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60" r:id="rId3"/>
    <p:sldId id="261" r:id="rId4"/>
    <p:sldId id="262" r:id="rId5"/>
    <p:sldId id="258" r:id="rId6"/>
    <p:sldId id="259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13080-27E0-4CA1-9550-F3771A3ACE21}" type="datetimeFigureOut">
              <a:rPr lang="es-ES" smtClean="0"/>
              <a:t>22/02/2026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7CF66-0177-4844-8B56-EBBA613A1E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6836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EEB55-A811-4647-86ED-32DF9B0113A7}" type="slidenum">
              <a:rPr lang="es-ES" smtClean="0">
                <a:solidFill>
                  <a:prstClr val="black"/>
                </a:solidFill>
              </a:rPr>
              <a:pPr/>
              <a:t>1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139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Para dar inicio</a:t>
            </a:r>
            <a:r>
              <a:rPr lang="es-ES" baseline="0" dirty="0" smtClean="0"/>
              <a:t> a la </a:t>
            </a:r>
            <a:r>
              <a:rPr lang="es-ES" baseline="0" dirty="0" smtClean="0"/>
              <a:t>clase </a:t>
            </a:r>
            <a:r>
              <a:rPr lang="es-ES" baseline="0" dirty="0" smtClean="0"/>
              <a:t>se presenta un juego de motivación: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BFE2C-68CD-4095-BA53-63FFD536E422}" type="slidenum">
              <a:rPr lang="es-ES" smtClean="0">
                <a:solidFill>
                  <a:prstClr val="black"/>
                </a:solidFill>
              </a:rPr>
              <a:pPr/>
              <a:t>2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692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Se orienta el objetivo y se pasa al nuevo contenido</a:t>
            </a:r>
            <a:r>
              <a:rPr lang="es-ES" dirty="0" smtClean="0"/>
              <a:t>.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 profesora vincula con el tema: “Hoy vamos a adentrarnos en cómo estimular todos los sentidos en los bebés, desde el nacimiento hasta el año, porque cada etapa tiene sus particularidades y necesidades. Lo que hoy experimentaron con el oído, los bebés lo viven a diario”.</a:t>
            </a:r>
          </a:p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F076B-5F8B-4818-ADE3-D5491E9D6E38}" type="slidenum">
              <a:rPr lang="es-ES" smtClean="0">
                <a:solidFill>
                  <a:prstClr val="black"/>
                </a:solidFill>
              </a:rPr>
              <a:pPr/>
              <a:t>3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341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BFE2C-68CD-4095-BA53-63FFD536E422}" type="slidenum">
              <a:rPr lang="es-ES">
                <a:solidFill>
                  <a:prstClr val="black"/>
                </a:solidFill>
              </a:rPr>
              <a:pPr/>
              <a:t>4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964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Se orienta el objetivo y se trabaja el nuevo contenido.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85423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8583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 profesora presenta, con apoyo de diapositivas o cartel, los principios fundamentales</a:t>
            </a:r>
            <a:r>
              <a:rPr lang="es-E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explicando cada uno.</a:t>
            </a:r>
            <a:endParaRPr lang="es-E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30219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 felicita a las estudiantes por la calidad de las exposiciones y se abre un espacio para preguntas finales.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1781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22/02/2026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167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22/02/2026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13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22/02/2026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861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22/02/2026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167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22/02/2026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83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22/02/2026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865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22/02/2026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81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22/02/2026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834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22/02/2026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612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22/02/2026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31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22/02/2026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5533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22/02/2026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517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4151" y="506307"/>
            <a:ext cx="10959152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Universidad de Artemisa </a:t>
            </a: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“Julio Díaz González”</a:t>
            </a: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Centro Universitario Municipal </a:t>
            </a: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Guanajay</a:t>
            </a:r>
          </a:p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Facultad Ciencias de la Educación</a:t>
            </a:r>
          </a:p>
          <a:p>
            <a:pPr marL="899795" marR="899795" algn="ctr"/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Carrera Licenciatura en Educación Preescolar 5 Años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endParaRPr lang="es-ES" sz="2000" b="1" dirty="0">
              <a:solidFill>
                <a:prstClr val="blac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899795" marR="899795" algn="ctr"/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ASIGNATURA DIDÁCTICA DE LA DIMENSIÓN DE RELACIÓN CON EL ENTORNO II (EDUCACIÓN SENSORIAL)</a:t>
            </a:r>
            <a:endParaRPr lang="es-ES" sz="2000" dirty="0">
              <a:solidFill>
                <a:prstClr val="black"/>
              </a:solidFill>
            </a:endParaRPr>
          </a:p>
          <a:p>
            <a:pPr algn="just"/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s-ES" sz="2000" b="1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just">
              <a:lnSpc>
                <a:spcPct val="150000"/>
              </a:lnSpc>
            </a:pP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Profesora: M.Sc. Marinés Millán López.</a:t>
            </a:r>
          </a:p>
          <a:p>
            <a:pPr marL="899795" marR="899795" algn="just">
              <a:lnSpc>
                <a:spcPct val="150000"/>
              </a:lnSpc>
            </a:pP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Teléfono: 55803395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marL="899795" marR="899795" algn="ctr"/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1402" y="683729"/>
            <a:ext cx="1230831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456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55091" y="622132"/>
            <a:ext cx="1093185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2. Lectura y resumen: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Leer el artículo de Martínez Mendoza, F. “Acciones instrumentales” (Revista Simientes, 1/90).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Elaborar un resumen de una cuartilla que explique: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Concepto de acciones instrumentales.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Ejemplos en la primera infancia.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Importancia para el desarrollo.</a:t>
            </a:r>
          </a:p>
          <a:p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3. Preparación de un medio didáctico (para la próximas clases):</a:t>
            </a:r>
          </a:p>
          <a:p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  • Diseñar y elaborar un medio didáctico sencillo para trabajar acciones de correlación (ej. tablero de encajes, lotería de formas, tarjetas para emparejar).</a:t>
            </a:r>
          </a:p>
          <a:p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  • Traerlo a la Clase ---- (hay tiempo, pero se orienta con antelación para que puedan planificar).</a:t>
            </a:r>
          </a:p>
          <a:p>
            <a:endParaRPr lang="es-ES" sz="2400" dirty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705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1095232" y="602441"/>
            <a:ext cx="4067033" cy="69603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JUEGO DE MOTIVACIÓN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6683989" y="602441"/>
            <a:ext cx="4002208" cy="69603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“El sonido que nos guía” (15 minutos)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682389" y="1585080"/>
            <a:ext cx="1104103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profesora prepara con antelación un objeto que emita un sonido suave pero perceptible, como un sonajero, una campanilla o un móvil musical. También dispone de un pañuelo o venda para cubrir los ojos</a:t>
            </a: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ES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Procedimiento</a:t>
            </a: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s-ES" sz="24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invita a una estudiante voluntaria a vendarse los ojos.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resto del grupo se coloca en silencio alrededor del aula.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profesora entrega el objeto sonoro a otra estudiante, quien deberá hacerlo sonar en diferentes lugares del aula, cambiando de posición cada </a:t>
            </a: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vez.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estudiante con los ojos vendados debe desplazarse guiada únicamente por el sonido, tratando de localizar y tocar el objeto.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actividad se repite con otra voluntaria, variando el objeto (puede ser uno con sonido más agudo o más grave</a:t>
            </a: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15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4213744" y="520554"/>
            <a:ext cx="3555243" cy="69603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“REFLEXIÓN” 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968991" y="1639458"/>
            <a:ext cx="10317708" cy="410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Qué sintieron al depender solo del oído? (Incertidumbre, necesidad de concentración, agudización del sentido</a:t>
            </a: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Cómo creen que un bebé percibe el mundo a través del oído? (Los sonidos le dan información sobre la presencia de personas, objetos, peligros, afecto).</a:t>
            </a:r>
          </a:p>
          <a:p>
            <a:pPr algn="just"/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¿Por qué es importante estimular la audición desde los primeros meses? (La audición es fundamental para la comunicación, el vínculo afectivo y el desarrollo del lenguaje).</a:t>
            </a:r>
          </a:p>
          <a:p>
            <a:pPr algn="just">
              <a:lnSpc>
                <a:spcPct val="150000"/>
              </a:lnSpc>
            </a:pPr>
            <a:endParaRPr lang="es-ES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35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2967247" y="401936"/>
            <a:ext cx="6517945" cy="65315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REVISIÓN DEL ESTUDIO INDEPENDIENTE</a:t>
            </a:r>
          </a:p>
        </p:txBody>
      </p:sp>
      <p:sp>
        <p:nvSpPr>
          <p:cNvPr id="4" name="Rectángulo 3"/>
          <p:cNvSpPr/>
          <p:nvPr/>
        </p:nvSpPr>
        <p:spPr>
          <a:xfrm>
            <a:off x="849001" y="1259851"/>
            <a:ext cx="10754436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Dado que son 5 estudiantes, se asignaron previamente los subgrupos (Clase 2, estudio independiente). Cada estudiante dispone de 6-8 minutos para exponer. La profesora modera y controla el tiempo.</a:t>
            </a:r>
          </a:p>
          <a:p>
            <a:endParaRPr lang="es-E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Estructura sugerida para cada exposición:</a:t>
            </a:r>
            <a:endParaRPr lang="es-E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• Nombre del subgrupo y rango de edad.</a:t>
            </a:r>
          </a:p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• Características del desarrollo sensorio-motriz:</a:t>
            </a:r>
          </a:p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• Visión (seguimiento visual, enfoque, percepción de colores, profundidad).</a:t>
            </a:r>
          </a:p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• Audición (reacción a sonidos, localización, discriminación).</a:t>
            </a:r>
          </a:p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• Tacto (reflejos, exploración oral, sensibilidad táctil).</a:t>
            </a:r>
          </a:p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• Olfato y gusto (preferencias, reacciones).</a:t>
            </a:r>
          </a:p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• </a:t>
            </a:r>
            <a:r>
              <a:rPr lang="es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Propiocepción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 vestibular (movimiento, equilibrio).</a:t>
            </a:r>
          </a:p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• Logros sensoriales típicos del subgrupo.</a:t>
            </a:r>
          </a:p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• Acciones de exploración características.</a:t>
            </a:r>
          </a:p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• Demostración de una actividad de estimulación (con muñeco, simulación o imágenes).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59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50627" y="879121"/>
            <a:ext cx="1080902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Durante las exposiciones: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Las compañeras pueden tomar notas y formular preguntas al final.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La profesora complementa información, corrige si es necesario y destaca ideas clave.</a:t>
            </a:r>
          </a:p>
          <a:p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 </a:t>
            </a:r>
            <a:endParaRPr lang="es-ES" sz="2400" dirty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89212" y="2358753"/>
            <a:ext cx="109318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Debate y complementación. (15 minutos)</a:t>
            </a:r>
          </a:p>
          <a:p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La profesora guía el debate en torno a preguntas como:</a:t>
            </a:r>
          </a:p>
          <a:p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· ¿Qué similitudes y diferencias encuentran entre los subgrupos?</a:t>
            </a:r>
          </a:p>
          <a:p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· ¿Cómo se evidencia la progresión de la exploración sensorial?</a:t>
            </a:r>
          </a:p>
          <a:p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· ¿Qué papel juega el adulto en cada etapa? </a:t>
            </a:r>
            <a:r>
              <a:rPr lang="en-U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(El </a:t>
            </a:r>
            <a:r>
              <a:rPr lang="en-US" sz="2400" dirty="0" err="1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adulto</a:t>
            </a:r>
            <a:r>
              <a:rPr lang="en-U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como</a:t>
            </a:r>
            <a:r>
              <a:rPr lang="en-U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mediador</a:t>
            </a:r>
            <a:r>
              <a:rPr lang="en-U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que</a:t>
            </a:r>
            <a:r>
              <a:rPr lang="en-U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ofrece</a:t>
            </a:r>
            <a:r>
              <a:rPr lang="en-U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estímulos</a:t>
            </a:r>
            <a:r>
              <a:rPr lang="en-U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adecuados</a:t>
            </a:r>
            <a:r>
              <a:rPr lang="en-U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y </a:t>
            </a:r>
            <a:r>
              <a:rPr lang="en-US" sz="2400" dirty="0" err="1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respeta</a:t>
            </a:r>
            <a:r>
              <a:rPr lang="en-U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los </a:t>
            </a:r>
            <a:r>
              <a:rPr lang="en-US" sz="2400" dirty="0" err="1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tiempos</a:t>
            </a:r>
            <a:r>
              <a:rPr lang="en-U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del </a:t>
            </a:r>
            <a:r>
              <a:rPr lang="en-US" sz="2400" dirty="0" err="1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bebé</a:t>
            </a:r>
            <a:r>
              <a:rPr lang="en-U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).</a:t>
            </a:r>
            <a:endParaRPr lang="es-ES" sz="2400" dirty="0" smtClean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· ¿Cómo se relaciona esto con el método de exploración visto en el Tema I? </a:t>
            </a:r>
            <a:r>
              <a:rPr lang="en-U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(Se </a:t>
            </a:r>
            <a:r>
              <a:rPr lang="en-US" sz="2400" dirty="0" err="1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observa</a:t>
            </a:r>
            <a:r>
              <a:rPr lang="en-U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el </a:t>
            </a:r>
            <a:r>
              <a:rPr lang="en-US" sz="2400" dirty="0" err="1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paso</a:t>
            </a:r>
            <a:r>
              <a:rPr lang="en-U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de </a:t>
            </a:r>
            <a:r>
              <a:rPr lang="en-US" sz="2400" dirty="0" err="1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exploración</a:t>
            </a:r>
            <a:r>
              <a:rPr lang="en-U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caótica</a:t>
            </a:r>
            <a:r>
              <a:rPr lang="en-U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a </a:t>
            </a:r>
            <a:r>
              <a:rPr lang="en-US" sz="2400" dirty="0" err="1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dirigida</a:t>
            </a:r>
            <a:r>
              <a:rPr lang="en-U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).</a:t>
            </a:r>
            <a:endParaRPr lang="es-ES" sz="2400" dirty="0" smtClean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r>
              <a:rPr lang="en-U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 </a:t>
            </a:r>
            <a:endParaRPr lang="es-ES" sz="2400" dirty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572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696036" y="1679819"/>
            <a:ext cx="10617958" cy="107703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CLASE </a:t>
            </a:r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3: </a:t>
            </a:r>
            <a:r>
              <a:rPr lang="es-ES" sz="2400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características de la estimulación sensorio-motriz en los diferentes subgrupos del primer año de vida. (2h/c)</a:t>
            </a:r>
            <a:endParaRPr lang="es-ES" sz="24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696035" y="722075"/>
            <a:ext cx="10904561" cy="746537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 II: </a:t>
            </a:r>
            <a:r>
              <a:rPr lang="es-CO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El tratamiento metodológico de la educación sensorial en la infancia temprana en las diferentes vías: institucional y no institucional. (34 h/c).</a:t>
            </a:r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696036" y="3159123"/>
            <a:ext cx="10617958" cy="186325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Objetivo: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Caracterizar la estimulación sensorio-motriz en cada subgrupo del primer año de vida (0-3, 3-6, 6-9, 9-12 meses), demostrando acciones de estimulación que favorezcan el desarrollo sensorial en la infancia temprana.</a:t>
            </a:r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21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Conector recto de flecha 16"/>
          <p:cNvCxnSpPr/>
          <p:nvPr/>
        </p:nvCxnSpPr>
        <p:spPr>
          <a:xfrm flipH="1">
            <a:off x="4076531" y="1261221"/>
            <a:ext cx="1818548" cy="248791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/>
          <p:nvPr/>
        </p:nvCxnSpPr>
        <p:spPr>
          <a:xfrm>
            <a:off x="5960445" y="1258584"/>
            <a:ext cx="2200916" cy="249054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ángulo redondeado 2"/>
          <p:cNvSpPr/>
          <p:nvPr/>
        </p:nvSpPr>
        <p:spPr>
          <a:xfrm>
            <a:off x="1269242" y="593005"/>
            <a:ext cx="9321421" cy="65315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</a:t>
            </a:r>
            <a:r>
              <a:rPr lang="es-ES" sz="2400" b="1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RINCIPIOS DE LA ESTIMULACIÓN TEMPRANA (10 MINUTOS)</a:t>
            </a:r>
          </a:p>
        </p:txBody>
      </p:sp>
      <p:sp>
        <p:nvSpPr>
          <p:cNvPr id="4" name="Rectángulo redondeado 3"/>
          <p:cNvSpPr/>
          <p:nvPr/>
        </p:nvSpPr>
        <p:spPr>
          <a:xfrm>
            <a:off x="4797897" y="1874919"/>
            <a:ext cx="2525873" cy="78639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Complejización </a:t>
            </a:r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gradual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1078740" y="1757207"/>
            <a:ext cx="2141563" cy="75264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Actividad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rectora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8646423" y="1874919"/>
            <a:ext cx="2722162" cy="65315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Individual</a:t>
            </a:r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ización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7621137" y="3749131"/>
            <a:ext cx="2669275" cy="90475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Carácter </a:t>
            </a:r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lúdico y afectivo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2760612" y="3749131"/>
            <a:ext cx="2141563" cy="75927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Integración </a:t>
            </a:r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sensorial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Conector recto de flecha 8"/>
          <p:cNvCxnSpPr/>
          <p:nvPr/>
        </p:nvCxnSpPr>
        <p:spPr>
          <a:xfrm flipH="1">
            <a:off x="3111690" y="1233732"/>
            <a:ext cx="2839049" cy="63539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>
            <a:off x="5943674" y="1246158"/>
            <a:ext cx="2693043" cy="64072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 flipH="1">
            <a:off x="5906281" y="1233732"/>
            <a:ext cx="23671" cy="63539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6437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36979" y="1622498"/>
            <a:ext cx="10658902" cy="2805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s-ES" sz="28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Síntesis</a:t>
            </a:r>
            <a:r>
              <a:rPr lang="es-ES" sz="2800" b="1" dirty="0" smtClean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:</a:t>
            </a:r>
          </a:p>
          <a:p>
            <a:pPr algn="just">
              <a:spcAft>
                <a:spcPts val="1000"/>
              </a:spcAft>
            </a:pP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Hemos 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caracterizado el desarrollo sensorio-motriz en cada subgrupo y visto ejemplos de estimulación. Esto es base para comprender cómo se construyen acciones más complejas, como las de correlación e instrumentales, que veremos en la próxima clase.</a:t>
            </a:r>
            <a:endParaRPr lang="es-ES" sz="2800" dirty="0">
              <a:solidFill>
                <a:prstClr val="black"/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3903259" y="602440"/>
            <a:ext cx="4954137" cy="91246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>
              <a:spcAft>
                <a:spcPts val="1000"/>
              </a:spcAft>
            </a:pP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CONCLUSIONES DE LA CLASE</a:t>
            </a:r>
            <a:endParaRPr lang="es-ES" sz="2000" b="1" dirty="0">
              <a:solidFill>
                <a:prstClr val="black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179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3903259" y="602440"/>
            <a:ext cx="4954137" cy="789632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>
              <a:spcAft>
                <a:spcPts val="1000"/>
              </a:spcAft>
            </a:pP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ESTUDIO INDEPENDIENTE</a:t>
            </a:r>
            <a:endParaRPr lang="es-ES" sz="2000" b="1" dirty="0">
              <a:solidFill>
                <a:prstClr val="black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82387" y="1997839"/>
            <a:ext cx="106861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855259" y="1706939"/>
            <a:ext cx="1051332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 profesora orienta con claridad:</a:t>
            </a:r>
          </a:p>
          <a:p>
            <a:endParaRPr lang="es-E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1. Observación de video y análisis:</a:t>
            </a:r>
          </a:p>
          <a:p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• Visualizar un video didáctico sobre estimulación temprana (puede ser de los materiales digitalizados del perfeccionamiento o un video sugerido por la profesora, por ejemplo, “Estimulación temprana en el primer año” disponible en la plataforma de la universidad).</a:t>
            </a:r>
          </a:p>
          <a:p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• Durante la visualización, identificar y registrar en una tabla las acciones de correlación e instrumentales que aparezcan (aunque sean incipientes).</a:t>
            </a:r>
          </a:p>
          <a:p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• La tabla debe incluir:</a:t>
            </a:r>
          </a:p>
          <a:p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Acción observada. ¿Es de correlación o instrumental?. Edad aproximada del niño. ¿Qué sentido estimula? 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746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>
        <a:blipFill>
          <a:blip xmlns:r="http://schemas.openxmlformats.org/officeDocument/2006/relationships" r:embed="rId2"/>
          <a:tile tx="0" ty="0" sx="100000" sy="100000" flip="none" algn="tl"/>
        </a:blipFill>
        <a:ln>
          <a:solidFill>
            <a:schemeClr val="accent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spPr>
      <a:bodyPr anchor="ctr"/>
      <a:lstStyle>
        <a:defPPr algn="ctr">
          <a:defRPr sz="2400" b="1" kern="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1076</Words>
  <Application>Microsoft Office PowerPoint</Application>
  <PresentationFormat>Panorámica</PresentationFormat>
  <Paragraphs>99</Paragraphs>
  <Slides>10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SimSun</vt:lpstr>
      <vt:lpstr>Arial</vt:lpstr>
      <vt:lpstr>Calibri</vt:lpstr>
      <vt:lpstr>Times New Roman</vt:lpstr>
      <vt:lpstr>Verdana</vt:lpstr>
      <vt:lpstr>Wingdings 2</vt:lpstr>
      <vt:lpstr>Aspecto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ANAY</dc:creator>
  <cp:lastModifiedBy>ANAY</cp:lastModifiedBy>
  <cp:revision>17</cp:revision>
  <dcterms:created xsi:type="dcterms:W3CDTF">2026-02-22T03:47:43Z</dcterms:created>
  <dcterms:modified xsi:type="dcterms:W3CDTF">2026-02-22T04:53:08Z</dcterms:modified>
</cp:coreProperties>
</file>