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8" r:id="rId2"/>
    <p:sldId id="286" r:id="rId3"/>
    <p:sldId id="287" r:id="rId4"/>
    <p:sldId id="288" r:id="rId5"/>
    <p:sldId id="263" r:id="rId6"/>
    <p:sldId id="264" r:id="rId7"/>
    <p:sldId id="291" r:id="rId8"/>
    <p:sldId id="265" r:id="rId9"/>
    <p:sldId id="289" r:id="rId10"/>
    <p:sldId id="290" r:id="rId11"/>
    <p:sldId id="268" r:id="rId12"/>
    <p:sldId id="269" r:id="rId13"/>
    <p:sldId id="292" r:id="rId14"/>
    <p:sldId id="270" r:id="rId15"/>
    <p:sldId id="271" r:id="rId16"/>
    <p:sldId id="272" r:id="rId17"/>
    <p:sldId id="273" r:id="rId18"/>
    <p:sldId id="293" r:id="rId19"/>
    <p:sldId id="274" r:id="rId20"/>
    <p:sldId id="275" r:id="rId21"/>
    <p:sldId id="276" r:id="rId22"/>
    <p:sldId id="266" r:id="rId23"/>
    <p:sldId id="294" r:id="rId24"/>
    <p:sldId id="277" r:id="rId25"/>
    <p:sldId id="280" r:id="rId26"/>
    <p:sldId id="284" r:id="rId2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75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editar el estilo de subtítulo del patrón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10BE5-F0B3-41BB-8AAB-A8D54B9AAB10}" type="datetimeFigureOut">
              <a:rPr lang="en-US" smtClean="0"/>
              <a:t>9/3/2022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68945-B4E9-4BEA-85A5-9B375A84FBB6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20423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10BE5-F0B3-41BB-8AAB-A8D54B9AAB10}" type="datetimeFigureOut">
              <a:rPr lang="en-US" smtClean="0"/>
              <a:t>9/3/2022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68945-B4E9-4BEA-85A5-9B375A84FBB6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18489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10BE5-F0B3-41BB-8AAB-A8D54B9AAB10}" type="datetimeFigureOut">
              <a:rPr lang="en-US" smtClean="0"/>
              <a:t>9/3/2022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68945-B4E9-4BEA-85A5-9B375A84FBB6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37201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10BE5-F0B3-41BB-8AAB-A8D54B9AAB10}" type="datetimeFigureOut">
              <a:rPr lang="en-US" smtClean="0"/>
              <a:t>9/3/2022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68945-B4E9-4BEA-85A5-9B375A84FBB6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15382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10BE5-F0B3-41BB-8AAB-A8D54B9AAB10}" type="datetimeFigureOut">
              <a:rPr lang="en-US" smtClean="0"/>
              <a:t>9/3/2022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68945-B4E9-4BEA-85A5-9B375A84FBB6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61317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10BE5-F0B3-41BB-8AAB-A8D54B9AAB10}" type="datetimeFigureOut">
              <a:rPr lang="en-US" smtClean="0"/>
              <a:t>9/3/2022</a:t>
            </a:fld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68945-B4E9-4BEA-85A5-9B375A84FBB6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91587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10BE5-F0B3-41BB-8AAB-A8D54B9AAB10}" type="datetimeFigureOut">
              <a:rPr lang="en-US" smtClean="0"/>
              <a:t>9/3/2022</a:t>
            </a:fld>
            <a:endParaRPr lang="en-U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68945-B4E9-4BEA-85A5-9B375A84FBB6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40436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10BE5-F0B3-41BB-8AAB-A8D54B9AAB10}" type="datetimeFigureOut">
              <a:rPr lang="en-US" smtClean="0"/>
              <a:t>9/3/2022</a:t>
            </a:fld>
            <a:endParaRPr lang="en-U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68945-B4E9-4BEA-85A5-9B375A84FBB6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70566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10BE5-F0B3-41BB-8AAB-A8D54B9AAB10}" type="datetimeFigureOut">
              <a:rPr lang="en-US" smtClean="0"/>
              <a:t>9/3/2022</a:t>
            </a:fld>
            <a:endParaRPr lang="en-U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68945-B4E9-4BEA-85A5-9B375A84FBB6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23961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10BE5-F0B3-41BB-8AAB-A8D54B9AAB10}" type="datetimeFigureOut">
              <a:rPr lang="en-US" smtClean="0"/>
              <a:t>9/3/2022</a:t>
            </a:fld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68945-B4E9-4BEA-85A5-9B375A84FBB6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062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10BE5-F0B3-41BB-8AAB-A8D54B9AAB10}" type="datetimeFigureOut">
              <a:rPr lang="en-US" smtClean="0"/>
              <a:t>9/3/2022</a:t>
            </a:fld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68945-B4E9-4BEA-85A5-9B375A84FBB6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69604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710BE5-F0B3-41BB-8AAB-A8D54B9AAB10}" type="datetimeFigureOut">
              <a:rPr lang="en-US" smtClean="0"/>
              <a:t>9/3/2022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F68945-B4E9-4BEA-85A5-9B375A84FBB6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4867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D:\YAIMA\TRABAJO\EDUCACION SEXUAL\ZZ\images (23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</p:spPr>
      </p:pic>
      <p:sp>
        <p:nvSpPr>
          <p:cNvPr id="3" name="2 CuadroTexto"/>
          <p:cNvSpPr txBox="1"/>
          <p:nvPr/>
        </p:nvSpPr>
        <p:spPr>
          <a:xfrm>
            <a:off x="1881158" y="5429265"/>
            <a:ext cx="514353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>
                <a:solidFill>
                  <a:srgbClr val="FFFF00"/>
                </a:solidFill>
                <a:latin typeface="Arial Black" pitchFamily="34" charset="0"/>
              </a:rPr>
              <a:t>Dra. Yaima Díaz Crespo</a:t>
            </a:r>
          </a:p>
          <a:p>
            <a:r>
              <a:rPr lang="es-ES" sz="2800" dirty="0">
                <a:solidFill>
                  <a:srgbClr val="FFFF00"/>
                </a:solidFill>
                <a:latin typeface="Arial Black" pitchFamily="34" charset="0"/>
              </a:rPr>
              <a:t>2022</a:t>
            </a:r>
          </a:p>
        </p:txBody>
      </p:sp>
    </p:spTree>
    <p:extLst>
      <p:ext uri="{BB962C8B-B14F-4D97-AF65-F5344CB8AC3E}">
        <p14:creationId xmlns:p14="http://schemas.microsoft.com/office/powerpoint/2010/main" val="34024388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665018" y="665018"/>
            <a:ext cx="10806546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0" algn="just"/>
            <a:r>
              <a:rPr lang="es-MX" sz="3200" dirty="0">
                <a:solidFill>
                  <a:srgbClr val="000000"/>
                </a:solidFill>
                <a:latin typeface="Arial Black" panose="020B0A04020102020204" pitchFamily="34" charset="0"/>
              </a:rPr>
              <a:t>11. Derecho a la información completa, científica y laica sobre la sexualidad. </a:t>
            </a:r>
          </a:p>
          <a:p>
            <a:pPr marR="0" algn="just"/>
            <a:r>
              <a:rPr lang="es-MX" sz="3200" dirty="0">
                <a:solidFill>
                  <a:srgbClr val="000000"/>
                </a:solidFill>
                <a:latin typeface="Arial Black" panose="020B0A04020102020204" pitchFamily="34" charset="0"/>
              </a:rPr>
              <a:t>12. Derecho a la educación sexual. </a:t>
            </a:r>
          </a:p>
          <a:p>
            <a:pPr marR="0" algn="just"/>
            <a:r>
              <a:rPr lang="es-MX" sz="3200" dirty="0">
                <a:solidFill>
                  <a:srgbClr val="000000"/>
                </a:solidFill>
                <a:latin typeface="Arial Black" panose="020B0A04020102020204" pitchFamily="34" charset="0"/>
              </a:rPr>
              <a:t>13. Derecho a la participación en las políticas públicas sobre sexualidad. </a:t>
            </a:r>
            <a:endParaRPr lang="en-US" sz="3200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526306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678873" y="651164"/>
            <a:ext cx="10571018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MX" sz="3600" b="1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>El </a:t>
            </a:r>
            <a:r>
              <a:rPr lang="es-MX" sz="3600" b="1" dirty="0">
                <a:solidFill>
                  <a:srgbClr val="FF0000"/>
                </a:solidFill>
                <a:latin typeface="Arial Black" panose="020B0A04020102020204" pitchFamily="34" charset="0"/>
              </a:rPr>
              <a:t>derecho a la libertad </a:t>
            </a:r>
            <a:r>
              <a:rPr lang="es-MX" sz="3600" b="1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>sexual</a:t>
            </a:r>
          </a:p>
          <a:p>
            <a:pPr algn="just"/>
            <a:endParaRPr lang="es-MX" sz="3600" dirty="0" smtClean="0">
              <a:latin typeface="Arial Black" panose="020B0A04020102020204" pitchFamily="34" charset="0"/>
            </a:endParaRPr>
          </a:p>
          <a:p>
            <a:pPr algn="just"/>
            <a:r>
              <a:rPr lang="es-MX" sz="3600" dirty="0" smtClean="0">
                <a:latin typeface="Arial Black" panose="020B0A04020102020204" pitchFamily="34" charset="0"/>
              </a:rPr>
              <a:t>La libertad sexual </a:t>
            </a:r>
            <a:r>
              <a:rPr lang="es-MX" sz="3600" dirty="0">
                <a:latin typeface="Arial Black" panose="020B0A04020102020204" pitchFamily="34" charset="0"/>
              </a:rPr>
              <a:t>abarca la posibilidad de la </a:t>
            </a:r>
            <a:r>
              <a:rPr lang="es-MX" sz="3600" dirty="0" smtClean="0">
                <a:latin typeface="Arial Black" panose="020B0A04020102020204" pitchFamily="34" charset="0"/>
              </a:rPr>
              <a:t>plena expresión </a:t>
            </a:r>
            <a:r>
              <a:rPr lang="es-MX" sz="3600" dirty="0">
                <a:latin typeface="Arial Black" panose="020B0A04020102020204" pitchFamily="34" charset="0"/>
              </a:rPr>
              <a:t>del potencial sexual de los individuos</a:t>
            </a:r>
            <a:r>
              <a:rPr lang="es-MX" sz="3600" dirty="0" smtClean="0">
                <a:latin typeface="Arial Black" panose="020B0A04020102020204" pitchFamily="34" charset="0"/>
              </a:rPr>
              <a:t>.</a:t>
            </a:r>
          </a:p>
          <a:p>
            <a:pPr algn="just"/>
            <a:endParaRPr lang="es-MX" sz="3600" dirty="0">
              <a:latin typeface="Arial Black" panose="020B0A04020102020204" pitchFamily="34" charset="0"/>
            </a:endParaRPr>
          </a:p>
          <a:p>
            <a:pPr algn="just"/>
            <a:r>
              <a:rPr lang="es-MX" sz="3600" dirty="0">
                <a:latin typeface="Arial Black" panose="020B0A04020102020204" pitchFamily="34" charset="0"/>
              </a:rPr>
              <a:t>Sin embargo, esto excluye toda forma </a:t>
            </a:r>
            <a:r>
              <a:rPr lang="es-MX" sz="3600" dirty="0" smtClean="0">
                <a:latin typeface="Arial Black" panose="020B0A04020102020204" pitchFamily="34" charset="0"/>
              </a:rPr>
              <a:t>de coerción</a:t>
            </a:r>
            <a:r>
              <a:rPr lang="es-MX" sz="3600" dirty="0">
                <a:latin typeface="Arial Black" panose="020B0A04020102020204" pitchFamily="34" charset="0"/>
              </a:rPr>
              <a:t>, explotación y abusos sexuales </a:t>
            </a:r>
            <a:r>
              <a:rPr lang="es-MX" sz="3600" dirty="0" smtClean="0">
                <a:latin typeface="Arial Black" panose="020B0A04020102020204" pitchFamily="34" charset="0"/>
              </a:rPr>
              <a:t>en cualquier </a:t>
            </a:r>
            <a:r>
              <a:rPr lang="es-MX" sz="3600" dirty="0">
                <a:latin typeface="Arial Black" panose="020B0A04020102020204" pitchFamily="34" charset="0"/>
              </a:rPr>
              <a:t>tiempo y situación de vida.</a:t>
            </a:r>
            <a:endParaRPr lang="en-US" sz="3600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7920386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568036" y="540327"/>
            <a:ext cx="11055928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MX" sz="3600" b="1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>El </a:t>
            </a:r>
            <a:r>
              <a:rPr lang="es-MX" sz="3600" b="1" dirty="0">
                <a:solidFill>
                  <a:srgbClr val="FF0000"/>
                </a:solidFill>
                <a:latin typeface="Arial Black" panose="020B0A04020102020204" pitchFamily="34" charset="0"/>
              </a:rPr>
              <a:t>derecho a la autonomía, </a:t>
            </a:r>
            <a:r>
              <a:rPr lang="es-MX" sz="3600" b="1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>integridad y </a:t>
            </a:r>
            <a:r>
              <a:rPr lang="es-MX" sz="3600" b="1" dirty="0">
                <a:solidFill>
                  <a:srgbClr val="FF0000"/>
                </a:solidFill>
                <a:latin typeface="Arial Black" panose="020B0A04020102020204" pitchFamily="34" charset="0"/>
              </a:rPr>
              <a:t>seguridad del </a:t>
            </a:r>
            <a:r>
              <a:rPr lang="es-MX" sz="3600" b="1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>cuerpo</a:t>
            </a:r>
          </a:p>
          <a:p>
            <a:pPr algn="just"/>
            <a:endParaRPr lang="es-MX" sz="3600" b="1" dirty="0">
              <a:latin typeface="Arial Black" panose="020B0A04020102020204" pitchFamily="34" charset="0"/>
            </a:endParaRPr>
          </a:p>
          <a:p>
            <a:pPr algn="just"/>
            <a:r>
              <a:rPr lang="es-MX" sz="3600" dirty="0" smtClean="0">
                <a:latin typeface="Arial Black" panose="020B0A04020102020204" pitchFamily="34" charset="0"/>
              </a:rPr>
              <a:t>Este derecho incluye </a:t>
            </a:r>
            <a:r>
              <a:rPr lang="es-MX" sz="3600" dirty="0">
                <a:latin typeface="Arial Black" panose="020B0A04020102020204" pitchFamily="34" charset="0"/>
              </a:rPr>
              <a:t>la capacidad de tomar </a:t>
            </a:r>
            <a:r>
              <a:rPr lang="es-MX" sz="3600" dirty="0" smtClean="0">
                <a:latin typeface="Arial Black" panose="020B0A04020102020204" pitchFamily="34" charset="0"/>
              </a:rPr>
              <a:t>decisiones autónomas </a:t>
            </a:r>
            <a:r>
              <a:rPr lang="es-MX" sz="3600" dirty="0">
                <a:latin typeface="Arial Black" panose="020B0A04020102020204" pitchFamily="34" charset="0"/>
              </a:rPr>
              <a:t>sobre la propia vida </a:t>
            </a:r>
            <a:r>
              <a:rPr lang="es-MX" sz="3600" dirty="0" smtClean="0">
                <a:latin typeface="Arial Black" panose="020B0A04020102020204" pitchFamily="34" charset="0"/>
              </a:rPr>
              <a:t>sexual dentro </a:t>
            </a:r>
            <a:r>
              <a:rPr lang="es-MX" sz="3600" dirty="0">
                <a:latin typeface="Arial Black" panose="020B0A04020102020204" pitchFamily="34" charset="0"/>
              </a:rPr>
              <a:t>del contexto de la ética </a:t>
            </a:r>
            <a:r>
              <a:rPr lang="es-MX" sz="3600" dirty="0" smtClean="0">
                <a:latin typeface="Arial Black" panose="020B0A04020102020204" pitchFamily="34" charset="0"/>
              </a:rPr>
              <a:t>personal y </a:t>
            </a:r>
            <a:r>
              <a:rPr lang="es-MX" sz="3600" dirty="0">
                <a:latin typeface="Arial Black" panose="020B0A04020102020204" pitchFamily="34" charset="0"/>
              </a:rPr>
              <a:t>social. También están incluidas </a:t>
            </a:r>
            <a:r>
              <a:rPr lang="es-MX" sz="3600" dirty="0" smtClean="0">
                <a:latin typeface="Arial Black" panose="020B0A04020102020204" pitchFamily="34" charset="0"/>
              </a:rPr>
              <a:t>la capacidad </a:t>
            </a:r>
            <a:r>
              <a:rPr lang="es-MX" sz="3600" dirty="0">
                <a:latin typeface="Arial Black" panose="020B0A04020102020204" pitchFamily="34" charset="0"/>
              </a:rPr>
              <a:t>de control y disfrute de </a:t>
            </a:r>
            <a:r>
              <a:rPr lang="es-MX" sz="3600" dirty="0" smtClean="0">
                <a:latin typeface="Arial Black" panose="020B0A04020102020204" pitchFamily="34" charset="0"/>
              </a:rPr>
              <a:t> nuestros cuerpos</a:t>
            </a:r>
            <a:r>
              <a:rPr lang="es-MX" sz="3600" dirty="0">
                <a:latin typeface="Arial Black" panose="020B0A04020102020204" pitchFamily="34" charset="0"/>
              </a:rPr>
              <a:t>, libres de tortura, mutilación </a:t>
            </a:r>
            <a:r>
              <a:rPr lang="es-MX" sz="3600" dirty="0" smtClean="0">
                <a:latin typeface="Arial Black" panose="020B0A04020102020204" pitchFamily="34" charset="0"/>
              </a:rPr>
              <a:t>y </a:t>
            </a:r>
            <a:r>
              <a:rPr lang="en-US" sz="3600" dirty="0" err="1" smtClean="0">
                <a:latin typeface="Arial Black" panose="020B0A04020102020204" pitchFamily="34" charset="0"/>
              </a:rPr>
              <a:t>violencia</a:t>
            </a:r>
            <a:r>
              <a:rPr lang="en-US" sz="3600" dirty="0" smtClean="0">
                <a:latin typeface="Arial Black" panose="020B0A04020102020204" pitchFamily="34" charset="0"/>
              </a:rPr>
              <a:t> </a:t>
            </a:r>
            <a:r>
              <a:rPr lang="en-US" sz="3600" dirty="0">
                <a:latin typeface="Arial Black" panose="020B0A04020102020204" pitchFamily="34" charset="0"/>
              </a:rPr>
              <a:t>de </a:t>
            </a:r>
            <a:r>
              <a:rPr lang="en-US" sz="3600" dirty="0" err="1">
                <a:latin typeface="Arial Black" panose="020B0A04020102020204" pitchFamily="34" charset="0"/>
              </a:rPr>
              <a:t>cualquier</a:t>
            </a:r>
            <a:r>
              <a:rPr lang="en-US" sz="3600" dirty="0">
                <a:latin typeface="Arial Black" panose="020B0A04020102020204" pitchFamily="34" charset="0"/>
              </a:rPr>
              <a:t> </a:t>
            </a:r>
            <a:r>
              <a:rPr lang="en-US" sz="3600" dirty="0" err="1">
                <a:latin typeface="Arial Black" panose="020B0A04020102020204" pitchFamily="34" charset="0"/>
              </a:rPr>
              <a:t>tipo</a:t>
            </a:r>
            <a:r>
              <a:rPr lang="en-US" sz="3600" dirty="0">
                <a:latin typeface="Arial Black" panose="020B0A040201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57245768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72802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526473" y="609600"/>
            <a:ext cx="10834254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MX" sz="3600" b="1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>El derecho </a:t>
            </a:r>
            <a:r>
              <a:rPr lang="es-MX" sz="3600" b="1" dirty="0">
                <a:solidFill>
                  <a:srgbClr val="FF0000"/>
                </a:solidFill>
                <a:latin typeface="Arial Black" panose="020B0A04020102020204" pitchFamily="34" charset="0"/>
              </a:rPr>
              <a:t>a la privacidad </a:t>
            </a:r>
            <a:r>
              <a:rPr lang="es-MX" sz="3600" b="1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>sexual</a:t>
            </a:r>
          </a:p>
          <a:p>
            <a:pPr algn="just"/>
            <a:endParaRPr lang="es-MX" sz="3600" b="1" dirty="0">
              <a:latin typeface="Arial Black" panose="020B0A04020102020204" pitchFamily="34" charset="0"/>
            </a:endParaRPr>
          </a:p>
          <a:p>
            <a:pPr algn="just"/>
            <a:r>
              <a:rPr lang="es-MX" sz="3600" dirty="0" smtClean="0">
                <a:latin typeface="Arial Black" panose="020B0A04020102020204" pitchFamily="34" charset="0"/>
              </a:rPr>
              <a:t>Este involucra </a:t>
            </a:r>
            <a:r>
              <a:rPr lang="es-MX" sz="3600" dirty="0">
                <a:latin typeface="Arial Black" panose="020B0A04020102020204" pitchFamily="34" charset="0"/>
              </a:rPr>
              <a:t>el derecho a las decisiones </a:t>
            </a:r>
            <a:r>
              <a:rPr lang="es-MX" sz="3600" dirty="0" smtClean="0">
                <a:latin typeface="Arial Black" panose="020B0A04020102020204" pitchFamily="34" charset="0"/>
              </a:rPr>
              <a:t>y conductas </a:t>
            </a:r>
            <a:r>
              <a:rPr lang="es-MX" sz="3600" dirty="0">
                <a:latin typeface="Arial Black" panose="020B0A04020102020204" pitchFamily="34" charset="0"/>
              </a:rPr>
              <a:t>individuales realizadas en </a:t>
            </a:r>
            <a:r>
              <a:rPr lang="es-MX" sz="3600" dirty="0" smtClean="0">
                <a:latin typeface="Arial Black" panose="020B0A04020102020204" pitchFamily="34" charset="0"/>
              </a:rPr>
              <a:t>el ámbito </a:t>
            </a:r>
            <a:r>
              <a:rPr lang="es-MX" sz="3600" dirty="0">
                <a:latin typeface="Arial Black" panose="020B0A04020102020204" pitchFamily="34" charset="0"/>
              </a:rPr>
              <a:t>de </a:t>
            </a:r>
            <a:r>
              <a:rPr lang="es-MX" sz="3600" dirty="0" smtClean="0">
                <a:latin typeface="Arial Black" panose="020B0A04020102020204" pitchFamily="34" charset="0"/>
              </a:rPr>
              <a:t>la intimidad </a:t>
            </a:r>
            <a:r>
              <a:rPr lang="es-MX" sz="3600" dirty="0">
                <a:latin typeface="Arial Black" panose="020B0A04020102020204" pitchFamily="34" charset="0"/>
              </a:rPr>
              <a:t>siempre y </a:t>
            </a:r>
            <a:r>
              <a:rPr lang="es-MX" sz="3600" dirty="0" smtClean="0">
                <a:latin typeface="Arial Black" panose="020B0A04020102020204" pitchFamily="34" charset="0"/>
              </a:rPr>
              <a:t>cuando no </a:t>
            </a:r>
            <a:r>
              <a:rPr lang="es-MX" sz="3600" dirty="0">
                <a:latin typeface="Arial Black" panose="020B0A04020102020204" pitchFamily="34" charset="0"/>
              </a:rPr>
              <a:t>interfieran en los derechos </a:t>
            </a:r>
            <a:r>
              <a:rPr lang="es-MX" sz="3600" dirty="0" smtClean="0">
                <a:latin typeface="Arial Black" panose="020B0A04020102020204" pitchFamily="34" charset="0"/>
              </a:rPr>
              <a:t>sexuales </a:t>
            </a:r>
            <a:r>
              <a:rPr lang="en-US" sz="3600" dirty="0" smtClean="0">
                <a:latin typeface="Arial Black" panose="020B0A04020102020204" pitchFamily="34" charset="0"/>
              </a:rPr>
              <a:t>de </a:t>
            </a:r>
            <a:r>
              <a:rPr lang="en-US" sz="3600" dirty="0" err="1">
                <a:latin typeface="Arial Black" panose="020B0A04020102020204" pitchFamily="34" charset="0"/>
              </a:rPr>
              <a:t>otros</a:t>
            </a:r>
            <a:r>
              <a:rPr lang="en-US" sz="3600" dirty="0">
                <a:latin typeface="Arial Black" panose="020B0A040201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79915747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651163" y="609600"/>
            <a:ext cx="10861963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MX" sz="3600" b="1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>El </a:t>
            </a:r>
            <a:r>
              <a:rPr lang="es-MX" sz="3600" b="1" dirty="0">
                <a:solidFill>
                  <a:srgbClr val="FF0000"/>
                </a:solidFill>
                <a:latin typeface="Arial Black" panose="020B0A04020102020204" pitchFamily="34" charset="0"/>
              </a:rPr>
              <a:t>derecho a la equidad </a:t>
            </a:r>
            <a:r>
              <a:rPr lang="es-MX" sz="3600" b="1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>sexual</a:t>
            </a:r>
          </a:p>
          <a:p>
            <a:pPr algn="just"/>
            <a:endParaRPr lang="es-MX" sz="3600" b="1" dirty="0">
              <a:latin typeface="Arial Black" panose="020B0A04020102020204" pitchFamily="34" charset="0"/>
            </a:endParaRPr>
          </a:p>
          <a:p>
            <a:pPr algn="just"/>
            <a:r>
              <a:rPr lang="es-MX" sz="3600" dirty="0" smtClean="0">
                <a:latin typeface="Arial Black" panose="020B0A04020102020204" pitchFamily="34" charset="0"/>
              </a:rPr>
              <a:t>Este derecho </a:t>
            </a:r>
            <a:r>
              <a:rPr lang="es-MX" sz="3600" dirty="0">
                <a:latin typeface="Arial Black" panose="020B0A04020102020204" pitchFamily="34" charset="0"/>
              </a:rPr>
              <a:t>se refiere a la oposición </a:t>
            </a:r>
            <a:r>
              <a:rPr lang="es-MX" sz="3600" dirty="0" smtClean="0">
                <a:latin typeface="Arial Black" panose="020B0A04020102020204" pitchFamily="34" charset="0"/>
              </a:rPr>
              <a:t>a todas </a:t>
            </a:r>
            <a:r>
              <a:rPr lang="es-MX" sz="3600" dirty="0">
                <a:latin typeface="Arial Black" panose="020B0A04020102020204" pitchFamily="34" charset="0"/>
              </a:rPr>
              <a:t>las formas de </a:t>
            </a:r>
            <a:r>
              <a:rPr lang="es-MX" sz="3600" dirty="0" smtClean="0">
                <a:latin typeface="Arial Black" panose="020B0A04020102020204" pitchFamily="34" charset="0"/>
              </a:rPr>
              <a:t>discriminación, </a:t>
            </a:r>
            <a:r>
              <a:rPr lang="en-US" sz="3600" dirty="0" err="1" smtClean="0">
                <a:latin typeface="Arial Black" panose="020B0A04020102020204" pitchFamily="34" charset="0"/>
              </a:rPr>
              <a:t>independientemente</a:t>
            </a:r>
            <a:r>
              <a:rPr lang="en-US" sz="3600" dirty="0" smtClean="0">
                <a:latin typeface="Arial Black" panose="020B0A04020102020204" pitchFamily="34" charset="0"/>
              </a:rPr>
              <a:t> </a:t>
            </a:r>
            <a:r>
              <a:rPr lang="en-US" sz="3600" dirty="0">
                <a:latin typeface="Arial Black" panose="020B0A04020102020204" pitchFamily="34" charset="0"/>
              </a:rPr>
              <a:t>del </a:t>
            </a:r>
            <a:r>
              <a:rPr lang="en-US" sz="3600" dirty="0" err="1">
                <a:latin typeface="Arial Black" panose="020B0A04020102020204" pitchFamily="34" charset="0"/>
              </a:rPr>
              <a:t>sexo</a:t>
            </a:r>
            <a:r>
              <a:rPr lang="en-US" sz="3600" dirty="0">
                <a:latin typeface="Arial Black" panose="020B0A04020102020204" pitchFamily="34" charset="0"/>
              </a:rPr>
              <a:t>, </a:t>
            </a:r>
            <a:r>
              <a:rPr lang="en-US" sz="3600" dirty="0" err="1" smtClean="0">
                <a:latin typeface="Arial Black" panose="020B0A04020102020204" pitchFamily="34" charset="0"/>
              </a:rPr>
              <a:t>género</a:t>
            </a:r>
            <a:r>
              <a:rPr lang="en-US" sz="3600" dirty="0" smtClean="0">
                <a:latin typeface="Arial Black" panose="020B0A04020102020204" pitchFamily="34" charset="0"/>
              </a:rPr>
              <a:t>, </a:t>
            </a:r>
            <a:r>
              <a:rPr lang="es-MX" sz="3600" dirty="0" smtClean="0">
                <a:latin typeface="Arial Black" panose="020B0A04020102020204" pitchFamily="34" charset="0"/>
              </a:rPr>
              <a:t>orientación </a:t>
            </a:r>
            <a:r>
              <a:rPr lang="es-MX" sz="3600" dirty="0">
                <a:latin typeface="Arial Black" panose="020B0A04020102020204" pitchFamily="34" charset="0"/>
              </a:rPr>
              <a:t>sexual, edad raza, clase </a:t>
            </a:r>
            <a:r>
              <a:rPr lang="es-MX" sz="3600" dirty="0" smtClean="0">
                <a:latin typeface="Arial Black" panose="020B0A04020102020204" pitchFamily="34" charset="0"/>
              </a:rPr>
              <a:t>social, religión </a:t>
            </a:r>
            <a:r>
              <a:rPr lang="es-MX" sz="3600" dirty="0">
                <a:latin typeface="Arial Black" panose="020B0A04020102020204" pitchFamily="34" charset="0"/>
              </a:rPr>
              <a:t>o limitación física o emocional.</a:t>
            </a:r>
            <a:endParaRPr lang="en-US" sz="3600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9002302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789709" y="637310"/>
            <a:ext cx="10640291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MX" sz="3600" b="1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>El </a:t>
            </a:r>
            <a:r>
              <a:rPr lang="es-MX" sz="3600" b="1" dirty="0">
                <a:solidFill>
                  <a:srgbClr val="FF0000"/>
                </a:solidFill>
                <a:latin typeface="Arial Black" panose="020B0A04020102020204" pitchFamily="34" charset="0"/>
              </a:rPr>
              <a:t>derecho al placer </a:t>
            </a:r>
            <a:r>
              <a:rPr lang="es-MX" sz="3600" b="1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>sexual</a:t>
            </a:r>
          </a:p>
          <a:p>
            <a:pPr algn="just"/>
            <a:endParaRPr lang="es-MX" sz="3600" b="1" dirty="0">
              <a:latin typeface="Arial Black" panose="020B0A04020102020204" pitchFamily="34" charset="0"/>
            </a:endParaRPr>
          </a:p>
          <a:p>
            <a:pPr algn="just"/>
            <a:r>
              <a:rPr lang="es-MX" sz="3600" dirty="0" smtClean="0">
                <a:latin typeface="Arial Black" panose="020B0A04020102020204" pitchFamily="34" charset="0"/>
              </a:rPr>
              <a:t>El placer sexual</a:t>
            </a:r>
            <a:r>
              <a:rPr lang="es-MX" sz="3600" dirty="0">
                <a:latin typeface="Arial Black" panose="020B0A04020102020204" pitchFamily="34" charset="0"/>
              </a:rPr>
              <a:t>, incluyendo el autoerotismo, </a:t>
            </a:r>
            <a:r>
              <a:rPr lang="es-MX" sz="3600" dirty="0" smtClean="0">
                <a:latin typeface="Arial Black" panose="020B0A04020102020204" pitchFamily="34" charset="0"/>
              </a:rPr>
              <a:t>es </a:t>
            </a:r>
            <a:r>
              <a:rPr lang="en-US" sz="3600" dirty="0" err="1" smtClean="0">
                <a:latin typeface="Arial Black" panose="020B0A04020102020204" pitchFamily="34" charset="0"/>
              </a:rPr>
              <a:t>fuente</a:t>
            </a:r>
            <a:r>
              <a:rPr lang="en-US" sz="3600" dirty="0" smtClean="0">
                <a:latin typeface="Arial Black" panose="020B0A04020102020204" pitchFamily="34" charset="0"/>
              </a:rPr>
              <a:t> </a:t>
            </a:r>
            <a:r>
              <a:rPr lang="en-US" sz="3600" dirty="0">
                <a:latin typeface="Arial Black" panose="020B0A04020102020204" pitchFamily="34" charset="0"/>
              </a:rPr>
              <a:t>de </a:t>
            </a:r>
            <a:r>
              <a:rPr lang="en-US" sz="3600" dirty="0" err="1">
                <a:latin typeface="Arial Black" panose="020B0A04020102020204" pitchFamily="34" charset="0"/>
              </a:rPr>
              <a:t>bienestar</a:t>
            </a:r>
            <a:r>
              <a:rPr lang="en-US" sz="3600" dirty="0">
                <a:latin typeface="Arial Black" panose="020B0A04020102020204" pitchFamily="34" charset="0"/>
              </a:rPr>
              <a:t> </a:t>
            </a:r>
            <a:r>
              <a:rPr lang="en-US" sz="3600" dirty="0" err="1">
                <a:latin typeface="Arial Black" panose="020B0A04020102020204" pitchFamily="34" charset="0"/>
              </a:rPr>
              <a:t>físico</a:t>
            </a:r>
            <a:r>
              <a:rPr lang="en-US" sz="3600" dirty="0">
                <a:latin typeface="Arial Black" panose="020B0A04020102020204" pitchFamily="34" charset="0"/>
              </a:rPr>
              <a:t>, </a:t>
            </a:r>
            <a:r>
              <a:rPr lang="en-US" sz="3600" dirty="0" err="1" smtClean="0">
                <a:latin typeface="Arial Black" panose="020B0A04020102020204" pitchFamily="34" charset="0"/>
              </a:rPr>
              <a:t>psicológico</a:t>
            </a:r>
            <a:r>
              <a:rPr lang="en-US" sz="3600" dirty="0" smtClean="0">
                <a:latin typeface="Arial Black" panose="020B0A04020102020204" pitchFamily="34" charset="0"/>
              </a:rPr>
              <a:t>, </a:t>
            </a:r>
            <a:r>
              <a:rPr lang="en-US" sz="3600" dirty="0" err="1" smtClean="0">
                <a:latin typeface="Arial Black" panose="020B0A04020102020204" pitchFamily="34" charset="0"/>
              </a:rPr>
              <a:t>intelectual</a:t>
            </a:r>
            <a:r>
              <a:rPr lang="en-US" sz="3600" dirty="0" smtClean="0">
                <a:latin typeface="Arial Black" panose="020B0A04020102020204" pitchFamily="34" charset="0"/>
              </a:rPr>
              <a:t> </a:t>
            </a:r>
            <a:r>
              <a:rPr lang="en-US" sz="3600" dirty="0">
                <a:latin typeface="Arial Black" panose="020B0A04020102020204" pitchFamily="34" charset="0"/>
              </a:rPr>
              <a:t>y </a:t>
            </a:r>
            <a:r>
              <a:rPr lang="en-US" sz="3600" dirty="0" err="1">
                <a:latin typeface="Arial Black" panose="020B0A04020102020204" pitchFamily="34" charset="0"/>
              </a:rPr>
              <a:t>espiritual</a:t>
            </a:r>
            <a:r>
              <a:rPr lang="en-US" sz="3600" dirty="0">
                <a:latin typeface="Arial Black" panose="020B0A040201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57250877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692727" y="623455"/>
            <a:ext cx="10861964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MX" sz="3600" b="1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>El </a:t>
            </a:r>
            <a:r>
              <a:rPr lang="es-MX" sz="3600" b="1" dirty="0">
                <a:solidFill>
                  <a:srgbClr val="FF0000"/>
                </a:solidFill>
                <a:latin typeface="Arial Black" panose="020B0A04020102020204" pitchFamily="34" charset="0"/>
              </a:rPr>
              <a:t>derecho a la expresión </a:t>
            </a:r>
            <a:r>
              <a:rPr lang="es-MX" sz="3600" b="1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>sexual emocional</a:t>
            </a:r>
            <a:endParaRPr lang="es-MX" sz="3600" b="1" dirty="0">
              <a:solidFill>
                <a:srgbClr val="FF0000"/>
              </a:solidFill>
              <a:latin typeface="Arial Black" panose="020B0A04020102020204" pitchFamily="34" charset="0"/>
            </a:endParaRPr>
          </a:p>
          <a:p>
            <a:pPr algn="just"/>
            <a:endParaRPr lang="es-MX" sz="3600" b="1" dirty="0">
              <a:latin typeface="Arial Black" panose="020B0A04020102020204" pitchFamily="34" charset="0"/>
            </a:endParaRPr>
          </a:p>
          <a:p>
            <a:pPr algn="just"/>
            <a:r>
              <a:rPr lang="es-MX" sz="3600" dirty="0" smtClean="0">
                <a:latin typeface="Arial Black" panose="020B0A04020102020204" pitchFamily="34" charset="0"/>
              </a:rPr>
              <a:t>La </a:t>
            </a:r>
            <a:r>
              <a:rPr lang="es-MX" sz="3600" dirty="0">
                <a:latin typeface="Arial Black" panose="020B0A04020102020204" pitchFamily="34" charset="0"/>
              </a:rPr>
              <a:t>expresión sexual va </a:t>
            </a:r>
            <a:r>
              <a:rPr lang="es-MX" sz="3600" dirty="0" smtClean="0">
                <a:latin typeface="Arial Black" panose="020B0A04020102020204" pitchFamily="34" charset="0"/>
              </a:rPr>
              <a:t>más allá </a:t>
            </a:r>
            <a:r>
              <a:rPr lang="es-MX" sz="3600" dirty="0">
                <a:latin typeface="Arial Black" panose="020B0A04020102020204" pitchFamily="34" charset="0"/>
              </a:rPr>
              <a:t>del placer erótico o los actos </a:t>
            </a:r>
            <a:r>
              <a:rPr lang="es-MX" sz="3600" dirty="0" smtClean="0">
                <a:latin typeface="Arial Black" panose="020B0A04020102020204" pitchFamily="34" charset="0"/>
              </a:rPr>
              <a:t>sexuales. Todo </a:t>
            </a:r>
            <a:r>
              <a:rPr lang="es-MX" sz="3600" dirty="0">
                <a:latin typeface="Arial Black" panose="020B0A04020102020204" pitchFamily="34" charset="0"/>
              </a:rPr>
              <a:t>individuo tiene derecho a expresar </a:t>
            </a:r>
            <a:r>
              <a:rPr lang="es-MX" sz="3600" dirty="0" smtClean="0">
                <a:latin typeface="Arial Black" panose="020B0A04020102020204" pitchFamily="34" charset="0"/>
              </a:rPr>
              <a:t>su sexualidad </a:t>
            </a:r>
            <a:r>
              <a:rPr lang="es-MX" sz="3600" dirty="0">
                <a:latin typeface="Arial Black" panose="020B0A04020102020204" pitchFamily="34" charset="0"/>
              </a:rPr>
              <a:t>a través de la comunicación, </a:t>
            </a:r>
            <a:r>
              <a:rPr lang="es-MX" sz="3600" dirty="0" smtClean="0">
                <a:latin typeface="Arial Black" panose="020B0A04020102020204" pitchFamily="34" charset="0"/>
              </a:rPr>
              <a:t>el contacto</a:t>
            </a:r>
            <a:r>
              <a:rPr lang="es-MX" sz="3600" dirty="0">
                <a:latin typeface="Arial Black" panose="020B0A04020102020204" pitchFamily="34" charset="0"/>
              </a:rPr>
              <a:t>, la expresión emocional y el amor.</a:t>
            </a:r>
            <a:endParaRPr lang="en-US" sz="3600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5014728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46909" y="822129"/>
            <a:ext cx="9504218" cy="53223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150566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692727" y="858982"/>
            <a:ext cx="10709564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MX" sz="3600" b="1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>El </a:t>
            </a:r>
            <a:r>
              <a:rPr lang="es-MX" sz="3600" b="1" dirty="0">
                <a:solidFill>
                  <a:srgbClr val="FF0000"/>
                </a:solidFill>
                <a:latin typeface="Arial Black" panose="020B0A04020102020204" pitchFamily="34" charset="0"/>
              </a:rPr>
              <a:t>derecho a la libre asociación </a:t>
            </a:r>
            <a:r>
              <a:rPr lang="es-MX" sz="3600" b="1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>sexual</a:t>
            </a:r>
          </a:p>
          <a:p>
            <a:pPr algn="just"/>
            <a:endParaRPr lang="es-MX" sz="3600" b="1" dirty="0">
              <a:latin typeface="Arial Black" panose="020B0A04020102020204" pitchFamily="34" charset="0"/>
            </a:endParaRPr>
          </a:p>
          <a:p>
            <a:pPr algn="just"/>
            <a:endParaRPr lang="es-MX" sz="3600" b="1" dirty="0">
              <a:latin typeface="Arial Black" panose="020B0A04020102020204" pitchFamily="34" charset="0"/>
            </a:endParaRPr>
          </a:p>
          <a:p>
            <a:pPr algn="just"/>
            <a:r>
              <a:rPr lang="es-MX" sz="3600" dirty="0">
                <a:latin typeface="Arial Black" panose="020B0A04020102020204" pitchFamily="34" charset="0"/>
              </a:rPr>
              <a:t>Significa la posibilidad de contraer o </a:t>
            </a:r>
            <a:r>
              <a:rPr lang="es-MX" sz="3600" dirty="0" smtClean="0">
                <a:latin typeface="Arial Black" panose="020B0A04020102020204" pitchFamily="34" charset="0"/>
              </a:rPr>
              <a:t>no matrimonio</a:t>
            </a:r>
            <a:r>
              <a:rPr lang="es-MX" sz="3600" dirty="0">
                <a:latin typeface="Arial Black" panose="020B0A04020102020204" pitchFamily="34" charset="0"/>
              </a:rPr>
              <a:t>, de divorciarse y de </a:t>
            </a:r>
            <a:r>
              <a:rPr lang="es-MX" sz="3600" dirty="0" smtClean="0">
                <a:latin typeface="Arial Black" panose="020B0A04020102020204" pitchFamily="34" charset="0"/>
              </a:rPr>
              <a:t>establecer otros </a:t>
            </a:r>
            <a:r>
              <a:rPr lang="es-MX" sz="3600" dirty="0">
                <a:latin typeface="Arial Black" panose="020B0A04020102020204" pitchFamily="34" charset="0"/>
              </a:rPr>
              <a:t>tipos de asociaciones </a:t>
            </a:r>
            <a:r>
              <a:rPr lang="es-MX" sz="3600" dirty="0" smtClean="0">
                <a:latin typeface="Arial Black" panose="020B0A04020102020204" pitchFamily="34" charset="0"/>
              </a:rPr>
              <a:t>sexuales </a:t>
            </a:r>
            <a:r>
              <a:rPr lang="en-US" sz="3600" dirty="0" err="1" smtClean="0">
                <a:latin typeface="Arial Black" panose="020B0A04020102020204" pitchFamily="34" charset="0"/>
              </a:rPr>
              <a:t>responsables</a:t>
            </a:r>
            <a:r>
              <a:rPr lang="en-US" sz="3600" dirty="0">
                <a:latin typeface="Arial Black" panose="020B0A040201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4591957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2327564" y="775854"/>
            <a:ext cx="756458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600" dirty="0" smtClean="0">
                <a:latin typeface="Arial Black" panose="020B0A04020102020204" pitchFamily="34" charset="0"/>
              </a:rPr>
              <a:t>Tema 5: Derechos sexuales</a:t>
            </a:r>
            <a:endParaRPr lang="en-US" sz="3600" dirty="0">
              <a:latin typeface="Arial Black" panose="020B0A04020102020204" pitchFamily="34" charset="0"/>
            </a:endParaRPr>
          </a:p>
        </p:txBody>
      </p:sp>
      <p:pic>
        <p:nvPicPr>
          <p:cNvPr id="3" name="Imagen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60073" y="2495982"/>
            <a:ext cx="6636327" cy="39186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269515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665018" y="665018"/>
            <a:ext cx="10668000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MX" sz="3600" b="1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>El </a:t>
            </a:r>
            <a:r>
              <a:rPr lang="es-MX" sz="3600" b="1" dirty="0">
                <a:solidFill>
                  <a:srgbClr val="FF0000"/>
                </a:solidFill>
                <a:latin typeface="Arial Black" panose="020B0A04020102020204" pitchFamily="34" charset="0"/>
              </a:rPr>
              <a:t>derecho a la toma de </a:t>
            </a:r>
            <a:r>
              <a:rPr lang="es-MX" sz="3600" b="1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>decisiones </a:t>
            </a:r>
            <a:r>
              <a:rPr lang="en-US" sz="3600" b="1" dirty="0" err="1" smtClean="0">
                <a:solidFill>
                  <a:srgbClr val="FF0000"/>
                </a:solidFill>
                <a:latin typeface="Arial Black" panose="020B0A04020102020204" pitchFamily="34" charset="0"/>
              </a:rPr>
              <a:t>reproductivas</a:t>
            </a:r>
            <a:r>
              <a:rPr lang="en-US" sz="3600" b="1" dirty="0">
                <a:solidFill>
                  <a:srgbClr val="FF0000"/>
                </a:solidFill>
                <a:latin typeface="Arial Black" panose="020B0A04020102020204" pitchFamily="34" charset="0"/>
              </a:rPr>
              <a:t>, </a:t>
            </a:r>
            <a:r>
              <a:rPr lang="en-US" sz="3600" b="1" dirty="0" err="1">
                <a:solidFill>
                  <a:srgbClr val="FF0000"/>
                </a:solidFill>
                <a:latin typeface="Arial Black" panose="020B0A04020102020204" pitchFamily="34" charset="0"/>
              </a:rPr>
              <a:t>libres</a:t>
            </a:r>
            <a:r>
              <a:rPr lang="en-US" sz="3600" b="1" dirty="0">
                <a:solidFill>
                  <a:srgbClr val="FF0000"/>
                </a:solidFill>
                <a:latin typeface="Arial Black" panose="020B0A04020102020204" pitchFamily="34" charset="0"/>
              </a:rPr>
              <a:t> y </a:t>
            </a:r>
            <a:r>
              <a:rPr lang="en-US" sz="3600" b="1" dirty="0" err="1" smtClean="0">
                <a:solidFill>
                  <a:srgbClr val="FF0000"/>
                </a:solidFill>
                <a:latin typeface="Arial Black" panose="020B0A04020102020204" pitchFamily="34" charset="0"/>
              </a:rPr>
              <a:t>responsables</a:t>
            </a:r>
            <a:endParaRPr lang="en-US" sz="3600" b="1" dirty="0">
              <a:solidFill>
                <a:srgbClr val="FF0000"/>
              </a:solidFill>
              <a:latin typeface="Arial Black" panose="020B0A04020102020204" pitchFamily="34" charset="0"/>
            </a:endParaRPr>
          </a:p>
          <a:p>
            <a:pPr algn="just"/>
            <a:endParaRPr lang="es-ES" sz="3600" b="1" dirty="0">
              <a:latin typeface="Arial Black" panose="020B0A04020102020204" pitchFamily="34" charset="0"/>
            </a:endParaRPr>
          </a:p>
          <a:p>
            <a:pPr algn="just"/>
            <a:endParaRPr lang="en-US" sz="3600" b="1" dirty="0">
              <a:latin typeface="Arial Black" panose="020B0A04020102020204" pitchFamily="34" charset="0"/>
            </a:endParaRPr>
          </a:p>
          <a:p>
            <a:pPr algn="just"/>
            <a:r>
              <a:rPr lang="es-MX" sz="3600" dirty="0">
                <a:latin typeface="Arial Black" panose="020B0A04020102020204" pitchFamily="34" charset="0"/>
              </a:rPr>
              <a:t>Esto abarca el derecho a decidir </a:t>
            </a:r>
            <a:r>
              <a:rPr lang="es-MX" sz="3600" dirty="0" smtClean="0">
                <a:latin typeface="Arial Black" panose="020B0A04020102020204" pitchFamily="34" charset="0"/>
              </a:rPr>
              <a:t>tener o </a:t>
            </a:r>
            <a:r>
              <a:rPr lang="es-MX" sz="3600" dirty="0">
                <a:latin typeface="Arial Black" panose="020B0A04020102020204" pitchFamily="34" charset="0"/>
              </a:rPr>
              <a:t>no hijos, el número y </a:t>
            </a:r>
            <a:r>
              <a:rPr lang="es-MX" sz="3600" dirty="0" smtClean="0">
                <a:latin typeface="Arial Black" panose="020B0A04020102020204" pitchFamily="34" charset="0"/>
              </a:rPr>
              <a:t>espaciamiento entre </a:t>
            </a:r>
            <a:r>
              <a:rPr lang="es-MX" sz="3600" dirty="0">
                <a:latin typeface="Arial Black" panose="020B0A04020102020204" pitchFamily="34" charset="0"/>
              </a:rPr>
              <a:t>cada uno, y el derecho al </a:t>
            </a:r>
            <a:r>
              <a:rPr lang="es-MX" sz="3600" dirty="0" smtClean="0">
                <a:latin typeface="Arial Black" panose="020B0A04020102020204" pitchFamily="34" charset="0"/>
              </a:rPr>
              <a:t>acceso pleno </a:t>
            </a:r>
            <a:r>
              <a:rPr lang="es-MX" sz="3600" dirty="0">
                <a:latin typeface="Arial Black" panose="020B0A04020102020204" pitchFamily="34" charset="0"/>
              </a:rPr>
              <a:t>a los métodos de regulación de </a:t>
            </a:r>
            <a:r>
              <a:rPr lang="es-MX" sz="3600" dirty="0" smtClean="0">
                <a:latin typeface="Arial Black" panose="020B0A04020102020204" pitchFamily="34" charset="0"/>
              </a:rPr>
              <a:t>la </a:t>
            </a:r>
            <a:r>
              <a:rPr lang="en-US" sz="3600" dirty="0" err="1" smtClean="0">
                <a:latin typeface="Arial Black" panose="020B0A04020102020204" pitchFamily="34" charset="0"/>
              </a:rPr>
              <a:t>fecundidad</a:t>
            </a:r>
            <a:r>
              <a:rPr lang="en-US" sz="3600" dirty="0">
                <a:latin typeface="Arial Black" panose="020B0A040201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55632214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775855" y="845128"/>
            <a:ext cx="10571018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MX" sz="3600" b="1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>El </a:t>
            </a:r>
            <a:r>
              <a:rPr lang="es-MX" sz="3600" b="1" dirty="0">
                <a:solidFill>
                  <a:srgbClr val="FF0000"/>
                </a:solidFill>
                <a:latin typeface="Arial Black" panose="020B0A04020102020204" pitchFamily="34" charset="0"/>
              </a:rPr>
              <a:t>derecho a la información basada </a:t>
            </a:r>
            <a:r>
              <a:rPr lang="es-MX" sz="3600" b="1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>en el </a:t>
            </a:r>
            <a:r>
              <a:rPr lang="es-MX" sz="3600" b="1" dirty="0">
                <a:solidFill>
                  <a:srgbClr val="FF0000"/>
                </a:solidFill>
                <a:latin typeface="Arial Black" panose="020B0A04020102020204" pitchFamily="34" charset="0"/>
              </a:rPr>
              <a:t>conocimiento </a:t>
            </a:r>
            <a:r>
              <a:rPr lang="es-MX" sz="3600" b="1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>científico</a:t>
            </a:r>
          </a:p>
          <a:p>
            <a:pPr algn="just"/>
            <a:endParaRPr lang="es-MX" sz="3600" b="1" dirty="0">
              <a:latin typeface="Arial Black" panose="020B0A04020102020204" pitchFamily="34" charset="0"/>
            </a:endParaRPr>
          </a:p>
          <a:p>
            <a:pPr algn="just"/>
            <a:r>
              <a:rPr lang="es-MX" sz="3600" dirty="0" smtClean="0">
                <a:latin typeface="Arial Black" panose="020B0A04020102020204" pitchFamily="34" charset="0"/>
              </a:rPr>
              <a:t>Este derecho implica </a:t>
            </a:r>
            <a:r>
              <a:rPr lang="es-MX" sz="3600" dirty="0">
                <a:latin typeface="Arial Black" panose="020B0A04020102020204" pitchFamily="34" charset="0"/>
              </a:rPr>
              <a:t>que la información sexual </a:t>
            </a:r>
            <a:r>
              <a:rPr lang="es-MX" sz="3600" dirty="0" smtClean="0">
                <a:latin typeface="Arial Black" panose="020B0A04020102020204" pitchFamily="34" charset="0"/>
              </a:rPr>
              <a:t>debe ser </a:t>
            </a:r>
            <a:r>
              <a:rPr lang="es-MX" sz="3600" dirty="0">
                <a:latin typeface="Arial Black" panose="020B0A04020102020204" pitchFamily="34" charset="0"/>
              </a:rPr>
              <a:t>generada a través de la </a:t>
            </a:r>
            <a:r>
              <a:rPr lang="es-MX" sz="3600" dirty="0" smtClean="0">
                <a:latin typeface="Arial Black" panose="020B0A04020102020204" pitchFamily="34" charset="0"/>
              </a:rPr>
              <a:t>investigación científica </a:t>
            </a:r>
            <a:r>
              <a:rPr lang="es-MX" sz="3600" dirty="0">
                <a:latin typeface="Arial Black" panose="020B0A04020102020204" pitchFamily="34" charset="0"/>
              </a:rPr>
              <a:t>libre y ética, así como el </a:t>
            </a:r>
            <a:r>
              <a:rPr lang="es-MX" sz="3600" dirty="0" smtClean="0">
                <a:latin typeface="Arial Black" panose="020B0A04020102020204" pitchFamily="34" charset="0"/>
              </a:rPr>
              <a:t>derecho a </a:t>
            </a:r>
            <a:r>
              <a:rPr lang="es-MX" sz="3600" dirty="0">
                <a:latin typeface="Arial Black" panose="020B0A04020102020204" pitchFamily="34" charset="0"/>
              </a:rPr>
              <a:t>la difusión apropiada en todos los </a:t>
            </a:r>
            <a:r>
              <a:rPr lang="es-MX" sz="3600" dirty="0" smtClean="0">
                <a:latin typeface="Arial Black" panose="020B0A04020102020204" pitchFamily="34" charset="0"/>
              </a:rPr>
              <a:t>niveles </a:t>
            </a:r>
            <a:r>
              <a:rPr lang="en-US" sz="3600" dirty="0" err="1" smtClean="0">
                <a:latin typeface="Arial Black" panose="020B0A04020102020204" pitchFamily="34" charset="0"/>
              </a:rPr>
              <a:t>sociales</a:t>
            </a:r>
            <a:r>
              <a:rPr lang="en-US" sz="3600" dirty="0">
                <a:latin typeface="Arial Black" panose="020B0A040201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62843424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900545" y="706582"/>
            <a:ext cx="10557164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MX" sz="3600" b="1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>El </a:t>
            </a:r>
            <a:r>
              <a:rPr lang="es-MX" sz="3600" b="1" dirty="0">
                <a:solidFill>
                  <a:srgbClr val="FF0000"/>
                </a:solidFill>
                <a:latin typeface="Arial Black" panose="020B0A04020102020204" pitchFamily="34" charset="0"/>
              </a:rPr>
              <a:t>derecho a la educación sexual </a:t>
            </a:r>
            <a:r>
              <a:rPr lang="es-MX" sz="3600" b="1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>integral</a:t>
            </a:r>
          </a:p>
          <a:p>
            <a:pPr algn="just"/>
            <a:endParaRPr lang="es-MX" sz="3600" b="1" dirty="0">
              <a:latin typeface="Arial Black" panose="020B0A04020102020204" pitchFamily="34" charset="0"/>
            </a:endParaRPr>
          </a:p>
          <a:p>
            <a:pPr algn="just"/>
            <a:endParaRPr lang="es-MX" sz="3600" b="1" dirty="0">
              <a:latin typeface="Arial Black" panose="020B0A04020102020204" pitchFamily="34" charset="0"/>
            </a:endParaRPr>
          </a:p>
          <a:p>
            <a:pPr algn="just"/>
            <a:r>
              <a:rPr lang="es-MX" sz="3600" dirty="0">
                <a:latin typeface="Arial Black" panose="020B0A04020102020204" pitchFamily="34" charset="0"/>
              </a:rPr>
              <a:t>Este es un proceso que se inicia con </a:t>
            </a:r>
            <a:r>
              <a:rPr lang="es-MX" sz="3600" dirty="0" smtClean="0">
                <a:latin typeface="Arial Black" panose="020B0A04020102020204" pitchFamily="34" charset="0"/>
              </a:rPr>
              <a:t>el nacimiento </a:t>
            </a:r>
            <a:r>
              <a:rPr lang="es-MX" sz="3600" dirty="0">
                <a:latin typeface="Arial Black" panose="020B0A04020102020204" pitchFamily="34" charset="0"/>
              </a:rPr>
              <a:t>y dura toda la vida y </a:t>
            </a:r>
            <a:r>
              <a:rPr lang="es-MX" sz="3600" dirty="0" smtClean="0">
                <a:latin typeface="Arial Black" panose="020B0A04020102020204" pitchFamily="34" charset="0"/>
              </a:rPr>
              <a:t>que debería </a:t>
            </a:r>
            <a:r>
              <a:rPr lang="es-MX" sz="3600" dirty="0">
                <a:latin typeface="Arial Black" panose="020B0A04020102020204" pitchFamily="34" charset="0"/>
              </a:rPr>
              <a:t>involucrar a todas las </a:t>
            </a:r>
            <a:r>
              <a:rPr lang="es-MX" sz="3600" dirty="0" smtClean="0">
                <a:latin typeface="Arial Black" panose="020B0A04020102020204" pitchFamily="34" charset="0"/>
              </a:rPr>
              <a:t>instituciones </a:t>
            </a:r>
            <a:r>
              <a:rPr lang="en-US" sz="3600" dirty="0" err="1" smtClean="0">
                <a:latin typeface="Arial Black" panose="020B0A04020102020204" pitchFamily="34" charset="0"/>
              </a:rPr>
              <a:t>sociales</a:t>
            </a:r>
            <a:r>
              <a:rPr lang="en-US" sz="3600" dirty="0">
                <a:latin typeface="Arial Black" panose="020B0A040201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47629042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"/>
            <a:ext cx="12192000" cy="68595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599271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1011381" y="845127"/>
            <a:ext cx="10127673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MX" sz="3600" b="1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>El </a:t>
            </a:r>
            <a:r>
              <a:rPr lang="es-MX" sz="3600" b="1" dirty="0">
                <a:solidFill>
                  <a:srgbClr val="FF0000"/>
                </a:solidFill>
                <a:latin typeface="Arial Black" panose="020B0A04020102020204" pitchFamily="34" charset="0"/>
              </a:rPr>
              <a:t>derecho a la atención de la </a:t>
            </a:r>
            <a:r>
              <a:rPr lang="es-MX" sz="3600" b="1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>salud sexual</a:t>
            </a:r>
          </a:p>
          <a:p>
            <a:pPr algn="just"/>
            <a:endParaRPr lang="es-MX" sz="3600" b="1" dirty="0">
              <a:latin typeface="Arial Black" panose="020B0A04020102020204" pitchFamily="34" charset="0"/>
            </a:endParaRPr>
          </a:p>
          <a:p>
            <a:pPr algn="just"/>
            <a:r>
              <a:rPr lang="es-MX" sz="3600" dirty="0" smtClean="0">
                <a:latin typeface="Arial Black" panose="020B0A04020102020204" pitchFamily="34" charset="0"/>
              </a:rPr>
              <a:t>La </a:t>
            </a:r>
            <a:r>
              <a:rPr lang="es-MX" sz="3600" dirty="0">
                <a:latin typeface="Arial Black" panose="020B0A04020102020204" pitchFamily="34" charset="0"/>
              </a:rPr>
              <a:t>atención de la salud </a:t>
            </a:r>
            <a:r>
              <a:rPr lang="es-MX" sz="3600" dirty="0" smtClean="0">
                <a:latin typeface="Arial Black" panose="020B0A04020102020204" pitchFamily="34" charset="0"/>
              </a:rPr>
              <a:t>sexual debe </a:t>
            </a:r>
            <a:r>
              <a:rPr lang="es-MX" sz="3600" dirty="0">
                <a:latin typeface="Arial Black" panose="020B0A04020102020204" pitchFamily="34" charset="0"/>
              </a:rPr>
              <a:t>estar disponible para la </a:t>
            </a:r>
            <a:r>
              <a:rPr lang="es-MX" sz="3600" dirty="0" smtClean="0">
                <a:latin typeface="Arial Black" panose="020B0A04020102020204" pitchFamily="34" charset="0"/>
              </a:rPr>
              <a:t>prevención y </a:t>
            </a:r>
            <a:r>
              <a:rPr lang="es-MX" sz="3600" dirty="0">
                <a:latin typeface="Arial Black" panose="020B0A04020102020204" pitchFamily="34" charset="0"/>
              </a:rPr>
              <a:t>el tratamiento de todos los </a:t>
            </a:r>
            <a:r>
              <a:rPr lang="es-MX" sz="3600" dirty="0" smtClean="0">
                <a:latin typeface="Arial Black" panose="020B0A04020102020204" pitchFamily="34" charset="0"/>
              </a:rPr>
              <a:t>problemas, </a:t>
            </a:r>
            <a:r>
              <a:rPr lang="en-US" sz="3600" dirty="0" err="1" smtClean="0">
                <a:latin typeface="Arial Black" panose="020B0A04020102020204" pitchFamily="34" charset="0"/>
              </a:rPr>
              <a:t>preocupaciones</a:t>
            </a:r>
            <a:r>
              <a:rPr lang="en-US" sz="3600" dirty="0" smtClean="0">
                <a:latin typeface="Arial Black" panose="020B0A04020102020204" pitchFamily="34" charset="0"/>
              </a:rPr>
              <a:t> </a:t>
            </a:r>
            <a:r>
              <a:rPr lang="en-US" sz="3600" dirty="0">
                <a:latin typeface="Arial Black" panose="020B0A04020102020204" pitchFamily="34" charset="0"/>
              </a:rPr>
              <a:t>y </a:t>
            </a:r>
            <a:r>
              <a:rPr lang="en-US" sz="3600" dirty="0" err="1">
                <a:latin typeface="Arial Black" panose="020B0A04020102020204" pitchFamily="34" charset="0"/>
              </a:rPr>
              <a:t>trastornos</a:t>
            </a:r>
            <a:r>
              <a:rPr lang="en-US" sz="3600" dirty="0">
                <a:latin typeface="Arial Black" panose="020B0A04020102020204" pitchFamily="34" charset="0"/>
              </a:rPr>
              <a:t> </a:t>
            </a:r>
            <a:r>
              <a:rPr lang="en-US" sz="3600" dirty="0" err="1">
                <a:latin typeface="Arial Black" panose="020B0A04020102020204" pitchFamily="34" charset="0"/>
              </a:rPr>
              <a:t>sexuales</a:t>
            </a:r>
            <a:r>
              <a:rPr lang="en-US" sz="3600" dirty="0">
                <a:latin typeface="Arial Black" panose="020B0A040201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76067729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61310" y="0"/>
            <a:ext cx="7481454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269690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" y="249382"/>
            <a:ext cx="10972800" cy="6234545"/>
          </a:xfrm>
          <a:prstGeom prst="rect">
            <a:avLst/>
          </a:prstGeom>
        </p:spPr>
      </p:pic>
      <p:sp>
        <p:nvSpPr>
          <p:cNvPr id="3" name="Rectángulo 2"/>
          <p:cNvSpPr/>
          <p:nvPr/>
        </p:nvSpPr>
        <p:spPr>
          <a:xfrm>
            <a:off x="7661564" y="4585855"/>
            <a:ext cx="2189018" cy="144087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13341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706582" y="997527"/>
            <a:ext cx="10654145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sz="4000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>Objetivo:</a:t>
            </a:r>
          </a:p>
          <a:p>
            <a:pPr algn="just"/>
            <a:endParaRPr lang="es-ES" sz="4000" dirty="0">
              <a:latin typeface="Arial Black" panose="020B0A04020102020204" pitchFamily="34" charset="0"/>
            </a:endParaRPr>
          </a:p>
          <a:p>
            <a:pPr algn="just"/>
            <a:r>
              <a:rPr lang="es-ES" sz="4000" dirty="0" smtClean="0">
                <a:latin typeface="Arial Black" panose="020B0A04020102020204" pitchFamily="34" charset="0"/>
              </a:rPr>
              <a:t>Reconocer los derechos sexuales de todas las personas</a:t>
            </a:r>
            <a:endParaRPr lang="en-US" sz="4000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344436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595745" y="720436"/>
            <a:ext cx="10806546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sz="3600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>Sumario:</a:t>
            </a:r>
          </a:p>
          <a:p>
            <a:pPr algn="just"/>
            <a:endParaRPr lang="es-ES" sz="3600" dirty="0">
              <a:latin typeface="Arial Black" panose="020B0A04020102020204" pitchFamily="34" charset="0"/>
            </a:endParaRPr>
          </a:p>
          <a:p>
            <a:pPr algn="just"/>
            <a:r>
              <a:rPr lang="es-ES" sz="3600" dirty="0" smtClean="0">
                <a:latin typeface="Arial Black" panose="020B0A04020102020204" pitchFamily="34" charset="0"/>
              </a:rPr>
              <a:t>Derechos sexuales: historia de su surgimiento, principales derechos sexuales.</a:t>
            </a:r>
            <a:endParaRPr lang="en-US" sz="3600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004392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42655" y="211763"/>
            <a:ext cx="8007927" cy="63751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26513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678873" y="512619"/>
            <a:ext cx="10834254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MX" sz="3200" dirty="0">
                <a:solidFill>
                  <a:srgbClr val="211E1E"/>
                </a:solidFill>
                <a:latin typeface="Arial Black" panose="020B0A04020102020204" pitchFamily="34" charset="0"/>
              </a:rPr>
              <a:t>En la declaración que surge en la Conferencia Internacional de Población y Desarrollo (El Cairo, 1995), 180 </a:t>
            </a:r>
            <a:r>
              <a:rPr lang="es-MX" sz="3200" dirty="0" smtClean="0">
                <a:solidFill>
                  <a:srgbClr val="211E1E"/>
                </a:solidFill>
                <a:latin typeface="Arial Black" panose="020B0A04020102020204" pitchFamily="34" charset="0"/>
              </a:rPr>
              <a:t>países reconocen </a:t>
            </a:r>
            <a:r>
              <a:rPr lang="es-MX" sz="3200" dirty="0">
                <a:solidFill>
                  <a:srgbClr val="211E1E"/>
                </a:solidFill>
                <a:latin typeface="Arial Black" panose="020B0A04020102020204" pitchFamily="34" charset="0"/>
              </a:rPr>
              <a:t>por primera vez, como parte de los derechos humanos, a aquellos dirigidos a garantizar la salud sexual y reproductiva. Por su parte </a:t>
            </a:r>
            <a:r>
              <a:rPr lang="es-MX" sz="3200" dirty="0" smtClean="0">
                <a:solidFill>
                  <a:srgbClr val="211E1E"/>
                </a:solidFill>
                <a:latin typeface="Arial Black" panose="020B0A04020102020204" pitchFamily="34" charset="0"/>
              </a:rPr>
              <a:t>el </a:t>
            </a:r>
            <a:r>
              <a:rPr lang="es-MX" sz="3200" dirty="0">
                <a:solidFill>
                  <a:srgbClr val="211E1E"/>
                </a:solidFill>
                <a:latin typeface="Arial Black" panose="020B0A04020102020204" pitchFamily="34" charset="0"/>
              </a:rPr>
              <a:t>tema de los derechos sexuales y reproductivos de las y los jóvenes y en particular el del ejercicio de la sexualidad adolescente, ha provocado la oposición de quienes se consideran autorizados para determinar lo que debe o no debe permitírseles. </a:t>
            </a:r>
            <a:endParaRPr lang="en-US" sz="3200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888208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748145" y="831273"/>
            <a:ext cx="10764981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MX" sz="3600" dirty="0">
                <a:latin typeface="Arial Black" panose="020B0A04020102020204" pitchFamily="34" charset="0"/>
              </a:rPr>
              <a:t>Los derechos sexuales se declararon en el </a:t>
            </a:r>
            <a:r>
              <a:rPr lang="es-MX" sz="3600" dirty="0" smtClean="0">
                <a:latin typeface="Arial Black" panose="020B0A04020102020204" pitchFamily="34" charset="0"/>
              </a:rPr>
              <a:t>XIII Congreso </a:t>
            </a:r>
            <a:r>
              <a:rPr lang="es-MX" sz="3600" dirty="0">
                <a:latin typeface="Arial Black" panose="020B0A04020102020204" pitchFamily="34" charset="0"/>
              </a:rPr>
              <a:t>Mundial de Sexología, celebrado </a:t>
            </a:r>
            <a:r>
              <a:rPr lang="es-MX" sz="3600" dirty="0" smtClean="0">
                <a:latin typeface="Arial Black" panose="020B0A04020102020204" pitchFamily="34" charset="0"/>
              </a:rPr>
              <a:t>en Valencia </a:t>
            </a:r>
            <a:r>
              <a:rPr lang="es-MX" sz="3600" dirty="0">
                <a:latin typeface="Arial Black" panose="020B0A04020102020204" pitchFamily="34" charset="0"/>
              </a:rPr>
              <a:t>(España) en 1997 y fueron </a:t>
            </a:r>
            <a:r>
              <a:rPr lang="es-MX" sz="3600" dirty="0" smtClean="0">
                <a:latin typeface="Arial Black" panose="020B0A04020102020204" pitchFamily="34" charset="0"/>
              </a:rPr>
              <a:t>revisados y </a:t>
            </a:r>
            <a:r>
              <a:rPr lang="es-MX" sz="3600" dirty="0">
                <a:latin typeface="Arial Black" panose="020B0A04020102020204" pitchFamily="34" charset="0"/>
              </a:rPr>
              <a:t>aprobados por la Asamblea General de </a:t>
            </a:r>
            <a:r>
              <a:rPr lang="es-MX" sz="3600" dirty="0" smtClean="0">
                <a:latin typeface="Arial Black" panose="020B0A04020102020204" pitchFamily="34" charset="0"/>
              </a:rPr>
              <a:t>la Asociación </a:t>
            </a:r>
            <a:r>
              <a:rPr lang="es-MX" sz="3600" dirty="0">
                <a:latin typeface="Arial Black" panose="020B0A04020102020204" pitchFamily="34" charset="0"/>
              </a:rPr>
              <a:t>Mundial de Sexología (WAS), el 26 </a:t>
            </a:r>
            <a:r>
              <a:rPr lang="es-MX" sz="3600" dirty="0" smtClean="0">
                <a:latin typeface="Arial Black" panose="020B0A04020102020204" pitchFamily="34" charset="0"/>
              </a:rPr>
              <a:t>de agosto </a:t>
            </a:r>
            <a:r>
              <a:rPr lang="es-MX" sz="3600" dirty="0">
                <a:latin typeface="Arial Black" panose="020B0A04020102020204" pitchFamily="34" charset="0"/>
              </a:rPr>
              <a:t>de 1999, en el 14avo Congreso Mundial </a:t>
            </a:r>
            <a:r>
              <a:rPr lang="es-MX" sz="3600" dirty="0" smtClean="0">
                <a:latin typeface="Arial Black" panose="020B0A04020102020204" pitchFamily="34" charset="0"/>
              </a:rPr>
              <a:t>de </a:t>
            </a:r>
            <a:r>
              <a:rPr lang="en-US" sz="3600" dirty="0" err="1" smtClean="0">
                <a:latin typeface="Arial Black" panose="020B0A04020102020204" pitchFamily="34" charset="0"/>
              </a:rPr>
              <a:t>Sexología</a:t>
            </a:r>
            <a:r>
              <a:rPr lang="en-US" sz="3600" dirty="0" smtClean="0">
                <a:latin typeface="Arial Black" panose="020B0A04020102020204" pitchFamily="34" charset="0"/>
              </a:rPr>
              <a:t> </a:t>
            </a:r>
            <a:r>
              <a:rPr lang="en-US" sz="3600" dirty="0">
                <a:latin typeface="Arial Black" panose="020B0A04020102020204" pitchFamily="34" charset="0"/>
              </a:rPr>
              <a:t>de Hong Kong (China</a:t>
            </a:r>
            <a:r>
              <a:rPr lang="en-US" sz="3600" dirty="0" smtClean="0">
                <a:latin typeface="Arial Black" panose="020B0A04020102020204" pitchFamily="34" charset="0"/>
              </a:rPr>
              <a:t>). </a:t>
            </a:r>
            <a:endParaRPr lang="en-US" sz="3600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294787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761999" y="692728"/>
            <a:ext cx="10515601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0" algn="just"/>
            <a:r>
              <a:rPr lang="es-MX" sz="3200" dirty="0">
                <a:solidFill>
                  <a:srgbClr val="000000"/>
                </a:solidFill>
                <a:latin typeface="Arial Black" panose="020B0A04020102020204" pitchFamily="34" charset="0"/>
              </a:rPr>
              <a:t>1. Derecho a decidir en forma libre sobre mi cuerpo y mi sexualidad. </a:t>
            </a:r>
          </a:p>
          <a:p>
            <a:pPr marR="0" algn="just"/>
            <a:r>
              <a:rPr lang="en-US" sz="3200" dirty="0">
                <a:solidFill>
                  <a:srgbClr val="000000"/>
                </a:solidFill>
                <a:latin typeface="Arial Black" panose="020B0A04020102020204" pitchFamily="34" charset="0"/>
              </a:rPr>
              <a:t>2. Derecho a </a:t>
            </a:r>
            <a:r>
              <a:rPr lang="en-US" sz="3200" dirty="0" err="1">
                <a:solidFill>
                  <a:srgbClr val="000000"/>
                </a:solidFill>
                <a:latin typeface="Arial Black" panose="020B0A04020102020204" pitchFamily="34" charset="0"/>
              </a:rPr>
              <a:t>manifestar</a:t>
            </a:r>
            <a:r>
              <a:rPr lang="en-US" sz="3200" dirty="0">
                <a:solidFill>
                  <a:srgbClr val="000000"/>
                </a:solidFill>
                <a:latin typeface="Arial Black" panose="020B0A04020102020204" pitchFamily="34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Arial Black" panose="020B0A04020102020204" pitchFamily="34" charset="0"/>
              </a:rPr>
              <a:t>públicamente</a:t>
            </a:r>
            <a:r>
              <a:rPr lang="en-US" sz="3200" dirty="0">
                <a:solidFill>
                  <a:srgbClr val="000000"/>
                </a:solidFill>
                <a:latin typeface="Arial Black" panose="020B0A04020102020204" pitchFamily="34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Arial Black" panose="020B0A04020102020204" pitchFamily="34" charset="0"/>
              </a:rPr>
              <a:t>mis</a:t>
            </a:r>
            <a:r>
              <a:rPr lang="en-US" sz="3200" dirty="0">
                <a:solidFill>
                  <a:srgbClr val="000000"/>
                </a:solidFill>
                <a:latin typeface="Arial Black" panose="020B0A04020102020204" pitchFamily="34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Arial Black" panose="020B0A04020102020204" pitchFamily="34" charset="0"/>
              </a:rPr>
              <a:t>afectos</a:t>
            </a:r>
            <a:r>
              <a:rPr lang="en-US" sz="3200" dirty="0">
                <a:solidFill>
                  <a:srgbClr val="000000"/>
                </a:solidFill>
                <a:latin typeface="Arial Black" panose="020B0A04020102020204" pitchFamily="34" charset="0"/>
              </a:rPr>
              <a:t>. </a:t>
            </a:r>
          </a:p>
          <a:p>
            <a:pPr marR="0" algn="just"/>
            <a:r>
              <a:rPr lang="es-MX" sz="3200" dirty="0">
                <a:solidFill>
                  <a:srgbClr val="000000"/>
                </a:solidFill>
                <a:latin typeface="Arial Black" panose="020B0A04020102020204" pitchFamily="34" charset="0"/>
              </a:rPr>
              <a:t>3. Derecho a ejercer y disfrutar plenamente mi vida sexual. </a:t>
            </a:r>
          </a:p>
          <a:p>
            <a:pPr marR="0" algn="just"/>
            <a:r>
              <a:rPr lang="es-MX" sz="3200" dirty="0">
                <a:solidFill>
                  <a:srgbClr val="000000"/>
                </a:solidFill>
                <a:latin typeface="Arial Black" panose="020B0A04020102020204" pitchFamily="34" charset="0"/>
              </a:rPr>
              <a:t>4. Derecho al respeto de mi intimidad y mi vida privada. </a:t>
            </a:r>
          </a:p>
          <a:p>
            <a:pPr marR="0" algn="just"/>
            <a:r>
              <a:rPr lang="es-MX" sz="3200" dirty="0">
                <a:solidFill>
                  <a:srgbClr val="000000"/>
                </a:solidFill>
                <a:latin typeface="Arial Black" panose="020B0A04020102020204" pitchFamily="34" charset="0"/>
              </a:rPr>
              <a:t>5. Derecho a decidir con quién compartir mi vida y mi sexualidad. </a:t>
            </a:r>
          </a:p>
        </p:txBody>
      </p:sp>
    </p:spTree>
    <p:extLst>
      <p:ext uri="{BB962C8B-B14F-4D97-AF65-F5344CB8AC3E}">
        <p14:creationId xmlns:p14="http://schemas.microsoft.com/office/powerpoint/2010/main" val="365102897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762000" y="997527"/>
            <a:ext cx="10460182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0" algn="just"/>
            <a:r>
              <a:rPr lang="es-MX" sz="3200" dirty="0">
                <a:solidFill>
                  <a:srgbClr val="000000"/>
                </a:solidFill>
                <a:latin typeface="Arial Black" panose="020B0A04020102020204" pitchFamily="34" charset="0"/>
              </a:rPr>
              <a:t>6. Derecho a la igualdad de oportunidades y a la equidad. </a:t>
            </a:r>
          </a:p>
          <a:p>
            <a:pPr marR="0" algn="just"/>
            <a:r>
              <a:rPr lang="es-MX" sz="3200" dirty="0">
                <a:solidFill>
                  <a:srgbClr val="000000"/>
                </a:solidFill>
                <a:latin typeface="Arial Black" panose="020B0A04020102020204" pitchFamily="34" charset="0"/>
              </a:rPr>
              <a:t>7. Derecho a vivir libre de toda discriminación. </a:t>
            </a:r>
          </a:p>
          <a:p>
            <a:pPr marR="0" algn="just"/>
            <a:r>
              <a:rPr lang="es-MX" sz="3200" dirty="0">
                <a:solidFill>
                  <a:srgbClr val="000000"/>
                </a:solidFill>
                <a:latin typeface="Arial Black" panose="020B0A04020102020204" pitchFamily="34" charset="0"/>
              </a:rPr>
              <a:t>8. Derecho de vivir libre de violencia sexual. </a:t>
            </a:r>
          </a:p>
          <a:p>
            <a:pPr marR="0" algn="just"/>
            <a:r>
              <a:rPr lang="es-MX" sz="3200" dirty="0">
                <a:solidFill>
                  <a:srgbClr val="000000"/>
                </a:solidFill>
                <a:latin typeface="Arial Black" panose="020B0A04020102020204" pitchFamily="34" charset="0"/>
              </a:rPr>
              <a:t>9. Derecho a la libertad reproductiva. </a:t>
            </a:r>
          </a:p>
          <a:p>
            <a:pPr marR="0" algn="just"/>
            <a:r>
              <a:rPr lang="es-MX" sz="3200" dirty="0">
                <a:solidFill>
                  <a:srgbClr val="000000"/>
                </a:solidFill>
                <a:latin typeface="Arial Black" panose="020B0A04020102020204" pitchFamily="34" charset="0"/>
              </a:rPr>
              <a:t>10. Derecho a los servicios de salud sexual y a la salud reproductiva. </a:t>
            </a:r>
          </a:p>
        </p:txBody>
      </p:sp>
    </p:spTree>
    <p:extLst>
      <p:ext uri="{BB962C8B-B14F-4D97-AF65-F5344CB8AC3E}">
        <p14:creationId xmlns:p14="http://schemas.microsoft.com/office/powerpoint/2010/main" val="357099452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158</TotalTime>
  <Words>774</Words>
  <Application>Microsoft Office PowerPoint</Application>
  <PresentationFormat>Panorámica</PresentationFormat>
  <Paragraphs>62</Paragraphs>
  <Slides>26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26</vt:i4>
      </vt:variant>
    </vt:vector>
  </HeadingPairs>
  <TitlesOfParts>
    <vt:vector size="31" baseType="lpstr">
      <vt:lpstr>Arial</vt:lpstr>
      <vt:lpstr>Arial Black</vt:lpstr>
      <vt:lpstr>Calibri</vt:lpstr>
      <vt:lpstr>Calibri Light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Yaima</dc:creator>
  <cp:lastModifiedBy>Yaima</cp:lastModifiedBy>
  <cp:revision>13</cp:revision>
  <dcterms:created xsi:type="dcterms:W3CDTF">2022-08-29T17:31:53Z</dcterms:created>
  <dcterms:modified xsi:type="dcterms:W3CDTF">2022-09-03T14:38:19Z</dcterms:modified>
</cp:coreProperties>
</file>