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5" r:id="rId7"/>
    <p:sldId id="267" r:id="rId8"/>
    <p:sldId id="268" r:id="rId9"/>
    <p:sldId id="269" r:id="rId10"/>
    <p:sldId id="266" r:id="rId11"/>
    <p:sldId id="270" r:id="rId12"/>
    <p:sldId id="271" r:id="rId13"/>
    <p:sldId id="272" r:id="rId14"/>
    <p:sldId id="273" r:id="rId15"/>
    <p:sldId id="274" r:id="rId16"/>
    <p:sldId id="275" r:id="rId17"/>
    <p:sldId id="277" r:id="rId18"/>
    <p:sldId id="276" r:id="rId19"/>
    <p:sldId id="278" r:id="rId20"/>
    <p:sldId id="279" r:id="rId21"/>
    <p:sldId id="280" r:id="rId22"/>
    <p:sldId id="281" r:id="rId23"/>
    <p:sldId id="282" r:id="rId24"/>
    <p:sldId id="283" r:id="rId25"/>
    <p:sldId id="285" r:id="rId26"/>
    <p:sldId id="284" r:id="rId27"/>
    <p:sldId id="298" r:id="rId28"/>
    <p:sldId id="299" r:id="rId29"/>
    <p:sldId id="300" r:id="rId30"/>
    <p:sldId id="262" r:id="rId31"/>
    <p:sldId id="286" r:id="rId32"/>
    <p:sldId id="287" r:id="rId33"/>
    <p:sldId id="288" r:id="rId34"/>
    <p:sldId id="289" r:id="rId35"/>
    <p:sldId id="290" r:id="rId36"/>
    <p:sldId id="292" r:id="rId37"/>
    <p:sldId id="291" r:id="rId38"/>
    <p:sldId id="294" r:id="rId39"/>
    <p:sldId id="293" r:id="rId40"/>
    <p:sldId id="295" r:id="rId41"/>
    <p:sldId id="296" r:id="rId42"/>
    <p:sldId id="297" r:id="rId43"/>
    <p:sldId id="263" r:id="rId44"/>
    <p:sldId id="302" r:id="rId45"/>
    <p:sldId id="301" r:id="rId46"/>
    <p:sldId id="303" r:id="rId47"/>
    <p:sldId id="305" r:id="rId48"/>
    <p:sldId id="307" r:id="rId49"/>
    <p:sldId id="306" r:id="rId50"/>
    <p:sldId id="264" r:id="rId51"/>
    <p:sldId id="308" r:id="rId52"/>
    <p:sldId id="309" r:id="rId5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5" d="100"/>
          <a:sy n="75" d="100"/>
        </p:scale>
        <p:origin x="-1152" y="22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E87F12CC-0929-4688-8AC0-EA486123ACDF}" type="datetimeFigureOut">
              <a:rPr lang="es-ES" smtClean="0"/>
              <a:pPr/>
              <a:t>01/03/2025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5957AA8-010F-4CD7-8631-09CC45C52913}"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E87F12CC-0929-4688-8AC0-EA486123ACDF}" type="datetimeFigureOut">
              <a:rPr lang="es-ES" smtClean="0"/>
              <a:pPr/>
              <a:t>01/03/2025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5957AA8-010F-4CD7-8631-09CC45C52913}"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E87F12CC-0929-4688-8AC0-EA486123ACDF}" type="datetimeFigureOut">
              <a:rPr lang="es-ES" smtClean="0"/>
              <a:pPr/>
              <a:t>01/03/2025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5957AA8-010F-4CD7-8631-09CC45C52913}"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E87F12CC-0929-4688-8AC0-EA486123ACDF}" type="datetimeFigureOut">
              <a:rPr lang="es-ES" smtClean="0"/>
              <a:pPr/>
              <a:t>01/03/2025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5957AA8-010F-4CD7-8631-09CC45C52913}"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87F12CC-0929-4688-8AC0-EA486123ACDF}" type="datetimeFigureOut">
              <a:rPr lang="es-ES" smtClean="0"/>
              <a:pPr/>
              <a:t>01/03/2025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5957AA8-010F-4CD7-8631-09CC45C52913}"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E87F12CC-0929-4688-8AC0-EA486123ACDF}" type="datetimeFigureOut">
              <a:rPr lang="es-ES" smtClean="0"/>
              <a:pPr/>
              <a:t>01/03/2025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5957AA8-010F-4CD7-8631-09CC45C52913}"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E87F12CC-0929-4688-8AC0-EA486123ACDF}" type="datetimeFigureOut">
              <a:rPr lang="es-ES" smtClean="0"/>
              <a:pPr/>
              <a:t>01/03/2025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85957AA8-010F-4CD7-8631-09CC45C52913}"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E87F12CC-0929-4688-8AC0-EA486123ACDF}" type="datetimeFigureOut">
              <a:rPr lang="es-ES" smtClean="0"/>
              <a:pPr/>
              <a:t>01/03/2025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85957AA8-010F-4CD7-8631-09CC45C52913}"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87F12CC-0929-4688-8AC0-EA486123ACDF}" type="datetimeFigureOut">
              <a:rPr lang="es-ES" smtClean="0"/>
              <a:pPr/>
              <a:t>01/03/2025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85957AA8-010F-4CD7-8631-09CC45C52913}"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87F12CC-0929-4688-8AC0-EA486123ACDF}" type="datetimeFigureOut">
              <a:rPr lang="es-ES" smtClean="0"/>
              <a:pPr/>
              <a:t>01/03/2025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5957AA8-010F-4CD7-8631-09CC45C52913}"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87F12CC-0929-4688-8AC0-EA486123ACDF}" type="datetimeFigureOut">
              <a:rPr lang="es-ES" smtClean="0"/>
              <a:pPr/>
              <a:t>01/03/2025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5957AA8-010F-4CD7-8631-09CC45C52913}"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7F12CC-0929-4688-8AC0-EA486123ACDF}" type="datetimeFigureOut">
              <a:rPr lang="es-ES" smtClean="0"/>
              <a:pPr/>
              <a:t>01/03/2025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957AA8-010F-4CD7-8631-09CC45C52913}"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dirty="0" smtClean="0">
                <a:solidFill>
                  <a:srgbClr val="FFFF00"/>
                </a:solidFill>
              </a:rPr>
              <a:t>CLASE  5  DE MARZO</a:t>
            </a:r>
            <a:endParaRPr lang="es-ES" dirty="0">
              <a:solidFill>
                <a:srgbClr val="FFFF00"/>
              </a:solidFill>
            </a:endParaRPr>
          </a:p>
        </p:txBody>
      </p:sp>
      <p:sp>
        <p:nvSpPr>
          <p:cNvPr id="3" name="2 Subtítulo"/>
          <p:cNvSpPr>
            <a:spLocks noGrp="1"/>
          </p:cNvSpPr>
          <p:nvPr>
            <p:ph type="subTitle" idx="1"/>
          </p:nvPr>
        </p:nvSpPr>
        <p:spPr/>
        <p:txBody>
          <a:bodyPr/>
          <a:lstStyle/>
          <a:p>
            <a:endParaRPr lang="es-E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2844" y="71414"/>
            <a:ext cx="8686800" cy="5840435"/>
          </a:xfrm>
        </p:spPr>
        <p:txBody>
          <a:bodyPr>
            <a:noAutofit/>
          </a:bodyPr>
          <a:lstStyle/>
          <a:p>
            <a:r>
              <a:rPr lang="es-ES" dirty="0" smtClean="0">
                <a:solidFill>
                  <a:srgbClr val="FFFF00"/>
                </a:solidFill>
              </a:rPr>
              <a:t>SEXO</a:t>
            </a:r>
          </a:p>
          <a:p>
            <a:pPr marL="0" indent="0" algn="just">
              <a:buNone/>
            </a:pPr>
            <a:r>
              <a:rPr lang="es-ES_tradnl" dirty="0" smtClean="0">
                <a:solidFill>
                  <a:srgbClr val="FFFF00"/>
                </a:solidFill>
              </a:rPr>
              <a:t>El </a:t>
            </a:r>
            <a:r>
              <a:rPr lang="es-ES_tradnl" dirty="0">
                <a:solidFill>
                  <a:srgbClr val="FFFF00"/>
                </a:solidFill>
              </a:rPr>
              <a:t>sexo </a:t>
            </a:r>
            <a:r>
              <a:rPr lang="es-ES_tradnl" dirty="0" smtClean="0">
                <a:solidFill>
                  <a:srgbClr val="FFFF00"/>
                </a:solidFill>
              </a:rPr>
              <a:t>se relaciona con los </a:t>
            </a:r>
            <a:r>
              <a:rPr lang="es-ES_tradnl" dirty="0">
                <a:solidFill>
                  <a:srgbClr val="FFFF00"/>
                </a:solidFill>
              </a:rPr>
              <a:t>nacimientos y </a:t>
            </a:r>
            <a:r>
              <a:rPr lang="es-ES_tradnl" dirty="0" smtClean="0">
                <a:solidFill>
                  <a:srgbClr val="FFFF00"/>
                </a:solidFill>
              </a:rPr>
              <a:t>las defunciones.</a:t>
            </a:r>
          </a:p>
          <a:p>
            <a:pPr marL="0" indent="0" algn="just">
              <a:buNone/>
            </a:pPr>
            <a:r>
              <a:rPr lang="es-ES_tradnl" dirty="0" smtClean="0">
                <a:solidFill>
                  <a:srgbClr val="FFFF00"/>
                </a:solidFill>
              </a:rPr>
              <a:t>Imprime </a:t>
            </a:r>
            <a:r>
              <a:rPr lang="es-ES_tradnl" dirty="0">
                <a:solidFill>
                  <a:srgbClr val="FFFF00"/>
                </a:solidFill>
              </a:rPr>
              <a:t>un comportamiento diferencial en las migraciones, distribución ocupacional y en casi todas las características </a:t>
            </a:r>
            <a:r>
              <a:rPr lang="es-ES_tradnl" dirty="0" smtClean="0">
                <a:solidFill>
                  <a:srgbClr val="FFFF00"/>
                </a:solidFill>
              </a:rPr>
              <a:t>de estudio de </a:t>
            </a:r>
            <a:r>
              <a:rPr lang="es-ES_tradnl" dirty="0">
                <a:solidFill>
                  <a:srgbClr val="FFFF00"/>
                </a:solidFill>
              </a:rPr>
              <a:t>la población</a:t>
            </a:r>
            <a:r>
              <a:rPr lang="es-ES_tradnl" dirty="0" smtClean="0">
                <a:solidFill>
                  <a:srgbClr val="FFFF00"/>
                </a:solidFill>
              </a:rPr>
              <a:t>.</a:t>
            </a:r>
            <a:endParaRPr lang="es-ES" b="1" dirty="0">
              <a:solidFill>
                <a:srgbClr val="FFFF00"/>
              </a:solidFill>
            </a:endParaRPr>
          </a:p>
          <a:p>
            <a:pPr marL="0" indent="0" algn="just">
              <a:buNone/>
            </a:pPr>
            <a:r>
              <a:rPr lang="es-MX" dirty="0" smtClean="0">
                <a:solidFill>
                  <a:srgbClr val="FFFF00"/>
                </a:solidFill>
              </a:rPr>
              <a:t>El predominio </a:t>
            </a:r>
            <a:r>
              <a:rPr lang="es-MX" dirty="0">
                <a:solidFill>
                  <a:srgbClr val="FFFF00"/>
                </a:solidFill>
              </a:rPr>
              <a:t>de un sexo sobre el </a:t>
            </a:r>
            <a:r>
              <a:rPr lang="es-MX" dirty="0" smtClean="0">
                <a:solidFill>
                  <a:srgbClr val="FFFF00"/>
                </a:solidFill>
              </a:rPr>
              <a:t>otro, se debe a: </a:t>
            </a:r>
            <a:endParaRPr lang="es-ES" dirty="0">
              <a:solidFill>
                <a:srgbClr val="FFFF00"/>
              </a:solidFill>
            </a:endParaRPr>
          </a:p>
          <a:p>
            <a:pPr marL="0" lvl="0" indent="0" algn="just">
              <a:buNone/>
            </a:pPr>
            <a:r>
              <a:rPr lang="es-MX" dirty="0" smtClean="0">
                <a:solidFill>
                  <a:srgbClr val="FFFF00"/>
                </a:solidFill>
              </a:rPr>
              <a:t>- La </a:t>
            </a:r>
            <a:r>
              <a:rPr lang="es-MX" i="1" dirty="0">
                <a:solidFill>
                  <a:srgbClr val="FFFF00"/>
                </a:solidFill>
              </a:rPr>
              <a:t>relación de masculinidad</a:t>
            </a:r>
            <a:r>
              <a:rPr lang="es-MX" dirty="0">
                <a:solidFill>
                  <a:srgbClr val="FFFF00"/>
                </a:solidFill>
              </a:rPr>
              <a:t> al </a:t>
            </a:r>
            <a:r>
              <a:rPr lang="es-MX" dirty="0" smtClean="0">
                <a:solidFill>
                  <a:srgbClr val="FFFF00"/>
                </a:solidFill>
              </a:rPr>
              <a:t>nacimiento.</a:t>
            </a:r>
            <a:endParaRPr lang="es-ES" b="1" dirty="0" smtClean="0">
              <a:solidFill>
                <a:srgbClr val="FFFF00"/>
              </a:solidFill>
            </a:endParaRPr>
          </a:p>
          <a:p>
            <a:pPr marL="0" lvl="0" indent="0" algn="just">
              <a:buNone/>
            </a:pPr>
            <a:r>
              <a:rPr lang="es-MX" dirty="0" smtClean="0">
                <a:solidFill>
                  <a:srgbClr val="FFFF00"/>
                </a:solidFill>
              </a:rPr>
              <a:t>- Causas biológicas: </a:t>
            </a:r>
            <a:r>
              <a:rPr lang="es-MX" i="1" dirty="0">
                <a:solidFill>
                  <a:srgbClr val="FFFF00"/>
                </a:solidFill>
              </a:rPr>
              <a:t>s</a:t>
            </a:r>
            <a:r>
              <a:rPr lang="es-MX" i="1" dirty="0" smtClean="0">
                <a:solidFill>
                  <a:srgbClr val="FFFF00"/>
                </a:solidFill>
              </a:rPr>
              <a:t>obre-mortalidad </a:t>
            </a:r>
            <a:r>
              <a:rPr lang="es-MX" i="1" dirty="0">
                <a:solidFill>
                  <a:srgbClr val="FFFF00"/>
                </a:solidFill>
              </a:rPr>
              <a:t>m</a:t>
            </a:r>
            <a:r>
              <a:rPr lang="es-MX" i="1" dirty="0" smtClean="0">
                <a:solidFill>
                  <a:srgbClr val="FFFF00"/>
                </a:solidFill>
              </a:rPr>
              <a:t>asculina</a:t>
            </a:r>
            <a:r>
              <a:rPr lang="es-MX" dirty="0" smtClean="0">
                <a:solidFill>
                  <a:srgbClr val="FFFF00"/>
                </a:solidFill>
              </a:rPr>
              <a:t>, (se acentúa a partir de los 40 años de vida). </a:t>
            </a:r>
            <a:endParaRPr lang="es-ES" dirty="0" smtClean="0">
              <a:solidFill>
                <a:srgbClr val="FFFF00"/>
              </a:solidFill>
            </a:endParaRPr>
          </a:p>
          <a:p>
            <a:pPr marL="0" lvl="0" indent="0" algn="just">
              <a:buNone/>
            </a:pPr>
            <a:r>
              <a:rPr lang="es-MX" dirty="0" smtClean="0">
                <a:solidFill>
                  <a:srgbClr val="FFFF00"/>
                </a:solidFill>
              </a:rPr>
              <a:t>- El </a:t>
            </a:r>
            <a:r>
              <a:rPr lang="es-MX" dirty="0">
                <a:solidFill>
                  <a:srgbClr val="FFFF00"/>
                </a:solidFill>
              </a:rPr>
              <a:t>efecto diferenciado por sexos de las </a:t>
            </a:r>
            <a:r>
              <a:rPr lang="es-MX" i="1" dirty="0">
                <a:solidFill>
                  <a:srgbClr val="FFFF00"/>
                </a:solidFill>
              </a:rPr>
              <a:t>migraciones</a:t>
            </a:r>
            <a:r>
              <a:rPr lang="es-MX" dirty="0">
                <a:solidFill>
                  <a:srgbClr val="FFFF00"/>
                </a:solidFill>
              </a:rPr>
              <a:t>. </a:t>
            </a:r>
            <a:endParaRPr lang="es-ES" dirty="0">
              <a:solidFill>
                <a:srgbClr val="FFFF00"/>
              </a:solidFill>
            </a:endParaRPr>
          </a:p>
          <a:p>
            <a:endParaRPr lang="es-ES" dirty="0">
              <a:solidFill>
                <a:srgbClr val="FFFF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1406" y="214290"/>
            <a:ext cx="8929718" cy="6572272"/>
          </a:xfrm>
        </p:spPr>
        <p:txBody>
          <a:bodyPr>
            <a:normAutofit lnSpcReduction="10000"/>
          </a:bodyPr>
          <a:lstStyle/>
          <a:p>
            <a:pPr algn="just"/>
            <a:r>
              <a:rPr lang="es-ES_tradnl" dirty="0" smtClean="0">
                <a:solidFill>
                  <a:srgbClr val="FFFF00"/>
                </a:solidFill>
              </a:rPr>
              <a:t>La </a:t>
            </a:r>
            <a:r>
              <a:rPr lang="es-ES_tradnl" dirty="0">
                <a:solidFill>
                  <a:srgbClr val="FFFF00"/>
                </a:solidFill>
              </a:rPr>
              <a:t>composición por sexos de un país varía poco, </a:t>
            </a:r>
            <a:r>
              <a:rPr lang="es-ES_tradnl" dirty="0" smtClean="0">
                <a:solidFill>
                  <a:srgbClr val="FFFF00"/>
                </a:solidFill>
              </a:rPr>
              <a:t>por eso </a:t>
            </a:r>
            <a:r>
              <a:rPr lang="es-ES_tradnl" dirty="0">
                <a:solidFill>
                  <a:srgbClr val="FFFF00"/>
                </a:solidFill>
              </a:rPr>
              <a:t>cualquier variación en su comportamiento debe buscarse su explicación en </a:t>
            </a:r>
            <a:r>
              <a:rPr lang="es-ES_tradnl" b="1" dirty="0">
                <a:solidFill>
                  <a:srgbClr val="FFFF00"/>
                </a:solidFill>
              </a:rPr>
              <a:t>otras causas, incluidas las ambientales</a:t>
            </a:r>
            <a:r>
              <a:rPr lang="es-ES_tradnl" b="1" dirty="0" smtClean="0">
                <a:solidFill>
                  <a:srgbClr val="FFFF00"/>
                </a:solidFill>
              </a:rPr>
              <a:t>.</a:t>
            </a:r>
            <a:endParaRPr lang="es-ES" b="1" dirty="0">
              <a:solidFill>
                <a:srgbClr val="FFFF00"/>
              </a:solidFill>
            </a:endParaRPr>
          </a:p>
          <a:p>
            <a:pPr algn="just"/>
            <a:r>
              <a:rPr lang="es-ES_tradnl" dirty="0">
                <a:solidFill>
                  <a:srgbClr val="FFFF00"/>
                </a:solidFill>
              </a:rPr>
              <a:t>El estudio de la población atendiendo al sexo rara vez se realiza solo, sino que generalmente se combina con la edad. </a:t>
            </a:r>
            <a:r>
              <a:rPr lang="es-ES_tradnl" b="1" dirty="0">
                <a:solidFill>
                  <a:srgbClr val="FFFF00"/>
                </a:solidFill>
              </a:rPr>
              <a:t>De esta forma es factible estudiar la estructura por sexo y edad </a:t>
            </a:r>
            <a:r>
              <a:rPr lang="es-ES_tradnl" dirty="0">
                <a:solidFill>
                  <a:srgbClr val="FFFF00"/>
                </a:solidFill>
              </a:rPr>
              <a:t>de la población</a:t>
            </a:r>
            <a:r>
              <a:rPr lang="es-ES_tradnl" dirty="0" smtClean="0">
                <a:solidFill>
                  <a:srgbClr val="FFFF00"/>
                </a:solidFill>
              </a:rPr>
              <a:t>.</a:t>
            </a:r>
            <a:endParaRPr lang="es-ES" dirty="0">
              <a:solidFill>
                <a:srgbClr val="FFFF00"/>
              </a:solidFill>
            </a:endParaRPr>
          </a:p>
          <a:p>
            <a:pPr algn="just"/>
            <a:r>
              <a:rPr lang="es-ES_tradnl" dirty="0">
                <a:solidFill>
                  <a:srgbClr val="FFFF00"/>
                </a:solidFill>
              </a:rPr>
              <a:t>Dentro de este estudio también se analiza la variable “masculinidad”. </a:t>
            </a:r>
            <a:r>
              <a:rPr lang="es-ES_tradnl" dirty="0" smtClean="0">
                <a:solidFill>
                  <a:srgbClr val="FFFF00"/>
                </a:solidFill>
              </a:rPr>
              <a:t>(Indicador: </a:t>
            </a:r>
            <a:r>
              <a:rPr lang="es-ES_tradnl" dirty="0">
                <a:solidFill>
                  <a:srgbClr val="FFFF00"/>
                </a:solidFill>
              </a:rPr>
              <a:t>número de hombres por cada 1000 mujeres</a:t>
            </a:r>
            <a:r>
              <a:rPr lang="es-ES_tradnl" dirty="0" smtClean="0">
                <a:solidFill>
                  <a:srgbClr val="FFFF00"/>
                </a:solidFill>
              </a:rPr>
              <a:t>.</a:t>
            </a:r>
            <a:endParaRPr lang="es-ES" dirty="0">
              <a:solidFill>
                <a:srgbClr val="FFFF00"/>
              </a:solidFill>
            </a:endParaRPr>
          </a:p>
          <a:p>
            <a:pPr algn="just"/>
            <a:r>
              <a:rPr lang="es-ES_tradnl" dirty="0">
                <a:solidFill>
                  <a:srgbClr val="FFFF00"/>
                </a:solidFill>
              </a:rPr>
              <a:t>Veamos el ejemplo de nuestra patria:</a:t>
            </a:r>
            <a:endParaRPr lang="es-ES" dirty="0">
              <a:solidFill>
                <a:srgbClr val="FFFF00"/>
              </a:solidFill>
            </a:endParaRPr>
          </a:p>
          <a:p>
            <a:pPr algn="just"/>
            <a:endParaRPr lang="es-ES" dirty="0">
              <a:solidFill>
                <a:srgbClr val="FFFF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srcRect/>
          <a:stretch>
            <a:fillRect/>
          </a:stretch>
        </p:blipFill>
        <p:spPr bwMode="auto">
          <a:xfrm>
            <a:off x="500035" y="285728"/>
            <a:ext cx="8358246" cy="4424381"/>
          </a:xfrm>
          <a:prstGeom prst="rect">
            <a:avLst/>
          </a:prstGeom>
          <a:noFill/>
          <a:ln w="9525">
            <a:noFill/>
            <a:miter lim="800000"/>
            <a:headEnd/>
            <a:tailEnd/>
          </a:ln>
        </p:spPr>
      </p:pic>
      <p:sp>
        <p:nvSpPr>
          <p:cNvPr id="4" name="3 Rectángulo"/>
          <p:cNvSpPr/>
          <p:nvPr/>
        </p:nvSpPr>
        <p:spPr>
          <a:xfrm>
            <a:off x="785786" y="5000636"/>
            <a:ext cx="7929618" cy="1285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200" baseline="0" dirty="0" smtClean="0">
                <a:latin typeface="Arial"/>
              </a:rPr>
              <a:t>Obsérvese lo interesante de este gráfico que representa la masculinidad por edades en la población cubana. ¿Qué deducciones puede Ud. realizar?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srcRect/>
          <a:stretch>
            <a:fillRect/>
          </a:stretch>
        </p:blipFill>
        <p:spPr bwMode="auto">
          <a:xfrm>
            <a:off x="-438758" y="0"/>
            <a:ext cx="9582758"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14282" y="374671"/>
            <a:ext cx="8686800" cy="6126163"/>
          </a:xfrm>
        </p:spPr>
        <p:txBody>
          <a:bodyPr>
            <a:normAutofit lnSpcReduction="10000"/>
          </a:bodyPr>
          <a:lstStyle/>
          <a:p>
            <a:pPr marL="0" indent="0" algn="just">
              <a:buNone/>
              <a:tabLst>
                <a:tab pos="0" algn="l"/>
              </a:tabLst>
            </a:pPr>
            <a:r>
              <a:rPr lang="es-ES_tradnl" dirty="0">
                <a:solidFill>
                  <a:srgbClr val="FFFF00"/>
                </a:solidFill>
              </a:rPr>
              <a:t>La estructura por edad y sexo, </a:t>
            </a:r>
            <a:r>
              <a:rPr lang="es-ES_tradnl" b="1" dirty="0">
                <a:solidFill>
                  <a:srgbClr val="FFFF00"/>
                </a:solidFill>
              </a:rPr>
              <a:t>generalmente refleja ciertas particularidades que son el resultado de la evolución de la dinámica poblacional influida por acontecimientos económico-sociales</a:t>
            </a:r>
            <a:r>
              <a:rPr lang="es-ES_tradnl" dirty="0" smtClean="0">
                <a:solidFill>
                  <a:srgbClr val="FFFF00"/>
                </a:solidFill>
              </a:rPr>
              <a:t>:</a:t>
            </a:r>
          </a:p>
          <a:p>
            <a:pPr algn="just">
              <a:buFontTx/>
              <a:buChar char="-"/>
            </a:pPr>
            <a:r>
              <a:rPr lang="es-ES_tradnl" dirty="0" smtClean="0">
                <a:solidFill>
                  <a:srgbClr val="FFFF00"/>
                </a:solidFill>
              </a:rPr>
              <a:t>las </a:t>
            </a:r>
            <a:r>
              <a:rPr lang="es-ES_tradnl" dirty="0">
                <a:solidFill>
                  <a:srgbClr val="FFFF00"/>
                </a:solidFill>
              </a:rPr>
              <a:t>guerras, </a:t>
            </a:r>
            <a:endParaRPr lang="es-ES_tradnl" dirty="0" smtClean="0">
              <a:solidFill>
                <a:srgbClr val="FFFF00"/>
              </a:solidFill>
            </a:endParaRPr>
          </a:p>
          <a:p>
            <a:pPr algn="just">
              <a:buFontTx/>
              <a:buChar char="-"/>
            </a:pPr>
            <a:r>
              <a:rPr lang="es-ES_tradnl" dirty="0" smtClean="0">
                <a:solidFill>
                  <a:srgbClr val="FFFF00"/>
                </a:solidFill>
              </a:rPr>
              <a:t>las </a:t>
            </a:r>
            <a:r>
              <a:rPr lang="es-ES_tradnl" dirty="0">
                <a:solidFill>
                  <a:srgbClr val="FFFF00"/>
                </a:solidFill>
              </a:rPr>
              <a:t>epidemias, </a:t>
            </a:r>
            <a:endParaRPr lang="es-ES_tradnl" dirty="0" smtClean="0">
              <a:solidFill>
                <a:srgbClr val="FFFF00"/>
              </a:solidFill>
            </a:endParaRPr>
          </a:p>
          <a:p>
            <a:pPr algn="just">
              <a:buFontTx/>
              <a:buChar char="-"/>
            </a:pPr>
            <a:r>
              <a:rPr lang="es-ES_tradnl" dirty="0" smtClean="0">
                <a:solidFill>
                  <a:srgbClr val="FFFF00"/>
                </a:solidFill>
              </a:rPr>
              <a:t>las </a:t>
            </a:r>
            <a:r>
              <a:rPr lang="es-ES_tradnl" dirty="0">
                <a:solidFill>
                  <a:srgbClr val="FFFF00"/>
                </a:solidFill>
              </a:rPr>
              <a:t>crisis económicas, </a:t>
            </a:r>
            <a:endParaRPr lang="es-ES_tradnl" dirty="0" smtClean="0">
              <a:solidFill>
                <a:srgbClr val="FFFF00"/>
              </a:solidFill>
            </a:endParaRPr>
          </a:p>
          <a:p>
            <a:pPr algn="just">
              <a:buFontTx/>
              <a:buChar char="-"/>
            </a:pPr>
            <a:r>
              <a:rPr lang="es-ES_tradnl" dirty="0" smtClean="0">
                <a:solidFill>
                  <a:srgbClr val="FFFF00"/>
                </a:solidFill>
              </a:rPr>
              <a:t>los </a:t>
            </a:r>
            <a:r>
              <a:rPr lang="es-ES_tradnl" dirty="0">
                <a:solidFill>
                  <a:srgbClr val="FFFF00"/>
                </a:solidFill>
              </a:rPr>
              <a:t>cambios sociales, </a:t>
            </a:r>
            <a:endParaRPr lang="es-ES_tradnl" dirty="0" smtClean="0">
              <a:solidFill>
                <a:srgbClr val="FFFF00"/>
              </a:solidFill>
            </a:endParaRPr>
          </a:p>
          <a:p>
            <a:pPr algn="just">
              <a:buFontTx/>
              <a:buChar char="-"/>
            </a:pPr>
            <a:r>
              <a:rPr lang="es-ES_tradnl" dirty="0" smtClean="0">
                <a:solidFill>
                  <a:srgbClr val="FFFF00"/>
                </a:solidFill>
              </a:rPr>
              <a:t>los </a:t>
            </a:r>
            <a:r>
              <a:rPr lang="es-ES_tradnl" dirty="0">
                <a:solidFill>
                  <a:srgbClr val="FFFF00"/>
                </a:solidFill>
              </a:rPr>
              <a:t>períodos de bonanza y desarrollo económico, </a:t>
            </a:r>
            <a:endParaRPr lang="es-ES_tradnl" dirty="0" smtClean="0">
              <a:solidFill>
                <a:srgbClr val="FFFF00"/>
              </a:solidFill>
            </a:endParaRPr>
          </a:p>
          <a:p>
            <a:pPr marL="0" indent="0" algn="just">
              <a:buNone/>
            </a:pPr>
            <a:r>
              <a:rPr lang="es-ES_tradnl" dirty="0" smtClean="0">
                <a:solidFill>
                  <a:srgbClr val="FFFF00"/>
                </a:solidFill>
              </a:rPr>
              <a:t>se </a:t>
            </a:r>
            <a:r>
              <a:rPr lang="es-ES_tradnl" dirty="0">
                <a:solidFill>
                  <a:srgbClr val="FFFF00"/>
                </a:solidFill>
              </a:rPr>
              <a:t>reflejan directamente en la composición de la población, tanto en sexo como en edades</a:t>
            </a:r>
            <a:r>
              <a:rPr lang="es-ES_tradnl" dirty="0" smtClean="0">
                <a:solidFill>
                  <a:srgbClr val="FFFF00"/>
                </a:solidFill>
              </a:rPr>
              <a:t>.</a:t>
            </a:r>
            <a:r>
              <a:rPr lang="es-ES_tradnl" b="1" dirty="0">
                <a:solidFill>
                  <a:srgbClr val="FFFF00"/>
                </a:solidFill>
              </a:rPr>
              <a:t> </a:t>
            </a:r>
            <a:endParaRPr lang="es-ES" dirty="0">
              <a:solidFill>
                <a:srgbClr val="FFFF00"/>
              </a:solidFill>
            </a:endParaRPr>
          </a:p>
          <a:p>
            <a:pPr algn="just"/>
            <a:endParaRPr lang="es-ES" dirty="0">
              <a:solidFill>
                <a:srgbClr val="FFFF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2844" y="500042"/>
            <a:ext cx="8686800" cy="5626121"/>
          </a:xfrm>
        </p:spPr>
        <p:txBody>
          <a:bodyPr>
            <a:normAutofit fontScale="92500" lnSpcReduction="20000"/>
          </a:bodyPr>
          <a:lstStyle/>
          <a:p>
            <a:pPr algn="just"/>
            <a:r>
              <a:rPr lang="es-ES_tradnl" dirty="0" smtClean="0">
                <a:solidFill>
                  <a:srgbClr val="FFFF00"/>
                </a:solidFill>
              </a:rPr>
              <a:t>Así la pirámide de población cubana de los censos de 1970 y 1980 indica una base amplia en las edades entre 0 y 20 años, producto de la alta natalidad y el continuo descenso de la mortalidad infantil en esos años, debido a las medidas de beneficio social correspondientes que instauró la Revolución al llegar al poder. </a:t>
            </a:r>
          </a:p>
          <a:p>
            <a:pPr algn="just"/>
            <a:r>
              <a:rPr lang="es-ES_tradnl" dirty="0" smtClean="0">
                <a:solidFill>
                  <a:srgbClr val="FFFF00"/>
                </a:solidFill>
              </a:rPr>
              <a:t>Asimismo presenta un “</a:t>
            </a:r>
            <a:r>
              <a:rPr lang="es-ES_tradnl" b="1" dirty="0" smtClean="0">
                <a:solidFill>
                  <a:srgbClr val="FFFF00"/>
                </a:solidFill>
              </a:rPr>
              <a:t>estiramiento </a:t>
            </a:r>
            <a:r>
              <a:rPr lang="es-ES_tradnl" b="1" dirty="0" err="1" smtClean="0">
                <a:solidFill>
                  <a:srgbClr val="FFFF00"/>
                </a:solidFill>
              </a:rPr>
              <a:t>altitudinal</a:t>
            </a:r>
            <a:r>
              <a:rPr lang="es-ES_tradnl" b="1" dirty="0" smtClean="0">
                <a:solidFill>
                  <a:srgbClr val="FFFF00"/>
                </a:solidFill>
              </a:rPr>
              <a:t>”</a:t>
            </a:r>
            <a:r>
              <a:rPr lang="es-ES_tradnl" dirty="0" smtClean="0">
                <a:solidFill>
                  <a:srgbClr val="FFFF00"/>
                </a:solidFill>
              </a:rPr>
              <a:t> de la pirámide de edades, porque:</a:t>
            </a:r>
          </a:p>
          <a:p>
            <a:pPr algn="just"/>
            <a:r>
              <a:rPr lang="es-ES_tradnl" u="sng" dirty="0" smtClean="0">
                <a:solidFill>
                  <a:srgbClr val="FFFF00"/>
                </a:solidFill>
              </a:rPr>
              <a:t>Comienza a alargarse la esperanza de vida</a:t>
            </a:r>
          </a:p>
          <a:p>
            <a:pPr algn="just"/>
            <a:r>
              <a:rPr lang="es-ES_tradnl" u="sng" dirty="0" smtClean="0">
                <a:solidFill>
                  <a:srgbClr val="FFFF00"/>
                </a:solidFill>
              </a:rPr>
              <a:t>Aparecen cada vez en mayor medida</a:t>
            </a:r>
            <a:r>
              <a:rPr lang="es-ES_tradnl" u="sng" dirty="0">
                <a:solidFill>
                  <a:srgbClr val="FFFF00"/>
                </a:solidFill>
              </a:rPr>
              <a:t>,</a:t>
            </a:r>
            <a:r>
              <a:rPr lang="es-ES_tradnl" u="sng" dirty="0" smtClean="0">
                <a:solidFill>
                  <a:srgbClr val="FFFF00"/>
                </a:solidFill>
              </a:rPr>
              <a:t> personas de mayor edad,</a:t>
            </a:r>
            <a:r>
              <a:rPr lang="es-ES_tradnl" dirty="0" smtClean="0">
                <a:solidFill>
                  <a:srgbClr val="FFFF00"/>
                </a:solidFill>
              </a:rPr>
              <a:t> y </a:t>
            </a:r>
          </a:p>
          <a:p>
            <a:pPr algn="just"/>
            <a:r>
              <a:rPr lang="es-ES_tradnl" u="sng" dirty="0" smtClean="0">
                <a:solidFill>
                  <a:srgbClr val="FFFF00"/>
                </a:solidFill>
              </a:rPr>
              <a:t>Además con incremento de sujetos en cada uno de esos grupos etarios</a:t>
            </a:r>
            <a:r>
              <a:rPr lang="es-ES_tradnl" dirty="0" smtClean="0">
                <a:solidFill>
                  <a:srgbClr val="FFFF00"/>
                </a:solidFill>
              </a:rPr>
              <a:t>.</a:t>
            </a:r>
            <a:endParaRPr lang="es-ES" dirty="0" smtClean="0">
              <a:solidFill>
                <a:srgbClr val="FFFF00"/>
              </a:solidFill>
            </a:endParaRPr>
          </a:p>
          <a:p>
            <a:pPr algn="just"/>
            <a:endParaRPr lang="es-E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1480" y="214290"/>
            <a:ext cx="8686800" cy="6643710"/>
          </a:xfrm>
        </p:spPr>
        <p:txBody>
          <a:bodyPr>
            <a:normAutofit fontScale="92500" lnSpcReduction="20000"/>
          </a:bodyPr>
          <a:lstStyle/>
          <a:p>
            <a:pPr algn="just">
              <a:buNone/>
            </a:pPr>
            <a:r>
              <a:rPr lang="es-ES_tradnl" dirty="0">
                <a:solidFill>
                  <a:srgbClr val="FFFF00"/>
                </a:solidFill>
              </a:rPr>
              <a:t>- </a:t>
            </a:r>
            <a:r>
              <a:rPr lang="es-ES_tradnl" b="1" dirty="0">
                <a:solidFill>
                  <a:srgbClr val="FFFF00"/>
                </a:solidFill>
              </a:rPr>
              <a:t>La composición de la población también puede realizarse atendiendo al ESTADO CIVIL, ACTIVIDAD ECONÓMICA, EDUCACIÓN, LUGAR DE RESIDENCIA, etc</a:t>
            </a:r>
            <a:r>
              <a:rPr lang="es-ES_tradnl" b="1" dirty="0" smtClean="0">
                <a:solidFill>
                  <a:srgbClr val="FFFF00"/>
                </a:solidFill>
              </a:rPr>
              <a:t>.</a:t>
            </a:r>
            <a:endParaRPr lang="es-ES" dirty="0">
              <a:solidFill>
                <a:srgbClr val="FFFF00"/>
              </a:solidFill>
            </a:endParaRPr>
          </a:p>
          <a:p>
            <a:pPr algn="just"/>
            <a:r>
              <a:rPr lang="es-ES_tradnl" dirty="0" smtClean="0">
                <a:solidFill>
                  <a:srgbClr val="FFFF00"/>
                </a:solidFill>
              </a:rPr>
              <a:t>Es de interés </a:t>
            </a:r>
            <a:r>
              <a:rPr lang="es-ES_tradnl" dirty="0">
                <a:solidFill>
                  <a:srgbClr val="FFFF00"/>
                </a:solidFill>
              </a:rPr>
              <a:t>conocer, para las actividades de la dirección social, la </a:t>
            </a:r>
            <a:r>
              <a:rPr lang="es-ES_tradnl" b="1" dirty="0">
                <a:solidFill>
                  <a:srgbClr val="FFFF00"/>
                </a:solidFill>
              </a:rPr>
              <a:t>cantidad de matrimonios </a:t>
            </a:r>
            <a:r>
              <a:rPr lang="es-ES_tradnl" dirty="0">
                <a:solidFill>
                  <a:srgbClr val="FFFF00"/>
                </a:solidFill>
              </a:rPr>
              <a:t>promedio que se están produciendo, la </a:t>
            </a:r>
            <a:r>
              <a:rPr lang="es-ES_tradnl" b="1" dirty="0">
                <a:solidFill>
                  <a:srgbClr val="FFFF00"/>
                </a:solidFill>
              </a:rPr>
              <a:t>cantidad de divorcios</a:t>
            </a:r>
            <a:r>
              <a:rPr lang="es-ES_tradnl" dirty="0">
                <a:solidFill>
                  <a:srgbClr val="FFFF00"/>
                </a:solidFill>
              </a:rPr>
              <a:t>. </a:t>
            </a:r>
            <a:r>
              <a:rPr lang="es-ES_tradnl" u="sng" dirty="0">
                <a:solidFill>
                  <a:srgbClr val="FFFF00"/>
                </a:solidFill>
              </a:rPr>
              <a:t>Supuestamente la cantidad creciente de matrimonios en un ciclo dado de desarrollo poblacional augura un ciclo de crecimiento en la natalidad. </a:t>
            </a:r>
            <a:r>
              <a:rPr lang="es-ES_tradnl" dirty="0">
                <a:solidFill>
                  <a:srgbClr val="FFFF00"/>
                </a:solidFill>
              </a:rPr>
              <a:t>El incremento de los matrimonios también implica el incremento de la necesidad de nuevas viviendas. También implicará el crecimiento de las necesidades educativas futuras: escuelas, maestros, material escolar, calzado, ropa escolar, libros, etc</a:t>
            </a:r>
            <a:r>
              <a:rPr lang="es-ES_tradnl" dirty="0" smtClean="0">
                <a:solidFill>
                  <a:srgbClr val="FFFF00"/>
                </a:solidFill>
              </a:rPr>
              <a:t>.</a:t>
            </a:r>
            <a:endParaRPr lang="es-ES" dirty="0">
              <a:solidFill>
                <a:srgbClr val="FFFF00"/>
              </a:solidFill>
            </a:endParaRPr>
          </a:p>
          <a:p>
            <a:pPr algn="just"/>
            <a:endParaRPr lang="es-ES" dirty="0">
              <a:solidFill>
                <a:srgbClr val="FFFF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42918" y="374647"/>
            <a:ext cx="8686800" cy="5911873"/>
          </a:xfrm>
        </p:spPr>
        <p:txBody>
          <a:bodyPr>
            <a:normAutofit lnSpcReduction="10000"/>
          </a:bodyPr>
          <a:lstStyle/>
          <a:p>
            <a:pPr algn="just"/>
            <a:r>
              <a:rPr lang="es-ES_tradnl" b="1" dirty="0" smtClean="0">
                <a:solidFill>
                  <a:srgbClr val="FFFF00"/>
                </a:solidFill>
              </a:rPr>
              <a:t>Actualmente, las estadísticas cubanas, están indicando una modificación en la práctica social tendiente a la </a:t>
            </a:r>
            <a:r>
              <a:rPr lang="es-ES_tradnl" b="1" i="1" dirty="0" smtClean="0">
                <a:solidFill>
                  <a:srgbClr val="FFFF00"/>
                </a:solidFill>
              </a:rPr>
              <a:t>disminución de la nupcialidad</a:t>
            </a:r>
            <a:r>
              <a:rPr lang="es-ES_tradnl" b="1" dirty="0" smtClean="0">
                <a:solidFill>
                  <a:srgbClr val="FFFF00"/>
                </a:solidFill>
              </a:rPr>
              <a:t> en las parejas y al </a:t>
            </a:r>
            <a:r>
              <a:rPr lang="es-ES_tradnl" b="1" i="1" dirty="0" smtClean="0">
                <a:solidFill>
                  <a:srgbClr val="FFFF00"/>
                </a:solidFill>
              </a:rPr>
              <a:t>incremento de la unión extramatrimonial, de convivencia, consensual</a:t>
            </a:r>
            <a:r>
              <a:rPr lang="es-ES_tradnl" b="1" dirty="0" smtClean="0">
                <a:solidFill>
                  <a:srgbClr val="FFFF00"/>
                </a:solidFill>
              </a:rPr>
              <a:t>.</a:t>
            </a:r>
            <a:r>
              <a:rPr lang="es-ES_tradnl" dirty="0" smtClean="0">
                <a:solidFill>
                  <a:srgbClr val="FFFF00"/>
                </a:solidFill>
              </a:rPr>
              <a:t> </a:t>
            </a:r>
            <a:endParaRPr lang="es-ES" dirty="0" smtClean="0">
              <a:solidFill>
                <a:srgbClr val="FFFF00"/>
              </a:solidFill>
            </a:endParaRPr>
          </a:p>
          <a:p>
            <a:pPr algn="just"/>
            <a:r>
              <a:rPr lang="es-ES_tradnl" b="1" dirty="0" smtClean="0">
                <a:solidFill>
                  <a:srgbClr val="FFFF00"/>
                </a:solidFill>
              </a:rPr>
              <a:t>ELLO NO IMPLICA LA DISMINUCIÓN DE LA NATALIDAD, SINO QUE </a:t>
            </a:r>
            <a:r>
              <a:rPr lang="es-ES_tradnl" b="1" u="sng" dirty="0" smtClean="0">
                <a:solidFill>
                  <a:srgbClr val="FFFF00"/>
                </a:solidFill>
              </a:rPr>
              <a:t>IMPLICA PARA LA DIRECCIÓN ESTATAL</a:t>
            </a:r>
            <a:r>
              <a:rPr lang="es-ES_tradnl" b="1" dirty="0" smtClean="0">
                <a:solidFill>
                  <a:srgbClr val="FFFF00"/>
                </a:solidFill>
              </a:rPr>
              <a:t> DESDE LOS TÉRMINOS ESTADÍSTICOS, </a:t>
            </a:r>
            <a:r>
              <a:rPr lang="es-ES_tradnl" b="1" u="sng" dirty="0" smtClean="0">
                <a:solidFill>
                  <a:schemeClr val="bg1"/>
                </a:solidFill>
              </a:rPr>
              <a:t>UN CUESTIONAMIENTO, UN “ENMASCARAMIENTO” PARA LA DETERMINACIÓN DE LAS TENDENCIAS FUTURAS DE LA NATALIDAD. </a:t>
            </a:r>
            <a:endParaRPr lang="es-ES" u="sng" dirty="0" smtClean="0">
              <a:solidFill>
                <a:schemeClr val="bg1"/>
              </a:solidFill>
            </a:endParaRPr>
          </a:p>
          <a:p>
            <a:pPr algn="just"/>
            <a:endParaRPr lang="es-E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14282" y="500066"/>
            <a:ext cx="8686800" cy="6643710"/>
          </a:xfrm>
        </p:spPr>
        <p:txBody>
          <a:bodyPr>
            <a:normAutofit/>
          </a:bodyPr>
          <a:lstStyle/>
          <a:p>
            <a:pPr algn="just"/>
            <a:r>
              <a:rPr lang="es-ES_tradnl" sz="3600" dirty="0" smtClean="0">
                <a:solidFill>
                  <a:srgbClr val="FFFF00"/>
                </a:solidFill>
              </a:rPr>
              <a:t>Por la misma causa, </a:t>
            </a:r>
            <a:r>
              <a:rPr lang="es-ES_tradnl" sz="3600" b="1" dirty="0" smtClean="0">
                <a:solidFill>
                  <a:srgbClr val="FFFF00"/>
                </a:solidFill>
              </a:rPr>
              <a:t>se está produciendo una disminución de los divorcios</a:t>
            </a:r>
            <a:r>
              <a:rPr lang="es-ES_tradnl" sz="3600" dirty="0" smtClean="0">
                <a:solidFill>
                  <a:srgbClr val="FFFF00"/>
                </a:solidFill>
              </a:rPr>
              <a:t>, lo que no significa que no desaparezcan parejas. </a:t>
            </a:r>
          </a:p>
          <a:p>
            <a:pPr algn="just"/>
            <a:r>
              <a:rPr lang="es-ES_tradnl" sz="3600" dirty="0" smtClean="0">
                <a:solidFill>
                  <a:srgbClr val="FFFF00"/>
                </a:solidFill>
              </a:rPr>
              <a:t>La causa es sencilla: si no se registran oficialmente los matrimonios, tampoco lo hacen los divorcios. </a:t>
            </a:r>
          </a:p>
          <a:p>
            <a:pPr algn="just"/>
            <a:r>
              <a:rPr lang="es-ES_tradnl" sz="3600" b="1" u="sng" dirty="0" smtClean="0">
                <a:solidFill>
                  <a:srgbClr val="FFFF00"/>
                </a:solidFill>
              </a:rPr>
              <a:t>SE TRATA DE UNA TERGIVERSACIÓN Y DE UNA DESINFORMACIÓN ESTADÍSTICA</a:t>
            </a:r>
            <a:r>
              <a:rPr lang="es-ES_tradnl" sz="3600" u="sng" dirty="0" smtClean="0">
                <a:solidFill>
                  <a:srgbClr val="FFFF00"/>
                </a:solidFill>
              </a:rPr>
              <a:t>.</a:t>
            </a:r>
            <a:endParaRPr lang="es-ES" sz="3600" dirty="0" smtClean="0">
              <a:solidFill>
                <a:srgbClr val="FFFF00"/>
              </a:solidFill>
            </a:endParaRPr>
          </a:p>
          <a:p>
            <a:pPr algn="just"/>
            <a:r>
              <a:rPr lang="es-ES_tradnl" sz="3600" dirty="0" smtClean="0">
                <a:solidFill>
                  <a:srgbClr val="FFFF00"/>
                </a:solidFill>
              </a:rPr>
              <a:t> </a:t>
            </a:r>
            <a:endParaRPr lang="es-ES" sz="3600" dirty="0" smtClean="0">
              <a:solidFill>
                <a:srgbClr val="FFFF00"/>
              </a:solidFill>
            </a:endParaRPr>
          </a:p>
          <a:p>
            <a:endParaRPr lang="es-ES" sz="3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1480" y="71414"/>
            <a:ext cx="8686800" cy="6643710"/>
          </a:xfrm>
        </p:spPr>
        <p:txBody>
          <a:bodyPr>
            <a:noAutofit/>
          </a:bodyPr>
          <a:lstStyle/>
          <a:p>
            <a:pPr marL="0" indent="0" algn="just">
              <a:buNone/>
            </a:pPr>
            <a:r>
              <a:rPr lang="es-ES_tradnl" sz="3400" b="1" dirty="0">
                <a:solidFill>
                  <a:srgbClr val="FFFF00"/>
                </a:solidFill>
              </a:rPr>
              <a:t>¿Qué inconvenientes trae esta práctica social para la proyección socioeconómica del país</a:t>
            </a:r>
            <a:r>
              <a:rPr lang="es-ES_tradnl" sz="3400" b="1" dirty="0" smtClean="0">
                <a:solidFill>
                  <a:srgbClr val="FFFF00"/>
                </a:solidFill>
              </a:rPr>
              <a:t>?</a:t>
            </a:r>
            <a:endParaRPr lang="es-ES" sz="3400" dirty="0">
              <a:solidFill>
                <a:srgbClr val="FFFF00"/>
              </a:solidFill>
            </a:endParaRPr>
          </a:p>
          <a:p>
            <a:pPr algn="just">
              <a:buNone/>
            </a:pPr>
            <a:r>
              <a:rPr lang="es-ES_tradnl" sz="3400" dirty="0">
                <a:solidFill>
                  <a:srgbClr val="FFFF00"/>
                </a:solidFill>
              </a:rPr>
              <a:t>-No pueden preverse los nacimientos. Por tanto, tampoco los servicios que </a:t>
            </a:r>
            <a:r>
              <a:rPr lang="es-ES_tradnl" sz="3400" dirty="0" smtClean="0">
                <a:solidFill>
                  <a:srgbClr val="FFFF00"/>
                </a:solidFill>
              </a:rPr>
              <a:t>necesitarán </a:t>
            </a:r>
            <a:r>
              <a:rPr lang="es-ES_tradnl" sz="3400" dirty="0">
                <a:solidFill>
                  <a:srgbClr val="FFFF00"/>
                </a:solidFill>
              </a:rPr>
              <a:t>estos bebés.</a:t>
            </a:r>
            <a:endParaRPr lang="es-ES" sz="3400" dirty="0">
              <a:solidFill>
                <a:srgbClr val="FFFF00"/>
              </a:solidFill>
            </a:endParaRPr>
          </a:p>
          <a:p>
            <a:pPr algn="just">
              <a:buNone/>
            </a:pPr>
            <a:r>
              <a:rPr lang="es-ES_tradnl" sz="3400" dirty="0">
                <a:solidFill>
                  <a:srgbClr val="FFFF00"/>
                </a:solidFill>
              </a:rPr>
              <a:t>-No pueden preverse las necesidades de viviendas.</a:t>
            </a:r>
            <a:endParaRPr lang="es-ES" sz="3400" dirty="0">
              <a:solidFill>
                <a:srgbClr val="FFFF00"/>
              </a:solidFill>
            </a:endParaRPr>
          </a:p>
          <a:p>
            <a:pPr algn="just">
              <a:buNone/>
            </a:pPr>
            <a:r>
              <a:rPr lang="es-ES_tradnl" sz="3400" dirty="0">
                <a:solidFill>
                  <a:srgbClr val="FFFF00"/>
                </a:solidFill>
              </a:rPr>
              <a:t>-No pueden preverse las necesidades </a:t>
            </a:r>
            <a:r>
              <a:rPr lang="es-ES_tradnl" sz="3400" dirty="0" smtClean="0">
                <a:solidFill>
                  <a:srgbClr val="FFFF00"/>
                </a:solidFill>
              </a:rPr>
              <a:t>de escuelas</a:t>
            </a:r>
            <a:r>
              <a:rPr lang="es-ES_tradnl" sz="3400" dirty="0">
                <a:solidFill>
                  <a:srgbClr val="FFFF00"/>
                </a:solidFill>
              </a:rPr>
              <a:t>, maestros, calzado escolar, etc.</a:t>
            </a:r>
            <a:endParaRPr lang="es-ES" sz="3400" dirty="0">
              <a:solidFill>
                <a:srgbClr val="FFFF00"/>
              </a:solidFill>
            </a:endParaRPr>
          </a:p>
          <a:p>
            <a:pPr algn="just">
              <a:buNone/>
            </a:pPr>
            <a:r>
              <a:rPr lang="es-ES_tradnl" sz="3400" dirty="0">
                <a:solidFill>
                  <a:srgbClr val="FFFF00"/>
                </a:solidFill>
              </a:rPr>
              <a:t>-No pueden preverse los movimientos de la población.</a:t>
            </a:r>
            <a:endParaRPr lang="es-ES" sz="3400" dirty="0">
              <a:solidFill>
                <a:srgbClr val="FFFF00"/>
              </a:solidFill>
            </a:endParaRPr>
          </a:p>
          <a:p>
            <a:pPr algn="just">
              <a:buNone/>
            </a:pPr>
            <a:r>
              <a:rPr lang="es-ES_tradnl" sz="3400" dirty="0">
                <a:solidFill>
                  <a:srgbClr val="FFFF00"/>
                </a:solidFill>
              </a:rPr>
              <a:t> </a:t>
            </a:r>
            <a:endParaRPr lang="es-ES" sz="3400" dirty="0">
              <a:solidFill>
                <a:srgbClr val="FFFF00"/>
              </a:solidFill>
            </a:endParaRPr>
          </a:p>
          <a:p>
            <a:pPr algn="just"/>
            <a:endParaRPr lang="es-ES" sz="3400" dirty="0">
              <a:solidFill>
                <a:srgbClr val="FFFF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14282" y="231771"/>
            <a:ext cx="8686800" cy="5626121"/>
          </a:xfrm>
        </p:spPr>
        <p:txBody>
          <a:bodyPr>
            <a:noAutofit/>
          </a:bodyPr>
          <a:lstStyle/>
          <a:p>
            <a:pPr lvl="0" algn="just">
              <a:buNone/>
            </a:pPr>
            <a:r>
              <a:rPr lang="es-ES_tradnl" sz="3800" dirty="0" smtClean="0">
                <a:solidFill>
                  <a:srgbClr val="FFFF00"/>
                </a:solidFill>
              </a:rPr>
              <a:t>DE LA CLASE ANTERIOR:</a:t>
            </a:r>
          </a:p>
          <a:p>
            <a:pPr lvl="0" algn="just"/>
            <a:r>
              <a:rPr lang="es-ES_tradnl" sz="3800" dirty="0" smtClean="0">
                <a:solidFill>
                  <a:srgbClr val="FFFF00"/>
                </a:solidFill>
              </a:rPr>
              <a:t>¿</a:t>
            </a:r>
            <a:r>
              <a:rPr lang="es-ES_tradnl" sz="3800" dirty="0">
                <a:solidFill>
                  <a:srgbClr val="FFFF00"/>
                </a:solidFill>
              </a:rPr>
              <a:t>Qué se entiende por un sistema de Estadísticas Vitales? ¿Cuál es su importancia? ¿Cuáles son los hechos vitales fundamentales que debe recoger?</a:t>
            </a:r>
            <a:endParaRPr lang="es-ES" sz="3800" dirty="0">
              <a:solidFill>
                <a:srgbClr val="FFFF00"/>
              </a:solidFill>
            </a:endParaRPr>
          </a:p>
          <a:p>
            <a:pPr lvl="0" algn="just"/>
            <a:r>
              <a:rPr lang="es-ES_tradnl" sz="3800" dirty="0">
                <a:solidFill>
                  <a:srgbClr val="FFFF00"/>
                </a:solidFill>
              </a:rPr>
              <a:t>Exprese las características fundamentales del Registro de Población. ¿Por qué es importante el registro permanente de la población de un país?</a:t>
            </a:r>
            <a:endParaRPr lang="es-ES" sz="3800" dirty="0">
              <a:solidFill>
                <a:srgbClr val="FFFF00"/>
              </a:solidFill>
            </a:endParaRPr>
          </a:p>
          <a:p>
            <a:pPr algn="just"/>
            <a:endParaRPr lang="es-ES" sz="3800" dirty="0">
              <a:solidFill>
                <a:srgbClr val="FFFF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85720" y="285728"/>
            <a:ext cx="8401080" cy="5840435"/>
          </a:xfrm>
        </p:spPr>
        <p:txBody>
          <a:bodyPr>
            <a:normAutofit lnSpcReduction="10000"/>
          </a:bodyPr>
          <a:lstStyle/>
          <a:p>
            <a:pPr algn="just"/>
            <a:r>
              <a:rPr lang="es-ES_tradnl" sz="3400" b="1" u="sng" dirty="0" smtClean="0">
                <a:solidFill>
                  <a:srgbClr val="FFFF00"/>
                </a:solidFill>
              </a:rPr>
              <a:t>El crecimiento en los divorcios</a:t>
            </a:r>
          </a:p>
          <a:p>
            <a:pPr marL="0" indent="0" algn="just">
              <a:buNone/>
            </a:pPr>
            <a:r>
              <a:rPr lang="es-ES_tradnl" sz="3400" dirty="0" smtClean="0">
                <a:solidFill>
                  <a:srgbClr val="FFFF00"/>
                </a:solidFill>
              </a:rPr>
              <a:t>Puede traer aparejado un </a:t>
            </a:r>
            <a:r>
              <a:rPr lang="es-ES_tradnl" sz="3400" b="1" u="sng" dirty="0" smtClean="0">
                <a:solidFill>
                  <a:srgbClr val="FFFF00"/>
                </a:solidFill>
              </a:rPr>
              <a:t>crecimiento en los problemas de enfermedad de etiología psíquica </a:t>
            </a:r>
            <a:r>
              <a:rPr lang="es-ES_tradnl" sz="3400" dirty="0" smtClean="0">
                <a:solidFill>
                  <a:srgbClr val="FFFF00"/>
                </a:solidFill>
              </a:rPr>
              <a:t>en miembros de la pareja y también en los niños. </a:t>
            </a:r>
          </a:p>
          <a:p>
            <a:pPr marL="0" indent="0" algn="just">
              <a:buNone/>
            </a:pPr>
            <a:r>
              <a:rPr lang="es-ES_tradnl" sz="3400" dirty="0" smtClean="0">
                <a:solidFill>
                  <a:srgbClr val="FFFF00"/>
                </a:solidFill>
              </a:rPr>
              <a:t>Pero como no se saben cuántos son los matrimonios, </a:t>
            </a:r>
            <a:r>
              <a:rPr lang="es-ES_tradnl" sz="3400" b="1" u="sng" dirty="0" smtClean="0">
                <a:solidFill>
                  <a:srgbClr val="FFFF00"/>
                </a:solidFill>
              </a:rPr>
              <a:t>tampoco</a:t>
            </a:r>
            <a:r>
              <a:rPr lang="es-ES_tradnl" sz="3400" dirty="0" smtClean="0">
                <a:solidFill>
                  <a:srgbClr val="FFFF00"/>
                </a:solidFill>
              </a:rPr>
              <a:t> puede tenerse una </a:t>
            </a:r>
            <a:r>
              <a:rPr lang="es-ES_tradnl" sz="3400" b="1" u="sng" dirty="0" smtClean="0">
                <a:solidFill>
                  <a:srgbClr val="FFFF00"/>
                </a:solidFill>
              </a:rPr>
              <a:t>estadística aproximada certera </a:t>
            </a:r>
            <a:r>
              <a:rPr lang="es-ES_tradnl" sz="3400" dirty="0" smtClean="0">
                <a:solidFill>
                  <a:srgbClr val="FFFF00"/>
                </a:solidFill>
              </a:rPr>
              <a:t>de cuantas uniones se desharán y las afectaciones desde lo psíquico que puedan traer aparejado para los adultos y para los niños.</a:t>
            </a:r>
            <a:endParaRPr lang="es-ES" sz="3400" dirty="0" smtClean="0">
              <a:solidFill>
                <a:srgbClr val="FFFF00"/>
              </a:solidFill>
            </a:endParaRPr>
          </a:p>
          <a:p>
            <a:pPr algn="just"/>
            <a:endParaRPr lang="es-ES" sz="3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14282" y="285728"/>
            <a:ext cx="8472518" cy="6572272"/>
          </a:xfrm>
        </p:spPr>
        <p:txBody>
          <a:bodyPr>
            <a:normAutofit fontScale="92500" lnSpcReduction="20000"/>
          </a:bodyPr>
          <a:lstStyle/>
          <a:p>
            <a:pPr algn="just"/>
            <a:r>
              <a:rPr lang="es-ES_tradnl" dirty="0">
                <a:solidFill>
                  <a:srgbClr val="FFFF00"/>
                </a:solidFill>
              </a:rPr>
              <a:t>Otra </a:t>
            </a:r>
            <a:r>
              <a:rPr lang="es-ES_tradnl" b="1" u="sng" dirty="0" smtClean="0">
                <a:solidFill>
                  <a:srgbClr val="FFFF00"/>
                </a:solidFill>
              </a:rPr>
              <a:t>variable</a:t>
            </a:r>
            <a:r>
              <a:rPr lang="es-ES_tradnl" dirty="0" smtClean="0">
                <a:solidFill>
                  <a:srgbClr val="FFFF00"/>
                </a:solidFill>
              </a:rPr>
              <a:t> </a:t>
            </a:r>
            <a:r>
              <a:rPr lang="es-ES_tradnl" dirty="0">
                <a:solidFill>
                  <a:srgbClr val="FFFF00"/>
                </a:solidFill>
              </a:rPr>
              <a:t>para estudiar la composición de la población puede referirse a </a:t>
            </a:r>
            <a:r>
              <a:rPr lang="es-ES_tradnl" b="1" dirty="0">
                <a:solidFill>
                  <a:srgbClr val="FFFF00"/>
                </a:solidFill>
              </a:rPr>
              <a:t>la actividad económica</a:t>
            </a:r>
            <a:r>
              <a:rPr lang="es-ES_tradnl" dirty="0">
                <a:solidFill>
                  <a:srgbClr val="FFFF00"/>
                </a:solidFill>
              </a:rPr>
              <a:t> que realizan sus miembros. </a:t>
            </a:r>
            <a:endParaRPr lang="es-ES" dirty="0">
              <a:solidFill>
                <a:srgbClr val="FFFF00"/>
              </a:solidFill>
            </a:endParaRPr>
          </a:p>
          <a:p>
            <a:pPr algn="just"/>
            <a:r>
              <a:rPr lang="es-ES_tradnl" dirty="0">
                <a:solidFill>
                  <a:srgbClr val="FFFF00"/>
                </a:solidFill>
              </a:rPr>
              <a:t>Resulta de interés </a:t>
            </a:r>
            <a:r>
              <a:rPr lang="es-ES_tradnl" dirty="0" smtClean="0">
                <a:solidFill>
                  <a:srgbClr val="FFFF00"/>
                </a:solidFill>
              </a:rPr>
              <a:t>conocer:</a:t>
            </a:r>
          </a:p>
          <a:p>
            <a:pPr algn="just">
              <a:buFontTx/>
              <a:buChar char="-"/>
            </a:pPr>
            <a:r>
              <a:rPr lang="es-ES_tradnl" dirty="0" smtClean="0">
                <a:solidFill>
                  <a:srgbClr val="FFFF00"/>
                </a:solidFill>
              </a:rPr>
              <a:t>la </a:t>
            </a:r>
            <a:r>
              <a:rPr lang="es-ES_tradnl" dirty="0">
                <a:solidFill>
                  <a:srgbClr val="FFFF00"/>
                </a:solidFill>
              </a:rPr>
              <a:t>cantidad de sujetos en edad laboral, </a:t>
            </a:r>
            <a:endParaRPr lang="es-ES_tradnl" dirty="0" smtClean="0">
              <a:solidFill>
                <a:srgbClr val="FFFF00"/>
              </a:solidFill>
            </a:endParaRPr>
          </a:p>
          <a:p>
            <a:pPr algn="just">
              <a:buFontTx/>
              <a:buChar char="-"/>
            </a:pPr>
            <a:r>
              <a:rPr lang="es-ES_tradnl" dirty="0" smtClean="0">
                <a:solidFill>
                  <a:srgbClr val="FFFF00"/>
                </a:solidFill>
              </a:rPr>
              <a:t>La cantidad que </a:t>
            </a:r>
            <a:r>
              <a:rPr lang="es-ES_tradnl" dirty="0">
                <a:solidFill>
                  <a:srgbClr val="FFFF00"/>
                </a:solidFill>
              </a:rPr>
              <a:t>arribarán a ella en los próximos años, </a:t>
            </a:r>
            <a:endParaRPr lang="es-ES_tradnl" dirty="0" smtClean="0">
              <a:solidFill>
                <a:srgbClr val="FFFF00"/>
              </a:solidFill>
            </a:endParaRPr>
          </a:p>
          <a:p>
            <a:pPr algn="just">
              <a:buFontTx/>
              <a:buChar char="-"/>
            </a:pPr>
            <a:r>
              <a:rPr lang="es-ES_tradnl" dirty="0" smtClean="0">
                <a:solidFill>
                  <a:srgbClr val="FFFF00"/>
                </a:solidFill>
              </a:rPr>
              <a:t>La cantidad  </a:t>
            </a:r>
            <a:r>
              <a:rPr lang="es-ES_tradnl" dirty="0">
                <a:solidFill>
                  <a:srgbClr val="FFFF00"/>
                </a:solidFill>
              </a:rPr>
              <a:t>que arribarán a edades de jubilación. </a:t>
            </a:r>
            <a:endParaRPr lang="es-ES_tradnl" dirty="0" smtClean="0">
              <a:solidFill>
                <a:srgbClr val="FFFF00"/>
              </a:solidFill>
            </a:endParaRPr>
          </a:p>
          <a:p>
            <a:pPr algn="just"/>
            <a:r>
              <a:rPr lang="es-ES_tradnl" dirty="0" smtClean="0">
                <a:solidFill>
                  <a:srgbClr val="FFFF00"/>
                </a:solidFill>
              </a:rPr>
              <a:t>También </a:t>
            </a:r>
            <a:r>
              <a:rPr lang="es-ES_tradnl" dirty="0">
                <a:solidFill>
                  <a:srgbClr val="FFFF00"/>
                </a:solidFill>
              </a:rPr>
              <a:t>cuántos </a:t>
            </a:r>
            <a:r>
              <a:rPr lang="es-ES_tradnl" dirty="0" smtClean="0">
                <a:solidFill>
                  <a:srgbClr val="FFFF00"/>
                </a:solidFill>
              </a:rPr>
              <a:t>son:</a:t>
            </a:r>
          </a:p>
          <a:p>
            <a:pPr algn="just">
              <a:buFontTx/>
              <a:buChar char="-"/>
            </a:pPr>
            <a:r>
              <a:rPr lang="es-ES_tradnl" dirty="0" smtClean="0">
                <a:solidFill>
                  <a:srgbClr val="FFFF00"/>
                </a:solidFill>
              </a:rPr>
              <a:t>Obreros </a:t>
            </a:r>
            <a:r>
              <a:rPr lang="es-ES_tradnl" dirty="0">
                <a:solidFill>
                  <a:srgbClr val="FFFF00"/>
                </a:solidFill>
              </a:rPr>
              <a:t>agrícolas o de la construcción, </a:t>
            </a:r>
            <a:endParaRPr lang="es-ES_tradnl" dirty="0" smtClean="0">
              <a:solidFill>
                <a:srgbClr val="FFFF00"/>
              </a:solidFill>
            </a:endParaRPr>
          </a:p>
          <a:p>
            <a:pPr algn="just">
              <a:buFontTx/>
              <a:buChar char="-"/>
            </a:pPr>
            <a:r>
              <a:rPr lang="es-ES_tradnl" dirty="0" smtClean="0">
                <a:solidFill>
                  <a:srgbClr val="FFFF00"/>
                </a:solidFill>
              </a:rPr>
              <a:t>Profesionales</a:t>
            </a:r>
            <a:r>
              <a:rPr lang="es-ES_tradnl" dirty="0">
                <a:solidFill>
                  <a:srgbClr val="FFFF00"/>
                </a:solidFill>
              </a:rPr>
              <a:t>, </a:t>
            </a:r>
            <a:endParaRPr lang="es-ES_tradnl" dirty="0" smtClean="0">
              <a:solidFill>
                <a:srgbClr val="FFFF00"/>
              </a:solidFill>
            </a:endParaRPr>
          </a:p>
          <a:p>
            <a:pPr algn="just">
              <a:buFontTx/>
              <a:buChar char="-"/>
            </a:pPr>
            <a:r>
              <a:rPr lang="es-ES_tradnl" dirty="0" smtClean="0">
                <a:solidFill>
                  <a:srgbClr val="FFFF00"/>
                </a:solidFill>
              </a:rPr>
              <a:t>Trabajadores </a:t>
            </a:r>
            <a:r>
              <a:rPr lang="es-ES_tradnl" dirty="0">
                <a:solidFill>
                  <a:srgbClr val="FFFF00"/>
                </a:solidFill>
              </a:rPr>
              <a:t>vinculados al sector estatal, o al sector cooperativo, </a:t>
            </a:r>
            <a:endParaRPr lang="es-ES_tradnl" dirty="0" smtClean="0">
              <a:solidFill>
                <a:srgbClr val="FFFF00"/>
              </a:solidFill>
            </a:endParaRPr>
          </a:p>
          <a:p>
            <a:pPr algn="just">
              <a:buFontTx/>
              <a:buChar char="-"/>
            </a:pPr>
            <a:r>
              <a:rPr lang="es-ES_tradnl" dirty="0" smtClean="0">
                <a:solidFill>
                  <a:srgbClr val="FFFF00"/>
                </a:solidFill>
              </a:rPr>
              <a:t>Trabajadores vinculados  al </a:t>
            </a:r>
            <a:r>
              <a:rPr lang="es-ES_tradnl" dirty="0">
                <a:solidFill>
                  <a:srgbClr val="FFFF00"/>
                </a:solidFill>
              </a:rPr>
              <a:t>sector de fronteras</a:t>
            </a:r>
            <a:r>
              <a:rPr lang="es-ES_tradnl" dirty="0" smtClean="0">
                <a:solidFill>
                  <a:srgbClr val="FFFF00"/>
                </a:solidFill>
              </a:rPr>
              <a:t>,</a:t>
            </a:r>
          </a:p>
          <a:p>
            <a:pPr algn="just">
              <a:buFontTx/>
              <a:buChar char="-"/>
            </a:pPr>
            <a:r>
              <a:rPr lang="es-ES_tradnl" dirty="0" smtClean="0">
                <a:solidFill>
                  <a:srgbClr val="FFFF00"/>
                </a:solidFill>
              </a:rPr>
              <a:t> Cuentapropistas</a:t>
            </a:r>
            <a:r>
              <a:rPr lang="es-ES_tradnl" dirty="0">
                <a:solidFill>
                  <a:srgbClr val="FFFF00"/>
                </a:solidFill>
              </a:rPr>
              <a:t>. </a:t>
            </a:r>
            <a:endParaRPr lang="es-ES" dirty="0">
              <a:solidFill>
                <a:srgbClr val="FFFF00"/>
              </a:solidFill>
            </a:endParaRPr>
          </a:p>
          <a:p>
            <a:pPr algn="just"/>
            <a:endParaRPr lang="es-ES" dirty="0">
              <a:solidFill>
                <a:srgbClr val="FFFF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1406" y="214290"/>
            <a:ext cx="8686800" cy="6429420"/>
          </a:xfrm>
        </p:spPr>
        <p:txBody>
          <a:bodyPr>
            <a:normAutofit/>
          </a:bodyPr>
          <a:lstStyle/>
          <a:p>
            <a:pPr algn="just"/>
            <a:r>
              <a:rPr lang="es-ES_tradnl" sz="4000" dirty="0" smtClean="0">
                <a:solidFill>
                  <a:srgbClr val="FFFF00"/>
                </a:solidFill>
              </a:rPr>
              <a:t>Estas variables pueden desglosarse en hombres y mujeres, y también por rangos de edad. </a:t>
            </a:r>
            <a:r>
              <a:rPr lang="es-ES_tradnl" sz="4000" b="1" u="sng" dirty="0" smtClean="0">
                <a:solidFill>
                  <a:srgbClr val="FFFF00"/>
                </a:solidFill>
              </a:rPr>
              <a:t>Combinando estos datos con informaciones salariales es posible vaticinar cuánto dinero deberá erogar el Estado para garantizar determinada actividad económica en una etapa futura dada.</a:t>
            </a:r>
            <a:endParaRPr lang="es-ES" sz="4000" dirty="0" smtClean="0">
              <a:solidFill>
                <a:srgbClr val="FFFF00"/>
              </a:solidFill>
            </a:endParaRPr>
          </a:p>
          <a:p>
            <a:endParaRPr lang="es-ES" sz="4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214290"/>
            <a:ext cx="8686800" cy="5626121"/>
          </a:xfrm>
        </p:spPr>
        <p:txBody>
          <a:bodyPr>
            <a:noAutofit/>
          </a:bodyPr>
          <a:lstStyle/>
          <a:p>
            <a:pPr algn="just"/>
            <a:r>
              <a:rPr lang="es-ES_tradnl" sz="4000" dirty="0" smtClean="0">
                <a:solidFill>
                  <a:srgbClr val="FFFF00"/>
                </a:solidFill>
              </a:rPr>
              <a:t>Otro análisis derivado de sumo interés es, </a:t>
            </a:r>
            <a:r>
              <a:rPr lang="es-ES_tradnl" sz="4000" b="1" u="sng" dirty="0" smtClean="0">
                <a:solidFill>
                  <a:srgbClr val="FFFF00"/>
                </a:solidFill>
              </a:rPr>
              <a:t>poder vaticinar futuros arribos de grupos de trabajadores a etapas de jubilación</a:t>
            </a:r>
            <a:r>
              <a:rPr lang="es-ES_tradnl" sz="4000" dirty="0" smtClean="0">
                <a:solidFill>
                  <a:srgbClr val="FFFF00"/>
                </a:solidFill>
              </a:rPr>
              <a:t> (como en la actualidad), lo que implica </a:t>
            </a:r>
            <a:r>
              <a:rPr lang="es-ES_tradnl" sz="4000" b="1" u="sng" dirty="0" smtClean="0">
                <a:solidFill>
                  <a:srgbClr val="FFFF00"/>
                </a:solidFill>
              </a:rPr>
              <a:t>la necesidad de formación de nuevos obreros y profesionales</a:t>
            </a:r>
            <a:r>
              <a:rPr lang="es-ES_tradnl" sz="4000" dirty="0" smtClean="0">
                <a:solidFill>
                  <a:srgbClr val="FFFF00"/>
                </a:solidFill>
              </a:rPr>
              <a:t> para abastecer las necesidades de recursos humanos capacitados para el desarrollo económico nacional.</a:t>
            </a:r>
            <a:endParaRPr lang="es-ES" sz="4000" dirty="0" smtClean="0">
              <a:solidFill>
                <a:srgbClr val="FFFF00"/>
              </a:solidFill>
            </a:endParaRPr>
          </a:p>
          <a:p>
            <a:pPr algn="just"/>
            <a:endParaRPr lang="es-ES" sz="4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85720" y="71414"/>
            <a:ext cx="8686800" cy="6572272"/>
          </a:xfrm>
        </p:spPr>
        <p:txBody>
          <a:bodyPr>
            <a:noAutofit/>
          </a:bodyPr>
          <a:lstStyle/>
          <a:p>
            <a:pPr marL="90488" indent="-90488" algn="just">
              <a:buNone/>
            </a:pPr>
            <a:r>
              <a:rPr lang="es-ES_tradnl" sz="3600" dirty="0" smtClean="0">
                <a:solidFill>
                  <a:srgbClr val="FFFF00"/>
                </a:solidFill>
              </a:rPr>
              <a:t>Otra </a:t>
            </a:r>
            <a:r>
              <a:rPr lang="es-ES_tradnl" sz="3600" dirty="0">
                <a:solidFill>
                  <a:srgbClr val="FFFF00"/>
                </a:solidFill>
              </a:rPr>
              <a:t>variable de la composición es </a:t>
            </a:r>
            <a:r>
              <a:rPr lang="es-ES_tradnl" sz="3600" b="1" dirty="0">
                <a:solidFill>
                  <a:srgbClr val="FFFF00"/>
                </a:solidFill>
              </a:rPr>
              <a:t>por lugares de residencia</a:t>
            </a:r>
            <a:r>
              <a:rPr lang="es-ES_tradnl" sz="3600" dirty="0">
                <a:solidFill>
                  <a:srgbClr val="FFFF00"/>
                </a:solidFill>
              </a:rPr>
              <a:t>. </a:t>
            </a:r>
            <a:endParaRPr lang="es-ES_tradnl" sz="3600" dirty="0" smtClean="0">
              <a:solidFill>
                <a:srgbClr val="FFFF00"/>
              </a:solidFill>
            </a:endParaRPr>
          </a:p>
          <a:p>
            <a:pPr marL="90488" indent="-90488" algn="just">
              <a:buNone/>
            </a:pPr>
            <a:r>
              <a:rPr lang="es-ES_tradnl" sz="3600" dirty="0" smtClean="0">
                <a:solidFill>
                  <a:srgbClr val="FFFF00"/>
                </a:solidFill>
              </a:rPr>
              <a:t>Para </a:t>
            </a:r>
            <a:r>
              <a:rPr lang="es-ES_tradnl" sz="3600" u="sng" dirty="0" smtClean="0">
                <a:solidFill>
                  <a:srgbClr val="FFFF00"/>
                </a:solidFill>
              </a:rPr>
              <a:t>conocer:</a:t>
            </a:r>
          </a:p>
          <a:p>
            <a:pPr marL="90488" indent="-90488" algn="just">
              <a:buNone/>
            </a:pPr>
            <a:r>
              <a:rPr lang="es-ES_tradnl" sz="3600" u="sng" dirty="0" smtClean="0">
                <a:solidFill>
                  <a:srgbClr val="FFFF00"/>
                </a:solidFill>
              </a:rPr>
              <a:t>- por </a:t>
            </a:r>
            <a:r>
              <a:rPr lang="es-ES_tradnl" sz="3600" u="sng" dirty="0">
                <a:solidFill>
                  <a:srgbClr val="FFFF00"/>
                </a:solidFill>
              </a:rPr>
              <a:t>sexos y edades las personas que habitan en las ciudades, en los campos, en poblaciones </a:t>
            </a:r>
            <a:r>
              <a:rPr lang="es-ES_tradnl" sz="3600" u="sng" dirty="0" err="1">
                <a:solidFill>
                  <a:srgbClr val="FFFF00"/>
                </a:solidFill>
              </a:rPr>
              <a:t>semiurbanas</a:t>
            </a:r>
            <a:r>
              <a:rPr lang="es-ES_tradnl" sz="3600" u="sng" dirty="0">
                <a:solidFill>
                  <a:srgbClr val="FFFF00"/>
                </a:solidFill>
              </a:rPr>
              <a:t>.</a:t>
            </a:r>
            <a:r>
              <a:rPr lang="es-ES_tradnl" sz="3600" dirty="0">
                <a:solidFill>
                  <a:srgbClr val="FFFF00"/>
                </a:solidFill>
              </a:rPr>
              <a:t> </a:t>
            </a:r>
            <a:endParaRPr lang="es-ES_tradnl" sz="3600" dirty="0" smtClean="0">
              <a:solidFill>
                <a:srgbClr val="FFFF00"/>
              </a:solidFill>
            </a:endParaRPr>
          </a:p>
          <a:p>
            <a:pPr marL="90488" indent="-90488" algn="just">
              <a:buNone/>
            </a:pPr>
            <a:r>
              <a:rPr lang="es-ES_tradnl" sz="3600" u="sng" dirty="0" smtClean="0">
                <a:solidFill>
                  <a:srgbClr val="FFFF00"/>
                </a:solidFill>
              </a:rPr>
              <a:t>- Para comparar </a:t>
            </a:r>
            <a:r>
              <a:rPr lang="es-ES_tradnl" sz="3600" u="sng" dirty="0">
                <a:solidFill>
                  <a:srgbClr val="FFFF00"/>
                </a:solidFill>
              </a:rPr>
              <a:t>el crecimiento poblacional</a:t>
            </a:r>
            <a:r>
              <a:rPr lang="es-ES_tradnl" sz="3600" dirty="0">
                <a:solidFill>
                  <a:srgbClr val="FFFF00"/>
                </a:solidFill>
              </a:rPr>
              <a:t> de las grandes ciudades para regular las terribles consecuencias de un crecimiento descontrolado. </a:t>
            </a:r>
            <a:endParaRPr lang="es-ES" sz="3600" dirty="0">
              <a:solidFill>
                <a:srgbClr val="FFFF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57166"/>
            <a:ext cx="8229600" cy="5768997"/>
          </a:xfrm>
        </p:spPr>
        <p:txBody>
          <a:bodyPr>
            <a:normAutofit/>
          </a:bodyPr>
          <a:lstStyle/>
          <a:p>
            <a:pPr marL="90488" indent="-90488" algn="just">
              <a:buNone/>
            </a:pPr>
            <a:r>
              <a:rPr lang="es-ES_tradnl" sz="3400" dirty="0" smtClean="0">
                <a:solidFill>
                  <a:srgbClr val="FFFF00"/>
                </a:solidFill>
              </a:rPr>
              <a:t>Debemos recordar las medidas legales tomadas en Cuba para regular el crecimiento poblacional de la ciudad de La Habana.</a:t>
            </a:r>
          </a:p>
          <a:p>
            <a:pPr marL="90488" indent="-90488" algn="just">
              <a:buNone/>
            </a:pPr>
            <a:r>
              <a:rPr lang="es-ES_tradnl" sz="3400" dirty="0" smtClean="0">
                <a:solidFill>
                  <a:srgbClr val="FFFF00"/>
                </a:solidFill>
              </a:rPr>
              <a:t>Recordar la proliferación de barrios marginales, hoy denominados en transformación.</a:t>
            </a:r>
          </a:p>
          <a:p>
            <a:pPr marL="90488" indent="-90488" algn="just">
              <a:buNone/>
            </a:pPr>
            <a:r>
              <a:rPr lang="es-ES_tradnl" sz="3400" dirty="0" smtClean="0">
                <a:solidFill>
                  <a:srgbClr val="FFFF00"/>
                </a:solidFill>
              </a:rPr>
              <a:t>Estos datos son muy importantes para proyectar los crecimientos y la satisfacción de las necesidades sociales de estas poblaciones.</a:t>
            </a:r>
            <a:endParaRPr lang="es-ES" sz="3400" dirty="0" smtClean="0">
              <a:solidFill>
                <a:srgbClr val="FFFF00"/>
              </a:solidFill>
            </a:endParaRPr>
          </a:p>
          <a:p>
            <a:endParaRPr lang="es-ES" sz="3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85728"/>
            <a:ext cx="8229600" cy="5840435"/>
          </a:xfrm>
        </p:spPr>
        <p:txBody>
          <a:bodyPr>
            <a:noAutofit/>
          </a:bodyPr>
          <a:lstStyle/>
          <a:p>
            <a:pPr algn="just"/>
            <a:r>
              <a:rPr lang="es-ES_tradnl" sz="3600" dirty="0" smtClean="0">
                <a:solidFill>
                  <a:srgbClr val="FFFF00"/>
                </a:solidFill>
              </a:rPr>
              <a:t>Por último, y no por ello menos importante, puede citarse el estudio poblacional según </a:t>
            </a:r>
            <a:r>
              <a:rPr lang="es-ES_tradnl" sz="3600" b="1" u="sng" dirty="0" smtClean="0">
                <a:solidFill>
                  <a:srgbClr val="FFFF00"/>
                </a:solidFill>
              </a:rPr>
              <a:t>el nivel de escolaridad</a:t>
            </a:r>
            <a:r>
              <a:rPr lang="es-ES_tradnl" sz="3600" i="1" dirty="0" smtClean="0">
                <a:solidFill>
                  <a:srgbClr val="FFFF00"/>
                </a:solidFill>
              </a:rPr>
              <a:t> </a:t>
            </a:r>
            <a:r>
              <a:rPr lang="es-ES_tradnl" sz="3600" dirty="0" smtClean="0">
                <a:solidFill>
                  <a:srgbClr val="FFFF00"/>
                </a:solidFill>
              </a:rPr>
              <a:t>alcanzado. </a:t>
            </a:r>
          </a:p>
          <a:p>
            <a:pPr algn="just"/>
            <a:r>
              <a:rPr lang="es-ES_tradnl" sz="3600" u="sng" dirty="0" smtClean="0">
                <a:solidFill>
                  <a:srgbClr val="FFFF00"/>
                </a:solidFill>
              </a:rPr>
              <a:t>Ello indica, entre otros estudios, las </a:t>
            </a:r>
            <a:r>
              <a:rPr lang="es-ES_tradnl" sz="3600" b="1" u="sng" dirty="0" smtClean="0">
                <a:solidFill>
                  <a:srgbClr val="FFFF00"/>
                </a:solidFill>
              </a:rPr>
              <a:t>potencialidades o debilidades de la sociedad para:</a:t>
            </a:r>
          </a:p>
          <a:p>
            <a:pPr algn="just">
              <a:buFontTx/>
              <a:buChar char="-"/>
            </a:pPr>
            <a:r>
              <a:rPr lang="es-ES_tradnl" sz="3600" b="1" u="sng" dirty="0" smtClean="0">
                <a:solidFill>
                  <a:srgbClr val="FFFF00"/>
                </a:solidFill>
              </a:rPr>
              <a:t>su desarrollo científico-técnico,</a:t>
            </a:r>
          </a:p>
          <a:p>
            <a:pPr algn="just">
              <a:buFontTx/>
              <a:buChar char="-"/>
            </a:pPr>
            <a:r>
              <a:rPr lang="es-ES_tradnl" sz="3600" u="sng" dirty="0" smtClean="0">
                <a:solidFill>
                  <a:srgbClr val="FFFF00"/>
                </a:solidFill>
              </a:rPr>
              <a:t>la calidad de los servicios sociales, </a:t>
            </a:r>
          </a:p>
          <a:p>
            <a:pPr algn="just">
              <a:buFontTx/>
              <a:buChar char="-"/>
            </a:pPr>
            <a:r>
              <a:rPr lang="es-ES_tradnl" sz="3600" u="sng" dirty="0" smtClean="0">
                <a:solidFill>
                  <a:srgbClr val="FFFF00"/>
                </a:solidFill>
              </a:rPr>
              <a:t>el desarrollo científico futuro.</a:t>
            </a:r>
            <a:endParaRPr lang="es-ES" sz="3600" dirty="0" smtClean="0">
              <a:solidFill>
                <a:srgbClr val="FFFF00"/>
              </a:solidFill>
            </a:endParaRPr>
          </a:p>
          <a:p>
            <a:pPr algn="just"/>
            <a:endParaRPr lang="es-ES" sz="3600" dirty="0">
              <a:solidFill>
                <a:srgbClr val="FFFF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31795"/>
            <a:ext cx="8229600" cy="6126163"/>
          </a:xfrm>
        </p:spPr>
        <p:txBody>
          <a:bodyPr>
            <a:normAutofit fontScale="85000" lnSpcReduction="10000"/>
          </a:bodyPr>
          <a:lstStyle/>
          <a:p>
            <a:r>
              <a:rPr lang="es-ES_tradnl" b="1" dirty="0">
                <a:solidFill>
                  <a:srgbClr val="FFFF00"/>
                </a:solidFill>
              </a:rPr>
              <a:t>¿A qué se denomina Variable</a:t>
            </a:r>
            <a:r>
              <a:rPr lang="es-ES_tradnl" b="1" dirty="0" smtClean="0">
                <a:solidFill>
                  <a:srgbClr val="FFFF00"/>
                </a:solidFill>
              </a:rPr>
              <a:t>?</a:t>
            </a:r>
            <a:endParaRPr lang="es-ES" dirty="0">
              <a:solidFill>
                <a:srgbClr val="FFFF00"/>
              </a:solidFill>
            </a:endParaRPr>
          </a:p>
          <a:p>
            <a:pPr marL="0" indent="0" algn="just">
              <a:buNone/>
            </a:pPr>
            <a:r>
              <a:rPr lang="es-ES_tradnl" dirty="0">
                <a:solidFill>
                  <a:srgbClr val="FFFF00"/>
                </a:solidFill>
              </a:rPr>
              <a:t>Este término procede del dominio matemático. Se define como</a:t>
            </a:r>
            <a:r>
              <a:rPr lang="es-ES_tradnl" b="1" dirty="0">
                <a:solidFill>
                  <a:srgbClr val="FFFF00"/>
                </a:solidFill>
              </a:rPr>
              <a:t> </a:t>
            </a:r>
            <a:r>
              <a:rPr lang="es-ES_tradnl" dirty="0">
                <a:solidFill>
                  <a:srgbClr val="FFFF00"/>
                </a:solidFill>
              </a:rPr>
              <a:t>toda magnitud que permite diferenciar entre sí a los componentes de una misma población.  </a:t>
            </a:r>
            <a:endParaRPr lang="es-ES_tradnl" dirty="0" smtClean="0">
              <a:solidFill>
                <a:srgbClr val="FFFF00"/>
              </a:solidFill>
            </a:endParaRPr>
          </a:p>
          <a:p>
            <a:pPr marL="0" indent="0" algn="just">
              <a:buNone/>
            </a:pPr>
            <a:r>
              <a:rPr lang="es-ES_tradnl" dirty="0" smtClean="0">
                <a:solidFill>
                  <a:srgbClr val="FFFF00"/>
                </a:solidFill>
              </a:rPr>
              <a:t>Es </a:t>
            </a:r>
            <a:r>
              <a:rPr lang="es-ES_tradnl" dirty="0">
                <a:solidFill>
                  <a:srgbClr val="FFFF00"/>
                </a:solidFill>
              </a:rPr>
              <a:t>un símbolo, tal como  X ; Y ; A ... ; puede asumir cualquiera de los valores de un conjunto que se denomina, </a:t>
            </a:r>
            <a:r>
              <a:rPr lang="es-ES_tradnl" b="1" dirty="0">
                <a:solidFill>
                  <a:srgbClr val="FFFF00"/>
                </a:solidFill>
              </a:rPr>
              <a:t>dominio  de la  variable</a:t>
            </a:r>
            <a:r>
              <a:rPr lang="es-ES_tradnl" dirty="0">
                <a:solidFill>
                  <a:srgbClr val="FFFF00"/>
                </a:solidFill>
              </a:rPr>
              <a:t>. Si la variable sólo puede asumir un valor se llama </a:t>
            </a:r>
            <a:r>
              <a:rPr lang="es-ES_tradnl" b="1" dirty="0">
                <a:solidFill>
                  <a:srgbClr val="FFFF00"/>
                </a:solidFill>
              </a:rPr>
              <a:t>constante</a:t>
            </a:r>
            <a:r>
              <a:rPr lang="es-ES_tradnl" dirty="0" smtClean="0">
                <a:solidFill>
                  <a:srgbClr val="FFFF00"/>
                </a:solidFill>
              </a:rPr>
              <a:t>.</a:t>
            </a:r>
            <a:endParaRPr lang="es-ES" dirty="0">
              <a:solidFill>
                <a:srgbClr val="FFFF00"/>
              </a:solidFill>
            </a:endParaRPr>
          </a:p>
          <a:p>
            <a:pPr marL="0" indent="0" algn="just">
              <a:buNone/>
            </a:pPr>
            <a:r>
              <a:rPr lang="es-ES_tradnl" dirty="0">
                <a:solidFill>
                  <a:srgbClr val="FFFF00"/>
                </a:solidFill>
              </a:rPr>
              <a:t>Las variables son conceptos que permiten establecer ciertas características que tienen un comportamiento diferente según la naturaleza del fenómeno, su contexto, los factores influyentes. </a:t>
            </a:r>
            <a:endParaRPr lang="es-ES_tradnl" dirty="0" smtClean="0">
              <a:solidFill>
                <a:srgbClr val="FFFF00"/>
              </a:solidFill>
            </a:endParaRPr>
          </a:p>
          <a:p>
            <a:pPr marL="0" indent="0" algn="just">
              <a:buNone/>
            </a:pPr>
            <a:r>
              <a:rPr lang="es-ES_tradnl" dirty="0" smtClean="0">
                <a:solidFill>
                  <a:srgbClr val="FFFF00"/>
                </a:solidFill>
              </a:rPr>
              <a:t>Estas </a:t>
            </a:r>
            <a:r>
              <a:rPr lang="es-ES_tradnl" dirty="0">
                <a:solidFill>
                  <a:srgbClr val="FFFF00"/>
                </a:solidFill>
              </a:rPr>
              <a:t>características es lo que se designa como </a:t>
            </a:r>
            <a:r>
              <a:rPr lang="es-ES_tradnl" b="1" dirty="0">
                <a:solidFill>
                  <a:srgbClr val="FFFF00"/>
                </a:solidFill>
              </a:rPr>
              <a:t>variable. </a:t>
            </a:r>
            <a:r>
              <a:rPr lang="es-ES_tradnl" dirty="0">
                <a:solidFill>
                  <a:srgbClr val="FFFF00"/>
                </a:solidFill>
              </a:rPr>
              <a:t>Es un concepto </a:t>
            </a:r>
            <a:r>
              <a:rPr lang="es-ES_tradnl" u="sng" dirty="0">
                <a:solidFill>
                  <a:srgbClr val="FFFF00"/>
                </a:solidFill>
              </a:rPr>
              <a:t>determinante</a:t>
            </a:r>
            <a:r>
              <a:rPr lang="es-ES_tradnl" dirty="0">
                <a:solidFill>
                  <a:srgbClr val="FFFF00"/>
                </a:solidFill>
              </a:rPr>
              <a:t> en todo el proceso de una investigación científica</a:t>
            </a:r>
            <a:r>
              <a:rPr lang="es-ES_tradnl" dirty="0" smtClean="0">
                <a:solidFill>
                  <a:srgbClr val="FFFF00"/>
                </a:solidFill>
              </a:rPr>
              <a:t>.</a:t>
            </a:r>
            <a:endParaRPr lang="es-ES" dirty="0">
              <a:solidFill>
                <a:srgbClr val="FFFF00"/>
              </a:solidFill>
            </a:endParaRPr>
          </a:p>
          <a:p>
            <a:endParaRPr lang="es-ES" dirty="0">
              <a:solidFill>
                <a:srgbClr val="FFFF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85728"/>
            <a:ext cx="8229600" cy="6357982"/>
          </a:xfrm>
        </p:spPr>
        <p:txBody>
          <a:bodyPr>
            <a:normAutofit/>
          </a:bodyPr>
          <a:lstStyle/>
          <a:p>
            <a:pPr marL="0" indent="0" algn="just">
              <a:buNone/>
            </a:pPr>
            <a:r>
              <a:rPr lang="es-ES_tradnl" sz="3600" dirty="0" smtClean="0">
                <a:solidFill>
                  <a:srgbClr val="FFFF00"/>
                </a:solidFill>
              </a:rPr>
              <a:t>El término </a:t>
            </a:r>
            <a:r>
              <a:rPr lang="es-ES_tradnl" sz="3600" b="1" dirty="0" smtClean="0">
                <a:solidFill>
                  <a:srgbClr val="FFFF00"/>
                </a:solidFill>
              </a:rPr>
              <a:t>variable</a:t>
            </a:r>
            <a:r>
              <a:rPr lang="es-ES_tradnl" sz="3600" dirty="0" smtClean="0">
                <a:solidFill>
                  <a:srgbClr val="FFFF00"/>
                </a:solidFill>
              </a:rPr>
              <a:t>, trasladado de las matemáticas al terreno de las ciencias sociales, reúne dos características fundamentales: </a:t>
            </a:r>
            <a:endParaRPr lang="es-ES" sz="3600" dirty="0" smtClean="0">
              <a:solidFill>
                <a:srgbClr val="FFFF00"/>
              </a:solidFill>
            </a:endParaRPr>
          </a:p>
          <a:p>
            <a:pPr marL="0" lvl="0" indent="0" algn="just"/>
            <a:r>
              <a:rPr lang="es-ES_tradnl" sz="3600" i="1" dirty="0" smtClean="0">
                <a:solidFill>
                  <a:srgbClr val="FFFF00"/>
                </a:solidFill>
              </a:rPr>
              <a:t>Rasgos que pueden ser observados, y que por tanto van a permitir alguna comprobación con la realidad empírica. </a:t>
            </a:r>
            <a:endParaRPr lang="es-ES" sz="3600" dirty="0" smtClean="0">
              <a:solidFill>
                <a:srgbClr val="FFFF00"/>
              </a:solidFill>
            </a:endParaRPr>
          </a:p>
          <a:p>
            <a:pPr marL="0" lvl="0" indent="0" algn="just"/>
            <a:r>
              <a:rPr lang="es-ES_tradnl" sz="3600" i="1" dirty="0" smtClean="0">
                <a:solidFill>
                  <a:srgbClr val="FFFF00"/>
                </a:solidFill>
              </a:rPr>
              <a:t>La propiedad de poder variar, es decir, de asumir valores, de ser medibles. </a:t>
            </a:r>
            <a:endParaRPr lang="es-ES" sz="3600" dirty="0" smtClean="0">
              <a:solidFill>
                <a:srgbClr val="FFFF00"/>
              </a:solidFill>
            </a:endParaRPr>
          </a:p>
          <a:p>
            <a:endParaRPr lang="es-ES" sz="36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42918" y="285728"/>
            <a:ext cx="8686800" cy="6357982"/>
          </a:xfrm>
        </p:spPr>
        <p:txBody>
          <a:bodyPr>
            <a:normAutofit fontScale="92500" lnSpcReduction="10000"/>
          </a:bodyPr>
          <a:lstStyle/>
          <a:p>
            <a:pPr marL="0" indent="0" algn="just">
              <a:buNone/>
            </a:pPr>
            <a:r>
              <a:rPr lang="es-ES_tradnl" dirty="0" smtClean="0">
                <a:solidFill>
                  <a:srgbClr val="FFFF00"/>
                </a:solidFill>
              </a:rPr>
              <a:t>Las variables son propiedades de los fenómenos objeto de estudio; características debidamente determinadas, observables, que pueden cambiar y por ello, susceptibles de adoptar distintos valores o ser expresadas en categorías.</a:t>
            </a:r>
          </a:p>
          <a:p>
            <a:pPr marL="0" indent="0" algn="just">
              <a:buNone/>
            </a:pPr>
            <a:r>
              <a:rPr lang="es-ES_tradnl" dirty="0" smtClean="0">
                <a:solidFill>
                  <a:srgbClr val="FFFF00"/>
                </a:solidFill>
              </a:rPr>
              <a:t>Es medible y toma sus valores en dependencia de la casualidad; es decir, esta variación puede medirse y es susceptible de ser medida; adquieren cierto valor cuantitativo o cualitativo. </a:t>
            </a:r>
          </a:p>
          <a:p>
            <a:pPr marL="0" indent="0" algn="just">
              <a:buNone/>
            </a:pPr>
            <a:r>
              <a:rPr lang="es-ES_tradnl" dirty="0" smtClean="0">
                <a:solidFill>
                  <a:srgbClr val="FFFF00"/>
                </a:solidFill>
              </a:rPr>
              <a:t>Y algo muy importante, son a su vez, </a:t>
            </a:r>
            <a:r>
              <a:rPr lang="es-ES_tradnl" i="1" u="sng" dirty="0" smtClean="0">
                <a:solidFill>
                  <a:srgbClr val="FFFF00"/>
                </a:solidFill>
              </a:rPr>
              <a:t>las características o propiedades que le interesa estudiar o conocer al investigador. </a:t>
            </a:r>
            <a:endParaRPr lang="es-ES" dirty="0" smtClean="0">
              <a:solidFill>
                <a:srgbClr val="FFFF00"/>
              </a:solidFill>
            </a:endParaRPr>
          </a:p>
          <a:p>
            <a:pPr marL="0" indent="0" algn="just">
              <a:buNone/>
            </a:pPr>
            <a:r>
              <a:rPr lang="es-ES_tradnl" dirty="0" smtClean="0">
                <a:solidFill>
                  <a:srgbClr val="FFFF00"/>
                </a:solidFill>
              </a:rPr>
              <a:t>Las variables demográficas son: </a:t>
            </a:r>
            <a:r>
              <a:rPr lang="es-ES_tradnl" b="1" dirty="0" smtClean="0">
                <a:solidFill>
                  <a:srgbClr val="FFFF00"/>
                </a:solidFill>
              </a:rPr>
              <a:t>MORTALIDAD, FECUNDIDAD y MIGRACIONES.</a:t>
            </a:r>
            <a:endParaRPr lang="es-ES" dirty="0" smtClean="0">
              <a:solidFill>
                <a:srgbClr val="FFFF00"/>
              </a:solidFill>
            </a:endParaRPr>
          </a:p>
          <a:p>
            <a:endParaRPr lang="es-E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14282" y="357166"/>
            <a:ext cx="8686800" cy="5768997"/>
          </a:xfrm>
        </p:spPr>
        <p:txBody>
          <a:bodyPr>
            <a:normAutofit/>
          </a:bodyPr>
          <a:lstStyle/>
          <a:p>
            <a:pPr algn="just">
              <a:buNone/>
            </a:pPr>
            <a:r>
              <a:rPr lang="es-ES_tradnl" b="1" dirty="0">
                <a:solidFill>
                  <a:srgbClr val="FFFF00"/>
                </a:solidFill>
              </a:rPr>
              <a:t>1.3 COMPOSICIÓN DE LA POBLACIÓN</a:t>
            </a:r>
            <a:r>
              <a:rPr lang="es-ES_tradnl" b="1" dirty="0" smtClean="0">
                <a:solidFill>
                  <a:srgbClr val="FFFF00"/>
                </a:solidFill>
              </a:rPr>
              <a:t>:</a:t>
            </a:r>
            <a:endParaRPr lang="es-ES" dirty="0">
              <a:solidFill>
                <a:srgbClr val="FFFF00"/>
              </a:solidFill>
            </a:endParaRPr>
          </a:p>
          <a:p>
            <a:pPr algn="just">
              <a:buNone/>
            </a:pPr>
            <a:r>
              <a:rPr lang="es-ES_tradnl" b="1" dirty="0">
                <a:solidFill>
                  <a:srgbClr val="FFFF00"/>
                </a:solidFill>
              </a:rPr>
              <a:t>1.3.1 Definición y objeto de estudio del estado y la composición de la población.</a:t>
            </a:r>
            <a:endParaRPr lang="es-ES" dirty="0">
              <a:solidFill>
                <a:srgbClr val="FFFF00"/>
              </a:solidFill>
            </a:endParaRPr>
          </a:p>
          <a:p>
            <a:pPr algn="just"/>
            <a:r>
              <a:rPr lang="es-ES_tradnl" dirty="0">
                <a:solidFill>
                  <a:srgbClr val="FFFF00"/>
                </a:solidFill>
              </a:rPr>
              <a:t>Un conjunto de personas que se agrupan bajo un cierto ámbito geográfico constituye una Población. </a:t>
            </a:r>
            <a:endParaRPr lang="es-ES" dirty="0">
              <a:solidFill>
                <a:srgbClr val="FFFF00"/>
              </a:solidFill>
            </a:endParaRPr>
          </a:p>
          <a:p>
            <a:pPr algn="just"/>
            <a:r>
              <a:rPr lang="es-ES_tradnl" dirty="0">
                <a:solidFill>
                  <a:srgbClr val="FFFF00"/>
                </a:solidFill>
              </a:rPr>
              <a:t>Este conjunto no se mantiene estático, sino que está en constante cambio, o sea, en constante renovación y modificación, y que continuamente va recibiendo y perdiendo efectivos.</a:t>
            </a:r>
            <a:endParaRPr lang="es-ES" dirty="0">
              <a:solidFill>
                <a:srgbClr val="FFFF00"/>
              </a:solidFill>
            </a:endParaRPr>
          </a:p>
          <a:p>
            <a:pPr algn="just"/>
            <a:endParaRPr lang="es-ES" dirty="0">
              <a:solidFill>
                <a:srgbClr val="FFFF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14282" y="428604"/>
            <a:ext cx="8715436" cy="5697559"/>
          </a:xfrm>
        </p:spPr>
        <p:txBody>
          <a:bodyPr>
            <a:normAutofit fontScale="92500" lnSpcReduction="10000"/>
          </a:bodyPr>
          <a:lstStyle/>
          <a:p>
            <a:pPr marL="0" indent="0" algn="just">
              <a:buNone/>
            </a:pPr>
            <a:r>
              <a:rPr lang="es-ES_tradnl" b="1" dirty="0" smtClean="0">
                <a:solidFill>
                  <a:srgbClr val="FFFF00"/>
                </a:solidFill>
              </a:rPr>
              <a:t>Las variables demográficas. Su efecto en el tamaño y composición de la población</a:t>
            </a:r>
          </a:p>
          <a:p>
            <a:pPr algn="just"/>
            <a:r>
              <a:rPr lang="es-MX" dirty="0">
                <a:solidFill>
                  <a:srgbClr val="FFFF00"/>
                </a:solidFill>
              </a:rPr>
              <a:t>La composición por edades es de suma importancia para el análisis y toma de decisiones en el ordenamiento territorial, sobre todo a la hora de analizar las posibilidades de desarrollo futuro, capacidades de trabajo, necesidades de la población, etc. </a:t>
            </a:r>
            <a:endParaRPr lang="es-MX" dirty="0" smtClean="0">
              <a:solidFill>
                <a:srgbClr val="FFFF00"/>
              </a:solidFill>
            </a:endParaRPr>
          </a:p>
          <a:p>
            <a:pPr algn="just"/>
            <a:r>
              <a:rPr lang="es-MX" dirty="0" smtClean="0">
                <a:solidFill>
                  <a:srgbClr val="FFFF00"/>
                </a:solidFill>
              </a:rPr>
              <a:t>Cuando </a:t>
            </a:r>
            <a:r>
              <a:rPr lang="es-MX" dirty="0">
                <a:solidFill>
                  <a:srgbClr val="FFFF00"/>
                </a:solidFill>
              </a:rPr>
              <a:t>la población menor de 15 años es superior al 40.0% se consideran </a:t>
            </a:r>
            <a:r>
              <a:rPr lang="es-MX" b="1" dirty="0">
                <a:solidFill>
                  <a:srgbClr val="FFFF00"/>
                </a:solidFill>
              </a:rPr>
              <a:t>países jóvenes</a:t>
            </a:r>
            <a:r>
              <a:rPr lang="es-MX" dirty="0">
                <a:solidFill>
                  <a:srgbClr val="FFFF00"/>
                </a:solidFill>
              </a:rPr>
              <a:t>, pero cuando la población mayor de 65 años supera el 12.0% se consideran </a:t>
            </a:r>
            <a:r>
              <a:rPr lang="es-MX" b="1" dirty="0">
                <a:solidFill>
                  <a:srgbClr val="FFFF00"/>
                </a:solidFill>
              </a:rPr>
              <a:t>países envejecidos</a:t>
            </a:r>
            <a:r>
              <a:rPr lang="es-MX" dirty="0">
                <a:solidFill>
                  <a:srgbClr val="FFFF00"/>
                </a:solidFill>
              </a:rPr>
              <a:t>. </a:t>
            </a:r>
            <a:endParaRPr lang="es-ES" dirty="0">
              <a:solidFill>
                <a:srgbClr val="FFFF00"/>
              </a:solidFill>
            </a:endParaRPr>
          </a:p>
          <a:p>
            <a:pPr marL="0" indent="0" algn="just">
              <a:buNone/>
            </a:pPr>
            <a:endParaRPr lang="es-ES" b="1" dirty="0" smtClean="0">
              <a:solidFill>
                <a:srgbClr val="FFFF00"/>
              </a:solidFill>
            </a:endParaRPr>
          </a:p>
          <a:p>
            <a:pPr algn="just"/>
            <a:endParaRPr lang="es-ES" dirty="0">
              <a:solidFill>
                <a:srgbClr val="FFFF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42918" y="231795"/>
            <a:ext cx="8686800" cy="6126163"/>
          </a:xfrm>
        </p:spPr>
        <p:txBody>
          <a:bodyPr>
            <a:noAutofit/>
          </a:bodyPr>
          <a:lstStyle/>
          <a:p>
            <a:pPr algn="just"/>
            <a:r>
              <a:rPr lang="es-MX" sz="3400" dirty="0" smtClean="0">
                <a:solidFill>
                  <a:srgbClr val="FFFF00"/>
                </a:solidFill>
              </a:rPr>
              <a:t>Una población presenta síntomas de envejecimiento cuando los </a:t>
            </a:r>
            <a:r>
              <a:rPr lang="es-MX" sz="3400" b="1" dirty="0" smtClean="0">
                <a:solidFill>
                  <a:srgbClr val="FFFF00"/>
                </a:solidFill>
              </a:rPr>
              <a:t>ritmos de crecimiento de la población mayor de 65 años son superiores al anterior. </a:t>
            </a:r>
          </a:p>
          <a:p>
            <a:pPr algn="just"/>
            <a:r>
              <a:rPr lang="es-MX" sz="3400" dirty="0" smtClean="0">
                <a:solidFill>
                  <a:srgbClr val="FFFF00"/>
                </a:solidFill>
              </a:rPr>
              <a:t>Una población presenta síntomas de rejuvenecimiento cuando el ritmo de crecimiento de los menores de 15 años es superior al grupo posterior.</a:t>
            </a:r>
            <a:endParaRPr lang="es-ES" sz="3400" b="1" dirty="0" smtClean="0">
              <a:solidFill>
                <a:srgbClr val="FFFF00"/>
              </a:solidFill>
            </a:endParaRPr>
          </a:p>
          <a:p>
            <a:pPr algn="just"/>
            <a:r>
              <a:rPr lang="es-ES_tradnl" sz="3400" dirty="0" smtClean="0">
                <a:solidFill>
                  <a:srgbClr val="FFFF00"/>
                </a:solidFill>
              </a:rPr>
              <a:t>La clasificación por sexo y edad puede analizarse </a:t>
            </a:r>
            <a:r>
              <a:rPr lang="es-ES_tradnl" sz="3400" b="1" dirty="0" smtClean="0">
                <a:solidFill>
                  <a:srgbClr val="FFFF00"/>
                </a:solidFill>
              </a:rPr>
              <a:t>en forma porcentual</a:t>
            </a:r>
            <a:r>
              <a:rPr lang="es-ES_tradnl" sz="3400" dirty="0" smtClean="0">
                <a:solidFill>
                  <a:srgbClr val="FFFF00"/>
                </a:solidFill>
              </a:rPr>
              <a:t>, relacionando cada grupo de edad, por sexo, con el total de población. </a:t>
            </a:r>
            <a:endParaRPr lang="es-ES" sz="3400" dirty="0" smtClean="0">
              <a:solidFill>
                <a:srgbClr val="FFFF00"/>
              </a:solidFill>
            </a:endParaRPr>
          </a:p>
          <a:p>
            <a:endParaRPr lang="es-ES" sz="3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57166"/>
            <a:ext cx="8229600" cy="5768997"/>
          </a:xfrm>
        </p:spPr>
        <p:txBody>
          <a:bodyPr>
            <a:noAutofit/>
          </a:bodyPr>
          <a:lstStyle/>
          <a:p>
            <a:pPr algn="just"/>
            <a:r>
              <a:rPr lang="es-MX" sz="3400" b="1" dirty="0">
                <a:solidFill>
                  <a:srgbClr val="FFFF00"/>
                </a:solidFill>
              </a:rPr>
              <a:t>¿Cómo determinar si se cuenta con una información correcta por sexos y edades</a:t>
            </a:r>
            <a:r>
              <a:rPr lang="es-MX" sz="3400" b="1" dirty="0" smtClean="0">
                <a:solidFill>
                  <a:srgbClr val="FFFF00"/>
                </a:solidFill>
              </a:rPr>
              <a:t>?</a:t>
            </a:r>
            <a:endParaRPr lang="es-ES" sz="3400" dirty="0">
              <a:solidFill>
                <a:srgbClr val="FFFF00"/>
              </a:solidFill>
            </a:endParaRPr>
          </a:p>
          <a:p>
            <a:pPr marL="0" indent="0" algn="just">
              <a:buNone/>
              <a:tabLst>
                <a:tab pos="0" algn="l"/>
              </a:tabLst>
            </a:pPr>
            <a:r>
              <a:rPr lang="es-MX" sz="3400" dirty="0">
                <a:solidFill>
                  <a:srgbClr val="FFFF00"/>
                </a:solidFill>
              </a:rPr>
              <a:t>Los indicadores para determinar si existen incongruencias en el comportamiento lógico de la estructura por edades de la población son:</a:t>
            </a:r>
            <a:endParaRPr lang="es-ES" sz="3400" dirty="0">
              <a:solidFill>
                <a:srgbClr val="FFFF00"/>
              </a:solidFill>
            </a:endParaRPr>
          </a:p>
          <a:p>
            <a:pPr algn="just"/>
            <a:r>
              <a:rPr lang="es-MX" sz="3400" dirty="0" smtClean="0">
                <a:solidFill>
                  <a:srgbClr val="FFFF00"/>
                </a:solidFill>
              </a:rPr>
              <a:t>Pirámide </a:t>
            </a:r>
            <a:r>
              <a:rPr lang="es-MX" sz="3400" dirty="0">
                <a:solidFill>
                  <a:srgbClr val="FFFF00"/>
                </a:solidFill>
              </a:rPr>
              <a:t>de edades</a:t>
            </a:r>
            <a:endParaRPr lang="es-ES" sz="3400" dirty="0">
              <a:solidFill>
                <a:srgbClr val="FFFF00"/>
              </a:solidFill>
            </a:endParaRPr>
          </a:p>
          <a:p>
            <a:pPr lvl="0" algn="just"/>
            <a:r>
              <a:rPr lang="es-MX" sz="3400" dirty="0">
                <a:solidFill>
                  <a:srgbClr val="FFFF00"/>
                </a:solidFill>
              </a:rPr>
              <a:t>Edad media</a:t>
            </a:r>
            <a:endParaRPr lang="es-ES" sz="3400" dirty="0">
              <a:solidFill>
                <a:srgbClr val="FFFF00"/>
              </a:solidFill>
            </a:endParaRPr>
          </a:p>
          <a:p>
            <a:pPr lvl="0" algn="just"/>
            <a:r>
              <a:rPr lang="es-MX" sz="3400" dirty="0">
                <a:solidFill>
                  <a:srgbClr val="FFFF00"/>
                </a:solidFill>
              </a:rPr>
              <a:t>Edad mediana</a:t>
            </a:r>
            <a:endParaRPr lang="es-ES" sz="3400" dirty="0">
              <a:solidFill>
                <a:srgbClr val="FFFF00"/>
              </a:solidFill>
            </a:endParaRPr>
          </a:p>
          <a:p>
            <a:pPr lvl="0" algn="just"/>
            <a:r>
              <a:rPr lang="es-MX" sz="3400" dirty="0">
                <a:solidFill>
                  <a:srgbClr val="FFFF00"/>
                </a:solidFill>
              </a:rPr>
              <a:t>Índice de </a:t>
            </a:r>
            <a:r>
              <a:rPr lang="es-MX" sz="3400" dirty="0" smtClean="0">
                <a:solidFill>
                  <a:srgbClr val="FFFF00"/>
                </a:solidFill>
              </a:rPr>
              <a:t>masculinidad</a:t>
            </a:r>
            <a:endParaRPr lang="es-ES" sz="3400" dirty="0">
              <a:solidFill>
                <a:srgbClr val="FFFF00"/>
              </a:solidFill>
            </a:endParaRPr>
          </a:p>
          <a:p>
            <a:pPr algn="just"/>
            <a:endParaRPr lang="es-ES" sz="3400" dirty="0">
              <a:solidFill>
                <a:srgbClr val="FFFF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85720" y="285728"/>
            <a:ext cx="8472518" cy="6572272"/>
          </a:xfrm>
        </p:spPr>
        <p:txBody>
          <a:bodyPr>
            <a:normAutofit fontScale="85000" lnSpcReduction="20000"/>
          </a:bodyPr>
          <a:lstStyle/>
          <a:p>
            <a:pPr algn="just">
              <a:buNone/>
            </a:pPr>
            <a:r>
              <a:rPr lang="es-ES" b="1" dirty="0">
                <a:solidFill>
                  <a:srgbClr val="FFFF00"/>
                </a:solidFill>
              </a:rPr>
              <a:t>- Definamos una pirámide de </a:t>
            </a:r>
            <a:r>
              <a:rPr lang="es-ES" b="1" dirty="0" smtClean="0">
                <a:solidFill>
                  <a:srgbClr val="FFFF00"/>
                </a:solidFill>
              </a:rPr>
              <a:t>población</a:t>
            </a:r>
            <a:endParaRPr lang="es-ES" dirty="0">
              <a:solidFill>
                <a:srgbClr val="FFFF00"/>
              </a:solidFill>
            </a:endParaRPr>
          </a:p>
          <a:p>
            <a:pPr marL="0" indent="0" algn="just">
              <a:buNone/>
            </a:pPr>
            <a:r>
              <a:rPr lang="es-ES_tradnl" dirty="0">
                <a:solidFill>
                  <a:srgbClr val="FFFF00"/>
                </a:solidFill>
              </a:rPr>
              <a:t>La pirámide de edad </a:t>
            </a:r>
            <a:r>
              <a:rPr lang="es-ES_tradnl" dirty="0" smtClean="0">
                <a:solidFill>
                  <a:srgbClr val="FFFF00"/>
                </a:solidFill>
              </a:rPr>
              <a:t>es </a:t>
            </a:r>
            <a:r>
              <a:rPr lang="es-ES_tradnl" b="1" dirty="0" smtClean="0">
                <a:solidFill>
                  <a:srgbClr val="FFFF00"/>
                </a:solidFill>
              </a:rPr>
              <a:t>una </a:t>
            </a:r>
            <a:r>
              <a:rPr lang="es-ES_tradnl" b="1" dirty="0">
                <a:solidFill>
                  <a:srgbClr val="FFFF00"/>
                </a:solidFill>
              </a:rPr>
              <a:t>representación en forma de Histograma de la distribución por edad según el sexo de una población.</a:t>
            </a:r>
            <a:r>
              <a:rPr lang="es-ES_tradnl" dirty="0">
                <a:solidFill>
                  <a:srgbClr val="FFFF00"/>
                </a:solidFill>
              </a:rPr>
              <a:t> </a:t>
            </a:r>
            <a:endParaRPr lang="es-ES_tradnl" dirty="0" smtClean="0">
              <a:solidFill>
                <a:srgbClr val="FFFF00"/>
              </a:solidFill>
            </a:endParaRPr>
          </a:p>
          <a:p>
            <a:pPr marL="0" indent="0" algn="just">
              <a:buNone/>
            </a:pPr>
            <a:r>
              <a:rPr lang="es-ES_tradnl" dirty="0" smtClean="0">
                <a:solidFill>
                  <a:srgbClr val="FFFF00"/>
                </a:solidFill>
              </a:rPr>
              <a:t>En </a:t>
            </a:r>
            <a:r>
              <a:rPr lang="es-ES_tradnl" dirty="0">
                <a:solidFill>
                  <a:srgbClr val="FFFF00"/>
                </a:solidFill>
              </a:rPr>
              <a:t>ellos se representan algunos rasgos de la población de un país o de una ciudad, en un momento determinado</a:t>
            </a:r>
            <a:r>
              <a:rPr lang="es-ES_tradnl" dirty="0" smtClean="0">
                <a:solidFill>
                  <a:srgbClr val="FFFF00"/>
                </a:solidFill>
              </a:rPr>
              <a:t>.</a:t>
            </a:r>
            <a:endParaRPr lang="es-ES" dirty="0">
              <a:solidFill>
                <a:srgbClr val="FFFF00"/>
              </a:solidFill>
            </a:endParaRPr>
          </a:p>
          <a:p>
            <a:pPr marL="0" indent="0" algn="just">
              <a:buNone/>
            </a:pPr>
            <a:r>
              <a:rPr lang="es-ES_tradnl" dirty="0">
                <a:solidFill>
                  <a:srgbClr val="FFFF00"/>
                </a:solidFill>
              </a:rPr>
              <a:t>En la </a:t>
            </a:r>
            <a:r>
              <a:rPr lang="es-ES_tradnl" dirty="0" smtClean="0">
                <a:solidFill>
                  <a:srgbClr val="FFFF00"/>
                </a:solidFill>
              </a:rPr>
              <a:t>pirámide, </a:t>
            </a:r>
            <a:r>
              <a:rPr lang="es-ES_tradnl" b="1" dirty="0" smtClean="0">
                <a:solidFill>
                  <a:srgbClr val="FFFF00"/>
                </a:solidFill>
              </a:rPr>
              <a:t>la </a:t>
            </a:r>
            <a:r>
              <a:rPr lang="es-ES_tradnl" b="1" dirty="0">
                <a:solidFill>
                  <a:srgbClr val="FFFF00"/>
                </a:solidFill>
              </a:rPr>
              <a:t>ordenada </a:t>
            </a:r>
            <a:r>
              <a:rPr lang="es-ES_tradnl" dirty="0">
                <a:solidFill>
                  <a:srgbClr val="FFFF00"/>
                </a:solidFill>
              </a:rPr>
              <a:t>representa la edad colocándose </a:t>
            </a:r>
            <a:r>
              <a:rPr lang="es-ES_tradnl" dirty="0" smtClean="0">
                <a:solidFill>
                  <a:srgbClr val="FFFF00"/>
                </a:solidFill>
              </a:rPr>
              <a:t>al </a:t>
            </a:r>
            <a:r>
              <a:rPr lang="es-ES_tradnl" dirty="0">
                <a:solidFill>
                  <a:srgbClr val="FFFF00"/>
                </a:solidFill>
              </a:rPr>
              <a:t>lado izquierdo al sexo masculino, y al lado derecho el sexo femenino. </a:t>
            </a:r>
            <a:endParaRPr lang="es-ES_tradnl" dirty="0" smtClean="0">
              <a:solidFill>
                <a:srgbClr val="FFFF00"/>
              </a:solidFill>
            </a:endParaRPr>
          </a:p>
          <a:p>
            <a:pPr marL="0" indent="0" algn="just">
              <a:buNone/>
            </a:pPr>
            <a:r>
              <a:rPr lang="es-ES_tradnl" b="1" dirty="0" smtClean="0">
                <a:solidFill>
                  <a:srgbClr val="FFFF00"/>
                </a:solidFill>
              </a:rPr>
              <a:t>En </a:t>
            </a:r>
            <a:r>
              <a:rPr lang="es-ES_tradnl" b="1" dirty="0">
                <a:solidFill>
                  <a:srgbClr val="FFFF00"/>
                </a:solidFill>
              </a:rPr>
              <a:t>la abscisa </a:t>
            </a:r>
            <a:r>
              <a:rPr lang="es-ES_tradnl" dirty="0">
                <a:solidFill>
                  <a:srgbClr val="FFFF00"/>
                </a:solidFill>
              </a:rPr>
              <a:t>se reflejará en forma absoluta o relativa la magnitud de población de la distribución por edad</a:t>
            </a:r>
            <a:r>
              <a:rPr lang="es-ES_tradnl" dirty="0" smtClean="0">
                <a:solidFill>
                  <a:srgbClr val="FFFF00"/>
                </a:solidFill>
              </a:rPr>
              <a:t>.</a:t>
            </a:r>
            <a:endParaRPr lang="es-ES" dirty="0">
              <a:solidFill>
                <a:srgbClr val="FFFF00"/>
              </a:solidFill>
            </a:endParaRPr>
          </a:p>
          <a:p>
            <a:pPr marL="0" indent="0" algn="just">
              <a:buNone/>
            </a:pPr>
            <a:r>
              <a:rPr lang="es-ES_tradnl" dirty="0">
                <a:solidFill>
                  <a:srgbClr val="FFFF00"/>
                </a:solidFill>
              </a:rPr>
              <a:t>La representación del rectángulo perteneciente a cada edad o grupo de edad no es igual para las diferentes poblaciones. </a:t>
            </a:r>
            <a:endParaRPr lang="es-ES_tradnl" dirty="0" smtClean="0">
              <a:solidFill>
                <a:srgbClr val="FFFF00"/>
              </a:solidFill>
            </a:endParaRPr>
          </a:p>
          <a:p>
            <a:pPr marL="0" indent="0" algn="just">
              <a:buNone/>
            </a:pPr>
            <a:r>
              <a:rPr lang="es-ES_tradnl" dirty="0" smtClean="0">
                <a:solidFill>
                  <a:srgbClr val="FFFF00"/>
                </a:solidFill>
              </a:rPr>
              <a:t>Su </a:t>
            </a:r>
            <a:r>
              <a:rPr lang="es-ES_tradnl" dirty="0">
                <a:solidFill>
                  <a:srgbClr val="FFFF00"/>
                </a:solidFill>
              </a:rPr>
              <a:t>mayor o menor longitud depende del comportamiento de las tres variables demográficas que determinan los cambios poblaciones: Mortalidad, Fecundidad y Migraciones.</a:t>
            </a:r>
            <a:endParaRPr lang="es-ES" dirty="0">
              <a:solidFill>
                <a:srgbClr val="FFFF00"/>
              </a:solidFill>
            </a:endParaRPr>
          </a:p>
          <a:p>
            <a:pPr algn="just"/>
            <a:endParaRPr lang="es-ES" dirty="0">
              <a:solidFill>
                <a:srgbClr val="FFFF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00175ab5"/>
          <p:cNvPicPr/>
          <p:nvPr/>
        </p:nvPicPr>
        <p:blipFill>
          <a:blip r:embed="rId2"/>
          <a:srcRect/>
          <a:stretch>
            <a:fillRect/>
          </a:stretch>
        </p:blipFill>
        <p:spPr bwMode="auto">
          <a:xfrm>
            <a:off x="357158" y="357166"/>
            <a:ext cx="8572560" cy="6143668"/>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2876" y="231795"/>
            <a:ext cx="8858280" cy="6626205"/>
          </a:xfrm>
        </p:spPr>
        <p:txBody>
          <a:bodyPr>
            <a:noAutofit/>
          </a:bodyPr>
          <a:lstStyle/>
          <a:p>
            <a:pPr algn="just">
              <a:buNone/>
            </a:pPr>
            <a:r>
              <a:rPr lang="es-ES_tradnl" dirty="0" smtClean="0">
                <a:solidFill>
                  <a:srgbClr val="FFFF00"/>
                </a:solidFill>
              </a:rPr>
              <a:t>A </a:t>
            </a:r>
            <a:r>
              <a:rPr lang="es-ES_tradnl" dirty="0">
                <a:solidFill>
                  <a:srgbClr val="FFFF00"/>
                </a:solidFill>
              </a:rPr>
              <a:t>través del análisis de la estructura por edad </a:t>
            </a:r>
            <a:r>
              <a:rPr lang="es-ES_tradnl" dirty="0" smtClean="0">
                <a:solidFill>
                  <a:srgbClr val="FFFF00"/>
                </a:solidFill>
              </a:rPr>
              <a:t>se distinguen </a:t>
            </a:r>
            <a:r>
              <a:rPr lang="es-ES_tradnl" dirty="0">
                <a:solidFill>
                  <a:srgbClr val="FFFF00"/>
                </a:solidFill>
              </a:rPr>
              <a:t>dos grandes grupos extremos de poblaciones</a:t>
            </a:r>
            <a:r>
              <a:rPr lang="es-ES_tradnl" dirty="0" smtClean="0">
                <a:solidFill>
                  <a:srgbClr val="FFFF00"/>
                </a:solidFill>
              </a:rPr>
              <a:t>:</a:t>
            </a:r>
            <a:endParaRPr lang="es-ES" dirty="0">
              <a:solidFill>
                <a:srgbClr val="FFFF00"/>
              </a:solidFill>
            </a:endParaRPr>
          </a:p>
          <a:p>
            <a:pPr lvl="0" algn="just"/>
            <a:r>
              <a:rPr lang="es-ES_tradnl" b="1" dirty="0">
                <a:solidFill>
                  <a:srgbClr val="FFFF00"/>
                </a:solidFill>
              </a:rPr>
              <a:t>Poblaciones cuya pirámide presenta una base ancha y una rápida disminución hacia la cúspide, con  alta natalidad y alta mortalidad.</a:t>
            </a:r>
            <a:r>
              <a:rPr lang="es-ES_tradnl" dirty="0">
                <a:solidFill>
                  <a:srgbClr val="FFFF00"/>
                </a:solidFill>
              </a:rPr>
              <a:t> </a:t>
            </a:r>
            <a:r>
              <a:rPr lang="es-ES_tradnl" dirty="0" smtClean="0">
                <a:solidFill>
                  <a:srgbClr val="FFFF00"/>
                </a:solidFill>
              </a:rPr>
              <a:t>ES una población joven; presenta </a:t>
            </a:r>
            <a:r>
              <a:rPr lang="es-ES_tradnl" dirty="0">
                <a:solidFill>
                  <a:srgbClr val="FFFF00"/>
                </a:solidFill>
              </a:rPr>
              <a:t>cerca del 45% del total de habitantes en edades menores a 20 años. Este comportamiento está generalmente asociado con países subdesarrollados</a:t>
            </a:r>
            <a:r>
              <a:rPr lang="es-ES_tradnl" dirty="0" smtClean="0">
                <a:solidFill>
                  <a:srgbClr val="FFFF00"/>
                </a:solidFill>
              </a:rPr>
              <a:t>.</a:t>
            </a:r>
            <a:endParaRPr lang="es-ES" dirty="0">
              <a:solidFill>
                <a:srgbClr val="FFFF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00175ab7"/>
          <p:cNvPicPr/>
          <p:nvPr/>
        </p:nvPicPr>
        <p:blipFill>
          <a:blip r:embed="rId2"/>
          <a:srcRect/>
          <a:stretch>
            <a:fillRect/>
          </a:stretch>
        </p:blipFill>
        <p:spPr bwMode="auto">
          <a:xfrm>
            <a:off x="428596" y="500042"/>
            <a:ext cx="8429684" cy="5929354"/>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42918" y="214290"/>
            <a:ext cx="8686800" cy="5911873"/>
          </a:xfrm>
        </p:spPr>
        <p:txBody>
          <a:bodyPr>
            <a:normAutofit fontScale="92500" lnSpcReduction="20000"/>
          </a:bodyPr>
          <a:lstStyle/>
          <a:p>
            <a:pPr lvl="0" algn="just"/>
            <a:r>
              <a:rPr lang="es-ES_tradnl" b="1" dirty="0" smtClean="0">
                <a:solidFill>
                  <a:srgbClr val="FFFF00"/>
                </a:solidFill>
              </a:rPr>
              <a:t>Poblaciones cuya pirámide presenta una base más estrecha con tendencias a ampliaciones en la estructura media y también hacia la cúspide, con baja natalidad y baja mortalidad.</a:t>
            </a:r>
            <a:r>
              <a:rPr lang="es-ES_tradnl" dirty="0" smtClean="0">
                <a:solidFill>
                  <a:srgbClr val="FFFF00"/>
                </a:solidFill>
              </a:rPr>
              <a:t> ES una población denominada </a:t>
            </a:r>
            <a:r>
              <a:rPr lang="es-ES_tradnl" i="1" dirty="0" smtClean="0">
                <a:solidFill>
                  <a:srgbClr val="FFFF00"/>
                </a:solidFill>
              </a:rPr>
              <a:t>población vieja o envejecida. G</a:t>
            </a:r>
            <a:r>
              <a:rPr lang="es-ES_tradnl" dirty="0" smtClean="0">
                <a:solidFill>
                  <a:srgbClr val="FFFF00"/>
                </a:solidFill>
              </a:rPr>
              <a:t>eneralmente presenta más del 70% del total de habitantes en edades mayores a los 30 años, con una tendencia a la aparición de estamentos etarios cada vez de mayor edad: 80-85, 85-90, 90-95, 95-100 y más. </a:t>
            </a:r>
          </a:p>
          <a:p>
            <a:pPr lvl="0" algn="just"/>
            <a:r>
              <a:rPr lang="es-ES_tradnl" dirty="0" smtClean="0">
                <a:solidFill>
                  <a:srgbClr val="FFFF00"/>
                </a:solidFill>
              </a:rPr>
              <a:t>Este comportamiento está generalmente asociado con países con alto desarrollo económico y social.</a:t>
            </a:r>
            <a:endParaRPr lang="es-ES" dirty="0" smtClean="0">
              <a:solidFill>
                <a:srgbClr val="FFFF00"/>
              </a:solidFill>
            </a:endParaRPr>
          </a:p>
          <a:p>
            <a:pPr algn="just"/>
            <a:r>
              <a:rPr lang="es-ES" dirty="0" smtClean="0">
                <a:solidFill>
                  <a:srgbClr val="FFFF00"/>
                </a:solidFill>
              </a:rPr>
              <a:t>De acuerdo con lo anterior, las poblaciones pueden calificarse como jóvenes o viejas. </a:t>
            </a:r>
            <a:r>
              <a:rPr lang="es-ES" b="1" dirty="0" smtClean="0">
                <a:solidFill>
                  <a:srgbClr val="FFFF00"/>
                </a:solidFill>
              </a:rPr>
              <a:t>LA FORMA DE UNA PIRÁMIDE TE INFORMA.</a:t>
            </a:r>
            <a:endParaRPr lang="es-ES" dirty="0" smtClean="0">
              <a:solidFill>
                <a:srgbClr val="FFFF00"/>
              </a:solidFill>
            </a:endParaRPr>
          </a:p>
          <a:p>
            <a:pPr algn="just"/>
            <a:endParaRPr lang="es-ES" dirty="0" smtClean="0">
              <a:solidFill>
                <a:srgbClr val="FFFF00"/>
              </a:solidFill>
            </a:endParaRPr>
          </a:p>
          <a:p>
            <a:endParaRPr lang="es-E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2"/>
          <p:cNvGrpSpPr>
            <a:grpSpLocks/>
          </p:cNvGrpSpPr>
          <p:nvPr/>
        </p:nvGrpSpPr>
        <p:grpSpPr bwMode="auto">
          <a:xfrm>
            <a:off x="-1004900" y="214290"/>
            <a:ext cx="11434816" cy="6643709"/>
            <a:chOff x="1230" y="9413"/>
            <a:chExt cx="9675" cy="4657"/>
          </a:xfrm>
        </p:grpSpPr>
        <p:pic>
          <p:nvPicPr>
            <p:cNvPr id="29699" name="Picture 3"/>
            <p:cNvPicPr>
              <a:picLocks noChangeAspect="1" noChangeArrowheads="1"/>
            </p:cNvPicPr>
            <p:nvPr/>
          </p:nvPicPr>
          <p:blipFill>
            <a:blip r:embed="rId2">
              <a:lum contrast="42000"/>
            </a:blip>
            <a:srcRect/>
            <a:stretch>
              <a:fillRect/>
            </a:stretch>
          </p:blipFill>
          <p:spPr bwMode="auto">
            <a:xfrm>
              <a:off x="3345" y="9413"/>
              <a:ext cx="5205" cy="4136"/>
            </a:xfrm>
            <a:prstGeom prst="rect">
              <a:avLst/>
            </a:prstGeom>
            <a:noFill/>
          </p:spPr>
        </p:pic>
        <p:sp>
          <p:nvSpPr>
            <p:cNvPr id="29700" name="Rectangle 4"/>
            <p:cNvSpPr>
              <a:spLocks noChangeArrowheads="1"/>
            </p:cNvSpPr>
            <p:nvPr/>
          </p:nvSpPr>
          <p:spPr bwMode="auto">
            <a:xfrm>
              <a:off x="1230" y="13645"/>
              <a:ext cx="9675" cy="425"/>
            </a:xfrm>
            <a:prstGeom prst="rect">
              <a:avLst/>
            </a:prstGeom>
            <a:solidFill>
              <a:srgbClr val="FFFFFF"/>
            </a:solidFill>
            <a:ln w="9525">
              <a:solidFill>
                <a:srgbClr val="0000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 sz="800" b="0" i="0" u="none" strike="noStrike" cap="none" normalizeH="0" baseline="0" smtClean="0">
                  <a:ln>
                    <a:noFill/>
                  </a:ln>
                  <a:solidFill>
                    <a:schemeClr val="tx1"/>
                  </a:solidFill>
                  <a:effectLst/>
                  <a:latin typeface="Calibri" pitchFamily="34" charset="0"/>
                  <a:cs typeface="Arial" pitchFamily="34" charset="0"/>
                </a:rPr>
                <a:t>Gráfico 1. Pirámide poblacional por edades y sexo (En por ciento, según datos 2010). Fuente: ONEI, Anuario Estadístico, (soporte digital).</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00175ab9"/>
          <p:cNvPicPr/>
          <p:nvPr/>
        </p:nvPicPr>
        <p:blipFill>
          <a:blip r:embed="rId2"/>
          <a:srcRect/>
          <a:stretch>
            <a:fillRect/>
          </a:stretch>
        </p:blipFill>
        <p:spPr bwMode="auto">
          <a:xfrm>
            <a:off x="714348" y="428604"/>
            <a:ext cx="8001056" cy="5929354"/>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85720" y="446085"/>
            <a:ext cx="8686800" cy="5840435"/>
          </a:xfrm>
        </p:spPr>
        <p:txBody>
          <a:bodyPr>
            <a:normAutofit fontScale="85000" lnSpcReduction="20000"/>
          </a:bodyPr>
          <a:lstStyle/>
          <a:p>
            <a:pPr algn="just">
              <a:buNone/>
            </a:pPr>
            <a:r>
              <a:rPr lang="es-ES_tradnl" dirty="0" smtClean="0">
                <a:solidFill>
                  <a:srgbClr val="FFFF00"/>
                </a:solidFill>
              </a:rPr>
              <a:t>1.3.2 Composición por sexo, edad, estado civil, actividad económica, educación, lugar de residencia, etc.</a:t>
            </a:r>
          </a:p>
          <a:p>
            <a:pPr marL="0" indent="0" algn="just">
              <a:buNone/>
            </a:pPr>
            <a:r>
              <a:rPr lang="es-ES_tradnl" dirty="0">
                <a:solidFill>
                  <a:srgbClr val="FFFF00"/>
                </a:solidFill>
              </a:rPr>
              <a:t>En la dinámica o comportamiento de la población, deben considerarse dos aspectos principales: </a:t>
            </a:r>
            <a:endParaRPr lang="es-ES" dirty="0">
              <a:solidFill>
                <a:srgbClr val="FFFF00"/>
              </a:solidFill>
            </a:endParaRPr>
          </a:p>
          <a:p>
            <a:pPr marL="0" lvl="0" indent="0" algn="just">
              <a:buNone/>
            </a:pPr>
            <a:r>
              <a:rPr lang="es-ES_tradnl" b="1" u="sng" dirty="0">
                <a:solidFill>
                  <a:srgbClr val="FFFF00"/>
                </a:solidFill>
              </a:rPr>
              <a:t>La composición o distribución</a:t>
            </a:r>
            <a:r>
              <a:rPr lang="es-ES_tradnl" b="1" dirty="0">
                <a:solidFill>
                  <a:srgbClr val="FFFF00"/>
                </a:solidFill>
              </a:rPr>
              <a:t> del conjunto de individuos que forma la población, </a:t>
            </a:r>
            <a:r>
              <a:rPr lang="es-ES_tradnl" dirty="0">
                <a:solidFill>
                  <a:srgbClr val="FFFF00"/>
                </a:solidFill>
              </a:rPr>
              <a:t>según categorías más o menos uniformes,</a:t>
            </a:r>
            <a:r>
              <a:rPr lang="es-ES_tradnl" b="1" dirty="0">
                <a:solidFill>
                  <a:srgbClr val="FFFF00"/>
                </a:solidFill>
              </a:rPr>
              <a:t> y</a:t>
            </a:r>
            <a:endParaRPr lang="es-ES" dirty="0">
              <a:solidFill>
                <a:srgbClr val="FFFF00"/>
              </a:solidFill>
            </a:endParaRPr>
          </a:p>
          <a:p>
            <a:pPr marL="0" lvl="0" indent="0" algn="just">
              <a:buNone/>
            </a:pPr>
            <a:r>
              <a:rPr lang="es-ES_tradnl" b="1" u="sng" dirty="0">
                <a:solidFill>
                  <a:srgbClr val="FFFF00"/>
                </a:solidFill>
              </a:rPr>
              <a:t>Los cambios o sucesos vitales</a:t>
            </a:r>
            <a:r>
              <a:rPr lang="es-ES_tradnl" b="1" dirty="0">
                <a:solidFill>
                  <a:srgbClr val="FFFF00"/>
                </a:solidFill>
              </a:rPr>
              <a:t> ocurridos a los individuos integrantes del conjunto durante un período de tiempo y en un espacio o lugar, </a:t>
            </a:r>
            <a:r>
              <a:rPr lang="es-ES_tradnl" dirty="0">
                <a:solidFill>
                  <a:srgbClr val="FFFF00"/>
                </a:solidFill>
              </a:rPr>
              <a:t>dados estos últimos por la </a:t>
            </a:r>
            <a:r>
              <a:rPr lang="es-ES_tradnl" i="1" dirty="0">
                <a:solidFill>
                  <a:srgbClr val="FFFF00"/>
                </a:solidFill>
              </a:rPr>
              <a:t>participación de las variables demográficas: Mortalidad, Fecundidad y Migraciones</a:t>
            </a:r>
            <a:r>
              <a:rPr lang="es-ES_tradnl" i="1" dirty="0" smtClean="0">
                <a:solidFill>
                  <a:srgbClr val="FFFF00"/>
                </a:solidFill>
              </a:rPr>
              <a:t>.</a:t>
            </a:r>
            <a:endParaRPr lang="es-ES" dirty="0">
              <a:solidFill>
                <a:srgbClr val="FFFF00"/>
              </a:solidFill>
            </a:endParaRPr>
          </a:p>
          <a:p>
            <a:pPr marL="0" indent="0" algn="just">
              <a:buNone/>
            </a:pPr>
            <a:r>
              <a:rPr lang="es-ES_tradnl" b="1" dirty="0">
                <a:solidFill>
                  <a:srgbClr val="FFFF00"/>
                </a:solidFill>
              </a:rPr>
              <a:t>Composición y cambio</a:t>
            </a:r>
            <a:r>
              <a:rPr lang="es-ES_tradnl" dirty="0">
                <a:solidFill>
                  <a:srgbClr val="FFFF00"/>
                </a:solidFill>
              </a:rPr>
              <a:t> mantienen entre sí tan estrecha interrelación que casi resulta imposible la explicación del comportamiento aisladamente de cada uno de ellos.</a:t>
            </a:r>
            <a:endParaRPr lang="es-ES" dirty="0">
              <a:solidFill>
                <a:srgbClr val="FFFF00"/>
              </a:solidFill>
            </a:endParaRPr>
          </a:p>
          <a:p>
            <a:pPr algn="just">
              <a:buNone/>
            </a:pPr>
            <a:endParaRPr lang="es-ES" dirty="0" smtClean="0">
              <a:solidFill>
                <a:srgbClr val="FFFF00"/>
              </a:solidFill>
            </a:endParaRPr>
          </a:p>
          <a:p>
            <a:pPr algn="just"/>
            <a:endParaRPr lang="es-ES" dirty="0">
              <a:solidFill>
                <a:srgbClr val="FFFF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1480" y="285728"/>
            <a:ext cx="8686800" cy="6572272"/>
          </a:xfrm>
        </p:spPr>
        <p:txBody>
          <a:bodyPr>
            <a:normAutofit/>
          </a:bodyPr>
          <a:lstStyle/>
          <a:p>
            <a:pPr algn="just"/>
            <a:r>
              <a:rPr lang="es-ES" dirty="0">
                <a:solidFill>
                  <a:srgbClr val="FFFF00"/>
                </a:solidFill>
              </a:rPr>
              <a:t>La pirámide poblacional cubana de 2010 indica un  país en</a:t>
            </a:r>
            <a:r>
              <a:rPr lang="es-ES" b="1" dirty="0">
                <a:solidFill>
                  <a:srgbClr val="FFFF00"/>
                </a:solidFill>
              </a:rPr>
              <a:t> proceso de envejecimiento acelerado.</a:t>
            </a:r>
            <a:r>
              <a:rPr lang="es-ES" dirty="0">
                <a:solidFill>
                  <a:srgbClr val="FFFF00"/>
                </a:solidFill>
              </a:rPr>
              <a:t> la base es estrecha, y predomina la población madura. Refleja un crecimiento demográfico lento. </a:t>
            </a:r>
            <a:endParaRPr lang="es-ES" dirty="0" smtClean="0">
              <a:solidFill>
                <a:srgbClr val="FFFF00"/>
              </a:solidFill>
            </a:endParaRPr>
          </a:p>
          <a:p>
            <a:pPr algn="just"/>
            <a:r>
              <a:rPr lang="es-ES" dirty="0" smtClean="0">
                <a:solidFill>
                  <a:srgbClr val="FFFF00"/>
                </a:solidFill>
              </a:rPr>
              <a:t>¿</a:t>
            </a:r>
            <a:r>
              <a:rPr lang="es-ES" dirty="0">
                <a:solidFill>
                  <a:srgbClr val="FFFF00"/>
                </a:solidFill>
              </a:rPr>
              <a:t>Sabes que puede llegar a convertirse, con el paso de los años, en una pirámide invertida? Esto podría ocurrir si siguen naciendo pocos niños y las personas mayores viven más años. Hoy la </a:t>
            </a:r>
            <a:r>
              <a:rPr lang="es-ES" b="1" dirty="0">
                <a:solidFill>
                  <a:srgbClr val="FFFF00"/>
                </a:solidFill>
              </a:rPr>
              <a:t>esperanza de vida</a:t>
            </a:r>
            <a:r>
              <a:rPr lang="es-ES" dirty="0">
                <a:solidFill>
                  <a:srgbClr val="FFFF00"/>
                </a:solidFill>
              </a:rPr>
              <a:t> en Cuba es casi el doble que la de 1950: ¡ha pasado de unos 50 años a 80 años de media en pocos años!</a:t>
            </a:r>
          </a:p>
          <a:p>
            <a:pPr algn="just"/>
            <a:endParaRPr lang="es-ES" dirty="0">
              <a:solidFill>
                <a:srgbClr val="FFFF0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285728"/>
            <a:ext cx="8686800" cy="5840435"/>
          </a:xfrm>
        </p:spPr>
        <p:txBody>
          <a:bodyPr>
            <a:normAutofit lnSpcReduction="10000"/>
          </a:bodyPr>
          <a:lstStyle/>
          <a:p>
            <a:pPr algn="just"/>
            <a:r>
              <a:rPr lang="es-ES" sz="3400" dirty="0" smtClean="0">
                <a:solidFill>
                  <a:srgbClr val="FFFF00"/>
                </a:solidFill>
              </a:rPr>
              <a:t>Si las cosas continúan así habrá serias dificultades para el desarrollo del país y serán necesarias nuevas estrategias en todos los ámbitos de la vida nacional: presupuestarias, de construcciones, de servicios, alimentarias, etc. </a:t>
            </a:r>
          </a:p>
          <a:p>
            <a:pPr algn="just"/>
            <a:r>
              <a:rPr lang="es-ES" sz="3400" dirty="0" smtClean="0">
                <a:solidFill>
                  <a:srgbClr val="FFFF00"/>
                </a:solidFill>
              </a:rPr>
              <a:t>¿No te parece que cada vez habrá que construir menos colegios y círculos y sí más lugares para atender ancianos, habrá menos bullicio infantil y más parques llenos de adultos mayores? </a:t>
            </a:r>
          </a:p>
          <a:p>
            <a:pPr algn="just"/>
            <a:endParaRPr lang="es-ES" sz="34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1406" y="285728"/>
            <a:ext cx="8929718" cy="6357982"/>
          </a:xfrm>
        </p:spPr>
        <p:txBody>
          <a:bodyPr>
            <a:normAutofit lnSpcReduction="10000"/>
          </a:bodyPr>
          <a:lstStyle/>
          <a:p>
            <a:pPr algn="just"/>
            <a:r>
              <a:rPr lang="es-MX" b="1" dirty="0">
                <a:solidFill>
                  <a:srgbClr val="FFFF00"/>
                </a:solidFill>
              </a:rPr>
              <a:t>La calidad de la información por sexos y edades es importante para </a:t>
            </a:r>
            <a:r>
              <a:rPr lang="es-MX" dirty="0">
                <a:solidFill>
                  <a:srgbClr val="FFFF00"/>
                </a:solidFill>
              </a:rPr>
              <a:t>valorar el impacto sobre la población de un proyecto determinado si no se tiene una correcta información por sexos y edades, evaluar el potencial de fuerza de trabajo con que cuenta la zona y evaluar la influencia del mismo sobre los flujos migratorios, para establecer la correcta valoración del comportamiento del índice de masculinidad si existen errores en la declaración de la edad, para establecer proyecciones de población, para evaluar la mortalidad o morbilidad diferencial por sexos, edades y causas.</a:t>
            </a:r>
            <a:endParaRPr lang="es-ES" dirty="0">
              <a:solidFill>
                <a:srgbClr val="FFFF00"/>
              </a:solidFill>
            </a:endParaRPr>
          </a:p>
          <a:p>
            <a:pPr algn="just"/>
            <a:r>
              <a:rPr lang="es-ES_tradnl" b="1" dirty="0">
                <a:solidFill>
                  <a:srgbClr val="FFFF00"/>
                </a:solidFill>
              </a:rPr>
              <a:t> </a:t>
            </a:r>
            <a:endParaRPr lang="es-ES" dirty="0">
              <a:solidFill>
                <a:srgbClr val="FFFF00"/>
              </a:solidFill>
            </a:endParaRPr>
          </a:p>
          <a:p>
            <a:pPr algn="just"/>
            <a:endParaRPr lang="es-ES" dirty="0">
              <a:solidFill>
                <a:srgbClr val="FFFF00"/>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14282" y="214290"/>
            <a:ext cx="8686800" cy="6643710"/>
          </a:xfrm>
        </p:spPr>
        <p:txBody>
          <a:bodyPr>
            <a:normAutofit fontScale="85000" lnSpcReduction="10000"/>
          </a:bodyPr>
          <a:lstStyle/>
          <a:p>
            <a:pPr algn="just">
              <a:buNone/>
            </a:pPr>
            <a:r>
              <a:rPr lang="es-ES_tradnl" b="1" dirty="0" smtClean="0">
                <a:solidFill>
                  <a:srgbClr val="FFFF00"/>
                </a:solidFill>
              </a:rPr>
              <a:t>Las tasas en Demografía. La tasa de crecimiento</a:t>
            </a:r>
          </a:p>
          <a:p>
            <a:pPr algn="just">
              <a:buNone/>
            </a:pPr>
            <a:r>
              <a:rPr lang="es-ES" dirty="0" smtClean="0">
                <a:solidFill>
                  <a:srgbClr val="FFFF00"/>
                </a:solidFill>
              </a:rPr>
              <a:t>En los estudios demográficos se emplean </a:t>
            </a:r>
            <a:r>
              <a:rPr lang="es-ES" dirty="0">
                <a:solidFill>
                  <a:srgbClr val="FFFF00"/>
                </a:solidFill>
              </a:rPr>
              <a:t>indicadores que caractericen el movimiento poblacional. </a:t>
            </a:r>
            <a:r>
              <a:rPr lang="es-ES_tradnl" dirty="0">
                <a:solidFill>
                  <a:srgbClr val="FFFF00"/>
                </a:solidFill>
              </a:rPr>
              <a:t>Para ello se calculan </a:t>
            </a:r>
            <a:r>
              <a:rPr lang="es-ES_tradnl" b="1" dirty="0">
                <a:solidFill>
                  <a:srgbClr val="FFFF00"/>
                </a:solidFill>
              </a:rPr>
              <a:t>las tasas y proporciones. </a:t>
            </a:r>
            <a:endParaRPr lang="es-ES" dirty="0">
              <a:solidFill>
                <a:srgbClr val="FFFF00"/>
              </a:solidFill>
            </a:endParaRPr>
          </a:p>
          <a:p>
            <a:pPr algn="just"/>
            <a:r>
              <a:rPr lang="es-ES_tradnl" dirty="0">
                <a:solidFill>
                  <a:srgbClr val="FFFF00"/>
                </a:solidFill>
              </a:rPr>
              <a:t>Los tipos de tasas más generales son:</a:t>
            </a:r>
            <a:r>
              <a:rPr lang="es-ES_tradnl" b="1" dirty="0">
                <a:solidFill>
                  <a:srgbClr val="FFFF00"/>
                </a:solidFill>
              </a:rPr>
              <a:t> </a:t>
            </a:r>
            <a:endParaRPr lang="es-ES_tradnl" b="1" dirty="0" smtClean="0">
              <a:solidFill>
                <a:srgbClr val="FFFF00"/>
              </a:solidFill>
            </a:endParaRPr>
          </a:p>
          <a:p>
            <a:pPr algn="just">
              <a:buFontTx/>
              <a:buChar char="-"/>
            </a:pPr>
            <a:r>
              <a:rPr lang="es-ES_tradnl" b="1" dirty="0" smtClean="0">
                <a:solidFill>
                  <a:srgbClr val="FFFF00"/>
                </a:solidFill>
              </a:rPr>
              <a:t>las </a:t>
            </a:r>
            <a:r>
              <a:rPr lang="es-ES_tradnl" b="1" dirty="0">
                <a:solidFill>
                  <a:srgbClr val="FFFF00"/>
                </a:solidFill>
              </a:rPr>
              <a:t>tasas brutas, </a:t>
            </a:r>
            <a:endParaRPr lang="es-ES_tradnl" b="1" dirty="0" smtClean="0">
              <a:solidFill>
                <a:srgbClr val="FFFF00"/>
              </a:solidFill>
            </a:endParaRPr>
          </a:p>
          <a:p>
            <a:pPr algn="just">
              <a:buFontTx/>
              <a:buChar char="-"/>
            </a:pPr>
            <a:r>
              <a:rPr lang="es-ES_tradnl" b="1" dirty="0" smtClean="0">
                <a:solidFill>
                  <a:srgbClr val="FFFF00"/>
                </a:solidFill>
              </a:rPr>
              <a:t>las </a:t>
            </a:r>
            <a:r>
              <a:rPr lang="es-ES_tradnl" b="1" dirty="0">
                <a:solidFill>
                  <a:srgbClr val="FFFF00"/>
                </a:solidFill>
              </a:rPr>
              <a:t>específicas y </a:t>
            </a:r>
            <a:endParaRPr lang="es-ES_tradnl" b="1" dirty="0" smtClean="0">
              <a:solidFill>
                <a:srgbClr val="FFFF00"/>
              </a:solidFill>
            </a:endParaRPr>
          </a:p>
          <a:p>
            <a:pPr algn="just">
              <a:buFontTx/>
              <a:buChar char="-"/>
            </a:pPr>
            <a:r>
              <a:rPr lang="es-ES_tradnl" b="1" dirty="0" smtClean="0">
                <a:solidFill>
                  <a:srgbClr val="FFFF00"/>
                </a:solidFill>
              </a:rPr>
              <a:t>las </a:t>
            </a:r>
            <a:r>
              <a:rPr lang="es-ES_tradnl" b="1" dirty="0">
                <a:solidFill>
                  <a:srgbClr val="FFFF00"/>
                </a:solidFill>
              </a:rPr>
              <a:t>tasas por edades o grupos de edades. </a:t>
            </a:r>
            <a:endParaRPr lang="es-ES" dirty="0">
              <a:solidFill>
                <a:srgbClr val="FFFF00"/>
              </a:solidFill>
            </a:endParaRPr>
          </a:p>
          <a:p>
            <a:pPr algn="just"/>
            <a:r>
              <a:rPr lang="es-ES_tradnl" b="1" dirty="0">
                <a:solidFill>
                  <a:srgbClr val="FFFF00"/>
                </a:solidFill>
              </a:rPr>
              <a:t>Las tasas brutas </a:t>
            </a:r>
            <a:r>
              <a:rPr lang="es-ES_tradnl" dirty="0">
                <a:solidFill>
                  <a:srgbClr val="FFFF00"/>
                </a:solidFill>
              </a:rPr>
              <a:t>relacionan el hecho demográfico con el total de la población, </a:t>
            </a:r>
            <a:r>
              <a:rPr lang="es-ES_tradnl" dirty="0" smtClean="0">
                <a:solidFill>
                  <a:srgbClr val="FFFF00"/>
                </a:solidFill>
              </a:rPr>
              <a:t>involucrando </a:t>
            </a:r>
            <a:r>
              <a:rPr lang="es-ES_tradnl" dirty="0">
                <a:solidFill>
                  <a:srgbClr val="FFFF00"/>
                </a:solidFill>
              </a:rPr>
              <a:t>a segmentos poblacionales que no participan directamente del hecho analizado, por ejemplo: nacimientos. </a:t>
            </a:r>
            <a:endParaRPr lang="es-ES_tradnl" dirty="0" smtClean="0">
              <a:solidFill>
                <a:srgbClr val="FFFF00"/>
              </a:solidFill>
            </a:endParaRPr>
          </a:p>
          <a:p>
            <a:pPr algn="just"/>
            <a:r>
              <a:rPr lang="es-ES_tradnl" dirty="0" smtClean="0">
                <a:solidFill>
                  <a:srgbClr val="FFFF00"/>
                </a:solidFill>
              </a:rPr>
              <a:t>Por </a:t>
            </a:r>
            <a:r>
              <a:rPr lang="es-ES_tradnl" dirty="0">
                <a:solidFill>
                  <a:srgbClr val="FFFF00"/>
                </a:solidFill>
              </a:rPr>
              <a:t>esa razón se utilizan </a:t>
            </a:r>
            <a:r>
              <a:rPr lang="es-ES_tradnl" b="1" dirty="0">
                <a:solidFill>
                  <a:srgbClr val="FFFF00"/>
                </a:solidFill>
              </a:rPr>
              <a:t>tasas específicas </a:t>
            </a:r>
            <a:r>
              <a:rPr lang="es-ES_tradnl" dirty="0">
                <a:solidFill>
                  <a:srgbClr val="FFFF00"/>
                </a:solidFill>
              </a:rPr>
              <a:t>en las cuales se sitúa en el denominador aquel segmento poblacional relacionado con la característica demográfica </a:t>
            </a:r>
            <a:r>
              <a:rPr lang="es-ES_tradnl" dirty="0" smtClean="0">
                <a:solidFill>
                  <a:srgbClr val="FFFF00"/>
                </a:solidFill>
              </a:rPr>
              <a:t>estudiada. </a:t>
            </a:r>
            <a:r>
              <a:rPr lang="es-ES_tradnl" dirty="0">
                <a:solidFill>
                  <a:srgbClr val="FFFF00"/>
                </a:solidFill>
              </a:rPr>
              <a:t>Por ejemplo</a:t>
            </a:r>
            <a:r>
              <a:rPr lang="es-ES_tradnl" b="1" dirty="0">
                <a:solidFill>
                  <a:srgbClr val="FFFF00"/>
                </a:solidFill>
              </a:rPr>
              <a:t>: tasas de fecundidad, tasas de PEA.</a:t>
            </a:r>
            <a:endParaRPr lang="es-ES" b="1" dirty="0">
              <a:solidFill>
                <a:srgbClr val="FFFF00"/>
              </a:solidFill>
            </a:endParaRPr>
          </a:p>
          <a:p>
            <a:pPr algn="just"/>
            <a:endParaRPr lang="es-ES" b="1" dirty="0" smtClean="0">
              <a:solidFill>
                <a:srgbClr val="FFFF00"/>
              </a:solidFill>
            </a:endParaRPr>
          </a:p>
          <a:p>
            <a:pPr algn="just"/>
            <a:endParaRPr lang="es-ES" b="1" dirty="0">
              <a:solidFill>
                <a:srgbClr val="FFFF00"/>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1480" y="357166"/>
            <a:ext cx="8686800" cy="6500834"/>
          </a:xfrm>
        </p:spPr>
        <p:txBody>
          <a:bodyPr>
            <a:normAutofit/>
          </a:bodyPr>
          <a:lstStyle/>
          <a:p>
            <a:pPr algn="just"/>
            <a:r>
              <a:rPr lang="es-ES_tradnl" sz="3400" dirty="0" smtClean="0">
                <a:solidFill>
                  <a:srgbClr val="FFFF00"/>
                </a:solidFill>
              </a:rPr>
              <a:t>Por ejemplo: la tasa bruta de nacimientos de Cuba en el 2014 se obtiene dividendo los nacimientos habidos entre la población media existente en el país el 30 de junio y multiplicado por mil (14,5‰). </a:t>
            </a:r>
          </a:p>
          <a:p>
            <a:pPr algn="just"/>
            <a:r>
              <a:rPr lang="es-ES_tradnl" sz="3400" dirty="0" smtClean="0">
                <a:solidFill>
                  <a:srgbClr val="FFFF00"/>
                </a:solidFill>
              </a:rPr>
              <a:t>Pero la tasa específica de nacimiento se obtiene dividiendo el total de nacimientos por la media de mujeres en edad fértil el 30 de junio, multiplicado por mil, lo que puede dar por ejemplo un 26,5‰.</a:t>
            </a:r>
            <a:endParaRPr lang="es-ES" sz="3400" dirty="0" smtClean="0">
              <a:solidFill>
                <a:srgbClr val="FFFF00"/>
              </a:solidFill>
            </a:endParaRPr>
          </a:p>
          <a:p>
            <a:pPr algn="just"/>
            <a:endParaRPr lang="es-ES" sz="34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14282" y="214290"/>
            <a:ext cx="8686800" cy="6643710"/>
          </a:xfrm>
        </p:spPr>
        <p:txBody>
          <a:bodyPr>
            <a:normAutofit/>
          </a:bodyPr>
          <a:lstStyle/>
          <a:p>
            <a:pPr algn="just"/>
            <a:r>
              <a:rPr lang="es-ES_tradnl" sz="3600" dirty="0" smtClean="0">
                <a:solidFill>
                  <a:srgbClr val="FFFF00"/>
                </a:solidFill>
              </a:rPr>
              <a:t>Pero muchos de los hechos demográficos presentan un comportamiento diferente de acuerdo a la edad de los individuos, se recurre al cálculo de las tasas específicas por edad o por grupos de edades. Así, no es igual la tasa de nacimiento en mujeres cubanas entre 15 y 20 años que la existente entre mujeres de 25 a 30 años.</a:t>
            </a:r>
            <a:endParaRPr lang="es-ES" sz="3600" dirty="0" smtClean="0">
              <a:solidFill>
                <a:srgbClr val="FFFF00"/>
              </a:solidFill>
            </a:endParaRPr>
          </a:p>
          <a:p>
            <a:endParaRPr lang="es-ES" sz="36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57166"/>
            <a:ext cx="8229600" cy="6500834"/>
          </a:xfrm>
        </p:spPr>
        <p:txBody>
          <a:bodyPr>
            <a:normAutofit/>
          </a:bodyPr>
          <a:lstStyle/>
          <a:p>
            <a:pPr algn="just"/>
            <a:r>
              <a:rPr lang="es-ES" b="1" dirty="0" smtClean="0">
                <a:solidFill>
                  <a:srgbClr val="FFFF00"/>
                </a:solidFill>
              </a:rPr>
              <a:t>La tasa de crecimiento de la población</a:t>
            </a:r>
            <a:r>
              <a:rPr lang="es-ES" dirty="0" smtClean="0">
                <a:solidFill>
                  <a:srgbClr val="FFFF00"/>
                </a:solidFill>
              </a:rPr>
              <a:t> mide el incremento anual de la población de un país como un porcentaje del total existente. </a:t>
            </a:r>
          </a:p>
          <a:p>
            <a:pPr algn="just"/>
            <a:r>
              <a:rPr lang="es-ES" b="1" dirty="0" smtClean="0">
                <a:solidFill>
                  <a:srgbClr val="FFFF00"/>
                </a:solidFill>
              </a:rPr>
              <a:t>Esta cifra refleja el comportamiento reproductivo y el estado del control de la natalidad en la población de un país</a:t>
            </a:r>
            <a:r>
              <a:rPr lang="es-ES" dirty="0" smtClean="0">
                <a:solidFill>
                  <a:srgbClr val="FFFF00"/>
                </a:solidFill>
              </a:rPr>
              <a:t>. </a:t>
            </a:r>
          </a:p>
          <a:p>
            <a:pPr algn="just"/>
            <a:r>
              <a:rPr lang="es-ES" dirty="0" smtClean="0">
                <a:solidFill>
                  <a:srgbClr val="FFFF00"/>
                </a:solidFill>
              </a:rPr>
              <a:t>Veamos un gráfico con las tasas de crecimiento de algunos países del mundo (</a:t>
            </a:r>
            <a:r>
              <a:rPr lang="es-ES" sz="2400" i="1" dirty="0" smtClean="0">
                <a:solidFill>
                  <a:srgbClr val="FFFF00"/>
                </a:solidFill>
              </a:rPr>
              <a:t>Datos estadísticos del Centro de Programas Internacionales del Buró del Censo de los Estados Unidos (</a:t>
            </a:r>
            <a:r>
              <a:rPr lang="es-ES" sz="2400" i="1" dirty="0" err="1" smtClean="0">
                <a:solidFill>
                  <a:srgbClr val="FFFF00"/>
                </a:solidFill>
              </a:rPr>
              <a:t>United</a:t>
            </a:r>
            <a:r>
              <a:rPr lang="es-ES" sz="2400" i="1" dirty="0" smtClean="0">
                <a:solidFill>
                  <a:srgbClr val="FFFF00"/>
                </a:solidFill>
              </a:rPr>
              <a:t> </a:t>
            </a:r>
            <a:r>
              <a:rPr lang="es-ES" sz="2400" i="1" dirty="0" err="1" smtClean="0">
                <a:solidFill>
                  <a:srgbClr val="FFFF00"/>
                </a:solidFill>
              </a:rPr>
              <a:t>States</a:t>
            </a:r>
            <a:r>
              <a:rPr lang="es-ES" sz="2400" i="1" dirty="0" smtClean="0">
                <a:solidFill>
                  <a:srgbClr val="FFFF00"/>
                </a:solidFill>
              </a:rPr>
              <a:t> </a:t>
            </a:r>
            <a:r>
              <a:rPr lang="es-ES" sz="2400" i="1" dirty="0" err="1" smtClean="0">
                <a:solidFill>
                  <a:srgbClr val="FFFF00"/>
                </a:solidFill>
              </a:rPr>
              <a:t>Census</a:t>
            </a:r>
            <a:r>
              <a:rPr lang="es-ES" sz="2400" i="1" dirty="0" smtClean="0">
                <a:solidFill>
                  <a:srgbClr val="FFFF00"/>
                </a:solidFill>
              </a:rPr>
              <a:t> Bureau, International </a:t>
            </a:r>
            <a:r>
              <a:rPr lang="es-ES" sz="2400" i="1" dirty="0" err="1" smtClean="0">
                <a:solidFill>
                  <a:srgbClr val="FFFF00"/>
                </a:solidFill>
              </a:rPr>
              <a:t>Programs</a:t>
            </a:r>
            <a:r>
              <a:rPr lang="es-ES" sz="2400" i="1" dirty="0" smtClean="0">
                <a:solidFill>
                  <a:srgbClr val="FFFF00"/>
                </a:solidFill>
              </a:rPr>
              <a:t> Center) (base de datos International (www.cencus.gob/ipc), </a:t>
            </a:r>
            <a:r>
              <a:rPr lang="es-ES" sz="2400" b="1" i="1" dirty="0" smtClean="0">
                <a:solidFill>
                  <a:srgbClr val="FFFF00"/>
                </a:solidFill>
              </a:rPr>
              <a:t>Microsoft  Encarta  2009)</a:t>
            </a:r>
            <a:endParaRPr lang="es-ES" sz="2400" i="1" dirty="0" smtClean="0">
              <a:solidFill>
                <a:srgbClr val="FFFF00"/>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a:srcRect/>
          <a:stretch>
            <a:fillRect/>
          </a:stretch>
        </p:blipFill>
        <p:spPr bwMode="auto">
          <a:xfrm>
            <a:off x="357158" y="357166"/>
            <a:ext cx="11787269" cy="6286544"/>
          </a:xfrm>
          <a:prstGeom prst="rect">
            <a:avLst/>
          </a:prstGeom>
          <a:noFill/>
          <a:ln w="9525">
            <a:noFill/>
            <a:miter lim="800000"/>
            <a:headEnd/>
            <a:tailEnd/>
          </a:ln>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42918" y="214290"/>
            <a:ext cx="8686800" cy="6429420"/>
          </a:xfrm>
        </p:spPr>
        <p:txBody>
          <a:bodyPr>
            <a:normAutofit fontScale="92500" lnSpcReduction="10000"/>
          </a:bodyPr>
          <a:lstStyle/>
          <a:p>
            <a:pPr algn="just">
              <a:buNone/>
            </a:pPr>
            <a:r>
              <a:rPr lang="es-ES_tradnl" b="1" dirty="0">
                <a:solidFill>
                  <a:srgbClr val="FFFF00"/>
                </a:solidFill>
              </a:rPr>
              <a:t>- Los tipos de crecimiento</a:t>
            </a:r>
            <a:endParaRPr lang="es-ES" dirty="0">
              <a:solidFill>
                <a:srgbClr val="FFFF00"/>
              </a:solidFill>
            </a:endParaRPr>
          </a:p>
          <a:p>
            <a:pPr marL="0" indent="0" algn="just">
              <a:buNone/>
            </a:pPr>
            <a:r>
              <a:rPr lang="es-ES_tradnl" dirty="0">
                <a:solidFill>
                  <a:srgbClr val="FFFF00"/>
                </a:solidFill>
              </a:rPr>
              <a:t>Existen dos fórmulas para ello, que parten de la aplicación de dos modelos matemáticos de comportamiento de la </a:t>
            </a:r>
            <a:r>
              <a:rPr lang="es-ES_tradnl" dirty="0" smtClean="0">
                <a:solidFill>
                  <a:srgbClr val="FFFF00"/>
                </a:solidFill>
              </a:rPr>
              <a:t>población:</a:t>
            </a:r>
            <a:endParaRPr lang="es-ES" dirty="0">
              <a:solidFill>
                <a:srgbClr val="FFFF00"/>
              </a:solidFill>
            </a:endParaRPr>
          </a:p>
          <a:p>
            <a:pPr algn="just"/>
            <a:r>
              <a:rPr lang="es-ES_tradnl" dirty="0">
                <a:solidFill>
                  <a:srgbClr val="FFFF00"/>
                </a:solidFill>
              </a:rPr>
              <a:t>1º Supone que la población va a experimentar un </a:t>
            </a:r>
            <a:r>
              <a:rPr lang="es-ES_tradnl" b="1" dirty="0">
                <a:solidFill>
                  <a:srgbClr val="FFFF00"/>
                </a:solidFill>
              </a:rPr>
              <a:t>crecimiento lineal</a:t>
            </a:r>
            <a:r>
              <a:rPr lang="es-ES_tradnl" dirty="0">
                <a:solidFill>
                  <a:srgbClr val="FFFF00"/>
                </a:solidFill>
              </a:rPr>
              <a:t>. Por lo que la tasa </a:t>
            </a:r>
            <a:r>
              <a:rPr lang="es-ES_tradnl" b="1" i="1" u="sng" dirty="0">
                <a:solidFill>
                  <a:srgbClr val="FFFF00"/>
                </a:solidFill>
              </a:rPr>
              <a:t>r </a:t>
            </a:r>
            <a:r>
              <a:rPr lang="es-ES_tradnl" dirty="0">
                <a:solidFill>
                  <a:srgbClr val="FFFF00"/>
                </a:solidFill>
              </a:rPr>
              <a:t>obtenida será una </a:t>
            </a:r>
            <a:r>
              <a:rPr lang="es-ES_tradnl" i="1" dirty="0">
                <a:solidFill>
                  <a:srgbClr val="FFFF00"/>
                </a:solidFill>
              </a:rPr>
              <a:t>tasa de </a:t>
            </a:r>
            <a:r>
              <a:rPr lang="es-ES_tradnl" b="1" i="1" dirty="0">
                <a:solidFill>
                  <a:srgbClr val="FFFF00"/>
                </a:solidFill>
              </a:rPr>
              <a:t>crecimiento aritmético</a:t>
            </a:r>
            <a:r>
              <a:rPr lang="es-ES_tradnl" i="1" dirty="0">
                <a:solidFill>
                  <a:srgbClr val="FFFF00"/>
                </a:solidFill>
              </a:rPr>
              <a:t>. </a:t>
            </a:r>
            <a:endParaRPr lang="es-ES" dirty="0">
              <a:solidFill>
                <a:srgbClr val="FFFF00"/>
              </a:solidFill>
            </a:endParaRPr>
          </a:p>
          <a:p>
            <a:pPr algn="just"/>
            <a:r>
              <a:rPr lang="es-ES_tradnl" dirty="0">
                <a:solidFill>
                  <a:srgbClr val="FFFF00"/>
                </a:solidFill>
              </a:rPr>
              <a:t>2º Supone que la población va a experimentar un crecimiento progresivo, por lo que la tasa </a:t>
            </a:r>
            <a:r>
              <a:rPr lang="es-ES_tradnl" b="1" i="1" u="sng" dirty="0">
                <a:solidFill>
                  <a:srgbClr val="FFFF00"/>
                </a:solidFill>
              </a:rPr>
              <a:t>r </a:t>
            </a:r>
            <a:r>
              <a:rPr lang="es-ES_tradnl" dirty="0">
                <a:solidFill>
                  <a:srgbClr val="FFFF00"/>
                </a:solidFill>
              </a:rPr>
              <a:t>obtenida será una </a:t>
            </a:r>
            <a:r>
              <a:rPr lang="es-ES_tradnl" i="1" dirty="0">
                <a:solidFill>
                  <a:srgbClr val="FFFF00"/>
                </a:solidFill>
              </a:rPr>
              <a:t>tasa de </a:t>
            </a:r>
            <a:r>
              <a:rPr lang="es-ES_tradnl" b="1" i="1" dirty="0">
                <a:solidFill>
                  <a:srgbClr val="FFFF00"/>
                </a:solidFill>
              </a:rPr>
              <a:t>crecimiento geométrico</a:t>
            </a:r>
            <a:r>
              <a:rPr lang="es-ES_tradnl" i="1" dirty="0">
                <a:solidFill>
                  <a:srgbClr val="FFFF00"/>
                </a:solidFill>
              </a:rPr>
              <a:t>. </a:t>
            </a:r>
            <a:r>
              <a:rPr lang="es-ES_tradnl" dirty="0">
                <a:solidFill>
                  <a:srgbClr val="FFFF00"/>
                </a:solidFill>
              </a:rPr>
              <a:t>En realidad, el crecimiento de la población tiende a seguir este modelo</a:t>
            </a:r>
            <a:r>
              <a:rPr lang="es-ES_tradnl" dirty="0" smtClean="0">
                <a:solidFill>
                  <a:srgbClr val="FFFF00"/>
                </a:solidFill>
              </a:rPr>
              <a:t>.</a:t>
            </a:r>
            <a:endParaRPr lang="es-ES" dirty="0">
              <a:solidFill>
                <a:srgbClr val="FFFF00"/>
              </a:solidFill>
            </a:endParaRPr>
          </a:p>
          <a:p>
            <a:pPr marL="0" indent="0" algn="just">
              <a:buNone/>
            </a:pPr>
            <a:r>
              <a:rPr lang="es-ES_tradnl" dirty="0" smtClean="0">
                <a:solidFill>
                  <a:srgbClr val="FFFF00"/>
                </a:solidFill>
              </a:rPr>
              <a:t>Por </a:t>
            </a:r>
            <a:r>
              <a:rPr lang="es-ES_tradnl" dirty="0">
                <a:solidFill>
                  <a:srgbClr val="FFFF00"/>
                </a:solidFill>
              </a:rPr>
              <a:t>ejemplo veamos este gráfico de la evolución de la población cubana entre 1774 y 1970:</a:t>
            </a:r>
            <a:endParaRPr lang="es-ES" dirty="0">
              <a:solidFill>
                <a:srgbClr val="FFFF00"/>
              </a:solidFill>
            </a:endParaRPr>
          </a:p>
          <a:p>
            <a:pPr algn="just"/>
            <a:endParaRPr lang="es-ES" dirty="0">
              <a:solidFill>
                <a:srgbClr val="FFFF0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srcRect/>
          <a:stretch>
            <a:fillRect/>
          </a:stretch>
        </p:blipFill>
        <p:spPr bwMode="auto">
          <a:xfrm>
            <a:off x="428596" y="214290"/>
            <a:ext cx="8358246" cy="6357958"/>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85728"/>
            <a:ext cx="8229600" cy="5840435"/>
          </a:xfrm>
        </p:spPr>
        <p:txBody>
          <a:bodyPr>
            <a:normAutofit fontScale="85000" lnSpcReduction="10000"/>
          </a:bodyPr>
          <a:lstStyle/>
          <a:p>
            <a:pPr algn="just">
              <a:buNone/>
            </a:pPr>
            <a:r>
              <a:rPr lang="es-ES_tradnl" b="1" dirty="0" smtClean="0">
                <a:solidFill>
                  <a:srgbClr val="FFFF00"/>
                </a:solidFill>
              </a:rPr>
              <a:t>1.3.3 Estructura de la población. Estructura por edad y sexo, representación gráfica</a:t>
            </a:r>
            <a:endParaRPr lang="es-ES" b="1" dirty="0" smtClean="0">
              <a:solidFill>
                <a:srgbClr val="FFFF00"/>
              </a:solidFill>
            </a:endParaRPr>
          </a:p>
          <a:p>
            <a:pPr marL="0" indent="0" algn="just">
              <a:buNone/>
            </a:pPr>
            <a:r>
              <a:rPr lang="es-ES_tradnl" dirty="0">
                <a:solidFill>
                  <a:srgbClr val="FFFF00"/>
                </a:solidFill>
              </a:rPr>
              <a:t>Se ha planteado </a:t>
            </a:r>
            <a:r>
              <a:rPr lang="es-ES_tradnl" b="1" dirty="0">
                <a:solidFill>
                  <a:srgbClr val="FFFF00"/>
                </a:solidFill>
              </a:rPr>
              <a:t>que la composición de la población es la agrupación y estudio de esta en base a la presencia o ausencia de uno o más atributos y características</a:t>
            </a:r>
            <a:r>
              <a:rPr lang="es-ES_tradnl" b="1" dirty="0" smtClean="0">
                <a:solidFill>
                  <a:srgbClr val="FFFF00"/>
                </a:solidFill>
              </a:rPr>
              <a:t>.</a:t>
            </a:r>
            <a:r>
              <a:rPr lang="es-ES_tradnl" b="1" dirty="0">
                <a:solidFill>
                  <a:srgbClr val="FFFF00"/>
                </a:solidFill>
              </a:rPr>
              <a:t> </a:t>
            </a:r>
            <a:endParaRPr lang="es-ES" dirty="0">
              <a:solidFill>
                <a:srgbClr val="FFFF00"/>
              </a:solidFill>
            </a:endParaRPr>
          </a:p>
          <a:p>
            <a:pPr marL="0" indent="0" algn="just">
              <a:buNone/>
            </a:pPr>
            <a:r>
              <a:rPr lang="es-ES_tradnl" dirty="0">
                <a:solidFill>
                  <a:srgbClr val="FFFF00"/>
                </a:solidFill>
              </a:rPr>
              <a:t>Estas características son, entre otras: </a:t>
            </a:r>
            <a:r>
              <a:rPr lang="es-ES_tradnl" b="1" u="sng" dirty="0">
                <a:solidFill>
                  <a:srgbClr val="FFFF00"/>
                </a:solidFill>
              </a:rPr>
              <a:t>edad, sexo, estado civil, lugar de nacimiento, nivel de escolaridad, situación ocupacional, etc.</a:t>
            </a:r>
            <a:r>
              <a:rPr lang="es-ES_tradnl" dirty="0">
                <a:solidFill>
                  <a:srgbClr val="FFFF00"/>
                </a:solidFill>
              </a:rPr>
              <a:t> De esta forma puede realizarse el estudio sobre la composición por sexo, la composición por estado civil, la composición por nivel de escolaridad, etc., de una población determinada</a:t>
            </a:r>
            <a:r>
              <a:rPr lang="es-ES_tradnl" dirty="0" smtClean="0">
                <a:solidFill>
                  <a:srgbClr val="FFFF00"/>
                </a:solidFill>
              </a:rPr>
              <a:t>.</a:t>
            </a:r>
            <a:r>
              <a:rPr lang="es-ES_tradnl" dirty="0">
                <a:solidFill>
                  <a:srgbClr val="FFFF00"/>
                </a:solidFill>
              </a:rPr>
              <a:t> </a:t>
            </a:r>
            <a:endParaRPr lang="es-ES" dirty="0">
              <a:solidFill>
                <a:srgbClr val="FFFF00"/>
              </a:solidFill>
            </a:endParaRPr>
          </a:p>
          <a:p>
            <a:pPr marL="0" indent="0" algn="just">
              <a:buNone/>
            </a:pPr>
            <a:r>
              <a:rPr lang="es-ES_tradnl" dirty="0">
                <a:solidFill>
                  <a:srgbClr val="FFFF00"/>
                </a:solidFill>
              </a:rPr>
              <a:t>De las múltiples categorías en las que es posible estudiar toda población, </a:t>
            </a:r>
            <a:r>
              <a:rPr lang="es-ES_tradnl" u="sng" dirty="0">
                <a:solidFill>
                  <a:srgbClr val="FFFF00"/>
                </a:solidFill>
              </a:rPr>
              <a:t>la edad y el sexo constituyen las características demográficas más importantes.</a:t>
            </a:r>
            <a:endParaRPr lang="es-ES" dirty="0">
              <a:solidFill>
                <a:srgbClr val="FFFF00"/>
              </a:solidFill>
            </a:endParaRPr>
          </a:p>
          <a:p>
            <a:pPr algn="just"/>
            <a:endParaRPr lang="es-ES" dirty="0">
              <a:solidFill>
                <a:srgbClr val="FFFF00"/>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928670"/>
            <a:ext cx="8229600" cy="5715040"/>
          </a:xfrm>
        </p:spPr>
        <p:txBody>
          <a:bodyPr>
            <a:normAutofit fontScale="77500" lnSpcReduction="20000"/>
          </a:bodyPr>
          <a:lstStyle/>
          <a:p>
            <a:pPr>
              <a:buNone/>
            </a:pPr>
            <a:r>
              <a:rPr lang="es-ES_tradnl" b="1" dirty="0" smtClean="0">
                <a:solidFill>
                  <a:srgbClr val="FFFF00"/>
                </a:solidFill>
              </a:rPr>
              <a:t>La </a:t>
            </a:r>
            <a:r>
              <a:rPr lang="es-ES_tradnl" b="1" dirty="0">
                <a:solidFill>
                  <a:srgbClr val="FFFF00"/>
                </a:solidFill>
              </a:rPr>
              <a:t>población en el tiempo. Análisis longitudinal y </a:t>
            </a:r>
            <a:r>
              <a:rPr lang="es-ES_tradnl" b="1" dirty="0" smtClean="0">
                <a:solidFill>
                  <a:srgbClr val="FFFF00"/>
                </a:solidFill>
              </a:rPr>
              <a:t>transversal</a:t>
            </a:r>
            <a:endParaRPr lang="es-ES_tradnl" b="1" dirty="0" smtClean="0">
              <a:solidFill>
                <a:srgbClr val="FFFF00"/>
              </a:solidFill>
            </a:endParaRPr>
          </a:p>
          <a:p>
            <a:pPr>
              <a:buNone/>
            </a:pPr>
            <a:endParaRPr lang="es-ES_tradnl" b="1" dirty="0" smtClean="0">
              <a:solidFill>
                <a:srgbClr val="FFFF00"/>
              </a:solidFill>
            </a:endParaRPr>
          </a:p>
          <a:p>
            <a:pPr>
              <a:buNone/>
            </a:pPr>
            <a:r>
              <a:rPr lang="es-ES" b="1" dirty="0">
                <a:solidFill>
                  <a:srgbClr val="FFFF00"/>
                </a:solidFill>
              </a:rPr>
              <a:t>DINÁMICA DEMOGRÁFICA. CAMBIOS EN EL VOLUMEN DE LA POBLACIÓN</a:t>
            </a:r>
            <a:r>
              <a:rPr lang="es-ES" b="1" dirty="0" smtClean="0">
                <a:solidFill>
                  <a:srgbClr val="FFFF00"/>
                </a:solidFill>
              </a:rPr>
              <a:t>.</a:t>
            </a:r>
            <a:r>
              <a:rPr lang="es-ES_tradnl" dirty="0">
                <a:solidFill>
                  <a:srgbClr val="FFFF00"/>
                </a:solidFill>
              </a:rPr>
              <a:t> </a:t>
            </a:r>
            <a:endParaRPr lang="es-ES" dirty="0">
              <a:solidFill>
                <a:srgbClr val="FFFF00"/>
              </a:solidFill>
            </a:endParaRPr>
          </a:p>
          <a:p>
            <a:pPr>
              <a:buNone/>
            </a:pPr>
            <a:r>
              <a:rPr lang="es-MX" dirty="0">
                <a:solidFill>
                  <a:srgbClr val="FFFF00"/>
                </a:solidFill>
              </a:rPr>
              <a:t>La dinámica demográfica está caracterizada por 3 componentes fundamentales</a:t>
            </a:r>
            <a:r>
              <a:rPr lang="es-MX" dirty="0" smtClean="0">
                <a:solidFill>
                  <a:srgbClr val="FFFF00"/>
                </a:solidFill>
              </a:rPr>
              <a:t>:</a:t>
            </a:r>
            <a:r>
              <a:rPr lang="es-MX" dirty="0">
                <a:solidFill>
                  <a:srgbClr val="FFFF00"/>
                </a:solidFill>
              </a:rPr>
              <a:t> </a:t>
            </a:r>
            <a:endParaRPr lang="es-ES" dirty="0">
              <a:solidFill>
                <a:srgbClr val="FFFF00"/>
              </a:solidFill>
            </a:endParaRPr>
          </a:p>
          <a:p>
            <a:pPr lvl="0">
              <a:buFont typeface="Wingdings" pitchFamily="2" charset="2"/>
              <a:buChar char="ü"/>
            </a:pPr>
            <a:r>
              <a:rPr lang="es-MX" dirty="0" smtClean="0">
                <a:solidFill>
                  <a:srgbClr val="FFFF00"/>
                </a:solidFill>
              </a:rPr>
              <a:t>La </a:t>
            </a:r>
            <a:r>
              <a:rPr lang="es-MX" b="1" dirty="0" smtClean="0">
                <a:solidFill>
                  <a:srgbClr val="FFFF00"/>
                </a:solidFill>
              </a:rPr>
              <a:t>natalidad</a:t>
            </a:r>
            <a:r>
              <a:rPr lang="es-MX" dirty="0" smtClean="0">
                <a:solidFill>
                  <a:srgbClr val="FFFF00"/>
                </a:solidFill>
              </a:rPr>
              <a:t> o </a:t>
            </a:r>
            <a:r>
              <a:rPr lang="es-MX" b="1" dirty="0" smtClean="0">
                <a:solidFill>
                  <a:srgbClr val="FFFF00"/>
                </a:solidFill>
              </a:rPr>
              <a:t>fecundidad</a:t>
            </a:r>
            <a:endParaRPr lang="es-ES" dirty="0" smtClean="0">
              <a:solidFill>
                <a:srgbClr val="FFFF00"/>
              </a:solidFill>
            </a:endParaRPr>
          </a:p>
          <a:p>
            <a:pPr lvl="0">
              <a:buFont typeface="Wingdings" pitchFamily="2" charset="2"/>
              <a:buChar char="ü"/>
            </a:pPr>
            <a:r>
              <a:rPr lang="es-MX" dirty="0" smtClean="0">
                <a:solidFill>
                  <a:srgbClr val="FFFF00"/>
                </a:solidFill>
              </a:rPr>
              <a:t>La </a:t>
            </a:r>
            <a:r>
              <a:rPr lang="es-MX" b="1" dirty="0" smtClean="0">
                <a:solidFill>
                  <a:srgbClr val="FFFF00"/>
                </a:solidFill>
              </a:rPr>
              <a:t>mortalidad</a:t>
            </a:r>
            <a:r>
              <a:rPr lang="es-MX" dirty="0" smtClean="0">
                <a:solidFill>
                  <a:srgbClr val="FFFF00"/>
                </a:solidFill>
              </a:rPr>
              <a:t>, que como elemento que disminuye la población, se le asocia a un mecanismo de salida.</a:t>
            </a:r>
            <a:endParaRPr lang="es-ES" dirty="0" smtClean="0">
              <a:solidFill>
                <a:srgbClr val="FFFF00"/>
              </a:solidFill>
            </a:endParaRPr>
          </a:p>
          <a:p>
            <a:pPr lvl="0">
              <a:buFont typeface="Wingdings" pitchFamily="2" charset="2"/>
              <a:buChar char="ü"/>
            </a:pPr>
            <a:r>
              <a:rPr lang="es-MX" dirty="0" smtClean="0">
                <a:solidFill>
                  <a:srgbClr val="FFFF00"/>
                </a:solidFill>
              </a:rPr>
              <a:t>La </a:t>
            </a:r>
            <a:r>
              <a:rPr lang="es-MX" b="1" dirty="0" smtClean="0">
                <a:solidFill>
                  <a:srgbClr val="FFFF00"/>
                </a:solidFill>
              </a:rPr>
              <a:t>migración</a:t>
            </a:r>
            <a:r>
              <a:rPr lang="es-MX" dirty="0" smtClean="0">
                <a:solidFill>
                  <a:srgbClr val="FFFF00"/>
                </a:solidFill>
              </a:rPr>
              <a:t>, que constituye mecanismo de entrada desde la perspectiva de los inmigrantes, y de salida, desde la perspectiva de los emigrantes. </a:t>
            </a:r>
            <a:endParaRPr lang="es-ES" dirty="0" smtClean="0">
              <a:solidFill>
                <a:srgbClr val="FFFF00"/>
              </a:solidFill>
            </a:endParaRPr>
          </a:p>
          <a:p>
            <a:pPr marL="0" indent="0">
              <a:buNone/>
            </a:pPr>
            <a:r>
              <a:rPr lang="es-MX" dirty="0" smtClean="0">
                <a:solidFill>
                  <a:srgbClr val="FFFF00"/>
                </a:solidFill>
              </a:rPr>
              <a:t>Al analizar qué tan rápido crece la población de una entidad determinada, se debe partir de 3 supuestos fundamentales:  </a:t>
            </a:r>
            <a:r>
              <a:rPr lang="es-MX" b="1" dirty="0" smtClean="0">
                <a:solidFill>
                  <a:srgbClr val="FFFF00"/>
                </a:solidFill>
              </a:rPr>
              <a:t>el crecimiento lineal, el geométrico y el exponencial</a:t>
            </a:r>
            <a:r>
              <a:rPr lang="es-MX" dirty="0" smtClean="0">
                <a:solidFill>
                  <a:srgbClr val="FFFF00"/>
                </a:solidFill>
              </a:rPr>
              <a:t>.</a:t>
            </a:r>
          </a:p>
          <a:p>
            <a:pPr marL="0" indent="0">
              <a:buNone/>
            </a:pPr>
            <a:endParaRPr lang="es-ES" dirty="0" smtClean="0">
              <a:solidFill>
                <a:srgbClr val="FFFF00"/>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2844" y="571480"/>
            <a:ext cx="8686800" cy="6072230"/>
          </a:xfrm>
        </p:spPr>
        <p:txBody>
          <a:bodyPr>
            <a:normAutofit fontScale="92500" lnSpcReduction="20000"/>
          </a:bodyPr>
          <a:lstStyle/>
          <a:p>
            <a:pPr algn="just">
              <a:buNone/>
            </a:pPr>
            <a:r>
              <a:rPr lang="es-MX" b="1" dirty="0" smtClean="0">
                <a:solidFill>
                  <a:srgbClr val="FFFF00"/>
                </a:solidFill>
              </a:rPr>
              <a:t>PROYECCIONES DE POBLACIÓN: </a:t>
            </a:r>
            <a:endParaRPr lang="es-ES" dirty="0" smtClean="0">
              <a:solidFill>
                <a:srgbClr val="FFFF00"/>
              </a:solidFill>
            </a:endParaRPr>
          </a:p>
          <a:p>
            <a:pPr marL="88900" lvl="0" indent="-88900" algn="just">
              <a:buNone/>
            </a:pPr>
            <a:r>
              <a:rPr lang="es-MX" dirty="0" smtClean="0">
                <a:solidFill>
                  <a:srgbClr val="FFFF00"/>
                </a:solidFill>
              </a:rPr>
              <a:t>Si bien los censos de población arrojan los volúmenes de población en un momento determinado, </a:t>
            </a:r>
            <a:r>
              <a:rPr lang="es-MX" b="1" dirty="0" smtClean="0">
                <a:solidFill>
                  <a:srgbClr val="FFFF00"/>
                </a:solidFill>
              </a:rPr>
              <a:t>en infinidad de ocasiones se necesita contar con la información poblacional fuera de estos momentos censales, tanto anterior como posterior.</a:t>
            </a:r>
            <a:endParaRPr lang="es-ES" b="1" dirty="0" smtClean="0">
              <a:solidFill>
                <a:srgbClr val="FFFF00"/>
              </a:solidFill>
            </a:endParaRPr>
          </a:p>
          <a:p>
            <a:pPr marL="88900" lvl="0" indent="-88900" algn="just">
              <a:buNone/>
            </a:pPr>
            <a:r>
              <a:rPr lang="es-MX" dirty="0" smtClean="0">
                <a:solidFill>
                  <a:srgbClr val="FFFF00"/>
                </a:solidFill>
              </a:rPr>
              <a:t>Una proyección de población no siempre implica que los valores obtenidos vayan a ser los </a:t>
            </a:r>
            <a:r>
              <a:rPr lang="es-MX" dirty="0" smtClean="0">
                <a:solidFill>
                  <a:srgbClr val="FFFF00"/>
                </a:solidFill>
              </a:rPr>
              <a:t>reales, </a:t>
            </a:r>
            <a:r>
              <a:rPr lang="es-MX" dirty="0" smtClean="0">
                <a:solidFill>
                  <a:srgbClr val="FFFF00"/>
                </a:solidFill>
              </a:rPr>
              <a:t>ya que no siempre coinciden.</a:t>
            </a:r>
            <a:endParaRPr lang="es-ES" dirty="0" smtClean="0">
              <a:solidFill>
                <a:srgbClr val="FFFF00"/>
              </a:solidFill>
            </a:endParaRPr>
          </a:p>
          <a:p>
            <a:pPr marL="88900" lvl="0" indent="-88900" algn="just">
              <a:buNone/>
            </a:pPr>
            <a:r>
              <a:rPr lang="es-MX" dirty="0" smtClean="0">
                <a:solidFill>
                  <a:srgbClr val="FFFF00"/>
                </a:solidFill>
              </a:rPr>
              <a:t>Debemos tener presente que </a:t>
            </a:r>
            <a:r>
              <a:rPr lang="es-MX" b="1" dirty="0" smtClean="0">
                <a:solidFill>
                  <a:srgbClr val="FFFF00"/>
                </a:solidFill>
              </a:rPr>
              <a:t>toda proyección es un supuesto</a:t>
            </a:r>
            <a:r>
              <a:rPr lang="es-MX" dirty="0" smtClean="0">
                <a:solidFill>
                  <a:srgbClr val="FFFF00"/>
                </a:solidFill>
              </a:rPr>
              <a:t> </a:t>
            </a:r>
            <a:r>
              <a:rPr lang="es-MX" u="sng" dirty="0" smtClean="0">
                <a:solidFill>
                  <a:srgbClr val="FFFF00"/>
                </a:solidFill>
              </a:rPr>
              <a:t>de cómo se va a comportar el volumen de población bajo una serie de </a:t>
            </a:r>
            <a:r>
              <a:rPr lang="es-MX" u="sng" dirty="0" smtClean="0">
                <a:solidFill>
                  <a:srgbClr val="FFFF00"/>
                </a:solidFill>
              </a:rPr>
              <a:t>condiciones.</a:t>
            </a:r>
            <a:endParaRPr lang="es-ES" u="sng" dirty="0" smtClean="0">
              <a:solidFill>
                <a:srgbClr val="FFFF00"/>
              </a:solidFill>
            </a:endParaRPr>
          </a:p>
          <a:p>
            <a:pPr marL="88900" lvl="0" indent="-88900" algn="just">
              <a:buNone/>
            </a:pPr>
            <a:r>
              <a:rPr lang="es-MX" dirty="0" smtClean="0">
                <a:solidFill>
                  <a:srgbClr val="FFFF00"/>
                </a:solidFill>
              </a:rPr>
              <a:t>Generalmente, </a:t>
            </a:r>
            <a:r>
              <a:rPr lang="es-MX" i="1" dirty="0" smtClean="0">
                <a:solidFill>
                  <a:srgbClr val="FFFF00"/>
                </a:solidFill>
              </a:rPr>
              <a:t>a posteriori </a:t>
            </a:r>
            <a:r>
              <a:rPr lang="es-MX" dirty="0" smtClean="0">
                <a:solidFill>
                  <a:srgbClr val="FFFF00"/>
                </a:solidFill>
              </a:rPr>
              <a:t>tiende a que no exista coincidencia con la información censal, quedando por encima o por debajo de  la misma.</a:t>
            </a:r>
            <a:endParaRPr lang="es-ES" dirty="0" smtClean="0">
              <a:solidFill>
                <a:srgbClr val="FFFF00"/>
              </a:solidFill>
            </a:endParaRPr>
          </a:p>
          <a:p>
            <a:pPr algn="just"/>
            <a:endParaRPr lang="es-ES" dirty="0" smtClean="0">
              <a:solidFill>
                <a:srgbClr val="FFFF00"/>
              </a:solidFill>
            </a:endParaRPr>
          </a:p>
          <a:p>
            <a:pPr algn="just"/>
            <a:endParaRPr lang="es-E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14282" y="285728"/>
            <a:ext cx="8472518" cy="5840435"/>
          </a:xfrm>
        </p:spPr>
        <p:txBody>
          <a:bodyPr>
            <a:normAutofit/>
          </a:bodyPr>
          <a:lstStyle/>
          <a:p>
            <a:pPr marL="0" indent="0" algn="just">
              <a:buNone/>
            </a:pPr>
            <a:r>
              <a:rPr lang="es-ES_tradnl" b="1" dirty="0" smtClean="0">
                <a:solidFill>
                  <a:srgbClr val="FFFF00"/>
                </a:solidFill>
              </a:rPr>
              <a:t>¿Qué se necesita para realizar una proyección de población por componentes?</a:t>
            </a:r>
            <a:endParaRPr lang="es-ES" dirty="0" smtClean="0">
              <a:solidFill>
                <a:srgbClr val="FFFF00"/>
              </a:solidFill>
            </a:endParaRPr>
          </a:p>
          <a:p>
            <a:pPr lvl="0" indent="-76200" algn="just"/>
            <a:r>
              <a:rPr lang="es-ES_tradnl" dirty="0" smtClean="0">
                <a:solidFill>
                  <a:srgbClr val="FFFF00"/>
                </a:solidFill>
              </a:rPr>
              <a:t> Estructura </a:t>
            </a:r>
            <a:r>
              <a:rPr lang="es-ES_tradnl" dirty="0" smtClean="0">
                <a:solidFill>
                  <a:srgbClr val="FFFF00"/>
                </a:solidFill>
              </a:rPr>
              <a:t>de la población por sexos y edades, correctamente evaluada y corregida.</a:t>
            </a:r>
            <a:endParaRPr lang="es-ES" dirty="0" smtClean="0">
              <a:solidFill>
                <a:srgbClr val="FFFF00"/>
              </a:solidFill>
            </a:endParaRPr>
          </a:p>
          <a:p>
            <a:pPr lvl="0" indent="-76200" algn="just"/>
            <a:r>
              <a:rPr lang="es-ES_tradnl" dirty="0" smtClean="0">
                <a:solidFill>
                  <a:srgbClr val="FFFF00"/>
                </a:solidFill>
              </a:rPr>
              <a:t> Obtener </a:t>
            </a:r>
            <a:r>
              <a:rPr lang="es-ES_tradnl" dirty="0" smtClean="0">
                <a:solidFill>
                  <a:srgbClr val="FFFF00"/>
                </a:solidFill>
              </a:rPr>
              <a:t>los sobrevivientes por sexos al final del periodo(mortalidad)</a:t>
            </a:r>
            <a:endParaRPr lang="es-ES" dirty="0" smtClean="0">
              <a:solidFill>
                <a:srgbClr val="FFFF00"/>
              </a:solidFill>
            </a:endParaRPr>
          </a:p>
          <a:p>
            <a:pPr lvl="0" indent="-76200" algn="just"/>
            <a:r>
              <a:rPr lang="es-ES_tradnl" dirty="0" smtClean="0">
                <a:solidFill>
                  <a:srgbClr val="FFFF00"/>
                </a:solidFill>
              </a:rPr>
              <a:t> Obtener </a:t>
            </a:r>
            <a:r>
              <a:rPr lang="es-ES_tradnl" dirty="0" smtClean="0">
                <a:solidFill>
                  <a:srgbClr val="FFFF00"/>
                </a:solidFill>
              </a:rPr>
              <a:t>la estimación de los efectivos de cada sexo de las nuevas generaciones al final del periodo (fecundidad).</a:t>
            </a:r>
            <a:endParaRPr lang="es-ES" dirty="0" smtClean="0">
              <a:solidFill>
                <a:srgbClr val="FFFF00"/>
              </a:solidFill>
            </a:endParaRPr>
          </a:p>
          <a:p>
            <a:endParaRPr lang="es-E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28604"/>
            <a:ext cx="8229600" cy="5697559"/>
          </a:xfrm>
        </p:spPr>
        <p:txBody>
          <a:bodyPr/>
          <a:lstStyle/>
          <a:p>
            <a:pPr algn="just"/>
            <a:r>
              <a:rPr lang="es-ES" dirty="0" smtClean="0">
                <a:solidFill>
                  <a:srgbClr val="FFFF00"/>
                </a:solidFill>
              </a:rPr>
              <a:t>EDAD</a:t>
            </a:r>
          </a:p>
          <a:p>
            <a:pPr marL="0" indent="0" algn="just">
              <a:buNone/>
            </a:pPr>
            <a:r>
              <a:rPr lang="es-ES_tradnl" dirty="0" smtClean="0">
                <a:solidFill>
                  <a:srgbClr val="FFFF00"/>
                </a:solidFill>
              </a:rPr>
              <a:t>Es </a:t>
            </a:r>
            <a:r>
              <a:rPr lang="es-ES_tradnl" dirty="0">
                <a:solidFill>
                  <a:srgbClr val="FFFF00"/>
                </a:solidFill>
              </a:rPr>
              <a:t>un atributo de gran </a:t>
            </a:r>
            <a:r>
              <a:rPr lang="es-ES_tradnl" dirty="0" smtClean="0">
                <a:solidFill>
                  <a:srgbClr val="FFFF00"/>
                </a:solidFill>
              </a:rPr>
              <a:t>significación.</a:t>
            </a:r>
          </a:p>
          <a:p>
            <a:pPr marL="0" indent="0" algn="just">
              <a:buNone/>
            </a:pPr>
            <a:r>
              <a:rPr lang="es-ES_tradnl" dirty="0" smtClean="0">
                <a:solidFill>
                  <a:srgbClr val="FFFF00"/>
                </a:solidFill>
              </a:rPr>
              <a:t>Limita </a:t>
            </a:r>
            <a:r>
              <a:rPr lang="es-ES_tradnl" dirty="0">
                <a:solidFill>
                  <a:srgbClr val="FFFF00"/>
                </a:solidFill>
              </a:rPr>
              <a:t>e influye en la participación de la población en </a:t>
            </a:r>
            <a:r>
              <a:rPr lang="es-ES_tradnl" dirty="0" smtClean="0">
                <a:solidFill>
                  <a:srgbClr val="FFFF00"/>
                </a:solidFill>
              </a:rPr>
              <a:t>hechos como:</a:t>
            </a:r>
          </a:p>
          <a:p>
            <a:pPr marL="0" indent="0" algn="just">
              <a:buFontTx/>
              <a:buChar char="-"/>
            </a:pPr>
            <a:r>
              <a:rPr lang="es-ES_tradnl" dirty="0" smtClean="0">
                <a:solidFill>
                  <a:srgbClr val="FFFF00"/>
                </a:solidFill>
              </a:rPr>
              <a:t>la </a:t>
            </a:r>
            <a:r>
              <a:rPr lang="es-ES_tradnl" dirty="0">
                <a:solidFill>
                  <a:srgbClr val="FFFF00"/>
                </a:solidFill>
              </a:rPr>
              <a:t>reproducción, </a:t>
            </a:r>
            <a:endParaRPr lang="es-ES_tradnl" dirty="0" smtClean="0">
              <a:solidFill>
                <a:srgbClr val="FFFF00"/>
              </a:solidFill>
            </a:endParaRPr>
          </a:p>
          <a:p>
            <a:pPr marL="0" indent="0" algn="just">
              <a:buFontTx/>
              <a:buChar char="-"/>
            </a:pPr>
            <a:r>
              <a:rPr lang="es-ES_tradnl" dirty="0">
                <a:solidFill>
                  <a:srgbClr val="FFFF00"/>
                </a:solidFill>
              </a:rPr>
              <a:t> </a:t>
            </a:r>
            <a:r>
              <a:rPr lang="es-ES_tradnl" dirty="0" smtClean="0">
                <a:solidFill>
                  <a:srgbClr val="FFFF00"/>
                </a:solidFill>
              </a:rPr>
              <a:t>la </a:t>
            </a:r>
            <a:r>
              <a:rPr lang="es-ES_tradnl" dirty="0">
                <a:solidFill>
                  <a:srgbClr val="FFFF00"/>
                </a:solidFill>
              </a:rPr>
              <a:t>actividad económica, </a:t>
            </a:r>
            <a:endParaRPr lang="es-ES_tradnl" dirty="0" smtClean="0">
              <a:solidFill>
                <a:srgbClr val="FFFF00"/>
              </a:solidFill>
            </a:endParaRPr>
          </a:p>
          <a:p>
            <a:pPr marL="0" indent="0" algn="just">
              <a:buFontTx/>
              <a:buChar char="-"/>
            </a:pPr>
            <a:r>
              <a:rPr lang="es-ES_tradnl" dirty="0">
                <a:solidFill>
                  <a:srgbClr val="FFFF00"/>
                </a:solidFill>
              </a:rPr>
              <a:t> </a:t>
            </a:r>
            <a:r>
              <a:rPr lang="es-ES_tradnl" dirty="0" smtClean="0">
                <a:solidFill>
                  <a:srgbClr val="FFFF00"/>
                </a:solidFill>
              </a:rPr>
              <a:t>las </a:t>
            </a:r>
            <a:r>
              <a:rPr lang="es-ES_tradnl" dirty="0">
                <a:solidFill>
                  <a:srgbClr val="FFFF00"/>
                </a:solidFill>
              </a:rPr>
              <a:t>migraciones y </a:t>
            </a:r>
            <a:endParaRPr lang="es-ES_tradnl" dirty="0" smtClean="0">
              <a:solidFill>
                <a:srgbClr val="FFFF00"/>
              </a:solidFill>
            </a:endParaRPr>
          </a:p>
          <a:p>
            <a:pPr marL="0" indent="0" algn="just">
              <a:buFontTx/>
              <a:buChar char="-"/>
            </a:pPr>
            <a:r>
              <a:rPr lang="es-ES_tradnl" dirty="0">
                <a:solidFill>
                  <a:srgbClr val="FFFF00"/>
                </a:solidFill>
              </a:rPr>
              <a:t> </a:t>
            </a:r>
            <a:r>
              <a:rPr lang="es-ES_tradnl" dirty="0" smtClean="0">
                <a:solidFill>
                  <a:srgbClr val="FFFF00"/>
                </a:solidFill>
              </a:rPr>
              <a:t>en </a:t>
            </a:r>
            <a:r>
              <a:rPr lang="es-ES_tradnl" dirty="0">
                <a:solidFill>
                  <a:srgbClr val="FFFF00"/>
                </a:solidFill>
              </a:rPr>
              <a:t>general en todas las actividades sociales. También incide en el comportamiento de la mortalidad.</a:t>
            </a:r>
            <a:endParaRPr lang="es-ES" dirty="0">
              <a:solidFill>
                <a:srgbClr val="FFFF00"/>
              </a:solidFill>
            </a:endParaRPr>
          </a:p>
          <a:p>
            <a:pPr algn="just"/>
            <a:endParaRPr lang="es-ES" dirty="0">
              <a:solidFill>
                <a:srgbClr val="FFFF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1480" y="214290"/>
            <a:ext cx="8686800" cy="6643710"/>
          </a:xfrm>
        </p:spPr>
        <p:txBody>
          <a:bodyPr>
            <a:normAutofit lnSpcReduction="10000"/>
          </a:bodyPr>
          <a:lstStyle/>
          <a:p>
            <a:pPr algn="just"/>
            <a:endParaRPr lang="es-ES_tradnl" dirty="0" smtClean="0">
              <a:solidFill>
                <a:srgbClr val="FFFF00"/>
              </a:solidFill>
            </a:endParaRPr>
          </a:p>
          <a:p>
            <a:pPr algn="just"/>
            <a:r>
              <a:rPr lang="es-ES_tradnl" dirty="0" smtClean="0">
                <a:solidFill>
                  <a:srgbClr val="FFFF00"/>
                </a:solidFill>
              </a:rPr>
              <a:t>El estudio de </a:t>
            </a:r>
            <a:r>
              <a:rPr lang="es-ES_tradnl" dirty="0">
                <a:solidFill>
                  <a:srgbClr val="FFFF00"/>
                </a:solidFill>
              </a:rPr>
              <a:t>la población </a:t>
            </a:r>
            <a:r>
              <a:rPr lang="es-ES_tradnl" dirty="0" smtClean="0">
                <a:solidFill>
                  <a:srgbClr val="FFFF00"/>
                </a:solidFill>
              </a:rPr>
              <a:t>por edad se refiere a </a:t>
            </a:r>
            <a:r>
              <a:rPr lang="es-ES_tradnl" dirty="0">
                <a:solidFill>
                  <a:srgbClr val="FFFF00"/>
                </a:solidFill>
              </a:rPr>
              <a:t>la estructura o distribución por edades de la población. </a:t>
            </a:r>
            <a:endParaRPr lang="es-ES_tradnl" dirty="0" smtClean="0">
              <a:solidFill>
                <a:srgbClr val="FFFF00"/>
              </a:solidFill>
            </a:endParaRPr>
          </a:p>
          <a:p>
            <a:pPr algn="just"/>
            <a:r>
              <a:rPr lang="es-ES_tradnl" dirty="0" smtClean="0">
                <a:solidFill>
                  <a:srgbClr val="FFFF00"/>
                </a:solidFill>
              </a:rPr>
              <a:t>Puede </a:t>
            </a:r>
            <a:r>
              <a:rPr lang="es-ES_tradnl" dirty="0">
                <a:solidFill>
                  <a:srgbClr val="FFFF00"/>
                </a:solidFill>
              </a:rPr>
              <a:t>realizarse por edades simples (o individualmente) o por grupos de edades. </a:t>
            </a:r>
            <a:endParaRPr lang="es-ES_tradnl" dirty="0" smtClean="0">
              <a:solidFill>
                <a:srgbClr val="FFFF00"/>
              </a:solidFill>
            </a:endParaRPr>
          </a:p>
          <a:p>
            <a:pPr algn="just"/>
            <a:r>
              <a:rPr lang="es-ES_tradnl" dirty="0" smtClean="0">
                <a:solidFill>
                  <a:srgbClr val="FFFF00"/>
                </a:solidFill>
              </a:rPr>
              <a:t>Es un </a:t>
            </a:r>
            <a:r>
              <a:rPr lang="es-ES_tradnl" dirty="0">
                <a:solidFill>
                  <a:srgbClr val="FFFF00"/>
                </a:solidFill>
              </a:rPr>
              <a:t>hecho convencional </a:t>
            </a:r>
            <a:r>
              <a:rPr lang="es-ES_tradnl" dirty="0" smtClean="0">
                <a:solidFill>
                  <a:srgbClr val="FFFF00"/>
                </a:solidFill>
              </a:rPr>
              <a:t>utilizar </a:t>
            </a:r>
            <a:r>
              <a:rPr lang="es-ES_tradnl" dirty="0">
                <a:solidFill>
                  <a:srgbClr val="FFFF00"/>
                </a:solidFill>
              </a:rPr>
              <a:t>agrupaciones quinquenales de edades, lo </a:t>
            </a:r>
            <a:r>
              <a:rPr lang="es-ES_tradnl" dirty="0" smtClean="0">
                <a:solidFill>
                  <a:srgbClr val="FFFF00"/>
                </a:solidFill>
              </a:rPr>
              <a:t>que no </a:t>
            </a:r>
            <a:r>
              <a:rPr lang="es-ES_tradnl" dirty="0">
                <a:solidFill>
                  <a:srgbClr val="FFFF00"/>
                </a:solidFill>
              </a:rPr>
              <a:t>limita </a:t>
            </a:r>
            <a:r>
              <a:rPr lang="es-ES_tradnl" dirty="0" smtClean="0">
                <a:solidFill>
                  <a:srgbClr val="FFFF00"/>
                </a:solidFill>
              </a:rPr>
              <a:t>que </a:t>
            </a:r>
            <a:r>
              <a:rPr lang="es-ES_tradnl" dirty="0">
                <a:solidFill>
                  <a:srgbClr val="FFFF00"/>
                </a:solidFill>
              </a:rPr>
              <a:t>por características de la información o por conveniencias del trabajo se empleen otros tipos de </a:t>
            </a:r>
            <a:r>
              <a:rPr lang="es-ES_tradnl" dirty="0" smtClean="0">
                <a:solidFill>
                  <a:srgbClr val="FFFF00"/>
                </a:solidFill>
              </a:rPr>
              <a:t>agrupaciones, por ejemplo, </a:t>
            </a:r>
            <a:r>
              <a:rPr lang="es-ES_tradnl" dirty="0">
                <a:solidFill>
                  <a:srgbClr val="FFFF00"/>
                </a:solidFill>
              </a:rPr>
              <a:t>decenales, etc</a:t>
            </a:r>
            <a:r>
              <a:rPr lang="es-ES_tradnl" dirty="0" smtClean="0">
                <a:solidFill>
                  <a:srgbClr val="FFFF00"/>
                </a:solidFill>
              </a:rPr>
              <a:t>.</a:t>
            </a:r>
          </a:p>
          <a:p>
            <a:pPr algn="just"/>
            <a:r>
              <a:rPr lang="es-ES_tradnl" dirty="0" smtClean="0">
                <a:solidFill>
                  <a:srgbClr val="FFFF00"/>
                </a:solidFill>
              </a:rPr>
              <a:t>Estas </a:t>
            </a:r>
            <a:r>
              <a:rPr lang="es-ES_tradnl" dirty="0">
                <a:solidFill>
                  <a:srgbClr val="FFFF00"/>
                </a:solidFill>
              </a:rPr>
              <a:t>agrupaciones forman los llamados </a:t>
            </a:r>
            <a:r>
              <a:rPr lang="es-ES_tradnl" b="1" dirty="0">
                <a:solidFill>
                  <a:srgbClr val="FFFF00"/>
                </a:solidFill>
              </a:rPr>
              <a:t>intervalos de edad</a:t>
            </a:r>
            <a:r>
              <a:rPr lang="es-ES_tradnl" b="1" dirty="0" smtClean="0">
                <a:solidFill>
                  <a:srgbClr val="FFFF00"/>
                </a:solidFill>
              </a:rPr>
              <a:t>.</a:t>
            </a:r>
            <a:endParaRPr lang="es-ES" dirty="0">
              <a:solidFill>
                <a:srgbClr val="FFFF00"/>
              </a:solidFill>
            </a:endParaRPr>
          </a:p>
          <a:p>
            <a:pPr algn="just"/>
            <a:endParaRPr lang="es-ES" dirty="0">
              <a:solidFill>
                <a:srgbClr val="FFFF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85720" y="285728"/>
            <a:ext cx="8686800" cy="6357982"/>
          </a:xfrm>
        </p:spPr>
        <p:txBody>
          <a:bodyPr>
            <a:normAutofit/>
          </a:bodyPr>
          <a:lstStyle/>
          <a:p>
            <a:pPr algn="just"/>
            <a:r>
              <a:rPr lang="es-ES_tradnl" dirty="0" smtClean="0">
                <a:solidFill>
                  <a:srgbClr val="FFFF00"/>
                </a:solidFill>
              </a:rPr>
              <a:t>Cuando se trabaja con las </a:t>
            </a:r>
            <a:r>
              <a:rPr lang="es-ES_tradnl" b="1" dirty="0" smtClean="0">
                <a:solidFill>
                  <a:srgbClr val="FFFF00"/>
                </a:solidFill>
              </a:rPr>
              <a:t>poblaciones de edades avanzadas</a:t>
            </a:r>
            <a:r>
              <a:rPr lang="es-ES_tradnl" b="1" dirty="0">
                <a:solidFill>
                  <a:srgbClr val="FFFF00"/>
                </a:solidFill>
              </a:rPr>
              <a:t> </a:t>
            </a:r>
            <a:r>
              <a:rPr lang="es-ES_tradnl" i="1" dirty="0" smtClean="0">
                <a:solidFill>
                  <a:srgbClr val="FFFF00"/>
                </a:solidFill>
              </a:rPr>
              <a:t>(los montantes de población son relativamente reducidos</a:t>
            </a:r>
            <a:r>
              <a:rPr lang="es-ES_tradnl" dirty="0" smtClean="0">
                <a:solidFill>
                  <a:srgbClr val="FFFF00"/>
                </a:solidFill>
              </a:rPr>
              <a:t>), es común a partir de una edad X determinada, formar un llamado </a:t>
            </a:r>
            <a:r>
              <a:rPr lang="es-ES_tradnl" b="1" dirty="0" smtClean="0">
                <a:solidFill>
                  <a:srgbClr val="FFFF00"/>
                </a:solidFill>
              </a:rPr>
              <a:t>grupo abierto</a:t>
            </a:r>
            <a:r>
              <a:rPr lang="es-ES_tradnl" dirty="0" smtClean="0">
                <a:solidFill>
                  <a:srgbClr val="FFFF00"/>
                </a:solidFill>
              </a:rPr>
              <a:t>, que agrupa al total de población cuya edad es como mínimo la edad X considerada.</a:t>
            </a:r>
            <a:endParaRPr lang="es-ES" dirty="0" smtClean="0">
              <a:solidFill>
                <a:srgbClr val="FFFF00"/>
              </a:solidFill>
            </a:endParaRPr>
          </a:p>
          <a:p>
            <a:pPr algn="just"/>
            <a:r>
              <a:rPr lang="es-ES_tradnl" u="sng" dirty="0" smtClean="0">
                <a:solidFill>
                  <a:srgbClr val="FFFF00"/>
                </a:solidFill>
              </a:rPr>
              <a:t>La edad a partir de la cual se puede formar el grupo abierto, está en dependencia de las necesidades del investigador</a:t>
            </a:r>
            <a:r>
              <a:rPr lang="es-ES_tradnl" dirty="0" smtClean="0">
                <a:solidFill>
                  <a:srgbClr val="FFFF00"/>
                </a:solidFill>
              </a:rPr>
              <a:t>.</a:t>
            </a:r>
            <a:endParaRPr lang="es-ES" dirty="0" smtClean="0">
              <a:solidFill>
                <a:srgbClr val="FFFF00"/>
              </a:solidFill>
            </a:endParaRPr>
          </a:p>
          <a:p>
            <a:endParaRPr lang="es-E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00042"/>
            <a:ext cx="8229600" cy="5626121"/>
          </a:xfrm>
        </p:spPr>
        <p:txBody>
          <a:bodyPr/>
          <a:lstStyle/>
          <a:p>
            <a:r>
              <a:rPr lang="es-ES" dirty="0" smtClean="0">
                <a:solidFill>
                  <a:srgbClr val="FFFF00"/>
                </a:solidFill>
              </a:rPr>
              <a:t>Comúnmente se presenta un gráfico llamado “pirámide de edades”</a:t>
            </a:r>
            <a:endParaRPr lang="es-ES" dirty="0">
              <a:solidFill>
                <a:srgbClr val="FFFF00"/>
              </a:solidFill>
            </a:endParaRPr>
          </a:p>
        </p:txBody>
      </p:sp>
      <p:pic>
        <p:nvPicPr>
          <p:cNvPr id="1026" name="Picture 2"/>
          <p:cNvPicPr>
            <a:picLocks noChangeAspect="1" noChangeArrowheads="1"/>
          </p:cNvPicPr>
          <p:nvPr/>
        </p:nvPicPr>
        <p:blipFill>
          <a:blip r:embed="rId2"/>
          <a:srcRect/>
          <a:stretch>
            <a:fillRect/>
          </a:stretch>
        </p:blipFill>
        <p:spPr bwMode="auto">
          <a:xfrm>
            <a:off x="1214414" y="1643050"/>
            <a:ext cx="12287335" cy="4286280"/>
          </a:xfrm>
          <a:prstGeom prst="rect">
            <a:avLst/>
          </a:prstGeom>
          <a:noFill/>
          <a:ln w="9525">
            <a:noFill/>
            <a:miter lim="800000"/>
            <a:headEnd/>
            <a:tailEnd/>
          </a:ln>
          <a:effectLst/>
        </p:spPr>
      </p:pic>
      <p:sp>
        <p:nvSpPr>
          <p:cNvPr id="5" name="4 Rectángulo"/>
          <p:cNvSpPr/>
          <p:nvPr/>
        </p:nvSpPr>
        <p:spPr>
          <a:xfrm>
            <a:off x="5715008" y="2714620"/>
            <a:ext cx="3286116" cy="3714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_tradnl" sz="2400" b="1" dirty="0" smtClean="0"/>
              <a:t>Gráfico 1. Pirámide poblacional de Artemisa, por edades y sexo</a:t>
            </a:r>
            <a:endParaRPr lang="es-ES" sz="2400" b="1" dirty="0" smtClean="0"/>
          </a:p>
          <a:p>
            <a:r>
              <a:rPr lang="es-ES_tradnl" sz="2400" b="1" dirty="0" smtClean="0"/>
              <a:t> (En por ciento, según datos 2010). Fuente: ONEI, Anuario Estadístico, (soporte digital)</a:t>
            </a:r>
            <a:endParaRPr lang="es-ES" sz="2400" b="1" dirty="0" smtClean="0"/>
          </a:p>
          <a:p>
            <a:pPr algn="ctr"/>
            <a:endParaRPr lang="es-ES" sz="2200" b="1" dirty="0"/>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1799</TotalTime>
  <Words>3236</Words>
  <Application>Microsoft Office PowerPoint</Application>
  <PresentationFormat>Presentación en pantalla (4:3)</PresentationFormat>
  <Paragraphs>179</Paragraphs>
  <Slides>52</Slides>
  <Notes>0</Notes>
  <HiddenSlides>0</HiddenSlides>
  <MMClips>0</MMClips>
  <ScaleCrop>false</ScaleCrop>
  <HeadingPairs>
    <vt:vector size="4" baseType="variant">
      <vt:variant>
        <vt:lpstr>Tema</vt:lpstr>
      </vt:variant>
      <vt:variant>
        <vt:i4>1</vt:i4>
      </vt:variant>
      <vt:variant>
        <vt:lpstr>Títulos de diapositiva</vt:lpstr>
      </vt:variant>
      <vt:variant>
        <vt:i4>52</vt:i4>
      </vt:variant>
    </vt:vector>
  </HeadingPairs>
  <TitlesOfParts>
    <vt:vector size="53" baseType="lpstr">
      <vt:lpstr>Tema de Office</vt:lpstr>
      <vt:lpstr>CLASE  5  DE MARZO</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CLASE  5  DE MARZO</dc:title>
  <dc:creator>LUIS UGALDE</dc:creator>
  <cp:lastModifiedBy>LUIS UGALDE</cp:lastModifiedBy>
  <cp:revision>4</cp:revision>
  <dcterms:created xsi:type="dcterms:W3CDTF">2025-02-26T08:03:11Z</dcterms:created>
  <dcterms:modified xsi:type="dcterms:W3CDTF">2025-03-01T10:09:02Z</dcterms:modified>
</cp:coreProperties>
</file>