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8" r:id="rId2"/>
    <p:sldId id="309" r:id="rId3"/>
    <p:sldId id="378" r:id="rId4"/>
    <p:sldId id="384" r:id="rId5"/>
    <p:sldId id="310" r:id="rId6"/>
    <p:sldId id="312" r:id="rId7"/>
    <p:sldId id="314" r:id="rId8"/>
    <p:sldId id="315" r:id="rId9"/>
    <p:sldId id="316" r:id="rId10"/>
    <p:sldId id="379" r:id="rId11"/>
    <p:sldId id="390" r:id="rId12"/>
    <p:sldId id="317" r:id="rId13"/>
    <p:sldId id="318" r:id="rId14"/>
    <p:sldId id="321" r:id="rId15"/>
    <p:sldId id="323" r:id="rId16"/>
    <p:sldId id="324" r:id="rId17"/>
    <p:sldId id="325" r:id="rId18"/>
    <p:sldId id="326" r:id="rId19"/>
    <p:sldId id="327" r:id="rId20"/>
    <p:sldId id="328" r:id="rId21"/>
    <p:sldId id="329" r:id="rId22"/>
    <p:sldId id="330" r:id="rId23"/>
    <p:sldId id="333" r:id="rId24"/>
    <p:sldId id="331" r:id="rId25"/>
    <p:sldId id="332" r:id="rId26"/>
    <p:sldId id="342" r:id="rId27"/>
    <p:sldId id="359" r:id="rId28"/>
    <p:sldId id="357" r:id="rId29"/>
    <p:sldId id="380" r:id="rId30"/>
    <p:sldId id="358" r:id="rId31"/>
    <p:sldId id="364" r:id="rId32"/>
    <p:sldId id="360" r:id="rId33"/>
    <p:sldId id="361" r:id="rId34"/>
    <p:sldId id="362" r:id="rId35"/>
    <p:sldId id="363" r:id="rId36"/>
    <p:sldId id="389" r:id="rId37"/>
    <p:sldId id="382" r:id="rId38"/>
    <p:sldId id="388" r:id="rId39"/>
    <p:sldId id="393" r:id="rId40"/>
    <p:sldId id="278" r:id="rId41"/>
    <p:sldId id="387" r:id="rId42"/>
    <p:sldId id="371" r:id="rId43"/>
    <p:sldId id="385" r:id="rId44"/>
    <p:sldId id="376" r:id="rId45"/>
    <p:sldId id="377" r:id="rId46"/>
    <p:sldId id="386" r:id="rId47"/>
    <p:sldId id="283" r:id="rId48"/>
    <p:sldId id="284" r:id="rId49"/>
    <p:sldId id="347" r:id="rId50"/>
    <p:sldId id="337" r:id="rId51"/>
    <p:sldId id="286" r:id="rId52"/>
    <p:sldId id="365" r:id="rId53"/>
    <p:sldId id="336" r:id="rId54"/>
    <p:sldId id="338" r:id="rId55"/>
    <p:sldId id="391" r:id="rId56"/>
    <p:sldId id="349" r:id="rId57"/>
    <p:sldId id="355" r:id="rId58"/>
    <p:sldId id="350" r:id="rId59"/>
    <p:sldId id="351" r:id="rId60"/>
    <p:sldId id="352" r:id="rId61"/>
    <p:sldId id="354" r:id="rId62"/>
    <p:sldId id="353" r:id="rId63"/>
    <p:sldId id="392" r:id="rId64"/>
    <p:sldId id="381" r:id="rId65"/>
    <p:sldId id="348" r:id="rId66"/>
    <p:sldId id="307" r:id="rId67"/>
    <p:sldId id="375" r:id="rId6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21" autoAdjust="0"/>
    <p:restoredTop sz="94660"/>
  </p:normalViewPr>
  <p:slideViewPr>
    <p:cSldViewPr>
      <p:cViewPr varScale="1">
        <p:scale>
          <a:sx n="46" d="100"/>
          <a:sy n="46" d="100"/>
        </p:scale>
        <p:origin x="-63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545DBC9-E076-4A84-8063-729CC6CA04BC}" type="slidenum">
              <a:rPr lang="es-ES"/>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B7B5E-CA97-41E2-9597-3959F53617FF}" type="slidenum">
              <a:rPr lang="es-ES"/>
              <a:pPr/>
              <a:t>50</a:t>
            </a:fld>
            <a:endParaRPr lang="es-ES"/>
          </a:p>
        </p:txBody>
      </p:sp>
      <p:sp>
        <p:nvSpPr>
          <p:cNvPr id="57346" name="Rectangle 2"/>
          <p:cNvSpPr>
            <a:spLocks noGrp="1" noRot="1" noChangeAspect="1" noChangeArrowheads="1" noTextEdit="1"/>
          </p:cNvSpPr>
          <p:nvPr>
            <p:ph type="sldImg"/>
          </p:nvPr>
        </p:nvSpPr>
        <p:spPr>
          <a:xfrm>
            <a:off x="1144588" y="685800"/>
            <a:ext cx="4573587" cy="3430588"/>
          </a:xfrm>
          <a:ln/>
        </p:spPr>
      </p:sp>
      <p:sp>
        <p:nvSpPr>
          <p:cNvPr id="57347" name="Rectangle 3"/>
          <p:cNvSpPr>
            <a:spLocks noGrp="1" noChangeArrowheads="1"/>
          </p:cNvSpPr>
          <p:nvPr>
            <p:ph type="body" idx="1"/>
          </p:nvPr>
        </p:nvSpPr>
        <p:spPr>
          <a:xfrm>
            <a:off x="687388" y="4343400"/>
            <a:ext cx="5484812" cy="4114800"/>
          </a:xfrm>
        </p:spPr>
        <p:txBody>
          <a:bodyPr lIns="89079" tIns="44538" rIns="89079" bIns="44538"/>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53FA3-B6C4-47A4-9464-8C4B6303802D}" type="slidenum">
              <a:rPr lang="es-ES"/>
              <a:pPr/>
              <a:t>52</a:t>
            </a:fld>
            <a:endParaRPr lang="es-E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4213" y="4343400"/>
            <a:ext cx="5489575" cy="4114800"/>
          </a:xfrm>
        </p:spPr>
        <p:txBody>
          <a:bodyPr lIns="89079" tIns="44538" rIns="89079" bIns="44538"/>
          <a:lstStyle/>
          <a:p>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28E7276-E0CA-4D44-8D24-030D399349C6}"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998C99C-6352-4B63-A3A5-A8D651D417CD}"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FF6AC6B-C0CA-4D78-9F4C-D4F69C377774}"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3209182-E029-4629-8222-AAF6D90485F9}"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EF4D5A00-6BCF-4B8A-A6DB-14749C13557E}"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705A3935-F42F-4FAE-95B2-8E2E9A3CD179}"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5751E0F2-21A4-4369-AAC3-5F41617F34B6}"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FC10FA09-86B9-4AD0-8D91-21217CF4533B}"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120BD5E5-15A9-4488-9E0A-CCD316539958}"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7DDAB82-DFB7-43E9-B833-F76C622CDF4C}"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2A01FE65-22B6-47B0-8443-93783A58C718}"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7B9B30-B519-4CC4-B025-38B45FCF9C0D}"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0.jpeg"/><Relationship Id="rId4" Type="http://schemas.openxmlformats.org/officeDocument/2006/relationships/hyperlink" Target="../&#171;Solecito%20y%20el%20ahorro%20de%20energ&#237;a&#187;,%20un%20regalo%20para%20los%20ni&#241;os%20-%20Cultura%20-%20Juventud%20Rebelde%20-%20Diario%20de%20la%20Juventud%20Cubana.htm" TargetMode="External"/><Relationship Id="rId9"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2" Type="http://schemas.openxmlformats.org/officeDocument/2006/relationships/hyperlink" Target="http://www.temasambientales.com/2017/03/educacionambiental.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800" y="914401"/>
            <a:ext cx="7924800" cy="2686050"/>
          </a:xfrm>
        </p:spPr>
        <p:txBody>
          <a:bodyPr/>
          <a:lstStyle/>
          <a:p>
            <a:r>
              <a:rPr lang="es-ES" sz="3600" dirty="0" smtClean="0"/>
              <a:t>Tema 3: La </a:t>
            </a:r>
            <a:r>
              <a:rPr lang="es-ES" sz="3600" dirty="0" smtClean="0"/>
              <a:t>educación ambiental para el desarrollo sostenible. </a:t>
            </a:r>
            <a:r>
              <a:rPr lang="es-ES" sz="3600" dirty="0" smtClean="0"/>
              <a:t/>
            </a:r>
            <a:br>
              <a:rPr lang="es-ES" sz="3600" dirty="0" smtClean="0"/>
            </a:br>
            <a:r>
              <a:rPr lang="es-ES" sz="3600" dirty="0" smtClean="0"/>
              <a:t>Principales </a:t>
            </a:r>
            <a:r>
              <a:rPr lang="es-ES" sz="3600" dirty="0" smtClean="0"/>
              <a:t>tendencias y enfoques en  el mundo y en Cuba. </a:t>
            </a:r>
            <a:r>
              <a:rPr lang="es-ES" sz="3600" dirty="0" smtClean="0"/>
              <a:t>Principios </a:t>
            </a:r>
            <a:r>
              <a:rPr lang="es-ES" sz="3600" dirty="0" smtClean="0"/>
              <a:t>y </a:t>
            </a:r>
            <a:r>
              <a:rPr lang="es-ES" sz="3600" dirty="0" smtClean="0"/>
              <a:t>objetivos de la EA</a:t>
            </a:r>
            <a:r>
              <a:rPr lang="es-ES" dirty="0" smtClean="0"/>
              <a:t>.</a:t>
            </a:r>
            <a:endParaRPr lang="es-ES" dirty="0">
              <a:solidFill>
                <a:srgbClr val="FF3399"/>
              </a:solidFill>
            </a:endParaRPr>
          </a:p>
        </p:txBody>
      </p:sp>
      <p:sp>
        <p:nvSpPr>
          <p:cNvPr id="62467" name="Rectangle 3"/>
          <p:cNvSpPr>
            <a:spLocks noGrp="1" noChangeArrowheads="1"/>
          </p:cNvSpPr>
          <p:nvPr>
            <p:ph type="subTitle" idx="1"/>
          </p:nvPr>
        </p:nvSpPr>
        <p:spPr>
          <a:xfrm>
            <a:off x="1371600" y="3886200"/>
            <a:ext cx="7086600" cy="1752600"/>
          </a:xfrm>
        </p:spPr>
        <p:txBody>
          <a:bodyPr/>
          <a:lstStyle/>
          <a:p>
            <a:r>
              <a:rPr lang="es-ES_tradnl" sz="2800" dirty="0" smtClean="0"/>
              <a:t>Autoras: </a:t>
            </a:r>
            <a:r>
              <a:rPr lang="es-ES_tradnl" sz="2800" dirty="0" err="1" smtClean="0"/>
              <a:t>M.Sc.</a:t>
            </a:r>
            <a:r>
              <a:rPr lang="es-ES_tradnl" sz="2800" dirty="0" smtClean="0"/>
              <a:t> Yolanda Sosa García </a:t>
            </a:r>
          </a:p>
          <a:p>
            <a:r>
              <a:rPr lang="es-ES_tradnl" sz="2800" dirty="0" smtClean="0"/>
              <a:t>Universidad de Artemisa</a:t>
            </a:r>
          </a:p>
          <a:p>
            <a:r>
              <a:rPr lang="es-ES_tradnl" sz="2800" dirty="0" err="1" smtClean="0"/>
              <a:t>Dr.C.</a:t>
            </a:r>
            <a:r>
              <a:rPr lang="es-ES_tradnl" sz="2800" dirty="0" smtClean="0"/>
              <a:t> Fabiola Bueno Sánchez</a:t>
            </a:r>
          </a:p>
          <a:p>
            <a:r>
              <a:rPr lang="es-ES_tradnl" sz="2800" dirty="0" smtClean="0"/>
              <a:t>Sociedad Económica de Amigos del País.</a:t>
            </a:r>
          </a:p>
          <a:p>
            <a:endParaRPr lang="es-ES_tradnl" sz="2800" dirty="0" smtClean="0"/>
          </a:p>
          <a:p>
            <a:endParaRPr lang="es-E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14400"/>
            <a:ext cx="8229600" cy="4724401"/>
          </a:xfrm>
        </p:spPr>
        <p:txBody>
          <a:bodyPr/>
          <a:lstStyle/>
          <a:p>
            <a:r>
              <a:rPr lang="es-ES" dirty="0" smtClean="0"/>
              <a:t>¿Qué ha sucedido con el bosque espeso? Desapareció.</a:t>
            </a:r>
            <a:endParaRPr lang="es-ES_tradnl" dirty="0" smtClean="0"/>
          </a:p>
          <a:p>
            <a:r>
              <a:rPr lang="es-ES" dirty="0" smtClean="0"/>
              <a:t>¿Qué ha sucedido con el águila? Desapareció.</a:t>
            </a:r>
            <a:endParaRPr lang="es-ES_tradnl" dirty="0" smtClean="0"/>
          </a:p>
          <a:p>
            <a:r>
              <a:rPr lang="es-ES" dirty="0" smtClean="0"/>
              <a:t>La vida ha terminado. Ahora empieza la supervivencia.</a:t>
            </a:r>
            <a:endParaRPr lang="es-ES_tradnl" dirty="0" smtClean="0"/>
          </a:p>
          <a:p>
            <a:pPr>
              <a:buNone/>
            </a:pPr>
            <a:r>
              <a:rPr lang="es-ES" dirty="0" smtClean="0"/>
              <a:t>                                                                                                                             Jefe </a:t>
            </a:r>
            <a:r>
              <a:rPr lang="es-ES" dirty="0" err="1" smtClean="0"/>
              <a:t>Seatle</a:t>
            </a:r>
            <a:endParaRPr lang="es-ES_tradnl" dirty="0" smtClean="0"/>
          </a:p>
          <a:p>
            <a:endParaRPr lang="es-ES_tradnl" dirty="0"/>
          </a:p>
        </p:txBody>
      </p:sp>
      <p:pic>
        <p:nvPicPr>
          <p:cNvPr id="4" name="Picture 2" descr="G:\Indio Seatle.jpg"/>
          <p:cNvPicPr>
            <a:picLocks noChangeAspect="1" noChangeArrowheads="1"/>
          </p:cNvPicPr>
          <p:nvPr/>
        </p:nvPicPr>
        <p:blipFill>
          <a:blip r:embed="rId2"/>
          <a:srcRect/>
          <a:stretch>
            <a:fillRect/>
          </a:stretch>
        </p:blipFill>
        <p:spPr bwMode="auto">
          <a:xfrm>
            <a:off x="5257800" y="4419600"/>
            <a:ext cx="3124200" cy="20574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Ciudad de </a:t>
            </a:r>
            <a:r>
              <a:rPr lang="es-ES_tradnl" dirty="0" err="1" smtClean="0"/>
              <a:t>Seatle</a:t>
            </a:r>
            <a:endParaRPr lang="es-ES_tradnl" dirty="0"/>
          </a:p>
        </p:txBody>
      </p:sp>
      <p:sp>
        <p:nvSpPr>
          <p:cNvPr id="3" name="2 Marcador de contenido"/>
          <p:cNvSpPr>
            <a:spLocks noGrp="1"/>
          </p:cNvSpPr>
          <p:nvPr>
            <p:ph idx="1"/>
          </p:nvPr>
        </p:nvSpPr>
        <p:spPr>
          <a:xfrm>
            <a:off x="457200" y="1295400"/>
            <a:ext cx="8382000" cy="4830763"/>
          </a:xfrm>
        </p:spPr>
        <p:txBody>
          <a:bodyPr/>
          <a:lstStyle/>
          <a:p>
            <a:r>
              <a:rPr lang="es-ES" dirty="0" smtClean="0"/>
              <a:t>En el territorio en que vivió el jefe indio de la tribu  </a:t>
            </a:r>
            <a:r>
              <a:rPr lang="es-ES" dirty="0" err="1" smtClean="0"/>
              <a:t>Suquamish</a:t>
            </a:r>
            <a:r>
              <a:rPr lang="es-ES" dirty="0" smtClean="0"/>
              <a:t>  hoy existe una ciudad estadounidense que lleva su nombre</a:t>
            </a:r>
            <a:endParaRPr lang="es-ES_tradnl" dirty="0"/>
          </a:p>
        </p:txBody>
      </p:sp>
      <p:pic>
        <p:nvPicPr>
          <p:cNvPr id="223234" name="Picture 2" descr="E:\Yoli\Educa ambiental\EA Teoria\Seatle\images 2.jpg"/>
          <p:cNvPicPr>
            <a:picLocks noChangeAspect="1" noChangeArrowheads="1"/>
          </p:cNvPicPr>
          <p:nvPr/>
        </p:nvPicPr>
        <p:blipFill>
          <a:blip r:embed="rId2"/>
          <a:srcRect/>
          <a:stretch>
            <a:fillRect/>
          </a:stretch>
        </p:blipFill>
        <p:spPr bwMode="auto">
          <a:xfrm>
            <a:off x="762000" y="2895600"/>
            <a:ext cx="3448050" cy="3305176"/>
          </a:xfrm>
          <a:prstGeom prst="rect">
            <a:avLst/>
          </a:prstGeom>
          <a:noFill/>
        </p:spPr>
      </p:pic>
      <p:pic>
        <p:nvPicPr>
          <p:cNvPr id="223235" name="Picture 3" descr="E:\Yoli\Educa ambiental\EA Teoria\Seatle\índice.jpg"/>
          <p:cNvPicPr>
            <a:picLocks noChangeAspect="1" noChangeArrowheads="1"/>
          </p:cNvPicPr>
          <p:nvPr/>
        </p:nvPicPr>
        <p:blipFill>
          <a:blip r:embed="rId3"/>
          <a:srcRect/>
          <a:stretch>
            <a:fillRect/>
          </a:stretch>
        </p:blipFill>
        <p:spPr bwMode="auto">
          <a:xfrm>
            <a:off x="4572000" y="2895600"/>
            <a:ext cx="3962400" cy="3276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0" y="274638"/>
            <a:ext cx="6156325" cy="1143000"/>
          </a:xfrm>
        </p:spPr>
        <p:txBody>
          <a:bodyPr/>
          <a:lstStyle/>
          <a:p>
            <a:r>
              <a:rPr lang="es-ES" sz="3600" dirty="0" smtClean="0"/>
              <a:t> </a:t>
            </a:r>
            <a:br>
              <a:rPr lang="es-ES" sz="3600" dirty="0" smtClean="0"/>
            </a:br>
            <a:r>
              <a:rPr lang="es-ES" sz="3600" dirty="0" smtClean="0"/>
              <a:t/>
            </a:r>
            <a:br>
              <a:rPr lang="es-ES" sz="3600" dirty="0" smtClean="0"/>
            </a:br>
            <a:r>
              <a:rPr lang="es-ES" sz="3600" dirty="0" smtClean="0"/>
              <a:t>BREVE </a:t>
            </a:r>
            <a:r>
              <a:rPr lang="es-ES" sz="3600" dirty="0"/>
              <a:t>RECORRIDO </a:t>
            </a:r>
            <a:r>
              <a:rPr lang="es-ES" sz="3600" dirty="0" smtClean="0"/>
              <a:t>HISTÓRICO DE LA EDUCACIÓN AMBIENTAL (EA)</a:t>
            </a:r>
            <a:endParaRPr lang="es-ES" sz="3600" dirty="0"/>
          </a:p>
        </p:txBody>
      </p:sp>
      <p:sp>
        <p:nvSpPr>
          <p:cNvPr id="291843" name="Rectangle 3"/>
          <p:cNvSpPr>
            <a:spLocks noGrp="1" noChangeArrowheads="1"/>
          </p:cNvSpPr>
          <p:nvPr>
            <p:ph type="body" idx="1"/>
          </p:nvPr>
        </p:nvSpPr>
        <p:spPr>
          <a:xfrm>
            <a:off x="457200" y="2286001"/>
            <a:ext cx="8229600" cy="3844924"/>
          </a:xfrm>
        </p:spPr>
        <p:txBody>
          <a:bodyPr/>
          <a:lstStyle/>
          <a:p>
            <a:pPr>
              <a:lnSpc>
                <a:spcPct val="90000"/>
              </a:lnSpc>
            </a:pPr>
            <a:endParaRPr lang="es-ES" dirty="0"/>
          </a:p>
          <a:p>
            <a:pPr>
              <a:lnSpc>
                <a:spcPct val="90000"/>
              </a:lnSpc>
            </a:pPr>
            <a:r>
              <a:rPr lang="es-ES" dirty="0">
                <a:latin typeface="Arial" charset="0"/>
              </a:rPr>
              <a:t>Desde Rousseau 1720-1778, para quien </a:t>
            </a:r>
            <a:r>
              <a:rPr lang="es-ES" dirty="0" smtClean="0">
                <a:latin typeface="Arial" charset="0"/>
              </a:rPr>
              <a:t> </a:t>
            </a:r>
            <a:r>
              <a:rPr lang="es-ES" dirty="0">
                <a:latin typeface="Arial" charset="0"/>
              </a:rPr>
              <a:t>la naturaleza es nuestro primer </a:t>
            </a:r>
            <a:r>
              <a:rPr lang="es-ES" dirty="0" smtClean="0">
                <a:latin typeface="Arial" charset="0"/>
              </a:rPr>
              <a:t>maestro </a:t>
            </a:r>
            <a:endParaRPr lang="es-ES" dirty="0">
              <a:latin typeface="Arial" charset="0"/>
            </a:endParaRPr>
          </a:p>
          <a:p>
            <a:pPr>
              <a:lnSpc>
                <a:spcPct val="90000"/>
              </a:lnSpc>
            </a:pPr>
            <a:r>
              <a:rPr lang="es-ES" dirty="0">
                <a:latin typeface="Arial" charset="0"/>
              </a:rPr>
              <a:t>Hasta las actuales corrientes pedagógicas</a:t>
            </a:r>
          </a:p>
          <a:p>
            <a:pPr>
              <a:lnSpc>
                <a:spcPct val="90000"/>
              </a:lnSpc>
            </a:pPr>
            <a:r>
              <a:rPr lang="es-ES" dirty="0">
                <a:latin typeface="Arial" charset="0"/>
              </a:rPr>
              <a:t>Muchos educadores han insistido de uno u otro modo en la necesidad de recurrir a la experiencia y al contacto con el entorno como vía de </a:t>
            </a:r>
            <a:r>
              <a:rPr lang="es-ES" dirty="0" smtClean="0">
                <a:latin typeface="Arial" charset="0"/>
              </a:rPr>
              <a:t>aprendizaje.</a:t>
            </a:r>
            <a:endParaRPr lang="es-ES" dirty="0">
              <a:latin typeface="Arial" charset="0"/>
            </a:endParaRPr>
          </a:p>
        </p:txBody>
      </p:sp>
      <p:pic>
        <p:nvPicPr>
          <p:cNvPr id="291844" name="Picture 4"/>
          <p:cNvPicPr>
            <a:picLocks noChangeAspect="1" noChangeArrowheads="1"/>
          </p:cNvPicPr>
          <p:nvPr/>
        </p:nvPicPr>
        <p:blipFill>
          <a:blip r:embed="rId2"/>
          <a:srcRect/>
          <a:stretch>
            <a:fillRect/>
          </a:stretch>
        </p:blipFill>
        <p:spPr bwMode="auto">
          <a:xfrm>
            <a:off x="6588125" y="0"/>
            <a:ext cx="2555875" cy="2282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s-ES_tradnl" sz="3600" dirty="0" smtClean="0"/>
              <a:t>LOS ANTECEDENTES DE LA EDUCACIÓN AMBIENTAL  SURGEN:</a:t>
            </a:r>
            <a:endParaRPr lang="es-ES" sz="3600" dirty="0"/>
          </a:p>
        </p:txBody>
      </p:sp>
      <p:sp>
        <p:nvSpPr>
          <p:cNvPr id="297987" name="Rectangle 3"/>
          <p:cNvSpPr>
            <a:spLocks noGrp="1" noChangeArrowheads="1"/>
          </p:cNvSpPr>
          <p:nvPr>
            <p:ph type="body" idx="1"/>
          </p:nvPr>
        </p:nvSpPr>
        <p:spPr>
          <a:xfrm>
            <a:off x="228600" y="1904999"/>
            <a:ext cx="2971800" cy="4225925"/>
          </a:xfrm>
        </p:spPr>
        <p:txBody>
          <a:bodyPr/>
          <a:lstStyle/>
          <a:p>
            <a:pPr>
              <a:lnSpc>
                <a:spcPct val="80000"/>
              </a:lnSpc>
            </a:pPr>
            <a:r>
              <a:rPr lang="es-ES_tradnl" sz="2800" dirty="0" smtClean="0">
                <a:latin typeface="Arial" charset="0"/>
              </a:rPr>
              <a:t>Cuando el hombre comprendió su relación con la biosfera, y empezó a cuestionarse su papel en la conservación ó degradación del entorno.</a:t>
            </a:r>
            <a:r>
              <a:rPr lang="es-ES" sz="2800" dirty="0" smtClean="0"/>
              <a:t> </a:t>
            </a:r>
            <a:endParaRPr lang="es-ES" sz="2800" dirty="0"/>
          </a:p>
        </p:txBody>
      </p:sp>
      <p:pic>
        <p:nvPicPr>
          <p:cNvPr id="6" name="Picture 4" descr="MVC-790F"/>
          <p:cNvPicPr>
            <a:picLocks noChangeAspect="1" noChangeArrowheads="1"/>
          </p:cNvPicPr>
          <p:nvPr/>
        </p:nvPicPr>
        <p:blipFill>
          <a:blip r:embed="rId2"/>
          <a:srcRect/>
          <a:stretch>
            <a:fillRect/>
          </a:stretch>
        </p:blipFill>
        <p:spPr bwMode="auto">
          <a:xfrm>
            <a:off x="4038600" y="1752600"/>
            <a:ext cx="4559300" cy="4038600"/>
          </a:xfrm>
          <a:prstGeom prst="rect">
            <a:avLst/>
          </a:prstGeom>
          <a:noFill/>
        </p:spPr>
      </p:pic>
      <p:sp>
        <p:nvSpPr>
          <p:cNvPr id="7" name="Text Box 5"/>
          <p:cNvSpPr txBox="1">
            <a:spLocks noChangeArrowheads="1"/>
          </p:cNvSpPr>
          <p:nvPr/>
        </p:nvSpPr>
        <p:spPr bwMode="auto">
          <a:xfrm>
            <a:off x="6477000" y="5867400"/>
            <a:ext cx="2089150" cy="641350"/>
          </a:xfrm>
          <a:prstGeom prst="rect">
            <a:avLst/>
          </a:prstGeom>
          <a:noFill/>
          <a:ln w="9525">
            <a:noFill/>
            <a:miter lim="800000"/>
            <a:headEnd/>
            <a:tailEnd/>
          </a:ln>
          <a:effectLst/>
        </p:spPr>
        <p:txBody>
          <a:bodyPr wrap="none">
            <a:spAutoFit/>
          </a:bodyPr>
          <a:lstStyle/>
          <a:p>
            <a:r>
              <a:rPr lang="es-ES" dirty="0">
                <a:latin typeface="Arial Black" pitchFamily="34" charset="0"/>
              </a:rPr>
              <a:t>MIL CUMBRES </a:t>
            </a:r>
          </a:p>
          <a:p>
            <a:r>
              <a:rPr lang="es-ES" dirty="0">
                <a:latin typeface="Arial Black" pitchFamily="34" charset="0"/>
              </a:rPr>
              <a:t>PINAR DEL RÍO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395288" y="0"/>
            <a:ext cx="8229600" cy="4572000"/>
          </a:xfrm>
        </p:spPr>
        <p:txBody>
          <a:bodyPr/>
          <a:lstStyle/>
          <a:p>
            <a:endParaRPr lang="es-ES_tradnl" dirty="0" smtClean="0">
              <a:latin typeface="Arial" charset="0"/>
            </a:endParaRPr>
          </a:p>
          <a:p>
            <a:r>
              <a:rPr lang="es-ES_tradnl" sz="2800" dirty="0" smtClean="0">
                <a:latin typeface="Arial" charset="0"/>
              </a:rPr>
              <a:t>En </a:t>
            </a:r>
            <a:r>
              <a:rPr lang="es-ES_tradnl" sz="2800" dirty="0">
                <a:latin typeface="Arial" charset="0"/>
              </a:rPr>
              <a:t>las instituciones docentes </a:t>
            </a:r>
            <a:r>
              <a:rPr lang="es-ES_tradnl" sz="2800" dirty="0" smtClean="0">
                <a:latin typeface="Arial" charset="0"/>
              </a:rPr>
              <a:t>la educación ambiental </a:t>
            </a:r>
            <a:r>
              <a:rPr lang="es-ES_tradnl" sz="2800" dirty="0">
                <a:latin typeface="Arial" charset="0"/>
              </a:rPr>
              <a:t>entra en escena por primera vez en las </a:t>
            </a:r>
            <a:r>
              <a:rPr lang="es-ES_tradnl" sz="2800" dirty="0" smtClean="0">
                <a:latin typeface="Arial" charset="0"/>
              </a:rPr>
              <a:t>escuelas religiosas.</a:t>
            </a:r>
          </a:p>
          <a:p>
            <a:pPr>
              <a:spcBef>
                <a:spcPts val="0"/>
              </a:spcBef>
            </a:pPr>
            <a:r>
              <a:rPr lang="es-ES_tradnl" sz="2800" dirty="0" smtClean="0"/>
              <a:t>Después se desarrollaron los llamados movimientos para el estudio de la </a:t>
            </a:r>
          </a:p>
          <a:p>
            <a:pPr>
              <a:spcBef>
                <a:spcPts val="0"/>
              </a:spcBef>
              <a:buNone/>
            </a:pPr>
            <a:r>
              <a:rPr lang="es-ES_tradnl" sz="2800" dirty="0"/>
              <a:t> </a:t>
            </a:r>
            <a:r>
              <a:rPr lang="es-ES_tradnl" sz="2800" dirty="0" smtClean="0"/>
              <a:t>   naturaleza; la enseñanza centrada </a:t>
            </a:r>
          </a:p>
          <a:p>
            <a:pPr>
              <a:spcBef>
                <a:spcPts val="0"/>
              </a:spcBef>
              <a:buNone/>
            </a:pPr>
            <a:r>
              <a:rPr lang="es-ES_tradnl" sz="2800" dirty="0"/>
              <a:t> </a:t>
            </a:r>
            <a:r>
              <a:rPr lang="es-ES_tradnl" sz="2800" dirty="0" smtClean="0"/>
              <a:t>   en la conservación de la naturaleza</a:t>
            </a:r>
          </a:p>
          <a:p>
            <a:pPr>
              <a:spcBef>
                <a:spcPts val="0"/>
              </a:spcBef>
              <a:buNone/>
            </a:pPr>
            <a:r>
              <a:rPr lang="es-ES_tradnl" sz="2800" dirty="0"/>
              <a:t> </a:t>
            </a:r>
            <a:r>
              <a:rPr lang="es-ES_tradnl" sz="2800" dirty="0" smtClean="0"/>
              <a:t>   y caracterizada por la observación</a:t>
            </a:r>
          </a:p>
          <a:p>
            <a:pPr>
              <a:spcBef>
                <a:spcPts val="0"/>
              </a:spcBef>
              <a:buNone/>
            </a:pPr>
            <a:r>
              <a:rPr lang="es-ES_tradnl" sz="2800" dirty="0"/>
              <a:t> </a:t>
            </a:r>
            <a:r>
              <a:rPr lang="es-ES_tradnl" sz="2800" dirty="0" smtClean="0"/>
              <a:t>  de la naturaleza y respeto por los</a:t>
            </a:r>
          </a:p>
          <a:p>
            <a:pPr>
              <a:spcBef>
                <a:spcPts val="0"/>
              </a:spcBef>
              <a:buNone/>
            </a:pPr>
            <a:r>
              <a:rPr lang="es-ES_tradnl" sz="2800" dirty="0"/>
              <a:t> </a:t>
            </a:r>
            <a:r>
              <a:rPr lang="es-ES_tradnl" sz="2800" dirty="0" smtClean="0"/>
              <a:t>   sistemas </a:t>
            </a:r>
            <a:r>
              <a:rPr lang="es-ES_tradnl" sz="2800" dirty="0" smtClean="0"/>
              <a:t>naturales. </a:t>
            </a:r>
            <a:endParaRPr lang="es-ES" sz="2800" dirty="0" smtClean="0"/>
          </a:p>
          <a:p>
            <a:pPr>
              <a:buNone/>
            </a:pPr>
            <a:endParaRPr lang="es-ES_tradnl" sz="2800" dirty="0" smtClean="0">
              <a:latin typeface="Arial" charset="0"/>
            </a:endParaRPr>
          </a:p>
          <a:p>
            <a:pPr>
              <a:buNone/>
            </a:pPr>
            <a:endParaRPr lang="es-ES_tradnl" sz="2800" dirty="0" smtClean="0">
              <a:latin typeface="Arial" charset="0"/>
            </a:endParaRPr>
          </a:p>
          <a:p>
            <a:endParaRPr lang="es-ES_tradnl" sz="2800" dirty="0" smtClean="0">
              <a:latin typeface="Arial" charset="0"/>
            </a:endParaRPr>
          </a:p>
          <a:p>
            <a:endParaRPr lang="es-ES" sz="2800" dirty="0">
              <a:latin typeface="Arial" charset="0"/>
            </a:endParaRPr>
          </a:p>
        </p:txBody>
      </p:sp>
      <p:pic>
        <p:nvPicPr>
          <p:cNvPr id="300035" name="Picture 3" descr="Aconcagua_from_base"/>
          <p:cNvPicPr>
            <a:picLocks noChangeAspect="1" noChangeArrowheads="1"/>
          </p:cNvPicPr>
          <p:nvPr/>
        </p:nvPicPr>
        <p:blipFill>
          <a:blip r:embed="rId2"/>
          <a:srcRect/>
          <a:stretch>
            <a:fillRect/>
          </a:stretch>
        </p:blipFill>
        <p:spPr bwMode="auto">
          <a:xfrm>
            <a:off x="6477000" y="2590800"/>
            <a:ext cx="2438400" cy="4038600"/>
          </a:xfrm>
          <a:prstGeom prst="rect">
            <a:avLst/>
          </a:prstGeom>
          <a:noFill/>
        </p:spPr>
      </p:pic>
      <p:pic>
        <p:nvPicPr>
          <p:cNvPr id="6" name="Picture 3" descr="Tucan2 MESOPOTAMIA"/>
          <p:cNvPicPr>
            <a:picLocks noChangeAspect="1" noChangeArrowheads="1"/>
          </p:cNvPicPr>
          <p:nvPr/>
        </p:nvPicPr>
        <p:blipFill>
          <a:blip r:embed="rId3"/>
          <a:srcRect/>
          <a:stretch>
            <a:fillRect/>
          </a:stretch>
        </p:blipFill>
        <p:spPr bwMode="auto">
          <a:xfrm>
            <a:off x="4267200" y="5105400"/>
            <a:ext cx="1905000" cy="1524000"/>
          </a:xfrm>
          <a:prstGeom prst="rect">
            <a:avLst/>
          </a:prstGeom>
          <a:noFill/>
        </p:spPr>
      </p:pic>
      <p:pic>
        <p:nvPicPr>
          <p:cNvPr id="7" name="Picture 3" descr="100_3780"/>
          <p:cNvPicPr>
            <a:picLocks noChangeAspect="1" noChangeArrowheads="1"/>
          </p:cNvPicPr>
          <p:nvPr/>
        </p:nvPicPr>
        <p:blipFill>
          <a:blip r:embed="rId4" cstate="print"/>
          <a:srcRect/>
          <a:stretch>
            <a:fillRect/>
          </a:stretch>
        </p:blipFill>
        <p:spPr bwMode="auto">
          <a:xfrm>
            <a:off x="2286000" y="5105400"/>
            <a:ext cx="1905000" cy="1498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body" idx="1"/>
          </p:nvPr>
        </p:nvSpPr>
        <p:spPr>
          <a:xfrm>
            <a:off x="468312" y="685800"/>
            <a:ext cx="8066087" cy="2971800"/>
          </a:xfrm>
        </p:spPr>
        <p:txBody>
          <a:bodyPr/>
          <a:lstStyle/>
          <a:p>
            <a:pPr algn="just"/>
            <a:r>
              <a:rPr lang="es-ES_tradnl" dirty="0" smtClean="0">
                <a:latin typeface="Arial" charset="0"/>
              </a:rPr>
              <a:t>A  </a:t>
            </a:r>
            <a:r>
              <a:rPr lang="es-ES_tradnl" dirty="0">
                <a:latin typeface="Arial" charset="0"/>
              </a:rPr>
              <a:t>principios del </a:t>
            </a:r>
            <a:r>
              <a:rPr lang="es-ES_tradnl" dirty="0" smtClean="0">
                <a:latin typeface="Arial" charset="0"/>
              </a:rPr>
              <a:t>siglo  </a:t>
            </a:r>
            <a:r>
              <a:rPr lang="es-ES_tradnl" dirty="0">
                <a:latin typeface="Arial" charset="0"/>
              </a:rPr>
              <a:t>XX la educación relativa a la protección de la naturaleza se oficializa en las instituciones docentes, ello duró hasta la mediados de la década del 30 donde comenzó un estancamiento progresivo que se acentuó durante la </a:t>
            </a:r>
            <a:r>
              <a:rPr lang="es-ES_tradnl" dirty="0" smtClean="0">
                <a:latin typeface="Arial" charset="0"/>
              </a:rPr>
              <a:t>Segunda </a:t>
            </a:r>
            <a:r>
              <a:rPr lang="es-ES_tradnl" dirty="0">
                <a:latin typeface="Arial" charset="0"/>
              </a:rPr>
              <a:t>G</a:t>
            </a:r>
            <a:r>
              <a:rPr lang="es-ES_tradnl" dirty="0" smtClean="0">
                <a:latin typeface="Arial" charset="0"/>
              </a:rPr>
              <a:t>uerra </a:t>
            </a:r>
            <a:r>
              <a:rPr lang="es-ES_tradnl" dirty="0">
                <a:latin typeface="Arial" charset="0"/>
              </a:rPr>
              <a:t>M</a:t>
            </a:r>
            <a:r>
              <a:rPr lang="es-ES_tradnl" dirty="0" smtClean="0">
                <a:latin typeface="Arial" charset="0"/>
              </a:rPr>
              <a:t>undial</a:t>
            </a:r>
            <a:r>
              <a:rPr lang="es-ES_tradnl" dirty="0" smtClean="0">
                <a:latin typeface="Arial" charset="0"/>
              </a:rPr>
              <a:t>.</a:t>
            </a:r>
          </a:p>
          <a:p>
            <a:pPr algn="just">
              <a:buNone/>
            </a:pPr>
            <a:endParaRPr lang="es-ES_tradnl" dirty="0" smtClean="0">
              <a:latin typeface="Arial" charset="0"/>
            </a:endParaRPr>
          </a:p>
          <a:p>
            <a:pPr algn="just"/>
            <a:r>
              <a:rPr lang="es-ES" dirty="0" smtClean="0">
                <a:latin typeface="Arial" charset="0"/>
              </a:rPr>
              <a:t>UNESCO 1949 se iniciaron estudios de la problemática ambiental y sus implicaciones educativas.</a:t>
            </a:r>
          </a:p>
          <a:p>
            <a:pPr>
              <a:buNone/>
            </a:pPr>
            <a:endParaRPr lang="es-ES" sz="2800" dirty="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body" idx="1"/>
          </p:nvPr>
        </p:nvSpPr>
        <p:spPr>
          <a:xfrm>
            <a:off x="0" y="0"/>
            <a:ext cx="4932363" cy="6858000"/>
          </a:xfrm>
        </p:spPr>
        <p:txBody>
          <a:bodyPr/>
          <a:lstStyle/>
          <a:p>
            <a:pPr>
              <a:lnSpc>
                <a:spcPct val="90000"/>
              </a:lnSpc>
            </a:pPr>
            <a:r>
              <a:rPr lang="es-ES" sz="2800" dirty="0">
                <a:latin typeface="Arial" charset="0"/>
              </a:rPr>
              <a:t>En las últimas </a:t>
            </a:r>
            <a:r>
              <a:rPr lang="es-ES" sz="2800" dirty="0" smtClean="0">
                <a:latin typeface="Arial" charset="0"/>
              </a:rPr>
              <a:t>décadas del siglo XX se produjo un </a:t>
            </a:r>
            <a:r>
              <a:rPr lang="es-ES" sz="2800" dirty="0">
                <a:latin typeface="Arial" charset="0"/>
              </a:rPr>
              <a:t>cambio profundo en la percepción de las relaciones </a:t>
            </a:r>
            <a:r>
              <a:rPr lang="es-ES" sz="2800" dirty="0" smtClean="0">
                <a:latin typeface="Arial" charset="0"/>
              </a:rPr>
              <a:t>s</a:t>
            </a:r>
            <a:r>
              <a:rPr lang="es-ES" sz="2800" dirty="0" smtClean="0">
                <a:latin typeface="Arial" charset="0"/>
              </a:rPr>
              <a:t>ociedad </a:t>
            </a:r>
            <a:r>
              <a:rPr lang="es-ES" sz="2800" dirty="0">
                <a:latin typeface="Arial" charset="0"/>
              </a:rPr>
              <a:t>y </a:t>
            </a:r>
            <a:r>
              <a:rPr lang="es-ES" sz="2800" dirty="0" smtClean="0">
                <a:latin typeface="Arial" charset="0"/>
              </a:rPr>
              <a:t>naturaleza</a:t>
            </a:r>
            <a:endParaRPr lang="es-ES" sz="2800" dirty="0">
              <a:latin typeface="Arial" charset="0"/>
            </a:endParaRPr>
          </a:p>
          <a:p>
            <a:pPr>
              <a:lnSpc>
                <a:spcPct val="90000"/>
              </a:lnSpc>
            </a:pPr>
            <a:r>
              <a:rPr lang="es-ES" sz="2800" dirty="0">
                <a:latin typeface="Arial" charset="0"/>
              </a:rPr>
              <a:t>Al variar la percepción general de </a:t>
            </a:r>
            <a:r>
              <a:rPr lang="es-ES" sz="2800" dirty="0" smtClean="0">
                <a:latin typeface="Arial" charset="0"/>
              </a:rPr>
              <a:t>esas relaciones, </a:t>
            </a:r>
            <a:r>
              <a:rPr lang="es-ES" sz="2800" dirty="0">
                <a:latin typeface="Arial" charset="0"/>
              </a:rPr>
              <a:t>lógicamente, </a:t>
            </a:r>
            <a:r>
              <a:rPr lang="es-ES" sz="2800" dirty="0" smtClean="0">
                <a:latin typeface="Arial" charset="0"/>
              </a:rPr>
              <a:t>se produce una </a:t>
            </a:r>
            <a:r>
              <a:rPr lang="es-ES" sz="2800" dirty="0">
                <a:latin typeface="Arial" charset="0"/>
              </a:rPr>
              <a:t>nueva visión pedagógica del tema </a:t>
            </a:r>
            <a:r>
              <a:rPr lang="es-ES" sz="2800" dirty="0" smtClean="0">
                <a:latin typeface="Arial" charset="0"/>
              </a:rPr>
              <a:t>ambiental.</a:t>
            </a:r>
          </a:p>
          <a:p>
            <a:pPr>
              <a:lnSpc>
                <a:spcPct val="90000"/>
              </a:lnSpc>
            </a:pPr>
            <a:r>
              <a:rPr lang="es-ES" sz="2800" dirty="0" smtClean="0">
                <a:latin typeface="Arial" charset="0"/>
              </a:rPr>
              <a:t>El paso desde el estudio “del” medio o “en” el medio hacia la educación ambiental.</a:t>
            </a:r>
          </a:p>
          <a:p>
            <a:pPr>
              <a:lnSpc>
                <a:spcPct val="90000"/>
              </a:lnSpc>
              <a:buNone/>
            </a:pPr>
            <a:endParaRPr lang="es-ES" dirty="0">
              <a:latin typeface="Arial" charset="0"/>
            </a:endParaRPr>
          </a:p>
        </p:txBody>
      </p:sp>
      <p:pic>
        <p:nvPicPr>
          <p:cNvPr id="303107" name="Picture 3" descr="panamacanal"/>
          <p:cNvPicPr>
            <a:picLocks noChangeAspect="1" noChangeArrowheads="1"/>
          </p:cNvPicPr>
          <p:nvPr/>
        </p:nvPicPr>
        <p:blipFill>
          <a:blip r:embed="rId2"/>
          <a:srcRect/>
          <a:stretch>
            <a:fillRect/>
          </a:stretch>
        </p:blipFill>
        <p:spPr bwMode="auto">
          <a:xfrm>
            <a:off x="5033963" y="765175"/>
            <a:ext cx="3729037" cy="57118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395288" y="228601"/>
            <a:ext cx="8229600" cy="914400"/>
          </a:xfrm>
        </p:spPr>
        <p:txBody>
          <a:bodyPr/>
          <a:lstStyle/>
          <a:p>
            <a:r>
              <a:rPr lang="es-ES" sz="3200" dirty="0"/>
              <a:t>LAS PRIMERAS RESPUESTAS INTERNACIONALES </a:t>
            </a:r>
            <a:r>
              <a:rPr lang="es-ES" sz="3200" dirty="0" smtClean="0"/>
              <a:t>en 1968</a:t>
            </a:r>
            <a:endParaRPr lang="es-ES" sz="3200" dirty="0"/>
          </a:p>
        </p:txBody>
      </p:sp>
      <p:sp>
        <p:nvSpPr>
          <p:cNvPr id="305155" name="Rectangle 3"/>
          <p:cNvSpPr>
            <a:spLocks noGrp="1" noChangeArrowheads="1"/>
          </p:cNvSpPr>
          <p:nvPr>
            <p:ph type="body" idx="1"/>
          </p:nvPr>
        </p:nvSpPr>
        <p:spPr>
          <a:xfrm>
            <a:off x="468312" y="1219200"/>
            <a:ext cx="8370888" cy="4873625"/>
          </a:xfrm>
        </p:spPr>
        <p:txBody>
          <a:bodyPr/>
          <a:lstStyle/>
          <a:p>
            <a:pPr>
              <a:lnSpc>
                <a:spcPct val="90000"/>
              </a:lnSpc>
            </a:pPr>
            <a:r>
              <a:rPr lang="es-ES" sz="2800" dirty="0" smtClean="0">
                <a:latin typeface="Arial" charset="0"/>
              </a:rPr>
              <a:t>Es </a:t>
            </a:r>
            <a:r>
              <a:rPr lang="es-ES" sz="2800" dirty="0">
                <a:latin typeface="Arial" charset="0"/>
              </a:rPr>
              <a:t>preciso organizar una educación relativa al medio </a:t>
            </a:r>
            <a:r>
              <a:rPr lang="es-ES" sz="2800" dirty="0" smtClean="0">
                <a:latin typeface="Arial" charset="0"/>
              </a:rPr>
              <a:t>ambiente. </a:t>
            </a:r>
            <a:endParaRPr lang="es-ES" sz="2800" dirty="0">
              <a:latin typeface="Arial" charset="0"/>
            </a:endParaRPr>
          </a:p>
          <a:p>
            <a:pPr algn="just">
              <a:lnSpc>
                <a:spcPct val="90000"/>
              </a:lnSpc>
            </a:pPr>
            <a:r>
              <a:rPr lang="es-ES" sz="2800" dirty="0">
                <a:latin typeface="Arial" charset="0"/>
              </a:rPr>
              <a:t>Si queremos que la humanidad tenga un comportamiento sobre bases correctas de utilización y conservación de los </a:t>
            </a:r>
            <a:r>
              <a:rPr lang="es-ES" sz="2800" dirty="0" smtClean="0">
                <a:latin typeface="Arial" charset="0"/>
              </a:rPr>
              <a:t>recursos.</a:t>
            </a:r>
            <a:endParaRPr lang="es-ES" sz="2800" dirty="0">
              <a:latin typeface="Arial" charset="0"/>
            </a:endParaRPr>
          </a:p>
          <a:p>
            <a:pPr algn="just">
              <a:lnSpc>
                <a:spcPct val="90000"/>
              </a:lnSpc>
            </a:pPr>
            <a:r>
              <a:rPr lang="es-ES" sz="2800" dirty="0" smtClean="0">
                <a:latin typeface="Arial" charset="0"/>
              </a:rPr>
              <a:t>Y para mantener el </a:t>
            </a:r>
            <a:r>
              <a:rPr lang="es-ES" sz="2800" dirty="0">
                <a:latin typeface="Arial" charset="0"/>
              </a:rPr>
              <a:t>equilibrio </a:t>
            </a:r>
            <a:r>
              <a:rPr lang="es-ES" sz="2800" dirty="0" smtClean="0">
                <a:latin typeface="Arial" charset="0"/>
              </a:rPr>
              <a:t>en </a:t>
            </a:r>
            <a:r>
              <a:rPr lang="es-ES" sz="2800" dirty="0">
                <a:latin typeface="Arial" charset="0"/>
              </a:rPr>
              <a:t>la </a:t>
            </a:r>
            <a:r>
              <a:rPr lang="es-ES" sz="2800" dirty="0" smtClean="0">
                <a:latin typeface="Arial" charset="0"/>
              </a:rPr>
              <a:t>naturaleza.</a:t>
            </a:r>
          </a:p>
          <a:p>
            <a:pPr>
              <a:lnSpc>
                <a:spcPct val="90000"/>
              </a:lnSpc>
              <a:buNone/>
            </a:pPr>
            <a:r>
              <a:rPr lang="es-ES" sz="2800" dirty="0" smtClean="0">
                <a:latin typeface="Arial" charset="0"/>
              </a:rPr>
              <a:t>Ante esto en:</a:t>
            </a:r>
          </a:p>
          <a:p>
            <a:pPr>
              <a:lnSpc>
                <a:spcPct val="80000"/>
              </a:lnSpc>
            </a:pPr>
            <a:r>
              <a:rPr lang="es-ES" sz="2800" u="sng" dirty="0" smtClean="0">
                <a:latin typeface="Arial" charset="0"/>
              </a:rPr>
              <a:t>Países Nórdicos </a:t>
            </a:r>
            <a:r>
              <a:rPr lang="es-ES" sz="2800" dirty="0" smtClean="0">
                <a:latin typeface="Arial" charset="0"/>
              </a:rPr>
              <a:t>se estimó que la </a:t>
            </a:r>
          </a:p>
          <a:p>
            <a:pPr>
              <a:lnSpc>
                <a:spcPct val="80000"/>
              </a:lnSpc>
              <a:buNone/>
            </a:pPr>
            <a:r>
              <a:rPr lang="es-ES" sz="2800" dirty="0">
                <a:latin typeface="Arial" charset="0"/>
              </a:rPr>
              <a:t> </a:t>
            </a:r>
            <a:r>
              <a:rPr lang="es-ES" sz="2800" dirty="0" smtClean="0">
                <a:latin typeface="Arial" charset="0"/>
              </a:rPr>
              <a:t>  EA  no debería ser una materia </a:t>
            </a:r>
          </a:p>
          <a:p>
            <a:pPr>
              <a:lnSpc>
                <a:spcPct val="80000"/>
              </a:lnSpc>
              <a:buNone/>
            </a:pPr>
            <a:r>
              <a:rPr lang="es-ES" sz="2800" dirty="0">
                <a:latin typeface="Arial" charset="0"/>
              </a:rPr>
              <a:t> </a:t>
            </a:r>
            <a:r>
              <a:rPr lang="es-ES" sz="2800" dirty="0" smtClean="0">
                <a:latin typeface="Arial" charset="0"/>
              </a:rPr>
              <a:t>  aislada  en   el sistema escolar.</a:t>
            </a:r>
          </a:p>
          <a:p>
            <a:pPr>
              <a:lnSpc>
                <a:spcPct val="80000"/>
              </a:lnSpc>
            </a:pPr>
            <a:r>
              <a:rPr lang="es-ES" sz="2800" u="sng" dirty="0" smtClean="0">
                <a:latin typeface="Arial" charset="0"/>
              </a:rPr>
              <a:t>Francia </a:t>
            </a:r>
            <a:r>
              <a:rPr lang="es-ES" sz="2800" dirty="0" smtClean="0">
                <a:latin typeface="Arial" charset="0"/>
              </a:rPr>
              <a:t>se incorporan los criterios </a:t>
            </a:r>
          </a:p>
          <a:p>
            <a:pPr>
              <a:lnSpc>
                <a:spcPct val="80000"/>
              </a:lnSpc>
              <a:buNone/>
            </a:pPr>
            <a:r>
              <a:rPr lang="es-ES" sz="2800" dirty="0">
                <a:latin typeface="Arial" charset="0"/>
              </a:rPr>
              <a:t> </a:t>
            </a:r>
            <a:r>
              <a:rPr lang="es-ES" sz="2800" dirty="0" smtClean="0">
                <a:latin typeface="Arial" charset="0"/>
              </a:rPr>
              <a:t> de la pedagogía del medio ambiente.</a:t>
            </a:r>
            <a:endParaRPr lang="es-ES" sz="2800" u="sng" dirty="0" smtClean="0">
              <a:latin typeface="Arial" charset="0"/>
            </a:endParaRPr>
          </a:p>
          <a:p>
            <a:pPr>
              <a:lnSpc>
                <a:spcPct val="90000"/>
              </a:lnSpc>
            </a:pPr>
            <a:endParaRPr lang="es-ES" sz="2800" dirty="0">
              <a:latin typeface="Arial" charset="0"/>
            </a:endParaRPr>
          </a:p>
        </p:txBody>
      </p:sp>
      <p:pic>
        <p:nvPicPr>
          <p:cNvPr id="4" name="Picture 3" descr="DibujTORRE EIFFEL"/>
          <p:cNvPicPr>
            <a:picLocks noChangeAspect="1" noChangeArrowheads="1"/>
          </p:cNvPicPr>
          <p:nvPr/>
        </p:nvPicPr>
        <p:blipFill>
          <a:blip r:embed="rId2"/>
          <a:srcRect/>
          <a:stretch>
            <a:fillRect/>
          </a:stretch>
        </p:blipFill>
        <p:spPr bwMode="auto">
          <a:xfrm>
            <a:off x="6553200" y="3733800"/>
            <a:ext cx="2362200" cy="2895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s-ES" sz="3600" dirty="0"/>
              <a:t>DÉCADA DEL </a:t>
            </a:r>
            <a:r>
              <a:rPr lang="es-ES" sz="3600" dirty="0" smtClean="0"/>
              <a:t>70 SE INICIÓ EL NOTABLE AVANCE DE LA EA  </a:t>
            </a:r>
            <a:endParaRPr lang="es-ES" sz="3600" dirty="0"/>
          </a:p>
        </p:txBody>
      </p:sp>
      <p:sp>
        <p:nvSpPr>
          <p:cNvPr id="308227" name="Rectangle 3"/>
          <p:cNvSpPr>
            <a:spLocks noGrp="1" noChangeArrowheads="1"/>
          </p:cNvSpPr>
          <p:nvPr>
            <p:ph type="body" idx="1"/>
          </p:nvPr>
        </p:nvSpPr>
        <p:spPr>
          <a:xfrm>
            <a:off x="457200" y="1600200"/>
            <a:ext cx="8229600" cy="4724400"/>
          </a:xfrm>
        </p:spPr>
        <p:txBody>
          <a:bodyPr/>
          <a:lstStyle/>
          <a:p>
            <a:r>
              <a:rPr lang="es-ES" sz="2800" dirty="0">
                <a:latin typeface="Arial" charset="0"/>
              </a:rPr>
              <a:t>Creación del Programa </a:t>
            </a:r>
            <a:r>
              <a:rPr lang="es-ES" sz="2800" dirty="0" smtClean="0">
                <a:latin typeface="Arial" charset="0"/>
              </a:rPr>
              <a:t>Medio Ambiente Biosfera (MAB) </a:t>
            </a:r>
            <a:r>
              <a:rPr lang="es-ES" sz="2800" dirty="0">
                <a:latin typeface="Arial" charset="0"/>
              </a:rPr>
              <a:t>de la UNESCO surge como proyecto descentralizado </a:t>
            </a:r>
            <a:r>
              <a:rPr lang="es-ES" sz="2800" dirty="0" smtClean="0">
                <a:latin typeface="Arial" charset="0"/>
              </a:rPr>
              <a:t>que </a:t>
            </a:r>
            <a:r>
              <a:rPr lang="es-ES" sz="2800" dirty="0">
                <a:latin typeface="Arial" charset="0"/>
              </a:rPr>
              <a:t>opera a través de un marco de Comités Nacionales establecidos en los Estados miembros de la UNESCO</a:t>
            </a:r>
          </a:p>
          <a:p>
            <a:r>
              <a:rPr lang="es-ES" sz="2800" dirty="0">
                <a:latin typeface="Arial" charset="0"/>
              </a:rPr>
              <a:t>Su objetivo general: </a:t>
            </a:r>
            <a:r>
              <a:rPr lang="es-ES" sz="2800" b="1" dirty="0">
                <a:solidFill>
                  <a:schemeClr val="tx2"/>
                </a:solidFill>
                <a:latin typeface="Arial" charset="0"/>
              </a:rPr>
              <a:t>Proporcionar conocimientos fundamentales de </a:t>
            </a:r>
            <a:r>
              <a:rPr lang="es-ES" sz="2800" b="1" dirty="0" smtClean="0">
                <a:solidFill>
                  <a:schemeClr val="tx2"/>
                </a:solidFill>
                <a:latin typeface="Arial" charset="0"/>
              </a:rPr>
              <a:t>Ciencias Naturales  </a:t>
            </a:r>
            <a:r>
              <a:rPr lang="es-ES" sz="2800" b="1" dirty="0">
                <a:solidFill>
                  <a:schemeClr val="tx2"/>
                </a:solidFill>
                <a:latin typeface="Arial" charset="0"/>
              </a:rPr>
              <a:t>y </a:t>
            </a:r>
            <a:r>
              <a:rPr lang="es-ES" sz="2800" b="1" dirty="0" smtClean="0">
                <a:solidFill>
                  <a:schemeClr val="tx2"/>
                </a:solidFill>
                <a:latin typeface="Arial" charset="0"/>
              </a:rPr>
              <a:t>Ciencias Sociales </a:t>
            </a:r>
            <a:r>
              <a:rPr lang="es-ES" sz="2800" b="1" dirty="0">
                <a:solidFill>
                  <a:schemeClr val="tx2"/>
                </a:solidFill>
                <a:latin typeface="Arial" charset="0"/>
              </a:rPr>
              <a:t>necesarios para la utilización </a:t>
            </a:r>
            <a:r>
              <a:rPr lang="es-ES" sz="2800" b="1" dirty="0" smtClean="0">
                <a:solidFill>
                  <a:schemeClr val="tx2"/>
                </a:solidFill>
                <a:latin typeface="Arial" charset="0"/>
              </a:rPr>
              <a:t>racional </a:t>
            </a:r>
            <a:r>
              <a:rPr lang="es-ES" sz="2800" b="1" dirty="0">
                <a:solidFill>
                  <a:schemeClr val="tx2"/>
                </a:solidFill>
                <a:latin typeface="Arial" charset="0"/>
              </a:rPr>
              <a:t>y la conservación de los </a:t>
            </a:r>
            <a:r>
              <a:rPr lang="es-ES" sz="2800" b="1" dirty="0" smtClean="0">
                <a:solidFill>
                  <a:schemeClr val="tx2"/>
                </a:solidFill>
                <a:latin typeface="Arial" charset="0"/>
              </a:rPr>
              <a:t>recursos naturales  </a:t>
            </a:r>
            <a:r>
              <a:rPr lang="es-ES" sz="2800" b="1" dirty="0">
                <a:solidFill>
                  <a:schemeClr val="tx2"/>
                </a:solidFill>
                <a:latin typeface="Arial" charset="0"/>
              </a:rPr>
              <a:t>de la </a:t>
            </a:r>
            <a:r>
              <a:rPr lang="es-ES" sz="2800" b="1" dirty="0" smtClean="0">
                <a:solidFill>
                  <a:schemeClr val="tx2"/>
                </a:solidFill>
                <a:latin typeface="Arial" charset="0"/>
              </a:rPr>
              <a:t>biosfera</a:t>
            </a:r>
            <a:endParaRPr lang="es-ES" sz="2800" b="1" dirty="0">
              <a:solidFill>
                <a:schemeClr val="tx2"/>
              </a:solidFill>
              <a:latin typeface="Arial" charset="0"/>
            </a:endParaRPr>
          </a:p>
          <a:p>
            <a:endParaRPr lang="es-ES" sz="2800" b="1"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68362"/>
          </a:xfrm>
        </p:spPr>
        <p:txBody>
          <a:bodyPr/>
          <a:lstStyle/>
          <a:p>
            <a:pPr eaLnBrk="1" hangingPunct="1">
              <a:spcAft>
                <a:spcPts val="600"/>
              </a:spcAft>
            </a:pPr>
            <a:r>
              <a:rPr lang="es-ES_tradnl" altLang="es-ES" dirty="0" smtClean="0">
                <a:cs typeface="Arial" pitchFamily="34" charset="0"/>
              </a:rPr>
              <a:t>Principales hitos ambientales mundiales</a:t>
            </a:r>
            <a:endParaRPr lang="es-ES_tradnl" altLang="es-ES" dirty="0">
              <a:cs typeface="Arial" pitchFamily="34" charset="0"/>
            </a:endParaRPr>
          </a:p>
        </p:txBody>
      </p:sp>
      <p:sp>
        <p:nvSpPr>
          <p:cNvPr id="3" name="2 Marcador de contenido"/>
          <p:cNvSpPr>
            <a:spLocks noGrp="1"/>
          </p:cNvSpPr>
          <p:nvPr>
            <p:ph idx="1"/>
          </p:nvPr>
        </p:nvSpPr>
        <p:spPr>
          <a:xfrm>
            <a:off x="228600" y="1295400"/>
            <a:ext cx="8610600" cy="4830763"/>
          </a:xfrm>
        </p:spPr>
        <p:txBody>
          <a:bodyPr/>
          <a:lstStyle/>
          <a:p>
            <a:pPr lvl="0" algn="just"/>
            <a:r>
              <a:rPr lang="es-ES" dirty="0">
                <a:solidFill>
                  <a:schemeClr val="tx1"/>
                </a:solidFill>
                <a:latin typeface="+mn-lt"/>
                <a:ea typeface="+mn-ea"/>
                <a:cs typeface="+mn-cs"/>
              </a:rPr>
              <a:t>En </a:t>
            </a:r>
            <a:r>
              <a:rPr lang="es-ES" dirty="0">
                <a:solidFill>
                  <a:srgbClr val="FF0000"/>
                </a:solidFill>
                <a:latin typeface="+mn-lt"/>
                <a:ea typeface="+mn-ea"/>
                <a:cs typeface="+mn-cs"/>
              </a:rPr>
              <a:t>1972 </a:t>
            </a:r>
            <a:r>
              <a:rPr lang="es-ES" dirty="0">
                <a:solidFill>
                  <a:schemeClr val="tx1"/>
                </a:solidFill>
                <a:latin typeface="+mn-lt"/>
                <a:ea typeface="+mn-ea"/>
                <a:cs typeface="+mn-cs"/>
              </a:rPr>
              <a:t>sesionó  en Estocolmo, Suecia </a:t>
            </a:r>
            <a:r>
              <a:rPr lang="es-ES" dirty="0" smtClean="0">
                <a:solidFill>
                  <a:schemeClr val="tx1"/>
                </a:solidFill>
                <a:latin typeface="+mn-lt"/>
                <a:ea typeface="+mn-ea"/>
                <a:cs typeface="+mn-cs"/>
              </a:rPr>
              <a:t> </a:t>
            </a:r>
            <a:r>
              <a:rPr lang="es-ES" dirty="0">
                <a:solidFill>
                  <a:schemeClr val="tx1"/>
                </a:solidFill>
                <a:latin typeface="+mn-lt"/>
                <a:ea typeface="+mn-ea"/>
                <a:cs typeface="+mn-cs"/>
              </a:rPr>
              <a:t>la “Conferencia de las Naciones Unidas sobre el Medio  Humano” donde se originó la famosa “</a:t>
            </a:r>
            <a:r>
              <a:rPr lang="es-ES" dirty="0">
                <a:solidFill>
                  <a:srgbClr val="C00000"/>
                </a:solidFill>
                <a:latin typeface="+mn-lt"/>
                <a:ea typeface="+mn-ea"/>
                <a:cs typeface="+mn-cs"/>
              </a:rPr>
              <a:t>Declaración de Estocolmo</a:t>
            </a:r>
            <a:r>
              <a:rPr lang="es-ES" dirty="0" smtClean="0">
                <a:solidFill>
                  <a:schemeClr val="tx1"/>
                </a:solidFill>
                <a:latin typeface="+mn-lt"/>
                <a:ea typeface="+mn-ea"/>
                <a:cs typeface="+mn-cs"/>
              </a:rPr>
              <a:t>”.</a:t>
            </a:r>
            <a:r>
              <a:rPr lang="es-ES_tradnl" dirty="0" smtClean="0"/>
              <a:t> Se inicia el diseño de un programa Internacional de Educación Ambiental.</a:t>
            </a:r>
            <a:r>
              <a:rPr lang="es-ES" dirty="0" smtClean="0">
                <a:solidFill>
                  <a:schemeClr val="tx1"/>
                </a:solidFill>
                <a:latin typeface="+mn-lt"/>
                <a:ea typeface="+mn-ea"/>
                <a:cs typeface="+mn-cs"/>
              </a:rPr>
              <a:t> </a:t>
            </a:r>
          </a:p>
          <a:p>
            <a:pPr lvl="0" algn="just">
              <a:buNone/>
            </a:pPr>
            <a:r>
              <a:rPr lang="es-ES" dirty="0" smtClean="0">
                <a:solidFill>
                  <a:schemeClr val="tx1"/>
                </a:solidFill>
                <a:latin typeface="+mn-lt"/>
                <a:ea typeface="+mn-ea"/>
                <a:cs typeface="+mn-cs"/>
              </a:rPr>
              <a:t>    Posteriormente </a:t>
            </a:r>
            <a:r>
              <a:rPr lang="es-ES" dirty="0">
                <a:solidFill>
                  <a:schemeClr val="tx1"/>
                </a:solidFill>
                <a:latin typeface="+mn-lt"/>
                <a:ea typeface="+mn-ea"/>
                <a:cs typeface="+mn-cs"/>
              </a:rPr>
              <a:t>se aprobó por la Asamblea General de la ONU tomar la fecha del inicio  de dicha conferencia </a:t>
            </a:r>
            <a:r>
              <a:rPr lang="es-ES" dirty="0">
                <a:solidFill>
                  <a:srgbClr val="C00000"/>
                </a:solidFill>
                <a:latin typeface="+mn-lt"/>
                <a:ea typeface="+mn-ea"/>
                <a:cs typeface="+mn-cs"/>
              </a:rPr>
              <a:t>el 5 de junio</a:t>
            </a:r>
            <a:r>
              <a:rPr lang="es-ES" dirty="0">
                <a:solidFill>
                  <a:srgbClr val="FF3399"/>
                </a:solidFill>
                <a:latin typeface="+mn-lt"/>
                <a:ea typeface="+mn-ea"/>
                <a:cs typeface="+mn-cs"/>
              </a:rPr>
              <a:t>, </a:t>
            </a:r>
            <a:r>
              <a:rPr lang="es-ES" dirty="0">
                <a:latin typeface="+mn-lt"/>
                <a:ea typeface="+mn-ea"/>
                <a:cs typeface="+mn-cs"/>
              </a:rPr>
              <a:t>como celebración del  </a:t>
            </a:r>
            <a:r>
              <a:rPr lang="es-ES" dirty="0">
                <a:solidFill>
                  <a:srgbClr val="FF3399"/>
                </a:solidFill>
                <a:latin typeface="+mn-lt"/>
                <a:ea typeface="+mn-ea"/>
                <a:cs typeface="+mn-cs"/>
              </a:rPr>
              <a:t>“</a:t>
            </a:r>
            <a:r>
              <a:rPr lang="es-ES" dirty="0">
                <a:solidFill>
                  <a:srgbClr val="C00000"/>
                </a:solidFill>
                <a:latin typeface="+mn-lt"/>
                <a:ea typeface="+mn-ea"/>
                <a:cs typeface="+mn-cs"/>
              </a:rPr>
              <a:t>Día mundial del Medio Ambiente”</a:t>
            </a:r>
            <a:r>
              <a:rPr lang="es-ES" dirty="0">
                <a:solidFill>
                  <a:srgbClr val="FF3399"/>
                </a:solidFill>
                <a:latin typeface="+mn-lt"/>
                <a:ea typeface="+mn-ea"/>
                <a:cs typeface="+mn-cs"/>
              </a:rPr>
              <a:t>.  </a:t>
            </a:r>
            <a:endParaRPr lang="es-ES_tradnl" i="1" dirty="0">
              <a:solidFill>
                <a:srgbClr val="FF3399"/>
              </a:solidFill>
              <a:latin typeface="+mn-lt"/>
              <a:ea typeface="+mn-ea"/>
              <a:cs typeface="+mn-cs"/>
            </a:endParaRPr>
          </a:p>
          <a:p>
            <a:endParaRPr lang="es-ES_trad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11188" y="476251"/>
            <a:ext cx="7772400" cy="1047750"/>
          </a:xfrm>
        </p:spPr>
        <p:txBody>
          <a:bodyPr/>
          <a:lstStyle/>
          <a:p>
            <a:r>
              <a:rPr lang="es-ES" sz="3600" dirty="0"/>
              <a:t> EDUCACION </a:t>
            </a:r>
            <a:r>
              <a:rPr lang="es-ES" sz="3600" dirty="0" smtClean="0"/>
              <a:t>AMBIENTAL.</a:t>
            </a:r>
            <a:br>
              <a:rPr lang="es-ES" sz="3600" dirty="0" smtClean="0"/>
            </a:br>
            <a:r>
              <a:rPr lang="es-ES" sz="3600" dirty="0" smtClean="0"/>
              <a:t>¿Es  </a:t>
            </a:r>
            <a:r>
              <a:rPr lang="es-ES_tradnl" sz="3600" dirty="0" smtClean="0"/>
              <a:t>amar solo a la naturaleza?</a:t>
            </a:r>
            <a:r>
              <a:rPr lang="es-ES" sz="3600" dirty="0" smtClean="0"/>
              <a:t> </a:t>
            </a:r>
            <a:endParaRPr lang="es-ES" sz="3600" dirty="0"/>
          </a:p>
        </p:txBody>
      </p:sp>
      <p:pic>
        <p:nvPicPr>
          <p:cNvPr id="63491" name="Picture 3" descr="veneZUELA-canaima CATARATA"/>
          <p:cNvPicPr>
            <a:picLocks noChangeAspect="1" noChangeArrowheads="1"/>
          </p:cNvPicPr>
          <p:nvPr/>
        </p:nvPicPr>
        <p:blipFill>
          <a:blip r:embed="rId2"/>
          <a:srcRect/>
          <a:stretch>
            <a:fillRect/>
          </a:stretch>
        </p:blipFill>
        <p:spPr bwMode="auto">
          <a:xfrm>
            <a:off x="684213" y="1676400"/>
            <a:ext cx="7488237" cy="4419600"/>
          </a:xfrm>
          <a:prstGeom prst="rect">
            <a:avLst/>
          </a:prstGeom>
          <a:noFill/>
        </p:spPr>
      </p:pic>
      <p:sp>
        <p:nvSpPr>
          <p:cNvPr id="63492" name="Text Box 4"/>
          <p:cNvSpPr txBox="1">
            <a:spLocks noChangeArrowheads="1"/>
          </p:cNvSpPr>
          <p:nvPr/>
        </p:nvSpPr>
        <p:spPr bwMode="auto">
          <a:xfrm>
            <a:off x="2268538" y="6400800"/>
            <a:ext cx="4179286" cy="461665"/>
          </a:xfrm>
          <a:prstGeom prst="rect">
            <a:avLst/>
          </a:prstGeom>
          <a:noFill/>
          <a:ln w="9525">
            <a:noFill/>
            <a:miter lim="800000"/>
            <a:headEnd/>
            <a:tailEnd/>
          </a:ln>
          <a:effectLst/>
        </p:spPr>
        <p:txBody>
          <a:bodyPr wrap="none">
            <a:spAutoFit/>
          </a:bodyPr>
          <a:lstStyle/>
          <a:p>
            <a:r>
              <a:rPr lang="es-ES" sz="2400" dirty="0" smtClean="0">
                <a:latin typeface="Arial Black" pitchFamily="34" charset="0"/>
              </a:rPr>
              <a:t>Cataratas </a:t>
            </a:r>
            <a:r>
              <a:rPr lang="es-ES" sz="2400" dirty="0">
                <a:latin typeface="Arial Black" pitchFamily="34" charset="0"/>
              </a:rPr>
              <a:t>de Venezuela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0" y="381000"/>
            <a:ext cx="9144000" cy="5745163"/>
          </a:xfrm>
        </p:spPr>
        <p:txBody>
          <a:bodyPr/>
          <a:lstStyle/>
          <a:p>
            <a:pPr lvl="0"/>
            <a:r>
              <a:rPr lang="es-ES" dirty="0">
                <a:solidFill>
                  <a:schemeClr val="tx1"/>
                </a:solidFill>
                <a:latin typeface="+mn-lt"/>
                <a:ea typeface="+mn-ea"/>
                <a:cs typeface="+mn-cs"/>
              </a:rPr>
              <a:t>En 1973 se crea el Programa de las Naciones Unidas para el Medio Ambiente (</a:t>
            </a:r>
            <a:r>
              <a:rPr lang="es-ES" dirty="0">
                <a:solidFill>
                  <a:srgbClr val="C00000"/>
                </a:solidFill>
                <a:latin typeface="+mn-lt"/>
                <a:ea typeface="+mn-ea"/>
                <a:cs typeface="+mn-cs"/>
              </a:rPr>
              <a:t>PNUMA</a:t>
            </a:r>
            <a:r>
              <a:rPr lang="es-ES" dirty="0">
                <a:solidFill>
                  <a:schemeClr val="tx1"/>
                </a:solidFill>
                <a:latin typeface="+mn-lt"/>
                <a:ea typeface="+mn-ea"/>
                <a:cs typeface="+mn-cs"/>
              </a:rPr>
              <a:t>).</a:t>
            </a:r>
            <a:endParaRPr lang="es-ES_tradnl" i="1" dirty="0">
              <a:solidFill>
                <a:schemeClr val="tx1"/>
              </a:solidFill>
              <a:latin typeface="+mn-lt"/>
              <a:ea typeface="+mn-ea"/>
              <a:cs typeface="+mn-cs"/>
            </a:endParaRPr>
          </a:p>
          <a:p>
            <a:pPr lvl="0"/>
            <a:r>
              <a:rPr lang="es-ES" dirty="0">
                <a:solidFill>
                  <a:schemeClr val="tx1"/>
                </a:solidFill>
                <a:latin typeface="+mn-lt"/>
                <a:ea typeface="+mn-ea"/>
                <a:cs typeface="+mn-cs"/>
              </a:rPr>
              <a:t>En 1975 se produce en Belgrado </a:t>
            </a:r>
            <a:r>
              <a:rPr lang="es-ES" dirty="0" smtClean="0">
                <a:solidFill>
                  <a:schemeClr val="tx1"/>
                </a:solidFill>
                <a:latin typeface="+mn-lt"/>
                <a:ea typeface="+mn-ea"/>
                <a:cs typeface="+mn-cs"/>
              </a:rPr>
              <a:t>(Yugoslavia) el </a:t>
            </a:r>
            <a:r>
              <a:rPr lang="es-ES" dirty="0">
                <a:solidFill>
                  <a:schemeClr val="tx1"/>
                </a:solidFill>
                <a:latin typeface="+mn-lt"/>
                <a:ea typeface="+mn-ea"/>
                <a:cs typeface="+mn-cs"/>
              </a:rPr>
              <a:t>“Seminario Internacional de Educación </a:t>
            </a:r>
            <a:r>
              <a:rPr lang="es-ES" dirty="0" smtClean="0">
                <a:solidFill>
                  <a:schemeClr val="tx1"/>
                </a:solidFill>
                <a:latin typeface="+mn-lt"/>
                <a:ea typeface="+mn-ea"/>
                <a:cs typeface="+mn-cs"/>
              </a:rPr>
              <a:t>Ambiental” se </a:t>
            </a:r>
            <a:r>
              <a:rPr lang="es-ES_tradnl" dirty="0" smtClean="0"/>
              <a:t>definen las metas, objetivos y principios  </a:t>
            </a:r>
            <a:r>
              <a:rPr lang="es-ES" dirty="0" smtClean="0">
                <a:solidFill>
                  <a:schemeClr val="tx1"/>
                </a:solidFill>
                <a:latin typeface="+mn-lt"/>
                <a:ea typeface="+mn-ea"/>
                <a:cs typeface="+mn-cs"/>
              </a:rPr>
              <a:t>de la EA</a:t>
            </a:r>
            <a:r>
              <a:rPr lang="es-ES" dirty="0" smtClean="0"/>
              <a:t>,  </a:t>
            </a:r>
            <a:r>
              <a:rPr lang="es-ES" dirty="0" smtClean="0">
                <a:solidFill>
                  <a:schemeClr val="tx1"/>
                </a:solidFill>
                <a:latin typeface="+mn-lt"/>
                <a:ea typeface="+mn-ea"/>
                <a:cs typeface="+mn-cs"/>
              </a:rPr>
              <a:t>se promulgó como la </a:t>
            </a:r>
            <a:r>
              <a:rPr lang="es-ES" dirty="0">
                <a:solidFill>
                  <a:srgbClr val="C00000"/>
                </a:solidFill>
                <a:latin typeface="+mn-lt"/>
                <a:ea typeface="+mn-ea"/>
                <a:cs typeface="+mn-cs"/>
              </a:rPr>
              <a:t>Carta de Belgrado</a:t>
            </a:r>
            <a:r>
              <a:rPr lang="es-ES" dirty="0">
                <a:solidFill>
                  <a:schemeClr val="tx1"/>
                </a:solidFill>
                <a:latin typeface="+mn-lt"/>
                <a:ea typeface="+mn-ea"/>
                <a:cs typeface="+mn-cs"/>
              </a:rPr>
              <a:t>. </a:t>
            </a:r>
            <a:endParaRPr lang="es-ES" dirty="0" smtClean="0">
              <a:solidFill>
                <a:schemeClr val="tx1"/>
              </a:solidFill>
              <a:latin typeface="+mn-lt"/>
              <a:ea typeface="+mn-ea"/>
              <a:cs typeface="+mn-cs"/>
            </a:endParaRPr>
          </a:p>
          <a:p>
            <a:pPr lvl="0"/>
            <a:r>
              <a:rPr lang="es-ES" dirty="0" smtClean="0">
                <a:solidFill>
                  <a:schemeClr val="tx1"/>
                </a:solidFill>
                <a:latin typeface="+mn-lt"/>
                <a:ea typeface="+mn-ea"/>
                <a:cs typeface="+mn-cs"/>
              </a:rPr>
              <a:t>Ese </a:t>
            </a:r>
            <a:r>
              <a:rPr lang="es-ES" dirty="0">
                <a:solidFill>
                  <a:schemeClr val="tx1"/>
                </a:solidFill>
                <a:latin typeface="+mn-lt"/>
                <a:ea typeface="+mn-ea"/>
                <a:cs typeface="+mn-cs"/>
              </a:rPr>
              <a:t>año se creó el Programa Internacional de Educación Ambiental (</a:t>
            </a:r>
            <a:r>
              <a:rPr lang="es-ES" dirty="0">
                <a:solidFill>
                  <a:srgbClr val="C00000"/>
                </a:solidFill>
                <a:latin typeface="+mn-lt"/>
                <a:ea typeface="+mn-ea"/>
                <a:cs typeface="+mn-cs"/>
              </a:rPr>
              <a:t>PIEA</a:t>
            </a:r>
            <a:r>
              <a:rPr lang="es-ES" dirty="0">
                <a:solidFill>
                  <a:schemeClr val="tx1"/>
                </a:solidFill>
                <a:latin typeface="+mn-lt"/>
                <a:ea typeface="+mn-ea"/>
                <a:cs typeface="+mn-cs"/>
              </a:rPr>
              <a:t>) y se institucionalizan las conferencias sobre la Educación Ambiental.</a:t>
            </a:r>
            <a:endParaRPr lang="es-ES_tradnl" i="1" dirty="0">
              <a:solidFill>
                <a:schemeClr val="tx1"/>
              </a:solidFill>
              <a:latin typeface="+mn-lt"/>
              <a:ea typeface="+mn-ea"/>
              <a:cs typeface="+mn-cs"/>
            </a:endParaRPr>
          </a:p>
          <a:p>
            <a:endParaRPr lang="es-ES_tradn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762000"/>
            <a:ext cx="8382000" cy="5364163"/>
          </a:xfrm>
        </p:spPr>
        <p:txBody>
          <a:bodyPr/>
          <a:lstStyle/>
          <a:p>
            <a:pPr lvl="0"/>
            <a:r>
              <a:rPr lang="es-ES" dirty="0">
                <a:solidFill>
                  <a:schemeClr val="tx1"/>
                </a:solidFill>
                <a:latin typeface="+mn-lt"/>
                <a:ea typeface="+mn-ea"/>
                <a:cs typeface="+mn-cs"/>
              </a:rPr>
              <a:t>En 1977 se desarrolló en </a:t>
            </a:r>
            <a:r>
              <a:rPr lang="es-ES" dirty="0" err="1">
                <a:solidFill>
                  <a:srgbClr val="C00000"/>
                </a:solidFill>
                <a:latin typeface="+mn-lt"/>
                <a:ea typeface="+mn-ea"/>
                <a:cs typeface="+mn-cs"/>
              </a:rPr>
              <a:t>Tbilisi</a:t>
            </a:r>
            <a:r>
              <a:rPr lang="es-ES" dirty="0">
                <a:solidFill>
                  <a:srgbClr val="C00000"/>
                </a:solidFill>
                <a:latin typeface="+mn-lt"/>
                <a:ea typeface="+mn-ea"/>
                <a:cs typeface="+mn-cs"/>
              </a:rPr>
              <a:t> </a:t>
            </a:r>
            <a:r>
              <a:rPr lang="es-ES" dirty="0">
                <a:solidFill>
                  <a:schemeClr val="tx1"/>
                </a:solidFill>
                <a:latin typeface="+mn-lt"/>
                <a:ea typeface="+mn-ea"/>
                <a:cs typeface="+mn-cs"/>
              </a:rPr>
              <a:t>Georgia, la famosa “Conferencia Intergubernamental de Educación Ambiental”, con la presencia de 66  estados y donde </a:t>
            </a:r>
            <a:r>
              <a:rPr lang="es-ES" dirty="0">
                <a:solidFill>
                  <a:srgbClr val="C00000"/>
                </a:solidFill>
                <a:latin typeface="+mn-lt"/>
                <a:ea typeface="+mn-ea"/>
                <a:cs typeface="+mn-cs"/>
              </a:rPr>
              <a:t>se puntualizaron los objetivos, fines y principios rectores de la </a:t>
            </a:r>
            <a:r>
              <a:rPr lang="es-ES" dirty="0" smtClean="0">
                <a:solidFill>
                  <a:srgbClr val="C00000"/>
                </a:solidFill>
              </a:rPr>
              <a:t>e</a:t>
            </a:r>
            <a:r>
              <a:rPr lang="es-ES" dirty="0" smtClean="0">
                <a:solidFill>
                  <a:srgbClr val="C00000"/>
                </a:solidFill>
                <a:latin typeface="+mn-lt"/>
                <a:ea typeface="+mn-ea"/>
                <a:cs typeface="+mn-cs"/>
              </a:rPr>
              <a:t>ducación </a:t>
            </a:r>
            <a:r>
              <a:rPr lang="es-ES" dirty="0" smtClean="0">
                <a:solidFill>
                  <a:srgbClr val="C00000"/>
                </a:solidFill>
              </a:rPr>
              <a:t>a</a:t>
            </a:r>
            <a:r>
              <a:rPr lang="es-ES" dirty="0" smtClean="0">
                <a:solidFill>
                  <a:srgbClr val="C00000"/>
                </a:solidFill>
                <a:latin typeface="+mn-lt"/>
                <a:ea typeface="+mn-ea"/>
                <a:cs typeface="+mn-cs"/>
              </a:rPr>
              <a:t>mbiental</a:t>
            </a:r>
            <a:r>
              <a:rPr lang="es-ES" dirty="0">
                <a:solidFill>
                  <a:schemeClr val="tx1"/>
                </a:solidFill>
                <a:latin typeface="+mn-lt"/>
                <a:ea typeface="+mn-ea"/>
                <a:cs typeface="+mn-cs"/>
              </a:rPr>
              <a:t>, que hoy en día se mantienen vigentes</a:t>
            </a:r>
            <a:r>
              <a:rPr lang="es-ES" dirty="0" smtClean="0">
                <a:solidFill>
                  <a:schemeClr val="tx1"/>
                </a:solidFill>
                <a:latin typeface="+mn-lt"/>
                <a:ea typeface="+mn-ea"/>
                <a:cs typeface="+mn-cs"/>
              </a:rPr>
              <a:t>.</a:t>
            </a:r>
          </a:p>
          <a:p>
            <a:pPr lvl="0"/>
            <a:r>
              <a:rPr lang="es-ES_tradnl" dirty="0" smtClean="0"/>
              <a:t>se acuerda la incorporación de la EA a los sistemas de educación, estrategias; modalidades y la cooperación internacional</a:t>
            </a:r>
            <a:endParaRPr lang="es-ES_tradnl" i="1" dirty="0">
              <a:solidFill>
                <a:schemeClr val="tx1"/>
              </a:solidFill>
              <a:latin typeface="+mn-lt"/>
              <a:ea typeface="+mn-ea"/>
              <a:cs typeface="+mn-cs"/>
            </a:endParaRPr>
          </a:p>
          <a:p>
            <a:pPr>
              <a:buNone/>
            </a:pPr>
            <a:endParaRPr lang="es-ES_tradn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305800" cy="5135563"/>
          </a:xfrm>
        </p:spPr>
        <p:txBody>
          <a:bodyPr/>
          <a:lstStyle/>
          <a:p>
            <a:pPr algn="just"/>
            <a:r>
              <a:rPr lang="es-ES" dirty="0">
                <a:solidFill>
                  <a:schemeClr val="tx1"/>
                </a:solidFill>
                <a:latin typeface="+mn-lt"/>
                <a:ea typeface="+mn-ea"/>
                <a:cs typeface="+mn-cs"/>
              </a:rPr>
              <a:t>En junio de 1992 se realizó la “Conferencia Mundial sobre Medio Ambiente y Desarrollo” </a:t>
            </a:r>
            <a:r>
              <a:rPr lang="es-ES" dirty="0" smtClean="0">
                <a:solidFill>
                  <a:srgbClr val="C00000"/>
                </a:solidFill>
                <a:latin typeface="+mn-lt"/>
                <a:ea typeface="+mn-ea"/>
                <a:cs typeface="+mn-cs"/>
              </a:rPr>
              <a:t>“</a:t>
            </a:r>
            <a:r>
              <a:rPr lang="es-ES" dirty="0">
                <a:solidFill>
                  <a:srgbClr val="C00000"/>
                </a:solidFill>
                <a:latin typeface="+mn-lt"/>
                <a:ea typeface="+mn-ea"/>
                <a:cs typeface="+mn-cs"/>
              </a:rPr>
              <a:t>Cumbre de la Tierra o Cumbre de Río”</a:t>
            </a:r>
            <a:r>
              <a:rPr lang="es-ES" dirty="0">
                <a:solidFill>
                  <a:srgbClr val="FF3399"/>
                </a:solidFill>
                <a:latin typeface="+mn-lt"/>
                <a:ea typeface="+mn-ea"/>
                <a:cs typeface="+mn-cs"/>
              </a:rPr>
              <a:t>, </a:t>
            </a:r>
            <a:r>
              <a:rPr lang="es-ES" dirty="0" smtClean="0">
                <a:latin typeface="+mn-lt"/>
                <a:ea typeface="+mn-ea"/>
                <a:cs typeface="+mn-cs"/>
              </a:rPr>
              <a:t>asistieron </a:t>
            </a:r>
            <a:r>
              <a:rPr lang="es-ES" dirty="0" smtClean="0">
                <a:solidFill>
                  <a:schemeClr val="tx1"/>
                </a:solidFill>
                <a:latin typeface="+mn-lt"/>
                <a:ea typeface="+mn-ea"/>
                <a:cs typeface="+mn-cs"/>
              </a:rPr>
              <a:t>178 </a:t>
            </a:r>
            <a:r>
              <a:rPr lang="es-ES" dirty="0">
                <a:solidFill>
                  <a:schemeClr val="tx1"/>
                </a:solidFill>
                <a:latin typeface="+mn-lt"/>
                <a:ea typeface="+mn-ea"/>
                <a:cs typeface="+mn-cs"/>
              </a:rPr>
              <a:t>países y más de 100 jefes de estado. </a:t>
            </a:r>
            <a:endParaRPr lang="es-ES" dirty="0" smtClean="0">
              <a:solidFill>
                <a:schemeClr val="tx1"/>
              </a:solidFill>
              <a:latin typeface="+mn-lt"/>
              <a:ea typeface="+mn-ea"/>
              <a:cs typeface="+mn-cs"/>
            </a:endParaRPr>
          </a:p>
          <a:p>
            <a:pPr algn="just"/>
            <a:r>
              <a:rPr lang="es-ES" dirty="0" smtClean="0"/>
              <a:t>S</a:t>
            </a:r>
            <a:r>
              <a:rPr lang="es-ES" dirty="0" smtClean="0">
                <a:solidFill>
                  <a:schemeClr val="tx1"/>
                </a:solidFill>
                <a:latin typeface="+mn-lt"/>
                <a:ea typeface="+mn-ea"/>
                <a:cs typeface="+mn-cs"/>
              </a:rPr>
              <a:t>e </a:t>
            </a:r>
            <a:r>
              <a:rPr lang="es-ES" dirty="0">
                <a:solidFill>
                  <a:schemeClr val="tx1"/>
                </a:solidFill>
                <a:latin typeface="+mn-lt"/>
                <a:ea typeface="+mn-ea"/>
                <a:cs typeface="+mn-cs"/>
              </a:rPr>
              <a:t>aprobó el Plan de Acción para el siglo XXI, la llamada </a:t>
            </a:r>
            <a:r>
              <a:rPr lang="es-ES" dirty="0">
                <a:solidFill>
                  <a:srgbClr val="C00000"/>
                </a:solidFill>
                <a:latin typeface="+mn-lt"/>
                <a:ea typeface="+mn-ea"/>
                <a:cs typeface="+mn-cs"/>
              </a:rPr>
              <a:t>“Agenda 21” </a:t>
            </a:r>
            <a:r>
              <a:rPr lang="es-ES" dirty="0" smtClean="0">
                <a:solidFill>
                  <a:schemeClr val="tx1"/>
                </a:solidFill>
                <a:latin typeface="+mn-lt"/>
                <a:ea typeface="+mn-ea"/>
                <a:cs typeface="+mn-cs"/>
              </a:rPr>
              <a:t>que el capítulo 36 es de EA.</a:t>
            </a:r>
            <a:r>
              <a:rPr lang="es-ES_tradnl" dirty="0" smtClean="0"/>
              <a:t> Se reorienta la educación hacia el desarrollo sostenible, el aumento de la conciencia del público y el fomento a la capacitación.</a:t>
            </a:r>
            <a:endParaRPr lang="es-ES_tradn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274638"/>
            <a:ext cx="8229600" cy="1477962"/>
          </a:xfrm>
        </p:spPr>
        <p:txBody>
          <a:bodyPr/>
          <a:lstStyle/>
          <a:p>
            <a:r>
              <a:rPr lang="es-ES" sz="3200" dirty="0" smtClean="0"/>
              <a:t>PROGRAMA ESPECIAL DE TRABAJO EN RELACIÓN CON EL CAP. 36 DE LA AGENDA 21</a:t>
            </a:r>
            <a:endParaRPr lang="es-ES" sz="3200" dirty="0"/>
          </a:p>
        </p:txBody>
      </p:sp>
      <p:sp>
        <p:nvSpPr>
          <p:cNvPr id="321539" name="Rectangle 3"/>
          <p:cNvSpPr>
            <a:spLocks noGrp="1" noChangeArrowheads="1"/>
          </p:cNvSpPr>
          <p:nvPr>
            <p:ph type="body" idx="1"/>
          </p:nvPr>
        </p:nvSpPr>
        <p:spPr>
          <a:xfrm>
            <a:off x="457200" y="2057400"/>
            <a:ext cx="8229600" cy="4068763"/>
          </a:xfrm>
        </p:spPr>
        <p:txBody>
          <a:bodyPr/>
          <a:lstStyle/>
          <a:p>
            <a:r>
              <a:rPr lang="es-ES" dirty="0"/>
              <a:t>Educar para un futuro sostenible.</a:t>
            </a:r>
          </a:p>
          <a:p>
            <a:r>
              <a:rPr lang="es-ES" dirty="0"/>
              <a:t>Reorientar la educación formal hacia la sostenibilidad.</a:t>
            </a:r>
          </a:p>
          <a:p>
            <a:r>
              <a:rPr lang="es-ES" dirty="0"/>
              <a:t>Compresión y conciencia pública</a:t>
            </a:r>
          </a:p>
          <a:p>
            <a:r>
              <a:rPr lang="es-ES" dirty="0"/>
              <a:t>Cambios hacia modos de vida sostenibles, en las pautas de producción y consumo</a:t>
            </a:r>
          </a:p>
          <a:p>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228600" y="304800"/>
            <a:ext cx="8686800" cy="5821363"/>
          </a:xfrm>
        </p:spPr>
        <p:txBody>
          <a:bodyPr/>
          <a:lstStyle/>
          <a:p>
            <a:pPr lvl="0" algn="just"/>
            <a:r>
              <a:rPr lang="es-ES" sz="2800" dirty="0" smtClean="0">
                <a:solidFill>
                  <a:schemeClr val="tx1"/>
                </a:solidFill>
                <a:ea typeface="+mn-ea"/>
                <a:cs typeface="+mn-cs"/>
              </a:rPr>
              <a:t>En 2002 </a:t>
            </a:r>
            <a:r>
              <a:rPr lang="es-ES" sz="2800" dirty="0">
                <a:solidFill>
                  <a:schemeClr val="tx1"/>
                </a:solidFill>
                <a:ea typeface="+mn-ea"/>
                <a:cs typeface="+mn-cs"/>
              </a:rPr>
              <a:t>se efectuó en Sudáfrica la “Cumbre Mundial del Desarrollo Sostenible” identificada como </a:t>
            </a:r>
            <a:r>
              <a:rPr lang="es-ES" sz="2800" dirty="0" smtClean="0">
                <a:solidFill>
                  <a:srgbClr val="C00000"/>
                </a:solidFill>
                <a:ea typeface="+mn-ea"/>
                <a:cs typeface="+mn-cs"/>
              </a:rPr>
              <a:t>Río+10 </a:t>
            </a:r>
            <a:r>
              <a:rPr lang="es-ES" sz="2800" dirty="0" smtClean="0">
                <a:solidFill>
                  <a:schemeClr val="tx1"/>
                </a:solidFill>
                <a:ea typeface="+mn-ea"/>
                <a:cs typeface="+mn-cs"/>
              </a:rPr>
              <a:t>debatieron </a:t>
            </a:r>
            <a:r>
              <a:rPr lang="es-ES" sz="2800" dirty="0">
                <a:solidFill>
                  <a:schemeClr val="tx1"/>
                </a:solidFill>
                <a:ea typeface="+mn-ea"/>
                <a:cs typeface="+mn-cs"/>
              </a:rPr>
              <a:t>los </a:t>
            </a:r>
            <a:r>
              <a:rPr lang="es-ES" sz="2800" dirty="0" smtClean="0">
                <a:solidFill>
                  <a:schemeClr val="tx1"/>
                </a:solidFill>
                <a:ea typeface="+mn-ea"/>
                <a:cs typeface="+mn-cs"/>
              </a:rPr>
              <a:t>problemas </a:t>
            </a:r>
            <a:r>
              <a:rPr lang="es-ES" sz="2800" dirty="0">
                <a:solidFill>
                  <a:schemeClr val="tx1"/>
                </a:solidFill>
                <a:ea typeface="+mn-ea"/>
                <a:cs typeface="+mn-cs"/>
              </a:rPr>
              <a:t>medioambientales </a:t>
            </a:r>
            <a:r>
              <a:rPr lang="es-ES" sz="2800" dirty="0" smtClean="0">
                <a:solidFill>
                  <a:schemeClr val="tx1"/>
                </a:solidFill>
                <a:ea typeface="+mn-ea"/>
                <a:cs typeface="+mn-cs"/>
              </a:rPr>
              <a:t>y </a:t>
            </a:r>
            <a:r>
              <a:rPr lang="es-ES" sz="2800" dirty="0">
                <a:solidFill>
                  <a:schemeClr val="tx1"/>
                </a:solidFill>
                <a:ea typeface="+mn-ea"/>
                <a:cs typeface="+mn-cs"/>
              </a:rPr>
              <a:t>aspectos relativos al desarrollo sostenible y la </a:t>
            </a:r>
            <a:r>
              <a:rPr lang="es-ES" sz="2800" dirty="0" smtClean="0">
                <a:solidFill>
                  <a:schemeClr val="tx1"/>
                </a:solidFill>
                <a:ea typeface="+mn-ea"/>
                <a:cs typeface="+mn-cs"/>
              </a:rPr>
              <a:t>educación </a:t>
            </a:r>
            <a:r>
              <a:rPr lang="es-ES" sz="2800" dirty="0" smtClean="0"/>
              <a:t>a</a:t>
            </a:r>
            <a:r>
              <a:rPr lang="es-ES" sz="2800" dirty="0" smtClean="0">
                <a:solidFill>
                  <a:schemeClr val="tx1"/>
                </a:solidFill>
                <a:ea typeface="+mn-ea"/>
                <a:cs typeface="+mn-cs"/>
              </a:rPr>
              <a:t>mbiental.</a:t>
            </a:r>
          </a:p>
          <a:p>
            <a:pPr lvl="0" algn="just">
              <a:buNone/>
            </a:pPr>
            <a:endParaRPr lang="es-ES" sz="2800" dirty="0" smtClean="0">
              <a:solidFill>
                <a:schemeClr val="tx1"/>
              </a:solidFill>
              <a:ea typeface="+mn-ea"/>
              <a:cs typeface="+mn-cs"/>
            </a:endParaRPr>
          </a:p>
          <a:p>
            <a:pPr lvl="0" algn="just"/>
            <a:endParaRPr lang="es-ES" sz="2800" dirty="0"/>
          </a:p>
          <a:p>
            <a:pPr lvl="0" algn="just"/>
            <a:endParaRPr lang="es-ES" sz="2800" dirty="0" smtClean="0">
              <a:solidFill>
                <a:schemeClr val="tx1"/>
              </a:solidFill>
              <a:ea typeface="+mn-ea"/>
              <a:cs typeface="+mn-cs"/>
            </a:endParaRPr>
          </a:p>
          <a:p>
            <a:pPr algn="just"/>
            <a:r>
              <a:rPr lang="es-ES" sz="2800" dirty="0">
                <a:solidFill>
                  <a:schemeClr val="tx1"/>
                </a:solidFill>
                <a:ea typeface="+mn-ea"/>
                <a:cs typeface="+mn-cs"/>
              </a:rPr>
              <a:t>En 2012  se desarrolló en Brasil la Conferencia de las Naciones Unidas sobre el Desarrollo Sostenible  </a:t>
            </a:r>
            <a:r>
              <a:rPr lang="es-ES" sz="2800" dirty="0" smtClean="0">
                <a:solidFill>
                  <a:srgbClr val="C00000"/>
                </a:solidFill>
                <a:ea typeface="+mn-ea"/>
                <a:cs typeface="+mn-cs"/>
              </a:rPr>
              <a:t>“RIO+20”, </a:t>
            </a:r>
            <a:r>
              <a:rPr lang="es-ES" sz="2800" dirty="0" smtClean="0">
                <a:solidFill>
                  <a:schemeClr val="tx1"/>
                </a:solidFill>
                <a:ea typeface="+mn-ea"/>
                <a:cs typeface="+mn-cs"/>
              </a:rPr>
              <a:t>se </a:t>
            </a:r>
            <a:r>
              <a:rPr lang="es-ES" sz="2800" dirty="0">
                <a:solidFill>
                  <a:schemeClr val="tx1"/>
                </a:solidFill>
                <a:ea typeface="+mn-ea"/>
                <a:cs typeface="+mn-cs"/>
              </a:rPr>
              <a:t>volvieron a </a:t>
            </a:r>
            <a:r>
              <a:rPr lang="es-ES" sz="2800" dirty="0" smtClean="0">
                <a:solidFill>
                  <a:schemeClr val="tx1"/>
                </a:solidFill>
                <a:ea typeface="+mn-ea"/>
                <a:cs typeface="+mn-cs"/>
              </a:rPr>
              <a:t>tratar los </a:t>
            </a:r>
            <a:r>
              <a:rPr lang="es-ES" sz="2800" dirty="0">
                <a:solidFill>
                  <a:schemeClr val="tx1"/>
                </a:solidFill>
                <a:ea typeface="+mn-ea"/>
                <a:cs typeface="+mn-cs"/>
              </a:rPr>
              <a:t>problemas ambientales y la importancia de la educación </a:t>
            </a:r>
            <a:r>
              <a:rPr lang="es-ES" sz="2800" dirty="0" smtClean="0">
                <a:solidFill>
                  <a:schemeClr val="tx1"/>
                </a:solidFill>
                <a:ea typeface="+mn-ea"/>
                <a:cs typeface="+mn-cs"/>
              </a:rPr>
              <a:t>ambiental </a:t>
            </a:r>
            <a:r>
              <a:rPr lang="es-ES" sz="2800" dirty="0">
                <a:solidFill>
                  <a:schemeClr val="tx1"/>
                </a:solidFill>
                <a:ea typeface="+mn-ea"/>
                <a:cs typeface="+mn-cs"/>
              </a:rPr>
              <a:t>con la participación activa de </a:t>
            </a:r>
            <a:r>
              <a:rPr lang="es-ES" sz="2800" dirty="0" smtClean="0">
                <a:solidFill>
                  <a:schemeClr val="tx1"/>
                </a:solidFill>
                <a:ea typeface="+mn-ea"/>
                <a:cs typeface="+mn-cs"/>
              </a:rPr>
              <a:t>estudiantes en función de la sostenibilidad.</a:t>
            </a:r>
            <a:endParaRPr lang="es-ES_tradnl" sz="2800" dirty="0"/>
          </a:p>
        </p:txBody>
      </p:sp>
      <p:pic>
        <p:nvPicPr>
          <p:cNvPr id="4" name="Picture 4" descr="johannesburg1"/>
          <p:cNvPicPr>
            <a:picLocks noChangeAspect="1" noChangeArrowheads="1"/>
          </p:cNvPicPr>
          <p:nvPr/>
        </p:nvPicPr>
        <p:blipFill>
          <a:blip r:embed="rId2"/>
          <a:srcRect/>
          <a:stretch>
            <a:fillRect/>
          </a:stretch>
        </p:blipFill>
        <p:spPr bwMode="auto">
          <a:xfrm>
            <a:off x="990600" y="2590800"/>
            <a:ext cx="7467600" cy="12192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229600" cy="5135563"/>
          </a:xfrm>
        </p:spPr>
        <p:txBody>
          <a:bodyPr/>
          <a:lstStyle/>
          <a:p>
            <a:pPr lvl="0"/>
            <a:r>
              <a:rPr lang="es-ES_tradnl" dirty="0">
                <a:solidFill>
                  <a:schemeClr val="tx1"/>
                </a:solidFill>
                <a:latin typeface="+mn-lt"/>
                <a:ea typeface="+mn-ea"/>
                <a:cs typeface="+mn-cs"/>
              </a:rPr>
              <a:t>En  2015, los líderes mundiales adoptaron un conjunto de </a:t>
            </a:r>
            <a:r>
              <a:rPr lang="es-ES_tradnl" dirty="0">
                <a:solidFill>
                  <a:srgbClr val="C00000"/>
                </a:solidFill>
                <a:latin typeface="+mn-lt"/>
                <a:ea typeface="+mn-ea"/>
                <a:cs typeface="+mn-cs"/>
              </a:rPr>
              <a:t>17 objetivos globales </a:t>
            </a:r>
            <a:r>
              <a:rPr lang="es-ES_tradnl" dirty="0">
                <a:solidFill>
                  <a:schemeClr val="tx1"/>
                </a:solidFill>
                <a:latin typeface="+mn-lt"/>
                <a:ea typeface="+mn-ea"/>
                <a:cs typeface="+mn-cs"/>
              </a:rPr>
              <a:t>que deben alcanzarse en año </a:t>
            </a:r>
            <a:r>
              <a:rPr lang="es-ES_tradnl" dirty="0">
                <a:solidFill>
                  <a:srgbClr val="C00000"/>
                </a:solidFill>
                <a:latin typeface="+mn-lt"/>
                <a:ea typeface="+mn-ea"/>
                <a:cs typeface="+mn-cs"/>
              </a:rPr>
              <a:t>2030</a:t>
            </a:r>
            <a:r>
              <a:rPr lang="es-ES_tradnl" dirty="0">
                <a:solidFill>
                  <a:srgbClr val="FF3399"/>
                </a:solidFill>
                <a:latin typeface="+mn-lt"/>
                <a:ea typeface="+mn-ea"/>
                <a:cs typeface="+mn-cs"/>
              </a:rPr>
              <a:t>,</a:t>
            </a:r>
            <a:r>
              <a:rPr lang="es-ES_tradnl" dirty="0">
                <a:solidFill>
                  <a:schemeClr val="tx1"/>
                </a:solidFill>
                <a:latin typeface="+mn-lt"/>
                <a:ea typeface="+mn-ea"/>
                <a:cs typeface="+mn-cs"/>
              </a:rPr>
              <a:t>  para erradicar la pobreza, proteger el planeta y asegurar la prosperidad para todos y que fueron  identificados como </a:t>
            </a:r>
            <a:r>
              <a:rPr lang="es-ES_tradnl" dirty="0">
                <a:solidFill>
                  <a:srgbClr val="C00000"/>
                </a:solidFill>
                <a:latin typeface="+mn-lt"/>
                <a:ea typeface="+mn-ea"/>
                <a:cs typeface="+mn-cs"/>
              </a:rPr>
              <a:t>Objetivos del Desarrollo </a:t>
            </a:r>
            <a:r>
              <a:rPr lang="es-ES_tradnl" dirty="0" smtClean="0">
                <a:solidFill>
                  <a:srgbClr val="C00000"/>
                </a:solidFill>
                <a:latin typeface="+mn-lt"/>
                <a:ea typeface="+mn-ea"/>
                <a:cs typeface="+mn-cs"/>
              </a:rPr>
              <a:t>Sostenible (ODS)</a:t>
            </a:r>
            <a:r>
              <a:rPr lang="es-ES_tradnl" dirty="0" smtClean="0">
                <a:solidFill>
                  <a:schemeClr val="tx1"/>
                </a:solidFill>
                <a:latin typeface="+mn-lt"/>
                <a:ea typeface="+mn-ea"/>
                <a:cs typeface="+mn-cs"/>
              </a:rPr>
              <a:t>, </a:t>
            </a:r>
            <a:r>
              <a:rPr lang="es-ES_tradnl" dirty="0">
                <a:solidFill>
                  <a:schemeClr val="tx1"/>
                </a:solidFill>
                <a:latin typeface="+mn-lt"/>
                <a:ea typeface="+mn-ea"/>
                <a:cs typeface="+mn-cs"/>
              </a:rPr>
              <a:t>los que deben ser tomados en cuenta en la proyección de la educación ambiental en especial en las acciones a favor del medio ambiente escala local.</a:t>
            </a:r>
          </a:p>
          <a:p>
            <a:pPr>
              <a:buNone/>
            </a:pPr>
            <a:endParaRPr lang="es-ES_tradnl"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8915400"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44646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Tendencias de la EA</a:t>
            </a:r>
            <a:endParaRPr lang="es-ES_tradnl" dirty="0"/>
          </a:p>
        </p:txBody>
      </p:sp>
      <p:sp>
        <p:nvSpPr>
          <p:cNvPr id="3" name="2 Marcador de contenido"/>
          <p:cNvSpPr>
            <a:spLocks noGrp="1"/>
          </p:cNvSpPr>
          <p:nvPr>
            <p:ph idx="1"/>
          </p:nvPr>
        </p:nvSpPr>
        <p:spPr/>
        <p:txBody>
          <a:bodyPr/>
          <a:lstStyle/>
          <a:p>
            <a:r>
              <a:rPr lang="es-ES_tradnl" dirty="0" smtClean="0"/>
              <a:t>Dimensión ambiental no institucional</a:t>
            </a:r>
          </a:p>
          <a:p>
            <a:r>
              <a:rPr lang="es-ES_tradnl" dirty="0" smtClean="0"/>
              <a:t>Naturalista</a:t>
            </a:r>
          </a:p>
          <a:p>
            <a:r>
              <a:rPr lang="es-ES_tradnl" dirty="0" smtClean="0"/>
              <a:t>Conservacionista (1960 - 1980)</a:t>
            </a:r>
          </a:p>
          <a:p>
            <a:r>
              <a:rPr lang="es-ES_tradnl" dirty="0" smtClean="0"/>
              <a:t>Ecologista (1980- 1990)</a:t>
            </a:r>
          </a:p>
          <a:p>
            <a:r>
              <a:rPr lang="es-ES_tradnl" dirty="0" smtClean="0"/>
              <a:t>Ambientalista por el desarrollo sostenible (1992- actualidad)</a:t>
            </a:r>
          </a:p>
          <a:p>
            <a:pPr>
              <a:buNone/>
            </a:pPr>
            <a:endParaRPr lang="es-ES_tradnl" dirty="0" smtClean="0">
              <a:solidFill>
                <a:srgbClr val="C00000"/>
              </a:solidFill>
            </a:endParaRPr>
          </a:p>
          <a:p>
            <a:endParaRPr lang="es-ES_trad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9762"/>
          </a:xfrm>
        </p:spPr>
        <p:txBody>
          <a:bodyPr/>
          <a:lstStyle/>
          <a:p>
            <a:r>
              <a:rPr lang="es-ES_tradnl" dirty="0" smtClean="0"/>
              <a:t>Tendencias de la EA</a:t>
            </a:r>
            <a:endParaRPr lang="es-ES_tradnl" dirty="0"/>
          </a:p>
        </p:txBody>
      </p:sp>
      <p:sp>
        <p:nvSpPr>
          <p:cNvPr id="3" name="2 Marcador de contenido"/>
          <p:cNvSpPr>
            <a:spLocks noGrp="1"/>
          </p:cNvSpPr>
          <p:nvPr>
            <p:ph idx="1"/>
          </p:nvPr>
        </p:nvSpPr>
        <p:spPr>
          <a:xfrm>
            <a:off x="457200" y="914400"/>
            <a:ext cx="8229600" cy="5211763"/>
          </a:xfrm>
        </p:spPr>
        <p:txBody>
          <a:bodyPr/>
          <a:lstStyle/>
          <a:p>
            <a:r>
              <a:rPr lang="es-ES_tradnl" sz="2800" dirty="0" smtClean="0">
                <a:solidFill>
                  <a:srgbClr val="C00000"/>
                </a:solidFill>
              </a:rPr>
              <a:t>Conservacionista</a:t>
            </a:r>
            <a:r>
              <a:rPr lang="es-ES_tradnl" sz="2800" dirty="0" smtClean="0"/>
              <a:t> (1960-1980) Su interpretación es conservar especies y su hábitat natural no toma en cuenta las necesidades y condiciones sociales, económicas y culturales </a:t>
            </a:r>
            <a:r>
              <a:rPr lang="es-ES_tradnl" sz="2800" dirty="0" smtClean="0"/>
              <a:t>de las poblaciones </a:t>
            </a:r>
            <a:r>
              <a:rPr lang="es-ES_tradnl" sz="2800" dirty="0" smtClean="0"/>
              <a:t>humanas</a:t>
            </a:r>
          </a:p>
          <a:p>
            <a:pPr>
              <a:buNone/>
            </a:pPr>
            <a:r>
              <a:rPr lang="es-ES_tradnl" sz="2800" dirty="0" smtClean="0"/>
              <a:t>     -  a) </a:t>
            </a:r>
            <a:r>
              <a:rPr lang="es-ES_tradnl" sz="2800" u="sng" dirty="0" smtClean="0"/>
              <a:t>Problema ambiental</a:t>
            </a:r>
            <a:r>
              <a:rPr lang="es-ES_tradnl" sz="2800" dirty="0" smtClean="0"/>
              <a:t>: Conservar el MA</a:t>
            </a:r>
          </a:p>
          <a:p>
            <a:pPr>
              <a:buNone/>
            </a:pPr>
            <a:r>
              <a:rPr lang="es-ES_tradnl" sz="2800" dirty="0" smtClean="0"/>
              <a:t>     -  b) </a:t>
            </a:r>
            <a:r>
              <a:rPr lang="es-ES_tradnl" sz="2800" u="sng" dirty="0" smtClean="0"/>
              <a:t>La EA</a:t>
            </a:r>
            <a:r>
              <a:rPr lang="es-ES_tradnl" sz="2800" dirty="0" smtClean="0"/>
              <a:t>: Educar para la conservación</a:t>
            </a:r>
          </a:p>
          <a:p>
            <a:pPr>
              <a:buNone/>
            </a:pPr>
            <a:r>
              <a:rPr lang="es-ES_tradnl" sz="2800" dirty="0" smtClean="0"/>
              <a:t>     -  c) </a:t>
            </a:r>
            <a:r>
              <a:rPr lang="es-ES_tradnl" sz="2800" u="sng" dirty="0" smtClean="0"/>
              <a:t>Evolución institucional</a:t>
            </a:r>
            <a:r>
              <a:rPr lang="es-ES_tradnl" sz="2800" dirty="0" smtClean="0"/>
              <a:t>: Programa MAB,        PNUMA, PIEA, Conferencia </a:t>
            </a:r>
            <a:r>
              <a:rPr lang="es-ES_tradnl" sz="2800" dirty="0" err="1" smtClean="0"/>
              <a:t>deTbilisi</a:t>
            </a:r>
            <a:endParaRPr lang="es-ES_tradnl" sz="2800" dirty="0" smtClean="0"/>
          </a:p>
          <a:p>
            <a:endParaRPr lang="es-ES_tradn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229600" cy="5135563"/>
          </a:xfrm>
        </p:spPr>
        <p:txBody>
          <a:bodyPr/>
          <a:lstStyle/>
          <a:p>
            <a:r>
              <a:rPr lang="es-ES_tradnl" dirty="0" smtClean="0">
                <a:solidFill>
                  <a:srgbClr val="C00000"/>
                </a:solidFill>
              </a:rPr>
              <a:t>Ecologista</a:t>
            </a:r>
            <a:r>
              <a:rPr lang="es-ES_tradnl" dirty="0" smtClean="0"/>
              <a:t> (1980-1990)</a:t>
            </a:r>
          </a:p>
          <a:p>
            <a:pPr>
              <a:buNone/>
            </a:pPr>
            <a:r>
              <a:rPr lang="es-ES_tradnl" dirty="0" smtClean="0"/>
              <a:t>    - a) Grave alteración de sistemas y procesos ecológicos. Globalización del deterioro</a:t>
            </a:r>
          </a:p>
          <a:p>
            <a:pPr>
              <a:buNone/>
            </a:pPr>
            <a:r>
              <a:rPr lang="es-ES_tradnl" dirty="0" smtClean="0"/>
              <a:t>    - b) Educar para concientizar sobre el problema ambiental y formar conductas.</a:t>
            </a:r>
          </a:p>
          <a:p>
            <a:pPr>
              <a:buNone/>
            </a:pPr>
            <a:r>
              <a:rPr lang="es-ES_tradnl" dirty="0" smtClean="0"/>
              <a:t>    - c) Estrategia Mundial para la Conservación de la </a:t>
            </a:r>
            <a:r>
              <a:rPr lang="es-ES_tradnl" dirty="0" smtClean="0"/>
              <a:t>Nat</a:t>
            </a:r>
            <a:r>
              <a:rPr lang="es-ES_tradnl" dirty="0" smtClean="0"/>
              <a:t>uraleza </a:t>
            </a:r>
            <a:r>
              <a:rPr lang="es-ES_tradnl" dirty="0" smtClean="0"/>
              <a:t> </a:t>
            </a:r>
            <a:r>
              <a:rPr lang="es-ES_tradnl" dirty="0" smtClean="0"/>
              <a:t>y Congreso </a:t>
            </a:r>
            <a:r>
              <a:rPr lang="es-ES_tradnl" dirty="0" smtClean="0"/>
              <a:t>Internacional de </a:t>
            </a:r>
            <a:r>
              <a:rPr lang="es-ES_tradnl" dirty="0" smtClean="0"/>
              <a:t>EA </a:t>
            </a:r>
            <a:endParaRPr lang="es-ES_tradnl" dirty="0" smtClean="0"/>
          </a:p>
          <a:p>
            <a:pPr>
              <a:buNone/>
            </a:pPr>
            <a:r>
              <a:rPr lang="es-ES_tradnl" dirty="0" smtClean="0"/>
              <a:t> </a:t>
            </a:r>
            <a:r>
              <a:rPr lang="es-ES_tradnl" dirty="0" smtClean="0"/>
              <a:t>    </a:t>
            </a:r>
            <a:r>
              <a:rPr lang="es-ES_tradnl" dirty="0" smtClean="0"/>
              <a:t>(</a:t>
            </a:r>
            <a:r>
              <a:rPr lang="es-ES_tradnl" dirty="0" smtClean="0"/>
              <a:t>Moscú 1997)</a:t>
            </a:r>
          </a:p>
          <a:p>
            <a:pPr>
              <a:buNone/>
            </a:pPr>
            <a:r>
              <a:rPr lang="es-ES_tradnl" dirty="0" smtClean="0"/>
              <a:t>    </a:t>
            </a:r>
          </a:p>
          <a:p>
            <a:pPr>
              <a:buNone/>
            </a:pPr>
            <a:endParaRPr lang="es-ES_tradnl" dirty="0" smtClean="0"/>
          </a:p>
          <a:p>
            <a:endParaRPr lang="es-ES_tradnl" dirty="0"/>
          </a:p>
        </p:txBody>
      </p:sp>
      <p:pic>
        <p:nvPicPr>
          <p:cNvPr id="6" name="Picture 2" descr="E:\Yoli\Educa ambiental\Asignatura EA\Curso 2017-18\PW 2017 B-G\para tema 3\la-granja.png"/>
          <p:cNvPicPr>
            <a:picLocks noChangeAspect="1" noChangeArrowheads="1"/>
          </p:cNvPicPr>
          <p:nvPr/>
        </p:nvPicPr>
        <p:blipFill>
          <a:blip r:embed="rId2"/>
          <a:srcRect/>
          <a:stretch>
            <a:fillRect/>
          </a:stretch>
        </p:blipFill>
        <p:spPr bwMode="auto">
          <a:xfrm>
            <a:off x="6400800" y="5105400"/>
            <a:ext cx="2438400" cy="17526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1143000"/>
            <a:ext cx="8305800" cy="5181600"/>
          </a:xfrm>
        </p:spPr>
        <p:txBody>
          <a:bodyPr/>
          <a:lstStyle/>
          <a:p>
            <a:r>
              <a:rPr lang="es-ES" b="1" dirty="0" smtClean="0"/>
              <a:t>El Jefe Seattle</a:t>
            </a:r>
            <a:r>
              <a:rPr lang="es-ES" dirty="0" smtClean="0"/>
              <a:t> de la tribu </a:t>
            </a:r>
            <a:r>
              <a:rPr lang="es-ES" dirty="0" err="1" smtClean="0"/>
              <a:t>Suwamish</a:t>
            </a:r>
            <a:r>
              <a:rPr lang="es-ES" dirty="0" smtClean="0"/>
              <a:t> </a:t>
            </a:r>
            <a:r>
              <a:rPr lang="es-ES" b="1" dirty="0" smtClean="0"/>
              <a:t>escribe una carta </a:t>
            </a:r>
            <a:r>
              <a:rPr lang="es-ES" dirty="0" smtClean="0"/>
              <a:t>al presidente de los Estados Unidos, Franklin Pierce en respuesta  a una oferta que este le había enviado en 1854  para comprarle los territorios del noroeste de los Estados Unidos que hoy forman el Estado de Washington.</a:t>
            </a:r>
          </a:p>
          <a:p>
            <a:endParaRPr lang="es-ES_tradn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3562"/>
          </a:xfrm>
        </p:spPr>
        <p:txBody>
          <a:bodyPr/>
          <a:lstStyle/>
          <a:p>
            <a:r>
              <a:rPr lang="es-ES_tradnl" dirty="0" smtClean="0"/>
              <a:t>Tendencias de la EA</a:t>
            </a:r>
            <a:endParaRPr lang="es-ES_tradnl" dirty="0"/>
          </a:p>
        </p:txBody>
      </p:sp>
      <p:sp>
        <p:nvSpPr>
          <p:cNvPr id="3" name="2 Marcador de contenido"/>
          <p:cNvSpPr>
            <a:spLocks noGrp="1"/>
          </p:cNvSpPr>
          <p:nvPr>
            <p:ph idx="1"/>
          </p:nvPr>
        </p:nvSpPr>
        <p:spPr>
          <a:xfrm>
            <a:off x="457200" y="762000"/>
            <a:ext cx="8686800" cy="5364163"/>
          </a:xfrm>
        </p:spPr>
        <p:txBody>
          <a:bodyPr/>
          <a:lstStyle/>
          <a:p>
            <a:r>
              <a:rPr lang="es-ES_tradnl" sz="2800" dirty="0" smtClean="0">
                <a:solidFill>
                  <a:srgbClr val="C00000"/>
                </a:solidFill>
              </a:rPr>
              <a:t>Ambientalista por el desarrollo sostenible (actual) </a:t>
            </a:r>
            <a:r>
              <a:rPr lang="es-ES_tradnl" sz="2800" dirty="0" smtClean="0"/>
              <a:t>Promueve acciones individuales y colectivas que promuevan el desarrollo sustentable.</a:t>
            </a:r>
            <a:endParaRPr lang="es-ES_tradnl" sz="2800" dirty="0" smtClean="0">
              <a:solidFill>
                <a:srgbClr val="C00000"/>
              </a:solidFill>
            </a:endParaRPr>
          </a:p>
          <a:p>
            <a:pPr>
              <a:buNone/>
            </a:pPr>
            <a:r>
              <a:rPr lang="es-ES_tradnl" sz="2800" dirty="0" smtClean="0"/>
              <a:t>    -  a) </a:t>
            </a:r>
            <a:r>
              <a:rPr lang="es-ES_tradnl" sz="2800" u="sng" dirty="0" smtClean="0"/>
              <a:t>Problema ambiental</a:t>
            </a:r>
            <a:r>
              <a:rPr lang="es-ES_tradnl" sz="2800" dirty="0" smtClean="0"/>
              <a:t>: Crisis global. Es urgente la adopción de </a:t>
            </a:r>
            <a:r>
              <a:rPr lang="es-ES_tradnl" sz="2800" dirty="0" smtClean="0"/>
              <a:t>medidas.</a:t>
            </a:r>
            <a:endParaRPr lang="es-ES_tradnl" sz="2800" dirty="0" smtClean="0"/>
          </a:p>
          <a:p>
            <a:pPr>
              <a:buNone/>
            </a:pPr>
            <a:r>
              <a:rPr lang="es-ES_tradnl" sz="2800" dirty="0" smtClean="0"/>
              <a:t>     -  b) </a:t>
            </a:r>
            <a:r>
              <a:rPr lang="es-ES_tradnl" sz="2800" u="sng" dirty="0" smtClean="0"/>
              <a:t>La EA</a:t>
            </a:r>
            <a:r>
              <a:rPr lang="es-ES_tradnl" sz="2800" dirty="0" smtClean="0"/>
              <a:t>: Formación para enfrentar la crisis, capacita la acción colectiva. Un desarrollo sustentable unido a estrategia </a:t>
            </a:r>
            <a:r>
              <a:rPr lang="es-ES_tradnl" sz="2800" dirty="0" smtClean="0"/>
              <a:t>educativa.</a:t>
            </a:r>
            <a:endParaRPr lang="es-ES_tradnl" sz="2800" dirty="0" smtClean="0"/>
          </a:p>
          <a:p>
            <a:pPr>
              <a:buNone/>
            </a:pPr>
            <a:r>
              <a:rPr lang="es-ES_tradnl" sz="2800" dirty="0" smtClean="0"/>
              <a:t>     -  c) </a:t>
            </a:r>
            <a:r>
              <a:rPr lang="es-ES_tradnl" sz="2800" u="sng" dirty="0" smtClean="0"/>
              <a:t>Evolución institucional</a:t>
            </a:r>
            <a:r>
              <a:rPr lang="es-ES_tradnl" sz="2800" dirty="0" smtClean="0"/>
              <a:t>: Cumbre de Río, Agenda 21, Río+10 y Río+20, </a:t>
            </a:r>
            <a:r>
              <a:rPr lang="es-ES" sz="2800" dirty="0" smtClean="0">
                <a:latin typeface="Arial" pitchFamily="34" charset="0"/>
              </a:rPr>
              <a:t>Conferencia Marco sobre Cambio Climático (1994</a:t>
            </a:r>
            <a:r>
              <a:rPr lang="es-ES" sz="2800" dirty="0" smtClean="0">
                <a:latin typeface="Arial" pitchFamily="34" charset="0"/>
              </a:rPr>
              <a:t>). </a:t>
            </a:r>
            <a:endParaRPr lang="es-ES" sz="2800" dirty="0" smtClean="0">
              <a:latin typeface="Arial" pitchFamily="34" charset="0"/>
            </a:endParaRPr>
          </a:p>
          <a:p>
            <a:pPr>
              <a:buNone/>
            </a:pPr>
            <a:r>
              <a:rPr lang="es-ES_tradnl" sz="2800" dirty="0" smtClean="0"/>
              <a:t> </a:t>
            </a:r>
            <a:endParaRPr lang="es-ES_tradnl" sz="2800" dirty="0"/>
          </a:p>
        </p:txBody>
      </p:sp>
      <p:pic>
        <p:nvPicPr>
          <p:cNvPr id="185345" name="Picture 1" descr="E:\Yoli\Educa ambiental\Asignatura EA\Curso 2017-18\PW 2017 B-G\para tema 3\images.jpg"/>
          <p:cNvPicPr>
            <a:picLocks noChangeAspect="1" noChangeArrowheads="1"/>
          </p:cNvPicPr>
          <p:nvPr/>
        </p:nvPicPr>
        <p:blipFill>
          <a:blip r:embed="rId2"/>
          <a:srcRect/>
          <a:stretch>
            <a:fillRect/>
          </a:stretch>
        </p:blipFill>
        <p:spPr bwMode="auto">
          <a:xfrm>
            <a:off x="6400800" y="5334000"/>
            <a:ext cx="2362200" cy="12954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3562"/>
          </a:xfrm>
        </p:spPr>
        <p:txBody>
          <a:bodyPr/>
          <a:lstStyle/>
          <a:p>
            <a:r>
              <a:rPr lang="es-ES_tradnl" dirty="0" smtClean="0"/>
              <a:t>EN CUBA</a:t>
            </a:r>
            <a:endParaRPr lang="es-ES_tradnl" dirty="0"/>
          </a:p>
        </p:txBody>
      </p:sp>
      <p:sp>
        <p:nvSpPr>
          <p:cNvPr id="3" name="2 Marcador de contenido"/>
          <p:cNvSpPr>
            <a:spLocks noGrp="1"/>
          </p:cNvSpPr>
          <p:nvPr>
            <p:ph idx="1"/>
          </p:nvPr>
        </p:nvSpPr>
        <p:spPr>
          <a:xfrm>
            <a:off x="457200" y="1066800"/>
            <a:ext cx="8305800" cy="5059363"/>
          </a:xfrm>
        </p:spPr>
        <p:txBody>
          <a:bodyPr/>
          <a:lstStyle/>
          <a:p>
            <a:pPr lvl="0"/>
            <a:r>
              <a:rPr lang="es-ES" sz="2800" dirty="0" smtClean="0">
                <a:solidFill>
                  <a:schemeClr val="tx1"/>
                </a:solidFill>
                <a:latin typeface="+mn-lt"/>
                <a:ea typeface="+mn-ea"/>
                <a:cs typeface="+mn-cs"/>
              </a:rPr>
              <a:t>Durante colonia y </a:t>
            </a:r>
            <a:r>
              <a:rPr lang="es-ES" sz="2800" dirty="0" err="1" smtClean="0">
                <a:solidFill>
                  <a:schemeClr val="tx1"/>
                </a:solidFill>
                <a:latin typeface="+mn-lt"/>
                <a:ea typeface="+mn-ea"/>
                <a:cs typeface="+mn-cs"/>
              </a:rPr>
              <a:t>neocolonia</a:t>
            </a:r>
            <a:r>
              <a:rPr lang="es-ES" sz="2800" dirty="0" smtClean="0">
                <a:solidFill>
                  <a:schemeClr val="tx1"/>
                </a:solidFill>
                <a:latin typeface="+mn-lt"/>
                <a:ea typeface="+mn-ea"/>
                <a:cs typeface="+mn-cs"/>
              </a:rPr>
              <a:t> la protección del MA no </a:t>
            </a:r>
            <a:r>
              <a:rPr lang="es-ES" sz="2800" smtClean="0">
                <a:solidFill>
                  <a:schemeClr val="tx1"/>
                </a:solidFill>
                <a:latin typeface="+mn-lt"/>
                <a:ea typeface="+mn-ea"/>
                <a:cs typeface="+mn-cs"/>
              </a:rPr>
              <a:t>era política, </a:t>
            </a:r>
            <a:r>
              <a:rPr lang="es-ES" sz="2800" dirty="0" smtClean="0">
                <a:solidFill>
                  <a:schemeClr val="tx1"/>
                </a:solidFill>
                <a:latin typeface="+mn-lt"/>
                <a:ea typeface="+mn-ea"/>
                <a:cs typeface="+mn-cs"/>
              </a:rPr>
              <a:t>ni la EA. Se destacaron José Martí, Felipe </a:t>
            </a:r>
            <a:r>
              <a:rPr lang="es-ES" sz="2800" dirty="0" err="1" smtClean="0">
                <a:solidFill>
                  <a:schemeClr val="tx1"/>
                </a:solidFill>
                <a:latin typeface="+mn-lt"/>
                <a:ea typeface="+mn-ea"/>
                <a:cs typeface="+mn-cs"/>
              </a:rPr>
              <a:t>Poey</a:t>
            </a:r>
            <a:r>
              <a:rPr lang="es-ES" sz="2800" dirty="0" smtClean="0">
                <a:solidFill>
                  <a:schemeClr val="tx1"/>
                </a:solidFill>
                <a:latin typeface="+mn-lt"/>
                <a:ea typeface="+mn-ea"/>
                <a:cs typeface="+mn-cs"/>
              </a:rPr>
              <a:t>, Carlos J. </a:t>
            </a:r>
            <a:r>
              <a:rPr lang="es-ES" sz="2800" dirty="0" err="1" smtClean="0">
                <a:solidFill>
                  <a:schemeClr val="tx1"/>
                </a:solidFill>
                <a:latin typeface="+mn-lt"/>
                <a:ea typeface="+mn-ea"/>
                <a:cs typeface="+mn-cs"/>
              </a:rPr>
              <a:t>Finlay</a:t>
            </a:r>
            <a:r>
              <a:rPr lang="es-ES" sz="2800" dirty="0" smtClean="0">
                <a:solidFill>
                  <a:schemeClr val="tx1"/>
                </a:solidFill>
                <a:latin typeface="+mn-lt"/>
                <a:ea typeface="+mn-ea"/>
                <a:cs typeface="+mn-cs"/>
              </a:rPr>
              <a:t>, Tomas Roig, Salvador </a:t>
            </a:r>
            <a:r>
              <a:rPr lang="es-ES" sz="2800" dirty="0" err="1" smtClean="0">
                <a:solidFill>
                  <a:schemeClr val="tx1"/>
                </a:solidFill>
                <a:latin typeface="+mn-lt"/>
                <a:ea typeface="+mn-ea"/>
                <a:cs typeface="+mn-cs"/>
              </a:rPr>
              <a:t>Massip</a:t>
            </a:r>
            <a:r>
              <a:rPr lang="es-ES" sz="2800" dirty="0" smtClean="0">
                <a:solidFill>
                  <a:schemeClr val="tx1"/>
                </a:solidFill>
                <a:latin typeface="+mn-lt"/>
                <a:ea typeface="+mn-ea"/>
                <a:cs typeface="+mn-cs"/>
              </a:rPr>
              <a:t>, Sarah </a:t>
            </a:r>
            <a:r>
              <a:rPr lang="es-ES" sz="2800" dirty="0" err="1" smtClean="0"/>
              <a:t>Y</a:t>
            </a:r>
            <a:r>
              <a:rPr lang="es-ES" sz="2800" dirty="0" err="1" smtClean="0">
                <a:solidFill>
                  <a:schemeClr val="tx1"/>
                </a:solidFill>
                <a:latin typeface="+mn-lt"/>
                <a:ea typeface="+mn-ea"/>
                <a:cs typeface="+mn-cs"/>
              </a:rPr>
              <a:t>zalgué</a:t>
            </a:r>
            <a:r>
              <a:rPr lang="es-ES" sz="2800" dirty="0" smtClean="0">
                <a:solidFill>
                  <a:schemeClr val="tx1"/>
                </a:solidFill>
                <a:latin typeface="+mn-lt"/>
                <a:ea typeface="+mn-ea"/>
                <a:cs typeface="+mn-cs"/>
              </a:rPr>
              <a:t> y Antonio Núñez Jiménez.</a:t>
            </a:r>
            <a:endParaRPr lang="es-ES_tradnl" sz="2800" i="1" dirty="0">
              <a:solidFill>
                <a:schemeClr val="tx1"/>
              </a:solidFill>
              <a:latin typeface="+mn-lt"/>
              <a:ea typeface="+mn-ea"/>
              <a:cs typeface="+mn-cs"/>
            </a:endParaRPr>
          </a:p>
          <a:p>
            <a:pPr algn="just"/>
            <a:r>
              <a:rPr lang="es-ES_tradnl" sz="2800" dirty="0" smtClean="0"/>
              <a:t>En </a:t>
            </a:r>
            <a:r>
              <a:rPr lang="es-ES_tradnl" sz="2800" dirty="0" err="1" smtClean="0"/>
              <a:t>neocolonia</a:t>
            </a:r>
            <a:r>
              <a:rPr lang="es-ES_tradnl" sz="2800" dirty="0" smtClean="0"/>
              <a:t> se hacían actividades extraescolares Ej. Día del Árbol.</a:t>
            </a:r>
          </a:p>
          <a:p>
            <a:pPr algn="just"/>
            <a:r>
              <a:rPr lang="es-ES_tradnl" sz="2800" dirty="0" smtClean="0"/>
              <a:t>1959 la Revolución adoptó medidas para el desarrollo social y educacional que fueron base para la EA</a:t>
            </a:r>
            <a:endParaRPr lang="es-ES_tradnl"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dirty="0"/>
          </a:p>
        </p:txBody>
      </p:sp>
      <p:sp>
        <p:nvSpPr>
          <p:cNvPr id="3" name="2 Marcador de contenido"/>
          <p:cNvSpPr>
            <a:spLocks noGrp="1"/>
          </p:cNvSpPr>
          <p:nvPr>
            <p:ph idx="1"/>
          </p:nvPr>
        </p:nvSpPr>
        <p:spPr>
          <a:xfrm>
            <a:off x="457200" y="685800"/>
            <a:ext cx="8229600" cy="5440363"/>
          </a:xfrm>
        </p:spPr>
        <p:txBody>
          <a:bodyPr/>
          <a:lstStyle/>
          <a:p>
            <a:pPr lvl="0"/>
            <a:r>
              <a:rPr lang="es-ES" dirty="0">
                <a:solidFill>
                  <a:schemeClr val="tx1"/>
                </a:solidFill>
                <a:latin typeface="+mn-lt"/>
                <a:ea typeface="+mn-ea"/>
                <a:cs typeface="+mn-cs"/>
              </a:rPr>
              <a:t>Durante el Primer Congreso del </a:t>
            </a:r>
            <a:r>
              <a:rPr lang="es-ES" dirty="0" smtClean="0">
                <a:solidFill>
                  <a:schemeClr val="tx1"/>
                </a:solidFill>
                <a:latin typeface="+mn-lt"/>
                <a:ea typeface="+mn-ea"/>
                <a:cs typeface="+mn-cs"/>
              </a:rPr>
              <a:t>PCC </a:t>
            </a:r>
            <a:r>
              <a:rPr lang="es-ES" dirty="0">
                <a:solidFill>
                  <a:schemeClr val="tx1"/>
                </a:solidFill>
                <a:latin typeface="+mn-lt"/>
                <a:ea typeface="+mn-ea"/>
                <a:cs typeface="+mn-cs"/>
              </a:rPr>
              <a:t>en  1975, nació la Tesis sobre Política Científica y la necesidad de crear un órgano para la atención de los problemas del medio ambiente</a:t>
            </a:r>
            <a:r>
              <a:rPr lang="es-ES" dirty="0" smtClean="0">
                <a:solidFill>
                  <a:schemeClr val="tx1"/>
                </a:solidFill>
                <a:latin typeface="+mn-lt"/>
                <a:ea typeface="+mn-ea"/>
                <a:cs typeface="+mn-cs"/>
              </a:rPr>
              <a:t>.</a:t>
            </a:r>
          </a:p>
          <a:p>
            <a:pPr lvl="0"/>
            <a:r>
              <a:rPr lang="es-ES" dirty="0" smtClean="0"/>
              <a:t>En 1975 </a:t>
            </a:r>
            <a:r>
              <a:rPr lang="es-ES" dirty="0" err="1" smtClean="0"/>
              <a:t>Mined</a:t>
            </a:r>
            <a:r>
              <a:rPr lang="es-ES" dirty="0" smtClean="0"/>
              <a:t> consideró la EA como parte de la educación integral. </a:t>
            </a:r>
            <a:endParaRPr lang="es-ES_tradnl" dirty="0">
              <a:solidFill>
                <a:schemeClr val="tx1"/>
              </a:solidFill>
              <a:latin typeface="+mn-lt"/>
              <a:ea typeface="+mn-ea"/>
              <a:cs typeface="+mn-cs"/>
            </a:endParaRPr>
          </a:p>
          <a:p>
            <a:endParaRPr lang="es-ES_tradnl" dirty="0"/>
          </a:p>
        </p:txBody>
      </p:sp>
      <p:pic>
        <p:nvPicPr>
          <p:cNvPr id="6" name="Picture 4" descr="Copia de 001"/>
          <p:cNvPicPr>
            <a:picLocks noChangeAspect="1" noChangeArrowheads="1"/>
          </p:cNvPicPr>
          <p:nvPr/>
        </p:nvPicPr>
        <p:blipFill>
          <a:blip r:embed="rId2"/>
          <a:srcRect/>
          <a:stretch>
            <a:fillRect/>
          </a:stretch>
        </p:blipFill>
        <p:spPr bwMode="auto">
          <a:xfrm>
            <a:off x="5181600" y="4419600"/>
            <a:ext cx="3429000" cy="2209800"/>
          </a:xfrm>
          <a:prstGeom prst="rect">
            <a:avLst/>
          </a:prstGeom>
          <a:noFill/>
        </p:spPr>
      </p:pic>
      <p:pic>
        <p:nvPicPr>
          <p:cNvPr id="7" name="Picture 4" descr="MVC-864F"/>
          <p:cNvPicPr>
            <a:picLocks noChangeAspect="1" noChangeArrowheads="1"/>
          </p:cNvPicPr>
          <p:nvPr/>
        </p:nvPicPr>
        <p:blipFill>
          <a:blip r:embed="rId3"/>
          <a:srcRect/>
          <a:stretch>
            <a:fillRect/>
          </a:stretch>
        </p:blipFill>
        <p:spPr bwMode="auto">
          <a:xfrm>
            <a:off x="677884" y="4577154"/>
            <a:ext cx="3132116" cy="197604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838200"/>
            <a:ext cx="8229600" cy="5287963"/>
          </a:xfrm>
        </p:spPr>
        <p:txBody>
          <a:bodyPr/>
          <a:lstStyle/>
          <a:p>
            <a:pPr lvl="0" algn="just"/>
            <a:r>
              <a:rPr lang="es-ES" dirty="0">
                <a:solidFill>
                  <a:schemeClr val="tx1"/>
                </a:solidFill>
                <a:latin typeface="+mn-lt"/>
                <a:ea typeface="+mn-ea"/>
                <a:cs typeface="+mn-cs"/>
              </a:rPr>
              <a:t>En 1981 se aprobó la Ley 33 de “Protección del medio ambiente y uso racional de los recursos naturales”; </a:t>
            </a:r>
            <a:endParaRPr lang="es-ES" dirty="0" smtClean="0">
              <a:solidFill>
                <a:schemeClr val="tx1"/>
              </a:solidFill>
              <a:latin typeface="+mn-lt"/>
              <a:ea typeface="+mn-ea"/>
              <a:cs typeface="+mn-cs"/>
            </a:endParaRPr>
          </a:p>
          <a:p>
            <a:pPr lvl="0" algn="just"/>
            <a:r>
              <a:rPr lang="es-ES" dirty="0"/>
              <a:t>E</a:t>
            </a:r>
            <a:r>
              <a:rPr lang="es-ES" dirty="0" smtClean="0">
                <a:solidFill>
                  <a:schemeClr val="tx1"/>
                </a:solidFill>
                <a:latin typeface="+mn-lt"/>
                <a:ea typeface="+mn-ea"/>
                <a:cs typeface="+mn-cs"/>
              </a:rPr>
              <a:t>n </a:t>
            </a:r>
            <a:r>
              <a:rPr lang="es-ES" dirty="0">
                <a:solidFill>
                  <a:schemeClr val="tx1"/>
                </a:solidFill>
                <a:latin typeface="+mn-lt"/>
                <a:ea typeface="+mn-ea"/>
                <a:cs typeface="+mn-cs"/>
              </a:rPr>
              <a:t>ese </a:t>
            </a:r>
            <a:r>
              <a:rPr lang="es-ES" dirty="0" smtClean="0">
                <a:solidFill>
                  <a:schemeClr val="tx1"/>
                </a:solidFill>
                <a:latin typeface="+mn-lt"/>
                <a:ea typeface="+mn-ea"/>
                <a:cs typeface="+mn-cs"/>
              </a:rPr>
              <a:t>año </a:t>
            </a:r>
            <a:r>
              <a:rPr lang="es-ES" dirty="0">
                <a:solidFill>
                  <a:schemeClr val="tx1"/>
                </a:solidFill>
                <a:latin typeface="+mn-lt"/>
                <a:ea typeface="+mn-ea"/>
                <a:cs typeface="+mn-cs"/>
              </a:rPr>
              <a:t>se constituyó la Comisión Nacional para la Protección del Medio Ambiente y Conservación de los Recursos Naturales (COMARNA).</a:t>
            </a:r>
            <a:endParaRPr lang="es-ES_tradnl" i="1" dirty="0">
              <a:solidFill>
                <a:schemeClr val="tx1"/>
              </a:solidFill>
              <a:latin typeface="+mn-lt"/>
              <a:ea typeface="+mn-ea"/>
              <a:cs typeface="+mn-cs"/>
            </a:endParaRPr>
          </a:p>
          <a:p>
            <a:pPr lvl="0" algn="just"/>
            <a:r>
              <a:rPr lang="es-ES" dirty="0">
                <a:solidFill>
                  <a:schemeClr val="tx1"/>
                </a:solidFill>
                <a:latin typeface="+mn-lt"/>
                <a:ea typeface="+mn-ea"/>
                <a:cs typeface="+mn-cs"/>
              </a:rPr>
              <a:t>En 1993 se aprobó el Programa Nacional de Medio Ambiente y Desarrollo que constituye la adecuación cubana a la Agenda 21 nacida en la Cumbre de Río.</a:t>
            </a:r>
            <a:endParaRPr lang="es-ES_tradnl" i="1" dirty="0">
              <a:solidFill>
                <a:schemeClr val="tx1"/>
              </a:solidFill>
              <a:latin typeface="+mn-lt"/>
              <a:ea typeface="+mn-ea"/>
              <a:cs typeface="+mn-cs"/>
            </a:endParaRPr>
          </a:p>
          <a:p>
            <a:endParaRPr lang="es-ES_tradn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685800"/>
            <a:ext cx="8382000" cy="5715000"/>
          </a:xfrm>
        </p:spPr>
        <p:txBody>
          <a:bodyPr/>
          <a:lstStyle/>
          <a:p>
            <a:pPr lvl="0" algn="just"/>
            <a:r>
              <a:rPr lang="es-ES" dirty="0">
                <a:solidFill>
                  <a:schemeClr val="tx1"/>
                </a:solidFill>
                <a:latin typeface="+mn-lt"/>
                <a:ea typeface="+mn-ea"/>
                <a:cs typeface="+mn-cs"/>
              </a:rPr>
              <a:t>En </a:t>
            </a:r>
            <a:r>
              <a:rPr lang="es-ES" dirty="0" smtClean="0">
                <a:solidFill>
                  <a:schemeClr val="tx1"/>
                </a:solidFill>
                <a:latin typeface="+mn-lt"/>
                <a:ea typeface="+mn-ea"/>
                <a:cs typeface="+mn-cs"/>
              </a:rPr>
              <a:t>1994 la </a:t>
            </a:r>
            <a:r>
              <a:rPr lang="es-ES" dirty="0">
                <a:solidFill>
                  <a:schemeClr val="tx1"/>
                </a:solidFill>
                <a:latin typeface="+mn-lt"/>
                <a:ea typeface="+mn-ea"/>
                <a:cs typeface="+mn-cs"/>
              </a:rPr>
              <a:t>creación del Ministerio de Ciencia, Tecnología y Medio Ambiente </a:t>
            </a:r>
            <a:r>
              <a:rPr lang="es-ES" dirty="0">
                <a:solidFill>
                  <a:srgbClr val="C00000"/>
                </a:solidFill>
                <a:latin typeface="+mn-lt"/>
                <a:ea typeface="+mn-ea"/>
                <a:cs typeface="+mn-cs"/>
              </a:rPr>
              <a:t>(</a:t>
            </a:r>
            <a:r>
              <a:rPr lang="es-ES" dirty="0" err="1" smtClean="0">
                <a:solidFill>
                  <a:srgbClr val="C00000"/>
                </a:solidFill>
                <a:latin typeface="+mn-lt"/>
                <a:ea typeface="+mn-ea"/>
                <a:cs typeface="+mn-cs"/>
              </a:rPr>
              <a:t>Citma</a:t>
            </a:r>
            <a:r>
              <a:rPr lang="es-ES" dirty="0" smtClean="0">
                <a:solidFill>
                  <a:srgbClr val="C00000"/>
                </a:solidFill>
                <a:latin typeface="+mn-lt"/>
                <a:ea typeface="+mn-ea"/>
                <a:cs typeface="+mn-cs"/>
              </a:rPr>
              <a:t>), </a:t>
            </a:r>
            <a:r>
              <a:rPr lang="es-ES" dirty="0">
                <a:solidFill>
                  <a:schemeClr val="tx1"/>
                </a:solidFill>
                <a:latin typeface="+mn-lt"/>
                <a:ea typeface="+mn-ea"/>
                <a:cs typeface="+mn-cs"/>
              </a:rPr>
              <a:t>responsabilizado con el desarrollo científico y tecnológico del país y el cuidado del medio ambiente</a:t>
            </a:r>
            <a:r>
              <a:rPr lang="es-ES" dirty="0" smtClean="0">
                <a:solidFill>
                  <a:schemeClr val="tx1"/>
                </a:solidFill>
                <a:latin typeface="+mn-lt"/>
                <a:ea typeface="+mn-ea"/>
                <a:cs typeface="+mn-cs"/>
              </a:rPr>
              <a:t>.</a:t>
            </a:r>
            <a:endParaRPr lang="es-ES_tradnl" i="1" dirty="0">
              <a:solidFill>
                <a:schemeClr val="tx1"/>
              </a:solidFill>
              <a:latin typeface="+mn-lt"/>
              <a:ea typeface="+mn-ea"/>
              <a:cs typeface="+mn-cs"/>
            </a:endParaRPr>
          </a:p>
          <a:p>
            <a:pPr algn="just"/>
            <a:r>
              <a:rPr lang="es-ES" dirty="0">
                <a:solidFill>
                  <a:schemeClr val="tx1"/>
                </a:solidFill>
                <a:latin typeface="+mn-lt"/>
                <a:ea typeface="+mn-ea"/>
                <a:cs typeface="+mn-cs"/>
              </a:rPr>
              <a:t>En </a:t>
            </a:r>
            <a:r>
              <a:rPr lang="es-ES" dirty="0" smtClean="0">
                <a:solidFill>
                  <a:schemeClr val="tx1"/>
                </a:solidFill>
                <a:latin typeface="+mn-lt"/>
                <a:ea typeface="+mn-ea"/>
                <a:cs typeface="+mn-cs"/>
              </a:rPr>
              <a:t>1997 la </a:t>
            </a:r>
            <a:r>
              <a:rPr lang="es-ES" dirty="0">
                <a:solidFill>
                  <a:schemeClr val="tx1"/>
                </a:solidFill>
                <a:latin typeface="+mn-lt"/>
                <a:ea typeface="+mn-ea"/>
                <a:cs typeface="+mn-cs"/>
              </a:rPr>
              <a:t>aprobación de la </a:t>
            </a:r>
            <a:r>
              <a:rPr lang="es-ES" dirty="0" smtClean="0">
                <a:solidFill>
                  <a:srgbClr val="C00000"/>
                </a:solidFill>
                <a:latin typeface="+mn-lt"/>
                <a:ea typeface="+mn-ea"/>
                <a:cs typeface="+mn-cs"/>
              </a:rPr>
              <a:t>Ley </a:t>
            </a:r>
            <a:r>
              <a:rPr lang="es-ES" dirty="0">
                <a:solidFill>
                  <a:srgbClr val="C00000"/>
                </a:solidFill>
                <a:latin typeface="+mn-lt"/>
                <a:ea typeface="+mn-ea"/>
                <a:cs typeface="+mn-cs"/>
              </a:rPr>
              <a:t>81 sobre el Medio Ambiente</a:t>
            </a:r>
            <a:r>
              <a:rPr lang="es-ES" dirty="0">
                <a:solidFill>
                  <a:schemeClr val="tx1"/>
                </a:solidFill>
                <a:latin typeface="+mn-lt"/>
                <a:ea typeface="+mn-ea"/>
                <a:cs typeface="+mn-cs"/>
              </a:rPr>
              <a:t>, la </a:t>
            </a:r>
            <a:r>
              <a:rPr lang="es-ES" dirty="0">
                <a:solidFill>
                  <a:srgbClr val="C00000"/>
                </a:solidFill>
                <a:latin typeface="+mn-lt"/>
                <a:ea typeface="+mn-ea"/>
                <a:cs typeface="+mn-cs"/>
              </a:rPr>
              <a:t>Estrategia Ambiental Nacional </a:t>
            </a:r>
            <a:r>
              <a:rPr lang="es-ES" dirty="0" smtClean="0">
                <a:solidFill>
                  <a:srgbClr val="C00000"/>
                </a:solidFill>
                <a:latin typeface="+mn-lt"/>
                <a:ea typeface="+mn-ea"/>
                <a:cs typeface="+mn-cs"/>
              </a:rPr>
              <a:t> </a:t>
            </a:r>
            <a:r>
              <a:rPr lang="es-ES" dirty="0" smtClean="0">
                <a:solidFill>
                  <a:schemeClr val="tx1"/>
                </a:solidFill>
                <a:latin typeface="+mn-lt"/>
                <a:ea typeface="+mn-ea"/>
                <a:cs typeface="+mn-cs"/>
              </a:rPr>
              <a:t>y </a:t>
            </a:r>
            <a:r>
              <a:rPr lang="es-ES" dirty="0">
                <a:solidFill>
                  <a:schemeClr val="tx1"/>
                </a:solidFill>
                <a:latin typeface="+mn-lt"/>
                <a:ea typeface="+mn-ea"/>
                <a:cs typeface="+mn-cs"/>
              </a:rPr>
              <a:t>la </a:t>
            </a:r>
            <a:r>
              <a:rPr lang="es-ES" dirty="0">
                <a:solidFill>
                  <a:srgbClr val="C00000"/>
                </a:solidFill>
                <a:latin typeface="+mn-lt"/>
                <a:ea typeface="+mn-ea"/>
                <a:cs typeface="+mn-cs"/>
              </a:rPr>
              <a:t>Estrategia Nacional de Educación </a:t>
            </a:r>
            <a:r>
              <a:rPr lang="es-ES" dirty="0" smtClean="0">
                <a:solidFill>
                  <a:srgbClr val="C00000"/>
                </a:solidFill>
                <a:latin typeface="+mn-lt"/>
                <a:ea typeface="+mn-ea"/>
                <a:cs typeface="+mn-cs"/>
              </a:rPr>
              <a:t>Ambiental, </a:t>
            </a:r>
            <a:r>
              <a:rPr lang="es-ES" dirty="0" smtClean="0">
                <a:latin typeface="+mn-lt"/>
                <a:ea typeface="+mn-ea"/>
                <a:cs typeface="+mn-cs"/>
              </a:rPr>
              <a:t>estas últimas fueron </a:t>
            </a:r>
            <a:r>
              <a:rPr lang="es-ES" dirty="0" smtClean="0">
                <a:solidFill>
                  <a:schemeClr val="tx1"/>
                </a:solidFill>
                <a:latin typeface="+mn-lt"/>
                <a:ea typeface="+mn-ea"/>
                <a:cs typeface="+mn-cs"/>
              </a:rPr>
              <a:t>actualizadas </a:t>
            </a:r>
            <a:r>
              <a:rPr lang="es-ES" dirty="0">
                <a:solidFill>
                  <a:schemeClr val="tx1"/>
                </a:solidFill>
                <a:latin typeface="+mn-lt"/>
                <a:ea typeface="+mn-ea"/>
                <a:cs typeface="+mn-cs"/>
              </a:rPr>
              <a:t>con versiones para los </a:t>
            </a:r>
            <a:r>
              <a:rPr lang="es-ES" dirty="0" smtClean="0">
                <a:solidFill>
                  <a:schemeClr val="tx1"/>
                </a:solidFill>
                <a:latin typeface="+mn-lt"/>
                <a:ea typeface="+mn-ea"/>
                <a:cs typeface="+mn-cs"/>
              </a:rPr>
              <a:t>períodos 2007-2010, 2011-2015.</a:t>
            </a:r>
            <a:endParaRPr lang="es-ES_tradnl"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0" y="381000"/>
            <a:ext cx="9144000" cy="5745163"/>
          </a:xfrm>
        </p:spPr>
        <p:txBody>
          <a:bodyPr/>
          <a:lstStyle/>
          <a:p>
            <a:pPr lvl="0"/>
            <a:r>
              <a:rPr lang="es-ES" dirty="0">
                <a:solidFill>
                  <a:schemeClr val="tx1"/>
                </a:solidFill>
                <a:latin typeface="+mn-lt"/>
                <a:ea typeface="+mn-ea"/>
                <a:cs typeface="+mn-cs"/>
              </a:rPr>
              <a:t>En diciembre de 2016 se aprobaron una nueva versión de la </a:t>
            </a:r>
            <a:r>
              <a:rPr lang="es-ES" dirty="0">
                <a:solidFill>
                  <a:srgbClr val="C00000"/>
                </a:solidFill>
                <a:latin typeface="+mn-lt"/>
                <a:ea typeface="+mn-ea"/>
                <a:cs typeface="+mn-cs"/>
              </a:rPr>
              <a:t>Estrategia Ambiental Nacional </a:t>
            </a:r>
            <a:r>
              <a:rPr lang="es-ES" dirty="0">
                <a:solidFill>
                  <a:schemeClr val="tx1"/>
                </a:solidFill>
                <a:latin typeface="+mn-lt"/>
                <a:ea typeface="+mn-ea"/>
                <a:cs typeface="+mn-cs"/>
              </a:rPr>
              <a:t>y el </a:t>
            </a:r>
            <a:r>
              <a:rPr lang="es-ES" dirty="0">
                <a:solidFill>
                  <a:srgbClr val="C00000"/>
                </a:solidFill>
                <a:latin typeface="+mn-lt"/>
                <a:ea typeface="+mn-ea"/>
                <a:cs typeface="+mn-cs"/>
              </a:rPr>
              <a:t>Programa Nacional de Educación Ambiental para el Desarrollo Sostenible </a:t>
            </a:r>
            <a:r>
              <a:rPr lang="es-ES" dirty="0" smtClean="0">
                <a:solidFill>
                  <a:schemeClr val="tx1"/>
                </a:solidFill>
                <a:latin typeface="+mn-lt"/>
                <a:ea typeface="+mn-ea"/>
                <a:cs typeface="+mn-cs"/>
              </a:rPr>
              <a:t>considerados </a:t>
            </a:r>
            <a:r>
              <a:rPr lang="es-ES" dirty="0">
                <a:solidFill>
                  <a:schemeClr val="tx1"/>
                </a:solidFill>
                <a:latin typeface="+mn-lt"/>
                <a:ea typeface="+mn-ea"/>
                <a:cs typeface="+mn-cs"/>
              </a:rPr>
              <a:t>para el período </a:t>
            </a:r>
            <a:r>
              <a:rPr lang="es-ES" dirty="0">
                <a:solidFill>
                  <a:srgbClr val="C00000"/>
                </a:solidFill>
                <a:latin typeface="+mn-lt"/>
                <a:ea typeface="+mn-ea"/>
                <a:cs typeface="+mn-cs"/>
              </a:rPr>
              <a:t>2016 / 2020</a:t>
            </a:r>
            <a:r>
              <a:rPr lang="es-ES" dirty="0">
                <a:solidFill>
                  <a:schemeClr val="tx1"/>
                </a:solidFill>
                <a:latin typeface="+mn-lt"/>
                <a:ea typeface="+mn-ea"/>
                <a:cs typeface="+mn-cs"/>
              </a:rPr>
              <a:t>, en los que se actualizan las acciones a favor del medio ambiente y la educación ambiental para el desarrollo sostenible</a:t>
            </a:r>
            <a:r>
              <a:rPr lang="es-ES" dirty="0" smtClean="0">
                <a:solidFill>
                  <a:schemeClr val="tx1"/>
                </a:solidFill>
                <a:latin typeface="+mn-lt"/>
                <a:ea typeface="+mn-ea"/>
                <a:cs typeface="+mn-cs"/>
              </a:rPr>
              <a:t>.</a:t>
            </a:r>
            <a:endParaRPr lang="es-ES_tradnl" i="1" dirty="0">
              <a:solidFill>
                <a:schemeClr val="tx1"/>
              </a:solidFill>
              <a:latin typeface="+mn-lt"/>
              <a:ea typeface="+mn-ea"/>
              <a:cs typeface="+mn-cs"/>
            </a:endParaRPr>
          </a:p>
          <a:p>
            <a:r>
              <a:rPr lang="es-ES" dirty="0">
                <a:solidFill>
                  <a:schemeClr val="tx1"/>
                </a:solidFill>
                <a:latin typeface="+mn-lt"/>
                <a:ea typeface="+mn-ea"/>
                <a:cs typeface="+mn-cs"/>
              </a:rPr>
              <a:t>En 2017 el Consejo de Ministros aprobó el Plan de Estado </a:t>
            </a:r>
            <a:r>
              <a:rPr lang="es-ES" dirty="0" smtClean="0">
                <a:solidFill>
                  <a:schemeClr val="tx1"/>
                </a:solidFill>
                <a:latin typeface="+mn-lt"/>
                <a:ea typeface="+mn-ea"/>
                <a:cs typeface="+mn-cs"/>
              </a:rPr>
              <a:t>“</a:t>
            </a:r>
            <a:r>
              <a:rPr lang="es-ES" dirty="0">
                <a:solidFill>
                  <a:srgbClr val="C00000"/>
                </a:solidFill>
                <a:latin typeface="+mn-lt"/>
                <a:ea typeface="+mn-ea"/>
                <a:cs typeface="+mn-cs"/>
              </a:rPr>
              <a:t>Tarea Vida</a:t>
            </a:r>
            <a:r>
              <a:rPr lang="es-ES" dirty="0">
                <a:solidFill>
                  <a:schemeClr val="tx1"/>
                </a:solidFill>
                <a:latin typeface="+mn-lt"/>
                <a:ea typeface="+mn-ea"/>
                <a:cs typeface="+mn-cs"/>
              </a:rPr>
              <a:t>”, </a:t>
            </a:r>
            <a:r>
              <a:rPr lang="es-ES" dirty="0" smtClean="0">
                <a:solidFill>
                  <a:schemeClr val="tx1"/>
                </a:solidFill>
                <a:latin typeface="+mn-lt"/>
                <a:ea typeface="+mn-ea"/>
                <a:cs typeface="+mn-cs"/>
              </a:rPr>
              <a:t>para el enfrentamiento a los </a:t>
            </a:r>
            <a:r>
              <a:rPr lang="es-ES" dirty="0">
                <a:solidFill>
                  <a:schemeClr val="tx1"/>
                </a:solidFill>
                <a:latin typeface="+mn-lt"/>
                <a:ea typeface="+mn-ea"/>
                <a:cs typeface="+mn-cs"/>
              </a:rPr>
              <a:t>impactos del cambio climático, lo que está contenido </a:t>
            </a:r>
            <a:r>
              <a:rPr lang="es-ES" dirty="0" smtClean="0">
                <a:solidFill>
                  <a:schemeClr val="tx1"/>
                </a:solidFill>
                <a:latin typeface="+mn-lt"/>
                <a:ea typeface="+mn-ea"/>
                <a:cs typeface="+mn-cs"/>
              </a:rPr>
              <a:t>en los ODS </a:t>
            </a:r>
            <a:r>
              <a:rPr lang="es-ES" dirty="0" smtClean="0">
                <a:solidFill>
                  <a:schemeClr val="tx1"/>
                </a:solidFill>
                <a:latin typeface="+mn-lt"/>
                <a:ea typeface="+mn-ea"/>
                <a:cs typeface="+mn-cs"/>
              </a:rPr>
              <a:t>2030.</a:t>
            </a:r>
            <a:endParaRPr lang="es-ES_tradnl"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2162"/>
          </a:xfrm>
        </p:spPr>
        <p:txBody>
          <a:bodyPr/>
          <a:lstStyle/>
          <a:p>
            <a:r>
              <a:rPr lang="es-ES_tradnl" dirty="0" smtClean="0"/>
              <a:t>Definición  de EA.</a:t>
            </a:r>
            <a:endParaRPr lang="es-ES_tradnl" dirty="0"/>
          </a:p>
        </p:txBody>
      </p:sp>
      <p:sp>
        <p:nvSpPr>
          <p:cNvPr id="3" name="2 Marcador de contenido"/>
          <p:cNvSpPr>
            <a:spLocks noGrp="1"/>
          </p:cNvSpPr>
          <p:nvPr>
            <p:ph idx="1"/>
          </p:nvPr>
        </p:nvSpPr>
        <p:spPr>
          <a:xfrm>
            <a:off x="457200" y="990600"/>
            <a:ext cx="8229600" cy="5410200"/>
          </a:xfrm>
        </p:spPr>
        <p:txBody>
          <a:bodyPr/>
          <a:lstStyle/>
          <a:p>
            <a:pPr algn="just"/>
            <a:r>
              <a:rPr lang="es-ES_tradnl" sz="2400" dirty="0" smtClean="0"/>
              <a:t>La frase "educación ambiental" fue definida por primera vez por el Dr. William </a:t>
            </a:r>
            <a:r>
              <a:rPr lang="es-ES_tradnl" sz="2400" dirty="0" err="1" smtClean="0"/>
              <a:t>Stapp</a:t>
            </a:r>
            <a:r>
              <a:rPr lang="es-ES_tradnl" sz="2400" dirty="0" smtClean="0"/>
              <a:t> de la Universidad de Michigan en 1969.</a:t>
            </a:r>
          </a:p>
          <a:p>
            <a:pPr algn="just"/>
            <a:r>
              <a:rPr lang="es-ES_tradnl" sz="2400" dirty="0" smtClean="0"/>
              <a:t>El termino tiene su origen a fines de la década de los años 60 y principios de los años 70 del siglo XX, período en que se muestra más claramente una preocupación mundial por las graves condiciones ambientales en el mundo, por lo que se menciona que la educación ambiental es hija del deterioro ambiental.</a:t>
            </a:r>
          </a:p>
          <a:p>
            <a:pPr algn="just"/>
            <a:r>
              <a:rPr lang="es-ES_tradnl" sz="2400" dirty="0" smtClean="0"/>
              <a:t>Ha sufrido importantes cambios en su breve historia. Ha pasado de ser considerada solo en términos de conservación y biológicos a tener en muchos casos una visión integral de interrelación sociedad-naturaleza</a:t>
            </a:r>
            <a:endParaRPr lang="es-ES_tradnl"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Definiciones de EA.</a:t>
            </a:r>
            <a:endParaRPr lang="es-ES_tradnl" dirty="0"/>
          </a:p>
        </p:txBody>
      </p:sp>
      <p:pic>
        <p:nvPicPr>
          <p:cNvPr id="230403" name="Picture 3" descr="E:\Yoli\Educa ambiental\Asignatura EA\Curso 2017-18\PW 2017 B-G\tendencias\principales-tendencias-y-modelos-de-la-educacin-ambiental-en-el-sistema-escolar-6-638.jpg"/>
          <p:cNvPicPr>
            <a:picLocks noGrp="1" noChangeAspect="1" noChangeArrowheads="1"/>
          </p:cNvPicPr>
          <p:nvPr>
            <p:ph idx="1"/>
          </p:nvPr>
        </p:nvPicPr>
        <p:blipFill>
          <a:blip r:embed="rId2"/>
          <a:srcRect/>
          <a:stretch>
            <a:fillRect/>
          </a:stretch>
        </p:blipFill>
        <p:spPr bwMode="auto">
          <a:xfrm>
            <a:off x="381000" y="1143000"/>
            <a:ext cx="8382000" cy="5029200"/>
          </a:xfrm>
          <a:prstGeom prst="rect">
            <a:avLst/>
          </a:prstGeom>
          <a:noFill/>
        </p:spPr>
      </p:pic>
      <p:sp>
        <p:nvSpPr>
          <p:cNvPr id="4" name="3 Rectángulo"/>
          <p:cNvSpPr/>
          <p:nvPr/>
        </p:nvSpPr>
        <p:spPr>
          <a:xfrm>
            <a:off x="5334000" y="6248400"/>
            <a:ext cx="3223959" cy="369332"/>
          </a:xfrm>
          <a:prstGeom prst="rect">
            <a:avLst/>
          </a:prstGeom>
        </p:spPr>
        <p:txBody>
          <a:bodyPr wrap="none">
            <a:spAutoFit/>
          </a:bodyPr>
          <a:lstStyle/>
          <a:p>
            <a:r>
              <a:rPr lang="es-ES" dirty="0" smtClean="0">
                <a:latin typeface="Arial" pitchFamily="34" charset="0"/>
                <a:cs typeface="Arial" pitchFamily="34" charset="0"/>
              </a:rPr>
              <a:t>Aguilar Rosete Lucero y otros</a:t>
            </a:r>
            <a:endParaRPr lang="es-ES_tradn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15962"/>
          </a:xfrm>
        </p:spPr>
        <p:txBody>
          <a:bodyPr/>
          <a:lstStyle/>
          <a:p>
            <a:r>
              <a:rPr lang="es-ES_tradnl" dirty="0" smtClean="0"/>
              <a:t>Definiciones de EA.</a:t>
            </a:r>
            <a:endParaRPr lang="es-ES_tradnl" dirty="0"/>
          </a:p>
        </p:txBody>
      </p:sp>
      <p:sp>
        <p:nvSpPr>
          <p:cNvPr id="3" name="2 Marcador de contenido"/>
          <p:cNvSpPr>
            <a:spLocks noGrp="1"/>
          </p:cNvSpPr>
          <p:nvPr>
            <p:ph idx="1"/>
          </p:nvPr>
        </p:nvSpPr>
        <p:spPr>
          <a:xfrm>
            <a:off x="0" y="1143000"/>
            <a:ext cx="8915400" cy="5715000"/>
          </a:xfrm>
        </p:spPr>
        <p:txBody>
          <a:bodyPr/>
          <a:lstStyle/>
          <a:p>
            <a:pPr algn="just">
              <a:spcBef>
                <a:spcPts val="0"/>
              </a:spcBef>
            </a:pPr>
            <a:r>
              <a:rPr lang="es-ES_tradnl" sz="2400" dirty="0" smtClean="0"/>
              <a:t>La educación ambiental es un proceso permanente de</a:t>
            </a:r>
          </a:p>
          <a:p>
            <a:pPr algn="just">
              <a:spcBef>
                <a:spcPts val="0"/>
              </a:spcBef>
              <a:buNone/>
            </a:pPr>
            <a:r>
              <a:rPr lang="es-ES_tradnl" sz="2400" dirty="0" smtClean="0"/>
              <a:t>     carácter interdisciplinar destinado a la formación de una</a:t>
            </a:r>
          </a:p>
          <a:p>
            <a:pPr algn="just">
              <a:spcBef>
                <a:spcPts val="0"/>
              </a:spcBef>
              <a:buNone/>
            </a:pPr>
            <a:r>
              <a:rPr lang="es-ES_tradnl" sz="2400" dirty="0" smtClean="0"/>
              <a:t>    ciudadanía que forme valores, aclare conceptos y desarrolle</a:t>
            </a:r>
          </a:p>
          <a:p>
            <a:pPr algn="just">
              <a:spcBef>
                <a:spcPts val="0"/>
              </a:spcBef>
              <a:buNone/>
            </a:pPr>
            <a:r>
              <a:rPr lang="es-ES_tradnl" sz="2400" dirty="0" smtClean="0"/>
              <a:t>     las habilidades y las actitudes necesarias para una convivencia armónica entre los seres humanos, su cultura y el medio biofísico circundante. La EA debe ser entendida como el proceso educativo, en sus diversos niveles, a través de la transmisión de conocimientos y de la enseñanza de conceptos modernos de protección ambiental, orientados a la comprensión y toma de conciencia de los problemas ambientales, debiendo incorporar la integración de valores y el desarrollo de hábitos y conductas que tiendan a prevenirlos y resolverlos. </a:t>
            </a:r>
          </a:p>
          <a:p>
            <a:pPr>
              <a:buNone/>
            </a:pPr>
            <a:r>
              <a:rPr lang="es-ES_tradnl" sz="2400" dirty="0" smtClean="0"/>
              <a:t>                           </a:t>
            </a:r>
            <a:r>
              <a:rPr lang="es-ES_tradnl" sz="2000" dirty="0" smtClean="0"/>
              <a:t>Enrique Delgado Huertos.  Universidad de Valladolid</a:t>
            </a:r>
            <a:endParaRPr lang="es-ES_tradnl"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5900" y="449262"/>
            <a:ext cx="8928100" cy="6408738"/>
          </a:xfrm>
          <a:solidFill>
            <a:schemeClr val="accent3"/>
          </a:solidFill>
        </p:spPr>
        <p:style>
          <a:lnRef idx="1">
            <a:schemeClr val="accent5"/>
          </a:lnRef>
          <a:fillRef idx="2">
            <a:schemeClr val="accent5"/>
          </a:fillRef>
          <a:effectRef idx="1">
            <a:schemeClr val="accent5"/>
          </a:effectRef>
          <a:fontRef idx="minor">
            <a:schemeClr val="dk1"/>
          </a:fontRef>
        </p:style>
        <p:txBody>
          <a:bodyPr/>
          <a:lstStyle/>
          <a:p>
            <a:pPr eaLnBrk="1" hangingPunct="1">
              <a:spcBef>
                <a:spcPts val="0"/>
              </a:spcBef>
              <a:spcAft>
                <a:spcPts val="1200"/>
              </a:spcAft>
              <a:buNone/>
              <a:defRPr/>
            </a:pPr>
            <a:r>
              <a:rPr lang="es-ES_tradnl" sz="2400" b="1" dirty="0" smtClean="0">
                <a:solidFill>
                  <a:schemeClr val="tx1"/>
                </a:solidFill>
              </a:rPr>
              <a:t>La UNESCO ha planteado un </a:t>
            </a:r>
            <a:r>
              <a:rPr lang="es-ES" sz="2400" b="1" dirty="0" smtClean="0">
                <a:solidFill>
                  <a:schemeClr val="tx1"/>
                </a:solidFill>
              </a:rPr>
              <a:t>Programa </a:t>
            </a:r>
            <a:r>
              <a:rPr lang="es-ES" sz="2400" b="1" dirty="0" smtClean="0"/>
              <a:t>de acción mundial de Educación para el Desarrollo Sostenible (EDS)</a:t>
            </a:r>
          </a:p>
          <a:p>
            <a:pPr eaLnBrk="1" hangingPunct="1">
              <a:spcBef>
                <a:spcPts val="0"/>
              </a:spcBef>
              <a:spcAft>
                <a:spcPts val="1200"/>
              </a:spcAft>
              <a:defRPr/>
            </a:pPr>
            <a:r>
              <a:rPr lang="es-ES" sz="2400" b="1" u="sng" dirty="0" smtClean="0"/>
              <a:t>Meta general</a:t>
            </a:r>
            <a:r>
              <a:rPr lang="es-ES" sz="2400" dirty="0" smtClean="0"/>
              <a:t>: Generar y aumentar la acción en todos los niveles y todas las esferas de la educación y el aprendizaje a fin de acelerar los progresos hacia el logro del desarrollo sostenible. </a:t>
            </a:r>
          </a:p>
          <a:p>
            <a:pPr eaLnBrk="1" hangingPunct="1">
              <a:spcBef>
                <a:spcPts val="0"/>
              </a:spcBef>
              <a:spcAft>
                <a:spcPts val="1200"/>
              </a:spcAft>
              <a:buNone/>
              <a:defRPr/>
            </a:pPr>
            <a:r>
              <a:rPr lang="es-ES" sz="2400" dirty="0" smtClean="0"/>
              <a:t>        Esta meta se articula en dos objetivos:</a:t>
            </a:r>
          </a:p>
          <a:p>
            <a:pPr eaLnBrk="1" hangingPunct="1">
              <a:spcBef>
                <a:spcPts val="0"/>
              </a:spcBef>
              <a:spcAft>
                <a:spcPts val="1200"/>
              </a:spcAft>
              <a:defRPr/>
            </a:pPr>
            <a:r>
              <a:rPr lang="es-ES" sz="2400" dirty="0" smtClean="0"/>
              <a:t> Reorientar la educación y el aprendizaje para que todas las personas tengan la oportunidad de adquirir conocimientos, competencias , valores y actitudes con los que puedan contribuir al desarrollo sostenible.</a:t>
            </a:r>
          </a:p>
          <a:p>
            <a:pPr eaLnBrk="1" hangingPunct="1">
              <a:spcBef>
                <a:spcPts val="0"/>
              </a:spcBef>
              <a:spcAft>
                <a:spcPts val="1200"/>
              </a:spcAft>
              <a:defRPr/>
            </a:pPr>
            <a:r>
              <a:rPr lang="es-ES" sz="2400" dirty="0" smtClean="0"/>
              <a:t>Fortalecer la educación y el aprendizaje en todos los programas, agendas y actividades de promoción del desarrollo sostenible.</a:t>
            </a:r>
            <a:endParaRPr lang="es-E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_tradnl"/>
          </a:p>
        </p:txBody>
      </p:sp>
      <p:sp>
        <p:nvSpPr>
          <p:cNvPr id="6" name="5 Marcador de contenido"/>
          <p:cNvSpPr>
            <a:spLocks noGrp="1"/>
          </p:cNvSpPr>
          <p:nvPr>
            <p:ph sz="half" idx="2"/>
          </p:nvPr>
        </p:nvSpPr>
        <p:spPr/>
        <p:txBody>
          <a:bodyPr/>
          <a:lstStyle/>
          <a:p>
            <a:r>
              <a:rPr lang="es-ES" sz="4000" dirty="0" smtClean="0"/>
              <a:t>El </a:t>
            </a:r>
            <a:r>
              <a:rPr lang="es-ES" sz="4000" b="1" dirty="0" smtClean="0"/>
              <a:t>jefe Seattle</a:t>
            </a:r>
            <a:r>
              <a:rPr lang="es-ES" sz="4000" dirty="0" smtClean="0"/>
              <a:t> le responde en 1855. Seguidamente se presentan fragmentos de esa carta……</a:t>
            </a:r>
            <a:endParaRPr lang="es-ES_tradnl" sz="4000" dirty="0" smtClean="0"/>
          </a:p>
          <a:p>
            <a:pPr>
              <a:buNone/>
            </a:pPr>
            <a:endParaRPr lang="es-ES_tradnl" sz="4000" dirty="0"/>
          </a:p>
        </p:txBody>
      </p:sp>
      <p:pic>
        <p:nvPicPr>
          <p:cNvPr id="232450" name="Picture 2" descr="G:\Indio Seatle.jpg"/>
          <p:cNvPicPr>
            <a:picLocks noGrp="1" noChangeAspect="1" noChangeArrowheads="1"/>
          </p:cNvPicPr>
          <p:nvPr>
            <p:ph sz="half" idx="1"/>
          </p:nvPr>
        </p:nvPicPr>
        <p:blipFill>
          <a:blip r:embed="rId2"/>
          <a:srcRect/>
          <a:stretch>
            <a:fillRect/>
          </a:stretch>
        </p:blipFill>
        <p:spPr bwMode="auto">
          <a:xfrm>
            <a:off x="533400" y="1371600"/>
            <a:ext cx="3810000" cy="4953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r>
              <a:rPr lang="es-ES_tradnl" sz="3200" b="1" dirty="0" smtClean="0"/>
              <a:t>EDUCACIÓN </a:t>
            </a:r>
            <a:r>
              <a:rPr lang="es-ES_tradnl" sz="3200" b="1" dirty="0"/>
              <a:t>AMBIENTAL. </a:t>
            </a:r>
            <a:endParaRPr lang="es-ES" sz="3200" b="1" dirty="0"/>
          </a:p>
        </p:txBody>
      </p:sp>
      <p:sp>
        <p:nvSpPr>
          <p:cNvPr id="26627" name="Rectangle 3"/>
          <p:cNvSpPr>
            <a:spLocks noGrp="1" noChangeArrowheads="1"/>
          </p:cNvSpPr>
          <p:nvPr>
            <p:ph type="body" idx="1"/>
          </p:nvPr>
        </p:nvSpPr>
        <p:spPr>
          <a:xfrm>
            <a:off x="304800" y="1219200"/>
            <a:ext cx="8458200" cy="5334000"/>
          </a:xfrm>
        </p:spPr>
        <p:txBody>
          <a:bodyPr/>
          <a:lstStyle/>
          <a:p>
            <a:pPr>
              <a:lnSpc>
                <a:spcPct val="80000"/>
              </a:lnSpc>
            </a:pPr>
            <a:endParaRPr lang="es-ES_tradnl" sz="2800" dirty="0"/>
          </a:p>
          <a:p>
            <a:pPr algn="just">
              <a:lnSpc>
                <a:spcPct val="80000"/>
              </a:lnSpc>
              <a:buNone/>
            </a:pPr>
            <a:r>
              <a:rPr lang="es-ES_tradnl" sz="2800" dirty="0" smtClean="0"/>
              <a:t>    Proceso </a:t>
            </a:r>
            <a:r>
              <a:rPr lang="es-ES_tradnl" sz="2800" dirty="0"/>
              <a:t>continuo y permanente, que constituye una dimensión de la educación integral de todos los ciudadanos, orientada a que en la </a:t>
            </a:r>
            <a:r>
              <a:rPr lang="es-ES_tradnl" sz="2800" dirty="0">
                <a:solidFill>
                  <a:srgbClr val="C00000"/>
                </a:solidFill>
              </a:rPr>
              <a:t>adquisición de conocimientos, desarrollo de hábitos, habilidades, capacidades y actitudes y en la formación de valores</a:t>
            </a:r>
            <a:r>
              <a:rPr lang="es-ES_tradnl" sz="2800" dirty="0"/>
              <a:t>, se armonicen las relaciones entre los seres humanos y de ellos con el resto de la sociedad y la naturaleza, para propiciar la orientación de los procesos económicos, sociales y </a:t>
            </a:r>
            <a:r>
              <a:rPr lang="es-ES_tradnl" sz="2800" dirty="0" smtClean="0"/>
              <a:t>culturales </a:t>
            </a:r>
            <a:r>
              <a:rPr lang="es-ES_tradnl" sz="2800" dirty="0" smtClean="0">
                <a:solidFill>
                  <a:srgbClr val="C00000"/>
                </a:solidFill>
              </a:rPr>
              <a:t>hacia el desarrollo sostenible. </a:t>
            </a:r>
          </a:p>
          <a:p>
            <a:pPr>
              <a:lnSpc>
                <a:spcPct val="80000"/>
              </a:lnSpc>
              <a:buNone/>
            </a:pPr>
            <a:r>
              <a:rPr lang="es-ES_tradnl" sz="2400" dirty="0"/>
              <a:t> </a:t>
            </a:r>
            <a:r>
              <a:rPr lang="es-ES_tradnl" sz="2400" dirty="0" smtClean="0"/>
              <a:t>                       </a:t>
            </a:r>
          </a:p>
          <a:p>
            <a:pPr>
              <a:lnSpc>
                <a:spcPct val="80000"/>
              </a:lnSpc>
              <a:buNone/>
            </a:pPr>
            <a:r>
              <a:rPr lang="es-ES_tradnl" sz="2000" dirty="0"/>
              <a:t> </a:t>
            </a:r>
            <a:r>
              <a:rPr lang="es-ES_tradnl" sz="2000" dirty="0" smtClean="0"/>
              <a:t>                                  Ley </a:t>
            </a:r>
            <a:r>
              <a:rPr lang="es-ES_tradnl" sz="2000" dirty="0"/>
              <a:t>de medio ambiente de Cuba 11 de julio 1997.</a:t>
            </a:r>
            <a:endParaRPr lang="es-E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s-ES_tradnl" sz="3200" dirty="0" smtClean="0"/>
              <a:t>¿QUE </a:t>
            </a:r>
            <a:r>
              <a:rPr lang="es-ES_tradnl" sz="3200" dirty="0"/>
              <a:t>ES la </a:t>
            </a:r>
            <a:r>
              <a:rPr lang="es-ES_tradnl" sz="3200" dirty="0" smtClean="0"/>
              <a:t>EA?  …</a:t>
            </a:r>
            <a:r>
              <a:rPr lang="es-ES_tradnl" sz="3200" dirty="0"/>
              <a:t>es enseñar a:</a:t>
            </a:r>
            <a:r>
              <a:rPr lang="es-ES_tradnl" sz="4000" dirty="0"/>
              <a:t/>
            </a:r>
            <a:br>
              <a:rPr lang="es-ES_tradnl" sz="4000" dirty="0"/>
            </a:br>
            <a:endParaRPr lang="es-ES" sz="4000" dirty="0"/>
          </a:p>
        </p:txBody>
      </p:sp>
      <p:sp>
        <p:nvSpPr>
          <p:cNvPr id="27651" name="Rectangle 3"/>
          <p:cNvSpPr>
            <a:spLocks noGrp="1" noChangeArrowheads="1"/>
          </p:cNvSpPr>
          <p:nvPr>
            <p:ph type="body" idx="1"/>
          </p:nvPr>
        </p:nvSpPr>
        <p:spPr>
          <a:xfrm>
            <a:off x="457200" y="990600"/>
            <a:ext cx="8229600" cy="5391150"/>
          </a:xfrm>
        </p:spPr>
        <p:txBody>
          <a:bodyPr/>
          <a:lstStyle/>
          <a:p>
            <a:pPr>
              <a:lnSpc>
                <a:spcPct val="80000"/>
              </a:lnSpc>
            </a:pPr>
            <a:r>
              <a:rPr lang="es-ES_tradnl" sz="2800" dirty="0" smtClean="0"/>
              <a:t>Amar la naturaleza.</a:t>
            </a:r>
          </a:p>
          <a:p>
            <a:pPr>
              <a:lnSpc>
                <a:spcPct val="80000"/>
              </a:lnSpc>
            </a:pPr>
            <a:r>
              <a:rPr lang="es-ES_tradnl" sz="2800" dirty="0" smtClean="0"/>
              <a:t>Amar la obra realizada por el hombre.</a:t>
            </a:r>
          </a:p>
          <a:p>
            <a:pPr>
              <a:lnSpc>
                <a:spcPct val="80000"/>
              </a:lnSpc>
            </a:pPr>
            <a:r>
              <a:rPr lang="es-ES_tradnl" sz="2800" dirty="0" smtClean="0"/>
              <a:t>A medir las consecuencias nuestros, actos. Cotidianos y que contribuyen  al deterioro del medio ambiente.</a:t>
            </a:r>
          </a:p>
          <a:p>
            <a:pPr>
              <a:lnSpc>
                <a:spcPct val="80000"/>
              </a:lnSpc>
            </a:pPr>
            <a:r>
              <a:rPr lang="es-ES_tradnl" sz="2800" dirty="0" smtClean="0"/>
              <a:t>Conocer los problemas medioambientales globales, regionales, nacionales y locales.</a:t>
            </a:r>
          </a:p>
          <a:p>
            <a:pPr>
              <a:lnSpc>
                <a:spcPct val="80000"/>
              </a:lnSpc>
            </a:pPr>
            <a:r>
              <a:rPr lang="es-ES_tradnl" sz="2800" dirty="0" smtClean="0"/>
              <a:t>Contribuir a formar valores morales, éticos, estéticos y de identidad nacional, sobre nuestro entorno y la necesidad de protegerlo para las generaciones futuras.</a:t>
            </a:r>
          </a:p>
          <a:p>
            <a:pPr>
              <a:lnSpc>
                <a:spcPct val="80000"/>
              </a:lnSpc>
            </a:pPr>
            <a:r>
              <a:rPr lang="es-ES_tradnl" sz="2800" dirty="0" smtClean="0"/>
              <a:t>Conocer y proteger la biodiversidad del planeta y específicamente la de su entorno local.</a:t>
            </a:r>
            <a:endParaRPr lang="es-ES_tradnl"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Educación Ambiental para el Desarrollo Sostenible (</a:t>
            </a:r>
            <a:r>
              <a:rPr lang="es-ES_tradnl" dirty="0" err="1" smtClean="0"/>
              <a:t>EApDS</a:t>
            </a:r>
            <a:r>
              <a:rPr lang="es-ES_tradnl" dirty="0" smtClean="0"/>
              <a:t>).</a:t>
            </a:r>
            <a:endParaRPr lang="es-ES_tradnl" dirty="0"/>
          </a:p>
        </p:txBody>
      </p:sp>
      <p:sp>
        <p:nvSpPr>
          <p:cNvPr id="3" name="2 Marcador de contenido"/>
          <p:cNvSpPr>
            <a:spLocks noGrp="1"/>
          </p:cNvSpPr>
          <p:nvPr>
            <p:ph idx="1"/>
          </p:nvPr>
        </p:nvSpPr>
        <p:spPr>
          <a:xfrm>
            <a:off x="304800" y="1600200"/>
            <a:ext cx="8534400" cy="4525963"/>
          </a:xfrm>
        </p:spPr>
        <p:txBody>
          <a:bodyPr/>
          <a:lstStyle/>
          <a:p>
            <a:r>
              <a:rPr lang="es-ES_tradnl" sz="2800" dirty="0" smtClean="0"/>
              <a:t>En Cuba, como en varios países de América Latina y el Caribe se ha entendido el proceso de reorientación de la EA hacia una </a:t>
            </a:r>
            <a:r>
              <a:rPr lang="es-ES_tradnl" sz="2800" dirty="0" err="1" smtClean="0"/>
              <a:t>EApDS</a:t>
            </a:r>
            <a:r>
              <a:rPr lang="es-ES_tradnl" sz="2800" dirty="0" smtClean="0"/>
              <a:t> desde que se planteó como acuerdo de la Cumbre de la Tierra en Brasil 1992.</a:t>
            </a:r>
          </a:p>
          <a:p>
            <a:r>
              <a:rPr lang="es-ES_tradnl" sz="2800" dirty="0" smtClean="0"/>
              <a:t>Esa </a:t>
            </a:r>
            <a:r>
              <a:rPr lang="es-ES_tradnl" sz="2800" dirty="0" err="1" smtClean="0"/>
              <a:t>EApDS</a:t>
            </a:r>
            <a:r>
              <a:rPr lang="es-ES_tradnl" sz="2800" dirty="0" smtClean="0"/>
              <a:t>, considera en primer lugar las tres dimensiones del Desarrollo Sostenible: Ecológica, Político-Social y Económica. </a:t>
            </a:r>
          </a:p>
          <a:p>
            <a:r>
              <a:rPr lang="es-ES_tradnl" sz="2800" dirty="0" smtClean="0"/>
              <a:t>Profundizar en estas tres dimensiones permite la reconstrucción de saberes cognitivos y procedimentales.</a:t>
            </a:r>
            <a:endParaRPr lang="es-ES_tradnl"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57200" y="476250"/>
            <a:ext cx="8229600" cy="6096000"/>
          </a:xfrm>
        </p:spPr>
        <p:style>
          <a:lnRef idx="1">
            <a:schemeClr val="accent5"/>
          </a:lnRef>
          <a:fillRef idx="2">
            <a:schemeClr val="accent5"/>
          </a:fillRef>
          <a:effectRef idx="1">
            <a:schemeClr val="accent5"/>
          </a:effectRef>
          <a:fontRef idx="minor">
            <a:schemeClr val="dk1"/>
          </a:fontRef>
        </p:style>
        <p:txBody>
          <a:bodyPr>
            <a:normAutofit/>
          </a:bodyPr>
          <a:lstStyle/>
          <a:p>
            <a:pPr marL="0" indent="0" algn="ctr" eaLnBrk="1" hangingPunct="1">
              <a:buFontTx/>
              <a:buNone/>
              <a:defRPr/>
            </a:pPr>
            <a:r>
              <a:rPr lang="es-ES" sz="2000" b="1" smtClean="0">
                <a:solidFill>
                  <a:schemeClr val="tx1"/>
                </a:solidFill>
              </a:rPr>
              <a:t>VII CONGRESO IBEROAMERICANO DE EDUCACIÓN AMBIENTAL.</a:t>
            </a:r>
          </a:p>
          <a:p>
            <a:pPr marL="0" indent="0" algn="ctr" eaLnBrk="1" hangingPunct="1">
              <a:buFontTx/>
              <a:buNone/>
              <a:defRPr/>
            </a:pPr>
            <a:r>
              <a:rPr lang="es-ES" sz="2000" b="1" smtClean="0">
                <a:solidFill>
                  <a:schemeClr val="tx1"/>
                </a:solidFill>
              </a:rPr>
              <a:t>Declaración Final. Lima, 10 - 12 septiembre de 2014</a:t>
            </a:r>
          </a:p>
        </p:txBody>
      </p:sp>
      <p:sp>
        <p:nvSpPr>
          <p:cNvPr id="4" name="3 Elipse"/>
          <p:cNvSpPr/>
          <p:nvPr/>
        </p:nvSpPr>
        <p:spPr>
          <a:xfrm>
            <a:off x="2763838" y="2232025"/>
            <a:ext cx="3959225" cy="2159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196" name="4 CuadroTexto"/>
          <p:cNvSpPr txBox="1">
            <a:spLocks noChangeArrowheads="1"/>
          </p:cNvSpPr>
          <p:nvPr/>
        </p:nvSpPr>
        <p:spPr bwMode="auto">
          <a:xfrm>
            <a:off x="3373438" y="2392363"/>
            <a:ext cx="2684462" cy="1939925"/>
          </a:xfrm>
          <a:prstGeom prst="rect">
            <a:avLst/>
          </a:prstGeom>
          <a:noFill/>
          <a:ln w="9525">
            <a:noFill/>
            <a:miter lim="800000"/>
            <a:headEnd/>
            <a:tailEnd/>
          </a:ln>
        </p:spPr>
        <p:txBody>
          <a:bodyPr>
            <a:spAutoFit/>
          </a:bodyPr>
          <a:lstStyle/>
          <a:p>
            <a:pPr algn="ctr"/>
            <a:r>
              <a:rPr lang="es-ES" altLang="es-ES" sz="2400" b="1">
                <a:solidFill>
                  <a:srgbClr val="FF0000"/>
                </a:solidFill>
              </a:rPr>
              <a:t>Exigencias de</a:t>
            </a:r>
          </a:p>
          <a:p>
            <a:pPr algn="ctr"/>
            <a:r>
              <a:rPr lang="es-ES" altLang="es-ES" sz="2400" b="1">
                <a:solidFill>
                  <a:srgbClr val="FF0000"/>
                </a:solidFill>
              </a:rPr>
              <a:t> la Educación Ambiental para el Desarrollo Sostenible </a:t>
            </a:r>
          </a:p>
        </p:txBody>
      </p:sp>
      <p:sp>
        <p:nvSpPr>
          <p:cNvPr id="7" name="6 Cinta hacia arriba"/>
          <p:cNvSpPr/>
          <p:nvPr/>
        </p:nvSpPr>
        <p:spPr>
          <a:xfrm>
            <a:off x="3348038" y="4391025"/>
            <a:ext cx="2735262" cy="792163"/>
          </a:xfrm>
          <a:prstGeom prst="ribbon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rgbClr val="FF0000"/>
                </a:solidFill>
              </a:rPr>
              <a:t>Vivir en plenitud</a:t>
            </a:r>
          </a:p>
        </p:txBody>
      </p:sp>
      <p:cxnSp>
        <p:nvCxnSpPr>
          <p:cNvPr id="10" name="9 Conector angular"/>
          <p:cNvCxnSpPr/>
          <p:nvPr/>
        </p:nvCxnSpPr>
        <p:spPr>
          <a:xfrm>
            <a:off x="2887663" y="2209800"/>
            <a:ext cx="431800" cy="36512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12 Conector angular"/>
          <p:cNvCxnSpPr/>
          <p:nvPr/>
        </p:nvCxnSpPr>
        <p:spPr>
          <a:xfrm flipV="1">
            <a:off x="6237288" y="2232025"/>
            <a:ext cx="433387" cy="36353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4" name="13 Conector angular"/>
          <p:cNvCxnSpPr/>
          <p:nvPr/>
        </p:nvCxnSpPr>
        <p:spPr>
          <a:xfrm rot="10800000" flipV="1">
            <a:off x="2759075" y="3990975"/>
            <a:ext cx="431800" cy="36353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15 Conector angular"/>
          <p:cNvCxnSpPr/>
          <p:nvPr/>
        </p:nvCxnSpPr>
        <p:spPr>
          <a:xfrm>
            <a:off x="6237288" y="4008438"/>
            <a:ext cx="433387" cy="36353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8202" name="11 CuadroTexto"/>
          <p:cNvSpPr txBox="1">
            <a:spLocks noChangeArrowheads="1"/>
          </p:cNvSpPr>
          <p:nvPr/>
        </p:nvSpPr>
        <p:spPr bwMode="auto">
          <a:xfrm>
            <a:off x="6453188" y="2227263"/>
            <a:ext cx="1109662" cy="400050"/>
          </a:xfrm>
          <a:prstGeom prst="rect">
            <a:avLst/>
          </a:prstGeom>
          <a:noFill/>
          <a:ln w="9525">
            <a:noFill/>
            <a:miter lim="800000"/>
            <a:headEnd/>
            <a:tailEnd/>
          </a:ln>
        </p:spPr>
        <p:txBody>
          <a:bodyPr wrap="none">
            <a:spAutoFit/>
          </a:bodyPr>
          <a:lstStyle/>
          <a:p>
            <a:r>
              <a:rPr lang="es-ES" altLang="es-ES" sz="2000" b="1"/>
              <a:t>Integral</a:t>
            </a:r>
          </a:p>
        </p:txBody>
      </p:sp>
      <p:sp>
        <p:nvSpPr>
          <p:cNvPr id="8203" name="19 CuadroTexto"/>
          <p:cNvSpPr txBox="1">
            <a:spLocks noChangeArrowheads="1"/>
          </p:cNvSpPr>
          <p:nvPr/>
        </p:nvSpPr>
        <p:spPr bwMode="auto">
          <a:xfrm>
            <a:off x="7219950" y="3081338"/>
            <a:ext cx="1379538" cy="400050"/>
          </a:xfrm>
          <a:prstGeom prst="rect">
            <a:avLst/>
          </a:prstGeom>
          <a:noFill/>
          <a:ln w="9525">
            <a:noFill/>
            <a:miter lim="800000"/>
            <a:headEnd/>
            <a:tailEnd/>
          </a:ln>
        </p:spPr>
        <p:txBody>
          <a:bodyPr wrap="none">
            <a:spAutoFit/>
          </a:bodyPr>
          <a:lstStyle/>
          <a:p>
            <a:r>
              <a:rPr lang="es-ES" altLang="es-ES" sz="2000" b="1"/>
              <a:t>Sistémica</a:t>
            </a:r>
          </a:p>
        </p:txBody>
      </p:sp>
      <p:sp>
        <p:nvSpPr>
          <p:cNvPr id="8204" name="20 CuadroTexto"/>
          <p:cNvSpPr txBox="1">
            <a:spLocks noChangeArrowheads="1"/>
          </p:cNvSpPr>
          <p:nvPr/>
        </p:nvSpPr>
        <p:spPr bwMode="auto">
          <a:xfrm>
            <a:off x="6453188" y="3990975"/>
            <a:ext cx="1611312" cy="400050"/>
          </a:xfrm>
          <a:prstGeom prst="rect">
            <a:avLst/>
          </a:prstGeom>
          <a:noFill/>
          <a:ln w="9525">
            <a:noFill/>
            <a:miter lim="800000"/>
            <a:headEnd/>
            <a:tailEnd/>
          </a:ln>
        </p:spPr>
        <p:txBody>
          <a:bodyPr wrap="none">
            <a:spAutoFit/>
          </a:bodyPr>
          <a:lstStyle/>
          <a:p>
            <a:r>
              <a:rPr lang="es-ES" altLang="es-ES" sz="2000" b="1"/>
              <a:t>Transversal</a:t>
            </a:r>
          </a:p>
        </p:txBody>
      </p:sp>
      <p:sp>
        <p:nvSpPr>
          <p:cNvPr id="8205" name="21 CuadroTexto"/>
          <p:cNvSpPr txBox="1">
            <a:spLocks noChangeArrowheads="1"/>
          </p:cNvSpPr>
          <p:nvPr/>
        </p:nvSpPr>
        <p:spPr bwMode="auto">
          <a:xfrm>
            <a:off x="684213" y="2195513"/>
            <a:ext cx="2576512" cy="400050"/>
          </a:xfrm>
          <a:prstGeom prst="rect">
            <a:avLst/>
          </a:prstGeom>
          <a:noFill/>
          <a:ln w="9525">
            <a:noFill/>
            <a:miter lim="800000"/>
            <a:headEnd/>
            <a:tailEnd/>
          </a:ln>
        </p:spPr>
        <p:txBody>
          <a:bodyPr wrap="none">
            <a:spAutoFit/>
          </a:bodyPr>
          <a:lstStyle/>
          <a:p>
            <a:r>
              <a:rPr lang="es-ES" altLang="es-ES" sz="2000" b="1"/>
              <a:t>Equidad Biosférica</a:t>
            </a:r>
          </a:p>
        </p:txBody>
      </p:sp>
      <p:sp>
        <p:nvSpPr>
          <p:cNvPr id="8206" name="22 CuadroTexto"/>
          <p:cNvSpPr txBox="1">
            <a:spLocks noChangeArrowheads="1"/>
          </p:cNvSpPr>
          <p:nvPr/>
        </p:nvSpPr>
        <p:spPr bwMode="auto">
          <a:xfrm>
            <a:off x="-3519488" y="427038"/>
            <a:ext cx="1381125" cy="368300"/>
          </a:xfrm>
          <a:prstGeom prst="rect">
            <a:avLst/>
          </a:prstGeom>
          <a:noFill/>
          <a:ln w="9525">
            <a:noFill/>
            <a:miter lim="800000"/>
            <a:headEnd/>
            <a:tailEnd/>
          </a:ln>
        </p:spPr>
        <p:txBody>
          <a:bodyPr wrap="none">
            <a:spAutoFit/>
          </a:bodyPr>
          <a:lstStyle/>
          <a:p>
            <a:r>
              <a:rPr lang="es-ES" altLang="es-ES"/>
              <a:t>Transversal</a:t>
            </a:r>
          </a:p>
        </p:txBody>
      </p:sp>
      <p:sp>
        <p:nvSpPr>
          <p:cNvPr id="8207" name="23 CuadroTexto"/>
          <p:cNvSpPr txBox="1">
            <a:spLocks noChangeArrowheads="1"/>
          </p:cNvSpPr>
          <p:nvPr/>
        </p:nvSpPr>
        <p:spPr bwMode="auto">
          <a:xfrm>
            <a:off x="876300" y="3938588"/>
            <a:ext cx="2152650" cy="400050"/>
          </a:xfrm>
          <a:prstGeom prst="rect">
            <a:avLst/>
          </a:prstGeom>
          <a:noFill/>
          <a:ln w="9525">
            <a:noFill/>
            <a:miter lim="800000"/>
            <a:headEnd/>
            <a:tailEnd/>
          </a:ln>
        </p:spPr>
        <p:txBody>
          <a:bodyPr wrap="none">
            <a:spAutoFit/>
          </a:bodyPr>
          <a:lstStyle/>
          <a:p>
            <a:r>
              <a:rPr lang="es-ES" altLang="es-ES" sz="2000" b="1"/>
              <a:t>Contextualizada</a:t>
            </a:r>
          </a:p>
        </p:txBody>
      </p:sp>
      <p:sp>
        <p:nvSpPr>
          <p:cNvPr id="8208" name="27 CuadroTexto"/>
          <p:cNvSpPr txBox="1">
            <a:spLocks noChangeArrowheads="1"/>
          </p:cNvSpPr>
          <p:nvPr/>
        </p:nvSpPr>
        <p:spPr bwMode="auto">
          <a:xfrm>
            <a:off x="900113" y="3081338"/>
            <a:ext cx="1338262" cy="400050"/>
          </a:xfrm>
          <a:prstGeom prst="rect">
            <a:avLst/>
          </a:prstGeom>
          <a:noFill/>
          <a:ln w="9525">
            <a:noFill/>
            <a:miter lim="800000"/>
            <a:headEnd/>
            <a:tailEnd/>
          </a:ln>
        </p:spPr>
        <p:txBody>
          <a:bodyPr wrap="none">
            <a:spAutoFit/>
          </a:bodyPr>
          <a:lstStyle/>
          <a:p>
            <a:r>
              <a:rPr lang="es-ES" altLang="es-ES" sz="2000" b="1"/>
              <a:t>Proactiva</a:t>
            </a:r>
          </a:p>
        </p:txBody>
      </p:sp>
      <p:cxnSp>
        <p:nvCxnSpPr>
          <p:cNvPr id="17" name="16 Conector recto"/>
          <p:cNvCxnSpPr/>
          <p:nvPr/>
        </p:nvCxnSpPr>
        <p:spPr>
          <a:xfrm>
            <a:off x="6723063" y="3281363"/>
            <a:ext cx="4333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30 Conector recto"/>
          <p:cNvCxnSpPr/>
          <p:nvPr/>
        </p:nvCxnSpPr>
        <p:spPr>
          <a:xfrm>
            <a:off x="2339975" y="3290888"/>
            <a:ext cx="4318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313"/>
            <a:ext cx="8382000" cy="776287"/>
          </a:xfrm>
          <a:solidFill>
            <a:schemeClr val="accent3"/>
          </a:solidFill>
        </p:spPr>
        <p:style>
          <a:lnRef idx="1">
            <a:schemeClr val="accent1"/>
          </a:lnRef>
          <a:fillRef idx="2">
            <a:schemeClr val="accent1"/>
          </a:fillRef>
          <a:effectRef idx="1">
            <a:schemeClr val="accent1"/>
          </a:effectRef>
          <a:fontRef idx="minor">
            <a:schemeClr val="dk1"/>
          </a:fontRef>
        </p:style>
        <p:txBody>
          <a:bodyPr rtlCol="0">
            <a:noAutofit/>
          </a:bodyPr>
          <a:lstStyle/>
          <a:p>
            <a:pPr eaLnBrk="1" fontAlgn="auto" hangingPunct="1">
              <a:spcAft>
                <a:spcPts val="0"/>
              </a:spcAft>
              <a:defRPr/>
            </a:pPr>
            <a:r>
              <a:rPr lang="es-ES" sz="2000" b="1" u="sng" dirty="0" smtClean="0"/>
              <a:t/>
            </a:r>
            <a:br>
              <a:rPr lang="es-ES" sz="2000" b="1" u="sng" dirty="0" smtClean="0"/>
            </a:br>
            <a:r>
              <a:rPr lang="es-ES" sz="2000" b="1" dirty="0" smtClean="0"/>
              <a:t>CONSIDERACIONES GENERALES PARA EL TRATAMIENTO DE LA </a:t>
            </a:r>
            <a:r>
              <a:rPr lang="es-ES" sz="2000" b="1" dirty="0" err="1" smtClean="0"/>
              <a:t>EApDS</a:t>
            </a:r>
            <a:r>
              <a:rPr lang="es-ES" sz="2000" b="1" dirty="0" smtClean="0"/>
              <a:t/>
            </a:r>
            <a:br>
              <a:rPr lang="es-ES" sz="2000" b="1" dirty="0" smtClean="0"/>
            </a:br>
            <a:endParaRPr lang="es-ES" sz="2000" b="1" dirty="0"/>
          </a:p>
        </p:txBody>
      </p:sp>
      <p:sp>
        <p:nvSpPr>
          <p:cNvPr id="3" name="2 Marcador de contenido"/>
          <p:cNvSpPr>
            <a:spLocks noGrp="1"/>
          </p:cNvSpPr>
          <p:nvPr>
            <p:ph idx="1"/>
          </p:nvPr>
        </p:nvSpPr>
        <p:spPr>
          <a:xfrm>
            <a:off x="285750" y="990601"/>
            <a:ext cx="8629650" cy="5653088"/>
          </a:xfrm>
          <a:solidFill>
            <a:schemeClr val="accent3"/>
          </a:solidFill>
        </p:spPr>
        <p:style>
          <a:lnRef idx="1">
            <a:schemeClr val="accent5"/>
          </a:lnRef>
          <a:fillRef idx="2">
            <a:schemeClr val="accent5"/>
          </a:fillRef>
          <a:effectRef idx="1">
            <a:schemeClr val="accent5"/>
          </a:effectRef>
          <a:fontRef idx="minor">
            <a:schemeClr val="dk1"/>
          </a:fontRef>
        </p:style>
        <p:txBody>
          <a:bodyPr rtlCol="0">
            <a:noAutofit/>
          </a:bodyPr>
          <a:lstStyle/>
          <a:p>
            <a:pPr marL="514350" indent="-514350" algn="just" eaLnBrk="1" fontAlgn="auto" hangingPunct="1">
              <a:spcAft>
                <a:spcPts val="0"/>
              </a:spcAft>
              <a:buFont typeface="+mj-lt"/>
              <a:buAutoNum type="arabicPeriod"/>
              <a:defRPr/>
            </a:pPr>
            <a:r>
              <a:rPr lang="es-ES" sz="2000" dirty="0" smtClean="0">
                <a:cs typeface="Arial" pitchFamily="34" charset="0"/>
              </a:rPr>
              <a:t>Fomentar valores a partir del tema ambiental.</a:t>
            </a:r>
          </a:p>
          <a:p>
            <a:pPr marL="514350" indent="-514350" algn="just" eaLnBrk="1" fontAlgn="auto" hangingPunct="1">
              <a:spcAft>
                <a:spcPts val="0"/>
              </a:spcAft>
              <a:buFont typeface="+mj-lt"/>
              <a:buAutoNum type="arabicPeriod"/>
              <a:defRPr/>
            </a:pPr>
            <a:r>
              <a:rPr lang="es-ES" sz="2000" dirty="0" smtClean="0">
                <a:cs typeface="Arial" pitchFamily="34" charset="0"/>
              </a:rPr>
              <a:t>Evitar la noción de  que el ambiente es todo lo que nos rodea, lo cual deja al ser humano como un elemento fuera del mismo. La noción correcta es que somos parte integral del ambiente.</a:t>
            </a:r>
          </a:p>
          <a:p>
            <a:pPr marL="514350" indent="-514350" algn="just" eaLnBrk="1" fontAlgn="auto" hangingPunct="1">
              <a:spcAft>
                <a:spcPts val="0"/>
              </a:spcAft>
              <a:buFont typeface="+mj-lt"/>
              <a:buAutoNum type="arabicPeriod"/>
              <a:defRPr/>
            </a:pPr>
            <a:r>
              <a:rPr lang="es-ES" sz="2000" dirty="0" smtClean="0">
                <a:cs typeface="Arial" pitchFamily="34" charset="0"/>
              </a:rPr>
              <a:t>Todas nuestras acciones generan consecuencias  en el plano ambiental, esto invita a ser constantemente crítico en relación con el ambiente.</a:t>
            </a:r>
          </a:p>
          <a:p>
            <a:pPr marL="514350" indent="-514350" algn="just" eaLnBrk="1" fontAlgn="auto" hangingPunct="1">
              <a:spcAft>
                <a:spcPts val="0"/>
              </a:spcAft>
              <a:buFont typeface="+mj-lt"/>
              <a:buAutoNum type="arabicPeriod"/>
              <a:defRPr/>
            </a:pPr>
            <a:r>
              <a:rPr lang="es-ES" sz="2000" dirty="0" smtClean="0">
                <a:cs typeface="Arial" pitchFamily="34" charset="0"/>
              </a:rPr>
              <a:t>Los ámbitos sociales y económicos son inseparables de los elementos bióticos y abióticos del ambiente, demostrando una interacción constante.</a:t>
            </a:r>
          </a:p>
          <a:p>
            <a:pPr marL="514350" indent="-514350" algn="just" eaLnBrk="1" fontAlgn="auto" hangingPunct="1">
              <a:spcAft>
                <a:spcPts val="0"/>
              </a:spcAft>
              <a:buFont typeface="+mj-lt"/>
              <a:buAutoNum type="arabicPeriod"/>
              <a:defRPr/>
            </a:pPr>
            <a:r>
              <a:rPr lang="es-ES" sz="2000" dirty="0" smtClean="0">
                <a:cs typeface="Arial" pitchFamily="34" charset="0"/>
              </a:rPr>
              <a:t>Evidenciar la importancia de la conservación, ahorro y uso racional de los recursos, en atención a la situación actual y perspectiva.</a:t>
            </a:r>
          </a:p>
          <a:p>
            <a:pPr marL="514350" indent="-514350" algn="just" eaLnBrk="1" fontAlgn="auto" hangingPunct="1">
              <a:spcAft>
                <a:spcPts val="0"/>
              </a:spcAft>
              <a:buFont typeface="+mj-lt"/>
              <a:buAutoNum type="arabicPeriod"/>
              <a:defRPr/>
            </a:pPr>
            <a:r>
              <a:rPr lang="es-ES" sz="2000" dirty="0" smtClean="0">
                <a:cs typeface="Arial" pitchFamily="34" charset="0"/>
              </a:rPr>
              <a:t>Valorar que la biodiversidad abarca tanto lo natural como lo cultural </a:t>
            </a:r>
          </a:p>
          <a:p>
            <a:pPr marL="514350" indent="-514350" algn="just" eaLnBrk="1" fontAlgn="auto" hangingPunct="1">
              <a:spcAft>
                <a:spcPts val="0"/>
              </a:spcAft>
              <a:buFont typeface="+mj-lt"/>
              <a:buAutoNum type="arabicPeriod"/>
              <a:defRPr/>
            </a:pPr>
            <a:r>
              <a:rPr lang="es-ES" sz="2000" dirty="0" smtClean="0">
                <a:cs typeface="Arial" pitchFamily="34" charset="0"/>
              </a:rPr>
              <a:t>Sensibilizar ante la riqueza y complejidad del patrimonio cultural, natural e inmaterial de Cuba, para así contribuir a generar un sentido de pertenencia e identidad.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50" y="304800"/>
            <a:ext cx="8858250" cy="6338889"/>
          </a:xfrm>
          <a:solidFill>
            <a:schemeClr val="accent3"/>
          </a:solidFill>
        </p:spPr>
        <p:style>
          <a:lnRef idx="1">
            <a:schemeClr val="accent5"/>
          </a:lnRef>
          <a:fillRef idx="2">
            <a:schemeClr val="accent5"/>
          </a:fillRef>
          <a:effectRef idx="1">
            <a:schemeClr val="accent5"/>
          </a:effectRef>
          <a:fontRef idx="minor">
            <a:schemeClr val="dk1"/>
          </a:fontRef>
        </p:style>
        <p:txBody>
          <a:bodyPr rtlCol="0">
            <a:normAutofit fontScale="25000" lnSpcReduction="20000"/>
          </a:bodyPr>
          <a:lstStyle/>
          <a:p>
            <a:pPr marL="514350" indent="-514350" eaLnBrk="1" fontAlgn="auto" hangingPunct="1">
              <a:lnSpc>
                <a:spcPct val="120000"/>
              </a:lnSpc>
              <a:spcAft>
                <a:spcPts val="0"/>
              </a:spcAft>
              <a:buFont typeface="Arial" charset="0"/>
              <a:buNone/>
              <a:defRPr/>
            </a:pPr>
            <a:r>
              <a:rPr lang="es-ES" sz="8000" b="1" dirty="0" smtClean="0">
                <a:cs typeface="Arial" pitchFamily="34" charset="0"/>
              </a:rPr>
              <a:t>8.     </a:t>
            </a:r>
            <a:r>
              <a:rPr lang="es-ES" sz="8000" dirty="0" smtClean="0">
                <a:cs typeface="Arial" pitchFamily="34" charset="0"/>
              </a:rPr>
              <a:t>Estimular la participación comunitaria como herramienta para la búsqueda de las soluciones a los problemas ambientales para alcanzar el Desarrollo Sostenible.</a:t>
            </a:r>
          </a:p>
          <a:p>
            <a:pPr marL="514350" indent="-514350" eaLnBrk="1" fontAlgn="auto" hangingPunct="1">
              <a:lnSpc>
                <a:spcPct val="120000"/>
              </a:lnSpc>
              <a:spcAft>
                <a:spcPts val="0"/>
              </a:spcAft>
              <a:buFont typeface="Arial" charset="0"/>
              <a:buNone/>
              <a:defRPr/>
            </a:pPr>
            <a:r>
              <a:rPr lang="es-ES" sz="8000" dirty="0" smtClean="0">
                <a:cs typeface="Arial" pitchFamily="34" charset="0"/>
              </a:rPr>
              <a:t>9.      Resaltar que el tema ambiental debe ser enfocado de manera sistémica, es decir, todos los elementos y procesos del ambiente conforman sistemas complejos con múltiples interacciones, formando un todo.</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10.   Promover la sostenibilidad como factor determinante del tema ambiental. </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11.   Hacer patente la relación dinámica entre el ambiente y la calidad de vida.</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12.   Promover la reflexión crítica respecto  a las situaciones reales del ambiente cubano, no sólo partiendo de ejemplos de nuestro accionar negativo, sino también desde lo positivo, y estimular la propuesta de soluciones posibles.</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13.   El abordaje de los problemas ambientales debe hacerse con énfasis en la perspectiva local, sin olvidar la perspectiva global. </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14.   Las ilustraciones deben reflejar el paisaje, las especies, las tradiciones, las actividades económicas y otras expresiones culturales cubanas</a:t>
            </a:r>
            <a:r>
              <a:rPr lang="es-ES" sz="8000" b="1" dirty="0" smtClean="0">
                <a:cs typeface="Arial" pitchFamily="34" charset="0"/>
              </a:rPr>
              <a:t>.</a:t>
            </a:r>
          </a:p>
          <a:p>
            <a:pPr marL="514350" indent="-514350" eaLnBrk="1" fontAlgn="auto" hangingPunct="1">
              <a:lnSpc>
                <a:spcPct val="120000"/>
              </a:lnSpc>
              <a:spcAft>
                <a:spcPts val="0"/>
              </a:spcAft>
              <a:buFont typeface="Arial" pitchFamily="34" charset="0"/>
              <a:buNone/>
              <a:defRPr/>
            </a:pPr>
            <a:r>
              <a:rPr lang="es-ES" sz="4800" dirty="0" smtClean="0">
                <a:latin typeface="Arial" pitchFamily="34" charset="0"/>
                <a:cs typeface="Arial" pitchFamily="34" charset="0"/>
              </a:rPr>
              <a:t> </a:t>
            </a:r>
          </a:p>
          <a:p>
            <a:pPr eaLnBrk="1" fontAlgn="auto" hangingPunct="1">
              <a:spcAft>
                <a:spcPts val="0"/>
              </a:spcAft>
              <a:buFont typeface="Arial" pitchFamily="34" charset="0"/>
              <a:buChar char="•"/>
              <a:defRPr/>
            </a:pPr>
            <a:endParaRPr lang="es-ES" dirty="0"/>
          </a:p>
        </p:txBody>
      </p:sp>
      <p:sp>
        <p:nvSpPr>
          <p:cNvPr id="4" name="3 Título"/>
          <p:cNvSpPr>
            <a:spLocks noGrp="1"/>
          </p:cNvSpPr>
          <p:nvPr>
            <p:ph type="title"/>
          </p:nvPr>
        </p:nvSpPr>
        <p:spPr/>
        <p:txBody>
          <a:bodyPr/>
          <a:lstStyle/>
          <a:p>
            <a:endParaRPr lang="es-ES_tradn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762000" y="1905000"/>
            <a:ext cx="7543800" cy="4154984"/>
          </a:xfrm>
          <a:prstGeom prst="rect">
            <a:avLst/>
          </a:prstGeom>
          <a:noFill/>
          <a:ln w="9525">
            <a:noFill/>
            <a:miter lim="800000"/>
            <a:headEnd/>
            <a:tailEnd/>
          </a:ln>
          <a:effectLst/>
        </p:spPr>
        <p:txBody>
          <a:bodyPr>
            <a:spAutoFit/>
          </a:bodyPr>
          <a:lstStyle/>
          <a:p>
            <a:pPr algn="just"/>
            <a:r>
              <a:rPr lang="es-ES_tradnl" sz="2400" b="1" dirty="0" smtClean="0">
                <a:latin typeface="Tahoma" pitchFamily="34" charset="0"/>
              </a:rPr>
              <a:t>Proceso </a:t>
            </a:r>
            <a:r>
              <a:rPr lang="es-ES_tradnl" sz="2400" b="1" dirty="0" smtClean="0">
                <a:solidFill>
                  <a:srgbClr val="C00000"/>
                </a:solidFill>
                <a:latin typeface="Tahoma" pitchFamily="34" charset="0"/>
              </a:rPr>
              <a:t>continuo y permanente</a:t>
            </a:r>
            <a:r>
              <a:rPr lang="es-ES_tradnl" sz="2400" b="1" dirty="0" smtClean="0">
                <a:solidFill>
                  <a:srgbClr val="FF7C80"/>
                </a:solidFill>
                <a:latin typeface="Tahoma" pitchFamily="34" charset="0"/>
              </a:rPr>
              <a:t>, </a:t>
            </a:r>
            <a:r>
              <a:rPr lang="es-ES_tradnl" sz="2400" b="1" dirty="0" smtClean="0">
                <a:latin typeface="Tahoma" pitchFamily="34" charset="0"/>
              </a:rPr>
              <a:t>que constituye una </a:t>
            </a:r>
            <a:r>
              <a:rPr lang="es-ES_tradnl" sz="2400" b="1" dirty="0" smtClean="0">
                <a:solidFill>
                  <a:srgbClr val="C00000"/>
                </a:solidFill>
                <a:latin typeface="Tahoma" pitchFamily="34" charset="0"/>
              </a:rPr>
              <a:t>dimensión </a:t>
            </a:r>
            <a:r>
              <a:rPr lang="es-ES_tradnl" sz="2400" b="1" dirty="0" smtClean="0">
                <a:latin typeface="Tahoma" pitchFamily="34" charset="0"/>
              </a:rPr>
              <a:t>de la educación integral de todos los ciudadanos, orientada a que en la adquisición de conocimientos, desarrollo de hábitos, habilidades, capacidades y actitudes y en la formación de valores, se armonicen las relaciones entre los seres humanos y  de ellos con el resto de la sociedad y la naturaleza, para  </a:t>
            </a:r>
            <a:r>
              <a:rPr lang="es-ES_tradnl" sz="2400" b="1" dirty="0" smtClean="0">
                <a:solidFill>
                  <a:srgbClr val="C00000"/>
                </a:solidFill>
                <a:latin typeface="Tahoma" pitchFamily="34" charset="0"/>
              </a:rPr>
              <a:t>propiciar la orientación de los procesos económicos, sociales y culturales hacia el desarrollo sostenible.</a:t>
            </a:r>
            <a:endParaRPr lang="es-ES_tradnl" sz="2400" b="1" dirty="0">
              <a:solidFill>
                <a:srgbClr val="C00000"/>
              </a:solidFill>
              <a:latin typeface="Tahoma" pitchFamily="34" charset="0"/>
            </a:endParaRPr>
          </a:p>
        </p:txBody>
      </p:sp>
      <p:sp>
        <p:nvSpPr>
          <p:cNvPr id="4099" name="Rectangle 3"/>
          <p:cNvSpPr>
            <a:spLocks noChangeArrowheads="1"/>
          </p:cNvSpPr>
          <p:nvPr/>
        </p:nvSpPr>
        <p:spPr bwMode="auto">
          <a:xfrm>
            <a:off x="381000" y="636588"/>
            <a:ext cx="7543800" cy="1066800"/>
          </a:xfrm>
          <a:prstGeom prst="rect">
            <a:avLst/>
          </a:prstGeom>
          <a:noFill/>
          <a:ln w="9525">
            <a:noFill/>
            <a:miter lim="800000"/>
            <a:headEnd/>
            <a:tailEnd/>
          </a:ln>
          <a:effectLst/>
        </p:spPr>
        <p:txBody>
          <a:bodyPr>
            <a:spAutoFit/>
          </a:bodyPr>
          <a:lstStyle/>
          <a:p>
            <a:r>
              <a:rPr lang="es-ES_tradnl" sz="3200" b="1" dirty="0"/>
              <a:t>Educación Ambiental para el Desarrollo </a:t>
            </a:r>
            <a:r>
              <a:rPr lang="es-ES_tradnl" sz="3200" b="1" dirty="0" smtClean="0"/>
              <a:t>Sostenible (</a:t>
            </a:r>
            <a:r>
              <a:rPr lang="es-ES_tradnl" sz="3200" b="1" dirty="0" err="1" smtClean="0"/>
              <a:t>EApDS</a:t>
            </a:r>
            <a:r>
              <a:rPr lang="es-ES_tradnl" sz="3200" b="1" dirty="0" smtClean="0"/>
              <a:t>)</a:t>
            </a:r>
            <a:endParaRPr lang="es-ES_tradnl" sz="3200" b="1" dirty="0"/>
          </a:p>
        </p:txBody>
      </p:sp>
      <p:sp>
        <p:nvSpPr>
          <p:cNvPr id="77828" name="AutoShape 4"/>
          <p:cNvSpPr>
            <a:spLocks noChangeArrowheads="1"/>
          </p:cNvSpPr>
          <p:nvPr/>
        </p:nvSpPr>
        <p:spPr bwMode="auto">
          <a:xfrm>
            <a:off x="6629400" y="838200"/>
            <a:ext cx="733425" cy="1214438"/>
          </a:xfrm>
          <a:prstGeom prst="curvedLeftArrow">
            <a:avLst>
              <a:gd name="adj1" fmla="val 33117"/>
              <a:gd name="adj2" fmla="val 66234"/>
              <a:gd name="adj3" fmla="val 33333"/>
            </a:avLst>
          </a:prstGeom>
          <a:solidFill>
            <a:srgbClr val="FF0000"/>
          </a:solidFill>
          <a:ln w="9525">
            <a:solidFill>
              <a:srgbClr val="FF0000"/>
            </a:solidFill>
            <a:miter lim="800000"/>
            <a:headEnd/>
            <a:tailEnd/>
          </a:ln>
          <a:effectLst/>
        </p:spPr>
        <p:txBody>
          <a:bodyPr wrap="none" anchor="ctr"/>
          <a:lstStyle/>
          <a:p>
            <a:endParaRPr lang="es-PE" dirty="0">
              <a:solidFill>
                <a:srgbClr val="C00000"/>
              </a:solidFill>
            </a:endParaRPr>
          </a:p>
        </p:txBody>
      </p:sp>
      <p:sp>
        <p:nvSpPr>
          <p:cNvPr id="5" name="4 Rectángulo"/>
          <p:cNvSpPr/>
          <p:nvPr/>
        </p:nvSpPr>
        <p:spPr>
          <a:xfrm>
            <a:off x="3124200" y="6248400"/>
            <a:ext cx="5638800" cy="369332"/>
          </a:xfrm>
          <a:prstGeom prst="rect">
            <a:avLst/>
          </a:prstGeom>
        </p:spPr>
        <p:txBody>
          <a:bodyPr wrap="square">
            <a:spAutoFit/>
          </a:bodyPr>
          <a:lstStyle/>
          <a:p>
            <a:r>
              <a:rPr lang="es-ES_tradnl" dirty="0" smtClean="0"/>
              <a:t> Ley de medio ambiente de Cuba 11 de julio 1997</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up)">
                                      <p:cBhvr>
                                        <p:cTn id="7" dur="500"/>
                                        <p:tgtEl>
                                          <p:spTgt spid="7782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7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advAuto="0"/>
      <p:bldP spid="778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4294967295"/>
          </p:nvPr>
        </p:nvSpPr>
        <p:spPr>
          <a:xfrm>
            <a:off x="304800" y="381000"/>
            <a:ext cx="8534400" cy="2895601"/>
          </a:xfrm>
        </p:spPr>
        <p:txBody>
          <a:bodyPr/>
          <a:lstStyle/>
          <a:p>
            <a:pPr>
              <a:buNone/>
            </a:pPr>
            <a:r>
              <a:rPr lang="es-ES_tradnl" sz="4000" dirty="0"/>
              <a:t>La educación ambiental puede </a:t>
            </a:r>
            <a:r>
              <a:rPr lang="es-ES_tradnl" sz="4000" dirty="0" smtClean="0"/>
              <a:t>ser: </a:t>
            </a:r>
          </a:p>
          <a:p>
            <a:r>
              <a:rPr lang="es-ES_tradnl" sz="4000" dirty="0" smtClean="0"/>
              <a:t>Formal</a:t>
            </a:r>
            <a:r>
              <a:rPr lang="es-ES_tradnl" sz="4000" dirty="0"/>
              <a:t>.</a:t>
            </a:r>
            <a:r>
              <a:rPr lang="es-ES_tradnl" sz="4000" dirty="0" smtClean="0"/>
              <a:t> </a:t>
            </a:r>
          </a:p>
          <a:p>
            <a:r>
              <a:rPr lang="es-ES_tradnl" sz="4000" dirty="0" smtClean="0"/>
              <a:t>No formal. </a:t>
            </a:r>
          </a:p>
          <a:p>
            <a:r>
              <a:rPr lang="es-ES_tradnl" sz="4000" dirty="0" smtClean="0"/>
              <a:t>Informal.</a:t>
            </a:r>
            <a:endParaRPr lang="es-ES" sz="4000" dirty="0"/>
          </a:p>
        </p:txBody>
      </p:sp>
      <p:pic>
        <p:nvPicPr>
          <p:cNvPr id="6" name="Picture 5" descr="EAN"/>
          <p:cNvPicPr>
            <a:picLocks noChangeAspect="1" noChangeArrowheads="1"/>
          </p:cNvPicPr>
          <p:nvPr/>
        </p:nvPicPr>
        <p:blipFill>
          <a:blip r:embed="rId2"/>
          <a:srcRect/>
          <a:stretch>
            <a:fillRect/>
          </a:stretch>
        </p:blipFill>
        <p:spPr bwMode="auto">
          <a:xfrm>
            <a:off x="0" y="3500438"/>
            <a:ext cx="9144000"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304800" y="476250"/>
            <a:ext cx="8534400" cy="5654675"/>
          </a:xfrm>
        </p:spPr>
        <p:txBody>
          <a:bodyPr/>
          <a:lstStyle/>
          <a:p>
            <a:pPr algn="just"/>
            <a:r>
              <a:rPr lang="es-ES_tradnl" sz="2800" b="1" dirty="0">
                <a:solidFill>
                  <a:srgbClr val="C00000"/>
                </a:solidFill>
              </a:rPr>
              <a:t>La EA formal</a:t>
            </a:r>
            <a:r>
              <a:rPr lang="es-ES_tradnl" sz="2800" dirty="0">
                <a:solidFill>
                  <a:srgbClr val="C00000"/>
                </a:solidFill>
              </a:rPr>
              <a:t> </a:t>
            </a:r>
            <a:r>
              <a:rPr lang="es-ES_tradnl" sz="2800" dirty="0"/>
              <a:t>se caracteriza por ser planificada y controlada por planes estables (planes de estudio). Es secuenciada y </a:t>
            </a:r>
            <a:r>
              <a:rPr lang="es-ES_tradnl" sz="2800" dirty="0" smtClean="0"/>
              <a:t>permanente. Profesionales de la educación.</a:t>
            </a:r>
            <a:endParaRPr lang="es-ES_tradnl" sz="2800" dirty="0"/>
          </a:p>
          <a:p>
            <a:pPr algn="just"/>
            <a:r>
              <a:rPr lang="es-ES_tradnl" sz="2800" dirty="0"/>
              <a:t>Es la que se realiza </a:t>
            </a:r>
            <a:r>
              <a:rPr lang="es-ES_tradnl" sz="2800" dirty="0" smtClean="0"/>
              <a:t>también fuera </a:t>
            </a:r>
            <a:r>
              <a:rPr lang="es-ES_tradnl" sz="2800" dirty="0"/>
              <a:t>de los programas docentes y del ámbito escolar  y tiene  un universo más amplio, pues incluye a toda la </a:t>
            </a:r>
            <a:r>
              <a:rPr lang="es-ES_tradnl" sz="2800" dirty="0" smtClean="0"/>
              <a:t>población, es </a:t>
            </a:r>
            <a:r>
              <a:rPr lang="es-ES_tradnl" sz="2800" dirty="0"/>
              <a:t>el caso de las actividades </a:t>
            </a:r>
            <a:r>
              <a:rPr lang="es-ES_tradnl" sz="2800" dirty="0" err="1" smtClean="0"/>
              <a:t>extradocentes</a:t>
            </a:r>
            <a:r>
              <a:rPr lang="es-ES_tradnl" sz="2800" dirty="0" smtClean="0"/>
              <a:t>. </a:t>
            </a:r>
          </a:p>
          <a:p>
            <a:pPr algn="just"/>
            <a:r>
              <a:rPr lang="es-ES_tradnl" sz="2800" dirty="0" smtClean="0"/>
              <a:t>Constituyen </a:t>
            </a:r>
            <a:r>
              <a:rPr lang="es-ES_tradnl" sz="2800" dirty="0"/>
              <a:t>los procesos educativos planificados, que poseen un carácter específico y diferenciado</a:t>
            </a:r>
            <a:endParaRPr lang="es-E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3 Marcador de contenido" descr="Propuesta de portada"/>
          <p:cNvPicPr>
            <a:picLocks noGrp="1"/>
          </p:cNvPicPr>
          <p:nvPr>
            <p:ph idx="1"/>
          </p:nvPr>
        </p:nvPicPr>
        <p:blipFill>
          <a:blip r:embed="rId2"/>
          <a:srcRect l="4323" t="16905" r="4930" b="8101"/>
          <a:stretch>
            <a:fillRect/>
          </a:stretch>
        </p:blipFill>
        <p:spPr>
          <a:xfrm>
            <a:off x="642938" y="1571625"/>
            <a:ext cx="2838450" cy="3030538"/>
          </a:xfrm>
        </p:spPr>
      </p:pic>
      <p:pic>
        <p:nvPicPr>
          <p:cNvPr id="15363" name="Picture 2" descr="Propuesta de portada"/>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6" name="Picture 3" descr="MVC-023S"/>
          <p:cNvPicPr>
            <a:picLocks noChangeAspect="1" noChangeArrowheads="1"/>
          </p:cNvPicPr>
          <p:nvPr/>
        </p:nvPicPr>
        <p:blipFill>
          <a:blip r:embed="rId4"/>
          <a:srcRect/>
          <a:stretch>
            <a:fillRect/>
          </a:stretch>
        </p:blipFill>
        <p:spPr bwMode="auto">
          <a:xfrm>
            <a:off x="5029200" y="609600"/>
            <a:ext cx="3748086"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5288" y="908050"/>
            <a:ext cx="8229600" cy="1143000"/>
          </a:xfrm>
        </p:spPr>
        <p:txBody>
          <a:bodyPr/>
          <a:lstStyle/>
          <a:p>
            <a:r>
              <a:rPr lang="es-ES" sz="2800" b="1" dirty="0"/>
              <a:t>CARTA DEL INDIO SEATTLE </a:t>
            </a:r>
            <a:r>
              <a:rPr lang="es-ES" sz="2800" b="1" dirty="0" smtClean="0"/>
              <a:t>AL PRESIDENTE </a:t>
            </a:r>
            <a:r>
              <a:rPr lang="es-ES" sz="2800" b="1" dirty="0"/>
              <a:t>DE </a:t>
            </a:r>
            <a:r>
              <a:rPr lang="es-ES" sz="2800" b="1" dirty="0" smtClean="0"/>
              <a:t> ESTADOS </a:t>
            </a:r>
            <a:r>
              <a:rPr lang="es-ES" sz="2800" b="1" dirty="0"/>
              <a:t>UNIDOS</a:t>
            </a:r>
            <a:r>
              <a:rPr lang="es-ES" sz="4000" dirty="0"/>
              <a:t/>
            </a:r>
            <a:br>
              <a:rPr lang="es-ES" sz="4000" dirty="0"/>
            </a:br>
            <a:r>
              <a:rPr lang="es-ES" sz="4000" dirty="0"/>
              <a:t/>
            </a:r>
            <a:br>
              <a:rPr lang="es-ES" sz="4000" dirty="0"/>
            </a:br>
            <a:endParaRPr lang="es-ES" sz="4000" dirty="0"/>
          </a:p>
        </p:txBody>
      </p:sp>
      <p:sp>
        <p:nvSpPr>
          <p:cNvPr id="64515" name="Rectangle 3"/>
          <p:cNvSpPr>
            <a:spLocks noGrp="1" noChangeArrowheads="1"/>
          </p:cNvSpPr>
          <p:nvPr>
            <p:ph type="body" idx="1"/>
          </p:nvPr>
        </p:nvSpPr>
        <p:spPr>
          <a:xfrm>
            <a:off x="457200" y="1700213"/>
            <a:ext cx="8382000" cy="4425950"/>
          </a:xfrm>
        </p:spPr>
        <p:txBody>
          <a:bodyPr/>
          <a:lstStyle/>
          <a:p>
            <a:pPr algn="just">
              <a:lnSpc>
                <a:spcPct val="80000"/>
              </a:lnSpc>
              <a:buNone/>
            </a:pPr>
            <a:r>
              <a:rPr lang="es-ES" sz="4000" b="1" i="1" dirty="0" smtClean="0">
                <a:solidFill>
                  <a:schemeClr val="tx2"/>
                </a:solidFill>
              </a:rPr>
              <a:t>   ¿</a:t>
            </a:r>
            <a:r>
              <a:rPr lang="es-ES" sz="4000" b="1" dirty="0">
                <a:solidFill>
                  <a:schemeClr val="tx2"/>
                </a:solidFill>
              </a:rPr>
              <a:t>Cómo intentar comprar o vender el cielo, el calor de la tierra?</a:t>
            </a:r>
            <a:r>
              <a:rPr lang="es-ES" sz="4000" dirty="0"/>
              <a:t> La idea nos resulta extraña. </a:t>
            </a:r>
            <a:endParaRPr lang="es-ES" sz="4000" dirty="0" smtClean="0"/>
          </a:p>
          <a:p>
            <a:pPr algn="just">
              <a:lnSpc>
                <a:spcPct val="80000"/>
              </a:lnSpc>
              <a:buNone/>
            </a:pPr>
            <a:r>
              <a:rPr lang="es-ES" sz="4000" dirty="0"/>
              <a:t> </a:t>
            </a:r>
            <a:r>
              <a:rPr lang="es-ES" sz="4000" dirty="0" smtClean="0"/>
              <a:t> Ya </a:t>
            </a:r>
            <a:r>
              <a:rPr lang="es-ES" sz="4000" dirty="0"/>
              <a:t>que nosotros no poseemos la frescura del aire o el destello del agua. ¿Cómo </a:t>
            </a:r>
            <a:r>
              <a:rPr lang="es-ES" sz="4000" dirty="0" smtClean="0"/>
              <a:t>pueden </a:t>
            </a:r>
            <a:r>
              <a:rPr lang="es-ES" sz="4000" i="1" dirty="0" smtClean="0"/>
              <a:t>comprarnos </a:t>
            </a:r>
            <a:r>
              <a:rPr lang="es-ES" sz="4000" i="1" dirty="0"/>
              <a:t>esto? Lo decidiremos </a:t>
            </a:r>
            <a:r>
              <a:rPr lang="es-ES" sz="4000" i="1" dirty="0" smtClean="0"/>
              <a:t>a </a:t>
            </a:r>
            <a:r>
              <a:rPr lang="es-ES" sz="4000" dirty="0" smtClean="0"/>
              <a:t>tiempo</a:t>
            </a:r>
            <a:r>
              <a:rPr lang="es-ES" sz="4000" dirty="0"/>
              <a:t>.</a:t>
            </a:r>
            <a:br>
              <a:rPr lang="es-ES" sz="4000" dirty="0"/>
            </a:br>
            <a:r>
              <a:rPr lang="es-ES" sz="2400" i="1" dirty="0"/>
              <a:t/>
            </a:r>
            <a:br>
              <a:rPr lang="es-ES" sz="2400" i="1" dirty="0"/>
            </a:br>
            <a:endParaRPr lang="es-ES" sz="2400"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9"/>
          <p:cNvPicPr>
            <a:picLocks noChangeAspect="1" noChangeArrowheads="1"/>
          </p:cNvPicPr>
          <p:nvPr/>
        </p:nvPicPr>
        <p:blipFill>
          <a:blip r:embed="rId3"/>
          <a:srcRect/>
          <a:stretch>
            <a:fillRect/>
          </a:stretch>
        </p:blipFill>
        <p:spPr bwMode="auto">
          <a:xfrm>
            <a:off x="428625" y="4000500"/>
            <a:ext cx="4000500" cy="2643188"/>
          </a:xfrm>
          <a:prstGeom prst="rect">
            <a:avLst/>
          </a:prstGeom>
          <a:noFill/>
          <a:ln w="9525">
            <a:noFill/>
            <a:miter lim="800000"/>
            <a:headEnd/>
            <a:tailEnd/>
          </a:ln>
        </p:spPr>
      </p:pic>
      <p:pic>
        <p:nvPicPr>
          <p:cNvPr id="56323" name="Picture 3" descr="313"/>
          <p:cNvPicPr>
            <a:picLocks noChangeAspect="1" noChangeArrowheads="1"/>
          </p:cNvPicPr>
          <p:nvPr/>
        </p:nvPicPr>
        <p:blipFill>
          <a:blip r:embed="rId4"/>
          <a:srcRect/>
          <a:stretch>
            <a:fillRect/>
          </a:stretch>
        </p:blipFill>
        <p:spPr bwMode="auto">
          <a:xfrm>
            <a:off x="428625" y="1214438"/>
            <a:ext cx="4000500" cy="2643187"/>
          </a:xfrm>
          <a:prstGeom prst="rect">
            <a:avLst/>
          </a:prstGeom>
          <a:noFill/>
          <a:ln w="9525">
            <a:noFill/>
            <a:miter lim="800000"/>
            <a:headEnd/>
            <a:tailEnd/>
          </a:ln>
        </p:spPr>
      </p:pic>
      <p:pic>
        <p:nvPicPr>
          <p:cNvPr id="56324" name="Picture 4" descr="29"/>
          <p:cNvPicPr>
            <a:picLocks noChangeAspect="1" noChangeArrowheads="1"/>
          </p:cNvPicPr>
          <p:nvPr/>
        </p:nvPicPr>
        <p:blipFill>
          <a:blip r:embed="rId5"/>
          <a:srcRect/>
          <a:stretch>
            <a:fillRect/>
          </a:stretch>
        </p:blipFill>
        <p:spPr bwMode="auto">
          <a:xfrm>
            <a:off x="4572000" y="1214438"/>
            <a:ext cx="4000500" cy="2660650"/>
          </a:xfrm>
          <a:prstGeom prst="rect">
            <a:avLst/>
          </a:prstGeom>
          <a:noFill/>
          <a:ln w="9525">
            <a:noFill/>
            <a:miter lim="800000"/>
            <a:headEnd/>
            <a:tailEnd/>
          </a:ln>
        </p:spPr>
      </p:pic>
      <p:pic>
        <p:nvPicPr>
          <p:cNvPr id="56325" name="Picture 5" descr="35"/>
          <p:cNvPicPr>
            <a:picLocks noChangeAspect="1" noChangeArrowheads="1"/>
          </p:cNvPicPr>
          <p:nvPr/>
        </p:nvPicPr>
        <p:blipFill>
          <a:blip r:embed="rId6"/>
          <a:srcRect/>
          <a:stretch>
            <a:fillRect/>
          </a:stretch>
        </p:blipFill>
        <p:spPr bwMode="auto">
          <a:xfrm>
            <a:off x="4572000" y="4000500"/>
            <a:ext cx="4000500" cy="2643188"/>
          </a:xfrm>
          <a:prstGeom prst="rect">
            <a:avLst/>
          </a:prstGeom>
          <a:noFill/>
          <a:ln w="9525">
            <a:noFill/>
            <a:miter lim="800000"/>
            <a:headEnd/>
            <a:tailEnd/>
          </a:ln>
        </p:spPr>
      </p:pic>
      <p:sp>
        <p:nvSpPr>
          <p:cNvPr id="7" name="AutoShape 14"/>
          <p:cNvSpPr>
            <a:spLocks noChangeArrowheads="1"/>
          </p:cNvSpPr>
          <p:nvPr/>
        </p:nvSpPr>
        <p:spPr bwMode="auto">
          <a:xfrm>
            <a:off x="142875" y="71438"/>
            <a:ext cx="8855075" cy="1071562"/>
          </a:xfrm>
          <a:prstGeom prst="roundRect">
            <a:avLst>
              <a:gd name="adj" fmla="val 16667"/>
            </a:avLst>
          </a:prstGeom>
          <a:gradFill rotWithShape="0">
            <a:gsLst>
              <a:gs pos="0">
                <a:srgbClr val="CCECFF"/>
              </a:gs>
              <a:gs pos="50000">
                <a:schemeClr val="bg1"/>
              </a:gs>
              <a:gs pos="100000">
                <a:srgbClr val="CCECFF"/>
              </a:gs>
            </a:gsLst>
            <a:lin ang="5400000" scaled="1"/>
          </a:gradFill>
          <a:ln w="38100">
            <a:noFill/>
            <a:round/>
            <a:headEnd/>
            <a:tailEnd/>
          </a:ln>
          <a:effectLst/>
        </p:spPr>
        <p:txBody>
          <a:bodyPr wrap="none" anchor="ctr"/>
          <a:lstStyle/>
          <a:p>
            <a:pPr algn="ctr"/>
            <a:r>
              <a:rPr lang="es-ES" sz="2400" b="1">
                <a:solidFill>
                  <a:schemeClr val="tx2"/>
                </a:solidFill>
                <a:effectLst>
                  <a:outerShdw blurRad="38100" dist="38100" dir="2700000" algn="tl">
                    <a:srgbClr val="FFFFFF"/>
                  </a:outerShdw>
                </a:effectLst>
                <a:latin typeface="Bookman Old Style" pitchFamily="18" charset="0"/>
              </a:rPr>
              <a:t>Festivales infantiles para fomentar </a:t>
            </a:r>
          </a:p>
          <a:p>
            <a:pPr algn="ctr"/>
            <a:r>
              <a:rPr lang="es-ES" sz="2400" b="1">
                <a:solidFill>
                  <a:schemeClr val="tx2"/>
                </a:solidFill>
                <a:effectLst>
                  <a:outerShdw blurRad="38100" dist="38100" dir="2700000" algn="tl">
                    <a:srgbClr val="FFFFFF"/>
                  </a:outerShdw>
                </a:effectLst>
                <a:latin typeface="Bookman Old Style" pitchFamily="18" charset="0"/>
              </a:rPr>
              <a:t>la conciencia energética en las nuevas generaciones</a:t>
            </a:r>
            <a:endParaRPr lang="es-ES" sz="2400" b="1">
              <a:solidFill>
                <a:schemeClr val="tx2"/>
              </a:solidFill>
              <a:effectLst>
                <a:outerShdw blurRad="38100" dist="38100" dir="2700000" algn="tl">
                  <a:srgbClr val="FFFFFF"/>
                </a:outerShdw>
              </a:effectLst>
              <a:latin typeface="Bookman Old Style"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304799"/>
            <a:ext cx="8382000" cy="5826125"/>
          </a:xfrm>
        </p:spPr>
        <p:txBody>
          <a:bodyPr/>
          <a:lstStyle/>
          <a:p>
            <a:pPr algn="just"/>
            <a:r>
              <a:rPr lang="es-ES_tradnl" sz="2400" b="1" dirty="0" smtClean="0">
                <a:solidFill>
                  <a:srgbClr val="C00000"/>
                </a:solidFill>
              </a:rPr>
              <a:t>La EA no formal </a:t>
            </a:r>
            <a:r>
              <a:rPr lang="es-ES_tradnl" sz="2400" dirty="0" smtClean="0"/>
              <a:t>Se realiza paralelamente a la anterior, va dirigida a diferentes públicos, y no queda inscrita en programas o ciclos.</a:t>
            </a:r>
            <a:endParaRPr lang="es-ES_tradnl" sz="2400" b="1" dirty="0" smtClean="0">
              <a:solidFill>
                <a:srgbClr val="C00000"/>
              </a:solidFill>
            </a:endParaRPr>
          </a:p>
          <a:p>
            <a:pPr algn="just"/>
            <a:r>
              <a:rPr lang="es-ES_tradnl" sz="2400" dirty="0" smtClean="0"/>
              <a:t>Su </a:t>
            </a:r>
            <a:r>
              <a:rPr lang="es-ES_tradnl" sz="2400" dirty="0"/>
              <a:t>forma más tangible lo constituye el trabajo comunitario, donde los educandos y la población en general efectúan proyectos y realizan programas de </a:t>
            </a:r>
            <a:r>
              <a:rPr lang="es-ES_tradnl" sz="2400" dirty="0" smtClean="0"/>
              <a:t>participación–acción y  </a:t>
            </a:r>
            <a:r>
              <a:rPr lang="es-ES_tradnl" sz="2400" dirty="0"/>
              <a:t>también </a:t>
            </a:r>
            <a:r>
              <a:rPr lang="es-ES_tradnl" sz="2400" dirty="0" smtClean="0"/>
              <a:t>está </a:t>
            </a:r>
            <a:r>
              <a:rPr lang="es-ES_tradnl" sz="2400" dirty="0"/>
              <a:t>muy generaliza  en el mundo actual, las actuaciones que están patrocinadas por organizaciones no gubernamentales (</a:t>
            </a:r>
            <a:r>
              <a:rPr lang="es-ES_tradnl" sz="2400" dirty="0" err="1"/>
              <a:t>ONGs</a:t>
            </a:r>
            <a:r>
              <a:rPr lang="es-ES_tradnl" sz="2400" dirty="0"/>
              <a:t>) y las inspiradas y enmarcadas en el poder </a:t>
            </a:r>
            <a:r>
              <a:rPr lang="es-ES_tradnl" sz="2400" dirty="0" smtClean="0"/>
              <a:t>público.</a:t>
            </a:r>
            <a:r>
              <a:rPr lang="es-ES" sz="2400" dirty="0" smtClean="0"/>
              <a:t> </a:t>
            </a:r>
          </a:p>
          <a:p>
            <a:pPr algn="just"/>
            <a:r>
              <a:rPr lang="es-ES" sz="2400" dirty="0" smtClean="0"/>
              <a:t>Se desarrolla por diversos profesionales y activistas</a:t>
            </a:r>
            <a:r>
              <a:rPr lang="es-ES_tradnl" sz="2400" dirty="0" smtClean="0"/>
              <a:t>, mediante visitas a establecimientos tales como museos, zoológicos, acuarios, jardines botánicos, etc., conferencias ocasionales en un círculo local</a:t>
            </a:r>
            <a:r>
              <a:rPr lang="es-ES_tradnl" sz="2800" dirty="0" smtClean="0"/>
              <a:t>. </a:t>
            </a:r>
            <a:endParaRPr lang="es-E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15 Imagen" descr="Solecito.jpg">
            <a:hlinkClick r:id="rId4" action="ppaction://hlinkfile"/>
          </p:cNvPr>
          <p:cNvPicPr>
            <a:picLocks noChangeAspect="1"/>
          </p:cNvPicPr>
          <p:nvPr/>
        </p:nvPicPr>
        <p:blipFill>
          <a:blip r:embed="rId5"/>
          <a:srcRect/>
          <a:stretch>
            <a:fillRect/>
          </a:stretch>
        </p:blipFill>
        <p:spPr bwMode="auto">
          <a:xfrm>
            <a:off x="3827463" y="3286125"/>
            <a:ext cx="2601912" cy="3500438"/>
          </a:xfrm>
          <a:prstGeom prst="rect">
            <a:avLst/>
          </a:prstGeom>
          <a:noFill/>
          <a:ln w="9525">
            <a:noFill/>
            <a:miter lim="800000"/>
            <a:headEnd/>
            <a:tailEnd/>
          </a:ln>
        </p:spPr>
      </p:pic>
      <p:sp>
        <p:nvSpPr>
          <p:cNvPr id="82946" name="Text Box 2"/>
          <p:cNvSpPr txBox="1">
            <a:spLocks noChangeArrowheads="1"/>
          </p:cNvSpPr>
          <p:nvPr/>
        </p:nvSpPr>
        <p:spPr bwMode="auto">
          <a:xfrm>
            <a:off x="6357938" y="3863975"/>
            <a:ext cx="2786062" cy="2708275"/>
          </a:xfrm>
          <a:prstGeom prst="rect">
            <a:avLst/>
          </a:prstGeom>
          <a:noFill/>
          <a:ln w="3175" algn="ctr">
            <a:noFill/>
            <a:miter lim="800000"/>
            <a:headEnd/>
            <a:tailEnd/>
          </a:ln>
          <a:effectLst/>
        </p:spPr>
        <p:txBody>
          <a:bodyPr anchorCtr="1">
            <a:spAutoFit/>
          </a:bodyPr>
          <a:lstStyle/>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Sector residencial</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Sector estatal</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Trabajadores</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Dirigentes</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Empresarios</a:t>
            </a:r>
          </a:p>
        </p:txBody>
      </p:sp>
      <p:graphicFrame>
        <p:nvGraphicFramePr>
          <p:cNvPr id="54276" name="Object 4"/>
          <p:cNvGraphicFramePr>
            <a:graphicFrameLocks noChangeAspect="1"/>
          </p:cNvGraphicFramePr>
          <p:nvPr/>
        </p:nvGraphicFramePr>
        <p:xfrm>
          <a:off x="285750" y="1481138"/>
          <a:ext cx="1768475" cy="2447925"/>
        </p:xfrm>
        <a:graphic>
          <a:graphicData uri="http://schemas.openxmlformats.org/presentationml/2006/ole">
            <p:oleObj spid="_x0000_s165890" name="Imagen de mapa de bits" r:id="rId6" imgW="5323810" imgH="7542857" progId="PBrush">
              <p:embed/>
            </p:oleObj>
          </a:graphicData>
        </a:graphic>
      </p:graphicFrame>
      <p:graphicFrame>
        <p:nvGraphicFramePr>
          <p:cNvPr id="82952" name="Object 8"/>
          <p:cNvGraphicFramePr>
            <a:graphicFrameLocks noChangeAspect="1"/>
          </p:cNvGraphicFramePr>
          <p:nvPr/>
        </p:nvGraphicFramePr>
        <p:xfrm>
          <a:off x="6643688" y="1428750"/>
          <a:ext cx="2143125" cy="2266950"/>
        </p:xfrm>
        <a:graphic>
          <a:graphicData uri="http://schemas.openxmlformats.org/presentationml/2006/ole">
            <p:oleObj spid="_x0000_s165891" name="Imagen de mapa de bits" r:id="rId7" imgW="2029108" imgH="2409524" progId="PBrush">
              <p:embed/>
            </p:oleObj>
          </a:graphicData>
        </a:graphic>
      </p:graphicFrame>
      <p:pic>
        <p:nvPicPr>
          <p:cNvPr id="54278" name="Picture 10" descr="Contingencia valla"/>
          <p:cNvPicPr>
            <a:picLocks noChangeAspect="1" noChangeArrowheads="1"/>
          </p:cNvPicPr>
          <p:nvPr/>
        </p:nvPicPr>
        <p:blipFill>
          <a:blip r:embed="rId8"/>
          <a:srcRect/>
          <a:stretch>
            <a:fillRect/>
          </a:stretch>
        </p:blipFill>
        <p:spPr bwMode="auto">
          <a:xfrm>
            <a:off x="142875" y="4214813"/>
            <a:ext cx="1974850" cy="2349500"/>
          </a:xfrm>
          <a:prstGeom prst="rect">
            <a:avLst/>
          </a:prstGeom>
          <a:noFill/>
          <a:ln w="9525">
            <a:noFill/>
            <a:miter lim="800000"/>
            <a:headEnd/>
            <a:tailEnd/>
          </a:ln>
        </p:spPr>
      </p:pic>
      <p:graphicFrame>
        <p:nvGraphicFramePr>
          <p:cNvPr id="54279" name="Object 15"/>
          <p:cNvGraphicFramePr>
            <a:graphicFrameLocks noChangeAspect="1"/>
          </p:cNvGraphicFramePr>
          <p:nvPr>
            <p:ph idx="4294967295"/>
          </p:nvPr>
        </p:nvGraphicFramePr>
        <p:xfrm>
          <a:off x="4500563" y="1428750"/>
          <a:ext cx="1643062" cy="1751013"/>
        </p:xfrm>
        <a:graphic>
          <a:graphicData uri="http://schemas.openxmlformats.org/presentationml/2006/ole">
            <p:oleObj spid="_x0000_s165892" name="Fotografía de Photo Editor" r:id="rId9" imgW="14485714" imgH="15438095" progId="">
              <p:embed/>
            </p:oleObj>
          </a:graphicData>
        </a:graphic>
      </p:graphicFrame>
      <p:sp>
        <p:nvSpPr>
          <p:cNvPr id="33" name="AutoShape 14"/>
          <p:cNvSpPr>
            <a:spLocks noChangeArrowheads="1"/>
          </p:cNvSpPr>
          <p:nvPr/>
        </p:nvSpPr>
        <p:spPr bwMode="auto">
          <a:xfrm>
            <a:off x="250825" y="71438"/>
            <a:ext cx="8569325" cy="1268412"/>
          </a:xfrm>
          <a:prstGeom prst="roundRect">
            <a:avLst>
              <a:gd name="adj" fmla="val 16667"/>
            </a:avLst>
          </a:prstGeom>
          <a:gradFill rotWithShape="0">
            <a:gsLst>
              <a:gs pos="0">
                <a:srgbClr val="CCECFF"/>
              </a:gs>
              <a:gs pos="50000">
                <a:schemeClr val="bg1"/>
              </a:gs>
              <a:gs pos="100000">
                <a:srgbClr val="CCECFF"/>
              </a:gs>
            </a:gsLst>
            <a:lin ang="5400000" scaled="1"/>
          </a:gradFill>
          <a:ln w="38100">
            <a:noFill/>
            <a:round/>
            <a:headEnd/>
            <a:tailEnd/>
          </a:ln>
          <a:effectLst/>
        </p:spPr>
        <p:txBody>
          <a:bodyPr wrap="none" anchor="ctr"/>
          <a:lstStyle/>
          <a:p>
            <a:pPr algn="ctr"/>
            <a:r>
              <a:rPr lang="es-ES" sz="3600" b="1">
                <a:solidFill>
                  <a:schemeClr val="tx2"/>
                </a:solidFill>
                <a:effectLst>
                  <a:outerShdw blurRad="38100" dist="38100" dir="2700000" algn="tl">
                    <a:srgbClr val="FFFFFF"/>
                  </a:outerShdw>
                </a:effectLst>
                <a:latin typeface="Bookman Old Style" pitchFamily="18" charset="0"/>
              </a:rPr>
              <a:t>Estrategia de comunicación de la </a:t>
            </a:r>
          </a:p>
          <a:p>
            <a:pPr algn="ctr"/>
            <a:r>
              <a:rPr lang="es-ES" sz="3600" b="1">
                <a:solidFill>
                  <a:schemeClr val="tx2"/>
                </a:solidFill>
                <a:effectLst>
                  <a:outerShdw blurRad="38100" dist="38100" dir="2700000" algn="tl">
                    <a:srgbClr val="FFFFFF"/>
                  </a:outerShdw>
                </a:effectLst>
                <a:latin typeface="Bookman Old Style" pitchFamily="18" charset="0"/>
              </a:rPr>
              <a:t>Revolución Energética</a:t>
            </a:r>
            <a:endParaRPr lang="es-ES" sz="3600" b="1">
              <a:solidFill>
                <a:schemeClr val="tx2"/>
              </a:solidFill>
              <a:effectLst>
                <a:outerShdw blurRad="38100" dist="38100" dir="2700000" algn="tl">
                  <a:srgbClr val="FFFFFF"/>
                </a:outerShdw>
              </a:effectLst>
              <a:latin typeface="Bookman Old Style" pitchFamily="18" charset="0"/>
              <a:cs typeface="Times New Roman" pitchFamily="18" charset="0"/>
            </a:endParaRPr>
          </a:p>
        </p:txBody>
      </p:sp>
      <p:sp>
        <p:nvSpPr>
          <p:cNvPr id="17" name="16 Rectángulo"/>
          <p:cNvSpPr/>
          <p:nvPr/>
        </p:nvSpPr>
        <p:spPr bwMode="auto">
          <a:xfrm>
            <a:off x="2214546" y="5906176"/>
            <a:ext cx="1500198"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MINED</a:t>
            </a:r>
          </a:p>
        </p:txBody>
      </p:sp>
      <p:sp>
        <p:nvSpPr>
          <p:cNvPr id="18" name="17 Rectángulo"/>
          <p:cNvSpPr/>
          <p:nvPr/>
        </p:nvSpPr>
        <p:spPr bwMode="auto">
          <a:xfrm>
            <a:off x="2143108" y="2477152"/>
            <a:ext cx="1214446"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CC0000"/>
                </a:solidFill>
                <a:effectLst>
                  <a:outerShdw blurRad="50800" dist="39000" dir="5460000" algn="tl">
                    <a:srgbClr val="000000">
                      <a:alpha val="38000"/>
                    </a:srgbClr>
                  </a:outerShdw>
                </a:effectLst>
                <a:latin typeface="Tahoma" pitchFamily="34" charset="0"/>
              </a:rPr>
              <a:t>OPJM</a:t>
            </a:r>
          </a:p>
        </p:txBody>
      </p:sp>
      <p:sp>
        <p:nvSpPr>
          <p:cNvPr id="19" name="18 Rectángulo"/>
          <p:cNvSpPr/>
          <p:nvPr/>
        </p:nvSpPr>
        <p:spPr bwMode="auto">
          <a:xfrm>
            <a:off x="2143108" y="3334408"/>
            <a:ext cx="1214446"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CC0000"/>
                </a:solidFill>
                <a:effectLst>
                  <a:outerShdw blurRad="50800" dist="39000" dir="5460000" algn="tl">
                    <a:srgbClr val="000000">
                      <a:alpha val="38000"/>
                    </a:srgbClr>
                  </a:outerShdw>
                </a:effectLst>
                <a:latin typeface="Tahoma" pitchFamily="34" charset="0"/>
              </a:rPr>
              <a:t>FEEM</a:t>
            </a:r>
          </a:p>
        </p:txBody>
      </p:sp>
      <p:sp>
        <p:nvSpPr>
          <p:cNvPr id="20" name="19 Rectángulo"/>
          <p:cNvSpPr/>
          <p:nvPr/>
        </p:nvSpPr>
        <p:spPr bwMode="auto">
          <a:xfrm>
            <a:off x="2214546" y="4334540"/>
            <a:ext cx="107157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CDR</a:t>
            </a:r>
          </a:p>
        </p:txBody>
      </p:sp>
      <p:sp>
        <p:nvSpPr>
          <p:cNvPr id="21" name="20 Rectángulo"/>
          <p:cNvSpPr/>
          <p:nvPr/>
        </p:nvSpPr>
        <p:spPr bwMode="auto">
          <a:xfrm>
            <a:off x="2000232" y="5120358"/>
            <a:ext cx="142876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FMC</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4213" y="274638"/>
            <a:ext cx="7920037" cy="1143000"/>
          </a:xfrm>
        </p:spPr>
        <p:txBody>
          <a:bodyPr/>
          <a:lstStyle/>
          <a:p>
            <a:r>
              <a:rPr lang="es-ES" sz="3200"/>
              <a:t>PROGRAMAS DE LA EA EN COMUNIDADES</a:t>
            </a:r>
          </a:p>
        </p:txBody>
      </p:sp>
      <p:pic>
        <p:nvPicPr>
          <p:cNvPr id="48131" name="Picture 3" descr="viva_cuba"/>
          <p:cNvPicPr>
            <a:picLocks noChangeAspect="1" noChangeArrowheads="1"/>
          </p:cNvPicPr>
          <p:nvPr/>
        </p:nvPicPr>
        <p:blipFill>
          <a:blip r:embed="rId2"/>
          <a:srcRect/>
          <a:stretch>
            <a:fillRect/>
          </a:stretch>
        </p:blipFill>
        <p:spPr bwMode="auto">
          <a:xfrm>
            <a:off x="457200" y="1600200"/>
            <a:ext cx="3352800" cy="2887662"/>
          </a:xfrm>
          <a:prstGeom prst="rect">
            <a:avLst/>
          </a:prstGeom>
          <a:noFill/>
        </p:spPr>
      </p:pic>
      <p:pic>
        <p:nvPicPr>
          <p:cNvPr id="48132" name="Picture 4" descr="taller en Viento Frío"/>
          <p:cNvPicPr>
            <a:picLocks noChangeAspect="1" noChangeArrowheads="1"/>
          </p:cNvPicPr>
          <p:nvPr/>
        </p:nvPicPr>
        <p:blipFill>
          <a:blip r:embed="rId3" cstate="print"/>
          <a:srcRect/>
          <a:stretch>
            <a:fillRect/>
          </a:stretch>
        </p:blipFill>
        <p:spPr bwMode="auto">
          <a:xfrm>
            <a:off x="3886200" y="2286000"/>
            <a:ext cx="4876800" cy="36576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04800" y="333375"/>
            <a:ext cx="8534400" cy="5797550"/>
          </a:xfrm>
        </p:spPr>
        <p:txBody>
          <a:bodyPr/>
          <a:lstStyle/>
          <a:p>
            <a:pPr algn="just"/>
            <a:r>
              <a:rPr lang="es-ES_tradnl" sz="2800" b="1" dirty="0">
                <a:solidFill>
                  <a:srgbClr val="C00000"/>
                </a:solidFill>
              </a:rPr>
              <a:t>La EA </a:t>
            </a:r>
            <a:r>
              <a:rPr lang="es-ES_tradnl" sz="2800" b="1" dirty="0" smtClean="0">
                <a:solidFill>
                  <a:srgbClr val="C00000"/>
                </a:solidFill>
              </a:rPr>
              <a:t>informal: </a:t>
            </a:r>
            <a:r>
              <a:rPr lang="es-ES_tradnl" sz="2800" dirty="0" smtClean="0"/>
              <a:t>Modalidades </a:t>
            </a:r>
            <a:r>
              <a:rPr lang="es-ES_tradnl" sz="2800" dirty="0"/>
              <a:t>que van dirigidas a un proceso educativo que resulta de la interacción del individuo con su entorno y ocurre independientemente de la planificación institucional y </a:t>
            </a:r>
            <a:r>
              <a:rPr lang="es-ES_tradnl" sz="2800" dirty="0" smtClean="0"/>
              <a:t>familiar.</a:t>
            </a:r>
          </a:p>
          <a:p>
            <a:pPr algn="just"/>
            <a:r>
              <a:rPr lang="es-ES_tradnl" sz="2800" dirty="0"/>
              <a:t>E</a:t>
            </a:r>
            <a:r>
              <a:rPr lang="es-ES_tradnl" sz="2800" dirty="0" smtClean="0"/>
              <a:t>s el caso </a:t>
            </a:r>
            <a:r>
              <a:rPr lang="es-ES_tradnl" sz="2800" dirty="0"/>
              <a:t>de programas de radio y </a:t>
            </a:r>
            <a:r>
              <a:rPr lang="es-ES_tradnl" sz="2800" dirty="0" smtClean="0"/>
              <a:t>TV, </a:t>
            </a:r>
            <a:r>
              <a:rPr lang="es-ES_tradnl" sz="2800" dirty="0"/>
              <a:t>artículos </a:t>
            </a:r>
            <a:r>
              <a:rPr lang="es-ES_tradnl" sz="2800" dirty="0" smtClean="0"/>
              <a:t>periodísticos y revistas. </a:t>
            </a:r>
          </a:p>
          <a:p>
            <a:pPr algn="just"/>
            <a:r>
              <a:rPr lang="es-ES_tradnl" sz="2800" dirty="0" smtClean="0"/>
              <a:t>Visitas no dirigidas a establecimientos tales como museos, zoológicos, acuarios, jardines botánicos, etc.</a:t>
            </a:r>
          </a:p>
          <a:p>
            <a:pPr algn="just"/>
            <a:r>
              <a:rPr lang="es-ES_tradnl" sz="2800" dirty="0" smtClean="0"/>
              <a:t>Estas </a:t>
            </a:r>
            <a:r>
              <a:rPr lang="es-ES_tradnl" sz="2800" dirty="0"/>
              <a:t>formas no apelan a la participación de los educandos </a:t>
            </a:r>
            <a:r>
              <a:rPr lang="es-ES_tradnl" sz="2800" dirty="0" smtClean="0"/>
              <a:t>es para  </a:t>
            </a:r>
            <a:r>
              <a:rPr lang="es-ES_tradnl" sz="2800" dirty="0"/>
              <a:t>población, ellas están extendidas en todo el </a:t>
            </a:r>
            <a:r>
              <a:rPr lang="es-ES_tradnl" sz="2800" dirty="0" smtClean="0"/>
              <a:t>mundo.</a:t>
            </a:r>
            <a:endParaRPr lang="es-E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oster"/>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53251" name="Picture 3" descr="planta tu arbol"/>
          <p:cNvPicPr>
            <a:picLocks noChangeAspect="1" noChangeArrowheads="1"/>
          </p:cNvPicPr>
          <p:nvPr/>
        </p:nvPicPr>
        <p:blipFill>
          <a:blip r:embed="rId3"/>
          <a:srcRect/>
          <a:stretch>
            <a:fillRect/>
          </a:stretch>
        </p:blipFill>
        <p:spPr bwMode="auto">
          <a:xfrm>
            <a:off x="5435600" y="0"/>
            <a:ext cx="3708400" cy="2689225"/>
          </a:xfrm>
          <a:prstGeom prst="rect">
            <a:avLst/>
          </a:prstGeom>
          <a:noFill/>
        </p:spPr>
      </p:pic>
      <p:sp>
        <p:nvSpPr>
          <p:cNvPr id="53252" name="Text Box 4"/>
          <p:cNvSpPr txBox="1">
            <a:spLocks noChangeArrowheads="1"/>
          </p:cNvSpPr>
          <p:nvPr/>
        </p:nvSpPr>
        <p:spPr bwMode="auto">
          <a:xfrm>
            <a:off x="5765800" y="3500438"/>
            <a:ext cx="3378200" cy="1754326"/>
          </a:xfrm>
          <a:prstGeom prst="rect">
            <a:avLst/>
          </a:prstGeom>
          <a:noFill/>
          <a:ln w="9525">
            <a:noFill/>
            <a:miter lim="800000"/>
            <a:headEnd/>
            <a:tailEnd/>
          </a:ln>
          <a:effectLst/>
        </p:spPr>
        <p:txBody>
          <a:bodyPr wrap="square">
            <a:spAutoFit/>
          </a:bodyPr>
          <a:lstStyle/>
          <a:p>
            <a:r>
              <a:rPr lang="es-ES" sz="3600" b="1" dirty="0" smtClean="0">
                <a:latin typeface="Verdana" pitchFamily="34" charset="0"/>
              </a:rPr>
              <a:t>Materiales </a:t>
            </a:r>
          </a:p>
          <a:p>
            <a:r>
              <a:rPr lang="es-ES" sz="3600" b="1" dirty="0" smtClean="0">
                <a:latin typeface="Verdana" pitchFamily="34" charset="0"/>
              </a:rPr>
              <a:t>Para </a:t>
            </a:r>
          </a:p>
          <a:p>
            <a:r>
              <a:rPr lang="es-ES" sz="3600" b="1" dirty="0" smtClean="0">
                <a:latin typeface="Verdana" pitchFamily="34" charset="0"/>
              </a:rPr>
              <a:t>CAMPAÑAS</a:t>
            </a:r>
            <a:endParaRPr lang="es-ES" sz="3600" b="1" dirty="0">
              <a:latin typeface="Verdan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15962"/>
          </a:xfrm>
        </p:spPr>
        <p:txBody>
          <a:bodyPr/>
          <a:lstStyle/>
          <a:p>
            <a:r>
              <a:rPr lang="es-MX" sz="3200" b="1" dirty="0" smtClean="0">
                <a:solidFill>
                  <a:schemeClr val="tx1"/>
                </a:solidFill>
                <a:latin typeface="+mj-lt"/>
                <a:ea typeface="+mj-ea"/>
                <a:cs typeface="+mj-cs"/>
              </a:rPr>
              <a:t/>
            </a:r>
            <a:br>
              <a:rPr lang="es-MX" sz="3200" b="1" dirty="0" smtClean="0">
                <a:solidFill>
                  <a:schemeClr val="tx1"/>
                </a:solidFill>
                <a:latin typeface="+mj-lt"/>
                <a:ea typeface="+mj-ea"/>
                <a:cs typeface="+mj-cs"/>
              </a:rPr>
            </a:br>
            <a:r>
              <a:rPr lang="es-MX" sz="3200" b="1" dirty="0">
                <a:solidFill>
                  <a:schemeClr val="tx1"/>
                </a:solidFill>
              </a:rPr>
              <a:t/>
            </a:r>
            <a:br>
              <a:rPr lang="es-MX" sz="3200" b="1" dirty="0">
                <a:solidFill>
                  <a:schemeClr val="tx1"/>
                </a:solidFill>
              </a:rPr>
            </a:br>
            <a:r>
              <a:rPr lang="es-MX" sz="3200" b="1" dirty="0" smtClean="0">
                <a:solidFill>
                  <a:schemeClr val="tx1"/>
                </a:solidFill>
                <a:latin typeface="+mj-lt"/>
                <a:ea typeface="+mj-ea"/>
                <a:cs typeface="+mj-cs"/>
              </a:rPr>
              <a:t>OBJETIVOS </a:t>
            </a:r>
            <a:r>
              <a:rPr lang="es-MX" sz="3200" b="1" dirty="0">
                <a:solidFill>
                  <a:schemeClr val="tx1"/>
                </a:solidFill>
                <a:latin typeface="+mj-lt"/>
                <a:ea typeface="+mj-ea"/>
                <a:cs typeface="+mj-cs"/>
              </a:rPr>
              <a:t>DE LA EDUCACIÓN AMBIENTAL</a:t>
            </a:r>
            <a:r>
              <a:rPr lang="es-ES_tradnl" sz="6000" b="1" dirty="0">
                <a:solidFill>
                  <a:schemeClr val="tx1"/>
                </a:solidFill>
                <a:latin typeface="+mj-lt"/>
                <a:ea typeface="+mj-ea"/>
                <a:cs typeface="+mj-cs"/>
              </a:rPr>
              <a:t/>
            </a:r>
            <a:br>
              <a:rPr lang="es-ES_tradnl" sz="6000" b="1" dirty="0">
                <a:solidFill>
                  <a:schemeClr val="tx1"/>
                </a:solidFill>
                <a:latin typeface="+mj-lt"/>
                <a:ea typeface="+mj-ea"/>
                <a:cs typeface="+mj-cs"/>
              </a:rPr>
            </a:br>
            <a:endParaRPr lang="es-ES_tradnl" dirty="0"/>
          </a:p>
        </p:txBody>
      </p:sp>
      <p:sp>
        <p:nvSpPr>
          <p:cNvPr id="3" name="2 Marcador de contenido"/>
          <p:cNvSpPr>
            <a:spLocks noGrp="1"/>
          </p:cNvSpPr>
          <p:nvPr>
            <p:ph idx="1"/>
          </p:nvPr>
        </p:nvSpPr>
        <p:spPr>
          <a:xfrm>
            <a:off x="457200" y="914400"/>
            <a:ext cx="8229600" cy="5211763"/>
          </a:xfrm>
        </p:spPr>
        <p:txBody>
          <a:bodyPr/>
          <a:lstStyle/>
          <a:p>
            <a:pPr>
              <a:buNone/>
            </a:pP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Contribuir a una clara conciencia sobre la existencia e importancia de la interdependencia económica, social, política y ecológica tanto en territorios urbanos como rurales.</a:t>
            </a: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Dar a cada persona la posibilidad de adquirir los conocimientos, el sentido de los valores, la actitud, el interés activo y la competencia precisos para proteger y mejorar el entorno.</a:t>
            </a: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Crear nuevos tipos de comportamiento en los individuos, grupos y en la sociedad en su conjunto en cuanto al entorno.</a:t>
            </a:r>
            <a:endParaRPr lang="es-ES_tradnl" sz="2800" dirty="0">
              <a:solidFill>
                <a:schemeClr val="tx1"/>
              </a:solidFill>
              <a:latin typeface="+mn-lt"/>
              <a:ea typeface="+mn-ea"/>
              <a:cs typeface="+mn-cs"/>
            </a:endParaRPr>
          </a:p>
          <a:p>
            <a:endParaRPr lang="es-ES_tradnl"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s-ES" sz="3600" dirty="0" smtClean="0"/>
              <a:t>CATEGORÍAS DE OBJETIVOS </a:t>
            </a:r>
            <a:r>
              <a:rPr lang="es-ES" sz="3600" dirty="0"/>
              <a:t>DE LA </a:t>
            </a:r>
            <a:r>
              <a:rPr lang="es-ES" sz="3600" dirty="0" smtClean="0"/>
              <a:t>EDUCACIÓN AMBIENTAL</a:t>
            </a:r>
            <a:endParaRPr lang="es-ES" sz="3600" dirty="0"/>
          </a:p>
        </p:txBody>
      </p:sp>
      <p:sp>
        <p:nvSpPr>
          <p:cNvPr id="35843" name="Rectangle 3"/>
          <p:cNvSpPr>
            <a:spLocks noGrp="1" noChangeArrowheads="1"/>
          </p:cNvSpPr>
          <p:nvPr>
            <p:ph type="body" idx="1"/>
          </p:nvPr>
        </p:nvSpPr>
        <p:spPr>
          <a:xfrm>
            <a:off x="0" y="1752600"/>
            <a:ext cx="4978400" cy="4262438"/>
          </a:xfrm>
        </p:spPr>
        <p:txBody>
          <a:bodyPr/>
          <a:lstStyle/>
          <a:p>
            <a:r>
              <a:rPr lang="es-ES" dirty="0"/>
              <a:t>Conciencia</a:t>
            </a:r>
          </a:p>
          <a:p>
            <a:r>
              <a:rPr lang="es-ES" dirty="0"/>
              <a:t>Conocimiento</a:t>
            </a:r>
          </a:p>
          <a:p>
            <a:r>
              <a:rPr lang="es-ES" dirty="0"/>
              <a:t>Actitudes</a:t>
            </a:r>
          </a:p>
          <a:p>
            <a:r>
              <a:rPr lang="es-ES" dirty="0" smtClean="0"/>
              <a:t>Competencias </a:t>
            </a:r>
          </a:p>
          <a:p>
            <a:r>
              <a:rPr lang="es-ES" dirty="0" smtClean="0"/>
              <a:t>Participación</a:t>
            </a:r>
            <a:endParaRPr lang="es-ES" dirty="0"/>
          </a:p>
          <a:p>
            <a:endParaRPr lang="es-ES" dirty="0"/>
          </a:p>
        </p:txBody>
      </p:sp>
      <p:pic>
        <p:nvPicPr>
          <p:cNvPr id="35845" name="Picture 5" descr="J0233018"/>
          <p:cNvPicPr>
            <a:picLocks noChangeAspect="1" noChangeArrowheads="1"/>
          </p:cNvPicPr>
          <p:nvPr/>
        </p:nvPicPr>
        <p:blipFill>
          <a:blip r:embed="rId2"/>
          <a:srcRect/>
          <a:stretch>
            <a:fillRect/>
          </a:stretch>
        </p:blipFill>
        <p:spPr bwMode="auto">
          <a:xfrm>
            <a:off x="3276600" y="3657600"/>
            <a:ext cx="2574925" cy="2614612"/>
          </a:xfrm>
          <a:prstGeom prst="rect">
            <a:avLst/>
          </a:prstGeom>
          <a:noFill/>
        </p:spPr>
      </p:pic>
      <p:pic>
        <p:nvPicPr>
          <p:cNvPr id="8" name="Picture 6" descr="el-salton-c-big"/>
          <p:cNvPicPr>
            <a:picLocks noChangeAspect="1" noChangeArrowheads="1"/>
          </p:cNvPicPr>
          <p:nvPr/>
        </p:nvPicPr>
        <p:blipFill>
          <a:blip r:embed="rId3"/>
          <a:srcRect/>
          <a:stretch>
            <a:fillRect/>
          </a:stretch>
        </p:blipFill>
        <p:spPr bwMode="auto">
          <a:xfrm>
            <a:off x="6172200" y="1676400"/>
            <a:ext cx="2659063" cy="3933825"/>
          </a:xfrm>
          <a:prstGeom prst="rect">
            <a:avLst/>
          </a:prstGeom>
          <a:noFill/>
        </p:spPr>
      </p:pic>
      <p:pic>
        <p:nvPicPr>
          <p:cNvPr id="9" name="Picture 4" descr="bscap026"/>
          <p:cNvPicPr>
            <a:picLocks noChangeAspect="1" noChangeArrowheads="1"/>
          </p:cNvPicPr>
          <p:nvPr/>
        </p:nvPicPr>
        <p:blipFill>
          <a:blip r:embed="rId4"/>
          <a:srcRect/>
          <a:stretch>
            <a:fillRect/>
          </a:stretch>
        </p:blipFill>
        <p:spPr bwMode="auto">
          <a:xfrm>
            <a:off x="3276600" y="1524001"/>
            <a:ext cx="2743200" cy="2057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800" b="1" dirty="0">
                <a:solidFill>
                  <a:schemeClr val="tx2"/>
                </a:solidFill>
                <a:latin typeface="+mj-lt"/>
                <a:ea typeface="+mj-ea"/>
                <a:cs typeface="+mj-cs"/>
              </a:rPr>
              <a:t>CATEGORÍAS DE OBJETIVOS DE LA EDUCACIÓN </a:t>
            </a:r>
            <a:r>
              <a:rPr lang="es-MX" sz="2800" b="1" dirty="0" smtClean="0">
                <a:solidFill>
                  <a:schemeClr val="tx2"/>
                </a:solidFill>
                <a:latin typeface="+mj-lt"/>
                <a:ea typeface="+mj-ea"/>
                <a:cs typeface="+mj-cs"/>
              </a:rPr>
              <a:t>AMBIENTAL</a:t>
            </a:r>
            <a:br>
              <a:rPr lang="es-MX" sz="2800" b="1" dirty="0" smtClean="0">
                <a:solidFill>
                  <a:schemeClr val="tx2"/>
                </a:solidFill>
                <a:latin typeface="+mj-lt"/>
                <a:ea typeface="+mj-ea"/>
                <a:cs typeface="+mj-cs"/>
              </a:rPr>
            </a:br>
            <a:r>
              <a:rPr lang="es-ES" sz="2800" b="1" dirty="0">
                <a:solidFill>
                  <a:schemeClr val="tx2"/>
                </a:solidFill>
                <a:latin typeface="+mj-lt"/>
                <a:ea typeface="+mj-ea"/>
                <a:cs typeface="+mj-cs"/>
              </a:rPr>
              <a:t> </a:t>
            </a:r>
            <a:r>
              <a:rPr lang="es-ES" sz="2800" b="1" dirty="0" smtClean="0"/>
              <a:t>D</a:t>
            </a:r>
            <a:r>
              <a:rPr lang="es-ES" sz="2800" b="1" dirty="0" smtClean="0">
                <a:solidFill>
                  <a:schemeClr val="tx2"/>
                </a:solidFill>
                <a:latin typeface="+mj-lt"/>
                <a:ea typeface="+mj-ea"/>
                <a:cs typeface="+mj-cs"/>
              </a:rPr>
              <a:t>efinidos en la  Carta </a:t>
            </a:r>
            <a:r>
              <a:rPr lang="es-ES" sz="2800" b="1" dirty="0">
                <a:solidFill>
                  <a:schemeClr val="tx2"/>
                </a:solidFill>
                <a:latin typeface="+mj-lt"/>
                <a:ea typeface="+mj-ea"/>
                <a:cs typeface="+mj-cs"/>
              </a:rPr>
              <a:t>de  </a:t>
            </a:r>
            <a:r>
              <a:rPr lang="es-ES" sz="2800" b="1" dirty="0" smtClean="0">
                <a:solidFill>
                  <a:schemeClr val="tx2"/>
                </a:solidFill>
                <a:latin typeface="+mj-lt"/>
                <a:ea typeface="+mj-ea"/>
                <a:cs typeface="+mj-cs"/>
              </a:rPr>
              <a:t>Belgrado 1975</a:t>
            </a:r>
            <a:endParaRPr lang="es-ES_tradnl" sz="2800" b="1" dirty="0"/>
          </a:p>
        </p:txBody>
      </p:sp>
      <p:sp>
        <p:nvSpPr>
          <p:cNvPr id="3" name="2 Marcador de contenido"/>
          <p:cNvSpPr>
            <a:spLocks noGrp="1"/>
          </p:cNvSpPr>
          <p:nvPr>
            <p:ph idx="1"/>
          </p:nvPr>
        </p:nvSpPr>
        <p:spPr>
          <a:xfrm>
            <a:off x="457200" y="1752600"/>
            <a:ext cx="8382000" cy="4373563"/>
          </a:xfrm>
        </p:spPr>
        <p:txBody>
          <a:bodyPr/>
          <a:lstStyle/>
          <a:p>
            <a:pPr lvl="0" algn="just"/>
            <a:r>
              <a:rPr lang="es-MX" sz="2400" b="1" dirty="0">
                <a:solidFill>
                  <a:srgbClr val="C00000"/>
                </a:solidFill>
                <a:latin typeface="+mn-lt"/>
                <a:ea typeface="+mn-ea"/>
                <a:cs typeface="+mn-cs"/>
              </a:rPr>
              <a:t>CONCIENCIA</a:t>
            </a:r>
            <a:r>
              <a:rPr lang="es-MX" sz="2400" dirty="0">
                <a:solidFill>
                  <a:schemeClr val="tx1"/>
                </a:solidFill>
                <a:latin typeface="+mn-lt"/>
                <a:ea typeface="+mn-ea"/>
                <a:cs typeface="+mn-cs"/>
              </a:rPr>
              <a:t>: ayuda a los grupos sociales y a los individuos a adquirir conciencia y preocupación hacia el medio ambiente total y sus problemas asociados</a:t>
            </a:r>
            <a:r>
              <a:rPr lang="es-MX" sz="2400" dirty="0" smtClean="0">
                <a:solidFill>
                  <a:schemeClr val="tx1"/>
                </a:solidFill>
                <a:latin typeface="+mn-lt"/>
                <a:ea typeface="+mn-ea"/>
                <a:cs typeface="+mn-cs"/>
              </a:rPr>
              <a:t>.</a:t>
            </a:r>
            <a:endParaRPr lang="es-ES_tradnl" sz="2400" dirty="0">
              <a:solidFill>
                <a:schemeClr val="tx1"/>
              </a:solidFill>
              <a:latin typeface="+mn-lt"/>
              <a:ea typeface="+mn-ea"/>
              <a:cs typeface="+mn-cs"/>
            </a:endParaRPr>
          </a:p>
          <a:p>
            <a:pPr lvl="0" algn="just"/>
            <a:r>
              <a:rPr lang="es-MX" sz="2400" b="1" dirty="0">
                <a:solidFill>
                  <a:srgbClr val="C00000"/>
                </a:solidFill>
                <a:latin typeface="+mn-lt"/>
                <a:ea typeface="+mn-ea"/>
                <a:cs typeface="+mn-cs"/>
              </a:rPr>
              <a:t>CONOCIMIENTOS</a:t>
            </a:r>
            <a:r>
              <a:rPr lang="es-MX" sz="2400" dirty="0">
                <a:solidFill>
                  <a:schemeClr val="tx1"/>
                </a:solidFill>
                <a:latin typeface="+mn-lt"/>
                <a:ea typeface="+mn-ea"/>
                <a:cs typeface="+mn-cs"/>
              </a:rPr>
              <a:t>: ayuda a los grupos sociales y a los individuos a ganar una serie de experiencias y a adquirir conocimientos básicos del medio ambiente y sus problemas asociados</a:t>
            </a:r>
            <a:r>
              <a:rPr lang="es-MX" sz="2400" dirty="0" smtClean="0">
                <a:solidFill>
                  <a:schemeClr val="tx1"/>
                </a:solidFill>
                <a:latin typeface="+mn-lt"/>
                <a:ea typeface="+mn-ea"/>
                <a:cs typeface="+mn-cs"/>
              </a:rPr>
              <a:t>.</a:t>
            </a:r>
          </a:p>
          <a:p>
            <a:pPr lvl="0" algn="just"/>
            <a:r>
              <a:rPr lang="es-MX" sz="2400" b="1" dirty="0" smtClean="0">
                <a:solidFill>
                  <a:srgbClr val="C00000"/>
                </a:solidFill>
                <a:latin typeface="+mn-lt"/>
                <a:ea typeface="+mn-ea"/>
                <a:cs typeface="+mn-cs"/>
              </a:rPr>
              <a:t>ACTITUDES</a:t>
            </a:r>
            <a:r>
              <a:rPr lang="es-MX" sz="2400" dirty="0" smtClean="0">
                <a:solidFill>
                  <a:srgbClr val="C00000"/>
                </a:solidFill>
                <a:latin typeface="+mn-lt"/>
                <a:ea typeface="+mn-ea"/>
                <a:cs typeface="+mn-cs"/>
              </a:rPr>
              <a:t>:</a:t>
            </a:r>
            <a:r>
              <a:rPr lang="es-MX" sz="2400" dirty="0" smtClean="0">
                <a:solidFill>
                  <a:schemeClr val="tx1"/>
                </a:solidFill>
                <a:latin typeface="+mn-lt"/>
                <a:ea typeface="+mn-ea"/>
                <a:cs typeface="+mn-cs"/>
              </a:rPr>
              <a:t> ayudar a los grupos sociales y a los individuos a adquirir valores y sentimiento de interés por el medio ambiente y la motivación para participar activamente en el mejoramiento y la protección ambiental</a:t>
            </a:r>
            <a:endParaRPr lang="es-ES_tradnl" sz="2400" dirty="0">
              <a:solidFill>
                <a:schemeClr val="tx1"/>
              </a:solidFill>
              <a:latin typeface="+mn-lt"/>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685800"/>
            <a:ext cx="8229600" cy="5791200"/>
          </a:xfrm>
        </p:spPr>
        <p:txBody>
          <a:bodyPr/>
          <a:lstStyle/>
          <a:p>
            <a:pPr lvl="0">
              <a:buNone/>
            </a:pPr>
            <a:endParaRPr lang="es-ES_tradnl" sz="2800" dirty="0" smtClean="0">
              <a:solidFill>
                <a:schemeClr val="tx1"/>
              </a:solidFill>
              <a:latin typeface="+mn-lt"/>
              <a:ea typeface="+mn-ea"/>
              <a:cs typeface="+mn-cs"/>
            </a:endParaRPr>
          </a:p>
          <a:p>
            <a:pPr lvl="0"/>
            <a:r>
              <a:rPr lang="es-MX" sz="2800" b="1" dirty="0" smtClean="0">
                <a:solidFill>
                  <a:srgbClr val="C00000"/>
                </a:solidFill>
                <a:latin typeface="+mn-lt"/>
                <a:ea typeface="+mn-ea"/>
                <a:cs typeface="+mn-cs"/>
              </a:rPr>
              <a:t>COMPETENCIAS:</a:t>
            </a:r>
            <a:r>
              <a:rPr lang="es-MX" sz="2800" b="1" dirty="0" smtClean="0">
                <a:solidFill>
                  <a:schemeClr val="tx1"/>
                </a:solidFill>
                <a:latin typeface="+mn-lt"/>
                <a:ea typeface="+mn-ea"/>
                <a:cs typeface="+mn-cs"/>
              </a:rPr>
              <a:t> </a:t>
            </a:r>
            <a:r>
              <a:rPr lang="es-MX" sz="2800" dirty="0" smtClean="0">
                <a:solidFill>
                  <a:schemeClr val="tx1"/>
                </a:solidFill>
                <a:latin typeface="+mn-lt"/>
                <a:ea typeface="+mn-ea"/>
                <a:cs typeface="+mn-cs"/>
              </a:rPr>
              <a:t>ayuda a los grupos sociales y a los individuos a adquirir las habilidades para identificar y resolver problemas ambientales.</a:t>
            </a:r>
          </a:p>
          <a:p>
            <a:pPr lvl="0"/>
            <a:r>
              <a:rPr lang="es-MX" sz="2800" b="1" dirty="0" smtClean="0">
                <a:solidFill>
                  <a:srgbClr val="C00000"/>
                </a:solidFill>
                <a:latin typeface="+mn-lt"/>
                <a:ea typeface="+mn-ea"/>
                <a:cs typeface="+mn-cs"/>
              </a:rPr>
              <a:t>PARTICIPACIÓN</a:t>
            </a:r>
            <a:r>
              <a:rPr lang="es-MX" sz="2800" dirty="0" smtClean="0">
                <a:solidFill>
                  <a:schemeClr val="tx1"/>
                </a:solidFill>
                <a:latin typeface="+mn-lt"/>
                <a:ea typeface="+mn-ea"/>
                <a:cs typeface="+mn-cs"/>
              </a:rPr>
              <a:t>: proporciona a los grupos sociales y a los individuos la oportunidad para comprometerse  activamente, a todo nivel, en el trabajo a favor de la resolución de problemas ambientales.</a:t>
            </a:r>
            <a:endParaRPr lang="es-ES_tradnl" sz="2800" dirty="0" smtClean="0">
              <a:solidFill>
                <a:schemeClr val="tx1"/>
              </a:solidFill>
              <a:latin typeface="+mn-lt"/>
              <a:ea typeface="+mn-ea"/>
              <a:cs typeface="+mn-cs"/>
            </a:endParaRPr>
          </a:p>
          <a:p>
            <a:endParaRPr lang="es-ES_tradn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endParaRPr lang="es-ES_tradnl"/>
          </a:p>
        </p:txBody>
      </p:sp>
      <p:sp>
        <p:nvSpPr>
          <p:cNvPr id="286723" name="Rectangle 3"/>
          <p:cNvSpPr>
            <a:spLocks noGrp="1" noChangeArrowheads="1"/>
          </p:cNvSpPr>
          <p:nvPr>
            <p:ph type="body" idx="1"/>
          </p:nvPr>
        </p:nvSpPr>
        <p:spPr>
          <a:xfrm>
            <a:off x="457200" y="1066800"/>
            <a:ext cx="8229600" cy="5059363"/>
          </a:xfrm>
        </p:spPr>
        <p:txBody>
          <a:bodyPr/>
          <a:lstStyle/>
          <a:p>
            <a:pPr algn="just">
              <a:lnSpc>
                <a:spcPct val="90000"/>
              </a:lnSpc>
              <a:buNone/>
            </a:pPr>
            <a:r>
              <a:rPr lang="es-ES" b="1" i="1" dirty="0" smtClean="0">
                <a:solidFill>
                  <a:schemeClr val="tx2"/>
                </a:solidFill>
              </a:rPr>
              <a:t>   </a:t>
            </a:r>
            <a:r>
              <a:rPr lang="es-ES" sz="3600" b="1" i="1" dirty="0" smtClean="0">
                <a:solidFill>
                  <a:schemeClr val="tx2"/>
                </a:solidFill>
              </a:rPr>
              <a:t>Cada </a:t>
            </a:r>
            <a:r>
              <a:rPr lang="es-ES" sz="3600" b="1" i="1" dirty="0">
                <a:solidFill>
                  <a:schemeClr val="tx2"/>
                </a:solidFill>
              </a:rPr>
              <a:t>pedazo de esta tierra es sagrado para mi gente. Cada aguja brillante de pino, cada ribera arenosa, cada niebla en las maderas oscuras, cada claridad y zumbido del insecto</a:t>
            </a:r>
            <a:r>
              <a:rPr lang="es-ES" sz="3600" i="1" dirty="0"/>
              <a:t> es santo en la memoria y vivencias de mi gente.</a:t>
            </a:r>
            <a:br>
              <a:rPr lang="es-ES" sz="3600" i="1" dirty="0"/>
            </a:br>
            <a:r>
              <a:rPr lang="es-ES" sz="3600" i="1" dirty="0"/>
              <a:t>Sabemos que el hombre blanco no entiende nuestras razones.</a:t>
            </a:r>
            <a:r>
              <a:rPr lang="es-ES" sz="3600" dirty="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765175"/>
          </a:xfrm>
        </p:spPr>
        <p:txBody>
          <a:bodyPr/>
          <a:lstStyle/>
          <a:p>
            <a:r>
              <a:rPr lang="es-ES" sz="3200" b="1" dirty="0" smtClean="0"/>
              <a:t/>
            </a:r>
            <a:br>
              <a:rPr lang="es-ES" sz="3200" b="1" dirty="0" smtClean="0"/>
            </a:br>
            <a:r>
              <a:rPr lang="es-ES" sz="3200" b="1" dirty="0"/>
              <a:t/>
            </a:r>
            <a:br>
              <a:rPr lang="es-ES" sz="3200" b="1" dirty="0"/>
            </a:br>
            <a:r>
              <a:rPr lang="es-ES" sz="3200" b="1" dirty="0" smtClean="0"/>
              <a:t>PRINCIPIOS </a:t>
            </a:r>
            <a:r>
              <a:rPr lang="es-ES_tradnl" sz="3200" b="1" dirty="0"/>
              <a:t>RECTORES </a:t>
            </a:r>
            <a:r>
              <a:rPr lang="es-ES_tradnl" sz="3200" b="1" dirty="0" smtClean="0"/>
              <a:t>DE </a:t>
            </a:r>
            <a:r>
              <a:rPr lang="es-ES_tradnl" sz="3200" b="1" dirty="0"/>
              <a:t> </a:t>
            </a:r>
            <a:r>
              <a:rPr lang="es-ES_tradnl" sz="3200" b="1" dirty="0" smtClean="0"/>
              <a:t>LA EA </a:t>
            </a:r>
            <a:br>
              <a:rPr lang="es-ES_tradnl" sz="3200" b="1" dirty="0" smtClean="0"/>
            </a:br>
            <a:r>
              <a:rPr lang="es-ES_tradnl" sz="2400" b="1" dirty="0" smtClean="0"/>
              <a:t>Adoptados en la Conferencia de </a:t>
            </a:r>
            <a:r>
              <a:rPr lang="es-ES_tradnl" sz="2400" b="1" dirty="0" err="1" smtClean="0"/>
              <a:t>Tbilisi</a:t>
            </a:r>
            <a:r>
              <a:rPr lang="es-ES_tradnl" sz="2400" b="1" dirty="0" smtClean="0"/>
              <a:t> 1977</a:t>
            </a:r>
            <a:r>
              <a:rPr lang="es-ES_tradnl" sz="2400" dirty="0" smtClean="0"/>
              <a:t>.</a:t>
            </a:r>
            <a:endParaRPr lang="es-ES" sz="2400" dirty="0"/>
          </a:p>
        </p:txBody>
      </p:sp>
      <p:sp>
        <p:nvSpPr>
          <p:cNvPr id="312323" name="Rectangle 3"/>
          <p:cNvSpPr>
            <a:spLocks noGrp="1" noChangeArrowheads="1"/>
          </p:cNvSpPr>
          <p:nvPr>
            <p:ph type="body" idx="1"/>
          </p:nvPr>
        </p:nvSpPr>
        <p:spPr>
          <a:xfrm>
            <a:off x="457200" y="1600200"/>
            <a:ext cx="8001000" cy="4565650"/>
          </a:xfrm>
        </p:spPr>
        <p:txBody>
          <a:bodyPr/>
          <a:lstStyle/>
          <a:p>
            <a:pPr algn="just">
              <a:lnSpc>
                <a:spcPct val="80000"/>
              </a:lnSpc>
            </a:pPr>
            <a:r>
              <a:rPr lang="es-ES_tradnl" sz="2800" dirty="0" smtClean="0">
                <a:latin typeface="Arial" charset="0"/>
              </a:rPr>
              <a:t>Considerar el </a:t>
            </a:r>
            <a:r>
              <a:rPr lang="es-ES_tradnl" sz="2800" dirty="0" smtClean="0">
                <a:solidFill>
                  <a:srgbClr val="C00000"/>
                </a:solidFill>
                <a:latin typeface="Arial" charset="0"/>
              </a:rPr>
              <a:t>medio ambiente en su totalidad</a:t>
            </a:r>
            <a:r>
              <a:rPr lang="es-ES_tradnl" sz="2800" dirty="0" smtClean="0">
                <a:latin typeface="Arial" charset="0"/>
              </a:rPr>
              <a:t>, en sus aspectos naturales y en los creados por el hombre, así como los tecnológicos, socioeconómicos, políticos, históricos, culturales, morales, éticos y estéticos.</a:t>
            </a:r>
          </a:p>
          <a:p>
            <a:pPr algn="just">
              <a:lnSpc>
                <a:spcPct val="80000"/>
              </a:lnSpc>
            </a:pPr>
            <a:r>
              <a:rPr lang="es-ES_tradnl" sz="2800" dirty="0" smtClean="0">
                <a:latin typeface="Arial" charset="0"/>
              </a:rPr>
              <a:t>La </a:t>
            </a:r>
            <a:r>
              <a:rPr lang="es-ES_tradnl" sz="2800" dirty="0" smtClean="0">
                <a:solidFill>
                  <a:srgbClr val="C00000"/>
                </a:solidFill>
                <a:latin typeface="Arial" charset="0"/>
              </a:rPr>
              <a:t>EA como  un proceso continuo y permanente</a:t>
            </a:r>
            <a:r>
              <a:rPr lang="es-ES_tradnl" sz="2800" dirty="0" smtClean="0">
                <a:latin typeface="Arial" charset="0"/>
              </a:rPr>
              <a:t>, a través de todas las fases de la enseñanza dentro del ámbito escolar y en la vida fuera de las instituciones.</a:t>
            </a:r>
          </a:p>
          <a:p>
            <a:pPr algn="just">
              <a:lnSpc>
                <a:spcPct val="80000"/>
              </a:lnSpc>
            </a:pPr>
            <a:r>
              <a:rPr lang="es-ES_tradnl" sz="2800" dirty="0" smtClean="0">
                <a:latin typeface="Arial" charset="0"/>
              </a:rPr>
              <a:t>Aplicar un </a:t>
            </a:r>
            <a:r>
              <a:rPr lang="es-ES_tradnl" sz="2800" dirty="0" smtClean="0">
                <a:solidFill>
                  <a:srgbClr val="C00000"/>
                </a:solidFill>
                <a:latin typeface="Arial" charset="0"/>
              </a:rPr>
              <a:t>enfoque interdisciplinario</a:t>
            </a:r>
            <a:r>
              <a:rPr lang="es-ES_tradnl" sz="2800" dirty="0" smtClean="0">
                <a:latin typeface="Arial" charset="0"/>
              </a:rPr>
              <a:t>, aprovechando el contenido específico de cada disciplina, de modo que se adquieran los conocimientos con una perspectiva global y equilibrada.</a:t>
            </a:r>
          </a:p>
          <a:p>
            <a:pPr algn="just">
              <a:lnSpc>
                <a:spcPct val="80000"/>
              </a:lnSpc>
            </a:pPr>
            <a:endParaRPr lang="es-ES_tradnl" sz="2800" dirty="0">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0"/>
            <a:ext cx="8305800" cy="6629400"/>
          </a:xfrm>
        </p:spPr>
        <p:txBody>
          <a:bodyPr/>
          <a:lstStyle/>
          <a:p>
            <a:pPr>
              <a:buNone/>
            </a:pPr>
            <a:endParaRPr lang="es-ES_tradnl" sz="2800" dirty="0" smtClean="0">
              <a:latin typeface="Arial" charset="0"/>
            </a:endParaRPr>
          </a:p>
          <a:p>
            <a:pPr algn="just"/>
            <a:r>
              <a:rPr lang="es-ES_tradnl" sz="2800" dirty="0" smtClean="0">
                <a:latin typeface="Arial" charset="0"/>
              </a:rPr>
              <a:t>Examinar las principales cuestiones ambientales desde los puntos de vista </a:t>
            </a:r>
            <a:r>
              <a:rPr lang="es-ES_tradnl" sz="2800" dirty="0" smtClean="0">
                <a:solidFill>
                  <a:srgbClr val="C00000"/>
                </a:solidFill>
                <a:latin typeface="Arial" charset="0"/>
              </a:rPr>
              <a:t>local, nacional, regional, global</a:t>
            </a:r>
            <a:r>
              <a:rPr lang="es-ES_tradnl" sz="2800" dirty="0" smtClean="0">
                <a:latin typeface="Arial" charset="0"/>
              </a:rPr>
              <a:t> ; y se sensibilicen con las condiciones ambientales de otras regiones.</a:t>
            </a:r>
          </a:p>
          <a:p>
            <a:pPr algn="just"/>
            <a:r>
              <a:rPr lang="es-ES_tradnl" sz="2800" dirty="0" smtClean="0">
                <a:latin typeface="Arial" charset="0"/>
              </a:rPr>
              <a:t>Concentrarse en los </a:t>
            </a:r>
            <a:r>
              <a:rPr lang="es-ES_tradnl" sz="2800" dirty="0" smtClean="0">
                <a:solidFill>
                  <a:srgbClr val="C00000"/>
                </a:solidFill>
                <a:latin typeface="Arial" charset="0"/>
              </a:rPr>
              <a:t>actuales problemas ambientales</a:t>
            </a:r>
            <a:r>
              <a:rPr lang="es-ES_tradnl" sz="2800" dirty="0" smtClean="0">
                <a:latin typeface="Arial" charset="0"/>
              </a:rPr>
              <a:t> </a:t>
            </a:r>
            <a:r>
              <a:rPr lang="es-ES_tradnl" sz="2800" dirty="0" smtClean="0">
                <a:solidFill>
                  <a:srgbClr val="C00000"/>
                </a:solidFill>
                <a:latin typeface="Arial" charset="0"/>
              </a:rPr>
              <a:t>y en los que puedan presentarse </a:t>
            </a:r>
            <a:r>
              <a:rPr lang="es-ES_tradnl" sz="2800" dirty="0" smtClean="0">
                <a:latin typeface="Arial" charset="0"/>
              </a:rPr>
              <a:t>como resultado del desarrollo social.</a:t>
            </a:r>
          </a:p>
          <a:p>
            <a:pPr algn="just"/>
            <a:r>
              <a:rPr lang="es-ES_tradnl" sz="2800" dirty="0" smtClean="0">
                <a:latin typeface="Arial" charset="0"/>
              </a:rPr>
              <a:t>Insistir en el valor y la necesidad de la </a:t>
            </a:r>
            <a:r>
              <a:rPr lang="es-ES_tradnl" sz="2800" dirty="0" smtClean="0">
                <a:solidFill>
                  <a:srgbClr val="C00000"/>
                </a:solidFill>
                <a:latin typeface="Arial" charset="0"/>
              </a:rPr>
              <a:t>cooperación local, nacional e internacional </a:t>
            </a:r>
            <a:r>
              <a:rPr lang="es-ES_tradnl" sz="2800" dirty="0" smtClean="0">
                <a:latin typeface="Arial" charset="0"/>
              </a:rPr>
              <a:t>para prevenir y resolver los problemas ambientales.</a:t>
            </a:r>
          </a:p>
          <a:p>
            <a:pPr algn="just"/>
            <a:r>
              <a:rPr lang="es-ES_tradnl" sz="2800" dirty="0" smtClean="0">
                <a:solidFill>
                  <a:srgbClr val="C00000"/>
                </a:solidFill>
                <a:latin typeface="Arial" charset="0"/>
              </a:rPr>
              <a:t>Considerar</a:t>
            </a:r>
            <a:r>
              <a:rPr lang="es-ES_tradnl" sz="2800" dirty="0" smtClean="0">
                <a:latin typeface="Arial" charset="0"/>
              </a:rPr>
              <a:t> de manera explícita los </a:t>
            </a:r>
            <a:r>
              <a:rPr lang="es-ES_tradnl" sz="2800" dirty="0" smtClean="0">
                <a:solidFill>
                  <a:srgbClr val="C00000"/>
                </a:solidFill>
                <a:latin typeface="Arial" charset="0"/>
              </a:rPr>
              <a:t>aspectos ambientales en los planes de desarrollo</a:t>
            </a:r>
            <a:r>
              <a:rPr lang="es-ES_tradnl" sz="2800" dirty="0" smtClean="0">
                <a:latin typeface="Arial" charset="0"/>
              </a:rPr>
              <a:t> y crecimiento de cada nación.</a:t>
            </a:r>
          </a:p>
          <a:p>
            <a:endParaRPr lang="es-ES_tradnl" sz="2800" dirty="0" smtClean="0">
              <a:latin typeface="Arial" charset="0"/>
            </a:endParaRPr>
          </a:p>
          <a:p>
            <a:pPr>
              <a:buNone/>
            </a:pPr>
            <a:endParaRPr lang="es-ES_tradnl" sz="2800" dirty="0" smtClean="0">
              <a:latin typeface="Arial" charset="0"/>
            </a:endParaRPr>
          </a:p>
          <a:p>
            <a:endParaRPr lang="es-ES_tradnl" dirty="0" smtClean="0">
              <a:latin typeface="Arial" charset="0"/>
            </a:endParaRPr>
          </a:p>
          <a:p>
            <a:endParaRPr lang="es-ES_tradnl"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28600" y="0"/>
            <a:ext cx="8610600" cy="6858000"/>
          </a:xfrm>
        </p:spPr>
        <p:txBody>
          <a:bodyPr/>
          <a:lstStyle/>
          <a:p>
            <a:pPr>
              <a:lnSpc>
                <a:spcPct val="80000"/>
              </a:lnSpc>
              <a:buNone/>
            </a:pPr>
            <a:endParaRPr lang="es-ES_tradnl" sz="2800" dirty="0">
              <a:latin typeface="Arial" charset="0"/>
            </a:endParaRPr>
          </a:p>
          <a:p>
            <a:pPr algn="just"/>
            <a:r>
              <a:rPr lang="es-ES_tradnl" sz="2800" dirty="0" smtClean="0"/>
              <a:t>Hacer </a:t>
            </a:r>
            <a:r>
              <a:rPr lang="es-ES_tradnl" sz="2800" dirty="0" smtClean="0">
                <a:solidFill>
                  <a:srgbClr val="C00000"/>
                </a:solidFill>
              </a:rPr>
              <a:t>participar a los alumnos en la organización de sus experiencias de aprendizaje</a:t>
            </a:r>
            <a:r>
              <a:rPr lang="es-ES_tradnl" sz="2800" dirty="0" smtClean="0"/>
              <a:t>, y darles la oportunidad de ofrecer posibilidades alternativas para solucionar situaciones ambientales.</a:t>
            </a:r>
          </a:p>
          <a:p>
            <a:pPr lvl="0" algn="just"/>
            <a:r>
              <a:rPr lang="es-ES" sz="2800" dirty="0" smtClean="0">
                <a:solidFill>
                  <a:schemeClr val="tx1"/>
                </a:solidFill>
                <a:ea typeface="+mn-ea"/>
                <a:cs typeface="+mn-cs"/>
              </a:rPr>
              <a:t>Ayudar </a:t>
            </a:r>
            <a:r>
              <a:rPr lang="es-ES" sz="2800" dirty="0">
                <a:solidFill>
                  <a:schemeClr val="tx1"/>
                </a:solidFill>
                <a:ea typeface="+mn-ea"/>
                <a:cs typeface="+mn-cs"/>
              </a:rPr>
              <a:t>a los </a:t>
            </a:r>
            <a:r>
              <a:rPr lang="es-ES" sz="2800" dirty="0">
                <a:solidFill>
                  <a:srgbClr val="C00000"/>
                </a:solidFill>
                <a:ea typeface="+mn-ea"/>
                <a:cs typeface="+mn-cs"/>
              </a:rPr>
              <a:t>alumnos a descubrir los síntomas y causas reales de los problemas ambientales</a:t>
            </a:r>
            <a:r>
              <a:rPr lang="es-ES" sz="2800" dirty="0">
                <a:solidFill>
                  <a:schemeClr val="tx1"/>
                </a:solidFill>
                <a:ea typeface="+mn-ea"/>
                <a:cs typeface="+mn-cs"/>
              </a:rPr>
              <a:t>, en correspondencia con los contenidos que reciben sobre estos aspectos en las escuelas.</a:t>
            </a:r>
            <a:endParaRPr lang="es-ES_tradnl" sz="2800" dirty="0">
              <a:solidFill>
                <a:schemeClr val="tx1"/>
              </a:solidFill>
              <a:ea typeface="+mn-ea"/>
              <a:cs typeface="+mn-cs"/>
            </a:endParaRPr>
          </a:p>
          <a:p>
            <a:pPr algn="just"/>
            <a:r>
              <a:rPr lang="es-ES" sz="2800" dirty="0">
                <a:solidFill>
                  <a:schemeClr val="tx1"/>
                </a:solidFill>
                <a:ea typeface="+mn-ea"/>
                <a:cs typeface="+mn-cs"/>
              </a:rPr>
              <a:t> </a:t>
            </a:r>
            <a:r>
              <a:rPr lang="es-ES" sz="2800" dirty="0">
                <a:solidFill>
                  <a:schemeClr val="tx1"/>
                </a:solidFill>
                <a:latin typeface="+mj-lt"/>
                <a:ea typeface="+mn-ea"/>
                <a:cs typeface="+mn-cs"/>
              </a:rPr>
              <a:t>Utilizar las </a:t>
            </a:r>
            <a:r>
              <a:rPr lang="es-ES" sz="2800" dirty="0">
                <a:solidFill>
                  <a:srgbClr val="C00000"/>
                </a:solidFill>
                <a:latin typeface="+mj-lt"/>
                <a:ea typeface="+mn-ea"/>
                <a:cs typeface="+mn-cs"/>
              </a:rPr>
              <a:t>diversas actividades educativas y una </a:t>
            </a:r>
            <a:r>
              <a:rPr lang="es-ES" sz="2800" dirty="0" smtClean="0">
                <a:solidFill>
                  <a:srgbClr val="C00000"/>
                </a:solidFill>
                <a:latin typeface="+mj-lt"/>
                <a:ea typeface="+mn-ea"/>
                <a:cs typeface="+mn-cs"/>
              </a:rPr>
              <a:t>variedad </a:t>
            </a:r>
            <a:r>
              <a:rPr lang="es-ES" sz="2800" dirty="0">
                <a:solidFill>
                  <a:srgbClr val="C00000"/>
                </a:solidFill>
                <a:latin typeface="+mj-lt"/>
                <a:ea typeface="+mn-ea"/>
                <a:cs typeface="+mn-cs"/>
              </a:rPr>
              <a:t>de métodos</a:t>
            </a:r>
            <a:r>
              <a:rPr lang="es-ES" sz="2800" dirty="0">
                <a:solidFill>
                  <a:schemeClr val="tx1"/>
                </a:solidFill>
                <a:latin typeface="+mj-lt"/>
                <a:ea typeface="+mn-ea"/>
                <a:cs typeface="+mn-cs"/>
              </a:rPr>
              <a:t> para comunicar y adquirir conocimientos sobre el medio ambiente, prestando especial atención a </a:t>
            </a:r>
            <a:r>
              <a:rPr lang="es-ES" sz="2800" dirty="0" smtClean="0">
                <a:solidFill>
                  <a:schemeClr val="tx1"/>
                </a:solidFill>
                <a:latin typeface="+mj-lt"/>
                <a:ea typeface="+mn-ea"/>
                <a:cs typeface="+mn-cs"/>
              </a:rPr>
              <a:t>las tareas </a:t>
            </a:r>
            <a:r>
              <a:rPr lang="es-ES" sz="2800" dirty="0">
                <a:solidFill>
                  <a:schemeClr val="tx1"/>
                </a:solidFill>
                <a:latin typeface="+mj-lt"/>
                <a:ea typeface="+mn-ea"/>
                <a:cs typeface="+mn-cs"/>
              </a:rPr>
              <a:t>prácticas y las experiencias personales en el contexto escolar, </a:t>
            </a:r>
            <a:r>
              <a:rPr lang="es-ES" sz="2800" dirty="0" smtClean="0">
                <a:solidFill>
                  <a:schemeClr val="tx1"/>
                </a:solidFill>
                <a:latin typeface="+mj-lt"/>
                <a:ea typeface="+mn-ea"/>
                <a:cs typeface="+mn-cs"/>
              </a:rPr>
              <a:t>en </a:t>
            </a:r>
            <a:r>
              <a:rPr lang="es-ES" sz="2800" dirty="0">
                <a:solidFill>
                  <a:schemeClr val="tx1"/>
                </a:solidFill>
                <a:latin typeface="+mj-lt"/>
                <a:ea typeface="+mn-ea"/>
                <a:cs typeface="+mn-cs"/>
              </a:rPr>
              <a:t>el lugar donde se presenten los </a:t>
            </a:r>
            <a:r>
              <a:rPr lang="es-ES" sz="2800" dirty="0" smtClean="0">
                <a:solidFill>
                  <a:schemeClr val="tx1"/>
                </a:solidFill>
                <a:latin typeface="+mj-lt"/>
                <a:ea typeface="+mn-ea"/>
                <a:cs typeface="+mn-cs"/>
              </a:rPr>
              <a:t>problemas.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Características de la EA</a:t>
            </a:r>
            <a:br>
              <a:rPr lang="es-ES_tradnl" dirty="0" smtClean="0"/>
            </a:br>
            <a:r>
              <a:rPr lang="es-ES_tradnl" sz="2400" b="1" dirty="0" smtClean="0"/>
              <a:t>Establecidas desde la Conferencia de </a:t>
            </a:r>
            <a:r>
              <a:rPr lang="es-ES_tradnl" sz="2400" b="1" dirty="0" err="1" smtClean="0"/>
              <a:t>Tbilisi</a:t>
            </a:r>
            <a:r>
              <a:rPr lang="es-ES_tradnl" sz="2400" b="1" dirty="0" smtClean="0"/>
              <a:t/>
            </a:r>
            <a:br>
              <a:rPr lang="es-ES_tradnl" sz="2400" b="1" dirty="0" smtClean="0"/>
            </a:br>
            <a:endParaRPr lang="es-ES_tradnl" sz="2400" b="1" dirty="0"/>
          </a:p>
        </p:txBody>
      </p:sp>
      <p:sp>
        <p:nvSpPr>
          <p:cNvPr id="3" name="2 Marcador de contenido"/>
          <p:cNvSpPr>
            <a:spLocks noGrp="1"/>
          </p:cNvSpPr>
          <p:nvPr>
            <p:ph idx="1"/>
          </p:nvPr>
        </p:nvSpPr>
        <p:spPr>
          <a:xfrm>
            <a:off x="457200" y="533400"/>
            <a:ext cx="8382000" cy="5867400"/>
          </a:xfrm>
        </p:spPr>
        <p:txBody>
          <a:bodyPr/>
          <a:lstStyle/>
          <a:p>
            <a:pPr>
              <a:buNone/>
            </a:pPr>
            <a:endParaRPr lang="es-ES_tradnl" sz="2800" dirty="0" smtClean="0"/>
          </a:p>
          <a:p>
            <a:pPr algn="just"/>
            <a:r>
              <a:rPr lang="es-ES_tradnl" sz="2800" dirty="0" smtClean="0"/>
              <a:t>No debe considerarse como una nueva asignatura a añadirse a las materias ya existentes. </a:t>
            </a:r>
          </a:p>
          <a:p>
            <a:pPr algn="just"/>
            <a:r>
              <a:rPr lang="es-ES_tradnl" sz="2800" dirty="0" smtClean="0"/>
              <a:t>Deberá ser el resultado de la contribución de diferentes asignaturas y experiencias educativas al conocimiento y la comprensión del medio ambiente y a la solución de sus problemas.</a:t>
            </a:r>
          </a:p>
          <a:p>
            <a:pPr algn="just"/>
            <a:r>
              <a:rPr lang="es-ES_tradnl" sz="2800" dirty="0" smtClean="0"/>
              <a:t>Suscita nuevos conocimientos y enfoques, haciendo hincapié en el papel social de las normas educativas.</a:t>
            </a:r>
          </a:p>
          <a:p>
            <a:r>
              <a:rPr lang="es-ES_tradnl" sz="2800" dirty="0" smtClean="0">
                <a:solidFill>
                  <a:srgbClr val="C00000"/>
                </a:solidFill>
              </a:rPr>
              <a:t>La más importante es su enfoque orientado hacia la solución de problemas concretos</a:t>
            </a:r>
            <a:r>
              <a:rPr lang="es-ES_tradnl" sz="2800" dirty="0" smtClean="0"/>
              <a:t>.</a:t>
            </a:r>
            <a:endParaRPr lang="es-ES_tradnl" sz="28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pic>
        <p:nvPicPr>
          <p:cNvPr id="228354" name="Picture 2" descr="E:\Yoli\Educa ambiental\Asignatura EA\Curso 2017-18\PW 2017 B-G\para tema 3\opinionyensayo25dejunio.png"/>
          <p:cNvPicPr>
            <a:picLocks noGrp="1" noChangeAspect="1" noChangeArrowheads="1"/>
          </p:cNvPicPr>
          <p:nvPr>
            <p:ph idx="1"/>
          </p:nvPr>
        </p:nvPicPr>
        <p:blipFill>
          <a:blip r:embed="rId2"/>
          <a:srcRect/>
          <a:stretch>
            <a:fillRect/>
          </a:stretch>
        </p:blipFill>
        <p:spPr bwMode="auto">
          <a:xfrm>
            <a:off x="167651" y="304800"/>
            <a:ext cx="8595349" cy="62484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457200" y="357188"/>
            <a:ext cx="5181600" cy="6119812"/>
          </a:xfrm>
        </p:spPr>
        <p:style>
          <a:lnRef idx="1">
            <a:schemeClr val="accent5"/>
          </a:lnRef>
          <a:fillRef idx="2">
            <a:schemeClr val="accent5"/>
          </a:fillRef>
          <a:effectRef idx="1">
            <a:schemeClr val="accent5"/>
          </a:effectRef>
          <a:fontRef idx="minor">
            <a:schemeClr val="dk1"/>
          </a:fontRef>
        </p:style>
        <p:txBody>
          <a:bodyPr/>
          <a:lstStyle/>
          <a:p>
            <a:pPr marL="365125" indent="-255588" eaLnBrk="1" hangingPunct="1">
              <a:lnSpc>
                <a:spcPct val="90000"/>
              </a:lnSpc>
              <a:buFontTx/>
              <a:buNone/>
              <a:defRPr/>
            </a:pPr>
            <a:r>
              <a:rPr lang="es-ES_tradnl" sz="2400" dirty="0" smtClean="0">
                <a:solidFill>
                  <a:schemeClr val="tx1"/>
                </a:solidFill>
              </a:rPr>
              <a:t>… </a:t>
            </a:r>
            <a:r>
              <a:rPr lang="es-ES_tradnl" sz="2800" dirty="0" smtClean="0">
                <a:solidFill>
                  <a:schemeClr val="tx1"/>
                </a:solidFill>
              </a:rPr>
              <a:t>Si queremos que un niño cuide el jardín, enséñelo a sembrar el jardín,(…) y nadie tendrá que caerle atrás con un palo para que no destruya el jardín, enséñelo a sembrar un árbol y nadie tendrá que castigarlo por destruir árboles.</a:t>
            </a:r>
          </a:p>
          <a:p>
            <a:pPr marL="365125" indent="-255588" eaLnBrk="1" hangingPunct="1">
              <a:lnSpc>
                <a:spcPct val="90000"/>
              </a:lnSpc>
              <a:buFontTx/>
              <a:buNone/>
              <a:defRPr/>
            </a:pPr>
            <a:r>
              <a:rPr lang="es-ES_tradnl" sz="2800" dirty="0" smtClean="0">
                <a:solidFill>
                  <a:schemeClr val="tx1"/>
                </a:solidFill>
              </a:rPr>
              <a:t>    Destruyen los que no crean, destruyen los que no tienen la menor sensación de lo que es crear..</a:t>
            </a:r>
          </a:p>
          <a:p>
            <a:pPr marL="365125" indent="-255588" algn="r" eaLnBrk="1" hangingPunct="1">
              <a:lnSpc>
                <a:spcPct val="90000"/>
              </a:lnSpc>
              <a:buFontTx/>
              <a:buNone/>
              <a:defRPr/>
            </a:pPr>
            <a:r>
              <a:rPr lang="es-ES_tradnl" sz="2400" dirty="0" smtClean="0"/>
              <a:t>    Fidel Castro</a:t>
            </a:r>
          </a:p>
          <a:p>
            <a:pPr marL="365125" indent="-255588" algn="r" eaLnBrk="1" hangingPunct="1">
              <a:lnSpc>
                <a:spcPct val="90000"/>
              </a:lnSpc>
              <a:buFontTx/>
              <a:buNone/>
              <a:defRPr/>
            </a:pPr>
            <a:r>
              <a:rPr lang="es-ES_tradnl" sz="2400" dirty="0" smtClean="0"/>
              <a:t>    Clausura II Congreso Nacional UJC, </a:t>
            </a:r>
            <a:r>
              <a:rPr lang="es-ES_tradnl" sz="2400" dirty="0" smtClean="0">
                <a:solidFill>
                  <a:schemeClr val="tx1"/>
                </a:solidFill>
              </a:rPr>
              <a:t>1972</a:t>
            </a:r>
          </a:p>
        </p:txBody>
      </p:sp>
      <p:pic>
        <p:nvPicPr>
          <p:cNvPr id="29699" name="3 Imagen"/>
          <p:cNvPicPr>
            <a:picLocks noChangeAspect="1" noChangeArrowheads="1"/>
          </p:cNvPicPr>
          <p:nvPr/>
        </p:nvPicPr>
        <p:blipFill>
          <a:blip r:embed="rId2"/>
          <a:srcRect/>
          <a:stretch>
            <a:fillRect/>
          </a:stretch>
        </p:blipFill>
        <p:spPr bwMode="auto">
          <a:xfrm>
            <a:off x="5853112" y="381000"/>
            <a:ext cx="2909888"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0" y="4343400"/>
            <a:ext cx="3959225" cy="2514600"/>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a:srcRect/>
          <a:stretch>
            <a:fillRect/>
          </a:stretch>
        </p:blipFill>
        <p:spPr bwMode="auto">
          <a:xfrm>
            <a:off x="3848100" y="0"/>
            <a:ext cx="5295900" cy="3600450"/>
          </a:xfrm>
          <a:prstGeom prst="rect">
            <a:avLst/>
          </a:prstGeom>
          <a:noFill/>
          <a:ln w="9525">
            <a:noFill/>
            <a:miter lim="800000"/>
            <a:headEnd/>
            <a:tailEnd/>
          </a:ln>
          <a:effectLst/>
        </p:spPr>
      </p:pic>
      <p:pic>
        <p:nvPicPr>
          <p:cNvPr id="61444" name="Picture 4" descr="001"/>
          <p:cNvPicPr>
            <a:picLocks noChangeAspect="1" noChangeArrowheads="1"/>
          </p:cNvPicPr>
          <p:nvPr/>
        </p:nvPicPr>
        <p:blipFill>
          <a:blip r:embed="rId4"/>
          <a:srcRect/>
          <a:stretch>
            <a:fillRect/>
          </a:stretch>
        </p:blipFill>
        <p:spPr bwMode="auto">
          <a:xfrm>
            <a:off x="0" y="2276475"/>
            <a:ext cx="3924300" cy="2906713"/>
          </a:xfrm>
          <a:prstGeom prst="rect">
            <a:avLst/>
          </a:prstGeom>
          <a:noFill/>
        </p:spPr>
      </p:pic>
      <p:pic>
        <p:nvPicPr>
          <p:cNvPr id="61445" name="Picture 5" descr="18"/>
          <p:cNvPicPr>
            <a:picLocks noChangeAspect="1" noChangeArrowheads="1"/>
          </p:cNvPicPr>
          <p:nvPr/>
        </p:nvPicPr>
        <p:blipFill>
          <a:blip r:embed="rId5"/>
          <a:srcRect/>
          <a:stretch>
            <a:fillRect/>
          </a:stretch>
        </p:blipFill>
        <p:spPr bwMode="auto">
          <a:xfrm>
            <a:off x="3924300" y="3068638"/>
            <a:ext cx="5219700" cy="3752850"/>
          </a:xfrm>
          <a:prstGeom prst="rect">
            <a:avLst/>
          </a:prstGeom>
          <a:noFill/>
        </p:spPr>
      </p:pic>
      <p:sp>
        <p:nvSpPr>
          <p:cNvPr id="61446" name="Text Box 6"/>
          <p:cNvSpPr txBox="1">
            <a:spLocks noChangeArrowheads="1"/>
          </p:cNvSpPr>
          <p:nvPr/>
        </p:nvSpPr>
        <p:spPr bwMode="auto">
          <a:xfrm>
            <a:off x="304800" y="2349500"/>
            <a:ext cx="7924800" cy="880241"/>
          </a:xfrm>
          <a:prstGeom prst="rect">
            <a:avLst/>
          </a:prstGeom>
          <a:noFill/>
          <a:ln w="9525">
            <a:noFill/>
            <a:miter lim="800000"/>
            <a:headEnd/>
            <a:tailEnd/>
          </a:ln>
          <a:effectLst/>
        </p:spPr>
        <p:txBody>
          <a:bodyPr wrap="square">
            <a:spAutoFit/>
          </a:bodyPr>
          <a:lstStyle/>
          <a:p>
            <a:pPr>
              <a:lnSpc>
                <a:spcPct val="80000"/>
              </a:lnSpc>
            </a:pPr>
            <a:r>
              <a:rPr lang="es-ES_tradnl" sz="3200" dirty="0" smtClean="0">
                <a:solidFill>
                  <a:schemeClr val="bg1"/>
                </a:solidFill>
              </a:rPr>
              <a:t>Amar la naturaleza.</a:t>
            </a:r>
          </a:p>
          <a:p>
            <a:pPr>
              <a:lnSpc>
                <a:spcPct val="80000"/>
              </a:lnSpc>
            </a:pPr>
            <a:r>
              <a:rPr lang="es-ES_tradnl" sz="3200" dirty="0" smtClean="0">
                <a:solidFill>
                  <a:schemeClr val="bg1"/>
                </a:solidFill>
              </a:rPr>
              <a:t>Amar la obra realizada por el hombre</a:t>
            </a:r>
            <a:endParaRPr lang="es-ES" sz="3200" dirty="0">
              <a:solidFill>
                <a:schemeClr val="bg1"/>
              </a:solidFill>
              <a:latin typeface="Arial Black" pitchFamily="34" charset="0"/>
            </a:endParaRPr>
          </a:p>
        </p:txBody>
      </p:sp>
      <p:pic>
        <p:nvPicPr>
          <p:cNvPr id="61447" name="Picture 7" descr="MVC-554F"/>
          <p:cNvPicPr>
            <a:picLocks noChangeAspect="1" noChangeArrowheads="1"/>
          </p:cNvPicPr>
          <p:nvPr/>
        </p:nvPicPr>
        <p:blipFill>
          <a:blip r:embed="rId6"/>
          <a:srcRect/>
          <a:stretch>
            <a:fillRect/>
          </a:stretch>
        </p:blipFill>
        <p:spPr bwMode="auto">
          <a:xfrm>
            <a:off x="0" y="0"/>
            <a:ext cx="3924300" cy="2276475"/>
          </a:xfrm>
          <a:prstGeom prst="rect">
            <a:avLst/>
          </a:prstGeom>
          <a:noFill/>
        </p:spPr>
      </p:pic>
      <p:sp>
        <p:nvSpPr>
          <p:cNvPr id="61448" name="Rectangle 8"/>
          <p:cNvSpPr>
            <a:spLocks noChangeArrowheads="1"/>
          </p:cNvSpPr>
          <p:nvPr/>
        </p:nvSpPr>
        <p:spPr bwMode="auto">
          <a:xfrm flipV="1">
            <a:off x="0" y="6858000"/>
            <a:ext cx="3924300" cy="45719"/>
          </a:xfrm>
          <a:prstGeom prst="rect">
            <a:avLst/>
          </a:prstGeom>
          <a:solidFill>
            <a:srgbClr val="FFFFFF"/>
          </a:solidFill>
          <a:ln w="9525">
            <a:solidFill>
              <a:schemeClr val="tx1"/>
            </a:solidFill>
            <a:miter lim="800000"/>
            <a:headEnd/>
            <a:tailEnd/>
          </a:ln>
          <a:effectLst/>
        </p:spPr>
        <p:txBody>
          <a:bodyPr wrap="none" anchor="ctr"/>
          <a:lstStyle/>
          <a:p>
            <a:pPr algn="ctr"/>
            <a:endParaRPr lang="es-ES" i="1"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9762"/>
          </a:xfrm>
          <a:solidFill>
            <a:schemeClr val="accent1">
              <a:lumMod val="40000"/>
              <a:lumOff val="60000"/>
            </a:schemeClr>
          </a:solidFill>
        </p:spPr>
        <p:txBody>
          <a:bodyPr>
            <a:normAutofit fontScale="90000"/>
          </a:bodyPr>
          <a:lstStyle/>
          <a:p>
            <a:r>
              <a:rPr lang="es-ES_tradnl" dirty="0" smtClean="0"/>
              <a:t/>
            </a:r>
            <a:br>
              <a:rPr lang="es-ES_tradnl" dirty="0" smtClean="0"/>
            </a:br>
            <a:r>
              <a:rPr lang="es-ES_tradnl" dirty="0" smtClean="0"/>
              <a:t>Bibliografía </a:t>
            </a:r>
            <a:br>
              <a:rPr lang="es-ES_tradnl" dirty="0" smtClean="0"/>
            </a:br>
            <a:endParaRPr lang="es-ES_tradnl" dirty="0"/>
          </a:p>
        </p:txBody>
      </p:sp>
      <p:sp>
        <p:nvSpPr>
          <p:cNvPr id="3" name="2 Marcador de contenido"/>
          <p:cNvSpPr>
            <a:spLocks noGrp="1"/>
          </p:cNvSpPr>
          <p:nvPr>
            <p:ph idx="1"/>
          </p:nvPr>
        </p:nvSpPr>
        <p:spPr>
          <a:xfrm>
            <a:off x="457200" y="990600"/>
            <a:ext cx="8686800" cy="5486400"/>
          </a:xfrm>
        </p:spPr>
        <p:txBody>
          <a:bodyPr>
            <a:normAutofit fontScale="92500" lnSpcReduction="20000"/>
          </a:bodyPr>
          <a:lstStyle/>
          <a:p>
            <a:pPr>
              <a:buNone/>
            </a:pPr>
            <a:endParaRPr lang="es-ES" sz="2400" dirty="0" smtClean="0">
              <a:latin typeface="Arial" pitchFamily="34" charset="0"/>
              <a:cs typeface="Arial" pitchFamily="34" charset="0"/>
            </a:endParaRPr>
          </a:p>
          <a:p>
            <a:pPr algn="just">
              <a:spcBef>
                <a:spcPts val="0"/>
              </a:spcBef>
            </a:pPr>
            <a:r>
              <a:rPr lang="es-ES" sz="2200" dirty="0" smtClean="0">
                <a:latin typeface="Arial" pitchFamily="34" charset="0"/>
                <a:cs typeface="Arial" pitchFamily="34" charset="0"/>
              </a:rPr>
              <a:t>Aguilar Rosete Lucero y otros. Principales tendencias y modelos de la Educación Ambiental en el sistema escolar. </a:t>
            </a:r>
            <a:r>
              <a:rPr lang="es-ES" sz="2200" dirty="0" smtClean="0"/>
              <a:t> </a:t>
            </a:r>
            <a:endParaRPr lang="es-ES_tradnl" sz="2200" dirty="0" smtClean="0"/>
          </a:p>
          <a:p>
            <a:pPr algn="just">
              <a:spcBef>
                <a:spcPts val="0"/>
              </a:spcBef>
              <a:buNone/>
            </a:pPr>
            <a:r>
              <a:rPr lang="es-ES" sz="2200" u="sng" dirty="0" smtClean="0">
                <a:hlinkClick r:id="rId2"/>
              </a:rPr>
              <a:t>     http://www.temasambientales.com/2017/03/educacionambiental.html</a:t>
            </a:r>
            <a:endParaRPr lang="es-ES" sz="2200" dirty="0" smtClean="0">
              <a:latin typeface="Arial" pitchFamily="34" charset="0"/>
              <a:cs typeface="Arial" pitchFamily="34" charset="0"/>
            </a:endParaRPr>
          </a:p>
          <a:p>
            <a:r>
              <a:rPr lang="es-ES" sz="2200" dirty="0" smtClean="0">
                <a:latin typeface="Arial" pitchFamily="34" charset="0"/>
                <a:cs typeface="Arial" pitchFamily="34" charset="0"/>
              </a:rPr>
              <a:t> Bueno Sánchez, Fabiola   “</a:t>
            </a:r>
            <a:r>
              <a:rPr lang="es-ES" sz="2200" dirty="0" smtClean="0"/>
              <a:t>Pedagogía de la educación ambiental”</a:t>
            </a:r>
            <a:r>
              <a:rPr lang="es-ES_tradnl" sz="2200" dirty="0" smtClean="0"/>
              <a:t> Sociedad Económica de Amigos del País.</a:t>
            </a:r>
          </a:p>
          <a:p>
            <a:r>
              <a:rPr lang="es-ES_tradnl" sz="2200" dirty="0" smtClean="0"/>
              <a:t>Rodríguez Gómez,  Rosa. La educación ambiental  en el proceso docente  educativo de la Secundaria Básica en Cuba”. Editorial Pueblo y Educación. Ciudad de La Habana. 2011.</a:t>
            </a:r>
            <a:endParaRPr lang="es-ES" sz="2200" dirty="0" smtClean="0"/>
          </a:p>
          <a:p>
            <a:r>
              <a:rPr lang="es-ES" sz="2200" dirty="0" smtClean="0">
                <a:latin typeface="Arial" pitchFamily="34" charset="0"/>
                <a:cs typeface="Arial" pitchFamily="34" charset="0"/>
              </a:rPr>
              <a:t>Santos Abreu, Ismael” Perfeccionamiento del Sistema Nacional de Educación”.  Universidad Central Marta Abreu. 2016.</a:t>
            </a:r>
          </a:p>
          <a:p>
            <a:r>
              <a:rPr lang="es-ES_tradnl" sz="2200" dirty="0" err="1" smtClean="0"/>
              <a:t>Definicion</a:t>
            </a:r>
            <a:r>
              <a:rPr lang="es-ES_tradnl" sz="2200" dirty="0" smtClean="0"/>
              <a:t> Y Principios de la Educación  Ambiental </a:t>
            </a:r>
            <a:r>
              <a:rPr lang="es-ES" sz="2200" dirty="0" smtClean="0"/>
              <a:t>https://es.slideshare.net/matojo/definicion-y-principios-de-la-educacin-ambiental-b</a:t>
            </a:r>
            <a:endParaRPr lang="es-ES_tradnl" sz="2200" dirty="0" smtClean="0"/>
          </a:p>
          <a:p>
            <a:endParaRPr lang="es-ES" sz="2000" dirty="0" smtClean="0">
              <a:latin typeface="Arial" pitchFamily="34" charset="0"/>
              <a:cs typeface="Arial" pitchFamily="34" charset="0"/>
            </a:endParaRPr>
          </a:p>
          <a:p>
            <a:endParaRPr lang="es-ES" sz="2000" dirty="0" smtClean="0">
              <a:latin typeface="Arial" pitchFamily="34" charset="0"/>
              <a:cs typeface="Arial" pitchFamily="34" charset="0"/>
            </a:endParaRPr>
          </a:p>
          <a:p>
            <a:pPr>
              <a:buNone/>
            </a:pPr>
            <a:r>
              <a:rPr lang="en-US" dirty="0" smtClean="0"/>
              <a:t/>
            </a:r>
            <a:br>
              <a:rPr lang="en-US" dirty="0" smtClean="0"/>
            </a:br>
            <a:endParaRPr lang="es-ES_trad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381000" y="188913"/>
            <a:ext cx="8382000" cy="6669087"/>
          </a:xfrm>
        </p:spPr>
        <p:txBody>
          <a:bodyPr/>
          <a:lstStyle/>
          <a:p>
            <a:pPr>
              <a:lnSpc>
                <a:spcPct val="80000"/>
              </a:lnSpc>
            </a:pPr>
            <a:endParaRPr lang="es-ES" sz="2800" i="1" dirty="0"/>
          </a:p>
          <a:p>
            <a:pPr algn="just">
              <a:lnSpc>
                <a:spcPct val="80000"/>
              </a:lnSpc>
              <a:buNone/>
            </a:pPr>
            <a:r>
              <a:rPr lang="es-ES" sz="3600" i="1" dirty="0" smtClean="0"/>
              <a:t>   No </a:t>
            </a:r>
            <a:r>
              <a:rPr lang="es-ES" sz="3600" i="1" dirty="0"/>
              <a:t>existe un lugar pacífico en las ciudades del hombre blanco. </a:t>
            </a:r>
            <a:r>
              <a:rPr lang="es-ES" sz="3600" b="1" i="1" dirty="0">
                <a:solidFill>
                  <a:schemeClr val="tx2"/>
                </a:solidFill>
              </a:rPr>
              <a:t>Ningún lugar para oír las hojas de la primavera o el susurro del vuelo</a:t>
            </a:r>
            <a:r>
              <a:rPr lang="es-ES" sz="3600" b="1" i="1" dirty="0">
                <a:solidFill>
                  <a:srgbClr val="A50021"/>
                </a:solidFill>
              </a:rPr>
              <a:t> </a:t>
            </a:r>
            <a:r>
              <a:rPr lang="es-ES" sz="3600" b="1" i="1" dirty="0">
                <a:solidFill>
                  <a:schemeClr val="tx2"/>
                </a:solidFill>
              </a:rPr>
              <a:t>de los insectos</a:t>
            </a:r>
            <a:r>
              <a:rPr lang="es-ES" sz="3600" i="1" dirty="0"/>
              <a:t>. Pero quizá porque yo soy un salvaje no logro comprenderlo, el repiquetear parece que insulta los oídos </a:t>
            </a:r>
            <a:endParaRPr lang="es-ES" sz="3600" i="1" dirty="0" smtClean="0"/>
          </a:p>
          <a:p>
            <a:pPr algn="just">
              <a:lnSpc>
                <a:spcPct val="80000"/>
              </a:lnSpc>
              <a:buNone/>
            </a:pPr>
            <a:r>
              <a:rPr lang="es-ES" sz="3600" i="1" dirty="0" smtClean="0"/>
              <a:t>  ¿</a:t>
            </a:r>
            <a:r>
              <a:rPr lang="es-ES" sz="3600" i="1" dirty="0"/>
              <a:t>Y para  qué vivir, si el hombre no puede oír el adorable lamento del chotacabras o el argumento de las ranas alrededor de una charca en </a:t>
            </a:r>
            <a:r>
              <a:rPr lang="es-ES" sz="3600" i="1" dirty="0" smtClean="0"/>
              <a:t>la noche</a:t>
            </a:r>
            <a:r>
              <a:rPr lang="es-ES" sz="3600" i="1" dirty="0"/>
              <a:t>?</a:t>
            </a:r>
            <a:br>
              <a:rPr lang="es-ES" sz="3600" i="1" dirty="0"/>
            </a:br>
            <a:r>
              <a:rPr lang="es-ES" i="1" dirty="0"/>
              <a:t/>
            </a:r>
            <a:br>
              <a:rPr lang="es-ES" i="1" dirty="0"/>
            </a:br>
            <a:endParaRPr lang="es-ES"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endParaRPr lang="es-ES_tradnl"/>
          </a:p>
        </p:txBody>
      </p:sp>
      <p:sp>
        <p:nvSpPr>
          <p:cNvPr id="289795" name="Rectangle 3"/>
          <p:cNvSpPr>
            <a:spLocks noGrp="1" noChangeArrowheads="1"/>
          </p:cNvSpPr>
          <p:nvPr>
            <p:ph type="body" idx="1"/>
          </p:nvPr>
        </p:nvSpPr>
        <p:spPr>
          <a:xfrm>
            <a:off x="0" y="304800"/>
            <a:ext cx="8839200" cy="6172200"/>
          </a:xfrm>
        </p:spPr>
        <p:txBody>
          <a:bodyPr/>
          <a:lstStyle/>
          <a:p>
            <a:pPr algn="just">
              <a:buNone/>
            </a:pPr>
            <a:r>
              <a:rPr lang="es-ES" i="1" dirty="0" smtClean="0"/>
              <a:t>   </a:t>
            </a:r>
          </a:p>
          <a:p>
            <a:pPr algn="just">
              <a:buNone/>
            </a:pPr>
            <a:r>
              <a:rPr lang="es-ES" i="1" dirty="0" smtClean="0"/>
              <a:t>   El </a:t>
            </a:r>
            <a:r>
              <a:rPr lang="es-ES" i="1" dirty="0"/>
              <a:t>Indio prefiere el agradable sonido del viento lanzado sobre la cara del estanque, olfatear </a:t>
            </a:r>
            <a:r>
              <a:rPr lang="es-ES" b="1" dirty="0">
                <a:solidFill>
                  <a:schemeClr val="tx2"/>
                </a:solidFill>
              </a:rPr>
              <a:t>el viento limpio</a:t>
            </a:r>
            <a:r>
              <a:rPr lang="es-ES" i="1" dirty="0"/>
              <a:t> por un mediodía de lluvia o esencia del pino. </a:t>
            </a:r>
            <a:r>
              <a:rPr lang="es-ES" b="1" dirty="0">
                <a:solidFill>
                  <a:schemeClr val="tx2"/>
                </a:solidFill>
              </a:rPr>
              <a:t>El aire es algo muy preciado para el piel roja</a:t>
            </a:r>
            <a:r>
              <a:rPr lang="es-ES" i="1" dirty="0"/>
              <a:t>. El hombre blanco parece no notar el aliento del aire.</a:t>
            </a:r>
            <a:r>
              <a:rPr lang="es-ES" dirty="0"/>
              <a:t> </a:t>
            </a:r>
            <a:endParaRPr lang="es-ES" dirty="0" smtClean="0"/>
          </a:p>
          <a:p>
            <a:pPr algn="just">
              <a:buNone/>
            </a:pPr>
            <a:r>
              <a:rPr lang="es-ES" i="1" dirty="0" smtClean="0"/>
              <a:t>   Si decidiera aceptar lo haría con una condición. </a:t>
            </a:r>
            <a:r>
              <a:rPr lang="es-ES" b="1" dirty="0" smtClean="0">
                <a:solidFill>
                  <a:schemeClr val="tx2"/>
                </a:solidFill>
              </a:rPr>
              <a:t>El hombre blanco debe tratar a las bestias de esta tierra como a sus propios hermanos</a:t>
            </a:r>
            <a:r>
              <a:rPr lang="es-ES" i="1" dirty="0" smtClean="0"/>
              <a:t>. Yo soy un salvaje y no entiendo ninguna otra forma. </a:t>
            </a:r>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body" idx="1"/>
          </p:nvPr>
        </p:nvSpPr>
        <p:spPr>
          <a:xfrm>
            <a:off x="0" y="0"/>
            <a:ext cx="8763000" cy="6858000"/>
          </a:xfrm>
        </p:spPr>
        <p:txBody>
          <a:bodyPr/>
          <a:lstStyle/>
          <a:p>
            <a:pPr algn="just">
              <a:buNone/>
            </a:pPr>
            <a:r>
              <a:rPr lang="es-ES" sz="2800" i="1" dirty="0"/>
              <a:t/>
            </a:r>
            <a:br>
              <a:rPr lang="es-ES" sz="2800" i="1" dirty="0"/>
            </a:br>
            <a:r>
              <a:rPr lang="es-ES" sz="3600" i="1" dirty="0" smtClean="0"/>
              <a:t> </a:t>
            </a:r>
            <a:r>
              <a:rPr lang="es-ES" dirty="0" smtClean="0"/>
              <a:t>He visto millares de búfalos muertos por el hombre blanco, para que pudiera pasar un tren. Yo </a:t>
            </a:r>
            <a:r>
              <a:rPr lang="es-ES" dirty="0"/>
              <a:t>soy un salvaje, </a:t>
            </a:r>
            <a:r>
              <a:rPr lang="es-ES" b="1" dirty="0">
                <a:solidFill>
                  <a:schemeClr val="tx2"/>
                </a:solidFill>
              </a:rPr>
              <a:t>y no entiendo como el humo del caballo de hierro puede ser más importante que el búfalo</a:t>
            </a:r>
            <a:r>
              <a:rPr lang="es-ES" dirty="0"/>
              <a:t>, el que nosotros matábamos solamente para poder sobrevivir </a:t>
            </a:r>
            <a:endParaRPr lang="es-ES" dirty="0" smtClean="0"/>
          </a:p>
          <a:p>
            <a:pPr algn="just">
              <a:buNone/>
            </a:pPr>
            <a:r>
              <a:rPr lang="es-ES" dirty="0" smtClean="0"/>
              <a:t>    ¿</a:t>
            </a:r>
            <a:r>
              <a:rPr lang="es-ES" dirty="0"/>
              <a:t>Qué es el hombre sin las bestias? Si todas las bestias </a:t>
            </a:r>
            <a:r>
              <a:rPr lang="es-ES" dirty="0" err="1"/>
              <a:t>fuéranse</a:t>
            </a:r>
            <a:r>
              <a:rPr lang="es-ES" dirty="0"/>
              <a:t> el hombre moriría de una gran depresión de espíritu. </a:t>
            </a:r>
            <a:r>
              <a:rPr lang="es-ES" b="1" dirty="0">
                <a:solidFill>
                  <a:schemeClr val="tx2"/>
                </a:solidFill>
              </a:rPr>
              <a:t>Cualquier cosa que le pase a los animales le pasará también al hombre.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664</TotalTime>
  <Words>4133</Words>
  <Application>Microsoft PowerPoint</Application>
  <PresentationFormat>Presentación en pantalla (4:3)</PresentationFormat>
  <Paragraphs>276</Paragraphs>
  <Slides>67</Slides>
  <Notes>2</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67</vt:i4>
      </vt:variant>
    </vt:vector>
  </HeadingPairs>
  <TitlesOfParts>
    <vt:vector size="70" baseType="lpstr">
      <vt:lpstr>Diseño predeterminado</vt:lpstr>
      <vt:lpstr>Imagen de mapa de bits</vt:lpstr>
      <vt:lpstr>Fotografía de Photo Editor</vt:lpstr>
      <vt:lpstr>Tema 3: La educación ambiental para el desarrollo sostenible.  Principales tendencias y enfoques en  el mundo y en Cuba. Principios y objetivos de la EA.</vt:lpstr>
      <vt:lpstr> EDUCACION AMBIENTAL. ¿Es  amar solo a la naturaleza? </vt:lpstr>
      <vt:lpstr>Diapositiva 3</vt:lpstr>
      <vt:lpstr>Diapositiva 4</vt:lpstr>
      <vt:lpstr>CARTA DEL INDIO SEATTLE AL PRESIDENTE DE  ESTADOS UNIDOS  </vt:lpstr>
      <vt:lpstr>Diapositiva 6</vt:lpstr>
      <vt:lpstr>Diapositiva 7</vt:lpstr>
      <vt:lpstr>Diapositiva 8</vt:lpstr>
      <vt:lpstr>Diapositiva 9</vt:lpstr>
      <vt:lpstr>Diapositiva 10</vt:lpstr>
      <vt:lpstr>Ciudad de Seatle</vt:lpstr>
      <vt:lpstr>   BREVE RECORRIDO HISTÓRICO DE LA EDUCACIÓN AMBIENTAL (EA)</vt:lpstr>
      <vt:lpstr>LOS ANTECEDENTES DE LA EDUCACIÓN AMBIENTAL  SURGEN:</vt:lpstr>
      <vt:lpstr>Diapositiva 14</vt:lpstr>
      <vt:lpstr>Diapositiva 15</vt:lpstr>
      <vt:lpstr>Diapositiva 16</vt:lpstr>
      <vt:lpstr>LAS PRIMERAS RESPUESTAS INTERNACIONALES en 1968</vt:lpstr>
      <vt:lpstr>DÉCADA DEL 70 SE INICIÓ EL NOTABLE AVANCE DE LA EA  </vt:lpstr>
      <vt:lpstr>Principales hitos ambientales mundiales</vt:lpstr>
      <vt:lpstr>Diapositiva 20</vt:lpstr>
      <vt:lpstr>Diapositiva 21</vt:lpstr>
      <vt:lpstr>Diapositiva 22</vt:lpstr>
      <vt:lpstr>PROGRAMA ESPECIAL DE TRABAJO EN RELACIÓN CON EL CAP. 36 DE LA AGENDA 21</vt:lpstr>
      <vt:lpstr>Diapositiva 24</vt:lpstr>
      <vt:lpstr>Diapositiva 25</vt:lpstr>
      <vt:lpstr>Diapositiva 26</vt:lpstr>
      <vt:lpstr>Tendencias de la EA</vt:lpstr>
      <vt:lpstr>Tendencias de la EA</vt:lpstr>
      <vt:lpstr>Diapositiva 29</vt:lpstr>
      <vt:lpstr>Tendencias de la EA</vt:lpstr>
      <vt:lpstr>EN CUBA</vt:lpstr>
      <vt:lpstr>Diapositiva 32</vt:lpstr>
      <vt:lpstr>Diapositiva 33</vt:lpstr>
      <vt:lpstr>Diapositiva 34</vt:lpstr>
      <vt:lpstr>Diapositiva 35</vt:lpstr>
      <vt:lpstr>Definición  de EA.</vt:lpstr>
      <vt:lpstr>Definiciones de EA.</vt:lpstr>
      <vt:lpstr>Definiciones de EA.</vt:lpstr>
      <vt:lpstr>Diapositiva 39</vt:lpstr>
      <vt:lpstr>EDUCACIÓN AMBIENTAL. </vt:lpstr>
      <vt:lpstr>¿QUE ES la EA?  …es enseñar a: </vt:lpstr>
      <vt:lpstr>Educación Ambiental para el Desarrollo Sostenible (EApDS).</vt:lpstr>
      <vt:lpstr>Diapositiva 43</vt:lpstr>
      <vt:lpstr> CONSIDERACIONES GENERALES PARA EL TRATAMIENTO DE LA EApDS </vt:lpstr>
      <vt:lpstr>Diapositiva 45</vt:lpstr>
      <vt:lpstr>Diapositiva 46</vt:lpstr>
      <vt:lpstr>Diapositiva 47</vt:lpstr>
      <vt:lpstr>Diapositiva 48</vt:lpstr>
      <vt:lpstr>Diapositiva 49</vt:lpstr>
      <vt:lpstr>Diapositiva 50</vt:lpstr>
      <vt:lpstr>Diapositiva 51</vt:lpstr>
      <vt:lpstr>Diapositiva 52</vt:lpstr>
      <vt:lpstr>PROGRAMAS DE LA EA EN COMUNIDADES</vt:lpstr>
      <vt:lpstr>Diapositiva 54</vt:lpstr>
      <vt:lpstr>Diapositiva 55</vt:lpstr>
      <vt:lpstr>  OBJETIVOS DE LA EDUCACIÓN AMBIENTAL </vt:lpstr>
      <vt:lpstr>CATEGORÍAS DE OBJETIVOS DE LA EDUCACIÓN AMBIENTAL</vt:lpstr>
      <vt:lpstr>CATEGORÍAS DE OBJETIVOS DE LA EDUCACIÓN AMBIENTAL  Definidos en la  Carta de  Belgrado 1975</vt:lpstr>
      <vt:lpstr>Diapositiva 59</vt:lpstr>
      <vt:lpstr>  PRINCIPIOS RECTORES DE  LA EA  Adoptados en la Conferencia de Tbilisi 1977.</vt:lpstr>
      <vt:lpstr>Diapositiva 61</vt:lpstr>
      <vt:lpstr>Diapositiva 62</vt:lpstr>
      <vt:lpstr>Características de la EA Establecidas desde la Conferencia de Tbilisi </vt:lpstr>
      <vt:lpstr>Diapositiva 64</vt:lpstr>
      <vt:lpstr>Diapositiva 65</vt:lpstr>
      <vt:lpstr>Diapositiva 66</vt:lpstr>
      <vt:lpstr> Bibliografía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WinuE</cp:lastModifiedBy>
  <cp:revision>133</cp:revision>
  <cp:lastPrinted>1601-01-01T00:00:00Z</cp:lastPrinted>
  <dcterms:created xsi:type="dcterms:W3CDTF">1601-01-01T00:00:00Z</dcterms:created>
  <dcterms:modified xsi:type="dcterms:W3CDTF">2017-12-05T16:08:49Z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