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84" r:id="rId2"/>
    <p:sldId id="285" r:id="rId3"/>
    <p:sldId id="286" r:id="rId4"/>
    <p:sldId id="287" r:id="rId5"/>
    <p:sldId id="262" r:id="rId6"/>
    <p:sldId id="263" r:id="rId7"/>
    <p:sldId id="264" r:id="rId8"/>
    <p:sldId id="311" r:id="rId9"/>
    <p:sldId id="265" r:id="rId10"/>
    <p:sldId id="306" r:id="rId11"/>
    <p:sldId id="307" r:id="rId12"/>
    <p:sldId id="308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9" r:id="rId26"/>
    <p:sldId id="300" r:id="rId27"/>
    <p:sldId id="301" r:id="rId28"/>
    <p:sldId id="302" r:id="rId29"/>
    <p:sldId id="303" r:id="rId30"/>
    <p:sldId id="304" r:id="rId31"/>
    <p:sldId id="305" r:id="rId32"/>
    <p:sldId id="310" r:id="rId33"/>
    <p:sldId id="281" r:id="rId34"/>
    <p:sldId id="283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2ECE55-35F9-4671-B3C4-8965A282F87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E3426-2EBE-4632-8054-1972E19D7AC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89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3EF4A-640D-4056-83CB-6A08A4D5BF41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0040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10CF8-7341-47ED-B9C1-66A61AF1CCBE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BA1D-5224-4FF7-BEEC-E44B0AF007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6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10CF8-7341-47ED-B9C1-66A61AF1CCBE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BA1D-5224-4FF7-BEEC-E44B0AF007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23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10CF8-7341-47ED-B9C1-66A61AF1CCBE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BA1D-5224-4FF7-BEEC-E44B0AF007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769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10CF8-7341-47ED-B9C1-66A61AF1CCBE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BA1D-5224-4FF7-BEEC-E44B0AF007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78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10CF8-7341-47ED-B9C1-66A61AF1CCBE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BA1D-5224-4FF7-BEEC-E44B0AF007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9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10CF8-7341-47ED-B9C1-66A61AF1CCBE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BA1D-5224-4FF7-BEEC-E44B0AF007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06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10CF8-7341-47ED-B9C1-66A61AF1CCBE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BA1D-5224-4FF7-BEEC-E44B0AF007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826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10CF8-7341-47ED-B9C1-66A61AF1CCBE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BA1D-5224-4FF7-BEEC-E44B0AF007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13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10CF8-7341-47ED-B9C1-66A61AF1CCBE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BA1D-5224-4FF7-BEEC-E44B0AF007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27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10CF8-7341-47ED-B9C1-66A61AF1CCBE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BA1D-5224-4FF7-BEEC-E44B0AF007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6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10CF8-7341-47ED-B9C1-66A61AF1CCBE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BA1D-5224-4FF7-BEEC-E44B0AF007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7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10CF8-7341-47ED-B9C1-66A61AF1CCBE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3BA1D-5224-4FF7-BEEC-E44B0AF007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5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YAIMA\TRABAJO\EDUCACION SEXUAL\ZZ\images (2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714348" y="5524944"/>
            <a:ext cx="42594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FFFF00"/>
                </a:solidFill>
                <a:latin typeface="Arial Black" pitchFamily="34" charset="0"/>
              </a:rPr>
              <a:t>Dra. Yaima Díaz Crespo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 Black" pitchFamily="34" charset="0"/>
              </a:rPr>
              <a:t>2024-2025</a:t>
            </a:r>
            <a:endParaRPr lang="es-ES" sz="24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63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7591" y="1397577"/>
            <a:ext cx="81153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>
                <a:latin typeface="Arial Black" panose="020B0A04020102020204" pitchFamily="34" charset="0"/>
              </a:rPr>
              <a:t>Lo que en la actualidad sabemos es que las parafilias tienden a ser casi </a:t>
            </a:r>
            <a:r>
              <a:rPr lang="es-MX" sz="3200" dirty="0">
                <a:latin typeface="Arial Black" panose="020B0A04020102020204" pitchFamily="34" charset="0"/>
              </a:rPr>
              <a:t>exclusivamente </a:t>
            </a:r>
            <a:r>
              <a:rPr lang="en-US" sz="3200" dirty="0" err="1">
                <a:latin typeface="Arial Black" panose="020B0A04020102020204" pitchFamily="34" charset="0"/>
              </a:rPr>
              <a:t>masculinas</a:t>
            </a:r>
            <a:r>
              <a:rPr lang="en-US" sz="3200" dirty="0">
                <a:latin typeface="Arial Black" panose="020B0A04020102020204" pitchFamily="34" charset="0"/>
              </a:rPr>
              <a:t>, </a:t>
            </a:r>
            <a:r>
              <a:rPr lang="en-US" sz="3200" dirty="0" err="1">
                <a:latin typeface="Arial Black" panose="020B0A04020102020204" pitchFamily="34" charset="0"/>
              </a:rPr>
              <a:t>en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sujetos</a:t>
            </a:r>
            <a:r>
              <a:rPr lang="en-US" sz="3200" dirty="0">
                <a:latin typeface="Arial Black" panose="020B0A04020102020204" pitchFamily="34" charset="0"/>
              </a:rPr>
              <a:t> de 15 a 25 </a:t>
            </a:r>
            <a:r>
              <a:rPr lang="en-US" sz="3200" dirty="0" err="1">
                <a:latin typeface="Arial Black" panose="020B0A04020102020204" pitchFamily="34" charset="0"/>
              </a:rPr>
              <a:t>años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>
                <a:latin typeface="Arial Black" panose="020B0A04020102020204" pitchFamily="34" charset="0"/>
              </a:rPr>
              <a:t>de </a:t>
            </a:r>
            <a:r>
              <a:rPr lang="en-US" sz="3200" dirty="0" err="1">
                <a:latin typeface="Arial Black" panose="020B0A04020102020204" pitchFamily="34" charset="0"/>
              </a:rPr>
              <a:t>edad</a:t>
            </a:r>
            <a:r>
              <a:rPr lang="en-US" sz="3200" dirty="0">
                <a:latin typeface="Arial Black" panose="020B0A04020102020204" pitchFamily="34" charset="0"/>
              </a:rPr>
              <a:t>, </a:t>
            </a:r>
            <a:r>
              <a:rPr lang="en-US" sz="3200" dirty="0" err="1">
                <a:latin typeface="Arial Black" panose="020B0A04020102020204" pitchFamily="34" charset="0"/>
              </a:rPr>
              <a:t>en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edades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mayores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s-MX" sz="3200" dirty="0">
                <a:latin typeface="Arial Black" panose="020B0A04020102020204" pitchFamily="34" charset="0"/>
              </a:rPr>
              <a:t>tienden </a:t>
            </a:r>
            <a:r>
              <a:rPr lang="es-MX" sz="3200" dirty="0">
                <a:latin typeface="Arial Black" panose="020B0A04020102020204" pitchFamily="34" charset="0"/>
              </a:rPr>
              <a:t>a disminuir; en hombres mayores de 50 </a:t>
            </a:r>
            <a:r>
              <a:rPr lang="es-MX" sz="3200" dirty="0">
                <a:latin typeface="Arial Black" panose="020B0A04020102020204" pitchFamily="34" charset="0"/>
              </a:rPr>
              <a:t>años </a:t>
            </a:r>
            <a:r>
              <a:rPr lang="es-MX" sz="3200" dirty="0">
                <a:latin typeface="Arial Black" panose="020B0A04020102020204" pitchFamily="34" charset="0"/>
              </a:rPr>
              <a:t>las conductas </a:t>
            </a:r>
            <a:r>
              <a:rPr lang="es-MX" sz="3200" dirty="0" err="1">
                <a:latin typeface="Arial Black" panose="020B0A04020102020204" pitchFamily="34" charset="0"/>
              </a:rPr>
              <a:t>parafílicas</a:t>
            </a:r>
            <a:r>
              <a:rPr lang="es-MX" sz="3200" dirty="0">
                <a:latin typeface="Arial Black" panose="020B0A04020102020204" pitchFamily="34" charset="0"/>
              </a:rPr>
              <a:t> </a:t>
            </a:r>
            <a:r>
              <a:rPr lang="en-US" sz="3200" dirty="0">
                <a:latin typeface="Arial Black" panose="020B0A04020102020204" pitchFamily="34" charset="0"/>
              </a:rPr>
              <a:t>son </a:t>
            </a:r>
            <a:r>
              <a:rPr lang="en-US" sz="3200" dirty="0" err="1" smtClean="0">
                <a:latin typeface="Arial Black" panose="020B0A04020102020204" pitchFamily="34" charset="0"/>
              </a:rPr>
              <a:t>excepcionales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291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0946" y="1220932"/>
            <a:ext cx="81464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>
                <a:latin typeface="Arial Black" panose="020B0A04020102020204" pitchFamily="34" charset="0"/>
              </a:rPr>
              <a:t>La causa de las parafilias es multifactorial y existen </a:t>
            </a:r>
            <a:r>
              <a:rPr lang="es-MX" sz="2800" dirty="0">
                <a:latin typeface="Arial Black" panose="020B0A04020102020204" pitchFamily="34" charset="0"/>
              </a:rPr>
              <a:t>teorías </a:t>
            </a:r>
            <a:r>
              <a:rPr lang="es-MX" sz="2800" dirty="0">
                <a:latin typeface="Arial Black" panose="020B0A04020102020204" pitchFamily="34" charset="0"/>
              </a:rPr>
              <a:t>que van desde </a:t>
            </a:r>
            <a:r>
              <a:rPr lang="es-MX" sz="2800" dirty="0">
                <a:latin typeface="Arial Black" panose="020B0A04020102020204" pitchFamily="34" charset="0"/>
              </a:rPr>
              <a:t>las corrientes  psicoanalíticas </a:t>
            </a:r>
            <a:r>
              <a:rPr lang="es-MX" sz="2800" dirty="0">
                <a:latin typeface="Arial Black" panose="020B0A04020102020204" pitchFamily="34" charset="0"/>
              </a:rPr>
              <a:t>pasando por las </a:t>
            </a:r>
            <a:r>
              <a:rPr lang="es-MX" sz="2800" dirty="0">
                <a:latin typeface="Arial Black" panose="020B0A04020102020204" pitchFamily="34" charset="0"/>
              </a:rPr>
              <a:t>teorías </a:t>
            </a:r>
            <a:r>
              <a:rPr lang="es-MX" sz="2800" dirty="0">
                <a:latin typeface="Arial Black" panose="020B0A04020102020204" pitchFamily="34" charset="0"/>
              </a:rPr>
              <a:t>del aprendizaje hasta los </a:t>
            </a:r>
            <a:r>
              <a:rPr lang="es-MX" sz="2800" dirty="0">
                <a:latin typeface="Arial Black" panose="020B0A04020102020204" pitchFamily="34" charset="0"/>
              </a:rPr>
              <a:t>paradigmas de </a:t>
            </a:r>
            <a:r>
              <a:rPr lang="es-MX" sz="2800" dirty="0">
                <a:latin typeface="Arial Black" panose="020B0A04020102020204" pitchFamily="34" charset="0"/>
              </a:rPr>
              <a:t>las neurociencias; al final todas tienen cierta validez porque </a:t>
            </a:r>
            <a:r>
              <a:rPr lang="es-MX" sz="2800" dirty="0">
                <a:latin typeface="Arial Black" panose="020B0A04020102020204" pitchFamily="34" charset="0"/>
              </a:rPr>
              <a:t>ninguna se </a:t>
            </a:r>
            <a:r>
              <a:rPr lang="es-MX" sz="2800" dirty="0">
                <a:latin typeface="Arial Black" panose="020B0A04020102020204" pitchFamily="34" charset="0"/>
              </a:rPr>
              <a:t>excluye mas que eso, se complementan para entender de manera integral </a:t>
            </a:r>
            <a:r>
              <a:rPr lang="es-MX" sz="2800" dirty="0">
                <a:latin typeface="Arial Black" panose="020B0A04020102020204" pitchFamily="34" charset="0"/>
              </a:rPr>
              <a:t>lo que </a:t>
            </a:r>
            <a:r>
              <a:rPr lang="es-MX" sz="2800" dirty="0">
                <a:latin typeface="Arial Black" panose="020B0A04020102020204" pitchFamily="34" charset="0"/>
              </a:rPr>
              <a:t>ocurre con las personas con una </a:t>
            </a:r>
            <a:r>
              <a:rPr lang="es-MX" sz="2800" dirty="0" smtClean="0">
                <a:latin typeface="Arial Black" panose="020B0A04020102020204" pitchFamily="34" charset="0"/>
              </a:rPr>
              <a:t>parafilia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526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98763" y="777587"/>
            <a:ext cx="802178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>
                <a:latin typeface="Arial Black" panose="020B0A04020102020204" pitchFamily="34" charset="0"/>
              </a:rPr>
              <a:t>En la actualidad, el </a:t>
            </a:r>
            <a:r>
              <a:rPr lang="es-MX" sz="2800" dirty="0">
                <a:latin typeface="Arial Black" panose="020B0A04020102020204" pitchFamily="34" charset="0"/>
              </a:rPr>
              <a:t>término </a:t>
            </a:r>
            <a:r>
              <a:rPr lang="es-MX" sz="2800" dirty="0">
                <a:latin typeface="Arial Black" panose="020B0A04020102020204" pitchFamily="34" charset="0"/>
              </a:rPr>
              <a:t>parafilia se ha tomado para sustituir al de </a:t>
            </a:r>
            <a:r>
              <a:rPr lang="es-MX" sz="2800" dirty="0">
                <a:latin typeface="Arial Black" panose="020B0A04020102020204" pitchFamily="34" charset="0"/>
              </a:rPr>
              <a:t>perversiones o </a:t>
            </a:r>
            <a:r>
              <a:rPr lang="es-MX" sz="2800" dirty="0">
                <a:latin typeface="Arial Black" panose="020B0A04020102020204" pitchFamily="34" charset="0"/>
              </a:rPr>
              <a:t>aberraciones sexuales porque estos ú</a:t>
            </a:r>
            <a:r>
              <a:rPr lang="es-MX" sz="2800" dirty="0">
                <a:latin typeface="Arial Black" panose="020B0A04020102020204" pitchFamily="34" charset="0"/>
              </a:rPr>
              <a:t>ltimos</a:t>
            </a:r>
            <a:r>
              <a:rPr lang="es-MX" sz="2800" dirty="0">
                <a:latin typeface="Arial Black" panose="020B0A04020102020204" pitchFamily="34" charset="0"/>
              </a:rPr>
              <a:t>, mas que acercarse a </a:t>
            </a:r>
            <a:r>
              <a:rPr lang="es-MX" sz="2800" dirty="0">
                <a:latin typeface="Arial Black" panose="020B0A04020102020204" pitchFamily="34" charset="0"/>
              </a:rPr>
              <a:t>una descripción clínica</a:t>
            </a:r>
            <a:r>
              <a:rPr lang="es-MX" sz="2800" dirty="0">
                <a:latin typeface="Arial Black" panose="020B0A04020102020204" pitchFamily="34" charset="0"/>
              </a:rPr>
              <a:t>, resultan peyorativos. </a:t>
            </a:r>
            <a:r>
              <a:rPr lang="es-MX" sz="2800" dirty="0">
                <a:latin typeface="Arial Black" panose="020B0A04020102020204" pitchFamily="34" charset="0"/>
              </a:rPr>
              <a:t>Hoy sabemos que las parafilias </a:t>
            </a:r>
            <a:r>
              <a:rPr lang="es-MX" sz="2800" dirty="0">
                <a:latin typeface="Arial Black" panose="020B0A04020102020204" pitchFamily="34" charset="0"/>
              </a:rPr>
              <a:t>forman parte </a:t>
            </a:r>
            <a:r>
              <a:rPr lang="es-MX" sz="2800" dirty="0">
                <a:latin typeface="Arial Black" panose="020B0A04020102020204" pitchFamily="34" charset="0"/>
              </a:rPr>
              <a:t>de los problemas sexuales, </a:t>
            </a:r>
            <a:r>
              <a:rPr lang="es-MX" sz="2800" dirty="0">
                <a:latin typeface="Arial Black" panose="020B0A04020102020204" pitchFamily="34" charset="0"/>
              </a:rPr>
              <a:t>específicamente </a:t>
            </a:r>
            <a:r>
              <a:rPr lang="es-MX" sz="2800" dirty="0">
                <a:latin typeface="Arial Black" panose="020B0A04020102020204" pitchFamily="34" charset="0"/>
              </a:rPr>
              <a:t>en la dificultad para </a:t>
            </a:r>
            <a:r>
              <a:rPr lang="es-MX" sz="2800" dirty="0">
                <a:latin typeface="Arial Black" panose="020B0A04020102020204" pitchFamily="34" charset="0"/>
              </a:rPr>
              <a:t>vincularse afectivamente </a:t>
            </a:r>
            <a:r>
              <a:rPr lang="es-MX" sz="2800" dirty="0">
                <a:latin typeface="Arial Black" panose="020B0A04020102020204" pitchFamily="34" charset="0"/>
              </a:rPr>
              <a:t>y las personas que se encuentran con esta </a:t>
            </a:r>
            <a:r>
              <a:rPr lang="es-MX" sz="2800" dirty="0">
                <a:latin typeface="Arial Black" panose="020B0A04020102020204" pitchFamily="34" charset="0"/>
              </a:rPr>
              <a:t>condición merecen ser </a:t>
            </a:r>
            <a:r>
              <a:rPr lang="es-MX" sz="2800" dirty="0">
                <a:latin typeface="Arial Black" panose="020B0A04020102020204" pitchFamily="34" charset="0"/>
              </a:rPr>
              <a:t>atendidas, diagnosticadas y recibir </a:t>
            </a:r>
            <a:r>
              <a:rPr lang="es-MX" sz="2800" dirty="0" smtClean="0">
                <a:latin typeface="Arial Black" panose="020B0A04020102020204" pitchFamily="34" charset="0"/>
              </a:rPr>
              <a:t>tratamiento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0165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72393" y="888422"/>
            <a:ext cx="76373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dirty="0">
                <a:solidFill>
                  <a:srgbClr val="FF0000"/>
                </a:solidFill>
                <a:latin typeface="Arial Black" panose="020B0A04020102020204" pitchFamily="34" charset="0"/>
              </a:rPr>
              <a:t>Zoofilia o bestialismo</a:t>
            </a:r>
          </a:p>
          <a:p>
            <a:pPr algn="just"/>
            <a:endParaRPr lang="es-ES" sz="3200" dirty="0">
              <a:latin typeface="Arial Black" panose="020B0A04020102020204" pitchFamily="34" charset="0"/>
            </a:endParaRPr>
          </a:p>
          <a:p>
            <a:pPr algn="just"/>
            <a:r>
              <a:rPr lang="es-ES" sz="3200" dirty="0">
                <a:latin typeface="Arial Black" panose="020B0A04020102020204" pitchFamily="34" charset="0"/>
              </a:rPr>
              <a:t>Atracción sexual por animales</a:t>
            </a:r>
            <a:endParaRPr lang="en-US" sz="3200" dirty="0">
              <a:latin typeface="Arial Black" panose="020B0A040201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382" y="2955730"/>
            <a:ext cx="5953991" cy="282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0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19991" y="690996"/>
            <a:ext cx="78763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dirty="0">
                <a:solidFill>
                  <a:srgbClr val="FF0000"/>
                </a:solidFill>
                <a:latin typeface="Arial Black" panose="020B0A04020102020204" pitchFamily="34" charset="0"/>
              </a:rPr>
              <a:t>Necrofilia</a:t>
            </a:r>
          </a:p>
          <a:p>
            <a:pPr algn="just"/>
            <a:endParaRPr lang="es-ES" sz="3200" dirty="0">
              <a:latin typeface="Arial Black" panose="020B0A04020102020204" pitchFamily="34" charset="0"/>
            </a:endParaRPr>
          </a:p>
          <a:p>
            <a:pPr algn="just"/>
            <a:r>
              <a:rPr lang="es-ES" sz="3200" dirty="0">
                <a:latin typeface="Arial Black" panose="020B0A04020102020204" pitchFamily="34" charset="0"/>
              </a:rPr>
              <a:t>Atracción sexual por cadáveres</a:t>
            </a:r>
            <a:endParaRPr lang="en-US" sz="3000" dirty="0">
              <a:latin typeface="Arial Black" panose="020B0A040201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127" y="2810258"/>
            <a:ext cx="6203373" cy="285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841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41664" y="876042"/>
            <a:ext cx="73255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Gerontofilia</a:t>
            </a:r>
          </a:p>
          <a:p>
            <a:pPr algn="just"/>
            <a:endParaRPr lang="es-ES" sz="3200" dirty="0" smtClean="0">
              <a:latin typeface="Arial Black" panose="020B0A04020102020204" pitchFamily="34" charset="0"/>
            </a:endParaRPr>
          </a:p>
          <a:p>
            <a:pPr algn="just"/>
            <a:r>
              <a:rPr lang="es-ES" sz="3200" dirty="0" smtClean="0">
                <a:latin typeface="Arial Black" panose="020B0A04020102020204" pitchFamily="34" charset="0"/>
              </a:rPr>
              <a:t>Atracción sexual por ancianos</a:t>
            </a:r>
            <a:endParaRPr lang="en-US" sz="3200" dirty="0">
              <a:latin typeface="Arial Black" panose="020B0A040201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0" y="2768694"/>
            <a:ext cx="5199230" cy="2890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485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3509" y="659822"/>
            <a:ext cx="8188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dirty="0">
                <a:solidFill>
                  <a:srgbClr val="FF0000"/>
                </a:solidFill>
                <a:latin typeface="Arial Black" panose="020B0A04020102020204" pitchFamily="34" charset="0"/>
              </a:rPr>
              <a:t>Paidofilia, pedofilia o pederastia</a:t>
            </a:r>
          </a:p>
          <a:p>
            <a:pPr algn="just"/>
            <a:endParaRPr lang="es-ES" sz="3200" dirty="0">
              <a:latin typeface="Arial Black" panose="020B0A04020102020204" pitchFamily="34" charset="0"/>
            </a:endParaRPr>
          </a:p>
          <a:p>
            <a:pPr algn="just"/>
            <a:r>
              <a:rPr lang="es-ES" sz="3200" dirty="0">
                <a:latin typeface="Arial Black" panose="020B0A04020102020204" pitchFamily="34" charset="0"/>
              </a:rPr>
              <a:t>Atracción sexual por niños</a:t>
            </a:r>
            <a:endParaRPr lang="en-US" sz="3200" dirty="0">
              <a:latin typeface="Arial Black" panose="020B0A040201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944" y="2867891"/>
            <a:ext cx="5663047" cy="2831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985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973" y="767196"/>
            <a:ext cx="82192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dirty="0">
                <a:solidFill>
                  <a:srgbClr val="FF0000"/>
                </a:solidFill>
                <a:latin typeface="Arial Black" panose="020B0A04020102020204" pitchFamily="34" charset="0"/>
              </a:rPr>
              <a:t>Urofilia</a:t>
            </a:r>
          </a:p>
          <a:p>
            <a:pPr algn="just"/>
            <a:endParaRPr lang="es-ES" sz="3200" dirty="0">
              <a:latin typeface="Arial Black" panose="020B0A04020102020204" pitchFamily="34" charset="0"/>
            </a:endParaRPr>
          </a:p>
          <a:p>
            <a:pPr algn="just"/>
            <a:r>
              <a:rPr lang="es-ES" sz="3200" dirty="0">
                <a:latin typeface="Arial Black" panose="020B0A04020102020204" pitchFamily="34" charset="0"/>
              </a:rPr>
              <a:t>Atracción sexual por la orina</a:t>
            </a:r>
            <a:endParaRPr lang="en-US" sz="3200" dirty="0">
              <a:latin typeface="Arial Black" panose="020B0A040201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342" y="2821132"/>
            <a:ext cx="6812963" cy="283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5737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92281" y="743298"/>
            <a:ext cx="787631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dirty="0">
                <a:solidFill>
                  <a:srgbClr val="FF0000"/>
                </a:solidFill>
                <a:latin typeface="Arial Black" panose="020B0A04020102020204" pitchFamily="34" charset="0"/>
              </a:rPr>
              <a:t>Coprofilia</a:t>
            </a:r>
          </a:p>
          <a:p>
            <a:pPr algn="just"/>
            <a:endParaRPr lang="es-ES" sz="3200" dirty="0">
              <a:latin typeface="Arial Black" panose="020B0A04020102020204" pitchFamily="34" charset="0"/>
            </a:endParaRPr>
          </a:p>
          <a:p>
            <a:pPr algn="just"/>
            <a:r>
              <a:rPr lang="es-ES" sz="3200" dirty="0">
                <a:latin typeface="Arial Black" panose="020B0A04020102020204" pitchFamily="34" charset="0"/>
              </a:rPr>
              <a:t>Atracción sexual por las heces fecales</a:t>
            </a:r>
            <a:endParaRPr lang="en-US" sz="3200" dirty="0">
              <a:latin typeface="Arial Black" panose="020B0A040201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106" y="3296516"/>
            <a:ext cx="4550661" cy="254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4131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30381" y="627672"/>
            <a:ext cx="8001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Fetichismo</a:t>
            </a:r>
          </a:p>
          <a:p>
            <a:pPr algn="just"/>
            <a:endParaRPr lang="es-ES" sz="2800" dirty="0">
              <a:latin typeface="Arial Black" panose="020B0A04020102020204" pitchFamily="34" charset="0"/>
            </a:endParaRPr>
          </a:p>
          <a:p>
            <a:pPr algn="just"/>
            <a:r>
              <a:rPr lang="es-ES" sz="2800" dirty="0">
                <a:latin typeface="Arial Black" panose="020B0A04020102020204" pitchFamily="34" charset="0"/>
              </a:rPr>
              <a:t>Atracción sexual por prendas de vestir u objetos de uso personal de otra persona, generalmente del sexo opuesto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281" y="3305328"/>
            <a:ext cx="3998092" cy="2477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780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828800" y="918499"/>
            <a:ext cx="643197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dirty="0">
                <a:latin typeface="Arial Black" pitchFamily="34" charset="0"/>
              </a:rPr>
              <a:t>Tema </a:t>
            </a:r>
            <a:r>
              <a:rPr lang="es-ES" sz="4000" dirty="0">
                <a:latin typeface="Arial Black" pitchFamily="34" charset="0"/>
              </a:rPr>
              <a:t>4: Barreras de la sexualidad</a:t>
            </a:r>
            <a:endParaRPr lang="es-ES" sz="40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401275"/>
            <a:ext cx="4987636" cy="3042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76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85800" y="786427"/>
            <a:ext cx="782435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dirty="0">
                <a:solidFill>
                  <a:srgbClr val="FF0000"/>
                </a:solidFill>
                <a:latin typeface="Arial Black" panose="020B0A04020102020204" pitchFamily="34" charset="0"/>
              </a:rPr>
              <a:t>Travestismo fetichista</a:t>
            </a:r>
          </a:p>
          <a:p>
            <a:pPr algn="just"/>
            <a:endParaRPr lang="es-ES" sz="3200" dirty="0">
              <a:latin typeface="Arial Black" panose="020B0A04020102020204" pitchFamily="34" charset="0"/>
            </a:endParaRPr>
          </a:p>
          <a:p>
            <a:pPr algn="just"/>
            <a:r>
              <a:rPr lang="es-ES" sz="3200" dirty="0">
                <a:latin typeface="Arial Black" panose="020B0A04020102020204" pitchFamily="34" charset="0"/>
              </a:rPr>
              <a:t>Uso de ropas del otro sexo con el propósito de obtener satisfacción sexual</a:t>
            </a:r>
            <a:endParaRPr lang="en-US" sz="3200" dirty="0">
              <a:latin typeface="Arial Black" panose="020B0A040201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081" y="3340972"/>
            <a:ext cx="3896593" cy="2330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1343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85354" y="718704"/>
            <a:ext cx="8001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Sadismo</a:t>
            </a:r>
          </a:p>
          <a:p>
            <a:pPr algn="just"/>
            <a:endParaRPr lang="es-ES" sz="2800" dirty="0">
              <a:latin typeface="Arial Black" panose="020B0A04020102020204" pitchFamily="34" charset="0"/>
            </a:endParaRPr>
          </a:p>
          <a:p>
            <a:pPr algn="just"/>
            <a:r>
              <a:rPr lang="es-ES" sz="2800" dirty="0">
                <a:latin typeface="Arial Black" panose="020B0A04020102020204" pitchFamily="34" charset="0"/>
              </a:rPr>
              <a:t>Satisfacción mediante la provocación de dolor, generalmente físico, a la pareja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928" y="3128820"/>
            <a:ext cx="5008418" cy="2642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803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61109" y="729094"/>
            <a:ext cx="785552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Masoquismo</a:t>
            </a:r>
          </a:p>
          <a:p>
            <a:pPr algn="just"/>
            <a:endParaRPr lang="es-ES" sz="2800" dirty="0">
              <a:latin typeface="Arial Black" panose="020B0A04020102020204" pitchFamily="34" charset="0"/>
            </a:endParaRPr>
          </a:p>
          <a:p>
            <a:pPr algn="just"/>
            <a:r>
              <a:rPr lang="es-ES" sz="2800" dirty="0">
                <a:latin typeface="Arial Black" panose="020B0A04020102020204" pitchFamily="34" charset="0"/>
              </a:rPr>
              <a:t>Satisfacción mediante la experiencia de sentir dolor, generalmente físico, provocado por la pareja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755" y="3242289"/>
            <a:ext cx="4561609" cy="275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108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43790" y="1175905"/>
            <a:ext cx="80425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dirty="0">
                <a:solidFill>
                  <a:srgbClr val="FF0000"/>
                </a:solidFill>
                <a:latin typeface="Arial Black" panose="020B0A04020102020204" pitchFamily="34" charset="0"/>
              </a:rPr>
              <a:t>Escoptofilia (</a:t>
            </a:r>
            <a:r>
              <a:rPr lang="es-ES" sz="3200" dirty="0" err="1">
                <a:solidFill>
                  <a:srgbClr val="FF0000"/>
                </a:solidFill>
                <a:latin typeface="Arial Black" panose="020B0A04020102020204" pitchFamily="34" charset="0"/>
              </a:rPr>
              <a:t>voyeurismo</a:t>
            </a:r>
            <a:r>
              <a:rPr lang="es-ES" sz="3200" dirty="0">
                <a:solidFill>
                  <a:srgbClr val="FF0000"/>
                </a:solidFill>
                <a:latin typeface="Arial Black" panose="020B0A04020102020204" pitchFamily="34" charset="0"/>
              </a:rPr>
              <a:t>)</a:t>
            </a:r>
          </a:p>
          <a:p>
            <a:pPr algn="just"/>
            <a:endParaRPr lang="es-ES" sz="3200" dirty="0">
              <a:latin typeface="Arial Black" panose="020B0A04020102020204" pitchFamily="34" charset="0"/>
            </a:endParaRPr>
          </a:p>
          <a:p>
            <a:pPr algn="just"/>
            <a:r>
              <a:rPr lang="es-ES" sz="3200" dirty="0">
                <a:latin typeface="Arial Black" panose="020B0A04020102020204" pitchFamily="34" charset="0"/>
              </a:rPr>
              <a:t>Satisfacción mediante la observación de actividades sexuales de otras personas o actividades íntimas como desnudarse. En estos caso la excitación conduce a la masturbación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9833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409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0338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3420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29491" y="753341"/>
            <a:ext cx="79282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err="1">
                <a:solidFill>
                  <a:srgbClr val="FF0000"/>
                </a:solidFill>
                <a:latin typeface="Arial Black" panose="020B0A04020102020204" pitchFamily="34" charset="0"/>
              </a:rPr>
              <a:t>Triolismo</a:t>
            </a:r>
            <a:endParaRPr lang="es-ES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just"/>
            <a:endParaRPr lang="es-ES" sz="2800" dirty="0">
              <a:latin typeface="Arial Black" panose="020B0A04020102020204" pitchFamily="34" charset="0"/>
            </a:endParaRPr>
          </a:p>
          <a:p>
            <a:pPr algn="just"/>
            <a:r>
              <a:rPr lang="es-ES" sz="2800" dirty="0">
                <a:latin typeface="Arial Black" panose="020B0A04020102020204" pitchFamily="34" charset="0"/>
              </a:rPr>
              <a:t>Satisfacción mediante relaciones sexuales con 2 personas del sexo opuesto, simultáneamente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574" y="3544273"/>
            <a:ext cx="4301835" cy="225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8753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7180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12619" y="781050"/>
            <a:ext cx="789709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Frotismo</a:t>
            </a:r>
          </a:p>
          <a:p>
            <a:pPr algn="just"/>
            <a:endParaRPr lang="es-ES" sz="2800" dirty="0">
              <a:latin typeface="Arial Black" panose="020B0A04020102020204" pitchFamily="34" charset="0"/>
            </a:endParaRPr>
          </a:p>
          <a:p>
            <a:pPr algn="just"/>
            <a:r>
              <a:rPr lang="es-ES" sz="2800" dirty="0">
                <a:latin typeface="Arial Black" panose="020B0A04020102020204" pitchFamily="34" charset="0"/>
              </a:rPr>
              <a:t>Satisfacción mediante el roce sin consentimiento con una persona del sexo opuesto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381" y="3380218"/>
            <a:ext cx="6338455" cy="263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775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434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13063" y="1345623"/>
            <a:ext cx="79386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dirty="0">
                <a:solidFill>
                  <a:srgbClr val="FF0000"/>
                </a:solidFill>
                <a:latin typeface="Arial Black" panose="020B0A04020102020204" pitchFamily="34" charset="0"/>
              </a:rPr>
              <a:t>Objetivo</a:t>
            </a:r>
          </a:p>
          <a:p>
            <a:pPr algn="just"/>
            <a:endParaRPr lang="es-ES" sz="3200" dirty="0">
              <a:latin typeface="Arial Black" panose="020B0A04020102020204" pitchFamily="34" charset="0"/>
            </a:endParaRPr>
          </a:p>
          <a:p>
            <a:pPr algn="just"/>
            <a:r>
              <a:rPr lang="es-ES" sz="3200" dirty="0">
                <a:latin typeface="Arial Black" panose="020B0A04020102020204" pitchFamily="34" charset="0"/>
              </a:rPr>
              <a:t>Reconocer las principales parafilias conocidas en nuestro medio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870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19545" y="739487"/>
            <a:ext cx="8001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Exhibicionismo</a:t>
            </a:r>
          </a:p>
          <a:p>
            <a:pPr algn="just"/>
            <a:endParaRPr lang="es-ES" sz="2800" dirty="0">
              <a:latin typeface="Arial Black" panose="020B0A04020102020204" pitchFamily="34" charset="0"/>
            </a:endParaRPr>
          </a:p>
          <a:p>
            <a:pPr algn="just"/>
            <a:r>
              <a:rPr lang="es-ES" sz="2800" dirty="0">
                <a:latin typeface="Arial Black" panose="020B0A04020102020204" pitchFamily="34" charset="0"/>
              </a:rPr>
              <a:t>Satisfacción mediante la exposición de los genitales a personas del sexo opuesto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1" y="3232547"/>
            <a:ext cx="4993080" cy="3228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8469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425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92282" y="1387187"/>
            <a:ext cx="79594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dirty="0">
                <a:latin typeface="Arial Black" panose="020B0A04020102020204" pitchFamily="34" charset="0"/>
              </a:rPr>
              <a:t>La diferencia fundamental entre los trastornos y las desviaciones sexuales está en que las segundas se transgreden las normas socioculturales en lo relativo a la selección de pareja o al modo de satisfacción sexual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6511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900" y="1323991"/>
            <a:ext cx="4042064" cy="4207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1949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816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84464" y="1324841"/>
            <a:ext cx="839585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dirty="0">
                <a:solidFill>
                  <a:srgbClr val="FF0000"/>
                </a:solidFill>
                <a:latin typeface="Arial Black" panose="020B0A04020102020204" pitchFamily="34" charset="0"/>
              </a:rPr>
              <a:t>Sumario</a:t>
            </a:r>
            <a:r>
              <a:rPr lang="es-ES" sz="3200" dirty="0">
                <a:latin typeface="Arial Black" panose="020B0A04020102020204" pitchFamily="34" charset="0"/>
              </a:rPr>
              <a:t> </a:t>
            </a:r>
          </a:p>
          <a:p>
            <a:pPr algn="just"/>
            <a:endParaRPr lang="es-ES" sz="3200" dirty="0">
              <a:latin typeface="Arial Black" panose="020B0A04020102020204" pitchFamily="34" charset="0"/>
            </a:endParaRPr>
          </a:p>
          <a:p>
            <a:pPr algn="just"/>
            <a:r>
              <a:rPr lang="es-ES" sz="3200" dirty="0">
                <a:latin typeface="Arial Black" panose="020B0A04020102020204" pitchFamily="34" charset="0"/>
              </a:rPr>
              <a:t>Trastornos de la inclinación sexual o desviaciones sexuales (parafilias)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767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5690" y="1196687"/>
            <a:ext cx="810491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>
                <a:latin typeface="Arial Black" panose="020B0A04020102020204" pitchFamily="34" charset="0"/>
              </a:rPr>
              <a:t>A </a:t>
            </a:r>
            <a:r>
              <a:rPr lang="es-MX" sz="3200" dirty="0">
                <a:latin typeface="Arial Black" panose="020B0A04020102020204" pitchFamily="34" charset="0"/>
              </a:rPr>
              <a:t>través </a:t>
            </a:r>
            <a:r>
              <a:rPr lang="es-MX" sz="3200" dirty="0">
                <a:latin typeface="Arial Black" panose="020B0A04020102020204" pitchFamily="34" charset="0"/>
              </a:rPr>
              <a:t>del tiempo las parafilias se han definido de diferentes maneras con </a:t>
            </a:r>
            <a:r>
              <a:rPr lang="es-MX" sz="3200" dirty="0">
                <a:latin typeface="Arial Black" panose="020B0A04020102020204" pitchFamily="34" charset="0"/>
              </a:rPr>
              <a:t>la intención </a:t>
            </a:r>
            <a:r>
              <a:rPr lang="es-MX" sz="3200" dirty="0">
                <a:latin typeface="Arial Black" panose="020B0A04020102020204" pitchFamily="34" charset="0"/>
              </a:rPr>
              <a:t>de entender su </a:t>
            </a:r>
            <a:r>
              <a:rPr lang="es-MX" sz="3200" dirty="0">
                <a:latin typeface="Arial Black" panose="020B0A04020102020204" pitchFamily="34" charset="0"/>
              </a:rPr>
              <a:t>dimensión</a:t>
            </a:r>
            <a:r>
              <a:rPr lang="es-MX" sz="3200" dirty="0">
                <a:latin typeface="Arial Black" panose="020B0A04020102020204" pitchFamily="34" charset="0"/>
              </a:rPr>
              <a:t>, la palabra “</a:t>
            </a:r>
            <a:r>
              <a:rPr lang="es-MX" sz="3200" dirty="0">
                <a:latin typeface="Arial Black" panose="020B0A04020102020204" pitchFamily="34" charset="0"/>
              </a:rPr>
              <a:t>parafilia</a:t>
            </a:r>
            <a:r>
              <a:rPr lang="es-MX" sz="3200" dirty="0">
                <a:latin typeface="Arial Black" panose="020B0A04020102020204" pitchFamily="34" charset="0"/>
              </a:rPr>
              <a:t>” tiene su origen </a:t>
            </a:r>
            <a:r>
              <a:rPr lang="es-MX" sz="3200" dirty="0">
                <a:latin typeface="Arial Black" panose="020B0A04020102020204" pitchFamily="34" charset="0"/>
              </a:rPr>
              <a:t>etimológico en </a:t>
            </a:r>
            <a:r>
              <a:rPr lang="es-MX" sz="3200" dirty="0">
                <a:latin typeface="Arial Black" panose="020B0A04020102020204" pitchFamily="34" charset="0"/>
              </a:rPr>
              <a:t>la </a:t>
            </a:r>
            <a:r>
              <a:rPr lang="es-MX" sz="3200" dirty="0">
                <a:latin typeface="Arial Black" panose="020B0A04020102020204" pitchFamily="34" charset="0"/>
              </a:rPr>
              <a:t>unión </a:t>
            </a:r>
            <a:r>
              <a:rPr lang="es-MX" sz="3200" dirty="0">
                <a:latin typeface="Arial Black" panose="020B0A04020102020204" pitchFamily="34" charset="0"/>
              </a:rPr>
              <a:t>de </a:t>
            </a:r>
            <a:r>
              <a:rPr lang="es-MX" sz="3200" i="1" dirty="0">
                <a:latin typeface="Arial Black" panose="020B0A04020102020204" pitchFamily="34" charset="0"/>
              </a:rPr>
              <a:t>para</a:t>
            </a:r>
            <a:r>
              <a:rPr lang="es-MX" sz="3200" dirty="0">
                <a:latin typeface="Arial Black" panose="020B0A04020102020204" pitchFamily="34" charset="0"/>
              </a:rPr>
              <a:t>, que significa “junto a” y </a:t>
            </a:r>
            <a:r>
              <a:rPr lang="es-MX" sz="3200" i="1" dirty="0" err="1">
                <a:latin typeface="Arial Black" panose="020B0A04020102020204" pitchFamily="34" charset="0"/>
              </a:rPr>
              <a:t>filein</a:t>
            </a:r>
            <a:r>
              <a:rPr lang="es-MX" sz="3200" dirty="0">
                <a:latin typeface="Arial Black" panose="020B0A04020102020204" pitchFamily="34" charset="0"/>
              </a:rPr>
              <a:t>, que </a:t>
            </a:r>
            <a:r>
              <a:rPr lang="es-MX" sz="3200" dirty="0">
                <a:latin typeface="Arial Black" panose="020B0A04020102020204" pitchFamily="34" charset="0"/>
              </a:rPr>
              <a:t>podría traducirse como sinónimo </a:t>
            </a:r>
            <a:r>
              <a:rPr lang="es-MX" sz="3200" dirty="0">
                <a:latin typeface="Arial Black" panose="020B0A04020102020204" pitchFamily="34" charset="0"/>
              </a:rPr>
              <a:t>del verbo “amar</a:t>
            </a:r>
            <a:r>
              <a:rPr lang="es-MX" sz="3200" dirty="0" smtClean="0">
                <a:latin typeface="Arial Black" panose="020B0A04020102020204" pitchFamily="34" charset="0"/>
              </a:rPr>
              <a:t>”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452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77982" y="826078"/>
            <a:ext cx="808412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>
                <a:latin typeface="Arial Black" panose="020B0A04020102020204" pitchFamily="34" charset="0"/>
              </a:rPr>
              <a:t>Desde el punto de vista de las clasificaciones </a:t>
            </a:r>
            <a:r>
              <a:rPr lang="es-MX" sz="2800" dirty="0">
                <a:latin typeface="Arial Black" panose="020B0A04020102020204" pitchFamily="34" charset="0"/>
              </a:rPr>
              <a:t>clínicas</a:t>
            </a:r>
            <a:r>
              <a:rPr lang="es-MX" sz="2800" dirty="0">
                <a:latin typeface="Arial Black" panose="020B0A04020102020204" pitchFamily="34" charset="0"/>
              </a:rPr>
              <a:t>, el </a:t>
            </a:r>
            <a:r>
              <a:rPr lang="es-MX" sz="2800" dirty="0">
                <a:latin typeface="Arial Black" panose="020B0A04020102020204" pitchFamily="34" charset="0"/>
              </a:rPr>
              <a:t>término </a:t>
            </a:r>
            <a:r>
              <a:rPr lang="es-MX" sz="2800" dirty="0">
                <a:latin typeface="Arial Black" panose="020B0A04020102020204" pitchFamily="34" charset="0"/>
              </a:rPr>
              <a:t>“parafilia” </a:t>
            </a:r>
            <a:r>
              <a:rPr lang="es-MX" sz="2800" dirty="0">
                <a:latin typeface="Arial Black" panose="020B0A04020102020204" pitchFamily="34" charset="0"/>
              </a:rPr>
              <a:t>hace </a:t>
            </a:r>
            <a:r>
              <a:rPr lang="en-US" sz="2800" dirty="0" err="1">
                <a:latin typeface="Arial Black" panose="020B0A04020102020204" pitchFamily="34" charset="0"/>
              </a:rPr>
              <a:t>referencia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>
                <a:latin typeface="Arial Black" panose="020B0A04020102020204" pitchFamily="34" charset="0"/>
              </a:rPr>
              <a:t>a </a:t>
            </a:r>
            <a:r>
              <a:rPr lang="en-US" sz="2800" dirty="0" err="1">
                <a:latin typeface="Arial Black" panose="020B0A04020102020204" pitchFamily="34" charset="0"/>
              </a:rPr>
              <a:t>toda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conducta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>
                <a:latin typeface="Arial Black" panose="020B0A04020102020204" pitchFamily="34" charset="0"/>
              </a:rPr>
              <a:t>particular que </a:t>
            </a:r>
            <a:r>
              <a:rPr lang="en-US" sz="2800" dirty="0" err="1">
                <a:latin typeface="Arial Black" panose="020B0A04020102020204" pitchFamily="34" charset="0"/>
              </a:rPr>
              <a:t>adquiere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carácter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>
                <a:latin typeface="Arial Black" panose="020B0A04020102020204" pitchFamily="34" charset="0"/>
              </a:rPr>
              <a:t>de </a:t>
            </a:r>
            <a:r>
              <a:rPr lang="en-US" sz="2800" dirty="0" err="1">
                <a:latin typeface="Arial Black" panose="020B0A04020102020204" pitchFamily="34" charset="0"/>
              </a:rPr>
              <a:t>exclusividad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>
                <a:latin typeface="Arial Black" panose="020B0A04020102020204" pitchFamily="34" charset="0"/>
              </a:rPr>
              <a:t>para </a:t>
            </a:r>
            <a:r>
              <a:rPr lang="es-MX" sz="2800" dirty="0">
                <a:latin typeface="Arial Black" panose="020B0A04020102020204" pitchFamily="34" charset="0"/>
              </a:rPr>
              <a:t>iniciar </a:t>
            </a:r>
            <a:r>
              <a:rPr lang="es-MX" sz="2800" dirty="0">
                <a:latin typeface="Arial Black" panose="020B0A04020102020204" pitchFamily="34" charset="0"/>
              </a:rPr>
              <a:t>y concretar la respuesta sexual humana; es decir, que se requiere una </a:t>
            </a:r>
            <a:r>
              <a:rPr lang="es-MX" sz="2800" dirty="0">
                <a:latin typeface="Arial Black" panose="020B0A04020102020204" pitchFamily="34" charset="0"/>
              </a:rPr>
              <a:t>circunstancia, situación </a:t>
            </a:r>
            <a:r>
              <a:rPr lang="es-MX" sz="2800" dirty="0">
                <a:latin typeface="Arial Black" panose="020B0A04020102020204" pitchFamily="34" charset="0"/>
              </a:rPr>
              <a:t>u objeto en particular para que un hombre o una mujer </a:t>
            </a:r>
            <a:r>
              <a:rPr lang="es-MX" sz="2800" dirty="0">
                <a:latin typeface="Arial Black" panose="020B0A04020102020204" pitchFamily="34" charset="0"/>
              </a:rPr>
              <a:t>se exciten </a:t>
            </a:r>
            <a:r>
              <a:rPr lang="es-MX" sz="2800" dirty="0">
                <a:latin typeface="Arial Black" panose="020B0A04020102020204" pitchFamily="34" charset="0"/>
              </a:rPr>
              <a:t>y puedan concluir la respuesta sexual (</a:t>
            </a:r>
            <a:r>
              <a:rPr lang="es-MX" sz="2800" dirty="0">
                <a:latin typeface="Arial Black" panose="020B0A04020102020204" pitchFamily="34" charset="0"/>
              </a:rPr>
              <a:t>erótica</a:t>
            </a:r>
            <a:r>
              <a:rPr lang="es-MX" sz="2800" dirty="0">
                <a:latin typeface="Arial Black" panose="020B0A04020102020204" pitchFamily="34" charset="0"/>
              </a:rPr>
              <a:t>). </a:t>
            </a:r>
            <a:r>
              <a:rPr lang="es-MX" sz="2800" dirty="0">
                <a:latin typeface="Arial Black" panose="020B0A04020102020204" pitchFamily="34" charset="0"/>
              </a:rPr>
              <a:t>Estas conductas </a:t>
            </a:r>
            <a:r>
              <a:rPr lang="es-MX" sz="2800" dirty="0">
                <a:latin typeface="Arial Black" panose="020B0A04020102020204" pitchFamily="34" charset="0"/>
              </a:rPr>
              <a:t>tienen implicaciones clínicas </a:t>
            </a:r>
            <a:r>
              <a:rPr lang="es-MX" sz="2800" dirty="0">
                <a:latin typeface="Arial Black" panose="020B0A04020102020204" pitchFamily="34" charset="0"/>
              </a:rPr>
              <a:t>que se mencionan </a:t>
            </a:r>
            <a:r>
              <a:rPr lang="es-MX" sz="2800" dirty="0" smtClean="0">
                <a:latin typeface="Arial Black" panose="020B0A04020102020204" pitchFamily="34" charset="0"/>
              </a:rPr>
              <a:t>enseguida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37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01783" y="1060529"/>
            <a:ext cx="83439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>
                <a:latin typeface="Arial Black" panose="020B0A04020102020204" pitchFamily="34" charset="0"/>
              </a:rPr>
              <a:t>1. Se consideran problemas de salud sexual</a:t>
            </a:r>
          </a:p>
          <a:p>
            <a:pPr algn="just"/>
            <a:r>
              <a:rPr lang="es-MX" sz="2800" dirty="0">
                <a:latin typeface="Arial Black" panose="020B0A04020102020204" pitchFamily="34" charset="0"/>
              </a:rPr>
              <a:t>2. Son una forma de </a:t>
            </a:r>
            <a:r>
              <a:rPr lang="es-MX" sz="2800" dirty="0">
                <a:latin typeface="Arial Black" panose="020B0A04020102020204" pitchFamily="34" charset="0"/>
              </a:rPr>
              <a:t>excitación </a:t>
            </a:r>
            <a:r>
              <a:rPr lang="es-MX" sz="2800" dirty="0">
                <a:latin typeface="Arial Black" panose="020B0A04020102020204" pitchFamily="34" charset="0"/>
              </a:rPr>
              <a:t>sexual poco frecuente</a:t>
            </a:r>
          </a:p>
          <a:p>
            <a:pPr algn="just"/>
            <a:r>
              <a:rPr lang="es-MX" sz="2800" dirty="0">
                <a:latin typeface="Arial Black" panose="020B0A04020102020204" pitchFamily="34" charset="0"/>
              </a:rPr>
              <a:t>3. Algunas son transgresoras de normas sociales</a:t>
            </a:r>
          </a:p>
          <a:p>
            <a:pPr algn="just"/>
            <a:r>
              <a:rPr lang="es-MX" sz="2800" dirty="0">
                <a:latin typeface="Arial Black" panose="020B0A04020102020204" pitchFamily="34" charset="0"/>
              </a:rPr>
              <a:t>4. Son necesarias para que haya </a:t>
            </a:r>
            <a:r>
              <a:rPr lang="es-MX" sz="2800" dirty="0">
                <a:latin typeface="Arial Black" panose="020B0A04020102020204" pitchFamily="34" charset="0"/>
              </a:rPr>
              <a:t>excitación</a:t>
            </a:r>
            <a:endParaRPr lang="es-MX" sz="2800" dirty="0">
              <a:latin typeface="Arial Black" panose="020B0A04020102020204" pitchFamily="34" charset="0"/>
            </a:endParaRPr>
          </a:p>
          <a:p>
            <a:pPr algn="just"/>
            <a:r>
              <a:rPr lang="es-MX" sz="2800" dirty="0">
                <a:latin typeface="Arial Black" panose="020B0A04020102020204" pitchFamily="34" charset="0"/>
              </a:rPr>
              <a:t>5. </a:t>
            </a:r>
            <a:r>
              <a:rPr lang="es-MX" sz="2800" dirty="0">
                <a:latin typeface="Arial Black" panose="020B0A04020102020204" pitchFamily="34" charset="0"/>
              </a:rPr>
              <a:t>Se consideran </a:t>
            </a:r>
            <a:r>
              <a:rPr lang="es-MX" sz="2800" dirty="0">
                <a:latin typeface="Arial Black" panose="020B0A04020102020204" pitchFamily="34" charset="0"/>
              </a:rPr>
              <a:t>síndromes clínicos </a:t>
            </a:r>
            <a:r>
              <a:rPr lang="es-MX" sz="2800" dirty="0">
                <a:latin typeface="Arial Black" panose="020B0A04020102020204" pitchFamily="34" charset="0"/>
              </a:rPr>
              <a:t>relacionados con el trastorno del </a:t>
            </a:r>
            <a:r>
              <a:rPr lang="es-MX" sz="2800" dirty="0">
                <a:latin typeface="Arial Black" panose="020B0A04020102020204" pitchFamily="34" charset="0"/>
              </a:rPr>
              <a:t>vínculo </a:t>
            </a:r>
            <a:r>
              <a:rPr lang="en-US" sz="2800" dirty="0" err="1" smtClean="0">
                <a:latin typeface="Arial Black" panose="020B0A04020102020204" pitchFamily="34" charset="0"/>
              </a:rPr>
              <a:t>afectivo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333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78873" y="983672"/>
            <a:ext cx="775854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>
                <a:latin typeface="Arial Black" panose="020B0A04020102020204" pitchFamily="34" charset="0"/>
              </a:rPr>
              <a:t>6. En algunas conductas </a:t>
            </a:r>
            <a:r>
              <a:rPr lang="es-MX" sz="2800" dirty="0" err="1">
                <a:latin typeface="Arial Black" panose="020B0A04020102020204" pitchFamily="34" charset="0"/>
              </a:rPr>
              <a:t>parafílicas</a:t>
            </a:r>
            <a:r>
              <a:rPr lang="es-MX" sz="2800" dirty="0">
                <a:latin typeface="Arial Black" panose="020B0A04020102020204" pitchFamily="34" charset="0"/>
              </a:rPr>
              <a:t> el vínculo interpersonal está ausente </a:t>
            </a:r>
            <a:r>
              <a:rPr lang="en-US" sz="2800" dirty="0">
                <a:latin typeface="Arial Black" panose="020B0A04020102020204" pitchFamily="34" charset="0"/>
              </a:rPr>
              <a:t>o </a:t>
            </a:r>
            <a:r>
              <a:rPr lang="en-US" sz="2800" dirty="0" err="1">
                <a:latin typeface="Arial Black" panose="020B0A04020102020204" pitchFamily="34" charset="0"/>
              </a:rPr>
              <a:t>desequilibrado</a:t>
            </a:r>
            <a:endParaRPr lang="en-US" sz="2800" dirty="0">
              <a:latin typeface="Arial Black" panose="020B0A04020102020204" pitchFamily="34" charset="0"/>
            </a:endParaRPr>
          </a:p>
          <a:p>
            <a:pPr algn="just"/>
            <a:r>
              <a:rPr lang="es-MX" sz="2800" dirty="0">
                <a:latin typeface="Arial Black" panose="020B0A04020102020204" pitchFamily="34" charset="0"/>
              </a:rPr>
              <a:t>7. En ocasiones la fantasía es suficiente y sustituye al acto</a:t>
            </a:r>
          </a:p>
          <a:p>
            <a:pPr algn="just"/>
            <a:r>
              <a:rPr lang="es-MX" sz="2800" dirty="0">
                <a:latin typeface="Arial Black" panose="020B0A04020102020204" pitchFamily="34" charset="0"/>
              </a:rPr>
              <a:t>8. En algunos casos las conductas o actos son repetitivos, compulsivos</a:t>
            </a:r>
          </a:p>
          <a:p>
            <a:pPr algn="just"/>
            <a:r>
              <a:rPr lang="es-MX" sz="2800" dirty="0">
                <a:latin typeface="Arial Black" panose="020B0A04020102020204" pitchFamily="34" charset="0"/>
              </a:rPr>
              <a:t>9. Casi siempre se trata de conductas rituales que se van refinando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413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7591" y="690995"/>
            <a:ext cx="826077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dirty="0">
                <a:latin typeface="Arial Black" panose="020B0A04020102020204" pitchFamily="34" charset="0"/>
              </a:rPr>
              <a:t>En la actualidad, el Manual Diagnóstico y Estadístico de las Enfermedades </a:t>
            </a:r>
            <a:r>
              <a:rPr lang="es-MX" sz="2400" dirty="0">
                <a:latin typeface="Arial Black" panose="020B0A04020102020204" pitchFamily="34" charset="0"/>
              </a:rPr>
              <a:t>Mentales, en </a:t>
            </a:r>
            <a:r>
              <a:rPr lang="es-MX" sz="2400" dirty="0">
                <a:latin typeface="Arial Black" panose="020B0A04020102020204" pitchFamily="34" charset="0"/>
              </a:rPr>
              <a:t>su quinta </a:t>
            </a:r>
            <a:r>
              <a:rPr lang="es-MX" sz="2400" dirty="0">
                <a:latin typeface="Arial Black" panose="020B0A04020102020204" pitchFamily="34" charset="0"/>
              </a:rPr>
              <a:t>versión </a:t>
            </a:r>
            <a:r>
              <a:rPr lang="es-MX" sz="2400" dirty="0">
                <a:latin typeface="Arial Black" panose="020B0A04020102020204" pitchFamily="34" charset="0"/>
              </a:rPr>
              <a:t>(DSM-V), clasifica las conductas </a:t>
            </a:r>
            <a:r>
              <a:rPr lang="es-MX" sz="2400" dirty="0" err="1">
                <a:latin typeface="Arial Black" panose="020B0A04020102020204" pitchFamily="34" charset="0"/>
              </a:rPr>
              <a:t>parafílicas</a:t>
            </a:r>
            <a:r>
              <a:rPr lang="es-MX" sz="2400" dirty="0">
                <a:latin typeface="Arial Black" panose="020B0A04020102020204" pitchFamily="34" charset="0"/>
              </a:rPr>
              <a:t> </a:t>
            </a:r>
            <a:r>
              <a:rPr lang="es-MX" sz="2400" dirty="0">
                <a:latin typeface="Arial Black" panose="020B0A04020102020204" pitchFamily="34" charset="0"/>
              </a:rPr>
              <a:t>y los </a:t>
            </a:r>
            <a:r>
              <a:rPr lang="es-MX" sz="2400" dirty="0">
                <a:latin typeface="Arial Black" panose="020B0A04020102020204" pitchFamily="34" charset="0"/>
              </a:rPr>
              <a:t>trastornos, es </a:t>
            </a:r>
            <a:r>
              <a:rPr lang="es-MX" sz="2400" dirty="0">
                <a:latin typeface="Arial Black" panose="020B0A04020102020204" pitchFamily="34" charset="0"/>
              </a:rPr>
              <a:t>decir que existe de acuerdo con la nueva propuesta una </a:t>
            </a:r>
            <a:r>
              <a:rPr lang="es-MX" sz="2400" dirty="0">
                <a:latin typeface="Arial Black" panose="020B0A04020102020204" pitchFamily="34" charset="0"/>
              </a:rPr>
              <a:t>distinción entre </a:t>
            </a:r>
            <a:r>
              <a:rPr lang="es-MX" sz="2400" dirty="0">
                <a:latin typeface="Arial Black" panose="020B0A04020102020204" pitchFamily="34" charset="0"/>
              </a:rPr>
              <a:t>parafilias y trastornos </a:t>
            </a:r>
            <a:r>
              <a:rPr lang="es-MX" sz="2400" dirty="0" err="1" smtClean="0">
                <a:latin typeface="Arial Black" panose="020B0A04020102020204" pitchFamily="34" charset="0"/>
              </a:rPr>
              <a:t>parafílicos</a:t>
            </a:r>
            <a:r>
              <a:rPr lang="es-MX" sz="2400" dirty="0" smtClean="0">
                <a:latin typeface="Arial Black" panose="020B0A04020102020204" pitchFamily="34" charset="0"/>
              </a:rPr>
              <a:t> </a:t>
            </a:r>
            <a:endParaRPr lang="es-MX" sz="2400" dirty="0">
              <a:latin typeface="Arial Black" panose="020B0A04020102020204" pitchFamily="34" charset="0"/>
            </a:endParaRPr>
          </a:p>
          <a:p>
            <a:pPr algn="just"/>
            <a:endParaRPr lang="es-MX" sz="2400" dirty="0">
              <a:latin typeface="Arial Black" panose="020B0A040201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es-MX" sz="2400" dirty="0">
                <a:latin typeface="Arial Black" panose="020B0A04020102020204" pitchFamily="34" charset="0"/>
              </a:rPr>
              <a:t>La </a:t>
            </a:r>
            <a:r>
              <a:rPr lang="es-MX" sz="2400" dirty="0">
                <a:latin typeface="Arial Black" panose="020B0A04020102020204" pitchFamily="34" charset="0"/>
              </a:rPr>
              <a:t>parafilia (</a:t>
            </a:r>
            <a:r>
              <a:rPr lang="es-MX" sz="2400" dirty="0">
                <a:latin typeface="Arial Black" panose="020B0A04020102020204" pitchFamily="34" charset="0"/>
              </a:rPr>
              <a:t>considerada </a:t>
            </a:r>
            <a:r>
              <a:rPr lang="es-MX" sz="2400" dirty="0">
                <a:latin typeface="Arial Black" panose="020B0A04020102020204" pitchFamily="34" charset="0"/>
              </a:rPr>
              <a:t>como la conducta), por </a:t>
            </a:r>
            <a:r>
              <a:rPr lang="es-MX" sz="2400" dirty="0">
                <a:latin typeface="Arial Black" panose="020B0A04020102020204" pitchFamily="34" charset="0"/>
              </a:rPr>
              <a:t>sí </a:t>
            </a:r>
            <a:r>
              <a:rPr lang="es-MX" sz="2400" dirty="0">
                <a:latin typeface="Arial Black" panose="020B0A04020102020204" pitchFamily="34" charset="0"/>
              </a:rPr>
              <a:t>misma, no justifica </a:t>
            </a:r>
            <a:r>
              <a:rPr lang="es-MX" sz="2400" dirty="0">
                <a:latin typeface="Arial Black" panose="020B0A04020102020204" pitchFamily="34" charset="0"/>
              </a:rPr>
              <a:t>el </a:t>
            </a:r>
            <a:r>
              <a:rPr lang="en-US" sz="2400" dirty="0" err="1">
                <a:latin typeface="Arial Black" panose="020B0A04020102020204" pitchFamily="34" charset="0"/>
              </a:rPr>
              <a:t>diagnóstico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ni</a:t>
            </a:r>
            <a:r>
              <a:rPr lang="en-US" sz="2400" dirty="0">
                <a:latin typeface="Arial Black" panose="020B0A04020102020204" pitchFamily="34" charset="0"/>
              </a:rPr>
              <a:t> la </a:t>
            </a:r>
            <a:r>
              <a:rPr lang="en-US" sz="2400" dirty="0" err="1">
                <a:latin typeface="Arial Black" panose="020B0A04020102020204" pitchFamily="34" charset="0"/>
              </a:rPr>
              <a:t>intervención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clínica</a:t>
            </a:r>
            <a:endParaRPr lang="en-US" sz="2400" dirty="0">
              <a:latin typeface="Arial Black" panose="020B0A04020102020204" pitchFamily="34" charset="0"/>
            </a:endParaRPr>
          </a:p>
          <a:p>
            <a:pPr algn="just"/>
            <a:endParaRPr lang="en-US" sz="2400" dirty="0">
              <a:latin typeface="Arial Black" panose="020B0A04020102020204" pitchFamily="34" charset="0"/>
            </a:endParaRPr>
          </a:p>
          <a:p>
            <a:pPr algn="just"/>
            <a:r>
              <a:rPr lang="es-MX" sz="2400" dirty="0">
                <a:latin typeface="Arial Black" panose="020B0A04020102020204" pitchFamily="34" charset="0"/>
              </a:rPr>
              <a:t>2. Las parafilias que causan malestar o </a:t>
            </a:r>
            <a:r>
              <a:rPr lang="es-MX" sz="2400" dirty="0">
                <a:latin typeface="Arial Black" panose="020B0A04020102020204" pitchFamily="34" charset="0"/>
              </a:rPr>
              <a:t>daño </a:t>
            </a:r>
            <a:r>
              <a:rPr lang="es-MX" sz="2400" dirty="0">
                <a:latin typeface="Arial Black" panose="020B0A04020102020204" pitchFamily="34" charset="0"/>
              </a:rPr>
              <a:t>personal o riesgo de </a:t>
            </a:r>
            <a:r>
              <a:rPr lang="es-MX" sz="2400" dirty="0">
                <a:latin typeface="Arial Black" panose="020B0A04020102020204" pitchFamily="34" charset="0"/>
              </a:rPr>
              <a:t>daño personal </a:t>
            </a:r>
            <a:r>
              <a:rPr lang="es-MX" sz="2400" dirty="0">
                <a:latin typeface="Arial Black" panose="020B0A04020102020204" pitchFamily="34" charset="0"/>
              </a:rPr>
              <a:t>o a otros, </a:t>
            </a:r>
            <a:r>
              <a:rPr lang="es-MX" sz="2400" dirty="0">
                <a:latin typeface="Arial Black" panose="020B0A04020102020204" pitchFamily="34" charset="0"/>
              </a:rPr>
              <a:t>sí </a:t>
            </a:r>
            <a:r>
              <a:rPr lang="es-MX" sz="2400" dirty="0">
                <a:latin typeface="Arial Black" panose="020B0A04020102020204" pitchFamily="34" charset="0"/>
              </a:rPr>
              <a:t>se consideran trastornos; deben diagnosticarse </a:t>
            </a:r>
            <a:r>
              <a:rPr lang="es-MX" sz="2400" dirty="0">
                <a:latin typeface="Arial Black" panose="020B0A04020102020204" pitchFamily="34" charset="0"/>
              </a:rPr>
              <a:t>y </a:t>
            </a:r>
            <a:r>
              <a:rPr lang="en-US" sz="2400" dirty="0" err="1">
                <a:latin typeface="Arial Black" panose="020B0A04020102020204" pitchFamily="34" charset="0"/>
              </a:rPr>
              <a:t>recibir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tratamiento</a:t>
            </a:r>
            <a:endParaRPr lang="en-U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1058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</TotalTime>
  <Words>737</Words>
  <Application>Microsoft Office PowerPoint</Application>
  <PresentationFormat>Presentación en pantalla (4:3)</PresentationFormat>
  <Paragraphs>72</Paragraphs>
  <Slides>34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9" baseType="lpstr">
      <vt:lpstr>Arial</vt:lpstr>
      <vt:lpstr>Arial Black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Yaima</dc:creator>
  <cp:lastModifiedBy>Yaima</cp:lastModifiedBy>
  <cp:revision>25</cp:revision>
  <dcterms:created xsi:type="dcterms:W3CDTF">2022-08-29T17:31:44Z</dcterms:created>
  <dcterms:modified xsi:type="dcterms:W3CDTF">2025-03-31T03:15:55Z</dcterms:modified>
</cp:coreProperties>
</file>