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79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iam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FDFC2-99E2-4802-9A92-48E4BFAA30D1}" type="datetimeFigureOut">
              <a:rPr lang="es-ES" smtClean="0"/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F532D-4793-4F6B-A3E3-95451548CB0E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7BE94-BC43-4EB1-BF0A-A1C905EAC8DA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3018-CA20-4F36-A7C8-827B7E719965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" Target="slide6.xml"/><Relationship Id="rId1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3 CuadroTexto"/>
          <p:cNvSpPr txBox="1">
            <a:spLocks noChangeArrowheads="1"/>
          </p:cNvSpPr>
          <p:nvPr/>
        </p:nvSpPr>
        <p:spPr bwMode="auto">
          <a:xfrm>
            <a:off x="1115460" y="2708751"/>
            <a:ext cx="72151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2800" b="1">
                <a:cs typeface="Arial" panose="020B0604020202020204" pitchFamily="34" charset="0"/>
              </a:rPr>
              <a:t>SEMINARIO DE ORGANIZACIÓN METODOLÓGICA</a:t>
            </a:r>
            <a:endParaRPr lang="es-ES" sz="2800" b="1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104216" y="374154"/>
            <a:ext cx="416652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714375" y="3286125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857625" y="2214564"/>
            <a:ext cx="485775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76250" indent="-4762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Propósito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Presentar los principales hallazgos de la investigación. 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Contiene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Sucinta generalización de los resultados obtenidos en la investigación, tanto en el diagnóstico, como en los resultados obtenidos o que se prevean obtener a mas largo plazo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Concordancia entre los resultados y el cumplimiento de los objetivos</a:t>
            </a:r>
            <a:endParaRPr lang="es-MX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724724" y="304950"/>
            <a:ext cx="4807716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838200" y="3886200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886092" y="1806476"/>
            <a:ext cx="4663679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3380" indent="-3733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Propósito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    Proponer las vías que garanticen la solución al problema o su continuidad.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Contiene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Las vías para implementar las propuestas.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Las formas y métodos a emplear.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Las propuestas de nuevas investigaciones para dar continuidad al tema.</a:t>
            </a:r>
            <a:endParaRPr lang="es-MX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3992386" y="332656"/>
            <a:ext cx="4828086" cy="738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b="1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 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928688" y="4500563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857625" y="2286000"/>
            <a:ext cx="5044679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3380" indent="-3733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>
                <a:cs typeface="Arial" panose="020B0604020202020204" pitchFamily="34" charset="0"/>
              </a:rPr>
              <a:t>Propósito</a:t>
            </a:r>
            <a:r>
              <a:rPr lang="es-MX" sz="2000" b="1">
                <a:cs typeface="Arial" panose="020B0604020202020204" pitchFamily="34" charset="0"/>
              </a:rPr>
              <a:t>:</a:t>
            </a:r>
            <a:endParaRPr lang="es-MX" sz="2000" b="1">
              <a:cs typeface="Arial" panose="020B0604020202020204" pitchFamily="34" charset="0"/>
            </a:endParaRPr>
          </a:p>
          <a:p>
            <a:pPr algn="just" eaLnBrk="1" hangingPunct="1"/>
            <a:r>
              <a:rPr lang="es-MX" sz="2000">
                <a:cs typeface="Arial" panose="020B0604020202020204" pitchFamily="34" charset="0"/>
              </a:rPr>
              <a:t>    Avalar la investigación realizada a partir de todos los materiales consultados, normativas y resoluciones vigentes, etc.</a:t>
            </a:r>
            <a:endParaRPr lang="es-MX" sz="2000">
              <a:cs typeface="Arial" panose="020B0604020202020204" pitchFamily="34" charset="0"/>
            </a:endParaRPr>
          </a:p>
          <a:p>
            <a:pPr algn="just" eaLnBrk="1" hangingPunct="1"/>
            <a:endParaRPr lang="es-MX" sz="200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>
                <a:cs typeface="Arial" panose="020B0604020202020204" pitchFamily="34" charset="0"/>
              </a:rPr>
              <a:t>Contiene</a:t>
            </a:r>
            <a:r>
              <a:rPr lang="es-MX" sz="2000" b="1">
                <a:cs typeface="Arial" panose="020B0604020202020204" pitchFamily="34" charset="0"/>
              </a:rPr>
              <a:t>:</a:t>
            </a:r>
            <a:endParaRPr lang="es-MX" sz="2000"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$"/>
            </a:pPr>
            <a:r>
              <a:rPr lang="es-MX" sz="2000">
                <a:cs typeface="Arial" panose="020B0604020202020204" pitchFamily="34" charset="0"/>
              </a:rPr>
              <a:t> El listado exhaustivo, actualizado y pertinente de toda la documentación analizada (libros, revistas, páginas WEB). Deberá utilizarse una norma para su presentación (APA, Vancouver, etc.)</a:t>
            </a:r>
            <a:endParaRPr lang="es-MX" sz="20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923927" y="285751"/>
            <a:ext cx="4839073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Estructura del trabajo final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857250" y="5072063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099323" y="2438400"/>
            <a:ext cx="4663678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3380" indent="-3733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>
                <a:cs typeface="Arial" panose="020B0604020202020204" pitchFamily="34" charset="0"/>
              </a:rPr>
              <a:t>Propósito</a:t>
            </a:r>
            <a:r>
              <a:rPr lang="es-MX" sz="2000" b="1">
                <a:cs typeface="Arial" panose="020B0604020202020204" pitchFamily="34" charset="0"/>
              </a:rPr>
              <a:t>:</a:t>
            </a:r>
            <a:endParaRPr lang="es-MX" sz="2000" b="1">
              <a:cs typeface="Arial" panose="020B0604020202020204" pitchFamily="34" charset="0"/>
            </a:endParaRPr>
          </a:p>
          <a:p>
            <a:pPr eaLnBrk="1" hangingPunct="1"/>
            <a:r>
              <a:rPr lang="es-MX" sz="2000">
                <a:cs typeface="Arial" panose="020B0604020202020204" pitchFamily="34" charset="0"/>
              </a:rPr>
              <a:t>     Avalar la información que se maneja en el desarrollo del informe.</a:t>
            </a:r>
            <a:endParaRPr lang="es-MX" sz="2000">
              <a:cs typeface="Arial" panose="020B0604020202020204" pitchFamily="34" charset="0"/>
            </a:endParaRPr>
          </a:p>
          <a:p>
            <a:pPr eaLnBrk="1" hangingPunct="1"/>
            <a:endParaRPr lang="es-MX" sz="200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>
                <a:cs typeface="Arial" panose="020B0604020202020204" pitchFamily="34" charset="0"/>
              </a:rPr>
              <a:t>Contiene</a:t>
            </a:r>
            <a:r>
              <a:rPr lang="es-MX" sz="2000" b="1">
                <a:cs typeface="Arial" panose="020B0604020202020204" pitchFamily="34" charset="0"/>
              </a:rPr>
              <a:t>:</a:t>
            </a:r>
            <a:endParaRPr lang="es-MX" sz="200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>
                <a:cs typeface="Arial" panose="020B0604020202020204" pitchFamily="34" charset="0"/>
              </a:rPr>
              <a:t>Los instrumentos de captación de la información primaria.</a:t>
            </a:r>
            <a:endParaRPr lang="es-MX" sz="200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>
                <a:cs typeface="Arial" panose="020B0604020202020204" pitchFamily="34" charset="0"/>
              </a:rPr>
              <a:t>Todas aquellas tablas estadísticas que soporten los gráficos y afirmaciones del cuerpo del trabajo.</a:t>
            </a:r>
            <a:endParaRPr lang="es-MX" sz="200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>
                <a:cs typeface="Arial" panose="020B0604020202020204" pitchFamily="34" charset="0"/>
              </a:rPr>
              <a:t>Ilustraciones imprescindibles para comprender planteamientos realizados en el cuerpo del trabajo.</a:t>
            </a:r>
            <a:endParaRPr lang="es-MX" sz="20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3 CuadroTexto"/>
          <p:cNvSpPr txBox="1">
            <a:spLocks noChangeArrowheads="1"/>
          </p:cNvSpPr>
          <p:nvPr/>
        </p:nvSpPr>
        <p:spPr bwMode="auto">
          <a:xfrm>
            <a:off x="1115460" y="2708751"/>
            <a:ext cx="72151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2800" b="1">
                <a:cs typeface="Arial" panose="020B0604020202020204" pitchFamily="34" charset="0"/>
              </a:rPr>
              <a:t>SEMINARIO DE ORGANIZACIÓN METODOLÓGICA</a:t>
            </a:r>
            <a:endParaRPr lang="es-ES" sz="2800" b="1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CuadroTexto"/>
          <p:cNvSpPr txBox="1">
            <a:spLocks noChangeArrowheads="1"/>
          </p:cNvSpPr>
          <p:nvPr/>
        </p:nvSpPr>
        <p:spPr bwMode="auto">
          <a:xfrm>
            <a:off x="468940" y="1412776"/>
            <a:ext cx="8468177" cy="4523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  <a:defRPr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Trabajo Final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 es el ejercicio académico que constituye la evaluación final, donde el estudiante debe ser capaz de: 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Resolver un problema práctico concreto de su organización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, que ofrezca soluciones a la labor que desempeña, con atención al cumplimiento y aplicación de los Lineamientos de la Política Económica y Social de la Revolución y otros documentos rectores, aplicando los conocimientos y habilidades adquiridos durante el proceso lectivo.</a:t>
            </a: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Ofrecer soluciones que demuestren que ha adquirido e integrado conocimientos relacionados </a:t>
            </a:r>
            <a:r>
              <a:rPr lang="es-ES" alt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con la Carrera</a:t>
            </a: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como resultado de los diferentes cursos recibidos y otras formas de participación docente desarrolladas. </a:t>
            </a: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Demostrar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creatividad e innovación </a:t>
            </a: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en las propuestas, evitando repetir fórmulas existentes.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2 Rectángulo"/>
          <p:cNvSpPr>
            <a:spLocks noChangeArrowheads="1"/>
          </p:cNvSpPr>
          <p:nvPr/>
        </p:nvSpPr>
        <p:spPr bwMode="auto">
          <a:xfrm>
            <a:off x="2987824" y="116632"/>
            <a:ext cx="5949294" cy="4603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¿Cómo es la evaluación final ?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2 Marcador de contenido"/>
          <p:cNvSpPr>
            <a:spLocks noGrp="1"/>
          </p:cNvSpPr>
          <p:nvPr>
            <p:ph idx="1"/>
          </p:nvPr>
        </p:nvSpPr>
        <p:spPr>
          <a:xfrm>
            <a:off x="646155" y="1010750"/>
            <a:ext cx="8147248" cy="5231483"/>
          </a:xfrm>
          <a:noFill/>
        </p:spPr>
        <p:txBody>
          <a:bodyPr>
            <a:normAutofit fontScale="85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desarrolla de forma individual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derecho a participar en la defensa del Trabajo Final será adquirido por el estudiante al aprobar todos los cursos y actividades que conforman el programa de estudios de la </a:t>
            </a:r>
            <a:r>
              <a:rPr lang="es-ES" alt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carrera.</a:t>
            </a: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Podrán tener tutoría compartida (</a:t>
            </a:r>
            <a:r>
              <a:rPr lang="es-ES" alt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Universidad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 y profesional de la organización)</a:t>
            </a: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escogerá un tema que deberá ser aprobado por el Consejo de Dirección del Departamento, el mismo debe ajustarse a lo que realmente pueda realizarse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Identificar el problema de investigación real al que se dará solución (deben aplicarse las técnicas de identificación de problemas)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definirán posibles alternativas para dar respuesta al problema, y se seleccionará la más factible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  <a:defRPr/>
            </a:pP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ES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60032" y="274638"/>
            <a:ext cx="3960440" cy="490066"/>
          </a:xfrm>
        </p:spPr>
        <p:txBody>
          <a:bodyPr>
            <a:normAutofit/>
          </a:bodyPr>
          <a:lstStyle/>
          <a:p>
            <a:pPr algn="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Particularidades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" y="879476"/>
            <a:ext cx="31213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¿Qué es un </a:t>
            </a:r>
            <a:r>
              <a:rPr lang="es-MX" sz="2400" b="1" dirty="0">
                <a:cs typeface="Arial" panose="020B0604020202020204" pitchFamily="34" charset="0"/>
              </a:rPr>
              <a:t>problema</a:t>
            </a:r>
            <a:r>
              <a:rPr lang="es-MX" sz="2000" dirty="0">
                <a:cs typeface="Arial" panose="020B0604020202020204" pitchFamily="34" charset="0"/>
              </a:rPr>
              <a:t>?</a:t>
            </a:r>
            <a:endParaRPr lang="es-ES" sz="2000" dirty="0">
              <a:cs typeface="Arial" panose="020B0604020202020204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810000" y="533400"/>
            <a:ext cx="50482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2000" u="sng" dirty="0">
                <a:solidFill>
                  <a:srgbClr val="C00000"/>
                </a:solidFill>
                <a:cs typeface="Arial" panose="020B0604020202020204" pitchFamily="34" charset="0"/>
              </a:rPr>
              <a:t>Dificultad</a:t>
            </a:r>
            <a:r>
              <a:rPr lang="es-MX" sz="2000" dirty="0">
                <a:cs typeface="Arial" panose="020B0604020202020204" pitchFamily="34" charset="0"/>
              </a:rPr>
              <a:t> que no puede resolverse automáticamente, sino </a:t>
            </a:r>
            <a:r>
              <a:rPr lang="es-MX" sz="2000" u="sng" dirty="0">
                <a:cs typeface="Arial" panose="020B0604020202020204" pitchFamily="34" charset="0"/>
              </a:rPr>
              <a:t>que requiere una investigación</a:t>
            </a:r>
            <a:r>
              <a:rPr lang="es-MX" sz="2000" dirty="0">
                <a:cs typeface="Arial" panose="020B0604020202020204" pitchFamily="34" charset="0"/>
              </a:rPr>
              <a:t> conceptual o empírica</a:t>
            </a:r>
            <a:endParaRPr lang="es-ES" sz="2000" dirty="0">
              <a:cs typeface="Arial" panose="020B0604020202020204" pitchFamily="34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0" y="2928938"/>
            <a:ext cx="40238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>
                <a:cs typeface="Arial" panose="020B0604020202020204" pitchFamily="34" charset="0"/>
              </a:rPr>
              <a:t>¿</a:t>
            </a:r>
            <a:r>
              <a:rPr lang="es-MX" sz="2000">
                <a:cs typeface="Arial" panose="020B0604020202020204" pitchFamily="34" charset="0"/>
              </a:rPr>
              <a:t>Qué es el </a:t>
            </a:r>
            <a:r>
              <a:rPr lang="es-MX" sz="2400" b="1">
                <a:cs typeface="Arial" panose="020B0604020202020204" pitchFamily="34" charset="0"/>
              </a:rPr>
              <a:t>objetivo general</a:t>
            </a:r>
            <a:r>
              <a:rPr lang="es-MX" sz="2000" b="1">
                <a:cs typeface="Arial" panose="020B0604020202020204" pitchFamily="34" charset="0"/>
              </a:rPr>
              <a:t>?</a:t>
            </a:r>
            <a:endParaRPr lang="es-ES" sz="2000" b="1">
              <a:cs typeface="Arial" panose="020B0604020202020204" pitchFamily="34" charset="0"/>
            </a:endParaRPr>
          </a:p>
        </p:txBody>
      </p:sp>
      <p:sp>
        <p:nvSpPr>
          <p:cNvPr id="50184" name="AutoShape 8"/>
          <p:cNvSpPr>
            <a:spLocks noChangeArrowheads="1"/>
          </p:cNvSpPr>
          <p:nvPr/>
        </p:nvSpPr>
        <p:spPr bwMode="auto">
          <a:xfrm>
            <a:off x="1643062" y="1500189"/>
            <a:ext cx="642938" cy="1285875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500063" y="5143501"/>
            <a:ext cx="28538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>
                <a:cs typeface="Arial" panose="020B0604020202020204" pitchFamily="34" charset="0"/>
              </a:rPr>
              <a:t>¿</a:t>
            </a:r>
            <a:r>
              <a:rPr lang="es-MX" sz="2000">
                <a:cs typeface="Arial" panose="020B0604020202020204" pitchFamily="34" charset="0"/>
              </a:rPr>
              <a:t>Y </a:t>
            </a:r>
            <a:r>
              <a:rPr lang="es-MX" sz="2000" b="1">
                <a:cs typeface="Arial" panose="020B0604020202020204" pitchFamily="34" charset="0"/>
              </a:rPr>
              <a:t>los </a:t>
            </a:r>
            <a:r>
              <a:rPr lang="es-MX" sz="2400" b="1">
                <a:cs typeface="Arial" panose="020B0604020202020204" pitchFamily="34" charset="0"/>
              </a:rPr>
              <a:t>específicos</a:t>
            </a:r>
            <a:r>
              <a:rPr lang="es-MX" sz="2000" b="1">
                <a:cs typeface="Arial" panose="020B0604020202020204" pitchFamily="34" charset="0"/>
              </a:rPr>
              <a:t>?</a:t>
            </a:r>
            <a:endParaRPr lang="es-ES" sz="2000" b="1">
              <a:cs typeface="Arial" panose="020B0604020202020204" pitchFamily="34" charset="0"/>
            </a:endParaRPr>
          </a:p>
        </p:txBody>
      </p:sp>
      <p:sp>
        <p:nvSpPr>
          <p:cNvPr id="50186" name="AutoShape 10"/>
          <p:cNvSpPr>
            <a:spLocks noChangeArrowheads="1"/>
          </p:cNvSpPr>
          <p:nvPr/>
        </p:nvSpPr>
        <p:spPr bwMode="auto">
          <a:xfrm>
            <a:off x="1643062" y="3643314"/>
            <a:ext cx="681038" cy="121443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4000500" y="2500313"/>
            <a:ext cx="49291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2000" u="sng" dirty="0">
                <a:cs typeface="Arial" panose="020B0604020202020204" pitchFamily="34" charset="0"/>
              </a:rPr>
              <a:t>Define en términos más globales</a:t>
            </a:r>
            <a:r>
              <a:rPr lang="es-MX" sz="2000" dirty="0">
                <a:cs typeface="Arial" panose="020B0604020202020204" pitchFamily="34" charset="0"/>
              </a:rPr>
              <a:t> la</a:t>
            </a:r>
            <a:r>
              <a:rPr lang="es-MX" sz="2000" u="sng" dirty="0">
                <a:cs typeface="Arial" panose="020B0604020202020204" pitchFamily="34" charset="0"/>
              </a:rPr>
              <a:t> relación</a:t>
            </a:r>
            <a:r>
              <a:rPr lang="es-MX" sz="2000" dirty="0">
                <a:cs typeface="Arial" panose="020B0604020202020204" pitchFamily="34" charset="0"/>
              </a:rPr>
              <a:t> con el área temática que se pretende estudiar y </a:t>
            </a:r>
            <a:r>
              <a:rPr lang="es-MX" sz="2000" u="sng" dirty="0">
                <a:cs typeface="Arial" panose="020B0604020202020204" pitchFamily="34" charset="0"/>
              </a:rPr>
              <a:t>con el título de la investigación</a:t>
            </a:r>
            <a:r>
              <a:rPr lang="es-MX" sz="2000" dirty="0">
                <a:cs typeface="Arial" panose="020B0604020202020204" pitchFamily="34" charset="0"/>
              </a:rPr>
              <a:t>. Es la </a:t>
            </a:r>
            <a:r>
              <a:rPr lang="es-MX" sz="2000" dirty="0">
                <a:solidFill>
                  <a:srgbClr val="C00000"/>
                </a:solidFill>
                <a:cs typeface="Arial" panose="020B0604020202020204" pitchFamily="34" charset="0"/>
              </a:rPr>
              <a:t>solución al problema</a:t>
            </a:r>
            <a:endParaRPr lang="es-ES" sz="2000" dirty="0">
              <a:solidFill>
                <a:srgbClr val="C00000"/>
              </a:solidFill>
              <a:latin typeface="Tahoma" panose="020B0604030504040204" pitchFamily="34" charset="0"/>
            </a:endParaRPr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>
            <a:off x="3357562" y="4572000"/>
            <a:ext cx="557807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sz="2000" dirty="0">
                <a:cs typeface="Arial" panose="020B0604020202020204" pitchFamily="34" charset="0"/>
              </a:rPr>
              <a:t>Se definen en términos más operacionales y se </a:t>
            </a:r>
            <a:r>
              <a:rPr lang="es-MX" sz="2000" u="sng" dirty="0">
                <a:cs typeface="Arial" panose="020B0604020202020204" pitchFamily="34" charset="0"/>
              </a:rPr>
              <a:t>vinculan con la realidad inmediata a estudiar</a:t>
            </a:r>
            <a:r>
              <a:rPr lang="es-MX" sz="2000" dirty="0">
                <a:cs typeface="Arial" panose="020B0604020202020204" pitchFamily="34" charset="0"/>
              </a:rPr>
              <a:t>. Desagregan los </a:t>
            </a:r>
            <a:r>
              <a:rPr lang="es-MX" sz="2000" u="sng" dirty="0">
                <a:solidFill>
                  <a:srgbClr val="C00000"/>
                </a:solidFill>
                <a:cs typeface="Arial" panose="020B0604020202020204" pitchFamily="34" charset="0"/>
              </a:rPr>
              <a:t>elementos o dimensiones del problema </a:t>
            </a:r>
            <a:endParaRPr lang="es-MX" sz="2000" u="sng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2" name="1 Flecha derecha">
            <a:hlinkClick r:id="rId1" action="ppaction://hlinksldjump"/>
          </p:cNvPr>
          <p:cNvSpPr/>
          <p:nvPr/>
        </p:nvSpPr>
        <p:spPr>
          <a:xfrm>
            <a:off x="7956376" y="6165304"/>
            <a:ext cx="360040" cy="57606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61 Elipse"/>
          <p:cNvSpPr/>
          <p:nvPr/>
        </p:nvSpPr>
        <p:spPr>
          <a:xfrm>
            <a:off x="6143625" y="2000251"/>
            <a:ext cx="2786063" cy="15716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1600200" y="304800"/>
            <a:ext cx="5791200" cy="2819400"/>
          </a:xfrm>
          <a:custGeom>
            <a:avLst/>
            <a:gdLst>
              <a:gd name="T0" fmla="*/ 4694894 w 21600"/>
              <a:gd name="T1" fmla="*/ 1409700 h 21600"/>
              <a:gd name="T2" fmla="*/ 2895600 w 21600"/>
              <a:gd name="T3" fmla="*/ 2819400 h 21600"/>
              <a:gd name="T4" fmla="*/ 1096306 w 21600"/>
              <a:gd name="T5" fmla="*/ 1409700 h 21600"/>
              <a:gd name="T6" fmla="*/ 28956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889 w 21600"/>
              <a:gd name="T13" fmla="*/ 5889 h 21600"/>
              <a:gd name="T14" fmla="*/ 15711 w 21600"/>
              <a:gd name="T15" fmla="*/ 1571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8177" y="21600"/>
                </a:lnTo>
                <a:lnTo>
                  <a:pt x="13423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>
            <a:solidFill>
              <a:schemeClr val="bg2">
                <a:lumMod val="2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17412" name="Group 78"/>
          <p:cNvGrpSpPr/>
          <p:nvPr/>
        </p:nvGrpSpPr>
        <p:grpSpPr bwMode="auto">
          <a:xfrm>
            <a:off x="2286000" y="1571625"/>
            <a:ext cx="1400175" cy="4000500"/>
            <a:chOff x="1152" y="1296"/>
            <a:chExt cx="1152" cy="2208"/>
          </a:xfrm>
        </p:grpSpPr>
        <p:sp>
          <p:nvSpPr>
            <p:cNvPr id="17440" name="Line 20"/>
            <p:cNvSpPr>
              <a:spLocks noChangeShapeType="1"/>
            </p:cNvSpPr>
            <p:nvPr/>
          </p:nvSpPr>
          <p:spPr bwMode="auto">
            <a:xfrm flipH="1">
              <a:off x="1152" y="3504"/>
              <a:ext cx="11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s-ES"/>
            </a:p>
          </p:txBody>
        </p:sp>
        <p:sp>
          <p:nvSpPr>
            <p:cNvPr id="17441" name="Line 21"/>
            <p:cNvSpPr>
              <a:spLocks noChangeShapeType="1"/>
            </p:cNvSpPr>
            <p:nvPr/>
          </p:nvSpPr>
          <p:spPr bwMode="auto">
            <a:xfrm flipV="1">
              <a:off x="1152" y="1296"/>
              <a:ext cx="0" cy="22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s-ES"/>
            </a:p>
          </p:txBody>
        </p:sp>
        <p:sp>
          <p:nvSpPr>
            <p:cNvPr id="17442" name="Line 22"/>
            <p:cNvSpPr>
              <a:spLocks noChangeShapeType="1"/>
            </p:cNvSpPr>
            <p:nvPr/>
          </p:nvSpPr>
          <p:spPr bwMode="auto">
            <a:xfrm>
              <a:off x="1152" y="1296"/>
              <a:ext cx="11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s-ES"/>
            </a:p>
          </p:txBody>
        </p:sp>
      </p:grpSp>
      <p:grpSp>
        <p:nvGrpSpPr>
          <p:cNvPr id="17413" name="Group 54"/>
          <p:cNvGrpSpPr/>
          <p:nvPr/>
        </p:nvGrpSpPr>
        <p:grpSpPr bwMode="auto">
          <a:xfrm>
            <a:off x="3714750" y="571500"/>
            <a:ext cx="1752600" cy="457200"/>
            <a:chOff x="2352" y="672"/>
            <a:chExt cx="1104" cy="288"/>
          </a:xfrm>
        </p:grpSpPr>
        <p:sp>
          <p:nvSpPr>
            <p:cNvPr id="8229" name="Text Box 4"/>
            <p:cNvSpPr txBox="1">
              <a:spLocks noChangeArrowheads="1"/>
            </p:cNvSpPr>
            <p:nvPr/>
          </p:nvSpPr>
          <p:spPr bwMode="auto">
            <a:xfrm>
              <a:off x="2471" y="697"/>
              <a:ext cx="854" cy="213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s-ES_tradnl" sz="16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PROBLEMA</a:t>
              </a:r>
              <a:endParaRPr lang="es-ES_tradnl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9" name="Rectangle 45"/>
            <p:cNvSpPr>
              <a:spLocks noChangeArrowheads="1"/>
            </p:cNvSpPr>
            <p:nvPr/>
          </p:nvSpPr>
          <p:spPr bwMode="auto">
            <a:xfrm>
              <a:off x="2352" y="672"/>
              <a:ext cx="110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7414" name="Group 52"/>
          <p:cNvGrpSpPr/>
          <p:nvPr/>
        </p:nvGrpSpPr>
        <p:grpSpPr bwMode="auto">
          <a:xfrm>
            <a:off x="3714750" y="1285875"/>
            <a:ext cx="1752600" cy="457200"/>
            <a:chOff x="2352" y="1920"/>
            <a:chExt cx="1104" cy="288"/>
          </a:xfrm>
        </p:grpSpPr>
        <p:sp>
          <p:nvSpPr>
            <p:cNvPr id="8225" name="Text Box 8"/>
            <p:cNvSpPr txBox="1">
              <a:spLocks noChangeArrowheads="1"/>
            </p:cNvSpPr>
            <p:nvPr/>
          </p:nvSpPr>
          <p:spPr bwMode="auto">
            <a:xfrm>
              <a:off x="2448" y="1965"/>
              <a:ext cx="855" cy="213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ES_tradnl" sz="16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OBJETIVOS</a:t>
              </a:r>
              <a:endParaRPr lang="es-ES_tradnl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7" name="Rectangle 47"/>
            <p:cNvSpPr>
              <a:spLocks noChangeArrowheads="1"/>
            </p:cNvSpPr>
            <p:nvPr/>
          </p:nvSpPr>
          <p:spPr bwMode="auto">
            <a:xfrm>
              <a:off x="2352" y="1920"/>
              <a:ext cx="110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75868" y="3957639"/>
            <a:ext cx="2005677" cy="92333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</a:t>
            </a:r>
            <a:endParaRPr lang="es-ES_tradnl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endParaRPr lang="es-ES_tradnl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  <a:endParaRPr lang="es-ES_tradnl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Text Box 56">
            <a:hlinkClick r:id="rId1" action="ppaction://hlinksldjump"/>
          </p:cNvPr>
          <p:cNvSpPr txBox="1">
            <a:spLocks noChangeArrowheads="1"/>
          </p:cNvSpPr>
          <p:nvPr/>
        </p:nvSpPr>
        <p:spPr bwMode="auto">
          <a:xfrm>
            <a:off x="928688" y="6215064"/>
            <a:ext cx="7429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b="1" dirty="0">
                <a:solidFill>
                  <a:srgbClr val="FF0000"/>
                </a:solidFill>
                <a:cs typeface="Arial" panose="020B0604020202020204" pitchFamily="34" charset="0"/>
              </a:rPr>
              <a:t>TRABAJO FINAL  = INFORME DE </a:t>
            </a:r>
            <a:r>
              <a:rPr lang="es-MX" b="1" dirty="0">
                <a:solidFill>
                  <a:srgbClr val="FF0000"/>
                </a:solidFill>
                <a:cs typeface="Arial" panose="020B0604020202020204" pitchFamily="34" charset="0"/>
                <a:hlinkClick r:id="rId1" action="ppaction://hlinksldjump"/>
              </a:rPr>
              <a:t>INVESTIGACIÓN</a:t>
            </a:r>
            <a:endParaRPr lang="es-ES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pSp>
        <p:nvGrpSpPr>
          <p:cNvPr id="17417" name="Group 58"/>
          <p:cNvGrpSpPr/>
          <p:nvPr/>
        </p:nvGrpSpPr>
        <p:grpSpPr bwMode="auto">
          <a:xfrm>
            <a:off x="3657600" y="5334000"/>
            <a:ext cx="1828800" cy="381000"/>
            <a:chOff x="2304" y="3264"/>
            <a:chExt cx="1152" cy="240"/>
          </a:xfrm>
        </p:grpSpPr>
        <p:sp>
          <p:nvSpPr>
            <p:cNvPr id="8223" name="Text Box 11"/>
            <p:cNvSpPr txBox="1">
              <a:spLocks noChangeArrowheads="1"/>
            </p:cNvSpPr>
            <p:nvPr/>
          </p:nvSpPr>
          <p:spPr bwMode="auto">
            <a:xfrm>
              <a:off x="2382" y="3289"/>
              <a:ext cx="985" cy="213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ES_tradnl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RESULTADOS</a:t>
              </a:r>
              <a:endParaRPr lang="es-ES_tradnl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5" name="Rectangle 57"/>
            <p:cNvSpPr>
              <a:spLocks noChangeArrowheads="1"/>
            </p:cNvSpPr>
            <p:nvPr/>
          </p:nvSpPr>
          <p:spPr bwMode="auto">
            <a:xfrm>
              <a:off x="2304" y="3264"/>
              <a:ext cx="1152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7418" name="Group 70"/>
          <p:cNvGrpSpPr/>
          <p:nvPr/>
        </p:nvGrpSpPr>
        <p:grpSpPr bwMode="auto">
          <a:xfrm>
            <a:off x="3929063" y="2000250"/>
            <a:ext cx="1371600" cy="457200"/>
            <a:chOff x="2448" y="2016"/>
            <a:chExt cx="864" cy="288"/>
          </a:xfrm>
        </p:grpSpPr>
        <p:sp>
          <p:nvSpPr>
            <p:cNvPr id="8221" name="Text Box 62"/>
            <p:cNvSpPr txBox="1">
              <a:spLocks noChangeArrowheads="1"/>
            </p:cNvSpPr>
            <p:nvPr/>
          </p:nvSpPr>
          <p:spPr bwMode="auto">
            <a:xfrm>
              <a:off x="2502" y="2061"/>
              <a:ext cx="767" cy="213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s-ES_tradnl" sz="16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 action="ppaction://hlinksldjump"/>
                </a:rPr>
                <a:t>MÉTODOS</a:t>
              </a:r>
              <a:endParaRPr lang="es-ES_tradnl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3" name="Rectangle 63"/>
            <p:cNvSpPr>
              <a:spLocks noChangeArrowheads="1"/>
            </p:cNvSpPr>
            <p:nvPr/>
          </p:nvSpPr>
          <p:spPr bwMode="auto">
            <a:xfrm>
              <a:off x="2448" y="2016"/>
              <a:ext cx="86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7419" name="Group 66"/>
          <p:cNvGrpSpPr/>
          <p:nvPr/>
        </p:nvGrpSpPr>
        <p:grpSpPr bwMode="auto">
          <a:xfrm>
            <a:off x="3505200" y="3581400"/>
            <a:ext cx="2225279" cy="609600"/>
            <a:chOff x="4022" y="2784"/>
            <a:chExt cx="1402" cy="384"/>
          </a:xfrm>
        </p:grpSpPr>
        <p:sp>
          <p:nvSpPr>
            <p:cNvPr id="8219" name="Text Box 64"/>
            <p:cNvSpPr txBox="1">
              <a:spLocks noChangeArrowheads="1"/>
            </p:cNvSpPr>
            <p:nvPr/>
          </p:nvSpPr>
          <p:spPr bwMode="auto">
            <a:xfrm>
              <a:off x="4022" y="2784"/>
              <a:ext cx="1354" cy="36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MX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RECOPILACIÓN DE LA INFORMACIÓ</a:t>
              </a:r>
              <a:r>
                <a:rPr lang="es-MX" sz="1600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endParaRPr lang="es-ES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1" name="Rectangle 65"/>
            <p:cNvSpPr>
              <a:spLocks noChangeArrowheads="1"/>
            </p:cNvSpPr>
            <p:nvPr/>
          </p:nvSpPr>
          <p:spPr bwMode="auto">
            <a:xfrm>
              <a:off x="4032" y="2784"/>
              <a:ext cx="139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17420" name="Group 69"/>
          <p:cNvGrpSpPr/>
          <p:nvPr/>
        </p:nvGrpSpPr>
        <p:grpSpPr bwMode="auto">
          <a:xfrm>
            <a:off x="3357562" y="4357689"/>
            <a:ext cx="2643188" cy="630237"/>
            <a:chOff x="3990" y="3347"/>
            <a:chExt cx="1665" cy="397"/>
          </a:xfrm>
        </p:grpSpPr>
        <p:sp>
          <p:nvSpPr>
            <p:cNvPr id="8217" name="Text Box 67"/>
            <p:cNvSpPr txBox="1">
              <a:spLocks noChangeArrowheads="1"/>
            </p:cNvSpPr>
            <p:nvPr/>
          </p:nvSpPr>
          <p:spPr bwMode="auto">
            <a:xfrm>
              <a:off x="3990" y="3347"/>
              <a:ext cx="1665" cy="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MX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ANÁLISIS DE </a:t>
              </a:r>
              <a:endParaRPr lang="es-MX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s-MX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 INFORMACIÓN</a:t>
              </a:r>
              <a:endParaRPr lang="es-E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29" name="Rectangle 68"/>
            <p:cNvSpPr>
              <a:spLocks noChangeArrowheads="1"/>
            </p:cNvSpPr>
            <p:nvPr/>
          </p:nvSpPr>
          <p:spPr bwMode="auto">
            <a:xfrm>
              <a:off x="4128" y="3360"/>
              <a:ext cx="1344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9535" name="AutoShape 79"/>
          <p:cNvSpPr>
            <a:spLocks noChangeArrowheads="1"/>
          </p:cNvSpPr>
          <p:nvPr/>
        </p:nvSpPr>
        <p:spPr bwMode="auto">
          <a:xfrm flipV="1">
            <a:off x="2209800" y="3352800"/>
            <a:ext cx="4724400" cy="2514600"/>
          </a:xfrm>
          <a:custGeom>
            <a:avLst/>
            <a:gdLst>
              <a:gd name="T0" fmla="*/ 4190281 w 21600"/>
              <a:gd name="T1" fmla="*/ 1257300 h 21600"/>
              <a:gd name="T2" fmla="*/ 2362200 w 21600"/>
              <a:gd name="T3" fmla="*/ 2514600 h 21600"/>
              <a:gd name="T4" fmla="*/ 534120 w 21600"/>
              <a:gd name="T5" fmla="*/ 1257300 h 21600"/>
              <a:gd name="T6" fmla="*/ 23622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242 w 21600"/>
              <a:gd name="T13" fmla="*/ 4242 h 21600"/>
              <a:gd name="T14" fmla="*/ 17358 w 21600"/>
              <a:gd name="T15" fmla="*/ 1735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4884" y="21600"/>
                </a:lnTo>
                <a:lnTo>
                  <a:pt x="16716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9536" name="Text Box 80"/>
          <p:cNvSpPr txBox="1">
            <a:spLocks noChangeArrowheads="1"/>
          </p:cNvSpPr>
          <p:nvPr/>
        </p:nvSpPr>
        <p:spPr bwMode="auto">
          <a:xfrm>
            <a:off x="142543" y="1285876"/>
            <a:ext cx="2005677" cy="646331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DISEÑO DE LA </a:t>
            </a:r>
            <a:endParaRPr lang="es-ES_tradnl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_tradnl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  <a:endParaRPr lang="es-ES_tradnl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51 Conector recto"/>
          <p:cNvCxnSpPr/>
          <p:nvPr/>
        </p:nvCxnSpPr>
        <p:spPr>
          <a:xfrm rot="5400000">
            <a:off x="6930033" y="1142406"/>
            <a:ext cx="714375" cy="1191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V="1">
            <a:off x="5467350" y="785814"/>
            <a:ext cx="1819275" cy="14287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 rot="10800000" flipV="1">
            <a:off x="5467350" y="1500189"/>
            <a:ext cx="1819275" cy="14287"/>
          </a:xfrm>
          <a:prstGeom prst="straightConnector1">
            <a:avLst/>
          </a:prstGeom>
          <a:ln w="2857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5400000">
            <a:off x="4179690" y="2892624"/>
            <a:ext cx="785812" cy="1191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CuadroTexto"/>
          <p:cNvSpPr txBox="1"/>
          <p:nvPr/>
        </p:nvSpPr>
        <p:spPr>
          <a:xfrm>
            <a:off x="6286500" y="2357438"/>
            <a:ext cx="26431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elaborar el Trabajo Final?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131840" y="95511"/>
            <a:ext cx="5868144" cy="46384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0000" tIns="46800" rIns="90000" bIns="46800">
            <a:spAutoFit/>
          </a:bodyPr>
          <a:lstStyle/>
          <a:p>
            <a:pPr algn="r">
              <a:defRPr/>
            </a:pPr>
            <a:r>
              <a:rPr lang="es-ES_tradnl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 y técnicas de investigación</a:t>
            </a:r>
            <a:endParaRPr lang="es-ES_tradnl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457800" y="1772816"/>
            <a:ext cx="30026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Histórico – lógico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Análisis – síntesis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Análisis de documentos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Observación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Entrevistas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Cuestionarios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Dinámicas de grupos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Estadísticos – Matemáticos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Diagrama Causa – Efecto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Diagrama Pareto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63261" y="2009452"/>
            <a:ext cx="3672408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Son la vía para cumplir los objetivos y alcanzar los resultados, implican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se van a obtener.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No es preciso listar todas los métodos y técnicas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se conozcan o aprendan en el curso, solo las que se utilizan para este fin.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ES" sz="2400" dirty="0"/>
          </a:p>
        </p:txBody>
      </p:sp>
      <p:sp>
        <p:nvSpPr>
          <p:cNvPr id="2" name="Flecha derecha 1"/>
          <p:cNvSpPr/>
          <p:nvPr/>
        </p:nvSpPr>
        <p:spPr>
          <a:xfrm>
            <a:off x="4427984" y="3068960"/>
            <a:ext cx="936104" cy="86409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716016" y="185738"/>
            <a:ext cx="417646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 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838200" y="1447800"/>
            <a:ext cx="3048000" cy="838200"/>
          </a:xfrm>
          <a:prstGeom prst="rightArrow">
            <a:avLst>
              <a:gd name="adj1" fmla="val 50000"/>
              <a:gd name="adj2" fmla="val 90909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000500" y="1143000"/>
            <a:ext cx="557212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6055" indent="-18605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Propósito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Presentar </a:t>
            </a:r>
            <a:r>
              <a:rPr lang="es-MX" sz="2000" u="sng" dirty="0">
                <a:cs typeface="Arial" panose="020B0604020202020204" pitchFamily="34" charset="0"/>
              </a:rPr>
              <a:t>una síntesis </a:t>
            </a:r>
            <a:r>
              <a:rPr lang="es-MX" sz="2000" dirty="0">
                <a:cs typeface="Arial" panose="020B0604020202020204" pitchFamily="34" charset="0"/>
              </a:rPr>
              <a:t>de  la investigación realizada para motivar y orientar la lectura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 del informe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Contiene</a:t>
            </a:r>
            <a:r>
              <a:rPr lang="es-MX" sz="2000" dirty="0">
                <a:cs typeface="Arial" panose="020B0604020202020204" pitchFamily="34" charset="0"/>
              </a:rPr>
              <a:t>: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Importancia y novedad del tema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Antecedentes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Descripción de la situación </a:t>
            </a:r>
            <a:r>
              <a:rPr lang="es-MX" sz="2000" dirty="0" err="1">
                <a:cs typeface="Arial" panose="020B0604020202020204" pitchFamily="34" charset="0"/>
              </a:rPr>
              <a:t>problémica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Definición del problema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Objetivo general y específicos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Métodos y técnicas utilizadas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Breve descripción de la estructura del informe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Principales resultados y su impacto</a:t>
            </a:r>
            <a:endParaRPr lang="es-MX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644008" y="145688"/>
            <a:ext cx="434793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838200" y="2057400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00500" y="1071563"/>
            <a:ext cx="4286250" cy="5324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476250" indent="-476250">
              <a:defRPr/>
            </a:pPr>
            <a:r>
              <a:rPr lang="es-MX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Propósito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Acercamiento al marco teórico del tema y desarrollo del diagnóstico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 algn="just">
              <a:defRPr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>
              <a:defRPr/>
            </a:pPr>
            <a:r>
              <a:rPr lang="es-MX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Contiene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>
              <a:buFont typeface="Wingdings" panose="05000000000000000000" pitchFamily="2" charset="2"/>
              <a:buChar char="$"/>
              <a:defRPr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La presentación del objeto de estudio, referencia a conceptos básicos del tema y a los Lineamientos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>
              <a:buFont typeface="Wingdings" panose="05000000000000000000" pitchFamily="2" charset="2"/>
              <a:buChar char="$"/>
              <a:defRPr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Precisar contexto(escenario, grado de generalización)  marco temporal. Posibles actores y beneficiarios, 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>
              <a:buFont typeface="Wingdings" panose="05000000000000000000" pitchFamily="2" charset="2"/>
              <a:buChar char="$"/>
              <a:defRPr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El diagnóstico del objeto de estudio.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6250" indent="-476250">
              <a:buFont typeface="Wingdings" panose="05000000000000000000" pitchFamily="2" charset="2"/>
              <a:buChar char="$"/>
              <a:defRPr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Análisis de la información recolectada.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355976" y="285751"/>
            <a:ext cx="439248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 del trabajo final</a:t>
            </a:r>
            <a:endParaRPr lang="es-ES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914400" y="1652588"/>
            <a:ext cx="2452916" cy="40934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1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Capítulo 2</a:t>
            </a:r>
            <a:endParaRPr lang="es-MX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 </a:t>
            </a: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MX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  <a:endParaRPr lang="es-ES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838200" y="2667000"/>
            <a:ext cx="2895600" cy="838200"/>
          </a:xfrm>
          <a:prstGeom prst="rightArrow">
            <a:avLst>
              <a:gd name="adj1" fmla="val 50000"/>
              <a:gd name="adj2" fmla="val 86364"/>
            </a:avLst>
          </a:prstGeom>
          <a:noFill/>
          <a:ln w="28575">
            <a:solidFill>
              <a:schemeClr val="accent2">
                <a:lumMod val="75000"/>
              </a:schemeClr>
            </a:solidFill>
            <a:miter lim="800000"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016189" y="1344811"/>
            <a:ext cx="473227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73380" indent="-37338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Propósito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b="1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dirty="0">
                <a:cs typeface="Arial" panose="020B0604020202020204" pitchFamily="34" charset="0"/>
              </a:rPr>
              <a:t>Fundamentar la solución al problema 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/>
            <a:endParaRPr lang="es-MX" sz="2000" u="sng" dirty="0">
              <a:cs typeface="Arial" panose="020B0604020202020204" pitchFamily="34" charset="0"/>
            </a:endParaRPr>
          </a:p>
          <a:p>
            <a:pPr eaLnBrk="1" hangingPunct="1"/>
            <a:r>
              <a:rPr lang="es-MX" sz="2000" b="1" u="sng" dirty="0">
                <a:cs typeface="Arial" panose="020B0604020202020204" pitchFamily="34" charset="0"/>
              </a:rPr>
              <a:t>Contiene</a:t>
            </a:r>
            <a:r>
              <a:rPr lang="es-MX" sz="2000" b="1" dirty="0">
                <a:cs typeface="Arial" panose="020B0604020202020204" pitchFamily="34" charset="0"/>
              </a:rPr>
              <a:t>: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Las alternativas de solución posibles que pueden valorarse.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Descripción de la solución seleccionada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 demostración de la validez de la solución seleccionada.</a:t>
            </a:r>
            <a:endParaRPr lang="es-ES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La forma de implementación de la solución.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Manejo de indicadores</a:t>
            </a:r>
            <a:endParaRPr lang="es-MX" sz="2000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$"/>
            </a:pPr>
            <a:r>
              <a:rPr lang="es-MX" sz="2000" dirty="0">
                <a:cs typeface="Arial" panose="020B0604020202020204" pitchFamily="34" charset="0"/>
              </a:rPr>
              <a:t>Costo-Beneficio</a:t>
            </a:r>
            <a:endParaRPr lang="es-MX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5675</Words>
  <Application>WPS Presentation</Application>
  <PresentationFormat>Presentación en pantalla (4:3)</PresentationFormat>
  <Paragraphs>257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Tahoma</vt:lpstr>
      <vt:lpstr>Microsoft YaHei</vt:lpstr>
      <vt:lpstr>Arial Unicode MS</vt:lpstr>
      <vt:lpstr>Calibri</vt:lpstr>
      <vt:lpstr>Tema de Office</vt:lpstr>
      <vt:lpstr>PowerPoint 演示文稿</vt:lpstr>
      <vt:lpstr>PowerPoint 演示文稿</vt:lpstr>
      <vt:lpstr>Particularidades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Miria</dc:creator>
  <cp:lastModifiedBy>Yuliesky Amador Echevarria</cp:lastModifiedBy>
  <cp:revision>25</cp:revision>
  <dcterms:created xsi:type="dcterms:W3CDTF">2016-10-18T10:53:00Z</dcterms:created>
  <dcterms:modified xsi:type="dcterms:W3CDTF">2026-03-14T20:16:26Z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BCE0FCDDF948499EA12425D1B99B4178_12</vt:lpwstr>
  </property>
  <property fmtid="{D5CDD505-2E9C-101B-9397-08002B2CF9AE}" pid="3" name="KSOProductBuildVer">
    <vt:lpwstr>3082-12.2.0.23196</vt:lpwstr>
  </property>
</Properties>
</file>