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79" r:id="rId2"/>
    <p:sldId id="362" r:id="rId3"/>
    <p:sldId id="363" r:id="rId4"/>
    <p:sldId id="411" r:id="rId5"/>
    <p:sldId id="412" r:id="rId6"/>
    <p:sldId id="413" r:id="rId7"/>
    <p:sldId id="414" r:id="rId8"/>
    <p:sldId id="418" r:id="rId9"/>
    <p:sldId id="416" r:id="rId10"/>
    <p:sldId id="430" r:id="rId11"/>
    <p:sldId id="420" r:id="rId12"/>
    <p:sldId id="421" r:id="rId13"/>
    <p:sldId id="427" r:id="rId14"/>
    <p:sldId id="429" r:id="rId15"/>
    <p:sldId id="428" r:id="rId16"/>
    <p:sldId id="422" r:id="rId17"/>
    <p:sldId id="423" r:id="rId18"/>
    <p:sldId id="424" r:id="rId19"/>
    <p:sldId id="434" r:id="rId20"/>
    <p:sldId id="433" r:id="rId21"/>
    <p:sldId id="432" r:id="rId22"/>
    <p:sldId id="426" r:id="rId23"/>
    <p:sldId id="410" r:id="rId24"/>
    <p:sldId id="435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DEFA"/>
    <a:srgbClr val="0FFD7B"/>
    <a:srgbClr val="32FC10"/>
    <a:srgbClr val="F5FB11"/>
    <a:srgbClr val="FFAE8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81542" autoAdjust="0"/>
  </p:normalViewPr>
  <p:slideViewPr>
    <p:cSldViewPr snapToGrid="0">
      <p:cViewPr varScale="1">
        <p:scale>
          <a:sx n="50" d="100"/>
          <a:sy n="50" d="100"/>
        </p:scale>
        <p:origin x="1416" y="48"/>
      </p:cViewPr>
      <p:guideLst/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199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1F9A0-43BC-4E45-B791-E33D5B2FDDB6}" type="datetimeFigureOut">
              <a:rPr lang="es-ES" smtClean="0"/>
              <a:t>03/03/2026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38546-05A4-4A1F-B0E0-F75A5E1F27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513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 smtClean="0">
                <a:solidFill>
                  <a:schemeClr val="tx1"/>
                </a:solidFill>
              </a:rPr>
              <a:t>Operaciones Pasivas: </a:t>
            </a:r>
            <a:r>
              <a:rPr lang="es-ES" sz="1200" dirty="0" smtClean="0">
                <a:solidFill>
                  <a:schemeClr val="tx1"/>
                </a:solidFill>
              </a:rPr>
              <a:t>permiten a los bancos comerciales </a:t>
            </a:r>
            <a:r>
              <a:rPr lang="es-ES" sz="1200" b="1" dirty="0" smtClean="0">
                <a:solidFill>
                  <a:srgbClr val="FF0000"/>
                </a:solidFill>
              </a:rPr>
              <a:t>captar recursos </a:t>
            </a:r>
            <a:r>
              <a:rPr lang="es-ES" sz="1200" dirty="0" smtClean="0">
                <a:solidFill>
                  <a:schemeClr val="tx1"/>
                </a:solidFill>
              </a:rPr>
              <a:t>de dos clases: </a:t>
            </a:r>
            <a:r>
              <a:rPr lang="es-ES" sz="1200" b="1" dirty="0" smtClean="0">
                <a:solidFill>
                  <a:srgbClr val="FF0000"/>
                </a:solidFill>
              </a:rPr>
              <a:t>propios y ajenos.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 Propios: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Están constituidos por las aportaciones directas de los accionistas y por sus beneficios no distribuidos, es decir por su capital y sus reservas.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 Ajenos: </a:t>
            </a:r>
            <a:r>
              <a:rPr lang="es-ES" sz="1200" b="1" dirty="0" smtClean="0">
                <a:solidFill>
                  <a:schemeClr val="tx1"/>
                </a:solidFill>
              </a:rPr>
              <a:t>Acreedores</a:t>
            </a:r>
            <a:r>
              <a:rPr lang="es-ES" sz="1200" dirty="0" smtClean="0">
                <a:solidFill>
                  <a:schemeClr val="tx1"/>
                </a:solidFill>
              </a:rPr>
              <a:t>: Constituyen la partida mas relevante de los recursos ajenos y comprenden las siguientes formas de captación de pasivos. Tienen saldo (+)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38546-05A4-4A1F-B0E0-F75A5E1F278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3512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38546-05A4-4A1F-B0E0-F75A5E1F2780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2744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Intereses = </a:t>
            </a:r>
            <a:r>
              <a:rPr lang="es-E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(Sj·i·dj)/360</a:t>
            </a:r>
            <a:endParaRPr lang="es-ES" sz="1200" b="1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38546-05A4-4A1F-B0E0-F75A5E1F2780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673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 los saldos acreedores (todos menos el que aparece el 15 de febrero) se utiliza la tasa de interés de 5 % a favor del cliente.</a:t>
            </a:r>
          </a:p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Para el saldo deudor se utiliza la tasa de interés del 12 % a favor del banco.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38546-05A4-4A1F-B0E0-F75A5E1F2780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7761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comisión sobre el máximo saldo al descubierto se calcula aplicando directamente la comisión de 0,2 % sobre dicho saldo.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38546-05A4-4A1F-B0E0-F75A5E1F2780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8069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2"/>
          <p:cNvSpPr>
            <a:spLocks noChangeArrowheads="1"/>
          </p:cNvSpPr>
          <p:nvPr userDrawn="1"/>
        </p:nvSpPr>
        <p:spPr bwMode="auto">
          <a:xfrm>
            <a:off x="0" y="260358"/>
            <a:ext cx="12192000" cy="576263"/>
          </a:xfrm>
          <a:prstGeom prst="rect">
            <a:avLst/>
          </a:prstGeom>
          <a:solidFill>
            <a:srgbClr val="A6A5A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0"/>
            <a:ext cx="12192000" cy="260350"/>
          </a:xfrm>
          <a:prstGeom prst="rect">
            <a:avLst/>
          </a:prstGeom>
          <a:solidFill>
            <a:srgbClr val="086E5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8" name="Rectangle 26"/>
          <p:cNvSpPr>
            <a:spLocks noChangeArrowheads="1"/>
          </p:cNvSpPr>
          <p:nvPr userDrawn="1"/>
        </p:nvSpPr>
        <p:spPr bwMode="auto">
          <a:xfrm>
            <a:off x="11827937" y="260350"/>
            <a:ext cx="364067" cy="6597650"/>
          </a:xfrm>
          <a:prstGeom prst="rect">
            <a:avLst/>
          </a:prstGeom>
          <a:gradFill rotWithShape="1">
            <a:gsLst>
              <a:gs pos="0">
                <a:srgbClr val="086E54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1276">
              <a:solidFill>
                <a:prstClr val="black"/>
              </a:solidFill>
            </a:endParaRPr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1" y="261938"/>
            <a:ext cx="3962400" cy="12620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55225" tIns="27613" rIns="55225" bIns="27613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3947585" y="271463"/>
            <a:ext cx="7888816" cy="1223962"/>
          </a:xfrm>
          <a:prstGeom prst="rect">
            <a:avLst/>
          </a:prstGeom>
          <a:solidFill>
            <a:srgbClr val="A6A5A4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55225" tIns="27613" rIns="55225" bIns="27613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0" y="0"/>
            <a:ext cx="12192000" cy="260350"/>
          </a:xfrm>
          <a:prstGeom prst="rect">
            <a:avLst/>
          </a:prstGeom>
          <a:solidFill>
            <a:srgbClr val="086E54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55225" tIns="27613" rIns="55225" bIns="27613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 userDrawn="1"/>
        </p:nvSpPr>
        <p:spPr bwMode="auto">
          <a:xfrm>
            <a:off x="11855452" y="260350"/>
            <a:ext cx="336549" cy="6597650"/>
          </a:xfrm>
          <a:prstGeom prst="rect">
            <a:avLst/>
          </a:prstGeom>
          <a:gradFill rotWithShape="1">
            <a:gsLst>
              <a:gs pos="0">
                <a:srgbClr val="086E54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lIns="55225" tIns="27613" rIns="55225" bIns="27613" anchor="ctr"/>
          <a:lstStyle/>
          <a:p>
            <a:pPr eaLnBrk="0" hangingPunct="0">
              <a:defRPr/>
            </a:pPr>
            <a:endParaRPr lang="de-DE" sz="1276">
              <a:solidFill>
                <a:prstClr val="black"/>
              </a:solidFill>
            </a:endParaRPr>
          </a:p>
        </p:txBody>
      </p:sp>
      <p:pic>
        <p:nvPicPr>
          <p:cNvPr id="13" name="Picture 2" descr="Fi-cuja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717" y="436563"/>
            <a:ext cx="3505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2438408"/>
            <a:ext cx="2078568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1" y="2130433"/>
            <a:ext cx="7518400" cy="1470025"/>
          </a:xfrm>
        </p:spPr>
        <p:txBody>
          <a:bodyPr>
            <a:normAutofit/>
          </a:bodyPr>
          <a:lstStyle>
            <a:lvl1pPr algn="ctr">
              <a:defRPr sz="1701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1" y="3886200"/>
            <a:ext cx="751840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32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2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2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4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 smtClean="0"/>
              <a:t>Haga clic para editar el estilo de subtítulo del patrón</a:t>
            </a:r>
            <a:endParaRPr lang="es-ES" noProof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xfrm>
            <a:off x="3962401" y="5715000"/>
            <a:ext cx="7518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64801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418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s-ES" noProof="0" smtClean="0"/>
              <a:t>Editar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</p:txBody>
      </p:sp>
      <p:sp>
        <p:nvSpPr>
          <p:cNvPr id="26" name="25 Marcador de texto"/>
          <p:cNvSpPr>
            <a:spLocks noGrp="1"/>
          </p:cNvSpPr>
          <p:nvPr>
            <p:ph type="body" sz="quarter" idx="13"/>
          </p:nvPr>
        </p:nvSpPr>
        <p:spPr>
          <a:xfrm>
            <a:off x="3962401" y="6172200"/>
            <a:ext cx="7518400" cy="4572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83062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 userDrawn="1"/>
        </p:nvSpPr>
        <p:spPr bwMode="auto">
          <a:xfrm>
            <a:off x="0" y="260358"/>
            <a:ext cx="12192000" cy="576263"/>
          </a:xfrm>
          <a:prstGeom prst="rect">
            <a:avLst/>
          </a:prstGeom>
          <a:solidFill>
            <a:srgbClr val="A6A5A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5" name="Rectangle 20"/>
          <p:cNvSpPr>
            <a:spLocks noChangeArrowheads="1"/>
          </p:cNvSpPr>
          <p:nvPr userDrawn="1"/>
        </p:nvSpPr>
        <p:spPr bwMode="auto">
          <a:xfrm>
            <a:off x="0" y="0"/>
            <a:ext cx="12192000" cy="260350"/>
          </a:xfrm>
          <a:prstGeom prst="rect">
            <a:avLst/>
          </a:prstGeom>
          <a:solidFill>
            <a:srgbClr val="086E5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6" name="Rectangle 26"/>
          <p:cNvSpPr>
            <a:spLocks noChangeArrowheads="1"/>
          </p:cNvSpPr>
          <p:nvPr userDrawn="1"/>
        </p:nvSpPr>
        <p:spPr bwMode="auto">
          <a:xfrm>
            <a:off x="11827937" y="260350"/>
            <a:ext cx="364067" cy="6597650"/>
          </a:xfrm>
          <a:prstGeom prst="rect">
            <a:avLst/>
          </a:prstGeom>
          <a:gradFill rotWithShape="1">
            <a:gsLst>
              <a:gs pos="0">
                <a:srgbClr val="086E54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1276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295403"/>
            <a:ext cx="10972800" cy="4830763"/>
          </a:xfrm>
          <a:prstGeom prst="rect">
            <a:avLst/>
          </a:prstGeom>
        </p:spPr>
        <p:txBody>
          <a:bodyPr/>
          <a:lstStyle>
            <a:lvl1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s-ES" noProof="0" smtClean="0"/>
              <a:t>Editar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  <a:cs typeface="+mj-cs"/>
              </a:defRPr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©  [GRADO, NOMBRE Y APELLIDOS]. Centro de Estudios de Técnicas de Dirección, Facultad de Industrial, CUJAE.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  <a:cs typeface="+mj-cs"/>
              </a:defRPr>
            </a:lvl1pPr>
          </a:lstStyle>
          <a:p>
            <a:pPr>
              <a:defRPr/>
            </a:pPr>
            <a:fld id="{933670FB-B4A5-4BCB-801E-3A471D34D42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11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" y="261938"/>
            <a:ext cx="3962400" cy="12620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55225" tIns="27613" rIns="55225" bIns="27613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9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947585" y="271463"/>
            <a:ext cx="7888816" cy="1223962"/>
          </a:xfrm>
          <a:prstGeom prst="rect">
            <a:avLst/>
          </a:prstGeom>
          <a:solidFill>
            <a:srgbClr val="A6A5A4"/>
          </a:solidFill>
          <a:ln w="12700">
            <a:noFill/>
            <a:miter lim="800000"/>
            <a:headEnd/>
            <a:tailEnd/>
          </a:ln>
        </p:spPr>
        <p:txBody>
          <a:bodyPr wrap="none" lIns="55225" tIns="27613" rIns="55225" bIns="27613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9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12192000" cy="260350"/>
          </a:xfrm>
          <a:prstGeom prst="rect">
            <a:avLst/>
          </a:prstGeom>
          <a:solidFill>
            <a:srgbClr val="086E54"/>
          </a:solidFill>
          <a:ln w="12700">
            <a:noFill/>
            <a:miter lim="800000"/>
            <a:headEnd/>
            <a:tailEnd/>
          </a:ln>
        </p:spPr>
        <p:txBody>
          <a:bodyPr wrap="none" lIns="55225" tIns="27613" rIns="55225" bIns="27613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9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1855452" y="260350"/>
            <a:ext cx="336549" cy="6597650"/>
          </a:xfrm>
          <a:prstGeom prst="rect">
            <a:avLst/>
          </a:prstGeom>
          <a:gradFill rotWithShape="1">
            <a:gsLst>
              <a:gs pos="0">
                <a:srgbClr val="086E54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</p:spPr>
        <p:txBody>
          <a:bodyPr wrap="none" lIns="55225" tIns="27613" rIns="55225" bIns="27613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9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10" name="Picture 2" descr="Fi-cuja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717" y="436563"/>
            <a:ext cx="3505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2438408"/>
            <a:ext cx="2078568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1" y="2130433"/>
            <a:ext cx="7518400" cy="1470025"/>
          </a:xfrm>
        </p:spPr>
        <p:txBody>
          <a:bodyPr>
            <a:normAutofit/>
          </a:bodyPr>
          <a:lstStyle>
            <a:lvl1pPr algn="ctr">
              <a:defRPr sz="1701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1" y="3886200"/>
            <a:ext cx="751840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32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2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2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4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 smtClean="0"/>
              <a:t>Haga clic para editar el estilo de subtítulo del patrón</a:t>
            </a:r>
            <a:endParaRPr lang="es-ES" noProof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xfrm>
            <a:off x="3962401" y="5715000"/>
            <a:ext cx="7518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64801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418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s-ES" noProof="0" smtClean="0"/>
              <a:t>Editar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</p:txBody>
      </p:sp>
      <p:sp>
        <p:nvSpPr>
          <p:cNvPr id="26" name="25 Marcador de texto"/>
          <p:cNvSpPr>
            <a:spLocks noGrp="1"/>
          </p:cNvSpPr>
          <p:nvPr>
            <p:ph type="body" sz="quarter" idx="13"/>
          </p:nvPr>
        </p:nvSpPr>
        <p:spPr>
          <a:xfrm>
            <a:off x="3962401" y="6172200"/>
            <a:ext cx="7518400" cy="4572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1859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©  [GRADO, NOMBRE Y APELLIDOS]. Centro de Estudios de Técnicas de Dirección, Facultad de Industrial, CUJAE.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10921-41B1-4D23-9820-F9516D3B4560}" type="slidenum">
              <a:rPr lang="es-E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9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1" y="2130433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2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2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4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©  [GRADO, NOMBRE Y APELLIDOS]. Centro de Estudios de Técnicas de Dirección, Facultad de Industrial, CUJAE.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152972-A939-4480-8708-DCE59A99D7D9}" type="slidenum">
              <a:rPr lang="es-E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88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203200" y="274638"/>
            <a:ext cx="115824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77008"/>
            <a:ext cx="1076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j-lt"/>
                <a:cs typeface="+mj-cs"/>
              </a:defRPr>
            </a:lvl1pPr>
          </a:lstStyle>
          <a:p>
            <a:pPr>
              <a:defRPr/>
            </a:pPr>
            <a:r>
              <a:rPr lang="es-ES" sz="1000">
                <a:solidFill>
                  <a:prstClr val="black">
                    <a:tint val="75000"/>
                  </a:prstClr>
                </a:solidFill>
              </a:rPr>
              <a:t>©  [GRADO, NOMBRE Y APELLIDOS]. Centro de Estudios de Técnicas de Dirección, Facultad de Industrial, CUJAE.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71200" y="6481771"/>
            <a:ext cx="71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1">
                <a:solidFill>
                  <a:schemeClr val="tx1">
                    <a:tint val="75000"/>
                  </a:schemeClr>
                </a:solidFill>
                <a:latin typeface="+mj-lt"/>
                <a:cs typeface="+mj-cs"/>
              </a:defRPr>
            </a:lvl1pPr>
          </a:lstStyle>
          <a:p>
            <a:pPr>
              <a:defRPr/>
            </a:pPr>
            <a:fld id="{53FC765F-A063-46B9-B3E7-FCDBF95C2D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559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5pPr>
      <a:lvl6pPr marL="324006"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6pPr>
      <a:lvl7pPr marL="648013"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7pPr>
      <a:lvl8pPr marL="972019"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8pPr>
      <a:lvl9pPr marL="1296025"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43005" indent="-24300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526510" indent="-20250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5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810016" indent="-16200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134022" indent="-16200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8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1458028" indent="-16200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8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1782035" indent="-162003" algn="l" defTabSz="648013" rtl="0" eaLnBrk="1" latinLnBrk="0" hangingPunct="1">
        <a:spcBef>
          <a:spcPct val="20000"/>
        </a:spcBef>
        <a:buFont typeface="Arial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06041" indent="-162003" algn="l" defTabSz="648013" rtl="0" eaLnBrk="1" latinLnBrk="0" hangingPunct="1">
        <a:spcBef>
          <a:spcPct val="20000"/>
        </a:spcBef>
        <a:buFont typeface="Arial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430047" indent="-162003" algn="l" defTabSz="648013" rtl="0" eaLnBrk="1" latinLnBrk="0" hangingPunct="1">
        <a:spcBef>
          <a:spcPct val="20000"/>
        </a:spcBef>
        <a:buFont typeface="Arial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754053" indent="-162003" algn="l" defTabSz="648013" rtl="0" eaLnBrk="1" latinLnBrk="0" hangingPunct="1">
        <a:spcBef>
          <a:spcPct val="20000"/>
        </a:spcBef>
        <a:buFont typeface="Arial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06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13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19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25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31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038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044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050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19208" y="1216756"/>
            <a:ext cx="5950396" cy="241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24006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648013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972019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296025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ES" altLang="es-ES" sz="44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FINANCIERO  </a:t>
            </a:r>
            <a:endParaRPr lang="es-ES" altLang="es-ES" sz="44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027822" y="5391956"/>
            <a:ext cx="5672453" cy="457200"/>
          </a:xfrm>
          <a:prstGeom prst="rect">
            <a:avLst/>
          </a:prstGeom>
        </p:spPr>
        <p:txBody>
          <a:bodyPr/>
          <a:lstStyle>
            <a:lvl1pPr marL="243005" indent="-24300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6510" indent="-20250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0016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34022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58028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82035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6041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0047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54053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s-ES" sz="2800" b="1" dirty="0" smtClean="0">
                <a:solidFill>
                  <a:schemeClr val="tx1"/>
                </a:solidFill>
              </a:rPr>
              <a:t>MSc. Beatriz </a:t>
            </a:r>
            <a:r>
              <a:rPr lang="es-ES" altLang="es-ES" sz="2800" b="1" dirty="0" smtClean="0">
                <a:solidFill>
                  <a:schemeClr val="tx1"/>
                </a:solidFill>
              </a:rPr>
              <a:t>Fernández</a:t>
            </a:r>
            <a:r>
              <a:rPr lang="en-US" altLang="es-ES" sz="2800" b="1" dirty="0" smtClean="0">
                <a:solidFill>
                  <a:schemeClr val="tx1"/>
                </a:solidFill>
              </a:rPr>
              <a:t> Pérez</a:t>
            </a:r>
            <a:endParaRPr lang="en-US" altLang="es-ES" sz="2800" b="1" dirty="0">
              <a:solidFill>
                <a:schemeClr val="tx1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 rot="21009916">
            <a:off x="690998" y="939527"/>
            <a:ext cx="4771765" cy="5384973"/>
            <a:chOff x="0" y="0"/>
            <a:chExt cx="4890135" cy="6100445"/>
          </a:xfrm>
        </p:grpSpPr>
        <p:sp>
          <p:nvSpPr>
            <p:cNvPr id="17" name="Rectángulo 16"/>
            <p:cNvSpPr/>
            <p:nvPr/>
          </p:nvSpPr>
          <p:spPr>
            <a:xfrm>
              <a:off x="0" y="0"/>
              <a:ext cx="4890135" cy="6100445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ES"/>
            </a:p>
          </p:txBody>
        </p:sp>
        <p:grpSp>
          <p:nvGrpSpPr>
            <p:cNvPr id="18" name="Grupo 17"/>
            <p:cNvGrpSpPr/>
            <p:nvPr/>
          </p:nvGrpSpPr>
          <p:grpSpPr>
            <a:xfrm>
              <a:off x="259307" y="163773"/>
              <a:ext cx="4543424" cy="5504473"/>
              <a:chOff x="-206169" y="0"/>
              <a:chExt cx="4323642" cy="5167436"/>
            </a:xfrm>
          </p:grpSpPr>
          <p:pic>
            <p:nvPicPr>
              <p:cNvPr id="19" name="Imagen 18" descr="D:\Fotos\Imagenes mias\171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19120">
                <a:off x="-206169" y="365709"/>
                <a:ext cx="2150110" cy="14339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0" name="Imagen 19" descr="D:\Fotos\Imagenes mias\17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642452">
                <a:off x="612085" y="3836937"/>
                <a:ext cx="1938081" cy="133049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1" name="Imagen 20" descr="D:\Fotos\Imagenes mias\billeteseuro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91947">
                <a:off x="1921979" y="456559"/>
                <a:ext cx="1616075" cy="195779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2" name="Imagen 21" descr="D:\Fotos\Imagenes mias\26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62157" y="0"/>
                <a:ext cx="1157628" cy="149288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3" name="Imagen 22" descr="D:\Fotos\Imagenes mias\dolares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40527">
                <a:off x="1626782" y="1945758"/>
                <a:ext cx="1812290" cy="183324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4" name="Imagen 23" descr="D:\Fotos\Imagenes mias\16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991449">
                <a:off x="155373" y="1433561"/>
                <a:ext cx="1803113" cy="184277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5" name="Imagen 24" descr="D:\Fotos\Imagenes mias\billetesmano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51043">
                <a:off x="2589028" y="3046228"/>
                <a:ext cx="1202690" cy="18542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6" name="Imagen 25" descr="D:\Fotos\Imagenes mias\13.jpg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670758">
                <a:off x="244549" y="2626242"/>
                <a:ext cx="2075180" cy="14306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</p:grpSp>
      </p:grp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709147" y="6110940"/>
            <a:ext cx="3438907" cy="457200"/>
          </a:xfrm>
          <a:prstGeom prst="rect">
            <a:avLst/>
          </a:prstGeom>
        </p:spPr>
        <p:txBody>
          <a:bodyPr/>
          <a:lstStyle>
            <a:lvl1pPr marL="243005" indent="-24300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6510" indent="-20250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0016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34022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58028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82035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6041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0047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54053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ES" sz="2800" b="1" dirty="0" smtClean="0">
                <a:solidFill>
                  <a:schemeClr val="tx1"/>
                </a:solidFill>
              </a:rPr>
              <a:t>Curso</a:t>
            </a:r>
            <a:r>
              <a:rPr lang="en-US" altLang="es-ES" sz="2800" b="1" dirty="0" smtClean="0">
                <a:solidFill>
                  <a:schemeClr val="tx1"/>
                </a:solidFill>
              </a:rPr>
              <a:t>: 2024/ 2025 </a:t>
            </a:r>
            <a:endParaRPr lang="en-US" alt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8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41" y="762000"/>
            <a:ext cx="10703859" cy="6004937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Los principales productos y servicios bancarios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257300" y="4274820"/>
            <a:ext cx="192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Acreedores</a:t>
            </a:r>
            <a:endParaRPr lang="es-ES" sz="2400" b="1" dirty="0"/>
          </a:p>
        </p:txBody>
      </p:sp>
      <p:sp>
        <p:nvSpPr>
          <p:cNvPr id="8" name="Flecha abajo 7"/>
          <p:cNvSpPr/>
          <p:nvPr/>
        </p:nvSpPr>
        <p:spPr>
          <a:xfrm>
            <a:off x="1792224" y="3296412"/>
            <a:ext cx="630936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52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480060" y="922020"/>
            <a:ext cx="11102340" cy="5824815"/>
          </a:xfrm>
          <a:prstGeom prst="rect">
            <a:avLst/>
          </a:prstGeom>
          <a:solidFill>
            <a:srgbClr val="12DE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-492862" y="762000"/>
            <a:ext cx="1517660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731520" y="1028701"/>
            <a:ext cx="10167945" cy="5453070"/>
            <a:chOff x="2454" y="8154"/>
            <a:chExt cx="7740" cy="4594"/>
          </a:xfrm>
        </p:grpSpPr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4254" y="8154"/>
              <a:ext cx="204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Operaciones bancarias</a:t>
              </a:r>
              <a:endParaRPr kumimoji="0" lang="es-ES" alt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2454" y="9414"/>
              <a:ext cx="15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ACTIVAS</a:t>
              </a:r>
              <a:endParaRPr kumimoji="0" lang="es-ES" alt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6414" y="9414"/>
              <a:ext cx="13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PASIVAS</a:t>
              </a:r>
              <a:endParaRPr kumimoji="0" lang="es-ES" alt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6894" y="10314"/>
              <a:ext cx="300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= Obtención de Fondos</a:t>
              </a:r>
              <a:endParaRPr kumimoji="0" lang="es-ES" altLang="es-E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594" y="8874"/>
              <a:ext cx="96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sz="2000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5994" y="8874"/>
              <a:ext cx="108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sz="2000"/>
            </a:p>
          </p:txBody>
        </p:sp>
        <p:sp>
          <p:nvSpPr>
            <p:cNvPr id="13" name="Line 6"/>
            <p:cNvSpPr>
              <a:spLocks noChangeShapeType="1"/>
            </p:cNvSpPr>
            <p:nvPr/>
          </p:nvSpPr>
          <p:spPr bwMode="auto">
            <a:xfrm>
              <a:off x="7314" y="995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sz="2000"/>
            </a:p>
          </p:txBody>
        </p:sp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6174" y="11034"/>
              <a:ext cx="1309" cy="3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CUALES?</a:t>
              </a:r>
              <a:endParaRPr kumimoji="0" lang="es-ES" altLang="es-E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Line 4"/>
            <p:cNvSpPr>
              <a:spLocks noChangeShapeType="1"/>
            </p:cNvSpPr>
            <p:nvPr/>
          </p:nvSpPr>
          <p:spPr bwMode="auto">
            <a:xfrm>
              <a:off x="6784" y="9954"/>
              <a:ext cx="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sz="2000"/>
            </a:p>
          </p:txBody>
        </p:sp>
        <p:sp>
          <p:nvSpPr>
            <p:cNvPr id="16" name="AutoShape 3"/>
            <p:cNvSpPr>
              <a:spLocks noChangeArrowheads="1"/>
            </p:cNvSpPr>
            <p:nvPr/>
          </p:nvSpPr>
          <p:spPr bwMode="auto">
            <a:xfrm>
              <a:off x="7794" y="10857"/>
              <a:ext cx="2400" cy="900"/>
            </a:xfrm>
            <a:prstGeom prst="cloudCallout">
              <a:avLst>
                <a:gd name="adj1" fmla="val -45917"/>
                <a:gd name="adj2" fmla="val 2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Depósitos</a:t>
              </a:r>
              <a:endParaRPr kumimoji="0" lang="es-ES" altLang="es-E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AutoShape 2"/>
            <p:cNvSpPr>
              <a:spLocks noChangeArrowheads="1"/>
            </p:cNvSpPr>
            <p:nvPr/>
          </p:nvSpPr>
          <p:spPr bwMode="auto">
            <a:xfrm rot="536375">
              <a:off x="7660" y="12028"/>
              <a:ext cx="1080" cy="720"/>
            </a:xfrm>
            <a:prstGeom prst="curvedLeftArrow">
              <a:avLst>
                <a:gd name="adj1" fmla="val 20000"/>
                <a:gd name="adj2" fmla="val 40000"/>
                <a:gd name="adj3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sz="2000"/>
            </a:p>
          </p:txBody>
        </p:sp>
      </p:grpSp>
      <p:sp>
        <p:nvSpPr>
          <p:cNvPr id="21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390878" y="5958551"/>
            <a:ext cx="43546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43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3275" algn="l"/>
              </a:tabLst>
            </a:pPr>
            <a:r>
              <a:rPr kumimoji="0" lang="es-ES" altLang="es-E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Base de la Clase de hoy.</a:t>
            </a:r>
            <a:endParaRPr kumimoji="0" lang="es-ES" altLang="es-E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Operaciones de la Banca Comercial</a:t>
            </a:r>
          </a:p>
        </p:txBody>
      </p:sp>
    </p:spTree>
    <p:extLst>
      <p:ext uri="{BB962C8B-B14F-4D97-AF65-F5344CB8AC3E}">
        <p14:creationId xmlns:p14="http://schemas.microsoft.com/office/powerpoint/2010/main" val="342803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Operaciones de la Banca Comercial</a:t>
            </a:r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508000" y="1206504"/>
            <a:ext cx="10972800" cy="48307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3200" dirty="0">
                <a:solidFill>
                  <a:schemeClr val="tx1"/>
                </a:solidFill>
              </a:rPr>
              <a:t>El </a:t>
            </a:r>
            <a:r>
              <a:rPr lang="es-ES" sz="3200" b="1" dirty="0">
                <a:solidFill>
                  <a:schemeClr val="tx1"/>
                </a:solidFill>
              </a:rPr>
              <a:t>depósito bancario</a:t>
            </a:r>
            <a:r>
              <a:rPr lang="es-ES" sz="3200" dirty="0">
                <a:solidFill>
                  <a:schemeClr val="tx1"/>
                </a:solidFill>
              </a:rPr>
              <a:t>, como operación pasiva, es un contrato mediante el cual el depositante entrega a un banco cierta cantidad de dinero para ser restituida en la misma especie y calidad, con la facultad para esto expresa o tácita, de utilizarla total o parcialmente, pero permaneciendo la disponibilidad a favor del depositante. </a:t>
            </a:r>
            <a:endParaRPr lang="es-ES" sz="32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3200" dirty="0" smtClean="0">
                <a:solidFill>
                  <a:schemeClr val="tx1"/>
                </a:solidFill>
              </a:rPr>
              <a:t>Son </a:t>
            </a:r>
            <a:r>
              <a:rPr lang="es-ES" sz="3200" dirty="0">
                <a:solidFill>
                  <a:schemeClr val="tx1"/>
                </a:solidFill>
              </a:rPr>
              <a:t>sujetos de depósitos bancarios tanto las personas naturales como jurídicas.</a:t>
            </a:r>
          </a:p>
        </p:txBody>
      </p:sp>
    </p:spTree>
    <p:extLst>
      <p:ext uri="{BB962C8B-B14F-4D97-AF65-F5344CB8AC3E}">
        <p14:creationId xmlns:p14="http://schemas.microsoft.com/office/powerpoint/2010/main" val="259264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Operaciones de la Banca Comercial</a:t>
            </a:r>
            <a:endParaRPr lang="es-ES" sz="3200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254000" y="977904"/>
            <a:ext cx="11473180" cy="5503867"/>
          </a:xfrm>
          <a:ln w="5715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2800" dirty="0">
                <a:solidFill>
                  <a:schemeClr val="tx1"/>
                </a:solidFill>
              </a:rPr>
              <a:t>El </a:t>
            </a:r>
            <a:r>
              <a:rPr lang="es-ES" sz="2800" b="1" dirty="0">
                <a:solidFill>
                  <a:schemeClr val="tx1"/>
                </a:solidFill>
              </a:rPr>
              <a:t>depósito a la vista mediante cuenta corriente </a:t>
            </a:r>
            <a:r>
              <a:rPr lang="es-ES" sz="2800" dirty="0">
                <a:solidFill>
                  <a:schemeClr val="tx1"/>
                </a:solidFill>
              </a:rPr>
              <a:t>es un contrato por el cual una persona natural o jurídica, ingresa diversas cantidades de dinero en una entidad bancaria quedando esta última obligada a su devolución a la vista. </a:t>
            </a:r>
            <a:endParaRPr lang="es-ES" sz="280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2800" dirty="0" smtClean="0">
                <a:solidFill>
                  <a:schemeClr val="tx1"/>
                </a:solidFill>
              </a:rPr>
              <a:t>La </a:t>
            </a:r>
            <a:r>
              <a:rPr lang="es-ES" sz="2800" dirty="0">
                <a:solidFill>
                  <a:schemeClr val="tx1"/>
                </a:solidFill>
              </a:rPr>
              <a:t>utilidad de la cuenta corriente donde el depositante ingresa y retira fondos cuando lo desea radica en la comodidad para el usuario de la domiciliación de sus cobros y pagos y en la inmediata disponibilidad de dichos fondos. </a:t>
            </a:r>
            <a:endParaRPr lang="es-ES" sz="280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2800" dirty="0">
                <a:solidFill>
                  <a:schemeClr val="tx1"/>
                </a:solidFill>
              </a:rPr>
              <a:t>Se define por acuerdo de las partes, la periodicidad de liquidación de la cuenta. </a:t>
            </a:r>
            <a:endParaRPr lang="es-ES" sz="280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el período de liquidación (mensual, trimestral, semestral, </a:t>
            </a:r>
            <a:r>
              <a:rPr lang="es-ES" sz="2800" dirty="0" smtClean="0">
                <a:solidFill>
                  <a:schemeClr val="tx1"/>
                </a:solidFill>
              </a:rPr>
              <a:t>etc.) </a:t>
            </a:r>
            <a:r>
              <a:rPr lang="es-ES" sz="2800" dirty="0">
                <a:solidFill>
                  <a:schemeClr val="tx1"/>
                </a:solidFill>
              </a:rPr>
              <a:t>se determinan y saldan los compromisos no satisfechos entre las partes</a:t>
            </a:r>
            <a:r>
              <a:rPr lang="es-ES" sz="2800" dirty="0" smtClean="0">
                <a:solidFill>
                  <a:schemeClr val="tx1"/>
                </a:solidFill>
              </a:rPr>
              <a:t>.</a:t>
            </a:r>
            <a:endParaRPr lang="es-ES" sz="28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es-ES" sz="26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es-ES" sz="26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es-E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65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Operatoria </a:t>
            </a:r>
            <a:r>
              <a:rPr lang="es-ES" sz="3200" dirty="0"/>
              <a:t>de este tipo de producto.</a:t>
            </a:r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203200" y="1561796"/>
            <a:ext cx="11328400" cy="49199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3600" dirty="0">
                <a:solidFill>
                  <a:schemeClr val="tx1"/>
                </a:solidFill>
              </a:rPr>
              <a:t>El mecanismo por excelencia para movilizar los fondos de una </a:t>
            </a:r>
            <a:r>
              <a:rPr lang="es-ES" sz="3600" dirty="0" smtClean="0">
                <a:solidFill>
                  <a:schemeClr val="tx1"/>
                </a:solidFill>
              </a:rPr>
              <a:t>cuenta corriente </a:t>
            </a:r>
            <a:r>
              <a:rPr lang="es-ES" sz="3600" dirty="0">
                <a:solidFill>
                  <a:schemeClr val="tx1"/>
                </a:solidFill>
              </a:rPr>
              <a:t>es el </a:t>
            </a:r>
            <a:r>
              <a:rPr lang="es-ES" sz="3600" b="1" dirty="0">
                <a:solidFill>
                  <a:schemeClr val="tx1"/>
                </a:solidFill>
              </a:rPr>
              <a:t>cheque</a:t>
            </a:r>
            <a:r>
              <a:rPr lang="es-ES" sz="3600" dirty="0">
                <a:solidFill>
                  <a:schemeClr val="tx1"/>
                </a:solidFill>
              </a:rPr>
              <a:t>. </a:t>
            </a:r>
            <a:endParaRPr lang="es-ES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ES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3600" dirty="0" smtClean="0">
                <a:solidFill>
                  <a:schemeClr val="tx1"/>
                </a:solidFill>
              </a:rPr>
              <a:t>Este </a:t>
            </a:r>
            <a:r>
              <a:rPr lang="es-ES" sz="3600" dirty="0">
                <a:solidFill>
                  <a:schemeClr val="tx1"/>
                </a:solidFill>
              </a:rPr>
              <a:t>constituye un documento de naturaleza formal</a:t>
            </a:r>
            <a:r>
              <a:rPr lang="es-ES" sz="3600" dirty="0" smtClean="0">
                <a:solidFill>
                  <a:schemeClr val="tx1"/>
                </a:solidFill>
              </a:rPr>
              <a:t>, que </a:t>
            </a:r>
            <a:r>
              <a:rPr lang="es-ES" sz="3600" dirty="0">
                <a:solidFill>
                  <a:schemeClr val="tx1"/>
                </a:solidFill>
              </a:rPr>
              <a:t>incorpora una orden o mandato de pago del librador (emisor </a:t>
            </a:r>
            <a:r>
              <a:rPr lang="es-ES" sz="3600" dirty="0" smtClean="0">
                <a:solidFill>
                  <a:schemeClr val="tx1"/>
                </a:solidFill>
              </a:rPr>
              <a:t>del cheque</a:t>
            </a:r>
            <a:r>
              <a:rPr lang="es-ES" sz="3600" dirty="0">
                <a:solidFill>
                  <a:schemeClr val="tx1"/>
                </a:solidFill>
              </a:rPr>
              <a:t>) al librado (entidad bancaria) y la promesa al tomador (</a:t>
            </a:r>
            <a:r>
              <a:rPr lang="es-ES" sz="3600" dirty="0" smtClean="0">
                <a:solidFill>
                  <a:schemeClr val="tx1"/>
                </a:solidFill>
              </a:rPr>
              <a:t>beneficiario del </a:t>
            </a:r>
            <a:r>
              <a:rPr lang="es-ES" sz="3600" dirty="0">
                <a:solidFill>
                  <a:schemeClr val="tx1"/>
                </a:solidFill>
              </a:rPr>
              <a:t>cheque).</a:t>
            </a:r>
          </a:p>
        </p:txBody>
      </p:sp>
    </p:spTree>
    <p:extLst>
      <p:ext uri="{BB962C8B-B14F-4D97-AF65-F5344CB8AC3E}">
        <p14:creationId xmlns:p14="http://schemas.microsoft.com/office/powerpoint/2010/main" val="207144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Operatoria </a:t>
            </a:r>
            <a:r>
              <a:rPr lang="es-ES" sz="3200" dirty="0"/>
              <a:t>de este tipo de producto.</a:t>
            </a:r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254000" y="886464"/>
            <a:ext cx="11328400" cy="5846132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La operatoria de este tipo de producto puede ser por el </a:t>
            </a:r>
            <a:r>
              <a:rPr lang="es-ES" sz="2600" b="1" dirty="0" smtClean="0">
                <a:solidFill>
                  <a:schemeClr val="tx1"/>
                </a:solidFill>
              </a:rPr>
              <a:t>MÉTODO DIRECTO</a:t>
            </a:r>
            <a:r>
              <a:rPr lang="es-ES" sz="2600" dirty="0">
                <a:solidFill>
                  <a:schemeClr val="tx1"/>
                </a:solidFill>
              </a:rPr>
              <a:t>, En este caso, </a:t>
            </a:r>
            <a:r>
              <a:rPr lang="es-ES" sz="2600" dirty="0" smtClean="0">
                <a:solidFill>
                  <a:schemeClr val="tx1"/>
                </a:solidFill>
              </a:rPr>
              <a:t>a medida </a:t>
            </a:r>
            <a:r>
              <a:rPr lang="es-ES" sz="2600" dirty="0">
                <a:solidFill>
                  <a:schemeClr val="tx1"/>
                </a:solidFill>
              </a:rPr>
              <a:t>que se producen los vencimientos deudores u acreedores, se </a:t>
            </a:r>
            <a:r>
              <a:rPr lang="es-ES" sz="2600" dirty="0" smtClean="0">
                <a:solidFill>
                  <a:schemeClr val="tx1"/>
                </a:solidFill>
              </a:rPr>
              <a:t>van calculando </a:t>
            </a:r>
            <a:r>
              <a:rPr lang="es-ES" sz="2600" dirty="0">
                <a:solidFill>
                  <a:schemeClr val="tx1"/>
                </a:solidFill>
              </a:rPr>
              <a:t>los intereses de ese </a:t>
            </a:r>
            <a:r>
              <a:rPr lang="es-ES" sz="2600" dirty="0" smtClean="0">
                <a:solidFill>
                  <a:schemeClr val="tx1"/>
                </a:solidFill>
              </a:rPr>
              <a:t>saldo.</a:t>
            </a:r>
          </a:p>
          <a:p>
            <a:pPr marL="0" indent="0" algn="just">
              <a:buNone/>
            </a:pPr>
            <a:endParaRPr lang="es-ES" sz="2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2600" dirty="0" smtClean="0">
                <a:solidFill>
                  <a:schemeClr val="tx1"/>
                </a:solidFill>
              </a:rPr>
              <a:t>Consiste </a:t>
            </a:r>
            <a:r>
              <a:rPr lang="es-ES" sz="2600" dirty="0">
                <a:solidFill>
                  <a:schemeClr val="tx1"/>
                </a:solidFill>
              </a:rPr>
              <a:t>en determinar los intereses de ese saldo, mediante la multiplicación del </a:t>
            </a:r>
            <a:r>
              <a:rPr lang="es-ES" sz="2600" dirty="0" smtClean="0">
                <a:solidFill>
                  <a:schemeClr val="tx1"/>
                </a:solidFill>
              </a:rPr>
              <a:t>saldo por </a:t>
            </a:r>
            <a:r>
              <a:rPr lang="es-ES" sz="2600" dirty="0">
                <a:solidFill>
                  <a:schemeClr val="tx1"/>
                </a:solidFill>
              </a:rPr>
              <a:t>el tipo de interés aplicable y multiplicado por la cantidad de días </a:t>
            </a:r>
            <a:r>
              <a:rPr lang="es-ES" sz="2600" dirty="0" smtClean="0">
                <a:solidFill>
                  <a:schemeClr val="tx1"/>
                </a:solidFill>
              </a:rPr>
              <a:t>que transcurren </a:t>
            </a:r>
            <a:r>
              <a:rPr lang="es-ES" sz="2600" dirty="0">
                <a:solidFill>
                  <a:schemeClr val="tx1"/>
                </a:solidFill>
              </a:rPr>
              <a:t>entre una operación y otra, divididos por 360, que </a:t>
            </a:r>
            <a:r>
              <a:rPr lang="es-ES" sz="2600" dirty="0" smtClean="0">
                <a:solidFill>
                  <a:schemeClr val="tx1"/>
                </a:solidFill>
              </a:rPr>
              <a:t>representan los </a:t>
            </a:r>
            <a:r>
              <a:rPr lang="es-ES" sz="2600" dirty="0">
                <a:solidFill>
                  <a:schemeClr val="tx1"/>
                </a:solidFill>
              </a:rPr>
              <a:t>días del año. Los intereses totales en el momento de la </a:t>
            </a:r>
            <a:r>
              <a:rPr lang="es-ES" sz="2600" dirty="0" smtClean="0">
                <a:solidFill>
                  <a:schemeClr val="tx1"/>
                </a:solidFill>
              </a:rPr>
              <a:t>liquidación se </a:t>
            </a:r>
            <a:r>
              <a:rPr lang="es-ES" sz="2600" dirty="0">
                <a:solidFill>
                  <a:schemeClr val="tx1"/>
                </a:solidFill>
              </a:rPr>
              <a:t>calculan como la suma algebraica de los intereses generados por </a:t>
            </a:r>
            <a:r>
              <a:rPr lang="es-ES" sz="2600" dirty="0" smtClean="0">
                <a:solidFill>
                  <a:schemeClr val="tx1"/>
                </a:solidFill>
              </a:rPr>
              <a:t>cada uno </a:t>
            </a:r>
            <a:r>
              <a:rPr lang="es-ES" sz="2600" dirty="0">
                <a:solidFill>
                  <a:schemeClr val="tx1"/>
                </a:solidFill>
              </a:rPr>
              <a:t>de los saldos del período.</a:t>
            </a:r>
            <a:endParaRPr lang="es-ES" sz="2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ES" sz="2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El método directo se expresa de la forma siguiente:</a:t>
            </a:r>
          </a:p>
          <a:p>
            <a:pPr marL="0" indent="0" algn="ctr">
              <a:buNone/>
            </a:pPr>
            <a:r>
              <a:rPr lang="es-ES" sz="2600" b="1" dirty="0">
                <a:solidFill>
                  <a:schemeClr val="tx1"/>
                </a:solidFill>
              </a:rPr>
              <a:t>I = </a:t>
            </a:r>
            <a:r>
              <a:rPr lang="es-ES" sz="2600" b="1" dirty="0" smtClean="0">
                <a:solidFill>
                  <a:schemeClr val="tx1"/>
                </a:solidFill>
              </a:rPr>
              <a:t>(</a:t>
            </a:r>
            <a:r>
              <a:rPr lang="es-ES" sz="2600" b="1" dirty="0" err="1" smtClean="0">
                <a:solidFill>
                  <a:schemeClr val="tx1"/>
                </a:solidFill>
              </a:rPr>
              <a:t>Sj</a:t>
            </a:r>
            <a:r>
              <a:rPr lang="es-ES" sz="2600" b="1" dirty="0" smtClean="0">
                <a:solidFill>
                  <a:schemeClr val="tx1"/>
                </a:solidFill>
              </a:rPr>
              <a:t> </a:t>
            </a:r>
            <a:r>
              <a:rPr lang="es-ES" sz="2600" b="1" dirty="0">
                <a:solidFill>
                  <a:schemeClr val="tx1"/>
                </a:solidFill>
              </a:rPr>
              <a:t>· i · </a:t>
            </a:r>
            <a:r>
              <a:rPr lang="es-ES" sz="2600" b="1" dirty="0" smtClean="0">
                <a:solidFill>
                  <a:schemeClr val="tx1"/>
                </a:solidFill>
              </a:rPr>
              <a:t>dj) / </a:t>
            </a:r>
            <a:r>
              <a:rPr lang="es-ES" sz="2600" b="1" dirty="0">
                <a:solidFill>
                  <a:schemeClr val="tx1"/>
                </a:solidFill>
              </a:rPr>
              <a:t>360</a:t>
            </a:r>
            <a:endParaRPr lang="es-ES" sz="26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ES" sz="2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E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15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4000" y="868680"/>
            <a:ext cx="11328400" cy="5932495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s-ES" sz="2200" b="1" dirty="0" smtClean="0">
                <a:solidFill>
                  <a:schemeClr val="tx1"/>
                </a:solidFill>
              </a:rPr>
              <a:t>Fecha </a:t>
            </a:r>
            <a:r>
              <a:rPr lang="es-ES" sz="2200" b="1" dirty="0">
                <a:solidFill>
                  <a:schemeClr val="tx1"/>
                </a:solidFill>
              </a:rPr>
              <a:t>de apertura</a:t>
            </a:r>
            <a:r>
              <a:rPr lang="es-ES" sz="2200" dirty="0">
                <a:solidFill>
                  <a:schemeClr val="tx1"/>
                </a:solidFill>
              </a:rPr>
              <a:t>: fecha en que comienza el funcionamiento </a:t>
            </a:r>
            <a:r>
              <a:rPr lang="es-ES" sz="2200" dirty="0" smtClean="0">
                <a:solidFill>
                  <a:schemeClr val="tx1"/>
                </a:solidFill>
              </a:rPr>
              <a:t>del depósito.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dirty="0">
                <a:solidFill>
                  <a:schemeClr val="tx1"/>
                </a:solidFill>
              </a:rPr>
              <a:t>Fecha de liquidación de intereses</a:t>
            </a:r>
            <a:r>
              <a:rPr lang="es-ES" sz="2200" dirty="0">
                <a:solidFill>
                  <a:schemeClr val="tx1"/>
                </a:solidFill>
              </a:rPr>
              <a:t>: momento en que se calculan </a:t>
            </a:r>
            <a:r>
              <a:rPr lang="es-ES" sz="2200" dirty="0" smtClean="0">
                <a:solidFill>
                  <a:schemeClr val="tx1"/>
                </a:solidFill>
              </a:rPr>
              <a:t>los intereses </a:t>
            </a:r>
            <a:r>
              <a:rPr lang="es-ES" sz="2200" dirty="0">
                <a:solidFill>
                  <a:schemeClr val="tx1"/>
                </a:solidFill>
              </a:rPr>
              <a:t>y saldos finales</a:t>
            </a:r>
            <a:r>
              <a:rPr lang="es-ES" sz="22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dirty="0">
                <a:solidFill>
                  <a:schemeClr val="tx1"/>
                </a:solidFill>
              </a:rPr>
              <a:t>Capitales acreedores y deudores</a:t>
            </a:r>
            <a:r>
              <a:rPr lang="es-ES" sz="2200" dirty="0">
                <a:solidFill>
                  <a:schemeClr val="tx1"/>
                </a:solidFill>
              </a:rPr>
              <a:t>: se corresponden con los </a:t>
            </a:r>
            <a:r>
              <a:rPr lang="es-ES" sz="2200" dirty="0" smtClean="0">
                <a:solidFill>
                  <a:schemeClr val="tx1"/>
                </a:solidFill>
              </a:rPr>
              <a:t>ingresos (</a:t>
            </a:r>
            <a:r>
              <a:rPr lang="es-ES" sz="2200" dirty="0">
                <a:solidFill>
                  <a:schemeClr val="tx1"/>
                </a:solidFill>
              </a:rPr>
              <a:t>abonos) y las disposiciones (cargos</a:t>
            </a:r>
            <a:r>
              <a:rPr lang="es-ES" sz="220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dirty="0">
                <a:solidFill>
                  <a:schemeClr val="tx1"/>
                </a:solidFill>
              </a:rPr>
              <a:t>Saldos acreedores y deudores</a:t>
            </a:r>
            <a:r>
              <a:rPr lang="es-ES" sz="2200" dirty="0">
                <a:solidFill>
                  <a:schemeClr val="tx1"/>
                </a:solidFill>
              </a:rPr>
              <a:t>: saldos de la cuenta corriente a favor </a:t>
            </a:r>
            <a:r>
              <a:rPr lang="es-ES" sz="2200" dirty="0" smtClean="0">
                <a:solidFill>
                  <a:schemeClr val="tx1"/>
                </a:solidFill>
              </a:rPr>
              <a:t>o en </a:t>
            </a:r>
            <a:r>
              <a:rPr lang="es-ES" sz="2200" dirty="0">
                <a:solidFill>
                  <a:schemeClr val="tx1"/>
                </a:solidFill>
              </a:rPr>
              <a:t>contra del cliente, respectivamente</a:t>
            </a:r>
            <a:r>
              <a:rPr lang="es-ES" sz="22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dirty="0">
                <a:solidFill>
                  <a:schemeClr val="tx1"/>
                </a:solidFill>
              </a:rPr>
              <a:t>Período de liquidación</a:t>
            </a:r>
            <a:r>
              <a:rPr lang="es-ES" sz="2200" dirty="0">
                <a:solidFill>
                  <a:schemeClr val="tx1"/>
                </a:solidFill>
              </a:rPr>
              <a:t>: período entre dos fechas de liquidación consecutivas</a:t>
            </a:r>
            <a:r>
              <a:rPr lang="es-ES" sz="2200" dirty="0" smtClean="0">
                <a:solidFill>
                  <a:schemeClr val="tx1"/>
                </a:solidFill>
              </a:rPr>
              <a:t>. Por </a:t>
            </a:r>
            <a:r>
              <a:rPr lang="es-ES" sz="2200" dirty="0">
                <a:solidFill>
                  <a:schemeClr val="tx1"/>
                </a:solidFill>
              </a:rPr>
              <a:t>ejemplo: trimestral, semestral, etc</a:t>
            </a:r>
            <a:r>
              <a:rPr lang="es-ES" sz="22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dirty="0">
                <a:solidFill>
                  <a:schemeClr val="tx1"/>
                </a:solidFill>
              </a:rPr>
              <a:t>Saldo contable de la cuenta corriente: </a:t>
            </a:r>
            <a:r>
              <a:rPr lang="es-ES" sz="2200" dirty="0">
                <a:solidFill>
                  <a:schemeClr val="tx1"/>
                </a:solidFill>
              </a:rPr>
              <a:t>es el saldo de capitales de </a:t>
            </a:r>
            <a:r>
              <a:rPr lang="es-ES" sz="2200" dirty="0" smtClean="0">
                <a:solidFill>
                  <a:schemeClr val="tx1"/>
                </a:solidFill>
              </a:rPr>
              <a:t>la cuenta </a:t>
            </a:r>
            <a:r>
              <a:rPr lang="es-ES" sz="2200" dirty="0">
                <a:solidFill>
                  <a:schemeClr val="tx1"/>
                </a:solidFill>
              </a:rPr>
              <a:t>y varía solamente cuando se producen movimientos de </a:t>
            </a:r>
            <a:r>
              <a:rPr lang="es-ES" sz="2200" dirty="0" smtClean="0">
                <a:solidFill>
                  <a:schemeClr val="tx1"/>
                </a:solidFill>
              </a:rPr>
              <a:t>capitales por </a:t>
            </a:r>
            <a:r>
              <a:rPr lang="es-ES" sz="2200" dirty="0">
                <a:solidFill>
                  <a:schemeClr val="tx1"/>
                </a:solidFill>
              </a:rPr>
              <a:t>ingresos o disposiciones</a:t>
            </a:r>
            <a:r>
              <a:rPr lang="es-ES" sz="22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dirty="0" smtClean="0">
                <a:solidFill>
                  <a:schemeClr val="tx1"/>
                </a:solidFill>
              </a:rPr>
              <a:t>Saldo </a:t>
            </a:r>
            <a:r>
              <a:rPr lang="es-ES" sz="2200" b="1" dirty="0">
                <a:solidFill>
                  <a:schemeClr val="tx1"/>
                </a:solidFill>
              </a:rPr>
              <a:t>financiero de la cuenta corriente: </a:t>
            </a:r>
            <a:r>
              <a:rPr lang="es-ES" sz="2200" dirty="0">
                <a:solidFill>
                  <a:schemeClr val="tx1"/>
                </a:solidFill>
              </a:rPr>
              <a:t>es el saldo que </a:t>
            </a:r>
            <a:r>
              <a:rPr lang="es-ES" sz="2200" dirty="0" smtClean="0">
                <a:solidFill>
                  <a:schemeClr val="tx1"/>
                </a:solidFill>
              </a:rPr>
              <a:t>incorpora capitales </a:t>
            </a:r>
            <a:r>
              <a:rPr lang="es-ES" sz="2200" dirty="0">
                <a:solidFill>
                  <a:schemeClr val="tx1"/>
                </a:solidFill>
              </a:rPr>
              <a:t>e intereses</a:t>
            </a:r>
            <a:r>
              <a:rPr lang="es-ES" sz="22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b="1" dirty="0">
                <a:solidFill>
                  <a:schemeClr val="tx1"/>
                </a:solidFill>
              </a:rPr>
              <a:t>Tasa o tipo de interés</a:t>
            </a:r>
            <a:r>
              <a:rPr lang="es-ES" sz="2200" dirty="0">
                <a:solidFill>
                  <a:schemeClr val="tx1"/>
                </a:solidFill>
              </a:rPr>
              <a:t>: es el tanto de interés de la capitalización </a:t>
            </a:r>
            <a:r>
              <a:rPr lang="es-ES" sz="2200" dirty="0" smtClean="0">
                <a:solidFill>
                  <a:schemeClr val="tx1"/>
                </a:solidFill>
              </a:rPr>
              <a:t>simple aplicado </a:t>
            </a:r>
            <a:r>
              <a:rPr lang="es-ES" sz="2200" dirty="0">
                <a:solidFill>
                  <a:schemeClr val="tx1"/>
                </a:solidFill>
              </a:rPr>
              <a:t>al depósito. Generalmente se expresa sobre una base anual</a:t>
            </a:r>
            <a:r>
              <a:rPr lang="es-ES" sz="2200" dirty="0" smtClean="0">
                <a:solidFill>
                  <a:schemeClr val="tx1"/>
                </a:solidFill>
              </a:rPr>
              <a:t>, denominada </a:t>
            </a:r>
            <a:r>
              <a:rPr lang="es-ES" sz="2200" dirty="0">
                <a:solidFill>
                  <a:schemeClr val="tx1"/>
                </a:solidFill>
              </a:rPr>
              <a:t>nominal.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53998"/>
            <a:ext cx="1164844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400" dirty="0" smtClean="0"/>
              <a:t>Conceptos fundamentales en las operaciones bancarias </a:t>
            </a:r>
            <a:r>
              <a:rPr lang="es-ES" sz="2400" dirty="0"/>
              <a:t>vinculadas a los depósitos a la vista</a:t>
            </a:r>
          </a:p>
        </p:txBody>
      </p:sp>
    </p:spTree>
    <p:extLst>
      <p:ext uri="{BB962C8B-B14F-4D97-AF65-F5344CB8AC3E}">
        <p14:creationId xmlns:p14="http://schemas.microsoft.com/office/powerpoint/2010/main" val="275380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0" y="1508457"/>
            <a:ext cx="10972800" cy="4226856"/>
          </a:xfrm>
        </p:spPr>
        <p:txBody>
          <a:bodyPr/>
          <a:lstStyle/>
          <a:p>
            <a:pPr marL="0" indent="0" algn="just">
              <a:buNone/>
            </a:pPr>
            <a:r>
              <a:rPr lang="es-ES" sz="3000" dirty="0" smtClean="0">
                <a:solidFill>
                  <a:schemeClr val="tx1"/>
                </a:solidFill>
              </a:rPr>
              <a:t>Supongamos </a:t>
            </a:r>
            <a:r>
              <a:rPr lang="es-ES" sz="3000" dirty="0">
                <a:solidFill>
                  <a:schemeClr val="tx1"/>
                </a:solidFill>
              </a:rPr>
              <a:t>un depósito a la vista con las condiciones siguientes:</a:t>
            </a:r>
          </a:p>
          <a:p>
            <a:pPr algn="just"/>
            <a:r>
              <a:rPr lang="es-ES" sz="3000" dirty="0">
                <a:solidFill>
                  <a:schemeClr val="tx1"/>
                </a:solidFill>
              </a:rPr>
              <a:t>Interés acreedor en cuenta corriente: 5 %.</a:t>
            </a:r>
          </a:p>
          <a:p>
            <a:pPr algn="just"/>
            <a:r>
              <a:rPr lang="es-ES" sz="3000" dirty="0" smtClean="0">
                <a:solidFill>
                  <a:schemeClr val="tx1"/>
                </a:solidFill>
              </a:rPr>
              <a:t>Interés </a:t>
            </a:r>
            <a:r>
              <a:rPr lang="es-ES" sz="3000" dirty="0">
                <a:solidFill>
                  <a:schemeClr val="tx1"/>
                </a:solidFill>
              </a:rPr>
              <a:t>deudor sobre saldos al descubierto: 12 %.</a:t>
            </a:r>
          </a:p>
          <a:p>
            <a:pPr algn="just"/>
            <a:r>
              <a:rPr lang="es-ES" sz="3000" dirty="0" smtClean="0">
                <a:solidFill>
                  <a:schemeClr val="tx1"/>
                </a:solidFill>
              </a:rPr>
              <a:t>Comisión </a:t>
            </a:r>
            <a:r>
              <a:rPr lang="es-ES" sz="3000" dirty="0">
                <a:solidFill>
                  <a:schemeClr val="tx1"/>
                </a:solidFill>
              </a:rPr>
              <a:t>trimestral sobre máximo saldo al descubierto: 0,2 %.</a:t>
            </a:r>
          </a:p>
          <a:p>
            <a:pPr algn="just"/>
            <a:r>
              <a:rPr lang="es-ES" sz="3000" dirty="0" smtClean="0">
                <a:solidFill>
                  <a:schemeClr val="tx1"/>
                </a:solidFill>
              </a:rPr>
              <a:t>Precio </a:t>
            </a:r>
            <a:r>
              <a:rPr lang="es-ES" sz="3000" dirty="0">
                <a:solidFill>
                  <a:schemeClr val="tx1"/>
                </a:solidFill>
              </a:rPr>
              <a:t>talonario de cheque (se adquirió 1 al inicio): 10 pesos.</a:t>
            </a:r>
          </a:p>
          <a:p>
            <a:pPr algn="just"/>
            <a:r>
              <a:rPr lang="es-ES" sz="3000" dirty="0" smtClean="0">
                <a:solidFill>
                  <a:schemeClr val="tx1"/>
                </a:solidFill>
              </a:rPr>
              <a:t>La </a:t>
            </a:r>
            <a:r>
              <a:rPr lang="es-ES" sz="3000" dirty="0">
                <a:solidFill>
                  <a:schemeClr val="tx1"/>
                </a:solidFill>
              </a:rPr>
              <a:t>liquidación de intereses es trimestral.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Método directo. </a:t>
            </a:r>
            <a:r>
              <a:rPr lang="es-ES" sz="3200" dirty="0"/>
              <a:t>EJEMPLO</a:t>
            </a:r>
            <a:br>
              <a:rPr lang="es-ES" sz="3200" dirty="0"/>
            </a:br>
            <a:endParaRPr lang="es-ES" sz="3200" dirty="0"/>
          </a:p>
        </p:txBody>
      </p:sp>
      <p:sp>
        <p:nvSpPr>
          <p:cNvPr id="6" name="Rectángulo 5"/>
          <p:cNvSpPr/>
          <p:nvPr/>
        </p:nvSpPr>
        <p:spPr>
          <a:xfrm>
            <a:off x="203200" y="965963"/>
            <a:ext cx="1804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PÁGINA </a:t>
            </a:r>
            <a:r>
              <a:rPr lang="es-ES" b="1" dirty="0" smtClean="0"/>
              <a:t>92 L/T</a:t>
            </a:r>
            <a:endParaRPr lang="es-ES" b="1" dirty="0"/>
          </a:p>
        </p:txBody>
      </p:sp>
      <p:sp>
        <p:nvSpPr>
          <p:cNvPr id="7" name="Rectángulo 6"/>
          <p:cNvSpPr/>
          <p:nvPr/>
        </p:nvSpPr>
        <p:spPr>
          <a:xfrm>
            <a:off x="508000" y="5657015"/>
            <a:ext cx="1097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a</a:t>
            </a:r>
            <a:r>
              <a:rPr lang="es-ES" sz="2800" dirty="0" smtClean="0"/>
              <a:t>) </a:t>
            </a:r>
            <a:r>
              <a:rPr lang="es-ES" sz="2800" dirty="0"/>
              <a:t>E</a:t>
            </a:r>
            <a:r>
              <a:rPr lang="es-ES" sz="2800" dirty="0" smtClean="0"/>
              <a:t>labore </a:t>
            </a:r>
            <a:r>
              <a:rPr lang="es-ES" sz="2800" dirty="0"/>
              <a:t>el Estado de cuenta donde se muestren los </a:t>
            </a:r>
            <a:r>
              <a:rPr lang="es-ES" sz="2800" dirty="0" smtClean="0"/>
              <a:t>intereses devengados </a:t>
            </a:r>
            <a:r>
              <a:rPr lang="es-ES" sz="2800" dirty="0"/>
              <a:t>por los diferentes saldos de la cuenta.</a:t>
            </a:r>
          </a:p>
        </p:txBody>
      </p:sp>
    </p:spTree>
    <p:extLst>
      <p:ext uri="{BB962C8B-B14F-4D97-AF65-F5344CB8AC3E}">
        <p14:creationId xmlns:p14="http://schemas.microsoft.com/office/powerpoint/2010/main" val="32751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203200" y="1048435"/>
            <a:ext cx="1137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Las operaciones realizadas en la cuenta se presentan a </a:t>
            </a:r>
            <a:r>
              <a:rPr lang="es-ES" sz="2800" dirty="0" smtClean="0"/>
              <a:t>continuación: </a:t>
            </a:r>
            <a:endParaRPr lang="es-ES" sz="28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" y="1704202"/>
            <a:ext cx="10515600" cy="4777569"/>
          </a:xfrm>
          <a:prstGeom prst="rect">
            <a:avLst/>
          </a:prstGeom>
        </p:spPr>
      </p:pic>
      <p:sp>
        <p:nvSpPr>
          <p:cNvPr id="15" name="Título 1"/>
          <p:cNvSpPr txBox="1">
            <a:spLocks/>
          </p:cNvSpPr>
          <p:nvPr/>
        </p:nvSpPr>
        <p:spPr bwMode="auto">
          <a:xfrm>
            <a:off x="203200" y="251119"/>
            <a:ext cx="115824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24006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648013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972019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296025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s-ES" sz="3200" smtClean="0"/>
              <a:t/>
            </a:r>
            <a:br>
              <a:rPr lang="es-ES" sz="3200" smtClean="0"/>
            </a:br>
            <a:r>
              <a:rPr lang="es-ES" sz="3200" smtClean="0"/>
              <a:t>Método directo. EJEMPLO</a:t>
            </a:r>
            <a:br>
              <a:rPr lang="es-ES" sz="3200" smtClean="0"/>
            </a:b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2757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Método directo. SOLUCIÓN</a:t>
            </a:r>
            <a:endParaRPr lang="es-ES" sz="3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151370"/>
            <a:ext cx="10447019" cy="534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4000" dirty="0" smtClean="0"/>
              <a:t/>
            </a:r>
            <a:br>
              <a:rPr lang="es-ES" altLang="es-ES" sz="4000" dirty="0" smtClean="0"/>
            </a:br>
            <a:r>
              <a:rPr lang="es-ES" altLang="es-ES" sz="4000" dirty="0" smtClean="0"/>
              <a:t>Tema </a:t>
            </a:r>
            <a:r>
              <a:rPr lang="es-ES" altLang="es-ES" sz="4000" dirty="0"/>
              <a:t>I: Instituciones Financieras Bancarias</a:t>
            </a:r>
            <a:br>
              <a:rPr lang="es-ES" altLang="es-ES" sz="4000" dirty="0"/>
            </a:b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1049308"/>
            <a:ext cx="11386820" cy="4921250"/>
          </a:xfrm>
        </p:spPr>
        <p:txBody>
          <a:bodyPr/>
          <a:lstStyle/>
          <a:p>
            <a:pPr marL="0" indent="0" algn="just">
              <a:buNone/>
            </a:pPr>
            <a:r>
              <a:rPr lang="es-ES" altLang="es-ES" sz="3600" b="1" dirty="0" smtClean="0">
                <a:solidFill>
                  <a:schemeClr val="tx1"/>
                </a:solidFill>
              </a:rPr>
              <a:t>Tema</a:t>
            </a:r>
            <a:r>
              <a:rPr lang="es-ES" altLang="es-ES" sz="3600" dirty="0" smtClean="0">
                <a:solidFill>
                  <a:schemeClr val="tx1"/>
                </a:solidFill>
              </a:rPr>
              <a:t> </a:t>
            </a:r>
            <a:r>
              <a:rPr lang="es-ES" altLang="es-ES" sz="3600" dirty="0">
                <a:solidFill>
                  <a:schemeClr val="tx1"/>
                </a:solidFill>
              </a:rPr>
              <a:t>I: Instituciones Financieras Bancarias.</a:t>
            </a:r>
          </a:p>
          <a:p>
            <a:pPr marL="0" indent="0" algn="just">
              <a:buNone/>
            </a:pPr>
            <a:endParaRPr lang="es-ES" altLang="es-ES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_tradnl" sz="3600" b="1" dirty="0" smtClean="0">
                <a:solidFill>
                  <a:schemeClr val="tx1"/>
                </a:solidFill>
              </a:rPr>
              <a:t>Sumario: </a:t>
            </a:r>
            <a:r>
              <a:rPr lang="es-ES" sz="3600" dirty="0">
                <a:solidFill>
                  <a:schemeClr val="tx1"/>
                </a:solidFill>
              </a:rPr>
              <a:t>Operatoria de la Banca Comercial: Depósitos Bancarios</a:t>
            </a:r>
          </a:p>
          <a:p>
            <a:pPr marL="0" lvl="0" indent="0" algn="just">
              <a:buNone/>
            </a:pPr>
            <a:endParaRPr lang="es-E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06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Método directo. SOLUCIÓN</a:t>
            </a:r>
            <a:endParaRPr lang="es-ES" sz="3200" dirty="0"/>
          </a:p>
        </p:txBody>
      </p:sp>
      <p:sp>
        <p:nvSpPr>
          <p:cNvPr id="2" name="Rectángulo 1"/>
          <p:cNvSpPr/>
          <p:nvPr/>
        </p:nvSpPr>
        <p:spPr>
          <a:xfrm>
            <a:off x="203200" y="1184255"/>
            <a:ext cx="11379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El Estado de cuenta del depósito a la vista al 31 de marzo se </a:t>
            </a:r>
            <a:r>
              <a:rPr lang="es-ES" sz="2800" dirty="0" smtClean="0"/>
              <a:t>muestra a </a:t>
            </a:r>
            <a:r>
              <a:rPr lang="es-ES" sz="2800" dirty="0"/>
              <a:t>continuación: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681" y="2377441"/>
            <a:ext cx="10403879" cy="410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 algn="just">
              <a:buFont typeface="+mj-lt"/>
              <a:buAutoNum type="arabicPeriod"/>
            </a:pPr>
            <a:r>
              <a:rPr lang="es-ES" sz="3600" dirty="0">
                <a:solidFill>
                  <a:schemeClr val="tx1"/>
                </a:solidFill>
              </a:rPr>
              <a:t>¿Cuáles son los principales productos bancarios de pasivo y </a:t>
            </a:r>
            <a:r>
              <a:rPr lang="es-ES" sz="3600" dirty="0" smtClean="0">
                <a:solidFill>
                  <a:schemeClr val="tx1"/>
                </a:solidFill>
              </a:rPr>
              <a:t>activo que </a:t>
            </a:r>
            <a:r>
              <a:rPr lang="es-ES" sz="3600" dirty="0">
                <a:solidFill>
                  <a:schemeClr val="tx1"/>
                </a:solidFill>
              </a:rPr>
              <a:t>ofertan los bancos</a:t>
            </a:r>
            <a:r>
              <a:rPr lang="es-ES" sz="3600" dirty="0" smtClean="0">
                <a:solidFill>
                  <a:schemeClr val="tx1"/>
                </a:solidFill>
              </a:rPr>
              <a:t>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ES" sz="3600" dirty="0" smtClean="0">
                <a:solidFill>
                  <a:schemeClr val="tx1"/>
                </a:solidFill>
              </a:rPr>
              <a:t>¿Qué operaciones se realizan en </a:t>
            </a:r>
            <a:r>
              <a:rPr lang="es-ES" sz="3600" dirty="0">
                <a:solidFill>
                  <a:schemeClr val="tx1"/>
                </a:solidFill>
              </a:rPr>
              <a:t>la Banca </a:t>
            </a:r>
            <a:r>
              <a:rPr lang="es-ES" sz="3600" dirty="0" smtClean="0">
                <a:solidFill>
                  <a:schemeClr val="tx1"/>
                </a:solidFill>
              </a:rPr>
              <a:t>Comercial? Explique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ES" sz="3600" dirty="0" smtClean="0">
                <a:solidFill>
                  <a:schemeClr val="tx1"/>
                </a:solidFill>
              </a:rPr>
              <a:t>¿Qué método </a:t>
            </a:r>
            <a:r>
              <a:rPr lang="es-ES" sz="3600" dirty="0">
                <a:solidFill>
                  <a:schemeClr val="tx1"/>
                </a:solidFill>
              </a:rPr>
              <a:t>se </a:t>
            </a:r>
            <a:r>
              <a:rPr lang="es-ES" sz="3600" dirty="0" smtClean="0">
                <a:solidFill>
                  <a:schemeClr val="tx1"/>
                </a:solidFill>
              </a:rPr>
              <a:t>emplea para la liquidación de los intereses en un </a:t>
            </a:r>
            <a:r>
              <a:rPr lang="es-ES" sz="3600" dirty="0">
                <a:solidFill>
                  <a:schemeClr val="tx1"/>
                </a:solidFill>
              </a:rPr>
              <a:t>depósitos a la vista mediante cuenta </a:t>
            </a:r>
            <a:r>
              <a:rPr lang="es-ES" sz="3600" dirty="0" smtClean="0">
                <a:solidFill>
                  <a:schemeClr val="tx1"/>
                </a:solidFill>
              </a:rPr>
              <a:t>corriente?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ES" sz="3600" dirty="0" smtClean="0">
                <a:solidFill>
                  <a:schemeClr val="tx1"/>
                </a:solidFill>
              </a:rPr>
              <a:t>¿Cuál es su fórmula? </a:t>
            </a:r>
            <a:endParaRPr lang="es-ES" sz="3600" dirty="0">
              <a:solidFill>
                <a:schemeClr val="tx1"/>
              </a:solidFill>
            </a:endParaRPr>
          </a:p>
        </p:txBody>
      </p:sp>
      <p:sp>
        <p:nvSpPr>
          <p:cNvPr id="5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smtClean="0"/>
              <a:t>Preguntas </a:t>
            </a:r>
            <a:r>
              <a:rPr lang="es-ES" sz="3600" dirty="0"/>
              <a:t>de comprobación </a:t>
            </a:r>
          </a:p>
        </p:txBody>
      </p:sp>
    </p:spTree>
    <p:extLst>
      <p:ext uri="{BB962C8B-B14F-4D97-AF65-F5344CB8AC3E}">
        <p14:creationId xmlns:p14="http://schemas.microsoft.com/office/powerpoint/2010/main" val="252687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ORIENTACIÓN DE ESTUDIO INDEPENDIENTE</a:t>
            </a:r>
            <a:endParaRPr lang="es-ES" sz="3200" dirty="0"/>
          </a:p>
        </p:txBody>
      </p:sp>
      <p:sp>
        <p:nvSpPr>
          <p:cNvPr id="6" name="Rectángulo 5"/>
          <p:cNvSpPr/>
          <p:nvPr/>
        </p:nvSpPr>
        <p:spPr>
          <a:xfrm>
            <a:off x="1168400" y="1439998"/>
            <a:ext cx="10058400" cy="923330"/>
          </a:xfrm>
          <a:prstGeom prst="rect">
            <a:avLst/>
          </a:prstGeom>
          <a:ln w="7620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s-E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Tarea </a:t>
            </a:r>
            <a:r>
              <a:rPr lang="es-E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No.3. </a:t>
            </a:r>
            <a:r>
              <a:rPr lang="es-ES" sz="3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Moodle</a:t>
            </a:r>
            <a:endParaRPr lang="es-ES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3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5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1461297"/>
            <a:ext cx="21605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3200400" y="1337578"/>
            <a:ext cx="838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ES" sz="3200" b="1" dirty="0">
                <a:latin typeface="Arial Black" panose="020B0A04020102020204" pitchFamily="34" charset="0"/>
              </a:rPr>
              <a:t>Cuando un pueblo deja atrás el analfabetismo, sabe leer y escribir, y posee un mínimo indispensable de conocimientos para vivir y producir honradamente, le faltaría vencer todavía la peor forma de ignorancia en nuestra época: el analfabetismo económico.</a:t>
            </a:r>
          </a:p>
          <a:p>
            <a:pPr algn="r"/>
            <a:endParaRPr lang="es-ES" altLang="es-ES" sz="3200" b="1" dirty="0">
              <a:latin typeface="Arial Black" panose="020B0A04020102020204" pitchFamily="34" charset="0"/>
            </a:endParaRPr>
          </a:p>
          <a:p>
            <a:pPr algn="r"/>
            <a:r>
              <a:rPr lang="es-ES" altLang="es-ES" sz="3200" b="1" dirty="0">
                <a:latin typeface="Arial Black" panose="020B0A04020102020204" pitchFamily="34" charset="0"/>
              </a:rPr>
              <a:t>Castro  Ruz, F (2008)</a:t>
            </a:r>
          </a:p>
        </p:txBody>
      </p:sp>
    </p:spTree>
    <p:extLst>
      <p:ext uri="{BB962C8B-B14F-4D97-AF65-F5344CB8AC3E}">
        <p14:creationId xmlns:p14="http://schemas.microsoft.com/office/powerpoint/2010/main" val="326164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19208" y="1216756"/>
            <a:ext cx="5950396" cy="241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24006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648013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972019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296025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ES" altLang="es-ES" sz="44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FINANCIERO  </a:t>
            </a:r>
            <a:endParaRPr lang="es-ES" altLang="es-ES" sz="44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027822" y="5391956"/>
            <a:ext cx="5672453" cy="457200"/>
          </a:xfrm>
          <a:prstGeom prst="rect">
            <a:avLst/>
          </a:prstGeom>
        </p:spPr>
        <p:txBody>
          <a:bodyPr/>
          <a:lstStyle>
            <a:lvl1pPr marL="243005" indent="-24300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6510" indent="-20250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0016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34022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58028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82035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6041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0047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54053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s-ES" sz="2800" b="1" dirty="0" smtClean="0">
                <a:solidFill>
                  <a:schemeClr val="tx1"/>
                </a:solidFill>
              </a:rPr>
              <a:t>MSc. Beatriz </a:t>
            </a:r>
            <a:r>
              <a:rPr lang="es-ES" altLang="es-ES" sz="2800" b="1" dirty="0" smtClean="0">
                <a:solidFill>
                  <a:schemeClr val="tx1"/>
                </a:solidFill>
              </a:rPr>
              <a:t>Fernández</a:t>
            </a:r>
            <a:r>
              <a:rPr lang="en-US" altLang="es-ES" sz="2800" b="1" dirty="0" smtClean="0">
                <a:solidFill>
                  <a:schemeClr val="tx1"/>
                </a:solidFill>
              </a:rPr>
              <a:t> Pérez</a:t>
            </a:r>
            <a:endParaRPr lang="en-US" altLang="es-ES" sz="2800" b="1" dirty="0">
              <a:solidFill>
                <a:schemeClr val="tx1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 rot="21009916">
            <a:off x="690998" y="939527"/>
            <a:ext cx="4771765" cy="5384973"/>
            <a:chOff x="0" y="0"/>
            <a:chExt cx="4890135" cy="6100445"/>
          </a:xfrm>
        </p:grpSpPr>
        <p:sp>
          <p:nvSpPr>
            <p:cNvPr id="17" name="Rectángulo 16"/>
            <p:cNvSpPr/>
            <p:nvPr/>
          </p:nvSpPr>
          <p:spPr>
            <a:xfrm>
              <a:off x="0" y="0"/>
              <a:ext cx="4890135" cy="6100445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ES"/>
            </a:p>
          </p:txBody>
        </p:sp>
        <p:grpSp>
          <p:nvGrpSpPr>
            <p:cNvPr id="18" name="Grupo 17"/>
            <p:cNvGrpSpPr/>
            <p:nvPr/>
          </p:nvGrpSpPr>
          <p:grpSpPr>
            <a:xfrm>
              <a:off x="259307" y="163773"/>
              <a:ext cx="4543424" cy="5504473"/>
              <a:chOff x="-206169" y="0"/>
              <a:chExt cx="4323642" cy="5167436"/>
            </a:xfrm>
          </p:grpSpPr>
          <p:pic>
            <p:nvPicPr>
              <p:cNvPr id="19" name="Imagen 18" descr="D:\Fotos\Imagenes mias\171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19120">
                <a:off x="-206169" y="365709"/>
                <a:ext cx="2150110" cy="14339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0" name="Imagen 19" descr="D:\Fotos\Imagenes mias\17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642452">
                <a:off x="612085" y="3836937"/>
                <a:ext cx="1938081" cy="133049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1" name="Imagen 20" descr="D:\Fotos\Imagenes mias\billeteseuro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91947">
                <a:off x="1921979" y="456559"/>
                <a:ext cx="1616075" cy="195779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2" name="Imagen 21" descr="D:\Fotos\Imagenes mias\26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62157" y="0"/>
                <a:ext cx="1157628" cy="149288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3" name="Imagen 22" descr="D:\Fotos\Imagenes mias\dolares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40527">
                <a:off x="1626782" y="1945758"/>
                <a:ext cx="1812290" cy="183324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4" name="Imagen 23" descr="D:\Fotos\Imagenes mias\16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991449">
                <a:off x="155373" y="1433561"/>
                <a:ext cx="1803113" cy="184277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5" name="Imagen 24" descr="D:\Fotos\Imagenes mias\billetesmano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51043">
                <a:off x="2589028" y="3046228"/>
                <a:ext cx="1202690" cy="18542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6" name="Imagen 25" descr="D:\Fotos\Imagenes mias\13.jpg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670758">
                <a:off x="244549" y="2626242"/>
                <a:ext cx="2075180" cy="14306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</p:grpSp>
      </p:grp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709147" y="6110940"/>
            <a:ext cx="3438907" cy="457200"/>
          </a:xfrm>
          <a:prstGeom prst="rect">
            <a:avLst/>
          </a:prstGeom>
        </p:spPr>
        <p:txBody>
          <a:bodyPr/>
          <a:lstStyle>
            <a:lvl1pPr marL="243005" indent="-24300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6510" indent="-20250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0016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34022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58028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82035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6041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0047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54053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ES" sz="2800" b="1" dirty="0" smtClean="0">
                <a:solidFill>
                  <a:schemeClr val="tx1"/>
                </a:solidFill>
              </a:rPr>
              <a:t>Curso</a:t>
            </a:r>
            <a:r>
              <a:rPr lang="en-US" altLang="es-ES" sz="2800" b="1" dirty="0" smtClean="0">
                <a:solidFill>
                  <a:schemeClr val="tx1"/>
                </a:solidFill>
              </a:rPr>
              <a:t>: 2024/ 2025 </a:t>
            </a:r>
            <a:endParaRPr lang="en-US" alt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56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 smtClean="0"/>
              <a:t>OBJETIVOS:</a:t>
            </a: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1256237"/>
            <a:ext cx="11156262" cy="4725299"/>
          </a:xfrm>
        </p:spPr>
        <p:txBody>
          <a:bodyPr/>
          <a:lstStyle/>
          <a:p>
            <a:pPr marL="742950" indent="-742950" algn="just">
              <a:buFont typeface="+mj-lt"/>
              <a:buAutoNum type="arabicPeriod"/>
            </a:pPr>
            <a:r>
              <a:rPr lang="es-ES" sz="4000" dirty="0" smtClean="0">
                <a:solidFill>
                  <a:schemeClr val="tx1"/>
                </a:solidFill>
              </a:rPr>
              <a:t>Caracterizar </a:t>
            </a:r>
            <a:r>
              <a:rPr lang="es-ES" sz="4000" dirty="0">
                <a:solidFill>
                  <a:schemeClr val="tx1"/>
                </a:solidFill>
              </a:rPr>
              <a:t>los bancos comerciales a partir de sus operaciones activas y pasivas.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ES" sz="4000" dirty="0" smtClean="0">
                <a:solidFill>
                  <a:schemeClr val="tx1"/>
                </a:solidFill>
              </a:rPr>
              <a:t>Explicar </a:t>
            </a:r>
            <a:r>
              <a:rPr lang="es-ES" sz="4000" dirty="0">
                <a:solidFill>
                  <a:schemeClr val="tx1"/>
                </a:solidFill>
              </a:rPr>
              <a:t>las características y operativa financiera de los depósitos y sus formas de actuación en las distintas entidades bancarias acorde con sus peculiaridades y entorno social.</a:t>
            </a:r>
          </a:p>
          <a:p>
            <a:pPr marL="0" indent="0" algn="just">
              <a:buNone/>
            </a:pPr>
            <a:endParaRPr lang="es-E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4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0" y="1206504"/>
            <a:ext cx="10972800" cy="4830763"/>
          </a:xfrm>
        </p:spPr>
        <p:txBody>
          <a:bodyPr/>
          <a:lstStyle/>
          <a:p>
            <a:pPr marL="0" indent="0" algn="just">
              <a:buNone/>
            </a:pPr>
            <a:r>
              <a:rPr lang="es-ES" sz="2800" dirty="0">
                <a:solidFill>
                  <a:schemeClr val="tx1"/>
                </a:solidFill>
              </a:rPr>
              <a:t>Los bancos comerciales tienen sus características diferentes en cada país, su </a:t>
            </a:r>
            <a:r>
              <a:rPr lang="es-ES" sz="2800" dirty="0">
                <a:solidFill>
                  <a:srgbClr val="FF0000"/>
                </a:solidFill>
              </a:rPr>
              <a:t>función fundamental va ser la de </a:t>
            </a:r>
            <a:r>
              <a:rPr lang="es-ES" sz="2800" dirty="0" smtClean="0">
                <a:solidFill>
                  <a:srgbClr val="FF0000"/>
                </a:solidFill>
              </a:rPr>
              <a:t>ser </a:t>
            </a:r>
            <a:r>
              <a:rPr lang="es-ES" sz="2800" dirty="0">
                <a:solidFill>
                  <a:srgbClr val="FF0000"/>
                </a:solidFill>
              </a:rPr>
              <a:t>intermediarios en las operaciones y transacciones de la vida económica de un país</a:t>
            </a:r>
            <a:r>
              <a:rPr lang="es-ES" sz="2800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endParaRPr lang="es-ES" sz="2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2800" dirty="0">
                <a:solidFill>
                  <a:schemeClr val="tx1"/>
                </a:solidFill>
              </a:rPr>
              <a:t>Las instituciones financieras canalizan los fondos de los prestamistas a los prestatarios y, de esa forma crean instrumentos financieros (como las cuentas corrientes o las de ahorro) el instrumento </a:t>
            </a:r>
            <a:r>
              <a:rPr lang="es-ES" sz="2800" dirty="0" smtClean="0">
                <a:solidFill>
                  <a:schemeClr val="tx1"/>
                </a:solidFill>
              </a:rPr>
              <a:t>más </a:t>
            </a:r>
            <a:r>
              <a:rPr lang="es-ES" sz="2800" dirty="0">
                <a:solidFill>
                  <a:schemeClr val="tx1"/>
                </a:solidFill>
              </a:rPr>
              <a:t>importante es el dinero bancario (o cuentas corrientes) proporcionado por los bancos comerciales.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Banco </a:t>
            </a:r>
            <a:r>
              <a:rPr lang="es-ES" sz="3200" dirty="0" smtClean="0"/>
              <a:t>Comercial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17139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929643"/>
            <a:ext cx="11379201" cy="5928357"/>
          </a:xfrm>
        </p:spPr>
        <p:txBody>
          <a:bodyPr/>
          <a:lstStyle/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Los bancos y otros intermediarios financieros son empresas muy parecidas a las demás. Se organiza para generar beneficios a sus propietarios. El Banco Comercial es una empresa relativamente sencilla que presta determinados servicios a sus clientes, y a cambio recibe pago de ellos, en una u otra forma</a:t>
            </a:r>
            <a:r>
              <a:rPr lang="es-ES" sz="26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es-ES" sz="2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2600" dirty="0" smtClean="0">
                <a:solidFill>
                  <a:schemeClr val="tx1"/>
                </a:solidFill>
              </a:rPr>
              <a:t>La </a:t>
            </a:r>
            <a:r>
              <a:rPr lang="es-ES" sz="2600" dirty="0">
                <a:solidFill>
                  <a:schemeClr val="tx1"/>
                </a:solidFill>
              </a:rPr>
              <a:t>banca de empresa, como función de las instituciones bancarias en </a:t>
            </a:r>
            <a:r>
              <a:rPr lang="es-ES" sz="2600" dirty="0" smtClean="0">
                <a:solidFill>
                  <a:schemeClr val="tx1"/>
                </a:solidFill>
              </a:rPr>
              <a:t>el mundo </a:t>
            </a:r>
            <a:r>
              <a:rPr lang="es-ES" sz="2600" dirty="0">
                <a:solidFill>
                  <a:schemeClr val="tx1"/>
                </a:solidFill>
              </a:rPr>
              <a:t>moderno, representa la organización y gestión de las </a:t>
            </a:r>
            <a:r>
              <a:rPr lang="es-ES" sz="2600" dirty="0" smtClean="0">
                <a:solidFill>
                  <a:schemeClr val="tx1"/>
                </a:solidFill>
              </a:rPr>
              <a:t>relaciones de </a:t>
            </a:r>
            <a:r>
              <a:rPr lang="es-ES" sz="2600" dirty="0">
                <a:solidFill>
                  <a:schemeClr val="tx1"/>
                </a:solidFill>
              </a:rPr>
              <a:t>la entidad con los </a:t>
            </a:r>
            <a:r>
              <a:rPr lang="es-ES" sz="2600" dirty="0" smtClean="0">
                <a:solidFill>
                  <a:schemeClr val="tx1"/>
                </a:solidFill>
              </a:rPr>
              <a:t>clientes - </a:t>
            </a:r>
            <a:r>
              <a:rPr lang="es-ES" sz="2600" dirty="0">
                <a:solidFill>
                  <a:schemeClr val="tx1"/>
                </a:solidFill>
              </a:rPr>
              <a:t>empresas</a:t>
            </a:r>
            <a:r>
              <a:rPr lang="es-ES" sz="26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s-ES" sz="2600" dirty="0" smtClean="0">
                <a:solidFill>
                  <a:schemeClr val="tx1"/>
                </a:solidFill>
              </a:rPr>
              <a:t>Dichas </a:t>
            </a:r>
            <a:r>
              <a:rPr lang="es-ES" sz="2600" dirty="0">
                <a:solidFill>
                  <a:schemeClr val="tx1"/>
                </a:solidFill>
              </a:rPr>
              <a:t>relaciones no solo </a:t>
            </a:r>
            <a:r>
              <a:rPr lang="es-ES" sz="2600" dirty="0" smtClean="0">
                <a:solidFill>
                  <a:schemeClr val="tx1"/>
                </a:solidFill>
              </a:rPr>
              <a:t>abarcan las </a:t>
            </a:r>
            <a:r>
              <a:rPr lang="es-ES" sz="2600" dirty="0">
                <a:solidFill>
                  <a:schemeClr val="tx1"/>
                </a:solidFill>
              </a:rPr>
              <a:t>cuentas corrientes e inversiones mediante préstamos y líneas </a:t>
            </a:r>
            <a:r>
              <a:rPr lang="es-ES" sz="2600" dirty="0" smtClean="0">
                <a:solidFill>
                  <a:schemeClr val="tx1"/>
                </a:solidFill>
              </a:rPr>
              <a:t>de crédito</a:t>
            </a:r>
            <a:r>
              <a:rPr lang="es-ES" sz="2600" dirty="0">
                <a:solidFill>
                  <a:schemeClr val="tx1"/>
                </a:solidFill>
              </a:rPr>
              <a:t>, aunque son los productos más conocidos en Cuba, sino todas </a:t>
            </a:r>
            <a:r>
              <a:rPr lang="es-ES" sz="2600" dirty="0" smtClean="0">
                <a:solidFill>
                  <a:srgbClr val="FF0000"/>
                </a:solidFill>
              </a:rPr>
              <a:t>las </a:t>
            </a:r>
            <a:r>
              <a:rPr lang="es-ES" sz="2600" b="1" dirty="0" smtClean="0">
                <a:solidFill>
                  <a:srgbClr val="FF0000"/>
                </a:solidFill>
              </a:rPr>
              <a:t>operaciones </a:t>
            </a:r>
            <a:r>
              <a:rPr lang="es-ES" sz="2600" b="1" dirty="0">
                <a:solidFill>
                  <a:srgbClr val="FF0000"/>
                </a:solidFill>
              </a:rPr>
              <a:t>activas y pasivas y servicios financieros</a:t>
            </a:r>
            <a:r>
              <a:rPr lang="es-ES" sz="2600" b="1" dirty="0">
                <a:solidFill>
                  <a:schemeClr val="tx1"/>
                </a:solidFill>
              </a:rPr>
              <a:t> </a:t>
            </a:r>
            <a:r>
              <a:rPr lang="es-ES" sz="2600" dirty="0">
                <a:solidFill>
                  <a:schemeClr val="tx1"/>
                </a:solidFill>
              </a:rPr>
              <a:t>propios de los </a:t>
            </a:r>
            <a:r>
              <a:rPr lang="es-ES" sz="2600" dirty="0" smtClean="0">
                <a:solidFill>
                  <a:schemeClr val="tx1"/>
                </a:solidFill>
              </a:rPr>
              <a:t>bancos universales</a:t>
            </a:r>
            <a:r>
              <a:rPr lang="es-ES" sz="2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Banco </a:t>
            </a:r>
            <a:r>
              <a:rPr lang="es-ES" sz="3200" dirty="0" smtClean="0"/>
              <a:t>Comercial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51766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975363"/>
            <a:ext cx="11379201" cy="5551493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Captar, recibir y mantener dinero en efectivo, en depósito a la vista </a:t>
            </a:r>
            <a:r>
              <a:rPr lang="es-ES" sz="2400" dirty="0" smtClean="0">
                <a:solidFill>
                  <a:schemeClr val="tx1"/>
                </a:solidFill>
              </a:rPr>
              <a:t>o a </a:t>
            </a:r>
            <a:r>
              <a:rPr lang="es-ES" sz="2400" dirty="0">
                <a:solidFill>
                  <a:schemeClr val="tx1"/>
                </a:solidFill>
              </a:rPr>
              <a:t>término en las modalidades que </a:t>
            </a:r>
            <a:r>
              <a:rPr lang="es-ES" sz="2400" dirty="0" smtClean="0">
                <a:solidFill>
                  <a:schemeClr val="tx1"/>
                </a:solidFill>
              </a:rPr>
              <a:t>convenga,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Conceder préstamos, líneas de crédito y financiamiento de todo </a:t>
            </a:r>
            <a:r>
              <a:rPr lang="es-ES" sz="2400" dirty="0" smtClean="0">
                <a:solidFill>
                  <a:schemeClr val="tx1"/>
                </a:solidFill>
              </a:rPr>
              <a:t>tipo a </a:t>
            </a:r>
            <a:r>
              <a:rPr lang="es-ES" sz="2400" dirty="0">
                <a:solidFill>
                  <a:schemeClr val="tx1"/>
                </a:solidFill>
              </a:rPr>
              <a:t>corto, mediano y largo </a:t>
            </a:r>
            <a:r>
              <a:rPr lang="es-ES" sz="2400" dirty="0" smtClean="0">
                <a:solidFill>
                  <a:schemeClr val="tx1"/>
                </a:solidFill>
              </a:rPr>
              <a:t>plazo.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Solicitar y obtener préstamos y créditos a corto, mediano y </a:t>
            </a:r>
            <a:r>
              <a:rPr lang="es-ES" sz="2400" dirty="0" smtClean="0">
                <a:solidFill>
                  <a:schemeClr val="tx1"/>
                </a:solidFill>
              </a:rPr>
              <a:t>largo plazo</a:t>
            </a:r>
            <a:r>
              <a:rPr lang="es-ES" sz="2400" dirty="0">
                <a:solidFill>
                  <a:schemeClr val="tx1"/>
                </a:solidFill>
              </a:rPr>
              <a:t>, u otras formas de obligaciones o compromisos de dinero </a:t>
            </a:r>
            <a:r>
              <a:rPr lang="es-ES" sz="2400" dirty="0" smtClean="0">
                <a:solidFill>
                  <a:schemeClr val="tx1"/>
                </a:solidFill>
              </a:rPr>
              <a:t>que resulten apropiados.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Emitir, aceptar, endosar, avalar, descontar, comprar o vender y </a:t>
            </a:r>
            <a:r>
              <a:rPr lang="es-ES" sz="2400" dirty="0" smtClean="0">
                <a:solidFill>
                  <a:schemeClr val="tx1"/>
                </a:solidFill>
              </a:rPr>
              <a:t>en general </a:t>
            </a:r>
            <a:r>
              <a:rPr lang="es-ES" sz="2400" dirty="0">
                <a:solidFill>
                  <a:schemeClr val="tx1"/>
                </a:solidFill>
              </a:rPr>
              <a:t>hacer todas las operaciones posibles con letras de cambio</a:t>
            </a:r>
            <a:r>
              <a:rPr lang="es-ES" sz="2400" dirty="0" smtClean="0">
                <a:solidFill>
                  <a:schemeClr val="tx1"/>
                </a:solidFill>
              </a:rPr>
              <a:t>, pagarés</a:t>
            </a:r>
            <a:r>
              <a:rPr lang="es-ES" sz="2400" dirty="0">
                <a:solidFill>
                  <a:schemeClr val="tx1"/>
                </a:solidFill>
              </a:rPr>
              <a:t>, cheques, pólizas y otros documentos mercantiles </a:t>
            </a:r>
            <a:r>
              <a:rPr lang="es-ES" sz="2400" dirty="0" smtClean="0">
                <a:solidFill>
                  <a:schemeClr val="tx1"/>
                </a:solidFill>
              </a:rPr>
              <a:t>negociables.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Ofrecer servicios de administración de bienes de toda clase, </a:t>
            </a:r>
            <a:r>
              <a:rPr lang="es-ES" sz="2400" dirty="0" smtClean="0">
                <a:solidFill>
                  <a:schemeClr val="tx1"/>
                </a:solidFill>
              </a:rPr>
              <a:t>asesoría para </a:t>
            </a:r>
            <a:r>
              <a:rPr lang="es-ES" sz="2400" dirty="0">
                <a:solidFill>
                  <a:schemeClr val="tx1"/>
                </a:solidFill>
              </a:rPr>
              <a:t>operaciones financieras o negocios sobre todo tipo de </a:t>
            </a:r>
            <a:r>
              <a:rPr lang="es-ES" sz="2400" dirty="0" smtClean="0">
                <a:solidFill>
                  <a:schemeClr val="tx1"/>
                </a:solidFill>
              </a:rPr>
              <a:t>bienes.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Desarrollar operaciones de Tesorería, compra-venta de monedas, </a:t>
            </a:r>
            <a:r>
              <a:rPr lang="es-ES" sz="2400" dirty="0" smtClean="0">
                <a:solidFill>
                  <a:schemeClr val="tx1"/>
                </a:solidFill>
              </a:rPr>
              <a:t>de valores</a:t>
            </a:r>
            <a:r>
              <a:rPr lang="es-ES" sz="2400" dirty="0">
                <a:solidFill>
                  <a:schemeClr val="tx1"/>
                </a:solidFill>
              </a:rPr>
              <a:t>, factoraje, arrendamiento financiero, </a:t>
            </a:r>
            <a:r>
              <a:rPr lang="es-ES" sz="2400" dirty="0" err="1">
                <a:solidFill>
                  <a:schemeClr val="tx1"/>
                </a:solidFill>
              </a:rPr>
              <a:t>forfaiting</a:t>
            </a:r>
            <a:r>
              <a:rPr lang="es-ES" sz="2400" dirty="0">
                <a:solidFill>
                  <a:schemeClr val="tx1"/>
                </a:solidFill>
              </a:rPr>
              <a:t> y otras </a:t>
            </a:r>
            <a:r>
              <a:rPr lang="es-ES" sz="2400" dirty="0" smtClean="0">
                <a:solidFill>
                  <a:schemeClr val="tx1"/>
                </a:solidFill>
              </a:rPr>
              <a:t>modalidades de financiamiento.</a:t>
            </a:r>
            <a:endParaRPr lang="es-ES" sz="2400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Operaciones de la banca de empresa</a:t>
            </a:r>
          </a:p>
        </p:txBody>
      </p:sp>
    </p:spTree>
    <p:extLst>
      <p:ext uri="{BB962C8B-B14F-4D97-AF65-F5344CB8AC3E}">
        <p14:creationId xmlns:p14="http://schemas.microsoft.com/office/powerpoint/2010/main" val="224986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4000" y="1043943"/>
            <a:ext cx="11328400" cy="5437828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Ofrecer una variedad de productos y servicios financieros que </a:t>
            </a:r>
            <a:r>
              <a:rPr lang="es-ES" sz="2400" dirty="0" smtClean="0">
                <a:solidFill>
                  <a:schemeClr val="tx1"/>
                </a:solidFill>
              </a:rPr>
              <a:t>se adapten </a:t>
            </a:r>
            <a:r>
              <a:rPr lang="es-ES" sz="2400" dirty="0">
                <a:solidFill>
                  <a:schemeClr val="tx1"/>
                </a:solidFill>
              </a:rPr>
              <a:t>a las múltiples necesidades de las empresas, entre ellos </a:t>
            </a:r>
            <a:r>
              <a:rPr lang="es-ES" sz="2400" dirty="0" smtClean="0">
                <a:solidFill>
                  <a:schemeClr val="tx1"/>
                </a:solidFill>
              </a:rPr>
              <a:t>pueden citarse</a:t>
            </a:r>
            <a:r>
              <a:rPr lang="es-ES" sz="2400" dirty="0">
                <a:solidFill>
                  <a:schemeClr val="tx1"/>
                </a:solidFill>
              </a:rPr>
              <a:t>: depósitos a la vista y a plazos, préstamos, líneas de crédito</a:t>
            </a:r>
            <a:r>
              <a:rPr lang="es-ES" sz="2400" dirty="0" smtClean="0">
                <a:solidFill>
                  <a:schemeClr val="tx1"/>
                </a:solidFill>
              </a:rPr>
              <a:t>, descuentos </a:t>
            </a:r>
            <a:r>
              <a:rPr lang="es-ES" sz="2400" dirty="0">
                <a:solidFill>
                  <a:schemeClr val="tx1"/>
                </a:solidFill>
              </a:rPr>
              <a:t>de efectos comerciales, venta de seguros, servicios </a:t>
            </a:r>
            <a:r>
              <a:rPr lang="es-ES" sz="2400" dirty="0" smtClean="0">
                <a:solidFill>
                  <a:schemeClr val="tx1"/>
                </a:solidFill>
              </a:rPr>
              <a:t>de leasing </a:t>
            </a:r>
            <a:r>
              <a:rPr lang="es-ES" sz="2400" dirty="0">
                <a:solidFill>
                  <a:schemeClr val="tx1"/>
                </a:solidFill>
              </a:rPr>
              <a:t>y </a:t>
            </a:r>
            <a:r>
              <a:rPr lang="es-ES" sz="2400" dirty="0" err="1">
                <a:solidFill>
                  <a:schemeClr val="tx1"/>
                </a:solidFill>
              </a:rPr>
              <a:t>factoring</a:t>
            </a:r>
            <a:r>
              <a:rPr lang="es-ES" sz="2400" dirty="0">
                <a:solidFill>
                  <a:schemeClr val="tx1"/>
                </a:solidFill>
              </a:rPr>
              <a:t> y operaciones con el exterior</a:t>
            </a:r>
            <a:r>
              <a:rPr lang="es-ES" sz="24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Segmentar la clientela, lo que facilita el diseño de productos y </a:t>
            </a:r>
            <a:r>
              <a:rPr lang="es-ES" sz="2400" dirty="0" smtClean="0">
                <a:solidFill>
                  <a:schemeClr val="tx1"/>
                </a:solidFill>
              </a:rPr>
              <a:t>servicios acordes </a:t>
            </a:r>
            <a:r>
              <a:rPr lang="es-ES" sz="2400" dirty="0">
                <a:solidFill>
                  <a:schemeClr val="tx1"/>
                </a:solidFill>
              </a:rPr>
              <a:t>a las particularidades de cada </a:t>
            </a:r>
            <a:r>
              <a:rPr lang="es-ES" sz="2400" dirty="0" smtClean="0">
                <a:solidFill>
                  <a:schemeClr val="tx1"/>
                </a:solidFill>
              </a:rPr>
              <a:t>segmento.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Garantizar la adecuada relación rentabilidad/riesgo, mediante </a:t>
            </a:r>
            <a:r>
              <a:rPr lang="es-ES" sz="2400" dirty="0" smtClean="0">
                <a:solidFill>
                  <a:schemeClr val="tx1"/>
                </a:solidFill>
              </a:rPr>
              <a:t>un sistema </a:t>
            </a:r>
            <a:r>
              <a:rPr lang="es-ES" sz="2400" dirty="0">
                <a:solidFill>
                  <a:schemeClr val="tx1"/>
                </a:solidFill>
              </a:rPr>
              <a:t>integral de análisis y evaluación de riesgos.</a:t>
            </a:r>
            <a:endParaRPr lang="es-ES" sz="24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Ofrecer una atención personalizada a cada cliente mediante </a:t>
            </a:r>
            <a:r>
              <a:rPr lang="es-ES" sz="2400" dirty="0" smtClean="0">
                <a:solidFill>
                  <a:schemeClr val="tx1"/>
                </a:solidFill>
              </a:rPr>
              <a:t>gestores de empresas </a:t>
            </a:r>
            <a:r>
              <a:rPr lang="es-ES" sz="2400" dirty="0">
                <a:solidFill>
                  <a:schemeClr val="tx1"/>
                </a:solidFill>
              </a:rPr>
              <a:t>de alta calificación profesional</a:t>
            </a:r>
            <a:r>
              <a:rPr lang="es-ES" sz="24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Informatizar los procesos y operaciones bancarias relacionadas con </a:t>
            </a:r>
            <a:r>
              <a:rPr lang="es-ES" sz="2400" dirty="0" smtClean="0">
                <a:solidFill>
                  <a:schemeClr val="tx1"/>
                </a:solidFill>
              </a:rPr>
              <a:t>la Banca </a:t>
            </a:r>
            <a:r>
              <a:rPr lang="es-ES" sz="2400" dirty="0">
                <a:solidFill>
                  <a:schemeClr val="tx1"/>
                </a:solidFill>
              </a:rPr>
              <a:t>de Empresa.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Principios de la banca de empresa</a:t>
            </a:r>
          </a:p>
        </p:txBody>
      </p:sp>
    </p:spTree>
    <p:extLst>
      <p:ext uri="{BB962C8B-B14F-4D97-AF65-F5344CB8AC3E}">
        <p14:creationId xmlns:p14="http://schemas.microsoft.com/office/powerpoint/2010/main" val="224762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3200" dirty="0">
                <a:solidFill>
                  <a:schemeClr val="tx1"/>
                </a:solidFill>
              </a:rPr>
              <a:t>La Banca Comercial realiza diversas operaciones que podemos clasificar en tres categorías</a:t>
            </a:r>
            <a:r>
              <a:rPr lang="es-ES" sz="3200" dirty="0" smtClean="0">
                <a:solidFill>
                  <a:schemeClr val="tx1"/>
                </a:solidFill>
              </a:rPr>
              <a:t>:</a:t>
            </a:r>
          </a:p>
          <a:p>
            <a:pPr marL="0" indent="0" algn="just">
              <a:buNone/>
            </a:pPr>
            <a:endParaRPr lang="es-ES" sz="32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3200" dirty="0">
                <a:solidFill>
                  <a:schemeClr val="tx1"/>
                </a:solidFill>
              </a:rPr>
              <a:t>1.	Pasivas o de </a:t>
            </a:r>
            <a:r>
              <a:rPr lang="es-ES" sz="3200" b="1" dirty="0">
                <a:solidFill>
                  <a:srgbClr val="FF0000"/>
                </a:solidFill>
              </a:rPr>
              <a:t>captación</a:t>
            </a:r>
            <a:r>
              <a:rPr lang="es-ES" sz="3200" dirty="0">
                <a:solidFill>
                  <a:schemeClr val="tx1"/>
                </a:solidFill>
              </a:rPr>
              <a:t> de recursos.</a:t>
            </a:r>
          </a:p>
          <a:p>
            <a:pPr marL="0" indent="0" algn="just">
              <a:buNone/>
            </a:pPr>
            <a:r>
              <a:rPr lang="es-ES" sz="3200" dirty="0">
                <a:solidFill>
                  <a:schemeClr val="tx1"/>
                </a:solidFill>
              </a:rPr>
              <a:t>2.	Activa o de </a:t>
            </a:r>
            <a:r>
              <a:rPr lang="es-ES" sz="3200" b="1" dirty="0">
                <a:solidFill>
                  <a:srgbClr val="FF0000"/>
                </a:solidFill>
              </a:rPr>
              <a:t>inversión</a:t>
            </a:r>
            <a:r>
              <a:rPr lang="es-ES" sz="3200" dirty="0">
                <a:solidFill>
                  <a:schemeClr val="tx1"/>
                </a:solidFill>
              </a:rPr>
              <a:t> de esos recursos captados.</a:t>
            </a:r>
          </a:p>
          <a:p>
            <a:pPr marL="0" indent="0" algn="just">
              <a:buNone/>
            </a:pPr>
            <a:r>
              <a:rPr lang="es-ES" sz="3200" dirty="0">
                <a:solidFill>
                  <a:schemeClr val="tx1"/>
                </a:solidFill>
              </a:rPr>
              <a:t>3.	Servicios a su clientela.</a:t>
            </a:r>
          </a:p>
          <a:p>
            <a:pPr marL="0" indent="0" algn="just">
              <a:buNone/>
            </a:pPr>
            <a:endParaRPr lang="es-ES" sz="3200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O</a:t>
            </a:r>
            <a:r>
              <a:rPr lang="es-ES" sz="3200" dirty="0" smtClean="0"/>
              <a:t>peraciones </a:t>
            </a:r>
            <a:r>
              <a:rPr lang="es-ES" sz="3200" dirty="0"/>
              <a:t>de la Banca Comercial</a:t>
            </a:r>
          </a:p>
        </p:txBody>
      </p:sp>
    </p:spTree>
    <p:extLst>
      <p:ext uri="{BB962C8B-B14F-4D97-AF65-F5344CB8AC3E}">
        <p14:creationId xmlns:p14="http://schemas.microsoft.com/office/powerpoint/2010/main" val="8554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949650"/>
            <a:ext cx="11379201" cy="5908349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algn="just">
              <a:buAutoNum type="arabicPeriod"/>
            </a:pPr>
            <a:r>
              <a:rPr lang="es-ES" sz="2800" b="1" dirty="0" smtClean="0">
                <a:solidFill>
                  <a:schemeClr val="tx1"/>
                </a:solidFill>
              </a:rPr>
              <a:t>Operaciones </a:t>
            </a:r>
            <a:r>
              <a:rPr lang="es-ES" sz="2800" b="1" dirty="0">
                <a:solidFill>
                  <a:schemeClr val="tx1"/>
                </a:solidFill>
              </a:rPr>
              <a:t>Pasivas: </a:t>
            </a:r>
            <a:r>
              <a:rPr lang="es-ES" sz="2800" dirty="0">
                <a:solidFill>
                  <a:schemeClr val="tx1"/>
                </a:solidFill>
              </a:rPr>
              <a:t>son aquellas </a:t>
            </a:r>
            <a:r>
              <a:rPr lang="es-ES" sz="2800" dirty="0" smtClean="0">
                <a:solidFill>
                  <a:schemeClr val="tx1"/>
                </a:solidFill>
              </a:rPr>
              <a:t>que realizan </a:t>
            </a:r>
            <a:r>
              <a:rPr lang="es-ES" sz="2800" dirty="0">
                <a:solidFill>
                  <a:schemeClr val="tx1"/>
                </a:solidFill>
              </a:rPr>
              <a:t>los intermediarios financieros con el fin de </a:t>
            </a:r>
            <a:r>
              <a:rPr lang="es-ES" sz="2800" b="1" dirty="0">
                <a:solidFill>
                  <a:srgbClr val="FF0000"/>
                </a:solidFill>
              </a:rPr>
              <a:t>atraer fondos</a:t>
            </a:r>
            <a:r>
              <a:rPr lang="es-ES" sz="2800" dirty="0">
                <a:solidFill>
                  <a:schemeClr val="tx1"/>
                </a:solidFill>
              </a:rPr>
              <a:t>, o sea</a:t>
            </a:r>
            <a:r>
              <a:rPr lang="es-ES" sz="2800" dirty="0" smtClean="0">
                <a:solidFill>
                  <a:schemeClr val="tx1"/>
                </a:solidFill>
              </a:rPr>
              <a:t>, los </a:t>
            </a:r>
            <a:r>
              <a:rPr lang="es-ES" sz="2800" dirty="0">
                <a:solidFill>
                  <a:schemeClr val="tx1"/>
                </a:solidFill>
              </a:rPr>
              <a:t>créditos recibidos por el banco. Dentro de estas últimas se </a:t>
            </a:r>
            <a:r>
              <a:rPr lang="es-ES" sz="2800" dirty="0" smtClean="0">
                <a:solidFill>
                  <a:schemeClr val="tx1"/>
                </a:solidFill>
              </a:rPr>
              <a:t>encuentran los </a:t>
            </a:r>
            <a:r>
              <a:rPr lang="es-ES" sz="2800" b="1" dirty="0">
                <a:solidFill>
                  <a:srgbClr val="FF0000"/>
                </a:solidFill>
              </a:rPr>
              <a:t>depósitos bancarios</a:t>
            </a:r>
            <a:r>
              <a:rPr lang="es-ES" sz="2800" dirty="0" smtClean="0">
                <a:solidFill>
                  <a:schemeClr val="tx1"/>
                </a:solidFill>
              </a:rPr>
              <a:t>. (Acreedores)</a:t>
            </a:r>
          </a:p>
          <a:p>
            <a:pPr marL="514350" indent="-514350" algn="just">
              <a:buAutoNum type="arabicPeriod"/>
            </a:pPr>
            <a:r>
              <a:rPr lang="es-ES" sz="2800" b="1" dirty="0" smtClean="0">
                <a:solidFill>
                  <a:schemeClr val="tx1"/>
                </a:solidFill>
              </a:rPr>
              <a:t>Las </a:t>
            </a:r>
            <a:r>
              <a:rPr lang="es-ES" sz="2800" b="1" dirty="0">
                <a:solidFill>
                  <a:schemeClr val="tx1"/>
                </a:solidFill>
              </a:rPr>
              <a:t>operaciones </a:t>
            </a:r>
            <a:r>
              <a:rPr lang="es-ES" sz="2800" b="1" dirty="0" smtClean="0">
                <a:solidFill>
                  <a:schemeClr val="tx1"/>
                </a:solidFill>
              </a:rPr>
              <a:t>activas: </a:t>
            </a:r>
            <a:r>
              <a:rPr lang="es-ES" sz="2800" dirty="0" smtClean="0">
                <a:solidFill>
                  <a:schemeClr val="tx1"/>
                </a:solidFill>
              </a:rPr>
              <a:t>están </a:t>
            </a:r>
            <a:r>
              <a:rPr lang="es-ES" sz="2800" dirty="0">
                <a:solidFill>
                  <a:schemeClr val="tx1"/>
                </a:solidFill>
              </a:rPr>
              <a:t>destinadas a la financiación a corto, mediano y largo plazo, </a:t>
            </a:r>
            <a:r>
              <a:rPr lang="es-ES" sz="2800" dirty="0" smtClean="0">
                <a:solidFill>
                  <a:schemeClr val="tx1"/>
                </a:solidFill>
              </a:rPr>
              <a:t>incluyendo el </a:t>
            </a:r>
            <a:r>
              <a:rPr lang="es-ES" sz="2800" dirty="0">
                <a:solidFill>
                  <a:schemeClr val="tx1"/>
                </a:solidFill>
              </a:rPr>
              <a:t>factor riesgo</a:t>
            </a:r>
            <a:r>
              <a:rPr lang="es-ES" sz="28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s-ES" sz="2800" dirty="0">
                <a:solidFill>
                  <a:schemeClr val="tx1"/>
                </a:solidFill>
              </a:rPr>
              <a:t>Se clasifican de acuerdo a diversos criterios</a:t>
            </a:r>
            <a:r>
              <a:rPr lang="es-ES" sz="2800" dirty="0" smtClean="0">
                <a:solidFill>
                  <a:schemeClr val="tx1"/>
                </a:solidFill>
              </a:rPr>
              <a:t>: Según </a:t>
            </a:r>
            <a:r>
              <a:rPr lang="es-ES" sz="2800" dirty="0">
                <a:solidFill>
                  <a:schemeClr val="tx1"/>
                </a:solidFill>
              </a:rPr>
              <a:t>su </a:t>
            </a:r>
            <a:r>
              <a:rPr lang="es-ES" sz="2800" dirty="0" smtClean="0">
                <a:solidFill>
                  <a:schemeClr val="tx1"/>
                </a:solidFill>
              </a:rPr>
              <a:t>naturaleza: </a:t>
            </a:r>
            <a:endParaRPr lang="es-ES" sz="2800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lphaLcPeriod"/>
            </a:pPr>
            <a:r>
              <a:rPr lang="es-ES" sz="2800" dirty="0">
                <a:solidFill>
                  <a:srgbClr val="FF0000"/>
                </a:solidFill>
              </a:rPr>
              <a:t>Préstamos y Créditos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s-ES" sz="2800" dirty="0">
                <a:solidFill>
                  <a:schemeClr val="tx1"/>
                </a:solidFill>
              </a:rPr>
              <a:t>Descubiertos en cuenta corriente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s-ES" sz="2800" dirty="0">
                <a:solidFill>
                  <a:schemeClr val="tx1"/>
                </a:solidFill>
              </a:rPr>
              <a:t>Descuento Comercial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s-ES" sz="2800" dirty="0">
                <a:solidFill>
                  <a:schemeClr val="tx1"/>
                </a:solidFill>
              </a:rPr>
              <a:t>Anticipos sobre documentos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Operaciones de la Banca Comercial</a:t>
            </a:r>
          </a:p>
        </p:txBody>
      </p:sp>
    </p:spTree>
    <p:extLst>
      <p:ext uri="{BB962C8B-B14F-4D97-AF65-F5344CB8AC3E}">
        <p14:creationId xmlns:p14="http://schemas.microsoft.com/office/powerpoint/2010/main" val="219256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3_Office Theme">
      <a:majorFont>
        <a:latin typeface="Arial"/>
        <a:ea typeface=""/>
        <a:cs typeface="Arial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E1 consumidor</Template>
  <TotalTime>1874</TotalTime>
  <Words>1714</Words>
  <Application>Microsoft Office PowerPoint</Application>
  <PresentationFormat>Panorámica</PresentationFormat>
  <Paragraphs>141</Paragraphs>
  <Slides>24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Calibri</vt:lpstr>
      <vt:lpstr>Times New Roman</vt:lpstr>
      <vt:lpstr>Verdana</vt:lpstr>
      <vt:lpstr>3_Office Theme</vt:lpstr>
      <vt:lpstr>Presentación de PowerPoint</vt:lpstr>
      <vt:lpstr> Tema I: Instituciones Financieras Bancarias </vt:lpstr>
      <vt:lpstr>OBJETIVOS:</vt:lpstr>
      <vt:lpstr>Banco Comercial</vt:lpstr>
      <vt:lpstr>Banco Comercial</vt:lpstr>
      <vt:lpstr>Operaciones de la banca de empresa</vt:lpstr>
      <vt:lpstr>Principios de la banca de empresa</vt:lpstr>
      <vt:lpstr>Operaciones de la Banca Comercial</vt:lpstr>
      <vt:lpstr>Operaciones de la Banca Comercial</vt:lpstr>
      <vt:lpstr>Los principales productos y servicios bancarios</vt:lpstr>
      <vt:lpstr>Operaciones de la Banca Comercial</vt:lpstr>
      <vt:lpstr>Operaciones de la Banca Comercial</vt:lpstr>
      <vt:lpstr>Operaciones de la Banca Comercial</vt:lpstr>
      <vt:lpstr>Operatoria de este tipo de producto.</vt:lpstr>
      <vt:lpstr>Operatoria de este tipo de producto.</vt:lpstr>
      <vt:lpstr>Conceptos fundamentales en las operaciones bancarias vinculadas a los depósitos a la vista</vt:lpstr>
      <vt:lpstr> Método directo. EJEMPLO </vt:lpstr>
      <vt:lpstr>Presentación de PowerPoint</vt:lpstr>
      <vt:lpstr>Método directo. SOLUCIÓN</vt:lpstr>
      <vt:lpstr>Método directo. SOLUCIÓN</vt:lpstr>
      <vt:lpstr>Preguntas de comprobación </vt:lpstr>
      <vt:lpstr>ORIENTACIÓN DE ESTUDIO INDEPENDIENTE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MIA</dc:creator>
  <cp:lastModifiedBy>Beatriz Fernandez</cp:lastModifiedBy>
  <cp:revision>186</cp:revision>
  <dcterms:created xsi:type="dcterms:W3CDTF">2023-12-10T13:11:26Z</dcterms:created>
  <dcterms:modified xsi:type="dcterms:W3CDTF">2026-03-04T04:51:28Z</dcterms:modified>
</cp:coreProperties>
</file>