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76" r:id="rId2"/>
    <p:sldId id="266" r:id="rId3"/>
    <p:sldId id="386" r:id="rId4"/>
    <p:sldId id="416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3" r:id="rId20"/>
    <p:sldId id="434" r:id="rId21"/>
    <p:sldId id="435" r:id="rId22"/>
    <p:sldId id="436" r:id="rId23"/>
    <p:sldId id="437" r:id="rId24"/>
    <p:sldId id="438" r:id="rId25"/>
    <p:sldId id="439" r:id="rId26"/>
    <p:sldId id="440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29" autoAdjust="0"/>
    <p:restoredTop sz="86481" autoAdjust="0"/>
  </p:normalViewPr>
  <p:slideViewPr>
    <p:cSldViewPr snapToGrid="0">
      <p:cViewPr varScale="1">
        <p:scale>
          <a:sx n="58" d="100"/>
          <a:sy n="58" d="100"/>
        </p:scale>
        <p:origin x="14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6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98550-A7A9-4963-B9F3-C5A1F6E665BC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75538-BD0C-4D02-97C8-ED4162583E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089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021F6-D1F4-454C-994C-6C396DBCE2E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E3685-DBCD-4EC0-9182-5D83F6C0100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7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5C5519-FD4C-468F-AE9A-3347C697A79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89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FED45E-32E5-4D78-99D0-923AF5CFA5B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0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46DF9-B4E0-4366-8485-D631D0DCF9E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2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C0D9C0-6597-4B11-889A-0B49FD267BC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2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8DCE0-2098-482E-842D-C317587CF60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42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874F7-575E-4A3B-A97E-CBCB6B06CF9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5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3BBCB-F1C0-41A4-98D6-C82A32A4123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8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195516-8C11-4B52-9D0F-59EE11BDD80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8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71E6C7-EA45-4055-8965-7247BF7497F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1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ACA82D-05F6-44CE-A68B-7ADB85091072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3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68680" y="228600"/>
            <a:ext cx="10363200" cy="3429000"/>
          </a:xfrm>
        </p:spPr>
        <p:txBody>
          <a:bodyPr/>
          <a:lstStyle/>
          <a:p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MAESTRÍA EN DIDÁCTICA</a:t>
            </a:r>
            <a:b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Curso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: </a:t>
            </a:r>
            <a:r>
              <a:rPr lang="es-ES" dirty="0" err="1">
                <a:solidFill>
                  <a:srgbClr val="FFFF00"/>
                </a:solidFill>
                <a:latin typeface="Arial Black" panose="020B0A04020102020204" pitchFamily="34" charset="0"/>
              </a:rPr>
              <a:t>Neuroeducación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 en el P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roceso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de </a:t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Enseñanza-aprendizaje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86840" y="4770120"/>
            <a:ext cx="8534400" cy="1752600"/>
          </a:xfrm>
        </p:spPr>
        <p:txBody>
          <a:bodyPr/>
          <a:lstStyle/>
          <a:p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Dr. C. Raúl Rodríguez Calzado</a:t>
            </a:r>
            <a:endParaRPr lang="es-ES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1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ángulo 1"/>
          <p:cNvSpPr>
            <a:spLocks noChangeArrowheads="1"/>
          </p:cNvSpPr>
          <p:nvPr/>
        </p:nvSpPr>
        <p:spPr bwMode="auto">
          <a:xfrm>
            <a:off x="2279651" y="1209675"/>
            <a:ext cx="7561263" cy="430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Corteza Cingulada Anterior (CCA)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Actúa como un sistema de </a:t>
            </a: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monitoreo y detección de conflictos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Es la región que  alerta cuando se comete un error o cuando dos respuestas posibles entran en conflicto, iniciando los procesos de corrección necesarios para mantener la atención en la tarea .</a:t>
            </a:r>
          </a:p>
        </p:txBody>
      </p:sp>
    </p:spTree>
    <p:extLst>
      <p:ext uri="{BB962C8B-B14F-4D97-AF65-F5344CB8AC3E}">
        <p14:creationId xmlns:p14="http://schemas.microsoft.com/office/powerpoint/2010/main" val="206200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ángulo 1"/>
          <p:cNvSpPr>
            <a:spLocks noChangeArrowheads="1"/>
          </p:cNvSpPr>
          <p:nvPr/>
        </p:nvSpPr>
        <p:spPr bwMode="auto">
          <a:xfrm>
            <a:off x="1847851" y="1484314"/>
            <a:ext cx="8208963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Corteza Prefrontal Medial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Se asocia con la </a:t>
            </a: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iniciativa y la motivación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Conecta con el sistema límbico, la red emocional del cerebro, para guiar la conducta y regular la atención y los estados motivacionales .</a:t>
            </a:r>
          </a:p>
        </p:txBody>
      </p:sp>
    </p:spTree>
    <p:extLst>
      <p:ext uri="{BB962C8B-B14F-4D97-AF65-F5344CB8AC3E}">
        <p14:creationId xmlns:p14="http://schemas.microsoft.com/office/powerpoint/2010/main" val="76137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orteza prefrontal dorsolateral - Wikipedia, la enciclopedi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908051"/>
            <a:ext cx="78486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78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rontal lobe, illust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1125539"/>
            <a:ext cx="58293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251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orteza Cingular Anterior En La Ilustración 3D Del Cerebro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1700213"/>
            <a:ext cx="6553200" cy="473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uadroTexto 1"/>
          <p:cNvSpPr txBox="1">
            <a:spLocks noChangeArrowheads="1"/>
          </p:cNvSpPr>
          <p:nvPr/>
        </p:nvSpPr>
        <p:spPr bwMode="auto">
          <a:xfrm>
            <a:off x="2451100" y="476251"/>
            <a:ext cx="6916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</a:rPr>
              <a:t>Corteza cingulada anterior  (en rojo)</a:t>
            </a:r>
          </a:p>
        </p:txBody>
      </p:sp>
    </p:spTree>
    <p:extLst>
      <p:ext uri="{BB962C8B-B14F-4D97-AF65-F5344CB8AC3E}">
        <p14:creationId xmlns:p14="http://schemas.microsoft.com/office/powerpoint/2010/main" val="425972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1"/>
          <p:cNvSpPr>
            <a:spLocks noChangeArrowheads="1"/>
          </p:cNvSpPr>
          <p:nvPr/>
        </p:nvSpPr>
        <p:spPr bwMode="auto">
          <a:xfrm>
            <a:off x="3000376" y="549276"/>
            <a:ext cx="6817187" cy="7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s-ES" sz="4000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Neurotransmisores Implicados:</a:t>
            </a:r>
            <a:endParaRPr lang="es-ES" sz="4000">
              <a:solidFill>
                <a:srgbClr val="FFFF99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387" name="Rectángulo 2"/>
          <p:cNvSpPr>
            <a:spLocks noChangeArrowheads="1"/>
          </p:cNvSpPr>
          <p:nvPr/>
        </p:nvSpPr>
        <p:spPr bwMode="auto">
          <a:xfrm>
            <a:off x="2208213" y="1844676"/>
            <a:ext cx="7200900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Dopamina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Es el neurotransmisor más crítico. La vía mesocortical proyecta dopamina a la corteza prefrontal, donde modula la </a:t>
            </a: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atención, la motivación y la persistencia en la tarea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Tanto su déficit como su exceso pueden afectar el rendimiento ejecutivo .</a:t>
            </a:r>
          </a:p>
        </p:txBody>
      </p:sp>
    </p:spTree>
    <p:extLst>
      <p:ext uri="{BB962C8B-B14F-4D97-AF65-F5344CB8AC3E}">
        <p14:creationId xmlns:p14="http://schemas.microsoft.com/office/powerpoint/2010/main" val="347308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1"/>
          <p:cNvSpPr>
            <a:spLocks noChangeArrowheads="1"/>
          </p:cNvSpPr>
          <p:nvPr/>
        </p:nvSpPr>
        <p:spPr bwMode="auto">
          <a:xfrm>
            <a:off x="1992314" y="692151"/>
            <a:ext cx="7704137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Noradrenalina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Es fundamental para la </a:t>
            </a: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regulación de la alerta y la respuesta al estrés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Ayuda a priorizar estímulos novedosos. Sin embargo, el estrés crónico puede inundar la corteza con noradrenalina, "desconectándola" temporalmente y devolviendo el control a estructuras más automáticas como la amígdala.</a:t>
            </a:r>
          </a:p>
        </p:txBody>
      </p:sp>
    </p:spTree>
    <p:extLst>
      <p:ext uri="{BB962C8B-B14F-4D97-AF65-F5344CB8AC3E}">
        <p14:creationId xmlns:p14="http://schemas.microsoft.com/office/powerpoint/2010/main" val="291933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ángulo 1"/>
          <p:cNvSpPr>
            <a:spLocks noChangeArrowheads="1"/>
          </p:cNvSpPr>
          <p:nvPr/>
        </p:nvSpPr>
        <p:spPr bwMode="auto">
          <a:xfrm>
            <a:off x="2927350" y="1052514"/>
            <a:ext cx="65532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Serotonina y Acetilcolina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Contribuyen a modular otros aspectos, como la flexibilidad cognitiva y los procesos de memoria de trabajo, respectivamente.</a:t>
            </a:r>
          </a:p>
        </p:txBody>
      </p:sp>
    </p:spTree>
    <p:extLst>
      <p:ext uri="{BB962C8B-B14F-4D97-AF65-F5344CB8AC3E}">
        <p14:creationId xmlns:p14="http://schemas.microsoft.com/office/powerpoint/2010/main" val="424120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ángulo 1"/>
          <p:cNvSpPr>
            <a:spLocks noChangeArrowheads="1"/>
          </p:cNvSpPr>
          <p:nvPr/>
        </p:nvSpPr>
        <p:spPr bwMode="auto">
          <a:xfrm>
            <a:off x="2135188" y="981076"/>
            <a:ext cx="76327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</a:rPr>
              <a:t>¿Cómo ocurre el desarrollo de las estructuras  y funciones del sistema nervioso asociadas a las funciones ejecutivas en el ser humano ?</a:t>
            </a:r>
          </a:p>
          <a:p>
            <a:pPr algn="just">
              <a:spcBef>
                <a:spcPct val="0"/>
              </a:spcBef>
            </a:pPr>
            <a:endParaRPr lang="es-ES" sz="3600">
              <a:solidFill>
                <a:srgbClr val="FFFF99"/>
              </a:solidFill>
            </a:endParaRPr>
          </a:p>
          <a:p>
            <a:pPr algn="just">
              <a:spcBef>
                <a:spcPct val="0"/>
              </a:spcBef>
            </a:pPr>
            <a:endParaRPr lang="es-ES" sz="3600">
              <a:solidFill>
                <a:srgbClr val="FFFF99"/>
              </a:solidFill>
            </a:endParaRPr>
          </a:p>
          <a:p>
            <a:pPr algn="just">
              <a:spcBef>
                <a:spcPct val="0"/>
              </a:spcBef>
            </a:pPr>
            <a:r>
              <a:rPr lang="es-ES" sz="3600">
                <a:solidFill>
                  <a:srgbClr val="FFFF99"/>
                </a:solidFill>
              </a:rPr>
              <a:t>¿Cuáles son los factores asociados a los principales trastornos de las funciones ejecutivas?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sz="280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1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628900" y="476250"/>
            <a:ext cx="693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C0NCLUSIONES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057400" y="1341439"/>
            <a:ext cx="8077200" cy="397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</a:rPr>
              <a:t>Las funciones ejecutivas son el producto de una compleja red neuronal con sede en la corteza prefrontal, donde diferentes regiones se especializan en aspectos cognitivos y emocionales, y cuya comunicación es finamente regulada por sistemas de neurotransmisores. </a:t>
            </a:r>
            <a:endParaRPr lang="es-ES" sz="360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11811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0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94360" y="365419"/>
            <a:ext cx="10607040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Tema 1. Bases neurobiológicas de las funciones nerviosas superiores en el proceso de enseñanza-aprendizaje (PEA)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s-ES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Sumario: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Las funciones nerviosas superiores (FNS).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Bases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neurobiológicas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de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las funciones ejecutivas en el ser humano. Sus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implicaciones para la educación y el PEA.</a:t>
            </a:r>
          </a:p>
        </p:txBody>
      </p:sp>
    </p:spTree>
    <p:extLst>
      <p:ext uri="{BB962C8B-B14F-4D97-AF65-F5344CB8AC3E}">
        <p14:creationId xmlns:p14="http://schemas.microsoft.com/office/powerpoint/2010/main" val="175327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847850" y="1412876"/>
            <a:ext cx="882015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s-ES" sz="3600" dirty="0">
                <a:solidFill>
                  <a:srgbClr val="FFFF99"/>
                </a:solidFill>
                <a:latin typeface="+mn-lt"/>
              </a:rPr>
              <a:t>Como el resto de las funciones cerebrales estas varían con el desarrollo del ser humano, dependiendo de los factores </a:t>
            </a:r>
            <a:r>
              <a:rPr lang="es-ES" sz="3600" dirty="0" err="1">
                <a:solidFill>
                  <a:srgbClr val="FFFF99"/>
                </a:solidFill>
                <a:latin typeface="+mn-lt"/>
              </a:rPr>
              <a:t>maduracionales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 del sistema nervioso y en estrecha relación con los factores psicosociales.  </a:t>
            </a:r>
          </a:p>
        </p:txBody>
      </p:sp>
    </p:spTree>
    <p:extLst>
      <p:ext uri="{BB962C8B-B14F-4D97-AF65-F5344CB8AC3E}">
        <p14:creationId xmlns:p14="http://schemas.microsoft.com/office/powerpoint/2010/main" val="203950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855788" y="404813"/>
            <a:ext cx="8820150" cy="286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s-ES" sz="3600" dirty="0">
                <a:solidFill>
                  <a:srgbClr val="FFFF99"/>
                </a:solidFill>
                <a:latin typeface="+mn-lt"/>
              </a:rPr>
              <a:t>Los procesos relacionados con las funciones ejecutivas pueden verse alterados en el desarrollo a partir de diversos factores de naturaleza biológica, dando lugar a dificultades de aprendizaje. 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833563" y="3860801"/>
            <a:ext cx="882015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s-ES" sz="3600" dirty="0">
                <a:solidFill>
                  <a:srgbClr val="FFFF99"/>
                </a:solidFill>
                <a:latin typeface="+mn-lt"/>
              </a:rPr>
              <a:t>El conocimiento de las bases biológicas de esos procesos son de gran importancia para la labor profesional de psicopedagogos y logopedas.  </a:t>
            </a:r>
          </a:p>
        </p:txBody>
      </p:sp>
    </p:spTree>
    <p:extLst>
      <p:ext uri="{BB962C8B-B14F-4D97-AF65-F5344CB8AC3E}">
        <p14:creationId xmlns:p14="http://schemas.microsoft.com/office/powerpoint/2010/main" val="197668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ángulo 1"/>
          <p:cNvSpPr>
            <a:spLocks noChangeArrowheads="1"/>
          </p:cNvSpPr>
          <p:nvPr/>
        </p:nvSpPr>
        <p:spPr bwMode="auto">
          <a:xfrm>
            <a:off x="1703389" y="476251"/>
            <a:ext cx="8785225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4000" dirty="0">
                <a:solidFill>
                  <a:srgbClr val="FFFF99"/>
                </a:solidFill>
                <a:latin typeface="Arial Black" panose="020B0A04020102020204" pitchFamily="34" charset="0"/>
              </a:rPr>
              <a:t>Para estudiar:</a:t>
            </a:r>
          </a:p>
          <a:p>
            <a:pPr algn="just">
              <a:spcBef>
                <a:spcPct val="50000"/>
              </a:spcBef>
              <a:buFontTx/>
              <a:buNone/>
              <a:defRPr/>
            </a:pPr>
            <a:endParaRPr lang="es-ES" sz="4000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Estudie 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por los materiales entregados lo correspondiente a las funciones ejecutivas y lo inherente a sus bases neurobiológicas. </a:t>
            </a: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Puede 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profundizar utilizando la Internet o la IA.</a:t>
            </a:r>
          </a:p>
          <a:p>
            <a:pPr algn="just">
              <a:spcBef>
                <a:spcPct val="50000"/>
              </a:spcBef>
              <a:buFontTx/>
              <a:buNone/>
              <a:defRPr/>
            </a:pPr>
            <a:endParaRPr lang="es-ES" sz="2800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2400" dirty="0">
                <a:solidFill>
                  <a:srgbClr val="FFFF99"/>
                </a:solidFill>
                <a:latin typeface="Arial Black" panose="020B0A04020102020204" pitchFamily="34" charset="0"/>
              </a:rPr>
              <a:t>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58190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ángulo 1"/>
          <p:cNvSpPr>
            <a:spLocks noChangeArrowheads="1"/>
          </p:cNvSpPr>
          <p:nvPr/>
        </p:nvSpPr>
        <p:spPr bwMode="auto">
          <a:xfrm>
            <a:off x="2063750" y="1341438"/>
            <a:ext cx="80645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3600" dirty="0">
                <a:solidFill>
                  <a:srgbClr val="FFFF99"/>
                </a:solidFill>
                <a:latin typeface="+mn-lt"/>
              </a:rPr>
              <a:t>2.	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A partir de las búsquedas realizadas, </a:t>
            </a: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 responda las 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preguntas que aparecen en la lámina </a:t>
            </a: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18, 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relacionadas con el desarrollo de las funciones ejecutivas y los factores asociados a los trastornos de esas funciones.</a:t>
            </a:r>
          </a:p>
        </p:txBody>
      </p:sp>
    </p:spTree>
    <p:extLst>
      <p:ext uri="{BB962C8B-B14F-4D97-AF65-F5344CB8AC3E}">
        <p14:creationId xmlns:p14="http://schemas.microsoft.com/office/powerpoint/2010/main" val="1044098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ángulo 1"/>
          <p:cNvSpPr>
            <a:spLocks noChangeArrowheads="1"/>
          </p:cNvSpPr>
          <p:nvPr/>
        </p:nvSpPr>
        <p:spPr bwMode="auto">
          <a:xfrm>
            <a:off x="2208213" y="1341438"/>
            <a:ext cx="80645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3600" dirty="0">
                <a:solidFill>
                  <a:srgbClr val="FFFF99"/>
                </a:solidFill>
                <a:latin typeface="+mn-lt"/>
              </a:rPr>
              <a:t>3.	</a:t>
            </a: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Argumente 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y </a:t>
            </a: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ejemplifique 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qué importancia tiene el conocimiento de las funciones ejecutivas y sus bases neurobiológicas para tu actividad profesional.</a:t>
            </a:r>
          </a:p>
        </p:txBody>
      </p:sp>
    </p:spTree>
    <p:extLst>
      <p:ext uri="{BB962C8B-B14F-4D97-AF65-F5344CB8AC3E}">
        <p14:creationId xmlns:p14="http://schemas.microsoft.com/office/powerpoint/2010/main" val="1404791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>
            <a:spLocks noChangeArrowheads="1"/>
          </p:cNvSpPr>
          <p:nvPr/>
        </p:nvSpPr>
        <p:spPr bwMode="auto">
          <a:xfrm>
            <a:off x="2208213" y="1341438"/>
            <a:ext cx="80645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4.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	</a:t>
            </a: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Elabore un esquema o mapa conceptual en el que se manifiesten las interrelaciones entre todas las funciones nerviosas superiores. Argumente </a:t>
            </a:r>
            <a:r>
              <a:rPr lang="es-ES" sz="3600" dirty="0">
                <a:solidFill>
                  <a:srgbClr val="FFFF99"/>
                </a:solidFill>
                <a:latin typeface="+mn-lt"/>
              </a:rPr>
              <a:t>y </a:t>
            </a: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ejemplifique cómo estas pueden sustentar desde el punto de vista neurobiológico, el proceso de enseñanza-aprendizaje.</a:t>
            </a:r>
            <a:endParaRPr lang="es-ES" sz="3600" dirty="0">
              <a:solidFill>
                <a:srgbClr val="FFFF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9107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>
            <a:spLocks noChangeArrowheads="1"/>
          </p:cNvSpPr>
          <p:nvPr/>
        </p:nvSpPr>
        <p:spPr bwMode="auto">
          <a:xfrm>
            <a:off x="832757" y="737281"/>
            <a:ext cx="1035231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None/>
              <a:defRPr/>
            </a:pP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5. Trate de fundamentar o explicar desde el punto de vista neurobiológico, el proceso de enseñanza-aprendizaje desde una concepción desarrolladora. Para ello tenga en cuenta las dimensiones del aprendizaje desarrollador desde los puntos de vista del grupo del ICCP y del grupo de la UCPEJ Varona.</a:t>
            </a:r>
          </a:p>
          <a:p>
            <a:pPr algn="just">
              <a:spcBef>
                <a:spcPct val="50000"/>
              </a:spcBef>
              <a:buNone/>
              <a:defRPr/>
            </a:pP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¿Considera que existan diferencias de esencia entre ambas explicaciones o fundamentos?</a:t>
            </a:r>
          </a:p>
          <a:p>
            <a:pPr algn="just">
              <a:spcBef>
                <a:spcPct val="50000"/>
              </a:spcBef>
              <a:buNone/>
              <a:defRPr/>
            </a:pPr>
            <a:r>
              <a:rPr lang="es-ES" sz="3600" dirty="0" smtClean="0">
                <a:solidFill>
                  <a:srgbClr val="FFFF99"/>
                </a:solidFill>
                <a:latin typeface="+mn-lt"/>
              </a:rPr>
              <a:t>¿ A qué conclusiones llega con la reflexión anterior?</a:t>
            </a:r>
            <a:endParaRPr lang="es-ES" sz="3600" dirty="0">
              <a:solidFill>
                <a:srgbClr val="FFFF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3053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292350" y="404813"/>
            <a:ext cx="73914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3600" dirty="0">
                <a:solidFill>
                  <a:srgbClr val="FFFF99"/>
                </a:solidFill>
                <a:latin typeface="Arial Black" panose="020B0A04020102020204" pitchFamily="34" charset="0"/>
              </a:rPr>
              <a:t>Objetivo: Fundamentar desde el punto de vista biológico, </a:t>
            </a:r>
            <a:r>
              <a:rPr lang="es-ES" sz="3600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las funciones ejecutivas del ser humano, </a:t>
            </a:r>
            <a:r>
              <a:rPr lang="es-ES" sz="3600" dirty="0">
                <a:solidFill>
                  <a:srgbClr val="FFFF99"/>
                </a:solidFill>
                <a:latin typeface="Arial Black" panose="020B0A04020102020204" pitchFamily="34" charset="0"/>
              </a:rPr>
              <a:t>como parte de las funciones nerviosas superiores.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855914" y="5589588"/>
            <a:ext cx="6264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Dr. C. Raúl Rodríguez Calzado</a:t>
            </a:r>
          </a:p>
        </p:txBody>
      </p:sp>
    </p:spTree>
    <p:extLst>
      <p:ext uri="{BB962C8B-B14F-4D97-AF65-F5344CB8AC3E}">
        <p14:creationId xmlns:p14="http://schemas.microsoft.com/office/powerpoint/2010/main" val="204289694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590800" y="228601"/>
            <a:ext cx="739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ANTECEDENTES IMPORTANTES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279650" y="3324225"/>
            <a:ext cx="7696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Niveles funcionales del sistema nervioso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279650" y="1557338"/>
            <a:ext cx="7239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Características y propiedades de la neurona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317750" y="5078414"/>
            <a:ext cx="76962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Procesos relacionados con el desarrollo del sistema nervioso</a:t>
            </a:r>
          </a:p>
        </p:txBody>
      </p:sp>
    </p:spTree>
    <p:extLst>
      <p:ext uri="{BB962C8B-B14F-4D97-AF65-F5344CB8AC3E}">
        <p14:creationId xmlns:p14="http://schemas.microsoft.com/office/powerpoint/2010/main" val="279222264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5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63750" y="692150"/>
            <a:ext cx="7696200" cy="563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4000">
                <a:solidFill>
                  <a:srgbClr val="FFFF99"/>
                </a:solidFill>
                <a:latin typeface="Arial Black" panose="020B0A04020102020204" pitchFamily="34" charset="0"/>
              </a:rPr>
              <a:t>Funciones ejecutivas:</a:t>
            </a: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 </a:t>
            </a:r>
            <a:r>
              <a:rPr lang="es-ES" sz="4000">
                <a:solidFill>
                  <a:srgbClr val="FFFF99"/>
                </a:solidFill>
              </a:rPr>
              <a:t>son un conjunto de procesos mentales que nos permiten planificar, tomar decisiones, resolver problemas, controlar impulsos y llevar a cabo tareas complejas. Estas funciones son esenciales para el comportamiento diario y la adaptación a diferentes situaciones.</a:t>
            </a:r>
            <a:endParaRPr lang="es-ES" sz="400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41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03388" y="188914"/>
            <a:ext cx="8424862" cy="6124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srgbClr val="FFFF99"/>
                </a:solidFill>
              </a:rPr>
              <a:t>Algunas de las funciones ejecutivas:</a:t>
            </a:r>
          </a:p>
          <a:p>
            <a:pPr>
              <a:defRPr/>
            </a:pPr>
            <a:endParaRPr lang="es-ES" sz="3600" b="1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Planificación: La capacidad de establecer metas y desarrollar un plan para alcanzarlas.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s-ES" sz="3200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Organización: Habilidad para estructurar y ordenar información o tareas de manera efectiva.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s-ES" sz="3200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Inhibición: Controlar impulsos y resistir distracciones para mantener el enfoque en una tarea.</a:t>
            </a:r>
            <a:endParaRPr lang="es-ES" sz="3200" b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60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74826" y="692151"/>
            <a:ext cx="8208963" cy="5510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Memoria de trabajo: Mantener y manipular información en la mente durante un corto período de tiempo.</a:t>
            </a:r>
          </a:p>
          <a:p>
            <a:pPr>
              <a:defRPr/>
            </a:pPr>
            <a:endParaRPr lang="es-ES" sz="3200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Flexibilidad cognitiva: Adaptarse a nuevas situaciones y cambiar de estrategia cuando sea necesario.</a:t>
            </a:r>
          </a:p>
          <a:p>
            <a:pPr>
              <a:defRPr/>
            </a:pPr>
            <a:endParaRPr lang="es-ES" sz="3200" dirty="0">
              <a:solidFill>
                <a:srgbClr val="FFFF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>
                <a:solidFill>
                  <a:srgbClr val="FFFF99"/>
                </a:solidFill>
              </a:rPr>
              <a:t>Toma de decisiones: Evaluar opciones y elegir la mejor alternativa en función de la información disponible.</a:t>
            </a:r>
          </a:p>
        </p:txBody>
      </p:sp>
    </p:spTree>
    <p:extLst>
      <p:ext uri="{BB962C8B-B14F-4D97-AF65-F5344CB8AC3E}">
        <p14:creationId xmlns:p14="http://schemas.microsoft.com/office/powerpoint/2010/main" val="53241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2514600" y="228600"/>
            <a:ext cx="76200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FUNDAMENTOS ANATOMOFISIOLÓGICOS DE LAS FUNCIONES EJECUTIVAS</a:t>
            </a:r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1919288" y="2133601"/>
            <a:ext cx="8610600" cy="403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b="1">
                <a:solidFill>
                  <a:srgbClr val="FFFF99"/>
                </a:solidFill>
              </a:rPr>
              <a:t>Corteza Prefrontal Dorsolateral (CPFDL)</a:t>
            </a:r>
            <a:r>
              <a:rPr lang="es-ES">
                <a:solidFill>
                  <a:srgbClr val="FFFF99"/>
                </a:solidFill>
              </a:rPr>
              <a:t>: Se encarga de los procesos más analíticos y racionales, como la </a:t>
            </a:r>
            <a:r>
              <a:rPr lang="es-ES" b="1">
                <a:solidFill>
                  <a:srgbClr val="FFFF99"/>
                </a:solidFill>
              </a:rPr>
              <a:t>memoria de trabajo</a:t>
            </a:r>
            <a:r>
              <a:rPr lang="es-ES">
                <a:solidFill>
                  <a:srgbClr val="FFFF99"/>
                </a:solidFill>
              </a:rPr>
              <a:t> (mantener y manipular información), la </a:t>
            </a:r>
            <a:r>
              <a:rPr lang="es-ES" b="1">
                <a:solidFill>
                  <a:srgbClr val="FFFF99"/>
                </a:solidFill>
              </a:rPr>
              <a:t>planificación estratégica</a:t>
            </a:r>
            <a:r>
              <a:rPr lang="es-ES">
                <a:solidFill>
                  <a:srgbClr val="FFFF99"/>
                </a:solidFill>
              </a:rPr>
              <a:t>, la </a:t>
            </a:r>
            <a:r>
              <a:rPr lang="es-ES" b="1">
                <a:solidFill>
                  <a:srgbClr val="FFFF99"/>
                </a:solidFill>
              </a:rPr>
              <a:t>organización</a:t>
            </a:r>
            <a:r>
              <a:rPr lang="es-ES">
                <a:solidFill>
                  <a:srgbClr val="FFFF99"/>
                </a:solidFill>
              </a:rPr>
              <a:t> y la </a:t>
            </a:r>
            <a:r>
              <a:rPr lang="es-ES" b="1">
                <a:solidFill>
                  <a:srgbClr val="FFFF99"/>
                </a:solidFill>
              </a:rPr>
              <a:t>flexibilidad cognitiva</a:t>
            </a:r>
            <a:r>
              <a:rPr lang="es-ES">
                <a:solidFill>
                  <a:srgbClr val="FFFF99"/>
                </a:solidFill>
              </a:rPr>
              <a:t> para resolver problemas . Es la región que se activa cuando te enfrentas a un problema complejo.</a:t>
            </a:r>
            <a:endParaRPr lang="es-ES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43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utoUpdateAnimBg="0"/>
      <p:bldP spid="11161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ángulo 1"/>
          <p:cNvSpPr>
            <a:spLocks noChangeArrowheads="1"/>
          </p:cNvSpPr>
          <p:nvPr/>
        </p:nvSpPr>
        <p:spPr bwMode="auto">
          <a:xfrm>
            <a:off x="2135189" y="550863"/>
            <a:ext cx="7705725" cy="587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sz="240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99"/>
                </a:solidFill>
              </a:rPr>
              <a:t>Corteza Orbitofrontal (COF) y Ventromedial</a:t>
            </a:r>
            <a:r>
              <a:rPr lang="es-ES">
                <a:solidFill>
                  <a:srgbClr val="FFFF99"/>
                </a:solidFill>
              </a:rPr>
              <a:t>: Esta región participa en la integración de la emoción y la cognición. Procesa recompensas y castigos, lo que es fundamental para la </a:t>
            </a:r>
            <a:r>
              <a:rPr lang="es-ES" b="1">
                <a:solidFill>
                  <a:srgbClr val="FFFF99"/>
                </a:solidFill>
              </a:rPr>
              <a:t>toma de decisiones</a:t>
            </a:r>
            <a:r>
              <a:rPr lang="es-ES">
                <a:solidFill>
                  <a:srgbClr val="FFFF99"/>
                </a:solidFill>
              </a:rPr>
              <a:t> con contenido emocional y social, así como para el </a:t>
            </a:r>
            <a:r>
              <a:rPr lang="es-ES" b="1">
                <a:solidFill>
                  <a:srgbClr val="FFFF99"/>
                </a:solidFill>
              </a:rPr>
              <a:t>control de impulsos</a:t>
            </a:r>
            <a:r>
              <a:rPr lang="es-ES">
                <a:solidFill>
                  <a:srgbClr val="FFFF99"/>
                </a:solidFill>
              </a:rPr>
              <a:t> . Su correcto funcionamiento permite que nuestras decisiones no sean solo lógicas, sino también socialmente adaptadas.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0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661</Words>
  <Application>Microsoft Office PowerPoint</Application>
  <PresentationFormat>Panorámica</PresentationFormat>
  <Paragraphs>55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Malgun Gothic</vt:lpstr>
      <vt:lpstr>Arial</vt:lpstr>
      <vt:lpstr>Arial Black</vt:lpstr>
      <vt:lpstr>Calibri</vt:lpstr>
      <vt:lpstr>Symbol</vt:lpstr>
      <vt:lpstr>Times New Roman</vt:lpstr>
      <vt:lpstr>Diseño predeterminado</vt:lpstr>
      <vt:lpstr> MAESTRÍA EN DIDÁCTICA  Curso: Neuroeducación en el Proceso de  Enseñanza-aprendizaje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Raul</dc:creator>
  <cp:lastModifiedBy>Raul</cp:lastModifiedBy>
  <cp:revision>180</cp:revision>
  <dcterms:created xsi:type="dcterms:W3CDTF">2024-09-18T18:26:03Z</dcterms:created>
  <dcterms:modified xsi:type="dcterms:W3CDTF">2026-05-18T18:10:21Z</dcterms:modified>
</cp:coreProperties>
</file>