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34"/>
  </p:notesMasterIdLst>
  <p:sldIdLst>
    <p:sldId id="256" r:id="rId2"/>
    <p:sldId id="257" r:id="rId3"/>
    <p:sldId id="258" r:id="rId4"/>
    <p:sldId id="267" r:id="rId5"/>
    <p:sldId id="259" r:id="rId6"/>
    <p:sldId id="260" r:id="rId7"/>
    <p:sldId id="261" r:id="rId8"/>
    <p:sldId id="262" r:id="rId9"/>
    <p:sldId id="263" r:id="rId10"/>
    <p:sldId id="264" r:id="rId11"/>
    <p:sldId id="265" r:id="rId12"/>
    <p:sldId id="266" r:id="rId13"/>
    <p:sldId id="268" r:id="rId14"/>
    <p:sldId id="269" r:id="rId15"/>
    <p:sldId id="270" r:id="rId16"/>
    <p:sldId id="271" r:id="rId17"/>
    <p:sldId id="272" r:id="rId18"/>
    <p:sldId id="273" r:id="rId19"/>
    <p:sldId id="274" r:id="rId20"/>
    <p:sldId id="275" r:id="rId21"/>
    <p:sldId id="276" r:id="rId22"/>
    <p:sldId id="278" r:id="rId23"/>
    <p:sldId id="279" r:id="rId24"/>
    <p:sldId id="280" r:id="rId25"/>
    <p:sldId id="281" r:id="rId26"/>
    <p:sldId id="282" r:id="rId27"/>
    <p:sldId id="283" r:id="rId28"/>
    <p:sldId id="284" r:id="rId29"/>
    <p:sldId id="285" r:id="rId30"/>
    <p:sldId id="286" r:id="rId31"/>
    <p:sldId id="287" r:id="rId32"/>
    <p:sldId id="288"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ción predeterminada" id="{A394CF82-1BCA-451E-A85D-CCA7A3CA0047}">
          <p14:sldIdLst>
            <p14:sldId id="256"/>
            <p14:sldId id="257"/>
            <p14:sldId id="258"/>
            <p14:sldId id="267"/>
            <p14:sldId id="259"/>
            <p14:sldId id="260"/>
            <p14:sldId id="261"/>
            <p14:sldId id="262"/>
            <p14:sldId id="263"/>
            <p14:sldId id="264"/>
            <p14:sldId id="265"/>
            <p14:sldId id="266"/>
            <p14:sldId id="268"/>
            <p14:sldId id="269"/>
            <p14:sldId id="270"/>
            <p14:sldId id="271"/>
            <p14:sldId id="272"/>
            <p14:sldId id="273"/>
            <p14:sldId id="274"/>
            <p14:sldId id="275"/>
            <p14:sldId id="276"/>
            <p14:sldId id="278"/>
            <p14:sldId id="279"/>
            <p14:sldId id="280"/>
            <p14:sldId id="281"/>
            <p14:sldId id="282"/>
            <p14:sldId id="283"/>
            <p14:sldId id="284"/>
            <p14:sldId id="285"/>
            <p14:sldId id="286"/>
            <p14:sldId id="287"/>
            <p14:sldId id="288"/>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261" autoAdjust="0"/>
    <p:restoredTop sz="94660"/>
  </p:normalViewPr>
  <p:slideViewPr>
    <p:cSldViewPr>
      <p:cViewPr varScale="1">
        <p:scale>
          <a:sx n="66" d="100"/>
          <a:sy n="66" d="100"/>
        </p:scale>
        <p:origin x="1518" y="5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BD6803B-E324-40AF-A1C6-748B99A25C88}" type="datetimeFigureOut">
              <a:rPr lang="es-ES" smtClean="0"/>
              <a:t>26/02/2026</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A63076F-C18C-402B-8F14-669253C3E77B}" type="slidenum">
              <a:rPr lang="es-ES" smtClean="0"/>
              <a:t>‹Nº›</a:t>
            </a:fld>
            <a:endParaRPr lang="es-ES"/>
          </a:p>
        </p:txBody>
      </p:sp>
    </p:spTree>
    <p:extLst>
      <p:ext uri="{BB962C8B-B14F-4D97-AF65-F5344CB8AC3E}">
        <p14:creationId xmlns:p14="http://schemas.microsoft.com/office/powerpoint/2010/main" val="41325350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BA63076F-C18C-402B-8F14-669253C3E77B}" type="slidenum">
              <a:rPr lang="es-ES" smtClean="0"/>
              <a:t>2</a:t>
            </a:fld>
            <a:endParaRPr lang="es-ES"/>
          </a:p>
        </p:txBody>
      </p:sp>
    </p:spTree>
    <p:extLst>
      <p:ext uri="{BB962C8B-B14F-4D97-AF65-F5344CB8AC3E}">
        <p14:creationId xmlns:p14="http://schemas.microsoft.com/office/powerpoint/2010/main" val="36204358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BA63076F-C18C-402B-8F14-669253C3E77B}" type="slidenum">
              <a:rPr lang="es-ES" smtClean="0"/>
              <a:t>9</a:t>
            </a:fld>
            <a:endParaRPr lang="es-ES"/>
          </a:p>
        </p:txBody>
      </p:sp>
    </p:spTree>
    <p:extLst>
      <p:ext uri="{BB962C8B-B14F-4D97-AF65-F5344CB8AC3E}">
        <p14:creationId xmlns:p14="http://schemas.microsoft.com/office/powerpoint/2010/main" val="39692840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BA63076F-C18C-402B-8F14-669253C3E77B}" type="slidenum">
              <a:rPr lang="es-ES" smtClean="0"/>
              <a:t>19</a:t>
            </a:fld>
            <a:endParaRPr lang="es-ES"/>
          </a:p>
        </p:txBody>
      </p:sp>
    </p:spTree>
    <p:extLst>
      <p:ext uri="{BB962C8B-B14F-4D97-AF65-F5344CB8AC3E}">
        <p14:creationId xmlns:p14="http://schemas.microsoft.com/office/powerpoint/2010/main" val="19530690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1D8BD707-D9CF-40AE-B4C6-C98DA3205C09}" type="datetimeFigureOut">
              <a:rPr lang="en-US" smtClean="0"/>
              <a:pPr/>
              <a:t>2/26/2026</a:t>
            </a:fld>
            <a:endParaRPr lang="en-US"/>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n-US"/>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B6F15528-21DE-4FAA-801E-634DDDAF4B2B}" type="slidenum">
              <a:rPr lang="en-US" smtClean="0"/>
              <a:pPr/>
              <a:t>‹Nº›</a:t>
            </a:fld>
            <a:endParaRPr lang="en-US"/>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2/26/2026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1D8BD707-D9CF-40AE-B4C6-C98DA3205C09}" type="datetimeFigureOut">
              <a:rPr lang="en-US" smtClean="0"/>
              <a:pPr/>
              <a:t>2/26/2026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‹Nº›</a:t>
            </a:fld>
            <a:endParaRPr lang="en-US"/>
          </a:p>
        </p:txBody>
      </p:sp>
      <p:sp>
        <p:nvSpPr>
          <p:cNvPr id="9" name="Content Placeholder 8"/>
          <p:cNvSpPr>
            <a:spLocks noGrp="1"/>
          </p:cNvSpPr>
          <p:nvPr>
            <p:ph sz="quarter" idx="13"/>
          </p:nvPr>
        </p:nvSpPr>
        <p:spPr>
          <a:xfrm>
            <a:off x="1042416" y="2313432"/>
            <a:ext cx="3419856" cy="349300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2/26/2026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2/26/2026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2/26/2026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2/26/2026</a:t>
            </a:fld>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‹Nº›</a:t>
            </a:fld>
            <a:endParaRPr lang="en-US"/>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s-ES" smtClean="0"/>
              <a:t>Haga clic para modificar el estilo de título del patrón</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s-ES" smtClean="0"/>
              <a:t>Haga clic para modificar el estilo de título del patrón</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1D8BD707-D9CF-40AE-B4C6-C98DA3205C09}" type="datetimeFigureOut">
              <a:rPr lang="en-US" smtClean="0"/>
              <a:pPr/>
              <a:t>2/26/2026</a:t>
            </a:fld>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00B0F0"/>
            </a:gs>
            <a:gs pos="82000">
              <a:srgbClr val="0070C0"/>
            </a:gs>
            <a:gs pos="100000">
              <a:schemeClr val="bg2">
                <a:tint val="89000"/>
                <a:shade val="62000"/>
                <a:satMod val="110000"/>
                <a:lumMod val="72000"/>
              </a:schemeClr>
            </a:gs>
          </a:gsLst>
          <a:lin ang="5400000" scaled="0"/>
          <a:tileRect/>
        </a:gradFill>
        <a:effectLst/>
      </p:bgPr>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1D8BD707-D9CF-40AE-B4C6-C98DA3205C09}" type="datetimeFigureOut">
              <a:rPr lang="en-US" smtClean="0"/>
              <a:pPr/>
              <a:t>2/26/2026</a:t>
            </a:fld>
            <a:endParaRPr lang="en-US"/>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B6F15528-21DE-4FAA-801E-634DDDAF4B2B}" type="slidenum">
              <a:rPr lang="en-US" smtClean="0"/>
              <a:pPr/>
              <a:t>‹Nº›</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1477926" y="2099907"/>
            <a:ext cx="5867400" cy="2585323"/>
          </a:xfrm>
          <a:prstGeom prst="rect">
            <a:avLst/>
          </a:prstGeom>
          <a:noFill/>
        </p:spPr>
        <p:txBody>
          <a:bodyPr wrap="square" rtlCol="0">
            <a:spAutoFit/>
          </a:bodyPr>
          <a:lstStyle/>
          <a:p>
            <a:r>
              <a:rPr lang="es-ES" sz="5400" b="1" dirty="0" smtClean="0"/>
              <a:t>TEORÍA </a:t>
            </a:r>
            <a:r>
              <a:rPr lang="es-ES" sz="5400" b="1" dirty="0" smtClean="0"/>
              <a:t>SOCIOLÓGICA</a:t>
            </a:r>
          </a:p>
          <a:p>
            <a:r>
              <a:rPr lang="es-ES" sz="5400" b="1" smtClean="0"/>
              <a:t>Conferencia 2.</a:t>
            </a:r>
            <a:r>
              <a:rPr lang="es-ES" sz="5400" b="1" smtClean="0"/>
              <a:t> </a:t>
            </a:r>
            <a:endParaRPr lang="es-ES" sz="5400" b="1" dirty="0"/>
          </a:p>
        </p:txBody>
      </p:sp>
      <p:sp>
        <p:nvSpPr>
          <p:cNvPr id="3" name="2 CuadroTexto"/>
          <p:cNvSpPr txBox="1"/>
          <p:nvPr/>
        </p:nvSpPr>
        <p:spPr>
          <a:xfrm>
            <a:off x="2286000" y="4800600"/>
            <a:ext cx="4572000" cy="1646605"/>
          </a:xfrm>
          <a:prstGeom prst="rect">
            <a:avLst/>
          </a:prstGeom>
          <a:noFill/>
        </p:spPr>
        <p:txBody>
          <a:bodyPr wrap="square" rtlCol="0">
            <a:spAutoFit/>
          </a:bodyPr>
          <a:lstStyle/>
          <a:p>
            <a:pPr>
              <a:lnSpc>
                <a:spcPct val="150000"/>
              </a:lnSpc>
            </a:pPr>
            <a:r>
              <a:rPr lang="es-ES" b="1" i="1" dirty="0" smtClean="0"/>
              <a:t>DRA. TERESA MUÑÓZ GUTIÉRREZ</a:t>
            </a:r>
          </a:p>
          <a:p>
            <a:pPr>
              <a:lnSpc>
                <a:spcPct val="150000"/>
              </a:lnSpc>
            </a:pPr>
            <a:r>
              <a:rPr lang="es-ES" b="1" i="1" dirty="0" smtClean="0"/>
              <a:t>DEPT. SOCIOLOGÍA</a:t>
            </a:r>
          </a:p>
          <a:p>
            <a:pPr>
              <a:lnSpc>
                <a:spcPct val="150000"/>
              </a:lnSpc>
            </a:pPr>
            <a:r>
              <a:rPr lang="es-ES" b="1" i="1" dirty="0" smtClean="0"/>
              <a:t>UNIVERSIDAD DE LA HABANA</a:t>
            </a:r>
          </a:p>
          <a:p>
            <a:endParaRPr lang="es-ES" sz="2000" dirty="0"/>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953693" y="990600"/>
            <a:ext cx="1188348" cy="13874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1652412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685800" y="762000"/>
            <a:ext cx="7162800" cy="6186309"/>
          </a:xfrm>
          <a:prstGeom prst="rect">
            <a:avLst/>
          </a:prstGeom>
        </p:spPr>
        <p:txBody>
          <a:bodyPr wrap="square">
            <a:spAutoFit/>
          </a:bodyPr>
          <a:lstStyle/>
          <a:p>
            <a:pPr algn="just">
              <a:lnSpc>
                <a:spcPct val="150000"/>
              </a:lnSpc>
              <a:spcAft>
                <a:spcPts val="0"/>
              </a:spcAft>
            </a:pPr>
            <a:r>
              <a:rPr lang="es-ES" b="1" dirty="0" smtClean="0">
                <a:solidFill>
                  <a:srgbClr val="00B0F0"/>
                </a:solidFill>
                <a:latin typeface="Arial" pitchFamily="34" charset="0"/>
                <a:ea typeface="Times New Roman"/>
                <a:cs typeface="Arial" pitchFamily="34" charset="0"/>
              </a:rPr>
              <a:t>Características principales de las </a:t>
            </a:r>
            <a:r>
              <a:rPr lang="es-ES" b="1" dirty="0">
                <a:solidFill>
                  <a:srgbClr val="00B0F0"/>
                </a:solidFill>
                <a:latin typeface="Arial" pitchFamily="34" charset="0"/>
                <a:ea typeface="Times New Roman"/>
                <a:cs typeface="Arial" pitchFamily="34" charset="0"/>
              </a:rPr>
              <a:t>teorías </a:t>
            </a:r>
            <a:r>
              <a:rPr lang="es-ES" b="1" dirty="0" smtClean="0">
                <a:solidFill>
                  <a:srgbClr val="00B0F0"/>
                </a:solidFill>
                <a:latin typeface="Arial" pitchFamily="34" charset="0"/>
                <a:ea typeface="Times New Roman"/>
                <a:cs typeface="Arial" pitchFamily="34" charset="0"/>
              </a:rPr>
              <a:t>sociológicas</a:t>
            </a:r>
            <a:r>
              <a:rPr lang="es-ES" b="1" dirty="0" smtClean="0">
                <a:latin typeface="Arial" pitchFamily="34" charset="0"/>
                <a:ea typeface="Times New Roman"/>
                <a:cs typeface="Arial" pitchFamily="34" charset="0"/>
              </a:rPr>
              <a:t>: </a:t>
            </a:r>
          </a:p>
          <a:p>
            <a:pPr marL="342900" indent="-342900" algn="just">
              <a:lnSpc>
                <a:spcPct val="150000"/>
              </a:lnSpc>
              <a:spcAft>
                <a:spcPts val="0"/>
              </a:spcAft>
              <a:buAutoNum type="arabicPeriod"/>
            </a:pPr>
            <a:r>
              <a:rPr lang="es-ES" b="1" dirty="0" smtClean="0">
                <a:latin typeface="Arial" pitchFamily="34" charset="0"/>
                <a:ea typeface="Times New Roman"/>
                <a:cs typeface="Arial" pitchFamily="34" charset="0"/>
              </a:rPr>
              <a:t>se </a:t>
            </a:r>
            <a:r>
              <a:rPr lang="es-ES" b="1" dirty="0">
                <a:latin typeface="Arial" pitchFamily="34" charset="0"/>
                <a:ea typeface="Times New Roman"/>
                <a:cs typeface="Arial" pitchFamily="34" charset="0"/>
              </a:rPr>
              <a:t>pretende contra intuitiva: sugiere una interpretación que rompe con lo que nos dicta el sentido común. La teoría desarrolla una perspectiva nueva sobre temas de la vida </a:t>
            </a:r>
            <a:r>
              <a:rPr lang="es-ES" b="1" dirty="0" smtClean="0">
                <a:latin typeface="Arial" pitchFamily="34" charset="0"/>
                <a:ea typeface="Times New Roman"/>
                <a:cs typeface="Arial" pitchFamily="34" charset="0"/>
              </a:rPr>
              <a:t>cotidiana.</a:t>
            </a:r>
          </a:p>
          <a:p>
            <a:pPr marL="342900" indent="-342900" algn="just">
              <a:lnSpc>
                <a:spcPct val="150000"/>
              </a:lnSpc>
              <a:spcAft>
                <a:spcPts val="0"/>
              </a:spcAft>
              <a:buAutoNum type="arabicPeriod"/>
            </a:pPr>
            <a:r>
              <a:rPr lang="es-ES" b="1" dirty="0" smtClean="0">
                <a:latin typeface="Arial" pitchFamily="34" charset="0"/>
                <a:ea typeface="Times New Roman"/>
                <a:cs typeface="Arial" pitchFamily="34" charset="0"/>
              </a:rPr>
              <a:t>no </a:t>
            </a:r>
            <a:r>
              <a:rPr lang="es-ES" b="1" dirty="0">
                <a:latin typeface="Arial" pitchFamily="34" charset="0"/>
                <a:ea typeface="Times New Roman"/>
                <a:cs typeface="Arial" pitchFamily="34" charset="0"/>
              </a:rPr>
              <a:t>debe ser ni puramente estructural ni individual (debe reflejar el carácter dialéctico de su objeto de estudio)</a:t>
            </a:r>
          </a:p>
          <a:p>
            <a:pPr marL="342900" lvl="0" indent="-342900" algn="just">
              <a:lnSpc>
                <a:spcPct val="150000"/>
              </a:lnSpc>
              <a:spcAft>
                <a:spcPts val="0"/>
              </a:spcAft>
              <a:buFont typeface="+mj-lt"/>
              <a:buAutoNum type="arabicPeriod"/>
              <a:tabLst>
                <a:tab pos="457200" algn="l"/>
              </a:tabLst>
            </a:pPr>
            <a:r>
              <a:rPr lang="es-ES" b="1" dirty="0">
                <a:latin typeface="Arial" pitchFamily="34" charset="0"/>
                <a:ea typeface="Times New Roman"/>
                <a:cs typeface="Arial" pitchFamily="34" charset="0"/>
              </a:rPr>
              <a:t>da sentido a la realidad que explica y arroja luz sobre otros aspectos más allá de ella misma.</a:t>
            </a:r>
          </a:p>
          <a:p>
            <a:pPr marL="342900" lvl="0" indent="-342900" algn="just">
              <a:lnSpc>
                <a:spcPct val="150000"/>
              </a:lnSpc>
              <a:spcAft>
                <a:spcPts val="0"/>
              </a:spcAft>
              <a:buFont typeface="+mj-lt"/>
              <a:buAutoNum type="arabicPeriod"/>
              <a:tabLst>
                <a:tab pos="457200" algn="l"/>
              </a:tabLst>
            </a:pPr>
            <a:r>
              <a:rPr lang="es-ES" b="1" dirty="0">
                <a:latin typeface="Arial" pitchFamily="34" charset="0"/>
                <a:ea typeface="Times New Roman"/>
                <a:cs typeface="Arial" pitchFamily="34" charset="0"/>
              </a:rPr>
              <a:t>debe generar nuevas ideas para estimular la investigación.</a:t>
            </a:r>
          </a:p>
          <a:p>
            <a:pPr marL="342900" lvl="0" indent="-342900" algn="just">
              <a:lnSpc>
                <a:spcPct val="150000"/>
              </a:lnSpc>
              <a:spcAft>
                <a:spcPts val="0"/>
              </a:spcAft>
              <a:buFont typeface="+mj-lt"/>
              <a:buAutoNum type="arabicPeriod"/>
              <a:tabLst>
                <a:tab pos="457200" algn="l"/>
              </a:tabLst>
            </a:pPr>
            <a:r>
              <a:rPr lang="es-ES" b="1" dirty="0">
                <a:latin typeface="Arial" pitchFamily="34" charset="0"/>
                <a:ea typeface="Times New Roman"/>
                <a:cs typeface="Arial" pitchFamily="34" charset="0"/>
              </a:rPr>
              <a:t>posee varios niveles de abstracción:</a:t>
            </a:r>
          </a:p>
          <a:p>
            <a:pPr marL="742950" lvl="1" indent="-285750" algn="just">
              <a:lnSpc>
                <a:spcPct val="150000"/>
              </a:lnSpc>
              <a:spcAft>
                <a:spcPts val="0"/>
              </a:spcAft>
              <a:buFont typeface="Symbol"/>
              <a:buChar char=""/>
              <a:tabLst>
                <a:tab pos="914400" algn="l"/>
              </a:tabLst>
            </a:pPr>
            <a:r>
              <a:rPr lang="es-ES" b="1" dirty="0">
                <a:latin typeface="Arial" pitchFamily="34" charset="0"/>
                <a:ea typeface="Times New Roman"/>
                <a:cs typeface="Arial" pitchFamily="34" charset="0"/>
              </a:rPr>
              <a:t>generales</a:t>
            </a:r>
          </a:p>
          <a:p>
            <a:pPr marL="742950" lvl="1" indent="-285750" algn="just">
              <a:lnSpc>
                <a:spcPct val="150000"/>
              </a:lnSpc>
              <a:spcAft>
                <a:spcPts val="0"/>
              </a:spcAft>
              <a:buFont typeface="Symbol"/>
              <a:buChar char=""/>
              <a:tabLst>
                <a:tab pos="914400" algn="l"/>
              </a:tabLst>
            </a:pPr>
            <a:r>
              <a:rPr lang="es-ES" b="1" dirty="0">
                <a:latin typeface="Arial" pitchFamily="34" charset="0"/>
                <a:ea typeface="Times New Roman"/>
                <a:cs typeface="Arial" pitchFamily="34" charset="0"/>
              </a:rPr>
              <a:t>de alcance medio o especiales</a:t>
            </a:r>
          </a:p>
          <a:p>
            <a:pPr algn="just">
              <a:lnSpc>
                <a:spcPct val="150000"/>
              </a:lnSpc>
              <a:spcAft>
                <a:spcPts val="0"/>
              </a:spcAft>
            </a:pPr>
            <a:r>
              <a:rPr lang="es-ES" b="1" dirty="0">
                <a:latin typeface="Arial" pitchFamily="34" charset="0"/>
                <a:ea typeface="Times New Roman"/>
                <a:cs typeface="Arial" pitchFamily="34" charset="0"/>
              </a:rPr>
              <a:t> </a:t>
            </a:r>
          </a:p>
          <a:p>
            <a:endParaRPr lang="es-ES" dirty="0"/>
          </a:p>
        </p:txBody>
      </p:sp>
    </p:spTree>
    <p:extLst>
      <p:ext uri="{BB962C8B-B14F-4D97-AF65-F5344CB8AC3E}">
        <p14:creationId xmlns:p14="http://schemas.microsoft.com/office/powerpoint/2010/main" val="395575499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685800" y="304800"/>
            <a:ext cx="7772400" cy="5078313"/>
          </a:xfrm>
          <a:prstGeom prst="rect">
            <a:avLst/>
          </a:prstGeom>
        </p:spPr>
        <p:txBody>
          <a:bodyPr wrap="square">
            <a:spAutoFit/>
          </a:bodyPr>
          <a:lstStyle/>
          <a:p>
            <a:endParaRPr lang="es-ES" dirty="0" smtClean="0">
              <a:latin typeface="Arial" pitchFamily="34" charset="0"/>
              <a:ea typeface="Times New Roman"/>
              <a:cs typeface="Arial" pitchFamily="34" charset="0"/>
            </a:endParaRPr>
          </a:p>
          <a:p>
            <a:endParaRPr lang="es-ES" dirty="0" smtClean="0">
              <a:latin typeface="Arial" pitchFamily="34" charset="0"/>
              <a:ea typeface="Times New Roman"/>
              <a:cs typeface="Arial" pitchFamily="34" charset="0"/>
            </a:endParaRPr>
          </a:p>
          <a:p>
            <a:endParaRPr lang="es-ES" dirty="0" smtClean="0">
              <a:latin typeface="Arial" pitchFamily="34" charset="0"/>
              <a:ea typeface="Times New Roman"/>
              <a:cs typeface="Arial" pitchFamily="34" charset="0"/>
            </a:endParaRPr>
          </a:p>
          <a:p>
            <a:r>
              <a:rPr lang="es-ES" b="1" dirty="0" smtClean="0">
                <a:latin typeface="Arial" pitchFamily="34" charset="0"/>
                <a:ea typeface="Times New Roman"/>
                <a:cs typeface="Arial" pitchFamily="34" charset="0"/>
              </a:rPr>
              <a:t>En la historia </a:t>
            </a:r>
            <a:r>
              <a:rPr lang="es-ES" b="1" dirty="0">
                <a:latin typeface="Arial" pitchFamily="34" charset="0"/>
                <a:ea typeface="Times New Roman"/>
                <a:cs typeface="Arial" pitchFamily="34" charset="0"/>
              </a:rPr>
              <a:t>de la sociología como ciencia independiente,  se han </a:t>
            </a:r>
            <a:r>
              <a:rPr lang="es-ES" b="1" dirty="0" smtClean="0">
                <a:latin typeface="Arial" pitchFamily="34" charset="0"/>
                <a:ea typeface="Times New Roman"/>
                <a:cs typeface="Arial" pitchFamily="34" charset="0"/>
              </a:rPr>
              <a:t>producido </a:t>
            </a:r>
            <a:r>
              <a:rPr lang="es-ES" b="1" dirty="0">
                <a:latin typeface="Arial" pitchFamily="34" charset="0"/>
                <a:ea typeface="Times New Roman"/>
                <a:cs typeface="Arial" pitchFamily="34" charset="0"/>
              </a:rPr>
              <a:t>diversas propuestas teóricas que le han dado, o han intentado conferir, un cuerpo y acervo autónomo a la ciencia, dotándola de una jerga y un sentido analítico </a:t>
            </a:r>
            <a:r>
              <a:rPr lang="es-ES" b="1" dirty="0" smtClean="0">
                <a:latin typeface="Arial" pitchFamily="34" charset="0"/>
                <a:ea typeface="Times New Roman"/>
                <a:cs typeface="Arial" pitchFamily="34" charset="0"/>
              </a:rPr>
              <a:t>propio:</a:t>
            </a:r>
          </a:p>
          <a:p>
            <a:r>
              <a:rPr lang="es-ES" b="1" dirty="0" smtClean="0">
                <a:latin typeface="Arial" pitchFamily="34" charset="0"/>
                <a:cs typeface="Arial" pitchFamily="34" charset="0"/>
              </a:rPr>
              <a:t>POSITIVISMO</a:t>
            </a:r>
          </a:p>
          <a:p>
            <a:r>
              <a:rPr lang="es-ES" b="1" dirty="0" smtClean="0">
                <a:latin typeface="Arial" pitchFamily="34" charset="0"/>
                <a:cs typeface="Arial" pitchFamily="34" charset="0"/>
              </a:rPr>
              <a:t>MARXISMO</a:t>
            </a:r>
          </a:p>
          <a:p>
            <a:r>
              <a:rPr lang="es-ES" b="1" dirty="0" smtClean="0">
                <a:latin typeface="Arial" pitchFamily="34" charset="0"/>
                <a:cs typeface="Arial" pitchFamily="34" charset="0"/>
              </a:rPr>
              <a:t>COMPRENSIVISMO</a:t>
            </a:r>
          </a:p>
          <a:p>
            <a:r>
              <a:rPr lang="es-ES" b="1" dirty="0" smtClean="0">
                <a:latin typeface="Arial" pitchFamily="34" charset="0"/>
                <a:cs typeface="Arial" pitchFamily="34" charset="0"/>
              </a:rPr>
              <a:t>INTERACCIONISMO SIMBÓLICO</a:t>
            </a:r>
          </a:p>
          <a:p>
            <a:r>
              <a:rPr lang="es-ES" b="1" dirty="0" smtClean="0">
                <a:latin typeface="Arial" pitchFamily="34" charset="0"/>
                <a:cs typeface="Arial" pitchFamily="34" charset="0"/>
              </a:rPr>
              <a:t>IRRACCIONALISMO</a:t>
            </a:r>
          </a:p>
          <a:p>
            <a:r>
              <a:rPr lang="es-ES" b="1" dirty="0" smtClean="0">
                <a:latin typeface="Arial" pitchFamily="34" charset="0"/>
                <a:cs typeface="Arial" pitchFamily="34" charset="0"/>
              </a:rPr>
              <a:t>EMPIRISMO</a:t>
            </a:r>
          </a:p>
          <a:p>
            <a:r>
              <a:rPr lang="es-ES" b="1" dirty="0" smtClean="0">
                <a:latin typeface="Arial" pitchFamily="34" charset="0"/>
                <a:cs typeface="Arial" pitchFamily="34" charset="0"/>
              </a:rPr>
              <a:t>ESTRUCTURAL-FUNCIONALISMO</a:t>
            </a:r>
          </a:p>
          <a:p>
            <a:r>
              <a:rPr lang="es-ES" b="1" dirty="0" smtClean="0">
                <a:latin typeface="Arial" pitchFamily="34" charset="0"/>
                <a:cs typeface="Arial" pitchFamily="34" charset="0"/>
              </a:rPr>
              <a:t>FENOMENOLOGÍA</a:t>
            </a:r>
          </a:p>
          <a:p>
            <a:r>
              <a:rPr lang="es-ES" b="1" dirty="0" smtClean="0">
                <a:latin typeface="Arial" pitchFamily="34" charset="0"/>
                <a:cs typeface="Arial" pitchFamily="34" charset="0"/>
              </a:rPr>
              <a:t>ETNOMETODOLOGÍA</a:t>
            </a:r>
          </a:p>
          <a:p>
            <a:r>
              <a:rPr lang="es-ES" b="1" dirty="0" smtClean="0">
                <a:latin typeface="Arial" pitchFamily="34" charset="0"/>
                <a:cs typeface="Arial" pitchFamily="34" charset="0"/>
              </a:rPr>
              <a:t>La recombinación de estos enfoques teóricos principales han marcado  el devenir de la teoría sociológica hasta la actualidad</a:t>
            </a:r>
            <a:endParaRPr lang="es-ES" b="1" dirty="0">
              <a:latin typeface="Arial" pitchFamily="34" charset="0"/>
              <a:cs typeface="Arial" pitchFamily="34" charset="0"/>
            </a:endParaRPr>
          </a:p>
        </p:txBody>
      </p:sp>
    </p:spTree>
    <p:extLst>
      <p:ext uri="{BB962C8B-B14F-4D97-AF65-F5344CB8AC3E}">
        <p14:creationId xmlns:p14="http://schemas.microsoft.com/office/powerpoint/2010/main" val="40247101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685800" y="629483"/>
            <a:ext cx="7696200" cy="5078313"/>
          </a:xfrm>
          <a:prstGeom prst="rect">
            <a:avLst/>
          </a:prstGeom>
        </p:spPr>
        <p:txBody>
          <a:bodyPr wrap="square">
            <a:spAutoFit/>
          </a:bodyPr>
          <a:lstStyle/>
          <a:p>
            <a:pPr algn="just">
              <a:lnSpc>
                <a:spcPct val="150000"/>
              </a:lnSpc>
              <a:spcAft>
                <a:spcPts val="0"/>
              </a:spcAft>
            </a:pPr>
            <a:r>
              <a:rPr lang="es-ES" b="1" dirty="0" smtClean="0">
                <a:latin typeface="Arial" pitchFamily="34" charset="0"/>
                <a:ea typeface="Times New Roman"/>
                <a:cs typeface="Arial" pitchFamily="34" charset="0"/>
              </a:rPr>
              <a:t>La teoría sociológica presenta tres niveles principales en su constitución como PROGRAMA DISCIPLINAR SISTEMÁTICO ANALÍTICO Y EMPÍRICO.</a:t>
            </a:r>
          </a:p>
          <a:p>
            <a:pPr algn="just">
              <a:lnSpc>
                <a:spcPct val="150000"/>
              </a:lnSpc>
              <a:spcAft>
                <a:spcPts val="0"/>
              </a:spcAft>
            </a:pPr>
            <a:r>
              <a:rPr lang="es-ES" b="1" dirty="0" smtClean="0">
                <a:latin typeface="Arial" pitchFamily="34" charset="0"/>
                <a:ea typeface="Times New Roman"/>
                <a:cs typeface="Arial" pitchFamily="34" charset="0"/>
              </a:rPr>
              <a:t>EPISTEMOLÓGICO – se refiere a las </a:t>
            </a:r>
            <a:r>
              <a:rPr lang="es-ES" b="1" dirty="0">
                <a:latin typeface="Arial" pitchFamily="34" charset="0"/>
                <a:ea typeface="Times New Roman"/>
                <a:cs typeface="Arial" pitchFamily="34" charset="0"/>
              </a:rPr>
              <a:t>características </a:t>
            </a:r>
            <a:r>
              <a:rPr lang="es-ES" b="1" dirty="0" smtClean="0">
                <a:latin typeface="Arial" pitchFamily="34" charset="0"/>
                <a:ea typeface="Times New Roman"/>
                <a:cs typeface="Arial" pitchFamily="34" charset="0"/>
              </a:rPr>
              <a:t>y la  </a:t>
            </a:r>
            <a:r>
              <a:rPr lang="es-ES" b="1" dirty="0">
                <a:latin typeface="Arial" pitchFamily="34" charset="0"/>
                <a:ea typeface="Times New Roman"/>
                <a:cs typeface="Arial" pitchFamily="34" charset="0"/>
              </a:rPr>
              <a:t>forma en que se produce el conocimiento </a:t>
            </a:r>
            <a:r>
              <a:rPr lang="es-ES" b="1" dirty="0" smtClean="0">
                <a:latin typeface="Arial" pitchFamily="34" charset="0"/>
                <a:ea typeface="Times New Roman"/>
                <a:cs typeface="Arial" pitchFamily="34" charset="0"/>
              </a:rPr>
              <a:t>sociológico, léase: la </a:t>
            </a:r>
            <a:r>
              <a:rPr lang="es-ES" b="1" dirty="0">
                <a:latin typeface="Arial" pitchFamily="34" charset="0"/>
                <a:ea typeface="Times New Roman"/>
                <a:cs typeface="Arial" pitchFamily="34" charset="0"/>
              </a:rPr>
              <a:t>posición del sujeto que conoce ante el objeto del conocimiento, las vías utilizadas para producir conocimiento sobre ese objeto, y la información recabada sobre el mismo a partir del proceso anterior. </a:t>
            </a:r>
            <a:endParaRPr lang="es-ES" b="1" dirty="0" smtClean="0">
              <a:latin typeface="Arial" pitchFamily="34" charset="0"/>
              <a:ea typeface="Times New Roman"/>
              <a:cs typeface="Arial" pitchFamily="34" charset="0"/>
            </a:endParaRPr>
          </a:p>
          <a:p>
            <a:pPr algn="just">
              <a:lnSpc>
                <a:spcPct val="150000"/>
              </a:lnSpc>
              <a:spcAft>
                <a:spcPts val="0"/>
              </a:spcAft>
            </a:pPr>
            <a:r>
              <a:rPr lang="es-ES" b="1" dirty="0" smtClean="0">
                <a:latin typeface="Arial" pitchFamily="34" charset="0"/>
                <a:ea typeface="Times New Roman"/>
                <a:cs typeface="Arial" pitchFamily="34" charset="0"/>
              </a:rPr>
              <a:t>METODOLÓGICO – se refiere a las cuestiones propias de la metodología, los métodos y las técnicas.</a:t>
            </a:r>
          </a:p>
          <a:p>
            <a:pPr algn="just">
              <a:lnSpc>
                <a:spcPct val="150000"/>
              </a:lnSpc>
              <a:spcAft>
                <a:spcPts val="0"/>
              </a:spcAft>
            </a:pPr>
            <a:r>
              <a:rPr lang="es-ES" b="1" dirty="0" smtClean="0">
                <a:latin typeface="Arial" pitchFamily="34" charset="0"/>
                <a:ea typeface="Times New Roman"/>
                <a:cs typeface="Arial" pitchFamily="34" charset="0"/>
              </a:rPr>
              <a:t>SOCIOLÓGICO – se refiere a la producción de conceptos, teorías propios de la sociología.</a:t>
            </a:r>
            <a:endParaRPr lang="es-ES" dirty="0">
              <a:effectLst/>
              <a:latin typeface="Times New Roman"/>
              <a:ea typeface="Times New Roman"/>
            </a:endParaRPr>
          </a:p>
        </p:txBody>
      </p:sp>
    </p:spTree>
    <p:extLst>
      <p:ext uri="{BB962C8B-B14F-4D97-AF65-F5344CB8AC3E}">
        <p14:creationId xmlns:p14="http://schemas.microsoft.com/office/powerpoint/2010/main" val="256795527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762000" y="762000"/>
            <a:ext cx="7467600" cy="3970318"/>
          </a:xfrm>
          <a:prstGeom prst="rect">
            <a:avLst/>
          </a:prstGeom>
        </p:spPr>
        <p:txBody>
          <a:bodyPr wrap="square">
            <a:spAutoFit/>
          </a:bodyPr>
          <a:lstStyle/>
          <a:p>
            <a:pPr algn="just"/>
            <a:r>
              <a:rPr lang="es-ES" b="1" dirty="0">
                <a:solidFill>
                  <a:prstClr val="black"/>
                </a:solidFill>
                <a:latin typeface="Arial" pitchFamily="34" charset="0"/>
                <a:ea typeface="Times New Roman"/>
                <a:cs typeface="Arial" pitchFamily="34" charset="0"/>
              </a:rPr>
              <a:t>E</a:t>
            </a:r>
            <a:r>
              <a:rPr lang="es-ES" b="1" dirty="0" smtClean="0">
                <a:solidFill>
                  <a:prstClr val="black"/>
                </a:solidFill>
                <a:latin typeface="Arial" pitchFamily="34" charset="0"/>
                <a:ea typeface="Times New Roman"/>
                <a:cs typeface="Arial" pitchFamily="34" charset="0"/>
              </a:rPr>
              <a:t>s </a:t>
            </a:r>
            <a:r>
              <a:rPr lang="es-ES" b="1" dirty="0">
                <a:solidFill>
                  <a:prstClr val="black"/>
                </a:solidFill>
                <a:latin typeface="Arial" pitchFamily="34" charset="0"/>
                <a:ea typeface="Times New Roman"/>
                <a:cs typeface="Arial" pitchFamily="34" charset="0"/>
              </a:rPr>
              <a:t>decir, </a:t>
            </a:r>
            <a:r>
              <a:rPr lang="es-ES" b="1" dirty="0" smtClean="0">
                <a:solidFill>
                  <a:prstClr val="black"/>
                </a:solidFill>
                <a:latin typeface="Arial" pitchFamily="34" charset="0"/>
                <a:ea typeface="Times New Roman"/>
                <a:cs typeface="Arial" pitchFamily="34" charset="0"/>
              </a:rPr>
              <a:t>la definición </a:t>
            </a:r>
            <a:r>
              <a:rPr lang="es-ES" b="1" dirty="0">
                <a:solidFill>
                  <a:prstClr val="black"/>
                </a:solidFill>
                <a:latin typeface="Arial" pitchFamily="34" charset="0"/>
                <a:ea typeface="Times New Roman"/>
                <a:cs typeface="Arial" pitchFamily="34" charset="0"/>
              </a:rPr>
              <a:t>del objeto y </a:t>
            </a:r>
            <a:r>
              <a:rPr lang="es-ES" b="1" dirty="0" smtClean="0">
                <a:solidFill>
                  <a:prstClr val="black"/>
                </a:solidFill>
                <a:latin typeface="Arial" pitchFamily="34" charset="0"/>
                <a:ea typeface="Times New Roman"/>
                <a:cs typeface="Arial" pitchFamily="34" charset="0"/>
              </a:rPr>
              <a:t>el estatuto </a:t>
            </a:r>
            <a:r>
              <a:rPr lang="es-ES" b="1" dirty="0">
                <a:solidFill>
                  <a:prstClr val="black"/>
                </a:solidFill>
                <a:latin typeface="Arial" pitchFamily="34" charset="0"/>
                <a:ea typeface="Times New Roman"/>
                <a:cs typeface="Arial" pitchFamily="34" charset="0"/>
              </a:rPr>
              <a:t>o </a:t>
            </a:r>
            <a:r>
              <a:rPr lang="es-ES" b="1" dirty="0" smtClean="0">
                <a:solidFill>
                  <a:prstClr val="black"/>
                </a:solidFill>
                <a:latin typeface="Arial" pitchFamily="34" charset="0"/>
                <a:ea typeface="Times New Roman"/>
                <a:cs typeface="Arial" pitchFamily="34" charset="0"/>
              </a:rPr>
              <a:t>las características </a:t>
            </a:r>
            <a:r>
              <a:rPr lang="es-ES" b="1" dirty="0">
                <a:solidFill>
                  <a:prstClr val="black"/>
                </a:solidFill>
                <a:latin typeface="Arial" pitchFamily="34" charset="0"/>
                <a:ea typeface="Times New Roman"/>
                <a:cs typeface="Arial" pitchFamily="34" charset="0"/>
              </a:rPr>
              <a:t>epistemológicas de </a:t>
            </a:r>
            <a:r>
              <a:rPr lang="es-ES" b="1" dirty="0" smtClean="0">
                <a:solidFill>
                  <a:prstClr val="black"/>
                </a:solidFill>
                <a:latin typeface="Arial" pitchFamily="34" charset="0"/>
                <a:ea typeface="Times New Roman"/>
                <a:cs typeface="Arial" pitchFamily="34" charset="0"/>
              </a:rPr>
              <a:t>una </a:t>
            </a:r>
            <a:r>
              <a:rPr lang="es-ES" b="1" dirty="0">
                <a:solidFill>
                  <a:prstClr val="black"/>
                </a:solidFill>
                <a:latin typeface="Arial" pitchFamily="34" charset="0"/>
                <a:ea typeface="Times New Roman"/>
                <a:cs typeface="Arial" pitchFamily="34" charset="0"/>
              </a:rPr>
              <a:t>propuesta teórica y de la sociología en general, denotan un trasfondo ideológico, en  la medida en que han intentado expresar en un cuerpo de pensamiento, los intereses y cosmovisiones de los grupos que han </a:t>
            </a:r>
            <a:r>
              <a:rPr lang="es-ES" b="1" dirty="0" smtClean="0">
                <a:solidFill>
                  <a:prstClr val="black"/>
                </a:solidFill>
                <a:latin typeface="Arial" pitchFamily="34" charset="0"/>
                <a:ea typeface="Times New Roman"/>
                <a:cs typeface="Arial" pitchFamily="34" charset="0"/>
              </a:rPr>
              <a:t>representado.</a:t>
            </a:r>
          </a:p>
          <a:p>
            <a:pPr algn="just"/>
            <a:endParaRPr lang="es-ES" b="1" dirty="0" smtClean="0">
              <a:solidFill>
                <a:prstClr val="black"/>
              </a:solidFill>
              <a:latin typeface="Arial" pitchFamily="34" charset="0"/>
              <a:cs typeface="Arial" pitchFamily="34" charset="0"/>
            </a:endParaRPr>
          </a:p>
          <a:p>
            <a:pPr algn="just"/>
            <a:r>
              <a:rPr lang="es-ES" b="1" dirty="0">
                <a:solidFill>
                  <a:prstClr val="black"/>
                </a:solidFill>
                <a:latin typeface="Arial" pitchFamily="34" charset="0"/>
                <a:cs typeface="Arial" pitchFamily="34" charset="0"/>
              </a:rPr>
              <a:t>I</a:t>
            </a:r>
            <a:r>
              <a:rPr lang="es-ES" b="1" dirty="0" smtClean="0">
                <a:solidFill>
                  <a:prstClr val="black"/>
                </a:solidFill>
                <a:latin typeface="Arial" pitchFamily="34" charset="0"/>
                <a:cs typeface="Arial" pitchFamily="34" charset="0"/>
              </a:rPr>
              <a:t>mportante recordar a V.I. Lenin cuando en Materialismo y </a:t>
            </a:r>
            <a:r>
              <a:rPr lang="es-ES" b="1" dirty="0" err="1" smtClean="0">
                <a:solidFill>
                  <a:prstClr val="black"/>
                </a:solidFill>
                <a:latin typeface="Arial" pitchFamily="34" charset="0"/>
                <a:cs typeface="Arial" pitchFamily="34" charset="0"/>
              </a:rPr>
              <a:t>Empiriocriticismo</a:t>
            </a:r>
            <a:r>
              <a:rPr lang="es-ES" b="1" dirty="0" smtClean="0">
                <a:solidFill>
                  <a:prstClr val="black"/>
                </a:solidFill>
                <a:latin typeface="Arial" pitchFamily="34" charset="0"/>
                <a:cs typeface="Arial" pitchFamily="34" charset="0"/>
              </a:rPr>
              <a:t> (Capítulo último), llama la atención en los elementos imprescindibles para realizar una </a:t>
            </a:r>
            <a:r>
              <a:rPr lang="es-ES" b="1" dirty="0" smtClean="0">
                <a:solidFill>
                  <a:srgbClr val="00B0F0"/>
                </a:solidFill>
                <a:latin typeface="Arial" pitchFamily="34" charset="0"/>
                <a:cs typeface="Arial" pitchFamily="34" charset="0"/>
              </a:rPr>
              <a:t>crítica teórica:</a:t>
            </a:r>
          </a:p>
          <a:p>
            <a:pPr marL="342900" indent="-342900" algn="just">
              <a:buAutoNum type="arabicPeriod"/>
            </a:pPr>
            <a:r>
              <a:rPr lang="es-ES" b="1" dirty="0" smtClean="0">
                <a:solidFill>
                  <a:prstClr val="black"/>
                </a:solidFill>
                <a:latin typeface="Arial" pitchFamily="34" charset="0"/>
                <a:cs typeface="Arial" pitchFamily="34" charset="0"/>
              </a:rPr>
              <a:t>Contexto histórico de producción de la teoría</a:t>
            </a:r>
          </a:p>
          <a:p>
            <a:pPr marL="342900" indent="-342900" algn="just">
              <a:buAutoNum type="arabicPeriod"/>
            </a:pPr>
            <a:r>
              <a:rPr lang="es-ES" b="1" dirty="0" smtClean="0">
                <a:solidFill>
                  <a:prstClr val="black"/>
                </a:solidFill>
                <a:latin typeface="Arial" pitchFamily="34" charset="0"/>
                <a:cs typeface="Arial" pitchFamily="34" charset="0"/>
              </a:rPr>
              <a:t>Grado de desarrollo de las ciencias en general</a:t>
            </a:r>
          </a:p>
          <a:p>
            <a:pPr marL="342900" indent="-342900" algn="just">
              <a:buAutoNum type="arabicPeriod"/>
            </a:pPr>
            <a:r>
              <a:rPr lang="es-ES" b="1" dirty="0" smtClean="0">
                <a:solidFill>
                  <a:prstClr val="black"/>
                </a:solidFill>
                <a:latin typeface="Arial" pitchFamily="34" charset="0"/>
                <a:cs typeface="Arial" pitchFamily="34" charset="0"/>
              </a:rPr>
              <a:t>Acumulación de conocimientos, específicamente  en el terreno de las ciencias sociales</a:t>
            </a:r>
          </a:p>
          <a:p>
            <a:pPr marL="342900" indent="-342900">
              <a:buAutoNum type="arabicPeriod"/>
            </a:pPr>
            <a:r>
              <a:rPr lang="es-ES" b="1" dirty="0" smtClean="0">
                <a:solidFill>
                  <a:prstClr val="black"/>
                </a:solidFill>
                <a:latin typeface="Arial" pitchFamily="34" charset="0"/>
                <a:cs typeface="Arial" pitchFamily="34" charset="0"/>
              </a:rPr>
              <a:t>Los intereses de clases que se representan.</a:t>
            </a:r>
            <a:endParaRPr lang="es-ES" b="1" dirty="0">
              <a:latin typeface="Arial" pitchFamily="34" charset="0"/>
              <a:cs typeface="Arial" pitchFamily="34" charset="0"/>
            </a:endParaRPr>
          </a:p>
        </p:txBody>
      </p:sp>
    </p:spTree>
    <p:extLst>
      <p:ext uri="{BB962C8B-B14F-4D97-AF65-F5344CB8AC3E}">
        <p14:creationId xmlns:p14="http://schemas.microsoft.com/office/powerpoint/2010/main" val="104430166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762000" y="762000"/>
            <a:ext cx="7620000" cy="2585323"/>
          </a:xfrm>
          <a:prstGeom prst="rect">
            <a:avLst/>
          </a:prstGeom>
        </p:spPr>
        <p:txBody>
          <a:bodyPr wrap="square">
            <a:spAutoFit/>
          </a:bodyPr>
          <a:lstStyle/>
          <a:p>
            <a:pPr algn="just"/>
            <a:r>
              <a:rPr lang="es-ES" b="1" dirty="0" smtClean="0">
                <a:latin typeface="Arial" pitchFamily="34" charset="0"/>
                <a:ea typeface="Times New Roman"/>
                <a:cs typeface="Arial" pitchFamily="34" charset="0"/>
              </a:rPr>
              <a:t>En la historia de la sociología como ciencia independiente,  se han producido diversos enfoques teóricos, es decir, diversas propuestas teóricas que le han dado, o han intentado conferir, un cuerpo y acervo autónomo a la ciencia, dotándola de una jerga y un sentido analítico propio. </a:t>
            </a:r>
          </a:p>
          <a:p>
            <a:pPr algn="just"/>
            <a:endParaRPr lang="es-ES" b="1" dirty="0">
              <a:latin typeface="Arial" pitchFamily="34" charset="0"/>
              <a:ea typeface="Times New Roman"/>
              <a:cs typeface="Arial" pitchFamily="34" charset="0"/>
            </a:endParaRPr>
          </a:p>
          <a:p>
            <a:pPr algn="just"/>
            <a:endParaRPr lang="es-ES" b="1" dirty="0" smtClean="0">
              <a:latin typeface="Arial" pitchFamily="34" charset="0"/>
              <a:ea typeface="Times New Roman"/>
              <a:cs typeface="Arial" pitchFamily="34" charset="0"/>
            </a:endParaRPr>
          </a:p>
          <a:p>
            <a:pPr algn="just"/>
            <a:endParaRPr lang="es-ES" b="1" dirty="0" smtClean="0">
              <a:latin typeface="Arial" pitchFamily="34" charset="0"/>
              <a:ea typeface="Times New Roman"/>
              <a:cs typeface="Arial" pitchFamily="34" charset="0"/>
            </a:endParaRPr>
          </a:p>
          <a:p>
            <a:endParaRPr lang="es-ES" b="1" dirty="0">
              <a:latin typeface="Arial" pitchFamily="34" charset="0"/>
              <a:cs typeface="Arial" pitchFamily="34" charset="0"/>
            </a:endParaRPr>
          </a:p>
        </p:txBody>
      </p:sp>
      <p:sp>
        <p:nvSpPr>
          <p:cNvPr id="3" name="2 Rectángulo"/>
          <p:cNvSpPr/>
          <p:nvPr/>
        </p:nvSpPr>
        <p:spPr>
          <a:xfrm>
            <a:off x="762000" y="2239328"/>
            <a:ext cx="7467600" cy="2585323"/>
          </a:xfrm>
          <a:prstGeom prst="rect">
            <a:avLst/>
          </a:prstGeom>
        </p:spPr>
        <p:txBody>
          <a:bodyPr wrap="square">
            <a:spAutoFit/>
          </a:bodyPr>
          <a:lstStyle/>
          <a:p>
            <a:pPr algn="just"/>
            <a:endParaRPr lang="es-ES" b="1" dirty="0" smtClean="0">
              <a:latin typeface="Arial" pitchFamily="34" charset="0"/>
              <a:ea typeface="Times New Roman"/>
              <a:cs typeface="Arial" pitchFamily="34" charset="0"/>
            </a:endParaRPr>
          </a:p>
          <a:p>
            <a:pPr algn="just"/>
            <a:r>
              <a:rPr lang="es-ES" b="1" dirty="0" smtClean="0">
                <a:latin typeface="Arial" pitchFamily="34" charset="0"/>
                <a:ea typeface="Times New Roman"/>
                <a:cs typeface="Arial" pitchFamily="34" charset="0"/>
              </a:rPr>
              <a:t>Si de estatuto epistemológico de la sociología, se hace referencia </a:t>
            </a:r>
          </a:p>
          <a:p>
            <a:pPr algn="just"/>
            <a:r>
              <a:rPr lang="es-ES" b="1" dirty="0" smtClean="0">
                <a:latin typeface="Arial" pitchFamily="34" charset="0"/>
                <a:ea typeface="Times New Roman"/>
                <a:cs typeface="Arial" pitchFamily="34" charset="0"/>
              </a:rPr>
              <a:t>a las características y a la forma en que se produce el conocimiento sociológico en relación a: </a:t>
            </a:r>
          </a:p>
          <a:p>
            <a:pPr marL="285750" indent="-285750" algn="just">
              <a:buFont typeface="Arial" pitchFamily="34" charset="0"/>
              <a:buChar char="•"/>
            </a:pPr>
            <a:r>
              <a:rPr lang="es-ES" b="1" dirty="0" smtClean="0">
                <a:latin typeface="Arial" pitchFamily="34" charset="0"/>
                <a:ea typeface="Times New Roman"/>
                <a:cs typeface="Arial" pitchFamily="34" charset="0"/>
              </a:rPr>
              <a:t>la posición del sujeto que conoce ante el objeto del conocimiento</a:t>
            </a:r>
          </a:p>
          <a:p>
            <a:pPr marL="285750" indent="-285750" algn="just">
              <a:buFont typeface="Arial" pitchFamily="34" charset="0"/>
              <a:buChar char="•"/>
            </a:pPr>
            <a:r>
              <a:rPr lang="es-ES" b="1" dirty="0" smtClean="0">
                <a:latin typeface="Arial" pitchFamily="34" charset="0"/>
                <a:ea typeface="Times New Roman"/>
                <a:cs typeface="Arial" pitchFamily="34" charset="0"/>
              </a:rPr>
              <a:t>las vías utilizadas para producir conocimiento sobre ese objeto</a:t>
            </a:r>
          </a:p>
          <a:p>
            <a:pPr marL="285750" indent="-285750" algn="just">
              <a:buFont typeface="Arial" pitchFamily="34" charset="0"/>
              <a:buChar char="•"/>
            </a:pPr>
            <a:r>
              <a:rPr lang="es-ES" b="1" dirty="0" smtClean="0">
                <a:latin typeface="Arial" pitchFamily="34" charset="0"/>
                <a:ea typeface="Times New Roman"/>
                <a:cs typeface="Arial" pitchFamily="34" charset="0"/>
              </a:rPr>
              <a:t>la información recabada sobre el mismo a partir del proceso anterior.</a:t>
            </a:r>
            <a:endParaRPr lang="es-ES" b="1" dirty="0">
              <a:latin typeface="Arial" pitchFamily="34" charset="0"/>
              <a:cs typeface="Arial" pitchFamily="34" charset="0"/>
            </a:endParaRPr>
          </a:p>
        </p:txBody>
      </p:sp>
    </p:spTree>
    <p:extLst>
      <p:ext uri="{BB962C8B-B14F-4D97-AF65-F5344CB8AC3E}">
        <p14:creationId xmlns:p14="http://schemas.microsoft.com/office/powerpoint/2010/main" val="24108642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838200" y="685799"/>
            <a:ext cx="7315200" cy="4247317"/>
          </a:xfrm>
          <a:prstGeom prst="rect">
            <a:avLst/>
          </a:prstGeom>
        </p:spPr>
        <p:txBody>
          <a:bodyPr wrap="square">
            <a:spAutoFit/>
          </a:bodyPr>
          <a:lstStyle/>
          <a:p>
            <a:pPr algn="just">
              <a:lnSpc>
                <a:spcPct val="150000"/>
              </a:lnSpc>
              <a:spcAft>
                <a:spcPts val="0"/>
              </a:spcAft>
            </a:pPr>
            <a:r>
              <a:rPr lang="es-ES" b="1" dirty="0" smtClean="0">
                <a:latin typeface="Arial" pitchFamily="34" charset="0"/>
                <a:ea typeface="Times New Roman"/>
                <a:cs typeface="Arial" pitchFamily="34" charset="0"/>
              </a:rPr>
              <a:t>Tanto la definición </a:t>
            </a:r>
            <a:r>
              <a:rPr lang="es-ES" b="1" dirty="0">
                <a:latin typeface="Arial" pitchFamily="34" charset="0"/>
                <a:ea typeface="Times New Roman"/>
                <a:cs typeface="Arial" pitchFamily="34" charset="0"/>
              </a:rPr>
              <a:t>del objeto y estatuto o características epistemológicas de la propuesta teórica y de la sociología en general, </a:t>
            </a:r>
            <a:r>
              <a:rPr lang="es-ES" b="1" dirty="0">
                <a:solidFill>
                  <a:srgbClr val="00B0F0"/>
                </a:solidFill>
                <a:latin typeface="Arial" pitchFamily="34" charset="0"/>
                <a:ea typeface="Times New Roman"/>
                <a:cs typeface="Arial" pitchFamily="34" charset="0"/>
              </a:rPr>
              <a:t>denotan un trasfondo ideológico, </a:t>
            </a:r>
            <a:r>
              <a:rPr lang="es-ES" b="1" dirty="0">
                <a:latin typeface="Arial" pitchFamily="34" charset="0"/>
                <a:ea typeface="Times New Roman"/>
                <a:cs typeface="Arial" pitchFamily="34" charset="0"/>
              </a:rPr>
              <a:t>en  la medida en que han intentado expresar en un cuerpo de pensamiento, los intereses y cosmovisiones de los grupos que han representado.</a:t>
            </a:r>
          </a:p>
          <a:p>
            <a:pPr algn="just">
              <a:lnSpc>
                <a:spcPct val="150000"/>
              </a:lnSpc>
              <a:spcAft>
                <a:spcPts val="0"/>
              </a:spcAft>
            </a:pPr>
            <a:endParaRPr lang="es-ES" b="1" dirty="0" smtClean="0">
              <a:latin typeface="Arial" pitchFamily="34" charset="0"/>
              <a:ea typeface="Times New Roman"/>
              <a:cs typeface="Arial" pitchFamily="34" charset="0"/>
            </a:endParaRPr>
          </a:p>
          <a:p>
            <a:pPr algn="just">
              <a:lnSpc>
                <a:spcPct val="150000"/>
              </a:lnSpc>
              <a:spcAft>
                <a:spcPts val="0"/>
              </a:spcAft>
            </a:pPr>
            <a:r>
              <a:rPr lang="es-ES" b="1" dirty="0" smtClean="0">
                <a:latin typeface="Arial" pitchFamily="34" charset="0"/>
                <a:ea typeface="Times New Roman"/>
                <a:cs typeface="Arial" pitchFamily="34" charset="0"/>
              </a:rPr>
              <a:t>No </a:t>
            </a:r>
            <a:r>
              <a:rPr lang="es-ES" b="1" dirty="0">
                <a:latin typeface="Arial" pitchFamily="34" charset="0"/>
                <a:ea typeface="Times New Roman"/>
                <a:cs typeface="Arial" pitchFamily="34" charset="0"/>
              </a:rPr>
              <a:t>obstante, se pudiera decir que la cuestión del objeto se convierte en el núcleo central de las primeras teorizaciones sociológicas. Esto a partir de la concepción de la sociedad como entidad real y separada de lo político (estado) y del individuo.</a:t>
            </a:r>
            <a:endParaRPr lang="es-ES" b="1" dirty="0">
              <a:effectLst/>
              <a:latin typeface="Arial" pitchFamily="34" charset="0"/>
              <a:ea typeface="Times New Roman"/>
              <a:cs typeface="Arial" pitchFamily="34" charset="0"/>
            </a:endParaRPr>
          </a:p>
        </p:txBody>
      </p:sp>
    </p:spTree>
    <p:extLst>
      <p:ext uri="{BB962C8B-B14F-4D97-AF65-F5344CB8AC3E}">
        <p14:creationId xmlns:p14="http://schemas.microsoft.com/office/powerpoint/2010/main" val="306940470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286000" y="2413338"/>
            <a:ext cx="4572000" cy="646331"/>
          </a:xfrm>
          <a:prstGeom prst="rect">
            <a:avLst/>
          </a:prstGeom>
        </p:spPr>
        <p:txBody>
          <a:bodyPr>
            <a:spAutoFit/>
          </a:bodyPr>
          <a:lstStyle/>
          <a:p>
            <a:endParaRPr lang="es-ES" dirty="0">
              <a:latin typeface="Times New Roman"/>
              <a:ea typeface="Times New Roman"/>
            </a:endParaRPr>
          </a:p>
          <a:p>
            <a:r>
              <a:rPr lang="es-ES" dirty="0" smtClean="0">
                <a:latin typeface="Times New Roman"/>
                <a:ea typeface="Times New Roman"/>
              </a:rPr>
              <a:t> </a:t>
            </a:r>
            <a:endParaRPr lang="es-ES" dirty="0"/>
          </a:p>
        </p:txBody>
      </p:sp>
      <p:sp>
        <p:nvSpPr>
          <p:cNvPr id="3" name="2 Rectángulo"/>
          <p:cNvSpPr/>
          <p:nvPr/>
        </p:nvSpPr>
        <p:spPr>
          <a:xfrm>
            <a:off x="609600" y="685800"/>
            <a:ext cx="7467600" cy="5442516"/>
          </a:xfrm>
          <a:prstGeom prst="rect">
            <a:avLst/>
          </a:prstGeom>
        </p:spPr>
        <p:txBody>
          <a:bodyPr wrap="square">
            <a:spAutoFit/>
          </a:bodyPr>
          <a:lstStyle/>
          <a:p>
            <a:pPr algn="just">
              <a:lnSpc>
                <a:spcPct val="150000"/>
              </a:lnSpc>
              <a:spcAft>
                <a:spcPts val="0"/>
              </a:spcAft>
            </a:pPr>
            <a:r>
              <a:rPr lang="es-ES" b="1" dirty="0" smtClean="0">
                <a:latin typeface="Arial" pitchFamily="34" charset="0"/>
                <a:ea typeface="Times New Roman"/>
                <a:cs typeface="Arial" pitchFamily="34" charset="0"/>
              </a:rPr>
              <a:t>La </a:t>
            </a:r>
            <a:r>
              <a:rPr lang="es-ES" b="1" dirty="0">
                <a:latin typeface="Arial" pitchFamily="34" charset="0"/>
                <a:ea typeface="Times New Roman"/>
                <a:cs typeface="Arial" pitchFamily="34" charset="0"/>
              </a:rPr>
              <a:t>definición del objeto de estudio sociológico ha oscilado entre </a:t>
            </a:r>
            <a:r>
              <a:rPr lang="es-ES" b="1" dirty="0">
                <a:solidFill>
                  <a:srgbClr val="00B0F0"/>
                </a:solidFill>
                <a:latin typeface="Arial" pitchFamily="34" charset="0"/>
                <a:ea typeface="Times New Roman"/>
                <a:cs typeface="Arial" pitchFamily="34" charset="0"/>
              </a:rPr>
              <a:t>versiones objetivitas </a:t>
            </a:r>
            <a:r>
              <a:rPr lang="es-ES" b="1" dirty="0">
                <a:latin typeface="Arial" pitchFamily="34" charset="0"/>
                <a:ea typeface="Times New Roman"/>
                <a:cs typeface="Arial" pitchFamily="34" charset="0"/>
              </a:rPr>
              <a:t>(el hecho social de Durkheim) y </a:t>
            </a:r>
            <a:r>
              <a:rPr lang="es-ES" b="1" dirty="0">
                <a:solidFill>
                  <a:srgbClr val="00B0F0"/>
                </a:solidFill>
                <a:latin typeface="Arial" pitchFamily="34" charset="0"/>
                <a:ea typeface="Times New Roman"/>
                <a:cs typeface="Arial" pitchFamily="34" charset="0"/>
              </a:rPr>
              <a:t>versiones nominalistas</a:t>
            </a:r>
            <a:r>
              <a:rPr lang="es-ES" b="1" dirty="0">
                <a:latin typeface="Arial" pitchFamily="34" charset="0"/>
                <a:ea typeface="Times New Roman"/>
                <a:cs typeface="Arial" pitchFamily="34" charset="0"/>
              </a:rPr>
              <a:t> (teoría de la acción social de Weber). </a:t>
            </a:r>
          </a:p>
          <a:p>
            <a:pPr algn="just">
              <a:lnSpc>
                <a:spcPct val="150000"/>
              </a:lnSpc>
              <a:spcAft>
                <a:spcPts val="0"/>
              </a:spcAft>
            </a:pPr>
            <a:r>
              <a:rPr lang="es-ES" b="1" dirty="0">
                <a:latin typeface="Arial" pitchFamily="34" charset="0"/>
                <a:ea typeface="Times New Roman"/>
                <a:cs typeface="Arial" pitchFamily="34" charset="0"/>
              </a:rPr>
              <a:t>La existencia de estas divergencias se basa en la dificultad de construir una apropiación suficientemente exhaustiva de la sociedad, la cual no es en modo alguno un objeto dócil, sino por el contrario es sui generis, receptivo y reflexivo, que reincide sobre las propias propuestas sociológicas abordadas a partir de su </a:t>
            </a:r>
            <a:r>
              <a:rPr lang="es-ES" b="1" dirty="0" smtClean="0">
                <a:latin typeface="Arial" pitchFamily="34" charset="0"/>
                <a:ea typeface="Times New Roman"/>
                <a:cs typeface="Arial" pitchFamily="34" charset="0"/>
              </a:rPr>
              <a:t>estudio</a:t>
            </a:r>
            <a:r>
              <a:rPr lang="es-ES" b="1" dirty="0">
                <a:latin typeface="Arial" pitchFamily="34" charset="0"/>
                <a:ea typeface="Times New Roman"/>
                <a:cs typeface="Arial" pitchFamily="34" charset="0"/>
              </a:rPr>
              <a:t>.</a:t>
            </a:r>
            <a:endParaRPr lang="es-ES" b="1" dirty="0" smtClean="0">
              <a:latin typeface="Arial" pitchFamily="34" charset="0"/>
              <a:ea typeface="Times New Roman"/>
              <a:cs typeface="Arial" pitchFamily="34" charset="0"/>
            </a:endParaRPr>
          </a:p>
          <a:p>
            <a:pPr algn="just">
              <a:lnSpc>
                <a:spcPct val="150000"/>
              </a:lnSpc>
              <a:spcAft>
                <a:spcPts val="0"/>
              </a:spcAft>
            </a:pPr>
            <a:r>
              <a:rPr lang="es-ES" b="1" dirty="0" smtClean="0">
                <a:latin typeface="Arial" pitchFamily="34" charset="0"/>
                <a:ea typeface="Times New Roman"/>
                <a:cs typeface="Arial" pitchFamily="34" charset="0"/>
              </a:rPr>
              <a:t>No olvidar que el </a:t>
            </a:r>
            <a:r>
              <a:rPr lang="es-ES" b="1" dirty="0" smtClean="0">
                <a:solidFill>
                  <a:srgbClr val="00B0F0"/>
                </a:solidFill>
                <a:latin typeface="Arial" pitchFamily="34" charset="0"/>
                <a:ea typeface="Times New Roman"/>
                <a:cs typeface="Arial" pitchFamily="34" charset="0"/>
              </a:rPr>
              <a:t>estudio de la sociedad tiene como eje central al individuo (hombre y mujer), </a:t>
            </a:r>
            <a:r>
              <a:rPr lang="es-ES" b="1" dirty="0" smtClean="0">
                <a:latin typeface="Arial" pitchFamily="34" charset="0"/>
                <a:ea typeface="Times New Roman"/>
                <a:cs typeface="Arial" pitchFamily="34" charset="0"/>
              </a:rPr>
              <a:t>dotado de conciencia, voluntad, sentimientos, estados de ánimo, preferencias, ideales, a pesar de estar condicionado histórica y socialmente. </a:t>
            </a:r>
            <a:endParaRPr lang="es-ES" b="1" dirty="0">
              <a:effectLst/>
              <a:latin typeface="Arial" pitchFamily="34" charset="0"/>
              <a:ea typeface="Times New Roman"/>
              <a:cs typeface="Arial" pitchFamily="34" charset="0"/>
            </a:endParaRPr>
          </a:p>
        </p:txBody>
      </p:sp>
    </p:spTree>
    <p:extLst>
      <p:ext uri="{BB962C8B-B14F-4D97-AF65-F5344CB8AC3E}">
        <p14:creationId xmlns:p14="http://schemas.microsoft.com/office/powerpoint/2010/main" val="337209122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685800" y="797511"/>
            <a:ext cx="7620000" cy="646331"/>
          </a:xfrm>
          <a:prstGeom prst="rect">
            <a:avLst/>
          </a:prstGeom>
        </p:spPr>
        <p:txBody>
          <a:bodyPr wrap="square">
            <a:spAutoFit/>
          </a:bodyPr>
          <a:lstStyle/>
          <a:p>
            <a:pPr lvl="0" algn="just"/>
            <a:r>
              <a:rPr lang="es-ES" b="1" dirty="0" smtClean="0">
                <a:solidFill>
                  <a:srgbClr val="00B0F0"/>
                </a:solidFill>
                <a:latin typeface="Arial" pitchFamily="34" charset="0"/>
                <a:ea typeface="Times New Roman"/>
                <a:cs typeface="Arial" pitchFamily="34" charset="0"/>
              </a:rPr>
              <a:t>Dificultades epistemológicas </a:t>
            </a:r>
            <a:r>
              <a:rPr lang="es-ES" b="1" dirty="0" smtClean="0">
                <a:solidFill>
                  <a:prstClr val="black"/>
                </a:solidFill>
                <a:latin typeface="Arial" pitchFamily="34" charset="0"/>
                <a:ea typeface="Times New Roman"/>
                <a:cs typeface="Arial" pitchFamily="34" charset="0"/>
              </a:rPr>
              <a:t>para la </a:t>
            </a:r>
            <a:r>
              <a:rPr lang="es-ES" b="1" dirty="0">
                <a:solidFill>
                  <a:prstClr val="black"/>
                </a:solidFill>
                <a:latin typeface="Arial" pitchFamily="34" charset="0"/>
                <a:ea typeface="Times New Roman"/>
                <a:cs typeface="Arial" pitchFamily="34" charset="0"/>
              </a:rPr>
              <a:t>definición conceptual </a:t>
            </a:r>
            <a:r>
              <a:rPr lang="es-ES" b="1" dirty="0" smtClean="0">
                <a:solidFill>
                  <a:prstClr val="black"/>
                </a:solidFill>
                <a:latin typeface="Arial" pitchFamily="34" charset="0"/>
                <a:ea typeface="Times New Roman"/>
                <a:cs typeface="Arial" pitchFamily="34" charset="0"/>
              </a:rPr>
              <a:t> del OBJETO DE LA SOCIOLOGÍA:</a:t>
            </a:r>
            <a:endParaRPr lang="es-ES" b="1" dirty="0">
              <a:solidFill>
                <a:prstClr val="black"/>
              </a:solidFill>
              <a:latin typeface="Arial" pitchFamily="34" charset="0"/>
              <a:ea typeface="Times New Roman"/>
              <a:cs typeface="Arial" pitchFamily="34" charset="0"/>
            </a:endParaRPr>
          </a:p>
        </p:txBody>
      </p:sp>
      <p:sp>
        <p:nvSpPr>
          <p:cNvPr id="5" name="4 Rectángulo"/>
          <p:cNvSpPr/>
          <p:nvPr/>
        </p:nvSpPr>
        <p:spPr>
          <a:xfrm>
            <a:off x="685800" y="1671083"/>
            <a:ext cx="7772400" cy="4247317"/>
          </a:xfrm>
          <a:prstGeom prst="rect">
            <a:avLst/>
          </a:prstGeom>
        </p:spPr>
        <p:txBody>
          <a:bodyPr wrap="square">
            <a:spAutoFit/>
          </a:bodyPr>
          <a:lstStyle/>
          <a:p>
            <a:pPr marL="342900" lvl="0" indent="-342900" algn="just">
              <a:spcAft>
                <a:spcPts val="0"/>
              </a:spcAft>
              <a:buFont typeface="Arial" pitchFamily="34" charset="0"/>
              <a:buChar char="•"/>
              <a:tabLst>
                <a:tab pos="457200" algn="l"/>
              </a:tabLst>
            </a:pPr>
            <a:r>
              <a:rPr lang="es-ES" b="1" dirty="0">
                <a:latin typeface="Arial" pitchFamily="34" charset="0"/>
                <a:ea typeface="Times New Roman"/>
                <a:cs typeface="Arial" pitchFamily="34" charset="0"/>
              </a:rPr>
              <a:t>se trata de un objeto </a:t>
            </a:r>
            <a:r>
              <a:rPr lang="es-ES" b="1" dirty="0" smtClean="0">
                <a:latin typeface="Arial" pitchFamily="34" charset="0"/>
                <a:ea typeface="Times New Roman"/>
                <a:cs typeface="Arial" pitchFamily="34" charset="0"/>
              </a:rPr>
              <a:t>inacabado</a:t>
            </a:r>
            <a:endParaRPr lang="es-ES" b="1" dirty="0">
              <a:latin typeface="Arial" pitchFamily="34" charset="0"/>
              <a:ea typeface="Times New Roman"/>
              <a:cs typeface="Arial" pitchFamily="34" charset="0"/>
            </a:endParaRPr>
          </a:p>
          <a:p>
            <a:pPr marL="342900" lvl="0" indent="-342900" algn="just">
              <a:spcAft>
                <a:spcPts val="0"/>
              </a:spcAft>
              <a:buFont typeface="Arial" pitchFamily="34" charset="0"/>
              <a:buChar char="•"/>
              <a:tabLst>
                <a:tab pos="457200" algn="l"/>
              </a:tabLst>
            </a:pPr>
            <a:r>
              <a:rPr lang="es-ES" b="1" dirty="0" smtClean="0">
                <a:latin typeface="Arial" pitchFamily="34" charset="0"/>
                <a:ea typeface="Times New Roman"/>
                <a:cs typeface="Arial" pitchFamily="34" charset="0"/>
              </a:rPr>
              <a:t>espacial </a:t>
            </a:r>
            <a:r>
              <a:rPr lang="es-ES" b="1" dirty="0">
                <a:latin typeface="Arial" pitchFamily="34" charset="0"/>
                <a:ea typeface="Times New Roman"/>
                <a:cs typeface="Arial" pitchFamily="34" charset="0"/>
              </a:rPr>
              <a:t>y temporalmente </a:t>
            </a:r>
            <a:r>
              <a:rPr lang="es-ES" b="1" dirty="0" smtClean="0">
                <a:latin typeface="Arial" pitchFamily="34" charset="0"/>
                <a:ea typeface="Times New Roman"/>
                <a:cs typeface="Arial" pitchFamily="34" charset="0"/>
              </a:rPr>
              <a:t>contextualizado</a:t>
            </a:r>
          </a:p>
          <a:p>
            <a:pPr marL="342900" lvl="0" indent="-342900" algn="just">
              <a:spcAft>
                <a:spcPts val="0"/>
              </a:spcAft>
              <a:buFont typeface="Arial" pitchFamily="34" charset="0"/>
              <a:buChar char="•"/>
              <a:tabLst>
                <a:tab pos="457200" algn="l"/>
              </a:tabLst>
            </a:pPr>
            <a:r>
              <a:rPr lang="es-ES" b="1" dirty="0" smtClean="0">
                <a:latin typeface="Arial" pitchFamily="34" charset="0"/>
                <a:ea typeface="Times New Roman"/>
                <a:cs typeface="Arial" pitchFamily="34" charset="0"/>
              </a:rPr>
              <a:t>intervienen </a:t>
            </a:r>
            <a:r>
              <a:rPr lang="es-ES" b="1" dirty="0">
                <a:latin typeface="Arial" pitchFamily="34" charset="0"/>
                <a:ea typeface="Times New Roman"/>
                <a:cs typeface="Arial" pitchFamily="34" charset="0"/>
              </a:rPr>
              <a:t>seres humanos, dotados de una cierta libertad de </a:t>
            </a:r>
            <a:r>
              <a:rPr lang="es-ES" b="1" dirty="0" smtClean="0">
                <a:latin typeface="Arial" pitchFamily="34" charset="0"/>
                <a:ea typeface="Times New Roman"/>
                <a:cs typeface="Arial" pitchFamily="34" charset="0"/>
              </a:rPr>
              <a:t>comportamiento</a:t>
            </a:r>
          </a:p>
          <a:p>
            <a:pPr marL="342900" lvl="0" indent="-342900" algn="just">
              <a:spcAft>
                <a:spcPts val="0"/>
              </a:spcAft>
              <a:buFont typeface="Arial" pitchFamily="34" charset="0"/>
              <a:buChar char="•"/>
              <a:tabLst>
                <a:tab pos="457200" algn="l"/>
              </a:tabLst>
            </a:pPr>
            <a:r>
              <a:rPr lang="es-ES" b="1" dirty="0" smtClean="0">
                <a:latin typeface="Arial" pitchFamily="34" charset="0"/>
                <a:ea typeface="Times New Roman"/>
                <a:cs typeface="Arial" pitchFamily="34" charset="0"/>
              </a:rPr>
              <a:t>es conceptualizado </a:t>
            </a:r>
            <a:r>
              <a:rPr lang="es-ES" b="1" dirty="0">
                <a:latin typeface="Arial" pitchFamily="34" charset="0"/>
                <a:ea typeface="Times New Roman"/>
                <a:cs typeface="Arial" pitchFamily="34" charset="0"/>
              </a:rPr>
              <a:t>por seres humanos (no cabe la neutralidad)</a:t>
            </a:r>
          </a:p>
          <a:p>
            <a:pPr marL="342900" lvl="0" indent="-342900" algn="just">
              <a:spcAft>
                <a:spcPts val="0"/>
              </a:spcAft>
              <a:buFont typeface="Arial" pitchFamily="34" charset="0"/>
              <a:buChar char="•"/>
              <a:tabLst>
                <a:tab pos="457200" algn="l"/>
              </a:tabLst>
            </a:pPr>
            <a:r>
              <a:rPr lang="es-ES" b="1" dirty="0" smtClean="0">
                <a:latin typeface="Arial" pitchFamily="34" charset="0"/>
                <a:ea typeface="Times New Roman"/>
                <a:cs typeface="Arial" pitchFamily="34" charset="0"/>
              </a:rPr>
              <a:t>su definición </a:t>
            </a:r>
            <a:r>
              <a:rPr lang="es-ES" b="1" dirty="0">
                <a:latin typeface="Arial" pitchFamily="34" charset="0"/>
                <a:ea typeface="Times New Roman"/>
                <a:cs typeface="Arial" pitchFamily="34" charset="0"/>
              </a:rPr>
              <a:t>o exclusividad no existe en el plano material (en cuanto a existencia diferenciada de otros objetos científicos) sino formal (la diferencia estriba en el tipo de enfoque con que se aborde dicho </a:t>
            </a:r>
            <a:r>
              <a:rPr lang="es-ES" b="1" dirty="0" smtClean="0">
                <a:latin typeface="Arial" pitchFamily="34" charset="0"/>
                <a:ea typeface="Times New Roman"/>
                <a:cs typeface="Arial" pitchFamily="34" charset="0"/>
              </a:rPr>
              <a:t>objeto)</a:t>
            </a:r>
          </a:p>
          <a:p>
            <a:pPr marL="342900" lvl="0" indent="-342900" algn="just">
              <a:spcAft>
                <a:spcPts val="0"/>
              </a:spcAft>
              <a:buFont typeface="Arial" pitchFamily="34" charset="0"/>
              <a:buChar char="•"/>
              <a:tabLst>
                <a:tab pos="457200" algn="l"/>
              </a:tabLst>
            </a:pPr>
            <a:r>
              <a:rPr lang="es-ES" b="1" dirty="0" smtClean="0">
                <a:latin typeface="Arial" pitchFamily="34" charset="0"/>
                <a:ea typeface="Times New Roman"/>
                <a:cs typeface="Arial" pitchFamily="34" charset="0"/>
              </a:rPr>
              <a:t>es </a:t>
            </a:r>
            <a:r>
              <a:rPr lang="es-ES" b="1" dirty="0">
                <a:latin typeface="Arial" pitchFamily="34" charset="0"/>
                <a:ea typeface="Times New Roman"/>
                <a:cs typeface="Arial" pitchFamily="34" charset="0"/>
              </a:rPr>
              <a:t>posible acercarse desde distintos caminos científicos (vías empiristas o vías teóricas)</a:t>
            </a:r>
          </a:p>
          <a:p>
            <a:pPr marL="342900" lvl="0" indent="-342900" algn="just">
              <a:spcAft>
                <a:spcPts val="0"/>
              </a:spcAft>
              <a:buFont typeface="Arial" pitchFamily="34" charset="0"/>
              <a:buChar char="•"/>
              <a:tabLst>
                <a:tab pos="457200" algn="l"/>
              </a:tabLst>
            </a:pPr>
            <a:r>
              <a:rPr lang="es-ES" b="1" dirty="0">
                <a:latin typeface="Arial" pitchFamily="34" charset="0"/>
                <a:ea typeface="Times New Roman"/>
                <a:cs typeface="Arial" pitchFamily="34" charset="0"/>
              </a:rPr>
              <a:t>se trata de un objeto </a:t>
            </a:r>
            <a:r>
              <a:rPr lang="es-ES" b="1" dirty="0" smtClean="0">
                <a:latin typeface="Arial" pitchFamily="34" charset="0"/>
                <a:ea typeface="Times New Roman"/>
                <a:cs typeface="Arial" pitchFamily="34" charset="0"/>
              </a:rPr>
              <a:t>el </a:t>
            </a:r>
            <a:r>
              <a:rPr lang="es-ES" b="1" dirty="0">
                <a:latin typeface="Arial" pitchFamily="34" charset="0"/>
                <a:ea typeface="Times New Roman"/>
                <a:cs typeface="Arial" pitchFamily="34" charset="0"/>
              </a:rPr>
              <a:t>que tal vez no se debería definir (aquí se trata de </a:t>
            </a:r>
            <a:r>
              <a:rPr lang="es-ES" b="1" dirty="0" smtClean="0">
                <a:latin typeface="Arial" pitchFamily="34" charset="0"/>
                <a:ea typeface="Times New Roman"/>
                <a:cs typeface="Arial" pitchFamily="34" charset="0"/>
              </a:rPr>
              <a:t>que quizás </a:t>
            </a:r>
            <a:r>
              <a:rPr lang="es-ES" b="1" dirty="0">
                <a:latin typeface="Arial" pitchFamily="34" charset="0"/>
                <a:ea typeface="Times New Roman"/>
                <a:cs typeface="Arial" pitchFamily="34" charset="0"/>
              </a:rPr>
              <a:t>sea mejor definir la perspectiva de enfoque sociológico sobre un objeto compartido con otras ciencias </a:t>
            </a:r>
            <a:r>
              <a:rPr lang="es-ES" b="1" dirty="0" smtClean="0">
                <a:latin typeface="Arial" pitchFamily="34" charset="0"/>
                <a:ea typeface="Times New Roman"/>
                <a:cs typeface="Arial" pitchFamily="34" charset="0"/>
              </a:rPr>
              <a:t>sociales.</a:t>
            </a:r>
            <a:endParaRPr lang="es-ES" b="1" dirty="0">
              <a:effectLst/>
              <a:latin typeface="Arial" pitchFamily="34" charset="0"/>
              <a:ea typeface="Times New Roman"/>
              <a:cs typeface="Arial" pitchFamily="34" charset="0"/>
            </a:endParaRPr>
          </a:p>
        </p:txBody>
      </p:sp>
    </p:spTree>
    <p:extLst>
      <p:ext uri="{BB962C8B-B14F-4D97-AF65-F5344CB8AC3E}">
        <p14:creationId xmlns:p14="http://schemas.microsoft.com/office/powerpoint/2010/main" val="51798044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609600" y="685800"/>
            <a:ext cx="7620000" cy="8817799"/>
          </a:xfrm>
          <a:prstGeom prst="rect">
            <a:avLst/>
          </a:prstGeom>
        </p:spPr>
        <p:txBody>
          <a:bodyPr wrap="square">
            <a:spAutoFit/>
          </a:bodyPr>
          <a:lstStyle/>
          <a:p>
            <a:pPr marL="228600" algn="just">
              <a:lnSpc>
                <a:spcPct val="150000"/>
              </a:lnSpc>
              <a:spcAft>
                <a:spcPts val="0"/>
              </a:spcAft>
            </a:pPr>
            <a:r>
              <a:rPr lang="es-ES" b="1" dirty="0" smtClean="0">
                <a:solidFill>
                  <a:srgbClr val="00B0F0"/>
                </a:solidFill>
                <a:latin typeface="Arial" pitchFamily="34" charset="0"/>
                <a:ea typeface="Times New Roman"/>
                <a:cs typeface="Arial" pitchFamily="34" charset="0"/>
              </a:rPr>
              <a:t>INCERTIDUMBRE EPISTEMOLÓGICA DE LA SOCIOLOGÍA</a:t>
            </a:r>
            <a:r>
              <a:rPr lang="es-ES" b="1" dirty="0" smtClean="0">
                <a:latin typeface="Arial" pitchFamily="34" charset="0"/>
                <a:ea typeface="Times New Roman"/>
                <a:cs typeface="Arial" pitchFamily="34" charset="0"/>
              </a:rPr>
              <a:t>: el hecho de </a:t>
            </a:r>
            <a:r>
              <a:rPr lang="es-ES" b="1" dirty="0">
                <a:latin typeface="Arial" pitchFamily="34" charset="0"/>
                <a:ea typeface="Times New Roman"/>
                <a:cs typeface="Arial" pitchFamily="34" charset="0"/>
              </a:rPr>
              <a:t>que no existe un consenso en cuanto al objeto de estudio de la sociología</a:t>
            </a:r>
            <a:r>
              <a:rPr lang="es-ES" b="1" dirty="0" smtClean="0">
                <a:latin typeface="Arial" pitchFamily="34" charset="0"/>
                <a:ea typeface="Times New Roman"/>
                <a:cs typeface="Arial" pitchFamily="34" charset="0"/>
              </a:rPr>
              <a:t>.</a:t>
            </a:r>
          </a:p>
          <a:p>
            <a:pPr marL="228600" algn="just">
              <a:lnSpc>
                <a:spcPct val="150000"/>
              </a:lnSpc>
              <a:spcAft>
                <a:spcPts val="0"/>
              </a:spcAft>
            </a:pPr>
            <a:r>
              <a:rPr lang="es-ES" b="1" dirty="0" smtClean="0">
                <a:solidFill>
                  <a:srgbClr val="00B0F0"/>
                </a:solidFill>
                <a:latin typeface="Arial" pitchFamily="34" charset="0"/>
                <a:ea typeface="Times New Roman"/>
                <a:cs typeface="Arial" pitchFamily="34" charset="0"/>
              </a:rPr>
              <a:t>ESPECIFICIDADES DE LA SOCIOLOGÍA COMO CIENCIA.</a:t>
            </a:r>
          </a:p>
          <a:p>
            <a:pPr marL="342900" lvl="0" indent="-342900" algn="just">
              <a:lnSpc>
                <a:spcPct val="150000"/>
              </a:lnSpc>
              <a:spcAft>
                <a:spcPts val="0"/>
              </a:spcAft>
              <a:buFont typeface="+mj-lt"/>
              <a:buAutoNum type="arabicPeriod"/>
              <a:tabLst>
                <a:tab pos="685800" algn="l"/>
              </a:tabLst>
            </a:pPr>
            <a:r>
              <a:rPr lang="es-ES" b="1" dirty="0" smtClean="0">
                <a:latin typeface="Arial" pitchFamily="34" charset="0"/>
                <a:ea typeface="Times New Roman"/>
                <a:cs typeface="Arial" pitchFamily="34" charset="0"/>
              </a:rPr>
              <a:t>la </a:t>
            </a:r>
            <a:r>
              <a:rPr lang="es-ES" b="1" dirty="0">
                <a:latin typeface="Arial" pitchFamily="34" charset="0"/>
                <a:ea typeface="Times New Roman"/>
                <a:cs typeface="Arial" pitchFamily="34" charset="0"/>
              </a:rPr>
              <a:t>sociología posee un objeto de estudio difícil de definir</a:t>
            </a:r>
          </a:p>
          <a:p>
            <a:pPr marL="342900" lvl="0" indent="-342900" algn="just">
              <a:lnSpc>
                <a:spcPct val="150000"/>
              </a:lnSpc>
              <a:spcAft>
                <a:spcPts val="0"/>
              </a:spcAft>
              <a:buFont typeface="+mj-lt"/>
              <a:buAutoNum type="arabicPeriod"/>
              <a:tabLst>
                <a:tab pos="685800" algn="l"/>
              </a:tabLst>
            </a:pPr>
            <a:r>
              <a:rPr lang="es-ES" b="1" dirty="0">
                <a:latin typeface="Arial" pitchFamily="34" charset="0"/>
                <a:ea typeface="Times New Roman"/>
                <a:cs typeface="Arial" pitchFamily="34" charset="0"/>
              </a:rPr>
              <a:t>existe una pluralidad metodológica </a:t>
            </a:r>
          </a:p>
          <a:p>
            <a:pPr marL="342900" lvl="0" indent="-342900" algn="just">
              <a:lnSpc>
                <a:spcPct val="150000"/>
              </a:lnSpc>
              <a:spcAft>
                <a:spcPts val="0"/>
              </a:spcAft>
              <a:buFont typeface="+mj-lt"/>
              <a:buAutoNum type="arabicPeriod"/>
              <a:tabLst>
                <a:tab pos="685800" algn="l"/>
              </a:tabLst>
            </a:pPr>
            <a:r>
              <a:rPr lang="es-ES" b="1" dirty="0">
                <a:latin typeface="Arial" pitchFamily="34" charset="0"/>
                <a:ea typeface="Times New Roman"/>
                <a:cs typeface="Arial" pitchFamily="34" charset="0"/>
              </a:rPr>
              <a:t>es una ciencia </a:t>
            </a:r>
            <a:r>
              <a:rPr lang="es-ES" b="1" dirty="0" err="1">
                <a:latin typeface="Arial" pitchFamily="34" charset="0"/>
                <a:ea typeface="Times New Roman"/>
                <a:cs typeface="Arial" pitchFamily="34" charset="0"/>
              </a:rPr>
              <a:t>pluriparadigmática</a:t>
            </a:r>
            <a:endParaRPr lang="es-ES" b="1" dirty="0">
              <a:latin typeface="Arial" pitchFamily="34" charset="0"/>
              <a:ea typeface="Times New Roman"/>
              <a:cs typeface="Arial" pitchFamily="34" charset="0"/>
            </a:endParaRPr>
          </a:p>
          <a:p>
            <a:pPr marL="342900" lvl="0" indent="-342900" algn="just">
              <a:lnSpc>
                <a:spcPct val="150000"/>
              </a:lnSpc>
              <a:spcAft>
                <a:spcPts val="0"/>
              </a:spcAft>
              <a:buFont typeface="+mj-lt"/>
              <a:buAutoNum type="arabicPeriod"/>
              <a:tabLst>
                <a:tab pos="685800" algn="l"/>
              </a:tabLst>
            </a:pPr>
            <a:r>
              <a:rPr lang="es-ES" b="1" dirty="0">
                <a:latin typeface="Arial" pitchFamily="34" charset="0"/>
                <a:ea typeface="Times New Roman"/>
                <a:cs typeface="Arial" pitchFamily="34" charset="0"/>
              </a:rPr>
              <a:t>tiene problemas de acumulación del conocimiento</a:t>
            </a:r>
          </a:p>
          <a:p>
            <a:pPr marL="342900" lvl="0" indent="-342900" algn="just">
              <a:lnSpc>
                <a:spcPct val="150000"/>
              </a:lnSpc>
              <a:spcAft>
                <a:spcPts val="0"/>
              </a:spcAft>
              <a:buFont typeface="+mj-lt"/>
              <a:buAutoNum type="arabicPeriod"/>
              <a:tabLst>
                <a:tab pos="685800" algn="l"/>
              </a:tabLst>
            </a:pPr>
            <a:r>
              <a:rPr lang="es-ES" b="1" dirty="0">
                <a:latin typeface="Arial" pitchFamily="34" charset="0"/>
                <a:ea typeface="Times New Roman"/>
                <a:cs typeface="Arial" pitchFamily="34" charset="0"/>
              </a:rPr>
              <a:t>posee una autonomía relativa</a:t>
            </a:r>
          </a:p>
          <a:p>
            <a:pPr marL="742950" lvl="1" indent="-285750" algn="just">
              <a:lnSpc>
                <a:spcPct val="150000"/>
              </a:lnSpc>
              <a:spcAft>
                <a:spcPts val="0"/>
              </a:spcAft>
              <a:buFont typeface="Symbol"/>
              <a:buChar char=""/>
              <a:tabLst>
                <a:tab pos="1143000" algn="l"/>
              </a:tabLst>
            </a:pPr>
            <a:r>
              <a:rPr lang="es-ES" b="1" dirty="0">
                <a:latin typeface="Arial" pitchFamily="34" charset="0"/>
                <a:ea typeface="Times New Roman"/>
                <a:cs typeface="Arial" pitchFamily="34" charset="0"/>
              </a:rPr>
              <a:t>promiscuidad con otras ciencias</a:t>
            </a:r>
          </a:p>
          <a:p>
            <a:pPr marL="742950" lvl="1" indent="-285750" algn="just">
              <a:lnSpc>
                <a:spcPct val="150000"/>
              </a:lnSpc>
              <a:spcAft>
                <a:spcPts val="0"/>
              </a:spcAft>
              <a:buFont typeface="Symbol"/>
              <a:buChar char=""/>
              <a:tabLst>
                <a:tab pos="1143000" algn="l"/>
              </a:tabLst>
            </a:pPr>
            <a:r>
              <a:rPr lang="es-ES" b="1" dirty="0">
                <a:latin typeface="Arial" pitchFamily="34" charset="0"/>
                <a:ea typeface="Times New Roman"/>
                <a:cs typeface="Arial" pitchFamily="34" charset="0"/>
              </a:rPr>
              <a:t>encargo social</a:t>
            </a:r>
          </a:p>
          <a:p>
            <a:pPr algn="just">
              <a:lnSpc>
                <a:spcPct val="150000"/>
              </a:lnSpc>
              <a:spcAft>
                <a:spcPts val="0"/>
              </a:spcAft>
            </a:pPr>
            <a:r>
              <a:rPr lang="es-ES" b="1" dirty="0">
                <a:latin typeface="Arial" pitchFamily="34" charset="0"/>
                <a:ea typeface="Times New Roman"/>
                <a:cs typeface="Arial" pitchFamily="34" charset="0"/>
              </a:rPr>
              <a:t> </a:t>
            </a:r>
            <a:endParaRPr lang="es-ES" b="1" dirty="0">
              <a:effectLst/>
              <a:latin typeface="Arial" pitchFamily="34" charset="0"/>
              <a:ea typeface="Times New Roman"/>
              <a:cs typeface="Arial" pitchFamily="34" charset="0"/>
            </a:endParaRPr>
          </a:p>
          <a:p>
            <a:pPr marL="228600" algn="just">
              <a:lnSpc>
                <a:spcPct val="150000"/>
              </a:lnSpc>
              <a:spcAft>
                <a:spcPts val="0"/>
              </a:spcAft>
            </a:pPr>
            <a:endParaRPr lang="es-ES" b="1" dirty="0" smtClean="0">
              <a:latin typeface="Arial" pitchFamily="34" charset="0"/>
              <a:ea typeface="Times New Roman"/>
              <a:cs typeface="Arial" pitchFamily="34" charset="0"/>
            </a:endParaRPr>
          </a:p>
          <a:p>
            <a:pPr marL="228600" algn="just">
              <a:lnSpc>
                <a:spcPct val="150000"/>
              </a:lnSpc>
              <a:spcAft>
                <a:spcPts val="0"/>
              </a:spcAft>
            </a:pPr>
            <a:endParaRPr lang="es-ES" b="1" dirty="0">
              <a:effectLst/>
              <a:latin typeface="Arial" pitchFamily="34" charset="0"/>
              <a:ea typeface="Times New Roman"/>
              <a:cs typeface="Arial" pitchFamily="34" charset="0"/>
            </a:endParaRPr>
          </a:p>
          <a:p>
            <a:pPr marL="228600" algn="just">
              <a:lnSpc>
                <a:spcPct val="150000"/>
              </a:lnSpc>
              <a:spcAft>
                <a:spcPts val="0"/>
              </a:spcAft>
            </a:pPr>
            <a:endParaRPr lang="es-ES" b="1" dirty="0" smtClean="0">
              <a:latin typeface="Arial" pitchFamily="34" charset="0"/>
              <a:ea typeface="Times New Roman"/>
              <a:cs typeface="Arial" pitchFamily="34" charset="0"/>
            </a:endParaRPr>
          </a:p>
          <a:p>
            <a:pPr marL="228600" algn="just">
              <a:lnSpc>
                <a:spcPct val="150000"/>
              </a:lnSpc>
              <a:spcAft>
                <a:spcPts val="0"/>
              </a:spcAft>
            </a:pPr>
            <a:endParaRPr lang="es-ES" b="1" dirty="0">
              <a:effectLst/>
              <a:latin typeface="Arial" pitchFamily="34" charset="0"/>
              <a:ea typeface="Times New Roman"/>
              <a:cs typeface="Arial" pitchFamily="34" charset="0"/>
            </a:endParaRPr>
          </a:p>
          <a:p>
            <a:pPr marL="228600" algn="just">
              <a:lnSpc>
                <a:spcPct val="150000"/>
              </a:lnSpc>
              <a:spcAft>
                <a:spcPts val="0"/>
              </a:spcAft>
            </a:pPr>
            <a:endParaRPr lang="es-ES" b="1" dirty="0" smtClean="0">
              <a:latin typeface="Arial" pitchFamily="34" charset="0"/>
              <a:ea typeface="Times New Roman"/>
              <a:cs typeface="Arial" pitchFamily="34" charset="0"/>
            </a:endParaRPr>
          </a:p>
          <a:p>
            <a:pPr marL="228600" algn="just">
              <a:lnSpc>
                <a:spcPct val="150000"/>
              </a:lnSpc>
              <a:spcAft>
                <a:spcPts val="0"/>
              </a:spcAft>
            </a:pPr>
            <a:endParaRPr lang="es-ES" b="1" dirty="0">
              <a:effectLst/>
              <a:latin typeface="Arial" pitchFamily="34" charset="0"/>
              <a:ea typeface="Times New Roman"/>
              <a:cs typeface="Arial" pitchFamily="34" charset="0"/>
            </a:endParaRPr>
          </a:p>
          <a:p>
            <a:pPr marL="228600" algn="just">
              <a:lnSpc>
                <a:spcPct val="150000"/>
              </a:lnSpc>
              <a:spcAft>
                <a:spcPts val="0"/>
              </a:spcAft>
            </a:pPr>
            <a:endParaRPr lang="es-ES" b="1" dirty="0" smtClean="0">
              <a:latin typeface="Arial" pitchFamily="34" charset="0"/>
              <a:ea typeface="Times New Roman"/>
              <a:cs typeface="Arial" pitchFamily="34" charset="0"/>
            </a:endParaRPr>
          </a:p>
          <a:p>
            <a:pPr marL="228600" algn="just">
              <a:lnSpc>
                <a:spcPct val="150000"/>
              </a:lnSpc>
              <a:spcAft>
                <a:spcPts val="0"/>
              </a:spcAft>
            </a:pPr>
            <a:endParaRPr lang="es-ES" b="1" dirty="0">
              <a:effectLst/>
              <a:latin typeface="Arial" pitchFamily="34" charset="0"/>
              <a:ea typeface="Times New Roman"/>
              <a:cs typeface="Arial" pitchFamily="34" charset="0"/>
            </a:endParaRPr>
          </a:p>
          <a:p>
            <a:pPr marL="228600" algn="just">
              <a:lnSpc>
                <a:spcPct val="150000"/>
              </a:lnSpc>
              <a:spcAft>
                <a:spcPts val="0"/>
              </a:spcAft>
            </a:pPr>
            <a:endParaRPr lang="es-ES" b="1" dirty="0">
              <a:effectLst/>
              <a:latin typeface="Arial" pitchFamily="34" charset="0"/>
              <a:ea typeface="Times New Roman"/>
              <a:cs typeface="Arial" pitchFamily="34" charset="0"/>
            </a:endParaRPr>
          </a:p>
        </p:txBody>
      </p:sp>
    </p:spTree>
    <p:extLst>
      <p:ext uri="{BB962C8B-B14F-4D97-AF65-F5344CB8AC3E}">
        <p14:creationId xmlns:p14="http://schemas.microsoft.com/office/powerpoint/2010/main" val="156138651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685800" y="762000"/>
            <a:ext cx="7620000" cy="2118529"/>
          </a:xfrm>
          <a:prstGeom prst="rect">
            <a:avLst/>
          </a:prstGeom>
        </p:spPr>
        <p:txBody>
          <a:bodyPr wrap="square">
            <a:spAutoFit/>
          </a:bodyPr>
          <a:lstStyle/>
          <a:p>
            <a:pPr lvl="0" algn="just">
              <a:lnSpc>
                <a:spcPct val="150000"/>
              </a:lnSpc>
            </a:pPr>
            <a:endParaRPr lang="es-ES" b="1" dirty="0" smtClean="0">
              <a:solidFill>
                <a:prstClr val="black"/>
              </a:solidFill>
              <a:latin typeface="Arial" pitchFamily="34" charset="0"/>
              <a:ea typeface="Times New Roman"/>
              <a:cs typeface="Arial" pitchFamily="34" charset="0"/>
            </a:endParaRPr>
          </a:p>
          <a:p>
            <a:pPr lvl="0" algn="just">
              <a:lnSpc>
                <a:spcPct val="150000"/>
              </a:lnSpc>
            </a:pPr>
            <a:r>
              <a:rPr lang="es-ES" b="1" dirty="0" smtClean="0">
                <a:solidFill>
                  <a:prstClr val="black"/>
                </a:solidFill>
                <a:latin typeface="Arial" pitchFamily="34" charset="0"/>
                <a:ea typeface="Times New Roman"/>
                <a:cs typeface="Arial" pitchFamily="34" charset="0"/>
              </a:rPr>
              <a:t>Lo </a:t>
            </a:r>
            <a:r>
              <a:rPr lang="es-ES" b="1" dirty="0">
                <a:solidFill>
                  <a:prstClr val="black"/>
                </a:solidFill>
                <a:latin typeface="Arial" pitchFamily="34" charset="0"/>
                <a:ea typeface="Times New Roman"/>
                <a:cs typeface="Arial" pitchFamily="34" charset="0"/>
              </a:rPr>
              <a:t>anterior determina diferentes </a:t>
            </a:r>
            <a:r>
              <a:rPr lang="es-ES" b="1" dirty="0">
                <a:solidFill>
                  <a:srgbClr val="00B0F0"/>
                </a:solidFill>
                <a:latin typeface="Arial" pitchFamily="34" charset="0"/>
                <a:ea typeface="Times New Roman"/>
                <a:cs typeface="Arial" pitchFamily="34" charset="0"/>
              </a:rPr>
              <a:t>vías de aproximación </a:t>
            </a:r>
            <a:r>
              <a:rPr lang="es-ES" b="1" dirty="0">
                <a:solidFill>
                  <a:prstClr val="black"/>
                </a:solidFill>
                <a:latin typeface="Arial" pitchFamily="34" charset="0"/>
                <a:ea typeface="Times New Roman"/>
                <a:cs typeface="Arial" pitchFamily="34" charset="0"/>
              </a:rPr>
              <a:t>y en consecuencia variados </a:t>
            </a:r>
            <a:r>
              <a:rPr lang="es-ES" b="1" dirty="0">
                <a:solidFill>
                  <a:srgbClr val="00B0F0"/>
                </a:solidFill>
                <a:latin typeface="Arial" pitchFamily="34" charset="0"/>
                <a:ea typeface="Times New Roman"/>
                <a:cs typeface="Arial" pitchFamily="34" charset="0"/>
              </a:rPr>
              <a:t>modelos de </a:t>
            </a:r>
            <a:r>
              <a:rPr lang="es-ES" b="1" dirty="0" smtClean="0">
                <a:solidFill>
                  <a:srgbClr val="00B0F0"/>
                </a:solidFill>
                <a:latin typeface="Arial" pitchFamily="34" charset="0"/>
                <a:ea typeface="Times New Roman"/>
                <a:cs typeface="Arial" pitchFamily="34" charset="0"/>
              </a:rPr>
              <a:t>definición, orientación empírica e interpretación de problemáticas de estudio: </a:t>
            </a:r>
            <a:r>
              <a:rPr lang="es-ES" b="1" dirty="0" smtClean="0">
                <a:latin typeface="Arial" pitchFamily="34" charset="0"/>
                <a:ea typeface="Times New Roman"/>
                <a:cs typeface="Arial" pitchFamily="34" charset="0"/>
              </a:rPr>
              <a:t>PARADIGMAS SOCIOLÓGICOS.</a:t>
            </a:r>
            <a:endParaRPr lang="es-ES" b="1" dirty="0">
              <a:latin typeface="Arial" pitchFamily="34" charset="0"/>
              <a:ea typeface="Times New Roman"/>
              <a:cs typeface="Arial" pitchFamily="34" charset="0"/>
            </a:endParaRPr>
          </a:p>
        </p:txBody>
      </p:sp>
      <p:sp>
        <p:nvSpPr>
          <p:cNvPr id="3" name="2 Rectángulo"/>
          <p:cNvSpPr/>
          <p:nvPr/>
        </p:nvSpPr>
        <p:spPr>
          <a:xfrm>
            <a:off x="838200" y="2819400"/>
            <a:ext cx="7086600" cy="2118529"/>
          </a:xfrm>
          <a:prstGeom prst="rect">
            <a:avLst/>
          </a:prstGeom>
        </p:spPr>
        <p:txBody>
          <a:bodyPr wrap="square">
            <a:spAutoFit/>
          </a:bodyPr>
          <a:lstStyle/>
          <a:p>
            <a:pPr algn="just">
              <a:lnSpc>
                <a:spcPct val="150000"/>
              </a:lnSpc>
              <a:spcAft>
                <a:spcPts val="0"/>
              </a:spcAft>
            </a:pPr>
            <a:endParaRPr lang="es-ES" b="1" dirty="0" smtClean="0">
              <a:latin typeface="Arial" pitchFamily="34" charset="0"/>
              <a:ea typeface="Times New Roman"/>
              <a:cs typeface="Arial" pitchFamily="34" charset="0"/>
            </a:endParaRPr>
          </a:p>
          <a:p>
            <a:pPr algn="just">
              <a:lnSpc>
                <a:spcPct val="150000"/>
              </a:lnSpc>
              <a:spcAft>
                <a:spcPts val="0"/>
              </a:spcAft>
            </a:pPr>
            <a:r>
              <a:rPr lang="es-ES" b="1" dirty="0" smtClean="0">
                <a:latin typeface="Arial" pitchFamily="34" charset="0"/>
                <a:ea typeface="Times New Roman"/>
                <a:cs typeface="Arial" pitchFamily="34" charset="0"/>
              </a:rPr>
              <a:t>Ellos </a:t>
            </a:r>
            <a:r>
              <a:rPr lang="es-ES" b="1" dirty="0">
                <a:latin typeface="Arial" pitchFamily="34" charset="0"/>
                <a:ea typeface="Times New Roman"/>
                <a:cs typeface="Arial" pitchFamily="34" charset="0"/>
              </a:rPr>
              <a:t>no logran erigirse como únicos, sino que coexisten en la medida en que ninguno es suficiente para ofrecer un modelo general para abordar a toda la gama de problemáticas sociológicas.</a:t>
            </a:r>
            <a:endParaRPr lang="es-ES" b="1" dirty="0">
              <a:effectLst/>
              <a:latin typeface="Arial" pitchFamily="34" charset="0"/>
              <a:ea typeface="Times New Roman"/>
              <a:cs typeface="Arial" pitchFamily="34" charset="0"/>
            </a:endParaRPr>
          </a:p>
        </p:txBody>
      </p:sp>
    </p:spTree>
    <p:extLst>
      <p:ext uri="{BB962C8B-B14F-4D97-AF65-F5344CB8AC3E}">
        <p14:creationId xmlns:p14="http://schemas.microsoft.com/office/powerpoint/2010/main" val="409360697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990600" y="685800"/>
            <a:ext cx="7391400" cy="4708981"/>
          </a:xfrm>
          <a:prstGeom prst="rect">
            <a:avLst/>
          </a:prstGeom>
        </p:spPr>
        <p:txBody>
          <a:bodyPr wrap="square">
            <a:spAutoFit/>
          </a:bodyPr>
          <a:lstStyle/>
          <a:p>
            <a:pPr algn="just">
              <a:lnSpc>
                <a:spcPct val="150000"/>
              </a:lnSpc>
              <a:spcAft>
                <a:spcPts val="0"/>
              </a:spcAft>
            </a:pPr>
            <a:endParaRPr lang="es-ES" sz="2000" b="1" dirty="0" smtClean="0">
              <a:latin typeface="Arial Black" pitchFamily="34" charset="0"/>
              <a:ea typeface="Times New Roman"/>
            </a:endParaRPr>
          </a:p>
          <a:p>
            <a:pPr algn="just">
              <a:lnSpc>
                <a:spcPct val="150000"/>
              </a:lnSpc>
              <a:spcAft>
                <a:spcPts val="0"/>
              </a:spcAft>
            </a:pPr>
            <a:r>
              <a:rPr lang="es-ES" sz="2000" b="1" dirty="0" smtClean="0">
                <a:latin typeface="Arial Black" pitchFamily="34" charset="0"/>
                <a:ea typeface="Times New Roman"/>
              </a:rPr>
              <a:t>Tema 1. El surgimiento de la Sociología.</a:t>
            </a:r>
          </a:p>
          <a:p>
            <a:pPr algn="just">
              <a:lnSpc>
                <a:spcPct val="150000"/>
              </a:lnSpc>
              <a:spcAft>
                <a:spcPts val="0"/>
              </a:spcAft>
            </a:pPr>
            <a:endParaRPr lang="es-ES" sz="2000" b="1" dirty="0" smtClean="0">
              <a:latin typeface="Arial Black" pitchFamily="34" charset="0"/>
              <a:ea typeface="Times New Roman"/>
            </a:endParaRPr>
          </a:p>
          <a:p>
            <a:pPr algn="just">
              <a:lnSpc>
                <a:spcPct val="150000"/>
              </a:lnSpc>
              <a:spcAft>
                <a:spcPts val="0"/>
              </a:spcAft>
            </a:pPr>
            <a:r>
              <a:rPr lang="es-ES" sz="2000" b="1" dirty="0" smtClean="0">
                <a:latin typeface="Arial Black" pitchFamily="34" charset="0"/>
                <a:ea typeface="Times New Roman"/>
              </a:rPr>
              <a:t>Naturaleza y características epistemológicas de la ciencia sociológica.</a:t>
            </a:r>
          </a:p>
          <a:p>
            <a:pPr algn="just">
              <a:lnSpc>
                <a:spcPct val="150000"/>
              </a:lnSpc>
              <a:spcAft>
                <a:spcPts val="0"/>
              </a:spcAft>
            </a:pPr>
            <a:endParaRPr lang="es-ES" sz="2000" b="1" dirty="0" smtClean="0">
              <a:latin typeface="Arial Black" pitchFamily="34" charset="0"/>
              <a:ea typeface="Times New Roman"/>
            </a:endParaRPr>
          </a:p>
          <a:p>
            <a:pPr algn="just">
              <a:lnSpc>
                <a:spcPct val="150000"/>
              </a:lnSpc>
              <a:spcAft>
                <a:spcPts val="0"/>
              </a:spcAft>
            </a:pPr>
            <a:r>
              <a:rPr lang="es-ES" sz="2000" b="1" dirty="0" smtClean="0">
                <a:latin typeface="Arial Black" pitchFamily="34" charset="0"/>
                <a:ea typeface="Times New Roman"/>
              </a:rPr>
              <a:t>El </a:t>
            </a:r>
            <a:r>
              <a:rPr lang="es-ES" sz="2000" b="1" dirty="0">
                <a:latin typeface="Arial Black" pitchFamily="34" charset="0"/>
                <a:ea typeface="Times New Roman"/>
              </a:rPr>
              <a:t>carácter central </a:t>
            </a:r>
            <a:r>
              <a:rPr lang="es-ES" sz="2000" b="1" dirty="0" smtClean="0">
                <a:latin typeface="Arial Black" pitchFamily="34" charset="0"/>
                <a:ea typeface="Times New Roman"/>
              </a:rPr>
              <a:t>de su </a:t>
            </a:r>
            <a:r>
              <a:rPr lang="es-ES" sz="2000" b="1" dirty="0">
                <a:latin typeface="Arial Black" pitchFamily="34" charset="0"/>
                <a:ea typeface="Times New Roman"/>
              </a:rPr>
              <a:t>objeto </a:t>
            </a:r>
            <a:r>
              <a:rPr lang="es-ES" sz="2000" b="1" dirty="0" smtClean="0">
                <a:latin typeface="Arial Black" pitchFamily="34" charset="0"/>
                <a:ea typeface="Times New Roman"/>
              </a:rPr>
              <a:t>de  estudio y </a:t>
            </a:r>
            <a:r>
              <a:rPr lang="es-ES" sz="2000" b="1" dirty="0">
                <a:latin typeface="Arial Black" pitchFamily="34" charset="0"/>
                <a:ea typeface="Times New Roman"/>
              </a:rPr>
              <a:t>los fines de la ciencia en el debate epistemológico y teórico de la </a:t>
            </a:r>
            <a:r>
              <a:rPr lang="es-ES" sz="2000" b="1" dirty="0" smtClean="0">
                <a:latin typeface="Arial Black" pitchFamily="34" charset="0"/>
                <a:ea typeface="Times New Roman"/>
              </a:rPr>
              <a:t>sociología.</a:t>
            </a:r>
          </a:p>
          <a:p>
            <a:pPr algn="just">
              <a:lnSpc>
                <a:spcPct val="150000"/>
              </a:lnSpc>
              <a:spcAft>
                <a:spcPts val="0"/>
              </a:spcAft>
            </a:pPr>
            <a:endParaRPr lang="es-ES" sz="2000" b="1" dirty="0" smtClean="0">
              <a:latin typeface="Arial Black" pitchFamily="34" charset="0"/>
              <a:ea typeface="Times New Roman"/>
            </a:endParaRPr>
          </a:p>
        </p:txBody>
      </p:sp>
    </p:spTree>
    <p:extLst>
      <p:ext uri="{BB962C8B-B14F-4D97-AF65-F5344CB8AC3E}">
        <p14:creationId xmlns:p14="http://schemas.microsoft.com/office/powerpoint/2010/main" val="191414709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838200" y="1219200"/>
            <a:ext cx="7239000" cy="3831818"/>
          </a:xfrm>
          <a:prstGeom prst="rect">
            <a:avLst/>
          </a:prstGeom>
        </p:spPr>
        <p:txBody>
          <a:bodyPr wrap="square">
            <a:spAutoFit/>
          </a:bodyPr>
          <a:lstStyle/>
          <a:p>
            <a:pPr algn="just">
              <a:lnSpc>
                <a:spcPct val="150000"/>
              </a:lnSpc>
              <a:spcAft>
                <a:spcPts val="0"/>
              </a:spcAft>
            </a:pPr>
            <a:r>
              <a:rPr lang="es-ES" b="1" dirty="0">
                <a:latin typeface="Arial" pitchFamily="34" charset="0"/>
                <a:ea typeface="Times New Roman"/>
                <a:cs typeface="Arial" pitchFamily="34" charset="0"/>
              </a:rPr>
              <a:t>Ante esta significación del objeto de estudio, según Enrique Gastón, existen tres posturas fundamentales:</a:t>
            </a:r>
          </a:p>
          <a:p>
            <a:pPr marL="342900" lvl="0" indent="-342900" algn="just">
              <a:lnSpc>
                <a:spcPct val="150000"/>
              </a:lnSpc>
              <a:spcAft>
                <a:spcPts val="0"/>
              </a:spcAft>
              <a:buFont typeface="+mj-lt"/>
              <a:buAutoNum type="arabicPeriod"/>
              <a:tabLst>
                <a:tab pos="457200" algn="l"/>
              </a:tabLst>
            </a:pPr>
            <a:r>
              <a:rPr lang="es-ES" b="1" dirty="0">
                <a:latin typeface="Arial" pitchFamily="34" charset="0"/>
                <a:ea typeface="Times New Roman"/>
                <a:cs typeface="Arial" pitchFamily="34" charset="0"/>
              </a:rPr>
              <a:t>Restar importancia la problema,</a:t>
            </a:r>
          </a:p>
          <a:p>
            <a:pPr marL="342900" lvl="0" indent="-342900" algn="just">
              <a:lnSpc>
                <a:spcPct val="150000"/>
              </a:lnSpc>
              <a:spcAft>
                <a:spcPts val="0"/>
              </a:spcAft>
              <a:buFont typeface="+mj-lt"/>
              <a:buAutoNum type="arabicPeriod"/>
              <a:tabLst>
                <a:tab pos="457200" algn="l"/>
              </a:tabLst>
            </a:pPr>
            <a:r>
              <a:rPr lang="es-ES" b="1" dirty="0">
                <a:latin typeface="Arial" pitchFamily="34" charset="0"/>
                <a:ea typeface="Times New Roman"/>
                <a:cs typeface="Arial" pitchFamily="34" charset="0"/>
              </a:rPr>
              <a:t>seguir indagando sobre posibles delimitaciones o concreciones,</a:t>
            </a:r>
          </a:p>
          <a:p>
            <a:pPr marL="342900" lvl="0" indent="-342900" algn="just">
              <a:lnSpc>
                <a:spcPct val="150000"/>
              </a:lnSpc>
              <a:spcAft>
                <a:spcPts val="0"/>
              </a:spcAft>
              <a:buFont typeface="+mj-lt"/>
              <a:buAutoNum type="arabicPeriod"/>
              <a:tabLst>
                <a:tab pos="457200" algn="l"/>
              </a:tabLst>
            </a:pPr>
            <a:r>
              <a:rPr lang="es-ES" b="1" dirty="0">
                <a:latin typeface="Arial" pitchFamily="34" charset="0"/>
                <a:ea typeface="Times New Roman"/>
                <a:cs typeface="Arial" pitchFamily="34" charset="0"/>
              </a:rPr>
              <a:t>criticar a la sociología por su incapacidad para adquirir un rango de ciencia (partiendo de que toda ciencia empieza por definirse un objeto y cuerpo teórico metodológico correspondiente, distintivo)</a:t>
            </a:r>
            <a:endParaRPr lang="es-ES" b="1" dirty="0">
              <a:effectLst/>
              <a:latin typeface="Arial" pitchFamily="34" charset="0"/>
              <a:ea typeface="Times New Roman"/>
              <a:cs typeface="Arial" pitchFamily="34" charset="0"/>
            </a:endParaRPr>
          </a:p>
        </p:txBody>
      </p:sp>
    </p:spTree>
    <p:extLst>
      <p:ext uri="{BB962C8B-B14F-4D97-AF65-F5344CB8AC3E}">
        <p14:creationId xmlns:p14="http://schemas.microsoft.com/office/powerpoint/2010/main" val="110788451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914400" y="838200"/>
            <a:ext cx="7315200" cy="5442516"/>
          </a:xfrm>
          <a:prstGeom prst="rect">
            <a:avLst/>
          </a:prstGeom>
        </p:spPr>
        <p:txBody>
          <a:bodyPr wrap="square">
            <a:spAutoFit/>
          </a:bodyPr>
          <a:lstStyle/>
          <a:p>
            <a:pPr algn="just">
              <a:lnSpc>
                <a:spcPct val="150000"/>
              </a:lnSpc>
              <a:spcAft>
                <a:spcPts val="0"/>
              </a:spcAft>
            </a:pPr>
            <a:r>
              <a:rPr lang="es-ES" b="1" dirty="0">
                <a:latin typeface="Arial" pitchFamily="34" charset="0"/>
                <a:ea typeface="Times New Roman"/>
                <a:cs typeface="Arial" pitchFamily="34" charset="0"/>
              </a:rPr>
              <a:t>Alex </a:t>
            </a:r>
            <a:r>
              <a:rPr lang="es-ES" b="1" dirty="0" err="1" smtClean="0">
                <a:latin typeface="Arial" pitchFamily="34" charset="0"/>
                <a:ea typeface="Times New Roman"/>
                <a:cs typeface="Arial" pitchFamily="34" charset="0"/>
              </a:rPr>
              <a:t>Inkeles</a:t>
            </a:r>
            <a:r>
              <a:rPr lang="es-ES" b="1" dirty="0" smtClean="0">
                <a:latin typeface="Arial" pitchFamily="34" charset="0"/>
                <a:ea typeface="Times New Roman"/>
                <a:cs typeface="Arial" pitchFamily="34" charset="0"/>
              </a:rPr>
              <a:t> plantea </a:t>
            </a:r>
            <a:r>
              <a:rPr lang="es-ES" b="1" dirty="0">
                <a:latin typeface="Arial" pitchFamily="34" charset="0"/>
                <a:ea typeface="Times New Roman"/>
                <a:cs typeface="Arial" pitchFamily="34" charset="0"/>
              </a:rPr>
              <a:t>existen tres modos de definición:</a:t>
            </a:r>
          </a:p>
          <a:p>
            <a:pPr marL="342900" lvl="0" indent="-342900" algn="just">
              <a:lnSpc>
                <a:spcPct val="150000"/>
              </a:lnSpc>
              <a:spcAft>
                <a:spcPts val="0"/>
              </a:spcAft>
              <a:buFont typeface="+mj-lt"/>
              <a:buAutoNum type="arabicPeriod"/>
              <a:tabLst>
                <a:tab pos="457200" algn="l"/>
              </a:tabLst>
            </a:pPr>
            <a:r>
              <a:rPr lang="es-ES" b="1" dirty="0">
                <a:latin typeface="Arial" pitchFamily="34" charset="0"/>
                <a:ea typeface="Times New Roman"/>
                <a:cs typeface="Arial" pitchFamily="34" charset="0"/>
              </a:rPr>
              <a:t>histórico: buscamos a través del estudio de la obra de los clásicos hasta encontrar los intereses y preocupaciones centrales en sus propuestas y las asumimos. ¿que dijeron los padres fundadores?</a:t>
            </a:r>
          </a:p>
          <a:p>
            <a:pPr marL="342900" lvl="0" indent="-342900" algn="just">
              <a:lnSpc>
                <a:spcPct val="150000"/>
              </a:lnSpc>
              <a:spcAft>
                <a:spcPts val="0"/>
              </a:spcAft>
              <a:buFont typeface="+mj-lt"/>
              <a:buAutoNum type="arabicPeriod"/>
              <a:tabLst>
                <a:tab pos="457200" algn="l"/>
              </a:tabLst>
            </a:pPr>
            <a:r>
              <a:rPr lang="es-ES" b="1" dirty="0">
                <a:latin typeface="Arial" pitchFamily="34" charset="0"/>
                <a:ea typeface="Times New Roman"/>
                <a:cs typeface="Arial" pitchFamily="34" charset="0"/>
              </a:rPr>
              <a:t>empírico: estudiamos las investigaciones sociológicas y vemos que llama la atención de los sociólogos contemporáneos. ¿que están haciendo los sociólogos?</a:t>
            </a:r>
          </a:p>
          <a:p>
            <a:pPr marL="342900" lvl="0" indent="-342900" algn="just">
              <a:lnSpc>
                <a:spcPct val="150000"/>
              </a:lnSpc>
              <a:spcAft>
                <a:spcPts val="0"/>
              </a:spcAft>
              <a:buFont typeface="+mj-lt"/>
              <a:buAutoNum type="arabicPeriod"/>
              <a:tabLst>
                <a:tab pos="457200" algn="l"/>
              </a:tabLst>
            </a:pPr>
            <a:r>
              <a:rPr lang="es-ES" b="1" dirty="0">
                <a:latin typeface="Arial" pitchFamily="34" charset="0"/>
                <a:ea typeface="Times New Roman"/>
                <a:cs typeface="Arial" pitchFamily="34" charset="0"/>
              </a:rPr>
              <a:t>analítico: delimitamos arbitrariamente según nuestra lógica de razonamiento, a partir del estudio profundo y </a:t>
            </a:r>
            <a:r>
              <a:rPr lang="es-ES" b="1" dirty="0" err="1">
                <a:latin typeface="Arial" pitchFamily="34" charset="0"/>
                <a:ea typeface="Times New Roman"/>
                <a:cs typeface="Arial" pitchFamily="34" charset="0"/>
              </a:rPr>
              <a:t>conciente</a:t>
            </a:r>
            <a:r>
              <a:rPr lang="es-ES" b="1" dirty="0">
                <a:latin typeface="Arial" pitchFamily="34" charset="0"/>
                <a:ea typeface="Times New Roman"/>
                <a:cs typeface="Arial" pitchFamily="34" charset="0"/>
              </a:rPr>
              <a:t> de la teoría a partir de nuestros intereses. ¿que nos sugiere la razón?</a:t>
            </a:r>
          </a:p>
          <a:p>
            <a:pPr algn="just">
              <a:lnSpc>
                <a:spcPct val="150000"/>
              </a:lnSpc>
              <a:spcAft>
                <a:spcPts val="0"/>
              </a:spcAft>
            </a:pPr>
            <a:r>
              <a:rPr lang="es-ES" b="1" dirty="0">
                <a:latin typeface="Arial" pitchFamily="34" charset="0"/>
                <a:ea typeface="Times New Roman"/>
                <a:cs typeface="Arial" pitchFamily="34" charset="0"/>
              </a:rPr>
              <a:t> </a:t>
            </a:r>
            <a:endParaRPr lang="es-ES" b="1" dirty="0">
              <a:effectLst/>
              <a:latin typeface="Arial" pitchFamily="34" charset="0"/>
              <a:ea typeface="Times New Roman"/>
              <a:cs typeface="Arial" pitchFamily="34" charset="0"/>
            </a:endParaRPr>
          </a:p>
        </p:txBody>
      </p:sp>
    </p:spTree>
    <p:extLst>
      <p:ext uri="{BB962C8B-B14F-4D97-AF65-F5344CB8AC3E}">
        <p14:creationId xmlns:p14="http://schemas.microsoft.com/office/powerpoint/2010/main" val="425769763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609600" y="685799"/>
            <a:ext cx="7848600" cy="5909310"/>
          </a:xfrm>
          <a:prstGeom prst="rect">
            <a:avLst/>
          </a:prstGeom>
        </p:spPr>
        <p:txBody>
          <a:bodyPr wrap="square">
            <a:spAutoFit/>
          </a:bodyPr>
          <a:lstStyle/>
          <a:p>
            <a:pPr algn="just">
              <a:lnSpc>
                <a:spcPct val="150000"/>
              </a:lnSpc>
              <a:spcAft>
                <a:spcPts val="0"/>
              </a:spcAft>
            </a:pPr>
            <a:r>
              <a:rPr lang="es-ES" dirty="0">
                <a:latin typeface="Arial" pitchFamily="34" charset="0"/>
                <a:ea typeface="Times New Roman"/>
                <a:cs typeface="Arial" pitchFamily="34" charset="0"/>
              </a:rPr>
              <a:t>Y es que el objeto de la sociología demarca el carácter creativo, “libre”, complejo y hasta fugaz de la actividad humana. </a:t>
            </a:r>
            <a:r>
              <a:rPr lang="es-ES" dirty="0" smtClean="0">
                <a:latin typeface="Arial" pitchFamily="34" charset="0"/>
                <a:ea typeface="Times New Roman"/>
                <a:cs typeface="Arial" pitchFamily="34" charset="0"/>
              </a:rPr>
              <a:t>Lo que hace </a:t>
            </a:r>
            <a:r>
              <a:rPr lang="es-ES" dirty="0">
                <a:latin typeface="Arial" pitchFamily="34" charset="0"/>
                <a:ea typeface="Times New Roman"/>
                <a:cs typeface="Arial" pitchFamily="34" charset="0"/>
              </a:rPr>
              <a:t>que la teoría sociológica desde sus inicios se haya debatido con el carácter dialéctico de la realidad social sobre la que pretendía arrojar luz.</a:t>
            </a:r>
          </a:p>
          <a:p>
            <a:pPr algn="just">
              <a:lnSpc>
                <a:spcPct val="150000"/>
              </a:lnSpc>
              <a:spcAft>
                <a:spcPts val="0"/>
              </a:spcAft>
            </a:pPr>
            <a:r>
              <a:rPr lang="es-ES" dirty="0" smtClean="0">
                <a:latin typeface="Arial" pitchFamily="34" charset="0"/>
                <a:ea typeface="Times New Roman"/>
                <a:cs typeface="Arial" pitchFamily="34" charset="0"/>
              </a:rPr>
              <a:t>1. </a:t>
            </a:r>
            <a:r>
              <a:rPr lang="es-ES" dirty="0" smtClean="0">
                <a:solidFill>
                  <a:srgbClr val="00B0F0"/>
                </a:solidFill>
                <a:latin typeface="Arial" pitchFamily="34" charset="0"/>
                <a:ea typeface="Times New Roman"/>
                <a:cs typeface="Arial" pitchFamily="34" charset="0"/>
              </a:rPr>
              <a:t>En relación </a:t>
            </a:r>
            <a:r>
              <a:rPr lang="es-ES" dirty="0">
                <a:solidFill>
                  <a:srgbClr val="00B0F0"/>
                </a:solidFill>
                <a:latin typeface="Arial" pitchFamily="34" charset="0"/>
                <a:ea typeface="Times New Roman"/>
                <a:cs typeface="Arial" pitchFamily="34" charset="0"/>
              </a:rPr>
              <a:t>a su existencia</a:t>
            </a:r>
            <a:r>
              <a:rPr lang="es-ES" dirty="0">
                <a:latin typeface="Arial" pitchFamily="34" charset="0"/>
                <a:ea typeface="Times New Roman"/>
                <a:cs typeface="Arial" pitchFamily="34" charset="0"/>
              </a:rPr>
              <a:t>: este objeto existe físicamente y conceptualmente, llega a ser conciencia aunque no se separe de aquello de lo que es esencia, su conocimiento se basa en la existencia de conceptos a través de los cuales se captura y se le da un carácter normativo al mundo, las definiciones conceptuales son contextuales. (dialéctica conocimiento-sociedad)</a:t>
            </a:r>
          </a:p>
          <a:p>
            <a:pPr lvl="0" algn="just">
              <a:lnSpc>
                <a:spcPct val="150000"/>
              </a:lnSpc>
              <a:spcAft>
                <a:spcPts val="0"/>
              </a:spcAft>
              <a:tabLst>
                <a:tab pos="457200" algn="l"/>
              </a:tabLst>
            </a:pPr>
            <a:r>
              <a:rPr lang="es-ES" dirty="0" smtClean="0">
                <a:latin typeface="Arial" pitchFamily="34" charset="0"/>
                <a:ea typeface="Times New Roman"/>
                <a:cs typeface="Arial" pitchFamily="34" charset="0"/>
              </a:rPr>
              <a:t>2. </a:t>
            </a:r>
            <a:r>
              <a:rPr lang="es-ES" dirty="0" smtClean="0">
                <a:solidFill>
                  <a:srgbClr val="00B0F0"/>
                </a:solidFill>
                <a:latin typeface="Arial" pitchFamily="34" charset="0"/>
                <a:ea typeface="Times New Roman"/>
                <a:cs typeface="Arial" pitchFamily="34" charset="0"/>
              </a:rPr>
              <a:t>En </a:t>
            </a:r>
            <a:r>
              <a:rPr lang="es-ES" dirty="0">
                <a:solidFill>
                  <a:srgbClr val="00B0F0"/>
                </a:solidFill>
                <a:latin typeface="Arial" pitchFamily="34" charset="0"/>
                <a:ea typeface="Times New Roman"/>
                <a:cs typeface="Arial" pitchFamily="34" charset="0"/>
              </a:rPr>
              <a:t>relación al carácter fáctico y opaco de lo social</a:t>
            </a:r>
            <a:r>
              <a:rPr lang="es-ES" dirty="0">
                <a:latin typeface="Arial" pitchFamily="34" charset="0"/>
                <a:ea typeface="Times New Roman"/>
                <a:cs typeface="Arial" pitchFamily="34" charset="0"/>
              </a:rPr>
              <a:t>: sin ser empíricamente diferenciable del individuo, posee una constancia que lo hace analíticamente diferente (dialéctica individuo- sociedad, agencia- estructura)</a:t>
            </a:r>
            <a:endParaRPr lang="es-ES" dirty="0">
              <a:effectLst/>
              <a:latin typeface="Arial" pitchFamily="34" charset="0"/>
              <a:ea typeface="Times New Roman"/>
              <a:cs typeface="Arial" pitchFamily="34" charset="0"/>
            </a:endParaRPr>
          </a:p>
        </p:txBody>
      </p:sp>
    </p:spTree>
    <p:extLst>
      <p:ext uri="{BB962C8B-B14F-4D97-AF65-F5344CB8AC3E}">
        <p14:creationId xmlns:p14="http://schemas.microsoft.com/office/powerpoint/2010/main" val="376306178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685800" y="838200"/>
            <a:ext cx="7848600" cy="5909310"/>
          </a:xfrm>
          <a:prstGeom prst="rect">
            <a:avLst/>
          </a:prstGeom>
        </p:spPr>
        <p:txBody>
          <a:bodyPr wrap="square">
            <a:spAutoFit/>
          </a:bodyPr>
          <a:lstStyle/>
          <a:p>
            <a:pPr algn="just">
              <a:spcAft>
                <a:spcPts val="0"/>
              </a:spcAft>
            </a:pPr>
            <a:r>
              <a:rPr lang="es-ES" b="1" dirty="0">
                <a:latin typeface="Arial" pitchFamily="34" charset="0"/>
                <a:ea typeface="Times New Roman"/>
                <a:cs typeface="Arial" pitchFamily="34" charset="0"/>
              </a:rPr>
              <a:t>Rodríguez Ibáñez plantea que en la historia de la sociología, las perspectivas teóricas se han desplazados entre dos extremos que demarcan dos caminos o líneas opuestas:</a:t>
            </a:r>
          </a:p>
          <a:p>
            <a:pPr marL="342900" lvl="0" indent="-342900" algn="just">
              <a:lnSpc>
                <a:spcPct val="150000"/>
              </a:lnSpc>
              <a:spcAft>
                <a:spcPts val="0"/>
              </a:spcAft>
              <a:buFont typeface="+mj-lt"/>
              <a:buAutoNum type="arabicPeriod"/>
              <a:tabLst>
                <a:tab pos="457200" algn="l"/>
              </a:tabLst>
            </a:pPr>
            <a:r>
              <a:rPr lang="es-ES" b="1" dirty="0">
                <a:solidFill>
                  <a:srgbClr val="00B0F0"/>
                </a:solidFill>
                <a:latin typeface="Arial" pitchFamily="34" charset="0"/>
                <a:ea typeface="Times New Roman"/>
                <a:cs typeface="Arial" pitchFamily="34" charset="0"/>
              </a:rPr>
              <a:t>dimensión estructural: </a:t>
            </a:r>
            <a:r>
              <a:rPr lang="es-ES" b="1" dirty="0">
                <a:latin typeface="Arial" pitchFamily="34" charset="0"/>
                <a:ea typeface="Times New Roman"/>
                <a:cs typeface="Arial" pitchFamily="34" charset="0"/>
              </a:rPr>
              <a:t>ha hecho énfasis en la cohesión estructural, en la búsqueda de vínculos abstractos y regulaciones formales. Se ve la sociedad como equilibrio y fin en si misma, va desde el positivismo clásico y el evolucionismo a la teoría de sistemas y el estructural funcionalismo.</a:t>
            </a:r>
          </a:p>
          <a:p>
            <a:pPr lvl="0" algn="just">
              <a:lnSpc>
                <a:spcPct val="150000"/>
              </a:lnSpc>
              <a:spcAft>
                <a:spcPts val="0"/>
              </a:spcAft>
              <a:tabLst>
                <a:tab pos="457200" algn="l"/>
              </a:tabLst>
            </a:pPr>
            <a:r>
              <a:rPr lang="es-ES" b="1" dirty="0" smtClean="0">
                <a:latin typeface="Arial" pitchFamily="34" charset="0"/>
                <a:ea typeface="Times New Roman"/>
                <a:cs typeface="Arial" pitchFamily="34" charset="0"/>
              </a:rPr>
              <a:t>2. </a:t>
            </a:r>
            <a:r>
              <a:rPr lang="es-ES" b="1" dirty="0" smtClean="0">
                <a:solidFill>
                  <a:srgbClr val="00B0F0"/>
                </a:solidFill>
                <a:latin typeface="Arial" pitchFamily="34" charset="0"/>
                <a:ea typeface="Times New Roman"/>
                <a:cs typeface="Arial" pitchFamily="34" charset="0"/>
              </a:rPr>
              <a:t>dimensión </a:t>
            </a:r>
            <a:r>
              <a:rPr lang="es-ES" b="1" dirty="0">
                <a:solidFill>
                  <a:srgbClr val="00B0F0"/>
                </a:solidFill>
                <a:latin typeface="Arial" pitchFamily="34" charset="0"/>
                <a:ea typeface="Times New Roman"/>
                <a:cs typeface="Arial" pitchFamily="34" charset="0"/>
              </a:rPr>
              <a:t>comunitaria </a:t>
            </a:r>
            <a:r>
              <a:rPr lang="es-ES" b="1" dirty="0" smtClean="0">
                <a:solidFill>
                  <a:srgbClr val="00B0F0"/>
                </a:solidFill>
                <a:latin typeface="Arial" pitchFamily="34" charset="0"/>
                <a:ea typeface="Times New Roman"/>
                <a:cs typeface="Arial" pitchFamily="34" charset="0"/>
              </a:rPr>
              <a:t>interpersonal</a:t>
            </a:r>
            <a:r>
              <a:rPr lang="es-ES" b="1" dirty="0">
                <a:latin typeface="Arial" pitchFamily="34" charset="0"/>
                <a:ea typeface="Times New Roman"/>
                <a:cs typeface="Arial" pitchFamily="34" charset="0"/>
              </a:rPr>
              <a:t>: ha hecho énfasis en la actividad intersubjetiva, subrayando el espíritu comunitario y acervo cultural como elemento de referencia explicativa, con una propensión historicista. Proviene del romanticismo y la propuesta de la sociología germana clásica y critica, la fenomenología, el interaccionismo simbólico y la </a:t>
            </a:r>
            <a:r>
              <a:rPr lang="es-ES" b="1" dirty="0" err="1">
                <a:latin typeface="Arial" pitchFamily="34" charset="0"/>
                <a:ea typeface="Times New Roman"/>
                <a:cs typeface="Arial" pitchFamily="34" charset="0"/>
              </a:rPr>
              <a:t>etnometodología</a:t>
            </a:r>
            <a:r>
              <a:rPr lang="es-ES" b="1" dirty="0">
                <a:latin typeface="Arial" pitchFamily="34" charset="0"/>
                <a:ea typeface="Times New Roman"/>
                <a:cs typeface="Arial" pitchFamily="34" charset="0"/>
              </a:rPr>
              <a:t>.</a:t>
            </a:r>
          </a:p>
          <a:p>
            <a:pPr algn="just">
              <a:lnSpc>
                <a:spcPct val="150000"/>
              </a:lnSpc>
              <a:spcAft>
                <a:spcPts val="0"/>
              </a:spcAft>
            </a:pPr>
            <a:r>
              <a:rPr lang="es-ES" dirty="0">
                <a:latin typeface="Times New Roman"/>
                <a:ea typeface="Times New Roman"/>
              </a:rPr>
              <a:t> </a:t>
            </a:r>
            <a:endParaRPr lang="es-ES" dirty="0">
              <a:effectLst/>
              <a:latin typeface="Times New Roman"/>
              <a:ea typeface="Times New Roman"/>
            </a:endParaRPr>
          </a:p>
        </p:txBody>
      </p:sp>
    </p:spTree>
    <p:extLst>
      <p:ext uri="{BB962C8B-B14F-4D97-AF65-F5344CB8AC3E}">
        <p14:creationId xmlns:p14="http://schemas.microsoft.com/office/powerpoint/2010/main" val="406361743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371600" y="1219200"/>
            <a:ext cx="6781800" cy="5493812"/>
          </a:xfrm>
          <a:prstGeom prst="rect">
            <a:avLst/>
          </a:prstGeom>
        </p:spPr>
        <p:txBody>
          <a:bodyPr wrap="square">
            <a:spAutoFit/>
          </a:bodyPr>
          <a:lstStyle/>
          <a:p>
            <a:pPr algn="just">
              <a:lnSpc>
                <a:spcPct val="150000"/>
              </a:lnSpc>
              <a:spcAft>
                <a:spcPts val="0"/>
              </a:spcAft>
            </a:pPr>
            <a:r>
              <a:rPr lang="es-ES" b="1" dirty="0">
                <a:solidFill>
                  <a:srgbClr val="00B0F0"/>
                </a:solidFill>
                <a:latin typeface="Arial" pitchFamily="34" charset="0"/>
                <a:ea typeface="Times New Roman"/>
                <a:cs typeface="Arial" pitchFamily="34" charset="0"/>
              </a:rPr>
              <a:t>¿</a:t>
            </a:r>
            <a:r>
              <a:rPr lang="es-ES" b="1" dirty="0" smtClean="0">
                <a:solidFill>
                  <a:srgbClr val="00B0F0"/>
                </a:solidFill>
                <a:latin typeface="Arial" pitchFamily="34" charset="0"/>
                <a:ea typeface="Times New Roman"/>
                <a:cs typeface="Arial" pitchFamily="34" charset="0"/>
              </a:rPr>
              <a:t>QUÉ SUCEDE CON LA CONCEPCIÓN MARXISTA? </a:t>
            </a:r>
          </a:p>
          <a:p>
            <a:pPr algn="just">
              <a:lnSpc>
                <a:spcPct val="150000"/>
              </a:lnSpc>
              <a:spcAft>
                <a:spcPts val="0"/>
              </a:spcAft>
            </a:pPr>
            <a:r>
              <a:rPr lang="es-ES" b="1" dirty="0" smtClean="0">
                <a:latin typeface="Arial" pitchFamily="34" charset="0"/>
                <a:ea typeface="Times New Roman"/>
                <a:cs typeface="Arial" pitchFamily="34" charset="0"/>
              </a:rPr>
              <a:t>En </a:t>
            </a:r>
            <a:r>
              <a:rPr lang="es-ES" b="1" dirty="0">
                <a:latin typeface="Arial" pitchFamily="34" charset="0"/>
                <a:ea typeface="Times New Roman"/>
                <a:cs typeface="Arial" pitchFamily="34" charset="0"/>
              </a:rPr>
              <a:t>todo este devenir, la concepción marxista es una expresión de síntesis dialéctica de los encuentros que ambas dimensiones pueden haber tenido en la historia. </a:t>
            </a:r>
            <a:endParaRPr lang="es-ES" b="1" dirty="0" smtClean="0">
              <a:latin typeface="Arial" pitchFamily="34" charset="0"/>
              <a:ea typeface="Times New Roman"/>
              <a:cs typeface="Arial" pitchFamily="34" charset="0"/>
            </a:endParaRPr>
          </a:p>
          <a:p>
            <a:pPr algn="just">
              <a:lnSpc>
                <a:spcPct val="150000"/>
              </a:lnSpc>
              <a:spcAft>
                <a:spcPts val="0"/>
              </a:spcAft>
            </a:pPr>
            <a:r>
              <a:rPr lang="es-ES" b="1" dirty="0" smtClean="0">
                <a:latin typeface="Arial" pitchFamily="34" charset="0"/>
                <a:ea typeface="Times New Roman"/>
                <a:cs typeface="Arial" pitchFamily="34" charset="0"/>
              </a:rPr>
              <a:t>La </a:t>
            </a:r>
            <a:r>
              <a:rPr lang="es-ES" b="1" dirty="0">
                <a:latin typeface="Arial" pitchFamily="34" charset="0"/>
                <a:ea typeface="Times New Roman"/>
                <a:cs typeface="Arial" pitchFamily="34" charset="0"/>
              </a:rPr>
              <a:t>obra de Karl Marx en particular, se produjo en paralelo a la propuesta disciplinar de la sociología, </a:t>
            </a:r>
            <a:r>
              <a:rPr lang="es-ES" b="1" dirty="0" smtClean="0">
                <a:latin typeface="Arial" pitchFamily="34" charset="0"/>
                <a:ea typeface="Times New Roman"/>
                <a:cs typeface="Arial" pitchFamily="34" charset="0"/>
              </a:rPr>
              <a:t>AMBAS COMPARTEN EL MISMO CONTEXTO HISTÓRICO E INTELECTUAL, sin embargo, se diferencian por su enfoque e interpretación de la sociedad, su propuesta analítica y conceptual y los intereses de clase que defiende.</a:t>
            </a:r>
          </a:p>
          <a:p>
            <a:pPr algn="just">
              <a:lnSpc>
                <a:spcPct val="150000"/>
              </a:lnSpc>
              <a:spcAft>
                <a:spcPts val="0"/>
              </a:spcAft>
            </a:pPr>
            <a:r>
              <a:rPr lang="es-ES" b="1" dirty="0" smtClean="0">
                <a:latin typeface="Arial" pitchFamily="34" charset="0"/>
                <a:ea typeface="Times New Roman"/>
                <a:cs typeface="Arial" pitchFamily="34" charset="0"/>
              </a:rPr>
              <a:t>y par </a:t>
            </a:r>
            <a:r>
              <a:rPr lang="es-ES" b="1" dirty="0">
                <a:latin typeface="Arial" pitchFamily="34" charset="0"/>
                <a:ea typeface="Times New Roman"/>
                <a:cs typeface="Arial" pitchFamily="34" charset="0"/>
              </a:rPr>
              <a:t>posee proposiciones paradigmáticas para la ciencia, de ahí que sea también una propuesta valida e incluible dentro de la historia de la sociología.</a:t>
            </a:r>
            <a:endParaRPr lang="es-ES" b="1" dirty="0">
              <a:effectLst/>
              <a:latin typeface="Arial" pitchFamily="34" charset="0"/>
              <a:ea typeface="Times New Roman"/>
              <a:cs typeface="Arial" pitchFamily="34" charset="0"/>
            </a:endParaRPr>
          </a:p>
        </p:txBody>
      </p:sp>
    </p:spTree>
    <p:extLst>
      <p:ext uri="{BB962C8B-B14F-4D97-AF65-F5344CB8AC3E}">
        <p14:creationId xmlns:p14="http://schemas.microsoft.com/office/powerpoint/2010/main" val="413013921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838200" y="762000"/>
            <a:ext cx="7315200" cy="5493812"/>
          </a:xfrm>
          <a:prstGeom prst="rect">
            <a:avLst/>
          </a:prstGeom>
        </p:spPr>
        <p:txBody>
          <a:bodyPr wrap="square">
            <a:spAutoFit/>
          </a:bodyPr>
          <a:lstStyle/>
          <a:p>
            <a:pPr algn="just">
              <a:lnSpc>
                <a:spcPct val="150000"/>
              </a:lnSpc>
              <a:spcAft>
                <a:spcPts val="0"/>
              </a:spcAft>
            </a:pPr>
            <a:r>
              <a:rPr lang="es-ES" b="1" dirty="0" smtClean="0">
                <a:latin typeface="Arial" pitchFamily="34" charset="0"/>
                <a:ea typeface="Times New Roman"/>
                <a:cs typeface="Arial" pitchFamily="34" charset="0"/>
              </a:rPr>
              <a:t>Según </a:t>
            </a:r>
            <a:r>
              <a:rPr lang="es-ES" b="1" dirty="0">
                <a:latin typeface="Arial" pitchFamily="34" charset="0"/>
                <a:ea typeface="Times New Roman"/>
                <a:cs typeface="Arial" pitchFamily="34" charset="0"/>
              </a:rPr>
              <a:t>Anthony </a:t>
            </a:r>
            <a:r>
              <a:rPr lang="es-ES" b="1" dirty="0" err="1">
                <a:latin typeface="Arial" pitchFamily="34" charset="0"/>
                <a:ea typeface="Times New Roman"/>
                <a:cs typeface="Arial" pitchFamily="34" charset="0"/>
              </a:rPr>
              <a:t>Giddens</a:t>
            </a:r>
            <a:r>
              <a:rPr lang="es-ES" b="1" dirty="0">
                <a:latin typeface="Arial" pitchFamily="34" charset="0"/>
                <a:ea typeface="Times New Roman"/>
                <a:cs typeface="Arial" pitchFamily="34" charset="0"/>
              </a:rPr>
              <a:t> han existido asimismo algunas cuestiones que han marcado las preocupaciones sociológicas, y sobre las cuales han existido por consiguiente posicionamientos extremos.</a:t>
            </a:r>
          </a:p>
          <a:p>
            <a:pPr algn="just">
              <a:lnSpc>
                <a:spcPct val="150000"/>
              </a:lnSpc>
              <a:spcAft>
                <a:spcPts val="0"/>
              </a:spcAft>
            </a:pPr>
            <a:r>
              <a:rPr lang="es-ES" b="1" dirty="0">
                <a:latin typeface="Arial" pitchFamily="34" charset="0"/>
                <a:ea typeface="Times New Roman"/>
                <a:cs typeface="Arial" pitchFamily="34" charset="0"/>
              </a:rPr>
              <a:t>Un grupo de cuestiones tiene que ver con la jerarquía que la teoría en cuestión confiera en:</a:t>
            </a:r>
          </a:p>
          <a:p>
            <a:pPr marL="342900" lvl="0" indent="-342900" algn="just">
              <a:lnSpc>
                <a:spcPct val="150000"/>
              </a:lnSpc>
              <a:spcAft>
                <a:spcPts val="0"/>
              </a:spcAft>
              <a:buFont typeface="Symbol"/>
              <a:buChar char=""/>
              <a:tabLst>
                <a:tab pos="495300" algn="l"/>
              </a:tabLst>
            </a:pPr>
            <a:r>
              <a:rPr lang="es-ES" b="1" dirty="0">
                <a:latin typeface="Arial" pitchFamily="34" charset="0"/>
                <a:ea typeface="Times New Roman"/>
                <a:cs typeface="Arial" pitchFamily="34" charset="0"/>
              </a:rPr>
              <a:t>la relación </a:t>
            </a:r>
            <a:r>
              <a:rPr lang="es-ES" b="1" dirty="0" smtClean="0">
                <a:latin typeface="Arial" pitchFamily="34" charset="0"/>
                <a:ea typeface="Times New Roman"/>
                <a:cs typeface="Arial" pitchFamily="34" charset="0"/>
              </a:rPr>
              <a:t>individuo-agencia-estructuras</a:t>
            </a:r>
            <a:endParaRPr lang="es-ES" b="1" dirty="0">
              <a:latin typeface="Arial" pitchFamily="34" charset="0"/>
              <a:ea typeface="Times New Roman"/>
              <a:cs typeface="Arial" pitchFamily="34" charset="0"/>
            </a:endParaRPr>
          </a:p>
          <a:p>
            <a:pPr marL="342900" lvl="0" indent="-342900" algn="just">
              <a:lnSpc>
                <a:spcPct val="150000"/>
              </a:lnSpc>
              <a:spcAft>
                <a:spcPts val="0"/>
              </a:spcAft>
              <a:buFont typeface="Symbol"/>
              <a:buChar char=""/>
              <a:tabLst>
                <a:tab pos="495300" algn="l"/>
              </a:tabLst>
            </a:pPr>
            <a:r>
              <a:rPr lang="es-ES" b="1" dirty="0">
                <a:latin typeface="Arial" pitchFamily="34" charset="0"/>
                <a:ea typeface="Times New Roman"/>
                <a:cs typeface="Arial" pitchFamily="34" charset="0"/>
              </a:rPr>
              <a:t> la relación consenso- conflicto</a:t>
            </a:r>
          </a:p>
          <a:p>
            <a:pPr marL="342900" lvl="0" indent="-342900" algn="just">
              <a:lnSpc>
                <a:spcPct val="150000"/>
              </a:lnSpc>
              <a:spcAft>
                <a:spcPts val="0"/>
              </a:spcAft>
              <a:buFont typeface="Symbol"/>
              <a:buChar char=""/>
              <a:tabLst>
                <a:tab pos="495300" algn="l"/>
              </a:tabLst>
            </a:pPr>
            <a:r>
              <a:rPr lang="es-ES" b="1" dirty="0">
                <a:latin typeface="Arial" pitchFamily="34" charset="0"/>
                <a:ea typeface="Times New Roman"/>
                <a:cs typeface="Arial" pitchFamily="34" charset="0"/>
              </a:rPr>
              <a:t>Historia y continuidad del desarrollo social (moderno sobre todo)</a:t>
            </a:r>
          </a:p>
          <a:p>
            <a:pPr marL="342900" lvl="0" indent="-342900" algn="just">
              <a:lnSpc>
                <a:spcPct val="150000"/>
              </a:lnSpc>
              <a:spcAft>
                <a:spcPts val="0"/>
              </a:spcAft>
              <a:buFont typeface="Symbol"/>
              <a:buChar char=""/>
              <a:tabLst>
                <a:tab pos="495300" algn="l"/>
              </a:tabLst>
            </a:pPr>
            <a:r>
              <a:rPr lang="es-ES" b="1" dirty="0">
                <a:latin typeface="Arial" pitchFamily="34" charset="0"/>
                <a:ea typeface="Times New Roman"/>
                <a:cs typeface="Arial" pitchFamily="34" charset="0"/>
              </a:rPr>
              <a:t>La relación sujeto- </a:t>
            </a:r>
            <a:r>
              <a:rPr lang="es-ES" b="1" dirty="0" smtClean="0">
                <a:latin typeface="Arial" pitchFamily="34" charset="0"/>
                <a:ea typeface="Times New Roman"/>
                <a:cs typeface="Arial" pitchFamily="34" charset="0"/>
              </a:rPr>
              <a:t>objeto</a:t>
            </a:r>
          </a:p>
          <a:p>
            <a:pPr marL="342900" lvl="0" indent="-342900" algn="just">
              <a:lnSpc>
                <a:spcPct val="150000"/>
              </a:lnSpc>
              <a:spcAft>
                <a:spcPts val="0"/>
              </a:spcAft>
              <a:buFont typeface="Symbol"/>
              <a:buChar char=""/>
              <a:tabLst>
                <a:tab pos="495300" algn="l"/>
              </a:tabLst>
            </a:pPr>
            <a:r>
              <a:rPr lang="es-ES" b="1" dirty="0" smtClean="0">
                <a:latin typeface="Arial" pitchFamily="34" charset="0"/>
                <a:ea typeface="Times New Roman"/>
                <a:cs typeface="Arial" pitchFamily="34" charset="0"/>
              </a:rPr>
              <a:t>Función </a:t>
            </a:r>
            <a:r>
              <a:rPr lang="es-ES" b="1" dirty="0">
                <a:latin typeface="Arial" pitchFamily="34" charset="0"/>
                <a:ea typeface="Times New Roman"/>
                <a:cs typeface="Arial" pitchFamily="34" charset="0"/>
              </a:rPr>
              <a:t>de la ciencia y del conocimiento científico (posición del investigado</a:t>
            </a:r>
            <a:r>
              <a:rPr lang="es-ES" dirty="0">
                <a:latin typeface="Times New Roman"/>
                <a:ea typeface="Times New Roman"/>
              </a:rPr>
              <a:t>r</a:t>
            </a:r>
            <a:endParaRPr lang="es-ES" dirty="0"/>
          </a:p>
        </p:txBody>
      </p:sp>
    </p:spTree>
    <p:extLst>
      <p:ext uri="{BB962C8B-B14F-4D97-AF65-F5344CB8AC3E}">
        <p14:creationId xmlns:p14="http://schemas.microsoft.com/office/powerpoint/2010/main" val="96426222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914400" y="838201"/>
            <a:ext cx="7467600" cy="5216813"/>
          </a:xfrm>
          <a:prstGeom prst="rect">
            <a:avLst/>
          </a:prstGeom>
        </p:spPr>
        <p:txBody>
          <a:bodyPr wrap="square">
            <a:spAutoFit/>
          </a:bodyPr>
          <a:lstStyle/>
          <a:p>
            <a:r>
              <a:rPr lang="es-ES" b="1" dirty="0">
                <a:solidFill>
                  <a:srgbClr val="00B0F0"/>
                </a:solidFill>
                <a:latin typeface="Arial" pitchFamily="34" charset="0"/>
                <a:ea typeface="Times New Roman"/>
                <a:cs typeface="Arial" pitchFamily="34" charset="0"/>
              </a:rPr>
              <a:t>Función de la ciencia y del conocimiento </a:t>
            </a:r>
            <a:r>
              <a:rPr lang="es-ES" b="1" dirty="0" smtClean="0">
                <a:solidFill>
                  <a:srgbClr val="00B0F0"/>
                </a:solidFill>
                <a:latin typeface="Arial" pitchFamily="34" charset="0"/>
                <a:ea typeface="Times New Roman"/>
                <a:cs typeface="Arial" pitchFamily="34" charset="0"/>
              </a:rPr>
              <a:t>científico. Posición del investigador. </a:t>
            </a:r>
          </a:p>
          <a:p>
            <a:pPr algn="just">
              <a:lnSpc>
                <a:spcPct val="150000"/>
              </a:lnSpc>
              <a:spcAft>
                <a:spcPts val="0"/>
              </a:spcAft>
            </a:pPr>
            <a:r>
              <a:rPr lang="es-ES" b="1" dirty="0" smtClean="0">
                <a:latin typeface="Arial" pitchFamily="34" charset="0"/>
                <a:ea typeface="Times New Roman"/>
                <a:cs typeface="Arial" pitchFamily="34" charset="0"/>
              </a:rPr>
              <a:t>La </a:t>
            </a:r>
            <a:r>
              <a:rPr lang="es-ES" b="1" dirty="0">
                <a:latin typeface="Arial" pitchFamily="34" charset="0"/>
                <a:ea typeface="Times New Roman"/>
                <a:cs typeface="Arial" pitchFamily="34" charset="0"/>
              </a:rPr>
              <a:t>sociología desde sus inicios ha tenido una carácter normativo, es decir, se le ha reconocido una función como reformadora </a:t>
            </a:r>
            <a:r>
              <a:rPr lang="es-ES" b="1" dirty="0" smtClean="0">
                <a:latin typeface="Arial" pitchFamily="34" charset="0"/>
                <a:ea typeface="Times New Roman"/>
                <a:cs typeface="Arial" pitchFamily="34" charset="0"/>
              </a:rPr>
              <a:t>moral:</a:t>
            </a:r>
          </a:p>
          <a:p>
            <a:pPr algn="just">
              <a:lnSpc>
                <a:spcPct val="150000"/>
              </a:lnSpc>
              <a:spcAft>
                <a:spcPts val="0"/>
              </a:spcAft>
            </a:pPr>
            <a:r>
              <a:rPr lang="es-ES" b="1" dirty="0" smtClean="0">
                <a:latin typeface="Arial" pitchFamily="34" charset="0"/>
                <a:ea typeface="Times New Roman"/>
                <a:cs typeface="Arial" pitchFamily="34" charset="0"/>
              </a:rPr>
              <a:t> - no </a:t>
            </a:r>
            <a:r>
              <a:rPr lang="es-ES" b="1" dirty="0">
                <a:latin typeface="Arial" pitchFamily="34" charset="0"/>
                <a:ea typeface="Times New Roman"/>
                <a:cs typeface="Arial" pitchFamily="34" charset="0"/>
              </a:rPr>
              <a:t>estructural del sistema del sistema de valores que existe en las sociedades modernas, </a:t>
            </a:r>
            <a:endParaRPr lang="es-ES" b="1" dirty="0" smtClean="0">
              <a:latin typeface="Arial" pitchFamily="34" charset="0"/>
              <a:ea typeface="Times New Roman"/>
              <a:cs typeface="Arial" pitchFamily="34" charset="0"/>
            </a:endParaRPr>
          </a:p>
          <a:p>
            <a:pPr marL="285750" indent="-285750" algn="just">
              <a:lnSpc>
                <a:spcPct val="150000"/>
              </a:lnSpc>
              <a:spcAft>
                <a:spcPts val="0"/>
              </a:spcAft>
              <a:buFontTx/>
              <a:buChar char="-"/>
            </a:pPr>
            <a:r>
              <a:rPr lang="es-ES" b="1" dirty="0" smtClean="0">
                <a:latin typeface="Arial" pitchFamily="34" charset="0"/>
                <a:ea typeface="Times New Roman"/>
                <a:cs typeface="Arial" pitchFamily="34" charset="0"/>
              </a:rPr>
              <a:t>una moralidad </a:t>
            </a:r>
            <a:r>
              <a:rPr lang="es-ES" b="1" dirty="0">
                <a:latin typeface="Arial" pitchFamily="34" charset="0"/>
                <a:ea typeface="Times New Roman"/>
                <a:cs typeface="Arial" pitchFamily="34" charset="0"/>
              </a:rPr>
              <a:t>que ha de ser </a:t>
            </a:r>
            <a:r>
              <a:rPr lang="es-ES" b="1" dirty="0" smtClean="0">
                <a:latin typeface="Arial" pitchFamily="34" charset="0"/>
                <a:ea typeface="Times New Roman"/>
                <a:cs typeface="Arial" pitchFamily="34" charset="0"/>
              </a:rPr>
              <a:t>orientada </a:t>
            </a:r>
            <a:r>
              <a:rPr lang="es-ES" b="1" dirty="0">
                <a:latin typeface="Arial" pitchFamily="34" charset="0"/>
                <a:ea typeface="Times New Roman"/>
                <a:cs typeface="Arial" pitchFamily="34" charset="0"/>
              </a:rPr>
              <a:t>hacia la aceptación del orden establecido presentado como justo</a:t>
            </a:r>
            <a:r>
              <a:rPr lang="es-ES" b="1" dirty="0" smtClean="0">
                <a:latin typeface="Arial" pitchFamily="34" charset="0"/>
                <a:ea typeface="Times New Roman"/>
                <a:cs typeface="Arial" pitchFamily="34" charset="0"/>
              </a:rPr>
              <a:t>.</a:t>
            </a:r>
          </a:p>
          <a:p>
            <a:pPr algn="just">
              <a:lnSpc>
                <a:spcPct val="150000"/>
              </a:lnSpc>
            </a:pPr>
            <a:r>
              <a:rPr lang="es-ES" b="1" dirty="0" smtClean="0">
                <a:latin typeface="Arial" pitchFamily="34" charset="0"/>
                <a:ea typeface="Times New Roman"/>
                <a:cs typeface="Arial" pitchFamily="34" charset="0"/>
              </a:rPr>
              <a:t>La </a:t>
            </a:r>
            <a:r>
              <a:rPr lang="es-ES" b="1" dirty="0">
                <a:latin typeface="Arial" pitchFamily="34" charset="0"/>
                <a:ea typeface="Times New Roman"/>
                <a:cs typeface="Arial" pitchFamily="34" charset="0"/>
              </a:rPr>
              <a:t>introducción del marxismo como una teoría sociológica también redirige esta concepción de los fines de la ciencia hacia posiciones opuestas a como ha sido tradicionalmente vista por la teoría sociológica clásica. </a:t>
            </a:r>
            <a:endParaRPr lang="es-ES" b="1" dirty="0">
              <a:solidFill>
                <a:srgbClr val="00B0F0"/>
              </a:solidFill>
              <a:latin typeface="Arial" pitchFamily="34" charset="0"/>
              <a:cs typeface="Arial" pitchFamily="34" charset="0"/>
            </a:endParaRPr>
          </a:p>
        </p:txBody>
      </p:sp>
    </p:spTree>
    <p:extLst>
      <p:ext uri="{BB962C8B-B14F-4D97-AF65-F5344CB8AC3E}">
        <p14:creationId xmlns:p14="http://schemas.microsoft.com/office/powerpoint/2010/main" val="32819134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838200" y="1305342"/>
            <a:ext cx="7543800" cy="4247317"/>
          </a:xfrm>
          <a:prstGeom prst="rect">
            <a:avLst/>
          </a:prstGeom>
        </p:spPr>
        <p:txBody>
          <a:bodyPr wrap="square">
            <a:spAutoFit/>
          </a:bodyPr>
          <a:lstStyle/>
          <a:p>
            <a:pPr algn="just">
              <a:lnSpc>
                <a:spcPct val="150000"/>
              </a:lnSpc>
              <a:spcAft>
                <a:spcPts val="0"/>
              </a:spcAft>
            </a:pPr>
            <a:r>
              <a:rPr lang="es-ES" b="1" dirty="0" smtClean="0">
                <a:latin typeface="Arial" pitchFamily="34" charset="0"/>
                <a:ea typeface="Times New Roman"/>
                <a:cs typeface="Arial" pitchFamily="34" charset="0"/>
              </a:rPr>
              <a:t>Diferentes posiciones existen al respecto:</a:t>
            </a:r>
            <a:endParaRPr lang="es-ES" b="1" dirty="0">
              <a:latin typeface="Arial" pitchFamily="34" charset="0"/>
              <a:ea typeface="Times New Roman"/>
              <a:cs typeface="Arial" pitchFamily="34" charset="0"/>
            </a:endParaRPr>
          </a:p>
          <a:p>
            <a:pPr marL="342900" lvl="0" indent="-342900" algn="just">
              <a:lnSpc>
                <a:spcPct val="150000"/>
              </a:lnSpc>
              <a:spcAft>
                <a:spcPts val="0"/>
              </a:spcAft>
              <a:buFont typeface="Symbol"/>
              <a:buChar char=""/>
              <a:tabLst>
                <a:tab pos="457200" algn="l"/>
              </a:tabLst>
            </a:pPr>
            <a:r>
              <a:rPr lang="es-ES" b="1" dirty="0">
                <a:solidFill>
                  <a:srgbClr val="00B0F0"/>
                </a:solidFill>
                <a:latin typeface="Arial" pitchFamily="34" charset="0"/>
                <a:ea typeface="Times New Roman"/>
                <a:cs typeface="Arial" pitchFamily="34" charset="0"/>
              </a:rPr>
              <a:t>Indeterminismo</a:t>
            </a:r>
            <a:r>
              <a:rPr lang="es-ES" b="1" dirty="0">
                <a:latin typeface="Arial" pitchFamily="34" charset="0"/>
                <a:ea typeface="Times New Roman"/>
                <a:cs typeface="Arial" pitchFamily="34" charset="0"/>
              </a:rPr>
              <a:t> (carácter a histórico del proceso investigativo en tanto acto de rigurosidad científica) </a:t>
            </a:r>
            <a:r>
              <a:rPr lang="es-ES" b="1" dirty="0" smtClean="0">
                <a:latin typeface="Arial" pitchFamily="34" charset="0"/>
                <a:ea typeface="Times New Roman"/>
                <a:cs typeface="Arial" pitchFamily="34" charset="0"/>
              </a:rPr>
              <a:t>Positivismo</a:t>
            </a:r>
            <a:endParaRPr lang="es-ES" b="1" dirty="0">
              <a:latin typeface="Arial" pitchFamily="34" charset="0"/>
              <a:ea typeface="Times New Roman"/>
              <a:cs typeface="Arial" pitchFamily="34" charset="0"/>
            </a:endParaRPr>
          </a:p>
          <a:p>
            <a:pPr marL="342900" lvl="0" indent="-342900" algn="just">
              <a:lnSpc>
                <a:spcPct val="150000"/>
              </a:lnSpc>
              <a:spcAft>
                <a:spcPts val="0"/>
              </a:spcAft>
              <a:buFont typeface="Symbol"/>
              <a:buChar char=""/>
              <a:tabLst>
                <a:tab pos="457200" algn="l"/>
              </a:tabLst>
            </a:pPr>
            <a:endParaRPr lang="es-ES" b="1" dirty="0" smtClean="0">
              <a:latin typeface="Arial" pitchFamily="34" charset="0"/>
              <a:ea typeface="Times New Roman"/>
              <a:cs typeface="Arial" pitchFamily="34" charset="0"/>
            </a:endParaRPr>
          </a:p>
          <a:p>
            <a:pPr marL="342900" lvl="0" indent="-342900" algn="just">
              <a:lnSpc>
                <a:spcPct val="150000"/>
              </a:lnSpc>
              <a:spcAft>
                <a:spcPts val="0"/>
              </a:spcAft>
              <a:buFont typeface="Symbol"/>
              <a:buChar char=""/>
              <a:tabLst>
                <a:tab pos="457200" algn="l"/>
              </a:tabLst>
            </a:pPr>
            <a:r>
              <a:rPr lang="es-ES" b="1" dirty="0" smtClean="0">
                <a:solidFill>
                  <a:srgbClr val="00B0F0"/>
                </a:solidFill>
                <a:latin typeface="Arial" pitchFamily="34" charset="0"/>
                <a:ea typeface="Times New Roman"/>
                <a:cs typeface="Arial" pitchFamily="34" charset="0"/>
              </a:rPr>
              <a:t>Neutralidad </a:t>
            </a:r>
            <a:r>
              <a:rPr lang="es-ES" b="1" dirty="0">
                <a:solidFill>
                  <a:srgbClr val="00B0F0"/>
                </a:solidFill>
                <a:latin typeface="Arial" pitchFamily="34" charset="0"/>
                <a:ea typeface="Times New Roman"/>
                <a:cs typeface="Arial" pitchFamily="34" charset="0"/>
              </a:rPr>
              <a:t>ética </a:t>
            </a:r>
            <a:r>
              <a:rPr lang="es-ES" b="1" dirty="0">
                <a:latin typeface="Arial" pitchFamily="34" charset="0"/>
                <a:ea typeface="Times New Roman"/>
                <a:cs typeface="Arial" pitchFamily="34" charset="0"/>
              </a:rPr>
              <a:t>(reconocer los valores propios y no emitir juicios de valor, no tomar partido) </a:t>
            </a:r>
            <a:r>
              <a:rPr lang="es-ES" b="1" dirty="0" err="1" smtClean="0">
                <a:latin typeface="Arial" pitchFamily="34" charset="0"/>
                <a:ea typeface="Times New Roman"/>
                <a:cs typeface="Arial" pitchFamily="34" charset="0"/>
              </a:rPr>
              <a:t>Comprensivismo</a:t>
            </a:r>
            <a:endParaRPr lang="es-ES" b="1" dirty="0">
              <a:latin typeface="Arial" pitchFamily="34" charset="0"/>
              <a:ea typeface="Times New Roman"/>
              <a:cs typeface="Arial" pitchFamily="34" charset="0"/>
            </a:endParaRPr>
          </a:p>
          <a:p>
            <a:pPr marL="342900" lvl="0" indent="-342900" algn="just">
              <a:lnSpc>
                <a:spcPct val="150000"/>
              </a:lnSpc>
              <a:spcAft>
                <a:spcPts val="0"/>
              </a:spcAft>
              <a:buFont typeface="Symbol"/>
              <a:buChar char=""/>
              <a:tabLst>
                <a:tab pos="457200" algn="l"/>
              </a:tabLst>
            </a:pPr>
            <a:endParaRPr lang="es-ES" b="1" dirty="0" smtClean="0">
              <a:latin typeface="Arial" pitchFamily="34" charset="0"/>
              <a:ea typeface="Times New Roman"/>
              <a:cs typeface="Arial" pitchFamily="34" charset="0"/>
            </a:endParaRPr>
          </a:p>
          <a:p>
            <a:pPr marL="342900" lvl="0" indent="-342900" algn="just">
              <a:lnSpc>
                <a:spcPct val="150000"/>
              </a:lnSpc>
              <a:spcAft>
                <a:spcPts val="0"/>
              </a:spcAft>
              <a:buFont typeface="Symbol"/>
              <a:buChar char=""/>
              <a:tabLst>
                <a:tab pos="457200" algn="l"/>
              </a:tabLst>
            </a:pPr>
            <a:r>
              <a:rPr lang="es-ES" b="1" dirty="0" smtClean="0">
                <a:solidFill>
                  <a:srgbClr val="00B0F0"/>
                </a:solidFill>
                <a:latin typeface="Arial" pitchFamily="34" charset="0"/>
                <a:ea typeface="Times New Roman"/>
                <a:cs typeface="Arial" pitchFamily="34" charset="0"/>
              </a:rPr>
              <a:t>Partidismo </a:t>
            </a:r>
            <a:r>
              <a:rPr lang="es-ES" b="1" dirty="0">
                <a:solidFill>
                  <a:srgbClr val="00B0F0"/>
                </a:solidFill>
                <a:latin typeface="Arial" pitchFamily="34" charset="0"/>
                <a:ea typeface="Times New Roman"/>
                <a:cs typeface="Arial" pitchFamily="34" charset="0"/>
              </a:rPr>
              <a:t>objetivo </a:t>
            </a:r>
            <a:r>
              <a:rPr lang="es-ES" b="1" dirty="0">
                <a:latin typeface="Arial" pitchFamily="34" charset="0"/>
                <a:ea typeface="Times New Roman"/>
                <a:cs typeface="Arial" pitchFamily="34" charset="0"/>
              </a:rPr>
              <a:t>(partir de los juicios de valor, para orientar el conocimiento, tomar partido y transformar la realidad) </a:t>
            </a:r>
            <a:r>
              <a:rPr lang="es-ES" b="1" dirty="0" smtClean="0">
                <a:latin typeface="Arial" pitchFamily="34" charset="0"/>
                <a:ea typeface="Times New Roman"/>
                <a:cs typeface="Arial" pitchFamily="34" charset="0"/>
              </a:rPr>
              <a:t>Marxismo</a:t>
            </a:r>
            <a:endParaRPr lang="es-ES" b="1" dirty="0">
              <a:effectLst/>
              <a:latin typeface="Arial" pitchFamily="34" charset="0"/>
              <a:ea typeface="Times New Roman"/>
              <a:cs typeface="Arial" pitchFamily="34" charset="0"/>
            </a:endParaRPr>
          </a:p>
        </p:txBody>
      </p:sp>
    </p:spTree>
    <p:extLst>
      <p:ext uri="{BB962C8B-B14F-4D97-AF65-F5344CB8AC3E}">
        <p14:creationId xmlns:p14="http://schemas.microsoft.com/office/powerpoint/2010/main" val="106129926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914400" y="838200"/>
            <a:ext cx="7315200" cy="5078313"/>
          </a:xfrm>
          <a:prstGeom prst="rect">
            <a:avLst/>
          </a:prstGeom>
        </p:spPr>
        <p:txBody>
          <a:bodyPr wrap="square">
            <a:spAutoFit/>
          </a:bodyPr>
          <a:lstStyle/>
          <a:p>
            <a:pPr algn="just">
              <a:lnSpc>
                <a:spcPct val="150000"/>
              </a:lnSpc>
              <a:spcAft>
                <a:spcPts val="0"/>
              </a:spcAft>
            </a:pPr>
            <a:r>
              <a:rPr lang="es-ES" b="1" dirty="0" smtClean="0">
                <a:latin typeface="Arial" pitchFamily="34" charset="0"/>
                <a:ea typeface="Times New Roman"/>
                <a:cs typeface="Arial" pitchFamily="34" charset="0"/>
              </a:rPr>
              <a:t>En resumen, </a:t>
            </a:r>
            <a:r>
              <a:rPr lang="es-ES" b="1" dirty="0">
                <a:latin typeface="Arial" pitchFamily="34" charset="0"/>
                <a:ea typeface="Times New Roman"/>
                <a:cs typeface="Arial" pitchFamily="34" charset="0"/>
              </a:rPr>
              <a:t>lo característico de la sociología no es la definición de un objeto propio, sino el desarrollo de una perspectiva particular sobre un objeto que es compartido y difícil de definir. </a:t>
            </a:r>
            <a:r>
              <a:rPr lang="es-ES" b="1" dirty="0" smtClean="0">
                <a:latin typeface="Arial" pitchFamily="34" charset="0"/>
                <a:ea typeface="Times New Roman"/>
                <a:cs typeface="Arial" pitchFamily="34" charset="0"/>
              </a:rPr>
              <a:t>   </a:t>
            </a:r>
          </a:p>
          <a:p>
            <a:pPr algn="just">
              <a:lnSpc>
                <a:spcPct val="150000"/>
              </a:lnSpc>
              <a:spcAft>
                <a:spcPts val="0"/>
              </a:spcAft>
            </a:pPr>
            <a:r>
              <a:rPr lang="es-ES" b="1" dirty="0" smtClean="0">
                <a:solidFill>
                  <a:srgbClr val="00B0F0"/>
                </a:solidFill>
                <a:latin typeface="Arial" pitchFamily="34" charset="0"/>
                <a:ea typeface="Times New Roman"/>
                <a:cs typeface="Arial" pitchFamily="34" charset="0"/>
              </a:rPr>
              <a:t>PERPECTIVA SOCIOLÓGICA</a:t>
            </a:r>
            <a:r>
              <a:rPr lang="es-ES" b="1" dirty="0" smtClean="0">
                <a:latin typeface="Arial" pitchFamily="34" charset="0"/>
                <a:ea typeface="Times New Roman"/>
                <a:cs typeface="Arial" pitchFamily="34" charset="0"/>
              </a:rPr>
              <a:t>:  </a:t>
            </a:r>
            <a:r>
              <a:rPr lang="es-ES" b="1" dirty="0">
                <a:latin typeface="Arial" pitchFamily="34" charset="0"/>
                <a:ea typeface="Times New Roman"/>
                <a:cs typeface="Arial" pitchFamily="34" charset="0"/>
              </a:rPr>
              <a:t>es aquella que trata de dar sentido a la relación biografía-historia, es decir, de develar el sentido histórico social de todos los procesos que ocurren en una sociedad independientemente de la naturaleza que estos tengan para cada paradigma</a:t>
            </a:r>
            <a:r>
              <a:rPr lang="es-ES" b="1" dirty="0" smtClean="0">
                <a:latin typeface="Arial" pitchFamily="34" charset="0"/>
                <a:ea typeface="Times New Roman"/>
                <a:cs typeface="Arial" pitchFamily="34" charset="0"/>
              </a:rPr>
              <a:t>. </a:t>
            </a:r>
            <a:r>
              <a:rPr lang="es-ES" b="1" dirty="0" err="1" smtClean="0">
                <a:latin typeface="Arial" pitchFamily="34" charset="0"/>
                <a:ea typeface="Times New Roman"/>
                <a:cs typeface="Arial" pitchFamily="34" charset="0"/>
              </a:rPr>
              <a:t>Ch.W</a:t>
            </a:r>
            <a:r>
              <a:rPr lang="es-ES" b="1" dirty="0" smtClean="0">
                <a:latin typeface="Arial" pitchFamily="34" charset="0"/>
                <a:ea typeface="Times New Roman"/>
                <a:cs typeface="Arial" pitchFamily="34" charset="0"/>
              </a:rPr>
              <a:t>. Mills. La Imaginación sociológica. Cap. 1. La promesa.</a:t>
            </a:r>
          </a:p>
          <a:p>
            <a:pPr algn="just">
              <a:lnSpc>
                <a:spcPct val="150000"/>
              </a:lnSpc>
              <a:spcAft>
                <a:spcPts val="0"/>
              </a:spcAft>
            </a:pPr>
            <a:r>
              <a:rPr lang="es-ES" b="1" dirty="0" smtClean="0">
                <a:effectLst/>
                <a:latin typeface="Arial" pitchFamily="34" charset="0"/>
                <a:ea typeface="Times New Roman"/>
                <a:cs typeface="Arial" pitchFamily="34" charset="0"/>
              </a:rPr>
              <a:t>Es una capacidad intelectual que se desarrolla y que permite al investigador captar lo particular (no como un individual) sino en relación a un espectro mas amplio de determinaciones.</a:t>
            </a:r>
            <a:endParaRPr lang="es-ES" b="1" dirty="0">
              <a:effectLst/>
              <a:latin typeface="Arial" pitchFamily="34" charset="0"/>
              <a:ea typeface="Times New Roman"/>
              <a:cs typeface="Arial" pitchFamily="34" charset="0"/>
            </a:endParaRPr>
          </a:p>
        </p:txBody>
      </p:sp>
    </p:spTree>
    <p:extLst>
      <p:ext uri="{BB962C8B-B14F-4D97-AF65-F5344CB8AC3E}">
        <p14:creationId xmlns:p14="http://schemas.microsoft.com/office/powerpoint/2010/main" val="48946851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990600" y="762000"/>
            <a:ext cx="5105400" cy="3736407"/>
          </a:xfrm>
          <a:prstGeom prst="rect">
            <a:avLst/>
          </a:prstGeom>
        </p:spPr>
        <p:txBody>
          <a:bodyPr wrap="square">
            <a:spAutoFit/>
          </a:bodyPr>
          <a:lstStyle/>
          <a:p>
            <a:pPr marL="342900" lvl="0" indent="-342900" algn="just">
              <a:spcBef>
                <a:spcPct val="20000"/>
              </a:spcBef>
            </a:pPr>
            <a:r>
              <a:rPr lang="en-US" sz="1600" b="1" dirty="0" smtClean="0">
                <a:solidFill>
                  <a:prstClr val="black"/>
                </a:solidFill>
                <a:latin typeface="Arial" pitchFamily="34" charset="0"/>
                <a:cs typeface="Arial" pitchFamily="34" charset="0"/>
              </a:rPr>
              <a:t>Mirada </a:t>
            </a:r>
            <a:r>
              <a:rPr lang="en-US" sz="1600" b="1" dirty="0" err="1" smtClean="0">
                <a:solidFill>
                  <a:prstClr val="black"/>
                </a:solidFill>
                <a:latin typeface="Arial" pitchFamily="34" charset="0"/>
                <a:cs typeface="Arial" pitchFamily="34" charset="0"/>
              </a:rPr>
              <a:t>desde</a:t>
            </a:r>
            <a:r>
              <a:rPr lang="en-US" sz="1600" b="1" dirty="0" smtClean="0">
                <a:solidFill>
                  <a:prstClr val="black"/>
                </a:solidFill>
                <a:latin typeface="Arial" pitchFamily="34" charset="0"/>
                <a:cs typeface="Arial" pitchFamily="34" charset="0"/>
              </a:rPr>
              <a:t> la </a:t>
            </a:r>
            <a:r>
              <a:rPr lang="en-US" sz="1600" b="1" dirty="0" err="1" smtClean="0">
                <a:solidFill>
                  <a:prstClr val="black"/>
                </a:solidFill>
                <a:latin typeface="Arial" pitchFamily="34" charset="0"/>
                <a:cs typeface="Arial" pitchFamily="34" charset="0"/>
              </a:rPr>
              <a:t>Epistemología</a:t>
            </a:r>
            <a:r>
              <a:rPr lang="en-US" sz="1600" b="1" dirty="0" smtClean="0">
                <a:solidFill>
                  <a:prstClr val="black"/>
                </a:solidFill>
                <a:latin typeface="Arial" pitchFamily="34" charset="0"/>
                <a:cs typeface="Arial" pitchFamily="34" charset="0"/>
              </a:rPr>
              <a:t> a la </a:t>
            </a:r>
            <a:r>
              <a:rPr lang="en-US" sz="1600" b="1" dirty="0" err="1" smtClean="0">
                <a:solidFill>
                  <a:prstClr val="black"/>
                </a:solidFill>
                <a:latin typeface="Arial" pitchFamily="34" charset="0"/>
                <a:cs typeface="Arial" pitchFamily="34" charset="0"/>
              </a:rPr>
              <a:t>Sociología</a:t>
            </a:r>
            <a:r>
              <a:rPr lang="en-US" sz="1600" b="1" dirty="0" smtClean="0">
                <a:solidFill>
                  <a:prstClr val="black"/>
                </a:solidFill>
                <a:latin typeface="Arial" pitchFamily="34" charset="0"/>
                <a:cs typeface="Arial" pitchFamily="34" charset="0"/>
              </a:rPr>
              <a:t>.</a:t>
            </a:r>
          </a:p>
          <a:p>
            <a:pPr marL="342900" lvl="0" indent="-342900" algn="just">
              <a:spcBef>
                <a:spcPct val="20000"/>
              </a:spcBef>
            </a:pPr>
            <a:r>
              <a:rPr lang="en-US" sz="1600" dirty="0" smtClean="0">
                <a:solidFill>
                  <a:prstClr val="black"/>
                </a:solidFill>
                <a:latin typeface="Arial" pitchFamily="34" charset="0"/>
                <a:cs typeface="Arial" pitchFamily="34" charset="0"/>
              </a:rPr>
              <a:t>La </a:t>
            </a:r>
            <a:r>
              <a:rPr lang="en-US" sz="1400" dirty="0" err="1">
                <a:solidFill>
                  <a:prstClr val="black"/>
                </a:solidFill>
                <a:latin typeface="Arial" pitchFamily="34" charset="0"/>
                <a:cs typeface="Arial" pitchFamily="34" charset="0"/>
              </a:rPr>
              <a:t>indagación</a:t>
            </a:r>
            <a:r>
              <a:rPr lang="en-US" sz="1400" dirty="0">
                <a:solidFill>
                  <a:prstClr val="black"/>
                </a:solidFill>
                <a:latin typeface="Arial" pitchFamily="34" charset="0"/>
                <a:cs typeface="Arial" pitchFamily="34" charset="0"/>
              </a:rPr>
              <a:t> </a:t>
            </a:r>
            <a:r>
              <a:rPr lang="en-US" sz="1400" dirty="0" err="1">
                <a:solidFill>
                  <a:prstClr val="black"/>
                </a:solidFill>
                <a:latin typeface="Arial" pitchFamily="34" charset="0"/>
                <a:cs typeface="Arial" pitchFamily="34" charset="0"/>
              </a:rPr>
              <a:t>científica</a:t>
            </a:r>
            <a:r>
              <a:rPr lang="en-US" sz="1400" dirty="0">
                <a:solidFill>
                  <a:prstClr val="black"/>
                </a:solidFill>
                <a:latin typeface="Arial" pitchFamily="34" charset="0"/>
                <a:cs typeface="Arial" pitchFamily="34" charset="0"/>
              </a:rPr>
              <a:t> se </a:t>
            </a:r>
            <a:r>
              <a:rPr lang="en-US" sz="1400" dirty="0" err="1">
                <a:solidFill>
                  <a:prstClr val="black"/>
                </a:solidFill>
                <a:latin typeface="Arial" pitchFamily="34" charset="0"/>
                <a:cs typeface="Arial" pitchFamily="34" charset="0"/>
              </a:rPr>
              <a:t>extiende</a:t>
            </a:r>
            <a:r>
              <a:rPr lang="en-US" sz="1400" dirty="0">
                <a:solidFill>
                  <a:prstClr val="black"/>
                </a:solidFill>
                <a:latin typeface="Arial" pitchFamily="34" charset="0"/>
                <a:cs typeface="Arial" pitchFamily="34" charset="0"/>
              </a:rPr>
              <a:t> </a:t>
            </a:r>
            <a:r>
              <a:rPr lang="en-US" sz="1400" dirty="0" err="1">
                <a:solidFill>
                  <a:prstClr val="black"/>
                </a:solidFill>
                <a:latin typeface="Arial" pitchFamily="34" charset="0"/>
                <a:cs typeface="Arial" pitchFamily="34" charset="0"/>
              </a:rPr>
              <a:t>desde</a:t>
            </a:r>
            <a:r>
              <a:rPr lang="en-US" sz="1400" dirty="0">
                <a:solidFill>
                  <a:prstClr val="black"/>
                </a:solidFill>
                <a:latin typeface="Arial" pitchFamily="34" charset="0"/>
                <a:cs typeface="Arial" pitchFamily="34" charset="0"/>
              </a:rPr>
              <a:t> el </a:t>
            </a:r>
            <a:r>
              <a:rPr lang="en-US" sz="1400" dirty="0" err="1" smtClean="0">
                <a:solidFill>
                  <a:prstClr val="black"/>
                </a:solidFill>
                <a:latin typeface="Arial" pitchFamily="34" charset="0"/>
                <a:cs typeface="Arial" pitchFamily="34" charset="0"/>
              </a:rPr>
              <a:t>mundo</a:t>
            </a:r>
            <a:r>
              <a:rPr lang="en-US" sz="1400" dirty="0" smtClean="0">
                <a:solidFill>
                  <a:prstClr val="black"/>
                </a:solidFill>
                <a:latin typeface="Arial" pitchFamily="34" charset="0"/>
                <a:cs typeface="Arial" pitchFamily="34" charset="0"/>
              </a:rPr>
              <a:t> </a:t>
            </a:r>
            <a:r>
              <a:rPr lang="en-US" sz="1400" dirty="0" err="1">
                <a:solidFill>
                  <a:prstClr val="black"/>
                </a:solidFill>
                <a:latin typeface="Arial" pitchFamily="34" charset="0"/>
                <a:cs typeface="Arial" pitchFamily="34" charset="0"/>
              </a:rPr>
              <a:t>físico</a:t>
            </a:r>
            <a:r>
              <a:rPr lang="en-US" sz="1400" dirty="0">
                <a:solidFill>
                  <a:prstClr val="black"/>
                </a:solidFill>
                <a:latin typeface="Arial" pitchFamily="34" charset="0"/>
                <a:cs typeface="Arial" pitchFamily="34" charset="0"/>
              </a:rPr>
              <a:t> y/o </a:t>
            </a:r>
            <a:r>
              <a:rPr lang="en-US" sz="1400" dirty="0" err="1">
                <a:solidFill>
                  <a:prstClr val="black"/>
                </a:solidFill>
                <a:latin typeface="Arial" pitchFamily="34" charset="0"/>
                <a:cs typeface="Arial" pitchFamily="34" charset="0"/>
              </a:rPr>
              <a:t>biológico</a:t>
            </a:r>
            <a:r>
              <a:rPr lang="en-US" sz="1400" dirty="0">
                <a:solidFill>
                  <a:prstClr val="black"/>
                </a:solidFill>
                <a:latin typeface="Arial" pitchFamily="34" charset="0"/>
                <a:cs typeface="Arial" pitchFamily="34" charset="0"/>
              </a:rPr>
              <a:t> a la </a:t>
            </a:r>
            <a:r>
              <a:rPr lang="en-US" sz="1400" dirty="0" err="1">
                <a:solidFill>
                  <a:prstClr val="black"/>
                </a:solidFill>
                <a:latin typeface="Arial" pitchFamily="34" charset="0"/>
                <a:cs typeface="Arial" pitchFamily="34" charset="0"/>
              </a:rPr>
              <a:t>sociedad</a:t>
            </a:r>
            <a:r>
              <a:rPr lang="en-US" sz="1400" dirty="0">
                <a:solidFill>
                  <a:prstClr val="black"/>
                </a:solidFill>
                <a:latin typeface="Arial" pitchFamily="34" charset="0"/>
                <a:cs typeface="Arial" pitchFamily="34" charset="0"/>
              </a:rPr>
              <a:t>, y a </a:t>
            </a:r>
            <a:r>
              <a:rPr lang="en-US" sz="1400" dirty="0" err="1">
                <a:solidFill>
                  <a:prstClr val="black"/>
                </a:solidFill>
                <a:latin typeface="Arial" pitchFamily="34" charset="0"/>
                <a:cs typeface="Arial" pitchFamily="34" charset="0"/>
              </a:rPr>
              <a:t>mediados</a:t>
            </a:r>
            <a:r>
              <a:rPr lang="en-US" sz="1400" dirty="0">
                <a:solidFill>
                  <a:prstClr val="black"/>
                </a:solidFill>
                <a:latin typeface="Arial" pitchFamily="34" charset="0"/>
                <a:cs typeface="Arial" pitchFamily="34" charset="0"/>
              </a:rPr>
              <a:t> del </a:t>
            </a:r>
            <a:r>
              <a:rPr lang="en-US" sz="1400" dirty="0" err="1">
                <a:solidFill>
                  <a:prstClr val="black"/>
                </a:solidFill>
                <a:latin typeface="Arial" pitchFamily="34" charset="0"/>
                <a:cs typeface="Arial" pitchFamily="34" charset="0"/>
              </a:rPr>
              <a:t>siglo</a:t>
            </a:r>
            <a:r>
              <a:rPr lang="en-US" sz="1400" dirty="0">
                <a:solidFill>
                  <a:prstClr val="black"/>
                </a:solidFill>
                <a:latin typeface="Arial" pitchFamily="34" charset="0"/>
                <a:cs typeface="Arial" pitchFamily="34" charset="0"/>
              </a:rPr>
              <a:t> XIX </a:t>
            </a:r>
            <a:r>
              <a:rPr lang="en-US" sz="1400" dirty="0" err="1">
                <a:solidFill>
                  <a:prstClr val="black"/>
                </a:solidFill>
                <a:latin typeface="Arial" pitchFamily="34" charset="0"/>
                <a:cs typeface="Arial" pitchFamily="34" charset="0"/>
              </a:rPr>
              <a:t>aparece</a:t>
            </a:r>
            <a:r>
              <a:rPr lang="en-US" sz="1400" dirty="0">
                <a:solidFill>
                  <a:prstClr val="black"/>
                </a:solidFill>
                <a:latin typeface="Arial" pitchFamily="34" charset="0"/>
                <a:cs typeface="Arial" pitchFamily="34" charset="0"/>
              </a:rPr>
              <a:t> la </a:t>
            </a:r>
            <a:r>
              <a:rPr lang="en-US" sz="1400" dirty="0" err="1">
                <a:solidFill>
                  <a:prstClr val="black"/>
                </a:solidFill>
                <a:latin typeface="Arial" pitchFamily="34" charset="0"/>
                <a:cs typeface="Arial" pitchFamily="34" charset="0"/>
              </a:rPr>
              <a:t>Sociología</a:t>
            </a:r>
            <a:r>
              <a:rPr lang="en-US" sz="1400" dirty="0">
                <a:solidFill>
                  <a:prstClr val="black"/>
                </a:solidFill>
                <a:latin typeface="Arial" pitchFamily="34" charset="0"/>
                <a:cs typeface="Arial" pitchFamily="34" charset="0"/>
              </a:rPr>
              <a:t> </a:t>
            </a:r>
            <a:r>
              <a:rPr lang="en-US" sz="1400" dirty="0" err="1">
                <a:solidFill>
                  <a:prstClr val="black"/>
                </a:solidFill>
                <a:latin typeface="Arial" pitchFamily="34" charset="0"/>
                <a:cs typeface="Arial" pitchFamily="34" charset="0"/>
              </a:rPr>
              <a:t>como</a:t>
            </a:r>
            <a:r>
              <a:rPr lang="en-US" sz="1400" dirty="0">
                <a:solidFill>
                  <a:prstClr val="black"/>
                </a:solidFill>
                <a:latin typeface="Arial" pitchFamily="34" charset="0"/>
                <a:cs typeface="Arial" pitchFamily="34" charset="0"/>
              </a:rPr>
              <a:t> un </a:t>
            </a:r>
            <a:r>
              <a:rPr lang="en-US" sz="1400" b="1" dirty="0">
                <a:solidFill>
                  <a:prstClr val="black"/>
                </a:solidFill>
                <a:latin typeface="Arial" pitchFamily="34" charset="0"/>
                <a:cs typeface="Arial" pitchFamily="34" charset="0"/>
              </a:rPr>
              <a:t>PROGRAMA ANALITICO Y EMPIRICO DE LA REALIDAD SOCIAL---</a:t>
            </a:r>
            <a:r>
              <a:rPr lang="en-US" sz="1400" dirty="0" err="1">
                <a:solidFill>
                  <a:prstClr val="black"/>
                </a:solidFill>
                <a:latin typeface="Arial" pitchFamily="34" charset="0"/>
                <a:cs typeface="Arial" pitchFamily="34" charset="0"/>
              </a:rPr>
              <a:t>asi</a:t>
            </a:r>
            <a:r>
              <a:rPr lang="en-US" sz="1400" dirty="0">
                <a:solidFill>
                  <a:prstClr val="black"/>
                </a:solidFill>
                <a:latin typeface="Arial" pitchFamily="34" charset="0"/>
                <a:cs typeface="Arial" pitchFamily="34" charset="0"/>
              </a:rPr>
              <a:t> la </a:t>
            </a:r>
            <a:r>
              <a:rPr lang="en-US" sz="1400" dirty="0" err="1">
                <a:solidFill>
                  <a:prstClr val="black"/>
                </a:solidFill>
                <a:latin typeface="Arial" pitchFamily="34" charset="0"/>
                <a:cs typeface="Arial" pitchFamily="34" charset="0"/>
              </a:rPr>
              <a:t>sociedad</a:t>
            </a:r>
            <a:r>
              <a:rPr lang="en-US" sz="1400" dirty="0">
                <a:solidFill>
                  <a:prstClr val="black"/>
                </a:solidFill>
                <a:latin typeface="Arial" pitchFamily="34" charset="0"/>
                <a:cs typeface="Arial" pitchFamily="34" charset="0"/>
              </a:rPr>
              <a:t> se </a:t>
            </a:r>
            <a:r>
              <a:rPr lang="en-US" sz="1400" dirty="0" err="1">
                <a:solidFill>
                  <a:prstClr val="black"/>
                </a:solidFill>
                <a:latin typeface="Arial" pitchFamily="34" charset="0"/>
                <a:cs typeface="Arial" pitchFamily="34" charset="0"/>
              </a:rPr>
              <a:t>descubre</a:t>
            </a:r>
            <a:r>
              <a:rPr lang="en-US" sz="1400" dirty="0">
                <a:solidFill>
                  <a:prstClr val="black"/>
                </a:solidFill>
                <a:latin typeface="Arial" pitchFamily="34" charset="0"/>
                <a:cs typeface="Arial" pitchFamily="34" charset="0"/>
              </a:rPr>
              <a:t> </a:t>
            </a:r>
            <a:r>
              <a:rPr lang="en-US" sz="1400" dirty="0" err="1">
                <a:solidFill>
                  <a:prstClr val="black"/>
                </a:solidFill>
                <a:latin typeface="Arial" pitchFamily="34" charset="0"/>
                <a:cs typeface="Arial" pitchFamily="34" charset="0"/>
              </a:rPr>
              <a:t>como</a:t>
            </a:r>
            <a:r>
              <a:rPr lang="en-US" sz="1400" dirty="0">
                <a:solidFill>
                  <a:prstClr val="black"/>
                </a:solidFill>
                <a:latin typeface="Arial" pitchFamily="34" charset="0"/>
                <a:cs typeface="Arial" pitchFamily="34" charset="0"/>
              </a:rPr>
              <a:t> </a:t>
            </a:r>
            <a:r>
              <a:rPr lang="en-US" sz="1400" dirty="0" err="1">
                <a:solidFill>
                  <a:prstClr val="black"/>
                </a:solidFill>
                <a:latin typeface="Arial" pitchFamily="34" charset="0"/>
                <a:cs typeface="Arial" pitchFamily="34" charset="0"/>
              </a:rPr>
              <a:t>objeto</a:t>
            </a:r>
            <a:r>
              <a:rPr lang="en-US" sz="1400" dirty="0">
                <a:solidFill>
                  <a:prstClr val="black"/>
                </a:solidFill>
                <a:latin typeface="Arial" pitchFamily="34" charset="0"/>
                <a:cs typeface="Arial" pitchFamily="34" charset="0"/>
              </a:rPr>
              <a:t> </a:t>
            </a:r>
            <a:r>
              <a:rPr lang="en-US" sz="1400" dirty="0" err="1">
                <a:solidFill>
                  <a:prstClr val="black"/>
                </a:solidFill>
                <a:latin typeface="Arial" pitchFamily="34" charset="0"/>
                <a:cs typeface="Arial" pitchFamily="34" charset="0"/>
              </a:rPr>
              <a:t>cientifico</a:t>
            </a:r>
            <a:r>
              <a:rPr lang="en-US" sz="1400" dirty="0">
                <a:solidFill>
                  <a:prstClr val="black"/>
                </a:solidFill>
                <a:latin typeface="Arial" pitchFamily="34" charset="0"/>
                <a:cs typeface="Arial" pitchFamily="34" charset="0"/>
              </a:rPr>
              <a:t> con la </a:t>
            </a:r>
            <a:r>
              <a:rPr lang="en-US" sz="1400" b="1" dirty="0" err="1">
                <a:solidFill>
                  <a:prstClr val="black"/>
                </a:solidFill>
                <a:latin typeface="Arial" pitchFamily="34" charset="0"/>
                <a:cs typeface="Arial" pitchFamily="34" charset="0"/>
              </a:rPr>
              <a:t>Modernidad</a:t>
            </a:r>
            <a:r>
              <a:rPr lang="en-US" sz="1400" b="1" dirty="0">
                <a:solidFill>
                  <a:prstClr val="black"/>
                </a:solidFill>
                <a:latin typeface="Arial" pitchFamily="34" charset="0"/>
                <a:cs typeface="Arial" pitchFamily="34" charset="0"/>
              </a:rPr>
              <a:t>.</a:t>
            </a:r>
          </a:p>
          <a:p>
            <a:pPr marL="342900" lvl="0" indent="-342900" algn="just">
              <a:spcBef>
                <a:spcPct val="20000"/>
              </a:spcBef>
            </a:pPr>
            <a:r>
              <a:rPr lang="en-US" sz="1400" dirty="0">
                <a:solidFill>
                  <a:prstClr val="black"/>
                </a:solidFill>
                <a:latin typeface="Arial" pitchFamily="34" charset="0"/>
                <a:cs typeface="Arial" pitchFamily="34" charset="0"/>
              </a:rPr>
              <a:t>En el campo de </a:t>
            </a:r>
            <a:r>
              <a:rPr lang="en-US" sz="1400" dirty="0" err="1">
                <a:solidFill>
                  <a:prstClr val="black"/>
                </a:solidFill>
                <a:latin typeface="Arial" pitchFamily="34" charset="0"/>
                <a:cs typeface="Arial" pitchFamily="34" charset="0"/>
              </a:rPr>
              <a:t>las</a:t>
            </a:r>
            <a:r>
              <a:rPr lang="en-US" sz="1400" dirty="0">
                <a:solidFill>
                  <a:prstClr val="black"/>
                </a:solidFill>
                <a:latin typeface="Arial" pitchFamily="34" charset="0"/>
                <a:cs typeface="Arial" pitchFamily="34" charset="0"/>
              </a:rPr>
              <a:t> </a:t>
            </a:r>
            <a:r>
              <a:rPr lang="en-US" sz="1400" dirty="0" err="1">
                <a:solidFill>
                  <a:prstClr val="black"/>
                </a:solidFill>
                <a:latin typeface="Arial" pitchFamily="34" charset="0"/>
                <a:cs typeface="Arial" pitchFamily="34" charset="0"/>
              </a:rPr>
              <a:t>Ciencias</a:t>
            </a:r>
            <a:r>
              <a:rPr lang="en-US" sz="1400" dirty="0">
                <a:solidFill>
                  <a:prstClr val="black"/>
                </a:solidFill>
                <a:latin typeface="Arial" pitchFamily="34" charset="0"/>
                <a:cs typeface="Arial" pitchFamily="34" charset="0"/>
              </a:rPr>
              <a:t> </a:t>
            </a:r>
            <a:r>
              <a:rPr lang="en-US" sz="1400" dirty="0" err="1">
                <a:solidFill>
                  <a:prstClr val="black"/>
                </a:solidFill>
                <a:latin typeface="Arial" pitchFamily="34" charset="0"/>
                <a:cs typeface="Arial" pitchFamily="34" charset="0"/>
              </a:rPr>
              <a:t>sociales</a:t>
            </a:r>
            <a:r>
              <a:rPr lang="en-US" sz="1400" dirty="0">
                <a:solidFill>
                  <a:prstClr val="black"/>
                </a:solidFill>
                <a:latin typeface="Arial" pitchFamily="34" charset="0"/>
                <a:cs typeface="Arial" pitchFamily="34" charset="0"/>
              </a:rPr>
              <a:t> </a:t>
            </a:r>
            <a:r>
              <a:rPr lang="en-US" sz="1400" dirty="0" err="1">
                <a:solidFill>
                  <a:prstClr val="black"/>
                </a:solidFill>
                <a:latin typeface="Arial" pitchFamily="34" charset="0"/>
                <a:cs typeface="Arial" pitchFamily="34" charset="0"/>
              </a:rPr>
              <a:t>que</a:t>
            </a:r>
            <a:r>
              <a:rPr lang="en-US" sz="1400" dirty="0">
                <a:solidFill>
                  <a:prstClr val="black"/>
                </a:solidFill>
                <a:latin typeface="Arial" pitchFamily="34" charset="0"/>
                <a:cs typeface="Arial" pitchFamily="34" charset="0"/>
              </a:rPr>
              <a:t> se </a:t>
            </a:r>
            <a:r>
              <a:rPr lang="en-US" sz="1400" dirty="0" err="1">
                <a:solidFill>
                  <a:prstClr val="black"/>
                </a:solidFill>
                <a:latin typeface="Arial" pitchFamily="34" charset="0"/>
                <a:cs typeface="Arial" pitchFamily="34" charset="0"/>
              </a:rPr>
              <a:t>constituia</a:t>
            </a:r>
            <a:r>
              <a:rPr lang="en-US" sz="1400" dirty="0">
                <a:solidFill>
                  <a:prstClr val="black"/>
                </a:solidFill>
                <a:latin typeface="Arial" pitchFamily="34" charset="0"/>
                <a:cs typeface="Arial" pitchFamily="34" charset="0"/>
              </a:rPr>
              <a:t> a </a:t>
            </a:r>
            <a:r>
              <a:rPr lang="en-US" sz="1400" dirty="0" err="1">
                <a:solidFill>
                  <a:prstClr val="black"/>
                </a:solidFill>
                <a:latin typeface="Arial" pitchFamily="34" charset="0"/>
                <a:cs typeface="Arial" pitchFamily="34" charset="0"/>
              </a:rPr>
              <a:t>mediados</a:t>
            </a:r>
            <a:r>
              <a:rPr lang="en-US" sz="1400" dirty="0">
                <a:solidFill>
                  <a:prstClr val="black"/>
                </a:solidFill>
                <a:latin typeface="Arial" pitchFamily="34" charset="0"/>
                <a:cs typeface="Arial" pitchFamily="34" charset="0"/>
              </a:rPr>
              <a:t> del </a:t>
            </a:r>
            <a:r>
              <a:rPr lang="en-US" sz="1400" dirty="0" err="1">
                <a:solidFill>
                  <a:prstClr val="black"/>
                </a:solidFill>
                <a:latin typeface="Arial" pitchFamily="34" charset="0"/>
                <a:cs typeface="Arial" pitchFamily="34" charset="0"/>
              </a:rPr>
              <a:t>siglo</a:t>
            </a:r>
            <a:r>
              <a:rPr lang="en-US" sz="1400" dirty="0">
                <a:solidFill>
                  <a:prstClr val="black"/>
                </a:solidFill>
                <a:latin typeface="Arial" pitchFamily="34" charset="0"/>
                <a:cs typeface="Arial" pitchFamily="34" charset="0"/>
              </a:rPr>
              <a:t> XIX el </a:t>
            </a:r>
            <a:r>
              <a:rPr lang="en-US" sz="1400" dirty="0" err="1">
                <a:solidFill>
                  <a:prstClr val="black"/>
                </a:solidFill>
                <a:latin typeface="Arial" pitchFamily="34" charset="0"/>
                <a:cs typeface="Arial" pitchFamily="34" charset="0"/>
              </a:rPr>
              <a:t>surgimiento</a:t>
            </a:r>
            <a:r>
              <a:rPr lang="en-US" sz="1400" dirty="0">
                <a:solidFill>
                  <a:prstClr val="black"/>
                </a:solidFill>
                <a:latin typeface="Arial" pitchFamily="34" charset="0"/>
                <a:cs typeface="Arial" pitchFamily="34" charset="0"/>
              </a:rPr>
              <a:t> de </a:t>
            </a:r>
            <a:r>
              <a:rPr lang="en-US" sz="1400" dirty="0" err="1">
                <a:solidFill>
                  <a:prstClr val="black"/>
                </a:solidFill>
                <a:latin typeface="Arial" pitchFamily="34" charset="0"/>
                <a:cs typeface="Arial" pitchFamily="34" charset="0"/>
              </a:rPr>
              <a:t>esta</a:t>
            </a:r>
            <a:r>
              <a:rPr lang="en-US" sz="1400" dirty="0">
                <a:solidFill>
                  <a:prstClr val="black"/>
                </a:solidFill>
                <a:latin typeface="Arial" pitchFamily="34" charset="0"/>
                <a:cs typeface="Arial" pitchFamily="34" charset="0"/>
              </a:rPr>
              <a:t> </a:t>
            </a:r>
            <a:r>
              <a:rPr lang="en-US" sz="1400" dirty="0" err="1">
                <a:solidFill>
                  <a:prstClr val="black"/>
                </a:solidFill>
                <a:latin typeface="Arial" pitchFamily="34" charset="0"/>
                <a:cs typeface="Arial" pitchFamily="34" charset="0"/>
              </a:rPr>
              <a:t>ciencia</a:t>
            </a:r>
            <a:r>
              <a:rPr lang="en-US" sz="1400" dirty="0">
                <a:solidFill>
                  <a:prstClr val="black"/>
                </a:solidFill>
                <a:latin typeface="Arial" pitchFamily="34" charset="0"/>
                <a:cs typeface="Arial" pitchFamily="34" charset="0"/>
              </a:rPr>
              <a:t> </a:t>
            </a:r>
            <a:r>
              <a:rPr lang="en-US" sz="1400" dirty="0" err="1">
                <a:solidFill>
                  <a:prstClr val="black"/>
                </a:solidFill>
                <a:latin typeface="Arial" pitchFamily="34" charset="0"/>
                <a:cs typeface="Arial" pitchFamily="34" charset="0"/>
              </a:rPr>
              <a:t>fue</a:t>
            </a:r>
            <a:r>
              <a:rPr lang="en-US" sz="1400" dirty="0">
                <a:solidFill>
                  <a:prstClr val="black"/>
                </a:solidFill>
                <a:latin typeface="Arial" pitchFamily="34" charset="0"/>
                <a:cs typeface="Arial" pitchFamily="34" charset="0"/>
              </a:rPr>
              <a:t> </a:t>
            </a:r>
            <a:r>
              <a:rPr lang="en-US" sz="1400" dirty="0" err="1">
                <a:solidFill>
                  <a:prstClr val="black"/>
                </a:solidFill>
                <a:latin typeface="Arial" pitchFamily="34" charset="0"/>
                <a:cs typeface="Arial" pitchFamily="34" charset="0"/>
              </a:rPr>
              <a:t>una</a:t>
            </a:r>
            <a:r>
              <a:rPr lang="en-US" sz="1400" dirty="0">
                <a:solidFill>
                  <a:prstClr val="black"/>
                </a:solidFill>
                <a:latin typeface="Arial" pitchFamily="34" charset="0"/>
                <a:cs typeface="Arial" pitchFamily="34" charset="0"/>
              </a:rPr>
              <a:t> </a:t>
            </a:r>
            <a:r>
              <a:rPr lang="en-US" sz="1400" dirty="0" err="1">
                <a:solidFill>
                  <a:prstClr val="black"/>
                </a:solidFill>
                <a:latin typeface="Arial" pitchFamily="34" charset="0"/>
                <a:cs typeface="Arial" pitchFamily="34" charset="0"/>
              </a:rPr>
              <a:t>revolucion</a:t>
            </a:r>
            <a:r>
              <a:rPr lang="en-US" sz="1400" dirty="0">
                <a:solidFill>
                  <a:prstClr val="black"/>
                </a:solidFill>
                <a:latin typeface="Arial" pitchFamily="34" charset="0"/>
                <a:cs typeface="Arial" pitchFamily="34" charset="0"/>
              </a:rPr>
              <a:t> </a:t>
            </a:r>
            <a:r>
              <a:rPr lang="en-US" sz="1400" dirty="0" err="1">
                <a:solidFill>
                  <a:prstClr val="black"/>
                </a:solidFill>
                <a:latin typeface="Arial" pitchFamily="34" charset="0"/>
                <a:cs typeface="Arial" pitchFamily="34" charset="0"/>
              </a:rPr>
              <a:t>epistemológica</a:t>
            </a:r>
            <a:r>
              <a:rPr lang="en-US" sz="1400" dirty="0">
                <a:solidFill>
                  <a:prstClr val="black"/>
                </a:solidFill>
                <a:latin typeface="Arial" pitchFamily="34" charset="0"/>
                <a:cs typeface="Arial" pitchFamily="34" charset="0"/>
              </a:rPr>
              <a:t> (</a:t>
            </a:r>
            <a:r>
              <a:rPr lang="en-US" sz="1400" dirty="0" err="1">
                <a:solidFill>
                  <a:prstClr val="black"/>
                </a:solidFill>
                <a:latin typeface="Arial" pitchFamily="34" charset="0"/>
                <a:cs typeface="Arial" pitchFamily="34" charset="0"/>
              </a:rPr>
              <a:t>teoria-métodos</a:t>
            </a:r>
            <a:r>
              <a:rPr lang="en-US" sz="1400" dirty="0">
                <a:solidFill>
                  <a:prstClr val="black"/>
                </a:solidFill>
                <a:latin typeface="Arial" pitchFamily="34" charset="0"/>
                <a:cs typeface="Arial" pitchFamily="34" charset="0"/>
              </a:rPr>
              <a:t>, </a:t>
            </a:r>
            <a:r>
              <a:rPr lang="en-US" sz="1400" dirty="0" err="1">
                <a:solidFill>
                  <a:prstClr val="black"/>
                </a:solidFill>
                <a:latin typeface="Arial" pitchFamily="34" charset="0"/>
                <a:cs typeface="Arial" pitchFamily="34" charset="0"/>
              </a:rPr>
              <a:t>retórica</a:t>
            </a:r>
            <a:r>
              <a:rPr lang="en-US" sz="1400" dirty="0">
                <a:solidFill>
                  <a:prstClr val="black"/>
                </a:solidFill>
                <a:latin typeface="Arial" pitchFamily="34" charset="0"/>
                <a:cs typeface="Arial" pitchFamily="34" charset="0"/>
              </a:rPr>
              <a:t> o </a:t>
            </a:r>
            <a:r>
              <a:rPr lang="en-US" sz="1400" dirty="0" err="1">
                <a:solidFill>
                  <a:prstClr val="black"/>
                </a:solidFill>
                <a:latin typeface="Arial" pitchFamily="34" charset="0"/>
                <a:cs typeface="Arial" pitchFamily="34" charset="0"/>
              </a:rPr>
              <a:t>conceptualizacion</a:t>
            </a:r>
            <a:r>
              <a:rPr lang="en-US" sz="1400" dirty="0">
                <a:solidFill>
                  <a:prstClr val="black"/>
                </a:solidFill>
                <a:latin typeface="Arial" pitchFamily="34" charset="0"/>
                <a:cs typeface="Arial" pitchFamily="34" charset="0"/>
              </a:rPr>
              <a:t>.</a:t>
            </a:r>
          </a:p>
          <a:p>
            <a:pPr marL="342900" lvl="0" indent="-342900" algn="just">
              <a:spcBef>
                <a:spcPct val="20000"/>
              </a:spcBef>
            </a:pPr>
            <a:r>
              <a:rPr lang="en-US" sz="1400" dirty="0">
                <a:solidFill>
                  <a:prstClr val="black"/>
                </a:solidFill>
                <a:latin typeface="Arial" pitchFamily="34" charset="0"/>
                <a:cs typeface="Arial" pitchFamily="34" charset="0"/>
              </a:rPr>
              <a:t>La </a:t>
            </a:r>
            <a:r>
              <a:rPr lang="en-US" sz="1400" dirty="0" err="1">
                <a:solidFill>
                  <a:prstClr val="black"/>
                </a:solidFill>
                <a:latin typeface="Arial" pitchFamily="34" charset="0"/>
                <a:cs typeface="Arial" pitchFamily="34" charset="0"/>
              </a:rPr>
              <a:t>sociología</a:t>
            </a:r>
            <a:r>
              <a:rPr lang="en-US" sz="1400" dirty="0">
                <a:solidFill>
                  <a:prstClr val="black"/>
                </a:solidFill>
                <a:latin typeface="Arial" pitchFamily="34" charset="0"/>
                <a:cs typeface="Arial" pitchFamily="34" charset="0"/>
              </a:rPr>
              <a:t> </a:t>
            </a:r>
            <a:r>
              <a:rPr lang="en-US" sz="1400" dirty="0" err="1">
                <a:solidFill>
                  <a:prstClr val="black"/>
                </a:solidFill>
                <a:latin typeface="Arial" pitchFamily="34" charset="0"/>
                <a:cs typeface="Arial" pitchFamily="34" charset="0"/>
              </a:rPr>
              <a:t>participa</a:t>
            </a:r>
            <a:r>
              <a:rPr lang="en-US" sz="1400" dirty="0">
                <a:solidFill>
                  <a:prstClr val="black"/>
                </a:solidFill>
                <a:latin typeface="Arial" pitchFamily="34" charset="0"/>
                <a:cs typeface="Arial" pitchFamily="34" charset="0"/>
              </a:rPr>
              <a:t> y </a:t>
            </a:r>
            <a:r>
              <a:rPr lang="en-US" sz="1400" dirty="0" err="1">
                <a:solidFill>
                  <a:prstClr val="black"/>
                </a:solidFill>
                <a:latin typeface="Arial" pitchFamily="34" charset="0"/>
                <a:cs typeface="Arial" pitchFamily="34" charset="0"/>
              </a:rPr>
              <a:t>contribuye</a:t>
            </a:r>
            <a:r>
              <a:rPr lang="en-US" sz="1400" dirty="0">
                <a:solidFill>
                  <a:prstClr val="black"/>
                </a:solidFill>
                <a:latin typeface="Arial" pitchFamily="34" charset="0"/>
                <a:cs typeface="Arial" pitchFamily="34" charset="0"/>
              </a:rPr>
              <a:t> al </a:t>
            </a:r>
            <a:r>
              <a:rPr lang="en-US" sz="1400" dirty="0" err="1">
                <a:solidFill>
                  <a:prstClr val="black"/>
                </a:solidFill>
                <a:latin typeface="Arial" pitchFamily="34" charset="0"/>
                <a:cs typeface="Arial" pitchFamily="34" charset="0"/>
              </a:rPr>
              <a:t>crecimiento</a:t>
            </a:r>
            <a:r>
              <a:rPr lang="en-US" sz="1400" dirty="0">
                <a:solidFill>
                  <a:prstClr val="black"/>
                </a:solidFill>
                <a:latin typeface="Arial" pitchFamily="34" charset="0"/>
                <a:cs typeface="Arial" pitchFamily="34" charset="0"/>
              </a:rPr>
              <a:t> y </a:t>
            </a:r>
            <a:r>
              <a:rPr lang="en-US" sz="1400" dirty="0" err="1">
                <a:solidFill>
                  <a:prstClr val="black"/>
                </a:solidFill>
                <a:latin typeface="Arial" pitchFamily="34" charset="0"/>
                <a:cs typeface="Arial" pitchFamily="34" charset="0"/>
              </a:rPr>
              <a:t>consolidación</a:t>
            </a:r>
            <a:r>
              <a:rPr lang="en-US" sz="1400" dirty="0">
                <a:solidFill>
                  <a:prstClr val="black"/>
                </a:solidFill>
                <a:latin typeface="Arial" pitchFamily="34" charset="0"/>
                <a:cs typeface="Arial" pitchFamily="34" charset="0"/>
              </a:rPr>
              <a:t> de </a:t>
            </a:r>
            <a:r>
              <a:rPr lang="en-US" sz="1400" dirty="0" err="1">
                <a:solidFill>
                  <a:prstClr val="black"/>
                </a:solidFill>
                <a:latin typeface="Arial" pitchFamily="34" charset="0"/>
                <a:cs typeface="Arial" pitchFamily="34" charset="0"/>
              </a:rPr>
              <a:t>las</a:t>
            </a:r>
            <a:r>
              <a:rPr lang="en-US" sz="1400" dirty="0">
                <a:solidFill>
                  <a:prstClr val="black"/>
                </a:solidFill>
                <a:latin typeface="Arial" pitchFamily="34" charset="0"/>
                <a:cs typeface="Arial" pitchFamily="34" charset="0"/>
              </a:rPr>
              <a:t> </a:t>
            </a:r>
            <a:r>
              <a:rPr lang="en-US" sz="1400" dirty="0" err="1">
                <a:solidFill>
                  <a:prstClr val="black"/>
                </a:solidFill>
                <a:latin typeface="Arial" pitchFamily="34" charset="0"/>
                <a:cs typeface="Arial" pitchFamily="34" charset="0"/>
              </a:rPr>
              <a:t>Ciencias</a:t>
            </a:r>
            <a:r>
              <a:rPr lang="en-US" sz="1400" dirty="0">
                <a:solidFill>
                  <a:prstClr val="black"/>
                </a:solidFill>
                <a:latin typeface="Arial" pitchFamily="34" charset="0"/>
                <a:cs typeface="Arial" pitchFamily="34" charset="0"/>
              </a:rPr>
              <a:t> </a:t>
            </a:r>
            <a:r>
              <a:rPr lang="en-US" sz="1400" dirty="0" err="1">
                <a:solidFill>
                  <a:prstClr val="black"/>
                </a:solidFill>
                <a:latin typeface="Arial" pitchFamily="34" charset="0"/>
                <a:cs typeface="Arial" pitchFamily="34" charset="0"/>
              </a:rPr>
              <a:t>Sociales</a:t>
            </a:r>
            <a:r>
              <a:rPr lang="en-US" sz="1400" dirty="0">
                <a:solidFill>
                  <a:prstClr val="black"/>
                </a:solidFill>
                <a:latin typeface="Arial" pitchFamily="34" charset="0"/>
                <a:cs typeface="Arial" pitchFamily="34" charset="0"/>
              </a:rPr>
              <a:t> </a:t>
            </a:r>
            <a:r>
              <a:rPr lang="en-US" sz="1400" dirty="0" err="1">
                <a:solidFill>
                  <a:prstClr val="black"/>
                </a:solidFill>
                <a:latin typeface="Arial" pitchFamily="34" charset="0"/>
                <a:cs typeface="Arial" pitchFamily="34" charset="0"/>
              </a:rPr>
              <a:t>durante</a:t>
            </a:r>
            <a:r>
              <a:rPr lang="en-US" sz="1400" dirty="0">
                <a:solidFill>
                  <a:prstClr val="black"/>
                </a:solidFill>
                <a:latin typeface="Arial" pitchFamily="34" charset="0"/>
                <a:cs typeface="Arial" pitchFamily="34" charset="0"/>
              </a:rPr>
              <a:t> </a:t>
            </a:r>
            <a:r>
              <a:rPr lang="en-US" sz="1400" dirty="0" err="1">
                <a:solidFill>
                  <a:prstClr val="black"/>
                </a:solidFill>
                <a:latin typeface="Arial" pitchFamily="34" charset="0"/>
                <a:cs typeface="Arial" pitchFamily="34" charset="0"/>
              </a:rPr>
              <a:t>las</a:t>
            </a:r>
            <a:r>
              <a:rPr lang="en-US" sz="1400" dirty="0">
                <a:solidFill>
                  <a:prstClr val="black"/>
                </a:solidFill>
                <a:latin typeface="Arial" pitchFamily="34" charset="0"/>
                <a:cs typeface="Arial" pitchFamily="34" charset="0"/>
              </a:rPr>
              <a:t> </a:t>
            </a:r>
            <a:r>
              <a:rPr lang="en-US" sz="1400" dirty="0" err="1">
                <a:solidFill>
                  <a:prstClr val="black"/>
                </a:solidFill>
                <a:latin typeface="Arial" pitchFamily="34" charset="0"/>
                <a:cs typeface="Arial" pitchFamily="34" charset="0"/>
              </a:rPr>
              <a:t>postrimerías</a:t>
            </a:r>
            <a:r>
              <a:rPr lang="en-US" sz="1400" dirty="0">
                <a:solidFill>
                  <a:prstClr val="black"/>
                </a:solidFill>
                <a:latin typeface="Arial" pitchFamily="34" charset="0"/>
                <a:cs typeface="Arial" pitchFamily="34" charset="0"/>
              </a:rPr>
              <a:t> del </a:t>
            </a:r>
            <a:r>
              <a:rPr lang="en-US" sz="1400" dirty="0" err="1">
                <a:solidFill>
                  <a:prstClr val="black"/>
                </a:solidFill>
                <a:latin typeface="Arial" pitchFamily="34" charset="0"/>
                <a:cs typeface="Arial" pitchFamily="34" charset="0"/>
              </a:rPr>
              <a:t>siglo</a:t>
            </a:r>
            <a:r>
              <a:rPr lang="en-US" sz="1400" dirty="0">
                <a:solidFill>
                  <a:prstClr val="black"/>
                </a:solidFill>
                <a:latin typeface="Arial" pitchFamily="34" charset="0"/>
                <a:cs typeface="Arial" pitchFamily="34" charset="0"/>
              </a:rPr>
              <a:t> XIX y </a:t>
            </a:r>
            <a:r>
              <a:rPr lang="en-US" sz="1400" dirty="0" err="1">
                <a:solidFill>
                  <a:prstClr val="black"/>
                </a:solidFill>
                <a:latin typeface="Arial" pitchFamily="34" charset="0"/>
                <a:cs typeface="Arial" pitchFamily="34" charset="0"/>
              </a:rPr>
              <a:t>las</a:t>
            </a:r>
            <a:r>
              <a:rPr lang="en-US" sz="1400" dirty="0">
                <a:solidFill>
                  <a:prstClr val="black"/>
                </a:solidFill>
                <a:latin typeface="Arial" pitchFamily="34" charset="0"/>
                <a:cs typeface="Arial" pitchFamily="34" charset="0"/>
              </a:rPr>
              <a:t> </a:t>
            </a:r>
            <a:r>
              <a:rPr lang="en-US" sz="1400" dirty="0" err="1">
                <a:solidFill>
                  <a:prstClr val="black"/>
                </a:solidFill>
                <a:latin typeface="Arial" pitchFamily="34" charset="0"/>
                <a:cs typeface="Arial" pitchFamily="34" charset="0"/>
              </a:rPr>
              <a:t>primeras</a:t>
            </a:r>
            <a:r>
              <a:rPr lang="en-US" sz="1400" dirty="0">
                <a:solidFill>
                  <a:prstClr val="black"/>
                </a:solidFill>
                <a:latin typeface="Arial" pitchFamily="34" charset="0"/>
                <a:cs typeface="Arial" pitchFamily="34" charset="0"/>
              </a:rPr>
              <a:t> </a:t>
            </a:r>
            <a:r>
              <a:rPr lang="en-US" sz="1400" dirty="0" err="1">
                <a:solidFill>
                  <a:prstClr val="black"/>
                </a:solidFill>
                <a:latin typeface="Arial" pitchFamily="34" charset="0"/>
                <a:cs typeface="Arial" pitchFamily="34" charset="0"/>
              </a:rPr>
              <a:t>décadas</a:t>
            </a:r>
            <a:r>
              <a:rPr lang="en-US" sz="1400" dirty="0">
                <a:solidFill>
                  <a:prstClr val="black"/>
                </a:solidFill>
                <a:latin typeface="Arial" pitchFamily="34" charset="0"/>
                <a:cs typeface="Arial" pitchFamily="34" charset="0"/>
              </a:rPr>
              <a:t> del XX.---</a:t>
            </a:r>
            <a:r>
              <a:rPr lang="en-US" sz="1400" b="1" dirty="0" err="1">
                <a:solidFill>
                  <a:prstClr val="black"/>
                </a:solidFill>
                <a:latin typeface="Arial" pitchFamily="34" charset="0"/>
                <a:cs typeface="Arial" pitchFamily="34" charset="0"/>
              </a:rPr>
              <a:t>tienen</a:t>
            </a:r>
            <a:r>
              <a:rPr lang="en-US" sz="1400" b="1" dirty="0">
                <a:solidFill>
                  <a:prstClr val="black"/>
                </a:solidFill>
                <a:latin typeface="Arial" pitchFamily="34" charset="0"/>
                <a:cs typeface="Arial" pitchFamily="34" charset="0"/>
              </a:rPr>
              <a:t> </a:t>
            </a:r>
            <a:r>
              <a:rPr lang="en-US" sz="1400" b="1" dirty="0" err="1">
                <a:solidFill>
                  <a:prstClr val="black"/>
                </a:solidFill>
                <a:latin typeface="Arial" pitchFamily="34" charset="0"/>
                <a:cs typeface="Arial" pitchFamily="34" charset="0"/>
              </a:rPr>
              <a:t>sus</a:t>
            </a:r>
            <a:r>
              <a:rPr lang="en-US" sz="1400" b="1" dirty="0">
                <a:solidFill>
                  <a:prstClr val="black"/>
                </a:solidFill>
                <a:latin typeface="Arial" pitchFamily="34" charset="0"/>
                <a:cs typeface="Arial" pitchFamily="34" charset="0"/>
              </a:rPr>
              <a:t> </a:t>
            </a:r>
            <a:r>
              <a:rPr lang="en-US" sz="1400" b="1" dirty="0" err="1">
                <a:solidFill>
                  <a:prstClr val="black"/>
                </a:solidFill>
                <a:latin typeface="Arial" pitchFamily="34" charset="0"/>
                <a:cs typeface="Arial" pitchFamily="34" charset="0"/>
              </a:rPr>
              <a:t>raíces</a:t>
            </a:r>
            <a:r>
              <a:rPr lang="en-US" sz="1400" b="1" dirty="0">
                <a:solidFill>
                  <a:prstClr val="black"/>
                </a:solidFill>
                <a:latin typeface="Arial" pitchFamily="34" charset="0"/>
                <a:cs typeface="Arial" pitchFamily="34" charset="0"/>
              </a:rPr>
              <a:t> en el </a:t>
            </a:r>
            <a:r>
              <a:rPr lang="en-US" sz="1400" b="1" dirty="0" err="1">
                <a:solidFill>
                  <a:prstClr val="black"/>
                </a:solidFill>
                <a:latin typeface="Arial" pitchFamily="34" charset="0"/>
                <a:cs typeface="Arial" pitchFamily="34" charset="0"/>
              </a:rPr>
              <a:t>esfuerzo</a:t>
            </a:r>
            <a:r>
              <a:rPr lang="en-US" sz="1400" b="1" dirty="0">
                <a:solidFill>
                  <a:prstClr val="black"/>
                </a:solidFill>
                <a:latin typeface="Arial" pitchFamily="34" charset="0"/>
                <a:cs typeface="Arial" pitchFamily="34" charset="0"/>
              </a:rPr>
              <a:t> de </a:t>
            </a:r>
            <a:r>
              <a:rPr lang="en-US" sz="1400" b="1" dirty="0" err="1">
                <a:solidFill>
                  <a:prstClr val="black"/>
                </a:solidFill>
                <a:latin typeface="Arial" pitchFamily="34" charset="0"/>
                <a:cs typeface="Arial" pitchFamily="34" charset="0"/>
              </a:rPr>
              <a:t>interpretar</a:t>
            </a:r>
            <a:r>
              <a:rPr lang="en-US" sz="1400" b="1" dirty="0">
                <a:solidFill>
                  <a:prstClr val="black"/>
                </a:solidFill>
                <a:latin typeface="Arial" pitchFamily="34" charset="0"/>
                <a:cs typeface="Arial" pitchFamily="34" charset="0"/>
              </a:rPr>
              <a:t> </a:t>
            </a:r>
            <a:r>
              <a:rPr lang="en-US" sz="1400" b="1" dirty="0" err="1">
                <a:solidFill>
                  <a:prstClr val="black"/>
                </a:solidFill>
                <a:latin typeface="Arial" pitchFamily="34" charset="0"/>
                <a:cs typeface="Arial" pitchFamily="34" charset="0"/>
              </a:rPr>
              <a:t>cientifcamente</a:t>
            </a:r>
            <a:r>
              <a:rPr lang="en-US" sz="1400" b="1" dirty="0">
                <a:solidFill>
                  <a:prstClr val="black"/>
                </a:solidFill>
                <a:latin typeface="Arial" pitchFamily="34" charset="0"/>
                <a:cs typeface="Arial" pitchFamily="34" charset="0"/>
              </a:rPr>
              <a:t> la </a:t>
            </a:r>
            <a:r>
              <a:rPr lang="en-US" sz="1400" b="1" dirty="0" err="1">
                <a:solidFill>
                  <a:prstClr val="black"/>
                </a:solidFill>
                <a:latin typeface="Arial" pitchFamily="34" charset="0"/>
                <a:cs typeface="Arial" pitchFamily="34" charset="0"/>
              </a:rPr>
              <a:t>condición</a:t>
            </a:r>
            <a:r>
              <a:rPr lang="en-US" sz="1400" b="1" dirty="0">
                <a:solidFill>
                  <a:prstClr val="black"/>
                </a:solidFill>
                <a:latin typeface="Arial" pitchFamily="34" charset="0"/>
                <a:cs typeface="Arial" pitchFamily="34" charset="0"/>
              </a:rPr>
              <a:t> </a:t>
            </a:r>
            <a:r>
              <a:rPr lang="en-US" sz="1400" b="1" dirty="0" err="1">
                <a:solidFill>
                  <a:prstClr val="black"/>
                </a:solidFill>
                <a:latin typeface="Arial" pitchFamily="34" charset="0"/>
                <a:cs typeface="Arial" pitchFamily="34" charset="0"/>
              </a:rPr>
              <a:t>humana</a:t>
            </a:r>
            <a:r>
              <a:rPr lang="en-US" sz="1400" b="1" dirty="0">
                <a:solidFill>
                  <a:prstClr val="black"/>
                </a:solidFill>
                <a:latin typeface="Arial" pitchFamily="34" charset="0"/>
                <a:cs typeface="Arial" pitchFamily="34" charset="0"/>
              </a:rPr>
              <a:t>.</a:t>
            </a:r>
          </a:p>
        </p:txBody>
      </p:sp>
    </p:spTree>
    <p:extLst>
      <p:ext uri="{BB962C8B-B14F-4D97-AF65-F5344CB8AC3E}">
        <p14:creationId xmlns:p14="http://schemas.microsoft.com/office/powerpoint/2010/main" val="429406926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609600" y="645886"/>
            <a:ext cx="7772400" cy="5770811"/>
          </a:xfrm>
          <a:prstGeom prst="rect">
            <a:avLst/>
          </a:prstGeom>
        </p:spPr>
        <p:txBody>
          <a:bodyPr wrap="square">
            <a:spAutoFit/>
          </a:bodyPr>
          <a:lstStyle/>
          <a:p>
            <a:pPr algn="just">
              <a:lnSpc>
                <a:spcPct val="150000"/>
              </a:lnSpc>
              <a:spcAft>
                <a:spcPts val="0"/>
              </a:spcAft>
            </a:pPr>
            <a:r>
              <a:rPr lang="es-ES" sz="2000" b="1" dirty="0" smtClean="0">
                <a:solidFill>
                  <a:srgbClr val="0070C0"/>
                </a:solidFill>
                <a:latin typeface="Arial" pitchFamily="34" charset="0"/>
                <a:ea typeface="Times New Roman"/>
                <a:cs typeface="Arial" pitchFamily="34" charset="0"/>
              </a:rPr>
              <a:t>Características de la teoría y el conocimiento sociológico.</a:t>
            </a:r>
          </a:p>
          <a:p>
            <a:pPr lvl="0" algn="just">
              <a:lnSpc>
                <a:spcPct val="150000"/>
              </a:lnSpc>
            </a:pPr>
            <a:endParaRPr lang="es-ES" sz="2000" b="1" dirty="0" smtClean="0">
              <a:solidFill>
                <a:srgbClr val="0070C0"/>
              </a:solidFill>
              <a:latin typeface="Arial" pitchFamily="34" charset="0"/>
              <a:ea typeface="Times New Roman"/>
              <a:cs typeface="Arial" pitchFamily="34" charset="0"/>
            </a:endParaRPr>
          </a:p>
          <a:p>
            <a:pPr lvl="0" algn="just">
              <a:lnSpc>
                <a:spcPct val="150000"/>
              </a:lnSpc>
            </a:pPr>
            <a:r>
              <a:rPr lang="es-ES" sz="2000" b="1" dirty="0" smtClean="0">
                <a:solidFill>
                  <a:srgbClr val="0070C0"/>
                </a:solidFill>
                <a:latin typeface="Arial" pitchFamily="34" charset="0"/>
                <a:ea typeface="Times New Roman"/>
                <a:cs typeface="Arial" pitchFamily="34" charset="0"/>
              </a:rPr>
              <a:t>Teorización - </a:t>
            </a:r>
            <a:r>
              <a:rPr lang="es-ES" b="1" dirty="0" smtClean="0">
                <a:solidFill>
                  <a:prstClr val="black"/>
                </a:solidFill>
                <a:latin typeface="Arial" pitchFamily="34" charset="0"/>
                <a:ea typeface="Times New Roman"/>
                <a:cs typeface="Arial" pitchFamily="34" charset="0"/>
              </a:rPr>
              <a:t> </a:t>
            </a:r>
            <a:r>
              <a:rPr lang="es-ES" b="1" dirty="0">
                <a:solidFill>
                  <a:prstClr val="black"/>
                </a:solidFill>
                <a:latin typeface="Arial" pitchFamily="34" charset="0"/>
                <a:ea typeface="Times New Roman"/>
                <a:cs typeface="Arial" pitchFamily="34" charset="0"/>
              </a:rPr>
              <a:t>es un proceso de desarrollo de ideas que se elaboran para permitirles a los individuos explicarse los fenómenos de diversa </a:t>
            </a:r>
            <a:r>
              <a:rPr lang="es-ES" b="1" dirty="0" smtClean="0">
                <a:solidFill>
                  <a:prstClr val="black"/>
                </a:solidFill>
                <a:latin typeface="Arial" pitchFamily="34" charset="0"/>
                <a:ea typeface="Times New Roman"/>
                <a:cs typeface="Arial" pitchFamily="34" charset="0"/>
              </a:rPr>
              <a:t>índole. Considerada en </a:t>
            </a:r>
            <a:r>
              <a:rPr lang="es-ES" b="1" dirty="0">
                <a:solidFill>
                  <a:prstClr val="black"/>
                </a:solidFill>
                <a:latin typeface="Arial" pitchFamily="34" charset="0"/>
                <a:ea typeface="Times New Roman"/>
                <a:cs typeface="Arial" pitchFamily="34" charset="0"/>
              </a:rPr>
              <a:t>sentido amplio, </a:t>
            </a:r>
            <a:r>
              <a:rPr lang="es-ES" b="1" dirty="0" smtClean="0">
                <a:solidFill>
                  <a:prstClr val="black"/>
                </a:solidFill>
                <a:latin typeface="Arial" pitchFamily="34" charset="0"/>
                <a:ea typeface="Times New Roman"/>
                <a:cs typeface="Arial" pitchFamily="34" charset="0"/>
              </a:rPr>
              <a:t>ocurre </a:t>
            </a:r>
            <a:r>
              <a:rPr lang="es-ES" b="1" dirty="0">
                <a:solidFill>
                  <a:prstClr val="black"/>
                </a:solidFill>
                <a:latin typeface="Arial" pitchFamily="34" charset="0"/>
                <a:ea typeface="Times New Roman"/>
                <a:cs typeface="Arial" pitchFamily="34" charset="0"/>
              </a:rPr>
              <a:t>en la vida cotidiana, lo mismo que en la ciencia. </a:t>
            </a:r>
          </a:p>
          <a:p>
            <a:pPr algn="just">
              <a:lnSpc>
                <a:spcPct val="150000"/>
              </a:lnSpc>
              <a:spcAft>
                <a:spcPts val="0"/>
              </a:spcAft>
            </a:pPr>
            <a:r>
              <a:rPr lang="es-ES" sz="2400" b="1" dirty="0" smtClean="0">
                <a:solidFill>
                  <a:srgbClr val="0070C0"/>
                </a:solidFill>
                <a:latin typeface="Arial" pitchFamily="34" charset="0"/>
                <a:ea typeface="Times New Roman"/>
                <a:cs typeface="Arial" pitchFamily="34" charset="0"/>
              </a:rPr>
              <a:t>Teorías - </a:t>
            </a:r>
            <a:r>
              <a:rPr lang="es-ES" b="1" dirty="0" smtClean="0">
                <a:latin typeface="Arial" pitchFamily="34" charset="0"/>
                <a:ea typeface="Times New Roman"/>
                <a:cs typeface="Arial" pitchFamily="34" charset="0"/>
              </a:rPr>
              <a:t>conjunto </a:t>
            </a:r>
            <a:r>
              <a:rPr lang="es-ES" b="1" dirty="0">
                <a:latin typeface="Arial" pitchFamily="34" charset="0"/>
                <a:ea typeface="Times New Roman"/>
                <a:cs typeface="Arial" pitchFamily="34" charset="0"/>
              </a:rPr>
              <a:t>de relaciones utilizadas para explicar e interpretar </a:t>
            </a:r>
            <a:r>
              <a:rPr lang="es-ES" b="1" dirty="0" smtClean="0">
                <a:latin typeface="Arial" pitchFamily="34" charset="0"/>
                <a:ea typeface="Times New Roman"/>
                <a:cs typeface="Arial" pitchFamily="34" charset="0"/>
              </a:rPr>
              <a:t>cómo funcionan fenómenos concretos.</a:t>
            </a:r>
          </a:p>
          <a:p>
            <a:pPr algn="just">
              <a:lnSpc>
                <a:spcPct val="150000"/>
              </a:lnSpc>
              <a:spcAft>
                <a:spcPts val="0"/>
              </a:spcAft>
            </a:pPr>
            <a:r>
              <a:rPr lang="es-ES" b="1" dirty="0" smtClean="0">
                <a:latin typeface="Arial" pitchFamily="34" charset="0"/>
                <a:ea typeface="Times New Roman"/>
                <a:cs typeface="Arial" pitchFamily="34" charset="0"/>
              </a:rPr>
              <a:t>Todas ella ayudan </a:t>
            </a:r>
            <a:r>
              <a:rPr lang="es-ES" b="1" dirty="0">
                <a:latin typeface="Arial" pitchFamily="34" charset="0"/>
                <a:ea typeface="Times New Roman"/>
                <a:cs typeface="Arial" pitchFamily="34" charset="0"/>
              </a:rPr>
              <a:t>al individuo a relacionarse con otros y con el mundo en general, en la medida en que ponen en funcionamiento un complejo conjunto de asociaciones que intentan explicar como es que esos fenómenos son producidos.</a:t>
            </a:r>
          </a:p>
          <a:p>
            <a:pPr algn="just">
              <a:lnSpc>
                <a:spcPct val="150000"/>
              </a:lnSpc>
              <a:spcAft>
                <a:spcPts val="0"/>
              </a:spcAft>
            </a:pPr>
            <a:endParaRPr lang="es-ES" b="1" dirty="0">
              <a:effectLst/>
              <a:latin typeface="Times New Roman"/>
              <a:ea typeface="Times New Roman"/>
            </a:endParaRPr>
          </a:p>
        </p:txBody>
      </p:sp>
    </p:spTree>
    <p:extLst>
      <p:ext uri="{BB962C8B-B14F-4D97-AF65-F5344CB8AC3E}">
        <p14:creationId xmlns:p14="http://schemas.microsoft.com/office/powerpoint/2010/main" val="192953760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533400" y="-495151"/>
            <a:ext cx="7543800" cy="4185761"/>
          </a:xfrm>
          <a:prstGeom prst="rect">
            <a:avLst/>
          </a:prstGeom>
        </p:spPr>
        <p:txBody>
          <a:bodyPr wrap="square">
            <a:spAutoFit/>
          </a:bodyPr>
          <a:lstStyle/>
          <a:p>
            <a:endParaRPr lang="es-ES" sz="1400" dirty="0" smtClean="0">
              <a:latin typeface="Arial" pitchFamily="34" charset="0"/>
              <a:cs typeface="Arial" pitchFamily="34" charset="0"/>
            </a:endParaRPr>
          </a:p>
          <a:p>
            <a:endParaRPr lang="es-ES" sz="1400" dirty="0">
              <a:latin typeface="Arial" pitchFamily="34" charset="0"/>
              <a:cs typeface="Arial" pitchFamily="34" charset="0"/>
            </a:endParaRPr>
          </a:p>
          <a:p>
            <a:endParaRPr lang="es-ES" sz="1400" dirty="0" smtClean="0">
              <a:latin typeface="Arial" pitchFamily="34" charset="0"/>
              <a:cs typeface="Arial" pitchFamily="34" charset="0"/>
            </a:endParaRPr>
          </a:p>
          <a:p>
            <a:endParaRPr lang="es-ES" sz="1400" dirty="0">
              <a:latin typeface="Arial" pitchFamily="34" charset="0"/>
              <a:cs typeface="Arial" pitchFamily="34" charset="0"/>
            </a:endParaRPr>
          </a:p>
          <a:p>
            <a:endParaRPr lang="es-ES" sz="1400" dirty="0" smtClean="0">
              <a:latin typeface="Arial" pitchFamily="34" charset="0"/>
              <a:cs typeface="Arial" pitchFamily="34" charset="0"/>
            </a:endParaRPr>
          </a:p>
          <a:p>
            <a:r>
              <a:rPr lang="es-ES" sz="1400" dirty="0" err="1" smtClean="0">
                <a:latin typeface="Arial" pitchFamily="34" charset="0"/>
                <a:cs typeface="Arial" pitchFamily="34" charset="0"/>
              </a:rPr>
              <a:t>Norbert</a:t>
            </a:r>
            <a:r>
              <a:rPr lang="es-ES" sz="1400" dirty="0" smtClean="0">
                <a:latin typeface="Arial" pitchFamily="34" charset="0"/>
                <a:cs typeface="Arial" pitchFamily="34" charset="0"/>
              </a:rPr>
              <a:t> </a:t>
            </a:r>
            <a:r>
              <a:rPr lang="es-ES" sz="1400" dirty="0" err="1">
                <a:latin typeface="Arial" pitchFamily="34" charset="0"/>
                <a:cs typeface="Arial" pitchFamily="34" charset="0"/>
              </a:rPr>
              <a:t>Elias</a:t>
            </a:r>
            <a:r>
              <a:rPr lang="es-ES" sz="1400" dirty="0">
                <a:latin typeface="Arial" pitchFamily="34" charset="0"/>
                <a:cs typeface="Arial" pitchFamily="34" charset="0"/>
              </a:rPr>
              <a:t> se refiere a 4 tendencias para entender la Modernidad “La </a:t>
            </a:r>
            <a:r>
              <a:rPr lang="es-ES" sz="1400" dirty="0" err="1">
                <a:latin typeface="Arial" pitchFamily="34" charset="0"/>
                <a:cs typeface="Arial" pitchFamily="34" charset="0"/>
              </a:rPr>
              <a:t>sociologia</a:t>
            </a:r>
            <a:r>
              <a:rPr lang="es-ES" sz="1400" dirty="0">
                <a:latin typeface="Arial" pitchFamily="34" charset="0"/>
                <a:cs typeface="Arial" pitchFamily="34" charset="0"/>
              </a:rPr>
              <a:t> como cazadora de mitos”</a:t>
            </a:r>
          </a:p>
          <a:p>
            <a:r>
              <a:rPr lang="es-ES" sz="1400" dirty="0" smtClean="0">
                <a:latin typeface="Arial" pitchFamily="34" charset="0"/>
                <a:cs typeface="Arial" pitchFamily="34" charset="0"/>
              </a:rPr>
              <a:t>1</a:t>
            </a:r>
            <a:r>
              <a:rPr lang="es-ES" sz="1400" dirty="0">
                <a:latin typeface="Arial" pitchFamily="34" charset="0"/>
                <a:cs typeface="Arial" pitchFamily="34" charset="0"/>
              </a:rPr>
              <a:t>. La reducción de las diferencias de poder entre gobernados y gobernantes  (interdependencia</a:t>
            </a:r>
            <a:r>
              <a:rPr lang="es-ES" sz="1400" dirty="0" smtClean="0">
                <a:latin typeface="Arial" pitchFamily="34" charset="0"/>
                <a:cs typeface="Arial" pitchFamily="34" charset="0"/>
              </a:rPr>
              <a:t>)</a:t>
            </a:r>
            <a:endParaRPr lang="es-ES" sz="1400" dirty="0">
              <a:latin typeface="Arial" pitchFamily="34" charset="0"/>
              <a:cs typeface="Arial" pitchFamily="34" charset="0"/>
            </a:endParaRPr>
          </a:p>
          <a:p>
            <a:r>
              <a:rPr lang="es-ES" sz="1400" dirty="0" smtClean="0">
                <a:latin typeface="Arial" pitchFamily="34" charset="0"/>
                <a:cs typeface="Arial" pitchFamily="34" charset="0"/>
              </a:rPr>
              <a:t>2</a:t>
            </a:r>
            <a:r>
              <a:rPr lang="es-ES" sz="1400" dirty="0">
                <a:latin typeface="Arial" pitchFamily="34" charset="0"/>
                <a:cs typeface="Arial" pitchFamily="34" charset="0"/>
              </a:rPr>
              <a:t>.  La reducción de la diferencia de poder entre </a:t>
            </a:r>
            <a:r>
              <a:rPr lang="es-ES" sz="1400" dirty="0" err="1">
                <a:latin typeface="Arial" pitchFamily="34" charset="0"/>
                <a:cs typeface="Arial" pitchFamily="34" charset="0"/>
              </a:rPr>
              <a:t>als</a:t>
            </a:r>
            <a:r>
              <a:rPr lang="es-ES" sz="1400" dirty="0">
                <a:latin typeface="Arial" pitchFamily="34" charset="0"/>
                <a:cs typeface="Arial" pitchFamily="34" charset="0"/>
              </a:rPr>
              <a:t> distintas capas (conciencia de variabilidad)</a:t>
            </a:r>
          </a:p>
          <a:p>
            <a:r>
              <a:rPr lang="es-ES" sz="1400" dirty="0">
                <a:latin typeface="Arial" pitchFamily="34" charset="0"/>
                <a:cs typeface="Arial" pitchFamily="34" charset="0"/>
              </a:rPr>
              <a:t>3.  Transformación de todas las relaciones en el sentido de una medida superior de dependencias y controles </a:t>
            </a:r>
            <a:r>
              <a:rPr lang="es-ES" sz="1400" dirty="0" err="1">
                <a:latin typeface="Arial" pitchFamily="34" charset="0"/>
                <a:cs typeface="Arial" pitchFamily="34" charset="0"/>
              </a:rPr>
              <a:t>reciprocos</a:t>
            </a:r>
            <a:r>
              <a:rPr lang="es-ES" sz="1400" dirty="0">
                <a:latin typeface="Arial" pitchFamily="34" charset="0"/>
                <a:cs typeface="Arial" pitchFamily="34" charset="0"/>
              </a:rPr>
              <a:t> y multipolares (</a:t>
            </a:r>
            <a:r>
              <a:rPr lang="es-ES" sz="1400" dirty="0" err="1">
                <a:latin typeface="Arial" pitchFamily="34" charset="0"/>
                <a:cs typeface="Arial" pitchFamily="34" charset="0"/>
              </a:rPr>
              <a:t>generalizacóon</a:t>
            </a:r>
            <a:r>
              <a:rPr lang="es-ES" sz="1400" dirty="0">
                <a:latin typeface="Arial" pitchFamily="34" charset="0"/>
                <a:cs typeface="Arial" pitchFamily="34" charset="0"/>
              </a:rPr>
              <a:t>)  la mayor independencia INDIVIDUAL vuelve problemático el orden.</a:t>
            </a:r>
          </a:p>
          <a:p>
            <a:r>
              <a:rPr lang="es-ES" sz="1400" dirty="0">
                <a:latin typeface="Arial" pitchFamily="34" charset="0"/>
                <a:cs typeface="Arial" pitchFamily="34" charset="0"/>
              </a:rPr>
              <a:t>Entender a las ciencias sociales y a los ideales sociales como instrumentos de orientación en agrupamientos sociales relativamente poco transparentes cuando aumenta la conciencia de opacidad (sentido instrumental de la ciencia)----Modelo tradicional impuesto desde finales del siglo XVII e inicios del XVIII. </a:t>
            </a:r>
            <a:r>
              <a:rPr lang="es-ES" sz="1400" dirty="0" smtClean="0">
                <a:latin typeface="Arial" pitchFamily="34" charset="0"/>
                <a:cs typeface="Arial" pitchFamily="34" charset="0"/>
              </a:rPr>
              <a:t>Necesidad </a:t>
            </a:r>
            <a:r>
              <a:rPr lang="es-ES" sz="1400" dirty="0">
                <a:latin typeface="Arial" pitchFamily="34" charset="0"/>
                <a:cs typeface="Arial" pitchFamily="34" charset="0"/>
              </a:rPr>
              <a:t>de levantar el velo, la sociedad esta trabada por numerosos lazos, redes</a:t>
            </a:r>
            <a:r>
              <a:rPr lang="es-ES" sz="1400" dirty="0" smtClean="0">
                <a:latin typeface="Arial" pitchFamily="34" charset="0"/>
                <a:cs typeface="Arial" pitchFamily="34" charset="0"/>
              </a:rPr>
              <a:t>.</a:t>
            </a:r>
            <a:endParaRPr lang="es-ES" sz="1400" dirty="0">
              <a:latin typeface="Arial" pitchFamily="34" charset="0"/>
              <a:cs typeface="Arial" pitchFamily="34" charset="0"/>
            </a:endParaRPr>
          </a:p>
        </p:txBody>
      </p:sp>
    </p:spTree>
    <p:extLst>
      <p:ext uri="{BB962C8B-B14F-4D97-AF65-F5344CB8AC3E}">
        <p14:creationId xmlns:p14="http://schemas.microsoft.com/office/powerpoint/2010/main" val="34946344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914400" y="1443841"/>
            <a:ext cx="7010400" cy="2893100"/>
          </a:xfrm>
          <a:prstGeom prst="rect">
            <a:avLst/>
          </a:prstGeom>
        </p:spPr>
        <p:txBody>
          <a:bodyPr wrap="square">
            <a:spAutoFit/>
          </a:bodyPr>
          <a:lstStyle/>
          <a:p>
            <a:pPr algn="just"/>
            <a:r>
              <a:rPr lang="es-ES" sz="1400" dirty="0" err="1">
                <a:latin typeface="Arial" pitchFamily="34" charset="0"/>
                <a:cs typeface="Arial" pitchFamily="34" charset="0"/>
              </a:rPr>
              <a:t>Agnes</a:t>
            </a:r>
            <a:r>
              <a:rPr lang="es-ES" sz="1400" dirty="0">
                <a:latin typeface="Arial" pitchFamily="34" charset="0"/>
                <a:cs typeface="Arial" pitchFamily="34" charset="0"/>
              </a:rPr>
              <a:t> </a:t>
            </a:r>
            <a:r>
              <a:rPr lang="es-ES" sz="1400" dirty="0" err="1">
                <a:latin typeface="Arial" pitchFamily="34" charset="0"/>
                <a:cs typeface="Arial" pitchFamily="34" charset="0"/>
              </a:rPr>
              <a:t>Heller</a:t>
            </a:r>
            <a:r>
              <a:rPr lang="es-ES" sz="1400" dirty="0">
                <a:latin typeface="Arial" pitchFamily="34" charset="0"/>
                <a:cs typeface="Arial" pitchFamily="34" charset="0"/>
              </a:rPr>
              <a:t> diría que “la exclusiva característica de la fundación de las Ciencias Sociales modernas, incluyendo la sociología, en el discurso y explicación de las relaciones sociales, es que debía partirse de la realidad factual”, en otras palabras la instauración de la centralidad normativa del método científico, como modo de entender el mundo y alcanzar la verdad. Necesidad </a:t>
            </a:r>
            <a:r>
              <a:rPr lang="es-ES" sz="1400" dirty="0" smtClean="0">
                <a:latin typeface="Arial" pitchFamily="34" charset="0"/>
                <a:cs typeface="Arial" pitchFamily="34" charset="0"/>
              </a:rPr>
              <a:t>epistemológica. </a:t>
            </a:r>
            <a:r>
              <a:rPr lang="es-ES" sz="1400" dirty="0">
                <a:latin typeface="Arial" pitchFamily="34" charset="0"/>
                <a:cs typeface="Arial" pitchFamily="34" charset="0"/>
              </a:rPr>
              <a:t>Ver: </a:t>
            </a:r>
            <a:r>
              <a:rPr lang="es-ES" sz="1400" dirty="0" err="1">
                <a:latin typeface="Arial" pitchFamily="34" charset="0"/>
                <a:cs typeface="Arial" pitchFamily="34" charset="0"/>
              </a:rPr>
              <a:t>H.Palma</a:t>
            </a:r>
            <a:r>
              <a:rPr lang="es-ES" sz="1400" dirty="0">
                <a:latin typeface="Arial" pitchFamily="34" charset="0"/>
                <a:cs typeface="Arial" pitchFamily="34" charset="0"/>
              </a:rPr>
              <a:t> y R. Pardo (2012). </a:t>
            </a:r>
            <a:r>
              <a:rPr lang="es-ES" sz="1400" dirty="0" smtClean="0">
                <a:latin typeface="Arial" pitchFamily="34" charset="0"/>
                <a:cs typeface="Arial" pitchFamily="34" charset="0"/>
              </a:rPr>
              <a:t>Epistemología </a:t>
            </a:r>
            <a:r>
              <a:rPr lang="es-ES" sz="1400" dirty="0">
                <a:latin typeface="Arial" pitchFamily="34" charset="0"/>
                <a:cs typeface="Arial" pitchFamily="34" charset="0"/>
              </a:rPr>
              <a:t>de las </a:t>
            </a:r>
            <a:r>
              <a:rPr lang="es-ES" sz="1400" dirty="0" smtClean="0">
                <a:latin typeface="Arial" pitchFamily="34" charset="0"/>
                <a:cs typeface="Arial" pitchFamily="34" charset="0"/>
              </a:rPr>
              <a:t>Ciencias </a:t>
            </a:r>
            <a:r>
              <a:rPr lang="es-ES" sz="1400" dirty="0">
                <a:latin typeface="Arial" pitchFamily="34" charset="0"/>
                <a:cs typeface="Arial" pitchFamily="34" charset="0"/>
              </a:rPr>
              <a:t>Sociales……. </a:t>
            </a:r>
            <a:endParaRPr lang="es-ES" sz="1400" dirty="0" smtClean="0">
              <a:latin typeface="Arial" pitchFamily="34" charset="0"/>
              <a:cs typeface="Arial" pitchFamily="34" charset="0"/>
            </a:endParaRPr>
          </a:p>
          <a:p>
            <a:pPr algn="just"/>
            <a:endParaRPr lang="es-ES" sz="1400" dirty="0">
              <a:latin typeface="Arial" pitchFamily="34" charset="0"/>
              <a:cs typeface="Arial" pitchFamily="34" charset="0"/>
            </a:endParaRPr>
          </a:p>
          <a:p>
            <a:pPr algn="just"/>
            <a:endParaRPr lang="es-ES" sz="1400" dirty="0" smtClean="0">
              <a:latin typeface="Arial" pitchFamily="34" charset="0"/>
              <a:cs typeface="Arial" pitchFamily="34" charset="0"/>
            </a:endParaRPr>
          </a:p>
          <a:p>
            <a:pPr algn="just"/>
            <a:r>
              <a:rPr lang="es-ES" sz="1400" dirty="0" smtClean="0">
                <a:latin typeface="Arial" pitchFamily="34" charset="0"/>
                <a:cs typeface="Arial" pitchFamily="34" charset="0"/>
              </a:rPr>
              <a:t>Aparece </a:t>
            </a:r>
            <a:r>
              <a:rPr lang="es-ES" sz="1400" dirty="0">
                <a:latin typeface="Arial" pitchFamily="34" charset="0"/>
                <a:cs typeface="Arial" pitchFamily="34" charset="0"/>
              </a:rPr>
              <a:t>entonces con la </a:t>
            </a:r>
            <a:r>
              <a:rPr lang="es-ES" sz="1400" dirty="0" smtClean="0">
                <a:latin typeface="Arial" pitchFamily="34" charset="0"/>
                <a:cs typeface="Arial" pitchFamily="34" charset="0"/>
              </a:rPr>
              <a:t>pretensión </a:t>
            </a:r>
            <a:r>
              <a:rPr lang="es-ES" sz="1400" dirty="0">
                <a:latin typeface="Arial" pitchFamily="34" charset="0"/>
                <a:cs typeface="Arial" pitchFamily="34" charset="0"/>
              </a:rPr>
              <a:t>de:</a:t>
            </a:r>
          </a:p>
          <a:p>
            <a:pPr algn="just"/>
            <a:r>
              <a:rPr lang="es-ES" sz="1400" dirty="0">
                <a:latin typeface="Arial" pitchFamily="34" charset="0"/>
                <a:cs typeface="Arial" pitchFamily="34" charset="0"/>
              </a:rPr>
              <a:t>Explicar la Sociedad como totalidad, no basándose en la intuición y en la especulación, sino en la realidad factual empírica. </a:t>
            </a:r>
          </a:p>
          <a:p>
            <a:pPr algn="just"/>
            <a:r>
              <a:rPr lang="es-ES" sz="1400" dirty="0">
                <a:latin typeface="Arial" pitchFamily="34" charset="0"/>
                <a:cs typeface="Arial" pitchFamily="34" charset="0"/>
              </a:rPr>
              <a:t>Constituirse en una forma de conciencia teórica, con la que la Modernidad se interroga </a:t>
            </a:r>
            <a:r>
              <a:rPr lang="es-ES" sz="1400" dirty="0" smtClean="0">
                <a:latin typeface="Arial" pitchFamily="34" charset="0"/>
                <a:cs typeface="Arial" pitchFamily="34" charset="0"/>
              </a:rPr>
              <a:t>así </a:t>
            </a:r>
            <a:r>
              <a:rPr lang="es-ES" sz="1400" dirty="0">
                <a:latin typeface="Arial" pitchFamily="34" charset="0"/>
                <a:cs typeface="Arial" pitchFamily="34" charset="0"/>
              </a:rPr>
              <a:t>mismo</a:t>
            </a:r>
          </a:p>
        </p:txBody>
      </p:sp>
    </p:spTree>
    <p:extLst>
      <p:ext uri="{BB962C8B-B14F-4D97-AF65-F5344CB8AC3E}">
        <p14:creationId xmlns:p14="http://schemas.microsoft.com/office/powerpoint/2010/main" val="376075533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4486204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066800" y="685800"/>
            <a:ext cx="7162800" cy="6324808"/>
          </a:xfrm>
          <a:prstGeom prst="rect">
            <a:avLst/>
          </a:prstGeom>
        </p:spPr>
        <p:txBody>
          <a:bodyPr wrap="square">
            <a:spAutoFit/>
          </a:bodyPr>
          <a:lstStyle/>
          <a:p>
            <a:pPr lvl="0" algn="just">
              <a:lnSpc>
                <a:spcPct val="150000"/>
              </a:lnSpc>
            </a:pPr>
            <a:r>
              <a:rPr lang="es-ES" b="1" dirty="0">
                <a:solidFill>
                  <a:prstClr val="black"/>
                </a:solidFill>
                <a:latin typeface="Arial" pitchFamily="34" charset="0"/>
                <a:ea typeface="Times New Roman"/>
                <a:cs typeface="Arial" pitchFamily="34" charset="0"/>
              </a:rPr>
              <a:t>Las teorías al igual que la religión y la ideología, constituyen sistemas colectivos de creencias, la diferencia sustancial proviene de que las teorías son provisionales al estar sometidas a revisión de acuerdo con el </a:t>
            </a:r>
            <a:r>
              <a:rPr lang="es-ES" b="1" dirty="0">
                <a:solidFill>
                  <a:srgbClr val="00B0F0"/>
                </a:solidFill>
                <a:latin typeface="Arial" pitchFamily="34" charset="0"/>
                <a:ea typeface="Times New Roman"/>
                <a:cs typeface="Arial" pitchFamily="34" charset="0"/>
              </a:rPr>
              <a:t>método</a:t>
            </a:r>
            <a:r>
              <a:rPr lang="es-ES" b="1" dirty="0">
                <a:solidFill>
                  <a:prstClr val="black"/>
                </a:solidFill>
                <a:latin typeface="Arial" pitchFamily="34" charset="0"/>
                <a:ea typeface="Times New Roman"/>
                <a:cs typeface="Arial" pitchFamily="34" charset="0"/>
              </a:rPr>
              <a:t>, mientras que las doctrinas están sometidas al esfuerzo del </a:t>
            </a:r>
            <a:r>
              <a:rPr lang="es-ES" b="1" dirty="0">
                <a:solidFill>
                  <a:srgbClr val="00B0F0"/>
                </a:solidFill>
                <a:latin typeface="Arial" pitchFamily="34" charset="0"/>
                <a:ea typeface="Times New Roman"/>
                <a:cs typeface="Arial" pitchFamily="34" charset="0"/>
              </a:rPr>
              <a:t>mantenimiento, la conservación y la </a:t>
            </a:r>
            <a:r>
              <a:rPr lang="es-ES" b="1" dirty="0" smtClean="0">
                <a:solidFill>
                  <a:srgbClr val="00B0F0"/>
                </a:solidFill>
                <a:latin typeface="Arial" pitchFamily="34" charset="0"/>
                <a:ea typeface="Times New Roman"/>
                <a:cs typeface="Arial" pitchFamily="34" charset="0"/>
              </a:rPr>
              <a:t>tradición.</a:t>
            </a:r>
          </a:p>
          <a:p>
            <a:pPr lvl="0" algn="just">
              <a:lnSpc>
                <a:spcPct val="150000"/>
              </a:lnSpc>
            </a:pPr>
            <a:r>
              <a:rPr lang="es-ES" b="1" dirty="0" smtClean="0">
                <a:solidFill>
                  <a:prstClr val="black"/>
                </a:solidFill>
                <a:latin typeface="Arial" pitchFamily="34" charset="0"/>
                <a:ea typeface="Times New Roman"/>
                <a:cs typeface="Arial" pitchFamily="34" charset="0"/>
              </a:rPr>
              <a:t>Son </a:t>
            </a:r>
            <a:r>
              <a:rPr lang="es-ES" b="1" dirty="0">
                <a:solidFill>
                  <a:prstClr val="black"/>
                </a:solidFill>
                <a:latin typeface="Arial" pitchFamily="34" charset="0"/>
                <a:ea typeface="Times New Roman"/>
                <a:cs typeface="Arial" pitchFamily="34" charset="0"/>
              </a:rPr>
              <a:t>un vehículo para el real entendimiento de los objetos de las ciencias, como una meta de la práctica de é</a:t>
            </a:r>
            <a:r>
              <a:rPr lang="es-ES" b="1" dirty="0" smtClean="0">
                <a:solidFill>
                  <a:prstClr val="black"/>
                </a:solidFill>
                <a:latin typeface="Arial" pitchFamily="34" charset="0"/>
                <a:ea typeface="Times New Roman"/>
                <a:cs typeface="Arial" pitchFamily="34" charset="0"/>
              </a:rPr>
              <a:t>sta, una expresión concreta pero teórica.</a:t>
            </a:r>
            <a:r>
              <a:rPr lang="es-ES" b="1" dirty="0">
                <a:solidFill>
                  <a:prstClr val="black"/>
                </a:solidFill>
                <a:latin typeface="Arial" pitchFamily="34" charset="0"/>
                <a:ea typeface="Times New Roman"/>
                <a:cs typeface="Arial" pitchFamily="34" charset="0"/>
              </a:rPr>
              <a:t> </a:t>
            </a:r>
          </a:p>
          <a:p>
            <a:pPr lvl="0" algn="just">
              <a:lnSpc>
                <a:spcPct val="150000"/>
              </a:lnSpc>
            </a:pPr>
            <a:r>
              <a:rPr lang="es-ES" b="1" dirty="0" smtClean="0">
                <a:solidFill>
                  <a:prstClr val="black"/>
                </a:solidFill>
                <a:latin typeface="Arial" pitchFamily="34" charset="0"/>
                <a:ea typeface="Times New Roman"/>
                <a:cs typeface="Arial" pitchFamily="34" charset="0"/>
              </a:rPr>
              <a:t>Su </a:t>
            </a:r>
            <a:r>
              <a:rPr lang="es-ES" b="1" dirty="0" smtClean="0">
                <a:solidFill>
                  <a:srgbClr val="00B0F0"/>
                </a:solidFill>
                <a:latin typeface="Arial" pitchFamily="34" charset="0"/>
                <a:ea typeface="Times New Roman"/>
                <a:cs typeface="Arial" pitchFamily="34" charset="0"/>
              </a:rPr>
              <a:t>dimensión científica </a:t>
            </a:r>
            <a:r>
              <a:rPr lang="es-ES" b="1" dirty="0" smtClean="0">
                <a:solidFill>
                  <a:prstClr val="black"/>
                </a:solidFill>
                <a:latin typeface="Arial" pitchFamily="34" charset="0"/>
                <a:ea typeface="Times New Roman"/>
                <a:cs typeface="Arial" pitchFamily="34" charset="0"/>
              </a:rPr>
              <a:t>les </a:t>
            </a:r>
            <a:r>
              <a:rPr lang="es-ES" b="1" dirty="0">
                <a:solidFill>
                  <a:prstClr val="black"/>
                </a:solidFill>
                <a:latin typeface="Arial" pitchFamily="34" charset="0"/>
                <a:ea typeface="Times New Roman"/>
                <a:cs typeface="Arial" pitchFamily="34" charset="0"/>
              </a:rPr>
              <a:t>permite </a:t>
            </a:r>
            <a:r>
              <a:rPr lang="es-ES" b="1" dirty="0">
                <a:solidFill>
                  <a:srgbClr val="00B0F0"/>
                </a:solidFill>
                <a:latin typeface="Arial" pitchFamily="34" charset="0"/>
                <a:ea typeface="Times New Roman"/>
                <a:cs typeface="Arial" pitchFamily="34" charset="0"/>
              </a:rPr>
              <a:t>acercarse a la realidad </a:t>
            </a:r>
            <a:r>
              <a:rPr lang="es-ES" b="1" dirty="0">
                <a:solidFill>
                  <a:prstClr val="black"/>
                </a:solidFill>
                <a:latin typeface="Arial" pitchFamily="34" charset="0"/>
                <a:ea typeface="Times New Roman"/>
                <a:cs typeface="Arial" pitchFamily="34" charset="0"/>
              </a:rPr>
              <a:t>desde </a:t>
            </a:r>
            <a:r>
              <a:rPr lang="es-ES" b="1" dirty="0">
                <a:solidFill>
                  <a:srgbClr val="00B0F0"/>
                </a:solidFill>
                <a:latin typeface="Arial" pitchFamily="34" charset="0"/>
                <a:ea typeface="Times New Roman"/>
                <a:cs typeface="Arial" pitchFamily="34" charset="0"/>
              </a:rPr>
              <a:t>una serie de hipótesis previas</a:t>
            </a:r>
            <a:r>
              <a:rPr lang="es-ES" b="1" dirty="0">
                <a:solidFill>
                  <a:prstClr val="black"/>
                </a:solidFill>
                <a:latin typeface="Arial" pitchFamily="34" charset="0"/>
                <a:ea typeface="Times New Roman"/>
                <a:cs typeface="Arial" pitchFamily="34" charset="0"/>
              </a:rPr>
              <a:t>, en lo posible apoyadas por </a:t>
            </a:r>
            <a:r>
              <a:rPr lang="es-ES" b="1" dirty="0">
                <a:solidFill>
                  <a:srgbClr val="00B0F0"/>
                </a:solidFill>
                <a:latin typeface="Arial" pitchFamily="34" charset="0"/>
                <a:ea typeface="Times New Roman"/>
                <a:cs typeface="Arial" pitchFamily="34" charset="0"/>
              </a:rPr>
              <a:t>observaciones, reflexiones y experiencias </a:t>
            </a:r>
            <a:r>
              <a:rPr lang="es-ES" b="1" dirty="0">
                <a:solidFill>
                  <a:prstClr val="black"/>
                </a:solidFill>
                <a:latin typeface="Arial" pitchFamily="34" charset="0"/>
                <a:ea typeface="Times New Roman"/>
                <a:cs typeface="Arial" pitchFamily="34" charset="0"/>
              </a:rPr>
              <a:t>anteriores que procurarán ser sometida a </a:t>
            </a:r>
            <a:r>
              <a:rPr lang="es-ES" b="1" dirty="0">
                <a:solidFill>
                  <a:srgbClr val="00B0F0"/>
                </a:solidFill>
                <a:latin typeface="Arial" pitchFamily="34" charset="0"/>
                <a:ea typeface="Times New Roman"/>
                <a:cs typeface="Arial" pitchFamily="34" charset="0"/>
              </a:rPr>
              <a:t>verificación empírica.</a:t>
            </a:r>
          </a:p>
          <a:p>
            <a:pPr lvl="0" algn="just">
              <a:lnSpc>
                <a:spcPct val="150000"/>
              </a:lnSpc>
            </a:pPr>
            <a:endParaRPr lang="es-ES" b="1" dirty="0" smtClean="0">
              <a:solidFill>
                <a:srgbClr val="00B0F0"/>
              </a:solidFill>
              <a:latin typeface="Arial" pitchFamily="34" charset="0"/>
              <a:ea typeface="Times New Roman"/>
              <a:cs typeface="Arial" pitchFamily="34" charset="0"/>
            </a:endParaRPr>
          </a:p>
          <a:p>
            <a:pPr lvl="0" algn="just">
              <a:lnSpc>
                <a:spcPct val="150000"/>
              </a:lnSpc>
            </a:pPr>
            <a:endParaRPr lang="es-ES" b="1" dirty="0">
              <a:latin typeface="Arial" pitchFamily="34" charset="0"/>
              <a:cs typeface="Arial" pitchFamily="34" charset="0"/>
            </a:endParaRPr>
          </a:p>
        </p:txBody>
      </p:sp>
    </p:spTree>
    <p:extLst>
      <p:ext uri="{BB962C8B-B14F-4D97-AF65-F5344CB8AC3E}">
        <p14:creationId xmlns:p14="http://schemas.microsoft.com/office/powerpoint/2010/main" val="252294693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696686" y="892629"/>
            <a:ext cx="7772400" cy="4247317"/>
          </a:xfrm>
          <a:prstGeom prst="rect">
            <a:avLst/>
          </a:prstGeom>
        </p:spPr>
        <p:txBody>
          <a:bodyPr wrap="square">
            <a:spAutoFit/>
          </a:bodyPr>
          <a:lstStyle/>
          <a:p>
            <a:pPr algn="just">
              <a:lnSpc>
                <a:spcPct val="150000"/>
              </a:lnSpc>
              <a:spcAft>
                <a:spcPts val="0"/>
              </a:spcAft>
            </a:pPr>
            <a:r>
              <a:rPr lang="es-ES" sz="2400" b="1" dirty="0" smtClean="0">
                <a:solidFill>
                  <a:srgbClr val="00B0F0"/>
                </a:solidFill>
                <a:latin typeface="Arial" pitchFamily="34" charset="0"/>
                <a:ea typeface="Times New Roman"/>
                <a:cs typeface="Arial" pitchFamily="34" charset="0"/>
              </a:rPr>
              <a:t>Las teorías científicas:</a:t>
            </a:r>
          </a:p>
          <a:p>
            <a:pPr marL="342900" lvl="0" indent="-342900" algn="just">
              <a:lnSpc>
                <a:spcPct val="150000"/>
              </a:lnSpc>
              <a:spcAft>
                <a:spcPts val="0"/>
              </a:spcAft>
              <a:buFont typeface="+mj-lt"/>
              <a:buAutoNum type="arabicPeriod"/>
              <a:tabLst>
                <a:tab pos="457200" algn="l"/>
              </a:tabLst>
            </a:pPr>
            <a:r>
              <a:rPr lang="es-ES" b="1" dirty="0" smtClean="0">
                <a:latin typeface="Arial" pitchFamily="34" charset="0"/>
                <a:ea typeface="Times New Roman"/>
                <a:cs typeface="Arial" pitchFamily="34" charset="0"/>
              </a:rPr>
              <a:t>Son concepciones racionales, especulativas pero con un referente empírico</a:t>
            </a:r>
          </a:p>
          <a:p>
            <a:pPr marL="342900" lvl="0" indent="-342900" algn="just">
              <a:lnSpc>
                <a:spcPct val="150000"/>
              </a:lnSpc>
              <a:spcAft>
                <a:spcPts val="0"/>
              </a:spcAft>
              <a:buFont typeface="+mj-lt"/>
              <a:buAutoNum type="arabicPeriod"/>
              <a:tabLst>
                <a:tab pos="457200" algn="l"/>
              </a:tabLst>
            </a:pPr>
            <a:r>
              <a:rPr lang="es-ES" b="1" dirty="0" smtClean="0">
                <a:latin typeface="Arial" pitchFamily="34" charset="0"/>
                <a:ea typeface="Times New Roman"/>
                <a:cs typeface="Arial" pitchFamily="34" charset="0"/>
              </a:rPr>
              <a:t>Se refieren a un sector observable de la realidad</a:t>
            </a:r>
          </a:p>
          <a:p>
            <a:pPr marL="342900" lvl="0" indent="-342900" algn="just">
              <a:lnSpc>
                <a:spcPct val="150000"/>
              </a:lnSpc>
              <a:spcAft>
                <a:spcPts val="0"/>
              </a:spcAft>
              <a:buFont typeface="+mj-lt"/>
              <a:buAutoNum type="arabicPeriod"/>
              <a:tabLst>
                <a:tab pos="457200" algn="l"/>
              </a:tabLst>
            </a:pPr>
            <a:r>
              <a:rPr lang="es-ES" b="1" dirty="0" smtClean="0">
                <a:latin typeface="Arial" pitchFamily="34" charset="0"/>
                <a:ea typeface="Times New Roman"/>
                <a:cs typeface="Arial" pitchFamily="34" charset="0"/>
              </a:rPr>
              <a:t>Pretenden ser una visión explicativa del sector de la realidad al que se refieren</a:t>
            </a:r>
          </a:p>
          <a:p>
            <a:pPr marL="342900" lvl="0" indent="-342900" algn="just">
              <a:lnSpc>
                <a:spcPct val="150000"/>
              </a:lnSpc>
              <a:spcAft>
                <a:spcPts val="0"/>
              </a:spcAft>
              <a:buFont typeface="+mj-lt"/>
              <a:buAutoNum type="arabicPeriod"/>
              <a:tabLst>
                <a:tab pos="457200" algn="l"/>
              </a:tabLst>
            </a:pPr>
            <a:r>
              <a:rPr lang="es-ES" b="1" dirty="0" smtClean="0">
                <a:latin typeface="Arial" pitchFamily="34" charset="0"/>
                <a:ea typeface="Times New Roman"/>
                <a:cs typeface="Arial" pitchFamily="34" charset="0"/>
              </a:rPr>
              <a:t>Se elaboran de forma que existan caminos para provocar su falsedad, de lo contrario no sería más que un dogma aceptado por la fe y la ideología.</a:t>
            </a:r>
          </a:p>
          <a:p>
            <a:endParaRPr lang="es-ES" b="1" dirty="0">
              <a:latin typeface="Arial" pitchFamily="34" charset="0"/>
              <a:cs typeface="Arial" pitchFamily="34" charset="0"/>
            </a:endParaRPr>
          </a:p>
        </p:txBody>
      </p:sp>
    </p:spTree>
    <p:extLst>
      <p:ext uri="{BB962C8B-B14F-4D97-AF65-F5344CB8AC3E}">
        <p14:creationId xmlns:p14="http://schemas.microsoft.com/office/powerpoint/2010/main" val="267760986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914400" y="762001"/>
            <a:ext cx="7239000" cy="4939814"/>
          </a:xfrm>
          <a:prstGeom prst="rect">
            <a:avLst/>
          </a:prstGeom>
        </p:spPr>
        <p:txBody>
          <a:bodyPr wrap="square">
            <a:spAutoFit/>
          </a:bodyPr>
          <a:lstStyle/>
          <a:p>
            <a:pPr algn="just">
              <a:lnSpc>
                <a:spcPct val="150000"/>
              </a:lnSpc>
              <a:spcAft>
                <a:spcPts val="0"/>
              </a:spcAft>
            </a:pPr>
            <a:r>
              <a:rPr lang="es-ES" sz="3200" b="1" dirty="0">
                <a:latin typeface="Arial" pitchFamily="34" charset="0"/>
                <a:ea typeface="Times New Roman"/>
                <a:cs typeface="Arial" pitchFamily="34" charset="0"/>
              </a:rPr>
              <a:t>Las teorías se construyen basadas en una </a:t>
            </a:r>
            <a:r>
              <a:rPr lang="es-ES" sz="3200" b="1" dirty="0" smtClean="0">
                <a:latin typeface="Arial" pitchFamily="34" charset="0"/>
                <a:ea typeface="Times New Roman"/>
                <a:cs typeface="Arial" pitchFamily="34" charset="0"/>
              </a:rPr>
              <a:t>serie de </a:t>
            </a:r>
            <a:r>
              <a:rPr lang="es-ES" sz="3200" b="1" dirty="0">
                <a:latin typeface="Arial" pitchFamily="34" charset="0"/>
                <a:ea typeface="Times New Roman"/>
                <a:cs typeface="Arial" pitchFamily="34" charset="0"/>
              </a:rPr>
              <a:t>elementos:</a:t>
            </a:r>
          </a:p>
          <a:p>
            <a:pPr marL="342900" lvl="0" indent="-342900" algn="just">
              <a:lnSpc>
                <a:spcPct val="150000"/>
              </a:lnSpc>
              <a:spcAft>
                <a:spcPts val="0"/>
              </a:spcAft>
              <a:buFont typeface="+mj-lt"/>
              <a:buAutoNum type="arabicPeriod"/>
              <a:tabLst>
                <a:tab pos="457200" algn="l"/>
              </a:tabLst>
            </a:pPr>
            <a:r>
              <a:rPr lang="es-ES" sz="3200" b="1" dirty="0" smtClean="0">
                <a:latin typeface="Arial" pitchFamily="34" charset="0"/>
                <a:ea typeface="Times New Roman"/>
                <a:cs typeface="Arial" pitchFamily="34" charset="0"/>
              </a:rPr>
              <a:t> Conceptos</a:t>
            </a:r>
            <a:endParaRPr lang="es-ES" sz="3200" b="1" dirty="0">
              <a:latin typeface="Arial" pitchFamily="34" charset="0"/>
              <a:ea typeface="Times New Roman"/>
              <a:cs typeface="Arial" pitchFamily="34" charset="0"/>
            </a:endParaRPr>
          </a:p>
          <a:p>
            <a:pPr marL="342900" lvl="0" indent="-342900" algn="just">
              <a:lnSpc>
                <a:spcPct val="150000"/>
              </a:lnSpc>
              <a:spcAft>
                <a:spcPts val="0"/>
              </a:spcAft>
              <a:buFont typeface="+mj-lt"/>
              <a:buAutoNum type="arabicPeriod"/>
              <a:tabLst>
                <a:tab pos="457200" algn="l"/>
              </a:tabLst>
            </a:pPr>
            <a:r>
              <a:rPr lang="es-ES" sz="3200" b="1" dirty="0" smtClean="0">
                <a:latin typeface="Arial" pitchFamily="34" charset="0"/>
                <a:ea typeface="Times New Roman"/>
                <a:cs typeface="Arial" pitchFamily="34" charset="0"/>
              </a:rPr>
              <a:t> Variables</a:t>
            </a:r>
            <a:endParaRPr lang="es-ES" sz="3200" b="1" dirty="0">
              <a:latin typeface="Arial" pitchFamily="34" charset="0"/>
              <a:ea typeface="Times New Roman"/>
              <a:cs typeface="Arial" pitchFamily="34" charset="0"/>
            </a:endParaRPr>
          </a:p>
          <a:p>
            <a:pPr marL="342900" lvl="0" indent="-342900" algn="just">
              <a:lnSpc>
                <a:spcPct val="150000"/>
              </a:lnSpc>
              <a:spcAft>
                <a:spcPts val="0"/>
              </a:spcAft>
              <a:buFont typeface="+mj-lt"/>
              <a:buAutoNum type="arabicPeriod"/>
              <a:tabLst>
                <a:tab pos="457200" algn="l"/>
              </a:tabLst>
            </a:pPr>
            <a:r>
              <a:rPr lang="es-ES" sz="3200" b="1" dirty="0" smtClean="0">
                <a:latin typeface="Arial" pitchFamily="34" charset="0"/>
                <a:ea typeface="Times New Roman"/>
                <a:cs typeface="Arial" pitchFamily="34" charset="0"/>
              </a:rPr>
              <a:t> Sentencias</a:t>
            </a:r>
            <a:endParaRPr lang="es-ES" sz="3200" b="1" dirty="0">
              <a:latin typeface="Arial" pitchFamily="34" charset="0"/>
              <a:ea typeface="Times New Roman"/>
              <a:cs typeface="Arial" pitchFamily="34" charset="0"/>
            </a:endParaRPr>
          </a:p>
          <a:p>
            <a:pPr algn="just">
              <a:lnSpc>
                <a:spcPct val="150000"/>
              </a:lnSpc>
              <a:spcAft>
                <a:spcPts val="0"/>
              </a:spcAft>
            </a:pPr>
            <a:r>
              <a:rPr lang="es-ES" sz="3200" b="1" dirty="0" smtClean="0">
                <a:latin typeface="Arial" pitchFamily="34" charset="0"/>
                <a:ea typeface="Times New Roman"/>
                <a:cs typeface="Arial" pitchFamily="34" charset="0"/>
              </a:rPr>
              <a:t>4. Formas </a:t>
            </a:r>
            <a:r>
              <a:rPr lang="es-ES" sz="3200" b="1" dirty="0">
                <a:latin typeface="Arial" pitchFamily="34" charset="0"/>
                <a:ea typeface="Times New Roman"/>
                <a:cs typeface="Arial" pitchFamily="34" charset="0"/>
              </a:rPr>
              <a:t>o </a:t>
            </a:r>
            <a:r>
              <a:rPr lang="es-ES" sz="3200" b="1" dirty="0" smtClean="0">
                <a:latin typeface="Arial" pitchFamily="34" charset="0"/>
                <a:ea typeface="Times New Roman"/>
                <a:cs typeface="Arial" pitchFamily="34" charset="0"/>
              </a:rPr>
              <a:t>modelos</a:t>
            </a:r>
          </a:p>
          <a:p>
            <a:pPr lvl="0" algn="just">
              <a:lnSpc>
                <a:spcPct val="150000"/>
              </a:lnSpc>
              <a:spcAft>
                <a:spcPts val="0"/>
              </a:spcAft>
              <a:tabLst>
                <a:tab pos="457200" algn="l"/>
              </a:tabLst>
            </a:pPr>
            <a:endParaRPr lang="es-ES" b="1" dirty="0">
              <a:effectLst/>
              <a:latin typeface="Arial" pitchFamily="34" charset="0"/>
              <a:ea typeface="Times New Roman"/>
              <a:cs typeface="Arial" pitchFamily="34" charset="0"/>
            </a:endParaRPr>
          </a:p>
        </p:txBody>
      </p:sp>
    </p:spTree>
    <p:extLst>
      <p:ext uri="{BB962C8B-B14F-4D97-AF65-F5344CB8AC3E}">
        <p14:creationId xmlns:p14="http://schemas.microsoft.com/office/powerpoint/2010/main" val="347367492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838200" y="1066800"/>
            <a:ext cx="7162800" cy="5909310"/>
          </a:xfrm>
          <a:prstGeom prst="rect">
            <a:avLst/>
          </a:prstGeom>
        </p:spPr>
        <p:txBody>
          <a:bodyPr wrap="square">
            <a:spAutoFit/>
          </a:bodyPr>
          <a:lstStyle/>
          <a:p>
            <a:pPr lvl="0" algn="just">
              <a:lnSpc>
                <a:spcPct val="150000"/>
              </a:lnSpc>
            </a:pPr>
            <a:r>
              <a:rPr lang="es-ES" b="1" dirty="0">
                <a:solidFill>
                  <a:prstClr val="black"/>
                </a:solidFill>
                <a:latin typeface="Arial" pitchFamily="34" charset="0"/>
                <a:ea typeface="Times New Roman"/>
                <a:cs typeface="Arial" pitchFamily="34" charset="0"/>
              </a:rPr>
              <a:t>L</a:t>
            </a:r>
            <a:r>
              <a:rPr lang="es-ES" b="1" dirty="0" smtClean="0">
                <a:solidFill>
                  <a:prstClr val="black"/>
                </a:solidFill>
                <a:latin typeface="Arial" pitchFamily="34" charset="0"/>
                <a:ea typeface="Times New Roman"/>
                <a:cs typeface="Arial" pitchFamily="34" charset="0"/>
              </a:rPr>
              <a:t>os </a:t>
            </a:r>
            <a:r>
              <a:rPr lang="es-ES" b="1" dirty="0">
                <a:solidFill>
                  <a:prstClr val="black"/>
                </a:solidFill>
                <a:latin typeface="Arial" pitchFamily="34" charset="0"/>
                <a:ea typeface="Times New Roman"/>
                <a:cs typeface="Arial" pitchFamily="34" charset="0"/>
              </a:rPr>
              <a:t>conceptos pueden presentar diversos grados de abstracción en el espacio temporal de mayor nivel de abstracción a mayor nivel de concreción</a:t>
            </a:r>
            <a:r>
              <a:rPr lang="es-ES" b="1" dirty="0" smtClean="0">
                <a:solidFill>
                  <a:prstClr val="black"/>
                </a:solidFill>
                <a:latin typeface="Arial" pitchFamily="34" charset="0"/>
                <a:ea typeface="Times New Roman"/>
                <a:cs typeface="Arial" pitchFamily="34" charset="0"/>
              </a:rPr>
              <a:t>.</a:t>
            </a:r>
          </a:p>
          <a:p>
            <a:pPr lvl="0" algn="just">
              <a:lnSpc>
                <a:spcPct val="150000"/>
              </a:lnSpc>
            </a:pPr>
            <a:endParaRPr lang="es-ES" b="1" dirty="0" smtClean="0">
              <a:solidFill>
                <a:prstClr val="black"/>
              </a:solidFill>
              <a:latin typeface="Arial" pitchFamily="34" charset="0"/>
              <a:ea typeface="Times New Roman"/>
              <a:cs typeface="Arial" pitchFamily="34" charset="0"/>
            </a:endParaRPr>
          </a:p>
          <a:p>
            <a:pPr lvl="0" algn="just">
              <a:lnSpc>
                <a:spcPct val="150000"/>
              </a:lnSpc>
            </a:pPr>
            <a:r>
              <a:rPr lang="es-ES" b="1" dirty="0" smtClean="0">
                <a:solidFill>
                  <a:prstClr val="black"/>
                </a:solidFill>
                <a:latin typeface="Arial" pitchFamily="34" charset="0"/>
                <a:ea typeface="Times New Roman"/>
                <a:cs typeface="Arial" pitchFamily="34" charset="0"/>
              </a:rPr>
              <a:t>Los </a:t>
            </a:r>
            <a:r>
              <a:rPr lang="es-ES" b="1" dirty="0">
                <a:solidFill>
                  <a:srgbClr val="00B0F0"/>
                </a:solidFill>
                <a:latin typeface="Arial" pitchFamily="34" charset="0"/>
                <a:ea typeface="Times New Roman"/>
                <a:cs typeface="Arial" pitchFamily="34" charset="0"/>
              </a:rPr>
              <a:t>más abstractos </a:t>
            </a:r>
            <a:r>
              <a:rPr lang="es-ES" b="1" dirty="0">
                <a:solidFill>
                  <a:prstClr val="black"/>
                </a:solidFill>
                <a:latin typeface="Arial" pitchFamily="34" charset="0"/>
                <a:ea typeface="Times New Roman"/>
                <a:cs typeface="Arial" pitchFamily="34" charset="0"/>
              </a:rPr>
              <a:t>requieren </a:t>
            </a:r>
            <a:r>
              <a:rPr lang="es-ES" b="1" dirty="0">
                <a:solidFill>
                  <a:srgbClr val="00B0F0"/>
                </a:solidFill>
                <a:latin typeface="Arial" pitchFamily="34" charset="0"/>
                <a:ea typeface="Times New Roman"/>
                <a:cs typeface="Arial" pitchFamily="34" charset="0"/>
              </a:rPr>
              <a:t>definiciones operacionales </a:t>
            </a:r>
            <a:r>
              <a:rPr lang="es-ES" b="1" dirty="0">
                <a:solidFill>
                  <a:prstClr val="black"/>
                </a:solidFill>
                <a:latin typeface="Arial" pitchFamily="34" charset="0"/>
                <a:ea typeface="Times New Roman"/>
                <a:cs typeface="Arial" pitchFamily="34" charset="0"/>
              </a:rPr>
              <a:t>a través de los cuales viabilizar su aplicación a situaciones concretas del dominio de la ciencia y el conocimiento general. </a:t>
            </a:r>
            <a:endParaRPr lang="es-ES" b="1" dirty="0" smtClean="0">
              <a:solidFill>
                <a:prstClr val="black"/>
              </a:solidFill>
              <a:latin typeface="Arial" pitchFamily="34" charset="0"/>
              <a:ea typeface="Times New Roman"/>
              <a:cs typeface="Arial" pitchFamily="34" charset="0"/>
            </a:endParaRPr>
          </a:p>
          <a:p>
            <a:pPr lvl="0" algn="just">
              <a:lnSpc>
                <a:spcPct val="150000"/>
              </a:lnSpc>
            </a:pPr>
            <a:r>
              <a:rPr lang="es-ES" b="1" dirty="0" smtClean="0">
                <a:solidFill>
                  <a:prstClr val="black"/>
                </a:solidFill>
                <a:latin typeface="Arial" pitchFamily="34" charset="0"/>
                <a:ea typeface="Times New Roman"/>
                <a:cs typeface="Arial" pitchFamily="34" charset="0"/>
              </a:rPr>
              <a:t>Por ello, se puede hablar de  </a:t>
            </a:r>
            <a:r>
              <a:rPr lang="es-ES" b="1" dirty="0" smtClean="0">
                <a:solidFill>
                  <a:srgbClr val="00B0F0"/>
                </a:solidFill>
                <a:latin typeface="Arial" pitchFamily="34" charset="0"/>
                <a:ea typeface="Times New Roman"/>
                <a:cs typeface="Arial" pitchFamily="34" charset="0"/>
              </a:rPr>
              <a:t>sustantivos </a:t>
            </a:r>
            <a:r>
              <a:rPr lang="es-ES" b="1" dirty="0" smtClean="0">
                <a:latin typeface="Arial" pitchFamily="34" charset="0"/>
                <a:ea typeface="Times New Roman"/>
                <a:cs typeface="Arial" pitchFamily="34" charset="0"/>
              </a:rPr>
              <a:t>(identifican la cualidad de un fenómeno) y de </a:t>
            </a:r>
            <a:r>
              <a:rPr lang="es-ES" b="1" dirty="0" smtClean="0">
                <a:solidFill>
                  <a:srgbClr val="00B0F0"/>
                </a:solidFill>
                <a:latin typeface="Arial" pitchFamily="34" charset="0"/>
                <a:ea typeface="Times New Roman"/>
                <a:cs typeface="Arial" pitchFamily="34" charset="0"/>
              </a:rPr>
              <a:t>variables </a:t>
            </a:r>
            <a:r>
              <a:rPr lang="es-ES" b="1" dirty="0" smtClean="0">
                <a:latin typeface="Arial" pitchFamily="34" charset="0"/>
                <a:ea typeface="Times New Roman"/>
                <a:cs typeface="Arial" pitchFamily="34" charset="0"/>
              </a:rPr>
              <a:t>(lo describen). </a:t>
            </a:r>
            <a:r>
              <a:rPr lang="es-ES" b="1" dirty="0" smtClean="0">
                <a:solidFill>
                  <a:prstClr val="black"/>
                </a:solidFill>
                <a:latin typeface="Arial" pitchFamily="34" charset="0"/>
                <a:ea typeface="Times New Roman"/>
                <a:cs typeface="Arial" pitchFamily="34" charset="0"/>
              </a:rPr>
              <a:t>La forma en que estos conceptos son relacionados, y explicadas sus relaciones es lo que serian las </a:t>
            </a:r>
            <a:r>
              <a:rPr lang="es-ES" b="1" dirty="0" smtClean="0">
                <a:solidFill>
                  <a:srgbClr val="00B0F0"/>
                </a:solidFill>
                <a:latin typeface="Arial" pitchFamily="34" charset="0"/>
                <a:ea typeface="Times New Roman"/>
                <a:cs typeface="Arial" pitchFamily="34" charset="0"/>
              </a:rPr>
              <a:t>sentencias teóricas. </a:t>
            </a:r>
            <a:r>
              <a:rPr lang="es-ES" b="1" dirty="0">
                <a:solidFill>
                  <a:prstClr val="black"/>
                </a:solidFill>
                <a:latin typeface="Arial" pitchFamily="34" charset="0"/>
                <a:ea typeface="Times New Roman"/>
                <a:cs typeface="Arial" pitchFamily="34" charset="0"/>
              </a:rPr>
              <a:t>Estas sentencias conectadas lógicamente conforman las teorías.</a:t>
            </a:r>
          </a:p>
          <a:p>
            <a:pPr lvl="0" algn="just">
              <a:lnSpc>
                <a:spcPct val="150000"/>
              </a:lnSpc>
            </a:pPr>
            <a:endParaRPr lang="es-ES" b="1" dirty="0" smtClean="0">
              <a:solidFill>
                <a:srgbClr val="00B0F0"/>
              </a:solidFill>
              <a:latin typeface="Arial" pitchFamily="34" charset="0"/>
              <a:ea typeface="Times New Roman"/>
              <a:cs typeface="Arial" pitchFamily="34" charset="0"/>
            </a:endParaRPr>
          </a:p>
          <a:p>
            <a:pPr marL="342900" lvl="0" indent="-342900" algn="just">
              <a:lnSpc>
                <a:spcPct val="150000"/>
              </a:lnSpc>
              <a:buFont typeface="+mj-lt"/>
              <a:buAutoNum type="arabicPeriod"/>
              <a:tabLst>
                <a:tab pos="457200" algn="l"/>
              </a:tabLst>
            </a:pPr>
            <a:endParaRPr lang="es-ES" b="1" dirty="0">
              <a:solidFill>
                <a:prstClr val="black"/>
              </a:solidFill>
              <a:latin typeface="Arial" pitchFamily="34" charset="0"/>
              <a:ea typeface="Times New Roman"/>
              <a:cs typeface="Arial" pitchFamily="34" charset="0"/>
            </a:endParaRPr>
          </a:p>
        </p:txBody>
      </p:sp>
    </p:spTree>
    <p:extLst>
      <p:ext uri="{BB962C8B-B14F-4D97-AF65-F5344CB8AC3E}">
        <p14:creationId xmlns:p14="http://schemas.microsoft.com/office/powerpoint/2010/main" val="121973048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762000" y="762000"/>
            <a:ext cx="7315200" cy="5909310"/>
          </a:xfrm>
          <a:prstGeom prst="rect">
            <a:avLst/>
          </a:prstGeom>
        </p:spPr>
        <p:txBody>
          <a:bodyPr wrap="square">
            <a:spAutoFit/>
          </a:bodyPr>
          <a:lstStyle/>
          <a:p>
            <a:pPr algn="just">
              <a:lnSpc>
                <a:spcPct val="150000"/>
              </a:lnSpc>
              <a:spcAft>
                <a:spcPts val="0"/>
              </a:spcAft>
            </a:pPr>
            <a:r>
              <a:rPr lang="es-ES" dirty="0" smtClean="0">
                <a:latin typeface="Arial Black" pitchFamily="34" charset="0"/>
                <a:ea typeface="Times New Roman"/>
              </a:rPr>
              <a:t>Dos </a:t>
            </a:r>
            <a:r>
              <a:rPr lang="es-ES" dirty="0">
                <a:solidFill>
                  <a:srgbClr val="00B0F0"/>
                </a:solidFill>
                <a:latin typeface="Arial Black" pitchFamily="34" charset="0"/>
                <a:ea typeface="Times New Roman"/>
              </a:rPr>
              <a:t>modelos o formas </a:t>
            </a:r>
            <a:r>
              <a:rPr lang="es-ES" dirty="0" smtClean="0">
                <a:latin typeface="Arial Black" pitchFamily="34" charset="0"/>
                <a:ea typeface="Times New Roman"/>
              </a:rPr>
              <a:t>fundamentales de la teoría:</a:t>
            </a:r>
          </a:p>
          <a:p>
            <a:pPr algn="just">
              <a:lnSpc>
                <a:spcPct val="150000"/>
              </a:lnSpc>
              <a:spcAft>
                <a:spcPts val="0"/>
              </a:spcAft>
            </a:pPr>
            <a:r>
              <a:rPr lang="es-ES" dirty="0" smtClean="0">
                <a:latin typeface="Arial Black" pitchFamily="34" charset="0"/>
                <a:ea typeface="Times New Roman"/>
              </a:rPr>
              <a:t>1.-</a:t>
            </a:r>
            <a:r>
              <a:rPr lang="es-ES" dirty="0" smtClean="0">
                <a:solidFill>
                  <a:srgbClr val="00B0F0"/>
                </a:solidFill>
                <a:latin typeface="Arial Black" pitchFamily="34" charset="0"/>
                <a:ea typeface="Times New Roman"/>
              </a:rPr>
              <a:t>Modelo </a:t>
            </a:r>
            <a:r>
              <a:rPr lang="es-ES" dirty="0">
                <a:solidFill>
                  <a:srgbClr val="00B0F0"/>
                </a:solidFill>
                <a:latin typeface="Arial Black" pitchFamily="34" charset="0"/>
                <a:ea typeface="Times New Roman"/>
              </a:rPr>
              <a:t>axiomático</a:t>
            </a:r>
            <a:r>
              <a:rPr lang="es-ES" dirty="0">
                <a:latin typeface="Arial Black" pitchFamily="34" charset="0"/>
                <a:ea typeface="Times New Roman"/>
              </a:rPr>
              <a:t>: parte de axiomas establecidos </a:t>
            </a:r>
            <a:r>
              <a:rPr lang="es-ES" dirty="0" smtClean="0">
                <a:latin typeface="Arial Black" pitchFamily="34" charset="0"/>
                <a:ea typeface="Times New Roman"/>
              </a:rPr>
              <a:t>los que </a:t>
            </a:r>
            <a:r>
              <a:rPr lang="es-ES" dirty="0">
                <a:latin typeface="Arial Black" pitchFamily="34" charset="0"/>
                <a:ea typeface="Times New Roman"/>
              </a:rPr>
              <a:t>se derivan de afirmaciones o hipótesis </a:t>
            </a:r>
            <a:r>
              <a:rPr lang="es-ES" dirty="0" smtClean="0">
                <a:latin typeface="Arial Black" pitchFamily="34" charset="0"/>
                <a:ea typeface="Times New Roman"/>
              </a:rPr>
              <a:t>lógicas, </a:t>
            </a:r>
            <a:r>
              <a:rPr lang="es-ES" dirty="0">
                <a:latin typeface="Arial Black" pitchFamily="34" charset="0"/>
                <a:ea typeface="Times New Roman"/>
              </a:rPr>
              <a:t>que luego son verificadas empíricamente (denotan un elevado nivel de desarrollo de la ciencia y son </a:t>
            </a:r>
            <a:r>
              <a:rPr lang="es-ES" dirty="0" smtClean="0">
                <a:latin typeface="Arial Black" pitchFamily="34" charset="0"/>
                <a:ea typeface="Times New Roman"/>
              </a:rPr>
              <a:t>más </a:t>
            </a:r>
            <a:r>
              <a:rPr lang="es-ES" dirty="0">
                <a:latin typeface="Arial Black" pitchFamily="34" charset="0"/>
                <a:ea typeface="Times New Roman"/>
              </a:rPr>
              <a:t>extendidos en las ciencias naturales); se corresponden con el método deductivo</a:t>
            </a:r>
            <a:r>
              <a:rPr lang="es-ES" dirty="0" smtClean="0">
                <a:latin typeface="Arial Black" pitchFamily="34" charset="0"/>
                <a:ea typeface="Times New Roman"/>
              </a:rPr>
              <a:t>. </a:t>
            </a:r>
          </a:p>
          <a:p>
            <a:pPr algn="just">
              <a:lnSpc>
                <a:spcPct val="150000"/>
              </a:lnSpc>
              <a:spcAft>
                <a:spcPts val="0"/>
              </a:spcAft>
            </a:pPr>
            <a:r>
              <a:rPr lang="es-ES" dirty="0" smtClean="0">
                <a:latin typeface="Arial Black" pitchFamily="34" charset="0"/>
                <a:ea typeface="Times New Roman"/>
              </a:rPr>
              <a:t>2.-</a:t>
            </a:r>
            <a:r>
              <a:rPr lang="es-ES" dirty="0" smtClean="0">
                <a:solidFill>
                  <a:srgbClr val="00B0F0"/>
                </a:solidFill>
                <a:latin typeface="Arial Black" pitchFamily="34" charset="0"/>
                <a:ea typeface="Times New Roman"/>
              </a:rPr>
              <a:t>Modelo </a:t>
            </a:r>
            <a:r>
              <a:rPr lang="es-ES" dirty="0">
                <a:solidFill>
                  <a:srgbClr val="00B0F0"/>
                </a:solidFill>
                <a:latin typeface="Arial Black" pitchFamily="34" charset="0"/>
                <a:ea typeface="Times New Roman"/>
              </a:rPr>
              <a:t>causal</a:t>
            </a:r>
            <a:r>
              <a:rPr lang="es-ES" dirty="0">
                <a:latin typeface="Arial Black" pitchFamily="34" charset="0"/>
                <a:ea typeface="Times New Roman"/>
              </a:rPr>
              <a:t>: parte de fijar la relación causal entre variables a partir de un fenómeno que los suele derivar. Se correspondería con el método inductivo.</a:t>
            </a:r>
          </a:p>
          <a:p>
            <a:pPr algn="just">
              <a:lnSpc>
                <a:spcPct val="150000"/>
              </a:lnSpc>
              <a:spcAft>
                <a:spcPts val="0"/>
              </a:spcAft>
            </a:pPr>
            <a:r>
              <a:rPr lang="es-ES" b="1" dirty="0" smtClean="0">
                <a:latin typeface="Times New Roman"/>
                <a:ea typeface="Times New Roman"/>
              </a:rPr>
              <a:t>Conocimiento científico-Teoría: </a:t>
            </a:r>
            <a:endParaRPr lang="es-ES" dirty="0" smtClean="0">
              <a:latin typeface="Times New Roman"/>
              <a:ea typeface="Times New Roman"/>
            </a:endParaRPr>
          </a:p>
          <a:p>
            <a:pPr algn="just">
              <a:lnSpc>
                <a:spcPct val="150000"/>
              </a:lnSpc>
              <a:spcAft>
                <a:spcPts val="0"/>
              </a:spcAft>
            </a:pPr>
            <a:r>
              <a:rPr lang="es-ES" b="1" dirty="0">
                <a:latin typeface="Arial" pitchFamily="34" charset="0"/>
                <a:ea typeface="Times New Roman"/>
                <a:cs typeface="Arial" pitchFamily="34" charset="0"/>
              </a:rPr>
              <a:t>S</a:t>
            </a:r>
            <a:r>
              <a:rPr lang="es-ES" b="1" dirty="0" smtClean="0">
                <a:latin typeface="Arial" pitchFamily="34" charset="0"/>
                <a:ea typeface="Times New Roman"/>
                <a:cs typeface="Arial" pitchFamily="34" charset="0"/>
              </a:rPr>
              <a:t>in </a:t>
            </a:r>
            <a:r>
              <a:rPr lang="es-ES" b="1" dirty="0">
                <a:latin typeface="Arial" pitchFamily="34" charset="0"/>
                <a:ea typeface="Times New Roman"/>
                <a:cs typeface="Arial" pitchFamily="34" charset="0"/>
              </a:rPr>
              <a:t>una teoría que dirija la interpretación y ordenamiento de los datos empíricos estos carecerían de sentido, lo que las hace herramienta y fin de la practica científica en general.</a:t>
            </a:r>
            <a:endParaRPr lang="es-ES" b="1" dirty="0">
              <a:effectLst/>
              <a:latin typeface="Arial" pitchFamily="34" charset="0"/>
              <a:ea typeface="Times New Roman"/>
              <a:cs typeface="Arial" pitchFamily="34" charset="0"/>
            </a:endParaRPr>
          </a:p>
        </p:txBody>
      </p:sp>
    </p:spTree>
    <p:extLst>
      <p:ext uri="{BB962C8B-B14F-4D97-AF65-F5344CB8AC3E}">
        <p14:creationId xmlns:p14="http://schemas.microsoft.com/office/powerpoint/2010/main" val="335782109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1524000" y="1295400"/>
            <a:ext cx="6248400" cy="3365024"/>
          </a:xfrm>
          <a:prstGeom prst="rect">
            <a:avLst/>
          </a:prstGeom>
        </p:spPr>
        <p:txBody>
          <a:bodyPr wrap="square">
            <a:spAutoFit/>
          </a:bodyPr>
          <a:lstStyle/>
          <a:p>
            <a:pPr algn="just">
              <a:lnSpc>
                <a:spcPct val="150000"/>
              </a:lnSpc>
              <a:spcAft>
                <a:spcPts val="0"/>
              </a:spcAft>
            </a:pPr>
            <a:r>
              <a:rPr lang="es-ES" b="1" dirty="0" smtClean="0">
                <a:latin typeface="Arial" pitchFamily="34" charset="0"/>
                <a:ea typeface="Times New Roman"/>
                <a:cs typeface="Arial" pitchFamily="34" charset="0"/>
              </a:rPr>
              <a:t>TEORÍA SOCIOLÓGICA es un </a:t>
            </a:r>
            <a:r>
              <a:rPr lang="es-ES" b="1" dirty="0">
                <a:latin typeface="Arial" pitchFamily="34" charset="0"/>
                <a:ea typeface="Times New Roman"/>
                <a:cs typeface="Arial" pitchFamily="34" charset="0"/>
              </a:rPr>
              <a:t>conjunto de interpretaciones de lo social, abstracciones y generalizaciones que buscan comprender, explicar y evaluar la realidad social ofreciendo un sistema categorial para la orientación e interpretación del análisis sociológico (incluso en el caso de las teorías marxistas, vemos una teorización para la transformación).</a:t>
            </a:r>
            <a:endParaRPr lang="es-ES" b="1" dirty="0">
              <a:effectLst/>
              <a:latin typeface="Arial" pitchFamily="34" charset="0"/>
              <a:ea typeface="Times New Roman"/>
              <a:cs typeface="Arial" pitchFamily="34" charset="0"/>
            </a:endParaRPr>
          </a:p>
        </p:txBody>
      </p:sp>
    </p:spTree>
    <p:extLst>
      <p:ext uri="{BB962C8B-B14F-4D97-AF65-F5344CB8AC3E}">
        <p14:creationId xmlns:p14="http://schemas.microsoft.com/office/powerpoint/2010/main" val="103672153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502</TotalTime>
  <Words>3001</Words>
  <Application>Microsoft Office PowerPoint</Application>
  <PresentationFormat>Presentación en pantalla (4:3)</PresentationFormat>
  <Paragraphs>183</Paragraphs>
  <Slides>32</Slides>
  <Notes>3</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32</vt:i4>
      </vt:variant>
    </vt:vector>
  </HeadingPairs>
  <TitlesOfParts>
    <vt:vector size="40" baseType="lpstr">
      <vt:lpstr>Arial</vt:lpstr>
      <vt:lpstr>Arial Black</vt:lpstr>
      <vt:lpstr>Calibri</vt:lpstr>
      <vt:lpstr>Century Gothic</vt:lpstr>
      <vt:lpstr>Symbol</vt:lpstr>
      <vt:lpstr>Times New Roman</vt:lpstr>
      <vt:lpstr>Wingdings 2</vt:lpstr>
      <vt:lpstr>Austin</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HOME</dc:creator>
  <cp:lastModifiedBy>Adriana</cp:lastModifiedBy>
  <cp:revision>84</cp:revision>
  <dcterms:created xsi:type="dcterms:W3CDTF">2006-08-16T00:00:00Z</dcterms:created>
  <dcterms:modified xsi:type="dcterms:W3CDTF">2026-02-27T04:23:48Z</dcterms:modified>
</cp:coreProperties>
</file>