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0" r:id="rId5"/>
    <p:sldId id="262" r:id="rId6"/>
    <p:sldId id="261" r:id="rId7"/>
    <p:sldId id="269" r:id="rId8"/>
    <p:sldId id="258" r:id="rId9"/>
    <p:sldId id="259" r:id="rId10"/>
    <p:sldId id="270" r:id="rId11"/>
    <p:sldId id="297" r:id="rId12"/>
    <p:sldId id="274" r:id="rId13"/>
    <p:sldId id="281" r:id="rId14"/>
    <p:sldId id="273" r:id="rId15"/>
    <p:sldId id="277" r:id="rId16"/>
    <p:sldId id="279" r:id="rId17"/>
    <p:sldId id="296" r:id="rId18"/>
    <p:sldId id="271" r:id="rId19"/>
    <p:sldId id="275" r:id="rId20"/>
    <p:sldId id="280" r:id="rId21"/>
    <p:sldId id="264" r:id="rId22"/>
    <p:sldId id="276" r:id="rId23"/>
    <p:sldId id="263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E4CD349-BBBF-45DA-A096-753C257271BF}">
          <p14:sldIdLst>
            <p14:sldId id="256"/>
            <p14:sldId id="257"/>
            <p14:sldId id="268"/>
            <p14:sldId id="260"/>
            <p14:sldId id="262"/>
            <p14:sldId id="261"/>
            <p14:sldId id="269"/>
            <p14:sldId id="258"/>
            <p14:sldId id="259"/>
            <p14:sldId id="270"/>
            <p14:sldId id="297"/>
            <p14:sldId id="274"/>
            <p14:sldId id="281"/>
            <p14:sldId id="273"/>
            <p14:sldId id="277"/>
            <p14:sldId id="279"/>
            <p14:sldId id="296"/>
            <p14:sldId id="271"/>
            <p14:sldId id="275"/>
            <p14:sldId id="280"/>
            <p14:sldId id="264"/>
            <p14:sldId id="276"/>
            <p14:sldId id="263"/>
          </p14:sldIdLst>
        </p14:section>
        <p14:section name="Las Américas. Relación transporte-comunicaciones" id="{8BE0CC19-1D27-408D-B42E-6C82DD13F25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AC8"/>
    <a:srgbClr val="546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78" autoAdjust="0"/>
  </p:normalViewPr>
  <p:slideViewPr>
    <p:cSldViewPr>
      <p:cViewPr>
        <p:scale>
          <a:sx n="60" d="100"/>
          <a:sy n="60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overlay val="0"/>
    </c:title>
    <c:autoTitleDeleted val="0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 de  población </c:v>
                </c:pt>
              </c:strCache>
            </c:strRef>
          </c:tx>
          <c:invertIfNegative val="0"/>
          <c:cat>
            <c:strRef>
              <c:f>Hoja1!$A$2:$A$3</c:f>
              <c:strCache>
                <c:ptCount val="2"/>
                <c:pt idx="0">
                  <c:v>Ciudades </c:v>
                </c:pt>
                <c:pt idx="1">
                  <c:v>New York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1996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695744"/>
        <c:axId val="133694208"/>
        <c:axId val="0"/>
      </c:bar3DChart>
      <c:valAx>
        <c:axId val="13369420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33695744"/>
        <c:crosses val="autoZero"/>
        <c:crossBetween val="between"/>
      </c:valAx>
      <c:catAx>
        <c:axId val="133695744"/>
        <c:scaling>
          <c:orientation val="minMax"/>
        </c:scaling>
        <c:delete val="0"/>
        <c:axPos val="l"/>
        <c:majorTickMark val="none"/>
        <c:minorTickMark val="none"/>
        <c:tickLblPos val="nextTo"/>
        <c:crossAx val="13369420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2023 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MM hab</c:v>
                </c:pt>
              </c:strCache>
            </c:strRef>
          </c:tx>
          <c:cat>
            <c:strRef>
              <c:f>Hoja1!$A$2:$A$21</c:f>
              <c:strCache>
                <c:ptCount val="20"/>
                <c:pt idx="0">
                  <c:v>Sao Paolo, Brasil </c:v>
                </c:pt>
                <c:pt idx="1">
                  <c:v>Cuidad de México, México</c:v>
                </c:pt>
                <c:pt idx="2">
                  <c:v>Buenos Aires, Argentina</c:v>
                </c:pt>
                <c:pt idx="3">
                  <c:v>Rio de Janeiro, Brasil</c:v>
                </c:pt>
                <c:pt idx="4">
                  <c:v>Bogota, Colombia </c:v>
                </c:pt>
                <c:pt idx="5">
                  <c:v>Lima, Perú</c:v>
                </c:pt>
                <c:pt idx="6">
                  <c:v>Santiago de Chile</c:v>
                </c:pt>
                <c:pt idx="7">
                  <c:v>Belo Horizonte, Brasil</c:v>
                </c:pt>
                <c:pt idx="8">
                  <c:v>Guadalajara, México </c:v>
                </c:pt>
                <c:pt idx="9">
                  <c:v>Monterrey,México</c:v>
                </c:pt>
                <c:pt idx="10">
                  <c:v>Brasilia, Brasil</c:v>
                </c:pt>
                <c:pt idx="11">
                  <c:v>Recife, Brasil</c:v>
                </c:pt>
                <c:pt idx="12">
                  <c:v>Porto Alegre, Brasil</c:v>
                </c:pt>
                <c:pt idx="13">
                  <c:v>Fortaleza, Brasil</c:v>
                </c:pt>
                <c:pt idx="14">
                  <c:v>Medellín, Colombia</c:v>
                </c:pt>
                <c:pt idx="15">
                  <c:v>Salvador, Brasil</c:v>
                </c:pt>
                <c:pt idx="16">
                  <c:v>Curitiba, Brasil</c:v>
                </c:pt>
                <c:pt idx="17">
                  <c:v>Santo Domingo, R.Dom</c:v>
                </c:pt>
                <c:pt idx="18">
                  <c:v>Asunción, Paraguay</c:v>
                </c:pt>
                <c:pt idx="19">
                  <c:v>Campinas, Brasil</c:v>
                </c:pt>
              </c:strCache>
            </c:strRef>
          </c:cat>
          <c:val>
            <c:numRef>
              <c:f>Hoja1!$B$2:$B$21</c:f>
              <c:numCache>
                <c:formatCode>General</c:formatCode>
                <c:ptCount val="20"/>
                <c:pt idx="0">
                  <c:v>22.62</c:v>
                </c:pt>
                <c:pt idx="1">
                  <c:v>22.28</c:v>
                </c:pt>
                <c:pt idx="2">
                  <c:v>15.49</c:v>
                </c:pt>
                <c:pt idx="3">
                  <c:v>13.73</c:v>
                </c:pt>
                <c:pt idx="4">
                  <c:v>11.51</c:v>
                </c:pt>
                <c:pt idx="5">
                  <c:v>11.2</c:v>
                </c:pt>
                <c:pt idx="6">
                  <c:v>6.9</c:v>
                </c:pt>
                <c:pt idx="7">
                  <c:v>6.25</c:v>
                </c:pt>
                <c:pt idx="8">
                  <c:v>5.42</c:v>
                </c:pt>
                <c:pt idx="9">
                  <c:v>5.12</c:v>
                </c:pt>
                <c:pt idx="10">
                  <c:v>4.87</c:v>
                </c:pt>
                <c:pt idx="11">
                  <c:v>4.26</c:v>
                </c:pt>
                <c:pt idx="12">
                  <c:v>4.21</c:v>
                </c:pt>
                <c:pt idx="13">
                  <c:v>4.21</c:v>
                </c:pt>
                <c:pt idx="14">
                  <c:v>4.0999999999999996</c:v>
                </c:pt>
                <c:pt idx="15">
                  <c:v>3.96</c:v>
                </c:pt>
                <c:pt idx="16">
                  <c:v>3.81</c:v>
                </c:pt>
                <c:pt idx="17">
                  <c:v>3.52</c:v>
                </c:pt>
                <c:pt idx="18">
                  <c:v>3.51</c:v>
                </c:pt>
                <c:pt idx="19">
                  <c:v>3.42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744128"/>
        <c:axId val="133745664"/>
      </c:lineChart>
      <c:catAx>
        <c:axId val="133744128"/>
        <c:scaling>
          <c:orientation val="minMax"/>
        </c:scaling>
        <c:delete val="0"/>
        <c:axPos val="b"/>
        <c:majorTickMark val="none"/>
        <c:minorTickMark val="none"/>
        <c:tickLblPos val="nextTo"/>
        <c:crossAx val="133745664"/>
        <c:crosses val="autoZero"/>
        <c:auto val="1"/>
        <c:lblAlgn val="ctr"/>
        <c:lblOffset val="100"/>
        <c:noMultiLvlLbl val="0"/>
      </c:catAx>
      <c:valAx>
        <c:axId val="1337456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 dirty="0" smtClean="0"/>
                  <a:t>MM de Habitantes</a:t>
                </a:r>
                <a:endParaRPr lang="es-MX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33744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246EC-CA07-4105-9693-2488C289D383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6E368EB-5A2B-428E-92BC-46F47C291B6D}">
      <dgm:prSet phldrT="[Texto]"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Naturales 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1D0187EB-BB18-4A02-A8B1-477EF53D2030}" type="parTrans" cxnId="{72F168E0-4C52-460B-B9C7-B3CB4EE79172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0EA420E7-99D5-46B1-A86B-E0375FC20E36}" type="sibTrans" cxnId="{72F168E0-4C52-460B-B9C7-B3CB4EE79172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05AA4895-4D5A-4104-A5EB-AC3513E7F1BC}">
      <dgm:prSet phldrT="[Texto]"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Económicos 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8FD7D404-D42E-48EA-AD5B-5D8D9F327EBC}" type="parTrans" cxnId="{A89B03B5-8CC4-48C2-8F50-A95C07109D54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750FB614-21D3-4EE9-97DB-53DAB9FB06EA}" type="sibTrans" cxnId="{A89B03B5-8CC4-48C2-8F50-A95C07109D54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431ECBC7-5BEB-4410-9306-3C4FDA22A0C7}">
      <dgm:prSet phldrT="[Texto]"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Históricos 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2D11264C-BE60-4C58-ACCC-D98FE1B63856}" type="parTrans" cxnId="{4A7FCDFD-1033-49C7-A3E6-567CE63D077F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B1197381-5AE4-49F2-BB37-BCA071F57199}" type="sibTrans" cxnId="{4A7FCDFD-1033-49C7-A3E6-567CE63D077F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394885BC-6FC2-4D83-91C1-3A886D08B6C5}">
      <dgm:prSet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Donde no existan temperaturas extremas tanto frías como cálidas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F8364F54-EC64-42AA-8DAC-D90DE51B7EB3}" type="parTrans" cxnId="{4FEEEF19-3DF4-4769-B757-C73302D85D7F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183FBC2F-3E2A-4320-9425-79C6DAEE5756}" type="sibTrans" cxnId="{4FEEEF19-3DF4-4769-B757-C73302D85D7F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880D18E4-DDEA-4A5A-9D08-1B682FC4E3BD}">
      <dgm:prSet/>
      <dgm:spPr/>
      <dgm:t>
        <a:bodyPr/>
        <a:lstStyle/>
        <a:p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BC0E9465-5D1B-4DC4-BD1F-49540FF92E68}" type="parTrans" cxnId="{76D06577-66EC-4D63-8477-92B5848161DB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CFD68672-B672-4D84-8938-C2B315B5D3A5}" type="sibTrans" cxnId="{76D06577-66EC-4D63-8477-92B5848161DB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9BD3D065-B23E-4A13-9F3F-9E08ED295DB6}">
      <dgm:prSet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Existencia de llanuras no bajas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FE2C1BF5-8157-4087-9593-23051C438519}" type="parTrans" cxnId="{2480239C-DD33-44D8-BA52-B9999538A87F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742A1C45-F90D-4784-9ABE-4F91260E2038}" type="sibTrans" cxnId="{2480239C-DD33-44D8-BA52-B9999538A87F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0691DC3E-6436-4305-9812-86D5030B47E3}">
      <dgm:prSet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Cercanía a fuentes de agua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AC1E1BD2-EB35-4470-8474-1DEEB96E8EDE}" type="parTrans" cxnId="{BAA726AD-8A15-4289-8089-2637DFB7DC72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9C35FEA7-2339-4FB5-B9B7-1FDA570FA9ED}" type="sibTrans" cxnId="{BAA726AD-8A15-4289-8089-2637DFB7DC72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8CFA3C09-F724-4415-B2AD-6D0431003EE1}">
      <dgm:prSet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Siguiendo las corrientes que organizaron los  primeros asentamientos de colonización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D4ACB4B4-93E5-4D27-973E-5C9CACF4D86E}" type="parTrans" cxnId="{B4A5EB30-6969-4FF8-B482-60F70481A522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8BDDEB5E-ED5A-4762-8BEA-171B780FFA6D}" type="sibTrans" cxnId="{B4A5EB30-6969-4FF8-B482-60F70481A522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27F15FBD-E346-4F4E-9D36-B2C097400CA0}">
      <dgm:prSet/>
      <dgm:spPr/>
      <dgm:t>
        <a:bodyPr/>
        <a:lstStyle/>
        <a:p>
          <a:r>
            <a:rPr lang="es-MX" b="0" dirty="0" smtClean="0">
              <a:latin typeface="Arial" pitchFamily="34" charset="0"/>
              <a:cs typeface="Arial" pitchFamily="34" charset="0"/>
            </a:rPr>
            <a:t>Existencia de recursos naturales y minerales para su explotación</a:t>
          </a:r>
          <a:endParaRPr lang="es-MX" b="0" dirty="0">
            <a:latin typeface="Arial" pitchFamily="34" charset="0"/>
            <a:cs typeface="Arial" pitchFamily="34" charset="0"/>
          </a:endParaRPr>
        </a:p>
      </dgm:t>
    </dgm:pt>
    <dgm:pt modelId="{A5707816-DAEE-431A-BC8D-936DDC5DF760}" type="parTrans" cxnId="{0A94B30B-6823-43DB-924B-21F95F5D6F59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74EE0508-5541-43D1-8B73-641AB677C58A}" type="sibTrans" cxnId="{0A94B30B-6823-43DB-924B-21F95F5D6F59}">
      <dgm:prSet/>
      <dgm:spPr/>
      <dgm:t>
        <a:bodyPr/>
        <a:lstStyle/>
        <a:p>
          <a:endParaRPr lang="es-MX" b="0">
            <a:latin typeface="Arial" pitchFamily="34" charset="0"/>
            <a:cs typeface="Arial" pitchFamily="34" charset="0"/>
          </a:endParaRPr>
        </a:p>
      </dgm:t>
    </dgm:pt>
    <dgm:pt modelId="{4CC2810B-485A-4128-9FE7-A337D107769A}" type="pres">
      <dgm:prSet presAssocID="{46F246EC-CA07-4105-9693-2488C289D3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E771F44-0411-40CE-8E5F-009BC8EEFE4E}" type="pres">
      <dgm:prSet presAssocID="{36E368EB-5A2B-428E-92BC-46F47C291B6D}" presName="composite" presStyleCnt="0"/>
      <dgm:spPr/>
    </dgm:pt>
    <dgm:pt modelId="{48E91FF8-C1C6-4321-B294-0B64C16A3142}" type="pres">
      <dgm:prSet presAssocID="{36E368EB-5A2B-428E-92BC-46F47C291B6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601429-63C6-4336-BEAF-9BF2F8DD3740}" type="pres">
      <dgm:prSet presAssocID="{36E368EB-5A2B-428E-92BC-46F47C291B6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B2D740A-3944-4598-BF0F-59F35C74335F}" type="pres">
      <dgm:prSet presAssocID="{0EA420E7-99D5-46B1-A86B-E0375FC20E36}" presName="space" presStyleCnt="0"/>
      <dgm:spPr/>
    </dgm:pt>
    <dgm:pt modelId="{FAB478A1-59E0-424F-9B60-D51FC422F44C}" type="pres">
      <dgm:prSet presAssocID="{05AA4895-4D5A-4104-A5EB-AC3513E7F1BC}" presName="composite" presStyleCnt="0"/>
      <dgm:spPr/>
    </dgm:pt>
    <dgm:pt modelId="{950018A1-E532-4E44-858E-599E26DCB87D}" type="pres">
      <dgm:prSet presAssocID="{05AA4895-4D5A-4104-A5EB-AC3513E7F1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9551C3-62CE-4BC8-88BA-4ADB13D97258}" type="pres">
      <dgm:prSet presAssocID="{05AA4895-4D5A-4104-A5EB-AC3513E7F1B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B873C8-FFCA-42D9-BF50-4304AD74071D}" type="pres">
      <dgm:prSet presAssocID="{750FB614-21D3-4EE9-97DB-53DAB9FB06EA}" presName="space" presStyleCnt="0"/>
      <dgm:spPr/>
    </dgm:pt>
    <dgm:pt modelId="{76718928-5B21-4103-B86A-01C478D50C87}" type="pres">
      <dgm:prSet presAssocID="{431ECBC7-5BEB-4410-9306-3C4FDA22A0C7}" presName="composite" presStyleCnt="0"/>
      <dgm:spPr/>
    </dgm:pt>
    <dgm:pt modelId="{3E1860EB-0867-4E08-98B8-B0FFEB7CA4D8}" type="pres">
      <dgm:prSet presAssocID="{431ECBC7-5BEB-4410-9306-3C4FDA22A0C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657FC94-B197-4C1B-B25C-12A44DF46286}" type="pres">
      <dgm:prSet presAssocID="{431ECBC7-5BEB-4410-9306-3C4FDA22A0C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89B03B5-8CC4-48C2-8F50-A95C07109D54}" srcId="{46F246EC-CA07-4105-9693-2488C289D383}" destId="{05AA4895-4D5A-4104-A5EB-AC3513E7F1BC}" srcOrd="1" destOrd="0" parTransId="{8FD7D404-D42E-48EA-AD5B-5D8D9F327EBC}" sibTransId="{750FB614-21D3-4EE9-97DB-53DAB9FB06EA}"/>
    <dgm:cxn modelId="{4FEEEF19-3DF4-4769-B757-C73302D85D7F}" srcId="{36E368EB-5A2B-428E-92BC-46F47C291B6D}" destId="{394885BC-6FC2-4D83-91C1-3A886D08B6C5}" srcOrd="0" destOrd="0" parTransId="{F8364F54-EC64-42AA-8DAC-D90DE51B7EB3}" sibTransId="{183FBC2F-3E2A-4320-9425-79C6DAEE5756}"/>
    <dgm:cxn modelId="{1078B4EA-0408-4B52-AF26-870471EFF814}" type="presOf" srcId="{0691DC3E-6436-4305-9812-86D5030B47E3}" destId="{FC601429-63C6-4336-BEAF-9BF2F8DD3740}" srcOrd="0" destOrd="2" presId="urn:microsoft.com/office/officeart/2005/8/layout/hList1"/>
    <dgm:cxn modelId="{4A7FCDFD-1033-49C7-A3E6-567CE63D077F}" srcId="{46F246EC-CA07-4105-9693-2488C289D383}" destId="{431ECBC7-5BEB-4410-9306-3C4FDA22A0C7}" srcOrd="2" destOrd="0" parTransId="{2D11264C-BE60-4C58-ACCC-D98FE1B63856}" sibTransId="{B1197381-5AE4-49F2-BB37-BCA071F57199}"/>
    <dgm:cxn modelId="{A6189BAB-8A72-4837-9808-5EA1E9FAEE45}" type="presOf" srcId="{27F15FBD-E346-4F4E-9D36-B2C097400CA0}" destId="{B09551C3-62CE-4BC8-88BA-4ADB13D97258}" srcOrd="0" destOrd="0" presId="urn:microsoft.com/office/officeart/2005/8/layout/hList1"/>
    <dgm:cxn modelId="{CDA2510A-AB64-43FB-A066-9074F6861F91}" type="presOf" srcId="{8CFA3C09-F724-4415-B2AD-6D0431003EE1}" destId="{7657FC94-B197-4C1B-B25C-12A44DF46286}" srcOrd="0" destOrd="0" presId="urn:microsoft.com/office/officeart/2005/8/layout/hList1"/>
    <dgm:cxn modelId="{B4A5EB30-6969-4FF8-B482-60F70481A522}" srcId="{431ECBC7-5BEB-4410-9306-3C4FDA22A0C7}" destId="{8CFA3C09-F724-4415-B2AD-6D0431003EE1}" srcOrd="0" destOrd="0" parTransId="{D4ACB4B4-93E5-4D27-973E-5C9CACF4D86E}" sibTransId="{8BDDEB5E-ED5A-4762-8BEA-171B780FFA6D}"/>
    <dgm:cxn modelId="{A8D5A094-80A1-481B-B023-333C42B636C2}" type="presOf" srcId="{36E368EB-5A2B-428E-92BC-46F47C291B6D}" destId="{48E91FF8-C1C6-4321-B294-0B64C16A3142}" srcOrd="0" destOrd="0" presId="urn:microsoft.com/office/officeart/2005/8/layout/hList1"/>
    <dgm:cxn modelId="{0A94B30B-6823-43DB-924B-21F95F5D6F59}" srcId="{05AA4895-4D5A-4104-A5EB-AC3513E7F1BC}" destId="{27F15FBD-E346-4F4E-9D36-B2C097400CA0}" srcOrd="0" destOrd="0" parTransId="{A5707816-DAEE-431A-BC8D-936DDC5DF760}" sibTransId="{74EE0508-5541-43D1-8B73-641AB677C58A}"/>
    <dgm:cxn modelId="{2480239C-DD33-44D8-BA52-B9999538A87F}" srcId="{36E368EB-5A2B-428E-92BC-46F47C291B6D}" destId="{9BD3D065-B23E-4A13-9F3F-9E08ED295DB6}" srcOrd="1" destOrd="0" parTransId="{FE2C1BF5-8157-4087-9593-23051C438519}" sibTransId="{742A1C45-F90D-4784-9ABE-4F91260E2038}"/>
    <dgm:cxn modelId="{9F04E085-EDE6-40A0-93F7-6826876ACA61}" type="presOf" srcId="{05AA4895-4D5A-4104-A5EB-AC3513E7F1BC}" destId="{950018A1-E532-4E44-858E-599E26DCB87D}" srcOrd="0" destOrd="0" presId="urn:microsoft.com/office/officeart/2005/8/layout/hList1"/>
    <dgm:cxn modelId="{0725C09C-E51D-44BA-8430-F8C09BFD0A53}" type="presOf" srcId="{46F246EC-CA07-4105-9693-2488C289D383}" destId="{4CC2810B-485A-4128-9FE7-A337D107769A}" srcOrd="0" destOrd="0" presId="urn:microsoft.com/office/officeart/2005/8/layout/hList1"/>
    <dgm:cxn modelId="{829939BE-D2BF-4CD9-812B-9F0A8B9A3BC3}" type="presOf" srcId="{880D18E4-DDEA-4A5A-9D08-1B682FC4E3BD}" destId="{FC601429-63C6-4336-BEAF-9BF2F8DD3740}" srcOrd="0" destOrd="3" presId="urn:microsoft.com/office/officeart/2005/8/layout/hList1"/>
    <dgm:cxn modelId="{BAA726AD-8A15-4289-8089-2637DFB7DC72}" srcId="{36E368EB-5A2B-428E-92BC-46F47C291B6D}" destId="{0691DC3E-6436-4305-9812-86D5030B47E3}" srcOrd="2" destOrd="0" parTransId="{AC1E1BD2-EB35-4470-8474-1DEEB96E8EDE}" sibTransId="{9C35FEA7-2339-4FB5-B9B7-1FDA570FA9ED}"/>
    <dgm:cxn modelId="{0081C958-D97C-43A4-AC74-FDE129E4B705}" type="presOf" srcId="{431ECBC7-5BEB-4410-9306-3C4FDA22A0C7}" destId="{3E1860EB-0867-4E08-98B8-B0FFEB7CA4D8}" srcOrd="0" destOrd="0" presId="urn:microsoft.com/office/officeart/2005/8/layout/hList1"/>
    <dgm:cxn modelId="{72F168E0-4C52-460B-B9C7-B3CB4EE79172}" srcId="{46F246EC-CA07-4105-9693-2488C289D383}" destId="{36E368EB-5A2B-428E-92BC-46F47C291B6D}" srcOrd="0" destOrd="0" parTransId="{1D0187EB-BB18-4A02-A8B1-477EF53D2030}" sibTransId="{0EA420E7-99D5-46B1-A86B-E0375FC20E36}"/>
    <dgm:cxn modelId="{CC6F77E9-C757-44E8-A9D3-30358742FAC2}" type="presOf" srcId="{394885BC-6FC2-4D83-91C1-3A886D08B6C5}" destId="{FC601429-63C6-4336-BEAF-9BF2F8DD3740}" srcOrd="0" destOrd="0" presId="urn:microsoft.com/office/officeart/2005/8/layout/hList1"/>
    <dgm:cxn modelId="{A4C42F05-3973-4582-B07B-A3BFE104EE4C}" type="presOf" srcId="{9BD3D065-B23E-4A13-9F3F-9E08ED295DB6}" destId="{FC601429-63C6-4336-BEAF-9BF2F8DD3740}" srcOrd="0" destOrd="1" presId="urn:microsoft.com/office/officeart/2005/8/layout/hList1"/>
    <dgm:cxn modelId="{76D06577-66EC-4D63-8477-92B5848161DB}" srcId="{36E368EB-5A2B-428E-92BC-46F47C291B6D}" destId="{880D18E4-DDEA-4A5A-9D08-1B682FC4E3BD}" srcOrd="3" destOrd="0" parTransId="{BC0E9465-5D1B-4DC4-BD1F-49540FF92E68}" sibTransId="{CFD68672-B672-4D84-8938-C2B315B5D3A5}"/>
    <dgm:cxn modelId="{480573C1-0D73-4583-82CE-1C0B5C94CBD0}" type="presParOf" srcId="{4CC2810B-485A-4128-9FE7-A337D107769A}" destId="{0E771F44-0411-40CE-8E5F-009BC8EEFE4E}" srcOrd="0" destOrd="0" presId="urn:microsoft.com/office/officeart/2005/8/layout/hList1"/>
    <dgm:cxn modelId="{D1D8A2BD-7B2D-434E-876A-CA49D69901E7}" type="presParOf" srcId="{0E771F44-0411-40CE-8E5F-009BC8EEFE4E}" destId="{48E91FF8-C1C6-4321-B294-0B64C16A3142}" srcOrd="0" destOrd="0" presId="urn:microsoft.com/office/officeart/2005/8/layout/hList1"/>
    <dgm:cxn modelId="{935D2ABE-868B-49D0-A4D4-0015C42E5367}" type="presParOf" srcId="{0E771F44-0411-40CE-8E5F-009BC8EEFE4E}" destId="{FC601429-63C6-4336-BEAF-9BF2F8DD3740}" srcOrd="1" destOrd="0" presId="urn:microsoft.com/office/officeart/2005/8/layout/hList1"/>
    <dgm:cxn modelId="{0BC299B8-CED9-45FD-9369-424239055960}" type="presParOf" srcId="{4CC2810B-485A-4128-9FE7-A337D107769A}" destId="{FB2D740A-3944-4598-BF0F-59F35C74335F}" srcOrd="1" destOrd="0" presId="urn:microsoft.com/office/officeart/2005/8/layout/hList1"/>
    <dgm:cxn modelId="{B779C18C-3047-4155-9B41-87221D0F6032}" type="presParOf" srcId="{4CC2810B-485A-4128-9FE7-A337D107769A}" destId="{FAB478A1-59E0-424F-9B60-D51FC422F44C}" srcOrd="2" destOrd="0" presId="urn:microsoft.com/office/officeart/2005/8/layout/hList1"/>
    <dgm:cxn modelId="{F868EBDA-E5FB-4D5C-94CE-A3723F0804D6}" type="presParOf" srcId="{FAB478A1-59E0-424F-9B60-D51FC422F44C}" destId="{950018A1-E532-4E44-858E-599E26DCB87D}" srcOrd="0" destOrd="0" presId="urn:microsoft.com/office/officeart/2005/8/layout/hList1"/>
    <dgm:cxn modelId="{28FF84C0-CC1C-40BF-AD0E-2ED910305080}" type="presParOf" srcId="{FAB478A1-59E0-424F-9B60-D51FC422F44C}" destId="{B09551C3-62CE-4BC8-88BA-4ADB13D97258}" srcOrd="1" destOrd="0" presId="urn:microsoft.com/office/officeart/2005/8/layout/hList1"/>
    <dgm:cxn modelId="{CC4E12E4-77DC-4E41-84BC-3FBE1974D703}" type="presParOf" srcId="{4CC2810B-485A-4128-9FE7-A337D107769A}" destId="{85B873C8-FFCA-42D9-BF50-4304AD74071D}" srcOrd="3" destOrd="0" presId="urn:microsoft.com/office/officeart/2005/8/layout/hList1"/>
    <dgm:cxn modelId="{58945377-9BB4-493B-91B6-E2AA8F0D1A3E}" type="presParOf" srcId="{4CC2810B-485A-4128-9FE7-A337D107769A}" destId="{76718928-5B21-4103-B86A-01C478D50C87}" srcOrd="4" destOrd="0" presId="urn:microsoft.com/office/officeart/2005/8/layout/hList1"/>
    <dgm:cxn modelId="{871B158F-0E7C-4BA0-9F9F-CA9C41043F9C}" type="presParOf" srcId="{76718928-5B21-4103-B86A-01C478D50C87}" destId="{3E1860EB-0867-4E08-98B8-B0FFEB7CA4D8}" srcOrd="0" destOrd="0" presId="urn:microsoft.com/office/officeart/2005/8/layout/hList1"/>
    <dgm:cxn modelId="{3BF2C9E8-5F14-484B-B953-FEE9BB67D5E7}" type="presParOf" srcId="{76718928-5B21-4103-B86A-01C478D50C87}" destId="{7657FC94-B197-4C1B-B25C-12A44DF4628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D547BE-3F3B-4E1D-9622-1713D9514307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7C755D57-19D5-46CD-A51E-4CD8CB847629}">
      <dgm:prSet phldrT="[Texto]" custT="1"/>
      <dgm:spPr/>
      <dgm:t>
        <a:bodyPr/>
        <a:lstStyle/>
        <a:p>
          <a:r>
            <a:rPr lang="es-MX" sz="2400" dirty="0" smtClean="0"/>
            <a:t>Asentamientos poblacionales </a:t>
          </a:r>
          <a:endParaRPr lang="es-MX" sz="2400" dirty="0"/>
        </a:p>
      </dgm:t>
    </dgm:pt>
    <dgm:pt modelId="{BB33FD8D-27E3-4BC1-AFE6-482EABAB85C1}" type="parTrans" cxnId="{0065CD78-76A5-4B37-A182-F67A790EF458}">
      <dgm:prSet/>
      <dgm:spPr/>
      <dgm:t>
        <a:bodyPr/>
        <a:lstStyle/>
        <a:p>
          <a:endParaRPr lang="es-MX" sz="2800"/>
        </a:p>
      </dgm:t>
    </dgm:pt>
    <dgm:pt modelId="{8DD7BAFB-C4B2-4475-A967-AF88D836E15E}" type="sibTrans" cxnId="{0065CD78-76A5-4B37-A182-F67A790EF458}">
      <dgm:prSet/>
      <dgm:spPr/>
      <dgm:t>
        <a:bodyPr/>
        <a:lstStyle/>
        <a:p>
          <a:endParaRPr lang="es-MX" sz="2800"/>
        </a:p>
      </dgm:t>
    </dgm:pt>
    <dgm:pt modelId="{5CABD6E6-17FD-4250-9F1C-7B9FD06CD7BE}" type="asst">
      <dgm:prSet phldrT="[Texto]" custT="1"/>
      <dgm:spPr/>
      <dgm:t>
        <a:bodyPr/>
        <a:lstStyle/>
        <a:p>
          <a:r>
            <a:rPr lang="es-MX" sz="2400" dirty="0" smtClean="0"/>
            <a:t>están regularmente condicionadas a</a:t>
          </a:r>
          <a:endParaRPr lang="es-MX" sz="2400" dirty="0"/>
        </a:p>
      </dgm:t>
    </dgm:pt>
    <dgm:pt modelId="{8658022E-32B0-4A35-9ECA-49FB9FB4EBFD}" type="parTrans" cxnId="{AD0FBCA4-0C4A-4951-B21A-9A46EFE6933E}">
      <dgm:prSet/>
      <dgm:spPr/>
      <dgm:t>
        <a:bodyPr/>
        <a:lstStyle/>
        <a:p>
          <a:endParaRPr lang="es-MX" sz="2800"/>
        </a:p>
      </dgm:t>
    </dgm:pt>
    <dgm:pt modelId="{37DCA71C-1E43-4759-8DC8-D355146DA6CE}" type="sibTrans" cxnId="{AD0FBCA4-0C4A-4951-B21A-9A46EFE6933E}">
      <dgm:prSet/>
      <dgm:spPr/>
      <dgm:t>
        <a:bodyPr/>
        <a:lstStyle/>
        <a:p>
          <a:endParaRPr lang="es-MX" sz="2800"/>
        </a:p>
      </dgm:t>
    </dgm:pt>
    <dgm:pt modelId="{EA6D19A0-3D6B-41ED-A705-D25AEA781C67}">
      <dgm:prSet phldrT="[Texto]" custT="1"/>
      <dgm:spPr/>
      <dgm:t>
        <a:bodyPr/>
        <a:lstStyle/>
        <a:p>
          <a:r>
            <a:rPr lang="es-MX" sz="2400" dirty="0" smtClean="0"/>
            <a:t>Fajas costeras </a:t>
          </a:r>
          <a:endParaRPr lang="es-MX" sz="2400" dirty="0"/>
        </a:p>
      </dgm:t>
    </dgm:pt>
    <dgm:pt modelId="{BDA893B7-FF06-456E-83AE-2F280F51791F}" type="parTrans" cxnId="{FC6C47D5-F12F-4639-8B3C-F361F1CB18F0}">
      <dgm:prSet/>
      <dgm:spPr/>
      <dgm:t>
        <a:bodyPr/>
        <a:lstStyle/>
        <a:p>
          <a:endParaRPr lang="es-MX" sz="2800"/>
        </a:p>
      </dgm:t>
    </dgm:pt>
    <dgm:pt modelId="{6EE99AD2-414D-4BC6-8AE4-F1F0B0E0F03C}" type="sibTrans" cxnId="{FC6C47D5-F12F-4639-8B3C-F361F1CB18F0}">
      <dgm:prSet/>
      <dgm:spPr/>
      <dgm:t>
        <a:bodyPr/>
        <a:lstStyle/>
        <a:p>
          <a:endParaRPr lang="es-MX" sz="2800"/>
        </a:p>
      </dgm:t>
    </dgm:pt>
    <dgm:pt modelId="{C78A8BBE-5865-446A-B56D-483F646720EF}">
      <dgm:prSet phldrT="[Texto]" custT="1"/>
      <dgm:spPr/>
      <dgm:t>
        <a:bodyPr/>
        <a:lstStyle/>
        <a:p>
          <a:r>
            <a:rPr lang="es-MX" sz="2400" dirty="0" smtClean="0"/>
            <a:t>Sistemas fluviales o lacustres </a:t>
          </a:r>
          <a:endParaRPr lang="es-MX" sz="2400" dirty="0"/>
        </a:p>
      </dgm:t>
    </dgm:pt>
    <dgm:pt modelId="{671281CE-1F68-479B-B59F-E03102F13B05}" type="parTrans" cxnId="{5880CE50-A95D-476E-9B8E-38DA4B9B1B36}">
      <dgm:prSet/>
      <dgm:spPr/>
      <dgm:t>
        <a:bodyPr/>
        <a:lstStyle/>
        <a:p>
          <a:endParaRPr lang="es-MX" sz="2800"/>
        </a:p>
      </dgm:t>
    </dgm:pt>
    <dgm:pt modelId="{485AA495-C1FB-4A72-811C-06D5C95930D0}" type="sibTrans" cxnId="{5880CE50-A95D-476E-9B8E-38DA4B9B1B36}">
      <dgm:prSet/>
      <dgm:spPr/>
      <dgm:t>
        <a:bodyPr/>
        <a:lstStyle/>
        <a:p>
          <a:endParaRPr lang="es-MX" sz="2800"/>
        </a:p>
      </dgm:t>
    </dgm:pt>
    <dgm:pt modelId="{93C690ED-3902-4A36-83D3-6D5B859936DA}">
      <dgm:prSet custT="1"/>
      <dgm:spPr/>
      <dgm:t>
        <a:bodyPr/>
        <a:lstStyle/>
        <a:p>
          <a:r>
            <a:rPr lang="es-MX" sz="2400" dirty="0" smtClean="0"/>
            <a:t>Regiones  interiores asociadas a la explotación de yacimientos minerales</a:t>
          </a:r>
          <a:endParaRPr lang="es-MX" sz="2400" dirty="0"/>
        </a:p>
      </dgm:t>
    </dgm:pt>
    <dgm:pt modelId="{6A7ED86A-AAF5-421E-85C7-2A09B16253A2}" type="parTrans" cxnId="{B7CFF215-0751-482D-8B6E-BC8A987B2C4F}">
      <dgm:prSet/>
      <dgm:spPr/>
      <dgm:t>
        <a:bodyPr/>
        <a:lstStyle/>
        <a:p>
          <a:endParaRPr lang="es-MX" sz="2800"/>
        </a:p>
      </dgm:t>
    </dgm:pt>
    <dgm:pt modelId="{A9D74555-D66A-4DAB-A28E-4D0B3991D17F}" type="sibTrans" cxnId="{B7CFF215-0751-482D-8B6E-BC8A987B2C4F}">
      <dgm:prSet/>
      <dgm:spPr/>
      <dgm:t>
        <a:bodyPr/>
        <a:lstStyle/>
        <a:p>
          <a:endParaRPr lang="es-MX" sz="2800"/>
        </a:p>
      </dgm:t>
    </dgm:pt>
    <dgm:pt modelId="{1436496C-8A27-48B2-9B62-ECCEAA680F72}" type="pres">
      <dgm:prSet presAssocID="{6BD547BE-3F3B-4E1D-9622-1713D95143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4FC9C727-A0A7-43D6-9E89-C0B6D6F382F0}" type="pres">
      <dgm:prSet presAssocID="{7C755D57-19D5-46CD-A51E-4CD8CB847629}" presName="hierRoot1" presStyleCnt="0">
        <dgm:presLayoutVars>
          <dgm:hierBranch val="init"/>
        </dgm:presLayoutVars>
      </dgm:prSet>
      <dgm:spPr/>
    </dgm:pt>
    <dgm:pt modelId="{49CB1C7D-25AD-4256-AA7F-094BA3409C93}" type="pres">
      <dgm:prSet presAssocID="{7C755D57-19D5-46CD-A51E-4CD8CB847629}" presName="rootComposite1" presStyleCnt="0"/>
      <dgm:spPr/>
    </dgm:pt>
    <dgm:pt modelId="{F7117863-56E4-4DCC-8FC7-3FDDFA17119F}" type="pres">
      <dgm:prSet presAssocID="{7C755D57-19D5-46CD-A51E-4CD8CB84762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59EE252-1CB9-4947-9A79-9AFF7360B34B}" type="pres">
      <dgm:prSet presAssocID="{7C755D57-19D5-46CD-A51E-4CD8CB84762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B1F9A96C-1E9D-4DE8-BCC1-ED1DA0B61D72}" type="pres">
      <dgm:prSet presAssocID="{7C755D57-19D5-46CD-A51E-4CD8CB847629}" presName="hierChild2" presStyleCnt="0"/>
      <dgm:spPr/>
    </dgm:pt>
    <dgm:pt modelId="{6D35B65B-7586-4407-8297-3FF78A8351DC}" type="pres">
      <dgm:prSet presAssocID="{BDA893B7-FF06-456E-83AE-2F280F51791F}" presName="Name64" presStyleLbl="parChTrans1D2" presStyleIdx="0" presStyleCnt="4"/>
      <dgm:spPr/>
      <dgm:t>
        <a:bodyPr/>
        <a:lstStyle/>
        <a:p>
          <a:endParaRPr lang="es-MX"/>
        </a:p>
      </dgm:t>
    </dgm:pt>
    <dgm:pt modelId="{C113D70F-2AA9-4665-9ED8-756F5F8D0E63}" type="pres">
      <dgm:prSet presAssocID="{EA6D19A0-3D6B-41ED-A705-D25AEA781C67}" presName="hierRoot2" presStyleCnt="0">
        <dgm:presLayoutVars>
          <dgm:hierBranch val="init"/>
        </dgm:presLayoutVars>
      </dgm:prSet>
      <dgm:spPr/>
    </dgm:pt>
    <dgm:pt modelId="{CEFC804C-B5A1-4285-8BE2-D32B97BAC5E1}" type="pres">
      <dgm:prSet presAssocID="{EA6D19A0-3D6B-41ED-A705-D25AEA781C67}" presName="rootComposite" presStyleCnt="0"/>
      <dgm:spPr/>
    </dgm:pt>
    <dgm:pt modelId="{9A31D8BF-BFA3-4335-B21E-A6E76D3D521C}" type="pres">
      <dgm:prSet presAssocID="{EA6D19A0-3D6B-41ED-A705-D25AEA781C6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10BBD1-F6E7-4C0B-984C-AE627EDE10E1}" type="pres">
      <dgm:prSet presAssocID="{EA6D19A0-3D6B-41ED-A705-D25AEA781C67}" presName="rootConnector" presStyleLbl="node2" presStyleIdx="0" presStyleCnt="3"/>
      <dgm:spPr/>
      <dgm:t>
        <a:bodyPr/>
        <a:lstStyle/>
        <a:p>
          <a:endParaRPr lang="es-MX"/>
        </a:p>
      </dgm:t>
    </dgm:pt>
    <dgm:pt modelId="{0C0F1533-9C9E-4E10-B256-29241D5F4670}" type="pres">
      <dgm:prSet presAssocID="{EA6D19A0-3D6B-41ED-A705-D25AEA781C67}" presName="hierChild4" presStyleCnt="0"/>
      <dgm:spPr/>
    </dgm:pt>
    <dgm:pt modelId="{D28B7699-099A-4190-BC47-BCF40D36D5E7}" type="pres">
      <dgm:prSet presAssocID="{EA6D19A0-3D6B-41ED-A705-D25AEA781C67}" presName="hierChild5" presStyleCnt="0"/>
      <dgm:spPr/>
    </dgm:pt>
    <dgm:pt modelId="{17F79C1D-45C9-4052-A1D9-52DDA4B38323}" type="pres">
      <dgm:prSet presAssocID="{6A7ED86A-AAF5-421E-85C7-2A09B16253A2}" presName="Name64" presStyleLbl="parChTrans1D2" presStyleIdx="1" presStyleCnt="4"/>
      <dgm:spPr/>
      <dgm:t>
        <a:bodyPr/>
        <a:lstStyle/>
        <a:p>
          <a:endParaRPr lang="es-MX"/>
        </a:p>
      </dgm:t>
    </dgm:pt>
    <dgm:pt modelId="{5040134D-0476-42BF-911B-CB176ED1066C}" type="pres">
      <dgm:prSet presAssocID="{93C690ED-3902-4A36-83D3-6D5B859936DA}" presName="hierRoot2" presStyleCnt="0">
        <dgm:presLayoutVars>
          <dgm:hierBranch val="init"/>
        </dgm:presLayoutVars>
      </dgm:prSet>
      <dgm:spPr/>
    </dgm:pt>
    <dgm:pt modelId="{F0DE28B6-9398-4079-8D38-D6A7D8B6FBAF}" type="pres">
      <dgm:prSet presAssocID="{93C690ED-3902-4A36-83D3-6D5B859936DA}" presName="rootComposite" presStyleCnt="0"/>
      <dgm:spPr/>
    </dgm:pt>
    <dgm:pt modelId="{A4115FA7-D0F1-4293-972A-BB7425DADB35}" type="pres">
      <dgm:prSet presAssocID="{93C690ED-3902-4A36-83D3-6D5B859936DA}" presName="rootText" presStyleLbl="node2" presStyleIdx="1" presStyleCnt="3" custScaleY="33247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A69B9FC-37AC-4121-A898-59AC309937E1}" type="pres">
      <dgm:prSet presAssocID="{93C690ED-3902-4A36-83D3-6D5B859936DA}" presName="rootConnector" presStyleLbl="node2" presStyleIdx="1" presStyleCnt="3"/>
      <dgm:spPr/>
      <dgm:t>
        <a:bodyPr/>
        <a:lstStyle/>
        <a:p>
          <a:endParaRPr lang="es-MX"/>
        </a:p>
      </dgm:t>
    </dgm:pt>
    <dgm:pt modelId="{AC0E887F-8451-4C10-9FB8-A2AEB646024A}" type="pres">
      <dgm:prSet presAssocID="{93C690ED-3902-4A36-83D3-6D5B859936DA}" presName="hierChild4" presStyleCnt="0"/>
      <dgm:spPr/>
    </dgm:pt>
    <dgm:pt modelId="{A8566C86-9392-48D7-9E61-D46CD1442097}" type="pres">
      <dgm:prSet presAssocID="{93C690ED-3902-4A36-83D3-6D5B859936DA}" presName="hierChild5" presStyleCnt="0"/>
      <dgm:spPr/>
    </dgm:pt>
    <dgm:pt modelId="{2CDE63D2-F95F-495F-8273-5198457546FE}" type="pres">
      <dgm:prSet presAssocID="{671281CE-1F68-479B-B59F-E03102F13B05}" presName="Name64" presStyleLbl="parChTrans1D2" presStyleIdx="2" presStyleCnt="4"/>
      <dgm:spPr/>
      <dgm:t>
        <a:bodyPr/>
        <a:lstStyle/>
        <a:p>
          <a:endParaRPr lang="es-MX"/>
        </a:p>
      </dgm:t>
    </dgm:pt>
    <dgm:pt modelId="{D61F34F1-06EE-455C-90C2-C9B4E5CC9DAE}" type="pres">
      <dgm:prSet presAssocID="{C78A8BBE-5865-446A-B56D-483F646720EF}" presName="hierRoot2" presStyleCnt="0">
        <dgm:presLayoutVars>
          <dgm:hierBranch val="init"/>
        </dgm:presLayoutVars>
      </dgm:prSet>
      <dgm:spPr/>
    </dgm:pt>
    <dgm:pt modelId="{467F3ADE-B75C-4E3B-9CE3-D2D8970EB049}" type="pres">
      <dgm:prSet presAssocID="{C78A8BBE-5865-446A-B56D-483F646720EF}" presName="rootComposite" presStyleCnt="0"/>
      <dgm:spPr/>
    </dgm:pt>
    <dgm:pt modelId="{71AA4B3A-0C38-4C4A-B72E-1E7C66C7CE4D}" type="pres">
      <dgm:prSet presAssocID="{C78A8BBE-5865-446A-B56D-483F646720E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A499F3F-474B-4087-9A4E-27DAC4465BBA}" type="pres">
      <dgm:prSet presAssocID="{C78A8BBE-5865-446A-B56D-483F646720EF}" presName="rootConnector" presStyleLbl="node2" presStyleIdx="2" presStyleCnt="3"/>
      <dgm:spPr/>
      <dgm:t>
        <a:bodyPr/>
        <a:lstStyle/>
        <a:p>
          <a:endParaRPr lang="es-MX"/>
        </a:p>
      </dgm:t>
    </dgm:pt>
    <dgm:pt modelId="{9C694D37-C74D-44A8-A953-7F861B5A8951}" type="pres">
      <dgm:prSet presAssocID="{C78A8BBE-5865-446A-B56D-483F646720EF}" presName="hierChild4" presStyleCnt="0"/>
      <dgm:spPr/>
    </dgm:pt>
    <dgm:pt modelId="{6E3A162D-7093-4340-BE05-9113E80EA49C}" type="pres">
      <dgm:prSet presAssocID="{C78A8BBE-5865-446A-B56D-483F646720EF}" presName="hierChild5" presStyleCnt="0"/>
      <dgm:spPr/>
    </dgm:pt>
    <dgm:pt modelId="{3BCFBD78-AA59-4102-9B73-7A842D63A8BA}" type="pres">
      <dgm:prSet presAssocID="{7C755D57-19D5-46CD-A51E-4CD8CB847629}" presName="hierChild3" presStyleCnt="0"/>
      <dgm:spPr/>
    </dgm:pt>
    <dgm:pt modelId="{09E53A19-C38A-48CE-8D1F-485E83E1EA76}" type="pres">
      <dgm:prSet presAssocID="{8658022E-32B0-4A35-9ECA-49FB9FB4EBFD}" presName="Name115" presStyleLbl="parChTrans1D2" presStyleIdx="3" presStyleCnt="4"/>
      <dgm:spPr/>
      <dgm:t>
        <a:bodyPr/>
        <a:lstStyle/>
        <a:p>
          <a:endParaRPr lang="es-MX"/>
        </a:p>
      </dgm:t>
    </dgm:pt>
    <dgm:pt modelId="{0B95D3B0-0DD9-4AF1-9A60-2000290C10F2}" type="pres">
      <dgm:prSet presAssocID="{5CABD6E6-17FD-4250-9F1C-7B9FD06CD7BE}" presName="hierRoot3" presStyleCnt="0">
        <dgm:presLayoutVars>
          <dgm:hierBranch val="init"/>
        </dgm:presLayoutVars>
      </dgm:prSet>
      <dgm:spPr/>
    </dgm:pt>
    <dgm:pt modelId="{FF7F76E3-802C-4D8A-913E-F1985574C02F}" type="pres">
      <dgm:prSet presAssocID="{5CABD6E6-17FD-4250-9F1C-7B9FD06CD7BE}" presName="rootComposite3" presStyleCnt="0"/>
      <dgm:spPr/>
    </dgm:pt>
    <dgm:pt modelId="{19B62CBE-3597-4978-A4C9-DBD297755A12}" type="pres">
      <dgm:prSet presAssocID="{5CABD6E6-17FD-4250-9F1C-7B9FD06CD7BE}" presName="rootText3" presStyleLbl="asst1" presStyleIdx="0" presStyleCnt="1" custScaleX="118676" custScaleY="15244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A35F51C-17E3-40A7-BCC9-C2A8AF8BD79F}" type="pres">
      <dgm:prSet presAssocID="{5CABD6E6-17FD-4250-9F1C-7B9FD06CD7BE}" presName="rootConnector3" presStyleLbl="asst1" presStyleIdx="0" presStyleCnt="1"/>
      <dgm:spPr/>
      <dgm:t>
        <a:bodyPr/>
        <a:lstStyle/>
        <a:p>
          <a:endParaRPr lang="es-MX"/>
        </a:p>
      </dgm:t>
    </dgm:pt>
    <dgm:pt modelId="{95990772-C8D2-46B6-B927-EDCAE1FE4D4A}" type="pres">
      <dgm:prSet presAssocID="{5CABD6E6-17FD-4250-9F1C-7B9FD06CD7BE}" presName="hierChild6" presStyleCnt="0"/>
      <dgm:spPr/>
    </dgm:pt>
    <dgm:pt modelId="{6DC365B6-D391-4F97-826A-F08028292724}" type="pres">
      <dgm:prSet presAssocID="{5CABD6E6-17FD-4250-9F1C-7B9FD06CD7BE}" presName="hierChild7" presStyleCnt="0"/>
      <dgm:spPr/>
    </dgm:pt>
  </dgm:ptLst>
  <dgm:cxnLst>
    <dgm:cxn modelId="{304D8810-3A98-45E4-A1EE-77086851978F}" type="presOf" srcId="{EA6D19A0-3D6B-41ED-A705-D25AEA781C67}" destId="{A910BBD1-F6E7-4C0B-984C-AE627EDE10E1}" srcOrd="1" destOrd="0" presId="urn:microsoft.com/office/officeart/2009/3/layout/HorizontalOrganizationChart"/>
    <dgm:cxn modelId="{A9CFAC4E-F99D-4872-A84D-A442ABD62A1D}" type="presOf" srcId="{8658022E-32B0-4A35-9ECA-49FB9FB4EBFD}" destId="{09E53A19-C38A-48CE-8D1F-485E83E1EA76}" srcOrd="0" destOrd="0" presId="urn:microsoft.com/office/officeart/2009/3/layout/HorizontalOrganizationChart"/>
    <dgm:cxn modelId="{9C3868E9-C844-4D62-9562-05E492F91698}" type="presOf" srcId="{7C755D57-19D5-46CD-A51E-4CD8CB847629}" destId="{459EE252-1CB9-4947-9A79-9AFF7360B34B}" srcOrd="1" destOrd="0" presId="urn:microsoft.com/office/officeart/2009/3/layout/HorizontalOrganizationChart"/>
    <dgm:cxn modelId="{B7CFF215-0751-482D-8B6E-BC8A987B2C4F}" srcId="{7C755D57-19D5-46CD-A51E-4CD8CB847629}" destId="{93C690ED-3902-4A36-83D3-6D5B859936DA}" srcOrd="2" destOrd="0" parTransId="{6A7ED86A-AAF5-421E-85C7-2A09B16253A2}" sibTransId="{A9D74555-D66A-4DAB-A28E-4D0B3991D17F}"/>
    <dgm:cxn modelId="{0065CD78-76A5-4B37-A182-F67A790EF458}" srcId="{6BD547BE-3F3B-4E1D-9622-1713D9514307}" destId="{7C755D57-19D5-46CD-A51E-4CD8CB847629}" srcOrd="0" destOrd="0" parTransId="{BB33FD8D-27E3-4BC1-AFE6-482EABAB85C1}" sibTransId="{8DD7BAFB-C4B2-4475-A967-AF88D836E15E}"/>
    <dgm:cxn modelId="{377E30C6-7D4B-4B95-AEB7-62E39534AF3F}" type="presOf" srcId="{EA6D19A0-3D6B-41ED-A705-D25AEA781C67}" destId="{9A31D8BF-BFA3-4335-B21E-A6E76D3D521C}" srcOrd="0" destOrd="0" presId="urn:microsoft.com/office/officeart/2009/3/layout/HorizontalOrganizationChart"/>
    <dgm:cxn modelId="{AD0FBCA4-0C4A-4951-B21A-9A46EFE6933E}" srcId="{7C755D57-19D5-46CD-A51E-4CD8CB847629}" destId="{5CABD6E6-17FD-4250-9F1C-7B9FD06CD7BE}" srcOrd="0" destOrd="0" parTransId="{8658022E-32B0-4A35-9ECA-49FB9FB4EBFD}" sibTransId="{37DCA71C-1E43-4759-8DC8-D355146DA6CE}"/>
    <dgm:cxn modelId="{5880CE50-A95D-476E-9B8E-38DA4B9B1B36}" srcId="{7C755D57-19D5-46CD-A51E-4CD8CB847629}" destId="{C78A8BBE-5865-446A-B56D-483F646720EF}" srcOrd="3" destOrd="0" parTransId="{671281CE-1F68-479B-B59F-E03102F13B05}" sibTransId="{485AA495-C1FB-4A72-811C-06D5C95930D0}"/>
    <dgm:cxn modelId="{6791E5E8-05B8-4420-AA88-0700272113AF}" type="presOf" srcId="{5CABD6E6-17FD-4250-9F1C-7B9FD06CD7BE}" destId="{19B62CBE-3597-4978-A4C9-DBD297755A12}" srcOrd="0" destOrd="0" presId="urn:microsoft.com/office/officeart/2009/3/layout/HorizontalOrganizationChart"/>
    <dgm:cxn modelId="{FA7C6A2B-BB89-4DC7-9D71-EBBDC9CC646E}" type="presOf" srcId="{6A7ED86A-AAF5-421E-85C7-2A09B16253A2}" destId="{17F79C1D-45C9-4052-A1D9-52DDA4B38323}" srcOrd="0" destOrd="0" presId="urn:microsoft.com/office/officeart/2009/3/layout/HorizontalOrganizationChart"/>
    <dgm:cxn modelId="{FC6C47D5-F12F-4639-8B3C-F361F1CB18F0}" srcId="{7C755D57-19D5-46CD-A51E-4CD8CB847629}" destId="{EA6D19A0-3D6B-41ED-A705-D25AEA781C67}" srcOrd="1" destOrd="0" parTransId="{BDA893B7-FF06-456E-83AE-2F280F51791F}" sibTransId="{6EE99AD2-414D-4BC6-8AE4-F1F0B0E0F03C}"/>
    <dgm:cxn modelId="{3E63967C-E9E3-467C-99FC-A7FEACABB8C2}" type="presOf" srcId="{C78A8BBE-5865-446A-B56D-483F646720EF}" destId="{8A499F3F-474B-4087-9A4E-27DAC4465BBA}" srcOrd="1" destOrd="0" presId="urn:microsoft.com/office/officeart/2009/3/layout/HorizontalOrganizationChart"/>
    <dgm:cxn modelId="{C37AEC06-D350-4293-8E1A-17966C9CEA21}" type="presOf" srcId="{93C690ED-3902-4A36-83D3-6D5B859936DA}" destId="{BA69B9FC-37AC-4121-A898-59AC309937E1}" srcOrd="1" destOrd="0" presId="urn:microsoft.com/office/officeart/2009/3/layout/HorizontalOrganizationChart"/>
    <dgm:cxn modelId="{547C76E0-DF2F-4010-9641-9C3FF58A8FFD}" type="presOf" srcId="{7C755D57-19D5-46CD-A51E-4CD8CB847629}" destId="{F7117863-56E4-4DCC-8FC7-3FDDFA17119F}" srcOrd="0" destOrd="0" presId="urn:microsoft.com/office/officeart/2009/3/layout/HorizontalOrganizationChart"/>
    <dgm:cxn modelId="{A35BA37F-A122-4593-A7C8-52EE7B716AA8}" type="presOf" srcId="{5CABD6E6-17FD-4250-9F1C-7B9FD06CD7BE}" destId="{7A35F51C-17E3-40A7-BCC9-C2A8AF8BD79F}" srcOrd="1" destOrd="0" presId="urn:microsoft.com/office/officeart/2009/3/layout/HorizontalOrganizationChart"/>
    <dgm:cxn modelId="{8F49E3EF-2872-4005-9690-70A3E3F656A6}" type="presOf" srcId="{C78A8BBE-5865-446A-B56D-483F646720EF}" destId="{71AA4B3A-0C38-4C4A-B72E-1E7C66C7CE4D}" srcOrd="0" destOrd="0" presId="urn:microsoft.com/office/officeart/2009/3/layout/HorizontalOrganizationChart"/>
    <dgm:cxn modelId="{3F422CCE-4ED0-4190-8297-86A787E6BF95}" type="presOf" srcId="{BDA893B7-FF06-456E-83AE-2F280F51791F}" destId="{6D35B65B-7586-4407-8297-3FF78A8351DC}" srcOrd="0" destOrd="0" presId="urn:microsoft.com/office/officeart/2009/3/layout/HorizontalOrganizationChart"/>
    <dgm:cxn modelId="{D6B6EB49-8DA1-4951-87E8-E91C85A4C83F}" type="presOf" srcId="{93C690ED-3902-4A36-83D3-6D5B859936DA}" destId="{A4115FA7-D0F1-4293-972A-BB7425DADB35}" srcOrd="0" destOrd="0" presId="urn:microsoft.com/office/officeart/2009/3/layout/HorizontalOrganizationChart"/>
    <dgm:cxn modelId="{B8FBB8B4-69E2-4E68-9D41-FC4FED0F8163}" type="presOf" srcId="{671281CE-1F68-479B-B59F-E03102F13B05}" destId="{2CDE63D2-F95F-495F-8273-5198457546FE}" srcOrd="0" destOrd="0" presId="urn:microsoft.com/office/officeart/2009/3/layout/HorizontalOrganizationChart"/>
    <dgm:cxn modelId="{331D19CF-47B1-4AD6-8680-28E7334E1566}" type="presOf" srcId="{6BD547BE-3F3B-4E1D-9622-1713D9514307}" destId="{1436496C-8A27-48B2-9B62-ECCEAA680F72}" srcOrd="0" destOrd="0" presId="urn:microsoft.com/office/officeart/2009/3/layout/HorizontalOrganizationChart"/>
    <dgm:cxn modelId="{7FADDE4B-7111-4794-9477-21E8EEF57DB9}" type="presParOf" srcId="{1436496C-8A27-48B2-9B62-ECCEAA680F72}" destId="{4FC9C727-A0A7-43D6-9E89-C0B6D6F382F0}" srcOrd="0" destOrd="0" presId="urn:microsoft.com/office/officeart/2009/3/layout/HorizontalOrganizationChart"/>
    <dgm:cxn modelId="{40A9DE0E-3AB0-4F72-94AE-9622B6A92707}" type="presParOf" srcId="{4FC9C727-A0A7-43D6-9E89-C0B6D6F382F0}" destId="{49CB1C7D-25AD-4256-AA7F-094BA3409C93}" srcOrd="0" destOrd="0" presId="urn:microsoft.com/office/officeart/2009/3/layout/HorizontalOrganizationChart"/>
    <dgm:cxn modelId="{3B3117A6-DF6A-46FB-ADAD-FD8AA3447030}" type="presParOf" srcId="{49CB1C7D-25AD-4256-AA7F-094BA3409C93}" destId="{F7117863-56E4-4DCC-8FC7-3FDDFA17119F}" srcOrd="0" destOrd="0" presId="urn:microsoft.com/office/officeart/2009/3/layout/HorizontalOrganizationChart"/>
    <dgm:cxn modelId="{4522ED06-60B5-4101-A256-2D6FEB7B478B}" type="presParOf" srcId="{49CB1C7D-25AD-4256-AA7F-094BA3409C93}" destId="{459EE252-1CB9-4947-9A79-9AFF7360B34B}" srcOrd="1" destOrd="0" presId="urn:microsoft.com/office/officeart/2009/3/layout/HorizontalOrganizationChart"/>
    <dgm:cxn modelId="{DD06A526-BCC1-4D1A-A960-FDE69EDE3B94}" type="presParOf" srcId="{4FC9C727-A0A7-43D6-9E89-C0B6D6F382F0}" destId="{B1F9A96C-1E9D-4DE8-BCC1-ED1DA0B61D72}" srcOrd="1" destOrd="0" presId="urn:microsoft.com/office/officeart/2009/3/layout/HorizontalOrganizationChart"/>
    <dgm:cxn modelId="{D00B77BE-DE51-42EE-8549-9B2E5E49C53A}" type="presParOf" srcId="{B1F9A96C-1E9D-4DE8-BCC1-ED1DA0B61D72}" destId="{6D35B65B-7586-4407-8297-3FF78A8351DC}" srcOrd="0" destOrd="0" presId="urn:microsoft.com/office/officeart/2009/3/layout/HorizontalOrganizationChart"/>
    <dgm:cxn modelId="{0B126A1C-61B8-4240-B299-819C14C449F3}" type="presParOf" srcId="{B1F9A96C-1E9D-4DE8-BCC1-ED1DA0B61D72}" destId="{C113D70F-2AA9-4665-9ED8-756F5F8D0E63}" srcOrd="1" destOrd="0" presId="urn:microsoft.com/office/officeart/2009/3/layout/HorizontalOrganizationChart"/>
    <dgm:cxn modelId="{01D735B0-D12A-4D68-9B92-AD4B4F9E83E0}" type="presParOf" srcId="{C113D70F-2AA9-4665-9ED8-756F5F8D0E63}" destId="{CEFC804C-B5A1-4285-8BE2-D32B97BAC5E1}" srcOrd="0" destOrd="0" presId="urn:microsoft.com/office/officeart/2009/3/layout/HorizontalOrganizationChart"/>
    <dgm:cxn modelId="{B45ED29A-3CB3-481E-AEAB-B7E56B0BA200}" type="presParOf" srcId="{CEFC804C-B5A1-4285-8BE2-D32B97BAC5E1}" destId="{9A31D8BF-BFA3-4335-B21E-A6E76D3D521C}" srcOrd="0" destOrd="0" presId="urn:microsoft.com/office/officeart/2009/3/layout/HorizontalOrganizationChart"/>
    <dgm:cxn modelId="{3D1D53AE-BC19-4248-AD32-52B72EF58F54}" type="presParOf" srcId="{CEFC804C-B5A1-4285-8BE2-D32B97BAC5E1}" destId="{A910BBD1-F6E7-4C0B-984C-AE627EDE10E1}" srcOrd="1" destOrd="0" presId="urn:microsoft.com/office/officeart/2009/3/layout/HorizontalOrganizationChart"/>
    <dgm:cxn modelId="{1AB3E313-C454-4873-9FD2-28EBC18D0BE0}" type="presParOf" srcId="{C113D70F-2AA9-4665-9ED8-756F5F8D0E63}" destId="{0C0F1533-9C9E-4E10-B256-29241D5F4670}" srcOrd="1" destOrd="0" presId="urn:microsoft.com/office/officeart/2009/3/layout/HorizontalOrganizationChart"/>
    <dgm:cxn modelId="{B997BE6E-B35F-49A2-B42F-D178863EB878}" type="presParOf" srcId="{C113D70F-2AA9-4665-9ED8-756F5F8D0E63}" destId="{D28B7699-099A-4190-BC47-BCF40D36D5E7}" srcOrd="2" destOrd="0" presId="urn:microsoft.com/office/officeart/2009/3/layout/HorizontalOrganizationChart"/>
    <dgm:cxn modelId="{E4F23EA0-8A48-4348-AE40-AA132431FC7C}" type="presParOf" srcId="{B1F9A96C-1E9D-4DE8-BCC1-ED1DA0B61D72}" destId="{17F79C1D-45C9-4052-A1D9-52DDA4B38323}" srcOrd="2" destOrd="0" presId="urn:microsoft.com/office/officeart/2009/3/layout/HorizontalOrganizationChart"/>
    <dgm:cxn modelId="{D62A12EF-4D70-403D-9825-2171AFA2392A}" type="presParOf" srcId="{B1F9A96C-1E9D-4DE8-BCC1-ED1DA0B61D72}" destId="{5040134D-0476-42BF-911B-CB176ED1066C}" srcOrd="3" destOrd="0" presId="urn:microsoft.com/office/officeart/2009/3/layout/HorizontalOrganizationChart"/>
    <dgm:cxn modelId="{CDD234FD-FD76-41CF-A105-9DF58C01AD07}" type="presParOf" srcId="{5040134D-0476-42BF-911B-CB176ED1066C}" destId="{F0DE28B6-9398-4079-8D38-D6A7D8B6FBAF}" srcOrd="0" destOrd="0" presId="urn:microsoft.com/office/officeart/2009/3/layout/HorizontalOrganizationChart"/>
    <dgm:cxn modelId="{0B69EB53-D23C-4685-B1B7-DD7BDFA44C91}" type="presParOf" srcId="{F0DE28B6-9398-4079-8D38-D6A7D8B6FBAF}" destId="{A4115FA7-D0F1-4293-972A-BB7425DADB35}" srcOrd="0" destOrd="0" presId="urn:microsoft.com/office/officeart/2009/3/layout/HorizontalOrganizationChart"/>
    <dgm:cxn modelId="{B88F6690-047F-4622-A732-CA1B0BF38E64}" type="presParOf" srcId="{F0DE28B6-9398-4079-8D38-D6A7D8B6FBAF}" destId="{BA69B9FC-37AC-4121-A898-59AC309937E1}" srcOrd="1" destOrd="0" presId="urn:microsoft.com/office/officeart/2009/3/layout/HorizontalOrganizationChart"/>
    <dgm:cxn modelId="{B8A9C0BF-3D79-4BC0-8B81-B5C3CE48F626}" type="presParOf" srcId="{5040134D-0476-42BF-911B-CB176ED1066C}" destId="{AC0E887F-8451-4C10-9FB8-A2AEB646024A}" srcOrd="1" destOrd="0" presId="urn:microsoft.com/office/officeart/2009/3/layout/HorizontalOrganizationChart"/>
    <dgm:cxn modelId="{DD9D2CE9-C662-48CF-A2D9-0EE8B05BC4F4}" type="presParOf" srcId="{5040134D-0476-42BF-911B-CB176ED1066C}" destId="{A8566C86-9392-48D7-9E61-D46CD1442097}" srcOrd="2" destOrd="0" presId="urn:microsoft.com/office/officeart/2009/3/layout/HorizontalOrganizationChart"/>
    <dgm:cxn modelId="{81774D31-210F-413F-A5D7-A8702B7E46E9}" type="presParOf" srcId="{B1F9A96C-1E9D-4DE8-BCC1-ED1DA0B61D72}" destId="{2CDE63D2-F95F-495F-8273-5198457546FE}" srcOrd="4" destOrd="0" presId="urn:microsoft.com/office/officeart/2009/3/layout/HorizontalOrganizationChart"/>
    <dgm:cxn modelId="{77CF024D-4D98-4D3A-ACF7-335F1182FADE}" type="presParOf" srcId="{B1F9A96C-1E9D-4DE8-BCC1-ED1DA0B61D72}" destId="{D61F34F1-06EE-455C-90C2-C9B4E5CC9DAE}" srcOrd="5" destOrd="0" presId="urn:microsoft.com/office/officeart/2009/3/layout/HorizontalOrganizationChart"/>
    <dgm:cxn modelId="{2B282021-4662-4EAF-95A7-652CF3A6C351}" type="presParOf" srcId="{D61F34F1-06EE-455C-90C2-C9B4E5CC9DAE}" destId="{467F3ADE-B75C-4E3B-9CE3-D2D8970EB049}" srcOrd="0" destOrd="0" presId="urn:microsoft.com/office/officeart/2009/3/layout/HorizontalOrganizationChart"/>
    <dgm:cxn modelId="{195FE818-6279-4141-A1ED-FD8E17A8B9D2}" type="presParOf" srcId="{467F3ADE-B75C-4E3B-9CE3-D2D8970EB049}" destId="{71AA4B3A-0C38-4C4A-B72E-1E7C66C7CE4D}" srcOrd="0" destOrd="0" presId="urn:microsoft.com/office/officeart/2009/3/layout/HorizontalOrganizationChart"/>
    <dgm:cxn modelId="{53672FED-BC96-4ADD-A918-3B007CF36BDA}" type="presParOf" srcId="{467F3ADE-B75C-4E3B-9CE3-D2D8970EB049}" destId="{8A499F3F-474B-4087-9A4E-27DAC4465BBA}" srcOrd="1" destOrd="0" presId="urn:microsoft.com/office/officeart/2009/3/layout/HorizontalOrganizationChart"/>
    <dgm:cxn modelId="{7D875AEA-0606-4A06-845D-C26A4AECAFCF}" type="presParOf" srcId="{D61F34F1-06EE-455C-90C2-C9B4E5CC9DAE}" destId="{9C694D37-C74D-44A8-A953-7F861B5A8951}" srcOrd="1" destOrd="0" presId="urn:microsoft.com/office/officeart/2009/3/layout/HorizontalOrganizationChart"/>
    <dgm:cxn modelId="{E9C640C6-E798-4E42-ABD0-1718F594E01E}" type="presParOf" srcId="{D61F34F1-06EE-455C-90C2-C9B4E5CC9DAE}" destId="{6E3A162D-7093-4340-BE05-9113E80EA49C}" srcOrd="2" destOrd="0" presId="urn:microsoft.com/office/officeart/2009/3/layout/HorizontalOrganizationChart"/>
    <dgm:cxn modelId="{C663A857-1911-4A91-B9EB-1F6716E3624D}" type="presParOf" srcId="{4FC9C727-A0A7-43D6-9E89-C0B6D6F382F0}" destId="{3BCFBD78-AA59-4102-9B73-7A842D63A8BA}" srcOrd="2" destOrd="0" presId="urn:microsoft.com/office/officeart/2009/3/layout/HorizontalOrganizationChart"/>
    <dgm:cxn modelId="{2F637B49-0641-4BAE-B7C8-646E91A9DBAA}" type="presParOf" srcId="{3BCFBD78-AA59-4102-9B73-7A842D63A8BA}" destId="{09E53A19-C38A-48CE-8D1F-485E83E1EA76}" srcOrd="0" destOrd="0" presId="urn:microsoft.com/office/officeart/2009/3/layout/HorizontalOrganizationChart"/>
    <dgm:cxn modelId="{1FAB326E-9CC8-45C3-88C3-B60D3E7240E2}" type="presParOf" srcId="{3BCFBD78-AA59-4102-9B73-7A842D63A8BA}" destId="{0B95D3B0-0DD9-4AF1-9A60-2000290C10F2}" srcOrd="1" destOrd="0" presId="urn:microsoft.com/office/officeart/2009/3/layout/HorizontalOrganizationChart"/>
    <dgm:cxn modelId="{E9CA5AAD-3DF7-4E13-9EAF-698A9E492495}" type="presParOf" srcId="{0B95D3B0-0DD9-4AF1-9A60-2000290C10F2}" destId="{FF7F76E3-802C-4D8A-913E-F1985574C02F}" srcOrd="0" destOrd="0" presId="urn:microsoft.com/office/officeart/2009/3/layout/HorizontalOrganizationChart"/>
    <dgm:cxn modelId="{75CFAB5D-47F8-41B7-A232-6FB88055823E}" type="presParOf" srcId="{FF7F76E3-802C-4D8A-913E-F1985574C02F}" destId="{19B62CBE-3597-4978-A4C9-DBD297755A12}" srcOrd="0" destOrd="0" presId="urn:microsoft.com/office/officeart/2009/3/layout/HorizontalOrganizationChart"/>
    <dgm:cxn modelId="{D9775734-10AB-4C7B-811C-3FDA256F1C73}" type="presParOf" srcId="{FF7F76E3-802C-4D8A-913E-F1985574C02F}" destId="{7A35F51C-17E3-40A7-BCC9-C2A8AF8BD79F}" srcOrd="1" destOrd="0" presId="urn:microsoft.com/office/officeart/2009/3/layout/HorizontalOrganizationChart"/>
    <dgm:cxn modelId="{4677ED0B-642F-41B5-A07E-A3CEEAE8199D}" type="presParOf" srcId="{0B95D3B0-0DD9-4AF1-9A60-2000290C10F2}" destId="{95990772-C8D2-46B6-B927-EDCAE1FE4D4A}" srcOrd="1" destOrd="0" presId="urn:microsoft.com/office/officeart/2009/3/layout/HorizontalOrganizationChart"/>
    <dgm:cxn modelId="{D5E654F9-1D57-4735-BD4C-9E67D27266EA}" type="presParOf" srcId="{0B95D3B0-0DD9-4AF1-9A60-2000290C10F2}" destId="{6DC365B6-D391-4F97-826A-F0802829272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91FF8-C1C6-4321-B294-0B64C16A3142}">
      <dsp:nvSpPr>
        <dsp:cNvPr id="0" name=""/>
        <dsp:cNvSpPr/>
      </dsp:nvSpPr>
      <dsp:spPr>
        <a:xfrm>
          <a:off x="2571" y="231231"/>
          <a:ext cx="2507456" cy="6048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Naturales 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</dsp:txBody>
      <dsp:txXfrm>
        <a:off x="2571" y="231231"/>
        <a:ext cx="2507456" cy="604800"/>
      </dsp:txXfrm>
    </dsp:sp>
    <dsp:sp modelId="{FC601429-63C6-4336-BEAF-9BF2F8DD3740}">
      <dsp:nvSpPr>
        <dsp:cNvPr id="0" name=""/>
        <dsp:cNvSpPr/>
      </dsp:nvSpPr>
      <dsp:spPr>
        <a:xfrm>
          <a:off x="2571" y="836031"/>
          <a:ext cx="2507456" cy="3458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Donde no existan temperaturas extremas tanto frías como cálidas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Existencia de llanuras no bajas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Cercanía a fuentes de agua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2100" b="0" kern="1200" dirty="0">
            <a:latin typeface="Arial" pitchFamily="34" charset="0"/>
            <a:cs typeface="Arial" pitchFamily="34" charset="0"/>
          </a:endParaRPr>
        </a:p>
      </dsp:txBody>
      <dsp:txXfrm>
        <a:off x="2571" y="836031"/>
        <a:ext cx="2507456" cy="3458700"/>
      </dsp:txXfrm>
    </dsp:sp>
    <dsp:sp modelId="{950018A1-E532-4E44-858E-599E26DCB87D}">
      <dsp:nvSpPr>
        <dsp:cNvPr id="0" name=""/>
        <dsp:cNvSpPr/>
      </dsp:nvSpPr>
      <dsp:spPr>
        <a:xfrm>
          <a:off x="2861071" y="231231"/>
          <a:ext cx="2507456" cy="6048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Económicos 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</dsp:txBody>
      <dsp:txXfrm>
        <a:off x="2861071" y="231231"/>
        <a:ext cx="2507456" cy="604800"/>
      </dsp:txXfrm>
    </dsp:sp>
    <dsp:sp modelId="{B09551C3-62CE-4BC8-88BA-4ADB13D97258}">
      <dsp:nvSpPr>
        <dsp:cNvPr id="0" name=""/>
        <dsp:cNvSpPr/>
      </dsp:nvSpPr>
      <dsp:spPr>
        <a:xfrm>
          <a:off x="2861071" y="836031"/>
          <a:ext cx="2507456" cy="3458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Existencia de recursos naturales y minerales para su explotación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</dsp:txBody>
      <dsp:txXfrm>
        <a:off x="2861071" y="836031"/>
        <a:ext cx="2507456" cy="3458700"/>
      </dsp:txXfrm>
    </dsp:sp>
    <dsp:sp modelId="{3E1860EB-0867-4E08-98B8-B0FFEB7CA4D8}">
      <dsp:nvSpPr>
        <dsp:cNvPr id="0" name=""/>
        <dsp:cNvSpPr/>
      </dsp:nvSpPr>
      <dsp:spPr>
        <a:xfrm>
          <a:off x="5719571" y="231231"/>
          <a:ext cx="2507456" cy="6048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Históricos 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</dsp:txBody>
      <dsp:txXfrm>
        <a:off x="5719571" y="231231"/>
        <a:ext cx="2507456" cy="604800"/>
      </dsp:txXfrm>
    </dsp:sp>
    <dsp:sp modelId="{7657FC94-B197-4C1B-B25C-12A44DF46286}">
      <dsp:nvSpPr>
        <dsp:cNvPr id="0" name=""/>
        <dsp:cNvSpPr/>
      </dsp:nvSpPr>
      <dsp:spPr>
        <a:xfrm>
          <a:off x="5719571" y="836031"/>
          <a:ext cx="2507456" cy="3458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100" b="0" kern="1200" dirty="0" smtClean="0">
              <a:latin typeface="Arial" pitchFamily="34" charset="0"/>
              <a:cs typeface="Arial" pitchFamily="34" charset="0"/>
            </a:rPr>
            <a:t>Siguiendo las corrientes que organizaron los  primeros asentamientos de colonización</a:t>
          </a:r>
          <a:endParaRPr lang="es-MX" sz="2100" b="0" kern="1200" dirty="0">
            <a:latin typeface="Arial" pitchFamily="34" charset="0"/>
            <a:cs typeface="Arial" pitchFamily="34" charset="0"/>
          </a:endParaRPr>
        </a:p>
      </dsp:txBody>
      <dsp:txXfrm>
        <a:off x="5719571" y="836031"/>
        <a:ext cx="2507456" cy="3458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53A19-C38A-48CE-8D1F-485E83E1EA76}">
      <dsp:nvSpPr>
        <dsp:cNvPr id="0" name=""/>
        <dsp:cNvSpPr/>
      </dsp:nvSpPr>
      <dsp:spPr>
        <a:xfrm>
          <a:off x="2352971" y="2243671"/>
          <a:ext cx="1864668" cy="146892"/>
        </a:xfrm>
        <a:custGeom>
          <a:avLst/>
          <a:gdLst/>
          <a:ahLst/>
          <a:cxnLst/>
          <a:rect l="0" t="0" r="0" b="0"/>
          <a:pathLst>
            <a:path>
              <a:moveTo>
                <a:pt x="0" y="146892"/>
              </a:moveTo>
              <a:lnTo>
                <a:pt x="1864668" y="146892"/>
              </a:lnTo>
              <a:lnTo>
                <a:pt x="18646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E63D2-F95F-495F-8273-5198457546FE}">
      <dsp:nvSpPr>
        <dsp:cNvPr id="0" name=""/>
        <dsp:cNvSpPr/>
      </dsp:nvSpPr>
      <dsp:spPr>
        <a:xfrm>
          <a:off x="2352971" y="2390564"/>
          <a:ext cx="3729336" cy="1843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94308" y="0"/>
              </a:lnTo>
              <a:lnTo>
                <a:pt x="3494308" y="1843862"/>
              </a:lnTo>
              <a:lnTo>
                <a:pt x="3729336" y="18438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79C1D-45C9-4052-A1D9-52DDA4B38323}">
      <dsp:nvSpPr>
        <dsp:cNvPr id="0" name=""/>
        <dsp:cNvSpPr/>
      </dsp:nvSpPr>
      <dsp:spPr>
        <a:xfrm>
          <a:off x="2352971" y="2344844"/>
          <a:ext cx="37293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29336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5B65B-7586-4407-8297-3FF78A8351DC}">
      <dsp:nvSpPr>
        <dsp:cNvPr id="0" name=""/>
        <dsp:cNvSpPr/>
      </dsp:nvSpPr>
      <dsp:spPr>
        <a:xfrm>
          <a:off x="2352971" y="546701"/>
          <a:ext cx="3729336" cy="1843862"/>
        </a:xfrm>
        <a:custGeom>
          <a:avLst/>
          <a:gdLst/>
          <a:ahLst/>
          <a:cxnLst/>
          <a:rect l="0" t="0" r="0" b="0"/>
          <a:pathLst>
            <a:path>
              <a:moveTo>
                <a:pt x="0" y="1843862"/>
              </a:moveTo>
              <a:lnTo>
                <a:pt x="3494308" y="1843862"/>
              </a:lnTo>
              <a:lnTo>
                <a:pt x="3494308" y="0"/>
              </a:lnTo>
              <a:lnTo>
                <a:pt x="372933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117863-56E4-4DCC-8FC7-3FDDFA17119F}">
      <dsp:nvSpPr>
        <dsp:cNvPr id="0" name=""/>
        <dsp:cNvSpPr/>
      </dsp:nvSpPr>
      <dsp:spPr>
        <a:xfrm>
          <a:off x="2687" y="2032145"/>
          <a:ext cx="2350284" cy="716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Asentamientos poblacionales </a:t>
          </a:r>
          <a:endParaRPr lang="es-MX" sz="2400" kern="1200" dirty="0"/>
        </a:p>
      </dsp:txBody>
      <dsp:txXfrm>
        <a:off x="2687" y="2032145"/>
        <a:ext cx="2350284" cy="716836"/>
      </dsp:txXfrm>
    </dsp:sp>
    <dsp:sp modelId="{9A31D8BF-BFA3-4335-B21E-A6E76D3D521C}">
      <dsp:nvSpPr>
        <dsp:cNvPr id="0" name=""/>
        <dsp:cNvSpPr/>
      </dsp:nvSpPr>
      <dsp:spPr>
        <a:xfrm>
          <a:off x="6082308" y="188283"/>
          <a:ext cx="2350284" cy="716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Fajas costeras </a:t>
          </a:r>
          <a:endParaRPr lang="es-MX" sz="2400" kern="1200" dirty="0"/>
        </a:p>
      </dsp:txBody>
      <dsp:txXfrm>
        <a:off x="6082308" y="188283"/>
        <a:ext cx="2350284" cy="716836"/>
      </dsp:txXfrm>
    </dsp:sp>
    <dsp:sp modelId="{A4115FA7-D0F1-4293-972A-BB7425DADB35}">
      <dsp:nvSpPr>
        <dsp:cNvPr id="0" name=""/>
        <dsp:cNvSpPr/>
      </dsp:nvSpPr>
      <dsp:spPr>
        <a:xfrm>
          <a:off x="6082308" y="1198905"/>
          <a:ext cx="2350284" cy="2383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Regiones  interiores asociadas a la explotación de yacimientos minerales</a:t>
          </a:r>
          <a:endParaRPr lang="es-MX" sz="2400" kern="1200" dirty="0"/>
        </a:p>
      </dsp:txBody>
      <dsp:txXfrm>
        <a:off x="6082308" y="1198905"/>
        <a:ext cx="2350284" cy="2383316"/>
      </dsp:txXfrm>
    </dsp:sp>
    <dsp:sp modelId="{71AA4B3A-0C38-4C4A-B72E-1E7C66C7CE4D}">
      <dsp:nvSpPr>
        <dsp:cNvPr id="0" name=""/>
        <dsp:cNvSpPr/>
      </dsp:nvSpPr>
      <dsp:spPr>
        <a:xfrm>
          <a:off x="6082308" y="3876007"/>
          <a:ext cx="2350284" cy="716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Sistemas fluviales o lacustres </a:t>
          </a:r>
          <a:endParaRPr lang="es-MX" sz="2400" kern="1200" dirty="0"/>
        </a:p>
      </dsp:txBody>
      <dsp:txXfrm>
        <a:off x="6082308" y="3876007"/>
        <a:ext cx="2350284" cy="716836"/>
      </dsp:txXfrm>
    </dsp:sp>
    <dsp:sp modelId="{19B62CBE-3597-4978-A4C9-DBD297755A12}">
      <dsp:nvSpPr>
        <dsp:cNvPr id="0" name=""/>
        <dsp:cNvSpPr/>
      </dsp:nvSpPr>
      <dsp:spPr>
        <a:xfrm>
          <a:off x="2823028" y="1150882"/>
          <a:ext cx="2789223" cy="10927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están regularmente condicionadas a</a:t>
          </a:r>
          <a:endParaRPr lang="es-MX" sz="2400" kern="1200" dirty="0"/>
        </a:p>
      </dsp:txBody>
      <dsp:txXfrm>
        <a:off x="2823028" y="1150882"/>
        <a:ext cx="2789223" cy="1092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/>
          <a:lstStyle/>
          <a:p>
            <a:r>
              <a:rPr lang="es-MX" dirty="0" smtClean="0"/>
              <a:t>Geografía Regional I</a:t>
            </a:r>
            <a:br>
              <a:rPr lang="es-MX" dirty="0" smtClean="0"/>
            </a:br>
            <a:r>
              <a:rPr lang="es-MX" dirty="0" smtClean="0"/>
              <a:t>Tema 2: Las Américas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s-MX" dirty="0" smtClean="0">
                <a:solidFill>
                  <a:schemeClr val="tx1"/>
                </a:solidFill>
              </a:rPr>
              <a:t>M. Sc. Mayté Valdés Díaz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América del Norte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551"/>
          <a:stretch/>
        </p:blipFill>
        <p:spPr bwMode="auto">
          <a:xfrm>
            <a:off x="179512" y="1700808"/>
            <a:ext cx="633670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27984" y="1542492"/>
            <a:ext cx="4536504" cy="5213176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just"/>
            <a:r>
              <a:rPr lang="es-MX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 áreas más pobladas se encuentran hacia el noreste, entre los Grandes Lagos y la costa Atlántica.</a:t>
            </a:r>
          </a:p>
          <a:p>
            <a:pPr algn="just"/>
            <a:r>
              <a:rPr lang="es-MX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 planicies centrales presentan menor densidad de población</a:t>
            </a:r>
          </a:p>
          <a:p>
            <a:pPr algn="just"/>
            <a:r>
              <a:rPr lang="es-MX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 Canadá el poblamiento es más reducido hacia el norte</a:t>
            </a:r>
          </a:p>
          <a:p>
            <a:pPr algn="just"/>
            <a:r>
              <a:rPr lang="es-MX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 la costa oeste de EE.UU se destacan áreas de concentración de la población</a:t>
            </a:r>
            <a:endParaRPr lang="es-MX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3" t="67971" r="56654" b="15343"/>
          <a:stretch/>
        </p:blipFill>
        <p:spPr bwMode="auto">
          <a:xfrm>
            <a:off x="0" y="3356992"/>
            <a:ext cx="1307956" cy="93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6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993158"/>
              </p:ext>
            </p:extLst>
          </p:nvPr>
        </p:nvGraphicFramePr>
        <p:xfrm>
          <a:off x="1065378" y="1916832"/>
          <a:ext cx="7272807" cy="432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4269"/>
                <a:gridCol w="2424269"/>
                <a:gridCol w="2424269"/>
              </a:tblGrid>
              <a:tr h="540060">
                <a:tc>
                  <a:txBody>
                    <a:bodyPr/>
                    <a:lstStyle/>
                    <a:p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Total de  población 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Ciudades 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1996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2020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New York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 smtClean="0"/>
                        <a:t>7 380 906</a:t>
                      </a:r>
                      <a:endParaRPr lang="es-MX" sz="2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 smtClean="0"/>
                        <a:t>8 804 190</a:t>
                      </a:r>
                      <a:endParaRPr lang="es-MX" sz="2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Los</a:t>
                      </a:r>
                      <a:r>
                        <a:rPr lang="es-MX" sz="2400" baseline="0" dirty="0" smtClean="0"/>
                        <a:t> Á</a:t>
                      </a:r>
                      <a:r>
                        <a:rPr lang="es-MX" sz="2400" dirty="0" smtClean="0"/>
                        <a:t>ngeles 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 smtClean="0"/>
                        <a:t>3 553 638 </a:t>
                      </a:r>
                      <a:endParaRPr lang="es-MX" sz="2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 smtClean="0"/>
                        <a:t>3 898 747</a:t>
                      </a:r>
                      <a:endParaRPr lang="es-MX" sz="2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Chicago 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2 721 547 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2 746 388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Houston 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1 744 058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2 304 580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Filadelfia 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1 478 002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1 603 797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San Diego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1 171 121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1 386 932</a:t>
                      </a:r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611560" y="467379"/>
            <a:ext cx="818044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2400" dirty="0" smtClean="0">
                <a:latin typeface="Arial" pitchFamily="34" charset="0"/>
                <a:cs typeface="Arial" pitchFamily="34" charset="0"/>
              </a:rPr>
              <a:t>Principales ciudades de la costa atlántica, Grandes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L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agos </a:t>
            </a:r>
          </a:p>
          <a:p>
            <a:r>
              <a:rPr lang="es-MX" sz="2400" dirty="0" smtClean="0">
                <a:latin typeface="Arial" pitchFamily="34" charset="0"/>
                <a:cs typeface="Arial" pitchFamily="34" charset="0"/>
              </a:rPr>
              <a:t>y costa oeste  de los Estados 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nidos de América 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0" y="920706"/>
            <a:ext cx="9417060" cy="60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11" y="24867"/>
            <a:ext cx="8689757" cy="1296144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rgbClr val="FFFF00"/>
                </a:solidFill>
              </a:rPr>
              <a:t>Apreciemos lo anteriormente  expuesto en el siguiente mapa</a:t>
            </a:r>
            <a:endParaRPr lang="es-MX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 concentración de la población en estos tres lugares ha dado lugar a la existencia de:  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63185" y="198397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Megalópolis </a:t>
            </a:r>
            <a:endParaRPr lang="es-MX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63185" y="3126978"/>
            <a:ext cx="8229600" cy="2952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3600" dirty="0" smtClean="0">
                <a:latin typeface="Arial" pitchFamily="34" charset="0"/>
                <a:cs typeface="Arial" pitchFamily="34" charset="0"/>
              </a:rPr>
              <a:t>Se aplica el término al conjunto de áreas metropolitanas, cuyo crecimiento urbano acelerado lleva al contacto del área de influencia de unas con las otras</a:t>
            </a: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413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Megalópolis Boswash: Boston-Washington</a:t>
            </a:r>
            <a:endParaRPr lang="es-MX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5508104" cy="4680520"/>
          </a:xfr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3"/>
            <a:ext cx="4483027" cy="468052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" y="5894601"/>
            <a:ext cx="905502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 Posee una  extensión de 800 Km  y  aglutina a 40 aglomeraciones urbanas, con una cantidad  total de  habitantes  de más de 45 millones. </a:t>
            </a:r>
          </a:p>
        </p:txBody>
      </p:sp>
    </p:spTree>
    <p:extLst>
      <p:ext uri="{BB962C8B-B14F-4D97-AF65-F5344CB8AC3E}">
        <p14:creationId xmlns:p14="http://schemas.microsoft.com/office/powerpoint/2010/main" val="11063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01608" cy="1224136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Megalópolis Chipitts: Chicago-Pittsburg</a:t>
            </a:r>
            <a:endParaRPr lang="es-MX" dirty="0">
              <a:solidFill>
                <a:srgbClr val="FFFF00"/>
              </a:solidFill>
            </a:endParaRPr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608512" cy="4248472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4115093" cy="424847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79511" y="5780608"/>
            <a:ext cx="8723605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" pitchFamily="34" charset="0"/>
                <a:cs typeface="Arial" pitchFamily="34" charset="0"/>
              </a:rPr>
              <a:t> Está compuesta por 20 aglomeraciones urbanas, en las que existen 30 millones  de habitantes. Con frecuencia se le denomina  megalópolis del Lago</a:t>
            </a:r>
          </a:p>
        </p:txBody>
      </p:sp>
    </p:spTree>
    <p:extLst>
      <p:ext uri="{BB962C8B-B14F-4D97-AF65-F5344CB8AC3E}">
        <p14:creationId xmlns:p14="http://schemas.microsoft.com/office/powerpoint/2010/main" val="32860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01608" cy="122413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Megalópolis </a:t>
            </a:r>
            <a:r>
              <a:rPr lang="es-MX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Sansan</a:t>
            </a:r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San Francisco-San Diego</a:t>
            </a:r>
            <a:endParaRPr lang="es-MX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6149" cy="4176464"/>
          </a:xfr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0768"/>
            <a:ext cx="4320480" cy="4176464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56926" y="5581508"/>
            <a:ext cx="839153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>
                <a:latin typeface="Arial" pitchFamily="34" charset="0"/>
                <a:cs typeface="Arial" pitchFamily="34" charset="0"/>
              </a:rPr>
              <a:t> La  Cadena Costera divide la zona urbanizada  en dos: la parte septentrional con el centro en San Francisco y  la parte meridional formada por la  ciudad de Los Ángeles y sus alrededores. Esta megalópolis  es de igual tamaño  que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s-MX" dirty="0">
                <a:latin typeface="Arial" pitchFamily="34" charset="0"/>
                <a:cs typeface="Arial" pitchFamily="34" charset="0"/>
              </a:rPr>
              <a:t>del Atlántico, pero por la cantidad  de habitantes es tres veces menor</a:t>
            </a:r>
          </a:p>
        </p:txBody>
      </p:sp>
    </p:spTree>
    <p:extLst>
      <p:ext uri="{BB962C8B-B14F-4D97-AF65-F5344CB8AC3E}">
        <p14:creationId xmlns:p14="http://schemas.microsoft.com/office/powerpoint/2010/main" val="40254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es-MX" sz="3200" dirty="0" smtClean="0">
                <a:latin typeface="Arial" pitchFamily="34" charset="0"/>
                <a:cs typeface="Arial" pitchFamily="34" charset="0"/>
              </a:rPr>
              <a:t>%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de la población de los EUA 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según zona de asentamiento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616291"/>
              </p:ext>
            </p:extLst>
          </p:nvPr>
        </p:nvGraphicFramePr>
        <p:xfrm>
          <a:off x="611560" y="213285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América Central y del Sur</a:t>
            </a:r>
            <a:endParaRPr lang="es-MX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t="44295" r="971" b="-3738"/>
          <a:stretch/>
        </p:blipFill>
        <p:spPr bwMode="auto">
          <a:xfrm>
            <a:off x="0" y="1641191"/>
            <a:ext cx="511514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6016" y="1668334"/>
            <a:ext cx="4427984" cy="5001026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s-MX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 áreas de mayor concentración se encuentran cercanas a la costa</a:t>
            </a:r>
          </a:p>
          <a:p>
            <a:r>
              <a:rPr lang="es-MX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 la zona de influencia del Río La Plata</a:t>
            </a:r>
          </a:p>
          <a:p>
            <a:r>
              <a:rPr lang="es-MX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 llanuras de baja altura fueron empleadas para actividades agrícolas y de ganadería</a:t>
            </a:r>
            <a:endParaRPr lang="es-MX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s-MX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Ciudades con la mayor cantidad de habitantes en América Central y del Sur</a:t>
            </a:r>
            <a:endParaRPr lang="es-MX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1995735903"/>
              </p:ext>
            </p:extLst>
          </p:nvPr>
        </p:nvGraphicFramePr>
        <p:xfrm>
          <a:off x="179512" y="1340768"/>
          <a:ext cx="8856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18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31236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just"/>
            <a:r>
              <a:rPr lang="es-MX" smtClean="0">
                <a:solidFill>
                  <a:srgbClr val="FFFF00"/>
                </a:solidFill>
              </a:rPr>
              <a:t>Clase </a:t>
            </a:r>
            <a:r>
              <a:rPr lang="es-MX" smtClean="0">
                <a:solidFill>
                  <a:srgbClr val="FFFF00"/>
                </a:solidFill>
              </a:rPr>
              <a:t>10: </a:t>
            </a:r>
            <a:r>
              <a:rPr lang="es-MX" dirty="0" smtClean="0">
                <a:solidFill>
                  <a:srgbClr val="FFFF00"/>
                </a:solidFill>
              </a:rPr>
              <a:t>Relieve de América y su papel en la distribución de los asentamientos poblacionales. Relación relieve-hidrografía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501008"/>
            <a:ext cx="8229600" cy="3744416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19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70609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MX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AMÉRICA INSULAR</a:t>
            </a:r>
            <a:endParaRPr lang="es-MX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091155"/>
              </p:ext>
            </p:extLst>
          </p:nvPr>
        </p:nvGraphicFramePr>
        <p:xfrm>
          <a:off x="251520" y="1052736"/>
          <a:ext cx="4104456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843"/>
                <a:gridCol w="2293613"/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PAÍS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POBLACIÓN (2023)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HAITÍ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11.724.763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REPÚBLICA DOMINICANA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11.332.972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CUBA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11.194.449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PUERTO RICO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3.260.314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JAMAICA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2.825.544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TRINIDAD Y TOBAGO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1.534.937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BAHAMAS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412.623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GUADALUPE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395.839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MARTINICA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366.981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BARBADOS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latin typeface="Arial" pitchFamily="34" charset="0"/>
                          <a:cs typeface="Arial" pitchFamily="34" charset="0"/>
                        </a:rPr>
                        <a:t>281.995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618634"/>
              </p:ext>
            </p:extLst>
          </p:nvPr>
        </p:nvGraphicFramePr>
        <p:xfrm>
          <a:off x="4499992" y="1052736"/>
          <a:ext cx="4491149" cy="47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330909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PAÍS 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POBLACIÓN (2023)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CURASAO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192.077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SANTA LUCIA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180.251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GRANADA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126.183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ARUBA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106.277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SAN VICENTE Y GRANADINAS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103.698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DOMINICA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73.040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ISLAS CAYMAN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69.310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SAN KITTS Y NIEVES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47.755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ISLAS</a:t>
                      </a:r>
                      <a:r>
                        <a:rPr lang="es-MX" sz="1600" baseline="0" dirty="0" smtClean="0">
                          <a:latin typeface="Arial" pitchFamily="34" charset="0"/>
                          <a:cs typeface="Arial" pitchFamily="34" charset="0"/>
                        </a:rPr>
                        <a:t> TURCAS Y CAICOS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46.062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TOTAL 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latin typeface="Arial" pitchFamily="34" charset="0"/>
                          <a:cs typeface="Arial" pitchFamily="34" charset="0"/>
                        </a:rPr>
                        <a:t>44.787.945 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1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714202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Lugar que ocupaban las ciudades más pobladas del continente americano a nivel mundial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aitee\Videos\mayores-ciudades-mund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9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6409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 resumen…</a:t>
            </a:r>
            <a:endParaRPr lang="es-MX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069160"/>
          </a:xfrm>
        </p:spPr>
        <p:txBody>
          <a:bodyPr>
            <a:noAutofit/>
          </a:bodyPr>
          <a:lstStyle/>
          <a:p>
            <a:pPr algn="just"/>
            <a:r>
              <a:rPr lang="es-MX" dirty="0" smtClean="0">
                <a:latin typeface="Arial" pitchFamily="34" charset="0"/>
                <a:cs typeface="Arial" pitchFamily="34" charset="0"/>
              </a:rPr>
              <a:t>Podemos encontrar en el continente americano cinco regiones donde se concentra la mayor cantidad de población: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Noreste de los EUA y zona de los Grandes Lagos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Suroeste de los EUA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Ciudad de México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Costa Atlántica de Brasil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Zona de influencia del río La Plata</a:t>
            </a:r>
          </a:p>
          <a:p>
            <a:pPr marL="514350" indent="-514350" algn="just">
              <a:buFont typeface="+mj-lt"/>
              <a:buAutoNum type="arabicPeriod"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s-MX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840760" cy="6858000"/>
          </a:xfrm>
        </p:spPr>
      </p:pic>
      <p:cxnSp>
        <p:nvCxnSpPr>
          <p:cNvPr id="6" name="5 Conector recto de flecha"/>
          <p:cNvCxnSpPr/>
          <p:nvPr/>
        </p:nvCxnSpPr>
        <p:spPr>
          <a:xfrm flipV="1">
            <a:off x="5724128" y="2269747"/>
            <a:ext cx="2317903" cy="43917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8085784" y="2026981"/>
            <a:ext cx="1018228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Llanura </a:t>
            </a:r>
          </a:p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costera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8 Conector recto de flecha"/>
          <p:cNvCxnSpPr>
            <a:endCxn id="10" idx="1"/>
          </p:cNvCxnSpPr>
          <p:nvPr/>
        </p:nvCxnSpPr>
        <p:spPr>
          <a:xfrm flipV="1">
            <a:off x="6883079" y="4976302"/>
            <a:ext cx="1249105" cy="90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8132184" y="4653136"/>
            <a:ext cx="108234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Llanura  </a:t>
            </a:r>
          </a:p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costera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13 Conector recto de flecha"/>
          <p:cNvCxnSpPr>
            <a:endCxn id="15" idx="3"/>
          </p:cNvCxnSpPr>
          <p:nvPr/>
        </p:nvCxnSpPr>
        <p:spPr>
          <a:xfrm flipH="1" flipV="1">
            <a:off x="1191329" y="1946582"/>
            <a:ext cx="2228545" cy="9129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108980" y="1623416"/>
            <a:ext cx="108234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Llanura  </a:t>
            </a:r>
          </a:p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costera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4863744" y="2996952"/>
            <a:ext cx="2804600" cy="6310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7668344" y="3271670"/>
            <a:ext cx="1479421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Sistema fluvial y yacimientos minerales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5219129" y="1398026"/>
            <a:ext cx="2822902" cy="12961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8076757" y="977085"/>
            <a:ext cx="1082348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Sistema </a:t>
            </a:r>
          </a:p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lacustre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27 Conector recto de flecha"/>
          <p:cNvCxnSpPr/>
          <p:nvPr/>
        </p:nvCxnSpPr>
        <p:spPr>
          <a:xfrm flipH="1">
            <a:off x="1514883" y="3576944"/>
            <a:ext cx="2769087" cy="510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73463" y="3105834"/>
            <a:ext cx="1441420" cy="1200329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Explotación </a:t>
            </a:r>
          </a:p>
          <a:p>
            <a:pPr algn="ctr"/>
            <a:r>
              <a:rPr lang="es-MX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 </a:t>
            </a:r>
          </a:p>
          <a:p>
            <a:pPr algn="ctr"/>
            <a:r>
              <a:rPr lang="es-MX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acimientos</a:t>
            </a:r>
          </a:p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minerales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37 Conector recto de flecha"/>
          <p:cNvCxnSpPr/>
          <p:nvPr/>
        </p:nvCxnSpPr>
        <p:spPr>
          <a:xfrm>
            <a:off x="6266044" y="5641918"/>
            <a:ext cx="181071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8034490" y="5445224"/>
            <a:ext cx="1120820" cy="1200329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Llanura  </a:t>
            </a:r>
          </a:p>
          <a:p>
            <a:pPr algn="ctr"/>
            <a:r>
              <a:rPr lang="es-MX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ostera y</a:t>
            </a:r>
          </a:p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sistema</a:t>
            </a:r>
          </a:p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fluvial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5760640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4000" dirty="0" smtClean="0">
                <a:latin typeface="Arial" pitchFamily="34" charset="0"/>
                <a:cs typeface="Arial" pitchFamily="34" charset="0"/>
              </a:rPr>
              <a:t>Actualmente, en la Tierra viven alrededor de 6.500 millones de seres humanos. Todos ellos forman parte de la población mundial. Esta población no está distribuida de manera homogénea sobre la superficie de planeta. ¿ Cómo podremos comprobar la siguiente información? </a:t>
            </a:r>
            <a:endParaRPr lang="es-MX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Según Thomas H </a:t>
            </a:r>
            <a:r>
              <a:rPr lang="es-MX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Zurbuchen</a:t>
            </a:r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director asociado de la NASA:  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7525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«Los satélites de la NASA que escudriñan el espacio han recopilado un registro sin precedentes de nuestra Tierra y de su luminiscencia en la oscuridad»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 </a:t>
            </a:r>
            <a:endParaRPr lang="es-MX" sz="36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MX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3600" dirty="0" smtClean="0">
                <a:latin typeface="Arial" pitchFamily="34" charset="0"/>
                <a:cs typeface="Arial" pitchFamily="34" charset="0"/>
              </a:rPr>
              <a:t>Observemos 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el siguiente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video titulado: </a:t>
            </a:r>
            <a:r>
              <a:rPr lang="es-MX" sz="3600" dirty="0" err="1" smtClean="0">
                <a:latin typeface="Arial" pitchFamily="34" charset="0"/>
                <a:cs typeface="Arial" pitchFamily="34" charset="0"/>
              </a:rPr>
              <a:t>Earth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 at </a:t>
            </a:r>
            <a:r>
              <a:rPr lang="es-MX" sz="3600" dirty="0" err="1" smtClean="0">
                <a:latin typeface="Arial" pitchFamily="34" charset="0"/>
                <a:cs typeface="Arial" pitchFamily="34" charset="0"/>
              </a:rPr>
              <a:t>night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 (La Tierra de noche)</a:t>
            </a:r>
            <a:endParaRPr lang="es-MX" sz="36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Antes de su presentación, deténgase a observar si: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just"/>
            <a:r>
              <a:rPr lang="es-MX" sz="3600" dirty="0" smtClean="0">
                <a:latin typeface="Arial" pitchFamily="34" charset="0"/>
                <a:cs typeface="Arial" pitchFamily="34" charset="0"/>
              </a:rPr>
              <a:t>¿La luminiscencia se observa distribuida por igual en el planeta Tierra?</a:t>
            </a:r>
          </a:p>
          <a:p>
            <a:pPr algn="just"/>
            <a:r>
              <a:rPr lang="es-MX" sz="3600" dirty="0">
                <a:latin typeface="Arial" pitchFamily="34" charset="0"/>
                <a:cs typeface="Arial" pitchFamily="34" charset="0"/>
              </a:rPr>
              <a:t>¿Qué significará esta luminiscencia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s-MX" sz="3600" dirty="0" smtClean="0">
                <a:latin typeface="Arial" pitchFamily="34" charset="0"/>
                <a:cs typeface="Arial" pitchFamily="34" charset="0"/>
              </a:rPr>
              <a:t>¿Hacia que áreas se encuentra su mayor concentración?</a:t>
            </a:r>
          </a:p>
          <a:p>
            <a:pPr algn="just"/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s imágenes nocturnas más detalladas de la Tierra (HD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305.36" end="15274.84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5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Factores que intervienen en la distribución de la población</a:t>
            </a:r>
            <a:endParaRPr lang="es-MX" dirty="0">
              <a:solidFill>
                <a:srgbClr val="FFFF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4497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40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Principales regularidades para la distribuci</a:t>
            </a:r>
            <a:r>
              <a:rPr lang="es-MX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 poblacional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965065"/>
              </p:ext>
            </p:extLst>
          </p:nvPr>
        </p:nvGraphicFramePr>
        <p:xfrm>
          <a:off x="457200" y="1600200"/>
          <a:ext cx="8435280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83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916832"/>
            <a:ext cx="8229600" cy="3024336"/>
          </a:xfrm>
          <a:solidFill>
            <a:srgbClr val="002060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6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¿ </a:t>
            </a:r>
            <a:r>
              <a:rPr lang="es-MX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 cumplen estas regularidades en el continente americano?</a:t>
            </a:r>
            <a:endParaRPr lang="es-MX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9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3380</TotalTime>
  <Words>771</Words>
  <Application>Microsoft Office PowerPoint</Application>
  <PresentationFormat>Presentación en pantalla (4:3)</PresentationFormat>
  <Paragraphs>146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Geografía Regional I Tema 2: Las Américas</vt:lpstr>
      <vt:lpstr>Clase 10: Relieve de América y su papel en la distribución de los asentamientos poblacionales. Relación relieve-hidrografía</vt:lpstr>
      <vt:lpstr>Presentación de PowerPoint</vt:lpstr>
      <vt:lpstr>Según Thomas H Zurbuchen, director asociado de la NASA:  </vt:lpstr>
      <vt:lpstr>Antes de su presentación, deténgase a observar si:</vt:lpstr>
      <vt:lpstr>Presentación de PowerPoint</vt:lpstr>
      <vt:lpstr>Factores que intervienen en la distribución de la población</vt:lpstr>
      <vt:lpstr>Principales regularidades para la distribución poblacional</vt:lpstr>
      <vt:lpstr>Presentación de PowerPoint</vt:lpstr>
      <vt:lpstr>América del Norte</vt:lpstr>
      <vt:lpstr>Presentación de PowerPoint</vt:lpstr>
      <vt:lpstr>Apreciemos lo anteriormente  expuesto en el siguiente mapa</vt:lpstr>
      <vt:lpstr>La concentración de la población en estos tres lugares ha dado lugar a la existencia de:  </vt:lpstr>
      <vt:lpstr>Megalópolis Boswash: Boston-Washington</vt:lpstr>
      <vt:lpstr>Megalópolis Chipitts: Chicago-Pittsburg</vt:lpstr>
      <vt:lpstr>Megalópolis Sansan: San Francisco-San Diego</vt:lpstr>
      <vt:lpstr>% de la población de los EUA según zona de asentamiento</vt:lpstr>
      <vt:lpstr>América Central y del Sur</vt:lpstr>
      <vt:lpstr>Ciudades con la mayor cantidad de habitantes en América Central y del Sur</vt:lpstr>
      <vt:lpstr>AMÉRICA INSULAR</vt:lpstr>
      <vt:lpstr>Lugar que ocupaban las ciudades más pobladas del continente americano a nivel mundial</vt:lpstr>
      <vt:lpstr>En resumen…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Geografía Regional I Tema 2: Las Américas</dc:title>
  <dc:creator>Maitee</dc:creator>
  <cp:lastModifiedBy>Usuario de Windows</cp:lastModifiedBy>
  <cp:revision>97</cp:revision>
  <dcterms:created xsi:type="dcterms:W3CDTF">2024-02-11T12:34:58Z</dcterms:created>
  <dcterms:modified xsi:type="dcterms:W3CDTF">2025-11-07T18:24:50Z</dcterms:modified>
</cp:coreProperties>
</file>