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9" r:id="rId6"/>
    <p:sldId id="262" r:id="rId7"/>
    <p:sldId id="270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6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893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03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58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1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351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332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575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60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63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71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2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D1280-0012-4BEC-A41F-7E0D2437D3EA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22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1489629"/>
            <a:ext cx="914519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ESTUDIOS EN CIENCIA TECNOLOGÍA Y SOCIEDAD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TEMA 3. 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Ciencia, Tecnología, Innovación y Desarrollo en América Latina y Cuba.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2400" b="1" dirty="0" smtClean="0">
              <a:solidFill>
                <a:srgbClr val="FF0000"/>
              </a:solidFill>
              <a:latin typeface="Bookman Old Style" pitchFamily="18" charset="0"/>
              <a:cs typeface="Arial" pitchFamily="34" charset="0"/>
            </a:endParaRPr>
          </a:p>
          <a:p>
            <a:pPr algn="ctr"/>
            <a:r>
              <a:rPr lang="es-ES" sz="2400" b="1" dirty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C</a:t>
            </a:r>
            <a:r>
              <a:rPr lang="es-ES" sz="2400" b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LASE </a:t>
            </a:r>
            <a:r>
              <a:rPr lang="es-ES" sz="2400" b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3.1-3.2</a:t>
            </a:r>
            <a:endParaRPr lang="es-ES" sz="2400" b="1" dirty="0" smtClean="0">
              <a:solidFill>
                <a:srgbClr val="FF0000"/>
              </a:solidFill>
              <a:latin typeface="Bookman Old Style" pitchFamily="18" charset="0"/>
              <a:cs typeface="Arial" pitchFamily="34" charset="0"/>
            </a:endParaRPr>
          </a:p>
          <a:p>
            <a:pPr algn="ctr"/>
            <a:r>
              <a:rPr lang="es-ES" sz="2400" b="1" dirty="0" smtClean="0">
                <a:latin typeface="Bookman Old Style" pitchFamily="18" charset="0"/>
                <a:cs typeface="Arial" pitchFamily="34" charset="0"/>
              </a:rPr>
              <a:t>TEMÁTICAS: 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es-ES" sz="2400" dirty="0" smtClean="0"/>
              <a:t>Clase 3.1. Condiciones </a:t>
            </a:r>
            <a:r>
              <a:rPr lang="es-ES" sz="2400" dirty="0"/>
              <a:t>del desarrollo científico-técnico en América Latina, desafíos para la región en un mundo globalizado y neoliberal</a:t>
            </a:r>
            <a:r>
              <a:rPr lang="es-ES" sz="2400" dirty="0" smtClean="0"/>
              <a:t>.</a:t>
            </a:r>
          </a:p>
          <a:p>
            <a:pPr marL="342900" indent="-342900" algn="just">
              <a:buFont typeface="Wingdings" pitchFamily="2" charset="2"/>
              <a:buChar char="v"/>
            </a:pPr>
            <a:endParaRPr lang="es-E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s-ES" sz="2400" dirty="0"/>
              <a:t>Clase 3.2. </a:t>
            </a:r>
            <a:r>
              <a:rPr lang="es-ES" sz="2400" dirty="0" smtClean="0"/>
              <a:t> </a:t>
            </a:r>
            <a:r>
              <a:rPr lang="es-ES" sz="2400" dirty="0"/>
              <a:t>El papel de los estados en el desarrollo de la ciencia y la tecnología, su vínculo con las políticas de desarrollo social. </a:t>
            </a:r>
            <a:r>
              <a:rPr lang="es-ES" sz="2400" dirty="0" smtClean="0"/>
              <a:t>Crítica </a:t>
            </a:r>
            <a:r>
              <a:rPr lang="es-ES" sz="2400" dirty="0"/>
              <a:t>a las posiciones de los países desarrollados que </a:t>
            </a:r>
            <a:r>
              <a:rPr lang="es-ES" sz="2400" dirty="0" smtClean="0"/>
              <a:t>monopolizan </a:t>
            </a:r>
          </a:p>
          <a:p>
            <a:pPr algn="just"/>
            <a:r>
              <a:rPr lang="es-ES" sz="2400" dirty="0"/>
              <a:t> </a:t>
            </a:r>
            <a:r>
              <a:rPr lang="es-ES" sz="2400" dirty="0" smtClean="0"/>
              <a:t>     el </a:t>
            </a:r>
            <a:r>
              <a:rPr lang="es-ES" sz="2400" dirty="0"/>
              <a:t>acceso a la ciencia, la tecnología y </a:t>
            </a:r>
            <a:r>
              <a:rPr lang="es-ES" sz="2400" dirty="0" smtClean="0"/>
              <a:t>la innovación</a:t>
            </a:r>
            <a:r>
              <a:rPr lang="es-ES" sz="2400" dirty="0"/>
              <a:t>.  </a:t>
            </a:r>
          </a:p>
          <a:p>
            <a:endParaRPr lang="es-ES" sz="2400" b="1" dirty="0" smtClean="0">
              <a:latin typeface="Bookman Old Style" pitchFamily="18" charset="0"/>
              <a:cs typeface="Arial" pitchFamily="34" charset="0"/>
            </a:endParaRPr>
          </a:p>
          <a:p>
            <a:endParaRPr lang="es-E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3" t="8501" r="24067" b="22526"/>
          <a:stretch/>
        </p:blipFill>
        <p:spPr bwMode="auto">
          <a:xfrm>
            <a:off x="1" y="-1"/>
            <a:ext cx="1214438" cy="1390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10" descr="C:\Users\Lais\Downloads\Lenin Engels y Marx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5"/>
          <a:stretch/>
        </p:blipFill>
        <p:spPr bwMode="auto">
          <a:xfrm flipH="1">
            <a:off x="7246963" y="33391"/>
            <a:ext cx="1897039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arredondado 4"/>
          <p:cNvSpPr/>
          <p:nvPr/>
        </p:nvSpPr>
        <p:spPr>
          <a:xfrm>
            <a:off x="1289716" y="102251"/>
            <a:ext cx="5847365" cy="1112405"/>
          </a:xfrm>
          <a:prstGeom prst="roundRect">
            <a:avLst/>
          </a:prstGeom>
          <a:gradFill flip="none" rotWithShape="1">
            <a:gsLst>
              <a:gs pos="0">
                <a:srgbClr val="800000">
                  <a:tint val="66000"/>
                  <a:satMod val="160000"/>
                </a:srgbClr>
              </a:gs>
              <a:gs pos="50000">
                <a:srgbClr val="800000">
                  <a:tint val="44500"/>
                  <a:satMod val="160000"/>
                </a:srgbClr>
              </a:gs>
              <a:gs pos="100000">
                <a:srgbClr val="8000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8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2400" b="1" dirty="0" smtClean="0">
                <a:solidFill>
                  <a:schemeClr val="tx1"/>
                </a:solidFill>
                <a:latin typeface="Bookman Old Style" pitchFamily="18" charset="0"/>
              </a:rPr>
              <a:t>UNIVERSIDAD DE ARTEMISA</a:t>
            </a:r>
          </a:p>
          <a:p>
            <a:pPr algn="ctr">
              <a:defRPr/>
            </a:pPr>
            <a:endParaRPr lang="pt-PT" sz="2000" b="1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>
              <a:defRPr/>
            </a:pPr>
            <a:r>
              <a:rPr lang="pt-PT" sz="2000" b="1" dirty="0" smtClean="0">
                <a:solidFill>
                  <a:schemeClr val="tx1"/>
                </a:solidFill>
                <a:latin typeface="Bookman Old Style" pitchFamily="18" charset="0"/>
              </a:rPr>
              <a:t>DIRECCIÓN DE HISTORIA Y MARXISMO-LENINISMO</a:t>
            </a:r>
            <a:endParaRPr lang="pt-PT" sz="20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662" y="5589240"/>
            <a:ext cx="1193338" cy="1152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04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7919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/>
              <a:t>Retos y Oportunidades</a:t>
            </a:r>
            <a:r>
              <a:rPr lang="es-ES" b="1" dirty="0" smtClean="0"/>
              <a:t>.</a:t>
            </a:r>
          </a:p>
          <a:p>
            <a:pPr marL="0" indent="0">
              <a:buNone/>
            </a:pPr>
            <a:endParaRPr lang="es-ES" b="1" dirty="0" smtClean="0"/>
          </a:p>
          <a:p>
            <a:pPr marL="0" indent="0" algn="just">
              <a:buNone/>
            </a:pPr>
            <a:r>
              <a:rPr lang="es-ES" dirty="0" smtClean="0"/>
              <a:t>Desafíos económicos: Las </a:t>
            </a:r>
            <a:r>
              <a:rPr lang="es-ES" dirty="0"/>
              <a:t>crisis económicas pueden afectar negativamente la financiación de la </a:t>
            </a:r>
            <a:r>
              <a:rPr lang="es-ES" dirty="0" smtClean="0"/>
              <a:t>ciencia.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Potencial </a:t>
            </a:r>
            <a:r>
              <a:rPr lang="es-ES" dirty="0"/>
              <a:t>de </a:t>
            </a:r>
            <a:r>
              <a:rPr lang="es-ES" dirty="0" smtClean="0"/>
              <a:t>crecimiento: A pesar </a:t>
            </a:r>
            <a:r>
              <a:rPr lang="es-ES" dirty="0"/>
              <a:t>de los desafíos, la región tiene un gran potencial para el desarrollo científico, especialmente en áreas como biotecnología, </a:t>
            </a:r>
            <a:r>
              <a:rPr lang="es-ES" dirty="0" smtClean="0"/>
              <a:t>energías </a:t>
            </a:r>
            <a:r>
              <a:rPr lang="es-ES" dirty="0"/>
              <a:t>renovables y tecnologías de la información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2281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000" b="1" dirty="0" smtClean="0">
                <a:solidFill>
                  <a:srgbClr val="FF0000"/>
                </a:solidFill>
              </a:rPr>
              <a:t>Conclusión </a:t>
            </a:r>
            <a:endParaRPr lang="es-ES" sz="60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desarrollo científico y técnico en América Latina enfrenta retos significativos, pero también presenta oportunidades para crecer y mejorar. La colaboración internacional, el aumento de la inversión en I+D y la formación de recursos humanos son claves para avanzar en este ámbito.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8383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800" b="1" dirty="0"/>
              <a:t>El papel de los estados en el desarrollo de la ciencia y la tecnología, su vínculo con las políticas de desarrollo social</a:t>
            </a:r>
          </a:p>
        </p:txBody>
      </p:sp>
    </p:spTree>
    <p:extLst>
      <p:ext uri="{BB962C8B-B14F-4D97-AF65-F5344CB8AC3E}">
        <p14:creationId xmlns:p14="http://schemas.microsoft.com/office/powerpoint/2010/main" val="2583686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476672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/>
              <a:t>Los estados juegan un papel crucial en el desarrollo de la ciencia y la tecnología, ya que son responsables de formular políticas públicas que fomenten la investigación y la innovación. A través de la asignación de recursos financieros, la creación de infraestructuras adecuadas y el establecimiento de marcos regulatorios, los gobiernos pueden impulsar el progreso científico y tecnológico. Además, los estados facilitan la colaboración entre universidades, centros de investigación y el sector privado, promoviendo un ecosistema que estimule la transferencia de conocimiento y la aplicación de nuevas tecnologías. 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2186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Al invertir en educación y capacitación, los gobiernos también contribuyen a formar una fuerza laboral altamente calificada, esencial para enfrentar los desafíos del futuro y mejorar la competitividad en un mundo globalizado. En resumen, la acción estatal es fundamental para crear un entorno propicio para la ciencia y la tecnología, lo que a su vez impacta positivamente en el desarrollo económico y social de un país.</a:t>
            </a:r>
          </a:p>
        </p:txBody>
      </p:sp>
    </p:spTree>
    <p:extLst>
      <p:ext uri="{BB962C8B-B14F-4D97-AF65-F5344CB8AC3E}">
        <p14:creationId xmlns:p14="http://schemas.microsoft.com/office/powerpoint/2010/main" val="744118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Estudio Independiente 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800" dirty="0" smtClean="0"/>
              <a:t>Investiga a que se refiere cada uno de las características anteriores. Ejemplifique en cada caso. </a:t>
            </a:r>
          </a:p>
          <a:p>
            <a:pPr marL="0" indent="0" algn="just">
              <a:buNone/>
            </a:pPr>
            <a:endParaRPr lang="es-ES" sz="2800" dirty="0" smtClean="0"/>
          </a:p>
          <a:p>
            <a:pPr marL="0" indent="0" algn="just">
              <a:buNone/>
            </a:pPr>
            <a:r>
              <a:rPr lang="es-ES" sz="2800" dirty="0" smtClean="0"/>
              <a:t>Para ello consulta </a:t>
            </a:r>
            <a:r>
              <a:rPr lang="es-ES" sz="2800" dirty="0"/>
              <a:t>el </a:t>
            </a:r>
            <a:r>
              <a:rPr lang="es-ES" sz="2800" dirty="0" smtClean="0"/>
              <a:t>artículo</a:t>
            </a:r>
            <a:r>
              <a:rPr lang="es-ES" sz="2800" dirty="0"/>
              <a:t>: </a:t>
            </a:r>
            <a:r>
              <a:rPr lang="es-ES" sz="2800" dirty="0">
                <a:solidFill>
                  <a:srgbClr val="FF0000"/>
                </a:solidFill>
              </a:rPr>
              <a:t>LA RELACIÓN CIENCIA, TECNOLOGÍA Y SOCIEDAD EN EL PENSAMIENTO LATINOAMERICANO DE LAS DÉCADAS DEL 70 AL 90 DEL SIGLO XX </a:t>
            </a:r>
            <a:r>
              <a:rPr lang="es-ES" sz="2800" dirty="0" smtClean="0"/>
              <a:t>(artículo 1), específicamente </a:t>
            </a:r>
            <a:r>
              <a:rPr lang="es-ES" sz="2800" dirty="0"/>
              <a:t>subtítulo </a:t>
            </a:r>
            <a:r>
              <a:rPr lang="es-ES" sz="2800" dirty="0" smtClean="0"/>
              <a:t>1</a:t>
            </a:r>
            <a:r>
              <a:rPr lang="es-ES" sz="2800" dirty="0"/>
              <a:t>. América Latina en el contexto histórico, económico, político, social y científico de 1960 hasta finales del siglo XX.  </a:t>
            </a:r>
          </a:p>
        </p:txBody>
      </p:sp>
    </p:spTree>
    <p:extLst>
      <p:ext uri="{BB962C8B-B14F-4D97-AF65-F5344CB8AC3E}">
        <p14:creationId xmlns:p14="http://schemas.microsoft.com/office/powerpoint/2010/main" val="922654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7668344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b="1" dirty="0" smtClean="0"/>
              <a:t>¿ Qué condiciones de desarrollo científico-técnicas presenta América Latina ? </a:t>
            </a:r>
            <a:endParaRPr lang="es-ES" sz="6000" b="1" dirty="0"/>
          </a:p>
        </p:txBody>
      </p:sp>
      <p:pic>
        <p:nvPicPr>
          <p:cNvPr id="1026" name="Picture 2" descr="C:\Users\YANELYS\Pictures\Camera Roll\Screenshot_20241125-10531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218" y="3683045"/>
            <a:ext cx="3425782" cy="3174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80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es-ES" sz="3100" dirty="0" smtClean="0">
                <a:solidFill>
                  <a:srgbClr val="FF0000"/>
                </a:solidFill>
              </a:rPr>
              <a:t>El desarrollo científico y técnico en América Latina presenta diversas características y desafíos</a:t>
            </a:r>
            <a:r>
              <a:rPr lang="es-ES" dirty="0" smtClean="0">
                <a:solidFill>
                  <a:srgbClr val="FF0000"/>
                </a:solidFill>
              </a:rPr>
              <a:t>. 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Inversión en Investigación y </a:t>
            </a:r>
            <a:r>
              <a:rPr lang="es-ES" dirty="0" smtClean="0"/>
              <a:t>Desarrollo.</a:t>
            </a:r>
          </a:p>
          <a:p>
            <a:r>
              <a:rPr lang="es-ES" dirty="0"/>
              <a:t>Infraestructura </a:t>
            </a:r>
            <a:r>
              <a:rPr lang="es-ES" dirty="0" smtClean="0"/>
              <a:t>Científica.</a:t>
            </a:r>
          </a:p>
          <a:p>
            <a:r>
              <a:rPr lang="es-ES" dirty="0"/>
              <a:t>Capacitación y </a:t>
            </a:r>
            <a:r>
              <a:rPr lang="es-ES" dirty="0" smtClean="0"/>
              <a:t>Formación.</a:t>
            </a:r>
          </a:p>
          <a:p>
            <a:r>
              <a:rPr lang="es-ES" dirty="0"/>
              <a:t>Colaboración </a:t>
            </a:r>
            <a:r>
              <a:rPr lang="es-ES" dirty="0" smtClean="0"/>
              <a:t>Internacional.</a:t>
            </a:r>
          </a:p>
          <a:p>
            <a:r>
              <a:rPr lang="es-ES" dirty="0"/>
              <a:t>Políticas </a:t>
            </a:r>
            <a:r>
              <a:rPr lang="es-ES" dirty="0" smtClean="0"/>
              <a:t>Públicas.</a:t>
            </a:r>
          </a:p>
          <a:p>
            <a:r>
              <a:rPr lang="es-ES" dirty="0"/>
              <a:t>Temáticas de </a:t>
            </a:r>
            <a:r>
              <a:rPr lang="es-ES" dirty="0" smtClean="0"/>
              <a:t>Investigación.</a:t>
            </a:r>
          </a:p>
          <a:p>
            <a:r>
              <a:rPr lang="es-ES" dirty="0"/>
              <a:t>Retos y </a:t>
            </a:r>
            <a:r>
              <a:rPr lang="es-ES" dirty="0" smtClean="0"/>
              <a:t>Oportunidades.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6188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8715" y="312312"/>
            <a:ext cx="8167741" cy="4124800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Inversión en Investigación y </a:t>
            </a:r>
            <a:r>
              <a:rPr lang="es-ES" b="1" dirty="0" smtClean="0"/>
              <a:t>Desarrollo.</a:t>
            </a:r>
          </a:p>
          <a:p>
            <a:pPr marL="0" indent="0" algn="just">
              <a:buNone/>
            </a:pPr>
            <a:r>
              <a:rPr lang="es-ES" dirty="0" smtClean="0"/>
              <a:t>Baja inversión: La </a:t>
            </a:r>
            <a:r>
              <a:rPr lang="es-ES" dirty="0"/>
              <a:t>inversión en I+D en muchos países de la región es inferior al 1% del PIB, lo que limita el avance </a:t>
            </a:r>
            <a:r>
              <a:rPr lang="es-ES" dirty="0" smtClean="0"/>
              <a:t>científico.</a:t>
            </a:r>
          </a:p>
          <a:p>
            <a:pPr marL="0" indent="0" algn="just">
              <a:buNone/>
            </a:pPr>
            <a:r>
              <a:rPr lang="es-ES" dirty="0" smtClean="0"/>
              <a:t>Dependencia </a:t>
            </a:r>
            <a:r>
              <a:rPr lang="es-ES" dirty="0"/>
              <a:t>de financiamiento externo</a:t>
            </a:r>
            <a:r>
              <a:rPr lang="es-ES" dirty="0" smtClean="0"/>
              <a:t>: </a:t>
            </a:r>
            <a:r>
              <a:rPr lang="es-ES" dirty="0"/>
              <a:t>Muchos proyectos dependen de fondos internacionales y donaciones, lo que puede afectar la sostenibilidad</a:t>
            </a:r>
          </a:p>
          <a:p>
            <a:pPr marL="0" lvl="0" indent="0">
              <a:buNone/>
            </a:pPr>
            <a:endParaRPr lang="es-ES" b="1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516" y="4152475"/>
            <a:ext cx="4378665" cy="270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5836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548680"/>
            <a:ext cx="8229600" cy="4525963"/>
          </a:xfrm>
        </p:spPr>
        <p:txBody>
          <a:bodyPr>
            <a:normAutofit/>
          </a:bodyPr>
          <a:lstStyle/>
          <a:p>
            <a:r>
              <a:rPr lang="es-ES" b="1" dirty="0"/>
              <a:t>Infraestructura Científica</a:t>
            </a:r>
          </a:p>
          <a:p>
            <a:pPr marL="0" indent="0" algn="just">
              <a:buNone/>
            </a:pPr>
            <a:r>
              <a:rPr lang="es-ES" dirty="0"/>
              <a:t>Infraestructura insuficiente: La falta de laboratorios y centros de investigación bien equipados es un obstáculo significativo</a:t>
            </a:r>
          </a:p>
          <a:p>
            <a:pPr marL="0" indent="0" algn="just">
              <a:buNone/>
            </a:pPr>
            <a:r>
              <a:rPr lang="es-ES" dirty="0"/>
              <a:t>Desigualdad regional: Existen grandes diferencias en la infraestructura entre países y dentro de ellos</a:t>
            </a:r>
          </a:p>
          <a:p>
            <a:endParaRPr lang="es-ES" dirty="0"/>
          </a:p>
        </p:txBody>
      </p:sp>
      <p:pic>
        <p:nvPicPr>
          <p:cNvPr id="4" name="7 Marcador de contenido" descr="DSC07797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365104"/>
            <a:ext cx="3644226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952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77274" y="-48446"/>
            <a:ext cx="9221274" cy="6906445"/>
          </a:xfrm>
        </p:spPr>
        <p:txBody>
          <a:bodyPr>
            <a:normAutofit/>
          </a:bodyPr>
          <a:lstStyle/>
          <a:p>
            <a:r>
              <a:rPr lang="es-ES" b="1" dirty="0"/>
              <a:t>Capacitación y Formación</a:t>
            </a:r>
            <a:r>
              <a:rPr lang="es-ES" b="1" dirty="0" smtClean="0"/>
              <a:t>.</a:t>
            </a:r>
          </a:p>
          <a:p>
            <a:pPr marL="0" indent="0" algn="just">
              <a:buNone/>
            </a:pPr>
            <a:r>
              <a:rPr lang="es-ES" dirty="0"/>
              <a:t>Baja formación de recursos humanos</a:t>
            </a:r>
            <a:r>
              <a:rPr lang="es-ES" dirty="0" smtClean="0"/>
              <a:t>: </a:t>
            </a:r>
            <a:r>
              <a:rPr lang="es-ES" dirty="0"/>
              <a:t>A pesar de contar con universidades, la formación en ciencia y tecnología a menudo no satisface las necesidades del </a:t>
            </a:r>
            <a:r>
              <a:rPr lang="es-ES" dirty="0" smtClean="0"/>
              <a:t>mercado.</a:t>
            </a:r>
          </a:p>
          <a:p>
            <a:pPr marL="0" indent="0" algn="just">
              <a:buNone/>
            </a:pPr>
            <a:r>
              <a:rPr lang="es-ES" dirty="0" smtClean="0"/>
              <a:t>Fuga </a:t>
            </a:r>
            <a:r>
              <a:rPr lang="es-ES" dirty="0"/>
              <a:t>de cerebros</a:t>
            </a:r>
            <a:r>
              <a:rPr lang="es-ES" dirty="0" smtClean="0"/>
              <a:t>: </a:t>
            </a:r>
            <a:r>
              <a:rPr lang="es-ES" dirty="0"/>
              <a:t>Muchos científicos y profesionales altamente capacitados emigran en busca de mejores </a:t>
            </a:r>
            <a:r>
              <a:rPr lang="es-ES" dirty="0" smtClean="0"/>
              <a:t>oportunidades</a:t>
            </a:r>
            <a:endParaRPr lang="es-ES" dirty="0"/>
          </a:p>
          <a:p>
            <a:endParaRPr lang="es-ES" b="1" dirty="0" smtClean="0"/>
          </a:p>
          <a:p>
            <a:endParaRPr lang="es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091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2884" y="353751"/>
            <a:ext cx="8229600" cy="4525963"/>
          </a:xfrm>
        </p:spPr>
        <p:txBody>
          <a:bodyPr/>
          <a:lstStyle/>
          <a:p>
            <a:r>
              <a:rPr lang="es-ES" b="1" dirty="0"/>
              <a:t>Colaboración Internacional.</a:t>
            </a:r>
          </a:p>
          <a:p>
            <a:pPr marL="0" indent="0">
              <a:buNone/>
            </a:pPr>
            <a:r>
              <a:rPr lang="es-ES" dirty="0"/>
              <a:t>Proyectos colaborativos: Se han establecido iniciativas de cooperación con instituciones extranjeras, pero son limitadas.</a:t>
            </a:r>
          </a:p>
          <a:p>
            <a:pPr marL="0" indent="0">
              <a:buNone/>
            </a:pPr>
            <a:r>
              <a:rPr lang="es-ES" dirty="0"/>
              <a:t>Redes científicas: La creación de redes de colaboración es crucial para el intercambio de conocimientos</a:t>
            </a:r>
          </a:p>
          <a:p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063" y="3068960"/>
            <a:ext cx="5084807" cy="3925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5054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7977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404664"/>
            <a:ext cx="8229600" cy="4525963"/>
          </a:xfrm>
        </p:spPr>
        <p:txBody>
          <a:bodyPr>
            <a:noAutofit/>
          </a:bodyPr>
          <a:lstStyle/>
          <a:p>
            <a:r>
              <a:rPr lang="es-ES" sz="2000" b="1" dirty="0">
                <a:latin typeface="Arial" pitchFamily="34" charset="0"/>
                <a:cs typeface="Arial" pitchFamily="34" charset="0"/>
              </a:rPr>
              <a:t>Políticas Públicas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Falta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políticas coherentes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Las políticas de ciencia y tecnología a menudo son inconsistentes y carecen de continuidad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Apoyo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gubernamental variable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El apoyo a la ciencia puede variar significativamente entre administraciones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Temáticas 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de Investigación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Enfoque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en problemas locales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La investigación a menudo se centra en problemas específicos de la región, como salud, medio ambiente y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agricultura. </a:t>
            </a:r>
          </a:p>
          <a:p>
            <a:pPr marL="0" indent="0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Innovación social: Hay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un creciente interés en la innovación que aborde problemas sociales y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económicos.</a:t>
            </a:r>
          </a:p>
          <a:p>
            <a:pPr marL="0" indent="0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Enfoque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en problemas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locales: La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investigación a menudo se centra en problemas específicos de la región, como salud, medio ambiente y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agricultura.</a:t>
            </a:r>
          </a:p>
          <a:p>
            <a:pPr marL="0" indent="0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Innovación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social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Hay un creciente interés en la innovación que aborde problemas sociales y económicos</a:t>
            </a:r>
          </a:p>
          <a:p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866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825</Words>
  <Application>Microsoft Office PowerPoint</Application>
  <PresentationFormat>Presentación en pantalla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Presentación de PowerPoint</vt:lpstr>
      <vt:lpstr>El desarrollo científico y técnico en América Latina presenta diversas características y desafíos.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 </vt:lpstr>
      <vt:lpstr>Presentación de PowerPoint</vt:lpstr>
      <vt:lpstr>Presentación de PowerPoint</vt:lpstr>
      <vt:lpstr>Presentación de PowerPoint</vt:lpstr>
      <vt:lpstr>Estudio Independiente 1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YANELYS</dc:creator>
  <cp:lastModifiedBy>YANELYS</cp:lastModifiedBy>
  <cp:revision>15</cp:revision>
  <dcterms:created xsi:type="dcterms:W3CDTF">2024-10-28T18:05:44Z</dcterms:created>
  <dcterms:modified xsi:type="dcterms:W3CDTF">2024-11-25T16:21:15Z</dcterms:modified>
</cp:coreProperties>
</file>