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8" r:id="rId6"/>
    <p:sldId id="269" r:id="rId7"/>
    <p:sldId id="270" r:id="rId8"/>
    <p:sldId id="271" r:id="rId9"/>
    <p:sldId id="272" r:id="rId10"/>
    <p:sldId id="273" r:id="rId11"/>
    <p:sldId id="274" r:id="rId12"/>
    <p:sldId id="275" r:id="rId13"/>
    <p:sldId id="267" r:id="rId14"/>
  </p:sldIdLst>
  <p:sldSz cx="13258800" cy="7772400"/>
  <p:notesSz cx="6858000" cy="9144000"/>
  <p:defaultTextStyle>
    <a:defPPr>
      <a:defRPr lang="en-US"/>
    </a:defPPr>
    <a:lvl1pPr marL="0" algn="l" defTabSz="1201704" rtl="0" eaLnBrk="1" latinLnBrk="0" hangingPunct="1">
      <a:defRPr sz="2400" kern="1200">
        <a:solidFill>
          <a:schemeClr val="tx1"/>
        </a:solidFill>
        <a:latin typeface="+mn-lt"/>
        <a:ea typeface="+mn-ea"/>
        <a:cs typeface="+mn-cs"/>
      </a:defRPr>
    </a:lvl1pPr>
    <a:lvl2pPr marL="600852" algn="l" defTabSz="1201704" rtl="0" eaLnBrk="1" latinLnBrk="0" hangingPunct="1">
      <a:defRPr sz="2400" kern="1200">
        <a:solidFill>
          <a:schemeClr val="tx1"/>
        </a:solidFill>
        <a:latin typeface="+mn-lt"/>
        <a:ea typeface="+mn-ea"/>
        <a:cs typeface="+mn-cs"/>
      </a:defRPr>
    </a:lvl2pPr>
    <a:lvl3pPr marL="1201704" algn="l" defTabSz="1201704" rtl="0" eaLnBrk="1" latinLnBrk="0" hangingPunct="1">
      <a:defRPr sz="2400" kern="1200">
        <a:solidFill>
          <a:schemeClr val="tx1"/>
        </a:solidFill>
        <a:latin typeface="+mn-lt"/>
        <a:ea typeface="+mn-ea"/>
        <a:cs typeface="+mn-cs"/>
      </a:defRPr>
    </a:lvl3pPr>
    <a:lvl4pPr marL="1802557" algn="l" defTabSz="1201704" rtl="0" eaLnBrk="1" latinLnBrk="0" hangingPunct="1">
      <a:defRPr sz="2400" kern="1200">
        <a:solidFill>
          <a:schemeClr val="tx1"/>
        </a:solidFill>
        <a:latin typeface="+mn-lt"/>
        <a:ea typeface="+mn-ea"/>
        <a:cs typeface="+mn-cs"/>
      </a:defRPr>
    </a:lvl4pPr>
    <a:lvl5pPr marL="2403409" algn="l" defTabSz="1201704" rtl="0" eaLnBrk="1" latinLnBrk="0" hangingPunct="1">
      <a:defRPr sz="2400" kern="1200">
        <a:solidFill>
          <a:schemeClr val="tx1"/>
        </a:solidFill>
        <a:latin typeface="+mn-lt"/>
        <a:ea typeface="+mn-ea"/>
        <a:cs typeface="+mn-cs"/>
      </a:defRPr>
    </a:lvl5pPr>
    <a:lvl6pPr marL="3004261" algn="l" defTabSz="1201704" rtl="0" eaLnBrk="1" latinLnBrk="0" hangingPunct="1">
      <a:defRPr sz="2400" kern="1200">
        <a:solidFill>
          <a:schemeClr val="tx1"/>
        </a:solidFill>
        <a:latin typeface="+mn-lt"/>
        <a:ea typeface="+mn-ea"/>
        <a:cs typeface="+mn-cs"/>
      </a:defRPr>
    </a:lvl6pPr>
    <a:lvl7pPr marL="3605113" algn="l" defTabSz="1201704" rtl="0" eaLnBrk="1" latinLnBrk="0" hangingPunct="1">
      <a:defRPr sz="2400" kern="1200">
        <a:solidFill>
          <a:schemeClr val="tx1"/>
        </a:solidFill>
        <a:latin typeface="+mn-lt"/>
        <a:ea typeface="+mn-ea"/>
        <a:cs typeface="+mn-cs"/>
      </a:defRPr>
    </a:lvl7pPr>
    <a:lvl8pPr marL="4205966" algn="l" defTabSz="1201704" rtl="0" eaLnBrk="1" latinLnBrk="0" hangingPunct="1">
      <a:defRPr sz="2400" kern="1200">
        <a:solidFill>
          <a:schemeClr val="tx1"/>
        </a:solidFill>
        <a:latin typeface="+mn-lt"/>
        <a:ea typeface="+mn-ea"/>
        <a:cs typeface="+mn-cs"/>
      </a:defRPr>
    </a:lvl8pPr>
    <a:lvl9pPr marL="4806818" algn="l" defTabSz="1201704"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702" y="-114"/>
      </p:cViewPr>
      <p:guideLst>
        <p:guide orient="horz" pos="2448"/>
        <p:guide pos="417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94410" y="2414482"/>
            <a:ext cx="11269980" cy="1666028"/>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988820" y="4404360"/>
            <a:ext cx="9281160" cy="1986280"/>
          </a:xfrm>
        </p:spPr>
        <p:txBody>
          <a:bodyPr/>
          <a:lstStyle>
            <a:lvl1pPr marL="0" indent="0" algn="ctr">
              <a:buNone/>
              <a:defRPr>
                <a:solidFill>
                  <a:schemeClr val="tx1">
                    <a:tint val="75000"/>
                  </a:schemeClr>
                </a:solidFill>
              </a:defRPr>
            </a:lvl1pPr>
            <a:lvl2pPr marL="600852" indent="0" algn="ctr">
              <a:buNone/>
              <a:defRPr>
                <a:solidFill>
                  <a:schemeClr val="tx1">
                    <a:tint val="75000"/>
                  </a:schemeClr>
                </a:solidFill>
              </a:defRPr>
            </a:lvl2pPr>
            <a:lvl3pPr marL="1201704" indent="0" algn="ctr">
              <a:buNone/>
              <a:defRPr>
                <a:solidFill>
                  <a:schemeClr val="tx1">
                    <a:tint val="75000"/>
                  </a:schemeClr>
                </a:solidFill>
              </a:defRPr>
            </a:lvl3pPr>
            <a:lvl4pPr marL="1802557" indent="0" algn="ctr">
              <a:buNone/>
              <a:defRPr>
                <a:solidFill>
                  <a:schemeClr val="tx1">
                    <a:tint val="75000"/>
                  </a:schemeClr>
                </a:solidFill>
              </a:defRPr>
            </a:lvl4pPr>
            <a:lvl5pPr marL="2403409" indent="0" algn="ctr">
              <a:buNone/>
              <a:defRPr>
                <a:solidFill>
                  <a:schemeClr val="tx1">
                    <a:tint val="75000"/>
                  </a:schemeClr>
                </a:solidFill>
              </a:defRPr>
            </a:lvl5pPr>
            <a:lvl6pPr marL="3004261" indent="0" algn="ctr">
              <a:buNone/>
              <a:defRPr>
                <a:solidFill>
                  <a:schemeClr val="tx1">
                    <a:tint val="75000"/>
                  </a:schemeClr>
                </a:solidFill>
              </a:defRPr>
            </a:lvl6pPr>
            <a:lvl7pPr marL="3605113" indent="0" algn="ctr">
              <a:buNone/>
              <a:defRPr>
                <a:solidFill>
                  <a:schemeClr val="tx1">
                    <a:tint val="75000"/>
                  </a:schemeClr>
                </a:solidFill>
              </a:defRPr>
            </a:lvl7pPr>
            <a:lvl8pPr marL="4205966" indent="0" algn="ctr">
              <a:buNone/>
              <a:defRPr>
                <a:solidFill>
                  <a:schemeClr val="tx1">
                    <a:tint val="75000"/>
                  </a:schemeClr>
                </a:solidFill>
              </a:defRPr>
            </a:lvl8pPr>
            <a:lvl9pPr marL="4806818"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1456752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319963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612630" y="311257"/>
            <a:ext cx="2983230" cy="6631728"/>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662940" y="311257"/>
            <a:ext cx="8728710" cy="663172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16792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388872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7354" y="4994487"/>
            <a:ext cx="11269980" cy="1543685"/>
          </a:xfrm>
        </p:spPr>
        <p:txBody>
          <a:bodyPr anchor="t"/>
          <a:lstStyle>
            <a:lvl1pPr algn="l">
              <a:defRPr sz="53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047354" y="3294275"/>
            <a:ext cx="11269980" cy="1700212"/>
          </a:xfrm>
        </p:spPr>
        <p:txBody>
          <a:bodyPr anchor="b"/>
          <a:lstStyle>
            <a:lvl1pPr marL="0" indent="0">
              <a:buNone/>
              <a:defRPr sz="2600">
                <a:solidFill>
                  <a:schemeClr val="tx1">
                    <a:tint val="75000"/>
                  </a:schemeClr>
                </a:solidFill>
              </a:defRPr>
            </a:lvl1pPr>
            <a:lvl2pPr marL="600852" indent="0">
              <a:buNone/>
              <a:defRPr sz="2400">
                <a:solidFill>
                  <a:schemeClr val="tx1">
                    <a:tint val="75000"/>
                  </a:schemeClr>
                </a:solidFill>
              </a:defRPr>
            </a:lvl2pPr>
            <a:lvl3pPr marL="1201704" indent="0">
              <a:buNone/>
              <a:defRPr sz="2100">
                <a:solidFill>
                  <a:schemeClr val="tx1">
                    <a:tint val="75000"/>
                  </a:schemeClr>
                </a:solidFill>
              </a:defRPr>
            </a:lvl3pPr>
            <a:lvl4pPr marL="1802557" indent="0">
              <a:buNone/>
              <a:defRPr sz="1800">
                <a:solidFill>
                  <a:schemeClr val="tx1">
                    <a:tint val="75000"/>
                  </a:schemeClr>
                </a:solidFill>
              </a:defRPr>
            </a:lvl4pPr>
            <a:lvl5pPr marL="2403409" indent="0">
              <a:buNone/>
              <a:defRPr sz="1800">
                <a:solidFill>
                  <a:schemeClr val="tx1">
                    <a:tint val="75000"/>
                  </a:schemeClr>
                </a:solidFill>
              </a:defRPr>
            </a:lvl5pPr>
            <a:lvl6pPr marL="3004261" indent="0">
              <a:buNone/>
              <a:defRPr sz="1800">
                <a:solidFill>
                  <a:schemeClr val="tx1">
                    <a:tint val="75000"/>
                  </a:schemeClr>
                </a:solidFill>
              </a:defRPr>
            </a:lvl6pPr>
            <a:lvl7pPr marL="3605113" indent="0">
              <a:buNone/>
              <a:defRPr sz="1800">
                <a:solidFill>
                  <a:schemeClr val="tx1">
                    <a:tint val="75000"/>
                  </a:schemeClr>
                </a:solidFill>
              </a:defRPr>
            </a:lvl7pPr>
            <a:lvl8pPr marL="4205966" indent="0">
              <a:buNone/>
              <a:defRPr sz="1800">
                <a:solidFill>
                  <a:schemeClr val="tx1">
                    <a:tint val="75000"/>
                  </a:schemeClr>
                </a:solidFill>
              </a:defRPr>
            </a:lvl8pPr>
            <a:lvl9pPr marL="4806818" indent="0">
              <a:buNone/>
              <a:defRPr sz="18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3590010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662940" y="1813560"/>
            <a:ext cx="5855970" cy="5129425"/>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6739890" y="1813560"/>
            <a:ext cx="5855970" cy="5129425"/>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343089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62940" y="1739795"/>
            <a:ext cx="5858273" cy="725064"/>
          </a:xfrm>
        </p:spPr>
        <p:txBody>
          <a:bodyPr anchor="b"/>
          <a:lstStyle>
            <a:lvl1pPr marL="0" indent="0">
              <a:buNone/>
              <a:defRPr sz="3200" b="1"/>
            </a:lvl1pPr>
            <a:lvl2pPr marL="600852" indent="0">
              <a:buNone/>
              <a:defRPr sz="2600" b="1"/>
            </a:lvl2pPr>
            <a:lvl3pPr marL="1201704" indent="0">
              <a:buNone/>
              <a:defRPr sz="2400" b="1"/>
            </a:lvl3pPr>
            <a:lvl4pPr marL="1802557" indent="0">
              <a:buNone/>
              <a:defRPr sz="2100" b="1"/>
            </a:lvl4pPr>
            <a:lvl5pPr marL="2403409" indent="0">
              <a:buNone/>
              <a:defRPr sz="2100" b="1"/>
            </a:lvl5pPr>
            <a:lvl6pPr marL="3004261" indent="0">
              <a:buNone/>
              <a:defRPr sz="2100" b="1"/>
            </a:lvl6pPr>
            <a:lvl7pPr marL="3605113" indent="0">
              <a:buNone/>
              <a:defRPr sz="2100" b="1"/>
            </a:lvl7pPr>
            <a:lvl8pPr marL="4205966" indent="0">
              <a:buNone/>
              <a:defRPr sz="2100" b="1"/>
            </a:lvl8pPr>
            <a:lvl9pPr marL="4806818" indent="0">
              <a:buNone/>
              <a:defRPr sz="21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62940" y="2464859"/>
            <a:ext cx="5858273" cy="447812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6735287" y="1739795"/>
            <a:ext cx="5860574" cy="725064"/>
          </a:xfrm>
        </p:spPr>
        <p:txBody>
          <a:bodyPr anchor="b"/>
          <a:lstStyle>
            <a:lvl1pPr marL="0" indent="0">
              <a:buNone/>
              <a:defRPr sz="3200" b="1"/>
            </a:lvl1pPr>
            <a:lvl2pPr marL="600852" indent="0">
              <a:buNone/>
              <a:defRPr sz="2600" b="1"/>
            </a:lvl2pPr>
            <a:lvl3pPr marL="1201704" indent="0">
              <a:buNone/>
              <a:defRPr sz="2400" b="1"/>
            </a:lvl3pPr>
            <a:lvl4pPr marL="1802557" indent="0">
              <a:buNone/>
              <a:defRPr sz="2100" b="1"/>
            </a:lvl4pPr>
            <a:lvl5pPr marL="2403409" indent="0">
              <a:buNone/>
              <a:defRPr sz="2100" b="1"/>
            </a:lvl5pPr>
            <a:lvl6pPr marL="3004261" indent="0">
              <a:buNone/>
              <a:defRPr sz="2100" b="1"/>
            </a:lvl6pPr>
            <a:lvl7pPr marL="3605113" indent="0">
              <a:buNone/>
              <a:defRPr sz="2100" b="1"/>
            </a:lvl7pPr>
            <a:lvl8pPr marL="4205966" indent="0">
              <a:buNone/>
              <a:defRPr sz="2100" b="1"/>
            </a:lvl8pPr>
            <a:lvl9pPr marL="4806818" indent="0">
              <a:buNone/>
              <a:defRPr sz="21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735287" y="2464859"/>
            <a:ext cx="5860574" cy="447812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141351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1467259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55095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1" y="309457"/>
            <a:ext cx="4362054" cy="1316990"/>
          </a:xfrm>
        </p:spPr>
        <p:txBody>
          <a:bodyPr anchor="b"/>
          <a:lstStyle>
            <a:lvl1pPr algn="l">
              <a:defRPr sz="26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5183822" y="309457"/>
            <a:ext cx="7412038" cy="6633528"/>
          </a:xfrm>
        </p:spPr>
        <p:txBody>
          <a:bodyPr/>
          <a:lstStyle>
            <a:lvl1pPr>
              <a:defRPr sz="4200"/>
            </a:lvl1pPr>
            <a:lvl2pPr>
              <a:defRPr sz="3700"/>
            </a:lvl2pPr>
            <a:lvl3pPr>
              <a:defRPr sz="3200"/>
            </a:lvl3pPr>
            <a:lvl4pPr>
              <a:defRPr sz="2600"/>
            </a:lvl4pPr>
            <a:lvl5pPr>
              <a:defRPr sz="2600"/>
            </a:lvl5pPr>
            <a:lvl6pPr>
              <a:defRPr sz="2600"/>
            </a:lvl6pPr>
            <a:lvl7pPr>
              <a:defRPr sz="2600"/>
            </a:lvl7pPr>
            <a:lvl8pPr>
              <a:defRPr sz="2600"/>
            </a:lvl8pPr>
            <a:lvl9pPr>
              <a:defRPr sz="2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662941" y="1626447"/>
            <a:ext cx="4362054" cy="5316538"/>
          </a:xfrm>
        </p:spPr>
        <p:txBody>
          <a:bodyPr/>
          <a:lstStyle>
            <a:lvl1pPr marL="0" indent="0">
              <a:buNone/>
              <a:defRPr sz="1800"/>
            </a:lvl1pPr>
            <a:lvl2pPr marL="600852" indent="0">
              <a:buNone/>
              <a:defRPr sz="1600"/>
            </a:lvl2pPr>
            <a:lvl3pPr marL="1201704" indent="0">
              <a:buNone/>
              <a:defRPr sz="1300"/>
            </a:lvl3pPr>
            <a:lvl4pPr marL="1802557" indent="0">
              <a:buNone/>
              <a:defRPr sz="1200"/>
            </a:lvl4pPr>
            <a:lvl5pPr marL="2403409" indent="0">
              <a:buNone/>
              <a:defRPr sz="1200"/>
            </a:lvl5pPr>
            <a:lvl6pPr marL="3004261" indent="0">
              <a:buNone/>
              <a:defRPr sz="1200"/>
            </a:lvl6pPr>
            <a:lvl7pPr marL="3605113" indent="0">
              <a:buNone/>
              <a:defRPr sz="1200"/>
            </a:lvl7pPr>
            <a:lvl8pPr marL="4205966" indent="0">
              <a:buNone/>
              <a:defRPr sz="1200"/>
            </a:lvl8pPr>
            <a:lvl9pPr marL="4806818" indent="0">
              <a:buNone/>
              <a:defRPr sz="12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287356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598818" y="5440680"/>
            <a:ext cx="7955280" cy="642303"/>
          </a:xfrm>
        </p:spPr>
        <p:txBody>
          <a:bodyPr anchor="b"/>
          <a:lstStyle>
            <a:lvl1pPr algn="l">
              <a:defRPr sz="26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2598818" y="694478"/>
            <a:ext cx="7955280" cy="4663440"/>
          </a:xfrm>
        </p:spPr>
        <p:txBody>
          <a:bodyPr/>
          <a:lstStyle>
            <a:lvl1pPr marL="0" indent="0">
              <a:buNone/>
              <a:defRPr sz="4200"/>
            </a:lvl1pPr>
            <a:lvl2pPr marL="600852" indent="0">
              <a:buNone/>
              <a:defRPr sz="3700"/>
            </a:lvl2pPr>
            <a:lvl3pPr marL="1201704" indent="0">
              <a:buNone/>
              <a:defRPr sz="3200"/>
            </a:lvl3pPr>
            <a:lvl4pPr marL="1802557" indent="0">
              <a:buNone/>
              <a:defRPr sz="2600"/>
            </a:lvl4pPr>
            <a:lvl5pPr marL="2403409" indent="0">
              <a:buNone/>
              <a:defRPr sz="2600"/>
            </a:lvl5pPr>
            <a:lvl6pPr marL="3004261" indent="0">
              <a:buNone/>
              <a:defRPr sz="2600"/>
            </a:lvl6pPr>
            <a:lvl7pPr marL="3605113" indent="0">
              <a:buNone/>
              <a:defRPr sz="2600"/>
            </a:lvl7pPr>
            <a:lvl8pPr marL="4205966" indent="0">
              <a:buNone/>
              <a:defRPr sz="2600"/>
            </a:lvl8pPr>
            <a:lvl9pPr marL="4806818" indent="0">
              <a:buNone/>
              <a:defRPr sz="2600"/>
            </a:lvl9pPr>
          </a:lstStyle>
          <a:p>
            <a:endParaRPr lang="en-US"/>
          </a:p>
        </p:txBody>
      </p:sp>
      <p:sp>
        <p:nvSpPr>
          <p:cNvPr id="4" name="3 Marcador de texto"/>
          <p:cNvSpPr>
            <a:spLocks noGrp="1"/>
          </p:cNvSpPr>
          <p:nvPr>
            <p:ph type="body" sz="half" idx="2"/>
          </p:nvPr>
        </p:nvSpPr>
        <p:spPr>
          <a:xfrm>
            <a:off x="2598818" y="6082983"/>
            <a:ext cx="7955280" cy="912177"/>
          </a:xfrm>
        </p:spPr>
        <p:txBody>
          <a:bodyPr/>
          <a:lstStyle>
            <a:lvl1pPr marL="0" indent="0">
              <a:buNone/>
              <a:defRPr sz="1800"/>
            </a:lvl1pPr>
            <a:lvl2pPr marL="600852" indent="0">
              <a:buNone/>
              <a:defRPr sz="1600"/>
            </a:lvl2pPr>
            <a:lvl3pPr marL="1201704" indent="0">
              <a:buNone/>
              <a:defRPr sz="1300"/>
            </a:lvl3pPr>
            <a:lvl4pPr marL="1802557" indent="0">
              <a:buNone/>
              <a:defRPr sz="1200"/>
            </a:lvl4pPr>
            <a:lvl5pPr marL="2403409" indent="0">
              <a:buNone/>
              <a:defRPr sz="1200"/>
            </a:lvl5pPr>
            <a:lvl6pPr marL="3004261" indent="0">
              <a:buNone/>
              <a:defRPr sz="1200"/>
            </a:lvl6pPr>
            <a:lvl7pPr marL="3605113" indent="0">
              <a:buNone/>
              <a:defRPr sz="1200"/>
            </a:lvl7pPr>
            <a:lvl8pPr marL="4205966" indent="0">
              <a:buNone/>
              <a:defRPr sz="1200"/>
            </a:lvl8pPr>
            <a:lvl9pPr marL="4806818" indent="0">
              <a:buNone/>
              <a:defRPr sz="12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53137E-799B-4C89-B305-2167EC9EF321}" type="datetimeFigureOut">
              <a:rPr lang="en-US" smtClean="0"/>
              <a:t>12/18/2021</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76BBC-7DCC-4371-8D1D-114E04591B2A}" type="slidenum">
              <a:rPr lang="en-US" smtClean="0"/>
              <a:t>‹Nº›</a:t>
            </a:fld>
            <a:endParaRPr lang="en-US"/>
          </a:p>
        </p:txBody>
      </p:sp>
    </p:spTree>
    <p:extLst>
      <p:ext uri="{BB962C8B-B14F-4D97-AF65-F5344CB8AC3E}">
        <p14:creationId xmlns:p14="http://schemas.microsoft.com/office/powerpoint/2010/main" val="382975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62940" y="311256"/>
            <a:ext cx="11932920" cy="1295400"/>
          </a:xfrm>
          <a:prstGeom prst="rect">
            <a:avLst/>
          </a:prstGeom>
        </p:spPr>
        <p:txBody>
          <a:bodyPr vert="horz" lIns="120170" tIns="60085" rIns="120170" bIns="60085"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62940" y="1813560"/>
            <a:ext cx="11932920" cy="5129425"/>
          </a:xfrm>
          <a:prstGeom prst="rect">
            <a:avLst/>
          </a:prstGeom>
        </p:spPr>
        <p:txBody>
          <a:bodyPr vert="horz" lIns="120170" tIns="60085" rIns="120170" bIns="6008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662940" y="7203864"/>
            <a:ext cx="3093720" cy="413808"/>
          </a:xfrm>
          <a:prstGeom prst="rect">
            <a:avLst/>
          </a:prstGeom>
        </p:spPr>
        <p:txBody>
          <a:bodyPr vert="horz" lIns="120170" tIns="60085" rIns="120170" bIns="60085" rtlCol="0" anchor="ctr"/>
          <a:lstStyle>
            <a:lvl1pPr algn="l">
              <a:defRPr sz="1600">
                <a:solidFill>
                  <a:schemeClr val="tx1">
                    <a:tint val="75000"/>
                  </a:schemeClr>
                </a:solidFill>
              </a:defRPr>
            </a:lvl1pPr>
          </a:lstStyle>
          <a:p>
            <a:fld id="{3D53137E-799B-4C89-B305-2167EC9EF321}" type="datetimeFigureOut">
              <a:rPr lang="en-US" smtClean="0"/>
              <a:t>12/18/2021</a:t>
            </a:fld>
            <a:endParaRPr lang="en-US"/>
          </a:p>
        </p:txBody>
      </p:sp>
      <p:sp>
        <p:nvSpPr>
          <p:cNvPr id="5" name="4 Marcador de pie de página"/>
          <p:cNvSpPr>
            <a:spLocks noGrp="1"/>
          </p:cNvSpPr>
          <p:nvPr>
            <p:ph type="ftr" sz="quarter" idx="3"/>
          </p:nvPr>
        </p:nvSpPr>
        <p:spPr>
          <a:xfrm>
            <a:off x="4530090" y="7203864"/>
            <a:ext cx="4198620" cy="413808"/>
          </a:xfrm>
          <a:prstGeom prst="rect">
            <a:avLst/>
          </a:prstGeom>
        </p:spPr>
        <p:txBody>
          <a:bodyPr vert="horz" lIns="120170" tIns="60085" rIns="120170" bIns="60085" rtlCol="0" anchor="ctr"/>
          <a:lstStyle>
            <a:lvl1pPr algn="ctr">
              <a:defRPr sz="16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9502140" y="7203864"/>
            <a:ext cx="3093720" cy="413808"/>
          </a:xfrm>
          <a:prstGeom prst="rect">
            <a:avLst/>
          </a:prstGeom>
        </p:spPr>
        <p:txBody>
          <a:bodyPr vert="horz" lIns="120170" tIns="60085" rIns="120170" bIns="60085" rtlCol="0" anchor="ctr"/>
          <a:lstStyle>
            <a:lvl1pPr algn="r">
              <a:defRPr sz="1600">
                <a:solidFill>
                  <a:schemeClr val="tx1">
                    <a:tint val="75000"/>
                  </a:schemeClr>
                </a:solidFill>
              </a:defRPr>
            </a:lvl1pPr>
          </a:lstStyle>
          <a:p>
            <a:fld id="{AAA76BBC-7DCC-4371-8D1D-114E04591B2A}" type="slidenum">
              <a:rPr lang="en-US" smtClean="0"/>
              <a:t>‹Nº›</a:t>
            </a:fld>
            <a:endParaRPr lang="en-US"/>
          </a:p>
        </p:txBody>
      </p:sp>
    </p:spTree>
    <p:extLst>
      <p:ext uri="{BB962C8B-B14F-4D97-AF65-F5344CB8AC3E}">
        <p14:creationId xmlns:p14="http://schemas.microsoft.com/office/powerpoint/2010/main" val="428440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01704" rtl="0" eaLnBrk="1" latinLnBrk="0" hangingPunct="1">
        <a:spcBef>
          <a:spcPct val="0"/>
        </a:spcBef>
        <a:buNone/>
        <a:defRPr sz="5800" kern="1200">
          <a:solidFill>
            <a:schemeClr val="tx1"/>
          </a:solidFill>
          <a:latin typeface="+mj-lt"/>
          <a:ea typeface="+mj-ea"/>
          <a:cs typeface="+mj-cs"/>
        </a:defRPr>
      </a:lvl1pPr>
    </p:titleStyle>
    <p:bodyStyle>
      <a:lvl1pPr marL="450639" indent="-450639" algn="l" defTabSz="1201704" rtl="0" eaLnBrk="1" latinLnBrk="0" hangingPunct="1">
        <a:spcBef>
          <a:spcPct val="20000"/>
        </a:spcBef>
        <a:buFont typeface="Arial" pitchFamily="34" charset="0"/>
        <a:buChar char="•"/>
        <a:defRPr sz="4200" kern="1200">
          <a:solidFill>
            <a:schemeClr val="tx1"/>
          </a:solidFill>
          <a:latin typeface="+mn-lt"/>
          <a:ea typeface="+mn-ea"/>
          <a:cs typeface="+mn-cs"/>
        </a:defRPr>
      </a:lvl1pPr>
      <a:lvl2pPr marL="976385" indent="-375533" algn="l" defTabSz="1201704"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02131" indent="-300426" algn="l" defTabSz="1201704"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02983"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703835"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304687"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905540"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506392"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5107244"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201704" rtl="0" eaLnBrk="1" latinLnBrk="0" hangingPunct="1">
        <a:defRPr sz="2400" kern="1200">
          <a:solidFill>
            <a:schemeClr val="tx1"/>
          </a:solidFill>
          <a:latin typeface="+mn-lt"/>
          <a:ea typeface="+mn-ea"/>
          <a:cs typeface="+mn-cs"/>
        </a:defRPr>
      </a:lvl1pPr>
      <a:lvl2pPr marL="600852" algn="l" defTabSz="1201704" rtl="0" eaLnBrk="1" latinLnBrk="0" hangingPunct="1">
        <a:defRPr sz="2400" kern="1200">
          <a:solidFill>
            <a:schemeClr val="tx1"/>
          </a:solidFill>
          <a:latin typeface="+mn-lt"/>
          <a:ea typeface="+mn-ea"/>
          <a:cs typeface="+mn-cs"/>
        </a:defRPr>
      </a:lvl2pPr>
      <a:lvl3pPr marL="1201704" algn="l" defTabSz="1201704" rtl="0" eaLnBrk="1" latinLnBrk="0" hangingPunct="1">
        <a:defRPr sz="2400" kern="1200">
          <a:solidFill>
            <a:schemeClr val="tx1"/>
          </a:solidFill>
          <a:latin typeface="+mn-lt"/>
          <a:ea typeface="+mn-ea"/>
          <a:cs typeface="+mn-cs"/>
        </a:defRPr>
      </a:lvl3pPr>
      <a:lvl4pPr marL="1802557" algn="l" defTabSz="1201704" rtl="0" eaLnBrk="1" latinLnBrk="0" hangingPunct="1">
        <a:defRPr sz="2400" kern="1200">
          <a:solidFill>
            <a:schemeClr val="tx1"/>
          </a:solidFill>
          <a:latin typeface="+mn-lt"/>
          <a:ea typeface="+mn-ea"/>
          <a:cs typeface="+mn-cs"/>
        </a:defRPr>
      </a:lvl4pPr>
      <a:lvl5pPr marL="2403409" algn="l" defTabSz="1201704" rtl="0" eaLnBrk="1" latinLnBrk="0" hangingPunct="1">
        <a:defRPr sz="2400" kern="1200">
          <a:solidFill>
            <a:schemeClr val="tx1"/>
          </a:solidFill>
          <a:latin typeface="+mn-lt"/>
          <a:ea typeface="+mn-ea"/>
          <a:cs typeface="+mn-cs"/>
        </a:defRPr>
      </a:lvl5pPr>
      <a:lvl6pPr marL="3004261" algn="l" defTabSz="1201704" rtl="0" eaLnBrk="1" latinLnBrk="0" hangingPunct="1">
        <a:defRPr sz="2400" kern="1200">
          <a:solidFill>
            <a:schemeClr val="tx1"/>
          </a:solidFill>
          <a:latin typeface="+mn-lt"/>
          <a:ea typeface="+mn-ea"/>
          <a:cs typeface="+mn-cs"/>
        </a:defRPr>
      </a:lvl6pPr>
      <a:lvl7pPr marL="3605113" algn="l" defTabSz="1201704" rtl="0" eaLnBrk="1" latinLnBrk="0" hangingPunct="1">
        <a:defRPr sz="2400" kern="1200">
          <a:solidFill>
            <a:schemeClr val="tx1"/>
          </a:solidFill>
          <a:latin typeface="+mn-lt"/>
          <a:ea typeface="+mn-ea"/>
          <a:cs typeface="+mn-cs"/>
        </a:defRPr>
      </a:lvl7pPr>
      <a:lvl8pPr marL="4205966" algn="l" defTabSz="1201704" rtl="0" eaLnBrk="1" latinLnBrk="0" hangingPunct="1">
        <a:defRPr sz="2400" kern="1200">
          <a:solidFill>
            <a:schemeClr val="tx1"/>
          </a:solidFill>
          <a:latin typeface="+mn-lt"/>
          <a:ea typeface="+mn-ea"/>
          <a:cs typeface="+mn-cs"/>
        </a:defRPr>
      </a:lvl8pPr>
      <a:lvl9pPr marL="4806818" algn="l" defTabSz="1201704"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music93@gmail.com" TargetMode="External"/><Relationship Id="rId2" Type="http://schemas.openxmlformats.org/officeDocument/2006/relationships/hyperlink" Target="mailto:rbd93@nauta.cu"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damusic93@gmail.com" TargetMode="External"/><Relationship Id="rId2" Type="http://schemas.openxmlformats.org/officeDocument/2006/relationships/hyperlink" Target="mailto:rbd93@nauta.c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09812" y="1524000"/>
            <a:ext cx="10639176" cy="3416320"/>
          </a:xfrm>
          <a:prstGeom prst="rect">
            <a:avLst/>
          </a:prstGeom>
          <a:noFill/>
        </p:spPr>
        <p:txBody>
          <a:bodyPr wrap="square" lIns="91440" tIns="45720" rIns="91440" bIns="45720">
            <a:spAutoFit/>
          </a:bodyPr>
          <a:lstStyle/>
          <a:p>
            <a:pPr algn="ctr"/>
            <a:r>
              <a:rPr lang="es-ES" sz="7200" b="1" cap="none" spc="0" dirty="0" smtClean="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Ingeniería de métodos y tiempos</a:t>
            </a:r>
            <a:endParaRPr lang="es-ES" sz="7200" b="1" cap="none" spc="0" dirty="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CuadroTexto"/>
          <p:cNvSpPr txBox="1"/>
          <p:nvPr/>
        </p:nvSpPr>
        <p:spPr>
          <a:xfrm>
            <a:off x="228600" y="5715000"/>
            <a:ext cx="10058400" cy="1815882"/>
          </a:xfrm>
          <a:prstGeom prst="rect">
            <a:avLst/>
          </a:prstGeom>
          <a:noFill/>
        </p:spPr>
        <p:txBody>
          <a:bodyPr wrap="square" rtlCol="0">
            <a:spAutoFit/>
          </a:bodyPr>
          <a:lstStyle/>
          <a:p>
            <a:r>
              <a:rPr lang="es-ES" sz="2800" b="1" dirty="0" smtClean="0"/>
              <a:t>Profesor: Ing. Damian Rivero Delgado</a:t>
            </a:r>
          </a:p>
          <a:p>
            <a:r>
              <a:rPr lang="es-ES" sz="2800" b="1" dirty="0" smtClean="0"/>
              <a:t>Teléfono: +53 51809234</a:t>
            </a:r>
          </a:p>
          <a:p>
            <a:r>
              <a:rPr lang="es-ES" sz="2800" b="1" dirty="0" smtClean="0"/>
              <a:t>Email: </a:t>
            </a:r>
            <a:r>
              <a:rPr lang="es-ES" sz="2800" b="1" dirty="0" smtClean="0">
                <a:hlinkClick r:id="rId2"/>
              </a:rPr>
              <a:t>rbd93@nauta.cu</a:t>
            </a:r>
            <a:endParaRPr lang="es-ES" sz="2800" b="1" dirty="0" smtClean="0"/>
          </a:p>
          <a:p>
            <a:r>
              <a:rPr lang="es-ES" sz="2800" b="1" dirty="0"/>
              <a:t> </a:t>
            </a:r>
            <a:r>
              <a:rPr lang="es-ES" sz="2800" b="1" dirty="0" smtClean="0"/>
              <a:t>           </a:t>
            </a:r>
            <a:r>
              <a:rPr lang="es-ES" sz="2800" b="1" dirty="0" smtClean="0">
                <a:hlinkClick r:id="rId3"/>
              </a:rPr>
              <a:t>damusic93@gmail.com</a:t>
            </a:r>
            <a:r>
              <a:rPr lang="es-ES" sz="2800" b="1" dirty="0" smtClean="0"/>
              <a:t> </a:t>
            </a:r>
            <a:endParaRPr lang="en-US" sz="2800" b="1" dirty="0"/>
          </a:p>
        </p:txBody>
      </p:sp>
    </p:spTree>
    <p:extLst>
      <p:ext uri="{BB962C8B-B14F-4D97-AF65-F5344CB8AC3E}">
        <p14:creationId xmlns:p14="http://schemas.microsoft.com/office/powerpoint/2010/main" val="4147529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2400" y="304800"/>
            <a:ext cx="12725400" cy="3108543"/>
          </a:xfrm>
          <a:prstGeom prst="rect">
            <a:avLst/>
          </a:prstGeom>
        </p:spPr>
        <p:txBody>
          <a:bodyPr wrap="square">
            <a:spAutoFit/>
          </a:bodyPr>
          <a:lstStyle/>
          <a:p>
            <a:pPr algn="just"/>
            <a:r>
              <a:rPr lang="es-ES" sz="2800" dirty="0"/>
              <a:t>Ejemplo:</a:t>
            </a:r>
            <a:endParaRPr lang="en-US" sz="2800" dirty="0"/>
          </a:p>
          <a:p>
            <a:pPr algn="just"/>
            <a:r>
              <a:rPr lang="es-ES" sz="2800" dirty="0"/>
              <a:t>Se desea calcular la cantidad de observaciones a realizar a un puesto de trabajo para obtener los datos con una precisión de ± 5%, y un nivel de confianza 95%, y la muestra inicial de tres observaciones ofrece los resultados que se muestran en la tabla</a:t>
            </a:r>
            <a:endParaRPr lang="en-US" sz="2800" dirty="0"/>
          </a:p>
        </p:txBody>
      </p:sp>
      <p:graphicFrame>
        <p:nvGraphicFramePr>
          <p:cNvPr id="5" name="4 Tabla"/>
          <p:cNvGraphicFramePr>
            <a:graphicFrameLocks noGrp="1"/>
          </p:cNvGraphicFramePr>
          <p:nvPr>
            <p:extLst>
              <p:ext uri="{D42A27DB-BD31-4B8C-83A1-F6EECF244321}">
                <p14:modId xmlns:p14="http://schemas.microsoft.com/office/powerpoint/2010/main" val="3314664732"/>
              </p:ext>
            </p:extLst>
          </p:nvPr>
        </p:nvGraphicFramePr>
        <p:xfrm>
          <a:off x="457200" y="3886200"/>
          <a:ext cx="12268201" cy="3276600"/>
        </p:xfrm>
        <a:graphic>
          <a:graphicData uri="http://schemas.openxmlformats.org/drawingml/2006/table">
            <a:tbl>
              <a:tblPr firstRow="1" firstCol="1" bandRow="1"/>
              <a:tblGrid>
                <a:gridCol w="1444216"/>
                <a:gridCol w="4088269"/>
                <a:gridCol w="2647447"/>
                <a:gridCol w="4088269"/>
              </a:tblGrid>
              <a:tr h="1638300">
                <a:tc>
                  <a:txBody>
                    <a:bodyPr/>
                    <a:lstStyle/>
                    <a:p>
                      <a:pPr marL="0" marR="0" algn="ctr">
                        <a:lnSpc>
                          <a:spcPct val="115000"/>
                        </a:lnSpc>
                        <a:spcBef>
                          <a:spcPts val="0"/>
                        </a:spcBef>
                        <a:spcAft>
                          <a:spcPts val="0"/>
                        </a:spcAft>
                      </a:pPr>
                      <a:r>
                        <a:rPr lang="es-ES" sz="2800" b="1">
                          <a:effectLst/>
                          <a:latin typeface="Arial"/>
                          <a:ea typeface="Times New Roman"/>
                          <a:cs typeface="Times New Roman"/>
                        </a:rPr>
                        <a:t>Día</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b="1">
                          <a:effectLst/>
                          <a:latin typeface="Arial"/>
                          <a:ea typeface="Times New Roman"/>
                          <a:cs typeface="Times New Roman"/>
                        </a:rPr>
                        <a:t>Tiempo Observado (min)</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b="1">
                          <a:effectLst/>
                          <a:latin typeface="Arial"/>
                          <a:ea typeface="Times New Roman"/>
                          <a:cs typeface="Times New Roman"/>
                        </a:rPr>
                        <a:t>TTR (min)</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b="1">
                          <a:effectLst/>
                          <a:latin typeface="Arial"/>
                          <a:ea typeface="Times New Roman"/>
                          <a:cs typeface="Times New Roman"/>
                        </a:rPr>
                        <a:t>Tiempo de interrupciones (min)</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546100">
                <a:tc>
                  <a:txBody>
                    <a:bodyPr/>
                    <a:lstStyle/>
                    <a:p>
                      <a:pPr marL="0" marR="0" algn="ctr">
                        <a:lnSpc>
                          <a:spcPct val="115000"/>
                        </a:lnSpc>
                        <a:spcBef>
                          <a:spcPts val="0"/>
                        </a:spcBef>
                        <a:spcAft>
                          <a:spcPts val="0"/>
                        </a:spcAft>
                      </a:pPr>
                      <a:r>
                        <a:rPr lang="es-ES" sz="2800">
                          <a:effectLst/>
                          <a:latin typeface="Arial"/>
                          <a:ea typeface="Times New Roman"/>
                          <a:cs typeface="Times New Roman"/>
                        </a:rPr>
                        <a:t>1</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480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407</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73</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546100">
                <a:tc>
                  <a:txBody>
                    <a:bodyPr/>
                    <a:lstStyle/>
                    <a:p>
                      <a:pPr marL="0" marR="0" algn="ctr">
                        <a:lnSpc>
                          <a:spcPct val="115000"/>
                        </a:lnSpc>
                        <a:spcBef>
                          <a:spcPts val="0"/>
                        </a:spcBef>
                        <a:spcAft>
                          <a:spcPts val="0"/>
                        </a:spcAft>
                      </a:pPr>
                      <a:r>
                        <a:rPr lang="es-ES" sz="2800">
                          <a:effectLst/>
                          <a:latin typeface="Arial"/>
                          <a:ea typeface="Times New Roman"/>
                          <a:cs typeface="Times New Roman"/>
                        </a:rPr>
                        <a:t>2</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480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390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90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546100">
                <a:tc>
                  <a:txBody>
                    <a:bodyPr/>
                    <a:lstStyle/>
                    <a:p>
                      <a:pPr marL="0" marR="0" algn="ctr">
                        <a:lnSpc>
                          <a:spcPct val="115000"/>
                        </a:lnSpc>
                        <a:spcBef>
                          <a:spcPts val="0"/>
                        </a:spcBef>
                        <a:spcAft>
                          <a:spcPts val="0"/>
                        </a:spcAft>
                      </a:pPr>
                      <a:r>
                        <a:rPr lang="es-ES" sz="2800">
                          <a:effectLst/>
                          <a:latin typeface="Arial"/>
                          <a:ea typeface="Times New Roman"/>
                          <a:cs typeface="Times New Roman"/>
                        </a:rPr>
                        <a:t>3</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480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375</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dirty="0">
                          <a:effectLst/>
                          <a:latin typeface="Arial"/>
                          <a:ea typeface="Times New Roman"/>
                          <a:cs typeface="Times New Roman"/>
                        </a:rPr>
                        <a:t>105</a:t>
                      </a:r>
                      <a:endParaRPr lang="en-US" sz="2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56099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0500" y="228600"/>
            <a:ext cx="12877800" cy="3046988"/>
          </a:xfrm>
          <a:prstGeom prst="rect">
            <a:avLst/>
          </a:prstGeom>
        </p:spPr>
        <p:txBody>
          <a:bodyPr wrap="square">
            <a:spAutoFit/>
          </a:bodyPr>
          <a:lstStyle/>
          <a:p>
            <a:pPr algn="just"/>
            <a:r>
              <a:rPr lang="es-ES" b="1" dirty="0"/>
              <a:t>Técnica de observación continua colectiva</a:t>
            </a:r>
            <a:endParaRPr lang="en-US" dirty="0"/>
          </a:p>
          <a:p>
            <a:pPr algn="just"/>
            <a:r>
              <a:rPr lang="es-ES" dirty="0"/>
              <a:t>El objetivo fundamental de la fotografía colectiva consisten en la determinación de la duración de los tiempos de los distintos conceptos, así como conocer el grado de aprovechamiento de la jornada laboral de varios trabajadores que realizan las operaciones productivas en un mismo puesto de trabajo (puesto de trabajo colectivo, que lo ocupan varios trabajadores).</a:t>
            </a:r>
            <a:endParaRPr lang="en-US" dirty="0"/>
          </a:p>
        </p:txBody>
      </p:sp>
      <p:graphicFrame>
        <p:nvGraphicFramePr>
          <p:cNvPr id="4" name="3 Tabla"/>
          <p:cNvGraphicFramePr>
            <a:graphicFrameLocks noGrp="1"/>
          </p:cNvGraphicFramePr>
          <p:nvPr>
            <p:extLst>
              <p:ext uri="{D42A27DB-BD31-4B8C-83A1-F6EECF244321}">
                <p14:modId xmlns:p14="http://schemas.microsoft.com/office/powerpoint/2010/main" val="2883160665"/>
              </p:ext>
            </p:extLst>
          </p:nvPr>
        </p:nvGraphicFramePr>
        <p:xfrm>
          <a:off x="381000" y="3581400"/>
          <a:ext cx="12420597" cy="3221181"/>
        </p:xfrm>
        <a:graphic>
          <a:graphicData uri="http://schemas.openxmlformats.org/drawingml/2006/table">
            <a:tbl>
              <a:tblPr firstRow="1" firstCol="1" bandRow="1"/>
              <a:tblGrid>
                <a:gridCol w="1873629"/>
                <a:gridCol w="849639"/>
                <a:gridCol w="922502"/>
                <a:gridCol w="922502"/>
                <a:gridCol w="787184"/>
                <a:gridCol w="787184"/>
                <a:gridCol w="787184"/>
                <a:gridCol w="787184"/>
                <a:gridCol w="1567863"/>
                <a:gridCol w="1567863"/>
                <a:gridCol w="1567863"/>
              </a:tblGrid>
              <a:tr h="346364">
                <a:tc rowSpan="3">
                  <a:txBody>
                    <a:bodyPr/>
                    <a:lstStyle/>
                    <a:p>
                      <a:pPr marL="0" marR="0" algn="just">
                        <a:lnSpc>
                          <a:spcPct val="150000"/>
                        </a:lnSpc>
                        <a:spcBef>
                          <a:spcPts val="600"/>
                        </a:spcBef>
                        <a:spcAft>
                          <a:spcPts val="600"/>
                        </a:spcAft>
                      </a:pPr>
                      <a:r>
                        <a:rPr lang="es-ES" sz="1400" b="1" dirty="0">
                          <a:effectLst/>
                          <a:latin typeface="Arial"/>
                          <a:ea typeface="Times New Roman"/>
                          <a:cs typeface="Times New Roman"/>
                        </a:rPr>
                        <a:t> </a:t>
                      </a:r>
                      <a:endParaRPr lang="en-US" sz="1800" dirty="0">
                        <a:effectLst/>
                        <a:latin typeface="Calibri"/>
                        <a:ea typeface="Calibri"/>
                        <a:cs typeface="Times New Roman"/>
                      </a:endParaRPr>
                    </a:p>
                    <a:p>
                      <a:pPr marL="0" marR="0" algn="just">
                        <a:lnSpc>
                          <a:spcPct val="150000"/>
                        </a:lnSpc>
                        <a:spcBef>
                          <a:spcPts val="600"/>
                        </a:spcBef>
                        <a:spcAft>
                          <a:spcPts val="600"/>
                        </a:spcAft>
                      </a:pPr>
                      <a:r>
                        <a:rPr lang="es-ES" sz="1400" b="1" dirty="0">
                          <a:effectLst/>
                          <a:latin typeface="Arial"/>
                          <a:ea typeface="Times New Roman"/>
                          <a:cs typeface="Times New Roman"/>
                        </a:rPr>
                        <a:t>Días Observados</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gridSpan="10">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Trabajador</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6364">
                <a:tc vMerge="1">
                  <a:txBody>
                    <a:bodyPr/>
                    <a:lstStyle/>
                    <a:p>
                      <a:endParaRPr lang="en-US"/>
                    </a:p>
                  </a:txBody>
                  <a:tcPr/>
                </a:tc>
                <a:tc gridSpan="2">
                  <a:txBody>
                    <a:bodyPr/>
                    <a:lstStyle/>
                    <a:p>
                      <a:pPr marL="0" marR="0" algn="ctr">
                        <a:lnSpc>
                          <a:spcPct val="150000"/>
                        </a:lnSpc>
                        <a:spcBef>
                          <a:spcPts val="600"/>
                        </a:spcBef>
                        <a:spcAft>
                          <a:spcPts val="600"/>
                        </a:spcAft>
                      </a:pPr>
                      <a:r>
                        <a:rPr lang="es-ES" sz="1400" b="1">
                          <a:effectLst/>
                          <a:latin typeface="Arial"/>
                          <a:ea typeface="Times New Roman"/>
                          <a:cs typeface="Times New Roman"/>
                        </a:rPr>
                        <a:t>I</a:t>
                      </a:r>
                      <a:endParaRPr lang="en-US" sz="1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50000"/>
                        </a:lnSpc>
                        <a:spcBef>
                          <a:spcPts val="600"/>
                        </a:spcBef>
                        <a:spcAft>
                          <a:spcPts val="600"/>
                        </a:spcAft>
                      </a:pPr>
                      <a:r>
                        <a:rPr lang="es-ES" sz="1400" b="1">
                          <a:effectLst/>
                          <a:latin typeface="Arial"/>
                          <a:ea typeface="Times New Roman"/>
                          <a:cs typeface="Times New Roman"/>
                        </a:rPr>
                        <a:t>II</a:t>
                      </a:r>
                      <a:endParaRPr lang="en-US" sz="1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50000"/>
                        </a:lnSpc>
                        <a:spcBef>
                          <a:spcPts val="600"/>
                        </a:spcBef>
                        <a:spcAft>
                          <a:spcPts val="600"/>
                        </a:spcAft>
                      </a:pPr>
                      <a:r>
                        <a:rPr lang="es-ES" sz="1400" b="1">
                          <a:effectLst/>
                          <a:latin typeface="Arial"/>
                          <a:ea typeface="Times New Roman"/>
                          <a:cs typeface="Times New Roman"/>
                        </a:rPr>
                        <a:t>III</a:t>
                      </a:r>
                      <a:endParaRPr lang="en-US" sz="1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IV</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50000"/>
                        </a:lnSpc>
                        <a:spcBef>
                          <a:spcPts val="600"/>
                        </a:spcBef>
                        <a:spcAft>
                          <a:spcPts val="600"/>
                        </a:spcAft>
                      </a:pPr>
                      <a:r>
                        <a:rPr lang="es-ES" sz="1400" b="1">
                          <a:effectLst/>
                          <a:latin typeface="Arial"/>
                          <a:ea typeface="Times New Roman"/>
                          <a:cs typeface="Times New Roman"/>
                        </a:rPr>
                        <a:t> TRR</a:t>
                      </a:r>
                      <a:endParaRPr lang="en-US" sz="1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hMerge="1">
                  <a:txBody>
                    <a:bodyPr/>
                    <a:lstStyle/>
                    <a:p>
                      <a:endParaRPr lang="en-US"/>
                    </a:p>
                  </a:txBody>
                  <a:tcPr/>
                </a:tc>
              </a:tr>
              <a:tr h="450272">
                <a:tc vMerge="1">
                  <a:txBody>
                    <a:bodyPr/>
                    <a:lstStyle/>
                    <a:p>
                      <a:endParaRPr lang="en-US"/>
                    </a:p>
                  </a:txBody>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TTR</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JL</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TTR</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JL</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TTR</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JL</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TTR</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JL</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Total</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400" b="1" dirty="0">
                          <a:effectLst/>
                          <a:latin typeface="Arial"/>
                          <a:ea typeface="Times New Roman"/>
                          <a:cs typeface="Times New Roman"/>
                        </a:rPr>
                        <a:t>Promedio</a:t>
                      </a:r>
                      <a:endParaRPr lang="en-US" sz="1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692727">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1</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360</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480</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355</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372</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1467</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366,75</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692727">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2</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370</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373</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368</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1491</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372,75</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692727">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350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375</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480</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a:effectLst/>
                          <a:latin typeface="Arial"/>
                          <a:ea typeface="Times New Roman"/>
                          <a:cs typeface="Times New Roman"/>
                        </a:rPr>
                        <a:t>368</a:t>
                      </a:r>
                      <a:endParaRPr lang="en-US" sz="2400" b="1">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480</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360</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480</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1453</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50000"/>
                        </a:lnSpc>
                        <a:spcBef>
                          <a:spcPts val="600"/>
                        </a:spcBef>
                        <a:spcAft>
                          <a:spcPts val="600"/>
                        </a:spcAft>
                      </a:pPr>
                      <a:r>
                        <a:rPr lang="es-ES" sz="1800" b="1" dirty="0">
                          <a:effectLst/>
                          <a:latin typeface="Arial"/>
                          <a:ea typeface="Times New Roman"/>
                          <a:cs typeface="Times New Roman"/>
                        </a:rPr>
                        <a:t>363,25</a:t>
                      </a:r>
                      <a:endParaRPr lang="en-US" sz="2400" b="1"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78325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57200" y="533400"/>
            <a:ext cx="12573000" cy="6186309"/>
          </a:xfrm>
          <a:prstGeom prst="rect">
            <a:avLst/>
          </a:prstGeom>
        </p:spPr>
        <p:txBody>
          <a:bodyPr wrap="square">
            <a:spAutoFit/>
          </a:bodyPr>
          <a:lstStyle/>
          <a:p>
            <a:pPr algn="just"/>
            <a:r>
              <a:rPr lang="es-ES" sz="3600" b="1" dirty="0"/>
              <a:t>Tarea Evaluativa</a:t>
            </a:r>
            <a:r>
              <a:rPr lang="es-ES" sz="3600" b="1" dirty="0" smtClean="0"/>
              <a:t>:</a:t>
            </a:r>
          </a:p>
          <a:p>
            <a:pPr algn="just"/>
            <a:endParaRPr lang="en-US" sz="3600" dirty="0"/>
          </a:p>
          <a:p>
            <a:pPr algn="just"/>
            <a:r>
              <a:rPr lang="es-ES" sz="3600" dirty="0"/>
              <a:t>Aplicando el contenido estudiado en clase, determine el AJL en un centro de trabajo de su elección, teniendo en cuenta la técnica de fotografía colectiva aplicada a 3 trabajadores de </a:t>
            </a:r>
            <a:r>
              <a:rPr lang="es-ES" sz="3600" smtClean="0"/>
              <a:t>un área del </a:t>
            </a:r>
            <a:r>
              <a:rPr lang="es-ES" sz="3600" dirty="0"/>
              <a:t>centro, con una observación diaria de la JL de 480 min, contando con un NC = 95 %, s = 5%; y que la observación se realizará 3 días consecutivos. </a:t>
            </a:r>
            <a:endParaRPr lang="en-US" sz="3600" dirty="0"/>
          </a:p>
        </p:txBody>
      </p:sp>
    </p:spTree>
    <p:extLst>
      <p:ext uri="{BB962C8B-B14F-4D97-AF65-F5344CB8AC3E}">
        <p14:creationId xmlns:p14="http://schemas.microsoft.com/office/powerpoint/2010/main" val="155393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09812" y="1524000"/>
            <a:ext cx="10639176" cy="3416320"/>
          </a:xfrm>
          <a:prstGeom prst="rect">
            <a:avLst/>
          </a:prstGeom>
          <a:noFill/>
        </p:spPr>
        <p:txBody>
          <a:bodyPr wrap="square" lIns="91440" tIns="45720" rIns="91440" bIns="45720">
            <a:spAutoFit/>
          </a:bodyPr>
          <a:lstStyle/>
          <a:p>
            <a:pPr algn="ctr"/>
            <a:r>
              <a:rPr lang="es-ES" sz="7200" b="1" cap="none" spc="0" dirty="0" smtClean="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Ingeniería de métodos y tiempos</a:t>
            </a:r>
            <a:endParaRPr lang="es-ES" sz="7200" b="1" cap="none" spc="0" dirty="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CuadroTexto"/>
          <p:cNvSpPr txBox="1"/>
          <p:nvPr/>
        </p:nvSpPr>
        <p:spPr>
          <a:xfrm>
            <a:off x="228600" y="5715000"/>
            <a:ext cx="10058400" cy="1815882"/>
          </a:xfrm>
          <a:prstGeom prst="rect">
            <a:avLst/>
          </a:prstGeom>
          <a:noFill/>
        </p:spPr>
        <p:txBody>
          <a:bodyPr wrap="square" rtlCol="0">
            <a:spAutoFit/>
          </a:bodyPr>
          <a:lstStyle/>
          <a:p>
            <a:r>
              <a:rPr lang="es-ES" sz="2800" b="1" dirty="0" smtClean="0"/>
              <a:t>Profesor: Ing. Damian Rivero Delgado</a:t>
            </a:r>
          </a:p>
          <a:p>
            <a:r>
              <a:rPr lang="es-ES" sz="2800" b="1" dirty="0" smtClean="0"/>
              <a:t>Teléfono: +53 51809234</a:t>
            </a:r>
          </a:p>
          <a:p>
            <a:r>
              <a:rPr lang="es-ES" sz="2800" b="1" dirty="0" smtClean="0"/>
              <a:t>Email: </a:t>
            </a:r>
            <a:r>
              <a:rPr lang="es-ES" sz="2800" b="1" dirty="0" smtClean="0">
                <a:hlinkClick r:id="rId2"/>
              </a:rPr>
              <a:t>rbd93@nauta.cu</a:t>
            </a:r>
            <a:endParaRPr lang="es-ES" sz="2800" b="1" dirty="0" smtClean="0"/>
          </a:p>
          <a:p>
            <a:r>
              <a:rPr lang="es-ES" sz="2800" b="1" dirty="0"/>
              <a:t> </a:t>
            </a:r>
            <a:r>
              <a:rPr lang="es-ES" sz="2800" b="1" dirty="0" smtClean="0"/>
              <a:t>           </a:t>
            </a:r>
            <a:r>
              <a:rPr lang="es-ES" sz="2800" b="1" dirty="0" smtClean="0">
                <a:hlinkClick r:id="rId3"/>
              </a:rPr>
              <a:t>damusic93@gmail.com</a:t>
            </a:r>
            <a:r>
              <a:rPr lang="es-ES" sz="2800" b="1" dirty="0" smtClean="0"/>
              <a:t> </a:t>
            </a:r>
            <a:endParaRPr lang="en-US" sz="2800" b="1" dirty="0"/>
          </a:p>
        </p:txBody>
      </p:sp>
    </p:spTree>
    <p:extLst>
      <p:ext uri="{BB962C8B-B14F-4D97-AF65-F5344CB8AC3E}">
        <p14:creationId xmlns:p14="http://schemas.microsoft.com/office/powerpoint/2010/main" val="213967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548580"/>
            <a:ext cx="13258800" cy="6309420"/>
          </a:xfrm>
          <a:prstGeom prst="rect">
            <a:avLst/>
          </a:prstGeom>
        </p:spPr>
        <p:txBody>
          <a:bodyPr wrap="square">
            <a:spAutoFit/>
          </a:bodyPr>
          <a:lstStyle/>
          <a:p>
            <a:pPr algn="ctr"/>
            <a:r>
              <a:rPr lang="es-ES" sz="4800" b="1" dirty="0"/>
              <a:t>Sumario: </a:t>
            </a:r>
            <a:endParaRPr lang="es-ES" sz="4800" b="1" dirty="0" smtClean="0"/>
          </a:p>
          <a:p>
            <a:pPr algn="ctr"/>
            <a:endParaRPr lang="es-ES" sz="4800" b="1" dirty="0"/>
          </a:p>
          <a:p>
            <a:pPr marL="571500" indent="-571500" algn="just">
              <a:buFont typeface="Arial" pitchFamily="34" charset="0"/>
              <a:buChar char="•"/>
            </a:pPr>
            <a:r>
              <a:rPr lang="es-ES" sz="4400" dirty="0"/>
              <a:t>Modelos de análisis de los tiempos de trabajo y técnicas para el estudio de su aprovechamiento. </a:t>
            </a:r>
            <a:endParaRPr lang="es-ES" sz="4400" dirty="0" smtClean="0"/>
          </a:p>
          <a:p>
            <a:pPr marL="571500" indent="-571500" algn="just">
              <a:buFont typeface="Arial" pitchFamily="34" charset="0"/>
              <a:buChar char="•"/>
            </a:pPr>
            <a:endParaRPr lang="es-ES" sz="4400" dirty="0"/>
          </a:p>
          <a:p>
            <a:pPr marL="571500" indent="-571500" algn="just">
              <a:buFont typeface="Arial" pitchFamily="34" charset="0"/>
              <a:buChar char="•"/>
            </a:pPr>
            <a:r>
              <a:rPr lang="es-ES" sz="4400" dirty="0" smtClean="0"/>
              <a:t>Implementación </a:t>
            </a:r>
            <a:r>
              <a:rPr lang="es-ES" sz="4400" dirty="0"/>
              <a:t>de la fotografía individual y colectiva</a:t>
            </a:r>
            <a:r>
              <a:rPr lang="es-ES" sz="4400" dirty="0" smtClean="0"/>
              <a:t>.</a:t>
            </a:r>
            <a:endParaRPr lang="en-US" sz="4400" dirty="0"/>
          </a:p>
        </p:txBody>
      </p:sp>
    </p:spTree>
    <p:extLst>
      <p:ext uri="{BB962C8B-B14F-4D97-AF65-F5344CB8AC3E}">
        <p14:creationId xmlns:p14="http://schemas.microsoft.com/office/powerpoint/2010/main" val="1719796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19100" y="152400"/>
            <a:ext cx="12420600" cy="7417415"/>
          </a:xfrm>
          <a:prstGeom prst="rect">
            <a:avLst/>
          </a:prstGeom>
        </p:spPr>
        <p:txBody>
          <a:bodyPr wrap="square">
            <a:spAutoFit/>
          </a:bodyPr>
          <a:lstStyle/>
          <a:p>
            <a:pPr algn="just"/>
            <a:r>
              <a:rPr lang="es-ES" sz="2800" b="1" dirty="0"/>
              <a:t>Objetivos</a:t>
            </a:r>
            <a:r>
              <a:rPr lang="es-ES" sz="2800" b="1" dirty="0" smtClean="0"/>
              <a:t>:</a:t>
            </a:r>
          </a:p>
          <a:p>
            <a:pPr algn="just"/>
            <a:endParaRPr lang="en-US" sz="2800" dirty="0"/>
          </a:p>
          <a:p>
            <a:pPr marL="514350" lvl="0" indent="-514350" algn="just">
              <a:buFont typeface="+mj-lt"/>
              <a:buAutoNum type="arabicPeriod"/>
            </a:pPr>
            <a:r>
              <a:rPr lang="es-ES" sz="2800" dirty="0"/>
              <a:t>Explicar la metodología para aplicación de los diferentes modelos de análisis de tiempos y técnicas para </a:t>
            </a:r>
            <a:r>
              <a:rPr lang="es-ES" sz="2800" dirty="0" smtClean="0"/>
              <a:t>conocer el nivel de AJL.</a:t>
            </a:r>
          </a:p>
          <a:p>
            <a:pPr lvl="0" algn="just"/>
            <a:endParaRPr lang="en-US" sz="2800" dirty="0"/>
          </a:p>
          <a:p>
            <a:pPr marL="514350" lvl="0" indent="-514350" algn="just">
              <a:buFont typeface="+mj-lt"/>
              <a:buAutoNum type="arabicPeriod"/>
            </a:pPr>
            <a:r>
              <a:rPr lang="es-ES" sz="2800" dirty="0"/>
              <a:t>Determinar AJL mediante empleo de las técnicas de fotografía individual y colectiva de los trabajadores en su periodo de trabajo en correspondencia con un nivel de confianza predeterminado y un número </a:t>
            </a:r>
            <a:r>
              <a:rPr lang="es-ES" sz="2800" b="1" dirty="0"/>
              <a:t>N </a:t>
            </a:r>
            <a:r>
              <a:rPr lang="es-ES" sz="2800" dirty="0"/>
              <a:t>de observaciones.</a:t>
            </a:r>
            <a:endParaRPr lang="en-US" sz="2800" dirty="0"/>
          </a:p>
          <a:p>
            <a:pPr marL="514350" lvl="0" indent="-514350" algn="just">
              <a:buFont typeface="+mj-lt"/>
              <a:buAutoNum type="arabicPeriod"/>
            </a:pPr>
            <a:endParaRPr lang="es-ES" sz="2800" dirty="0" smtClean="0"/>
          </a:p>
          <a:p>
            <a:pPr marL="514350" lvl="0" indent="-514350" algn="just">
              <a:buFont typeface="+mj-lt"/>
              <a:buAutoNum type="arabicPeriod"/>
            </a:pPr>
            <a:endParaRPr lang="en-US" sz="2800" dirty="0"/>
          </a:p>
          <a:p>
            <a:pPr algn="just"/>
            <a:r>
              <a:rPr lang="es-ES" sz="2800" b="1" dirty="0"/>
              <a:t>Medios: </a:t>
            </a:r>
            <a:r>
              <a:rPr lang="es-ES" sz="2800" dirty="0" smtClean="0"/>
              <a:t>Documento de conferencia 2 – Power </a:t>
            </a:r>
            <a:r>
              <a:rPr lang="es-ES" sz="2800" dirty="0"/>
              <a:t>Point de conferencia </a:t>
            </a:r>
            <a:r>
              <a:rPr lang="es-ES" sz="2800" dirty="0" smtClean="0"/>
              <a:t>2 </a:t>
            </a:r>
            <a:r>
              <a:rPr lang="es-ES" sz="2800" dirty="0"/>
              <a:t>– Marsán J. Organización del trabajo. Tomo II (estudio de tiempos). 2008.</a:t>
            </a:r>
            <a:endParaRPr lang="en-US" sz="2800" dirty="0"/>
          </a:p>
        </p:txBody>
      </p:sp>
    </p:spTree>
    <p:extLst>
      <p:ext uri="{BB962C8B-B14F-4D97-AF65-F5344CB8AC3E}">
        <p14:creationId xmlns:p14="http://schemas.microsoft.com/office/powerpoint/2010/main" val="3876018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2400" y="152400"/>
            <a:ext cx="12725400" cy="7294305"/>
          </a:xfrm>
          <a:prstGeom prst="rect">
            <a:avLst/>
          </a:prstGeom>
        </p:spPr>
        <p:txBody>
          <a:bodyPr wrap="square">
            <a:spAutoFit/>
          </a:bodyPr>
          <a:lstStyle/>
          <a:p>
            <a:pPr algn="just"/>
            <a:r>
              <a:rPr lang="es-ES" sz="3600" dirty="0"/>
              <a:t>Los principales objetivos que persigue el estudio de aprovechamiento de la jornada laboral son</a:t>
            </a:r>
            <a:r>
              <a:rPr lang="es-ES" sz="3600" dirty="0" smtClean="0"/>
              <a:t>:</a:t>
            </a:r>
          </a:p>
          <a:p>
            <a:pPr algn="just"/>
            <a:endParaRPr lang="en-US" sz="3600" dirty="0"/>
          </a:p>
          <a:p>
            <a:pPr marL="457200" lvl="0" indent="-457200" algn="just">
              <a:buFont typeface="Arial" pitchFamily="34" charset="0"/>
              <a:buChar char="•"/>
            </a:pPr>
            <a:r>
              <a:rPr lang="es-ES" sz="3600" dirty="0"/>
              <a:t>Conocer las causas que provocan las pérdidas de tiempo.</a:t>
            </a:r>
            <a:endParaRPr lang="en-US" sz="3600" dirty="0"/>
          </a:p>
          <a:p>
            <a:pPr marL="457200" lvl="0" indent="-457200" algn="just">
              <a:buFont typeface="Arial" pitchFamily="34" charset="0"/>
              <a:buChar char="•"/>
            </a:pPr>
            <a:r>
              <a:rPr lang="es-ES" sz="3600" dirty="0"/>
              <a:t>Determinar el grado de utilización de la fuerza de trabajo, para una mejor distribución de la misma.</a:t>
            </a:r>
            <a:endParaRPr lang="en-US" sz="3600" dirty="0"/>
          </a:p>
          <a:p>
            <a:pPr marL="457200" lvl="0" indent="-457200" algn="just">
              <a:buFont typeface="Arial" pitchFamily="34" charset="0"/>
              <a:buChar char="•"/>
            </a:pPr>
            <a:r>
              <a:rPr lang="es-ES" sz="3600" dirty="0"/>
              <a:t>Cuantificar económicamente las pérdidas de tiempo.</a:t>
            </a:r>
            <a:endParaRPr lang="en-US" sz="3600" dirty="0"/>
          </a:p>
          <a:p>
            <a:pPr marL="457200" lvl="0" indent="-457200" algn="just">
              <a:buFont typeface="Arial" pitchFamily="34" charset="0"/>
              <a:buChar char="•"/>
            </a:pPr>
            <a:r>
              <a:rPr lang="es-ES" sz="3600" dirty="0"/>
              <a:t>Utilizarlo como instrumento de dirección. </a:t>
            </a:r>
            <a:endParaRPr lang="en-US" sz="3600" dirty="0"/>
          </a:p>
        </p:txBody>
      </p:sp>
    </p:spTree>
    <p:extLst>
      <p:ext uri="{BB962C8B-B14F-4D97-AF65-F5344CB8AC3E}">
        <p14:creationId xmlns:p14="http://schemas.microsoft.com/office/powerpoint/2010/main" val="3027743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5400" y="816650"/>
            <a:ext cx="13233400" cy="6278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Existen varias 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cnicas para el estudio de la jornada de trabajo. Esas 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cnicas pueden ser comprendidas en dos grandes grupos de m</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todos para el estudio de la JL:</a:t>
            </a: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tab pos="457200" algn="l"/>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todos continuos de observaci</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cnica de observaci</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continua individual.</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cnica de observaci</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continua colectiva.</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cnica de la auto-observaci</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M</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todos discontinuos de observaci</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o 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cnica de las observaciones instant</a:t>
            </a:r>
            <a:r>
              <a:rPr kumimoji="0" lang="es-ES" sz="2800" b="0" i="0" u="none" strike="noStrike" cap="none" normalizeH="0" baseline="0" dirty="0" smtClean="0">
                <a:ln>
                  <a:noFill/>
                </a:ln>
                <a:solidFill>
                  <a:schemeClr val="tx1"/>
                </a:solidFill>
                <a:effectLst/>
                <a:latin typeface="Calibri"/>
                <a:ea typeface="Times New Roman" pitchFamily="18" charset="0"/>
                <a:cs typeface="Arial" pitchFamily="34" charset="0"/>
              </a:rPr>
              <a:t>á</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neas o muestreo del trabajo.</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3591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04800" y="381000"/>
            <a:ext cx="12801600" cy="2677656"/>
          </a:xfrm>
          <a:prstGeom prst="rect">
            <a:avLst/>
          </a:prstGeom>
        </p:spPr>
        <p:txBody>
          <a:bodyPr wrap="square">
            <a:spAutoFit/>
          </a:bodyPr>
          <a:lstStyle/>
          <a:p>
            <a:pPr algn="just"/>
            <a:r>
              <a:rPr lang="es-ES" sz="2800" b="1" dirty="0" smtClean="0"/>
              <a:t>Técnica de la observación continua individual.</a:t>
            </a:r>
            <a:endParaRPr lang="en-US" sz="2800" dirty="0" smtClean="0"/>
          </a:p>
          <a:p>
            <a:pPr algn="just"/>
            <a:r>
              <a:rPr lang="es-ES" sz="2800" dirty="0" smtClean="0"/>
              <a:t>Esta técnica consiste en hacer una descripción detallada de todas las actividades realizadas por el operario dentro de la jornada laboral y medir la duración de cada una de ellas a fin de conocer el empleo de tiempo de trabajo.</a:t>
            </a:r>
            <a:endParaRPr lang="en-US" sz="2800" dirty="0"/>
          </a:p>
        </p:txBody>
      </p:sp>
      <p:sp>
        <p:nvSpPr>
          <p:cNvPr id="3" name="2 Rectángulo"/>
          <p:cNvSpPr/>
          <p:nvPr/>
        </p:nvSpPr>
        <p:spPr>
          <a:xfrm>
            <a:off x="457200" y="3860800"/>
            <a:ext cx="12496800" cy="3108543"/>
          </a:xfrm>
          <a:prstGeom prst="rect">
            <a:avLst/>
          </a:prstGeom>
        </p:spPr>
        <p:txBody>
          <a:bodyPr wrap="square">
            <a:spAutoFit/>
          </a:bodyPr>
          <a:lstStyle/>
          <a:p>
            <a:pPr marL="514350" lvl="0" indent="-514350" algn="just">
              <a:buFont typeface="+mj-lt"/>
              <a:buAutoNum type="arabicPeriod"/>
            </a:pPr>
            <a:r>
              <a:rPr lang="es-ES" sz="2800" dirty="0"/>
              <a:t>Determinación de los objetivos de estudio.</a:t>
            </a:r>
            <a:endParaRPr lang="en-US" dirty="0"/>
          </a:p>
          <a:p>
            <a:pPr marL="514350" lvl="0" indent="-514350" algn="just">
              <a:buFont typeface="+mj-lt"/>
              <a:buAutoNum type="arabicPeriod"/>
            </a:pPr>
            <a:r>
              <a:rPr lang="es-ES" sz="2800" dirty="0"/>
              <a:t>Ambientación.</a:t>
            </a:r>
            <a:endParaRPr lang="en-US" dirty="0"/>
          </a:p>
          <a:p>
            <a:pPr marL="1115202" lvl="1" indent="-514350" algn="just">
              <a:buFont typeface="+mj-lt"/>
              <a:buAutoNum type="alphaUcPeriod"/>
            </a:pPr>
            <a:r>
              <a:rPr lang="es-ES" sz="2800" dirty="0"/>
              <a:t> Familiarización.</a:t>
            </a:r>
            <a:endParaRPr lang="en-US" dirty="0"/>
          </a:p>
          <a:p>
            <a:pPr marL="1115202" lvl="1" indent="-514350" algn="just">
              <a:buFont typeface="+mj-lt"/>
              <a:buAutoNum type="alphaUcPeriod"/>
            </a:pPr>
            <a:r>
              <a:rPr lang="es-ES" sz="2800" dirty="0"/>
              <a:t> Comunicación efectiva.</a:t>
            </a:r>
            <a:endParaRPr lang="en-US" dirty="0"/>
          </a:p>
          <a:p>
            <a:pPr marL="514350" lvl="0" indent="-514350" algn="just">
              <a:buFont typeface="+mj-lt"/>
              <a:buAutoNum type="arabicPeriod"/>
            </a:pPr>
            <a:r>
              <a:rPr lang="es-ES" sz="2800" dirty="0"/>
              <a:t>Diseño del estudio.</a:t>
            </a:r>
            <a:endParaRPr lang="en-US" dirty="0"/>
          </a:p>
          <a:p>
            <a:pPr marL="514350" lvl="0" indent="-514350" algn="just">
              <a:buFont typeface="+mj-lt"/>
              <a:buAutoNum type="arabicPeriod"/>
            </a:pPr>
            <a:r>
              <a:rPr lang="es-ES" sz="2800" dirty="0"/>
              <a:t>Realización de las observaciones</a:t>
            </a:r>
            <a:endParaRPr lang="en-US" dirty="0"/>
          </a:p>
          <a:p>
            <a:pPr marL="514350" lvl="0" indent="-514350" algn="just">
              <a:buFont typeface="+mj-lt"/>
              <a:buAutoNum type="arabicPeriod"/>
            </a:pPr>
            <a:r>
              <a:rPr lang="es-ES" sz="2800" dirty="0"/>
              <a:t>Análisis de los </a:t>
            </a:r>
            <a:r>
              <a:rPr lang="es-ES" sz="2800" dirty="0" smtClean="0"/>
              <a:t>resultados.</a:t>
            </a:r>
            <a:endParaRPr lang="en-US" dirty="0"/>
          </a:p>
        </p:txBody>
      </p:sp>
    </p:spTree>
    <p:extLst>
      <p:ext uri="{BB962C8B-B14F-4D97-AF65-F5344CB8AC3E}">
        <p14:creationId xmlns:p14="http://schemas.microsoft.com/office/powerpoint/2010/main" val="73472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1325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a:spLocks noChangeArrowheads="1"/>
          </p:cNvSpPr>
          <p:nvPr/>
        </p:nvSpPr>
        <p:spPr bwMode="auto">
          <a:xfrm>
            <a:off x="0" y="70485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0" y="1171575"/>
            <a:ext cx="1325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6 Rectángulo"/>
          <p:cNvSpPr/>
          <p:nvPr/>
        </p:nvSpPr>
        <p:spPr>
          <a:xfrm rot="20700535">
            <a:off x="-285436" y="2396173"/>
            <a:ext cx="13398560" cy="1323439"/>
          </a:xfrm>
          <a:prstGeom prst="rect">
            <a:avLst/>
          </a:prstGeom>
          <a:noFill/>
        </p:spPr>
        <p:txBody>
          <a:bodyPr wrap="square" lIns="91440" tIns="45720" rIns="91440" bIns="45720">
            <a:spAutoFit/>
          </a:bodyPr>
          <a:lstStyle/>
          <a:p>
            <a:pPr algn="ctr"/>
            <a:r>
              <a:rPr lang="es-ES" sz="8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FORMULACIÓN</a:t>
            </a:r>
            <a:endParaRPr lang="es-ES" sz="8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2054" name="Picture 6" descr="C:\Program Files (x86)\Microsoft Office\MEDIA\CAGCAT10\j02341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3352800"/>
            <a:ext cx="3414666" cy="3631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661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ChangeArrowheads="1"/>
          </p:cNvSpPr>
          <p:nvPr/>
        </p:nvSpPr>
        <p:spPr bwMode="auto">
          <a:xfrm>
            <a:off x="190500" y="228600"/>
            <a:ext cx="12877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defTabSz="914400" fontAlgn="base">
              <a:spcBef>
                <a:spcPct val="0"/>
              </a:spcBef>
              <a:spcAft>
                <a:spcPct val="0"/>
              </a:spcAft>
            </a:pPr>
            <a:r>
              <a:rPr kumimoji="0" lang="es-ES"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Tabla 1.  Valores de    </a:t>
            </a:r>
            <a:r>
              <a:rPr lang="es-ES" b="1" i="1" dirty="0" smtClean="0">
                <a:latin typeface="Arial" pitchFamily="34" charset="0"/>
                <a:ea typeface="Times New Roman" pitchFamily="18" charset="0"/>
                <a:cs typeface="Arial" pitchFamily="34" charset="0"/>
              </a:rPr>
              <a:t>seg</a:t>
            </a:r>
            <a:r>
              <a:rPr lang="es-ES" b="1" i="1" dirty="0" smtClean="0">
                <a:ea typeface="Times New Roman" pitchFamily="18" charset="0"/>
                <a:cs typeface="Arial" pitchFamily="34" charset="0"/>
              </a:rPr>
              <a:t>ú</a:t>
            </a:r>
            <a:r>
              <a:rPr lang="es-ES" b="1" i="1" dirty="0" smtClean="0">
                <a:latin typeface="Arial" pitchFamily="34" charset="0"/>
                <a:ea typeface="Times New Roman" pitchFamily="18" charset="0"/>
                <a:cs typeface="Arial" pitchFamily="34" charset="0"/>
              </a:rPr>
              <a:t>n </a:t>
            </a:r>
            <a:r>
              <a:rPr lang="es-ES" b="1" i="1" dirty="0">
                <a:latin typeface="Arial" pitchFamily="34" charset="0"/>
                <a:ea typeface="Times New Roman" pitchFamily="18" charset="0"/>
                <a:cs typeface="Arial" pitchFamily="34" charset="0"/>
              </a:rPr>
              <a:t>el nivel de confianza deseado.</a:t>
            </a:r>
            <a:endParaRPr lang="es-ES" sz="4000" dirty="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s-ES" sz="4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6 Tabla"/>
          <p:cNvGraphicFramePr>
            <a:graphicFrameLocks noGrp="1"/>
          </p:cNvGraphicFramePr>
          <p:nvPr>
            <p:extLst>
              <p:ext uri="{D42A27DB-BD31-4B8C-83A1-F6EECF244321}">
                <p14:modId xmlns:p14="http://schemas.microsoft.com/office/powerpoint/2010/main" val="1451021585"/>
              </p:ext>
            </p:extLst>
          </p:nvPr>
        </p:nvGraphicFramePr>
        <p:xfrm>
          <a:off x="533400" y="1828800"/>
          <a:ext cx="11931650" cy="3925824"/>
        </p:xfrm>
        <a:graphic>
          <a:graphicData uri="http://schemas.openxmlformats.org/drawingml/2006/table">
            <a:tbl>
              <a:tblPr firstRow="1" firstCol="1" bandRow="1"/>
              <a:tblGrid>
                <a:gridCol w="5965825"/>
                <a:gridCol w="5965825"/>
              </a:tblGrid>
              <a:tr h="245110">
                <a:tc>
                  <a:txBody>
                    <a:bodyPr/>
                    <a:lstStyle/>
                    <a:p>
                      <a:pPr marL="0" marR="0" algn="ctr">
                        <a:lnSpc>
                          <a:spcPct val="115000"/>
                        </a:lnSpc>
                        <a:spcBef>
                          <a:spcPts val="0"/>
                        </a:spcBef>
                        <a:spcAft>
                          <a:spcPts val="0"/>
                        </a:spcAft>
                      </a:pPr>
                      <a:r>
                        <a:rPr lang="es-ES" sz="3200" b="1">
                          <a:effectLst/>
                          <a:latin typeface="Arial"/>
                          <a:ea typeface="Times New Roman"/>
                          <a:cs typeface="Times New Roman"/>
                        </a:rPr>
                        <a:t>Nivel de Confianza (%)</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3200" b="1">
                          <a:effectLst/>
                          <a:latin typeface="Arial"/>
                          <a:ea typeface="Times New Roman"/>
                          <a:cs typeface="Times New Roman"/>
                        </a:rPr>
                        <a:t>Valores (</a:t>
                      </a:r>
                      <a:r>
                        <a:rPr lang="es-ES" sz="3600">
                          <a:effectLst/>
                          <a:latin typeface="Arial"/>
                          <a:ea typeface="Times New Roman"/>
                          <a:cs typeface="Times New Roman"/>
                        </a:rPr>
                        <a:t> </a:t>
                      </a:r>
                      <a:r>
                        <a:rPr lang="ar-SA" sz="3600">
                          <a:effectLst/>
                          <a:latin typeface="Calibri"/>
                          <a:ea typeface="Times New Roman"/>
                          <a:cs typeface="Arial"/>
                        </a:rPr>
                        <a:t>(</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s-ES" sz="3200">
                          <a:effectLst/>
                          <a:latin typeface="Arial"/>
                          <a:ea typeface="Times New Roman"/>
                          <a:cs typeface="Times New Roman"/>
                        </a:rPr>
                        <a:t>70</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3200">
                          <a:effectLst/>
                          <a:latin typeface="Arial"/>
                          <a:ea typeface="Times New Roman"/>
                          <a:cs typeface="Times New Roman"/>
                        </a:rPr>
                        <a:t>1.036</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s-ES" sz="3200">
                          <a:effectLst/>
                          <a:latin typeface="Arial"/>
                          <a:ea typeface="Times New Roman"/>
                          <a:cs typeface="Times New Roman"/>
                        </a:rPr>
                        <a:t>80</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3200">
                          <a:effectLst/>
                          <a:latin typeface="Arial"/>
                          <a:ea typeface="Times New Roman"/>
                          <a:cs typeface="Times New Roman"/>
                        </a:rPr>
                        <a:t>1.282</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s-ES" sz="3200">
                          <a:effectLst/>
                          <a:latin typeface="Arial"/>
                          <a:ea typeface="Times New Roman"/>
                          <a:cs typeface="Times New Roman"/>
                        </a:rPr>
                        <a:t>90</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3200">
                          <a:effectLst/>
                          <a:latin typeface="Arial"/>
                          <a:ea typeface="Times New Roman"/>
                          <a:cs typeface="Times New Roman"/>
                        </a:rPr>
                        <a:t>1.645</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s-ES" sz="3200">
                          <a:effectLst/>
                          <a:latin typeface="Arial"/>
                          <a:ea typeface="Times New Roman"/>
                          <a:cs typeface="Times New Roman"/>
                        </a:rPr>
                        <a:t>95</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3200">
                          <a:effectLst/>
                          <a:latin typeface="Arial"/>
                          <a:ea typeface="Times New Roman"/>
                          <a:cs typeface="Times New Roman"/>
                        </a:rPr>
                        <a:t>1.960</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s-ES" sz="3200">
                          <a:effectLst/>
                          <a:latin typeface="Arial"/>
                          <a:ea typeface="Times New Roman"/>
                          <a:cs typeface="Times New Roman"/>
                        </a:rPr>
                        <a:t>99</a:t>
                      </a:r>
                      <a:endParaRPr lang="en-US" sz="32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3200" dirty="0">
                          <a:effectLst/>
                          <a:latin typeface="Arial"/>
                          <a:ea typeface="Times New Roman"/>
                          <a:cs typeface="Times New Roman"/>
                        </a:rPr>
                        <a:t>2.576</a:t>
                      </a:r>
                      <a:endParaRPr lang="en-US" sz="32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bl>
          </a:graphicData>
        </a:graphic>
      </p:graphicFrame>
      <p:graphicFrame>
        <p:nvGraphicFramePr>
          <p:cNvPr id="8" name="7 Objeto"/>
          <p:cNvGraphicFramePr>
            <a:graphicFrameLocks noChangeAspect="1"/>
          </p:cNvGraphicFramePr>
          <p:nvPr>
            <p:extLst>
              <p:ext uri="{D42A27DB-BD31-4B8C-83A1-F6EECF244321}">
                <p14:modId xmlns:p14="http://schemas.microsoft.com/office/powerpoint/2010/main" val="440833773"/>
              </p:ext>
            </p:extLst>
          </p:nvPr>
        </p:nvGraphicFramePr>
        <p:xfrm>
          <a:off x="5410200" y="228600"/>
          <a:ext cx="533400" cy="619125"/>
        </p:xfrm>
        <a:graphic>
          <a:graphicData uri="http://schemas.openxmlformats.org/presentationml/2006/ole">
            <mc:AlternateContent xmlns:mc="http://schemas.openxmlformats.org/markup-compatibility/2006">
              <mc:Choice xmlns:v="urn:schemas-microsoft-com:vml" Requires="v">
                <p:oleObj spid="_x0000_s3089" name="Ecuación" r:id="rId3" imgW="126780" imgH="164814" progId="Equation.3">
                  <p:embed/>
                </p:oleObj>
              </mc:Choice>
              <mc:Fallback>
                <p:oleObj name="Ecuación" r:id="rId3" imgW="126780" imgH="164814"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28600"/>
                        <a:ext cx="533400" cy="619125"/>
                      </a:xfrm>
                      <a:prstGeom prst="rect">
                        <a:avLst/>
                      </a:prstGeom>
                      <a:noFill/>
                    </p:spPr>
                  </p:pic>
                </p:oleObj>
              </mc:Fallback>
            </mc:AlternateContent>
          </a:graphicData>
        </a:graphic>
      </p:graphicFrame>
      <p:graphicFrame>
        <p:nvGraphicFramePr>
          <p:cNvPr id="9" name="8 Objeto"/>
          <p:cNvGraphicFramePr>
            <a:graphicFrameLocks noChangeAspect="1"/>
          </p:cNvGraphicFramePr>
          <p:nvPr/>
        </p:nvGraphicFramePr>
        <p:xfrm>
          <a:off x="663575" y="3773488"/>
          <a:ext cx="123825" cy="161925"/>
        </p:xfrm>
        <a:graphic>
          <a:graphicData uri="http://schemas.openxmlformats.org/presentationml/2006/ole">
            <mc:AlternateContent xmlns:mc="http://schemas.openxmlformats.org/markup-compatibility/2006">
              <mc:Choice xmlns:v="urn:schemas-microsoft-com:vml" Requires="v">
                <p:oleObj spid="_x0000_s3090" name="Ecuación" r:id="rId5" imgW="126780" imgH="164814" progId="Equation.3">
                  <p:embed/>
                </p:oleObj>
              </mc:Choice>
              <mc:Fallback>
                <p:oleObj name="Ecuación" r:id="rId5" imgW="126780" imgH="164814"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3575" y="3773488"/>
                        <a:ext cx="123825" cy="161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8"/>
          <p:cNvSpPr>
            <a:spLocks noChangeArrowheads="1"/>
          </p:cNvSpPr>
          <p:nvPr/>
        </p:nvSpPr>
        <p:spPr bwMode="auto">
          <a:xfrm>
            <a:off x="9738193" y="304800"/>
            <a:ext cx="470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s-ES" sz="4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2" name="11 Objeto"/>
          <p:cNvGraphicFramePr>
            <a:graphicFrameLocks noChangeAspect="1"/>
          </p:cNvGraphicFramePr>
          <p:nvPr>
            <p:extLst>
              <p:ext uri="{D42A27DB-BD31-4B8C-83A1-F6EECF244321}">
                <p14:modId xmlns:p14="http://schemas.microsoft.com/office/powerpoint/2010/main" val="3573078154"/>
              </p:ext>
            </p:extLst>
          </p:nvPr>
        </p:nvGraphicFramePr>
        <p:xfrm>
          <a:off x="10515600" y="1905000"/>
          <a:ext cx="533400" cy="619125"/>
        </p:xfrm>
        <a:graphic>
          <a:graphicData uri="http://schemas.openxmlformats.org/presentationml/2006/ole">
            <mc:AlternateContent xmlns:mc="http://schemas.openxmlformats.org/markup-compatibility/2006">
              <mc:Choice xmlns:v="urn:schemas-microsoft-com:vml" Requires="v">
                <p:oleObj spid="_x0000_s3091" name="Ecuación" r:id="rId7" imgW="126780" imgH="164814" progId="Equation.3">
                  <p:embed/>
                </p:oleObj>
              </mc:Choice>
              <mc:Fallback>
                <p:oleObj name="Ecuación" r:id="rId7" imgW="126780" imgH="164814" progId="Equation.3">
                  <p:embed/>
                  <p:pic>
                    <p:nvPicPr>
                      <p:cNvPr id="0" name="7 Obje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5600" y="1905000"/>
                        <a:ext cx="5334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73366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2587140974"/>
              </p:ext>
            </p:extLst>
          </p:nvPr>
        </p:nvGraphicFramePr>
        <p:xfrm>
          <a:off x="663576" y="2590800"/>
          <a:ext cx="11931648" cy="3925824"/>
        </p:xfrm>
        <a:graphic>
          <a:graphicData uri="http://schemas.openxmlformats.org/drawingml/2006/table">
            <a:tbl>
              <a:tblPr firstRow="1" firstCol="1" bandRow="1"/>
              <a:tblGrid>
                <a:gridCol w="2982912"/>
                <a:gridCol w="2982912"/>
                <a:gridCol w="2982912"/>
                <a:gridCol w="2982912"/>
              </a:tblGrid>
              <a:tr h="192786">
                <a:tc>
                  <a:txBody>
                    <a:bodyPr/>
                    <a:lstStyle/>
                    <a:p>
                      <a:pPr marL="0" marR="0" algn="ctr">
                        <a:lnSpc>
                          <a:spcPct val="115000"/>
                        </a:lnSpc>
                        <a:spcBef>
                          <a:spcPts val="0"/>
                        </a:spcBef>
                        <a:spcAft>
                          <a:spcPts val="0"/>
                        </a:spcAft>
                      </a:pPr>
                      <a:r>
                        <a:rPr lang="es-ES" sz="2800" b="1" dirty="0">
                          <a:effectLst/>
                          <a:latin typeface="Arial"/>
                          <a:ea typeface="Times New Roman"/>
                          <a:cs typeface="Times New Roman"/>
                        </a:rPr>
                        <a:t>Tamaño de la muestra</a:t>
                      </a:r>
                      <a:endParaRPr lang="en-US" sz="2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b="1">
                          <a:effectLst/>
                          <a:latin typeface="Arial"/>
                          <a:ea typeface="Times New Roman"/>
                          <a:cs typeface="Times New Roman"/>
                        </a:rPr>
                        <a:t>Valores de </a:t>
                      </a:r>
                      <a:r>
                        <a:rPr lang="es-ES" sz="2800" b="1" i="1">
                          <a:effectLst/>
                          <a:latin typeface="Arial"/>
                          <a:ea typeface="Times New Roman"/>
                          <a:cs typeface="Times New Roman"/>
                        </a:rPr>
                        <a:t>d</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b="1">
                          <a:effectLst/>
                          <a:latin typeface="Arial"/>
                          <a:ea typeface="Times New Roman"/>
                          <a:cs typeface="Times New Roman"/>
                        </a:rPr>
                        <a:t>Tamaño de la muestra</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b="1">
                          <a:effectLst/>
                          <a:latin typeface="Arial"/>
                          <a:ea typeface="Times New Roman"/>
                          <a:cs typeface="Times New Roman"/>
                        </a:rPr>
                        <a:t>Valores de </a:t>
                      </a:r>
                      <a:r>
                        <a:rPr lang="es-ES" sz="2800" b="1" i="1">
                          <a:effectLst/>
                          <a:latin typeface="Arial"/>
                          <a:ea typeface="Times New Roman"/>
                          <a:cs typeface="Times New Roman"/>
                        </a:rPr>
                        <a:t>d</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192786">
                <a:tc>
                  <a:txBody>
                    <a:bodyPr/>
                    <a:lstStyle/>
                    <a:p>
                      <a:pPr marL="0" marR="0" algn="ctr">
                        <a:lnSpc>
                          <a:spcPct val="115000"/>
                        </a:lnSpc>
                        <a:spcBef>
                          <a:spcPts val="0"/>
                        </a:spcBef>
                        <a:spcAft>
                          <a:spcPts val="0"/>
                        </a:spcAft>
                      </a:pPr>
                      <a:r>
                        <a:rPr lang="es-ES" sz="2800">
                          <a:effectLst/>
                          <a:latin typeface="Arial"/>
                          <a:ea typeface="Times New Roman"/>
                          <a:cs typeface="Times New Roman"/>
                        </a:rPr>
                        <a:t>2</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1.128</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7</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2.704</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192786">
                <a:tc>
                  <a:txBody>
                    <a:bodyPr/>
                    <a:lstStyle/>
                    <a:p>
                      <a:pPr marL="0" marR="0" algn="ctr">
                        <a:lnSpc>
                          <a:spcPct val="115000"/>
                        </a:lnSpc>
                        <a:spcBef>
                          <a:spcPts val="0"/>
                        </a:spcBef>
                        <a:spcAft>
                          <a:spcPts val="0"/>
                        </a:spcAft>
                      </a:pPr>
                      <a:r>
                        <a:rPr lang="es-ES" sz="2800">
                          <a:effectLst/>
                          <a:latin typeface="Arial"/>
                          <a:ea typeface="Times New Roman"/>
                          <a:cs typeface="Times New Roman"/>
                        </a:rPr>
                        <a:t>3</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1.693</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8</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2.847</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192786">
                <a:tc>
                  <a:txBody>
                    <a:bodyPr/>
                    <a:lstStyle/>
                    <a:p>
                      <a:pPr marL="0" marR="0" algn="ctr">
                        <a:lnSpc>
                          <a:spcPct val="115000"/>
                        </a:lnSpc>
                        <a:spcBef>
                          <a:spcPts val="0"/>
                        </a:spcBef>
                        <a:spcAft>
                          <a:spcPts val="0"/>
                        </a:spcAft>
                      </a:pPr>
                      <a:r>
                        <a:rPr lang="es-ES" sz="2800">
                          <a:effectLst/>
                          <a:latin typeface="Arial"/>
                          <a:ea typeface="Times New Roman"/>
                          <a:cs typeface="Times New Roman"/>
                        </a:rPr>
                        <a:t>4</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2.059</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9</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2.970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192786">
                <a:tc>
                  <a:txBody>
                    <a:bodyPr/>
                    <a:lstStyle/>
                    <a:p>
                      <a:pPr marL="0" marR="0" algn="ctr">
                        <a:lnSpc>
                          <a:spcPct val="115000"/>
                        </a:lnSpc>
                        <a:spcBef>
                          <a:spcPts val="0"/>
                        </a:spcBef>
                        <a:spcAft>
                          <a:spcPts val="0"/>
                        </a:spcAft>
                      </a:pPr>
                      <a:r>
                        <a:rPr lang="es-ES" sz="2800">
                          <a:effectLst/>
                          <a:latin typeface="Arial"/>
                          <a:ea typeface="Times New Roman"/>
                          <a:cs typeface="Times New Roman"/>
                        </a:rPr>
                        <a:t>5</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2.534</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10</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3.078</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r h="192786">
                <a:tc>
                  <a:txBody>
                    <a:bodyPr/>
                    <a:lstStyle/>
                    <a:p>
                      <a:pPr marL="0" marR="0" algn="ctr">
                        <a:lnSpc>
                          <a:spcPct val="115000"/>
                        </a:lnSpc>
                        <a:spcBef>
                          <a:spcPts val="0"/>
                        </a:spcBef>
                        <a:spcAft>
                          <a:spcPts val="0"/>
                        </a:spcAft>
                      </a:pPr>
                      <a:r>
                        <a:rPr lang="es-ES" sz="2800">
                          <a:effectLst/>
                          <a:latin typeface="Arial"/>
                          <a:ea typeface="Times New Roman"/>
                          <a:cs typeface="Times New Roman"/>
                        </a:rPr>
                        <a:t>6</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dirty="0">
                          <a:effectLst/>
                          <a:latin typeface="Arial"/>
                          <a:ea typeface="Times New Roman"/>
                          <a:cs typeface="Times New Roman"/>
                        </a:rPr>
                        <a:t>2.619</a:t>
                      </a:r>
                      <a:endParaRPr lang="en-US" sz="2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a:effectLst/>
                          <a:latin typeface="Arial"/>
                          <a:ea typeface="Times New Roman"/>
                          <a:cs typeface="Times New Roman"/>
                        </a:rPr>
                        <a:t>11</a:t>
                      </a:r>
                      <a:endParaRPr lang="en-US" sz="280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c>
                  <a:txBody>
                    <a:bodyPr/>
                    <a:lstStyle/>
                    <a:p>
                      <a:pPr marL="0" marR="0" algn="ctr">
                        <a:lnSpc>
                          <a:spcPct val="115000"/>
                        </a:lnSpc>
                        <a:spcBef>
                          <a:spcPts val="0"/>
                        </a:spcBef>
                        <a:spcAft>
                          <a:spcPts val="0"/>
                        </a:spcAft>
                      </a:pPr>
                      <a:r>
                        <a:rPr lang="es-ES" sz="2800" dirty="0">
                          <a:effectLst/>
                          <a:latin typeface="Arial"/>
                          <a:ea typeface="Times New Roman"/>
                          <a:cs typeface="Times New Roman"/>
                        </a:rPr>
                        <a:t>3.173</a:t>
                      </a:r>
                      <a:endParaRPr lang="en-US" sz="2800" dirty="0">
                        <a:effectLst/>
                        <a:latin typeface="Calibri"/>
                        <a:ea typeface="Calibri"/>
                        <a:cs typeface="Times New Roman"/>
                      </a:endParaRPr>
                    </a:p>
                  </a:txBody>
                  <a:tcPr marL="68580" marR="68580" marT="0" marB="0">
                    <a:lnL w="12700" cap="flat" cmpd="sng" algn="ctr">
                      <a:solidFill>
                        <a:srgbClr val="3C3C3C"/>
                      </a:solidFill>
                      <a:prstDash val="solid"/>
                      <a:round/>
                      <a:headEnd type="none" w="med" len="med"/>
                      <a:tailEnd type="none" w="med" len="med"/>
                    </a:lnL>
                    <a:lnR w="12700" cap="flat" cmpd="sng" algn="ctr">
                      <a:solidFill>
                        <a:srgbClr val="3C3C3C"/>
                      </a:solidFill>
                      <a:prstDash val="solid"/>
                      <a:round/>
                      <a:headEnd type="none" w="med" len="med"/>
                      <a:tailEnd type="none" w="med" len="med"/>
                    </a:lnR>
                    <a:lnT w="12700" cap="flat" cmpd="sng" algn="ctr">
                      <a:solidFill>
                        <a:srgbClr val="3C3C3C"/>
                      </a:solidFill>
                      <a:prstDash val="solid"/>
                      <a:round/>
                      <a:headEnd type="none" w="med" len="med"/>
                      <a:tailEnd type="none" w="med" len="med"/>
                    </a:lnT>
                    <a:lnB w="12700" cap="flat" cmpd="sng" algn="ctr">
                      <a:solidFill>
                        <a:srgbClr val="3C3C3C"/>
                      </a:solidFill>
                      <a:prstDash val="solid"/>
                      <a:round/>
                      <a:headEnd type="none" w="med" len="med"/>
                      <a:tailEnd type="none" w="med" len="med"/>
                    </a:lnB>
                  </a:tcPr>
                </a:tc>
              </a:tr>
            </a:tbl>
          </a:graphicData>
        </a:graphic>
      </p:graphicFrame>
      <p:sp>
        <p:nvSpPr>
          <p:cNvPr id="5" name="Rectangle 2"/>
          <p:cNvSpPr>
            <a:spLocks noChangeArrowheads="1"/>
          </p:cNvSpPr>
          <p:nvPr/>
        </p:nvSpPr>
        <p:spPr bwMode="auto">
          <a:xfrm>
            <a:off x="228600" y="838200"/>
            <a:ext cx="1237576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Tabla 2. Valores de d seg</a:t>
            </a:r>
            <a:r>
              <a:rPr kumimoji="0" lang="es-ES" b="1" i="1" u="none" strike="noStrike" cap="none" normalizeH="0" baseline="0" dirty="0" smtClean="0">
                <a:ln>
                  <a:noFill/>
                </a:ln>
                <a:solidFill>
                  <a:schemeClr val="tx1"/>
                </a:solidFill>
                <a:effectLst/>
                <a:latin typeface="Calibri"/>
                <a:ea typeface="Times New Roman" pitchFamily="18" charset="0"/>
                <a:cs typeface="Arial" pitchFamily="34" charset="0"/>
              </a:rPr>
              <a:t>ú</a:t>
            </a:r>
            <a:r>
              <a:rPr kumimoji="0" lang="es-ES"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el tama</a:t>
            </a:r>
            <a:r>
              <a:rPr kumimoji="0" lang="es-ES" b="1" i="1" u="none" strike="noStrike" cap="none" normalizeH="0" baseline="0" dirty="0" smtClean="0">
                <a:ln>
                  <a:noFill/>
                </a:ln>
                <a:solidFill>
                  <a:schemeClr val="tx1"/>
                </a:solidFill>
                <a:effectLst/>
                <a:latin typeface="Calibri"/>
                <a:ea typeface="Times New Roman" pitchFamily="18" charset="0"/>
                <a:cs typeface="Arial" pitchFamily="34" charset="0"/>
              </a:rPr>
              <a:t>ñ</a:t>
            </a:r>
            <a:r>
              <a:rPr kumimoji="0" lang="es-ES"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 de muestra.</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068609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86</TotalTime>
  <Words>706</Words>
  <Application>Microsoft Office PowerPoint</Application>
  <PresentationFormat>Personalizado</PresentationFormat>
  <Paragraphs>162</Paragraphs>
  <Slides>13</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13</vt:i4>
      </vt:variant>
    </vt:vector>
  </HeadingPairs>
  <TitlesOfParts>
    <vt:vector size="15" baseType="lpstr">
      <vt:lpstr>Tema de Office</vt:lpstr>
      <vt:lpstr>Ecuación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Damian</dc:creator>
  <cp:lastModifiedBy>Damian</cp:lastModifiedBy>
  <cp:revision>9</cp:revision>
  <dcterms:created xsi:type="dcterms:W3CDTF">2021-12-01T23:42:53Z</dcterms:created>
  <dcterms:modified xsi:type="dcterms:W3CDTF">2021-12-18T15:30:47Z</dcterms:modified>
</cp:coreProperties>
</file>