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4" r:id="rId2"/>
    <p:sldId id="278" r:id="rId3"/>
    <p:sldId id="279" r:id="rId4"/>
    <p:sldId id="314" r:id="rId5"/>
    <p:sldId id="315" r:id="rId6"/>
    <p:sldId id="318" r:id="rId7"/>
    <p:sldId id="319" r:id="rId8"/>
    <p:sldId id="320" r:id="rId9"/>
    <p:sldId id="317" r:id="rId10"/>
    <p:sldId id="316" r:id="rId11"/>
    <p:sldId id="321" r:id="rId12"/>
    <p:sldId id="322" r:id="rId13"/>
    <p:sldId id="328" r:id="rId14"/>
    <p:sldId id="327" r:id="rId15"/>
    <p:sldId id="324" r:id="rId16"/>
    <p:sldId id="325" r:id="rId17"/>
    <p:sldId id="329" r:id="rId18"/>
    <p:sldId id="330" r:id="rId19"/>
    <p:sldId id="331" r:id="rId20"/>
    <p:sldId id="332" r:id="rId21"/>
    <p:sldId id="333" r:id="rId22"/>
    <p:sldId id="326" r:id="rId23"/>
    <p:sldId id="335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1BAF2-17F7-4441-B47A-911EFB067CB9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67BB6-CA90-4309-B4D4-EB66F8D965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47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67BB6-CA90-4309-B4D4-EB66F8D965B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904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67BB6-CA90-4309-B4D4-EB66F8D965BA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90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6F01F-669E-4396-B1C5-6A3B74663955}" type="slidenum">
              <a:rPr lang="es-ES_tradnl" altLang="es-ES"/>
              <a:pPr/>
              <a:t>6</a:t>
            </a:fld>
            <a:endParaRPr lang="es-ES_tradnl" altLang="es-E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8183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5A326-2515-4136-BE71-D7329A175A2F}" type="slidenum">
              <a:rPr lang="es-ES_tradnl" altLang="es-ES"/>
              <a:pPr/>
              <a:t>7</a:t>
            </a:fld>
            <a:endParaRPr lang="es-ES_tradnl" altLang="es-E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0796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DE56C-3ACB-47D6-8481-A34A6C641632}" type="slidenum">
              <a:rPr lang="es-ES_tradnl" altLang="es-ES"/>
              <a:pPr/>
              <a:t>8</a:t>
            </a:fld>
            <a:endParaRPr lang="es-ES_tradnl" altLang="es-E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5949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C564C-02E9-4CCA-A39A-D3E85E916417}" type="slidenum">
              <a:rPr lang="es-ES_tradnl" altLang="es-ES"/>
              <a:pPr/>
              <a:t>14</a:t>
            </a:fld>
            <a:endParaRPr lang="es-ES_tradnl" altLang="es-E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5022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1B970-3AE9-4FC2-B5AE-F08085EFAF0E}" type="slidenum">
              <a:rPr lang="es-ES_tradnl" altLang="es-ES"/>
              <a:pPr/>
              <a:t>17</a:t>
            </a:fld>
            <a:endParaRPr lang="es-ES_tradnl" altLang="es-E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3613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D24C1-A992-4846-A9E4-20F638D4B66F}" type="slidenum">
              <a:rPr lang="es-ES_tradnl" altLang="es-ES"/>
              <a:pPr/>
              <a:t>18</a:t>
            </a:fld>
            <a:endParaRPr lang="es-ES_tradnl" altLang="es-E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4393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9A9EC-EDA4-4DB9-82D7-B75D499A6CD5}" type="slidenum">
              <a:rPr lang="es-ES_tradnl" altLang="es-ES"/>
              <a:pPr/>
              <a:t>20</a:t>
            </a:fld>
            <a:endParaRPr lang="es-ES_tradnl" altLang="es-E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49533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315AC-BE77-4532-A719-5D9607B7AE86}" type="slidenum">
              <a:rPr lang="es-ES_tradnl" altLang="es-ES"/>
              <a:pPr/>
              <a:t>21</a:t>
            </a:fld>
            <a:endParaRPr lang="es-ES_tradnl" altLang="es-E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5041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B9CD18-895A-4D4D-BC7C-958A9F8AEAF3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1754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0B03258-B3BD-419B-965D-ABC7835EB700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3078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C5A1C6-7771-433A-A806-16812E33BDE4}" type="datetimeFigureOut">
              <a:rPr lang="es-ES" smtClean="0"/>
              <a:t>08/04/2023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2996952"/>
            <a:ext cx="41376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 smtClean="0"/>
              <a:t>Zootecnia </a:t>
            </a:r>
          </a:p>
          <a:p>
            <a:pPr algn="ctr"/>
            <a:r>
              <a:rPr lang="es-ES" sz="6000" b="1" dirty="0" smtClean="0"/>
              <a:t>General </a:t>
            </a:r>
            <a:endParaRPr lang="es-ES" sz="6000" dirty="0"/>
          </a:p>
        </p:txBody>
      </p:sp>
      <p:grpSp>
        <p:nvGrpSpPr>
          <p:cNvPr id="10" name="9 Grupo"/>
          <p:cNvGrpSpPr/>
          <p:nvPr/>
        </p:nvGrpSpPr>
        <p:grpSpPr>
          <a:xfrm>
            <a:off x="5509624" y="2143069"/>
            <a:ext cx="3121416" cy="4194613"/>
            <a:chOff x="5004048" y="1972581"/>
            <a:chExt cx="3626992" cy="4403999"/>
          </a:xfrm>
        </p:grpSpPr>
        <p:pic>
          <p:nvPicPr>
            <p:cNvPr id="3" name="Picture 6" descr="PICT00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366" y="1972581"/>
              <a:ext cx="1994035" cy="163954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7" descr="galli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12976"/>
              <a:ext cx="1676327" cy="16561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688" y="4602438"/>
              <a:ext cx="1344352" cy="1683128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09" y="3429001"/>
              <a:ext cx="1742131" cy="129746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624" y="4627431"/>
              <a:ext cx="1609483" cy="1749149"/>
            </a:xfrm>
            <a:prstGeom prst="rect">
              <a:avLst/>
            </a:prstGeom>
          </p:spPr>
        </p:pic>
      </p:grpSp>
      <p:sp>
        <p:nvSpPr>
          <p:cNvPr id="9" name="8 Rectángulo"/>
          <p:cNvSpPr/>
          <p:nvPr/>
        </p:nvSpPr>
        <p:spPr>
          <a:xfrm>
            <a:off x="686546" y="5132362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Profesora: MSc. Deilyn Moreno Ramos.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99591"/>
            <a:ext cx="45720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5" y="502940"/>
            <a:ext cx="14001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151308" y="242262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CUM ALQUIZAR</a:t>
            </a:r>
          </a:p>
          <a:p>
            <a:pPr algn="ctr"/>
            <a:r>
              <a:rPr lang="es-ES" dirty="0" smtClean="0"/>
              <a:t>Curso por encuentro 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32932" y="5733256"/>
            <a:ext cx="184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/>
              <a:t>Clase </a:t>
            </a:r>
            <a:r>
              <a:rPr lang="es-ES" sz="3600" b="1" dirty="0" smtClean="0"/>
              <a:t>5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2573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1560" y="6206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kern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ESTRÉS  SOCIAL Y SUS CONSECUENCIAS</a:t>
            </a:r>
            <a:endParaRPr lang="es-ES" sz="2400" kern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17848" y="1700808"/>
            <a:ext cx="75425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s-ES" altLang="es-ES" sz="2000" b="1" dirty="0">
                <a:latin typeface="Arial" panose="020B0604020202020204" pitchFamily="34" charset="0"/>
              </a:rPr>
              <a:t>Surge por luchas agonísticas entre animales de la misma especie al alterarse el orden social y violarse los principios de tecnologías de crianza. </a:t>
            </a:r>
            <a:endParaRPr lang="es-ES" altLang="es-ES" sz="2000" b="1" i="1" dirty="0"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</a:pPr>
            <a:endParaRPr lang="es-ES" altLang="es-ES" sz="2000" b="1" i="1" dirty="0"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s-ES" altLang="es-ES" sz="2000" b="1" dirty="0">
                <a:latin typeface="Arial" panose="020B0604020202020204" pitchFamily="34" charset="0"/>
              </a:rPr>
              <a:t>Produce cambios fisiológicos, morfológicos y pueden producirse también los de orden morfológicos (Regido por el gobierno hormonal).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</a:pPr>
            <a:endParaRPr lang="es-ES" altLang="es-ES" sz="2000" b="1" dirty="0"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s-ES" altLang="es-ES" sz="2000" b="1" dirty="0">
                <a:latin typeface="Arial" panose="020B0604020202020204" pitchFamily="34" charset="0"/>
              </a:rPr>
              <a:t>De mayor presentación en animales estabulados que en sistemas libres de pastoreo (menos encuentros) y más afectación en los animales subordinados que en los dominantes.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</a:pPr>
            <a:endParaRPr lang="es-ES" altLang="es-ES" sz="2000" b="1" dirty="0"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s-ES" altLang="es-ES" sz="2000" b="1" dirty="0">
                <a:latin typeface="Arial" panose="020B0604020202020204" pitchFamily="34" charset="0"/>
              </a:rPr>
              <a:t>De prolongarse se pueden producir  afectaciones productivas y reproductivas y del sistema inmunológico, afectando la salud.</a:t>
            </a:r>
            <a:endParaRPr lang="en-US" altLang="es-ES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55576" y="620688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kern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Población </a:t>
            </a:r>
            <a:endParaRPr lang="es-ES" sz="3200" kern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933056"/>
            <a:ext cx="3798489" cy="25277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71600" y="155679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Por </a:t>
            </a:r>
            <a:r>
              <a:rPr lang="es-ES" sz="2400" b="1" dirty="0"/>
              <a:t>población</a:t>
            </a:r>
            <a:r>
              <a:rPr lang="es-ES" sz="2400" dirty="0"/>
              <a:t> de </a:t>
            </a:r>
            <a:r>
              <a:rPr lang="es-ES" sz="2400" b="1" dirty="0"/>
              <a:t>animales</a:t>
            </a:r>
            <a:r>
              <a:rPr lang="es-ES" sz="2400" dirty="0"/>
              <a:t> se entiende al conjunto de individuos de la misma especie que poseen unas características propias del grupo y que habitan en un área geográfica </a:t>
            </a:r>
            <a:r>
              <a:rPr lang="es-ES" sz="2400" dirty="0" smtClean="0"/>
              <a:t>determinada.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454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908720"/>
            <a:ext cx="7564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kern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Potencial biótico y resistencia </a:t>
            </a:r>
            <a:r>
              <a:rPr lang="es-ES" sz="3200" kern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ambiental</a:t>
            </a:r>
            <a:endParaRPr lang="es-ES" sz="3200" kern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69044" y="1493495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El </a:t>
            </a:r>
            <a:r>
              <a:rPr lang="es-ES" sz="2400" b="1" dirty="0"/>
              <a:t>potencial biótico</a:t>
            </a:r>
            <a:r>
              <a:rPr lang="es-ES" sz="2400" dirty="0"/>
              <a:t> se puede definir como la máxima capacidad de reproducción que una población en condiciones </a:t>
            </a:r>
            <a:r>
              <a:rPr lang="es-ES" sz="2400" dirty="0" smtClean="0"/>
              <a:t>óptimas esto </a:t>
            </a:r>
            <a:r>
              <a:rPr lang="es-ES" sz="2400" b="1" dirty="0"/>
              <a:t>significa</a:t>
            </a:r>
            <a:r>
              <a:rPr lang="es-ES" sz="2400" dirty="0"/>
              <a:t> que resulta de la manifestación del aumento poblacional como consecuencia de los nacimientos que se producirían si todos los organismos o todas las </a:t>
            </a:r>
            <a:r>
              <a:rPr lang="es-ES" sz="2400" dirty="0" smtClean="0"/>
              <a:t>hembra reproduzcan.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171151"/>
            <a:ext cx="3982322" cy="22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908720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Cuando </a:t>
            </a:r>
            <a:r>
              <a:rPr lang="es-ES" sz="2000" dirty="0"/>
              <a:t>hablamos de </a:t>
            </a:r>
            <a:r>
              <a:rPr lang="es-ES" sz="2000" b="1" dirty="0"/>
              <a:t>resistencia ambiental</a:t>
            </a:r>
            <a:r>
              <a:rPr lang="es-ES" sz="2000" dirty="0"/>
              <a:t> nos referimos al conjunto de factores que regulan el crecimiento de una especie, lo que evita que haya sobrepoblación en determinado espacio.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22826" y="2780928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La </a:t>
            </a:r>
            <a:r>
              <a:rPr lang="es-ES" sz="2000" b="1" dirty="0"/>
              <a:t>resistencia ambiental </a:t>
            </a:r>
            <a:r>
              <a:rPr lang="es-ES" sz="2000" dirty="0"/>
              <a:t>está marcada por una serie de factores que impiden que la población alcance su máximo potencial biótico. Factores externos: bióticos (depredadores, parásitos, competidores), abióticos (cambios clima, catástrofes, escasez alimentos agua etc.)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850" y="4581128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822326"/>
            <a:ext cx="7313613" cy="60642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ES" altLang="es-ES" sz="2800" b="1">
                <a:solidFill>
                  <a:srgbClr val="FF0000"/>
                </a:solidFill>
              </a:rPr>
              <a:t>  RELACIONES INTERESPECÍFICAS</a:t>
            </a:r>
            <a:endParaRPr lang="en-US" altLang="es-ES" sz="2800" b="1">
              <a:solidFill>
                <a:srgbClr val="FF0000"/>
              </a:solidFill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609600" y="57150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s-ES" altLang="es-ES" b="1" i="1"/>
              <a:t>Resultan de interés práctico cuando se diseñan sistemas agrícolas o ganaderos sostenibles.</a:t>
            </a:r>
            <a:endParaRPr lang="en-US" altLang="es-ES" b="1" i="1"/>
          </a:p>
        </p:txBody>
      </p:sp>
      <p:grpSp>
        <p:nvGrpSpPr>
          <p:cNvPr id="34904" name="Group 88"/>
          <p:cNvGrpSpPr>
            <a:grpSpLocks/>
          </p:cNvGrpSpPr>
          <p:nvPr/>
        </p:nvGrpSpPr>
        <p:grpSpPr bwMode="auto">
          <a:xfrm>
            <a:off x="533400" y="1782763"/>
            <a:ext cx="8229600" cy="3627437"/>
            <a:chOff x="240" y="96"/>
            <a:chExt cx="5184" cy="2285"/>
          </a:xfrm>
        </p:grpSpPr>
        <p:sp>
          <p:nvSpPr>
            <p:cNvPr id="34832" name="AutoShape 16"/>
            <p:cNvSpPr>
              <a:spLocks/>
            </p:cNvSpPr>
            <p:nvPr/>
          </p:nvSpPr>
          <p:spPr bwMode="auto">
            <a:xfrm>
              <a:off x="3984" y="1584"/>
              <a:ext cx="48" cy="720"/>
            </a:xfrm>
            <a:prstGeom prst="rightBrace">
              <a:avLst>
                <a:gd name="adj1" fmla="val 125000"/>
                <a:gd name="adj2" fmla="val 50000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4903" name="Group 87"/>
            <p:cNvGrpSpPr>
              <a:grpSpLocks/>
            </p:cNvGrpSpPr>
            <p:nvPr/>
          </p:nvGrpSpPr>
          <p:grpSpPr bwMode="auto">
            <a:xfrm>
              <a:off x="240" y="96"/>
              <a:ext cx="5184" cy="2285"/>
              <a:chOff x="240" y="528"/>
              <a:chExt cx="5184" cy="2285"/>
            </a:xfrm>
          </p:grpSpPr>
          <p:grpSp>
            <p:nvGrpSpPr>
              <p:cNvPr id="34900" name="Group 84"/>
              <p:cNvGrpSpPr>
                <a:grpSpLocks/>
              </p:cNvGrpSpPr>
              <p:nvPr/>
            </p:nvGrpSpPr>
            <p:grpSpPr bwMode="auto">
              <a:xfrm>
                <a:off x="240" y="528"/>
                <a:ext cx="5184" cy="2285"/>
                <a:chOff x="240" y="1152"/>
                <a:chExt cx="5184" cy="2285"/>
              </a:xfrm>
            </p:grpSpPr>
            <p:sp>
              <p:nvSpPr>
                <p:cNvPr id="34862" name="Rectangle 46"/>
                <p:cNvSpPr>
                  <a:spLocks noChangeArrowheads="1"/>
                </p:cNvSpPr>
                <p:nvPr/>
              </p:nvSpPr>
              <p:spPr bwMode="auto">
                <a:xfrm>
                  <a:off x="1382" y="3150"/>
                  <a:ext cx="1114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-</a:t>
                  </a:r>
                </a:p>
              </p:txBody>
            </p:sp>
            <p:sp>
              <p:nvSpPr>
                <p:cNvPr id="34861" name="Rectangle 45"/>
                <p:cNvSpPr>
                  <a:spLocks noChangeArrowheads="1"/>
                </p:cNvSpPr>
                <p:nvPr/>
              </p:nvSpPr>
              <p:spPr bwMode="auto">
                <a:xfrm>
                  <a:off x="240" y="3150"/>
                  <a:ext cx="1142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-</a:t>
                  </a:r>
                </a:p>
              </p:txBody>
            </p:sp>
            <p:sp>
              <p:nvSpPr>
                <p:cNvPr id="34859" name="Rectangle 43"/>
                <p:cNvSpPr>
                  <a:spLocks noChangeArrowheads="1"/>
                </p:cNvSpPr>
                <p:nvPr/>
              </p:nvSpPr>
              <p:spPr bwMode="auto">
                <a:xfrm>
                  <a:off x="1382" y="2863"/>
                  <a:ext cx="1114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-</a:t>
                  </a:r>
                </a:p>
              </p:txBody>
            </p:sp>
            <p:sp>
              <p:nvSpPr>
                <p:cNvPr id="34858" name="Rectangle 42"/>
                <p:cNvSpPr>
                  <a:spLocks noChangeArrowheads="1"/>
                </p:cNvSpPr>
                <p:nvPr/>
              </p:nvSpPr>
              <p:spPr bwMode="auto">
                <a:xfrm>
                  <a:off x="240" y="2863"/>
                  <a:ext cx="1142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+</a:t>
                  </a:r>
                </a:p>
              </p:txBody>
            </p:sp>
            <p:sp>
              <p:nvSpPr>
                <p:cNvPr id="34857" name="Rectangle 41"/>
                <p:cNvSpPr>
                  <a:spLocks noChangeArrowheads="1"/>
                </p:cNvSpPr>
                <p:nvPr/>
              </p:nvSpPr>
              <p:spPr bwMode="auto">
                <a:xfrm>
                  <a:off x="2496" y="2576"/>
                  <a:ext cx="2928" cy="8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None/>
                  </a:pPr>
                  <a:r>
                    <a:rPr lang="es-ES" altLang="es-ES" sz="2400"/>
                    <a:t>Antibiosis</a:t>
                  </a:r>
                </a:p>
                <a:p>
                  <a:pPr>
                    <a:buFont typeface="Wingdings" panose="05000000000000000000" pitchFamily="2" charset="2"/>
                    <a:buNone/>
                  </a:pPr>
                  <a:r>
                    <a:rPr lang="es-ES" altLang="es-ES" sz="2400"/>
                    <a:t>Explotación</a:t>
                  </a:r>
                </a:p>
                <a:p>
                  <a:pPr>
                    <a:buFont typeface="Wingdings" panose="05000000000000000000" pitchFamily="2" charset="2"/>
                    <a:buNone/>
                  </a:pPr>
                  <a:r>
                    <a:rPr lang="es-ES" altLang="es-ES" sz="2400"/>
                    <a:t>Competencia</a:t>
                  </a:r>
                </a:p>
              </p:txBody>
            </p:sp>
            <p:sp>
              <p:nvSpPr>
                <p:cNvPr id="34856" name="Rectangle 40"/>
                <p:cNvSpPr>
                  <a:spLocks noChangeArrowheads="1"/>
                </p:cNvSpPr>
                <p:nvPr/>
              </p:nvSpPr>
              <p:spPr bwMode="auto">
                <a:xfrm>
                  <a:off x="1382" y="2576"/>
                  <a:ext cx="1114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-</a:t>
                  </a:r>
                </a:p>
              </p:txBody>
            </p:sp>
            <p:sp>
              <p:nvSpPr>
                <p:cNvPr id="34855" name="Rectangle 39"/>
                <p:cNvSpPr>
                  <a:spLocks noChangeArrowheads="1"/>
                </p:cNvSpPr>
                <p:nvPr/>
              </p:nvSpPr>
              <p:spPr bwMode="auto">
                <a:xfrm>
                  <a:off x="240" y="2576"/>
                  <a:ext cx="1142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0</a:t>
                  </a:r>
                </a:p>
              </p:txBody>
            </p:sp>
            <p:sp>
              <p:nvSpPr>
                <p:cNvPr id="34853" name="Rectangle 37"/>
                <p:cNvSpPr>
                  <a:spLocks noChangeArrowheads="1"/>
                </p:cNvSpPr>
                <p:nvPr/>
              </p:nvSpPr>
              <p:spPr bwMode="auto">
                <a:xfrm>
                  <a:off x="1382" y="2289"/>
                  <a:ext cx="1114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0</a:t>
                  </a:r>
                </a:p>
              </p:txBody>
            </p:sp>
            <p:sp>
              <p:nvSpPr>
                <p:cNvPr id="34852" name="Rectangle 36"/>
                <p:cNvSpPr>
                  <a:spLocks noChangeArrowheads="1"/>
                </p:cNvSpPr>
                <p:nvPr/>
              </p:nvSpPr>
              <p:spPr bwMode="auto">
                <a:xfrm>
                  <a:off x="240" y="2289"/>
                  <a:ext cx="1142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0</a:t>
                  </a:r>
                </a:p>
              </p:txBody>
            </p:sp>
            <p:sp>
              <p:nvSpPr>
                <p:cNvPr id="34850" name="Rectangle 34"/>
                <p:cNvSpPr>
                  <a:spLocks noChangeArrowheads="1"/>
                </p:cNvSpPr>
                <p:nvPr/>
              </p:nvSpPr>
              <p:spPr bwMode="auto">
                <a:xfrm>
                  <a:off x="1382" y="2002"/>
                  <a:ext cx="1114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0</a:t>
                  </a:r>
                </a:p>
              </p:txBody>
            </p:sp>
            <p:sp>
              <p:nvSpPr>
                <p:cNvPr id="34849" name="Rectangle 33"/>
                <p:cNvSpPr>
                  <a:spLocks noChangeArrowheads="1"/>
                </p:cNvSpPr>
                <p:nvPr/>
              </p:nvSpPr>
              <p:spPr bwMode="auto">
                <a:xfrm>
                  <a:off x="240" y="2002"/>
                  <a:ext cx="1142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+</a:t>
                  </a:r>
                </a:p>
              </p:txBody>
            </p:sp>
            <p:sp>
              <p:nvSpPr>
                <p:cNvPr id="34848" name="Rectangle 32"/>
                <p:cNvSpPr>
                  <a:spLocks noChangeArrowheads="1"/>
                </p:cNvSpPr>
                <p:nvPr/>
              </p:nvSpPr>
              <p:spPr bwMode="auto">
                <a:xfrm>
                  <a:off x="2496" y="1715"/>
                  <a:ext cx="2928" cy="8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None/>
                  </a:pPr>
                  <a:r>
                    <a:rPr lang="es-ES" altLang="es-ES" sz="2400"/>
                    <a:t>Mutualismo</a:t>
                  </a:r>
                </a:p>
                <a:p>
                  <a:pPr>
                    <a:buFont typeface="Wingdings" panose="05000000000000000000" pitchFamily="2" charset="2"/>
                    <a:buNone/>
                  </a:pPr>
                  <a:r>
                    <a:rPr lang="es-ES" altLang="es-ES" sz="2400"/>
                    <a:t>Comensalismo</a:t>
                  </a:r>
                </a:p>
                <a:p>
                  <a:pPr>
                    <a:buFont typeface="Wingdings" panose="05000000000000000000" pitchFamily="2" charset="2"/>
                    <a:buNone/>
                  </a:pPr>
                  <a:r>
                    <a:rPr lang="es-ES" altLang="es-ES" sz="2400"/>
                    <a:t>Neutralidad</a:t>
                  </a:r>
                </a:p>
              </p:txBody>
            </p:sp>
            <p:sp>
              <p:nvSpPr>
                <p:cNvPr id="34847" name="Rectangle 31"/>
                <p:cNvSpPr>
                  <a:spLocks noChangeArrowheads="1"/>
                </p:cNvSpPr>
                <p:nvPr/>
              </p:nvSpPr>
              <p:spPr bwMode="auto">
                <a:xfrm>
                  <a:off x="1382" y="1715"/>
                  <a:ext cx="1114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+</a:t>
                  </a:r>
                </a:p>
              </p:txBody>
            </p:sp>
            <p:sp>
              <p:nvSpPr>
                <p:cNvPr id="34846" name="Rectangle 30"/>
                <p:cNvSpPr>
                  <a:spLocks noChangeArrowheads="1"/>
                </p:cNvSpPr>
                <p:nvPr/>
              </p:nvSpPr>
              <p:spPr bwMode="auto">
                <a:xfrm>
                  <a:off x="240" y="1715"/>
                  <a:ext cx="1142" cy="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Georgia" panose="02040502050405020303" pitchFamily="18" charset="0"/>
                    </a:rPr>
                    <a:t>+</a:t>
                  </a:r>
                </a:p>
              </p:txBody>
            </p:sp>
            <p:sp>
              <p:nvSpPr>
                <p:cNvPr id="34845" name="Rectangle 29"/>
                <p:cNvSpPr>
                  <a:spLocks noChangeArrowheads="1"/>
                </p:cNvSpPr>
                <p:nvPr/>
              </p:nvSpPr>
              <p:spPr bwMode="auto">
                <a:xfrm>
                  <a:off x="2496" y="1152"/>
                  <a:ext cx="2928" cy="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Comic Sans MS" panose="030F0702030302020204" pitchFamily="66" charset="0"/>
                    </a:rPr>
                    <a:t>NOMBRE DE LA RELACIÓN</a:t>
                  </a:r>
                </a:p>
              </p:txBody>
            </p:sp>
            <p:sp>
              <p:nvSpPr>
                <p:cNvPr id="34844" name="Rectangle 28"/>
                <p:cNvSpPr>
                  <a:spLocks noChangeArrowheads="1"/>
                </p:cNvSpPr>
                <p:nvPr/>
              </p:nvSpPr>
              <p:spPr bwMode="auto">
                <a:xfrm>
                  <a:off x="1382" y="1152"/>
                  <a:ext cx="1114" cy="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Comic Sans MS" panose="030F0702030302020204" pitchFamily="66" charset="0"/>
                    </a:rPr>
                    <a:t>ESPECIE </a:t>
                  </a:r>
                </a:p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Comic Sans MS" panose="030F0702030302020204" pitchFamily="66" charset="0"/>
                    </a:rPr>
                    <a:t>B</a:t>
                  </a:r>
                </a:p>
              </p:txBody>
            </p:sp>
            <p:sp>
              <p:nvSpPr>
                <p:cNvPr id="34843" name="Rectangle 27"/>
                <p:cNvSpPr>
                  <a:spLocks noChangeArrowheads="1"/>
                </p:cNvSpPr>
                <p:nvPr/>
              </p:nvSpPr>
              <p:spPr bwMode="auto">
                <a:xfrm>
                  <a:off x="240" y="1152"/>
                  <a:ext cx="1142" cy="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1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7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es-ES" altLang="es-ES" sz="2400" b="1">
                      <a:latin typeface="Comic Sans MS" panose="030F0702030302020204" pitchFamily="66" charset="0"/>
                    </a:rPr>
                    <a:t>ESPECIE A</a:t>
                  </a:r>
                </a:p>
              </p:txBody>
            </p:sp>
            <p:sp>
              <p:nvSpPr>
                <p:cNvPr id="34864" name="Line 48"/>
                <p:cNvSpPr>
                  <a:spLocks noChangeShapeType="1"/>
                </p:cNvSpPr>
                <p:nvPr/>
              </p:nvSpPr>
              <p:spPr bwMode="auto">
                <a:xfrm>
                  <a:off x="240" y="1152"/>
                  <a:ext cx="5184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65" name="Line 49"/>
                <p:cNvSpPr>
                  <a:spLocks noChangeShapeType="1"/>
                </p:cNvSpPr>
                <p:nvPr/>
              </p:nvSpPr>
              <p:spPr bwMode="auto">
                <a:xfrm>
                  <a:off x="240" y="1715"/>
                  <a:ext cx="51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66" name="Line 50"/>
                <p:cNvSpPr>
                  <a:spLocks noChangeShapeType="1"/>
                </p:cNvSpPr>
                <p:nvPr/>
              </p:nvSpPr>
              <p:spPr bwMode="auto">
                <a:xfrm>
                  <a:off x="240" y="2002"/>
                  <a:ext cx="22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67" name="Line 51"/>
                <p:cNvSpPr>
                  <a:spLocks noChangeShapeType="1"/>
                </p:cNvSpPr>
                <p:nvPr/>
              </p:nvSpPr>
              <p:spPr bwMode="auto">
                <a:xfrm>
                  <a:off x="240" y="2289"/>
                  <a:ext cx="22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68" name="Line 52"/>
                <p:cNvSpPr>
                  <a:spLocks noChangeShapeType="1"/>
                </p:cNvSpPr>
                <p:nvPr/>
              </p:nvSpPr>
              <p:spPr bwMode="auto">
                <a:xfrm>
                  <a:off x="240" y="2576"/>
                  <a:ext cx="51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69" name="Line 53"/>
                <p:cNvSpPr>
                  <a:spLocks noChangeShapeType="1"/>
                </p:cNvSpPr>
                <p:nvPr/>
              </p:nvSpPr>
              <p:spPr bwMode="auto">
                <a:xfrm>
                  <a:off x="240" y="2863"/>
                  <a:ext cx="22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70" name="Line 54"/>
                <p:cNvSpPr>
                  <a:spLocks noChangeShapeType="1"/>
                </p:cNvSpPr>
                <p:nvPr/>
              </p:nvSpPr>
              <p:spPr bwMode="auto">
                <a:xfrm>
                  <a:off x="240" y="3150"/>
                  <a:ext cx="22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71" name="Line 55"/>
                <p:cNvSpPr>
                  <a:spLocks noChangeShapeType="1"/>
                </p:cNvSpPr>
                <p:nvPr/>
              </p:nvSpPr>
              <p:spPr bwMode="auto">
                <a:xfrm>
                  <a:off x="240" y="3437"/>
                  <a:ext cx="5184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72" name="Line 56"/>
                <p:cNvSpPr>
                  <a:spLocks noChangeShapeType="1"/>
                </p:cNvSpPr>
                <p:nvPr/>
              </p:nvSpPr>
              <p:spPr bwMode="auto">
                <a:xfrm>
                  <a:off x="240" y="1152"/>
                  <a:ext cx="0" cy="2285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73" name="Line 57"/>
                <p:cNvSpPr>
                  <a:spLocks noChangeShapeType="1"/>
                </p:cNvSpPr>
                <p:nvPr/>
              </p:nvSpPr>
              <p:spPr bwMode="auto">
                <a:xfrm>
                  <a:off x="1382" y="1152"/>
                  <a:ext cx="0" cy="22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74" name="Line 58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22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75" name="Line 59"/>
                <p:cNvSpPr>
                  <a:spLocks noChangeShapeType="1"/>
                </p:cNvSpPr>
                <p:nvPr/>
              </p:nvSpPr>
              <p:spPr bwMode="auto">
                <a:xfrm>
                  <a:off x="5424" y="1152"/>
                  <a:ext cx="0" cy="2285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892" name="AutoShape 76"/>
                <p:cNvSpPr>
                  <a:spLocks/>
                </p:cNvSpPr>
                <p:nvPr/>
              </p:nvSpPr>
              <p:spPr bwMode="auto">
                <a:xfrm>
                  <a:off x="3984" y="1728"/>
                  <a:ext cx="96" cy="816"/>
                </a:xfrm>
                <a:prstGeom prst="rightBrace">
                  <a:avLst>
                    <a:gd name="adj1" fmla="val 70833"/>
                    <a:gd name="adj2" fmla="val 50000"/>
                  </a:avLst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4897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176" y="1968"/>
                  <a:ext cx="1200" cy="327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99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s-ES" altLang="es-ES" sz="2800" b="1">
                      <a:latin typeface="Times New Roman" panose="02020603050405020304" pitchFamily="18" charset="0"/>
                    </a:rPr>
                    <a:t>Simbiosis</a:t>
                  </a:r>
                  <a:endParaRPr lang="en-US" altLang="es-ES" sz="2800" b="1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902" name="Text Box 86"/>
              <p:cNvSpPr txBox="1">
                <a:spLocks noChangeArrowheads="1"/>
              </p:cNvSpPr>
              <p:nvPr/>
            </p:nvSpPr>
            <p:spPr bwMode="auto">
              <a:xfrm>
                <a:off x="4080" y="2256"/>
                <a:ext cx="1248" cy="288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s-ES" altLang="es-ES" b="1">
                    <a:latin typeface="Times New Roman" panose="02020603050405020304" pitchFamily="18" charset="0"/>
                  </a:rPr>
                  <a:t>Antagonismo</a:t>
                </a:r>
                <a:endParaRPr lang="en-US" altLang="es-ES" b="1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03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584" y="90872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3200" kern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Factor humano. </a:t>
            </a:r>
            <a:r>
              <a:rPr lang="es-ES" sz="3200" kern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Potenciación </a:t>
            </a:r>
            <a:endParaRPr lang="es-ES" sz="3200" kern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43608" y="1628800"/>
            <a:ext cx="7159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El conocimiento de los factores ambientales y su influencia en  la </a:t>
            </a:r>
            <a:r>
              <a:rPr lang="es-ES" sz="2400" dirty="0" smtClean="0"/>
              <a:t>producción  </a:t>
            </a:r>
            <a:r>
              <a:rPr lang="es-ES" sz="2400" dirty="0"/>
              <a:t>de los animales  , es esencial para diseñar y conducir Sistemas de producción (A – G)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Debido a que sus acciones son generalmente inevitables ,lo fundamental sería: Minimizar posibles efectos negativos y maximizar los positivos.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08" y="47251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83671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3200" kern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Manejo y vías de ajustes micro climático, edáfico,  fisiográfico y biológica.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9592" y="2204864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s-ES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Es </a:t>
            </a:r>
            <a:r>
              <a:rPr lang="en-US" altLang="es-ES" sz="2400" b="1" dirty="0" err="1">
                <a:solidFill>
                  <a:srgbClr val="CC0000"/>
                </a:solidFill>
                <a:latin typeface="Comic Sans MS" panose="030F0702030302020204" pitchFamily="66" charset="0"/>
              </a:rPr>
              <a:t>necesario</a:t>
            </a:r>
            <a:r>
              <a:rPr lang="en-US" altLang="es-ES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ES" sz="2400" b="1" dirty="0" err="1">
                <a:latin typeface="Comic Sans MS" panose="030F0702030302020204" pitchFamily="66" charset="0"/>
              </a:rPr>
              <a:t>Conservar</a:t>
            </a:r>
            <a:r>
              <a:rPr lang="en-US" altLang="es-ES" sz="2400" b="1" dirty="0">
                <a:latin typeface="Comic Sans MS" panose="030F0702030302020204" pitchFamily="66" charset="0"/>
              </a:rPr>
              <a:t> y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guardar</a:t>
            </a:r>
            <a:r>
              <a:rPr lang="en-US" altLang="es-ES" sz="2400" b="1" dirty="0">
                <a:latin typeface="Comic Sans MS" panose="030F0702030302020204" pitchFamily="66" charset="0"/>
              </a:rPr>
              <a:t>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alimentos</a:t>
            </a:r>
            <a:r>
              <a:rPr lang="en-US" altLang="es-ES" sz="2400" b="1" dirty="0">
                <a:latin typeface="Comic Sans MS" panose="030F0702030302020204" pitchFamily="66" charset="0"/>
              </a:rPr>
              <a:t>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disponibles</a:t>
            </a:r>
            <a:r>
              <a:rPr lang="en-US" altLang="es-ES" sz="2400" b="1" dirty="0">
                <a:latin typeface="Comic Sans MS" panose="030F0702030302020204" pitchFamily="66" charset="0"/>
              </a:rPr>
              <a:t> en el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período</a:t>
            </a:r>
            <a:r>
              <a:rPr lang="en-US" altLang="es-ES" sz="2400" b="1" dirty="0">
                <a:latin typeface="Comic Sans MS" panose="030F0702030302020204" pitchFamily="66" charset="0"/>
              </a:rPr>
              <a:t>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lluvioso</a:t>
            </a:r>
            <a:r>
              <a:rPr lang="en-US" altLang="es-ES" sz="2400" b="1" dirty="0">
                <a:latin typeface="Comic Sans MS" panose="030F0702030302020204" pitchFamily="66" charset="0"/>
              </a:rPr>
              <a:t> para el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período</a:t>
            </a:r>
            <a:r>
              <a:rPr lang="en-US" altLang="es-ES" sz="2400" b="1" dirty="0">
                <a:latin typeface="Comic Sans MS" panose="030F0702030302020204" pitchFamily="66" charset="0"/>
              </a:rPr>
              <a:t>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poco</a:t>
            </a:r>
            <a:r>
              <a:rPr lang="en-US" altLang="es-ES" sz="2400" b="1" dirty="0">
                <a:latin typeface="Comic Sans MS" panose="030F0702030302020204" pitchFamily="66" charset="0"/>
              </a:rPr>
              <a:t>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lluvioso.Así</a:t>
            </a:r>
            <a:r>
              <a:rPr lang="en-US" altLang="es-ES" sz="2400" b="1" dirty="0">
                <a:latin typeface="Comic Sans MS" panose="030F0702030302020204" pitchFamily="66" charset="0"/>
              </a:rPr>
              <a:t> como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cultivos</a:t>
            </a:r>
            <a:r>
              <a:rPr lang="en-US" altLang="es-ES" sz="2400" b="1" dirty="0">
                <a:latin typeface="Comic Sans MS" panose="030F0702030302020204" pitchFamily="66" charset="0"/>
              </a:rPr>
              <a:t> para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animales</a:t>
            </a:r>
            <a:r>
              <a:rPr lang="en-US" altLang="es-ES" sz="2400" b="1" dirty="0">
                <a:latin typeface="Comic Sans MS" panose="030F0702030302020204" pitchFamily="66" charset="0"/>
              </a:rPr>
              <a:t>,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arbustos</a:t>
            </a:r>
            <a:r>
              <a:rPr lang="en-US" altLang="es-ES" sz="2400" b="1" dirty="0">
                <a:latin typeface="Comic Sans MS" panose="030F0702030302020204" pitchFamily="66" charset="0"/>
              </a:rPr>
              <a:t> y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árboles</a:t>
            </a:r>
            <a:r>
              <a:rPr lang="en-US" altLang="es-ES" sz="2400" b="1" dirty="0">
                <a:latin typeface="Comic Sans MS" panose="030F0702030302020204" pitchFamily="66" charset="0"/>
              </a:rPr>
              <a:t>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forrajeros</a:t>
            </a:r>
            <a:r>
              <a:rPr lang="en-US" altLang="es-ES" sz="2400" b="1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ES" sz="2400" b="1" dirty="0" err="1">
                <a:latin typeface="Comic Sans MS" panose="030F0702030302020204" pitchFamily="66" charset="0"/>
              </a:rPr>
              <a:t>Mejorar</a:t>
            </a:r>
            <a:r>
              <a:rPr lang="en-US" altLang="es-ES" sz="2400" b="1" dirty="0">
                <a:latin typeface="Comic Sans MS" panose="030F0702030302020204" pitchFamily="66" charset="0"/>
              </a:rPr>
              <a:t>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ambientes</a:t>
            </a:r>
            <a:r>
              <a:rPr lang="en-US" altLang="es-ES" sz="2400" b="1" dirty="0">
                <a:latin typeface="Comic Sans MS" panose="030F0702030302020204" pitchFamily="66" charset="0"/>
              </a:rPr>
              <a:t> de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los</a:t>
            </a:r>
            <a:r>
              <a:rPr lang="en-US" altLang="es-ES" sz="2400" b="1" dirty="0">
                <a:latin typeface="Comic Sans MS" panose="030F0702030302020204" pitchFamily="66" charset="0"/>
              </a:rPr>
              <a:t>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animales</a:t>
            </a:r>
            <a:r>
              <a:rPr lang="en-US" altLang="es-ES" sz="2400" b="1" dirty="0">
                <a:latin typeface="Comic Sans MS" panose="030F0702030302020204" pitchFamily="66" charset="0"/>
              </a:rPr>
              <a:t>: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sombras</a:t>
            </a:r>
            <a:r>
              <a:rPr lang="en-US" altLang="es-ES" sz="2400" b="1" dirty="0">
                <a:latin typeface="Comic Sans MS" panose="030F0702030302020204" pitchFamily="66" charset="0"/>
              </a:rPr>
              <a:t> naturales o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artificiales</a:t>
            </a:r>
            <a:r>
              <a:rPr lang="en-US" altLang="es-ES" sz="2400" b="1" dirty="0">
                <a:latin typeface="Comic Sans MS" panose="030F0702030302020204" pitchFamily="66" charset="0"/>
              </a:rPr>
              <a:t>,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disponer</a:t>
            </a:r>
            <a:r>
              <a:rPr lang="en-US" altLang="es-ES" sz="2400" b="1" dirty="0">
                <a:latin typeface="Comic Sans MS" panose="030F0702030302020204" pitchFamily="66" charset="0"/>
              </a:rPr>
              <a:t> de agua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fresca</a:t>
            </a:r>
            <a:r>
              <a:rPr lang="en-US" altLang="es-ES" sz="2400" b="1" dirty="0">
                <a:latin typeface="Comic Sans MS" panose="030F0702030302020204" pitchFamily="66" charset="0"/>
              </a:rPr>
              <a:t> y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bajar</a:t>
            </a:r>
            <a:r>
              <a:rPr lang="en-US" altLang="es-ES" sz="2400" b="1" dirty="0">
                <a:latin typeface="Comic Sans MS" panose="030F0702030302020204" pitchFamily="66" charset="0"/>
              </a:rPr>
              <a:t>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carga</a:t>
            </a:r>
            <a:r>
              <a:rPr lang="en-US" altLang="es-ES" sz="2400" b="1" dirty="0">
                <a:latin typeface="Comic Sans MS" panose="030F0702030302020204" pitchFamily="66" charset="0"/>
              </a:rPr>
              <a:t> de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calor</a:t>
            </a:r>
            <a:r>
              <a:rPr lang="en-US" altLang="es-ES" sz="2400" b="1" dirty="0">
                <a:latin typeface="Comic Sans MS" panose="030F0702030302020204" pitchFamily="66" charset="0"/>
              </a:rPr>
              <a:t> en las </a:t>
            </a:r>
            <a:r>
              <a:rPr lang="en-US" altLang="es-ES" sz="2400" b="1" dirty="0" err="1">
                <a:latin typeface="Comic Sans MS" panose="030F0702030302020204" pitchFamily="66" charset="0"/>
              </a:rPr>
              <a:t>instalaciones</a:t>
            </a:r>
            <a:r>
              <a:rPr lang="en-US" altLang="es-ES" sz="2400" b="1" dirty="0">
                <a:latin typeface="Comic Sans MS" panose="030F0702030302020204" pitchFamily="66" charset="0"/>
              </a:rPr>
              <a:t>.</a:t>
            </a:r>
            <a:endParaRPr lang="es-ES" altLang="es-E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438400"/>
            <a:ext cx="8001000" cy="3581400"/>
          </a:xfrm>
        </p:spPr>
        <p:txBody>
          <a:bodyPr/>
          <a:lstStyle/>
          <a:p>
            <a:pPr algn="ctr">
              <a:buClr>
                <a:srgbClr val="FF00FF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s-ES" sz="2800" b="1" u="sng">
                <a:latin typeface="Arial" panose="020B0604020202020204" pitchFamily="34" charset="0"/>
              </a:rPr>
              <a:t>Su importancia para la ganadería:</a:t>
            </a:r>
          </a:p>
          <a:p>
            <a:pPr algn="ctr">
              <a:buClr>
                <a:srgbClr val="FF00FF"/>
              </a:buClr>
              <a:buSzPct val="160000"/>
              <a:buFont typeface="Wingdings" panose="05000000000000000000" pitchFamily="2" charset="2"/>
              <a:buNone/>
            </a:pPr>
            <a:endParaRPr lang="en-US" altLang="es-ES" sz="2800" b="1" u="sng">
              <a:latin typeface="Arial" panose="020B0604020202020204" pitchFamily="34" charset="0"/>
            </a:endParaRPr>
          </a:p>
          <a:p>
            <a:pPr algn="ctr">
              <a:buClr>
                <a:srgbClr val="FF00FF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s-ES" sz="2400" b="1">
                <a:latin typeface="Arial" panose="020B0604020202020204" pitchFamily="34" charset="0"/>
              </a:rPr>
              <a:t> </a:t>
            </a:r>
            <a:r>
              <a:rPr lang="en-US" altLang="es-ES" sz="2400" b="1" i="1">
                <a:latin typeface="Arial" panose="020B0604020202020204" pitchFamily="34" charset="0"/>
              </a:rPr>
              <a:t>El animal es la fotografía bioquímica del suelo. (Voisin)  ¿Qué lección sacar de esta afirmaciòn?</a:t>
            </a:r>
          </a:p>
          <a:p>
            <a:pPr algn="ctr">
              <a:buClr>
                <a:srgbClr val="FF00FF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s-ES" sz="2400" b="1" i="1">
                <a:latin typeface="Arial" panose="020B0604020202020204" pitchFamily="34" charset="0"/>
              </a:rPr>
              <a:t> </a:t>
            </a:r>
          </a:p>
          <a:p>
            <a:pPr algn="ctr">
              <a:buClr>
                <a:srgbClr val="FF00FF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s-ES" sz="2400" b="1" i="1">
                <a:latin typeface="Arial" panose="020B0604020202020204" pitchFamily="34" charset="0"/>
              </a:rPr>
              <a:t>Los proceso metabólicos que ocurren en el animal pueden estar comprometidos por la calidad del pasto y el forraje consumido.</a:t>
            </a:r>
            <a:endParaRPr lang="es-ES" altLang="es-ES" sz="2400" b="1" i="1">
              <a:latin typeface="Arial" panose="020B0604020202020204" pitchFamily="34" charset="0"/>
            </a:endParaRPr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1703387" y="685800"/>
            <a:ext cx="5965825" cy="990600"/>
            <a:chOff x="1440" y="192"/>
            <a:chExt cx="3758" cy="624"/>
          </a:xfrm>
        </p:grpSpPr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1440" y="192"/>
              <a:ext cx="375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FF">
                    <a:alpha val="71001"/>
                  </a:srgbClr>
                </a:gs>
                <a:gs pos="50000">
                  <a:schemeClr val="bg1">
                    <a:alpha val="52000"/>
                  </a:schemeClr>
                </a:gs>
                <a:gs pos="100000">
                  <a:srgbClr val="0099FF">
                    <a:alpha val="71001"/>
                  </a:srgbClr>
                </a:gs>
              </a:gsLst>
              <a:lin ang="2700000" scaled="1"/>
            </a:gradFill>
            <a:ln w="28575" algn="ctr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1728" y="336"/>
              <a:ext cx="33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en-US" altLang="es-ES" sz="3200" b="1">
                  <a:latin typeface="Comic Sans MS" panose="030F0702030302020204" pitchFamily="66" charset="0"/>
                </a:rPr>
                <a:t> FACTOR EDÁFICO</a:t>
              </a:r>
              <a:endParaRPr lang="es-ES" altLang="es-ES" sz="32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15376" name="AutoShape 16"/>
          <p:cNvSpPr>
            <a:spLocks noChangeArrowheads="1"/>
          </p:cNvSpPr>
          <p:nvPr/>
        </p:nvSpPr>
        <p:spPr bwMode="auto">
          <a:xfrm rot="5400000">
            <a:off x="4063752" y="1981200"/>
            <a:ext cx="5334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0" scaled="1"/>
          </a:gradFill>
          <a:ln w="28575" algn="ctr">
            <a:solidFill>
              <a:srgbClr val="FF99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713464"/>
            <a:ext cx="7024744" cy="1143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EL SUELO COMO FACTOR ECOLOGICO</a:t>
            </a:r>
            <a:endParaRPr lang="es-ES" alt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8" name="Picture 4" descr="j02333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271" y="640818"/>
            <a:ext cx="1295400" cy="995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93462" y="3321243"/>
            <a:ext cx="7924800" cy="914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None/>
            </a:pPr>
            <a:r>
              <a:rPr lang="en-US" altLang="es-ES" sz="2600" b="1">
                <a:solidFill>
                  <a:srgbClr val="FF0000"/>
                </a:solidFill>
                <a:latin typeface="Comic Sans MS" panose="030F0702030302020204" pitchFamily="66" charset="0"/>
              </a:rPr>
              <a:t>SUELO:</a:t>
            </a:r>
            <a:r>
              <a:rPr lang="en-US" altLang="es-ES" sz="2600" b="1"/>
              <a:t> </a:t>
            </a:r>
            <a:r>
              <a:rPr lang="en-US" altLang="es-ES" sz="2600" b="1" i="1"/>
              <a:t>Mezcla porosa de partículas inorgánicas, materia orgánica, aire y agua.</a:t>
            </a:r>
            <a:endParaRPr lang="es-ES" altLang="es-ES" sz="2600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98262" y="4725144"/>
            <a:ext cx="7315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ES" altLang="es-ES" dirty="0"/>
              <a:t>El suelo es un ente vivo, pues en él se producen continuamente procesos dinámicos de intercambio entre sus componentes físicos y químicos con los componentes biológicos que lo constituyen y su ambiente.</a:t>
            </a:r>
          </a:p>
        </p:txBody>
      </p:sp>
    </p:spTree>
    <p:extLst>
      <p:ext uri="{BB962C8B-B14F-4D97-AF65-F5344CB8AC3E}">
        <p14:creationId xmlns:p14="http://schemas.microsoft.com/office/powerpoint/2010/main" val="16121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36178" y="2077717"/>
            <a:ext cx="79248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s-ES" sz="2000" b="1" dirty="0"/>
              <a:t> </a:t>
            </a:r>
            <a:r>
              <a:rPr lang="en-US" altLang="es-ES" b="1" i="1" dirty="0" err="1">
                <a:latin typeface="Comic Sans MS" panose="030F0702030302020204" pitchFamily="66" charset="0"/>
              </a:rPr>
              <a:t>Propiedades</a:t>
            </a:r>
            <a:r>
              <a:rPr lang="en-US" altLang="es-ES" b="1" i="1" dirty="0">
                <a:latin typeface="Comic Sans MS" panose="030F0702030302020204" pitchFamily="66" charset="0"/>
              </a:rPr>
              <a:t> </a:t>
            </a:r>
            <a:r>
              <a:rPr lang="en-US" altLang="es-ES" b="1" i="1" dirty="0" err="1">
                <a:latin typeface="Comic Sans MS" panose="030F0702030302020204" pitchFamily="66" charset="0"/>
              </a:rPr>
              <a:t>físicas</a:t>
            </a:r>
            <a:r>
              <a:rPr lang="en-US" altLang="es-ES" sz="2000" b="1" dirty="0"/>
              <a:t>: </a:t>
            </a:r>
            <a:r>
              <a:rPr lang="en-US" altLang="es-ES" sz="2000" b="1" dirty="0" err="1"/>
              <a:t>Drenaje</a:t>
            </a:r>
            <a:r>
              <a:rPr lang="en-US" altLang="es-ES" sz="2000" b="1" dirty="0"/>
              <a:t> del suelo (superficial e </a:t>
            </a:r>
            <a:r>
              <a:rPr lang="en-US" altLang="es-ES" sz="2000" b="1" dirty="0" err="1"/>
              <a:t>interno</a:t>
            </a:r>
            <a:r>
              <a:rPr lang="en-US" altLang="es-ES" sz="2000" b="1" dirty="0"/>
              <a:t>).</a:t>
            </a:r>
          </a:p>
          <a:p>
            <a:pPr algn="just">
              <a:buFontTx/>
              <a:buNone/>
            </a:pPr>
            <a:r>
              <a:rPr lang="en-US" altLang="es-ES" sz="2000" b="1" dirty="0"/>
              <a:t>             </a:t>
            </a:r>
            <a:r>
              <a:rPr lang="en-US" altLang="es-ES" sz="2000" b="1" dirty="0" err="1"/>
              <a:t>Textura</a:t>
            </a:r>
            <a:r>
              <a:rPr lang="en-US" altLang="es-ES" sz="2000" b="1" dirty="0"/>
              <a:t> (</a:t>
            </a:r>
            <a:r>
              <a:rPr lang="en-US" altLang="es-ES" sz="2000" b="1" dirty="0" err="1"/>
              <a:t>tamaño</a:t>
            </a:r>
            <a:r>
              <a:rPr lang="en-US" altLang="es-ES" sz="2000" b="1" dirty="0"/>
              <a:t> de </a:t>
            </a:r>
            <a:r>
              <a:rPr lang="en-US" altLang="es-ES" sz="2000" b="1" dirty="0" err="1"/>
              <a:t>partículas</a:t>
            </a:r>
            <a:r>
              <a:rPr lang="en-US" altLang="es-ES" sz="2000" b="1" dirty="0"/>
              <a:t>).</a:t>
            </a:r>
          </a:p>
          <a:p>
            <a:pPr algn="just">
              <a:buFontTx/>
              <a:buNone/>
            </a:pPr>
            <a:r>
              <a:rPr lang="en-US" altLang="es-ES" sz="2000" b="1" dirty="0"/>
              <a:t>             </a:t>
            </a:r>
            <a:r>
              <a:rPr lang="en-US" altLang="es-ES" sz="2000" b="1" dirty="0" err="1"/>
              <a:t>Estructura</a:t>
            </a:r>
            <a:r>
              <a:rPr lang="en-US" altLang="es-ES" sz="2000" b="1" dirty="0"/>
              <a:t> (</a:t>
            </a:r>
            <a:r>
              <a:rPr lang="en-US" altLang="es-ES" sz="2000" b="1" dirty="0" err="1"/>
              <a:t>disposición</a:t>
            </a:r>
            <a:r>
              <a:rPr lang="en-US" altLang="es-ES" sz="2000" b="1" dirty="0"/>
              <a:t> de </a:t>
            </a:r>
            <a:r>
              <a:rPr lang="en-US" altLang="es-ES" sz="2000" b="1" dirty="0" err="1"/>
              <a:t>partículas</a:t>
            </a:r>
            <a:r>
              <a:rPr lang="en-US" altLang="es-ES" sz="2000" b="1" dirty="0"/>
              <a:t>).</a:t>
            </a:r>
          </a:p>
          <a:p>
            <a:pPr algn="just"/>
            <a:r>
              <a:rPr lang="en-US" altLang="es-ES" sz="2000" b="1" dirty="0"/>
              <a:t> </a:t>
            </a:r>
            <a:r>
              <a:rPr lang="en-US" altLang="es-ES" b="1" i="1" dirty="0" err="1">
                <a:latin typeface="Comic Sans MS" panose="030F0702030302020204" pitchFamily="66" charset="0"/>
              </a:rPr>
              <a:t>Propiedades</a:t>
            </a:r>
            <a:r>
              <a:rPr lang="en-US" altLang="es-ES" b="1" i="1" dirty="0">
                <a:latin typeface="Comic Sans MS" panose="030F0702030302020204" pitchFamily="66" charset="0"/>
              </a:rPr>
              <a:t> </a:t>
            </a:r>
            <a:r>
              <a:rPr lang="en-US" altLang="es-ES" b="1" i="1" dirty="0" err="1">
                <a:latin typeface="Comic Sans MS" panose="030F0702030302020204" pitchFamily="66" charset="0"/>
              </a:rPr>
              <a:t>químicas</a:t>
            </a:r>
            <a:r>
              <a:rPr lang="en-US" altLang="es-ES" sz="2000" b="1" dirty="0"/>
              <a:t>: </a:t>
            </a:r>
            <a:r>
              <a:rPr lang="en-US" altLang="es-ES" sz="2000" b="1" dirty="0" err="1"/>
              <a:t>Contenido</a:t>
            </a:r>
            <a:r>
              <a:rPr lang="en-US" altLang="es-ES" sz="2000" b="1" dirty="0"/>
              <a:t> mineral (</a:t>
            </a:r>
            <a:r>
              <a:rPr lang="en-US" altLang="es-ES" sz="2000" b="1" dirty="0" err="1"/>
              <a:t>suelos</a:t>
            </a:r>
            <a:r>
              <a:rPr lang="en-US" altLang="es-ES" sz="2000" b="1" dirty="0"/>
              <a:t> </a:t>
            </a:r>
            <a:r>
              <a:rPr lang="en-US" altLang="es-ES" sz="2000" b="1" dirty="0" err="1"/>
              <a:t>deficitarios</a:t>
            </a:r>
            <a:r>
              <a:rPr lang="en-US" altLang="es-ES" sz="2000" b="1" dirty="0"/>
              <a:t>) </a:t>
            </a:r>
            <a:r>
              <a:rPr lang="en-US" altLang="es-ES" sz="2000" b="1" dirty="0" err="1"/>
              <a:t>Fosforo</a:t>
            </a:r>
            <a:r>
              <a:rPr lang="en-US" altLang="es-ES" sz="2000" b="1" dirty="0"/>
              <a:t>, Zinc.....Macro y </a:t>
            </a:r>
            <a:r>
              <a:rPr lang="en-US" altLang="es-ES" sz="2000" b="1" dirty="0" err="1"/>
              <a:t>microelementos</a:t>
            </a:r>
            <a:endParaRPr lang="en-US" altLang="es-ES" sz="2000" b="1" dirty="0"/>
          </a:p>
          <a:p>
            <a:pPr algn="just"/>
            <a:r>
              <a:rPr lang="en-US" altLang="es-ES" sz="2000" b="1" dirty="0"/>
              <a:t> </a:t>
            </a:r>
            <a:r>
              <a:rPr lang="en-US" altLang="es-ES" b="1" i="1" dirty="0" err="1">
                <a:latin typeface="Comic Sans MS" panose="030F0702030302020204" pitchFamily="66" charset="0"/>
              </a:rPr>
              <a:t>Propiedades</a:t>
            </a:r>
            <a:r>
              <a:rPr lang="en-US" altLang="es-ES" b="1" i="1" dirty="0">
                <a:latin typeface="Comic Sans MS" panose="030F0702030302020204" pitchFamily="66" charset="0"/>
              </a:rPr>
              <a:t> </a:t>
            </a:r>
            <a:r>
              <a:rPr lang="en-US" altLang="es-ES" b="1" i="1" dirty="0" err="1">
                <a:latin typeface="Comic Sans MS" panose="030F0702030302020204" pitchFamily="66" charset="0"/>
              </a:rPr>
              <a:t>biológicas</a:t>
            </a:r>
            <a:r>
              <a:rPr lang="en-US" altLang="es-ES" sz="2000" b="1" dirty="0"/>
              <a:t>: </a:t>
            </a:r>
            <a:r>
              <a:rPr lang="en-US" altLang="es-ES" sz="2000" b="1" dirty="0" err="1"/>
              <a:t>Biocenosis</a:t>
            </a:r>
            <a:r>
              <a:rPr lang="en-US" altLang="es-ES" sz="2000" b="1" dirty="0"/>
              <a:t> del suelo( </a:t>
            </a:r>
            <a:r>
              <a:rPr lang="en-US" altLang="es-ES" sz="2000" b="1" dirty="0" err="1"/>
              <a:t>Esencial</a:t>
            </a:r>
            <a:r>
              <a:rPr lang="en-US" altLang="es-ES" sz="2000" b="1" dirty="0"/>
              <a:t> en la </a:t>
            </a:r>
            <a:r>
              <a:rPr lang="en-US" altLang="es-ES" sz="2000" b="1" dirty="0" err="1"/>
              <a:t>descomposición</a:t>
            </a:r>
            <a:r>
              <a:rPr lang="en-US" altLang="es-ES" sz="2000" b="1" dirty="0"/>
              <a:t> de </a:t>
            </a:r>
            <a:r>
              <a:rPr lang="en-US" altLang="es-ES" sz="2000" b="1" dirty="0" err="1"/>
              <a:t>los</a:t>
            </a:r>
            <a:r>
              <a:rPr lang="en-US" altLang="es-ES" sz="2000" b="1" dirty="0"/>
              <a:t> </a:t>
            </a:r>
            <a:r>
              <a:rPr lang="en-US" altLang="es-ES" sz="2000" b="1" dirty="0" err="1"/>
              <a:t>materiales</a:t>
            </a:r>
            <a:r>
              <a:rPr lang="en-US" altLang="es-ES" sz="2000" b="1" dirty="0"/>
              <a:t> </a:t>
            </a:r>
            <a:r>
              <a:rPr lang="en-US" altLang="es-ES" sz="2000" b="1" dirty="0" err="1"/>
              <a:t>orgánicos</a:t>
            </a:r>
            <a:r>
              <a:rPr lang="en-US" altLang="es-ES" sz="2000" b="1" dirty="0"/>
              <a:t>), macro y </a:t>
            </a:r>
            <a:r>
              <a:rPr lang="en-US" altLang="es-ES" sz="2000" b="1" dirty="0" err="1"/>
              <a:t>microfauna</a:t>
            </a:r>
            <a:r>
              <a:rPr lang="en-US" altLang="es-ES" sz="2000" b="1" dirty="0"/>
              <a:t> (</a:t>
            </a:r>
            <a:r>
              <a:rPr lang="en-US" altLang="es-ES" sz="2000" b="1" dirty="0" err="1"/>
              <a:t>protozoos</a:t>
            </a:r>
            <a:r>
              <a:rPr lang="en-US" altLang="es-ES" sz="2000" b="1" dirty="0"/>
              <a:t>, </a:t>
            </a:r>
            <a:r>
              <a:rPr lang="en-US" altLang="es-ES" sz="2000" b="1" dirty="0" err="1"/>
              <a:t>nemátodos</a:t>
            </a:r>
            <a:r>
              <a:rPr lang="en-US" altLang="es-ES" sz="2000" b="1" dirty="0"/>
              <a:t>), microflora (</a:t>
            </a:r>
            <a:r>
              <a:rPr lang="en-US" altLang="es-ES" sz="2000" b="1" dirty="0" err="1"/>
              <a:t>hongos</a:t>
            </a:r>
            <a:r>
              <a:rPr lang="en-US" altLang="es-ES" sz="2000" b="1" dirty="0"/>
              <a:t>, </a:t>
            </a:r>
            <a:r>
              <a:rPr lang="en-US" altLang="es-ES" sz="2000" b="1" dirty="0" err="1"/>
              <a:t>algas</a:t>
            </a:r>
            <a:r>
              <a:rPr lang="en-US" altLang="es-ES" sz="2000" b="1" dirty="0"/>
              <a:t> y </a:t>
            </a:r>
            <a:r>
              <a:rPr lang="en-US" altLang="es-ES" sz="2000" b="1" dirty="0" err="1"/>
              <a:t>bacterias</a:t>
            </a:r>
            <a:r>
              <a:rPr lang="en-US" altLang="es-ES" sz="2000" b="1" dirty="0"/>
              <a:t>) </a:t>
            </a:r>
            <a:r>
              <a:rPr lang="en-US" altLang="es-ES" sz="2000" b="1" dirty="0" err="1"/>
              <a:t>asociados</a:t>
            </a:r>
            <a:r>
              <a:rPr lang="en-US" altLang="es-ES" sz="2000" b="1" dirty="0"/>
              <a:t> con </a:t>
            </a:r>
            <a:r>
              <a:rPr lang="en-US" altLang="es-ES" sz="2000" b="1" dirty="0" err="1"/>
              <a:t>órganos</a:t>
            </a:r>
            <a:r>
              <a:rPr lang="en-US" altLang="es-ES" sz="2000" b="1" dirty="0"/>
              <a:t> </a:t>
            </a:r>
            <a:r>
              <a:rPr lang="en-US" altLang="es-ES" sz="2000" b="1" dirty="0" err="1"/>
              <a:t>subterráneos</a:t>
            </a:r>
            <a:r>
              <a:rPr lang="en-US" altLang="es-ES" sz="2000" b="1" dirty="0"/>
              <a:t> de las </a:t>
            </a:r>
            <a:r>
              <a:rPr lang="en-US" altLang="es-ES" sz="2000" b="1" dirty="0" err="1"/>
              <a:t>plantas</a:t>
            </a:r>
            <a:r>
              <a:rPr lang="en-US" altLang="es-ES" sz="2000" b="1" dirty="0"/>
              <a:t> </a:t>
            </a:r>
            <a:r>
              <a:rPr lang="en-US" altLang="es-ES" sz="2000" b="1" dirty="0" err="1"/>
              <a:t>superiores</a:t>
            </a:r>
            <a:r>
              <a:rPr lang="en-US" altLang="es-ES" sz="2000" b="1" dirty="0"/>
              <a:t>.</a:t>
            </a:r>
            <a:endParaRPr lang="es-ES" altLang="es-ES" sz="2000" b="1" dirty="0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1115616" y="1037680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ES" altLang="es-ES" sz="2800" b="1" dirty="0"/>
              <a:t>Propiedades del suelo:</a:t>
            </a: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635287" y="1556792"/>
            <a:ext cx="6019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7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92696"/>
            <a:ext cx="75425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u="sng" dirty="0"/>
              <a:t>Tema 3: Influencias ambientales sobre los animales de granja</a:t>
            </a:r>
          </a:p>
          <a:p>
            <a:pPr algn="ctr"/>
            <a:endParaRPr lang="es-ES" sz="4000" b="1" u="sng" dirty="0"/>
          </a:p>
          <a:p>
            <a:r>
              <a:rPr lang="es-ES" sz="4000" b="1" u="sng" dirty="0" smtClean="0"/>
              <a:t>Clase </a:t>
            </a:r>
            <a:r>
              <a:rPr lang="es-ES" sz="4000" b="1" u="sng" dirty="0"/>
              <a:t>5</a:t>
            </a:r>
            <a:endParaRPr lang="es-E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46904"/>
            <a:ext cx="4442793" cy="303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580443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es-ES" sz="3200" b="1" dirty="0" err="1"/>
              <a:t>Esquema</a:t>
            </a:r>
            <a:r>
              <a:rPr lang="en-US" altLang="es-ES" sz="3200" b="1" dirty="0"/>
              <a:t> del </a:t>
            </a:r>
            <a:r>
              <a:rPr lang="en-US" altLang="es-ES" sz="3200" b="1" dirty="0" err="1"/>
              <a:t>ciclo</a:t>
            </a:r>
            <a:r>
              <a:rPr lang="en-US" altLang="es-ES" sz="3200" b="1" dirty="0"/>
              <a:t> </a:t>
            </a:r>
            <a:r>
              <a:rPr lang="en-US" altLang="es-ES" sz="3200" b="1" dirty="0" err="1"/>
              <a:t>biogeoquímico</a:t>
            </a:r>
            <a:r>
              <a:rPr lang="en-US" altLang="es-ES" sz="3200" b="1" dirty="0"/>
              <a:t> de un </a:t>
            </a:r>
            <a:r>
              <a:rPr lang="en-US" altLang="es-ES" sz="3200" b="1" dirty="0" err="1"/>
              <a:t>pastizal</a:t>
            </a:r>
            <a:r>
              <a:rPr lang="en-US" altLang="es-ES" sz="3200" b="1" dirty="0"/>
              <a:t>.</a:t>
            </a:r>
            <a:endParaRPr lang="es-ES" altLang="es-ES" sz="3200" b="1" dirty="0"/>
          </a:p>
        </p:txBody>
      </p: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990600" y="1828800"/>
            <a:ext cx="7696200" cy="4648200"/>
            <a:chOff x="624" y="1152"/>
            <a:chExt cx="4848" cy="2928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2064" y="1152"/>
              <a:ext cx="1248" cy="384"/>
            </a:xfrm>
            <a:prstGeom prst="rect">
              <a:avLst/>
            </a:prstGeom>
            <a:gradFill rotWithShape="1">
              <a:gsLst>
                <a:gs pos="0">
                  <a:srgbClr val="FFCC99">
                    <a:alpha val="50000"/>
                  </a:srgbClr>
                </a:gs>
                <a:gs pos="100000">
                  <a:srgbClr val="FFFFFF">
                    <a:alpha val="33000"/>
                  </a:srgbClr>
                </a:gs>
              </a:gsLst>
              <a:lin ang="189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ES" b="1"/>
                <a:t>ANIMAL</a:t>
              </a:r>
              <a:endParaRPr lang="es-ES" altLang="es-ES" b="1"/>
            </a:p>
          </p:txBody>
        </p:sp>
        <p:grpSp>
          <p:nvGrpSpPr>
            <p:cNvPr id="17436" name="Group 28"/>
            <p:cNvGrpSpPr>
              <a:grpSpLocks/>
            </p:cNvGrpSpPr>
            <p:nvPr/>
          </p:nvGrpSpPr>
          <p:grpSpPr bwMode="auto">
            <a:xfrm>
              <a:off x="1632" y="3216"/>
              <a:ext cx="2064" cy="864"/>
              <a:chOff x="1632" y="2784"/>
              <a:chExt cx="2064" cy="864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2064" cy="864"/>
              </a:xfrm>
              <a:prstGeom prst="rect">
                <a:avLst/>
              </a:prstGeom>
              <a:gradFill rotWithShape="1">
                <a:gsLst>
                  <a:gs pos="0">
                    <a:srgbClr val="FFCC66">
                      <a:alpha val="50000"/>
                    </a:srgbClr>
                  </a:gs>
                  <a:gs pos="50000">
                    <a:srgbClr val="FFFFFF">
                      <a:alpha val="28999"/>
                    </a:srgbClr>
                  </a:gs>
                  <a:gs pos="100000">
                    <a:srgbClr val="FFCC66">
                      <a:alpha val="50000"/>
                    </a:srgbClr>
                  </a:gs>
                </a:gsLst>
                <a:lin ang="18900000" scaled="1"/>
              </a:gradFill>
              <a:ln w="381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1632" y="2832"/>
                <a:ext cx="201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US" altLang="es-ES" b="1"/>
                  <a:t>ELEMENTOS ASIMILABLES DEL SUELO (minerales)</a:t>
                </a:r>
                <a:endParaRPr lang="es-ES" altLang="es-ES" b="1"/>
              </a:p>
            </p:txBody>
          </p:sp>
        </p:grp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624" y="2218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altLang="es-ES" b="1"/>
                <a:t>PASTO</a:t>
              </a:r>
              <a:endParaRPr lang="es-ES" altLang="es-ES" b="1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312" y="2170"/>
              <a:ext cx="21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altLang="es-ES" b="1"/>
                <a:t>MICROORGANISMOS DEL SUELO</a:t>
              </a:r>
              <a:endParaRPr lang="es-ES" altLang="es-ES" b="1"/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 rot="9213752">
              <a:off x="960" y="2544"/>
              <a:ext cx="288" cy="960"/>
            </a:xfrm>
            <a:prstGeom prst="curvedLeft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1">
              <a:gsLst>
                <a:gs pos="0">
                  <a:srgbClr val="FFFFFF">
                    <a:alpha val="42999"/>
                  </a:srgbClr>
                </a:gs>
                <a:gs pos="50000">
                  <a:srgbClr val="FF0000">
                    <a:alpha val="81000"/>
                  </a:srgbClr>
                </a:gs>
                <a:gs pos="100000">
                  <a:srgbClr val="FFFFFF">
                    <a:alpha val="42999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 rot="-8253896">
              <a:off x="1248" y="1200"/>
              <a:ext cx="288" cy="960"/>
            </a:xfrm>
            <a:prstGeom prst="curvedLeft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1">
              <a:gsLst>
                <a:gs pos="0">
                  <a:srgbClr val="FFFFFF">
                    <a:alpha val="42999"/>
                  </a:srgbClr>
                </a:gs>
                <a:gs pos="50000">
                  <a:srgbClr val="FF0000">
                    <a:alpha val="81000"/>
                  </a:srgbClr>
                </a:gs>
                <a:gs pos="100000">
                  <a:srgbClr val="FFFFFF">
                    <a:alpha val="42999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0" name="AutoShape 12"/>
            <p:cNvSpPr>
              <a:spLocks noChangeArrowheads="1"/>
            </p:cNvSpPr>
            <p:nvPr/>
          </p:nvSpPr>
          <p:spPr bwMode="auto">
            <a:xfrm rot="-2877204">
              <a:off x="3840" y="1248"/>
              <a:ext cx="288" cy="960"/>
            </a:xfrm>
            <a:prstGeom prst="curvedLeft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1">
              <a:gsLst>
                <a:gs pos="0">
                  <a:srgbClr val="FFFFFF">
                    <a:alpha val="42999"/>
                  </a:srgbClr>
                </a:gs>
                <a:gs pos="50000">
                  <a:srgbClr val="FF0000">
                    <a:alpha val="81000"/>
                  </a:srgbClr>
                </a:gs>
                <a:gs pos="100000">
                  <a:srgbClr val="FFFFFF">
                    <a:alpha val="42999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 rot="1265129">
              <a:off x="4128" y="2784"/>
              <a:ext cx="288" cy="960"/>
            </a:xfrm>
            <a:prstGeom prst="curvedLeft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1">
              <a:gsLst>
                <a:gs pos="0">
                  <a:srgbClr val="FFFFFF">
                    <a:alpha val="42999"/>
                  </a:srgbClr>
                </a:gs>
                <a:gs pos="50000">
                  <a:srgbClr val="FF0000">
                    <a:alpha val="81000"/>
                  </a:srgbClr>
                </a:gs>
                <a:gs pos="100000">
                  <a:srgbClr val="FFFFFF">
                    <a:alpha val="42999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609600" y="1628800"/>
            <a:ext cx="853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1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1187624" y="764704"/>
            <a:ext cx="5965825" cy="990600"/>
            <a:chOff x="1440" y="192"/>
            <a:chExt cx="3758" cy="624"/>
          </a:xfrm>
        </p:grpSpPr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>
              <a:off x="1440" y="192"/>
              <a:ext cx="375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FF">
                    <a:alpha val="71001"/>
                  </a:srgbClr>
                </a:gs>
                <a:gs pos="50000">
                  <a:schemeClr val="bg1">
                    <a:alpha val="52000"/>
                  </a:schemeClr>
                </a:gs>
                <a:gs pos="100000">
                  <a:srgbClr val="0099FF">
                    <a:alpha val="71001"/>
                  </a:srgbClr>
                </a:gs>
              </a:gsLst>
              <a:lin ang="2700000" scaled="1"/>
            </a:gradFill>
            <a:ln w="28575" algn="ctr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728" y="336"/>
              <a:ext cx="33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en-US" altLang="es-ES" sz="3200" b="1">
                  <a:latin typeface="Comic Sans MS" panose="030F0702030302020204" pitchFamily="66" charset="0"/>
                </a:rPr>
                <a:t> EL FACTOR BIÓTICO</a:t>
              </a:r>
              <a:endParaRPr lang="es-ES" altLang="es-ES" sz="32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581400" y="1981200"/>
            <a:ext cx="5410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s-ES" sz="2800" b="1">
                <a:latin typeface="Verdana" panose="020B0604030504040204" pitchFamily="34" charset="0"/>
              </a:rPr>
              <a:t> Entre individuos de la misma especie (</a:t>
            </a:r>
            <a:r>
              <a:rPr lang="es-ES" altLang="es-ES" sz="2800" b="1">
                <a:solidFill>
                  <a:srgbClr val="FF0000"/>
                </a:solidFill>
                <a:latin typeface="Verdana" panose="020B0604030504040204" pitchFamily="34" charset="0"/>
              </a:rPr>
              <a:t>Intraespecíficas</a:t>
            </a:r>
            <a:r>
              <a:rPr lang="es-ES" altLang="es-ES" sz="2800" b="1">
                <a:latin typeface="Verdana" panose="020B060403050404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800" b="1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s-ES" sz="2800" b="1">
                <a:latin typeface="Verdana" panose="020B0604030504040204" pitchFamily="34" charset="0"/>
              </a:rPr>
              <a:t> Entre individuos de diferentes especies (</a:t>
            </a:r>
            <a:r>
              <a:rPr lang="es-ES" altLang="es-ES" sz="2800" b="1">
                <a:solidFill>
                  <a:srgbClr val="FF0000"/>
                </a:solidFill>
                <a:latin typeface="Verdana" panose="020B0604030504040204" pitchFamily="34" charset="0"/>
              </a:rPr>
              <a:t>Interespecíficas</a:t>
            </a:r>
            <a:r>
              <a:rPr lang="es-ES" altLang="es-ES" sz="2800" b="1">
                <a:latin typeface="Verdana" panose="020B060403050404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800">
              <a:latin typeface="Verdana" panose="020B0604030504040204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62000" y="3048000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3200" b="1">
                <a:latin typeface="Comic Sans MS" panose="030F0702030302020204" pitchFamily="66" charset="0"/>
              </a:rPr>
              <a:t>Relaciones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3200" b="1">
                <a:latin typeface="Comic Sans MS" panose="030F0702030302020204" pitchFamily="66" charset="0"/>
              </a:rPr>
              <a:t>Bióticas:</a:t>
            </a:r>
            <a:endParaRPr lang="es-ES" altLang="es-ES" sz="3200">
              <a:latin typeface="Comic Sans MS" panose="030F0702030302020204" pitchFamily="66" charset="0"/>
            </a:endParaRPr>
          </a:p>
        </p:txBody>
      </p:sp>
      <p:sp>
        <p:nvSpPr>
          <p:cNvPr id="20497" name="AutoShape 17"/>
          <p:cNvSpPr>
            <a:spLocks/>
          </p:cNvSpPr>
          <p:nvPr/>
        </p:nvSpPr>
        <p:spPr bwMode="auto">
          <a:xfrm>
            <a:off x="3200400" y="1905000"/>
            <a:ext cx="381000" cy="3581400"/>
          </a:xfrm>
          <a:prstGeom prst="leftBrace">
            <a:avLst>
              <a:gd name="adj1" fmla="val 7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6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1902" y="1268760"/>
            <a:ext cx="7830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162425" algn="l"/>
              </a:tabLst>
            </a:pPr>
            <a:r>
              <a:rPr lang="es-ES" sz="2400" kern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Influencias </a:t>
            </a:r>
            <a:r>
              <a:rPr lang="es-ES" sz="2400" kern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directas sobre funciones biológicas, Metabolismo, nutrición y hábitos de pastoreo. Actividades productivas, carne, leche y huevos. Reproductivas.</a:t>
            </a:r>
            <a:endParaRPr lang="es-ES" sz="24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162425" algn="l"/>
              </a:tabLst>
            </a:pPr>
            <a:r>
              <a:rPr lang="es-ES" sz="2400" kern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Influencias indirectas: Pasto, iluminación y fotoperiodo, suelo y relieve, Pr atmosférico.</a:t>
            </a:r>
            <a:endParaRPr lang="es-ES" sz="24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162425" algn="l"/>
              </a:tabLst>
            </a:pPr>
            <a:r>
              <a:rPr lang="es-ES" sz="2400" kern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Sistema de explotación.  Sistemas de categorías. Acciones de producción de animales para sacrificio, remplazo, producción de carne, leche, lactantes</a:t>
            </a:r>
            <a:r>
              <a:rPr lang="es-ES" sz="2400" kern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24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1902" y="692696"/>
            <a:ext cx="5559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>
                <a:solidFill>
                  <a:srgbClr val="FF0000"/>
                </a:solidFill>
              </a:rPr>
              <a:t>Estudio </a:t>
            </a:r>
            <a:r>
              <a:rPr lang="es-ES" sz="2400" b="1" dirty="0" smtClean="0">
                <a:solidFill>
                  <a:srgbClr val="FF0000"/>
                </a:solidFill>
              </a:rPr>
              <a:t>independiente 4 del TEMA 3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7990" y="4685080"/>
            <a:ext cx="1257454" cy="18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1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2996952"/>
            <a:ext cx="41376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 smtClean="0"/>
              <a:t>Zootecnia </a:t>
            </a:r>
          </a:p>
          <a:p>
            <a:pPr algn="ctr"/>
            <a:r>
              <a:rPr lang="es-ES" sz="6000" b="1" dirty="0" smtClean="0"/>
              <a:t>General </a:t>
            </a:r>
            <a:endParaRPr lang="es-ES" sz="6000" dirty="0"/>
          </a:p>
        </p:txBody>
      </p:sp>
      <p:grpSp>
        <p:nvGrpSpPr>
          <p:cNvPr id="10" name="9 Grupo"/>
          <p:cNvGrpSpPr/>
          <p:nvPr/>
        </p:nvGrpSpPr>
        <p:grpSpPr>
          <a:xfrm>
            <a:off x="5509624" y="2143069"/>
            <a:ext cx="3121416" cy="4194613"/>
            <a:chOff x="5004048" y="1972581"/>
            <a:chExt cx="3626992" cy="4403999"/>
          </a:xfrm>
        </p:grpSpPr>
        <p:pic>
          <p:nvPicPr>
            <p:cNvPr id="3" name="Picture 6" descr="PICT00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366" y="1972581"/>
              <a:ext cx="1994035" cy="163954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7" descr="galli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12976"/>
              <a:ext cx="1676327" cy="16561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688" y="4602438"/>
              <a:ext cx="1344352" cy="1683128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09" y="3429001"/>
              <a:ext cx="1742131" cy="129746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624" y="4627431"/>
              <a:ext cx="1609483" cy="1749149"/>
            </a:xfrm>
            <a:prstGeom prst="rect">
              <a:avLst/>
            </a:prstGeom>
          </p:spPr>
        </p:pic>
      </p:grpSp>
      <p:sp>
        <p:nvSpPr>
          <p:cNvPr id="9" name="8 Rectángulo"/>
          <p:cNvSpPr/>
          <p:nvPr/>
        </p:nvSpPr>
        <p:spPr>
          <a:xfrm>
            <a:off x="686546" y="5132362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Profesora: MSc. Deilyn Moreno Ramos.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99591"/>
            <a:ext cx="45720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5" y="502940"/>
            <a:ext cx="14001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151308" y="242262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CUM ALQUIZAR</a:t>
            </a:r>
          </a:p>
          <a:p>
            <a:pPr algn="ctr"/>
            <a:r>
              <a:rPr lang="es-ES" dirty="0" smtClean="0"/>
              <a:t>Curso por encuentro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73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5081" y="764704"/>
            <a:ext cx="2364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FF3300"/>
                </a:solidFill>
                <a:latin typeface="Arial" charset="0"/>
              </a:rPr>
              <a:t>SUMARIO</a:t>
            </a:r>
            <a:endParaRPr lang="en-US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29330" y="1916832"/>
            <a:ext cx="79093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kern="1600" dirty="0">
                <a:latin typeface="Arial" panose="020B0604020202020204" pitchFamily="34" charset="0"/>
                <a:ea typeface="Times New Roman" panose="02020603050405020304" pitchFamily="18" charset="0"/>
              </a:rPr>
              <a:t>Relaciones biológicas </a:t>
            </a:r>
            <a:r>
              <a:rPr lang="es-ES" sz="2400" kern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intraespecíficas</a:t>
            </a:r>
            <a:r>
              <a:rPr lang="es-ES" sz="2400" kern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Conducta</a:t>
            </a:r>
            <a:r>
              <a:rPr lang="es-ES" sz="2400" kern="1600" dirty="0">
                <a:latin typeface="Arial" panose="020B0604020202020204" pitchFamily="34" charset="0"/>
                <a:ea typeface="Times New Roman" panose="02020603050405020304" pitchFamily="18" charset="0"/>
              </a:rPr>
              <a:t>. Estrés</a:t>
            </a:r>
            <a:r>
              <a:rPr lang="es-ES" sz="2400" kern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Población. Potencial biótico y resistencia ambiental. Relaciones </a:t>
            </a:r>
            <a:r>
              <a:rPr lang="es-ES" sz="2400" kern="1600" dirty="0">
                <a:latin typeface="Arial" panose="020B0604020202020204" pitchFamily="34" charset="0"/>
                <a:ea typeface="Times New Roman" panose="02020603050405020304" pitchFamily="18" charset="0"/>
              </a:rPr>
              <a:t>biológicas </a:t>
            </a:r>
            <a:r>
              <a:rPr lang="es-ES" sz="2400" kern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interespecíficas</a:t>
            </a:r>
            <a:r>
              <a:rPr lang="es-ES" sz="2400" kern="1600" dirty="0">
                <a:latin typeface="Arial" panose="020B0604020202020204" pitchFamily="34" charset="0"/>
                <a:ea typeface="Times New Roman" panose="02020603050405020304" pitchFamily="18" charset="0"/>
              </a:rPr>
              <a:t>. Integración del ESA.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kern="1600" dirty="0">
                <a:latin typeface="Arial" panose="020B0604020202020204" pitchFamily="34" charset="0"/>
                <a:ea typeface="Times New Roman" panose="02020603050405020304" pitchFamily="18" charset="0"/>
              </a:rPr>
              <a:t>Factor humano. Potenciación. Manejo y vías de ajustes micro climático, edáfico,  fisiográfico y </a:t>
            </a:r>
            <a:r>
              <a:rPr lang="es-ES" sz="2400" kern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biológica.</a:t>
            </a:r>
            <a:endParaRPr lang="es-ES" sz="2400" kern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kern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Sistema de explotación.  Sistemas de categorías. Acciones de producción de animales para sacrificio, remplazo, producción de carne, leche, lactantes. </a:t>
            </a:r>
          </a:p>
        </p:txBody>
      </p:sp>
    </p:spTree>
    <p:extLst>
      <p:ext uri="{BB962C8B-B14F-4D97-AF65-F5344CB8AC3E}">
        <p14:creationId xmlns:p14="http://schemas.microsoft.com/office/powerpoint/2010/main" val="34614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584" y="764704"/>
            <a:ext cx="7337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kern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Relaciones biológicas </a:t>
            </a:r>
            <a:r>
              <a:rPr lang="es-ES" sz="3200" kern="16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intraespecíficas</a:t>
            </a:r>
            <a:r>
              <a:rPr lang="es-ES" sz="3200" kern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S" sz="3200" kern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7584" y="162880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es-ES" altLang="es-ES" sz="2000" b="1" dirty="0"/>
              <a:t>Tienen su expresión en la </a:t>
            </a:r>
            <a:r>
              <a:rPr lang="es-ES" altLang="es-ES" sz="2000" b="1" i="1" dirty="0"/>
              <a:t>conducta animal </a:t>
            </a:r>
            <a:r>
              <a:rPr lang="es-ES" altLang="es-ES" sz="2000" b="1" dirty="0"/>
              <a:t>(Conjunto de hábitos y costumbres determinadas por la estructuración del organismo en estrecha relación con los sistemas neuroendocrino, digestivo, reproductivo y locomotor). </a:t>
            </a:r>
            <a:r>
              <a:rPr lang="es-ES" altLang="es-ES" sz="2000" b="1" i="1" dirty="0"/>
              <a:t>Etología</a:t>
            </a:r>
            <a:r>
              <a:rPr lang="es-ES" altLang="es-ES" sz="2000" i="1" dirty="0"/>
              <a:t>:</a:t>
            </a:r>
            <a:r>
              <a:rPr lang="es-ES" altLang="es-ES" sz="2000" b="1" dirty="0"/>
              <a:t> La ciencia de la Conducta.</a:t>
            </a:r>
          </a:p>
          <a:p>
            <a:pPr algn="just">
              <a:buFontTx/>
              <a:buNone/>
            </a:pPr>
            <a:r>
              <a:rPr lang="es-ES" altLang="es-ES" sz="2000" b="1" dirty="0"/>
              <a:t>Conducta del animal adulto: mezcla de los componentes hereditarios y los adquiridos. </a:t>
            </a:r>
            <a:endParaRPr lang="en-US" altLang="es-ES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9619"/>
          <a:stretch/>
        </p:blipFill>
        <p:spPr>
          <a:xfrm>
            <a:off x="4535996" y="3649158"/>
            <a:ext cx="406636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9448" y="1844824"/>
            <a:ext cx="7038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El comportamiento </a:t>
            </a:r>
            <a:r>
              <a:rPr lang="es-ES" sz="2000" b="1" dirty="0"/>
              <a:t>animal</a:t>
            </a:r>
            <a:r>
              <a:rPr lang="es-ES" sz="2000" dirty="0"/>
              <a:t> incluye todos las maneras en que los </a:t>
            </a:r>
            <a:r>
              <a:rPr lang="es-ES" sz="2000" b="1" dirty="0"/>
              <a:t>animales</a:t>
            </a:r>
            <a:r>
              <a:rPr lang="es-ES" sz="2000" dirty="0"/>
              <a:t> interactúan con otros organismos y el medio físico. El comportamiento también puede definirse como un cambio en la actividad de un organismo en respuesta a un estímulo, una señal externa o interna, o una combinación de señales.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85644" y="980728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kern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Conducta</a:t>
            </a:r>
            <a:endParaRPr lang="es-ES" sz="3200" kern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885924"/>
            <a:ext cx="3339455" cy="22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762000"/>
          </a:xfrm>
        </p:spPr>
        <p:txBody>
          <a:bodyPr>
            <a:normAutofit fontScale="90000"/>
          </a:bodyPr>
          <a:lstStyle/>
          <a:p>
            <a:r>
              <a:rPr lang="es-ES" altLang="es-ES" b="1">
                <a:solidFill>
                  <a:schemeClr val="accent2"/>
                </a:solidFill>
              </a:rPr>
              <a:t/>
            </a:r>
            <a:br>
              <a:rPr lang="es-ES" altLang="es-ES" b="1">
                <a:solidFill>
                  <a:schemeClr val="accent2"/>
                </a:solidFill>
              </a:rPr>
            </a:br>
            <a:r>
              <a:rPr lang="es-ES" altLang="es-ES" b="1">
                <a:solidFill>
                  <a:schemeClr val="accent2"/>
                </a:solidFill>
              </a:rPr>
              <a:t/>
            </a:r>
            <a:br>
              <a:rPr lang="es-ES" altLang="es-ES" b="1">
                <a:solidFill>
                  <a:schemeClr val="accent2"/>
                </a:solidFill>
              </a:rPr>
            </a:br>
            <a:r>
              <a:rPr lang="es-ES" altLang="es-ES" b="1">
                <a:solidFill>
                  <a:schemeClr val="accent2"/>
                </a:solidFill>
              </a:rPr>
              <a:t/>
            </a:r>
            <a:br>
              <a:rPr lang="es-ES" altLang="es-ES" b="1">
                <a:solidFill>
                  <a:schemeClr val="accent2"/>
                </a:solidFill>
              </a:rPr>
            </a:br>
            <a:endParaRPr lang="en-US" altLang="es-ES" b="1">
              <a:solidFill>
                <a:schemeClr val="accent2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289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s-ES" sz="2800" b="1"/>
              <a:t> Conducta Reproductiva</a:t>
            </a:r>
            <a:endParaRPr lang="en-US" altLang="es-ES" sz="2800" b="1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581400" y="1600200"/>
            <a:ext cx="281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ES" altLang="es-ES" b="1" i="1"/>
              <a:t>- Sexual</a:t>
            </a:r>
          </a:p>
          <a:p>
            <a:pPr>
              <a:buFontTx/>
              <a:buNone/>
            </a:pPr>
            <a:r>
              <a:rPr lang="es-ES" altLang="es-ES" b="1" i="1"/>
              <a:t>- Alrededor del parto (</a:t>
            </a:r>
            <a:r>
              <a:rPr lang="es-ES" altLang="es-ES" i="1"/>
              <a:t>seguridad</a:t>
            </a:r>
            <a:r>
              <a:rPr lang="es-ES" altLang="es-ES" b="1" i="1"/>
              <a:t>)</a:t>
            </a:r>
          </a:p>
          <a:p>
            <a:pPr>
              <a:buFontTx/>
              <a:buNone/>
            </a:pPr>
            <a:r>
              <a:rPr lang="es-ES" altLang="es-ES" b="1" i="1"/>
              <a:t>- Maternal </a:t>
            </a:r>
            <a:endParaRPr lang="en-US" altLang="es-ES" b="1" i="1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791200" y="1219200"/>
            <a:ext cx="3124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ES" altLang="es-ES" b="1"/>
              <a:t>Precoital</a:t>
            </a:r>
          </a:p>
          <a:p>
            <a:pPr>
              <a:buFontTx/>
              <a:buNone/>
            </a:pPr>
            <a:r>
              <a:rPr lang="es-ES" altLang="es-ES" b="1"/>
              <a:t>Coital (gestación)</a:t>
            </a:r>
            <a:endParaRPr lang="en-US" altLang="es-ES" b="1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4953000" y="1524000"/>
            <a:ext cx="762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953000" y="1828800"/>
            <a:ext cx="762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953000" y="3048000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ES" altLang="es-ES" b="1"/>
              <a:t>  (protección y alimentación de la cría)</a:t>
            </a:r>
            <a:endParaRPr lang="en-US" altLang="es-ES" b="1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886200" y="4419600"/>
            <a:ext cx="4876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s-ES" altLang="es-ES" b="1"/>
              <a:t>Puede manifestarse de diferentes formas: </a:t>
            </a:r>
          </a:p>
          <a:p>
            <a:pPr algn="ctr">
              <a:buFontTx/>
              <a:buChar char="-"/>
            </a:pPr>
            <a:r>
              <a:rPr lang="es-ES" altLang="es-ES" b="1" i="1"/>
              <a:t>Alimentaria      - Territorial</a:t>
            </a:r>
          </a:p>
          <a:p>
            <a:pPr algn="ctr">
              <a:buFontTx/>
              <a:buNone/>
            </a:pPr>
            <a:r>
              <a:rPr lang="es-ES" altLang="es-ES" b="1" i="1"/>
              <a:t> -  Limpieza Asociación, entre otras…</a:t>
            </a:r>
            <a:endParaRPr lang="en-US" altLang="es-ES" b="1" i="1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863352" y="661791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altLang="es-ES" sz="3200" b="1" dirty="0">
                <a:latin typeface="Comic Sans MS" panose="030F0702030302020204" pitchFamily="66" charset="0"/>
              </a:rPr>
              <a:t>  TIPOS DE CONDUCTA</a:t>
            </a:r>
            <a:endParaRPr lang="es-ES_tradnl" altLang="es-ES" sz="3200" b="1" dirty="0">
              <a:latin typeface="Comic Sans MS" panose="030F0702030302020204" pitchFamily="66" charset="0"/>
            </a:endParaRPr>
          </a:p>
        </p:txBody>
      </p:sp>
      <p:sp>
        <p:nvSpPr>
          <p:cNvPr id="22552" name="AutoShape 24"/>
          <p:cNvSpPr>
            <a:spLocks/>
          </p:cNvSpPr>
          <p:nvPr/>
        </p:nvSpPr>
        <p:spPr bwMode="auto">
          <a:xfrm>
            <a:off x="3200400" y="1371600"/>
            <a:ext cx="381000" cy="2514600"/>
          </a:xfrm>
          <a:prstGeom prst="leftBrace">
            <a:avLst>
              <a:gd name="adj1" fmla="val 55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62000" y="480060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s-ES" sz="2800" b="1"/>
              <a:t> Conducta de mantenimiento</a:t>
            </a:r>
          </a:p>
        </p:txBody>
      </p:sp>
      <p:sp>
        <p:nvSpPr>
          <p:cNvPr id="22554" name="AutoShape 26"/>
          <p:cNvSpPr>
            <a:spLocks/>
          </p:cNvSpPr>
          <p:nvPr/>
        </p:nvSpPr>
        <p:spPr bwMode="auto">
          <a:xfrm>
            <a:off x="3581400" y="4267200"/>
            <a:ext cx="381000" cy="2286000"/>
          </a:xfrm>
          <a:prstGeom prst="leftBrace">
            <a:avLst>
              <a:gd name="adj1" fmla="val 5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696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ES" b="1">
                <a:solidFill>
                  <a:schemeClr val="tx1"/>
                </a:solidFill>
              </a:rPr>
              <a:t>Conducta de Mantenimiento:</a:t>
            </a:r>
            <a:endParaRPr lang="en-US" altLang="es-ES" b="1">
              <a:solidFill>
                <a:schemeClr val="tx1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19053" y="1556792"/>
            <a:ext cx="76962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" altLang="es-ES" b="1"/>
              <a:t> Conducta alimentaria (ingestión, comida y bebida; selección del alimento; patrones de pastoreo y distribución diaria de las comidas. También incluye el amamantamiento, la forma específica de la prehensión del alimento y la rumia).</a:t>
            </a:r>
          </a:p>
          <a:p>
            <a:pPr algn="just"/>
            <a:endParaRPr lang="es-ES" altLang="es-ES" b="1"/>
          </a:p>
          <a:p>
            <a:pPr algn="just">
              <a:buFontTx/>
              <a:buNone/>
            </a:pPr>
            <a:endParaRPr lang="es-ES" altLang="es-ES" b="1" i="1"/>
          </a:p>
          <a:p>
            <a:pPr algn="just">
              <a:buFontTx/>
              <a:buNone/>
            </a:pPr>
            <a:r>
              <a:rPr lang="es-ES" altLang="es-ES" b="1" i="1"/>
              <a:t>El conocimiento de esta conducta es de gran valor para el criador. Sacarle la máxima eficiencia a los alimentos garantiza una producción animal más eficiente.</a:t>
            </a:r>
            <a:endParaRPr lang="en-US" altLang="es-ES" b="1" i="1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609600" y="12192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 rot="5400000">
            <a:off x="3848100" y="4369296"/>
            <a:ext cx="6858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7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2667000" cy="762000"/>
          </a:xfrm>
        </p:spPr>
        <p:txBody>
          <a:bodyPr>
            <a:normAutofit fontScale="90000"/>
          </a:bodyPr>
          <a:lstStyle/>
          <a:p>
            <a:pPr algn="ctr">
              <a:buFontTx/>
              <a:buChar char="•"/>
            </a:pPr>
            <a:r>
              <a:rPr lang="es-ES" altLang="es-ES" sz="2400" b="1">
                <a:solidFill>
                  <a:schemeClr val="tx1"/>
                </a:solidFill>
              </a:rPr>
              <a:t> CONDUCTA DE</a:t>
            </a:r>
            <a:br>
              <a:rPr lang="es-ES" altLang="es-ES" sz="2400" b="1">
                <a:solidFill>
                  <a:schemeClr val="tx1"/>
                </a:solidFill>
              </a:rPr>
            </a:br>
            <a:r>
              <a:rPr lang="es-ES" altLang="es-ES" sz="2400" b="1">
                <a:solidFill>
                  <a:schemeClr val="tx1"/>
                </a:solidFill>
              </a:rPr>
              <a:t> ASOCIACION</a:t>
            </a:r>
            <a:endParaRPr lang="en-US" altLang="es-ES" sz="2400" b="1">
              <a:solidFill>
                <a:schemeClr val="tx1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" y="4797152"/>
            <a:ext cx="784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None/>
            </a:pPr>
            <a:r>
              <a:rPr lang="es-ES" altLang="es-ES" sz="2800" b="1" i="1" dirty="0"/>
              <a:t>Esto hace más importantes las jerarquías de dominio social, como principal forma de ejercer la conducta.</a:t>
            </a:r>
            <a:endParaRPr lang="en-US" altLang="es-ES" sz="2800" b="1" i="1" dirty="0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733800" y="822325"/>
            <a:ext cx="5105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s-ES" altLang="es-ES" sz="2000" b="1" i="1"/>
              <a:t>Madre-hijo</a:t>
            </a:r>
            <a:r>
              <a:rPr lang="es-ES" altLang="es-ES" sz="2000" b="1"/>
              <a:t> (impronta).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000" b="1"/>
          </a:p>
          <a:p>
            <a:pPr>
              <a:spcBef>
                <a:spcPct val="0"/>
              </a:spcBef>
              <a:buFontTx/>
              <a:buChar char="-"/>
            </a:pPr>
            <a:r>
              <a:rPr lang="es-ES" altLang="es-ES" sz="2000" b="1" i="1"/>
              <a:t>Orden de picoteo</a:t>
            </a:r>
            <a:r>
              <a:rPr lang="es-ES" altLang="es-ES" sz="2000" b="1"/>
              <a:t> (estructurada por el espaciamiento personal).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000" b="1"/>
          </a:p>
          <a:p>
            <a:pPr>
              <a:spcBef>
                <a:spcPct val="0"/>
              </a:spcBef>
              <a:buFontTx/>
              <a:buChar char="-"/>
            </a:pPr>
            <a:r>
              <a:rPr lang="es-ES" altLang="es-ES" sz="2000" b="1" i="1"/>
              <a:t>Animal-hombre</a:t>
            </a:r>
            <a:r>
              <a:rPr lang="es-ES" altLang="es-ES" sz="2000" b="1"/>
              <a:t> (acciones de manejo).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/>
              <a:t>- </a:t>
            </a:r>
            <a:r>
              <a:rPr lang="es-ES" altLang="es-ES" sz="2000" b="1" i="1"/>
              <a:t>Animales de granja</a:t>
            </a:r>
            <a:r>
              <a:rPr lang="es-ES" altLang="es-ES" sz="2000" b="1"/>
              <a:t>: asociaciones más sencillas que los salvajes (poca estructura de variedad: vaca lechera, ponedora, engorde, etc).</a:t>
            </a:r>
            <a:endParaRPr lang="es-ES" altLang="es-ES" sz="2000"/>
          </a:p>
        </p:txBody>
      </p:sp>
      <p:sp>
        <p:nvSpPr>
          <p:cNvPr id="26636" name="AutoShape 12"/>
          <p:cNvSpPr>
            <a:spLocks/>
          </p:cNvSpPr>
          <p:nvPr/>
        </p:nvSpPr>
        <p:spPr bwMode="auto">
          <a:xfrm>
            <a:off x="3200400" y="914400"/>
            <a:ext cx="381000" cy="3505200"/>
          </a:xfrm>
          <a:prstGeom prst="leftBrace">
            <a:avLst>
              <a:gd name="adj1" fmla="val 7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3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836712"/>
            <a:ext cx="74168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s-ES" altLang="es-ES" sz="2400" dirty="0"/>
              <a:t>Un grupo de animales de agresividad disminuida, con conducta regulada a través de la </a:t>
            </a:r>
            <a:r>
              <a:rPr lang="es-ES" altLang="es-ES" sz="2400" i="1" dirty="0"/>
              <a:t>Jerarquía </a:t>
            </a:r>
            <a:r>
              <a:rPr lang="es-ES" altLang="es-ES" sz="2400" dirty="0"/>
              <a:t>Dominante es un </a:t>
            </a:r>
            <a:r>
              <a:rPr lang="es-ES" alt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Grupo Estable</a:t>
            </a:r>
            <a:r>
              <a:rPr lang="es-ES" altLang="es-ES" sz="2400" b="1" dirty="0"/>
              <a:t>.</a:t>
            </a:r>
            <a:endParaRPr lang="es-ES" altLang="es-ES" sz="2800" b="1" dirty="0">
              <a:latin typeface="Comic Sans MS" panose="030F0702030302020204" pitchFamily="66" charset="0"/>
            </a:endParaRPr>
          </a:p>
          <a:p>
            <a:pPr algn="just">
              <a:buFontTx/>
              <a:buNone/>
            </a:pPr>
            <a:r>
              <a:rPr lang="es-ES" altLang="es-ES" sz="2400" dirty="0"/>
              <a:t>De ahí la importancia del establecimiento de categorías zootécnicas para lograr grupos con estas características.</a:t>
            </a:r>
          </a:p>
          <a:p>
            <a:pPr algn="just">
              <a:buFontTx/>
              <a:buNone/>
            </a:pPr>
            <a:r>
              <a:rPr lang="es-ES" altLang="es-ES" sz="2400" dirty="0"/>
              <a:t>Ejemplos: Lactantes- cría - </a:t>
            </a:r>
            <a:r>
              <a:rPr lang="es-ES" altLang="es-ES" sz="2400" dirty="0" err="1"/>
              <a:t>preceba</a:t>
            </a:r>
            <a:r>
              <a:rPr lang="es-ES" altLang="es-ES" sz="2400" dirty="0"/>
              <a:t> – ceba </a:t>
            </a:r>
            <a:endParaRPr lang="en-US" altLang="es-E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198</TotalTime>
  <Words>1204</Words>
  <Application>Microsoft Office PowerPoint</Application>
  <PresentationFormat>Presentación en pantalla (4:3)</PresentationFormat>
  <Paragraphs>141</Paragraphs>
  <Slides>23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  <vt:lpstr>Conducta de Mantenimiento:</vt:lpstr>
      <vt:lpstr> CONDUCTA DE  ASOCIACION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RELACIONES INTERESPECÍFICAS</vt:lpstr>
      <vt:lpstr>Presentación de PowerPoint</vt:lpstr>
      <vt:lpstr>Presentación de PowerPoint</vt:lpstr>
      <vt:lpstr>Presentación de PowerPoint</vt:lpstr>
      <vt:lpstr>  EL SUELO COMO FACTOR ECOLOGICO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Deilyn</dc:creator>
  <cp:lastModifiedBy>Deilyn</cp:lastModifiedBy>
  <cp:revision>97</cp:revision>
  <dcterms:created xsi:type="dcterms:W3CDTF">2021-03-15T06:02:48Z</dcterms:created>
  <dcterms:modified xsi:type="dcterms:W3CDTF">2023-04-08T13:05:57Z</dcterms:modified>
</cp:coreProperties>
</file>