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handoutMasterIdLst>
    <p:handoutMasterId r:id="rId21"/>
  </p:handoutMasterIdLst>
  <p:sldIdLst>
    <p:sldId id="256" r:id="rId2"/>
    <p:sldId id="501" r:id="rId3"/>
    <p:sldId id="515" r:id="rId4"/>
    <p:sldId id="517" r:id="rId5"/>
    <p:sldId id="518" r:id="rId6"/>
    <p:sldId id="499" r:id="rId7"/>
    <p:sldId id="507" r:id="rId8"/>
    <p:sldId id="509" r:id="rId9"/>
    <p:sldId id="511" r:id="rId10"/>
    <p:sldId id="512" r:id="rId11"/>
    <p:sldId id="483" r:id="rId12"/>
    <p:sldId id="514" r:id="rId13"/>
    <p:sldId id="495" r:id="rId14"/>
    <p:sldId id="502" r:id="rId15"/>
    <p:sldId id="496" r:id="rId16"/>
    <p:sldId id="513" r:id="rId17"/>
    <p:sldId id="503" r:id="rId18"/>
    <p:sldId id="505" r:id="rId19"/>
  </p:sldIdLst>
  <p:sldSz cx="12192000" cy="6858000"/>
  <p:notesSz cx="7053263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atriz  de la Peña La O" initials="BdlPLO" lastIdx="1" clrIdx="0">
    <p:extLst>
      <p:ext uri="{19B8F6BF-5375-455C-9EA6-DF929625EA0E}">
        <p15:presenceInfo xmlns:p15="http://schemas.microsoft.com/office/powerpoint/2012/main" userId="S-1-5-21-1503628160-396161322-3993358379-74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3366FF"/>
    <a:srgbClr val="CCFFFF"/>
    <a:srgbClr val="0099CC"/>
    <a:srgbClr val="FFFFFF"/>
    <a:srgbClr val="002F8E"/>
    <a:srgbClr val="FF9933"/>
    <a:srgbClr val="66CCFF"/>
    <a:srgbClr val="00FF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843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59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95738" y="0"/>
            <a:ext cx="3055937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18E03-61CF-4BDC-BBF4-5B655D031979}" type="datetimeFigureOut">
              <a:rPr lang="es-US" smtClean="0"/>
              <a:t>4/22/2026</a:t>
            </a:fld>
            <a:endParaRPr lang="es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559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95738" y="8842375"/>
            <a:ext cx="3055937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69F5E-9CA5-47F7-8B36-38FEAC58F15E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83207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56414" cy="4670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95217" y="1"/>
            <a:ext cx="3056414" cy="4670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F56BE-CABC-4CEC-A220-B58CE2953FA5}" type="datetimeFigureOut">
              <a:rPr lang="es-ES" smtClean="0"/>
              <a:pPr/>
              <a:t>22/04/2026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63638"/>
            <a:ext cx="5583237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5327" y="4480004"/>
            <a:ext cx="5642610" cy="366545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6011F-B4E8-4184-81C2-BF638BB6922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7724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03D-2284-4785-A2AD-B033217D391D}" type="datetimeFigureOut">
              <a:rPr lang="es-ES" smtClean="0"/>
              <a:pPr/>
              <a:t>22/04/2026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23A1-E5B6-4FD3-81A1-F4A9E3F81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65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03D-2284-4785-A2AD-B033217D391D}" type="datetimeFigureOut">
              <a:rPr lang="es-ES" smtClean="0"/>
              <a:pPr/>
              <a:t>22/04/2026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23A1-E5B6-4FD3-81A1-F4A9E3F81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9791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03D-2284-4785-A2AD-B033217D391D}" type="datetimeFigureOut">
              <a:rPr lang="es-ES" smtClean="0"/>
              <a:pPr/>
              <a:t>22/04/2026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23A1-E5B6-4FD3-81A1-F4A9E3F81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05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03D-2284-4785-A2AD-B033217D391D}" type="datetimeFigureOut">
              <a:rPr lang="es-ES" smtClean="0"/>
              <a:pPr/>
              <a:t>22/04/2026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23A1-E5B6-4FD3-81A1-F4A9E3F81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5932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03D-2284-4785-A2AD-B033217D391D}" type="datetimeFigureOut">
              <a:rPr lang="es-ES" smtClean="0"/>
              <a:pPr/>
              <a:t>22/04/2026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23A1-E5B6-4FD3-81A1-F4A9E3F81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952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03D-2284-4785-A2AD-B033217D391D}" type="datetimeFigureOut">
              <a:rPr lang="es-ES" smtClean="0"/>
              <a:pPr/>
              <a:t>22/04/2026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23A1-E5B6-4FD3-81A1-F4A9E3F81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670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03D-2284-4785-A2AD-B033217D391D}" type="datetimeFigureOut">
              <a:rPr lang="es-ES" smtClean="0"/>
              <a:pPr/>
              <a:t>22/04/2026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23A1-E5B6-4FD3-81A1-F4A9E3F81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347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03D-2284-4785-A2AD-B033217D391D}" type="datetimeFigureOut">
              <a:rPr lang="es-ES" smtClean="0"/>
              <a:pPr/>
              <a:t>22/04/2026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23A1-E5B6-4FD3-81A1-F4A9E3F81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0904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03D-2284-4785-A2AD-B033217D391D}" type="datetimeFigureOut">
              <a:rPr lang="es-ES" smtClean="0"/>
              <a:pPr/>
              <a:t>22/04/2026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23A1-E5B6-4FD3-81A1-F4A9E3F81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5012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03D-2284-4785-A2AD-B033217D391D}" type="datetimeFigureOut">
              <a:rPr lang="es-ES" smtClean="0"/>
              <a:pPr/>
              <a:t>22/04/2026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23A1-E5B6-4FD3-81A1-F4A9E3F81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8530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03D-2284-4785-A2AD-B033217D391D}" type="datetimeFigureOut">
              <a:rPr lang="es-ES" smtClean="0"/>
              <a:pPr/>
              <a:t>22/04/2026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23A1-E5B6-4FD3-81A1-F4A9E3F81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3082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D303D-2284-4785-A2AD-B033217D391D}" type="datetimeFigureOut">
              <a:rPr lang="es-ES" smtClean="0"/>
              <a:pPr/>
              <a:t>22/04/2026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A23A1-E5B6-4FD3-81A1-F4A9E3F8174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8107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armonamiladys395@gmail.com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/>
          <p:cNvCxnSpPr/>
          <p:nvPr/>
        </p:nvCxnSpPr>
        <p:spPr>
          <a:xfrm flipV="1">
            <a:off x="220878" y="293914"/>
            <a:ext cx="1" cy="539659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>
            <a:cxnSpLocks/>
          </p:cNvCxnSpPr>
          <p:nvPr/>
        </p:nvCxnSpPr>
        <p:spPr>
          <a:xfrm>
            <a:off x="220877" y="290356"/>
            <a:ext cx="5592658" cy="3559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482462" y="478973"/>
            <a:ext cx="4680529" cy="1159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 flipV="1">
            <a:off x="468814" y="490562"/>
            <a:ext cx="10887" cy="437535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5675579" y="44938"/>
            <a:ext cx="580710" cy="49083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10800000">
            <a:off x="189345" y="4804273"/>
            <a:ext cx="580710" cy="490834"/>
          </a:xfrm>
          <a:prstGeom prst="rect">
            <a:avLst/>
          </a:prstGeom>
        </p:spPr>
      </p:pic>
      <p:sp>
        <p:nvSpPr>
          <p:cNvPr id="11" name="17 CuadroTexto"/>
          <p:cNvSpPr txBox="1"/>
          <p:nvPr/>
        </p:nvSpPr>
        <p:spPr>
          <a:xfrm>
            <a:off x="798257" y="2671302"/>
            <a:ext cx="10995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FASE </a:t>
            </a:r>
            <a:r>
              <a:rPr lang="es-ES" sz="5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PREPARATORIA.</a:t>
            </a:r>
            <a:endParaRPr lang="es-ES" sz="5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914400" y="1200142"/>
            <a:ext cx="10615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DERECHO PROCESAL PENAL</a:t>
            </a:r>
            <a:endParaRPr lang="es-US" sz="5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2 CuadroTexto"/>
          <p:cNvSpPr txBox="1"/>
          <p:nvPr/>
        </p:nvSpPr>
        <p:spPr>
          <a:xfrm>
            <a:off x="1323024" y="4334061"/>
            <a:ext cx="5202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2060"/>
                </a:solidFill>
              </a:rPr>
              <a:t>Profesora: </a:t>
            </a:r>
            <a:r>
              <a:rPr lang="es-ES" dirty="0" err="1" smtClean="0">
                <a:solidFill>
                  <a:srgbClr val="002060"/>
                </a:solidFill>
              </a:rPr>
              <a:t>Msc</a:t>
            </a:r>
            <a:r>
              <a:rPr lang="es-ES" dirty="0" smtClean="0">
                <a:solidFill>
                  <a:srgbClr val="002060"/>
                </a:solidFill>
              </a:rPr>
              <a:t>. </a:t>
            </a:r>
            <a:r>
              <a:rPr lang="es-ES" dirty="0" err="1" smtClean="0">
                <a:solidFill>
                  <a:srgbClr val="002060"/>
                </a:solidFill>
              </a:rPr>
              <a:t>Miladys</a:t>
            </a:r>
            <a:r>
              <a:rPr lang="es-ES" dirty="0" smtClean="0">
                <a:solidFill>
                  <a:srgbClr val="002060"/>
                </a:solidFill>
              </a:rPr>
              <a:t> Carmona </a:t>
            </a:r>
            <a:r>
              <a:rPr lang="es-ES" dirty="0" err="1" smtClean="0">
                <a:solidFill>
                  <a:srgbClr val="002060"/>
                </a:solidFill>
              </a:rPr>
              <a:t>Gonzalez</a:t>
            </a:r>
            <a:endParaRPr lang="es-ES" dirty="0" smtClean="0">
              <a:solidFill>
                <a:srgbClr val="002060"/>
              </a:solidFill>
            </a:endParaRPr>
          </a:p>
          <a:p>
            <a:r>
              <a:rPr lang="es-ES_tradnl" dirty="0" smtClean="0">
                <a:solidFill>
                  <a:srgbClr val="002060"/>
                </a:solidFill>
              </a:rPr>
              <a:t>Móvil </a:t>
            </a:r>
            <a:r>
              <a:rPr lang="es-ES_tradnl" dirty="0">
                <a:solidFill>
                  <a:srgbClr val="002060"/>
                </a:solidFill>
              </a:rPr>
              <a:t>(WhatsApp): +53 </a:t>
            </a:r>
            <a:r>
              <a:rPr lang="es-ES_tradnl" dirty="0" smtClean="0">
                <a:solidFill>
                  <a:srgbClr val="002060"/>
                </a:solidFill>
              </a:rPr>
              <a:t>53749816</a:t>
            </a:r>
            <a:endParaRPr lang="es-ES" dirty="0">
              <a:solidFill>
                <a:srgbClr val="002060"/>
              </a:solidFill>
            </a:endParaRPr>
          </a:p>
          <a:p>
            <a:r>
              <a:rPr lang="es-ES_tradnl" dirty="0">
                <a:solidFill>
                  <a:srgbClr val="002060"/>
                </a:solidFill>
              </a:rPr>
              <a:t>Correo </a:t>
            </a:r>
            <a:r>
              <a:rPr lang="es-ES_tradnl" dirty="0" smtClean="0">
                <a:solidFill>
                  <a:srgbClr val="002060"/>
                </a:solidFill>
              </a:rPr>
              <a:t>electrónico: </a:t>
            </a:r>
            <a:r>
              <a:rPr lang="es-ES_tradnl" u="sng" dirty="0" smtClean="0">
                <a:solidFill>
                  <a:srgbClr val="002060"/>
                </a:solidFill>
                <a:hlinkClick r:id="rId3"/>
              </a:rPr>
              <a:t>carmonamiladys395@gmail.com</a:t>
            </a:r>
            <a:endParaRPr lang="es-ES_tradnl" u="sng" dirty="0" smtClean="0">
              <a:solidFill>
                <a:srgbClr val="002060"/>
              </a:solidFill>
            </a:endParaRPr>
          </a:p>
          <a:p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47" y="3800475"/>
            <a:ext cx="2100262" cy="194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23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068EE6-1E1A-C66F-6898-05151C2F2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xmlns="" id="{B71B5DF2-87F8-BBD2-4A6A-51BED14D0346}"/>
              </a:ext>
            </a:extLst>
          </p:cNvPr>
          <p:cNvCxnSpPr/>
          <p:nvPr/>
        </p:nvCxnSpPr>
        <p:spPr>
          <a:xfrm flipV="1">
            <a:off x="220878" y="293914"/>
            <a:ext cx="1" cy="539659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xmlns="" id="{AAFE6ED4-C789-E941-E8BB-8707783E59AC}"/>
              </a:ext>
            </a:extLst>
          </p:cNvPr>
          <p:cNvCxnSpPr>
            <a:cxnSpLocks/>
          </p:cNvCxnSpPr>
          <p:nvPr/>
        </p:nvCxnSpPr>
        <p:spPr>
          <a:xfrm>
            <a:off x="220877" y="290356"/>
            <a:ext cx="5592658" cy="3559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51BA392E-5933-C9A9-1C4D-DACDDA14800C}"/>
              </a:ext>
            </a:extLst>
          </p:cNvPr>
          <p:cNvCxnSpPr/>
          <p:nvPr/>
        </p:nvCxnSpPr>
        <p:spPr>
          <a:xfrm>
            <a:off x="482462" y="478973"/>
            <a:ext cx="4680529" cy="1159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xmlns="" id="{D88B06CB-6E22-D9ED-EF26-CD684FEEC9C7}"/>
              </a:ext>
            </a:extLst>
          </p:cNvPr>
          <p:cNvCxnSpPr/>
          <p:nvPr/>
        </p:nvCxnSpPr>
        <p:spPr>
          <a:xfrm flipH="1" flipV="1">
            <a:off x="468814" y="490562"/>
            <a:ext cx="10887" cy="437535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2FBFA326-7202-07BC-914F-9E12C6F96595}"/>
              </a:ext>
            </a:extLst>
          </p:cNvPr>
          <p:cNvSpPr/>
          <p:nvPr/>
        </p:nvSpPr>
        <p:spPr>
          <a:xfrm>
            <a:off x="5546158" y="6428906"/>
            <a:ext cx="4599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s-ES" sz="2000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E34CEBB6-58C0-B4E2-B81F-DEA63AD2F6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5675579" y="44938"/>
            <a:ext cx="580710" cy="49083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DAEB2E4A-E5C8-7B32-CCA2-3C7E177CAF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10800000">
            <a:off x="189345" y="4804273"/>
            <a:ext cx="580710" cy="490834"/>
          </a:xfrm>
          <a:prstGeom prst="rect">
            <a:avLst/>
          </a:prstGeom>
        </p:spPr>
      </p:pic>
      <p:sp>
        <p:nvSpPr>
          <p:cNvPr id="11" name="17 CuadroTexto">
            <a:extLst>
              <a:ext uri="{FF2B5EF4-FFF2-40B4-BE49-F238E27FC236}">
                <a16:creationId xmlns:a16="http://schemas.microsoft.com/office/drawing/2014/main" xmlns="" id="{206BDDDC-D8DA-0CF7-4914-7291D8AE5886}"/>
              </a:ext>
            </a:extLst>
          </p:cNvPr>
          <p:cNvSpPr txBox="1"/>
          <p:nvPr/>
        </p:nvSpPr>
        <p:spPr>
          <a:xfrm>
            <a:off x="633524" y="1383116"/>
            <a:ext cx="5180011" cy="1938992"/>
          </a:xfrm>
          <a:prstGeom prst="rect">
            <a:avLst/>
          </a:prstGeom>
          <a:noFill/>
          <a:ln>
            <a:solidFill>
              <a:srgbClr val="0099CC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b="1" dirty="0"/>
              <a:t>Procedimiento con Firmas</a:t>
            </a:r>
            <a:r>
              <a:rPr lang="es-ES" sz="2400" dirty="0"/>
              <a:t>:
</a:t>
            </a:r>
            <a:r>
              <a:rPr lang="es-ES" sz="2400" dirty="0" smtClean="0"/>
              <a:t>· </a:t>
            </a:r>
            <a:r>
              <a:rPr lang="es-ES" sz="2400" dirty="0"/>
              <a:t>Si alguien se niega a firmar, se requiere dos testigos.
· Si alguien no puede firmar, se utiliza su huella dactilar.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072B73E7-F415-81D1-7B98-05AF4E6E37A9}"/>
              </a:ext>
            </a:extLst>
          </p:cNvPr>
          <p:cNvSpPr txBox="1"/>
          <p:nvPr/>
        </p:nvSpPr>
        <p:spPr>
          <a:xfrm>
            <a:off x="760017" y="613313"/>
            <a:ext cx="10728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ALGUNAS NOTAS SOBRE LA FASE PREPARATORIA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771906" y="3500447"/>
            <a:ext cx="7100882" cy="1938992"/>
          </a:xfrm>
          <a:prstGeom prst="rect">
            <a:avLst/>
          </a:prstGeom>
          <a:noFill/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r>
              <a:rPr lang="es-ES" altLang="en-US" sz="2400" dirty="0" smtClean="0"/>
              <a:t>•Inicia m</a:t>
            </a:r>
            <a:r>
              <a:rPr lang="es-ES" sz="2400" dirty="0" smtClean="0"/>
              <a:t>ediante </a:t>
            </a:r>
            <a:r>
              <a:rPr lang="es-ES" sz="2400" dirty="0"/>
              <a:t>Auto del instructor penal.
</a:t>
            </a:r>
            <a:r>
              <a:rPr lang="es-ES" altLang="en-US" sz="2400" dirty="0" smtClean="0"/>
              <a:t>•El Instructor penal c</a:t>
            </a:r>
            <a:r>
              <a:rPr lang="es-ES" sz="2400" dirty="0" smtClean="0"/>
              <a:t>omunicación </a:t>
            </a:r>
            <a:r>
              <a:rPr lang="es-ES" sz="2400" dirty="0"/>
              <a:t>inmediata al fiscal.
</a:t>
            </a:r>
            <a:r>
              <a:rPr lang="es-ES" altLang="en-US" sz="2400" dirty="0"/>
              <a:t>•</a:t>
            </a:r>
            <a:r>
              <a:rPr lang="es-ES" sz="2400" dirty="0" smtClean="0"/>
              <a:t>Numeración consecutiva y por </a:t>
            </a:r>
            <a:r>
              <a:rPr lang="es-ES" sz="2400" dirty="0"/>
              <a:t>año.
</a:t>
            </a:r>
            <a:r>
              <a:rPr lang="es-ES" altLang="en-US" sz="2400" dirty="0" smtClean="0"/>
              <a:t>•Foliado hasta 200 páginas</a:t>
            </a:r>
            <a:r>
              <a:rPr lang="es-ES" sz="2400" dirty="0" smtClean="0"/>
              <a:t>.</a:t>
            </a:r>
          </a:p>
          <a:p>
            <a:r>
              <a:rPr lang="es-ES" sz="2400" b="1" dirty="0"/>
              <a:t> </a:t>
            </a:r>
            <a:r>
              <a:rPr lang="es-ES" sz="2400" b="1" dirty="0" smtClean="0"/>
              <a:t>                               Instructor investiga-Fiscal controla</a:t>
            </a:r>
            <a:endParaRPr lang="es-US" sz="24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5965934" y="5566574"/>
            <a:ext cx="5964129" cy="830997"/>
          </a:xfrm>
          <a:prstGeom prst="rect">
            <a:avLst/>
          </a:prstGeom>
          <a:noFill/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Conexidad procesal</a:t>
            </a:r>
            <a:r>
              <a:rPr lang="es-ES" sz="2400" dirty="0" smtClean="0"/>
              <a:t>: </a:t>
            </a:r>
            <a:r>
              <a:rPr lang="es-ES" sz="2400" dirty="0"/>
              <a:t>Un solo expediente </a:t>
            </a:r>
            <a:r>
              <a:rPr lang="es-ES" sz="2400" dirty="0" smtClean="0"/>
              <a:t>une muchos  </a:t>
            </a:r>
            <a:r>
              <a:rPr lang="es-ES" sz="2400" dirty="0"/>
              <a:t>delitos conexos.</a:t>
            </a:r>
            <a:endParaRPr lang="es-US" sz="2400" dirty="0"/>
          </a:p>
        </p:txBody>
      </p:sp>
      <p:sp>
        <p:nvSpPr>
          <p:cNvPr id="15" name="Elipse 14"/>
          <p:cNvSpPr/>
          <p:nvPr/>
        </p:nvSpPr>
        <p:spPr>
          <a:xfrm>
            <a:off x="600068" y="4386251"/>
            <a:ext cx="2900363" cy="17712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  <p:sp>
        <p:nvSpPr>
          <p:cNvPr id="16" name="Elipse 15"/>
          <p:cNvSpPr/>
          <p:nvPr/>
        </p:nvSpPr>
        <p:spPr>
          <a:xfrm>
            <a:off x="7543800" y="1383116"/>
            <a:ext cx="3328988" cy="14172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  <p:sp>
        <p:nvSpPr>
          <p:cNvPr id="17" name="CuadroTexto 16"/>
          <p:cNvSpPr txBox="1"/>
          <p:nvPr/>
        </p:nvSpPr>
        <p:spPr>
          <a:xfrm>
            <a:off x="800096" y="4800594"/>
            <a:ext cx="2557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Jurisdicción </a:t>
            </a:r>
          </a:p>
          <a:p>
            <a:pPr algn="ctr"/>
            <a:r>
              <a:rPr lang="es-ES" sz="3200" dirty="0" smtClean="0"/>
              <a:t>militar</a:t>
            </a:r>
            <a:endParaRPr lang="es-US" sz="32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7924806" y="1581127"/>
            <a:ext cx="2557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Jurisdicción </a:t>
            </a:r>
          </a:p>
          <a:p>
            <a:pPr algn="ctr"/>
            <a:r>
              <a:rPr lang="es-ES" sz="3200" dirty="0" smtClean="0"/>
              <a:t>ordinaria</a:t>
            </a:r>
            <a:endParaRPr lang="es-US" sz="3200" dirty="0"/>
          </a:p>
        </p:txBody>
      </p:sp>
    </p:spTree>
    <p:extLst>
      <p:ext uri="{BB962C8B-B14F-4D97-AF65-F5344CB8AC3E}">
        <p14:creationId xmlns:p14="http://schemas.microsoft.com/office/powerpoint/2010/main" val="2706807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ector recto 12"/>
          <p:cNvCxnSpPr>
            <a:cxnSpLocks/>
          </p:cNvCxnSpPr>
          <p:nvPr/>
        </p:nvCxnSpPr>
        <p:spPr>
          <a:xfrm flipV="1">
            <a:off x="1231713" y="655469"/>
            <a:ext cx="10191712" cy="15888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357200" y="179455"/>
            <a:ext cx="11423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PROCEDIMIENTO HASTA TRES AÑOS DE PRIVACIÓN DE LIBERTAD O MULTA HASTA MIL CUOTAS O AMBAS</a:t>
            </a:r>
            <a:endParaRPr lang="es-E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28212BA2-9F48-4010-8A19-3254C192AD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11224108" y="419614"/>
            <a:ext cx="580710" cy="490834"/>
          </a:xfrm>
          <a:prstGeom prst="rect">
            <a:avLst/>
          </a:prstGeom>
        </p:spPr>
      </p:pic>
      <p:sp>
        <p:nvSpPr>
          <p:cNvPr id="3" name="Globo: flecha hacia arriba 2">
            <a:extLst>
              <a:ext uri="{FF2B5EF4-FFF2-40B4-BE49-F238E27FC236}">
                <a16:creationId xmlns:a16="http://schemas.microsoft.com/office/drawing/2014/main" xmlns="" id="{AF1AC873-A8C9-40D4-BE33-3AEE9036B8E6}"/>
              </a:ext>
            </a:extLst>
          </p:cNvPr>
          <p:cNvSpPr/>
          <p:nvPr/>
        </p:nvSpPr>
        <p:spPr>
          <a:xfrm>
            <a:off x="387243" y="2097437"/>
            <a:ext cx="2070207" cy="4431951"/>
          </a:xfrm>
          <a:prstGeom prst="upArrowCallout">
            <a:avLst>
              <a:gd name="adj1" fmla="val 25000"/>
              <a:gd name="adj2" fmla="val 22187"/>
              <a:gd name="adj3" fmla="val 11061"/>
              <a:gd name="adj4" fmla="val 85595"/>
            </a:avLst>
          </a:prstGeom>
          <a:solidFill>
            <a:srgbClr val="CCFFF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PNR</a:t>
            </a:r>
          </a:p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(24 horas)</a:t>
            </a:r>
          </a:p>
          <a:p>
            <a:pPr algn="ctr"/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Disponer la libertad.</a:t>
            </a:r>
          </a:p>
          <a:p>
            <a:pPr algn="just"/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Proponer al Fiscal imponer PP </a:t>
            </a:r>
            <a:endParaRPr lang="es-C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57200" y="955386"/>
            <a:ext cx="1142342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/>
              <a:t>ATESTADO </a:t>
            </a:r>
          </a:p>
          <a:p>
            <a:pPr algn="ctr"/>
            <a:r>
              <a:rPr lang="es-ES" sz="2800" b="1" dirty="0" smtClean="0"/>
              <a:t>(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Artículo 394 al 409, de la  Ley del  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Proceso Penal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US" sz="4000" b="1" dirty="0"/>
          </a:p>
        </p:txBody>
      </p:sp>
      <p:sp>
        <p:nvSpPr>
          <p:cNvPr id="10" name="Globo: flecha hacia arriba 2">
            <a:extLst>
              <a:ext uri="{FF2B5EF4-FFF2-40B4-BE49-F238E27FC236}">
                <a16:creationId xmlns:a16="http://schemas.microsoft.com/office/drawing/2014/main" xmlns="" id="{AF1AC873-A8C9-40D4-BE33-3AEE9036B8E6}"/>
              </a:ext>
            </a:extLst>
          </p:cNvPr>
          <p:cNvSpPr/>
          <p:nvPr/>
        </p:nvSpPr>
        <p:spPr>
          <a:xfrm>
            <a:off x="2782783" y="2106957"/>
            <a:ext cx="2201957" cy="4422431"/>
          </a:xfrm>
          <a:prstGeom prst="upArrowCallout">
            <a:avLst>
              <a:gd name="adj1" fmla="val 25000"/>
              <a:gd name="adj2" fmla="val 22187"/>
              <a:gd name="adj3" fmla="val 11061"/>
              <a:gd name="adj4" fmla="val 85595"/>
            </a:avLst>
          </a:prstGeom>
          <a:solidFill>
            <a:srgbClr val="CCFFF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Fiscal</a:t>
            </a:r>
          </a:p>
          <a:p>
            <a:pPr algn="ctr"/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(72 horas)</a:t>
            </a:r>
          </a:p>
          <a:p>
            <a:pPr algn="ctr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Dejar sin efecto la decisión.</a:t>
            </a:r>
          </a:p>
          <a:p>
            <a:pPr algn="just"/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Imponer cualquier medida cautelar, incluida la PP</a:t>
            </a:r>
            <a:endParaRPr lang="es-C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lobo: flecha hacia arriba 2">
            <a:extLst>
              <a:ext uri="{FF2B5EF4-FFF2-40B4-BE49-F238E27FC236}">
                <a16:creationId xmlns:a16="http://schemas.microsoft.com/office/drawing/2014/main" xmlns="" id="{AF1AC873-A8C9-40D4-BE33-3AEE9036B8E6}"/>
              </a:ext>
            </a:extLst>
          </p:cNvPr>
          <p:cNvSpPr/>
          <p:nvPr/>
        </p:nvSpPr>
        <p:spPr>
          <a:xfrm>
            <a:off x="5206898" y="2102189"/>
            <a:ext cx="1865416" cy="4427199"/>
          </a:xfrm>
          <a:prstGeom prst="upArrowCallout">
            <a:avLst>
              <a:gd name="adj1" fmla="val 25000"/>
              <a:gd name="adj2" fmla="val 22187"/>
              <a:gd name="adj3" fmla="val 11061"/>
              <a:gd name="adj4" fmla="val 85595"/>
            </a:avLst>
          </a:prstGeom>
          <a:solidFill>
            <a:srgbClr val="CCFFF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Plazo 30 días, prorrogable 30 días.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Globo: flecha hacia arriba 2">
            <a:extLst>
              <a:ext uri="{FF2B5EF4-FFF2-40B4-BE49-F238E27FC236}">
                <a16:creationId xmlns:a16="http://schemas.microsoft.com/office/drawing/2014/main" xmlns="" id="{AF1AC873-A8C9-40D4-BE33-3AEE9036B8E6}"/>
              </a:ext>
            </a:extLst>
          </p:cNvPr>
          <p:cNvSpPr/>
          <p:nvPr/>
        </p:nvSpPr>
        <p:spPr>
          <a:xfrm>
            <a:off x="7294472" y="2111709"/>
            <a:ext cx="4735603" cy="4427199"/>
          </a:xfrm>
          <a:prstGeom prst="upArrowCallout">
            <a:avLst>
              <a:gd name="adj1" fmla="val 25000"/>
              <a:gd name="adj2" fmla="val 22187"/>
              <a:gd name="adj3" fmla="val 11061"/>
              <a:gd name="adj4" fmla="val 85595"/>
            </a:avLst>
          </a:prstGeom>
          <a:solidFill>
            <a:srgbClr val="CCFFF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Decisiones:</a:t>
            </a:r>
          </a:p>
          <a:p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PNR:</a:t>
            </a: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Traslado al Fiscal.</a:t>
            </a: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Aplicar multa administrativa (delitos hasta 1 año de PL)</a:t>
            </a: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Propone al Fiscal aplicar multa administrativa en delitos de 1 a 3 PL.</a:t>
            </a:r>
          </a:p>
          <a:p>
            <a:pPr algn="just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Propone al Fiscal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aplicar Criterio de oportunidad.</a:t>
            </a: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Archivar provisionalmente</a:t>
            </a:r>
          </a:p>
          <a:p>
            <a:pPr algn="just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b="1" smtClean="0">
                <a:latin typeface="Arial" panose="020B0604020202020204" pitchFamily="34" charset="0"/>
                <a:cs typeface="Arial" panose="020B0604020202020204" pitchFamily="34" charset="0"/>
              </a:rPr>
              <a:t>Fiscal: Art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400 (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de la  Ley del  Proceso Penal)</a:t>
            </a:r>
            <a:endParaRPr lang="es-US" sz="2800" b="1" dirty="0"/>
          </a:p>
          <a:p>
            <a:pPr algn="ctr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004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ector recto 12"/>
          <p:cNvCxnSpPr>
            <a:cxnSpLocks/>
          </p:cNvCxnSpPr>
          <p:nvPr/>
        </p:nvCxnSpPr>
        <p:spPr>
          <a:xfrm flipV="1">
            <a:off x="1231713" y="655469"/>
            <a:ext cx="10191712" cy="15888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2709499" y="36575"/>
            <a:ext cx="7164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</a:t>
            </a:r>
            <a:r>
              <a:rPr lang="es-E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ORDINARIO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28212BA2-9F48-4010-8A19-3254C192AD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11224108" y="419614"/>
            <a:ext cx="580710" cy="49083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8AB9A781-839C-4D8A-870C-79534F9DE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15" y="635118"/>
            <a:ext cx="11782569" cy="3654843"/>
          </a:xfrm>
          <a:prstGeom prst="rect">
            <a:avLst/>
          </a:prstGeom>
        </p:spPr>
      </p:pic>
      <p:sp>
        <p:nvSpPr>
          <p:cNvPr id="3" name="Globo: flecha hacia arriba 2">
            <a:extLst>
              <a:ext uri="{FF2B5EF4-FFF2-40B4-BE49-F238E27FC236}">
                <a16:creationId xmlns:a16="http://schemas.microsoft.com/office/drawing/2014/main" xmlns="" id="{AF1AC873-A8C9-40D4-BE33-3AEE9036B8E6}"/>
              </a:ext>
            </a:extLst>
          </p:cNvPr>
          <p:cNvSpPr/>
          <p:nvPr/>
        </p:nvSpPr>
        <p:spPr>
          <a:xfrm>
            <a:off x="9759851" y="2926123"/>
            <a:ext cx="2201957" cy="1940533"/>
          </a:xfrm>
          <a:prstGeom prst="upArrowCallout">
            <a:avLst>
              <a:gd name="adj1" fmla="val 25000"/>
              <a:gd name="adj2" fmla="val 22187"/>
              <a:gd name="adj3" fmla="val 11061"/>
              <a:gd name="adj4" fmla="val 85595"/>
            </a:avLst>
          </a:prstGeom>
          <a:solidFill>
            <a:srgbClr val="CCFFF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Control final si el Fiscal entiende necesario</a:t>
            </a:r>
          </a:p>
          <a:p>
            <a:pPr algn="ctr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3 días (C/PP)</a:t>
            </a:r>
          </a:p>
          <a:p>
            <a:pPr algn="ctr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5 días (S/PP) </a:t>
            </a:r>
            <a:endParaRPr lang="es-C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C08F5003-5767-6946-81B1-53B2EE0DF5D8}"/>
              </a:ext>
            </a:extLst>
          </p:cNvPr>
          <p:cNvSpPr txBox="1"/>
          <p:nvPr/>
        </p:nvSpPr>
        <p:spPr>
          <a:xfrm>
            <a:off x="1956815" y="4621064"/>
            <a:ext cx="4276437" cy="1754326"/>
          </a:xfrm>
          <a:prstGeom prst="rect">
            <a:avLst/>
          </a:prstGeom>
          <a:solidFill>
            <a:srgbClr val="CCFFFF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EFP: Expediente de Fase Preparatoria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C/D: Con Detenido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S/D: Sin Detenido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C/PP: Con Prisi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ón Provisional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S/PP: Sin Prisi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ón Provisional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9455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ector recto 12"/>
          <p:cNvCxnSpPr>
            <a:cxnSpLocks/>
          </p:cNvCxnSpPr>
          <p:nvPr/>
        </p:nvCxnSpPr>
        <p:spPr>
          <a:xfrm flipV="1">
            <a:off x="1231713" y="655469"/>
            <a:ext cx="10191712" cy="15888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1347840" y="39649"/>
            <a:ext cx="9213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DILIGENCIAS Y ACCIONES DE INSTRUCCIÓN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28212BA2-9F48-4010-8A19-3254C192AD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11224108" y="419614"/>
            <a:ext cx="580710" cy="490834"/>
          </a:xfrm>
          <a:prstGeom prst="rect">
            <a:avLst/>
          </a:prstGeom>
        </p:spPr>
      </p:pic>
      <p:sp>
        <p:nvSpPr>
          <p:cNvPr id="50" name="AutoShape 42">
            <a:extLst>
              <a:ext uri="{FF2B5EF4-FFF2-40B4-BE49-F238E27FC236}">
                <a16:creationId xmlns:a16="http://schemas.microsoft.com/office/drawing/2014/main" xmlns="" id="{35B63906-C8C1-43D8-A4F4-941C4D042432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0703" y="966513"/>
            <a:ext cx="5127009" cy="508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algn="ctr">
            <a:solidFill>
              <a:srgbClr val="C0C0C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CU" sz="18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</a:rPr>
              <a:t>INSPECCION DEL LUGAR DE LOS HECHOS </a:t>
            </a:r>
          </a:p>
        </p:txBody>
      </p:sp>
      <p:grpSp>
        <p:nvGrpSpPr>
          <p:cNvPr id="51" name="Group 43">
            <a:extLst>
              <a:ext uri="{FF2B5EF4-FFF2-40B4-BE49-F238E27FC236}">
                <a16:creationId xmlns:a16="http://schemas.microsoft.com/office/drawing/2014/main" xmlns="" id="{A1843A4E-351A-4AC1-90A1-E35E254227B4}"/>
              </a:ext>
            </a:extLst>
          </p:cNvPr>
          <p:cNvGrpSpPr>
            <a:grpSpLocks/>
          </p:cNvGrpSpPr>
          <p:nvPr/>
        </p:nvGrpSpPr>
        <p:grpSpPr bwMode="auto">
          <a:xfrm>
            <a:off x="189301" y="1053277"/>
            <a:ext cx="381000" cy="381000"/>
            <a:chOff x="2078" y="1680"/>
            <a:chExt cx="1615" cy="1615"/>
          </a:xfrm>
        </p:grpSpPr>
        <p:sp>
          <p:nvSpPr>
            <p:cNvPr id="52" name="Oval 44">
              <a:extLst>
                <a:ext uri="{FF2B5EF4-FFF2-40B4-BE49-F238E27FC236}">
                  <a16:creationId xmlns:a16="http://schemas.microsoft.com/office/drawing/2014/main" xmlns="" id="{6F85C458-5437-4054-A485-710A3CEBFE0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53" name="Oval 45">
              <a:extLst>
                <a:ext uri="{FF2B5EF4-FFF2-40B4-BE49-F238E27FC236}">
                  <a16:creationId xmlns:a16="http://schemas.microsoft.com/office/drawing/2014/main" xmlns="" id="{6309519A-1BD0-412B-9275-82E35A95F92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54" name="Oval 46">
              <a:extLst>
                <a:ext uri="{FF2B5EF4-FFF2-40B4-BE49-F238E27FC236}">
                  <a16:creationId xmlns:a16="http://schemas.microsoft.com/office/drawing/2014/main" xmlns="" id="{35F15CE6-B351-4427-B25E-CF53249C8CB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9999FF">
                    <a:gamma/>
                    <a:tint val="0"/>
                    <a:invGamma/>
                  </a:srgbClr>
                </a:gs>
                <a:gs pos="50000">
                  <a:srgbClr val="9999FF"/>
                </a:gs>
                <a:gs pos="100000">
                  <a:srgbClr val="99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55" name="Oval 47">
              <a:extLst>
                <a:ext uri="{FF2B5EF4-FFF2-40B4-BE49-F238E27FC236}">
                  <a16:creationId xmlns:a16="http://schemas.microsoft.com/office/drawing/2014/main" xmlns="" id="{D2918EE3-3A6F-46B7-8579-7EE1622DDCB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56" name="Oval 48">
              <a:extLst>
                <a:ext uri="{FF2B5EF4-FFF2-40B4-BE49-F238E27FC236}">
                  <a16:creationId xmlns:a16="http://schemas.microsoft.com/office/drawing/2014/main" xmlns="" id="{602E5CF6-8ECF-441E-978E-6F3E2B8C1BA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9999FF">
                    <a:gamma/>
                    <a:shade val="54118"/>
                    <a:invGamma/>
                  </a:srgbClr>
                </a:gs>
                <a:gs pos="50000">
                  <a:srgbClr val="9999FF"/>
                </a:gs>
                <a:gs pos="100000">
                  <a:srgbClr val="99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57" name="Oval 49">
              <a:extLst>
                <a:ext uri="{FF2B5EF4-FFF2-40B4-BE49-F238E27FC236}">
                  <a16:creationId xmlns:a16="http://schemas.microsoft.com/office/drawing/2014/main" xmlns="" id="{CE1AF64A-DE31-43C4-8FA0-34C9C0DD61F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0A91F5D1-EB99-40A4-99B5-E01E35903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33" y="1735279"/>
            <a:ext cx="5296986" cy="548688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35C6DD8A-123F-46ED-8C45-7A07E32F0A33}"/>
              </a:ext>
            </a:extLst>
          </p:cNvPr>
          <p:cNvSpPr/>
          <p:nvPr/>
        </p:nvSpPr>
        <p:spPr>
          <a:xfrm>
            <a:off x="5639049" y="766004"/>
            <a:ext cx="63226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rial Narrow" panose="020B0606020202030204" pitchFamily="34" charset="0"/>
                <a:ea typeface="Calibri" panose="020F0502020204030204" pitchFamily="34" charset="0"/>
              </a:rPr>
              <a:t>Se realiza con la participación del imputado y del tercero civilmente responsable, si lo estiman.</a:t>
            </a:r>
          </a:p>
          <a:p>
            <a:pPr algn="just"/>
            <a:r>
              <a:rPr lang="es-ES" sz="2400" dirty="0">
                <a:latin typeface="Arial Narrow" panose="020B0606020202030204" pitchFamily="34" charset="0"/>
                <a:ea typeface="Calibri" panose="020F0502020204030204" pitchFamily="34" charset="0"/>
              </a:rPr>
              <a:t>Víctima o perjudicado o cualquiera de los testigos que hubiere declarado en el expediente, de considerarse necesario. </a:t>
            </a:r>
            <a:endParaRPr lang="es-CU" sz="3200" dirty="0">
              <a:latin typeface="Arial Narrow" panose="020B0606020202030204" pitchFamily="34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A5095D10-30F1-4736-BE3F-B96F5D6F4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494" y="2498862"/>
            <a:ext cx="5294750" cy="548688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xmlns="" id="{4B7650A8-C32F-469B-B4A6-FFD4E69C7468}"/>
              </a:ext>
            </a:extLst>
          </p:cNvPr>
          <p:cNvSpPr/>
          <p:nvPr/>
        </p:nvSpPr>
        <p:spPr>
          <a:xfrm>
            <a:off x="5639049" y="3606159"/>
            <a:ext cx="6480062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solidFill>
                  <a:srgbClr val="000000"/>
                </a:solidFill>
                <a:latin typeface="Arial Narrow" panose="020B0606020202030204" pitchFamily="34" charset="0"/>
              </a:rPr>
              <a:t>La violación de la cadena de guarda y custodia, invalidan la eficacia probatoria de la acción o diligencia investigativa. </a:t>
            </a:r>
            <a:r>
              <a:rPr lang="es-ES" sz="2400" dirty="0">
                <a:latin typeface="Arial Narrow" panose="020B0606020202030204" pitchFamily="34" charset="0"/>
              </a:rPr>
              <a:t>Levantamiento de huellas o indicios y la toma de muestras con violación, es causa de nulidad.  </a:t>
            </a:r>
            <a:endParaRPr lang="es-CU" sz="2400" dirty="0">
              <a:latin typeface="Arial Narrow" panose="020B0606020202030204" pitchFamily="34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09DC36D6-B318-496E-BD9F-F797DE39AE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494" y="5743621"/>
            <a:ext cx="5495786" cy="604648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xmlns="" id="{FE2A87AE-1ED9-40BA-BAF2-25F0A461A1C5}"/>
              </a:ext>
            </a:extLst>
          </p:cNvPr>
          <p:cNvSpPr/>
          <p:nvPr/>
        </p:nvSpPr>
        <p:spPr>
          <a:xfrm>
            <a:off x="5829209" y="5784335"/>
            <a:ext cx="6132451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rgbClr val="000000"/>
                </a:solidFill>
                <a:latin typeface="Arial Narrow" panose="020B0606020202030204" pitchFamily="34" charset="0"/>
              </a:rPr>
              <a:t>Recoge la presentación en vivo y por fotos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0637EAFB-47F1-4180-AA4E-B4CF55DFAE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443" y="4026351"/>
            <a:ext cx="5303980" cy="54868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E02B6CBC-EC4D-49BD-8B9A-A99C8B89977E}"/>
              </a:ext>
            </a:extLst>
          </p:cNvPr>
          <p:cNvSpPr/>
          <p:nvPr/>
        </p:nvSpPr>
        <p:spPr>
          <a:xfrm>
            <a:off x="5698280" y="2865491"/>
            <a:ext cx="35798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En presencia de dos testigos.</a:t>
            </a:r>
            <a:r>
              <a:rPr lang="es-ES" sz="240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s-CU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xmlns="" id="{4967B635-D378-41EA-9729-95A951BFB606}"/>
              </a:ext>
            </a:extLst>
          </p:cNvPr>
          <p:cNvCxnSpPr/>
          <p:nvPr/>
        </p:nvCxnSpPr>
        <p:spPr>
          <a:xfrm>
            <a:off x="5185517" y="1944772"/>
            <a:ext cx="623454" cy="972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xmlns="" id="{5F06BBED-6825-44C0-8A80-192E5DE24F9B}"/>
              </a:ext>
            </a:extLst>
          </p:cNvPr>
          <p:cNvCxnSpPr>
            <a:cxnSpLocks/>
            <a:endCxn id="2" idx="1"/>
          </p:cNvCxnSpPr>
          <p:nvPr/>
        </p:nvCxnSpPr>
        <p:spPr>
          <a:xfrm>
            <a:off x="5074826" y="2720322"/>
            <a:ext cx="623454" cy="3760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572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4615635-D015-4305-7A8B-DB9FFC233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xmlns="" id="{02278EE5-4708-1CB1-053D-0FAA9F627EA8}"/>
              </a:ext>
            </a:extLst>
          </p:cNvPr>
          <p:cNvCxnSpPr>
            <a:cxnSpLocks/>
          </p:cNvCxnSpPr>
          <p:nvPr/>
        </p:nvCxnSpPr>
        <p:spPr>
          <a:xfrm flipV="1">
            <a:off x="1000143" y="1504899"/>
            <a:ext cx="10191712" cy="15888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>
            <a:extLst>
              <a:ext uri="{FF2B5EF4-FFF2-40B4-BE49-F238E27FC236}">
                <a16:creationId xmlns:a16="http://schemas.microsoft.com/office/drawing/2014/main" xmlns="" id="{9E9BF539-EDAD-B609-EC93-876E75B3BF74}"/>
              </a:ext>
            </a:extLst>
          </p:cNvPr>
          <p:cNvSpPr txBox="1"/>
          <p:nvPr/>
        </p:nvSpPr>
        <p:spPr>
          <a:xfrm>
            <a:off x="1489137" y="423737"/>
            <a:ext cx="9213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OTRAS DILIGENCIAS Y ACCIONES DE INSTRUCCIÓN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7F6A0008-052A-B5CD-1071-5B6AC7DAAB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11390494" y="1275370"/>
            <a:ext cx="580710" cy="49083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EB42235-2FCC-963F-2A98-2C95A774B6D3}"/>
              </a:ext>
            </a:extLst>
          </p:cNvPr>
          <p:cNvSpPr txBox="1"/>
          <p:nvPr/>
        </p:nvSpPr>
        <p:spPr>
          <a:xfrm>
            <a:off x="101600" y="1811142"/>
            <a:ext cx="1202574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ES" sz="2500" dirty="0">
                <a:latin typeface="Arial" panose="020B0604020202020204" pitchFamily="34" charset="0"/>
                <a:cs typeface="Arial" panose="020B0604020202020204" pitchFamily="34" charset="0"/>
              </a:rPr>
              <a:t>Declaración de Testigos.</a:t>
            </a:r>
          </a:p>
          <a:p>
            <a:pPr marL="285750" indent="-285750" algn="just">
              <a:buFontTx/>
              <a:buChar char="-"/>
            </a:pPr>
            <a:r>
              <a:rPr lang="es-ES" sz="2500" dirty="0">
                <a:latin typeface="Arial" panose="020B0604020202020204" pitchFamily="34" charset="0"/>
                <a:cs typeface="Arial" panose="020B0604020202020204" pitchFamily="34" charset="0"/>
              </a:rPr>
              <a:t>Declaración del Imputado y del Tercero Civilmente Responsable.</a:t>
            </a:r>
          </a:p>
          <a:p>
            <a:pPr marL="285750" indent="-285750" algn="just">
              <a:buFontTx/>
              <a:buChar char="-"/>
            </a:pPr>
            <a:r>
              <a:rPr lang="es-ES" sz="2500" dirty="0">
                <a:latin typeface="Arial" panose="020B0604020202020204" pitchFamily="34" charset="0"/>
                <a:cs typeface="Arial" panose="020B0604020202020204" pitchFamily="34" charset="0"/>
              </a:rPr>
              <a:t>Declaración de la Víctima o Perjudicado.</a:t>
            </a:r>
          </a:p>
          <a:p>
            <a:pPr marL="285750" indent="-285750" algn="just">
              <a:buFontTx/>
              <a:buChar char="-"/>
            </a:pPr>
            <a:r>
              <a:rPr lang="es-ES" sz="2500" dirty="0">
                <a:latin typeface="Arial" panose="020B0604020202020204" pitchFamily="34" charset="0"/>
                <a:cs typeface="Arial" panose="020B0604020202020204" pitchFamily="34" charset="0"/>
              </a:rPr>
              <a:t>Ocupación y Entrega de Bienes o Piezas de Convicción.</a:t>
            </a:r>
          </a:p>
          <a:p>
            <a:pPr marL="285750" indent="-285750" algn="just">
              <a:buFontTx/>
              <a:buChar char="-"/>
            </a:pPr>
            <a:r>
              <a:rPr lang="es-ES" sz="2500" dirty="0">
                <a:latin typeface="Arial" panose="020B0604020202020204" pitchFamily="34" charset="0"/>
                <a:cs typeface="Arial" panose="020B0604020202020204" pitchFamily="34" charset="0"/>
              </a:rPr>
              <a:t>Careo de los Testigos, de los Imputados y del Tercero Civilmente Responsable. </a:t>
            </a:r>
          </a:p>
          <a:p>
            <a:pPr marL="285750" indent="-285750" algn="just">
              <a:buFontTx/>
              <a:buChar char="-"/>
            </a:pPr>
            <a:r>
              <a:rPr lang="es-ES" sz="2500" dirty="0">
                <a:latin typeface="Arial" panose="020B0604020202020204" pitchFamily="34" charset="0"/>
                <a:cs typeface="Arial" panose="020B0604020202020204" pitchFamily="34" charset="0"/>
              </a:rPr>
              <a:t>Registro de Personas, Vehículos, Equipajes y Mercancías.</a:t>
            </a:r>
          </a:p>
          <a:p>
            <a:pPr marL="285750" indent="-285750" algn="just">
              <a:buFontTx/>
              <a:buChar char="-"/>
            </a:pPr>
            <a:r>
              <a:rPr lang="es-ES" sz="2500" dirty="0">
                <a:latin typeface="Arial" panose="020B0604020202020204" pitchFamily="34" charset="0"/>
                <a:cs typeface="Arial" panose="020B0604020202020204" pitchFamily="34" charset="0"/>
              </a:rPr>
              <a:t>Entrada y Registro en Lugares Públicos, en Domicilios Privados y en Naves o Aeronaves Extranjeras.</a:t>
            </a:r>
          </a:p>
          <a:p>
            <a:pPr marL="285750" indent="-285750" algn="just">
              <a:buFontTx/>
              <a:buChar char="-"/>
            </a:pPr>
            <a:r>
              <a:rPr lang="es-ES" sz="2500" dirty="0">
                <a:latin typeface="Arial" panose="020B0604020202020204" pitchFamily="34" charset="0"/>
                <a:cs typeface="Arial" panose="020B0604020202020204" pitchFamily="34" charset="0"/>
              </a:rPr>
              <a:t>Registro de Documentos, Intercepción y Registro de la Correspondencia.</a:t>
            </a:r>
          </a:p>
          <a:p>
            <a:pPr marL="285750" indent="-285750" algn="just">
              <a:buFontTx/>
              <a:buChar char="-"/>
            </a:pPr>
            <a:r>
              <a:rPr lang="es-ES" sz="2500" dirty="0">
                <a:latin typeface="Arial" panose="020B0604020202020204" pitchFamily="34" charset="0"/>
                <a:cs typeface="Arial" panose="020B0604020202020204" pitchFamily="34" charset="0"/>
              </a:rPr>
              <a:t>Captación y Grabación de Comunicaciones Orales y de la Imagen Mediante Utilización de Dispositivos Electrónicos.</a:t>
            </a:r>
          </a:p>
          <a:p>
            <a:pPr marL="285750" indent="-285750" algn="just">
              <a:buFontTx/>
              <a:buChar char="-"/>
            </a:pPr>
            <a:r>
              <a:rPr lang="es-ES" sz="2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Técnicas Especiales de Investigación.</a:t>
            </a:r>
          </a:p>
        </p:txBody>
      </p:sp>
    </p:spTree>
    <p:extLst>
      <p:ext uri="{BB962C8B-B14F-4D97-AF65-F5344CB8AC3E}">
        <p14:creationId xmlns:p14="http://schemas.microsoft.com/office/powerpoint/2010/main" val="2376091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ector recto 12"/>
          <p:cNvCxnSpPr>
            <a:cxnSpLocks/>
          </p:cNvCxnSpPr>
          <p:nvPr/>
        </p:nvCxnSpPr>
        <p:spPr>
          <a:xfrm>
            <a:off x="1255594" y="641392"/>
            <a:ext cx="10385946" cy="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11446962" y="395975"/>
            <a:ext cx="580710" cy="49083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B2FDFD79-1D5C-4C8D-B627-252D99474DEE}"/>
              </a:ext>
            </a:extLst>
          </p:cNvPr>
          <p:cNvSpPr/>
          <p:nvPr/>
        </p:nvSpPr>
        <p:spPr>
          <a:xfrm>
            <a:off x="2079890" y="28681"/>
            <a:ext cx="8477001" cy="651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0000"/>
              </a:lnSpc>
            </a:pPr>
            <a:r>
              <a:rPr lang="es-ES" sz="3600" b="1" kern="0" dirty="0">
                <a:solidFill>
                  <a:srgbClr val="000066"/>
                </a:solidFill>
                <a:latin typeface="Arial Narrow" panose="020B0606020202030204" pitchFamily="34" charset="0"/>
                <a:cs typeface="Arial" pitchFamily="34" charset="0"/>
              </a:rPr>
              <a:t>TÉCNICAS ESPECIALES DE INVESTIGACION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B034E510-E0AA-4559-906F-7850D672E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45" y="2786763"/>
            <a:ext cx="7214764" cy="3769828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xmlns="" id="{E7B02FF3-4564-4596-8A9E-E54E8E8F74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416"/>
          <a:stretch/>
        </p:blipFill>
        <p:spPr>
          <a:xfrm>
            <a:off x="304038" y="842274"/>
            <a:ext cx="6029710" cy="1743607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4B8F4AA2-FF61-48D5-BA4B-C4CB340CB981}"/>
              </a:ext>
            </a:extLst>
          </p:cNvPr>
          <p:cNvSpPr/>
          <p:nvPr/>
        </p:nvSpPr>
        <p:spPr>
          <a:xfrm>
            <a:off x="6543014" y="994151"/>
            <a:ext cx="56489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hangingPunct="0">
              <a:spcBef>
                <a:spcPts val="800"/>
              </a:spcBef>
              <a:spcAft>
                <a:spcPts val="800"/>
              </a:spcAft>
              <a:buSzPts val="1400"/>
              <a:tabLst>
                <a:tab pos="180340" algn="l"/>
              </a:tabLst>
            </a:pPr>
            <a:r>
              <a:rPr lang="es-ES_tradnl" sz="2800" dirty="0">
                <a:latin typeface="Arial Narrow" panose="020B0606020202030204" pitchFamily="34" charset="0"/>
                <a:ea typeface="Times New Roman" panose="02020603050405020304" pitchFamily="18" charset="0"/>
              </a:rPr>
              <a:t>Las técnicas especiales se tramitan en pieza separada y secreta hasta que se incorporen al expediente.</a:t>
            </a:r>
            <a:endParaRPr lang="es-CU" sz="2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C4D3333A-5A57-4F5F-87E5-FDC35ECCF556}"/>
              </a:ext>
            </a:extLst>
          </p:cNvPr>
          <p:cNvSpPr txBox="1"/>
          <p:nvPr/>
        </p:nvSpPr>
        <p:spPr>
          <a:xfrm>
            <a:off x="166548" y="3429000"/>
            <a:ext cx="1698405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Narrow" panose="020B0606020202030204" pitchFamily="34" charset="0"/>
              </a:rPr>
              <a:t>Aprobado: </a:t>
            </a:r>
          </a:p>
          <a:p>
            <a:pPr algn="ctr"/>
            <a:r>
              <a:rPr lang="es-ES" sz="2400" dirty="0">
                <a:latin typeface="Arial Narrow" panose="020B0606020202030204" pitchFamily="34" charset="0"/>
              </a:rPr>
              <a:t>30 días  </a:t>
            </a:r>
          </a:p>
          <a:p>
            <a:pPr algn="ctr"/>
            <a:r>
              <a:rPr lang="es-ES" sz="2400" dirty="0">
                <a:latin typeface="Arial Narrow" panose="020B0606020202030204" pitchFamily="34" charset="0"/>
              </a:rPr>
              <a:t>Fiscal J Prov.</a:t>
            </a:r>
            <a:endParaRPr lang="es-CU" sz="2400" dirty="0">
              <a:latin typeface="Arial Narrow" panose="020B060602020203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CF4BCB40-93B2-489C-8610-B7657EAB63CA}"/>
              </a:ext>
            </a:extLst>
          </p:cNvPr>
          <p:cNvSpPr txBox="1"/>
          <p:nvPr/>
        </p:nvSpPr>
        <p:spPr>
          <a:xfrm>
            <a:off x="209266" y="4830211"/>
            <a:ext cx="1698405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>
                <a:latin typeface="Arial Narrow" panose="020B0606020202030204" pitchFamily="34" charset="0"/>
              </a:rPr>
              <a:t>Aprob</a:t>
            </a:r>
            <a:r>
              <a:rPr lang="es-ES" sz="2400" dirty="0">
                <a:latin typeface="Arial Narrow" panose="020B0606020202030204" pitchFamily="34" charset="0"/>
              </a:rPr>
              <a:t> PRÓRROGA </a:t>
            </a:r>
          </a:p>
          <a:p>
            <a:pPr algn="ctr"/>
            <a:r>
              <a:rPr lang="es-ES" sz="2400" dirty="0">
                <a:latin typeface="Arial Narrow" panose="020B0606020202030204" pitchFamily="34" charset="0"/>
              </a:rPr>
              <a:t>30 días  </a:t>
            </a:r>
          </a:p>
          <a:p>
            <a:pPr algn="ctr"/>
            <a:r>
              <a:rPr lang="es-ES" sz="2400" dirty="0">
                <a:latin typeface="Arial Narrow" panose="020B0606020202030204" pitchFamily="34" charset="0"/>
              </a:rPr>
              <a:t>Fiscal J DPP-FGRR</a:t>
            </a:r>
            <a:endParaRPr lang="es-CU" sz="2400" dirty="0">
              <a:latin typeface="Arial Narrow" panose="020B060602020203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F129FAC1-A81F-4E11-B02F-5CC1E4DD2CD7}"/>
              </a:ext>
            </a:extLst>
          </p:cNvPr>
          <p:cNvSpPr txBox="1"/>
          <p:nvPr/>
        </p:nvSpPr>
        <p:spPr>
          <a:xfrm>
            <a:off x="7099108" y="4459488"/>
            <a:ext cx="4883626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EL ESCRITO ACUSATORIO LO APRUEBA EL FISCAL JEFE PROVINCIAL</a:t>
            </a:r>
            <a:endParaRPr lang="es-CU" sz="2800" dirty="0"/>
          </a:p>
        </p:txBody>
      </p:sp>
      <p:sp>
        <p:nvSpPr>
          <p:cNvPr id="3" name="Flecha abajo 2"/>
          <p:cNvSpPr/>
          <p:nvPr/>
        </p:nvSpPr>
        <p:spPr>
          <a:xfrm>
            <a:off x="9415463" y="2786763"/>
            <a:ext cx="855678" cy="12651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048463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/>
          <p:cNvCxnSpPr/>
          <p:nvPr/>
        </p:nvCxnSpPr>
        <p:spPr>
          <a:xfrm flipV="1">
            <a:off x="220878" y="293914"/>
            <a:ext cx="1" cy="539659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>
            <a:cxnSpLocks/>
          </p:cNvCxnSpPr>
          <p:nvPr/>
        </p:nvCxnSpPr>
        <p:spPr>
          <a:xfrm>
            <a:off x="220877" y="290356"/>
            <a:ext cx="5592658" cy="3559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482462" y="478973"/>
            <a:ext cx="4680529" cy="1159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 flipV="1">
            <a:off x="468814" y="490562"/>
            <a:ext cx="10887" cy="437535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/>
          <p:cNvSpPr/>
          <p:nvPr/>
        </p:nvSpPr>
        <p:spPr>
          <a:xfrm>
            <a:off x="5546158" y="6428906"/>
            <a:ext cx="4599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s-ES" sz="2000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5675579" y="44938"/>
            <a:ext cx="580710" cy="49083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10800000">
            <a:off x="189345" y="4804273"/>
            <a:ext cx="580710" cy="490834"/>
          </a:xfrm>
          <a:prstGeom prst="rect">
            <a:avLst/>
          </a:prstGeom>
        </p:spPr>
      </p:pic>
      <p:sp>
        <p:nvSpPr>
          <p:cNvPr id="11" name="17 CuadroTexto"/>
          <p:cNvSpPr txBox="1"/>
          <p:nvPr/>
        </p:nvSpPr>
        <p:spPr>
          <a:xfrm>
            <a:off x="798257" y="685321"/>
            <a:ext cx="1099555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DETENCIÓN Y ASEGURAMIENTO DE PERSONAS Y BIENES</a:t>
            </a:r>
            <a:r>
              <a:rPr lang="es-E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770057" y="2928947"/>
            <a:ext cx="3930532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NADIE PUEDE SER DETENIDO SINO EN LOS CASOS Y CON LAS FORMALIDADES ESTABLECIDAS.</a:t>
            </a:r>
          </a:p>
          <a:p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Art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341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 la Ley 143 del Proceso Penal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s-US" dirty="0"/>
          </a:p>
        </p:txBody>
      </p:sp>
      <p:sp>
        <p:nvSpPr>
          <p:cNvPr id="4" name="CuadroTexto 3"/>
          <p:cNvSpPr txBox="1"/>
          <p:nvPr/>
        </p:nvSpPr>
        <p:spPr>
          <a:xfrm>
            <a:off x="5286374" y="1514469"/>
            <a:ext cx="6507433" cy="120032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La PNR hasta 24 horas 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(Art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342 de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Ley 143 del Proceso Penal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Instrucción, lo recibe, impone medidas dentro de las 72 horas.</a:t>
            </a:r>
            <a:endParaRPr lang="es-US" dirty="0"/>
          </a:p>
          <a:p>
            <a:endParaRPr lang="es-U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5324471" y="2995616"/>
            <a:ext cx="6455048" cy="36933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Medidas cautelares-finalidad: aseguramiento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(Art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348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 la Ley 143 del Proceso Penal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Prisión provisional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(solo el Fiscal, Art. 356 al 360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 la Ley 143 del Proceso Penal).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Fianza en efectivo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Fianza moral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Obligación contraída en acta.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Reclusión domiciliaria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Prohibición de salida del territorio nacional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Designación provisional de apoyo…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uspensión temporal de la licencia de conducción…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Fianza, embargo y depósito preventivo de bienes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Prohibición de enajenar determinados bienes</a:t>
            </a:r>
            <a:endParaRPr lang="es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691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87B1C80-7133-D20A-12A7-52D5DA9B8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xmlns="" id="{746DD8F6-7E6B-6A24-B4D6-771E124DEC5B}"/>
              </a:ext>
            </a:extLst>
          </p:cNvPr>
          <p:cNvCxnSpPr/>
          <p:nvPr/>
        </p:nvCxnSpPr>
        <p:spPr>
          <a:xfrm flipV="1">
            <a:off x="220878" y="293914"/>
            <a:ext cx="1" cy="539659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xmlns="" id="{885E3915-6E93-9DF5-E5DA-180709CC72BC}"/>
              </a:ext>
            </a:extLst>
          </p:cNvPr>
          <p:cNvCxnSpPr>
            <a:cxnSpLocks/>
          </p:cNvCxnSpPr>
          <p:nvPr/>
        </p:nvCxnSpPr>
        <p:spPr>
          <a:xfrm>
            <a:off x="220877" y="290356"/>
            <a:ext cx="5592658" cy="3559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E7C71D46-C63F-CCD6-88CD-BFBA715F7706}"/>
              </a:ext>
            </a:extLst>
          </p:cNvPr>
          <p:cNvCxnSpPr/>
          <p:nvPr/>
        </p:nvCxnSpPr>
        <p:spPr>
          <a:xfrm>
            <a:off x="482462" y="478973"/>
            <a:ext cx="4680529" cy="1159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xmlns="" id="{584CB8DA-5BC5-7766-F15C-ECD204846E3E}"/>
              </a:ext>
            </a:extLst>
          </p:cNvPr>
          <p:cNvCxnSpPr/>
          <p:nvPr/>
        </p:nvCxnSpPr>
        <p:spPr>
          <a:xfrm flipH="1" flipV="1">
            <a:off x="468814" y="490562"/>
            <a:ext cx="10887" cy="437535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7D895DCC-2890-D028-8E71-DF1D08D42F17}"/>
              </a:ext>
            </a:extLst>
          </p:cNvPr>
          <p:cNvSpPr/>
          <p:nvPr/>
        </p:nvSpPr>
        <p:spPr>
          <a:xfrm>
            <a:off x="5546158" y="6428906"/>
            <a:ext cx="4599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s-ES" sz="2000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58A11255-A43C-1DA3-FC31-CEE954A1D0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5675579" y="44938"/>
            <a:ext cx="580710" cy="49083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131F5B6B-9EBE-2036-1F54-0C395FA495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10800000">
            <a:off x="189345" y="4804273"/>
            <a:ext cx="580710" cy="490834"/>
          </a:xfrm>
          <a:prstGeom prst="rect">
            <a:avLst/>
          </a:prstGeom>
        </p:spPr>
      </p:pic>
      <p:sp>
        <p:nvSpPr>
          <p:cNvPr id="11" name="17 CuadroTexto">
            <a:extLst>
              <a:ext uri="{FF2B5EF4-FFF2-40B4-BE49-F238E27FC236}">
                <a16:creationId xmlns:a16="http://schemas.microsoft.com/office/drawing/2014/main" xmlns="" id="{D70A8C56-8094-B62D-88A6-AAEE9865D824}"/>
              </a:ext>
            </a:extLst>
          </p:cNvPr>
          <p:cNvSpPr txBox="1"/>
          <p:nvPr/>
        </p:nvSpPr>
        <p:spPr>
          <a:xfrm>
            <a:off x="696770" y="2713051"/>
            <a:ext cx="11084219" cy="2846933"/>
          </a:xfrm>
          <a:prstGeom prst="rect">
            <a:avLst/>
          </a:prstGeom>
          <a:noFill/>
          <a:ln>
            <a:solidFill>
              <a:srgbClr val="6633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3600" dirty="0"/>
              <a:t>La fase preparatoria concluye con la entrega por el instructor al fiscal del expediente de fase preparatoria concluido, momento procesal en el que se inicia la fase intermedia. </a:t>
            </a:r>
            <a:r>
              <a:rPr lang="es-ES" sz="3500" dirty="0">
                <a:latin typeface="Arial" panose="020B0604020202020204" pitchFamily="34" charset="0"/>
                <a:cs typeface="Arial" panose="020B0604020202020204" pitchFamily="34" charset="0"/>
              </a:rPr>
              <a:t>(Art 411.1 de la Ley 143 del Proceso Penal).</a:t>
            </a:r>
            <a:endParaRPr lang="es-ES" sz="35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BEE7EBC4-F8C3-58C9-D6B8-110BA83799F7}"/>
              </a:ext>
            </a:extLst>
          </p:cNvPr>
          <p:cNvSpPr txBox="1"/>
          <p:nvPr/>
        </p:nvSpPr>
        <p:spPr>
          <a:xfrm>
            <a:off x="874311" y="1256249"/>
            <a:ext cx="1072853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5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¿CUÁNDO SE DA POR CONCLUIDA LA FASE PREPARATORIA ?</a:t>
            </a:r>
            <a:endParaRPr lang="es-E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953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/>
          <p:cNvCxnSpPr/>
          <p:nvPr/>
        </p:nvCxnSpPr>
        <p:spPr>
          <a:xfrm flipV="1">
            <a:off x="220878" y="293914"/>
            <a:ext cx="1" cy="539659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>
            <a:cxnSpLocks/>
          </p:cNvCxnSpPr>
          <p:nvPr/>
        </p:nvCxnSpPr>
        <p:spPr>
          <a:xfrm>
            <a:off x="220877" y="290356"/>
            <a:ext cx="5592658" cy="3559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482462" y="478973"/>
            <a:ext cx="4680529" cy="1159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 flipV="1">
            <a:off x="468814" y="490562"/>
            <a:ext cx="10887" cy="437535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/>
          <p:cNvSpPr/>
          <p:nvPr/>
        </p:nvSpPr>
        <p:spPr>
          <a:xfrm>
            <a:off x="5546158" y="6428906"/>
            <a:ext cx="4599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s-ES" sz="2000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5675579" y="44938"/>
            <a:ext cx="580710" cy="49083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10800000">
            <a:off x="189345" y="4804273"/>
            <a:ext cx="580710" cy="490834"/>
          </a:xfrm>
          <a:prstGeom prst="rect">
            <a:avLst/>
          </a:prstGeom>
        </p:spPr>
      </p:pic>
      <p:sp>
        <p:nvSpPr>
          <p:cNvPr id="11" name="17 CuadroTexto"/>
          <p:cNvSpPr txBox="1"/>
          <p:nvPr/>
        </p:nvSpPr>
        <p:spPr>
          <a:xfrm>
            <a:off x="798257" y="2542710"/>
            <a:ext cx="10995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FASE </a:t>
            </a:r>
            <a:r>
              <a:rPr lang="es-ES" sz="5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PREPARATORIA.</a:t>
            </a:r>
            <a:endParaRPr lang="es-ES" sz="5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10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068EE6-1E1A-C66F-6898-05151C2F2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xmlns="" id="{B71B5DF2-87F8-BBD2-4A6A-51BED14D0346}"/>
              </a:ext>
            </a:extLst>
          </p:cNvPr>
          <p:cNvCxnSpPr/>
          <p:nvPr/>
        </p:nvCxnSpPr>
        <p:spPr>
          <a:xfrm flipV="1">
            <a:off x="220878" y="293914"/>
            <a:ext cx="1" cy="539659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xmlns="" id="{AAFE6ED4-C789-E941-E8BB-8707783E59AC}"/>
              </a:ext>
            </a:extLst>
          </p:cNvPr>
          <p:cNvCxnSpPr>
            <a:cxnSpLocks/>
          </p:cNvCxnSpPr>
          <p:nvPr/>
        </p:nvCxnSpPr>
        <p:spPr>
          <a:xfrm>
            <a:off x="220877" y="290356"/>
            <a:ext cx="5592658" cy="3559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51BA392E-5933-C9A9-1C4D-DACDDA14800C}"/>
              </a:ext>
            </a:extLst>
          </p:cNvPr>
          <p:cNvCxnSpPr/>
          <p:nvPr/>
        </p:nvCxnSpPr>
        <p:spPr>
          <a:xfrm>
            <a:off x="482462" y="478973"/>
            <a:ext cx="4680529" cy="1159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xmlns="" id="{D88B06CB-6E22-D9ED-EF26-CD684FEEC9C7}"/>
              </a:ext>
            </a:extLst>
          </p:cNvPr>
          <p:cNvCxnSpPr/>
          <p:nvPr/>
        </p:nvCxnSpPr>
        <p:spPr>
          <a:xfrm flipH="1" flipV="1">
            <a:off x="468814" y="490562"/>
            <a:ext cx="10887" cy="437535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2FBFA326-7202-07BC-914F-9E12C6F96595}"/>
              </a:ext>
            </a:extLst>
          </p:cNvPr>
          <p:cNvSpPr/>
          <p:nvPr/>
        </p:nvSpPr>
        <p:spPr>
          <a:xfrm>
            <a:off x="5546158" y="6428906"/>
            <a:ext cx="4599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s-ES" sz="2000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E34CEBB6-58C0-B4E2-B81F-DEA63AD2F6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5675579" y="44938"/>
            <a:ext cx="580710" cy="49083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DAEB2E4A-E5C8-7B32-CCA2-3C7E177CAF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10800000">
            <a:off x="189345" y="4804273"/>
            <a:ext cx="580710" cy="490834"/>
          </a:xfrm>
          <a:prstGeom prst="rect">
            <a:avLst/>
          </a:prstGeom>
        </p:spPr>
      </p:pic>
      <p:sp>
        <p:nvSpPr>
          <p:cNvPr id="11" name="17 CuadroTexto">
            <a:extLst>
              <a:ext uri="{FF2B5EF4-FFF2-40B4-BE49-F238E27FC236}">
                <a16:creationId xmlns:a16="http://schemas.microsoft.com/office/drawing/2014/main" xmlns="" id="{206BDDDC-D8DA-0CF7-4914-7291D8AE5886}"/>
              </a:ext>
            </a:extLst>
          </p:cNvPr>
          <p:cNvSpPr txBox="1"/>
          <p:nvPr/>
        </p:nvSpPr>
        <p:spPr>
          <a:xfrm>
            <a:off x="676388" y="911612"/>
            <a:ext cx="11084219" cy="518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/>
              <a:t>El proceso penal común </a:t>
            </a:r>
            <a:r>
              <a:rPr lang="es-ES" sz="3600" dirty="0" smtClean="0"/>
              <a:t>se divide en </a:t>
            </a:r>
            <a:r>
              <a:rPr lang="es-ES" sz="3600" b="1" dirty="0"/>
              <a:t>tres grandes </a:t>
            </a:r>
            <a:r>
              <a:rPr lang="es-ES" sz="3600" b="1" dirty="0" smtClean="0"/>
              <a:t>etapas</a:t>
            </a:r>
            <a:r>
              <a:rPr lang="es-ES" sz="3600" dirty="0" smtClean="0"/>
              <a:t>:</a:t>
            </a:r>
          </a:p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endParaRPr lang="es-ES" sz="3600" dirty="0"/>
          </a:p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 smtClean="0"/>
              <a:t>​</a:t>
            </a:r>
            <a:r>
              <a:rPr lang="es-ES" sz="3600" dirty="0"/>
              <a:t>1-Fase Preparatoria (Investigación)</a:t>
            </a:r>
          </a:p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/>
              <a:t>​2-Fase Intermedia (Control)</a:t>
            </a:r>
          </a:p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/>
              <a:t>​3-Fase de Juicio Oral (Sentencia)</a:t>
            </a:r>
            <a:br>
              <a:rPr lang="es-ES" sz="3600" dirty="0"/>
            </a:br>
            <a:endParaRPr lang="es-ES" sz="3600" dirty="0"/>
          </a:p>
          <a:p>
            <a:pPr lvl="0"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 smtClean="0"/>
              <a:t>Por su importancia, varios autores incorporan la fase Ejecutoria </a:t>
            </a:r>
            <a:r>
              <a:rPr lang="es-ES" sz="3600" dirty="0"/>
              <a:t>(Culmina la intención procesal</a:t>
            </a:r>
            <a:r>
              <a:rPr lang="es-ES" sz="3600" dirty="0" smtClean="0"/>
              <a:t>)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123303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068EE6-1E1A-C66F-6898-05151C2F2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xmlns="" id="{B71B5DF2-87F8-BBD2-4A6A-51BED14D0346}"/>
              </a:ext>
            </a:extLst>
          </p:cNvPr>
          <p:cNvCxnSpPr/>
          <p:nvPr/>
        </p:nvCxnSpPr>
        <p:spPr>
          <a:xfrm flipV="1">
            <a:off x="220878" y="293914"/>
            <a:ext cx="1" cy="539659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xmlns="" id="{AAFE6ED4-C789-E941-E8BB-8707783E59AC}"/>
              </a:ext>
            </a:extLst>
          </p:cNvPr>
          <p:cNvCxnSpPr>
            <a:cxnSpLocks/>
          </p:cNvCxnSpPr>
          <p:nvPr/>
        </p:nvCxnSpPr>
        <p:spPr>
          <a:xfrm>
            <a:off x="220877" y="290356"/>
            <a:ext cx="5592658" cy="3559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51BA392E-5933-C9A9-1C4D-DACDDA14800C}"/>
              </a:ext>
            </a:extLst>
          </p:cNvPr>
          <p:cNvCxnSpPr/>
          <p:nvPr/>
        </p:nvCxnSpPr>
        <p:spPr>
          <a:xfrm>
            <a:off x="482462" y="478973"/>
            <a:ext cx="4680529" cy="1159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xmlns="" id="{D88B06CB-6E22-D9ED-EF26-CD684FEEC9C7}"/>
              </a:ext>
            </a:extLst>
          </p:cNvPr>
          <p:cNvCxnSpPr/>
          <p:nvPr/>
        </p:nvCxnSpPr>
        <p:spPr>
          <a:xfrm flipH="1" flipV="1">
            <a:off x="468814" y="490562"/>
            <a:ext cx="10887" cy="437535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2FBFA326-7202-07BC-914F-9E12C6F96595}"/>
              </a:ext>
            </a:extLst>
          </p:cNvPr>
          <p:cNvSpPr/>
          <p:nvPr/>
        </p:nvSpPr>
        <p:spPr>
          <a:xfrm>
            <a:off x="5546158" y="6428906"/>
            <a:ext cx="4599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s-ES" sz="2000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E34CEBB6-58C0-B4E2-B81F-DEA63AD2F6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5675579" y="44938"/>
            <a:ext cx="580710" cy="49083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DAEB2E4A-E5C8-7B32-CCA2-3C7E177CAF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10800000">
            <a:off x="189345" y="4804273"/>
            <a:ext cx="580710" cy="490834"/>
          </a:xfrm>
          <a:prstGeom prst="rect">
            <a:avLst/>
          </a:prstGeom>
        </p:spPr>
      </p:pic>
      <p:sp>
        <p:nvSpPr>
          <p:cNvPr id="11" name="17 CuadroTexto">
            <a:extLst>
              <a:ext uri="{FF2B5EF4-FFF2-40B4-BE49-F238E27FC236}">
                <a16:creationId xmlns:a16="http://schemas.microsoft.com/office/drawing/2014/main" xmlns="" id="{206BDDDC-D8DA-0CF7-4914-7291D8AE5886}"/>
              </a:ext>
            </a:extLst>
          </p:cNvPr>
          <p:cNvSpPr txBox="1"/>
          <p:nvPr/>
        </p:nvSpPr>
        <p:spPr>
          <a:xfrm>
            <a:off x="633524" y="1054492"/>
            <a:ext cx="1108421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500" dirty="0">
                <a:latin typeface="Arial" panose="020B0604020202020204" pitchFamily="34" charset="0"/>
                <a:cs typeface="Arial" panose="020B0604020202020204" pitchFamily="34" charset="0"/>
              </a:rPr>
              <a:t>Constituye el conjunto de acciones, diligencias y trámites encaminados a comprobar la existencia del delito y sus circunstancias, recoger y conservar los instrumentos, elementos de prueba y piezas de convicción, y practicar cualquier otra actuación que no admita dilación, de modo que permitan calificar legalmente el hecho, determinar la intervención de los presuntos responsables y su grado, y disponer el aseguramiento del imputado y de los bienes, si procede. (Art 166.1 de la Ley 143 del Proceso Penal).</a:t>
            </a:r>
            <a:endParaRPr lang="es-ES" sz="35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072B73E7-F415-81D1-7B98-05AF4E6E37A9}"/>
              </a:ext>
            </a:extLst>
          </p:cNvPr>
          <p:cNvSpPr txBox="1"/>
          <p:nvPr/>
        </p:nvSpPr>
        <p:spPr>
          <a:xfrm>
            <a:off x="474257" y="527585"/>
            <a:ext cx="1072853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5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ES LA FASE PREPARATORIA ?</a:t>
            </a:r>
            <a:endParaRPr lang="es-E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051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068EE6-1E1A-C66F-6898-05151C2F2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xmlns="" id="{B71B5DF2-87F8-BBD2-4A6A-51BED14D0346}"/>
              </a:ext>
            </a:extLst>
          </p:cNvPr>
          <p:cNvCxnSpPr/>
          <p:nvPr/>
        </p:nvCxnSpPr>
        <p:spPr>
          <a:xfrm flipV="1">
            <a:off x="220878" y="293914"/>
            <a:ext cx="1" cy="539659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xmlns="" id="{AAFE6ED4-C789-E941-E8BB-8707783E59AC}"/>
              </a:ext>
            </a:extLst>
          </p:cNvPr>
          <p:cNvCxnSpPr>
            <a:cxnSpLocks/>
          </p:cNvCxnSpPr>
          <p:nvPr/>
        </p:nvCxnSpPr>
        <p:spPr>
          <a:xfrm>
            <a:off x="220877" y="290356"/>
            <a:ext cx="5592658" cy="3559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51BA392E-5933-C9A9-1C4D-DACDDA14800C}"/>
              </a:ext>
            </a:extLst>
          </p:cNvPr>
          <p:cNvCxnSpPr/>
          <p:nvPr/>
        </p:nvCxnSpPr>
        <p:spPr>
          <a:xfrm>
            <a:off x="482462" y="478973"/>
            <a:ext cx="4680529" cy="1159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xmlns="" id="{D88B06CB-6E22-D9ED-EF26-CD684FEEC9C7}"/>
              </a:ext>
            </a:extLst>
          </p:cNvPr>
          <p:cNvCxnSpPr/>
          <p:nvPr/>
        </p:nvCxnSpPr>
        <p:spPr>
          <a:xfrm flipH="1" flipV="1">
            <a:off x="468814" y="490562"/>
            <a:ext cx="10887" cy="437535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2FBFA326-7202-07BC-914F-9E12C6F96595}"/>
              </a:ext>
            </a:extLst>
          </p:cNvPr>
          <p:cNvSpPr/>
          <p:nvPr/>
        </p:nvSpPr>
        <p:spPr>
          <a:xfrm>
            <a:off x="5546158" y="6428906"/>
            <a:ext cx="4599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s-ES" sz="2000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E34CEBB6-58C0-B4E2-B81F-DEA63AD2F6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5675579" y="44938"/>
            <a:ext cx="580710" cy="49083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DAEB2E4A-E5C8-7B32-CCA2-3C7E177CAF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10800000">
            <a:off x="189345" y="4804273"/>
            <a:ext cx="580710" cy="490834"/>
          </a:xfrm>
          <a:prstGeom prst="rect">
            <a:avLst/>
          </a:prstGeom>
        </p:spPr>
      </p:pic>
      <p:sp>
        <p:nvSpPr>
          <p:cNvPr id="11" name="17 CuadroTexto">
            <a:extLst>
              <a:ext uri="{FF2B5EF4-FFF2-40B4-BE49-F238E27FC236}">
                <a16:creationId xmlns:a16="http://schemas.microsoft.com/office/drawing/2014/main" xmlns="" id="{206BDDDC-D8DA-0CF7-4914-7291D8AE5886}"/>
              </a:ext>
            </a:extLst>
          </p:cNvPr>
          <p:cNvSpPr txBox="1"/>
          <p:nvPr/>
        </p:nvSpPr>
        <p:spPr>
          <a:xfrm>
            <a:off x="633524" y="1711716"/>
            <a:ext cx="11084219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/>
              <a:t>​Su finalidad es la </a:t>
            </a:r>
            <a:r>
              <a:rPr lang="es-ES" sz="3600" b="1" dirty="0"/>
              <a:t>preparación del juicio </a:t>
            </a:r>
            <a:r>
              <a:rPr lang="es-ES" sz="3600" dirty="0"/>
              <a:t>mediante</a:t>
            </a:r>
            <a:r>
              <a:rPr lang="es-ES" sz="3600" dirty="0" smtClean="0"/>
              <a:t>: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endParaRPr lang="es-ES" dirty="0"/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/>
              <a:t>​-La recolección de elementos de convicción (pruebas).</a:t>
            </a: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/>
              <a:t>​-La identificación de autores y partícipes.</a:t>
            </a: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/>
              <a:t>​-La comprobación de la comisión del delito.</a:t>
            </a: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/>
              <a:t>​-Determinar si existen fundamentos para acusar o </a:t>
            </a:r>
            <a:r>
              <a:rPr lang="es-ES" sz="3600" dirty="0" smtClean="0"/>
              <a:t>es necesario utilizar otras variantes de las que propone la ley para terminar definitiva o provisionalmente el caso.</a:t>
            </a:r>
            <a:endParaRPr lang="es-ES" sz="35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072B73E7-F415-81D1-7B98-05AF4E6E37A9}"/>
              </a:ext>
            </a:extLst>
          </p:cNvPr>
          <p:cNvSpPr txBox="1"/>
          <p:nvPr/>
        </p:nvSpPr>
        <p:spPr>
          <a:xfrm>
            <a:off x="474257" y="870497"/>
            <a:ext cx="10728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3600" b="1" dirty="0" smtClean="0">
                <a:solidFill>
                  <a:srgbClr val="002060"/>
                </a:solidFill>
              </a:rPr>
              <a:t>Objeto </a:t>
            </a:r>
            <a:r>
              <a:rPr lang="es-419" sz="3600" b="1" dirty="0">
                <a:solidFill>
                  <a:srgbClr val="002060"/>
                </a:solidFill>
              </a:rPr>
              <a:t>de la Fase </a:t>
            </a:r>
            <a:r>
              <a:rPr lang="es-419" sz="3600" b="1" dirty="0" smtClean="0">
                <a:solidFill>
                  <a:srgbClr val="002060"/>
                </a:solidFill>
              </a:rPr>
              <a:t>Preparatoria:</a:t>
            </a:r>
            <a:endParaRPr lang="es-ES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670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068EE6-1E1A-C66F-6898-05151C2F2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xmlns="" id="{B71B5DF2-87F8-BBD2-4A6A-51BED14D0346}"/>
              </a:ext>
            </a:extLst>
          </p:cNvPr>
          <p:cNvCxnSpPr/>
          <p:nvPr/>
        </p:nvCxnSpPr>
        <p:spPr>
          <a:xfrm flipV="1">
            <a:off x="220878" y="293914"/>
            <a:ext cx="1" cy="539659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xmlns="" id="{AAFE6ED4-C789-E941-E8BB-8707783E59AC}"/>
              </a:ext>
            </a:extLst>
          </p:cNvPr>
          <p:cNvCxnSpPr>
            <a:cxnSpLocks/>
          </p:cNvCxnSpPr>
          <p:nvPr/>
        </p:nvCxnSpPr>
        <p:spPr>
          <a:xfrm>
            <a:off x="220877" y="290356"/>
            <a:ext cx="5592658" cy="3559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51BA392E-5933-C9A9-1C4D-DACDDA14800C}"/>
              </a:ext>
            </a:extLst>
          </p:cNvPr>
          <p:cNvCxnSpPr/>
          <p:nvPr/>
        </p:nvCxnSpPr>
        <p:spPr>
          <a:xfrm>
            <a:off x="482462" y="478973"/>
            <a:ext cx="4680529" cy="1159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xmlns="" id="{D88B06CB-6E22-D9ED-EF26-CD684FEEC9C7}"/>
              </a:ext>
            </a:extLst>
          </p:cNvPr>
          <p:cNvCxnSpPr/>
          <p:nvPr/>
        </p:nvCxnSpPr>
        <p:spPr>
          <a:xfrm flipH="1" flipV="1">
            <a:off x="468814" y="490562"/>
            <a:ext cx="10887" cy="437535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2FBFA326-7202-07BC-914F-9E12C6F96595}"/>
              </a:ext>
            </a:extLst>
          </p:cNvPr>
          <p:cNvSpPr/>
          <p:nvPr/>
        </p:nvSpPr>
        <p:spPr>
          <a:xfrm>
            <a:off x="5546158" y="6428906"/>
            <a:ext cx="4599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s-ES" sz="2000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E34CEBB6-58C0-B4E2-B81F-DEA63AD2F6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5675579" y="44938"/>
            <a:ext cx="580710" cy="49083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DAEB2E4A-E5C8-7B32-CCA2-3C7E177CAF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10800000">
            <a:off x="189345" y="4804273"/>
            <a:ext cx="580710" cy="490834"/>
          </a:xfrm>
          <a:prstGeom prst="rect">
            <a:avLst/>
          </a:prstGeom>
        </p:spPr>
      </p:pic>
      <p:sp>
        <p:nvSpPr>
          <p:cNvPr id="11" name="17 CuadroTexto">
            <a:extLst>
              <a:ext uri="{FF2B5EF4-FFF2-40B4-BE49-F238E27FC236}">
                <a16:creationId xmlns:a16="http://schemas.microsoft.com/office/drawing/2014/main" xmlns="" id="{206BDDDC-D8DA-0CF7-4914-7291D8AE5886}"/>
              </a:ext>
            </a:extLst>
          </p:cNvPr>
          <p:cNvSpPr txBox="1"/>
          <p:nvPr/>
        </p:nvSpPr>
        <p:spPr>
          <a:xfrm>
            <a:off x="633524" y="2483247"/>
            <a:ext cx="11084219" cy="327782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 smtClean="0"/>
              <a:t>- Relativamente breve (posee plazos prorrogables).</a:t>
            </a:r>
            <a:endParaRPr lang="es-ES" dirty="0"/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/>
              <a:t>​</a:t>
            </a:r>
            <a:r>
              <a:rPr lang="es-ES" sz="3600" dirty="0" smtClean="0"/>
              <a:t>- Publicidad limitada a las partes.</a:t>
            </a: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 smtClean="0"/>
              <a:t>- No es un juicio, aquí se investiga, se recopila medios para probar el hecho fáctico lesivo.</a:t>
            </a:r>
            <a:endParaRPr lang="es-ES" sz="3600" dirty="0"/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3600" dirty="0" smtClean="0"/>
              <a:t>​</a:t>
            </a:r>
            <a:endParaRPr lang="es-ES" sz="36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072B73E7-F415-81D1-7B98-05AF4E6E37A9}"/>
              </a:ext>
            </a:extLst>
          </p:cNvPr>
          <p:cNvSpPr txBox="1"/>
          <p:nvPr/>
        </p:nvSpPr>
        <p:spPr>
          <a:xfrm>
            <a:off x="731438" y="999089"/>
            <a:ext cx="10728537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419" sz="3600" b="1" dirty="0" smtClean="0">
                <a:solidFill>
                  <a:srgbClr val="002060"/>
                </a:solidFill>
              </a:rPr>
              <a:t>Características </a:t>
            </a:r>
            <a:r>
              <a:rPr lang="es-419" sz="3600" b="1" dirty="0">
                <a:solidFill>
                  <a:srgbClr val="002060"/>
                </a:solidFill>
              </a:rPr>
              <a:t>de la Fase </a:t>
            </a:r>
            <a:r>
              <a:rPr lang="es-419" sz="3600" b="1" dirty="0" smtClean="0">
                <a:solidFill>
                  <a:srgbClr val="002060"/>
                </a:solidFill>
              </a:rPr>
              <a:t>Preparatoria:</a:t>
            </a:r>
            <a:endParaRPr lang="es-ES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314450" y="56905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3659469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6C18F87-1016-E083-1B16-A1F5BAB93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xmlns="" id="{DECE6B36-EA71-8217-FF29-AA7DC27FA9FF}"/>
              </a:ext>
            </a:extLst>
          </p:cNvPr>
          <p:cNvCxnSpPr/>
          <p:nvPr/>
        </p:nvCxnSpPr>
        <p:spPr>
          <a:xfrm flipV="1">
            <a:off x="220878" y="293914"/>
            <a:ext cx="1" cy="539659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xmlns="" id="{B8D3BD18-E305-342F-EF5A-201BC400E722}"/>
              </a:ext>
            </a:extLst>
          </p:cNvPr>
          <p:cNvCxnSpPr>
            <a:cxnSpLocks/>
          </p:cNvCxnSpPr>
          <p:nvPr/>
        </p:nvCxnSpPr>
        <p:spPr>
          <a:xfrm>
            <a:off x="220877" y="290356"/>
            <a:ext cx="5592658" cy="3559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AE9A41D6-7151-2DA9-380E-C6B8BD56C3E9}"/>
              </a:ext>
            </a:extLst>
          </p:cNvPr>
          <p:cNvCxnSpPr/>
          <p:nvPr/>
        </p:nvCxnSpPr>
        <p:spPr>
          <a:xfrm>
            <a:off x="482462" y="478973"/>
            <a:ext cx="4680529" cy="1159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xmlns="" id="{7D9165DD-7BFC-8F6F-9786-0E96FF6F3301}"/>
              </a:ext>
            </a:extLst>
          </p:cNvPr>
          <p:cNvCxnSpPr/>
          <p:nvPr/>
        </p:nvCxnSpPr>
        <p:spPr>
          <a:xfrm flipH="1" flipV="1">
            <a:off x="468814" y="490562"/>
            <a:ext cx="10887" cy="437535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66C157B5-53A2-64CA-0947-35EE0D67F8B5}"/>
              </a:ext>
            </a:extLst>
          </p:cNvPr>
          <p:cNvSpPr/>
          <p:nvPr/>
        </p:nvSpPr>
        <p:spPr>
          <a:xfrm>
            <a:off x="5546158" y="6428906"/>
            <a:ext cx="4599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s-ES" sz="2000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58F48A56-3F54-1F33-BBA2-010832D723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5675579" y="44938"/>
            <a:ext cx="580710" cy="49083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18E186FE-95F3-6F1F-5FC1-5B60A0C04E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10800000">
            <a:off x="189345" y="4804273"/>
            <a:ext cx="580710" cy="490834"/>
          </a:xfrm>
          <a:prstGeom prst="rect">
            <a:avLst/>
          </a:prstGeom>
        </p:spPr>
      </p:pic>
      <p:sp>
        <p:nvSpPr>
          <p:cNvPr id="11" name="17 CuadroTexto">
            <a:extLst>
              <a:ext uri="{FF2B5EF4-FFF2-40B4-BE49-F238E27FC236}">
                <a16:creationId xmlns:a16="http://schemas.microsoft.com/office/drawing/2014/main" xmlns="" id="{0989FD15-D344-3A19-EB8C-208030DF3A16}"/>
              </a:ext>
            </a:extLst>
          </p:cNvPr>
          <p:cNvSpPr txBox="1"/>
          <p:nvPr/>
        </p:nvSpPr>
        <p:spPr>
          <a:xfrm>
            <a:off x="580767" y="3007983"/>
            <a:ext cx="11261167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es-ES" sz="3500" dirty="0">
                <a:latin typeface="Arial" panose="020B0604020202020204" pitchFamily="34" charset="0"/>
                <a:cs typeface="Arial" panose="020B0604020202020204" pitchFamily="34" charset="0"/>
              </a:rPr>
              <a:t>acciones, diligencias y trámites de la fase preparatoria se documentan en un expediente y se practican directamente por el instructor penal o por el fiscal, según proceda. (Art 166.2 de la Ley 143 del Proceso Penal).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1BE4EF43-A05F-8000-7D3E-BDBC2D14550C}"/>
              </a:ext>
            </a:extLst>
          </p:cNvPr>
          <p:cNvSpPr txBox="1"/>
          <p:nvPr/>
        </p:nvSpPr>
        <p:spPr>
          <a:xfrm>
            <a:off x="638959" y="870102"/>
            <a:ext cx="1106245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5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¿CÓMO SE DOCUMENTAN LAS ACCIONES, DILIGENIAS Y TRÁMITES DE LA FASE PREPARATORIA</a:t>
            </a:r>
            <a:r>
              <a:rPr lang="en-US" sz="35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s-E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064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068EE6-1E1A-C66F-6898-05151C2F2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xmlns="" id="{B71B5DF2-87F8-BBD2-4A6A-51BED14D0346}"/>
              </a:ext>
            </a:extLst>
          </p:cNvPr>
          <p:cNvCxnSpPr/>
          <p:nvPr/>
        </p:nvCxnSpPr>
        <p:spPr>
          <a:xfrm flipV="1">
            <a:off x="220878" y="293914"/>
            <a:ext cx="1" cy="539659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xmlns="" id="{AAFE6ED4-C789-E941-E8BB-8707783E59AC}"/>
              </a:ext>
            </a:extLst>
          </p:cNvPr>
          <p:cNvCxnSpPr>
            <a:cxnSpLocks/>
          </p:cNvCxnSpPr>
          <p:nvPr/>
        </p:nvCxnSpPr>
        <p:spPr>
          <a:xfrm>
            <a:off x="220877" y="290356"/>
            <a:ext cx="5592658" cy="3559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51BA392E-5933-C9A9-1C4D-DACDDA14800C}"/>
              </a:ext>
            </a:extLst>
          </p:cNvPr>
          <p:cNvCxnSpPr/>
          <p:nvPr/>
        </p:nvCxnSpPr>
        <p:spPr>
          <a:xfrm>
            <a:off x="482462" y="478973"/>
            <a:ext cx="4680529" cy="1159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xmlns="" id="{D88B06CB-6E22-D9ED-EF26-CD684FEEC9C7}"/>
              </a:ext>
            </a:extLst>
          </p:cNvPr>
          <p:cNvCxnSpPr/>
          <p:nvPr/>
        </p:nvCxnSpPr>
        <p:spPr>
          <a:xfrm flipH="1" flipV="1">
            <a:off x="468814" y="490562"/>
            <a:ext cx="10887" cy="437535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2FBFA326-7202-07BC-914F-9E12C6F96595}"/>
              </a:ext>
            </a:extLst>
          </p:cNvPr>
          <p:cNvSpPr/>
          <p:nvPr/>
        </p:nvSpPr>
        <p:spPr>
          <a:xfrm>
            <a:off x="5546158" y="6428906"/>
            <a:ext cx="4599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s-ES" sz="2000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E34CEBB6-58C0-B4E2-B81F-DEA63AD2F6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5675579" y="44938"/>
            <a:ext cx="580710" cy="49083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DAEB2E4A-E5C8-7B32-CCA2-3C7E177CAF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10800000">
            <a:off x="189345" y="4804273"/>
            <a:ext cx="580710" cy="490834"/>
          </a:xfrm>
          <a:prstGeom prst="rect">
            <a:avLst/>
          </a:prstGeom>
        </p:spPr>
      </p:pic>
      <p:sp>
        <p:nvSpPr>
          <p:cNvPr id="11" name="17 CuadroTexto">
            <a:extLst>
              <a:ext uri="{FF2B5EF4-FFF2-40B4-BE49-F238E27FC236}">
                <a16:creationId xmlns:a16="http://schemas.microsoft.com/office/drawing/2014/main" xmlns="" id="{206BDDDC-D8DA-0CF7-4914-7291D8AE5886}"/>
              </a:ext>
            </a:extLst>
          </p:cNvPr>
          <p:cNvSpPr txBox="1"/>
          <p:nvPr/>
        </p:nvSpPr>
        <p:spPr>
          <a:xfrm>
            <a:off x="633524" y="1411692"/>
            <a:ext cx="11084219" cy="2246769"/>
          </a:xfrm>
          <a:prstGeom prst="rect">
            <a:avLst/>
          </a:prstGeom>
          <a:noFill/>
          <a:ln>
            <a:solidFill>
              <a:srgbClr val="0099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Primera: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Relativa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 las primeras actuaciones, de averiguación preliminar o como también se le denomina, de investigación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primaria; transcurre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desde que se tiene conocimiento del hecho presumiblemente delictivo por parte de la autoridad o alguno de los órganos de la policía, hasta el momento en que se decide, en su caso, iniciar el expediente de fase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preparatoria, o el expediente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investigativo,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archivo de la denuncia o remitiendo al Fiscal estas primeras actuaciones para que se dé cuenta al Tribunal Municipal Popular, por tratarse de un delito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procedimiento sumario.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(Artículo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167.1.2  del Código de  Proceso Penal)</a:t>
            </a:r>
            <a:endParaRPr lang="es-ES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072B73E7-F415-81D1-7B98-05AF4E6E37A9}"/>
              </a:ext>
            </a:extLst>
          </p:cNvPr>
          <p:cNvSpPr txBox="1"/>
          <p:nvPr/>
        </p:nvSpPr>
        <p:spPr>
          <a:xfrm>
            <a:off x="760017" y="613313"/>
            <a:ext cx="1072853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5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ETAPAS DE LA </a:t>
            </a:r>
            <a:r>
              <a:rPr lang="es-ES" sz="35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 PREPARATORIA </a:t>
            </a:r>
            <a:endParaRPr lang="es-E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33524" y="4014802"/>
            <a:ext cx="11084219" cy="1631216"/>
          </a:xfrm>
          <a:prstGeom prst="rect">
            <a:avLst/>
          </a:prstGeom>
          <a:noFill/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Segunda: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Relacionado a la sustanciación del EFP; se inicia cuando se ha comprobado la existencia de un delito perseguible de oficio y sus circunstancias, recoge y conserva instrumentos, pruebas y piezas de convicción, se conoce su presunto autor y ha sido localizado; concluye cuando el Instructor declara terminado las actuaciones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Artículo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169 al 174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del Código de  Proceso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Penal)</a:t>
            </a: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867331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068EE6-1E1A-C66F-6898-05151C2F2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xmlns="" id="{B71B5DF2-87F8-BBD2-4A6A-51BED14D0346}"/>
              </a:ext>
            </a:extLst>
          </p:cNvPr>
          <p:cNvCxnSpPr/>
          <p:nvPr/>
        </p:nvCxnSpPr>
        <p:spPr>
          <a:xfrm flipV="1">
            <a:off x="220878" y="293914"/>
            <a:ext cx="1" cy="539659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xmlns="" id="{AAFE6ED4-C789-E941-E8BB-8707783E59AC}"/>
              </a:ext>
            </a:extLst>
          </p:cNvPr>
          <p:cNvCxnSpPr>
            <a:cxnSpLocks/>
          </p:cNvCxnSpPr>
          <p:nvPr/>
        </p:nvCxnSpPr>
        <p:spPr>
          <a:xfrm>
            <a:off x="220877" y="290356"/>
            <a:ext cx="5592658" cy="3559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51BA392E-5933-C9A9-1C4D-DACDDA14800C}"/>
              </a:ext>
            </a:extLst>
          </p:cNvPr>
          <p:cNvCxnSpPr/>
          <p:nvPr/>
        </p:nvCxnSpPr>
        <p:spPr>
          <a:xfrm>
            <a:off x="482462" y="478973"/>
            <a:ext cx="4680529" cy="1159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xmlns="" id="{D88B06CB-6E22-D9ED-EF26-CD684FEEC9C7}"/>
              </a:ext>
            </a:extLst>
          </p:cNvPr>
          <p:cNvCxnSpPr/>
          <p:nvPr/>
        </p:nvCxnSpPr>
        <p:spPr>
          <a:xfrm flipH="1" flipV="1">
            <a:off x="468814" y="490562"/>
            <a:ext cx="10887" cy="437535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2FBFA326-7202-07BC-914F-9E12C6F96595}"/>
              </a:ext>
            </a:extLst>
          </p:cNvPr>
          <p:cNvSpPr/>
          <p:nvPr/>
        </p:nvSpPr>
        <p:spPr>
          <a:xfrm>
            <a:off x="5546158" y="6428906"/>
            <a:ext cx="4599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s-ES" sz="2000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E34CEBB6-58C0-B4E2-B81F-DEA63AD2F6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5675579" y="44938"/>
            <a:ext cx="580710" cy="49083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DAEB2E4A-E5C8-7B32-CCA2-3C7E177CAF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10800000">
            <a:off x="189345" y="4804273"/>
            <a:ext cx="580710" cy="490834"/>
          </a:xfrm>
          <a:prstGeom prst="rect">
            <a:avLst/>
          </a:prstGeom>
        </p:spPr>
      </p:pic>
      <p:sp>
        <p:nvSpPr>
          <p:cNvPr id="11" name="17 CuadroTexto">
            <a:extLst>
              <a:ext uri="{FF2B5EF4-FFF2-40B4-BE49-F238E27FC236}">
                <a16:creationId xmlns:a16="http://schemas.microsoft.com/office/drawing/2014/main" xmlns="" id="{206BDDDC-D8DA-0CF7-4914-7291D8AE5886}"/>
              </a:ext>
            </a:extLst>
          </p:cNvPr>
          <p:cNvSpPr txBox="1"/>
          <p:nvPr/>
        </p:nvSpPr>
        <p:spPr>
          <a:xfrm>
            <a:off x="633524" y="1383116"/>
            <a:ext cx="6153039" cy="2554545"/>
          </a:xfrm>
          <a:prstGeom prst="rect">
            <a:avLst/>
          </a:prstGeom>
          <a:noFill/>
          <a:ln>
            <a:solidFill>
              <a:srgbClr val="0099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419" sz="2000" dirty="0">
                <a:latin typeface="Arial" panose="020B0604020202020204" pitchFamily="34" charset="0"/>
                <a:cs typeface="Arial" panose="020B0604020202020204" pitchFamily="34" charset="0"/>
              </a:rPr>
              <a:t>Se inicia expediente de fase preparatoria en virtud de: </a:t>
            </a:r>
          </a:p>
          <a:p>
            <a:pPr algn="just"/>
            <a:r>
              <a:rPr lang="es-419" sz="2000" dirty="0">
                <a:latin typeface="Arial" panose="020B0604020202020204" pitchFamily="34" charset="0"/>
                <a:cs typeface="Arial" panose="020B0604020202020204" pitchFamily="34" charset="0"/>
              </a:rPr>
              <a:t>a) Denuncia; </a:t>
            </a:r>
          </a:p>
          <a:p>
            <a:pPr algn="just"/>
            <a:r>
              <a:rPr lang="es-419" sz="2000" dirty="0">
                <a:latin typeface="Arial" panose="020B0604020202020204" pitchFamily="34" charset="0"/>
                <a:cs typeface="Arial" panose="020B0604020202020204" pitchFamily="34" charset="0"/>
              </a:rPr>
              <a:t>b) expediente investigativo; </a:t>
            </a:r>
          </a:p>
          <a:p>
            <a:pPr algn="just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c) descubrimiento directo de indicios de un delito por parte de la Policía, del instructor penal, del fiscal o del tribunal.</a:t>
            </a:r>
          </a:p>
          <a:p>
            <a:pPr algn="just"/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(Artículo 168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del Código de  Proceso Penal)</a:t>
            </a:r>
            <a:endParaRPr lang="es-ES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072B73E7-F415-81D1-7B98-05AF4E6E37A9}"/>
              </a:ext>
            </a:extLst>
          </p:cNvPr>
          <p:cNvSpPr txBox="1"/>
          <p:nvPr/>
        </p:nvSpPr>
        <p:spPr>
          <a:xfrm>
            <a:off x="760017" y="613313"/>
            <a:ext cx="1072853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5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¿CÓMO INICIA LA FASE PREPARATORIA?</a:t>
            </a:r>
            <a:endParaRPr lang="es-E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186496" y="3514728"/>
            <a:ext cx="5759855" cy="2862322"/>
          </a:xfrm>
          <a:prstGeom prst="rect">
            <a:avLst/>
          </a:prstGeom>
          <a:noFill/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Resulta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posible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que como consecuencia de la dicha comprobación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del delito se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llegue a la conclusión de que por determinada situación legal no sería posible ejercitar la acción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penal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o de que el supuesto hecho delictivo no lo es en realidad, por lo que no se justificaría iniciar el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EFP, 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adoptándose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otras decisiones que pueden, incluso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poner fin al proceso, definitiva o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provisionalmente.</a:t>
            </a: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3121857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068EE6-1E1A-C66F-6898-05151C2F2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>
            <a:extLst>
              <a:ext uri="{FF2B5EF4-FFF2-40B4-BE49-F238E27FC236}">
                <a16:creationId xmlns:a16="http://schemas.microsoft.com/office/drawing/2014/main" xmlns="" id="{B71B5DF2-87F8-BBD2-4A6A-51BED14D0346}"/>
              </a:ext>
            </a:extLst>
          </p:cNvPr>
          <p:cNvCxnSpPr/>
          <p:nvPr/>
        </p:nvCxnSpPr>
        <p:spPr>
          <a:xfrm flipV="1">
            <a:off x="220878" y="293914"/>
            <a:ext cx="1" cy="539659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xmlns="" id="{AAFE6ED4-C789-E941-E8BB-8707783E59AC}"/>
              </a:ext>
            </a:extLst>
          </p:cNvPr>
          <p:cNvCxnSpPr>
            <a:cxnSpLocks/>
          </p:cNvCxnSpPr>
          <p:nvPr/>
        </p:nvCxnSpPr>
        <p:spPr>
          <a:xfrm>
            <a:off x="220877" y="290356"/>
            <a:ext cx="5592658" cy="3559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51BA392E-5933-C9A9-1C4D-DACDDA14800C}"/>
              </a:ext>
            </a:extLst>
          </p:cNvPr>
          <p:cNvCxnSpPr/>
          <p:nvPr/>
        </p:nvCxnSpPr>
        <p:spPr>
          <a:xfrm>
            <a:off x="482462" y="478973"/>
            <a:ext cx="4680529" cy="11591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xmlns="" id="{D88B06CB-6E22-D9ED-EF26-CD684FEEC9C7}"/>
              </a:ext>
            </a:extLst>
          </p:cNvPr>
          <p:cNvCxnSpPr/>
          <p:nvPr/>
        </p:nvCxnSpPr>
        <p:spPr>
          <a:xfrm flipH="1" flipV="1">
            <a:off x="468814" y="490562"/>
            <a:ext cx="10887" cy="4375352"/>
          </a:xfrm>
          <a:prstGeom prst="line">
            <a:avLst/>
          </a:prstGeom>
          <a:ln w="12700">
            <a:solidFill>
              <a:srgbClr val="3E43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2FBFA326-7202-07BC-914F-9E12C6F96595}"/>
              </a:ext>
            </a:extLst>
          </p:cNvPr>
          <p:cNvSpPr/>
          <p:nvPr/>
        </p:nvSpPr>
        <p:spPr>
          <a:xfrm>
            <a:off x="5546158" y="6428906"/>
            <a:ext cx="4599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s-ES" sz="2000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E34CEBB6-58C0-B4E2-B81F-DEA63AD2F6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5400000">
            <a:off x="5675579" y="44938"/>
            <a:ext cx="580710" cy="49083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DAEB2E4A-E5C8-7B32-CCA2-3C7E177CAF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3E4345">
                <a:tint val="45000"/>
                <a:satMod val="400000"/>
              </a:srgbClr>
            </a:duotone>
          </a:blip>
          <a:srcRect t="1" r="6502" b="4536"/>
          <a:stretch/>
        </p:blipFill>
        <p:spPr>
          <a:xfrm rot="10800000">
            <a:off x="189345" y="4804273"/>
            <a:ext cx="580710" cy="490834"/>
          </a:xfrm>
          <a:prstGeom prst="rect">
            <a:avLst/>
          </a:prstGeom>
        </p:spPr>
      </p:pic>
      <p:sp>
        <p:nvSpPr>
          <p:cNvPr id="11" name="17 CuadroTexto">
            <a:extLst>
              <a:ext uri="{FF2B5EF4-FFF2-40B4-BE49-F238E27FC236}">
                <a16:creationId xmlns:a16="http://schemas.microsoft.com/office/drawing/2014/main" xmlns="" id="{206BDDDC-D8DA-0CF7-4914-7291D8AE5886}"/>
              </a:ext>
            </a:extLst>
          </p:cNvPr>
          <p:cNvSpPr txBox="1"/>
          <p:nvPr/>
        </p:nvSpPr>
        <p:spPr>
          <a:xfrm>
            <a:off x="801589" y="4654968"/>
            <a:ext cx="5011946" cy="707886"/>
          </a:xfrm>
          <a:prstGeom prst="rect">
            <a:avLst/>
          </a:prstGeom>
          <a:noFill/>
          <a:ln>
            <a:solidFill>
              <a:srgbClr val="0099C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el procedimiento sumario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la Policía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investigadores, carpetas) e imputados.</a:t>
            </a:r>
            <a:endParaRPr lang="es-ES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072B73E7-F415-81D1-7B98-05AF4E6E37A9}"/>
              </a:ext>
            </a:extLst>
          </p:cNvPr>
          <p:cNvSpPr txBox="1"/>
          <p:nvPr/>
        </p:nvSpPr>
        <p:spPr>
          <a:xfrm>
            <a:off x="565429" y="613313"/>
            <a:ext cx="114666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5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s-E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QUIÉNES SON LOS SUJETOS DEL PROCESO PENAL?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186496" y="4672026"/>
            <a:ext cx="5759855" cy="1015663"/>
          </a:xfrm>
          <a:prstGeom prst="rect">
            <a:avLst/>
          </a:prstGeom>
          <a:noFill/>
          <a:ln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el proceso </a:t>
            </a:r>
            <a:r>
              <a:rPr lang="es-E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ordinario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Policía, el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Instructor, el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Fiscal, el imputado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 los auxiliares de las funciones judiciales</a:t>
            </a:r>
            <a:endParaRPr lang="es-US" dirty="0"/>
          </a:p>
        </p:txBody>
      </p:sp>
      <p:sp>
        <p:nvSpPr>
          <p:cNvPr id="4" name="CuadroTexto 3"/>
          <p:cNvSpPr txBox="1"/>
          <p:nvPr/>
        </p:nvSpPr>
        <p:spPr>
          <a:xfrm>
            <a:off x="2822726" y="1470238"/>
            <a:ext cx="6300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SUJETOS VS </a:t>
            </a:r>
            <a:r>
              <a:rPr lang="es-E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PARTES</a:t>
            </a:r>
            <a:endParaRPr lang="es-US" sz="3200" b="1" dirty="0"/>
          </a:p>
        </p:txBody>
      </p:sp>
      <p:sp>
        <p:nvSpPr>
          <p:cNvPr id="7" name="Elipse 6"/>
          <p:cNvSpPr/>
          <p:nvPr/>
        </p:nvSpPr>
        <p:spPr>
          <a:xfrm>
            <a:off x="565428" y="2055013"/>
            <a:ext cx="4980729" cy="2445549"/>
          </a:xfrm>
          <a:prstGeom prst="ellipse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  <p:sp>
        <p:nvSpPr>
          <p:cNvPr id="8" name="Elipse 7"/>
          <p:cNvSpPr/>
          <p:nvPr/>
        </p:nvSpPr>
        <p:spPr>
          <a:xfrm>
            <a:off x="6672261" y="2249792"/>
            <a:ext cx="5072063" cy="2250769"/>
          </a:xfrm>
          <a:prstGeom prst="ellipse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  <p:sp>
        <p:nvSpPr>
          <p:cNvPr id="15" name="CuadroTexto 14"/>
          <p:cNvSpPr txBox="1"/>
          <p:nvPr/>
        </p:nvSpPr>
        <p:spPr>
          <a:xfrm>
            <a:off x="1120040" y="2569845"/>
            <a:ext cx="38662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Policía, el Instructor, el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Fiscal, el imputado, el acusado, los terceros civilmente responsables, las víctimas,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los auxiliares de las funciones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judiciales, los jueces.</a:t>
            </a:r>
            <a:endParaRPr lang="es-US" b="1" dirty="0"/>
          </a:p>
        </p:txBody>
      </p:sp>
      <p:sp>
        <p:nvSpPr>
          <p:cNvPr id="16" name="CuadroTexto 15"/>
          <p:cNvSpPr txBox="1"/>
          <p:nvPr/>
        </p:nvSpPr>
        <p:spPr>
          <a:xfrm>
            <a:off x="7244637" y="2593653"/>
            <a:ext cx="38662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 Fiscal, el imputado y las víctimas.</a:t>
            </a:r>
            <a:endParaRPr lang="es-US" sz="3200" b="1" dirty="0"/>
          </a:p>
        </p:txBody>
      </p:sp>
      <p:cxnSp>
        <p:nvCxnSpPr>
          <p:cNvPr id="18" name="Conector recto de flecha 17"/>
          <p:cNvCxnSpPr/>
          <p:nvPr/>
        </p:nvCxnSpPr>
        <p:spPr>
          <a:xfrm flipH="1">
            <a:off x="5100643" y="2055013"/>
            <a:ext cx="445514" cy="345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>
            <a:off x="6672261" y="2055013"/>
            <a:ext cx="471489" cy="345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21"/>
          <p:cNvSpPr/>
          <p:nvPr/>
        </p:nvSpPr>
        <p:spPr>
          <a:xfrm>
            <a:off x="220877" y="5926069"/>
            <a:ext cx="11811202" cy="6742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DENUNCIANTE</a:t>
            </a:r>
            <a:r>
              <a:rPr lang="es-E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ASÍ COMO LA VÍCTIMA Y EL PERJUDICADO -QUE PUEDEN SER DISTINTAS PERSONAS NATURALES E INCLUSO, JURÍDICAS- TAMBIÉN PARTICIPAN DEL </a:t>
            </a:r>
            <a:r>
              <a:rPr lang="es-E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INVESTIGATIVO.</a:t>
            </a:r>
            <a:endParaRPr lang="es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974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9724</TotalTime>
  <Words>1412</Words>
  <Application>Microsoft Office PowerPoint</Application>
  <PresentationFormat>Panorámica</PresentationFormat>
  <Paragraphs>130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karen hernandez</dc:creator>
  <cp:lastModifiedBy>casa</cp:lastModifiedBy>
  <cp:revision>863</cp:revision>
  <cp:lastPrinted>2026-04-22T01:17:40Z</cp:lastPrinted>
  <dcterms:created xsi:type="dcterms:W3CDTF">2018-10-25T11:53:00Z</dcterms:created>
  <dcterms:modified xsi:type="dcterms:W3CDTF">2026-04-22T01:26:34Z</dcterms:modified>
</cp:coreProperties>
</file>