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76" r:id="rId4"/>
    <p:sldId id="277" r:id="rId5"/>
    <p:sldId id="278" r:id="rId6"/>
    <p:sldId id="279" r:id="rId7"/>
    <p:sldId id="283" r:id="rId8"/>
    <p:sldId id="280" r:id="rId9"/>
    <p:sldId id="281" r:id="rId10"/>
    <p:sldId id="282" r:id="rId11"/>
    <p:sldId id="284" r:id="rId12"/>
    <p:sldId id="285" r:id="rId13"/>
    <p:sldId id="286" r:id="rId14"/>
    <p:sldId id="287" r:id="rId15"/>
    <p:sldId id="289" r:id="rId16"/>
    <p:sldId id="290" r:id="rId17"/>
    <p:sldId id="288" r:id="rId18"/>
    <p:sldId id="291" r:id="rId19"/>
    <p:sldId id="292" r:id="rId20"/>
    <p:sldId id="293" r:id="rId21"/>
    <p:sldId id="29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2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077218"/>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p:txBody>
      </p:sp>
    </p:spTree>
    <p:extLst>
      <p:ext uri="{BB962C8B-B14F-4D97-AF65-F5344CB8AC3E}">
        <p14:creationId xmlns:p14="http://schemas.microsoft.com/office/powerpoint/2010/main" val="38360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48073302-BBA0-4F38-8D0B-E4A55A2AFB08}"/>
              </a:ext>
            </a:extLst>
          </p:cNvPr>
          <p:cNvSpPr/>
          <p:nvPr/>
        </p:nvSpPr>
        <p:spPr>
          <a:xfrm>
            <a:off x="1736034" y="485794"/>
            <a:ext cx="9660835" cy="3539430"/>
          </a:xfrm>
          <a:prstGeom prst="rect">
            <a:avLst/>
          </a:prstGeom>
        </p:spPr>
        <p:txBody>
          <a:bodyPr wrap="square">
            <a:spAutoFit/>
          </a:bodyPr>
          <a:lstStyle/>
          <a:p>
            <a:pPr algn="ctr"/>
            <a:r>
              <a:rPr lang="es-ES" sz="2800" b="1" dirty="0"/>
              <a:t>Elementos de la Planeación Administrativa:</a:t>
            </a:r>
          </a:p>
          <a:p>
            <a:pPr algn="just"/>
            <a:endParaRPr lang="es-ES" sz="2800" dirty="0"/>
          </a:p>
          <a:p>
            <a:pPr algn="just"/>
            <a:r>
              <a:rPr lang="es-ES" sz="2800" dirty="0"/>
              <a:t>Dentro de los factores internos se consideran: capital humano, recursos financieros, recursos materiales, recursos tecnológicos y toda la estructura de la empresa. En el ambiente externo: estudiar a la competencia, clientes, el gobierno, los proveedores, el marco jurídico.</a:t>
            </a:r>
            <a:endParaRPr lang="es-CU" sz="2800" dirty="0"/>
          </a:p>
        </p:txBody>
      </p:sp>
      <p:pic>
        <p:nvPicPr>
          <p:cNvPr id="3" name="Imagen 2">
            <a:extLst>
              <a:ext uri="{FF2B5EF4-FFF2-40B4-BE49-F238E27FC236}">
                <a16:creationId xmlns:a16="http://schemas.microsoft.com/office/drawing/2014/main" xmlns="" id="{353781B3-C0A8-44D1-9FC6-51528EDF766A}"/>
              </a:ext>
            </a:extLst>
          </p:cNvPr>
          <p:cNvPicPr>
            <a:picLocks noChangeAspect="1"/>
          </p:cNvPicPr>
          <p:nvPr/>
        </p:nvPicPr>
        <p:blipFill>
          <a:blip r:embed="rId2"/>
          <a:stretch>
            <a:fillRect/>
          </a:stretch>
        </p:blipFill>
        <p:spPr>
          <a:xfrm>
            <a:off x="6096000" y="3837953"/>
            <a:ext cx="5364232" cy="2682116"/>
          </a:xfrm>
          <a:prstGeom prst="rect">
            <a:avLst/>
          </a:prstGeom>
        </p:spPr>
      </p:pic>
    </p:spTree>
    <p:extLst>
      <p:ext uri="{BB962C8B-B14F-4D97-AF65-F5344CB8AC3E}">
        <p14:creationId xmlns:p14="http://schemas.microsoft.com/office/powerpoint/2010/main" val="185671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1A2F6F9D-2A94-4922-83EA-D9951BCF2AC7}"/>
              </a:ext>
            </a:extLst>
          </p:cNvPr>
          <p:cNvPicPr>
            <a:picLocks noChangeAspect="1"/>
          </p:cNvPicPr>
          <p:nvPr/>
        </p:nvPicPr>
        <p:blipFill>
          <a:blip r:embed="rId2"/>
          <a:stretch>
            <a:fillRect/>
          </a:stretch>
        </p:blipFill>
        <p:spPr>
          <a:xfrm>
            <a:off x="1802295" y="48532"/>
            <a:ext cx="9090991" cy="6809468"/>
          </a:xfrm>
          <a:prstGeom prst="rect">
            <a:avLst/>
          </a:prstGeom>
        </p:spPr>
      </p:pic>
    </p:spTree>
    <p:extLst>
      <p:ext uri="{BB962C8B-B14F-4D97-AF65-F5344CB8AC3E}">
        <p14:creationId xmlns:p14="http://schemas.microsoft.com/office/powerpoint/2010/main" val="1728438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22EA7CD8-2ABC-4DD3-88FB-8D0B2FD95D13}"/>
              </a:ext>
            </a:extLst>
          </p:cNvPr>
          <p:cNvPicPr>
            <a:picLocks noChangeAspect="1"/>
          </p:cNvPicPr>
          <p:nvPr/>
        </p:nvPicPr>
        <p:blipFill>
          <a:blip r:embed="rId2"/>
          <a:stretch>
            <a:fillRect/>
          </a:stretch>
        </p:blipFill>
        <p:spPr>
          <a:xfrm>
            <a:off x="1775792" y="650931"/>
            <a:ext cx="10270434" cy="5556137"/>
          </a:xfrm>
          <a:prstGeom prst="rect">
            <a:avLst/>
          </a:prstGeom>
        </p:spPr>
      </p:pic>
    </p:spTree>
    <p:extLst>
      <p:ext uri="{BB962C8B-B14F-4D97-AF65-F5344CB8AC3E}">
        <p14:creationId xmlns:p14="http://schemas.microsoft.com/office/powerpoint/2010/main" val="1664412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5B449596-9133-48FB-BB6E-91427AF20738}"/>
              </a:ext>
            </a:extLst>
          </p:cNvPr>
          <p:cNvSpPr/>
          <p:nvPr/>
        </p:nvSpPr>
        <p:spPr>
          <a:xfrm>
            <a:off x="1948068" y="823077"/>
            <a:ext cx="8627165" cy="3108543"/>
          </a:xfrm>
          <a:prstGeom prst="rect">
            <a:avLst/>
          </a:prstGeom>
        </p:spPr>
        <p:txBody>
          <a:bodyPr wrap="square">
            <a:spAutoFit/>
          </a:bodyPr>
          <a:lstStyle/>
          <a:p>
            <a:pPr algn="just"/>
            <a:r>
              <a:rPr lang="es-ES" sz="2800" b="1" dirty="0"/>
              <a:t>Planificación para el Desarrollo Agropecuario </a:t>
            </a:r>
            <a:r>
              <a:rPr lang="es-ES" sz="2800" dirty="0"/>
              <a:t>es una carrera de carácter interdisciplinario, en la que se conocen, entienden y analizan los procesos de desarrollo económico, social y técnico, con relación a las condiciones sociales y económicas de la población, llevando a cabo la formulación, instrumentación y control</a:t>
            </a:r>
            <a:endParaRPr lang="es-CU" sz="2800" dirty="0"/>
          </a:p>
        </p:txBody>
      </p:sp>
    </p:spTree>
    <p:extLst>
      <p:ext uri="{BB962C8B-B14F-4D97-AF65-F5344CB8AC3E}">
        <p14:creationId xmlns:p14="http://schemas.microsoft.com/office/powerpoint/2010/main" val="82129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3E99D425-78B9-4AE3-B6EF-E7C4446AF0B7}"/>
              </a:ext>
            </a:extLst>
          </p:cNvPr>
          <p:cNvSpPr/>
          <p:nvPr/>
        </p:nvSpPr>
        <p:spPr>
          <a:xfrm>
            <a:off x="1636642" y="278440"/>
            <a:ext cx="9819861" cy="2677656"/>
          </a:xfrm>
          <a:prstGeom prst="rect">
            <a:avLst/>
          </a:prstGeom>
        </p:spPr>
        <p:txBody>
          <a:bodyPr wrap="square">
            <a:spAutoFit/>
          </a:bodyPr>
          <a:lstStyle/>
          <a:p>
            <a:pPr algn="just"/>
            <a:r>
              <a:rPr lang="es-ES" b="1" dirty="0"/>
              <a:t>¿</a:t>
            </a:r>
            <a:r>
              <a:rPr lang="es-ES" sz="2800" b="1" dirty="0"/>
              <a:t>Qué es la planeación de la producción agrícola?</a:t>
            </a:r>
          </a:p>
          <a:p>
            <a:pPr algn="just"/>
            <a:endParaRPr lang="es-ES" sz="2800" dirty="0"/>
          </a:p>
          <a:p>
            <a:pPr algn="just"/>
            <a:r>
              <a:rPr lang="es-ES" sz="2800" dirty="0"/>
              <a:t>La planificación agrícola consiste en una serie de acciones y determinaciones, que ayudan en la rentabilidad de los agronegocios y en la optimización de varios procesos.</a:t>
            </a:r>
            <a:endParaRPr lang="es-CU" sz="2800" dirty="0"/>
          </a:p>
        </p:txBody>
      </p:sp>
      <p:sp>
        <p:nvSpPr>
          <p:cNvPr id="3" name="Rectángulo 2">
            <a:extLst>
              <a:ext uri="{FF2B5EF4-FFF2-40B4-BE49-F238E27FC236}">
                <a16:creationId xmlns:a16="http://schemas.microsoft.com/office/drawing/2014/main" xmlns="" id="{1424FE70-6F68-469B-94DD-14B411C0BEC4}"/>
              </a:ext>
            </a:extLst>
          </p:cNvPr>
          <p:cNvSpPr/>
          <p:nvPr/>
        </p:nvSpPr>
        <p:spPr>
          <a:xfrm>
            <a:off x="1484242" y="3203713"/>
            <a:ext cx="10124659" cy="3539430"/>
          </a:xfrm>
          <a:prstGeom prst="rect">
            <a:avLst/>
          </a:prstGeom>
        </p:spPr>
        <p:txBody>
          <a:bodyPr wrap="square">
            <a:spAutoFit/>
          </a:bodyPr>
          <a:lstStyle/>
          <a:p>
            <a:pPr algn="just"/>
            <a:r>
              <a:rPr lang="es-ES" sz="2800" b="1" dirty="0"/>
              <a:t>¿Qué importancia tiene la planeación dentro de un proyecto agropecuario?</a:t>
            </a:r>
          </a:p>
          <a:p>
            <a:pPr algn="just"/>
            <a:endParaRPr lang="es-ES" sz="2800" dirty="0"/>
          </a:p>
          <a:p>
            <a:pPr algn="just"/>
            <a:r>
              <a:rPr lang="es-ES" sz="2800" dirty="0"/>
              <a:t>La planificación no sólo mejora la eficiencia del trabajo, sino también posibilita evaluar si los manejos y técnicas son adecuados o no. Por eso, el trabajo planificado facilita ordenar cada actividad en el tiempo oportuno y desarrollar el rendimiento.</a:t>
            </a:r>
            <a:endParaRPr lang="es-CU" sz="2800" dirty="0"/>
          </a:p>
        </p:txBody>
      </p:sp>
    </p:spTree>
    <p:extLst>
      <p:ext uri="{BB962C8B-B14F-4D97-AF65-F5344CB8AC3E}">
        <p14:creationId xmlns:p14="http://schemas.microsoft.com/office/powerpoint/2010/main" val="3056044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92C77EB0-83BC-41F4-B712-1ED53E1CE8F4}"/>
              </a:ext>
            </a:extLst>
          </p:cNvPr>
          <p:cNvSpPr/>
          <p:nvPr/>
        </p:nvSpPr>
        <p:spPr>
          <a:xfrm>
            <a:off x="1802295" y="558033"/>
            <a:ext cx="9422295" cy="3108543"/>
          </a:xfrm>
          <a:prstGeom prst="rect">
            <a:avLst/>
          </a:prstGeom>
        </p:spPr>
        <p:txBody>
          <a:bodyPr wrap="square">
            <a:spAutoFit/>
          </a:bodyPr>
          <a:lstStyle/>
          <a:p>
            <a:pPr algn="just"/>
            <a:r>
              <a:rPr lang="es-ES" sz="2800" b="1" u="sng" dirty="0"/>
              <a:t>La carta tecnológica </a:t>
            </a:r>
            <a:r>
              <a:rPr lang="es-ES" sz="2800" dirty="0"/>
              <a:t>es una base sólida de planificación de los recursos, tanto materiales, humanos como financieros, que se requieren en el comportamiento del plan de producción de cualquier actividad agrícola, permitiendo conocer, desde su inicio, los principales indicadores técnico-económicos que regirán el plan de </a:t>
            </a:r>
            <a:endParaRPr lang="es-CU" sz="2800" dirty="0"/>
          </a:p>
        </p:txBody>
      </p:sp>
    </p:spTree>
    <p:extLst>
      <p:ext uri="{BB962C8B-B14F-4D97-AF65-F5344CB8AC3E}">
        <p14:creationId xmlns:p14="http://schemas.microsoft.com/office/powerpoint/2010/main" val="1301230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F4606933-1289-4DA0-B3EC-EFBAA8A54041}"/>
              </a:ext>
            </a:extLst>
          </p:cNvPr>
          <p:cNvSpPr/>
          <p:nvPr/>
        </p:nvSpPr>
        <p:spPr>
          <a:xfrm>
            <a:off x="1749287" y="730312"/>
            <a:ext cx="8693426" cy="3539430"/>
          </a:xfrm>
          <a:prstGeom prst="rect">
            <a:avLst/>
          </a:prstGeom>
        </p:spPr>
        <p:txBody>
          <a:bodyPr wrap="square">
            <a:spAutoFit/>
          </a:bodyPr>
          <a:lstStyle/>
          <a:p>
            <a:pPr algn="just"/>
            <a:r>
              <a:rPr lang="es-ES" b="1" dirty="0"/>
              <a:t>¿</a:t>
            </a:r>
            <a:r>
              <a:rPr lang="es-ES" sz="2800" b="1" dirty="0"/>
              <a:t>Cuál es la importancia de la carta tecnológica?</a:t>
            </a:r>
          </a:p>
          <a:p>
            <a:pPr algn="just"/>
            <a:endParaRPr lang="es-ES" sz="2800" b="1" dirty="0"/>
          </a:p>
          <a:p>
            <a:pPr algn="just"/>
            <a:r>
              <a:rPr lang="es-ES" sz="2800" dirty="0"/>
              <a:t>Carta tecnológica Constituye el documento esencial para el trabajo ejecutivo de un chef, ya que en ella se concentra toda la información sobre una preparación. Es la guía y el instrumento de trabajo para la confección y estandarización de una receta.</a:t>
            </a:r>
            <a:endParaRPr lang="es-CU" sz="2800" dirty="0"/>
          </a:p>
        </p:txBody>
      </p:sp>
      <p:pic>
        <p:nvPicPr>
          <p:cNvPr id="4" name="Imagen 3">
            <a:extLst>
              <a:ext uri="{FF2B5EF4-FFF2-40B4-BE49-F238E27FC236}">
                <a16:creationId xmlns:a16="http://schemas.microsoft.com/office/drawing/2014/main" xmlns="" id="{1FE1113B-7DE6-4D5E-9FAE-6FA6A031595E}"/>
              </a:ext>
            </a:extLst>
          </p:cNvPr>
          <p:cNvPicPr>
            <a:picLocks noChangeAspect="1"/>
          </p:cNvPicPr>
          <p:nvPr/>
        </p:nvPicPr>
        <p:blipFill>
          <a:blip r:embed="rId2"/>
          <a:stretch>
            <a:fillRect/>
          </a:stretch>
        </p:blipFill>
        <p:spPr>
          <a:xfrm>
            <a:off x="8056286" y="3949561"/>
            <a:ext cx="3290221" cy="2464490"/>
          </a:xfrm>
          <a:prstGeom prst="rect">
            <a:avLst/>
          </a:prstGeom>
        </p:spPr>
      </p:pic>
    </p:spTree>
    <p:extLst>
      <p:ext uri="{BB962C8B-B14F-4D97-AF65-F5344CB8AC3E}">
        <p14:creationId xmlns:p14="http://schemas.microsoft.com/office/powerpoint/2010/main" val="78477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F886A76F-E172-4768-9296-12DD4DDC4AF9}"/>
              </a:ext>
            </a:extLst>
          </p:cNvPr>
          <p:cNvSpPr/>
          <p:nvPr/>
        </p:nvSpPr>
        <p:spPr>
          <a:xfrm>
            <a:off x="1789044" y="425512"/>
            <a:ext cx="9647582" cy="3108543"/>
          </a:xfrm>
          <a:prstGeom prst="rect">
            <a:avLst/>
          </a:prstGeom>
        </p:spPr>
        <p:txBody>
          <a:bodyPr wrap="square">
            <a:spAutoFit/>
          </a:bodyPr>
          <a:lstStyle/>
          <a:p>
            <a:pPr algn="just"/>
            <a:r>
              <a:rPr lang="es-ES" sz="2800" b="1" dirty="0"/>
              <a:t>El plan de producción</a:t>
            </a:r>
          </a:p>
          <a:p>
            <a:pPr algn="just"/>
            <a:endParaRPr lang="es-ES" sz="2800" dirty="0"/>
          </a:p>
          <a:p>
            <a:pPr algn="just"/>
            <a:r>
              <a:rPr lang="es-ES" sz="2800" dirty="0"/>
              <a:t>Un plan de proyecto o plan de producción es una herramienta que se utiliza para planificar un proyecto y para reflejar las decisiones tomadas en relación con todos los componentes de un proyecto (tareas, perfiles y calendario).</a:t>
            </a:r>
            <a:endParaRPr lang="es-CU" sz="2800" dirty="0"/>
          </a:p>
        </p:txBody>
      </p:sp>
      <p:pic>
        <p:nvPicPr>
          <p:cNvPr id="3" name="Imagen 2">
            <a:extLst>
              <a:ext uri="{FF2B5EF4-FFF2-40B4-BE49-F238E27FC236}">
                <a16:creationId xmlns:a16="http://schemas.microsoft.com/office/drawing/2014/main" xmlns="" id="{D96171DC-1C99-4E58-BA0E-96888677173D}"/>
              </a:ext>
            </a:extLst>
          </p:cNvPr>
          <p:cNvPicPr>
            <a:picLocks noChangeAspect="1"/>
          </p:cNvPicPr>
          <p:nvPr/>
        </p:nvPicPr>
        <p:blipFill>
          <a:blip r:embed="rId2"/>
          <a:stretch>
            <a:fillRect/>
          </a:stretch>
        </p:blipFill>
        <p:spPr>
          <a:xfrm>
            <a:off x="6507215" y="3763617"/>
            <a:ext cx="4929411" cy="2769703"/>
          </a:xfrm>
          <a:prstGeom prst="rect">
            <a:avLst/>
          </a:prstGeom>
        </p:spPr>
      </p:pic>
    </p:spTree>
    <p:extLst>
      <p:ext uri="{BB962C8B-B14F-4D97-AF65-F5344CB8AC3E}">
        <p14:creationId xmlns:p14="http://schemas.microsoft.com/office/powerpoint/2010/main" val="1614153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79C1922E-3DA0-430E-9DD9-2233CB75CD98}"/>
              </a:ext>
            </a:extLst>
          </p:cNvPr>
          <p:cNvSpPr/>
          <p:nvPr/>
        </p:nvSpPr>
        <p:spPr>
          <a:xfrm>
            <a:off x="1868555" y="768771"/>
            <a:ext cx="9303027" cy="2246769"/>
          </a:xfrm>
          <a:prstGeom prst="rect">
            <a:avLst/>
          </a:prstGeom>
        </p:spPr>
        <p:txBody>
          <a:bodyPr wrap="square">
            <a:spAutoFit/>
          </a:bodyPr>
          <a:lstStyle/>
          <a:p>
            <a:pPr algn="just"/>
            <a:r>
              <a:rPr lang="es-ES" sz="2800" b="1" dirty="0"/>
              <a:t>El movimiento de rebaño </a:t>
            </a:r>
            <a:r>
              <a:rPr lang="es-ES" sz="2800" dirty="0"/>
              <a:t>es una planificación que debe realizarse para proyectar el crecimiento de una unidad de producción en términos del desarrollo fisiológico del ganado y de las formas organizativas tomadas para su cría y explotación.</a:t>
            </a:r>
            <a:endParaRPr lang="es-CU" sz="2800" dirty="0"/>
          </a:p>
        </p:txBody>
      </p:sp>
      <p:pic>
        <p:nvPicPr>
          <p:cNvPr id="3" name="Imagen 2">
            <a:extLst>
              <a:ext uri="{FF2B5EF4-FFF2-40B4-BE49-F238E27FC236}">
                <a16:creationId xmlns:a16="http://schemas.microsoft.com/office/drawing/2014/main" xmlns="" id="{E6A84D46-DD88-4CE6-9261-34E34701CF30}"/>
              </a:ext>
            </a:extLst>
          </p:cNvPr>
          <p:cNvPicPr>
            <a:picLocks noChangeAspect="1"/>
          </p:cNvPicPr>
          <p:nvPr/>
        </p:nvPicPr>
        <p:blipFill>
          <a:blip r:embed="rId2"/>
          <a:stretch>
            <a:fillRect/>
          </a:stretch>
        </p:blipFill>
        <p:spPr>
          <a:xfrm>
            <a:off x="6867939" y="3250302"/>
            <a:ext cx="4793974" cy="3260607"/>
          </a:xfrm>
          <a:prstGeom prst="rect">
            <a:avLst/>
          </a:prstGeom>
        </p:spPr>
      </p:pic>
    </p:spTree>
    <p:extLst>
      <p:ext uri="{BB962C8B-B14F-4D97-AF65-F5344CB8AC3E}">
        <p14:creationId xmlns:p14="http://schemas.microsoft.com/office/powerpoint/2010/main" val="766498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26469AA4-3DAD-4156-8CDA-E9B998A6EC61}"/>
              </a:ext>
            </a:extLst>
          </p:cNvPr>
          <p:cNvSpPr/>
          <p:nvPr/>
        </p:nvSpPr>
        <p:spPr>
          <a:xfrm>
            <a:off x="1669773" y="738882"/>
            <a:ext cx="9594574" cy="3970318"/>
          </a:xfrm>
          <a:prstGeom prst="rect">
            <a:avLst/>
          </a:prstGeom>
        </p:spPr>
        <p:txBody>
          <a:bodyPr wrap="square">
            <a:spAutoFit/>
          </a:bodyPr>
          <a:lstStyle/>
          <a:p>
            <a:pPr algn="just"/>
            <a:r>
              <a:rPr lang="es-ES" sz="2800" b="1" dirty="0"/>
              <a:t>¿Qué es el manejo del rebaño?</a:t>
            </a:r>
          </a:p>
          <a:p>
            <a:pPr algn="just"/>
            <a:endParaRPr lang="es-ES" sz="2800" dirty="0"/>
          </a:p>
          <a:p>
            <a:pPr algn="just"/>
            <a:r>
              <a:rPr lang="es-ES" sz="2800" dirty="0"/>
              <a:t>Se trata de un procedimiento mediante el cual se entra en contacto directo con el ganado para su posterior desplazamiento. Abarca desde su transporte hacia las distintas zonas donde puedan comer o dormir hasta la asistencia a los partos de las nuevas crías, pasando por la realización de distintos estudios sanitarios.</a:t>
            </a:r>
            <a:endParaRPr lang="es-CU" sz="2800" dirty="0"/>
          </a:p>
        </p:txBody>
      </p:sp>
    </p:spTree>
    <p:extLst>
      <p:ext uri="{BB962C8B-B14F-4D97-AF65-F5344CB8AC3E}">
        <p14:creationId xmlns:p14="http://schemas.microsoft.com/office/powerpoint/2010/main" val="2048955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80607" y="427950"/>
            <a:ext cx="9127671" cy="584775"/>
          </a:xfrm>
          <a:prstGeom prst="rect">
            <a:avLst/>
          </a:prstGeom>
        </p:spPr>
        <p:txBody>
          <a:bodyPr wrap="square">
            <a:spAutoFit/>
          </a:bodyPr>
          <a:lstStyle/>
          <a:p>
            <a:pPr algn="ctr"/>
            <a:r>
              <a:rPr lang="es-ES" sz="3200" b="1" dirty="0"/>
              <a:t>TEMA III. Administración agrícola </a:t>
            </a:r>
          </a:p>
        </p:txBody>
      </p:sp>
      <p:sp>
        <p:nvSpPr>
          <p:cNvPr id="3" name="CuadroTexto 2"/>
          <p:cNvSpPr txBox="1"/>
          <p:nvPr/>
        </p:nvSpPr>
        <p:spPr>
          <a:xfrm>
            <a:off x="2296886" y="1471910"/>
            <a:ext cx="9895114" cy="4431983"/>
          </a:xfrm>
          <a:prstGeom prst="rect">
            <a:avLst/>
          </a:prstGeom>
          <a:noFill/>
        </p:spPr>
        <p:txBody>
          <a:bodyPr wrap="square" rtlCol="0">
            <a:spAutoFit/>
          </a:bodyPr>
          <a:lstStyle/>
          <a:p>
            <a:pPr algn="just"/>
            <a:r>
              <a:rPr lang="es-ES" sz="4000" b="1" dirty="0"/>
              <a:t>Sumario:</a:t>
            </a:r>
          </a:p>
          <a:p>
            <a:pPr algn="just"/>
            <a:endParaRPr lang="es-ES" b="1" dirty="0"/>
          </a:p>
          <a:p>
            <a:pPr marL="285750" indent="-285750" algn="just">
              <a:buFont typeface="Wingdings" panose="05000000000000000000" pitchFamily="2" charset="2"/>
              <a:buChar char="ü"/>
            </a:pPr>
            <a:r>
              <a:rPr lang="es-ES" sz="2800" dirty="0"/>
              <a:t>La administración. Conceptos y contenido. </a:t>
            </a:r>
          </a:p>
          <a:p>
            <a:pPr marL="285750" indent="-285750" algn="just">
              <a:buFont typeface="Wingdings" panose="05000000000000000000" pitchFamily="2" charset="2"/>
              <a:buChar char="ü"/>
            </a:pPr>
            <a:r>
              <a:rPr lang="es-ES" sz="2800" dirty="0"/>
              <a:t>El proceso de toma de decisiones.</a:t>
            </a:r>
          </a:p>
          <a:p>
            <a:pPr marL="285750" indent="-285750" algn="just">
              <a:buFont typeface="Wingdings" panose="05000000000000000000" pitchFamily="2" charset="2"/>
              <a:buChar char="ü"/>
            </a:pPr>
            <a:r>
              <a:rPr lang="es-ES" sz="2800" dirty="0"/>
              <a:t> La planificación como función de la administración. </a:t>
            </a:r>
          </a:p>
          <a:p>
            <a:pPr marL="285750" indent="-285750" algn="just">
              <a:buFont typeface="Wingdings" panose="05000000000000000000" pitchFamily="2" charset="2"/>
              <a:buChar char="ü"/>
            </a:pPr>
            <a:r>
              <a:rPr lang="es-ES" sz="2800" dirty="0"/>
              <a:t>La planificación de la producción agropecuaria. </a:t>
            </a:r>
          </a:p>
          <a:p>
            <a:pPr marL="285750" indent="-285750" algn="just">
              <a:buFont typeface="Wingdings" panose="05000000000000000000" pitchFamily="2" charset="2"/>
              <a:buChar char="ü"/>
            </a:pPr>
            <a:r>
              <a:rPr lang="es-ES" sz="2800" dirty="0"/>
              <a:t>Carta tecnológica. </a:t>
            </a:r>
          </a:p>
          <a:p>
            <a:pPr marL="285750" indent="-285750" algn="just">
              <a:buFont typeface="Wingdings" panose="05000000000000000000" pitchFamily="2" charset="2"/>
              <a:buChar char="ü"/>
            </a:pPr>
            <a:r>
              <a:rPr lang="es-ES" sz="2800" dirty="0"/>
              <a:t>Plan de producción agrícola. </a:t>
            </a:r>
          </a:p>
          <a:p>
            <a:pPr marL="285750" indent="-285750" algn="just">
              <a:buFont typeface="Wingdings" panose="05000000000000000000" pitchFamily="2" charset="2"/>
              <a:buChar char="ü"/>
            </a:pPr>
            <a:r>
              <a:rPr lang="es-ES" sz="2800" dirty="0"/>
              <a:t>Movimiento de rebaño. </a:t>
            </a:r>
          </a:p>
          <a:p>
            <a:pPr marL="285750" indent="-285750" algn="just">
              <a:buFont typeface="Wingdings" panose="05000000000000000000" pitchFamily="2" charset="2"/>
              <a:buChar char="ü"/>
            </a:pPr>
            <a:r>
              <a:rPr lang="es-ES" sz="2800" dirty="0"/>
              <a:t>Plan de producción de la ganadería. </a:t>
            </a:r>
            <a:endParaRPr lang="es-ES" sz="4000" b="1"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2143125" cy="6858000"/>
          </a:xfrm>
          <a:prstGeom prst="rect">
            <a:avLst/>
          </a:prstGeom>
        </p:spPr>
      </p:pic>
    </p:spTree>
    <p:extLst>
      <p:ext uri="{BB962C8B-B14F-4D97-AF65-F5344CB8AC3E}">
        <p14:creationId xmlns:p14="http://schemas.microsoft.com/office/powerpoint/2010/main" val="4089764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146A381B-2479-4DEF-A0D1-854D92255067}"/>
              </a:ext>
            </a:extLst>
          </p:cNvPr>
          <p:cNvSpPr/>
          <p:nvPr/>
        </p:nvSpPr>
        <p:spPr>
          <a:xfrm>
            <a:off x="2059331" y="540891"/>
            <a:ext cx="6742551" cy="523220"/>
          </a:xfrm>
          <a:prstGeom prst="rect">
            <a:avLst/>
          </a:prstGeom>
        </p:spPr>
        <p:txBody>
          <a:bodyPr wrap="none">
            <a:spAutoFit/>
          </a:bodyPr>
          <a:lstStyle/>
          <a:p>
            <a:r>
              <a:rPr lang="es-ES" sz="2800" b="1" dirty="0"/>
              <a:t>Plan de producción de la ganadería </a:t>
            </a:r>
          </a:p>
        </p:txBody>
      </p:sp>
      <p:sp>
        <p:nvSpPr>
          <p:cNvPr id="3" name="Rectángulo 2">
            <a:extLst>
              <a:ext uri="{FF2B5EF4-FFF2-40B4-BE49-F238E27FC236}">
                <a16:creationId xmlns:a16="http://schemas.microsoft.com/office/drawing/2014/main" xmlns="" id="{DFCDD0B3-BE77-4982-A0C3-737610253755}"/>
              </a:ext>
            </a:extLst>
          </p:cNvPr>
          <p:cNvSpPr/>
          <p:nvPr/>
        </p:nvSpPr>
        <p:spPr>
          <a:xfrm>
            <a:off x="1338469" y="1631460"/>
            <a:ext cx="10270435" cy="2677656"/>
          </a:xfrm>
          <a:prstGeom prst="rect">
            <a:avLst/>
          </a:prstGeom>
        </p:spPr>
        <p:txBody>
          <a:bodyPr wrap="square">
            <a:spAutoFit/>
          </a:bodyPr>
          <a:lstStyle/>
          <a:p>
            <a:pPr algn="just"/>
            <a:r>
              <a:rPr lang="es-ES" sz="2800" dirty="0"/>
              <a:t>La ganadería puede ser extensiva, intensiva y de autoconsumo, existen diferentes elementos que influyen para un buen desarrollo del hato como el relieve del suelo, acceso a fuentes de agua, un clima adecuado en cuanto a humedad y temperatura así como la vegetación y forrajes que se utilizan para su alimentación.</a:t>
            </a:r>
            <a:endParaRPr lang="es-CU" sz="2800" dirty="0"/>
          </a:p>
        </p:txBody>
      </p:sp>
    </p:spTree>
    <p:extLst>
      <p:ext uri="{BB962C8B-B14F-4D97-AF65-F5344CB8AC3E}">
        <p14:creationId xmlns:p14="http://schemas.microsoft.com/office/powerpoint/2010/main" val="1453136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569660"/>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a:p>
            <a:pPr algn="ctr"/>
            <a:r>
              <a:rPr lang="es-ES" sz="3200" b="1" dirty="0"/>
              <a:t>Curso 2024-2025</a:t>
            </a:r>
          </a:p>
        </p:txBody>
      </p:sp>
    </p:spTree>
    <p:extLst>
      <p:ext uri="{BB962C8B-B14F-4D97-AF65-F5344CB8AC3E}">
        <p14:creationId xmlns:p14="http://schemas.microsoft.com/office/powerpoint/2010/main" val="310232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E54FDFBD-67F3-41C5-9244-185FB4C5D1B9}"/>
              </a:ext>
            </a:extLst>
          </p:cNvPr>
          <p:cNvPicPr>
            <a:picLocks noChangeAspect="1"/>
          </p:cNvPicPr>
          <p:nvPr/>
        </p:nvPicPr>
        <p:blipFill>
          <a:blip r:embed="rId2"/>
          <a:stretch>
            <a:fillRect/>
          </a:stretch>
        </p:blipFill>
        <p:spPr>
          <a:xfrm>
            <a:off x="6985081" y="3869635"/>
            <a:ext cx="4806870" cy="2691847"/>
          </a:xfrm>
          <a:prstGeom prst="rect">
            <a:avLst/>
          </a:prstGeom>
        </p:spPr>
      </p:pic>
      <p:sp>
        <p:nvSpPr>
          <p:cNvPr id="3" name="Rectángulo 2">
            <a:extLst>
              <a:ext uri="{FF2B5EF4-FFF2-40B4-BE49-F238E27FC236}">
                <a16:creationId xmlns:a16="http://schemas.microsoft.com/office/drawing/2014/main" xmlns="" id="{D21B6D85-9FD0-4FA8-AF27-A65E0BE14227}"/>
              </a:ext>
            </a:extLst>
          </p:cNvPr>
          <p:cNvSpPr/>
          <p:nvPr/>
        </p:nvSpPr>
        <p:spPr>
          <a:xfrm>
            <a:off x="1736035" y="618267"/>
            <a:ext cx="9899374" cy="3108543"/>
          </a:xfrm>
          <a:prstGeom prst="rect">
            <a:avLst/>
          </a:prstGeom>
        </p:spPr>
        <p:txBody>
          <a:bodyPr wrap="square">
            <a:spAutoFit/>
          </a:bodyPr>
          <a:lstStyle/>
          <a:p>
            <a:pPr algn="just"/>
            <a:r>
              <a:rPr lang="es-ES" sz="2800" b="1" u="sng" dirty="0"/>
              <a:t>La administración </a:t>
            </a:r>
            <a:r>
              <a:rPr lang="es-ES" sz="2800" dirty="0"/>
              <a:t>es una disciplina encargada de gestionar, organizar, dirigir y asignar recursos eficientemente, para lograr un objetivo determinado. La administración dentro de una empresa tiene el papel de gestionar adecuadamente los activos empresariales para alcanzar el objetivo que plantea la organización.</a:t>
            </a:r>
            <a:endParaRPr lang="es-CU" sz="2800" dirty="0"/>
          </a:p>
        </p:txBody>
      </p:sp>
    </p:spTree>
    <p:extLst>
      <p:ext uri="{BB962C8B-B14F-4D97-AF65-F5344CB8AC3E}">
        <p14:creationId xmlns:p14="http://schemas.microsoft.com/office/powerpoint/2010/main" val="2458709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D6896EEF-1398-4F08-BC98-D1E449E1BBC2}"/>
              </a:ext>
            </a:extLst>
          </p:cNvPr>
          <p:cNvSpPr/>
          <p:nvPr/>
        </p:nvSpPr>
        <p:spPr>
          <a:xfrm>
            <a:off x="1669773" y="518277"/>
            <a:ext cx="9329531" cy="3108543"/>
          </a:xfrm>
          <a:prstGeom prst="rect">
            <a:avLst/>
          </a:prstGeom>
        </p:spPr>
        <p:txBody>
          <a:bodyPr wrap="square">
            <a:spAutoFit/>
          </a:bodyPr>
          <a:lstStyle/>
          <a:p>
            <a:r>
              <a:rPr lang="es-ES" sz="2800" b="1" dirty="0"/>
              <a:t>¿Cuál es la función de la administración?</a:t>
            </a:r>
          </a:p>
          <a:p>
            <a:pPr algn="just"/>
            <a:r>
              <a:rPr lang="es-ES" sz="2800" dirty="0"/>
              <a:t>La Administración de Empresas es una ciencia social, económica y de carácter técnico. Tiene como objetivo principal lograr el máximo beneficio posible para una entidad. Logra esto mediante la organización, planificación, dirección y control de los recursos que tiene a su disposición.</a:t>
            </a:r>
            <a:endParaRPr lang="es-CU" sz="2800" dirty="0"/>
          </a:p>
        </p:txBody>
      </p:sp>
      <p:pic>
        <p:nvPicPr>
          <p:cNvPr id="3" name="Imagen 2">
            <a:extLst>
              <a:ext uri="{FF2B5EF4-FFF2-40B4-BE49-F238E27FC236}">
                <a16:creationId xmlns:a16="http://schemas.microsoft.com/office/drawing/2014/main" xmlns="" id="{A58C21AA-37AE-4222-BF36-C643BFF59C91}"/>
              </a:ext>
            </a:extLst>
          </p:cNvPr>
          <p:cNvPicPr>
            <a:picLocks noChangeAspect="1"/>
          </p:cNvPicPr>
          <p:nvPr/>
        </p:nvPicPr>
        <p:blipFill>
          <a:blip r:embed="rId2"/>
          <a:stretch>
            <a:fillRect/>
          </a:stretch>
        </p:blipFill>
        <p:spPr>
          <a:xfrm>
            <a:off x="7350815" y="3626820"/>
            <a:ext cx="4483376" cy="3145055"/>
          </a:xfrm>
          <a:prstGeom prst="rect">
            <a:avLst/>
          </a:prstGeom>
        </p:spPr>
      </p:pic>
    </p:spTree>
    <p:extLst>
      <p:ext uri="{BB962C8B-B14F-4D97-AF65-F5344CB8AC3E}">
        <p14:creationId xmlns:p14="http://schemas.microsoft.com/office/powerpoint/2010/main" val="1226985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19C8A09D-D40A-499C-A0EF-6C8C1ACD2591}"/>
              </a:ext>
            </a:extLst>
          </p:cNvPr>
          <p:cNvPicPr>
            <a:picLocks noChangeAspect="1"/>
          </p:cNvPicPr>
          <p:nvPr/>
        </p:nvPicPr>
        <p:blipFill>
          <a:blip r:embed="rId2"/>
          <a:stretch>
            <a:fillRect/>
          </a:stretch>
        </p:blipFill>
        <p:spPr>
          <a:xfrm>
            <a:off x="7440344" y="906090"/>
            <a:ext cx="4009533" cy="3311517"/>
          </a:xfrm>
          <a:prstGeom prst="rect">
            <a:avLst/>
          </a:prstGeom>
        </p:spPr>
      </p:pic>
      <p:pic>
        <p:nvPicPr>
          <p:cNvPr id="3" name="Imagen 2">
            <a:extLst>
              <a:ext uri="{FF2B5EF4-FFF2-40B4-BE49-F238E27FC236}">
                <a16:creationId xmlns:a16="http://schemas.microsoft.com/office/drawing/2014/main" xmlns="" id="{58D51823-CA22-4C27-AE3B-3F1C26F29198}"/>
              </a:ext>
            </a:extLst>
          </p:cNvPr>
          <p:cNvPicPr>
            <a:picLocks noChangeAspect="1"/>
          </p:cNvPicPr>
          <p:nvPr/>
        </p:nvPicPr>
        <p:blipFill>
          <a:blip r:embed="rId3"/>
          <a:stretch>
            <a:fillRect/>
          </a:stretch>
        </p:blipFill>
        <p:spPr>
          <a:xfrm>
            <a:off x="2043939" y="266801"/>
            <a:ext cx="4356861" cy="3263440"/>
          </a:xfrm>
          <a:prstGeom prst="rect">
            <a:avLst/>
          </a:prstGeom>
        </p:spPr>
      </p:pic>
      <p:sp>
        <p:nvSpPr>
          <p:cNvPr id="4" name="Rectángulo 3">
            <a:extLst>
              <a:ext uri="{FF2B5EF4-FFF2-40B4-BE49-F238E27FC236}">
                <a16:creationId xmlns:a16="http://schemas.microsoft.com/office/drawing/2014/main" xmlns="" id="{0E524E0E-1900-4F7A-80E8-EFA5382FEEF4}"/>
              </a:ext>
            </a:extLst>
          </p:cNvPr>
          <p:cNvSpPr/>
          <p:nvPr/>
        </p:nvSpPr>
        <p:spPr>
          <a:xfrm>
            <a:off x="1800794" y="4465251"/>
            <a:ext cx="9927380" cy="1815882"/>
          </a:xfrm>
          <a:prstGeom prst="rect">
            <a:avLst/>
          </a:prstGeom>
        </p:spPr>
        <p:txBody>
          <a:bodyPr wrap="square">
            <a:spAutoFit/>
          </a:bodyPr>
          <a:lstStyle/>
          <a:p>
            <a:r>
              <a:rPr lang="es-ES" sz="2800" dirty="0"/>
              <a:t>El proceso de toma de decisiones, conocido como '</a:t>
            </a:r>
            <a:r>
              <a:rPr lang="es-ES" sz="2800" dirty="0" err="1"/>
              <a:t>decision</a:t>
            </a:r>
            <a:r>
              <a:rPr lang="es-ES" sz="2800" dirty="0"/>
              <a:t> </a:t>
            </a:r>
            <a:r>
              <a:rPr lang="es-ES" sz="2800" dirty="0" err="1"/>
              <a:t>making</a:t>
            </a:r>
            <a:r>
              <a:rPr lang="es-ES" sz="2800" dirty="0"/>
              <a:t>', es un método que consiste en reunir la información, evaluar alternativas y, luego, tomar la mejor decisión final posible.</a:t>
            </a:r>
            <a:endParaRPr lang="es-CU" sz="2800" dirty="0"/>
          </a:p>
        </p:txBody>
      </p:sp>
    </p:spTree>
    <p:extLst>
      <p:ext uri="{BB962C8B-B14F-4D97-AF65-F5344CB8AC3E}">
        <p14:creationId xmlns:p14="http://schemas.microsoft.com/office/powerpoint/2010/main" val="1871464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1F08D5BB-5B63-42FA-97B1-902BFFE09409}"/>
              </a:ext>
            </a:extLst>
          </p:cNvPr>
          <p:cNvSpPr/>
          <p:nvPr/>
        </p:nvSpPr>
        <p:spPr>
          <a:xfrm>
            <a:off x="1895060" y="630272"/>
            <a:ext cx="8030817" cy="3108543"/>
          </a:xfrm>
          <a:prstGeom prst="rect">
            <a:avLst/>
          </a:prstGeom>
        </p:spPr>
        <p:txBody>
          <a:bodyPr wrap="square">
            <a:spAutoFit/>
          </a:bodyPr>
          <a:lstStyle/>
          <a:p>
            <a:pPr algn="just"/>
            <a:r>
              <a:rPr lang="es-ES" sz="2800" b="1" dirty="0"/>
              <a:t>La planificación </a:t>
            </a:r>
            <a:r>
              <a:rPr lang="es-ES" sz="2800" dirty="0"/>
              <a:t>es el primer paso del proceso administrativo donde se determina los resultados que pretende alcanzar el grupo social. Determina planes más específicos que se refieren a cada uno de los departamentos de la empresa y se subordinan a los Planes Estratégicos.</a:t>
            </a:r>
            <a:endParaRPr lang="es-CU" sz="2800" dirty="0"/>
          </a:p>
        </p:txBody>
      </p:sp>
      <p:pic>
        <p:nvPicPr>
          <p:cNvPr id="4" name="Imagen 3">
            <a:extLst>
              <a:ext uri="{FF2B5EF4-FFF2-40B4-BE49-F238E27FC236}">
                <a16:creationId xmlns:a16="http://schemas.microsoft.com/office/drawing/2014/main" xmlns="" id="{627F553F-5C31-436D-A277-4E2952C98E43}"/>
              </a:ext>
            </a:extLst>
          </p:cNvPr>
          <p:cNvPicPr>
            <a:picLocks noChangeAspect="1"/>
          </p:cNvPicPr>
          <p:nvPr/>
        </p:nvPicPr>
        <p:blipFill>
          <a:blip r:embed="rId2"/>
          <a:stretch>
            <a:fillRect/>
          </a:stretch>
        </p:blipFill>
        <p:spPr>
          <a:xfrm>
            <a:off x="8176592" y="3844893"/>
            <a:ext cx="3305796" cy="2757175"/>
          </a:xfrm>
          <a:prstGeom prst="rect">
            <a:avLst/>
          </a:prstGeom>
        </p:spPr>
      </p:pic>
    </p:spTree>
    <p:extLst>
      <p:ext uri="{BB962C8B-B14F-4D97-AF65-F5344CB8AC3E}">
        <p14:creationId xmlns:p14="http://schemas.microsoft.com/office/powerpoint/2010/main" val="3378632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xmlns="" id="{73D7D78A-545D-449B-9712-35A69CEFD63A}"/>
              </a:ext>
            </a:extLst>
          </p:cNvPr>
          <p:cNvPicPr>
            <a:picLocks noChangeAspect="1"/>
          </p:cNvPicPr>
          <p:nvPr/>
        </p:nvPicPr>
        <p:blipFill>
          <a:blip r:embed="rId2"/>
          <a:stretch>
            <a:fillRect/>
          </a:stretch>
        </p:blipFill>
        <p:spPr>
          <a:xfrm>
            <a:off x="1724867" y="578126"/>
            <a:ext cx="9788612" cy="5701748"/>
          </a:xfrm>
          <a:prstGeom prst="rect">
            <a:avLst/>
          </a:prstGeom>
        </p:spPr>
      </p:pic>
    </p:spTree>
    <p:extLst>
      <p:ext uri="{BB962C8B-B14F-4D97-AF65-F5344CB8AC3E}">
        <p14:creationId xmlns:p14="http://schemas.microsoft.com/office/powerpoint/2010/main" val="1603779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858BE84C-A779-4B7B-9370-C1F939C43121}"/>
              </a:ext>
            </a:extLst>
          </p:cNvPr>
          <p:cNvSpPr/>
          <p:nvPr/>
        </p:nvSpPr>
        <p:spPr>
          <a:xfrm>
            <a:off x="1577008" y="776046"/>
            <a:ext cx="5976731" cy="4401205"/>
          </a:xfrm>
          <a:prstGeom prst="rect">
            <a:avLst/>
          </a:prstGeom>
        </p:spPr>
        <p:txBody>
          <a:bodyPr wrap="square">
            <a:spAutoFit/>
          </a:bodyPr>
          <a:lstStyle/>
          <a:p>
            <a:pPr algn="just"/>
            <a:r>
              <a:rPr lang="es-ES" sz="2800" b="1" dirty="0"/>
              <a:t>¿Cuál es la función de la planeación en la administración?</a:t>
            </a:r>
          </a:p>
          <a:p>
            <a:pPr algn="just"/>
            <a:endParaRPr lang="es-ES" sz="2800" b="1" dirty="0"/>
          </a:p>
          <a:p>
            <a:pPr algn="just"/>
            <a:r>
              <a:rPr lang="es-ES" sz="2800" dirty="0"/>
              <a:t>Considera la planeación como: “una función administrativa que consiste en seleccionar entre diversas alternativas los objetivos, las políticas, los procedimientos y los programas de una empresa”</a:t>
            </a:r>
          </a:p>
        </p:txBody>
      </p:sp>
      <p:pic>
        <p:nvPicPr>
          <p:cNvPr id="4" name="Imagen 3">
            <a:extLst>
              <a:ext uri="{FF2B5EF4-FFF2-40B4-BE49-F238E27FC236}">
                <a16:creationId xmlns:a16="http://schemas.microsoft.com/office/drawing/2014/main" xmlns="" id="{CF347BC9-24D8-45A1-95A5-5EE672CDBDF8}"/>
              </a:ext>
            </a:extLst>
          </p:cNvPr>
          <p:cNvPicPr>
            <a:picLocks noChangeAspect="1"/>
          </p:cNvPicPr>
          <p:nvPr/>
        </p:nvPicPr>
        <p:blipFill>
          <a:blip r:embed="rId2"/>
          <a:stretch>
            <a:fillRect/>
          </a:stretch>
        </p:blipFill>
        <p:spPr>
          <a:xfrm>
            <a:off x="8288956" y="2266122"/>
            <a:ext cx="2958414" cy="3964885"/>
          </a:xfrm>
          <a:prstGeom prst="rect">
            <a:avLst/>
          </a:prstGeom>
        </p:spPr>
      </p:pic>
    </p:spTree>
    <p:extLst>
      <p:ext uri="{BB962C8B-B14F-4D97-AF65-F5344CB8AC3E}">
        <p14:creationId xmlns:p14="http://schemas.microsoft.com/office/powerpoint/2010/main" val="2148780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xmlns="" id="{B1E735ED-4089-42C4-BC2E-2B1414AD4806}"/>
              </a:ext>
            </a:extLst>
          </p:cNvPr>
          <p:cNvSpPr/>
          <p:nvPr/>
        </p:nvSpPr>
        <p:spPr>
          <a:xfrm>
            <a:off x="1828801" y="709784"/>
            <a:ext cx="9700590" cy="3108543"/>
          </a:xfrm>
          <a:prstGeom prst="rect">
            <a:avLst/>
          </a:prstGeom>
        </p:spPr>
        <p:txBody>
          <a:bodyPr wrap="square">
            <a:spAutoFit/>
          </a:bodyPr>
          <a:lstStyle/>
          <a:p>
            <a:pPr algn="just"/>
            <a:r>
              <a:rPr lang="es-ES" sz="2800" b="1" dirty="0"/>
              <a:t>¿Cuál es la importancia de la planeación en el proceso administrativo?</a:t>
            </a:r>
          </a:p>
          <a:p>
            <a:pPr algn="just"/>
            <a:endParaRPr lang="es-ES" sz="2800" b="1" dirty="0"/>
          </a:p>
          <a:p>
            <a:pPr algn="just"/>
            <a:r>
              <a:rPr lang="es-ES" sz="2800" dirty="0"/>
              <a:t>Contar con una planeación empresarial brinda tranquilidad para conocer los objetivos, permitiendo establecer metas concretas teniendo considerando los recursos con los que se cuenta.</a:t>
            </a:r>
            <a:endParaRPr lang="es-CU" sz="2800" dirty="0"/>
          </a:p>
        </p:txBody>
      </p:sp>
      <p:pic>
        <p:nvPicPr>
          <p:cNvPr id="3" name="Imagen 2">
            <a:extLst>
              <a:ext uri="{FF2B5EF4-FFF2-40B4-BE49-F238E27FC236}">
                <a16:creationId xmlns:a16="http://schemas.microsoft.com/office/drawing/2014/main" xmlns="" id="{B2014B4A-293D-4B68-9509-353B91F581EC}"/>
              </a:ext>
            </a:extLst>
          </p:cNvPr>
          <p:cNvPicPr>
            <a:picLocks noChangeAspect="1"/>
          </p:cNvPicPr>
          <p:nvPr/>
        </p:nvPicPr>
        <p:blipFill>
          <a:blip r:embed="rId2"/>
          <a:stretch>
            <a:fillRect/>
          </a:stretch>
        </p:blipFill>
        <p:spPr>
          <a:xfrm>
            <a:off x="7692265" y="3980207"/>
            <a:ext cx="3837126" cy="2521144"/>
          </a:xfrm>
          <a:prstGeom prst="rect">
            <a:avLst/>
          </a:prstGeom>
        </p:spPr>
      </p:pic>
    </p:spTree>
    <p:extLst>
      <p:ext uri="{BB962C8B-B14F-4D97-AF65-F5344CB8AC3E}">
        <p14:creationId xmlns:p14="http://schemas.microsoft.com/office/powerpoint/2010/main" val="1334478658"/>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226</TotalTime>
  <Words>877</Words>
  <Application>Microsoft Office PowerPoint</Application>
  <PresentationFormat>Personalizado</PresentationFormat>
  <Paragraphs>59</Paragraphs>
  <Slides>21</Slides>
  <Notes>0</Notes>
  <HiddenSlides>0</HiddenSlides>
  <MMClips>0</MMClips>
  <ScaleCrop>false</ScaleCrop>
  <HeadingPairs>
    <vt:vector size="4" baseType="variant">
      <vt:variant>
        <vt:lpstr>Tema</vt:lpstr>
      </vt:variant>
      <vt:variant>
        <vt:i4>1</vt:i4>
      </vt:variant>
      <vt:variant>
        <vt:lpstr>Títulos de diapositiva</vt:lpstr>
      </vt:variant>
      <vt:variant>
        <vt:i4>21</vt:i4>
      </vt:variant>
    </vt:vector>
  </HeadingPairs>
  <TitlesOfParts>
    <vt:vector size="22" baseType="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hola</dc:creator>
  <cp:lastModifiedBy>Rolando</cp:lastModifiedBy>
  <cp:revision>84</cp:revision>
  <dcterms:created xsi:type="dcterms:W3CDTF">2024-01-25T09:38:56Z</dcterms:created>
  <dcterms:modified xsi:type="dcterms:W3CDTF">2025-11-28T23:40:46Z</dcterms:modified>
</cp:coreProperties>
</file>