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346" r:id="rId2"/>
    <p:sldId id="337" r:id="rId3"/>
    <p:sldId id="429" r:id="rId4"/>
    <p:sldId id="413" r:id="rId5"/>
    <p:sldId id="414" r:id="rId6"/>
    <p:sldId id="415" r:id="rId7"/>
    <p:sldId id="419" r:id="rId8"/>
    <p:sldId id="430" r:id="rId9"/>
    <p:sldId id="420" r:id="rId10"/>
    <p:sldId id="424" r:id="rId11"/>
    <p:sldId id="421" r:id="rId12"/>
    <p:sldId id="427" r:id="rId13"/>
    <p:sldId id="425" r:id="rId14"/>
    <p:sldId id="426" r:id="rId15"/>
    <p:sldId id="448" r:id="rId16"/>
    <p:sldId id="428" r:id="rId17"/>
    <p:sldId id="431" r:id="rId18"/>
    <p:sldId id="449" r:id="rId19"/>
    <p:sldId id="432" r:id="rId20"/>
    <p:sldId id="433" r:id="rId21"/>
    <p:sldId id="434" r:id="rId22"/>
    <p:sldId id="435" r:id="rId23"/>
    <p:sldId id="436" r:id="rId24"/>
    <p:sldId id="437" r:id="rId25"/>
    <p:sldId id="438" r:id="rId26"/>
    <p:sldId id="439" r:id="rId27"/>
    <p:sldId id="441" r:id="rId28"/>
    <p:sldId id="442" r:id="rId29"/>
    <p:sldId id="457" r:id="rId30"/>
    <p:sldId id="456" r:id="rId31"/>
    <p:sldId id="443" r:id="rId32"/>
    <p:sldId id="450" r:id="rId33"/>
    <p:sldId id="461" r:id="rId34"/>
    <p:sldId id="452" r:id="rId35"/>
    <p:sldId id="444" r:id="rId36"/>
    <p:sldId id="445" r:id="rId37"/>
    <p:sldId id="375" r:id="rId38"/>
    <p:sldId id="458" r:id="rId39"/>
    <p:sldId id="410" r:id="rId40"/>
    <p:sldId id="359" r:id="rId41"/>
    <p:sldId id="412" r:id="rId42"/>
    <p:sldId id="336" r:id="rId43"/>
  </p:sldIdLst>
  <p:sldSz cx="9144000" cy="6858000" type="screen4x3"/>
  <p:notesSz cx="7045325" cy="93456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95F002"/>
    <a:srgbClr val="00F26D"/>
    <a:srgbClr val="0EFE7B"/>
    <a:srgbClr val="FD370F"/>
    <a:srgbClr val="FDA9ED"/>
    <a:srgbClr val="FFFF00"/>
    <a:srgbClr val="FD91E8"/>
    <a:srgbClr val="990000"/>
    <a:srgbClr val="FFFF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185" autoAdjust="0"/>
    <p:restoredTop sz="84902" autoAdjust="0"/>
  </p:normalViewPr>
  <p:slideViewPr>
    <p:cSldViewPr>
      <p:cViewPr varScale="1">
        <p:scale>
          <a:sx n="61" d="100"/>
          <a:sy n="61" d="100"/>
        </p:scale>
        <p:origin x="-8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990975" y="0"/>
            <a:ext cx="3052763" cy="466725"/>
          </a:xfrm>
          <a:prstGeom prst="rect">
            <a:avLst/>
          </a:prstGeom>
        </p:spPr>
        <p:txBody>
          <a:bodyPr vert="horz" lIns="91440" tIns="45720" rIns="91440" bIns="45720" rtlCol="0"/>
          <a:lstStyle>
            <a:lvl1pPr algn="r">
              <a:defRPr sz="1200"/>
            </a:lvl1pPr>
          </a:lstStyle>
          <a:p>
            <a:fld id="{A9DC67B7-C526-40A1-9E50-EB896B39FC7F}" type="datetimeFigureOut">
              <a:rPr lang="es-ES" smtClean="0"/>
              <a:pPr/>
              <a:t>19/06/2024</a:t>
            </a:fld>
            <a:endParaRPr lang="es-ES"/>
          </a:p>
        </p:txBody>
      </p:sp>
      <p:sp>
        <p:nvSpPr>
          <p:cNvPr id="4" name="3 Marcador de imagen de diapositiva"/>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704850" y="4438650"/>
            <a:ext cx="5635625" cy="4205288"/>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877300"/>
            <a:ext cx="3052763" cy="466725"/>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990975" y="8877300"/>
            <a:ext cx="3052763" cy="466725"/>
          </a:xfrm>
          <a:prstGeom prst="rect">
            <a:avLst/>
          </a:prstGeom>
        </p:spPr>
        <p:txBody>
          <a:bodyPr vert="horz" lIns="91440" tIns="45720" rIns="91440" bIns="45720" rtlCol="0" anchor="b"/>
          <a:lstStyle>
            <a:lvl1pPr algn="r">
              <a:defRPr sz="1200"/>
            </a:lvl1pPr>
          </a:lstStyle>
          <a:p>
            <a:fld id="{E50AFA99-5B17-4FA6-8860-7CB7621C07ED}" type="slidenum">
              <a:rPr lang="es-ES" smtClean="0"/>
              <a:pPr/>
              <a:t>‹Nº›</a:t>
            </a:fld>
            <a:endParaRPr lang="es-ES"/>
          </a:p>
        </p:txBody>
      </p:sp>
    </p:spTree>
    <p:extLst>
      <p:ext uri="{BB962C8B-B14F-4D97-AF65-F5344CB8AC3E}">
        <p14:creationId xmlns:p14="http://schemas.microsoft.com/office/powerpoint/2010/main" xmlns="" val="2662572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50AFA99-5B17-4FA6-8860-7CB7621C07ED}" type="slidenum">
              <a:rPr lang="es-ES" smtClean="0"/>
              <a:pPr/>
              <a:t>39</a:t>
            </a:fld>
            <a:endParaRPr lang="es-ES"/>
          </a:p>
        </p:txBody>
      </p:sp>
    </p:spTree>
    <p:extLst>
      <p:ext uri="{BB962C8B-B14F-4D97-AF65-F5344CB8AC3E}">
        <p14:creationId xmlns:p14="http://schemas.microsoft.com/office/powerpoint/2010/main" xmlns="" val="2624320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26A3BF7-3330-43C3-AAE8-C9706BCB2DFD}" type="datetimeFigureOut">
              <a:rPr lang="es-ES" smtClean="0"/>
              <a:pPr/>
              <a:t>19/06/2024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2106788-27CD-46FD-9B32-980D6E728738}" type="slidenum">
              <a:rPr lang="es-ES" smtClean="0"/>
              <a:pPr/>
              <a:t>‹Nº›</a:t>
            </a:fld>
            <a:endParaRPr lang="es-ES"/>
          </a:p>
        </p:txBody>
      </p:sp>
    </p:spTree>
    <p:extLst>
      <p:ext uri="{BB962C8B-B14F-4D97-AF65-F5344CB8AC3E}">
        <p14:creationId xmlns:p14="http://schemas.microsoft.com/office/powerpoint/2010/main" xmlns="" val="20622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_tradnl"/>
          </a:p>
        </p:txBody>
      </p:sp>
      <p:sp>
        <p:nvSpPr>
          <p:cNvPr id="4" name="3 Marcador de fecha"/>
          <p:cNvSpPr>
            <a:spLocks noGrp="1"/>
          </p:cNvSpPr>
          <p:nvPr>
            <p:ph type="dt" sz="half" idx="10"/>
          </p:nvPr>
        </p:nvSpPr>
        <p:spPr/>
        <p:txBody>
          <a:bodyPr/>
          <a:lstStyle>
            <a:lvl1pPr>
              <a:defRPr/>
            </a:lvl1pPr>
          </a:lstStyle>
          <a:p>
            <a:pPr>
              <a:defRPr/>
            </a:pPr>
            <a:endParaRPr lang="es-ES"/>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08E34D4-77A5-4EAA-A95C-1E527F0321A5}" type="slidenum">
              <a:rPr lang="es-ES"/>
              <a:pPr>
                <a:defRPr/>
              </a:pPr>
              <a:t>‹Nº›</a:t>
            </a:fld>
            <a:endParaRPr lang="es-ES"/>
          </a:p>
        </p:txBody>
      </p:sp>
    </p:spTree>
    <p:extLst>
      <p:ext uri="{BB962C8B-B14F-4D97-AF65-F5344CB8AC3E}">
        <p14:creationId xmlns:p14="http://schemas.microsoft.com/office/powerpoint/2010/main" xmlns="" val="766213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61FD9D02-426E-46C9-9EE9-0DE1EF8B2838}" type="datetime1">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‹Nº›</a:t>
            </a:fld>
            <a:endParaRPr lang="en-US"/>
          </a:p>
        </p:txBody>
      </p:sp>
      <p:sp>
        <p:nvSpPr>
          <p:cNvPr id="7" name="Title 6"/>
          <p:cNvSpPr>
            <a:spLocks noGrp="1"/>
          </p:cNvSpPr>
          <p:nvPr>
            <p:ph type="title"/>
          </p:nvPr>
        </p:nvSpPr>
        <p:spPr/>
        <p:txBody>
          <a:bodyPr/>
          <a:lstStyle/>
          <a:p>
            <a:r>
              <a:rPr lang="es-ES_tradnl" smtClean="0"/>
              <a:t>Click to edit Master title style</a:t>
            </a:r>
            <a:endParaRPr lang="en-US"/>
          </a:p>
        </p:txBody>
      </p:sp>
    </p:spTree>
    <p:extLst>
      <p:ext uri="{BB962C8B-B14F-4D97-AF65-F5344CB8AC3E}">
        <p14:creationId xmlns:p14="http://schemas.microsoft.com/office/powerpoint/2010/main" xmlns="" val="4200908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fld id="{0ACE83E7-B024-42B8-9241-7209158734B6}" type="datetime1">
              <a:rPr lang="es-ES" altLang="es-ES"/>
              <a:pPr/>
              <a:t>19/06/2024</a:t>
            </a:fld>
            <a:endParaRPr lang="en-US" altLang="es-ES"/>
          </a:p>
        </p:txBody>
      </p:sp>
      <p:sp>
        <p:nvSpPr>
          <p:cNvPr id="3" name="4 Marcador de pie de página"/>
          <p:cNvSpPr>
            <a:spLocks noGrp="1"/>
          </p:cNvSpPr>
          <p:nvPr>
            <p:ph type="ftr" sz="quarter" idx="11"/>
          </p:nvPr>
        </p:nvSpPr>
        <p:spPr/>
        <p:txBody>
          <a:bodyPr/>
          <a:lstStyle>
            <a:lvl1pPr>
              <a:defRPr/>
            </a:lvl1pPr>
          </a:lstStyle>
          <a:p>
            <a:r>
              <a:rPr lang="en-US" altLang="es-ES"/>
              <a:t>ORGANIZACIÓN Y ADMINISTRACIÓN I- CURSO 07/08</a:t>
            </a:r>
          </a:p>
        </p:txBody>
      </p:sp>
    </p:spTree>
    <p:extLst>
      <p:ext uri="{BB962C8B-B14F-4D97-AF65-F5344CB8AC3E}">
        <p14:creationId xmlns:p14="http://schemas.microsoft.com/office/powerpoint/2010/main" xmlns="" val="5381228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srcRect/>
          <a:tile tx="0" ty="0" sx="100000" sy="100000" flip="none" algn="tl"/>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A3BF7-3330-43C3-AAE8-C9706BCB2DFD}" type="datetimeFigureOut">
              <a:rPr lang="es-ES" smtClean="0"/>
              <a:pPr/>
              <a:t>19/06/2024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06788-27CD-46FD-9B32-980D6E728738}" type="slidenum">
              <a:rPr lang="es-ES" smtClean="0"/>
              <a:pPr/>
              <a:t>‹Nº›</a:t>
            </a:fld>
            <a:endParaRPr lang="es-ES"/>
          </a:p>
        </p:txBody>
      </p:sp>
    </p:spTree>
    <p:extLst>
      <p:ext uri="{BB962C8B-B14F-4D97-AF65-F5344CB8AC3E}">
        <p14:creationId xmlns:p14="http://schemas.microsoft.com/office/powerpoint/2010/main" xmlns="" val="1635077149"/>
      </p:ext>
    </p:extLst>
  </p:cSld>
  <p:clrMap bg1="lt1" tx1="dk1" bg2="lt2" tx2="dk2" accent1="accent1" accent2="accent2" accent3="accent3" accent4="accent4" accent5="accent5" accent6="accent6" hlink="hlink" folHlink="folHlink"/>
  <p:sldLayoutIdLst>
    <p:sldLayoutId id="2147483654" r:id="rId1"/>
    <p:sldLayoutId id="2147483657" r:id="rId2"/>
    <p:sldLayoutId id="2147483658" r:id="rId3"/>
    <p:sldLayoutId id="2147483659"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16 Imagen"/>
          <p:cNvPicPr>
            <a:picLocks noChangeAspect="1"/>
          </p:cNvPicPr>
          <p:nvPr/>
        </p:nvPicPr>
        <p:blipFill>
          <a:blip r:embed="rId2" cstate="print">
            <a:extLst>
              <a:ext uri="{28A0092B-C50C-407E-A947-70E740481C1C}">
                <a14:useLocalDpi xmlns:a14="http://schemas.microsoft.com/office/drawing/2010/main" xmlns="" val="0"/>
              </a:ext>
            </a:extLst>
          </a:blip>
          <a:srcRect t="2" b="-421"/>
          <a:stretch>
            <a:fillRect/>
          </a:stretch>
        </p:blipFill>
        <p:spPr bwMode="auto">
          <a:xfrm>
            <a:off x="8404225" y="14001"/>
            <a:ext cx="697541" cy="93388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CuadroTexto 2"/>
          <p:cNvSpPr txBox="1"/>
          <p:nvPr/>
        </p:nvSpPr>
        <p:spPr bwMode="auto">
          <a:xfrm>
            <a:off x="1979712" y="368553"/>
            <a:ext cx="5063144" cy="19389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rtlCol="0">
            <a:spAutoFit/>
          </a:bodyPr>
          <a:lstStyle/>
          <a:p>
            <a:pPr algn="ctr">
              <a:spcBef>
                <a:spcPct val="50000"/>
              </a:spcBef>
            </a:pPr>
            <a:r>
              <a:rPr lang="es-ES" sz="4000" b="1" dirty="0" smtClean="0">
                <a:latin typeface="Arial" panose="020B0604020202020204" pitchFamily="34" charset="0"/>
                <a:cs typeface="Arial" panose="020B0604020202020204" pitchFamily="34" charset="0"/>
              </a:rPr>
              <a:t>Asignatura Administración  Estratégica</a:t>
            </a:r>
            <a:endParaRPr lang="es-ES" sz="4000" b="1" dirty="0">
              <a:latin typeface="Arial" panose="020B0604020202020204" pitchFamily="34" charset="0"/>
              <a:cs typeface="Arial" panose="020B0604020202020204" pitchFamily="34" charset="0"/>
            </a:endParaRPr>
          </a:p>
        </p:txBody>
      </p:sp>
      <p:sp>
        <p:nvSpPr>
          <p:cNvPr id="6" name="Rectangle 3"/>
          <p:cNvSpPr>
            <a:spLocks noChangeArrowheads="1"/>
          </p:cNvSpPr>
          <p:nvPr/>
        </p:nvSpPr>
        <p:spPr bwMode="auto">
          <a:xfrm>
            <a:off x="611560" y="3212976"/>
            <a:ext cx="7848872"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36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TEMA 3: LA ESTRATEGIA CORPORATIVA</a:t>
            </a:r>
            <a:r>
              <a:rPr kumimoji="0" lang="es-ES" altLang="es-ES" sz="3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p>
        </p:txBody>
      </p:sp>
      <p:sp>
        <p:nvSpPr>
          <p:cNvPr id="4" name="CuadroTexto 3"/>
          <p:cNvSpPr txBox="1"/>
          <p:nvPr/>
        </p:nvSpPr>
        <p:spPr bwMode="auto">
          <a:xfrm>
            <a:off x="611560" y="5301208"/>
            <a:ext cx="5904656"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rtlCol="0">
            <a:spAutoFit/>
          </a:bodyPr>
          <a:lstStyle/>
          <a:p>
            <a:pPr>
              <a:spcBef>
                <a:spcPct val="50000"/>
              </a:spcBef>
            </a:pPr>
            <a:r>
              <a:rPr lang="es-ES" sz="2000" b="1" dirty="0" smtClean="0">
                <a:latin typeface="Arial" panose="020B0604020202020204" pitchFamily="34" charset="0"/>
                <a:cs typeface="Arial" panose="020B0604020202020204" pitchFamily="34" charset="0"/>
              </a:rPr>
              <a:t>Profesora: </a:t>
            </a:r>
            <a:r>
              <a:rPr lang="es-ES" sz="2000" b="1" dirty="0" err="1" smtClean="0">
                <a:latin typeface="Arial" panose="020B0604020202020204" pitchFamily="34" charset="0"/>
                <a:cs typeface="Arial" panose="020B0604020202020204" pitchFamily="34" charset="0"/>
              </a:rPr>
              <a:t>MSc.</a:t>
            </a:r>
            <a:r>
              <a:rPr lang="es-ES" sz="2000" b="1" dirty="0" smtClean="0">
                <a:latin typeface="Arial" panose="020B0604020202020204" pitchFamily="34" charset="0"/>
                <a:cs typeface="Arial" panose="020B0604020202020204" pitchFamily="34" charset="0"/>
              </a:rPr>
              <a:t> </a:t>
            </a:r>
            <a:r>
              <a:rPr lang="es-ES" sz="2000" b="1" dirty="0" err="1" smtClean="0">
                <a:latin typeface="Arial" panose="020B0604020202020204" pitchFamily="34" charset="0"/>
                <a:cs typeface="Arial" panose="020B0604020202020204" pitchFamily="34" charset="0"/>
              </a:rPr>
              <a:t>Daliannis</a:t>
            </a:r>
            <a:r>
              <a:rPr lang="es-ES" sz="2000" b="1" dirty="0" smtClean="0">
                <a:latin typeface="Arial" panose="020B0604020202020204" pitchFamily="34" charset="0"/>
                <a:cs typeface="Arial" panose="020B0604020202020204" pitchFamily="34" charset="0"/>
              </a:rPr>
              <a:t> Abad Suárez</a:t>
            </a:r>
            <a:endParaRPr lang="es-E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1541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pic>
        <p:nvPicPr>
          <p:cNvPr id="2" name="Imagen 1"/>
          <p:cNvPicPr>
            <a:picLocks noChangeAspect="1"/>
          </p:cNvPicPr>
          <p:nvPr/>
        </p:nvPicPr>
        <p:blipFill>
          <a:blip r:embed="rId2"/>
          <a:stretch>
            <a:fillRect/>
          </a:stretch>
        </p:blipFill>
        <p:spPr>
          <a:xfrm>
            <a:off x="107504" y="640080"/>
            <a:ext cx="8928992" cy="6012911"/>
          </a:xfrm>
          <a:prstGeom prst="rect">
            <a:avLst/>
          </a:prstGeom>
          <a:ln w="38100">
            <a:solidFill>
              <a:schemeClr val="tx1"/>
            </a:solidFill>
          </a:ln>
        </p:spPr>
      </p:pic>
      <p:sp>
        <p:nvSpPr>
          <p:cNvPr id="4" name="Rectángulo 3"/>
          <p:cNvSpPr/>
          <p:nvPr/>
        </p:nvSpPr>
        <p:spPr>
          <a:xfrm>
            <a:off x="395536" y="116632"/>
            <a:ext cx="6048672" cy="40011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s-ES" sz="2000" b="1" dirty="0">
                <a:solidFill>
                  <a:srgbClr val="000000"/>
                </a:solidFill>
                <a:latin typeface="Arial" panose="020B0604020202020204" pitchFamily="34" charset="0"/>
                <a:cs typeface="Arial" panose="020B0604020202020204" pitchFamily="34" charset="0"/>
              </a:rPr>
              <a:t>Tabla </a:t>
            </a:r>
            <a:r>
              <a:rPr lang="es-ES" sz="2000" b="1" dirty="0" smtClean="0">
                <a:solidFill>
                  <a:srgbClr val="000000"/>
                </a:solidFill>
                <a:latin typeface="Arial" panose="020B0604020202020204" pitchFamily="34" charset="0"/>
                <a:cs typeface="Arial" panose="020B0604020202020204" pitchFamily="34" charset="0"/>
              </a:rPr>
              <a:t>No.1. Factores  claves del Macroentorno.</a:t>
            </a:r>
            <a:r>
              <a:rPr lang="es-ES" sz="2000" b="1" dirty="0" smtClean="0">
                <a:latin typeface="Arial" panose="020B0604020202020204" pitchFamily="34" charset="0"/>
                <a:cs typeface="Arial" panose="020B0604020202020204" pitchFamily="34" charset="0"/>
              </a:rPr>
              <a:t> </a:t>
            </a:r>
            <a:endParaRPr lang="es-E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86821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4" name="Rectángulo 3"/>
          <p:cNvSpPr/>
          <p:nvPr/>
        </p:nvSpPr>
        <p:spPr>
          <a:xfrm>
            <a:off x="395536" y="116632"/>
            <a:ext cx="8280920" cy="40011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es-ES" sz="2000" b="1" dirty="0">
                <a:solidFill>
                  <a:srgbClr val="000000"/>
                </a:solidFill>
                <a:latin typeface="Arial" panose="020B0604020202020204" pitchFamily="34" charset="0"/>
                <a:cs typeface="Arial" panose="020B0604020202020204" pitchFamily="34" charset="0"/>
              </a:rPr>
              <a:t>Tabla </a:t>
            </a:r>
            <a:r>
              <a:rPr lang="es-ES" sz="2000" b="1" dirty="0" smtClean="0">
                <a:solidFill>
                  <a:srgbClr val="000000"/>
                </a:solidFill>
                <a:latin typeface="Arial" panose="020B0604020202020204" pitchFamily="34" charset="0"/>
                <a:cs typeface="Arial" panose="020B0604020202020204" pitchFamily="34" charset="0"/>
              </a:rPr>
              <a:t>No. 2. Valoración de los Factores  claves del Macroentorno.</a:t>
            </a:r>
            <a:r>
              <a:rPr lang="es-ES" sz="2000" b="1" dirty="0" smtClean="0">
                <a:latin typeface="Arial" panose="020B0604020202020204" pitchFamily="34" charset="0"/>
                <a:cs typeface="Arial" panose="020B0604020202020204" pitchFamily="34" charset="0"/>
              </a:rPr>
              <a:t> </a:t>
            </a:r>
            <a:endParaRPr lang="es-ES" sz="2000" b="1" dirty="0">
              <a:latin typeface="Arial" panose="020B0604020202020204" pitchFamily="34" charset="0"/>
              <a:cs typeface="Arial" panose="020B0604020202020204" pitchFamily="34" charset="0"/>
            </a:endParaRPr>
          </a:p>
        </p:txBody>
      </p:sp>
      <p:pic>
        <p:nvPicPr>
          <p:cNvPr id="3" name="Imagen 2"/>
          <p:cNvPicPr>
            <a:picLocks noChangeAspect="1"/>
          </p:cNvPicPr>
          <p:nvPr/>
        </p:nvPicPr>
        <p:blipFill>
          <a:blip r:embed="rId2"/>
          <a:stretch>
            <a:fillRect/>
          </a:stretch>
        </p:blipFill>
        <p:spPr>
          <a:xfrm>
            <a:off x="323528" y="908720"/>
            <a:ext cx="8496944" cy="5688632"/>
          </a:xfrm>
          <a:prstGeom prst="rect">
            <a:avLst/>
          </a:prstGeom>
          <a:ln w="38100">
            <a:solidFill>
              <a:schemeClr val="tx1"/>
            </a:solidFill>
          </a:ln>
        </p:spPr>
      </p:pic>
    </p:spTree>
    <p:extLst>
      <p:ext uri="{BB962C8B-B14F-4D97-AF65-F5344CB8AC3E}">
        <p14:creationId xmlns:p14="http://schemas.microsoft.com/office/powerpoint/2010/main" xmlns="" val="83634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ángulo redondeado 20"/>
          <p:cNvSpPr/>
          <p:nvPr/>
        </p:nvSpPr>
        <p:spPr>
          <a:xfrm>
            <a:off x="539552" y="3356995"/>
            <a:ext cx="4536504" cy="2448269"/>
          </a:xfrm>
          <a:prstGeom prst="roundRect">
            <a:avLst/>
          </a:prstGeom>
          <a:solidFill>
            <a:srgbClr val="FFFF66"/>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Elipse 13"/>
          <p:cNvSpPr/>
          <p:nvPr/>
        </p:nvSpPr>
        <p:spPr>
          <a:xfrm flipV="1">
            <a:off x="3182461" y="2492897"/>
            <a:ext cx="2592288" cy="648071"/>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Elipse 10"/>
          <p:cNvSpPr/>
          <p:nvPr/>
        </p:nvSpPr>
        <p:spPr>
          <a:xfrm flipV="1">
            <a:off x="3347865" y="476671"/>
            <a:ext cx="2592288" cy="648071"/>
          </a:xfrm>
          <a:prstGeom prst="ellipse">
            <a:avLst/>
          </a:prstGeom>
          <a:solidFill>
            <a:schemeClr val="bg1"/>
          </a:solid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Elipse 8"/>
          <p:cNvSpPr/>
          <p:nvPr/>
        </p:nvSpPr>
        <p:spPr>
          <a:xfrm>
            <a:off x="251520" y="1340768"/>
            <a:ext cx="3096344" cy="648072"/>
          </a:xfrm>
          <a:prstGeom prst="ellipse">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251520" y="1412776"/>
            <a:ext cx="3020379" cy="430887"/>
          </a:xfrm>
          <a:prstGeom prst="rect">
            <a:avLst/>
          </a:prstGeom>
        </p:spPr>
        <p:txBody>
          <a:bodyPr wrap="none">
            <a:spAutoFit/>
          </a:bodyPr>
          <a:lstStyle/>
          <a:p>
            <a:r>
              <a:rPr lang="es-ES" sz="2200" b="1" dirty="0" smtClean="0">
                <a:latin typeface="Arial" panose="020B0604020202020204" pitchFamily="34" charset="0"/>
                <a:cs typeface="Arial" panose="020B0604020202020204" pitchFamily="34" charset="0"/>
              </a:rPr>
              <a:t>ANÁLISIS EXTERNO </a:t>
            </a:r>
            <a:endParaRPr lang="es-ES" sz="2200" b="1" dirty="0">
              <a:latin typeface="Arial" panose="020B0604020202020204" pitchFamily="34" charset="0"/>
              <a:cs typeface="Arial" panose="020B0604020202020204" pitchFamily="34" charset="0"/>
            </a:endParaRPr>
          </a:p>
        </p:txBody>
      </p:sp>
      <p:sp>
        <p:nvSpPr>
          <p:cNvPr id="4" name="Rectángulo 3"/>
          <p:cNvSpPr/>
          <p:nvPr/>
        </p:nvSpPr>
        <p:spPr>
          <a:xfrm>
            <a:off x="3563888" y="620688"/>
            <a:ext cx="2210862" cy="369332"/>
          </a:xfrm>
          <a:prstGeom prst="rect">
            <a:avLst/>
          </a:prstGeom>
        </p:spPr>
        <p:txBody>
          <a:bodyPr wrap="none">
            <a:spAutoFit/>
          </a:bodyPr>
          <a:lstStyle/>
          <a:p>
            <a:r>
              <a:rPr lang="es-ES" b="1" dirty="0" smtClean="0">
                <a:latin typeface="Arial" panose="020B0604020202020204" pitchFamily="34" charset="0"/>
                <a:cs typeface="Arial" panose="020B0604020202020204" pitchFamily="34" charset="0"/>
              </a:rPr>
              <a:t>OPORTUNIDADES</a:t>
            </a:r>
            <a:endParaRPr lang="es-ES" dirty="0">
              <a:latin typeface="Arial" panose="020B0604020202020204" pitchFamily="34" charset="0"/>
              <a:cs typeface="Arial" panose="020B0604020202020204" pitchFamily="34" charset="0"/>
            </a:endParaRPr>
          </a:p>
        </p:txBody>
      </p:sp>
      <p:sp>
        <p:nvSpPr>
          <p:cNvPr id="6" name="Rectángulo 5"/>
          <p:cNvSpPr/>
          <p:nvPr/>
        </p:nvSpPr>
        <p:spPr>
          <a:xfrm>
            <a:off x="3779912" y="2627620"/>
            <a:ext cx="1492716" cy="369332"/>
          </a:xfrm>
          <a:prstGeom prst="rect">
            <a:avLst/>
          </a:prstGeom>
        </p:spPr>
        <p:txBody>
          <a:bodyPr wrap="none">
            <a:spAutoFit/>
          </a:bodyPr>
          <a:lstStyle/>
          <a:p>
            <a:r>
              <a:rPr lang="es-ES" b="1" dirty="0" smtClean="0">
                <a:latin typeface="Arial" panose="020B0604020202020204" pitchFamily="34" charset="0"/>
                <a:cs typeface="Arial" panose="020B0604020202020204" pitchFamily="34" charset="0"/>
              </a:rPr>
              <a:t>AMENAZAS</a:t>
            </a:r>
            <a:endParaRPr lang="es-ES" b="1" dirty="0">
              <a:latin typeface="Arial" panose="020B0604020202020204" pitchFamily="34" charset="0"/>
              <a:cs typeface="Arial" panose="020B0604020202020204" pitchFamily="34" charset="0"/>
            </a:endParaRPr>
          </a:p>
        </p:txBody>
      </p:sp>
      <p:sp>
        <p:nvSpPr>
          <p:cNvPr id="10" name="Rectángulo 9"/>
          <p:cNvSpPr/>
          <p:nvPr/>
        </p:nvSpPr>
        <p:spPr>
          <a:xfrm>
            <a:off x="568092" y="3573016"/>
            <a:ext cx="4435956" cy="2246769"/>
          </a:xfrm>
          <a:prstGeom prst="rect">
            <a:avLst/>
          </a:prstGeom>
        </p:spPr>
        <p:txBody>
          <a:bodyPr wrap="square">
            <a:spAutoFit/>
          </a:bodyPr>
          <a:lstStyle/>
          <a:p>
            <a:pPr algn="just"/>
            <a:r>
              <a:rPr lang="es-ES" sz="2000" b="1" dirty="0" smtClean="0">
                <a:solidFill>
                  <a:srgbClr val="FF0000"/>
                </a:solidFill>
                <a:latin typeface="Arial" panose="020B0604020202020204" pitchFamily="34" charset="0"/>
                <a:cs typeface="Arial" panose="020B0604020202020204" pitchFamily="34" charset="0"/>
              </a:rPr>
              <a:t>Análisis del </a:t>
            </a:r>
            <a:r>
              <a:rPr lang="es-ES" sz="2000" b="1" dirty="0" err="1" smtClean="0">
                <a:solidFill>
                  <a:srgbClr val="FF0000"/>
                </a:solidFill>
                <a:latin typeface="Arial" panose="020B0604020202020204" pitchFamily="34" charset="0"/>
                <a:cs typeface="Arial" panose="020B0604020202020204" pitchFamily="34" charset="0"/>
              </a:rPr>
              <a:t>macroentorno</a:t>
            </a:r>
            <a:r>
              <a:rPr lang="es-ES" sz="2000" b="1" dirty="0" smtClean="0">
                <a:solidFill>
                  <a:srgbClr val="FF0000"/>
                </a:solidFill>
                <a:latin typeface="Arial" panose="020B0604020202020204" pitchFamily="34" charset="0"/>
                <a:cs typeface="Arial" panose="020B0604020202020204" pitchFamily="34" charset="0"/>
              </a:rPr>
              <a:t>:</a:t>
            </a:r>
          </a:p>
          <a:p>
            <a:pPr algn="just"/>
            <a:r>
              <a:rPr lang="es-ES" sz="2000" b="1" dirty="0" smtClean="0">
                <a:solidFill>
                  <a:srgbClr val="FF0000"/>
                </a:solidFill>
                <a:latin typeface="Arial" panose="020B0604020202020204" pitchFamily="34" charset="0"/>
                <a:cs typeface="Arial" panose="020B0604020202020204" pitchFamily="34" charset="0"/>
              </a:rPr>
              <a:t>-Análisis PEST </a:t>
            </a:r>
            <a:endParaRPr lang="es-ES" sz="2000" b="1" dirty="0">
              <a:solidFill>
                <a:srgbClr val="FF0000"/>
              </a:solidFill>
              <a:latin typeface="Arial" panose="020B0604020202020204" pitchFamily="34" charset="0"/>
              <a:cs typeface="Arial" panose="020B0604020202020204" pitchFamily="34" charset="0"/>
            </a:endParaRPr>
          </a:p>
          <a:p>
            <a:pPr algn="just"/>
            <a:r>
              <a:rPr lang="es-ES" sz="2000" b="1" dirty="0" smtClean="0">
                <a:latin typeface="Arial" panose="020B0604020202020204" pitchFamily="34" charset="0"/>
                <a:cs typeface="Arial" panose="020B0604020202020204" pitchFamily="34" charset="0"/>
              </a:rPr>
              <a:t> </a:t>
            </a:r>
          </a:p>
          <a:p>
            <a:pPr algn="just"/>
            <a:r>
              <a:rPr lang="es-ES" sz="2000" b="1" dirty="0">
                <a:latin typeface="Arial" panose="020B0604020202020204" pitchFamily="34" charset="0"/>
                <a:cs typeface="Arial" panose="020B0604020202020204" pitchFamily="34" charset="0"/>
              </a:rPr>
              <a:t>Análisis del </a:t>
            </a:r>
            <a:r>
              <a:rPr lang="es-ES" sz="2000" b="1" dirty="0" err="1" smtClean="0">
                <a:latin typeface="Arial" panose="020B0604020202020204" pitchFamily="34" charset="0"/>
                <a:cs typeface="Arial" panose="020B0604020202020204" pitchFamily="34" charset="0"/>
              </a:rPr>
              <a:t>microentorno</a:t>
            </a:r>
            <a:r>
              <a:rPr lang="es-ES" sz="2000" b="1" dirty="0" smtClean="0">
                <a:latin typeface="Arial" panose="020B0604020202020204" pitchFamily="34" charset="0"/>
                <a:cs typeface="Arial" panose="020B0604020202020204" pitchFamily="34" charset="0"/>
              </a:rPr>
              <a:t>:</a:t>
            </a:r>
          </a:p>
          <a:p>
            <a:pPr algn="just"/>
            <a:r>
              <a:rPr lang="es-ES" sz="2000" b="1" dirty="0" smtClean="0">
                <a:latin typeface="Arial" panose="020B0604020202020204" pitchFamily="34" charset="0"/>
                <a:cs typeface="Arial" panose="020B0604020202020204" pitchFamily="34" charset="0"/>
              </a:rPr>
              <a:t>-CINCO FUERZAS COMPETITIVAS de </a:t>
            </a:r>
            <a:r>
              <a:rPr lang="es-ES" sz="2000" b="1" dirty="0" err="1" smtClean="0">
                <a:latin typeface="Arial" panose="020B0604020202020204" pitchFamily="34" charset="0"/>
                <a:cs typeface="Arial" panose="020B0604020202020204" pitchFamily="34" charset="0"/>
              </a:rPr>
              <a:t>Porter</a:t>
            </a:r>
            <a:endParaRPr lang="es-ES" sz="2000" b="1" dirty="0">
              <a:latin typeface="Arial" panose="020B0604020202020204" pitchFamily="34" charset="0"/>
              <a:cs typeface="Arial" panose="020B0604020202020204" pitchFamily="34" charset="0"/>
            </a:endParaRPr>
          </a:p>
          <a:p>
            <a:pPr algn="just"/>
            <a:endParaRPr lang="es-ES" sz="2000" b="1" dirty="0">
              <a:latin typeface="Arial" panose="020B0604020202020204" pitchFamily="34" charset="0"/>
              <a:cs typeface="Arial" panose="020B0604020202020204" pitchFamily="34" charset="0"/>
            </a:endParaRPr>
          </a:p>
        </p:txBody>
      </p:sp>
      <p:cxnSp>
        <p:nvCxnSpPr>
          <p:cNvPr id="17" name="Conector recto de flecha 16"/>
          <p:cNvCxnSpPr/>
          <p:nvPr/>
        </p:nvCxnSpPr>
        <p:spPr>
          <a:xfrm flipV="1">
            <a:off x="2339752" y="760057"/>
            <a:ext cx="842709" cy="44134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p:cNvCxnSpPr/>
          <p:nvPr/>
        </p:nvCxnSpPr>
        <p:spPr>
          <a:xfrm>
            <a:off x="2158531" y="2151377"/>
            <a:ext cx="849782" cy="60734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5" name="Rectangle 5"/>
          <p:cNvSpPr>
            <a:spLocks noChangeArrowheads="1"/>
          </p:cNvSpPr>
          <p:nvPr/>
        </p:nvSpPr>
        <p:spPr bwMode="auto">
          <a:xfrm>
            <a:off x="6015876" y="34752"/>
            <a:ext cx="2999232" cy="2862322"/>
          </a:xfrm>
          <a:prstGeom prst="rect">
            <a:avLst/>
          </a:prstGeom>
          <a:ln w="57150"/>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ES" altLang="es-ES" sz="20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Eventos, que se manifiestan en el entorno, sin que sea posible influir sobre sus ocurrencia, pero pueden ser aprovechados para el cumplimiento de la Misión.</a:t>
            </a:r>
            <a:r>
              <a:rPr kumimoji="0" lang="es-ES" altLang="es-ES" sz="2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p>
        </p:txBody>
      </p:sp>
      <p:sp>
        <p:nvSpPr>
          <p:cNvPr id="18" name="Rectángulo 17"/>
          <p:cNvSpPr/>
          <p:nvPr/>
        </p:nvSpPr>
        <p:spPr>
          <a:xfrm>
            <a:off x="5868144" y="3183294"/>
            <a:ext cx="3145029" cy="3170099"/>
          </a:xfrm>
          <a:prstGeom prst="rect">
            <a:avLst/>
          </a:prstGeom>
          <a:ln w="57150"/>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s-ES" sz="2000" b="1" dirty="0" smtClean="0">
                <a:latin typeface="Arial" panose="020B0604020202020204" pitchFamily="34" charset="0"/>
                <a:cs typeface="Arial" panose="020B0604020202020204" pitchFamily="34" charset="0"/>
              </a:rPr>
              <a:t>Limitaciones, </a:t>
            </a:r>
            <a:r>
              <a:rPr lang="es-ES" sz="2000" b="1" dirty="0">
                <a:latin typeface="Arial" panose="020B0604020202020204" pitchFamily="34" charset="0"/>
                <a:cs typeface="Arial" panose="020B0604020202020204" pitchFamily="34" charset="0"/>
              </a:rPr>
              <a:t>acontecimientos latentes en el entorno, cuya acción no se puede </a:t>
            </a:r>
            <a:r>
              <a:rPr lang="es-ES" sz="2000" b="1" dirty="0" smtClean="0">
                <a:latin typeface="Arial" panose="020B0604020202020204" pitchFamily="34" charset="0"/>
                <a:cs typeface="Arial" panose="020B0604020202020204" pitchFamily="34" charset="0"/>
              </a:rPr>
              <a:t>evitar, </a:t>
            </a:r>
            <a:r>
              <a:rPr lang="es-ES" sz="2000" b="1" dirty="0">
                <a:latin typeface="Arial" panose="020B0604020202020204" pitchFamily="34" charset="0"/>
                <a:cs typeface="Arial" panose="020B0604020202020204" pitchFamily="34" charset="0"/>
              </a:rPr>
              <a:t>pero cuya </a:t>
            </a:r>
            <a:r>
              <a:rPr lang="es-ES" sz="2000" b="1" dirty="0" smtClean="0">
                <a:latin typeface="Arial" panose="020B0604020202020204" pitchFamily="34" charset="0"/>
                <a:cs typeface="Arial" panose="020B0604020202020204" pitchFamily="34" charset="0"/>
              </a:rPr>
              <a:t>ocurrencia afecta </a:t>
            </a:r>
            <a:r>
              <a:rPr lang="es-ES" sz="2000" b="1" dirty="0">
                <a:latin typeface="Arial" panose="020B0604020202020204" pitchFamily="34" charset="0"/>
                <a:cs typeface="Arial" panose="020B0604020202020204" pitchFamily="34" charset="0"/>
              </a:rPr>
              <a:t>el funcionamiento del </a:t>
            </a:r>
            <a:r>
              <a:rPr lang="es-ES" sz="2000" b="1" dirty="0" smtClean="0">
                <a:latin typeface="Arial" panose="020B0604020202020204" pitchFamily="34" charset="0"/>
                <a:cs typeface="Arial" panose="020B0604020202020204" pitchFamily="34" charset="0"/>
              </a:rPr>
              <a:t>sistema e impide el </a:t>
            </a:r>
            <a:r>
              <a:rPr lang="es-ES" sz="2000" b="1" dirty="0">
                <a:latin typeface="Arial" panose="020B0604020202020204" pitchFamily="34" charset="0"/>
                <a:cs typeface="Arial" panose="020B0604020202020204" pitchFamily="34" charset="0"/>
              </a:rPr>
              <a:t>cumplimiento de la </a:t>
            </a:r>
            <a:r>
              <a:rPr lang="es-ES" sz="2000" b="1" dirty="0" smtClean="0">
                <a:latin typeface="Arial" panose="020B0604020202020204" pitchFamily="34" charset="0"/>
                <a:cs typeface="Arial" panose="020B0604020202020204" pitchFamily="34" charset="0"/>
              </a:rPr>
              <a:t>Misión.</a:t>
            </a:r>
            <a:endParaRPr lang="es-E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8879175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 name="Rectángulo 1"/>
          <p:cNvSpPr/>
          <p:nvPr/>
        </p:nvSpPr>
        <p:spPr>
          <a:xfrm>
            <a:off x="2932471" y="116632"/>
            <a:ext cx="3079689" cy="52322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s-ES" sz="2800" b="1" dirty="0">
                <a:solidFill>
                  <a:srgbClr val="000000"/>
                </a:solidFill>
                <a:latin typeface="Arial" panose="020B0604020202020204" pitchFamily="34" charset="0"/>
                <a:cs typeface="Arial" panose="020B0604020202020204" pitchFamily="34" charset="0"/>
              </a:rPr>
              <a:t>Análisis interno. </a:t>
            </a:r>
            <a:endParaRPr lang="es-ES" sz="2800" dirty="0">
              <a:latin typeface="Arial" panose="020B0604020202020204" pitchFamily="34" charset="0"/>
              <a:cs typeface="Arial" panose="020B0604020202020204" pitchFamily="34" charset="0"/>
            </a:endParaRPr>
          </a:p>
        </p:txBody>
      </p:sp>
      <p:sp>
        <p:nvSpPr>
          <p:cNvPr id="4" name="Rectángulo 3"/>
          <p:cNvSpPr/>
          <p:nvPr/>
        </p:nvSpPr>
        <p:spPr>
          <a:xfrm>
            <a:off x="179512" y="764704"/>
            <a:ext cx="8568952" cy="600164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Con el análisis interno se intenta investigar acerca de los recursos, capacidades, </a:t>
            </a:r>
            <a:r>
              <a:rPr lang="es-ES" sz="2400" b="1" dirty="0" smtClean="0">
                <a:latin typeface="Arial" panose="020B0604020202020204" pitchFamily="34" charset="0"/>
                <a:cs typeface="Arial" panose="020B0604020202020204" pitchFamily="34" charset="0"/>
              </a:rPr>
              <a:t>y habilidades </a:t>
            </a:r>
            <a:r>
              <a:rPr lang="es-ES" sz="2400" b="1" dirty="0">
                <a:latin typeface="Arial" panose="020B0604020202020204" pitchFamily="34" charset="0"/>
                <a:cs typeface="Arial" panose="020B0604020202020204" pitchFamily="34" charset="0"/>
              </a:rPr>
              <a:t>disponibles por parte de la empresa. </a:t>
            </a:r>
            <a:endParaRPr lang="es-ES" sz="2400" b="1" dirty="0" smtClean="0">
              <a:latin typeface="Arial" panose="020B0604020202020204" pitchFamily="34" charset="0"/>
              <a:cs typeface="Arial" panose="020B0604020202020204" pitchFamily="34" charset="0"/>
            </a:endParaRPr>
          </a:p>
          <a:p>
            <a:pPr algn="just"/>
            <a:endParaRPr lang="es-ES" sz="2400" b="1" dirty="0">
              <a:latin typeface="Arial" panose="020B0604020202020204" pitchFamily="34" charset="0"/>
              <a:cs typeface="Arial" panose="020B0604020202020204" pitchFamily="34" charset="0"/>
            </a:endParaRPr>
          </a:p>
          <a:p>
            <a:pPr algn="just"/>
            <a:r>
              <a:rPr lang="es-ES" sz="2400" b="1" dirty="0" smtClean="0">
                <a:latin typeface="Arial" panose="020B0604020202020204" pitchFamily="34" charset="0"/>
                <a:cs typeface="Arial" panose="020B0604020202020204" pitchFamily="34" charset="0"/>
              </a:rPr>
              <a:t>Con </a:t>
            </a:r>
            <a:r>
              <a:rPr lang="es-ES" sz="2400" b="1" dirty="0">
                <a:latin typeface="Arial" panose="020B0604020202020204" pitchFamily="34" charset="0"/>
                <a:cs typeface="Arial" panose="020B0604020202020204" pitchFamily="34" charset="0"/>
              </a:rPr>
              <a:t>ello se quiere averiguar las </a:t>
            </a:r>
            <a:r>
              <a:rPr lang="es-ES" sz="2400" b="1" dirty="0">
                <a:solidFill>
                  <a:srgbClr val="FF0000"/>
                </a:solidFill>
                <a:latin typeface="Arial" panose="020B0604020202020204" pitchFamily="34" charset="0"/>
                <a:cs typeface="Arial" panose="020B0604020202020204" pitchFamily="34" charset="0"/>
              </a:rPr>
              <a:t>fortalezas</a:t>
            </a:r>
            <a:r>
              <a:rPr lang="es-ES" sz="2400" b="1" dirty="0">
                <a:latin typeface="Arial" panose="020B0604020202020204" pitchFamily="34" charset="0"/>
                <a:cs typeface="Arial" panose="020B0604020202020204" pitchFamily="34" charset="0"/>
              </a:rPr>
              <a:t> y </a:t>
            </a:r>
            <a:r>
              <a:rPr lang="es-ES" sz="2400" b="1" dirty="0">
                <a:solidFill>
                  <a:srgbClr val="FF0000"/>
                </a:solidFill>
                <a:latin typeface="Arial" panose="020B0604020202020204" pitchFamily="34" charset="0"/>
                <a:cs typeface="Arial" panose="020B0604020202020204" pitchFamily="34" charset="0"/>
              </a:rPr>
              <a:t>debilidades</a:t>
            </a:r>
            <a:r>
              <a:rPr lang="es-ES" sz="2400" b="1" dirty="0">
                <a:latin typeface="Arial" panose="020B0604020202020204" pitchFamily="34" charset="0"/>
                <a:cs typeface="Arial" panose="020B0604020202020204" pitchFamily="34" charset="0"/>
              </a:rPr>
              <a:t> de la organización utilizando una de las técnicas más utilizadas, como es la </a:t>
            </a:r>
            <a:r>
              <a:rPr lang="es-ES" sz="2400" b="1" dirty="0">
                <a:solidFill>
                  <a:srgbClr val="FF0000"/>
                </a:solidFill>
                <a:latin typeface="Arial" panose="020B0604020202020204" pitchFamily="34" charset="0"/>
                <a:cs typeface="Arial" panose="020B0604020202020204" pitchFamily="34" charset="0"/>
              </a:rPr>
              <a:t>cadena de valor</a:t>
            </a:r>
            <a:r>
              <a:rPr lang="es-ES" sz="2400" b="1" dirty="0">
                <a:latin typeface="Arial" panose="020B0604020202020204" pitchFamily="34" charset="0"/>
                <a:cs typeface="Arial" panose="020B0604020202020204" pitchFamily="34" charset="0"/>
              </a:rPr>
              <a:t>. </a:t>
            </a:r>
            <a:endParaRPr lang="es-ES" sz="2400" b="1" dirty="0" smtClean="0">
              <a:latin typeface="Arial" panose="020B0604020202020204" pitchFamily="34" charset="0"/>
              <a:cs typeface="Arial" panose="020B0604020202020204" pitchFamily="34" charset="0"/>
            </a:endParaRPr>
          </a:p>
          <a:p>
            <a:pPr algn="just"/>
            <a:endParaRPr lang="es-ES" sz="2400" b="1" dirty="0">
              <a:latin typeface="Arial" panose="020B0604020202020204" pitchFamily="34" charset="0"/>
              <a:cs typeface="Arial" panose="020B0604020202020204" pitchFamily="34" charset="0"/>
            </a:endParaRPr>
          </a:p>
          <a:p>
            <a:pPr algn="just"/>
            <a:r>
              <a:rPr lang="es-ES" sz="2400" b="1" dirty="0" smtClean="0">
                <a:latin typeface="Arial" panose="020B0604020202020204" pitchFamily="34" charset="0"/>
                <a:cs typeface="Arial" panose="020B0604020202020204" pitchFamily="34" charset="0"/>
              </a:rPr>
              <a:t>Además </a:t>
            </a:r>
            <a:r>
              <a:rPr lang="es-ES" sz="2400" b="1" dirty="0">
                <a:latin typeface="Arial" panose="020B0604020202020204" pitchFamily="34" charset="0"/>
                <a:cs typeface="Arial" panose="020B0604020202020204" pitchFamily="34" charset="0"/>
              </a:rPr>
              <a:t>la </a:t>
            </a:r>
            <a:r>
              <a:rPr lang="es-ES" sz="2400" b="1" dirty="0">
                <a:solidFill>
                  <a:srgbClr val="FF0000"/>
                </a:solidFill>
                <a:latin typeface="Arial" panose="020B0604020202020204" pitchFamily="34" charset="0"/>
                <a:cs typeface="Arial" panose="020B0604020202020204" pitchFamily="34" charset="0"/>
              </a:rPr>
              <a:t>teoría de recursos y capacidades </a:t>
            </a:r>
            <a:r>
              <a:rPr lang="es-ES" sz="2400" b="1" dirty="0">
                <a:latin typeface="Arial" panose="020B0604020202020204" pitchFamily="34" charset="0"/>
                <a:cs typeface="Arial" panose="020B0604020202020204" pitchFamily="34" charset="0"/>
              </a:rPr>
              <a:t>permite reconocer ventajas económicas dentro del mercado global analizando las distintas empresas y sus características</a:t>
            </a:r>
            <a:r>
              <a:rPr lang="es-ES" sz="2400" b="1" dirty="0" smtClean="0">
                <a:latin typeface="Arial" panose="020B0604020202020204" pitchFamily="34" charset="0"/>
                <a:cs typeface="Arial" panose="020B0604020202020204" pitchFamily="34" charset="0"/>
              </a:rPr>
              <a:t>.</a:t>
            </a:r>
          </a:p>
          <a:p>
            <a:pPr algn="just"/>
            <a:endParaRPr lang="es-ES" sz="2400" b="1" dirty="0">
              <a:latin typeface="Arial" panose="020B0604020202020204" pitchFamily="34" charset="0"/>
              <a:cs typeface="Arial" panose="020B0604020202020204" pitchFamily="34" charset="0"/>
            </a:endParaRPr>
          </a:p>
          <a:p>
            <a:pPr algn="just"/>
            <a:r>
              <a:rPr lang="es-ES" sz="2400" b="1" dirty="0" smtClean="0">
                <a:latin typeface="Arial" panose="020B0604020202020204" pitchFamily="34" charset="0"/>
                <a:cs typeface="Arial" panose="020B0604020202020204" pitchFamily="34" charset="0"/>
              </a:rPr>
              <a:t>No se trata de detectar qué es lo que se hace bien o mal, sino qué es lo que se hace mejor o peor que los competidores</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9812287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467544" y="332656"/>
            <a:ext cx="8352928" cy="3347840"/>
          </a:xfrm>
          <a:prstGeom prst="rect">
            <a:avLst/>
          </a:prstGeom>
          <a:ln w="57150">
            <a:solidFill>
              <a:srgbClr val="FF00FF"/>
            </a:solidFill>
          </a:ln>
        </p:spPr>
        <p:style>
          <a:lnRef idx="3">
            <a:schemeClr val="lt1"/>
          </a:lnRef>
          <a:fillRef idx="1">
            <a:schemeClr val="accent2"/>
          </a:fillRef>
          <a:effectRef idx="1">
            <a:schemeClr val="accent2"/>
          </a:effectRef>
          <a:fontRef idx="minor">
            <a:schemeClr val="lt1"/>
          </a:fontRef>
        </p:style>
        <p:txBody>
          <a:bodyPr wrap="square">
            <a:spAutoFit/>
          </a:bodyPr>
          <a:lstStyle/>
          <a:p>
            <a:pPr algn="just">
              <a:lnSpc>
                <a:spcPct val="150000"/>
              </a:lnSpc>
            </a:pPr>
            <a:r>
              <a:rPr lang="es-ES" sz="2400" b="1" dirty="0" smtClean="0">
                <a:latin typeface="Arial" panose="020B0604020202020204" pitchFamily="34" charset="0"/>
                <a:cs typeface="Arial" panose="020B0604020202020204" pitchFamily="34" charset="0"/>
              </a:rPr>
              <a:t>El </a:t>
            </a:r>
            <a:r>
              <a:rPr lang="es-ES" sz="2400" b="1" dirty="0">
                <a:latin typeface="Arial" panose="020B0604020202020204" pitchFamily="34" charset="0"/>
                <a:cs typeface="Arial" panose="020B0604020202020204" pitchFamily="34" charset="0"/>
              </a:rPr>
              <a:t>propósito del análisis de los recursos y capacidades es el de identificar el potencial de la empresa para establecer ventajas competitivas mediante la identificación y valoración de los recursos y de habilidades que posee o a los que puede acceder</a:t>
            </a:r>
            <a:r>
              <a:rPr lang="es-ES" sz="2400" b="1" dirty="0" smtClean="0">
                <a:latin typeface="Arial" panose="020B0604020202020204" pitchFamily="34" charset="0"/>
                <a:cs typeface="Arial" panose="020B0604020202020204" pitchFamily="34" charset="0"/>
              </a:rPr>
              <a:t>. (Navas</a:t>
            </a:r>
            <a:r>
              <a:rPr lang="es-ES" sz="2400" b="1" dirty="0">
                <a:latin typeface="Arial" panose="020B0604020202020204" pitchFamily="34" charset="0"/>
                <a:cs typeface="Arial" panose="020B0604020202020204" pitchFamily="34" charset="0"/>
              </a:rPr>
              <a:t>, J. E. y Guerras, L. A. </a:t>
            </a:r>
            <a:r>
              <a:rPr lang="es-ES" sz="2400" b="1" dirty="0" smtClean="0">
                <a:latin typeface="Arial" panose="020B0604020202020204" pitchFamily="34" charset="0"/>
                <a:cs typeface="Arial" panose="020B0604020202020204" pitchFamily="34" charset="0"/>
              </a:rPr>
              <a:t>2002</a:t>
            </a:r>
            <a:r>
              <a:rPr lang="es-ES" sz="2400" b="1" dirty="0">
                <a:latin typeface="Arial" panose="020B0604020202020204" pitchFamily="34" charset="0"/>
                <a:cs typeface="Arial" panose="020B0604020202020204" pitchFamily="34" charset="0"/>
              </a:rPr>
              <a:t>), </a:t>
            </a:r>
          </a:p>
        </p:txBody>
      </p:sp>
      <p:sp>
        <p:nvSpPr>
          <p:cNvPr id="5" name="Rectángulo 4"/>
          <p:cNvSpPr/>
          <p:nvPr/>
        </p:nvSpPr>
        <p:spPr>
          <a:xfrm>
            <a:off x="539552" y="4509120"/>
            <a:ext cx="8208912" cy="1754326"/>
          </a:xfrm>
          <a:prstGeom prst="rect">
            <a:avLst/>
          </a:prstGeom>
          <a:ln w="57150">
            <a:solidFill>
              <a:srgbClr val="FF00FF"/>
            </a:solidFill>
          </a:ln>
        </p:spPr>
        <p:style>
          <a:lnRef idx="3">
            <a:schemeClr val="lt1"/>
          </a:lnRef>
          <a:fillRef idx="1">
            <a:schemeClr val="accent3"/>
          </a:fillRef>
          <a:effectRef idx="1">
            <a:schemeClr val="accent3"/>
          </a:effectRef>
          <a:fontRef idx="minor">
            <a:schemeClr val="lt1"/>
          </a:fontRef>
        </p:style>
        <p:txBody>
          <a:bodyPr wrap="square">
            <a:spAutoFit/>
          </a:bodyPr>
          <a:lstStyle/>
          <a:p>
            <a:pPr algn="just">
              <a:lnSpc>
                <a:spcPct val="150000"/>
              </a:lnSpc>
              <a:spcBef>
                <a:spcPct val="50000"/>
              </a:spcBef>
            </a:pPr>
            <a:r>
              <a:rPr lang="es-ES" sz="2400" b="1" dirty="0" smtClean="0">
                <a:latin typeface="Arial" panose="020B0604020202020204" pitchFamily="34" charset="0"/>
                <a:cs typeface="Arial" panose="020B0604020202020204" pitchFamily="34" charset="0"/>
              </a:rPr>
              <a:t>RECURSOS: Conjunto de factores o activos de los que dispone la empresa para llevar a cabo una estrategia competitiva.</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6839328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ángulo 56"/>
          <p:cNvSpPr/>
          <p:nvPr/>
        </p:nvSpPr>
        <p:spPr>
          <a:xfrm>
            <a:off x="251520" y="476672"/>
            <a:ext cx="8712968" cy="6048672"/>
          </a:xfrm>
          <a:prstGeom prst="rect">
            <a:avLst/>
          </a:prstGeom>
          <a:solidFill>
            <a:srgbClr val="FDA9ED"/>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CuadroTexto 4"/>
          <p:cNvSpPr txBox="1"/>
          <p:nvPr/>
        </p:nvSpPr>
        <p:spPr bwMode="auto">
          <a:xfrm>
            <a:off x="467544" y="3212976"/>
            <a:ext cx="1512168" cy="338554"/>
          </a:xfrm>
          <a:prstGeom prst="rect">
            <a:avLst/>
          </a:prstGeom>
          <a:ln/>
          <a:extLst/>
        </p:spPr>
        <p:style>
          <a:lnRef idx="1">
            <a:schemeClr val="accent2"/>
          </a:lnRef>
          <a:fillRef idx="2">
            <a:schemeClr val="accent2"/>
          </a:fillRef>
          <a:effectRef idx="1">
            <a:schemeClr val="accent2"/>
          </a:effectRef>
          <a:fontRef idx="minor">
            <a:schemeClr val="dk1"/>
          </a:fontRef>
        </p:style>
        <p:txBody>
          <a:bodyPr wrap="square" rtlCol="0">
            <a:spAutoFit/>
          </a:bodyPr>
          <a:lstStyle/>
          <a:p>
            <a:pPr>
              <a:spcBef>
                <a:spcPct val="50000"/>
              </a:spcBef>
            </a:pPr>
            <a:r>
              <a:rPr lang="es-ES" sz="1600" b="1" dirty="0" smtClean="0">
                <a:latin typeface="Arial" panose="020B0604020202020204" pitchFamily="34" charset="0"/>
                <a:cs typeface="Arial" panose="020B0604020202020204" pitchFamily="34" charset="0"/>
              </a:rPr>
              <a:t>RECURSOS</a:t>
            </a:r>
            <a:endParaRPr lang="es-ES" sz="1600" b="1" dirty="0">
              <a:latin typeface="Arial" panose="020B0604020202020204" pitchFamily="34" charset="0"/>
              <a:cs typeface="Arial" panose="020B0604020202020204" pitchFamily="34" charset="0"/>
            </a:endParaRPr>
          </a:p>
        </p:txBody>
      </p:sp>
      <p:sp>
        <p:nvSpPr>
          <p:cNvPr id="6" name="CuadroTexto 5"/>
          <p:cNvSpPr txBox="1"/>
          <p:nvPr/>
        </p:nvSpPr>
        <p:spPr bwMode="auto">
          <a:xfrm>
            <a:off x="2123728" y="1412776"/>
            <a:ext cx="1440160" cy="338554"/>
          </a:xfrm>
          <a:prstGeom prst="rect">
            <a:avLst/>
          </a:prstGeom>
          <a:ln/>
          <a:extLst/>
        </p:spPr>
        <p:style>
          <a:lnRef idx="1">
            <a:schemeClr val="accent3"/>
          </a:lnRef>
          <a:fillRef idx="2">
            <a:schemeClr val="accent3"/>
          </a:fillRef>
          <a:effectRef idx="1">
            <a:schemeClr val="accent3"/>
          </a:effectRef>
          <a:fontRef idx="minor">
            <a:schemeClr val="dk1"/>
          </a:fontRef>
        </p:style>
        <p:txBody>
          <a:bodyPr wrap="square" rtlCol="0">
            <a:spAutoFit/>
          </a:bodyPr>
          <a:lstStyle/>
          <a:p>
            <a:pPr>
              <a:spcBef>
                <a:spcPct val="50000"/>
              </a:spcBef>
            </a:pPr>
            <a:r>
              <a:rPr lang="es-ES" sz="1600" b="1" dirty="0" smtClean="0">
                <a:latin typeface="Arial" panose="020B0604020202020204" pitchFamily="34" charset="0"/>
                <a:cs typeface="Arial" panose="020B0604020202020204" pitchFamily="34" charset="0"/>
              </a:rPr>
              <a:t>TANGIBLES</a:t>
            </a:r>
            <a:endParaRPr lang="es-ES" sz="1600" b="1" dirty="0">
              <a:latin typeface="Arial" panose="020B0604020202020204" pitchFamily="34" charset="0"/>
              <a:cs typeface="Arial" panose="020B0604020202020204" pitchFamily="34" charset="0"/>
            </a:endParaRPr>
          </a:p>
        </p:txBody>
      </p:sp>
      <p:sp>
        <p:nvSpPr>
          <p:cNvPr id="7" name="CuadroTexto 6"/>
          <p:cNvSpPr txBox="1"/>
          <p:nvPr/>
        </p:nvSpPr>
        <p:spPr bwMode="auto">
          <a:xfrm>
            <a:off x="2123728" y="4653136"/>
            <a:ext cx="1584176" cy="338554"/>
          </a:xfrm>
          <a:prstGeom prst="rect">
            <a:avLst/>
          </a:prstGeom>
          <a:ln/>
          <a:extLst/>
        </p:spPr>
        <p:style>
          <a:lnRef idx="1">
            <a:schemeClr val="accent6"/>
          </a:lnRef>
          <a:fillRef idx="2">
            <a:schemeClr val="accent6"/>
          </a:fillRef>
          <a:effectRef idx="1">
            <a:schemeClr val="accent6"/>
          </a:effectRef>
          <a:fontRef idx="minor">
            <a:schemeClr val="dk1"/>
          </a:fontRef>
        </p:style>
        <p:txBody>
          <a:bodyPr wrap="square" rtlCol="0">
            <a:spAutoFit/>
          </a:bodyPr>
          <a:lstStyle/>
          <a:p>
            <a:pPr>
              <a:spcBef>
                <a:spcPct val="50000"/>
              </a:spcBef>
            </a:pPr>
            <a:r>
              <a:rPr lang="es-ES" sz="1600" b="1" dirty="0" smtClean="0">
                <a:latin typeface="Arial" panose="020B0604020202020204" pitchFamily="34" charset="0"/>
                <a:cs typeface="Arial" panose="020B0604020202020204" pitchFamily="34" charset="0"/>
              </a:rPr>
              <a:t>INTANGIBLES</a:t>
            </a:r>
            <a:endParaRPr lang="es-ES" sz="1600" b="1" dirty="0">
              <a:latin typeface="Arial" panose="020B0604020202020204" pitchFamily="34" charset="0"/>
              <a:cs typeface="Arial" panose="020B0604020202020204" pitchFamily="34" charset="0"/>
            </a:endParaRPr>
          </a:p>
        </p:txBody>
      </p:sp>
      <p:sp>
        <p:nvSpPr>
          <p:cNvPr id="8" name="CuadroTexto 7"/>
          <p:cNvSpPr txBox="1"/>
          <p:nvPr/>
        </p:nvSpPr>
        <p:spPr bwMode="auto">
          <a:xfrm>
            <a:off x="4359376" y="736748"/>
            <a:ext cx="3456384" cy="584775"/>
          </a:xfrm>
          <a:prstGeom prst="rect">
            <a:avLst/>
          </a:prstGeom>
          <a:ln/>
          <a:ex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s-ES" sz="1600" b="1" dirty="0" smtClean="0">
                <a:latin typeface="Arial" panose="020B0604020202020204" pitchFamily="34" charset="0"/>
                <a:cs typeface="Arial" panose="020B0604020202020204" pitchFamily="34" charset="0"/>
              </a:rPr>
              <a:t>FÍSICOS</a:t>
            </a:r>
          </a:p>
          <a:p>
            <a:r>
              <a:rPr lang="es-ES" sz="1600" b="1" dirty="0" smtClean="0">
                <a:latin typeface="Arial" panose="020B0604020202020204" pitchFamily="34" charset="0"/>
                <a:cs typeface="Arial" panose="020B0604020202020204" pitchFamily="34" charset="0"/>
              </a:rPr>
              <a:t>(máquinas, mobiliario, edificios)</a:t>
            </a:r>
            <a:endParaRPr lang="es-ES" sz="1600" b="1" dirty="0">
              <a:latin typeface="Arial" panose="020B0604020202020204" pitchFamily="34" charset="0"/>
              <a:cs typeface="Arial" panose="020B0604020202020204" pitchFamily="34" charset="0"/>
            </a:endParaRPr>
          </a:p>
        </p:txBody>
      </p:sp>
      <p:sp>
        <p:nvSpPr>
          <p:cNvPr id="9" name="CuadroTexto 8"/>
          <p:cNvSpPr txBox="1"/>
          <p:nvPr/>
        </p:nvSpPr>
        <p:spPr bwMode="auto">
          <a:xfrm>
            <a:off x="4359376" y="2186563"/>
            <a:ext cx="4389088" cy="830997"/>
          </a:xfrm>
          <a:prstGeom prst="rect">
            <a:avLst/>
          </a:prstGeom>
          <a:ln/>
          <a:ex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spcBef>
                <a:spcPct val="50000"/>
              </a:spcBef>
            </a:pPr>
            <a:r>
              <a:rPr lang="es-ES" sz="1600" b="1" dirty="0" smtClean="0">
                <a:latin typeface="Arial" panose="020B0604020202020204" pitchFamily="34" charset="0"/>
                <a:cs typeface="Arial" panose="020B0604020202020204" pitchFamily="34" charset="0"/>
              </a:rPr>
              <a:t>FINANCIEROS</a:t>
            </a:r>
          </a:p>
          <a:p>
            <a:r>
              <a:rPr lang="es-ES" sz="1600" b="1" dirty="0" smtClean="0">
                <a:latin typeface="Arial" panose="020B0604020202020204" pitchFamily="34" charset="0"/>
                <a:cs typeface="Arial" panose="020B0604020202020204" pitchFamily="34" charset="0"/>
              </a:rPr>
              <a:t>(capacidad de endeudamiento, derechos de cobro) </a:t>
            </a:r>
            <a:endParaRPr lang="es-ES" sz="1600" b="1" dirty="0">
              <a:latin typeface="Arial" panose="020B0604020202020204" pitchFamily="34" charset="0"/>
              <a:cs typeface="Arial" panose="020B0604020202020204" pitchFamily="34" charset="0"/>
            </a:endParaRPr>
          </a:p>
        </p:txBody>
      </p:sp>
      <p:sp>
        <p:nvSpPr>
          <p:cNvPr id="10" name="CuadroTexto 9"/>
          <p:cNvSpPr txBox="1"/>
          <p:nvPr/>
        </p:nvSpPr>
        <p:spPr bwMode="auto">
          <a:xfrm>
            <a:off x="3851920" y="3788028"/>
            <a:ext cx="1872208" cy="338554"/>
          </a:xfrm>
          <a:prstGeom prst="rect">
            <a:avLst/>
          </a:prstGeom>
          <a:ln/>
          <a:extLst/>
        </p:spPr>
        <p:style>
          <a:lnRef idx="1">
            <a:schemeClr val="accent6"/>
          </a:lnRef>
          <a:fillRef idx="2">
            <a:schemeClr val="accent6"/>
          </a:fillRef>
          <a:effectRef idx="1">
            <a:schemeClr val="accent6"/>
          </a:effectRef>
          <a:fontRef idx="minor">
            <a:schemeClr val="dk1"/>
          </a:fontRef>
        </p:style>
        <p:txBody>
          <a:bodyPr wrap="square" rtlCol="0">
            <a:spAutoFit/>
          </a:bodyPr>
          <a:lstStyle/>
          <a:p>
            <a:pPr>
              <a:spcBef>
                <a:spcPct val="50000"/>
              </a:spcBef>
            </a:pPr>
            <a:r>
              <a:rPr lang="es-ES" sz="1600" b="1" dirty="0" smtClean="0">
                <a:latin typeface="Arial" panose="020B0604020202020204" pitchFamily="34" charset="0"/>
                <a:cs typeface="Arial" panose="020B0604020202020204" pitchFamily="34" charset="0"/>
              </a:rPr>
              <a:t>NO HUMANOS</a:t>
            </a:r>
            <a:endParaRPr lang="es-ES" sz="1600" b="1" dirty="0">
              <a:latin typeface="Arial" panose="020B0604020202020204" pitchFamily="34" charset="0"/>
              <a:cs typeface="Arial" panose="020B0604020202020204" pitchFamily="34" charset="0"/>
            </a:endParaRPr>
          </a:p>
        </p:txBody>
      </p:sp>
      <p:sp>
        <p:nvSpPr>
          <p:cNvPr id="11" name="CuadroTexto 10"/>
          <p:cNvSpPr txBox="1"/>
          <p:nvPr/>
        </p:nvSpPr>
        <p:spPr bwMode="auto">
          <a:xfrm>
            <a:off x="3873624" y="5529426"/>
            <a:ext cx="4298776" cy="830997"/>
          </a:xfrm>
          <a:prstGeom prst="rect">
            <a:avLst/>
          </a:prstGeom>
          <a:ln/>
          <a:extLst/>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s-ES" sz="1600" b="1" dirty="0" smtClean="0">
                <a:latin typeface="Arial" panose="020B0604020202020204" pitchFamily="34" charset="0"/>
                <a:cs typeface="Arial" panose="020B0604020202020204" pitchFamily="34" charset="0"/>
              </a:rPr>
              <a:t>HUMANOS</a:t>
            </a:r>
          </a:p>
          <a:p>
            <a:r>
              <a:rPr lang="es-ES" sz="1600" b="1" dirty="0" smtClean="0">
                <a:latin typeface="Arial" panose="020B0604020202020204" pitchFamily="34" charset="0"/>
                <a:cs typeface="Arial" panose="020B0604020202020204" pitchFamily="34" charset="0"/>
              </a:rPr>
              <a:t>(conocimientos, habilidades, destrezas, cultura)</a:t>
            </a:r>
            <a:endParaRPr lang="es-ES" sz="1600" b="1" dirty="0">
              <a:latin typeface="Arial" panose="020B0604020202020204" pitchFamily="34" charset="0"/>
              <a:cs typeface="Arial" panose="020B0604020202020204" pitchFamily="34" charset="0"/>
            </a:endParaRPr>
          </a:p>
        </p:txBody>
      </p:sp>
      <p:sp>
        <p:nvSpPr>
          <p:cNvPr id="12" name="CuadroTexto 11"/>
          <p:cNvSpPr txBox="1"/>
          <p:nvPr/>
        </p:nvSpPr>
        <p:spPr bwMode="auto">
          <a:xfrm>
            <a:off x="6228184" y="3089568"/>
            <a:ext cx="2520280" cy="584775"/>
          </a:xfrm>
          <a:prstGeom prst="rect">
            <a:avLst/>
          </a:prstGeom>
          <a:ln/>
          <a:extLst/>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s-ES" sz="1600" b="1" dirty="0" smtClean="0">
                <a:latin typeface="Arial" panose="020B0604020202020204" pitchFamily="34" charset="0"/>
                <a:cs typeface="Arial" panose="020B0604020202020204" pitchFamily="34" charset="0"/>
              </a:rPr>
              <a:t>TECNOLÓGICOS</a:t>
            </a:r>
          </a:p>
          <a:p>
            <a:r>
              <a:rPr lang="es-ES" sz="1600" b="1" dirty="0" smtClean="0">
                <a:latin typeface="Arial" panose="020B0604020202020204" pitchFamily="34" charset="0"/>
                <a:cs typeface="Arial" panose="020B0604020202020204" pitchFamily="34" charset="0"/>
              </a:rPr>
              <a:t>(tecnologías, patentes) </a:t>
            </a:r>
            <a:endParaRPr lang="es-ES" sz="1600" b="1" dirty="0">
              <a:latin typeface="Arial" panose="020B0604020202020204" pitchFamily="34" charset="0"/>
              <a:cs typeface="Arial" panose="020B0604020202020204" pitchFamily="34" charset="0"/>
            </a:endParaRPr>
          </a:p>
        </p:txBody>
      </p:sp>
      <p:sp>
        <p:nvSpPr>
          <p:cNvPr id="13" name="CuadroTexto 12"/>
          <p:cNvSpPr txBox="1"/>
          <p:nvPr/>
        </p:nvSpPr>
        <p:spPr bwMode="auto">
          <a:xfrm>
            <a:off x="6228184" y="4126582"/>
            <a:ext cx="2520280" cy="1077218"/>
          </a:xfrm>
          <a:prstGeom prst="rect">
            <a:avLst/>
          </a:prstGeom>
          <a:ln/>
          <a:extLst/>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s-ES" sz="1600" b="1" dirty="0" smtClean="0">
                <a:latin typeface="Arial" panose="020B0604020202020204" pitchFamily="34" charset="0"/>
                <a:cs typeface="Arial" panose="020B0604020202020204" pitchFamily="34" charset="0"/>
              </a:rPr>
              <a:t>ORGANIZATIVOS</a:t>
            </a:r>
          </a:p>
          <a:p>
            <a:r>
              <a:rPr lang="es-ES" sz="1600" b="1" dirty="0" smtClean="0">
                <a:latin typeface="Arial" panose="020B0604020202020204" pitchFamily="34" charset="0"/>
                <a:cs typeface="Arial" panose="020B0604020202020204" pitchFamily="34" charset="0"/>
              </a:rPr>
              <a:t>(marca, reputación de productos y empresa, imagen) </a:t>
            </a:r>
            <a:endParaRPr lang="es-ES" sz="1600" b="1" dirty="0">
              <a:latin typeface="Arial" panose="020B0604020202020204" pitchFamily="34" charset="0"/>
              <a:cs typeface="Arial" panose="020B0604020202020204" pitchFamily="34" charset="0"/>
            </a:endParaRPr>
          </a:p>
        </p:txBody>
      </p:sp>
      <p:cxnSp>
        <p:nvCxnSpPr>
          <p:cNvPr id="15" name="Conector recto 14"/>
          <p:cNvCxnSpPr>
            <a:endCxn id="5" idx="0"/>
          </p:cNvCxnSpPr>
          <p:nvPr/>
        </p:nvCxnSpPr>
        <p:spPr>
          <a:xfrm>
            <a:off x="1223628" y="1582053"/>
            <a:ext cx="0" cy="1630923"/>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ector recto 15"/>
          <p:cNvCxnSpPr/>
          <p:nvPr/>
        </p:nvCxnSpPr>
        <p:spPr>
          <a:xfrm>
            <a:off x="1223628" y="3551530"/>
            <a:ext cx="0" cy="13045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ector recto de flecha 17"/>
          <p:cNvCxnSpPr>
            <a:endCxn id="6" idx="1"/>
          </p:cNvCxnSpPr>
          <p:nvPr/>
        </p:nvCxnSpPr>
        <p:spPr>
          <a:xfrm>
            <a:off x="1223628" y="1582053"/>
            <a:ext cx="9001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p:cNvCxnSpPr/>
          <p:nvPr/>
        </p:nvCxnSpPr>
        <p:spPr>
          <a:xfrm>
            <a:off x="1223628" y="4856082"/>
            <a:ext cx="9001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Conector recto 28"/>
          <p:cNvCxnSpPr/>
          <p:nvPr/>
        </p:nvCxnSpPr>
        <p:spPr>
          <a:xfrm>
            <a:off x="3873624" y="848027"/>
            <a:ext cx="0" cy="1630923"/>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Conector recto 30"/>
          <p:cNvCxnSpPr>
            <a:stCxn id="6" idx="3"/>
          </p:cNvCxnSpPr>
          <p:nvPr/>
        </p:nvCxnSpPr>
        <p:spPr>
          <a:xfrm>
            <a:off x="3563888" y="1582053"/>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Conector recto de flecha 33"/>
          <p:cNvCxnSpPr/>
          <p:nvPr/>
        </p:nvCxnSpPr>
        <p:spPr>
          <a:xfrm>
            <a:off x="3873624" y="836712"/>
            <a:ext cx="4823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Conector recto de flecha 34"/>
          <p:cNvCxnSpPr/>
          <p:nvPr/>
        </p:nvCxnSpPr>
        <p:spPr>
          <a:xfrm>
            <a:off x="3851920" y="2492896"/>
            <a:ext cx="4823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Conector recto 40"/>
          <p:cNvCxnSpPr/>
          <p:nvPr/>
        </p:nvCxnSpPr>
        <p:spPr>
          <a:xfrm flipV="1">
            <a:off x="2987824" y="3957305"/>
            <a:ext cx="0" cy="695831"/>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Conector recto 41"/>
          <p:cNvCxnSpPr/>
          <p:nvPr/>
        </p:nvCxnSpPr>
        <p:spPr>
          <a:xfrm flipV="1">
            <a:off x="2987824" y="5002872"/>
            <a:ext cx="0" cy="818941"/>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Conector recto de flecha 42"/>
          <p:cNvCxnSpPr/>
          <p:nvPr/>
        </p:nvCxnSpPr>
        <p:spPr>
          <a:xfrm>
            <a:off x="2973524" y="3957305"/>
            <a:ext cx="9001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Conector recto de flecha 44"/>
          <p:cNvCxnSpPr/>
          <p:nvPr/>
        </p:nvCxnSpPr>
        <p:spPr>
          <a:xfrm>
            <a:off x="2987824" y="5835006"/>
            <a:ext cx="9001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Conector recto 46"/>
          <p:cNvCxnSpPr/>
          <p:nvPr/>
        </p:nvCxnSpPr>
        <p:spPr>
          <a:xfrm>
            <a:off x="5724128" y="3957305"/>
            <a:ext cx="2880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Conector recto 47"/>
          <p:cNvCxnSpPr/>
          <p:nvPr/>
        </p:nvCxnSpPr>
        <p:spPr>
          <a:xfrm>
            <a:off x="6023012" y="3381955"/>
            <a:ext cx="0" cy="1160125"/>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Conector recto de flecha 51"/>
          <p:cNvCxnSpPr/>
          <p:nvPr/>
        </p:nvCxnSpPr>
        <p:spPr>
          <a:xfrm>
            <a:off x="6012160" y="3381955"/>
            <a:ext cx="2411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Conector recto de flecha 53"/>
          <p:cNvCxnSpPr/>
          <p:nvPr/>
        </p:nvCxnSpPr>
        <p:spPr>
          <a:xfrm>
            <a:off x="6012160" y="4509120"/>
            <a:ext cx="2411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8" name="Rectángulo 57"/>
          <p:cNvSpPr/>
          <p:nvPr/>
        </p:nvSpPr>
        <p:spPr>
          <a:xfrm>
            <a:off x="2642007" y="77542"/>
            <a:ext cx="3442161"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s-ES" b="1" dirty="0" smtClean="0">
                <a:latin typeface="Arial" panose="020B0604020202020204" pitchFamily="34" charset="0"/>
                <a:cs typeface="Arial" panose="020B0604020202020204" pitchFamily="34" charset="0"/>
              </a:rPr>
              <a:t>RECURSOS Y CAPACIDADES</a:t>
            </a:r>
            <a:endParaRPr lang="es-ES" dirty="0"/>
          </a:p>
        </p:txBody>
      </p:sp>
    </p:spTree>
    <p:extLst>
      <p:ext uri="{BB962C8B-B14F-4D97-AF65-F5344CB8AC3E}">
        <p14:creationId xmlns:p14="http://schemas.microsoft.com/office/powerpoint/2010/main" xmlns="" val="39585281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 name="Rectángulo 1"/>
          <p:cNvSpPr/>
          <p:nvPr/>
        </p:nvSpPr>
        <p:spPr>
          <a:xfrm>
            <a:off x="251520" y="233809"/>
            <a:ext cx="8568952" cy="1569660"/>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algn="just"/>
            <a:r>
              <a:rPr lang="es-ES" sz="2400" b="1" dirty="0" smtClean="0">
                <a:latin typeface="Arial" panose="020B0604020202020204" pitchFamily="34" charset="0"/>
                <a:cs typeface="Arial" panose="020B0604020202020204" pitchFamily="34" charset="0"/>
              </a:rPr>
              <a:t>Capacidades: Son habilidades o competencias organizativas que permiten desarrollar adecuadamente una actividad combinando y coordinando los recursos individuales disponibles</a:t>
            </a:r>
            <a:endParaRPr lang="es-ES" sz="2400" dirty="0"/>
          </a:p>
        </p:txBody>
      </p:sp>
      <p:sp>
        <p:nvSpPr>
          <p:cNvPr id="4" name="Rectángulo 3"/>
          <p:cNvSpPr/>
          <p:nvPr/>
        </p:nvSpPr>
        <p:spPr>
          <a:xfrm>
            <a:off x="323528" y="1988840"/>
            <a:ext cx="8442942"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s-ES" sz="2400" b="1" dirty="0" smtClean="0">
                <a:latin typeface="Arial" panose="020B0604020202020204" pitchFamily="34" charset="0"/>
                <a:cs typeface="Arial" panose="020B0604020202020204" pitchFamily="34" charset="0"/>
              </a:rPr>
              <a:t>Las capacidades suelen estar ligadas al capital humano (</a:t>
            </a:r>
            <a:r>
              <a:rPr lang="es-ES" sz="2400" b="1" dirty="0" err="1" smtClean="0">
                <a:latin typeface="Arial" panose="020B0604020202020204" pitchFamily="34" charset="0"/>
                <a:cs typeface="Arial" panose="020B0604020202020204" pitchFamily="34" charset="0"/>
              </a:rPr>
              <a:t>know</a:t>
            </a:r>
            <a:r>
              <a:rPr lang="es-ES" sz="2400" b="1" dirty="0" smtClean="0">
                <a:latin typeface="Arial" panose="020B0604020202020204" pitchFamily="34" charset="0"/>
                <a:cs typeface="Arial" panose="020B0604020202020204" pitchFamily="34" charset="0"/>
              </a:rPr>
              <a:t> </a:t>
            </a:r>
            <a:r>
              <a:rPr lang="es-ES" sz="2400" b="1" dirty="0" err="1" smtClean="0">
                <a:latin typeface="Arial" panose="020B0604020202020204" pitchFamily="34" charset="0"/>
                <a:cs typeface="Arial" panose="020B0604020202020204" pitchFamily="34" charset="0"/>
              </a:rPr>
              <a:t>how</a:t>
            </a:r>
            <a:r>
              <a:rPr lang="es-ES" sz="2400" b="1" dirty="0" smtClean="0">
                <a:latin typeface="Arial" panose="020B0604020202020204" pitchFamily="34" charset="0"/>
                <a:cs typeface="Arial" panose="020B0604020202020204" pitchFamily="34" charset="0"/>
              </a:rPr>
              <a:t>) son </a:t>
            </a:r>
            <a:r>
              <a:rPr lang="es-ES" sz="2400" b="1" dirty="0" smtClean="0">
                <a:solidFill>
                  <a:srgbClr val="FF0000"/>
                </a:solidFill>
                <a:latin typeface="Arial" panose="020B0604020202020204" pitchFamily="34" charset="0"/>
                <a:cs typeface="Arial" panose="020B0604020202020204" pitchFamily="34" charset="0"/>
              </a:rPr>
              <a:t>activos Intangibles </a:t>
            </a:r>
            <a:r>
              <a:rPr lang="es-ES" sz="2400" b="1" dirty="0" smtClean="0">
                <a:latin typeface="Arial" panose="020B0604020202020204" pitchFamily="34" charset="0"/>
                <a:cs typeface="Arial" panose="020B0604020202020204" pitchFamily="34" charset="0"/>
              </a:rPr>
              <a:t>imprescindibles para la actividad empresarial.</a:t>
            </a:r>
            <a:endParaRPr lang="es-ES" sz="2400" dirty="0"/>
          </a:p>
        </p:txBody>
      </p:sp>
      <p:sp>
        <p:nvSpPr>
          <p:cNvPr id="5" name="Rectángulo 4"/>
          <p:cNvSpPr/>
          <p:nvPr/>
        </p:nvSpPr>
        <p:spPr>
          <a:xfrm>
            <a:off x="197518" y="3991704"/>
            <a:ext cx="8766970" cy="267765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marL="342900" indent="-342900" algn="just">
              <a:buFont typeface="Arial" panose="020B0604020202020204" pitchFamily="34" charset="0"/>
              <a:buChar char="•"/>
            </a:pPr>
            <a:r>
              <a:rPr lang="es-ES" sz="2400" b="1" dirty="0" smtClean="0">
                <a:latin typeface="Arial" panose="020B0604020202020204" pitchFamily="34" charset="0"/>
                <a:cs typeface="Arial" panose="020B0604020202020204" pitchFamily="34" charset="0"/>
              </a:rPr>
              <a:t>Capacidades funcionales: destinadas a resolver problemas técnicos o de gestión específicos. (fabricar un producto, gestionar un préstamo, controlar la  calidad).</a:t>
            </a:r>
          </a:p>
          <a:p>
            <a:pPr marL="342900" indent="-342900" algn="just">
              <a:buFont typeface="Arial" panose="020B0604020202020204" pitchFamily="34" charset="0"/>
              <a:buChar char="•"/>
            </a:pPr>
            <a:r>
              <a:rPr lang="es-ES" sz="2400" b="1" dirty="0" smtClean="0">
                <a:latin typeface="Arial" panose="020B0604020202020204" pitchFamily="34" charset="0"/>
                <a:cs typeface="Arial" panose="020B0604020202020204" pitchFamily="34" charset="0"/>
              </a:rPr>
              <a:t>Capacidades culturales: actitudes y valores de las personas. (Capacidades de gestionar cambios, de innovar, de trabajar en equipos). </a:t>
            </a:r>
            <a:endParaRPr lang="es-ES" sz="2400" dirty="0"/>
          </a:p>
        </p:txBody>
      </p:sp>
      <p:sp>
        <p:nvSpPr>
          <p:cNvPr id="3" name="Rectángulo 2"/>
          <p:cNvSpPr/>
          <p:nvPr/>
        </p:nvSpPr>
        <p:spPr>
          <a:xfrm>
            <a:off x="323528" y="3356992"/>
            <a:ext cx="4972836" cy="461665"/>
          </a:xfrm>
          <a:prstGeom prst="rect">
            <a:avLst/>
          </a:prstGeom>
        </p:spPr>
        <p:style>
          <a:lnRef idx="1">
            <a:schemeClr val="dk1"/>
          </a:lnRef>
          <a:fillRef idx="2">
            <a:schemeClr val="dk1"/>
          </a:fillRef>
          <a:effectRef idx="1">
            <a:schemeClr val="dk1"/>
          </a:effectRef>
          <a:fontRef idx="minor">
            <a:schemeClr val="dk1"/>
          </a:fontRef>
        </p:style>
        <p:txBody>
          <a:bodyPr wrap="none">
            <a:spAutoFit/>
          </a:bodyPr>
          <a:lstStyle/>
          <a:p>
            <a:pPr algn="just"/>
            <a:r>
              <a:rPr lang="es-ES" sz="2400" b="1" dirty="0">
                <a:latin typeface="Arial" panose="020B0604020202020204" pitchFamily="34" charset="0"/>
                <a:cs typeface="Arial" panose="020B0604020202020204" pitchFamily="34" charset="0"/>
              </a:rPr>
              <a:t>Clasificación de las capacidades</a:t>
            </a:r>
          </a:p>
        </p:txBody>
      </p:sp>
    </p:spTree>
    <p:extLst>
      <p:ext uri="{BB962C8B-B14F-4D97-AF65-F5344CB8AC3E}">
        <p14:creationId xmlns:p14="http://schemas.microsoft.com/office/powerpoint/2010/main" xmlns="" val="38183517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323528" y="332656"/>
            <a:ext cx="8424936" cy="415498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La identificación y análisis de los distintos recursos y capacidades nos va a servir para diagnosticar los puntos fuertes sobre los que construir o formular la estrategia (recursos y capacidades más valiosos) y los puntos débiles (los recursos y capacidades menos valiosos</a:t>
            </a:r>
            <a:r>
              <a:rPr lang="es-ES" sz="2400" b="1" dirty="0" smtClean="0">
                <a:latin typeface="Arial" panose="020B0604020202020204" pitchFamily="34" charset="0"/>
                <a:cs typeface="Arial" panose="020B0604020202020204" pitchFamily="34" charset="0"/>
              </a:rPr>
              <a:t>). </a:t>
            </a:r>
          </a:p>
          <a:p>
            <a:pPr algn="just"/>
            <a:endParaRPr lang="es-ES" sz="2400" b="1" dirty="0">
              <a:latin typeface="Arial" panose="020B0604020202020204" pitchFamily="34" charset="0"/>
              <a:cs typeface="Arial" panose="020B0604020202020204" pitchFamily="34" charset="0"/>
            </a:endParaRPr>
          </a:p>
          <a:p>
            <a:pPr algn="just"/>
            <a:r>
              <a:rPr lang="es-ES" sz="2400" b="1" dirty="0">
                <a:latin typeface="Arial" panose="020B0604020202020204" pitchFamily="34" charset="0"/>
                <a:cs typeface="Arial" panose="020B0604020202020204" pitchFamily="34" charset="0"/>
              </a:rPr>
              <a:t>Este es un aspecto central en la estrategia corporativa si se desean identificar las </a:t>
            </a:r>
            <a:r>
              <a:rPr lang="es-ES" sz="2400" b="1" dirty="0" smtClean="0">
                <a:latin typeface="Arial" panose="020B0604020202020204" pitchFamily="34" charset="0"/>
                <a:cs typeface="Arial" panose="020B0604020202020204" pitchFamily="34" charset="0"/>
              </a:rPr>
              <a:t>competencias básicas </a:t>
            </a:r>
            <a:r>
              <a:rPr lang="es-ES" sz="2400" b="1" dirty="0">
                <a:latin typeface="Arial" panose="020B0604020202020204" pitchFamily="34" charset="0"/>
                <a:cs typeface="Arial" panose="020B0604020202020204" pitchFamily="34" charset="0"/>
              </a:rPr>
              <a:t>organizacionales que sirvan de base a una ventaja competitiva y obtener éxito en el </a:t>
            </a:r>
            <a:r>
              <a:rPr lang="es-ES" sz="2400" b="1" dirty="0" smtClean="0">
                <a:latin typeface="Arial" panose="020B0604020202020204" pitchFamily="34" charset="0"/>
                <a:cs typeface="Arial" panose="020B0604020202020204" pitchFamily="34" charset="0"/>
              </a:rPr>
              <a:t>mercado.</a:t>
            </a:r>
            <a:endParaRPr lang="es-ES" sz="2400" b="1" dirty="0">
              <a:latin typeface="Arial" panose="020B0604020202020204" pitchFamily="34" charset="0"/>
              <a:cs typeface="Arial" panose="020B0604020202020204" pitchFamily="34" charset="0"/>
            </a:endParaRPr>
          </a:p>
        </p:txBody>
      </p:sp>
      <p:sp>
        <p:nvSpPr>
          <p:cNvPr id="6" name="Rectángulo 5"/>
          <p:cNvSpPr/>
          <p:nvPr/>
        </p:nvSpPr>
        <p:spPr>
          <a:xfrm>
            <a:off x="323528" y="5110604"/>
            <a:ext cx="8424936"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0" algn="just"/>
            <a:r>
              <a:rPr lang="es-ES" sz="2400" b="1" dirty="0">
                <a:solidFill>
                  <a:prstClr val="black"/>
                </a:solidFill>
                <a:latin typeface="Arial" panose="020B0604020202020204" pitchFamily="34" charset="0"/>
                <a:cs typeface="Arial" panose="020B0604020202020204" pitchFamily="34" charset="0"/>
              </a:rPr>
              <a:t>A partir del análisis externo, de la misión y del análisis de recursos y capacidades disponibles, la empresa debe decidir si es posible implantar la estrategia.</a:t>
            </a:r>
          </a:p>
        </p:txBody>
      </p:sp>
    </p:spTree>
    <p:extLst>
      <p:ext uri="{BB962C8B-B14F-4D97-AF65-F5344CB8AC3E}">
        <p14:creationId xmlns:p14="http://schemas.microsoft.com/office/powerpoint/2010/main" xmlns="" val="40434745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ángulo redondeado 20"/>
          <p:cNvSpPr/>
          <p:nvPr/>
        </p:nvSpPr>
        <p:spPr>
          <a:xfrm>
            <a:off x="179512" y="4005064"/>
            <a:ext cx="5040560" cy="2448269"/>
          </a:xfrm>
          <a:prstGeom prst="roundRect">
            <a:avLst/>
          </a:prstGeom>
          <a:solidFill>
            <a:srgbClr val="FFFF66"/>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Elipse 13"/>
          <p:cNvSpPr/>
          <p:nvPr/>
        </p:nvSpPr>
        <p:spPr>
          <a:xfrm flipV="1">
            <a:off x="3182461" y="2492897"/>
            <a:ext cx="2592288" cy="648071"/>
          </a:xfrm>
          <a:prstGeom prst="ellipse">
            <a:avLst/>
          </a:prstGeom>
          <a:solidFill>
            <a:schemeClr val="bg1"/>
          </a:solidFill>
          <a:ln w="5715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Elipse 10"/>
          <p:cNvSpPr/>
          <p:nvPr/>
        </p:nvSpPr>
        <p:spPr>
          <a:xfrm flipV="1">
            <a:off x="3347865" y="476671"/>
            <a:ext cx="2592288" cy="648071"/>
          </a:xfrm>
          <a:prstGeom prst="ellipse">
            <a:avLst/>
          </a:prstGeom>
          <a:solidFill>
            <a:schemeClr val="bg1"/>
          </a:solidFill>
          <a:ln w="5715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Elipse 8"/>
          <p:cNvSpPr/>
          <p:nvPr/>
        </p:nvSpPr>
        <p:spPr>
          <a:xfrm>
            <a:off x="251520" y="1340768"/>
            <a:ext cx="3096344" cy="648072"/>
          </a:xfrm>
          <a:prstGeom prst="ellipse">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251520" y="1412776"/>
            <a:ext cx="2927404" cy="430887"/>
          </a:xfrm>
          <a:prstGeom prst="rect">
            <a:avLst/>
          </a:prstGeom>
        </p:spPr>
        <p:txBody>
          <a:bodyPr wrap="none">
            <a:spAutoFit/>
          </a:bodyPr>
          <a:lstStyle/>
          <a:p>
            <a:r>
              <a:rPr lang="es-ES" sz="2200" b="1" dirty="0" smtClean="0">
                <a:latin typeface="Arial" panose="020B0604020202020204" pitchFamily="34" charset="0"/>
                <a:cs typeface="Arial" panose="020B0604020202020204" pitchFamily="34" charset="0"/>
              </a:rPr>
              <a:t>ANÁLISIS INTERNO </a:t>
            </a:r>
            <a:endParaRPr lang="es-ES" sz="2200" b="1" dirty="0">
              <a:latin typeface="Arial" panose="020B0604020202020204" pitchFamily="34" charset="0"/>
              <a:cs typeface="Arial" panose="020B0604020202020204" pitchFamily="34" charset="0"/>
            </a:endParaRPr>
          </a:p>
        </p:txBody>
      </p:sp>
      <p:sp>
        <p:nvSpPr>
          <p:cNvPr id="4" name="Rectángulo 3"/>
          <p:cNvSpPr/>
          <p:nvPr/>
        </p:nvSpPr>
        <p:spPr>
          <a:xfrm>
            <a:off x="3708955" y="620688"/>
            <a:ext cx="1719253" cy="369332"/>
          </a:xfrm>
          <a:prstGeom prst="rect">
            <a:avLst/>
          </a:prstGeom>
        </p:spPr>
        <p:txBody>
          <a:bodyPr wrap="none">
            <a:spAutoFit/>
          </a:bodyPr>
          <a:lstStyle/>
          <a:p>
            <a:r>
              <a:rPr lang="es-ES" b="1" dirty="0" smtClean="0">
                <a:latin typeface="Arial" panose="020B0604020202020204" pitchFamily="34" charset="0"/>
                <a:cs typeface="Arial" panose="020B0604020202020204" pitchFamily="34" charset="0"/>
              </a:rPr>
              <a:t>FORTALEZAS</a:t>
            </a:r>
            <a:endParaRPr lang="es-ES" dirty="0">
              <a:latin typeface="Arial" panose="020B0604020202020204" pitchFamily="34" charset="0"/>
              <a:cs typeface="Arial" panose="020B0604020202020204" pitchFamily="34" charset="0"/>
            </a:endParaRPr>
          </a:p>
        </p:txBody>
      </p:sp>
      <p:sp>
        <p:nvSpPr>
          <p:cNvPr id="6" name="Rectángulo 5"/>
          <p:cNvSpPr/>
          <p:nvPr/>
        </p:nvSpPr>
        <p:spPr>
          <a:xfrm>
            <a:off x="3563888" y="2627620"/>
            <a:ext cx="1749197" cy="369332"/>
          </a:xfrm>
          <a:prstGeom prst="rect">
            <a:avLst/>
          </a:prstGeom>
        </p:spPr>
        <p:txBody>
          <a:bodyPr wrap="none">
            <a:spAutoFit/>
          </a:bodyPr>
          <a:lstStyle/>
          <a:p>
            <a:r>
              <a:rPr lang="es-ES" b="1" dirty="0" smtClean="0">
                <a:latin typeface="Arial" panose="020B0604020202020204" pitchFamily="34" charset="0"/>
                <a:cs typeface="Arial" panose="020B0604020202020204" pitchFamily="34" charset="0"/>
              </a:rPr>
              <a:t>DEBILIDADES</a:t>
            </a:r>
            <a:endParaRPr lang="es-ES" b="1" dirty="0">
              <a:latin typeface="Arial" panose="020B0604020202020204" pitchFamily="34" charset="0"/>
              <a:cs typeface="Arial" panose="020B0604020202020204" pitchFamily="34" charset="0"/>
            </a:endParaRPr>
          </a:p>
        </p:txBody>
      </p:sp>
      <p:sp>
        <p:nvSpPr>
          <p:cNvPr id="10" name="Rectángulo 9"/>
          <p:cNvSpPr/>
          <p:nvPr/>
        </p:nvSpPr>
        <p:spPr>
          <a:xfrm>
            <a:off x="251520" y="4042807"/>
            <a:ext cx="4860116" cy="2554545"/>
          </a:xfrm>
          <a:prstGeom prst="rect">
            <a:avLst/>
          </a:prstGeom>
        </p:spPr>
        <p:txBody>
          <a:bodyPr wrap="square">
            <a:spAutoFit/>
          </a:bodyPr>
          <a:lstStyle/>
          <a:p>
            <a:pPr algn="just"/>
            <a:r>
              <a:rPr lang="es-ES" sz="2000" b="1" dirty="0" smtClean="0">
                <a:latin typeface="Arial" panose="020B0604020202020204" pitchFamily="34" charset="0"/>
                <a:cs typeface="Arial" panose="020B0604020202020204" pitchFamily="34" charset="0"/>
              </a:rPr>
              <a:t>ANÁLISIS DE LOS RECURSOS Y CAPACIDADES.</a:t>
            </a:r>
          </a:p>
          <a:p>
            <a:pPr algn="just"/>
            <a:r>
              <a:rPr lang="es-ES" sz="2000" b="1" dirty="0" smtClean="0">
                <a:latin typeface="Arial" panose="020B0604020202020204" pitchFamily="34" charset="0"/>
                <a:cs typeface="Arial" panose="020B0604020202020204" pitchFamily="34" charset="0"/>
              </a:rPr>
              <a:t> </a:t>
            </a:r>
          </a:p>
          <a:p>
            <a:pPr algn="just"/>
            <a:r>
              <a:rPr lang="es-ES" sz="2000" b="1" dirty="0" smtClean="0">
                <a:latin typeface="Arial" panose="020B0604020202020204" pitchFamily="34" charset="0"/>
                <a:cs typeface="Arial" panose="020B0604020202020204" pitchFamily="34" charset="0"/>
              </a:rPr>
              <a:t>ANÁLISIS DE LA CARTERA DE PRODUCTOS.</a:t>
            </a:r>
          </a:p>
          <a:p>
            <a:pPr algn="just"/>
            <a:endParaRPr lang="es-ES" sz="2000" b="1" dirty="0" smtClean="0">
              <a:latin typeface="Arial" panose="020B0604020202020204" pitchFamily="34" charset="0"/>
              <a:cs typeface="Arial" panose="020B0604020202020204" pitchFamily="34" charset="0"/>
            </a:endParaRPr>
          </a:p>
          <a:p>
            <a:pPr algn="just"/>
            <a:r>
              <a:rPr lang="es-ES" sz="2000" b="1" dirty="0" smtClean="0">
                <a:latin typeface="Arial" panose="020B0604020202020204" pitchFamily="34" charset="0"/>
                <a:cs typeface="Arial" panose="020B0604020202020204" pitchFamily="34" charset="0"/>
              </a:rPr>
              <a:t>ANÁLISIS DE LA CADENA DE VALOR. </a:t>
            </a:r>
          </a:p>
          <a:p>
            <a:pPr algn="just"/>
            <a:endParaRPr lang="es-ES" sz="2000" b="1" dirty="0">
              <a:latin typeface="Arial" panose="020B0604020202020204" pitchFamily="34" charset="0"/>
              <a:cs typeface="Arial" panose="020B0604020202020204" pitchFamily="34" charset="0"/>
            </a:endParaRPr>
          </a:p>
        </p:txBody>
      </p:sp>
      <p:cxnSp>
        <p:nvCxnSpPr>
          <p:cNvPr id="17" name="Conector recto de flecha 16"/>
          <p:cNvCxnSpPr/>
          <p:nvPr/>
        </p:nvCxnSpPr>
        <p:spPr>
          <a:xfrm flipV="1">
            <a:off x="2339752" y="760057"/>
            <a:ext cx="842709" cy="44134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p:cNvCxnSpPr/>
          <p:nvPr/>
        </p:nvCxnSpPr>
        <p:spPr>
          <a:xfrm>
            <a:off x="2158531" y="2151377"/>
            <a:ext cx="849782" cy="60734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 name="Rectángulo 4"/>
          <p:cNvSpPr/>
          <p:nvPr/>
        </p:nvSpPr>
        <p:spPr>
          <a:xfrm>
            <a:off x="6012160" y="120114"/>
            <a:ext cx="2986628" cy="3139321"/>
          </a:xfrm>
          <a:prstGeom prst="rect">
            <a:avLst/>
          </a:prstGeom>
          <a:solidFill>
            <a:srgbClr val="FDA9ED"/>
          </a:solidFill>
          <a:ln w="57150">
            <a:solidFill>
              <a:srgbClr val="FF00FF"/>
            </a:solidFill>
          </a:ln>
        </p:spPr>
        <p:txBody>
          <a:bodyPr wrap="square">
            <a:spAutoFit/>
          </a:bodyPr>
          <a:lstStyle/>
          <a:p>
            <a:pPr algn="just"/>
            <a:r>
              <a:rPr lang="es-ES" b="1" dirty="0" smtClean="0">
                <a:latin typeface="Arial" panose="020B0604020202020204" pitchFamily="34" charset="0"/>
                <a:cs typeface="Arial" panose="020B0604020202020204" pitchFamily="34" charset="0"/>
              </a:rPr>
              <a:t>Principales </a:t>
            </a:r>
            <a:r>
              <a:rPr lang="es-ES" b="1" dirty="0">
                <a:latin typeface="Arial" panose="020B0604020202020204" pitchFamily="34" charset="0"/>
                <a:cs typeface="Arial" panose="020B0604020202020204" pitchFamily="34" charset="0"/>
              </a:rPr>
              <a:t>factores propios de la </a:t>
            </a:r>
            <a:r>
              <a:rPr lang="es-ES" b="1" dirty="0" smtClean="0">
                <a:latin typeface="Arial" panose="020B0604020202020204" pitchFamily="34" charset="0"/>
                <a:cs typeface="Arial" panose="020B0604020202020204" pitchFamily="34" charset="0"/>
              </a:rPr>
              <a:t>organización; puntos </a:t>
            </a:r>
            <a:r>
              <a:rPr lang="es-ES" b="1" dirty="0">
                <a:latin typeface="Arial" panose="020B0604020202020204" pitchFamily="34" charset="0"/>
                <a:cs typeface="Arial" panose="020B0604020202020204" pitchFamily="34" charset="0"/>
              </a:rPr>
              <a:t>fuertes en los cuales puede apoyarse para </a:t>
            </a:r>
            <a:r>
              <a:rPr lang="es-ES" b="1" dirty="0" smtClean="0">
                <a:latin typeface="Arial" panose="020B0604020202020204" pitchFamily="34" charset="0"/>
                <a:cs typeface="Arial" panose="020B0604020202020204" pitchFamily="34" charset="0"/>
              </a:rPr>
              <a:t>aprovecha </a:t>
            </a:r>
            <a:r>
              <a:rPr lang="es-ES" b="1" dirty="0">
                <a:latin typeface="Arial" panose="020B0604020202020204" pitchFamily="34" charset="0"/>
                <a:cs typeface="Arial" panose="020B0604020202020204" pitchFamily="34" charset="0"/>
              </a:rPr>
              <a:t>las oportunidades o reducir el impacto negativo de la amenaza, para el cumplimiento de la Misión</a:t>
            </a:r>
          </a:p>
        </p:txBody>
      </p:sp>
      <p:sp>
        <p:nvSpPr>
          <p:cNvPr id="15" name="Rectángulo 14"/>
          <p:cNvSpPr/>
          <p:nvPr/>
        </p:nvSpPr>
        <p:spPr>
          <a:xfrm>
            <a:off x="6012160" y="3651989"/>
            <a:ext cx="2986628" cy="2585323"/>
          </a:xfrm>
          <a:prstGeom prst="rect">
            <a:avLst/>
          </a:prstGeom>
          <a:solidFill>
            <a:srgbClr val="FDA9ED"/>
          </a:solidFill>
          <a:ln w="57150">
            <a:solidFill>
              <a:srgbClr val="FF00FF"/>
            </a:solidFill>
          </a:ln>
        </p:spPr>
        <p:txBody>
          <a:bodyPr wrap="square">
            <a:spAutoFit/>
          </a:bodyPr>
          <a:lstStyle/>
          <a:p>
            <a:pPr algn="just"/>
            <a:r>
              <a:rPr lang="es-ES" b="1" dirty="0" smtClean="0">
                <a:latin typeface="Arial" panose="020B0604020202020204" pitchFamily="34" charset="0"/>
                <a:cs typeface="Arial" panose="020B0604020202020204" pitchFamily="34" charset="0"/>
              </a:rPr>
              <a:t>Principales </a:t>
            </a:r>
            <a:r>
              <a:rPr lang="es-ES" b="1" dirty="0">
                <a:latin typeface="Arial" panose="020B0604020202020204" pitchFamily="34" charset="0"/>
                <a:cs typeface="Arial" panose="020B0604020202020204" pitchFamily="34" charset="0"/>
              </a:rPr>
              <a:t>factores de la organización que constituyen aspectos débiles que es necesario superar para lograr los mayores niveles de efectividad en el cumplimiento de la Misión</a:t>
            </a:r>
          </a:p>
        </p:txBody>
      </p:sp>
    </p:spTree>
    <p:extLst>
      <p:ext uri="{BB962C8B-B14F-4D97-AF65-F5344CB8AC3E}">
        <p14:creationId xmlns:p14="http://schemas.microsoft.com/office/powerpoint/2010/main" xmlns="" val="21053307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1835696" y="260648"/>
            <a:ext cx="5979522" cy="523220"/>
          </a:xfrm>
          <a:prstGeom prst="rect">
            <a:avLst/>
          </a:prstGeom>
        </p:spPr>
        <p:style>
          <a:lnRef idx="1">
            <a:schemeClr val="accent5"/>
          </a:lnRef>
          <a:fillRef idx="3">
            <a:schemeClr val="accent5"/>
          </a:fillRef>
          <a:effectRef idx="2">
            <a:schemeClr val="accent5"/>
          </a:effectRef>
          <a:fontRef idx="minor">
            <a:schemeClr val="lt1"/>
          </a:fontRef>
        </p:style>
        <p:txBody>
          <a:bodyPr wrap="none">
            <a:spAutoFit/>
          </a:bodyPr>
          <a:lstStyle/>
          <a:p>
            <a:r>
              <a:rPr lang="es-ES" sz="2800" b="1" dirty="0">
                <a:latin typeface="Arial" panose="020B0604020202020204" pitchFamily="34" charset="0"/>
                <a:cs typeface="Arial" panose="020B0604020202020204" pitchFamily="34" charset="0"/>
              </a:rPr>
              <a:t>Análisis de la cartera de negocios</a:t>
            </a:r>
          </a:p>
        </p:txBody>
      </p:sp>
      <p:sp>
        <p:nvSpPr>
          <p:cNvPr id="5" name="Rectángulo 4"/>
          <p:cNvSpPr/>
          <p:nvPr/>
        </p:nvSpPr>
        <p:spPr>
          <a:xfrm>
            <a:off x="251520" y="1271657"/>
            <a:ext cx="8640960" cy="4893647"/>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Las matrices de análisis de cartera surgen como </a:t>
            </a:r>
            <a:r>
              <a:rPr lang="es-ES" sz="2400" b="1" dirty="0" smtClean="0">
                <a:solidFill>
                  <a:srgbClr val="FF0000"/>
                </a:solidFill>
                <a:latin typeface="Arial" panose="020B0604020202020204" pitchFamily="34" charset="0"/>
                <a:cs typeface="Arial" panose="020B0604020202020204" pitchFamily="34" charset="0"/>
              </a:rPr>
              <a:t>herramientas</a:t>
            </a:r>
            <a:r>
              <a:rPr lang="es-ES" sz="2400" b="1" dirty="0" smtClean="0">
                <a:latin typeface="Arial" panose="020B0604020202020204" pitchFamily="34" charset="0"/>
                <a:cs typeface="Arial" panose="020B0604020202020204" pitchFamily="34" charset="0"/>
              </a:rPr>
              <a:t> </a:t>
            </a:r>
            <a:r>
              <a:rPr lang="es-ES" sz="2400" b="1" dirty="0">
                <a:latin typeface="Arial" panose="020B0604020202020204" pitchFamily="34" charset="0"/>
                <a:cs typeface="Arial" panose="020B0604020202020204" pitchFamily="34" charset="0"/>
              </a:rPr>
              <a:t>para la planificación de cartera y derivado de ello la asignación de recursos</a:t>
            </a:r>
            <a:r>
              <a:rPr lang="es-ES" sz="2400" b="1" dirty="0" smtClean="0">
                <a:latin typeface="Arial" panose="020B0604020202020204" pitchFamily="34" charset="0"/>
                <a:cs typeface="Arial" panose="020B0604020202020204" pitchFamily="34" charset="0"/>
              </a:rPr>
              <a:t>.</a:t>
            </a:r>
          </a:p>
          <a:p>
            <a:pPr algn="just"/>
            <a:endParaRPr lang="es-ES" sz="2400" b="1" dirty="0">
              <a:latin typeface="Arial" panose="020B0604020202020204" pitchFamily="34" charset="0"/>
              <a:cs typeface="Arial" panose="020B0604020202020204" pitchFamily="34" charset="0"/>
            </a:endParaRPr>
          </a:p>
          <a:p>
            <a:pPr algn="just"/>
            <a:r>
              <a:rPr lang="es-ES" sz="2400" b="1" dirty="0" smtClean="0">
                <a:latin typeface="Arial" panose="020B0604020202020204" pitchFamily="34" charset="0"/>
                <a:cs typeface="Arial" panose="020B0604020202020204" pitchFamily="34" charset="0"/>
              </a:rPr>
              <a:t>Ellas </a:t>
            </a:r>
            <a:r>
              <a:rPr lang="es-ES" sz="2400" b="1" dirty="0">
                <a:latin typeface="Arial" panose="020B0604020202020204" pitchFamily="34" charset="0"/>
                <a:cs typeface="Arial" panose="020B0604020202020204" pitchFamily="34" charset="0"/>
              </a:rPr>
              <a:t>están diseñadas </a:t>
            </a:r>
            <a:r>
              <a:rPr lang="es-ES" sz="2400" b="1" dirty="0" smtClean="0">
                <a:latin typeface="Arial" panose="020B0604020202020204" pitchFamily="34" charset="0"/>
                <a:cs typeface="Arial" panose="020B0604020202020204" pitchFamily="34" charset="0"/>
              </a:rPr>
              <a:t>para proponer </a:t>
            </a:r>
            <a:r>
              <a:rPr lang="es-ES" sz="2400" b="1" dirty="0">
                <a:latin typeface="Arial" panose="020B0604020202020204" pitchFamily="34" charset="0"/>
                <a:cs typeface="Arial" panose="020B0604020202020204" pitchFamily="34" charset="0"/>
              </a:rPr>
              <a:t>alternativas estratégicas en dependencia del cuadrante en que se ubique cada negocio, lo cual brinda criterios de prioridad para la asignación de recursos</a:t>
            </a:r>
            <a:r>
              <a:rPr lang="es-ES" sz="2400" b="1" dirty="0" smtClean="0">
                <a:latin typeface="Arial" panose="020B0604020202020204" pitchFamily="34" charset="0"/>
                <a:cs typeface="Arial" panose="020B0604020202020204" pitchFamily="34" charset="0"/>
              </a:rPr>
              <a:t>.</a:t>
            </a:r>
          </a:p>
          <a:p>
            <a:pPr algn="just"/>
            <a:endParaRPr lang="es-ES" sz="2400" b="1" dirty="0">
              <a:latin typeface="Arial" panose="020B0604020202020204" pitchFamily="34" charset="0"/>
              <a:cs typeface="Arial" panose="020B0604020202020204" pitchFamily="34" charset="0"/>
            </a:endParaRPr>
          </a:p>
          <a:p>
            <a:pPr algn="just"/>
            <a:r>
              <a:rPr lang="es-ES" sz="2400" b="1" dirty="0">
                <a:latin typeface="Arial" panose="020B0604020202020204" pitchFamily="34" charset="0"/>
                <a:cs typeface="Arial" panose="020B0604020202020204" pitchFamily="34" charset="0"/>
              </a:rPr>
              <a:t>Tales alternativas estratégicas son bien generales, </a:t>
            </a:r>
            <a:r>
              <a:rPr lang="es-ES" sz="2400" b="1" dirty="0" smtClean="0">
                <a:latin typeface="Arial" panose="020B0604020202020204" pitchFamily="34" charset="0"/>
                <a:cs typeface="Arial" panose="020B0604020202020204" pitchFamily="34" charset="0"/>
              </a:rPr>
              <a:t>pero constituyen herramientas </a:t>
            </a:r>
            <a:r>
              <a:rPr lang="es-ES" sz="2400" b="1" dirty="0">
                <a:latin typeface="Arial" panose="020B0604020202020204" pitchFamily="34" charset="0"/>
                <a:cs typeface="Arial" panose="020B0604020202020204" pitchFamily="34" charset="0"/>
              </a:rPr>
              <a:t>de análisis, que conjuntamente con otros instrumentos y criterios permitan complementar el estudio</a:t>
            </a:r>
            <a:r>
              <a:rPr lang="es-ES" sz="2400" b="1" dirty="0" smtClean="0">
                <a:latin typeface="Arial" panose="020B0604020202020204" pitchFamily="34" charset="0"/>
                <a:cs typeface="Arial" panose="020B0604020202020204" pitchFamily="34" charset="0"/>
              </a:rPr>
              <a:t>. </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6569024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dirty="0"/>
          </a:p>
        </p:txBody>
      </p:sp>
      <p:sp>
        <p:nvSpPr>
          <p:cNvPr id="3" name="CuadroTexto 2"/>
          <p:cNvSpPr txBox="1"/>
          <p:nvPr/>
        </p:nvSpPr>
        <p:spPr bwMode="auto">
          <a:xfrm>
            <a:off x="144016" y="958076"/>
            <a:ext cx="8892480" cy="181588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rtlCol="0">
            <a:spAutoFit/>
          </a:bodyPr>
          <a:lstStyle/>
          <a:p>
            <a:pPr marL="342900" indent="-342900" algn="just">
              <a:buFont typeface="Arial" panose="020B0604020202020204" pitchFamily="34" charset="0"/>
              <a:buChar char="•"/>
            </a:pPr>
            <a:r>
              <a:rPr lang="es-ES" sz="2800" b="1" dirty="0">
                <a:latin typeface="Arial" panose="020B0604020202020204" pitchFamily="34" charset="0"/>
                <a:cs typeface="Arial" panose="020B0604020202020204" pitchFamily="34" charset="0"/>
              </a:rPr>
              <a:t>Análisis </a:t>
            </a:r>
            <a:r>
              <a:rPr lang="es-ES" sz="2800" b="1" dirty="0" smtClean="0">
                <a:latin typeface="Arial" panose="020B0604020202020204" pitchFamily="34" charset="0"/>
                <a:cs typeface="Arial" panose="020B0604020202020204" pitchFamily="34" charset="0"/>
              </a:rPr>
              <a:t>Estratégico</a:t>
            </a:r>
          </a:p>
          <a:p>
            <a:pPr marL="342900" indent="-342900" algn="just">
              <a:buFont typeface="Arial" panose="020B0604020202020204" pitchFamily="34" charset="0"/>
              <a:buChar char="•"/>
            </a:pPr>
            <a:endParaRPr lang="es-ES" sz="2800"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ES" sz="2800" b="1" dirty="0" smtClean="0">
                <a:latin typeface="Arial" panose="020B0604020202020204" pitchFamily="34" charset="0"/>
                <a:cs typeface="Arial" panose="020B0604020202020204" pitchFamily="34" charset="0"/>
              </a:rPr>
              <a:t>Tipologías </a:t>
            </a:r>
            <a:r>
              <a:rPr lang="es-ES" sz="2800" b="1" dirty="0">
                <a:latin typeface="Arial" panose="020B0604020202020204" pitchFamily="34" charset="0"/>
                <a:cs typeface="Arial" panose="020B0604020202020204" pitchFamily="34" charset="0"/>
              </a:rPr>
              <a:t>de estrategia corporativa</a:t>
            </a:r>
          </a:p>
          <a:p>
            <a:pPr marL="342900" indent="-342900" algn="just">
              <a:buFont typeface="Arial" panose="020B0604020202020204" pitchFamily="34" charset="0"/>
              <a:buChar char="•"/>
            </a:pPr>
            <a:endParaRPr lang="es-ES" sz="2800" b="1" dirty="0">
              <a:latin typeface="Arial" panose="020B0604020202020204" pitchFamily="34" charset="0"/>
              <a:cs typeface="Arial" panose="020B0604020202020204" pitchFamily="34" charset="0"/>
            </a:endParaRPr>
          </a:p>
        </p:txBody>
      </p:sp>
      <p:sp>
        <p:nvSpPr>
          <p:cNvPr id="6" name="Rectángulo 5"/>
          <p:cNvSpPr/>
          <p:nvPr/>
        </p:nvSpPr>
        <p:spPr>
          <a:xfrm>
            <a:off x="391284" y="3060249"/>
            <a:ext cx="1853392" cy="584775"/>
          </a:xfrm>
          <a:prstGeom prst="rect">
            <a:avLst/>
          </a:prstGeom>
        </p:spPr>
        <p:txBody>
          <a:bodyPr wrap="none">
            <a:spAutoFit/>
          </a:bodyPr>
          <a:lstStyle/>
          <a:p>
            <a:pPr algn="ctr">
              <a:defRPr/>
            </a:pPr>
            <a:r>
              <a:rPr lang="en-US" sz="3200" b="1" dirty="0" smtClean="0"/>
              <a:t>OBJETIVO</a:t>
            </a:r>
            <a:endParaRPr lang="es-ES" sz="3200" b="1" dirty="0"/>
          </a:p>
        </p:txBody>
      </p:sp>
      <p:sp>
        <p:nvSpPr>
          <p:cNvPr id="4" name="Rectángulo 3"/>
          <p:cNvSpPr/>
          <p:nvPr/>
        </p:nvSpPr>
        <p:spPr>
          <a:xfrm>
            <a:off x="364956" y="3645024"/>
            <a:ext cx="8527523" cy="2677656"/>
          </a:xfrm>
          <a:prstGeom prst="rect">
            <a:avLst/>
          </a:prstGeom>
        </p:spPr>
        <p:txBody>
          <a:bodyPr wrap="square">
            <a:spAutoFit/>
          </a:bodyPr>
          <a:lstStyle/>
          <a:p>
            <a:pPr lvl="0" algn="just">
              <a:spcAft>
                <a:spcPts val="0"/>
              </a:spcAft>
              <a:tabLst>
                <a:tab pos="450215" algn="l"/>
              </a:tabLst>
            </a:pPr>
            <a:r>
              <a:rPr lang="es-ES" sz="2800" b="1" dirty="0" smtClean="0">
                <a:latin typeface="Arial" panose="020B0604020202020204" pitchFamily="34" charset="0"/>
                <a:ea typeface="Times New Roman" panose="02020603050405020304" pitchFamily="18" charset="0"/>
                <a:cs typeface="Arial" panose="020B0604020202020204" pitchFamily="34" charset="0"/>
              </a:rPr>
              <a:t>Identificar </a:t>
            </a:r>
            <a:r>
              <a:rPr lang="es-ES" sz="2800" b="1" dirty="0">
                <a:latin typeface="Arial" panose="020B0604020202020204" pitchFamily="34" charset="0"/>
                <a:ea typeface="Times New Roman" panose="02020603050405020304" pitchFamily="18" charset="0"/>
                <a:cs typeface="Arial" panose="020B0604020202020204" pitchFamily="34" charset="0"/>
              </a:rPr>
              <a:t>los elementos </a:t>
            </a:r>
            <a:r>
              <a:rPr lang="es-ES" sz="2800" b="1" dirty="0" smtClean="0">
                <a:latin typeface="Arial" panose="020B0604020202020204" pitchFamily="34" charset="0"/>
                <a:ea typeface="Times New Roman" panose="02020603050405020304" pitchFamily="18" charset="0"/>
                <a:cs typeface="Arial" panose="020B0604020202020204" pitchFamily="34" charset="0"/>
              </a:rPr>
              <a:t>para el </a:t>
            </a:r>
            <a:r>
              <a:rPr lang="es-ES" sz="2800" b="1" dirty="0">
                <a:latin typeface="Arial" panose="020B0604020202020204" pitchFamily="34" charset="0"/>
                <a:ea typeface="Times New Roman" panose="02020603050405020304" pitchFamily="18" charset="0"/>
                <a:cs typeface="Arial" panose="020B0604020202020204" pitchFamily="34" charset="0"/>
              </a:rPr>
              <a:t>análisis </a:t>
            </a:r>
            <a:r>
              <a:rPr lang="es-ES" sz="2800" b="1" dirty="0" smtClean="0">
                <a:latin typeface="Arial" panose="020B0604020202020204" pitchFamily="34" charset="0"/>
                <a:ea typeface="Times New Roman" panose="02020603050405020304" pitchFamily="18" charset="0"/>
                <a:cs typeface="Arial" panose="020B0604020202020204" pitchFamily="34" charset="0"/>
              </a:rPr>
              <a:t>interno y externo de una organización, así como la necesidad </a:t>
            </a:r>
            <a:r>
              <a:rPr lang="es-ES" sz="2800" b="1" dirty="0">
                <a:latin typeface="Arial" panose="020B0604020202020204" pitchFamily="34" charset="0"/>
                <a:ea typeface="Times New Roman" panose="02020603050405020304" pitchFamily="18" charset="0"/>
                <a:cs typeface="Arial" panose="020B0604020202020204" pitchFamily="34" charset="0"/>
              </a:rPr>
              <a:t>del análisis de </a:t>
            </a:r>
            <a:r>
              <a:rPr lang="es-ES" sz="2800" b="1" dirty="0" smtClean="0">
                <a:latin typeface="Arial" panose="020B0604020202020204" pitchFamily="34" charset="0"/>
                <a:ea typeface="Times New Roman" panose="02020603050405020304" pitchFamily="18" charset="0"/>
                <a:cs typeface="Arial" panose="020B0604020202020204" pitchFamily="34" charset="0"/>
              </a:rPr>
              <a:t>cartera, identificando las diferentes estrategias de crecimiento utilizando para ello la </a:t>
            </a:r>
            <a:r>
              <a:rPr lang="es-ES" sz="2800" b="1" dirty="0">
                <a:latin typeface="Arial" panose="020B0604020202020204" pitchFamily="34" charset="0"/>
                <a:ea typeface="Times New Roman" panose="02020603050405020304" pitchFamily="18" charset="0"/>
                <a:cs typeface="Arial" panose="020B0604020202020204" pitchFamily="34" charset="0"/>
              </a:rPr>
              <a:t>matriz DAFO en la búsqueda de alternativas </a:t>
            </a:r>
            <a:r>
              <a:rPr lang="es-ES" sz="2800" b="1" dirty="0" smtClean="0">
                <a:latin typeface="Arial" panose="020B0604020202020204" pitchFamily="34" charset="0"/>
                <a:ea typeface="Times New Roman" panose="02020603050405020304" pitchFamily="18" charset="0"/>
                <a:cs typeface="Arial" panose="020B0604020202020204" pitchFamily="34" charset="0"/>
              </a:rPr>
              <a:t>estratégicas.</a:t>
            </a:r>
            <a:endParaRPr lang="es-ES" sz="2800" b="1" dirty="0">
              <a:latin typeface="Arial" panose="020B0604020202020204" pitchFamily="34" charset="0"/>
              <a:ea typeface="Times New Roman" panose="02020603050405020304" pitchFamily="18" charset="0"/>
              <a:cs typeface="Arial" panose="020B0604020202020204" pitchFamily="34" charset="0"/>
            </a:endParaRPr>
          </a:p>
        </p:txBody>
      </p:sp>
      <p:sp>
        <p:nvSpPr>
          <p:cNvPr id="7" name="Rectángulo 6"/>
          <p:cNvSpPr/>
          <p:nvPr/>
        </p:nvSpPr>
        <p:spPr>
          <a:xfrm>
            <a:off x="364956" y="219412"/>
            <a:ext cx="1741182" cy="523220"/>
          </a:xfrm>
          <a:prstGeom prst="rect">
            <a:avLst/>
          </a:prstGeom>
        </p:spPr>
        <p:txBody>
          <a:bodyPr wrap="none">
            <a:spAutoFit/>
          </a:bodyPr>
          <a:lstStyle/>
          <a:p>
            <a:pPr>
              <a:spcBef>
                <a:spcPct val="50000"/>
              </a:spcBef>
            </a:pPr>
            <a:r>
              <a:rPr lang="es-ES" sz="2800" b="1" dirty="0">
                <a:latin typeface="Arial" panose="020B0604020202020204" pitchFamily="34" charset="0"/>
                <a:cs typeface="Arial" panose="020B0604020202020204" pitchFamily="34" charset="0"/>
              </a:rPr>
              <a:t>Sumario:</a:t>
            </a:r>
          </a:p>
        </p:txBody>
      </p:sp>
    </p:spTree>
    <p:extLst>
      <p:ext uri="{BB962C8B-B14F-4D97-AF65-F5344CB8AC3E}">
        <p14:creationId xmlns:p14="http://schemas.microsoft.com/office/powerpoint/2010/main" xmlns="" val="25141377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323528" y="2739692"/>
            <a:ext cx="8496944" cy="378565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400" b="1" dirty="0" smtClean="0">
                <a:latin typeface="Arial" panose="020B0604020202020204" pitchFamily="34" charset="0"/>
                <a:cs typeface="Arial" panose="020B0604020202020204" pitchFamily="34" charset="0"/>
              </a:rPr>
              <a:t>constituye una herramienta de gran utilidad para el diagnóstico de la situación de una empresa. Las variables que manejamos para su construcción son dos:</a:t>
            </a:r>
          </a:p>
          <a:p>
            <a:pPr algn="just"/>
            <a:endParaRPr lang="es-ES" sz="2400" b="1" dirty="0" smtClean="0">
              <a:latin typeface="Arial" panose="020B0604020202020204" pitchFamily="34" charset="0"/>
              <a:cs typeface="Arial" panose="020B0604020202020204" pitchFamily="34" charset="0"/>
            </a:endParaRPr>
          </a:p>
          <a:p>
            <a:pPr algn="just"/>
            <a:r>
              <a:rPr lang="es-ES" sz="2400" b="1" dirty="0" smtClean="0">
                <a:latin typeface="Arial" panose="020B0604020202020204" pitchFamily="34" charset="0"/>
                <a:cs typeface="Arial" panose="020B0604020202020204" pitchFamily="34" charset="0"/>
              </a:rPr>
              <a:t>1. </a:t>
            </a:r>
            <a:r>
              <a:rPr lang="es-ES" sz="2400" b="1" u="sng" dirty="0" smtClean="0">
                <a:latin typeface="Arial" panose="020B0604020202020204" pitchFamily="34" charset="0"/>
                <a:cs typeface="Arial" panose="020B0604020202020204" pitchFamily="34" charset="0"/>
              </a:rPr>
              <a:t>El atractivo del mercado </a:t>
            </a:r>
            <a:r>
              <a:rPr lang="es-ES" sz="2400" b="1" dirty="0" smtClean="0">
                <a:latin typeface="Arial" panose="020B0604020202020204" pitchFamily="34" charset="0"/>
                <a:cs typeface="Arial" panose="020B0604020202020204" pitchFamily="34" charset="0"/>
              </a:rPr>
              <a:t>al que nos dirigimos corresponde al eje de ordenadas, en una escala de alto, medio y bajo.</a:t>
            </a:r>
          </a:p>
          <a:p>
            <a:pPr algn="just"/>
            <a:r>
              <a:rPr lang="es-ES" sz="2400" b="1" dirty="0" smtClean="0">
                <a:latin typeface="Arial" panose="020B0604020202020204" pitchFamily="34" charset="0"/>
                <a:cs typeface="Arial" panose="020B0604020202020204" pitchFamily="34" charset="0"/>
              </a:rPr>
              <a:t>2. </a:t>
            </a:r>
            <a:r>
              <a:rPr lang="es-ES" sz="2400" b="1" u="sng" dirty="0" smtClean="0">
                <a:latin typeface="Arial" panose="020B0604020202020204" pitchFamily="34" charset="0"/>
                <a:cs typeface="Arial" panose="020B0604020202020204" pitchFamily="34" charset="0"/>
              </a:rPr>
              <a:t>La posición </a:t>
            </a:r>
            <a:r>
              <a:rPr lang="es-ES" sz="2400" b="1" dirty="0" smtClean="0">
                <a:latin typeface="Arial" panose="020B0604020202020204" pitchFamily="34" charset="0"/>
                <a:cs typeface="Arial" panose="020B0604020202020204" pitchFamily="34" charset="0"/>
              </a:rPr>
              <a:t>en la que nos encontramos frente a nuestros competidores corresponde al eje de abscisas, en una escala de débil, media y fuerte.</a:t>
            </a:r>
            <a:endParaRPr lang="es-ES" sz="2400" b="1" dirty="0">
              <a:latin typeface="Arial" panose="020B0604020202020204" pitchFamily="34" charset="0"/>
              <a:cs typeface="Arial" panose="020B0604020202020204" pitchFamily="34" charset="0"/>
            </a:endParaRPr>
          </a:p>
        </p:txBody>
      </p:sp>
      <p:sp>
        <p:nvSpPr>
          <p:cNvPr id="4" name="Rectángulo 3"/>
          <p:cNvSpPr/>
          <p:nvPr/>
        </p:nvSpPr>
        <p:spPr>
          <a:xfrm>
            <a:off x="334542" y="134998"/>
            <a:ext cx="8485929" cy="120032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ES" sz="2400" b="1" dirty="0">
                <a:latin typeface="Arial" panose="020B0604020202020204" pitchFamily="34" charset="0"/>
                <a:cs typeface="Arial" panose="020B0604020202020204" pitchFamily="34" charset="0"/>
              </a:rPr>
              <a:t>Para la definición de las estrategias de cartera contamos con diversas herramientas de trabajo, que se presentan a continuación:</a:t>
            </a:r>
          </a:p>
        </p:txBody>
      </p:sp>
      <p:sp>
        <p:nvSpPr>
          <p:cNvPr id="6" name="Rectángulo 5"/>
          <p:cNvSpPr/>
          <p:nvPr/>
        </p:nvSpPr>
        <p:spPr>
          <a:xfrm>
            <a:off x="349317" y="1614141"/>
            <a:ext cx="8471153" cy="830997"/>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gn="ctr"/>
            <a:r>
              <a:rPr lang="es-ES" sz="2400" b="1" dirty="0">
                <a:solidFill>
                  <a:srgbClr val="FF0000"/>
                </a:solidFill>
                <a:latin typeface="Arial" panose="020B0604020202020204" pitchFamily="34" charset="0"/>
                <a:cs typeface="Arial" panose="020B0604020202020204" pitchFamily="34" charset="0"/>
              </a:rPr>
              <a:t>La matriz de posición competitiva </a:t>
            </a:r>
            <a:r>
              <a:rPr lang="es-ES" sz="2400" b="1" dirty="0" err="1">
                <a:solidFill>
                  <a:srgbClr val="FF0000"/>
                </a:solidFill>
                <a:latin typeface="Arial" panose="020B0604020202020204" pitchFamily="34" charset="0"/>
                <a:cs typeface="Arial" panose="020B0604020202020204" pitchFamily="34" charset="0"/>
              </a:rPr>
              <a:t>McKinsey</a:t>
            </a:r>
            <a:r>
              <a:rPr lang="es-ES" sz="2400" b="1" dirty="0">
                <a:solidFill>
                  <a:srgbClr val="FF0000"/>
                </a:solidFill>
                <a:latin typeface="Arial" panose="020B0604020202020204" pitchFamily="34" charset="0"/>
                <a:cs typeface="Arial" panose="020B0604020202020204" pitchFamily="34" charset="0"/>
              </a:rPr>
              <a:t>-General Electric </a:t>
            </a:r>
          </a:p>
        </p:txBody>
      </p:sp>
    </p:spTree>
    <p:extLst>
      <p:ext uri="{BB962C8B-B14F-4D97-AF65-F5344CB8AC3E}">
        <p14:creationId xmlns:p14="http://schemas.microsoft.com/office/powerpoint/2010/main" xmlns="" val="16127148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539552" y="140439"/>
            <a:ext cx="3168352" cy="1323439"/>
          </a:xfrm>
          <a:prstGeom prst="rect">
            <a:avLst/>
          </a:prstGeom>
          <a:solidFill>
            <a:srgbClr val="FDA9ED"/>
          </a:solidFill>
          <a:ln w="57150">
            <a:solidFill>
              <a:schemeClr val="tx1"/>
            </a:solidFill>
          </a:ln>
        </p:spPr>
        <p:txBody>
          <a:bodyPr wrap="square">
            <a:spAutoFit/>
          </a:bodyPr>
          <a:lstStyle/>
          <a:p>
            <a:pPr algn="just"/>
            <a:r>
              <a:rPr lang="es-ES" sz="2000" b="1" dirty="0">
                <a:latin typeface="Arial" panose="020B0604020202020204" pitchFamily="34" charset="0"/>
                <a:cs typeface="Arial" panose="020B0604020202020204" pitchFamily="34" charset="0"/>
              </a:rPr>
              <a:t>Para valorar el atractivo del mercado/sector tendremos en cuenta diversos factores:</a:t>
            </a:r>
          </a:p>
        </p:txBody>
      </p:sp>
      <p:pic>
        <p:nvPicPr>
          <p:cNvPr id="2" name="Imagen 1"/>
          <p:cNvPicPr>
            <a:picLocks noChangeAspect="1"/>
          </p:cNvPicPr>
          <p:nvPr/>
        </p:nvPicPr>
        <p:blipFill>
          <a:blip r:embed="rId2"/>
          <a:stretch>
            <a:fillRect/>
          </a:stretch>
        </p:blipFill>
        <p:spPr>
          <a:xfrm>
            <a:off x="78904" y="1484784"/>
            <a:ext cx="4414192" cy="5159828"/>
          </a:xfrm>
          <a:prstGeom prst="rect">
            <a:avLst/>
          </a:prstGeom>
          <a:ln w="38100">
            <a:solidFill>
              <a:schemeClr val="tx1"/>
            </a:solidFill>
          </a:ln>
        </p:spPr>
      </p:pic>
      <p:pic>
        <p:nvPicPr>
          <p:cNvPr id="4" name="Imagen 3"/>
          <p:cNvPicPr>
            <a:picLocks noChangeAspect="1"/>
          </p:cNvPicPr>
          <p:nvPr/>
        </p:nvPicPr>
        <p:blipFill>
          <a:blip r:embed="rId3"/>
          <a:stretch>
            <a:fillRect/>
          </a:stretch>
        </p:blipFill>
        <p:spPr>
          <a:xfrm>
            <a:off x="4733764" y="1559460"/>
            <a:ext cx="4248472" cy="5159828"/>
          </a:xfrm>
          <a:prstGeom prst="rect">
            <a:avLst/>
          </a:prstGeom>
          <a:ln w="38100">
            <a:solidFill>
              <a:schemeClr val="tx1"/>
            </a:solidFill>
          </a:ln>
        </p:spPr>
      </p:pic>
      <p:sp>
        <p:nvSpPr>
          <p:cNvPr id="6" name="Rectángulo 5"/>
          <p:cNvSpPr/>
          <p:nvPr/>
        </p:nvSpPr>
        <p:spPr>
          <a:xfrm>
            <a:off x="5580112" y="140439"/>
            <a:ext cx="2952328" cy="1323439"/>
          </a:xfrm>
          <a:prstGeom prst="rect">
            <a:avLst/>
          </a:prstGeom>
          <a:solidFill>
            <a:srgbClr val="FDA9ED"/>
          </a:solidFill>
          <a:ln w="57150">
            <a:solidFill>
              <a:schemeClr val="tx1"/>
            </a:solidFill>
          </a:ln>
        </p:spPr>
        <p:txBody>
          <a:bodyPr wrap="square">
            <a:spAutoFit/>
          </a:bodyPr>
          <a:lstStyle/>
          <a:p>
            <a:pPr algn="just"/>
            <a:r>
              <a:rPr lang="es-ES" sz="2000" b="1" dirty="0">
                <a:latin typeface="Arial" panose="020B0604020202020204" pitchFamily="34" charset="0"/>
                <a:cs typeface="Arial" panose="020B0604020202020204" pitchFamily="34" charset="0"/>
              </a:rPr>
              <a:t>La posición competitiva se valora a través de la posición de </a:t>
            </a:r>
            <a:r>
              <a:rPr lang="es-ES" sz="2000" b="1" dirty="0" smtClean="0">
                <a:latin typeface="Arial" panose="020B0604020202020204" pitchFamily="34" charset="0"/>
                <a:cs typeface="Arial" panose="020B0604020202020204" pitchFamily="34" charset="0"/>
              </a:rPr>
              <a:t>la sociedad</a:t>
            </a:r>
            <a:r>
              <a:rPr lang="es-ES" sz="2000"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xmlns="" val="8362823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 name="Rectángulo 1"/>
          <p:cNvSpPr/>
          <p:nvPr/>
        </p:nvSpPr>
        <p:spPr>
          <a:xfrm>
            <a:off x="323528" y="332656"/>
            <a:ext cx="8568952" cy="46166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 sz="2400" b="1" dirty="0" smtClean="0">
                <a:solidFill>
                  <a:srgbClr val="231F20"/>
                </a:solidFill>
                <a:latin typeface="Arial" panose="020B0604020202020204" pitchFamily="34" charset="0"/>
                <a:cs typeface="Arial" panose="020B0604020202020204" pitchFamily="34" charset="0"/>
              </a:rPr>
              <a:t>Matriz </a:t>
            </a:r>
            <a:r>
              <a:rPr lang="es-ES" sz="2400" b="1" dirty="0">
                <a:solidFill>
                  <a:srgbClr val="231F20"/>
                </a:solidFill>
                <a:latin typeface="Arial" panose="020B0604020202020204" pitchFamily="34" charset="0"/>
                <a:cs typeface="Arial" panose="020B0604020202020204" pitchFamily="34" charset="0"/>
              </a:rPr>
              <a:t>de </a:t>
            </a:r>
            <a:r>
              <a:rPr lang="es-ES" sz="2400" b="1" dirty="0" smtClean="0">
                <a:solidFill>
                  <a:srgbClr val="231F20"/>
                </a:solidFill>
                <a:latin typeface="Arial" panose="020B0604020202020204" pitchFamily="34" charset="0"/>
                <a:cs typeface="Arial" panose="020B0604020202020204" pitchFamily="34" charset="0"/>
              </a:rPr>
              <a:t>posición competitiva </a:t>
            </a:r>
            <a:r>
              <a:rPr lang="es-ES" sz="2400" b="1" dirty="0" err="1">
                <a:solidFill>
                  <a:srgbClr val="231F20"/>
                </a:solidFill>
                <a:latin typeface="Arial" panose="020B0604020202020204" pitchFamily="34" charset="0"/>
                <a:cs typeface="Arial" panose="020B0604020202020204" pitchFamily="34" charset="0"/>
              </a:rPr>
              <a:t>McKinsey</a:t>
            </a:r>
            <a:r>
              <a:rPr lang="es-ES" sz="2400" b="1" dirty="0">
                <a:solidFill>
                  <a:srgbClr val="231F20"/>
                </a:solidFill>
                <a:latin typeface="Arial" panose="020B0604020202020204" pitchFamily="34" charset="0"/>
                <a:cs typeface="Arial" panose="020B0604020202020204" pitchFamily="34" charset="0"/>
              </a:rPr>
              <a:t>-General </a:t>
            </a:r>
            <a:r>
              <a:rPr lang="es-ES" sz="2400" b="1" dirty="0" smtClean="0">
                <a:solidFill>
                  <a:srgbClr val="231F20"/>
                </a:solidFill>
                <a:latin typeface="Arial" panose="020B0604020202020204" pitchFamily="34" charset="0"/>
                <a:cs typeface="Arial" panose="020B0604020202020204" pitchFamily="34" charset="0"/>
              </a:rPr>
              <a:t>Electric</a:t>
            </a:r>
            <a:endParaRPr lang="es-ES" sz="2400" b="1" dirty="0">
              <a:latin typeface="Arial" panose="020B0604020202020204" pitchFamily="34" charset="0"/>
              <a:cs typeface="Arial" panose="020B0604020202020204" pitchFamily="34" charset="0"/>
            </a:endParaRPr>
          </a:p>
        </p:txBody>
      </p:sp>
      <p:pic>
        <p:nvPicPr>
          <p:cNvPr id="3" name="Imagen 2"/>
          <p:cNvPicPr>
            <a:picLocks noChangeAspect="1"/>
          </p:cNvPicPr>
          <p:nvPr/>
        </p:nvPicPr>
        <p:blipFill>
          <a:blip r:embed="rId2"/>
          <a:stretch>
            <a:fillRect/>
          </a:stretch>
        </p:blipFill>
        <p:spPr>
          <a:xfrm>
            <a:off x="755576" y="1023249"/>
            <a:ext cx="7560840" cy="5574103"/>
          </a:xfrm>
          <a:prstGeom prst="rect">
            <a:avLst/>
          </a:prstGeom>
          <a:ln w="57150">
            <a:solidFill>
              <a:schemeClr val="tx1"/>
            </a:solidFill>
          </a:ln>
        </p:spPr>
      </p:pic>
    </p:spTree>
    <p:extLst>
      <p:ext uri="{BB962C8B-B14F-4D97-AF65-F5344CB8AC3E}">
        <p14:creationId xmlns:p14="http://schemas.microsoft.com/office/powerpoint/2010/main" xmlns="" val="40070116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395536" y="1037049"/>
            <a:ext cx="8496944" cy="563231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400" b="1" dirty="0" smtClean="0">
                <a:latin typeface="Arial" panose="020B0604020202020204" pitchFamily="34" charset="0"/>
                <a:cs typeface="Arial" panose="020B0604020202020204" pitchFamily="34" charset="0"/>
              </a:rPr>
              <a:t>Es una herramienta muy útil para analizar las operaciones de una empresa diversificada y verla como un portafolio de negocios. Esta técnica aporta un marco de referencia para categorizar los diferentes negocios de una empresa y determinar sus implicaciones en cuanto a asignación de recursos.</a:t>
            </a:r>
          </a:p>
          <a:p>
            <a:pPr algn="just"/>
            <a:endParaRPr lang="es-ES" sz="2400" b="1" dirty="0" smtClean="0">
              <a:latin typeface="Arial" panose="020B0604020202020204" pitchFamily="34" charset="0"/>
              <a:cs typeface="Arial" panose="020B0604020202020204" pitchFamily="34" charset="0"/>
            </a:endParaRPr>
          </a:p>
          <a:p>
            <a:pPr algn="just"/>
            <a:r>
              <a:rPr lang="es-ES" sz="2400" b="1" dirty="0" smtClean="0">
                <a:latin typeface="Arial" panose="020B0604020202020204" pitchFamily="34" charset="0"/>
                <a:cs typeface="Arial" panose="020B0604020202020204" pitchFamily="34" charset="0"/>
              </a:rPr>
              <a:t>Esta matriz se basa en dos dimensiones principales:</a:t>
            </a:r>
          </a:p>
          <a:p>
            <a:pPr algn="just"/>
            <a:r>
              <a:rPr lang="es-ES" sz="2400" b="1" dirty="0" smtClean="0">
                <a:latin typeface="Arial" panose="020B0604020202020204" pitchFamily="34" charset="0"/>
                <a:cs typeface="Arial" panose="020B0604020202020204" pitchFamily="34" charset="0"/>
              </a:rPr>
              <a:t>1. El índice de crecimiento de la industria, que indica la tasa de crecimiento anual del mercado de la industria a la que pertenece la empresa.</a:t>
            </a:r>
          </a:p>
          <a:p>
            <a:pPr algn="just"/>
            <a:r>
              <a:rPr lang="es-ES" sz="2400" b="1" dirty="0" smtClean="0">
                <a:latin typeface="Arial" panose="020B0604020202020204" pitchFamily="34" charset="0"/>
                <a:cs typeface="Arial" panose="020B0604020202020204" pitchFamily="34" charset="0"/>
              </a:rPr>
              <a:t>2. La participación relativa en el mercado que se refiere a la participación en el mercado de la UEN (Unidad Estratégica de Negocio) con relación a su competidor más importante.</a:t>
            </a:r>
            <a:endParaRPr lang="es-ES" sz="2400" b="1" dirty="0">
              <a:latin typeface="Arial" panose="020B0604020202020204" pitchFamily="34" charset="0"/>
              <a:cs typeface="Arial" panose="020B0604020202020204" pitchFamily="34" charset="0"/>
            </a:endParaRPr>
          </a:p>
        </p:txBody>
      </p:sp>
      <p:sp>
        <p:nvSpPr>
          <p:cNvPr id="2" name="Rectángulo 1"/>
          <p:cNvSpPr/>
          <p:nvPr/>
        </p:nvSpPr>
        <p:spPr>
          <a:xfrm>
            <a:off x="1475656" y="77723"/>
            <a:ext cx="6120680" cy="83099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a:spAutoFit/>
          </a:bodyPr>
          <a:lstStyle/>
          <a:p>
            <a:pPr algn="ctr"/>
            <a:r>
              <a:rPr lang="es-ES" sz="2400" b="1" dirty="0">
                <a:solidFill>
                  <a:srgbClr val="FF0000"/>
                </a:solidFill>
                <a:latin typeface="Arial" panose="020B0604020202020204" pitchFamily="34" charset="0"/>
                <a:cs typeface="Arial" panose="020B0604020202020204" pitchFamily="34" charset="0"/>
              </a:rPr>
              <a:t>Matriz de crecimiento-participación (BCG) (Boston </a:t>
            </a:r>
            <a:r>
              <a:rPr lang="es-ES" sz="2400" b="1" dirty="0" err="1">
                <a:solidFill>
                  <a:srgbClr val="FF0000"/>
                </a:solidFill>
                <a:latin typeface="Arial" panose="020B0604020202020204" pitchFamily="34" charset="0"/>
                <a:cs typeface="Arial" panose="020B0604020202020204" pitchFamily="34" charset="0"/>
              </a:rPr>
              <a:t>Consulting</a:t>
            </a:r>
            <a:r>
              <a:rPr lang="es-ES" sz="2400" b="1" dirty="0">
                <a:solidFill>
                  <a:srgbClr val="FF0000"/>
                </a:solidFill>
                <a:latin typeface="Arial" panose="020B0604020202020204" pitchFamily="34" charset="0"/>
                <a:cs typeface="Arial" panose="020B0604020202020204" pitchFamily="34" charset="0"/>
              </a:rPr>
              <a:t> </a:t>
            </a:r>
            <a:r>
              <a:rPr lang="es-ES" sz="2400" b="1" dirty="0" err="1">
                <a:solidFill>
                  <a:srgbClr val="FF0000"/>
                </a:solidFill>
                <a:latin typeface="Arial" panose="020B0604020202020204" pitchFamily="34" charset="0"/>
                <a:cs typeface="Arial" panose="020B0604020202020204" pitchFamily="34" charset="0"/>
              </a:rPr>
              <a:t>Group</a:t>
            </a:r>
            <a:r>
              <a:rPr lang="es-ES" sz="2400" b="1" dirty="0">
                <a:solidFill>
                  <a:srgbClr val="FF0000"/>
                </a:solidFill>
                <a:latin typeface="Arial" panose="020B0604020202020204" pitchFamily="34" charset="0"/>
                <a:cs typeface="Arial" panose="020B0604020202020204" pitchFamily="34" charset="0"/>
              </a:rPr>
              <a:t>) </a:t>
            </a:r>
            <a:endParaRPr lang="es-ES" sz="2400" dirty="0"/>
          </a:p>
        </p:txBody>
      </p:sp>
    </p:spTree>
    <p:extLst>
      <p:ext uri="{BB962C8B-B14F-4D97-AF65-F5344CB8AC3E}">
        <p14:creationId xmlns:p14="http://schemas.microsoft.com/office/powerpoint/2010/main" xmlns="" val="30762912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 name="Rectángulo 1"/>
          <p:cNvSpPr/>
          <p:nvPr/>
        </p:nvSpPr>
        <p:spPr>
          <a:xfrm>
            <a:off x="179512" y="188640"/>
            <a:ext cx="8784976" cy="830997"/>
          </a:xfrm>
          <a:prstGeom prst="rect">
            <a:avLst/>
          </a:prstGeom>
        </p:spPr>
        <p:txBody>
          <a:bodyPr wrap="square">
            <a:spAutoFit/>
          </a:bodyPr>
          <a:lstStyle/>
          <a:p>
            <a:pPr algn="ctr"/>
            <a:r>
              <a:rPr lang="es-ES" sz="2400" b="1" dirty="0">
                <a:latin typeface="Arial" panose="020B0604020202020204" pitchFamily="34" charset="0"/>
                <a:cs typeface="Arial" panose="020B0604020202020204" pitchFamily="34" charset="0"/>
              </a:rPr>
              <a:t>Matriz de crecimiento-participación (Boston </a:t>
            </a:r>
            <a:r>
              <a:rPr lang="es-ES" sz="2400" b="1" dirty="0" err="1">
                <a:latin typeface="Arial" panose="020B0604020202020204" pitchFamily="34" charset="0"/>
                <a:cs typeface="Arial" panose="020B0604020202020204" pitchFamily="34" charset="0"/>
              </a:rPr>
              <a:t>Consulting</a:t>
            </a:r>
            <a:r>
              <a:rPr lang="es-ES" sz="2400" b="1" dirty="0">
                <a:latin typeface="Arial" panose="020B0604020202020204" pitchFamily="34" charset="0"/>
                <a:cs typeface="Arial" panose="020B0604020202020204" pitchFamily="34" charset="0"/>
              </a:rPr>
              <a:t> </a:t>
            </a:r>
            <a:r>
              <a:rPr lang="es-ES" sz="2400" b="1" dirty="0" err="1">
                <a:latin typeface="Arial" panose="020B0604020202020204" pitchFamily="34" charset="0"/>
                <a:cs typeface="Arial" panose="020B0604020202020204" pitchFamily="34" charset="0"/>
              </a:rPr>
              <a:t>Group</a:t>
            </a:r>
            <a:r>
              <a:rPr lang="es-ES" sz="2400" b="1" dirty="0" smtClean="0">
                <a:latin typeface="Arial" panose="020B0604020202020204" pitchFamily="34" charset="0"/>
                <a:cs typeface="Arial" panose="020B0604020202020204" pitchFamily="34" charset="0"/>
              </a:rPr>
              <a:t>) (BCG) </a:t>
            </a:r>
            <a:endParaRPr lang="es-ES" sz="2400" dirty="0"/>
          </a:p>
        </p:txBody>
      </p:sp>
      <p:pic>
        <p:nvPicPr>
          <p:cNvPr id="3" name="Imagen 2"/>
          <p:cNvPicPr>
            <a:picLocks noChangeAspect="1"/>
          </p:cNvPicPr>
          <p:nvPr/>
        </p:nvPicPr>
        <p:blipFill>
          <a:blip r:embed="rId2"/>
          <a:stretch>
            <a:fillRect/>
          </a:stretch>
        </p:blipFill>
        <p:spPr>
          <a:xfrm>
            <a:off x="963576" y="1239082"/>
            <a:ext cx="7208824" cy="4854214"/>
          </a:xfrm>
          <a:prstGeom prst="rect">
            <a:avLst/>
          </a:prstGeom>
          <a:ln w="57150">
            <a:solidFill>
              <a:srgbClr val="FF0000"/>
            </a:solidFill>
          </a:ln>
        </p:spPr>
      </p:pic>
    </p:spTree>
    <p:extLst>
      <p:ext uri="{BB962C8B-B14F-4D97-AF65-F5344CB8AC3E}">
        <p14:creationId xmlns:p14="http://schemas.microsoft.com/office/powerpoint/2010/main" xmlns="" val="29670332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1763688" y="116632"/>
            <a:ext cx="6122189" cy="523220"/>
          </a:xfrm>
          <a:prstGeom prst="rect">
            <a:avLst/>
          </a:prstGeom>
        </p:spPr>
        <p:style>
          <a:lnRef idx="1">
            <a:schemeClr val="accent1"/>
          </a:lnRef>
          <a:fillRef idx="2">
            <a:schemeClr val="accent1"/>
          </a:fillRef>
          <a:effectRef idx="1">
            <a:schemeClr val="accent1"/>
          </a:effectRef>
          <a:fontRef idx="minor">
            <a:schemeClr val="dk1"/>
          </a:fontRef>
        </p:style>
        <p:txBody>
          <a:bodyPr wrap="none">
            <a:spAutoFit/>
          </a:bodyPr>
          <a:lstStyle/>
          <a:p>
            <a:r>
              <a:rPr lang="es-ES" sz="2800" b="1" dirty="0" smtClean="0">
                <a:latin typeface="Arial" panose="020B0604020202020204" pitchFamily="34" charset="0"/>
                <a:cs typeface="Arial" panose="020B0604020202020204" pitchFamily="34" charset="0"/>
              </a:rPr>
              <a:t>Características de los cuadrantes. </a:t>
            </a:r>
            <a:endParaRPr lang="es-ES" sz="2800" b="1"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971600" y="771045"/>
            <a:ext cx="7632847" cy="5826307"/>
          </a:xfrm>
          <a:prstGeom prst="rect">
            <a:avLst/>
          </a:prstGeom>
        </p:spPr>
      </p:pic>
    </p:spTree>
    <p:extLst>
      <p:ext uri="{BB962C8B-B14F-4D97-AF65-F5344CB8AC3E}">
        <p14:creationId xmlns:p14="http://schemas.microsoft.com/office/powerpoint/2010/main" xmlns="" val="37765548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827584" y="548680"/>
            <a:ext cx="7704856" cy="569386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s-ES" sz="2800" b="1" dirty="0">
                <a:latin typeface="Arial" panose="020B0604020202020204" pitchFamily="34" charset="0"/>
                <a:cs typeface="Arial" panose="020B0604020202020204" pitchFamily="34" charset="0"/>
              </a:rPr>
              <a:t>A partir análisis externo, interno y de cartera, </a:t>
            </a:r>
            <a:r>
              <a:rPr lang="es-ES" sz="2800" b="1" dirty="0" smtClean="0">
                <a:latin typeface="Arial" panose="020B0604020202020204" pitchFamily="34" charset="0"/>
                <a:cs typeface="Arial" panose="020B0604020202020204" pitchFamily="34" charset="0"/>
              </a:rPr>
              <a:t>se </a:t>
            </a:r>
            <a:r>
              <a:rPr lang="es-ES" sz="2800" b="1" dirty="0">
                <a:latin typeface="Arial" panose="020B0604020202020204" pitchFamily="34" charset="0"/>
                <a:cs typeface="Arial" panose="020B0604020202020204" pitchFamily="34" charset="0"/>
              </a:rPr>
              <a:t>estará en condiciones de identificar las fortalezas y debilidades internas de la organización, así como las oportunidades y amenazas externas a la misma, pero que la impactan, en función valorar las condiciones para poder alcanzar la visión propuesta, en el marco de la misión.</a:t>
            </a:r>
          </a:p>
          <a:p>
            <a:pPr algn="just"/>
            <a:endParaRPr lang="es-ES" sz="2800" b="1" dirty="0">
              <a:latin typeface="Arial" panose="020B0604020202020204" pitchFamily="34" charset="0"/>
              <a:cs typeface="Arial" panose="020B0604020202020204" pitchFamily="34" charset="0"/>
            </a:endParaRPr>
          </a:p>
          <a:p>
            <a:pPr algn="just"/>
            <a:r>
              <a:rPr lang="es-ES" sz="2800" b="1" dirty="0">
                <a:latin typeface="Arial" panose="020B0604020202020204" pitchFamily="34" charset="0"/>
                <a:cs typeface="Arial" panose="020B0604020202020204" pitchFamily="34" charset="0"/>
              </a:rPr>
              <a:t>Si después de este análisis la visión no es posible lograrla, será necesario volver a revisar la visión.</a:t>
            </a:r>
          </a:p>
        </p:txBody>
      </p:sp>
    </p:spTree>
    <p:extLst>
      <p:ext uri="{BB962C8B-B14F-4D97-AF65-F5344CB8AC3E}">
        <p14:creationId xmlns:p14="http://schemas.microsoft.com/office/powerpoint/2010/main" xmlns="" val="202191854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251520" y="908720"/>
            <a:ext cx="8629274" cy="5544616"/>
          </a:xfrm>
          <a:prstGeom prst="rect">
            <a:avLst/>
          </a:prstGeom>
          <a:solidFill>
            <a:srgbClr val="FDA9E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 name="Rectángulo 1"/>
          <p:cNvSpPr/>
          <p:nvPr/>
        </p:nvSpPr>
        <p:spPr>
          <a:xfrm>
            <a:off x="1775314" y="188640"/>
            <a:ext cx="5460982"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a:spAutoFit/>
          </a:bodyPr>
          <a:lstStyle/>
          <a:p>
            <a:pPr algn="just">
              <a:spcAft>
                <a:spcPts val="0"/>
              </a:spcAft>
            </a:pPr>
            <a:r>
              <a:rPr lang="es-ES" sz="2400" b="1" dirty="0">
                <a:latin typeface="Arial" panose="020B0604020202020204" pitchFamily="34" charset="0"/>
                <a:ea typeface="Times New Roman" panose="02020603050405020304" pitchFamily="18" charset="0"/>
              </a:rPr>
              <a:t>Tipologías de estrategia corporativa</a:t>
            </a:r>
            <a:endParaRPr lang="es-ES" sz="2400" b="1" dirty="0">
              <a:latin typeface="Times New Roman" panose="02020603050405020304" pitchFamily="18" charset="0"/>
              <a:ea typeface="Times New Roman" panose="02020603050405020304" pitchFamily="18" charset="0"/>
            </a:endParaRPr>
          </a:p>
        </p:txBody>
      </p:sp>
      <p:sp>
        <p:nvSpPr>
          <p:cNvPr id="3" name="Rectángulo 2"/>
          <p:cNvSpPr/>
          <p:nvPr/>
        </p:nvSpPr>
        <p:spPr>
          <a:xfrm>
            <a:off x="251520" y="908720"/>
            <a:ext cx="8629274" cy="1200329"/>
          </a:xfrm>
          <a:prstGeom prst="rect">
            <a:avLst/>
          </a:prstGeom>
        </p:spPr>
        <p:txBody>
          <a:bodyPr wrap="square">
            <a:spAutoFit/>
          </a:bodyPr>
          <a:lstStyle/>
          <a:p>
            <a:pPr algn="just">
              <a:spcAft>
                <a:spcPts val="0"/>
              </a:spcAft>
            </a:pPr>
            <a:r>
              <a:rPr lang="es-ES" sz="2400" b="1" dirty="0" smtClean="0">
                <a:latin typeface="Arial" panose="020B0604020202020204" pitchFamily="34" charset="0"/>
                <a:ea typeface="Times New Roman" panose="02020603050405020304" pitchFamily="18" charset="0"/>
              </a:rPr>
              <a:t>Este tema representa </a:t>
            </a:r>
            <a:r>
              <a:rPr lang="es-ES" sz="2400" b="1" dirty="0">
                <a:latin typeface="Arial" panose="020B0604020202020204" pitchFamily="34" charset="0"/>
                <a:ea typeface="Times New Roman" panose="02020603050405020304" pitchFamily="18" charset="0"/>
              </a:rPr>
              <a:t>la </a:t>
            </a:r>
            <a:r>
              <a:rPr lang="es-ES" sz="2400" b="1" dirty="0" smtClean="0">
                <a:latin typeface="Arial" panose="020B0604020202020204" pitchFamily="34" charset="0"/>
                <a:ea typeface="Times New Roman" panose="02020603050405020304" pitchFamily="18" charset="0"/>
              </a:rPr>
              <a:t>culminación de la decisión estratégica, es decir,  </a:t>
            </a:r>
            <a:r>
              <a:rPr lang="es-ES" sz="2400" b="1" dirty="0">
                <a:latin typeface="Arial" panose="020B0604020202020204" pitchFamily="34" charset="0"/>
                <a:ea typeface="Times New Roman" panose="02020603050405020304" pitchFamily="18" charset="0"/>
              </a:rPr>
              <a:t>de qué tipo o tipos de estrategia necesita la organización para alcanzar su visión.</a:t>
            </a:r>
            <a:endParaRPr lang="es-ES" sz="2400" b="1" dirty="0">
              <a:latin typeface="Times New Roman" panose="02020603050405020304" pitchFamily="18" charset="0"/>
              <a:ea typeface="Times New Roman" panose="02020603050405020304" pitchFamily="18" charset="0"/>
            </a:endParaRPr>
          </a:p>
        </p:txBody>
      </p:sp>
      <p:sp>
        <p:nvSpPr>
          <p:cNvPr id="4" name="Rectángulo 3"/>
          <p:cNvSpPr/>
          <p:nvPr/>
        </p:nvSpPr>
        <p:spPr>
          <a:xfrm>
            <a:off x="252409" y="2420888"/>
            <a:ext cx="8628385" cy="2308324"/>
          </a:xfrm>
          <a:prstGeom prst="rect">
            <a:avLst/>
          </a:prstGeom>
        </p:spPr>
        <p:txBody>
          <a:bodyPr wrap="square">
            <a:spAutoFit/>
          </a:bodyPr>
          <a:lstStyle/>
          <a:p>
            <a:pPr algn="just">
              <a:spcAft>
                <a:spcPts val="0"/>
              </a:spcAft>
            </a:pPr>
            <a:r>
              <a:rPr lang="es-ES" sz="2400" b="1" dirty="0">
                <a:latin typeface="Arial" panose="020B0604020202020204" pitchFamily="34" charset="0"/>
                <a:ea typeface="Times New Roman" panose="02020603050405020304" pitchFamily="18" charset="0"/>
              </a:rPr>
              <a:t>Por tanto </a:t>
            </a:r>
            <a:r>
              <a:rPr lang="es-ES" sz="2400" b="1" dirty="0" smtClean="0">
                <a:latin typeface="Arial" panose="020B0604020202020204" pitchFamily="34" charset="0"/>
                <a:ea typeface="Times New Roman" panose="02020603050405020304" pitchFamily="18" charset="0"/>
              </a:rPr>
              <a:t>sabemos que debe </a:t>
            </a:r>
            <a:r>
              <a:rPr lang="es-ES" sz="2400" b="1" dirty="0">
                <a:latin typeface="Arial" panose="020B0604020202020204" pitchFamily="34" charset="0"/>
                <a:ea typeface="Times New Roman" panose="02020603050405020304" pitchFamily="18" charset="0"/>
              </a:rPr>
              <a:t>existir una correspondencia entre el rumbo estratégico puesto de manifiesto en la misión y visión, la existencia de condiciones tanto externas como internas para ello y la decisión estratégica que se adopte, la cual debe aportar valor para el cliente y los dueños.</a:t>
            </a:r>
            <a:endParaRPr lang="es-ES" sz="2400" b="1" dirty="0">
              <a:latin typeface="Times New Roman" panose="02020603050405020304" pitchFamily="18" charset="0"/>
              <a:ea typeface="Times New Roman" panose="02020603050405020304" pitchFamily="18" charset="0"/>
            </a:endParaRPr>
          </a:p>
        </p:txBody>
      </p:sp>
      <p:sp>
        <p:nvSpPr>
          <p:cNvPr id="9" name="Rectángulo 8"/>
          <p:cNvSpPr/>
          <p:nvPr/>
        </p:nvSpPr>
        <p:spPr>
          <a:xfrm>
            <a:off x="263206" y="5085184"/>
            <a:ext cx="8617588" cy="1200329"/>
          </a:xfrm>
          <a:prstGeom prst="rect">
            <a:avLst/>
          </a:prstGeom>
        </p:spPr>
        <p:txBody>
          <a:bodyPr wrap="square">
            <a:spAutoFit/>
          </a:bodyPr>
          <a:lstStyle/>
          <a:p>
            <a:pPr algn="just"/>
            <a:r>
              <a:rPr lang="es-ES" sz="2400" b="1" dirty="0">
                <a:latin typeface="Arial" panose="020B0604020202020204" pitchFamily="34" charset="0"/>
                <a:cs typeface="Arial" panose="020B0604020202020204" pitchFamily="34" charset="0"/>
              </a:rPr>
              <a:t>Para </a:t>
            </a:r>
            <a:r>
              <a:rPr lang="es-ES" sz="2400" b="1" dirty="0" smtClean="0">
                <a:latin typeface="Arial" panose="020B0604020202020204" pitchFamily="34" charset="0"/>
                <a:cs typeface="Arial" panose="020B0604020202020204" pitchFamily="34" charset="0"/>
              </a:rPr>
              <a:t>este tema deben estudiar </a:t>
            </a:r>
            <a:r>
              <a:rPr lang="es-ES" sz="2400" b="1" dirty="0">
                <a:latin typeface="Arial" panose="020B0604020202020204" pitchFamily="34" charset="0"/>
                <a:cs typeface="Arial" panose="020B0604020202020204" pitchFamily="34" charset="0"/>
              </a:rPr>
              <a:t>el capítulo 4  del texto,  epígrafes 4.1, 4.2, 4.3 y del epígrafe 4.6 el aspecto relacionado con la Matriz DAFO y el Material sobre DAFO</a:t>
            </a:r>
          </a:p>
        </p:txBody>
      </p:sp>
    </p:spTree>
    <p:extLst>
      <p:ext uri="{BB962C8B-B14F-4D97-AF65-F5344CB8AC3E}">
        <p14:creationId xmlns:p14="http://schemas.microsoft.com/office/powerpoint/2010/main" xmlns="" val="17681489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ángulo 34"/>
          <p:cNvSpPr/>
          <p:nvPr/>
        </p:nvSpPr>
        <p:spPr>
          <a:xfrm>
            <a:off x="0" y="778275"/>
            <a:ext cx="9144000" cy="6024021"/>
          </a:xfrm>
          <a:prstGeom prst="rect">
            <a:avLst/>
          </a:prstGeom>
          <a:solidFill>
            <a:srgbClr val="00F26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Rectángulo 5"/>
          <p:cNvSpPr/>
          <p:nvPr/>
        </p:nvSpPr>
        <p:spPr>
          <a:xfrm>
            <a:off x="2627784" y="1016441"/>
            <a:ext cx="3960440" cy="475847"/>
          </a:xfrm>
          <a:prstGeom prst="rect">
            <a:avLst/>
          </a:prstGeom>
          <a:solidFill>
            <a:srgbClr val="FDA9ED"/>
          </a:solidFill>
          <a:ln w="5715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4" name="Rectángulo 3"/>
          <p:cNvSpPr/>
          <p:nvPr/>
        </p:nvSpPr>
        <p:spPr>
          <a:xfrm>
            <a:off x="287602" y="116632"/>
            <a:ext cx="8532870" cy="70788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a:r>
              <a:rPr lang="es-ES" sz="2000" b="1" dirty="0" smtClean="0">
                <a:latin typeface="Arial" panose="020B0604020202020204" pitchFamily="34" charset="0"/>
                <a:cs typeface="Arial" panose="020B0604020202020204" pitchFamily="34" charset="0"/>
              </a:rPr>
              <a:t>La </a:t>
            </a:r>
            <a:r>
              <a:rPr lang="es-ES" sz="2000" b="1" dirty="0">
                <a:latin typeface="Arial" panose="020B0604020202020204" pitchFamily="34" charset="0"/>
                <a:cs typeface="Arial" panose="020B0604020202020204" pitchFamily="34" charset="0"/>
              </a:rPr>
              <a:t>razón de existencia de cualquier organización es crecer, solo que existen diversas formas de hacerlo.</a:t>
            </a:r>
          </a:p>
        </p:txBody>
      </p:sp>
      <p:sp>
        <p:nvSpPr>
          <p:cNvPr id="7" name="Rectángulo 6"/>
          <p:cNvSpPr/>
          <p:nvPr/>
        </p:nvSpPr>
        <p:spPr>
          <a:xfrm>
            <a:off x="2627626" y="1124744"/>
            <a:ext cx="4176621" cy="369332"/>
          </a:xfrm>
          <a:prstGeom prst="rect">
            <a:avLst/>
          </a:prstGeom>
        </p:spPr>
        <p:txBody>
          <a:bodyPr wrap="square">
            <a:spAutoFit/>
          </a:bodyPr>
          <a:lstStyle/>
          <a:p>
            <a:r>
              <a:rPr lang="es-ES_tradnl" b="1" dirty="0" smtClean="0">
                <a:latin typeface="Arial" panose="020B0604020202020204" pitchFamily="34" charset="0"/>
                <a:ea typeface="Times New Roman" panose="02020603050405020304" pitchFamily="18" charset="0"/>
              </a:rPr>
              <a:t>ESTRATEGIAS DE CRECIMIENTO.</a:t>
            </a:r>
            <a:endParaRPr lang="es-ES" b="1" dirty="0"/>
          </a:p>
        </p:txBody>
      </p:sp>
      <p:sp>
        <p:nvSpPr>
          <p:cNvPr id="8" name="Rectángulo 7"/>
          <p:cNvSpPr/>
          <p:nvPr/>
        </p:nvSpPr>
        <p:spPr>
          <a:xfrm>
            <a:off x="467544" y="2060848"/>
            <a:ext cx="1656184" cy="369332"/>
          </a:xfrm>
          <a:prstGeom prst="rect">
            <a:avLst/>
          </a:prstGeom>
          <a:ln w="57150"/>
        </p:spPr>
        <p:style>
          <a:lnRef idx="1">
            <a:schemeClr val="accent1"/>
          </a:lnRef>
          <a:fillRef idx="2">
            <a:schemeClr val="accent1"/>
          </a:fillRef>
          <a:effectRef idx="1">
            <a:schemeClr val="accent1"/>
          </a:effectRef>
          <a:fontRef idx="minor">
            <a:schemeClr val="dk1"/>
          </a:fontRef>
        </p:style>
        <p:txBody>
          <a:bodyPr wrap="square">
            <a:spAutoFit/>
          </a:bodyPr>
          <a:lstStyle/>
          <a:p>
            <a:r>
              <a:rPr lang="es-ES_tradnl" b="1" dirty="0" smtClean="0">
                <a:latin typeface="Arial" panose="020B0604020202020204" pitchFamily="34" charset="0"/>
                <a:ea typeface="Times New Roman" panose="02020603050405020304" pitchFamily="18" charset="0"/>
              </a:rPr>
              <a:t>EXPANSIÓN.</a:t>
            </a:r>
            <a:endParaRPr lang="es-ES" b="1" dirty="0"/>
          </a:p>
        </p:txBody>
      </p:sp>
      <p:sp>
        <p:nvSpPr>
          <p:cNvPr id="9" name="Rectángulo 8"/>
          <p:cNvSpPr/>
          <p:nvPr/>
        </p:nvSpPr>
        <p:spPr>
          <a:xfrm>
            <a:off x="6228184" y="2060848"/>
            <a:ext cx="2808312" cy="369332"/>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a:spAutoFit/>
          </a:bodyPr>
          <a:lstStyle/>
          <a:p>
            <a:r>
              <a:rPr lang="es-ES_tradnl" b="1" dirty="0" smtClean="0">
                <a:latin typeface="Arial" panose="020B0604020202020204" pitchFamily="34" charset="0"/>
                <a:ea typeface="Times New Roman" panose="02020603050405020304" pitchFamily="18" charset="0"/>
              </a:rPr>
              <a:t>REESTRUCTURACIÓN.</a:t>
            </a:r>
            <a:endParaRPr lang="es-ES" b="1" dirty="0"/>
          </a:p>
        </p:txBody>
      </p:sp>
      <p:sp>
        <p:nvSpPr>
          <p:cNvPr id="10" name="Rectángulo 9"/>
          <p:cNvSpPr/>
          <p:nvPr/>
        </p:nvSpPr>
        <p:spPr>
          <a:xfrm>
            <a:off x="3563888" y="2060848"/>
            <a:ext cx="2304099" cy="383360"/>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a:spAutoFit/>
          </a:bodyPr>
          <a:lstStyle/>
          <a:p>
            <a:r>
              <a:rPr lang="es-ES_tradnl" b="1" dirty="0" smtClean="0">
                <a:latin typeface="Arial" panose="020B0604020202020204" pitchFamily="34" charset="0"/>
                <a:ea typeface="Times New Roman" panose="02020603050405020304" pitchFamily="18" charset="0"/>
              </a:rPr>
              <a:t>DIVERSIFICACIÓN.</a:t>
            </a:r>
            <a:endParaRPr lang="es-ES" b="1" dirty="0"/>
          </a:p>
        </p:txBody>
      </p:sp>
      <p:sp>
        <p:nvSpPr>
          <p:cNvPr id="11" name="Rectángulo 10"/>
          <p:cNvSpPr/>
          <p:nvPr/>
        </p:nvSpPr>
        <p:spPr>
          <a:xfrm>
            <a:off x="467544" y="2742019"/>
            <a:ext cx="3384376" cy="830997"/>
          </a:xfrm>
          <a:prstGeom prst="rect">
            <a:avLst/>
          </a:prstGeom>
          <a:ln w="57150"/>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a:buFont typeface="Wingdings" panose="05000000000000000000" pitchFamily="2" charset="2"/>
              <a:buChar char="Ø"/>
            </a:pPr>
            <a:r>
              <a:rPr lang="es-ES_tradnl" sz="1600" b="1" dirty="0" smtClean="0">
                <a:latin typeface="Arial" panose="020B0604020202020204" pitchFamily="34" charset="0"/>
                <a:ea typeface="Times New Roman" panose="02020603050405020304" pitchFamily="18" charset="0"/>
              </a:rPr>
              <a:t>PENETRACIÓN.</a:t>
            </a:r>
          </a:p>
          <a:p>
            <a:pPr marL="285750" indent="-285750">
              <a:buFont typeface="Wingdings" panose="05000000000000000000" pitchFamily="2" charset="2"/>
              <a:buChar char="Ø"/>
            </a:pPr>
            <a:r>
              <a:rPr lang="es-ES_tradnl" sz="1600" b="1" dirty="0" smtClean="0">
                <a:latin typeface="Arial" panose="020B0604020202020204" pitchFamily="34" charset="0"/>
              </a:rPr>
              <a:t>DESARROLLO DE NUEVOS</a:t>
            </a:r>
          </a:p>
          <a:p>
            <a:r>
              <a:rPr lang="es-ES_tradnl" sz="1600" b="1" dirty="0" smtClean="0">
                <a:latin typeface="Arial" panose="020B0604020202020204" pitchFamily="34" charset="0"/>
              </a:rPr>
              <a:t>     PRODUCTOS Y MERCADOS.</a:t>
            </a:r>
            <a:endParaRPr lang="es-ES" sz="1600" b="1" dirty="0"/>
          </a:p>
        </p:txBody>
      </p:sp>
      <p:sp>
        <p:nvSpPr>
          <p:cNvPr id="12" name="Rectángulo 11"/>
          <p:cNvSpPr/>
          <p:nvPr/>
        </p:nvSpPr>
        <p:spPr>
          <a:xfrm>
            <a:off x="467544" y="4149080"/>
            <a:ext cx="3672408" cy="923330"/>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s-ES_tradnl" b="1" dirty="0" smtClean="0">
                <a:latin typeface="Arial" panose="020B0604020202020204" pitchFamily="34" charset="0"/>
                <a:ea typeface="Times New Roman" panose="02020603050405020304" pitchFamily="18" charset="0"/>
              </a:rPr>
              <a:t>RELACIONADAS TECNOLÓGICAMENTE CON LOS NEGOCIOS EXISTENTES. </a:t>
            </a:r>
            <a:endParaRPr lang="es-ES" b="1" dirty="0"/>
          </a:p>
        </p:txBody>
      </p:sp>
      <p:sp>
        <p:nvSpPr>
          <p:cNvPr id="14" name="Rectángulo 13"/>
          <p:cNvSpPr/>
          <p:nvPr/>
        </p:nvSpPr>
        <p:spPr>
          <a:xfrm>
            <a:off x="5292080" y="4149080"/>
            <a:ext cx="3672408" cy="646331"/>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s-ES_tradnl" b="1" dirty="0" smtClean="0">
                <a:latin typeface="Arial" panose="020B0604020202020204" pitchFamily="34" charset="0"/>
                <a:ea typeface="Times New Roman" panose="02020603050405020304" pitchFamily="18" charset="0"/>
              </a:rPr>
              <a:t>NO RELACIONADAS TECNOLÓ GICAMENTE. </a:t>
            </a:r>
            <a:endParaRPr lang="es-ES" b="1" dirty="0"/>
          </a:p>
        </p:txBody>
      </p:sp>
      <p:sp>
        <p:nvSpPr>
          <p:cNvPr id="15" name="Rectángulo 14"/>
          <p:cNvSpPr/>
          <p:nvPr/>
        </p:nvSpPr>
        <p:spPr>
          <a:xfrm>
            <a:off x="287602" y="5509338"/>
            <a:ext cx="5976507" cy="1200329"/>
          </a:xfrm>
          <a:prstGeom prst="rect">
            <a:avLst/>
          </a:prstGeom>
          <a:ln w="57150"/>
        </p:spPr>
        <p:style>
          <a:lnRef idx="1">
            <a:schemeClr val="accent2"/>
          </a:lnRef>
          <a:fillRef idx="2">
            <a:schemeClr val="accent2"/>
          </a:fillRef>
          <a:effectRef idx="1">
            <a:schemeClr val="accent2"/>
          </a:effectRef>
          <a:fontRef idx="minor">
            <a:schemeClr val="dk1"/>
          </a:fontRef>
        </p:style>
        <p:txBody>
          <a:bodyPr wrap="square">
            <a:spAutoFit/>
          </a:bodyPr>
          <a:lstStyle/>
          <a:p>
            <a:pPr marL="285750" indent="-285750" algn="just">
              <a:buFont typeface="Wingdings" panose="05000000000000000000" pitchFamily="2" charset="2"/>
              <a:buChar char="Ø"/>
            </a:pPr>
            <a:r>
              <a:rPr lang="es-ES_tradnl" b="1" dirty="0" smtClean="0">
                <a:latin typeface="Arial" panose="020B0604020202020204" pitchFamily="34" charset="0"/>
                <a:ea typeface="Times New Roman" panose="02020603050405020304" pitchFamily="18" charset="0"/>
              </a:rPr>
              <a:t>ESTRATEGIAS HORIZONTALES O CONCENTRÍCAS</a:t>
            </a:r>
          </a:p>
          <a:p>
            <a:pPr marL="285750" indent="-285750" algn="just">
              <a:buFont typeface="Wingdings" panose="05000000000000000000" pitchFamily="2" charset="2"/>
              <a:buChar char="Ø"/>
            </a:pPr>
            <a:r>
              <a:rPr lang="es-ES_tradnl" b="1" dirty="0" smtClean="0">
                <a:latin typeface="Arial" panose="020B0604020202020204" pitchFamily="34" charset="0"/>
                <a:ea typeface="Times New Roman" panose="02020603050405020304" pitchFamily="18" charset="0"/>
              </a:rPr>
              <a:t>ESTRATEGIAS DE INTEGRACIÓN (VERTTTICAL Y HORIZONTAL). </a:t>
            </a:r>
            <a:endParaRPr lang="es-ES" b="1" dirty="0"/>
          </a:p>
        </p:txBody>
      </p:sp>
      <p:sp>
        <p:nvSpPr>
          <p:cNvPr id="17" name="Flecha abajo 16"/>
          <p:cNvSpPr/>
          <p:nvPr/>
        </p:nvSpPr>
        <p:spPr>
          <a:xfrm>
            <a:off x="1295636" y="2444208"/>
            <a:ext cx="540060" cy="28378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9" name="Conector recto de flecha 18"/>
          <p:cNvCxnSpPr>
            <a:stCxn id="10" idx="2"/>
          </p:cNvCxnSpPr>
          <p:nvPr/>
        </p:nvCxnSpPr>
        <p:spPr>
          <a:xfrm flipH="1">
            <a:off x="3851920" y="2444208"/>
            <a:ext cx="864018" cy="170308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1" name="Conector recto de flecha 20"/>
          <p:cNvCxnSpPr>
            <a:stCxn id="10" idx="2"/>
          </p:cNvCxnSpPr>
          <p:nvPr/>
        </p:nvCxnSpPr>
        <p:spPr>
          <a:xfrm>
            <a:off x="4715938" y="2444208"/>
            <a:ext cx="1152049" cy="1703084"/>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
        <p:nvSpPr>
          <p:cNvPr id="24" name="Flecha abajo 23"/>
          <p:cNvSpPr/>
          <p:nvPr/>
        </p:nvSpPr>
        <p:spPr>
          <a:xfrm>
            <a:off x="2627626" y="5099212"/>
            <a:ext cx="648230" cy="418020"/>
          </a:xfrm>
          <a:prstGeom prst="downArrow">
            <a:avLst/>
          </a:prstGeom>
          <a:solidFill>
            <a:srgbClr val="FDA9ED"/>
          </a:solidFill>
          <a:ln>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26" name="Conector recto de flecha 25"/>
          <p:cNvCxnSpPr>
            <a:endCxn id="8" idx="3"/>
          </p:cNvCxnSpPr>
          <p:nvPr/>
        </p:nvCxnSpPr>
        <p:spPr>
          <a:xfrm flipH="1">
            <a:off x="2123728" y="1508104"/>
            <a:ext cx="1152128" cy="7374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Conector recto de flecha 27"/>
          <p:cNvCxnSpPr>
            <a:stCxn id="7" idx="2"/>
            <a:endCxn id="10" idx="0"/>
          </p:cNvCxnSpPr>
          <p:nvPr/>
        </p:nvCxnSpPr>
        <p:spPr>
          <a:xfrm>
            <a:off x="4715937" y="1494076"/>
            <a:ext cx="1" cy="5667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Conector recto de flecha 29"/>
          <p:cNvCxnSpPr/>
          <p:nvPr/>
        </p:nvCxnSpPr>
        <p:spPr>
          <a:xfrm>
            <a:off x="6156019" y="1492288"/>
            <a:ext cx="648228" cy="5685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9056541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1691680" y="0"/>
            <a:ext cx="6192688" cy="6858000"/>
          </a:xfrm>
          <a:prstGeom prst="rect">
            <a:avLst/>
          </a:prstGeom>
          <a:ln w="57150"/>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s-ES"/>
          </a:p>
        </p:txBody>
      </p:sp>
      <p:sp>
        <p:nvSpPr>
          <p:cNvPr id="89090" name="Rectangle 2"/>
          <p:cNvSpPr>
            <a:spLocks noChangeArrowheads="1"/>
          </p:cNvSpPr>
          <p:nvPr/>
        </p:nvSpPr>
        <p:spPr bwMode="auto">
          <a:xfrm>
            <a:off x="2951560" y="1152526"/>
            <a:ext cx="3240881" cy="394097"/>
          </a:xfrm>
          <a:prstGeom prst="rect">
            <a:avLst/>
          </a:prstGeom>
          <a:solidFill>
            <a:srgbClr val="541A3B">
              <a:alpha val="70000"/>
            </a:srgbClr>
          </a:solidFill>
          <a:ln w="12700"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89100" rIns="94500" bIns="89100" anchor="ctr"/>
          <a:lstStyle>
            <a:lvl1pPr algn="ctr" eaLnBrk="0" hangingPunct="0">
              <a:defRPr sz="4400">
                <a:solidFill>
                  <a:schemeClr val="tx1"/>
                </a:solidFill>
                <a:latin typeface="Calibri" panose="020F0502020204030204" pitchFamily="34" charset="0"/>
              </a:defRPr>
            </a:lvl1pPr>
            <a:lvl2pPr algn="ctr" eaLnBrk="0" hangingPunct="0">
              <a:defRPr sz="4400">
                <a:solidFill>
                  <a:schemeClr val="tx1"/>
                </a:solidFill>
                <a:latin typeface="Calibri" panose="020F0502020204030204" pitchFamily="34" charset="0"/>
              </a:defRPr>
            </a:lvl2pPr>
            <a:lvl3pPr algn="ctr" eaLnBrk="0" hangingPunct="0">
              <a:defRPr sz="4400">
                <a:solidFill>
                  <a:schemeClr val="tx1"/>
                </a:solidFill>
                <a:latin typeface="Calibri" panose="020F0502020204030204" pitchFamily="34" charset="0"/>
              </a:defRPr>
            </a:lvl3pPr>
            <a:lvl4pPr algn="ctr" eaLnBrk="0" hangingPunct="0">
              <a:defRPr sz="4400">
                <a:solidFill>
                  <a:schemeClr val="tx1"/>
                </a:solidFill>
                <a:latin typeface="Calibri" panose="020F0502020204030204" pitchFamily="34" charset="0"/>
              </a:defRPr>
            </a:lvl4pPr>
            <a:lvl5pPr algn="ctr" eaLnBrk="0" hangingPunct="0">
              <a:defRPr sz="4400">
                <a:solidFill>
                  <a:schemeClr val="tx1"/>
                </a:solidFill>
                <a:latin typeface="Calibri" panose="020F0502020204030204" pitchFamily="34" charset="0"/>
              </a:defRPr>
            </a:lvl5pPr>
            <a:lvl6pPr marL="457200" algn="ctr" eaLnBrk="0" fontAlgn="base" hangingPunct="0">
              <a:spcBef>
                <a:spcPct val="0"/>
              </a:spcBef>
              <a:spcAft>
                <a:spcPct val="0"/>
              </a:spcAft>
              <a:defRPr sz="4400">
                <a:solidFill>
                  <a:schemeClr val="tx1"/>
                </a:solidFill>
                <a:latin typeface="Calibri" panose="020F0502020204030204" pitchFamily="34" charset="0"/>
              </a:defRPr>
            </a:lvl6pPr>
            <a:lvl7pPr marL="914400" algn="ctr" eaLnBrk="0" fontAlgn="base" hangingPunct="0">
              <a:spcBef>
                <a:spcPct val="0"/>
              </a:spcBef>
              <a:spcAft>
                <a:spcPct val="0"/>
              </a:spcAft>
              <a:defRPr sz="4400">
                <a:solidFill>
                  <a:schemeClr val="tx1"/>
                </a:solidFill>
                <a:latin typeface="Calibri" panose="020F0502020204030204" pitchFamily="34" charset="0"/>
              </a:defRPr>
            </a:lvl7pPr>
            <a:lvl8pPr marL="1371600" algn="ctr" eaLnBrk="0" fontAlgn="base" hangingPunct="0">
              <a:spcBef>
                <a:spcPct val="0"/>
              </a:spcBef>
              <a:spcAft>
                <a:spcPct val="0"/>
              </a:spcAft>
              <a:defRPr sz="4400">
                <a:solidFill>
                  <a:schemeClr val="tx1"/>
                </a:solidFill>
                <a:latin typeface="Calibri" panose="020F0502020204030204" pitchFamily="34" charset="0"/>
              </a:defRPr>
            </a:lvl8pPr>
            <a:lvl9pPr marL="1828800" algn="ctr" eaLnBrk="0" fontAlgn="base" hangingPunct="0">
              <a:spcBef>
                <a:spcPct val="0"/>
              </a:spcBef>
              <a:spcAft>
                <a:spcPct val="0"/>
              </a:spcAft>
              <a:defRPr sz="4400">
                <a:solidFill>
                  <a:schemeClr val="tx1"/>
                </a:solidFill>
                <a:latin typeface="Calibri" panose="020F0502020204030204" pitchFamily="34" charset="0"/>
              </a:defRPr>
            </a:lvl9pPr>
          </a:lstStyle>
          <a:p>
            <a:pPr eaLnBrk="1" hangingPunct="1"/>
            <a:r>
              <a:rPr lang="es-ES" altLang="es-ES" sz="1350" b="1" dirty="0">
                <a:solidFill>
                  <a:schemeClr val="bg1"/>
                </a:solidFill>
                <a:latin typeface="Arial" panose="020B0604020202020204" pitchFamily="34" charset="0"/>
              </a:rPr>
              <a:t>TIPOS DE DIVERSIFICACIÓN</a:t>
            </a:r>
          </a:p>
        </p:txBody>
      </p:sp>
      <p:sp>
        <p:nvSpPr>
          <p:cNvPr id="80903" name="Text Box 21"/>
          <p:cNvSpPr txBox="1">
            <a:spLocks noChangeArrowheads="1"/>
          </p:cNvSpPr>
          <p:nvPr/>
        </p:nvSpPr>
        <p:spPr bwMode="auto">
          <a:xfrm>
            <a:off x="3855244" y="2239666"/>
            <a:ext cx="2843791" cy="552253"/>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54000" rIns="67500" bIns="54000" anchor="ctr">
            <a:spAutoFit/>
          </a:bodyP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_tradnl" altLang="es-ES" sz="1200" b="1" dirty="0"/>
              <a:t>Sinergias de comercialización</a:t>
            </a:r>
          </a:p>
          <a:p>
            <a:pPr eaLnBrk="1" hangingPunct="1">
              <a:lnSpc>
                <a:spcPct val="120000"/>
              </a:lnSpc>
              <a:buClr>
                <a:srgbClr val="CC3399"/>
              </a:buClr>
              <a:buFontTx/>
              <a:buChar char="•"/>
            </a:pPr>
            <a:r>
              <a:rPr lang="es-ES_tradnl" altLang="es-ES" sz="1200" b="1" dirty="0"/>
              <a:t>Sinergias tecnológico-productivas</a:t>
            </a:r>
            <a:endParaRPr lang="es-ES" altLang="es-ES" sz="1200" b="1" dirty="0"/>
          </a:p>
        </p:txBody>
      </p:sp>
      <p:sp>
        <p:nvSpPr>
          <p:cNvPr id="80904" name="Rectangle 22"/>
          <p:cNvSpPr>
            <a:spLocks noChangeArrowheads="1"/>
          </p:cNvSpPr>
          <p:nvPr/>
        </p:nvSpPr>
        <p:spPr bwMode="auto">
          <a:xfrm>
            <a:off x="2484835" y="2272904"/>
            <a:ext cx="1221581" cy="485775"/>
          </a:xfrm>
          <a:prstGeom prst="rect">
            <a:avLst/>
          </a:prstGeom>
          <a:solidFill>
            <a:schemeClr val="bg1">
              <a:alpha val="70000"/>
            </a:scheme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s-ES" sz="1200" b="1" dirty="0">
                <a:solidFill>
                  <a:srgbClr val="541A3B"/>
                </a:solidFill>
              </a:rPr>
              <a:t>VENTAJAS</a:t>
            </a:r>
          </a:p>
        </p:txBody>
      </p:sp>
      <p:sp>
        <p:nvSpPr>
          <p:cNvPr id="80902" name="Text Box 20"/>
          <p:cNvSpPr txBox="1">
            <a:spLocks noChangeArrowheads="1"/>
          </p:cNvSpPr>
          <p:nvPr/>
        </p:nvSpPr>
        <p:spPr bwMode="auto">
          <a:xfrm>
            <a:off x="3390901" y="1628323"/>
            <a:ext cx="3313470" cy="531927"/>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54000" rIns="67500" bIns="54000" anchor="ctr">
            <a:spAutoFit/>
          </a:bodyP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381000" eaLnBrk="0" hangingPunct="0">
              <a:defRPr>
                <a:solidFill>
                  <a:schemeClr val="tx1"/>
                </a:solidFill>
                <a:latin typeface="Arial" panose="020B0604020202020204" pitchFamily="34" charset="0"/>
                <a:cs typeface="Arial" panose="020B0604020202020204" pitchFamily="34" charset="0"/>
              </a:defRPr>
            </a:lvl2pPr>
            <a:lvl3pPr marL="1150938"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 altLang="es-ES" sz="1200" b="1" dirty="0"/>
              <a:t>Comercialización de productos nuevos a</a:t>
            </a:r>
          </a:p>
          <a:p>
            <a:pPr lvl="1" eaLnBrk="1" hangingPunct="1">
              <a:lnSpc>
                <a:spcPct val="120000"/>
              </a:lnSpc>
              <a:buClr>
                <a:srgbClr val="CC3399"/>
              </a:buClr>
            </a:pPr>
            <a:r>
              <a:rPr lang="es-ES" altLang="es-ES" sz="1200" b="1" dirty="0"/>
              <a:t>mercados similares</a:t>
            </a:r>
          </a:p>
        </p:txBody>
      </p:sp>
      <p:sp>
        <p:nvSpPr>
          <p:cNvPr id="19" name="Text Box 6"/>
          <p:cNvSpPr txBox="1">
            <a:spLocks noChangeArrowheads="1"/>
          </p:cNvSpPr>
          <p:nvPr/>
        </p:nvSpPr>
        <p:spPr bwMode="auto">
          <a:xfrm>
            <a:off x="2026444" y="1677591"/>
            <a:ext cx="1275160" cy="432197"/>
          </a:xfrm>
          <a:prstGeom prst="rect">
            <a:avLst/>
          </a:prstGeom>
          <a:solidFill>
            <a:srgbClr val="F1C7E3">
              <a:alpha val="70000"/>
            </a:srgb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1350" b="1" dirty="0">
                <a:solidFill>
                  <a:srgbClr val="541A3B"/>
                </a:solidFill>
              </a:rPr>
              <a:t>HORIZONTAL</a:t>
            </a:r>
          </a:p>
        </p:txBody>
      </p:sp>
      <p:sp>
        <p:nvSpPr>
          <p:cNvPr id="80907" name="Text Box 21"/>
          <p:cNvSpPr txBox="1">
            <a:spLocks noChangeArrowheads="1"/>
          </p:cNvSpPr>
          <p:nvPr/>
        </p:nvSpPr>
        <p:spPr bwMode="auto">
          <a:xfrm>
            <a:off x="4031456" y="3557162"/>
            <a:ext cx="2843791" cy="330654"/>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54000" rIns="67500" bIns="54000" anchor="ctr">
            <a:spAutoFit/>
          </a:bodyP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_tradnl" altLang="es-ES" sz="1200" b="1" dirty="0"/>
              <a:t>Sinergias tecnológico-productivas</a:t>
            </a:r>
            <a:endParaRPr lang="es-ES" altLang="es-ES" sz="1200" b="1" dirty="0"/>
          </a:p>
        </p:txBody>
      </p:sp>
      <p:sp>
        <p:nvSpPr>
          <p:cNvPr id="80908" name="Rectangle 22"/>
          <p:cNvSpPr>
            <a:spLocks noChangeArrowheads="1"/>
          </p:cNvSpPr>
          <p:nvPr/>
        </p:nvSpPr>
        <p:spPr bwMode="auto">
          <a:xfrm>
            <a:off x="2484835" y="3587354"/>
            <a:ext cx="1438275" cy="269081"/>
          </a:xfrm>
          <a:prstGeom prst="rect">
            <a:avLst/>
          </a:prstGeom>
          <a:solidFill>
            <a:schemeClr val="bg1">
              <a:alpha val="70000"/>
            </a:scheme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s-ES" sz="1200" b="1" dirty="0">
                <a:solidFill>
                  <a:srgbClr val="541A3B"/>
                </a:solidFill>
              </a:rPr>
              <a:t>VENTAJAS</a:t>
            </a:r>
          </a:p>
        </p:txBody>
      </p:sp>
      <p:sp>
        <p:nvSpPr>
          <p:cNvPr id="80906" name="Text Box 20"/>
          <p:cNvSpPr txBox="1">
            <a:spLocks noChangeArrowheads="1"/>
          </p:cNvSpPr>
          <p:nvPr/>
        </p:nvSpPr>
        <p:spPr bwMode="auto">
          <a:xfrm>
            <a:off x="3583164" y="2877741"/>
            <a:ext cx="3941164" cy="594122"/>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54000" rIns="94500" bIns="54000" anchor="ct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382588" eaLnBrk="0" hangingPunct="0">
              <a:defRPr>
                <a:solidFill>
                  <a:schemeClr val="tx1"/>
                </a:solidFill>
                <a:latin typeface="Arial" panose="020B0604020202020204" pitchFamily="34" charset="0"/>
                <a:cs typeface="Arial" panose="020B0604020202020204" pitchFamily="34" charset="0"/>
              </a:defRPr>
            </a:lvl2pPr>
            <a:lvl3pPr marL="1150938"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30000"/>
              </a:lnSpc>
              <a:buClr>
                <a:srgbClr val="CC3399"/>
              </a:buClr>
              <a:buFontTx/>
              <a:buChar char="•"/>
            </a:pPr>
            <a:r>
              <a:rPr lang="es-ES" altLang="es-ES" sz="1200" b="1" dirty="0"/>
              <a:t>Extensión de actividades hacia proveedores</a:t>
            </a:r>
          </a:p>
          <a:p>
            <a:pPr lvl="1" eaLnBrk="1" hangingPunct="1">
              <a:lnSpc>
                <a:spcPct val="130000"/>
              </a:lnSpc>
              <a:buClr>
                <a:srgbClr val="CC3399"/>
              </a:buClr>
            </a:pPr>
            <a:r>
              <a:rPr lang="es-ES" altLang="es-ES" sz="1200" b="1" dirty="0"/>
              <a:t>(hacia atrás) y/o intermediarios (hacia delante)</a:t>
            </a:r>
          </a:p>
        </p:txBody>
      </p:sp>
      <p:sp>
        <p:nvSpPr>
          <p:cNvPr id="2" name="Text Box 6"/>
          <p:cNvSpPr txBox="1">
            <a:spLocks noChangeArrowheads="1"/>
          </p:cNvSpPr>
          <p:nvPr/>
        </p:nvSpPr>
        <p:spPr bwMode="auto">
          <a:xfrm>
            <a:off x="2026444" y="2877741"/>
            <a:ext cx="1437085" cy="594122"/>
          </a:xfrm>
          <a:prstGeom prst="rect">
            <a:avLst/>
          </a:prstGeom>
          <a:solidFill>
            <a:srgbClr val="F1C7E3">
              <a:alpha val="70000"/>
            </a:srgb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1350" b="1">
                <a:solidFill>
                  <a:srgbClr val="541A3B"/>
                </a:solidFill>
              </a:rPr>
              <a:t>INTEGRACIÓN</a:t>
            </a:r>
          </a:p>
          <a:p>
            <a:pPr algn="ctr" eaLnBrk="1" hangingPunct="1"/>
            <a:r>
              <a:rPr lang="es-ES" altLang="es-ES" sz="1350" b="1">
                <a:solidFill>
                  <a:srgbClr val="541A3B"/>
                </a:solidFill>
              </a:rPr>
              <a:t>VERTICAL</a:t>
            </a:r>
          </a:p>
        </p:txBody>
      </p:sp>
      <p:sp>
        <p:nvSpPr>
          <p:cNvPr id="3" name="Rectangle 2"/>
          <p:cNvSpPr>
            <a:spLocks noChangeArrowheads="1"/>
          </p:cNvSpPr>
          <p:nvPr/>
        </p:nvSpPr>
        <p:spPr bwMode="auto">
          <a:xfrm>
            <a:off x="3006328" y="1"/>
            <a:ext cx="3186113" cy="394097"/>
          </a:xfrm>
          <a:prstGeom prst="rect">
            <a:avLst/>
          </a:prstGeom>
          <a:solidFill>
            <a:srgbClr val="541A3B">
              <a:alpha val="70000"/>
            </a:srgbClr>
          </a:solidFill>
          <a:ln w="12700"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89100" rIns="94500" bIns="89100" anchor="ctr"/>
          <a:lstStyle>
            <a:lvl1pPr algn="ctr" eaLnBrk="0" hangingPunct="0">
              <a:defRPr sz="4400">
                <a:solidFill>
                  <a:schemeClr val="tx1"/>
                </a:solidFill>
                <a:latin typeface="Calibri" panose="020F0502020204030204" pitchFamily="34" charset="0"/>
              </a:defRPr>
            </a:lvl1pPr>
            <a:lvl2pPr algn="ctr" eaLnBrk="0" hangingPunct="0">
              <a:defRPr sz="4400">
                <a:solidFill>
                  <a:schemeClr val="tx1"/>
                </a:solidFill>
                <a:latin typeface="Calibri" panose="020F0502020204030204" pitchFamily="34" charset="0"/>
              </a:defRPr>
            </a:lvl2pPr>
            <a:lvl3pPr algn="ctr" eaLnBrk="0" hangingPunct="0">
              <a:defRPr sz="4400">
                <a:solidFill>
                  <a:schemeClr val="tx1"/>
                </a:solidFill>
                <a:latin typeface="Calibri" panose="020F0502020204030204" pitchFamily="34" charset="0"/>
              </a:defRPr>
            </a:lvl3pPr>
            <a:lvl4pPr algn="ctr" eaLnBrk="0" hangingPunct="0">
              <a:defRPr sz="4400">
                <a:solidFill>
                  <a:schemeClr val="tx1"/>
                </a:solidFill>
                <a:latin typeface="Calibri" panose="020F0502020204030204" pitchFamily="34" charset="0"/>
              </a:defRPr>
            </a:lvl4pPr>
            <a:lvl5pPr algn="ctr" eaLnBrk="0" hangingPunct="0">
              <a:defRPr sz="4400">
                <a:solidFill>
                  <a:schemeClr val="tx1"/>
                </a:solidFill>
                <a:latin typeface="Calibri" panose="020F0502020204030204" pitchFamily="34" charset="0"/>
              </a:defRPr>
            </a:lvl5pPr>
            <a:lvl6pPr marL="457200" algn="ctr" eaLnBrk="0" fontAlgn="base" hangingPunct="0">
              <a:spcBef>
                <a:spcPct val="0"/>
              </a:spcBef>
              <a:spcAft>
                <a:spcPct val="0"/>
              </a:spcAft>
              <a:defRPr sz="4400">
                <a:solidFill>
                  <a:schemeClr val="tx1"/>
                </a:solidFill>
                <a:latin typeface="Calibri" panose="020F0502020204030204" pitchFamily="34" charset="0"/>
              </a:defRPr>
            </a:lvl6pPr>
            <a:lvl7pPr marL="914400" algn="ctr" eaLnBrk="0" fontAlgn="base" hangingPunct="0">
              <a:spcBef>
                <a:spcPct val="0"/>
              </a:spcBef>
              <a:spcAft>
                <a:spcPct val="0"/>
              </a:spcAft>
              <a:defRPr sz="4400">
                <a:solidFill>
                  <a:schemeClr val="tx1"/>
                </a:solidFill>
                <a:latin typeface="Calibri" panose="020F0502020204030204" pitchFamily="34" charset="0"/>
              </a:defRPr>
            </a:lvl7pPr>
            <a:lvl8pPr marL="1371600" algn="ctr" eaLnBrk="0" fontAlgn="base" hangingPunct="0">
              <a:spcBef>
                <a:spcPct val="0"/>
              </a:spcBef>
              <a:spcAft>
                <a:spcPct val="0"/>
              </a:spcAft>
              <a:defRPr sz="4400">
                <a:solidFill>
                  <a:schemeClr val="tx1"/>
                </a:solidFill>
                <a:latin typeface="Calibri" panose="020F0502020204030204" pitchFamily="34" charset="0"/>
              </a:defRPr>
            </a:lvl8pPr>
            <a:lvl9pPr marL="1828800" algn="ctr" eaLnBrk="0" fontAlgn="base" hangingPunct="0">
              <a:spcBef>
                <a:spcPct val="0"/>
              </a:spcBef>
              <a:spcAft>
                <a:spcPct val="0"/>
              </a:spcAft>
              <a:defRPr sz="4400">
                <a:solidFill>
                  <a:schemeClr val="tx1"/>
                </a:solidFill>
                <a:latin typeface="Calibri" panose="020F0502020204030204" pitchFamily="34" charset="0"/>
              </a:defRPr>
            </a:lvl9pPr>
          </a:lstStyle>
          <a:p>
            <a:pPr eaLnBrk="1" hangingPunct="1"/>
            <a:r>
              <a:rPr lang="es-ES" altLang="es-ES" sz="1350" b="1" dirty="0">
                <a:solidFill>
                  <a:schemeClr val="bg1"/>
                </a:solidFill>
                <a:latin typeface="Arial" panose="020B0604020202020204" pitchFamily="34" charset="0"/>
              </a:rPr>
              <a:t>EXPANSIÓN </a:t>
            </a:r>
          </a:p>
        </p:txBody>
      </p:sp>
      <p:sp>
        <p:nvSpPr>
          <p:cNvPr id="80911" name="Text Box 20"/>
          <p:cNvSpPr txBox="1">
            <a:spLocks noChangeArrowheads="1"/>
          </p:cNvSpPr>
          <p:nvPr/>
        </p:nvSpPr>
        <p:spPr bwMode="auto">
          <a:xfrm>
            <a:off x="2402681" y="490593"/>
            <a:ext cx="4706505" cy="564244"/>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54000" rIns="94500" bIns="54000" anchor="ctr">
            <a:spAutoFit/>
          </a:bodyP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30000"/>
              </a:lnSpc>
              <a:buClr>
                <a:srgbClr val="CC3399"/>
              </a:buClr>
              <a:buFontTx/>
              <a:buChar char="•"/>
            </a:pPr>
            <a:r>
              <a:rPr lang="es-ES" altLang="es-ES" sz="1200" b="1" dirty="0"/>
              <a:t>Crecimiento de ventas mediante campañas promocionales,</a:t>
            </a:r>
          </a:p>
          <a:p>
            <a:pPr lvl="1" eaLnBrk="1" hangingPunct="1">
              <a:lnSpc>
                <a:spcPct val="130000"/>
              </a:lnSpc>
              <a:buClr>
                <a:srgbClr val="CC3399"/>
              </a:buClr>
            </a:pPr>
            <a:r>
              <a:rPr lang="es-ES" altLang="es-ES" sz="1200" b="1" dirty="0"/>
              <a:t>variaciones en precios, calidades, etc.</a:t>
            </a:r>
          </a:p>
        </p:txBody>
      </p:sp>
      <p:sp>
        <p:nvSpPr>
          <p:cNvPr id="80912" name="Text Box 21"/>
          <p:cNvSpPr txBox="1">
            <a:spLocks noChangeArrowheads="1"/>
          </p:cNvSpPr>
          <p:nvPr/>
        </p:nvSpPr>
        <p:spPr bwMode="auto">
          <a:xfrm>
            <a:off x="4031456" y="3972691"/>
            <a:ext cx="2729977" cy="330654"/>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54000" rIns="67500" bIns="54000" anchor="ctr">
            <a:spAutoFit/>
          </a:bodyP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_tradnl" altLang="es-ES" sz="1200" b="1" dirty="0"/>
              <a:t>Mayor compromiso con el sector</a:t>
            </a:r>
            <a:endParaRPr lang="es-ES" altLang="es-ES" sz="1200" b="1" dirty="0"/>
          </a:p>
        </p:txBody>
      </p:sp>
      <p:sp>
        <p:nvSpPr>
          <p:cNvPr id="80913" name="Rectangle 22"/>
          <p:cNvSpPr>
            <a:spLocks noChangeArrowheads="1"/>
          </p:cNvSpPr>
          <p:nvPr/>
        </p:nvSpPr>
        <p:spPr bwMode="auto">
          <a:xfrm>
            <a:off x="2484835" y="4002882"/>
            <a:ext cx="1438275" cy="269081"/>
          </a:xfrm>
          <a:prstGeom prst="rect">
            <a:avLst/>
          </a:prstGeom>
          <a:solidFill>
            <a:schemeClr val="bg1">
              <a:alpha val="70000"/>
            </a:scheme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s-ES" sz="1200" b="1">
                <a:solidFill>
                  <a:srgbClr val="541A3B"/>
                </a:solidFill>
              </a:rPr>
              <a:t>INCONVENIENTES</a:t>
            </a:r>
          </a:p>
        </p:txBody>
      </p:sp>
      <p:sp>
        <p:nvSpPr>
          <p:cNvPr id="80914" name="Text Box 20"/>
          <p:cNvSpPr txBox="1">
            <a:spLocks noChangeArrowheads="1"/>
          </p:cNvSpPr>
          <p:nvPr/>
        </p:nvSpPr>
        <p:spPr bwMode="auto">
          <a:xfrm>
            <a:off x="3671269" y="4389835"/>
            <a:ext cx="3853059" cy="594122"/>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54000" rIns="94500" bIns="54000" anchor="ct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382588" eaLnBrk="0" hangingPunct="0">
              <a:defRPr>
                <a:solidFill>
                  <a:schemeClr val="tx1"/>
                </a:solidFill>
                <a:latin typeface="Arial" panose="020B0604020202020204" pitchFamily="34" charset="0"/>
                <a:cs typeface="Arial" panose="020B0604020202020204" pitchFamily="34" charset="0"/>
              </a:defRPr>
            </a:lvl2pPr>
            <a:lvl3pPr marL="1150938"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30000"/>
              </a:lnSpc>
              <a:buClr>
                <a:srgbClr val="CC3399"/>
              </a:buClr>
              <a:buFontTx/>
              <a:buChar char="•"/>
            </a:pPr>
            <a:r>
              <a:rPr lang="es-ES" altLang="es-ES" sz="1200" b="1" dirty="0"/>
              <a:t>Diversificación con algún tipo de conexión con</a:t>
            </a:r>
          </a:p>
          <a:p>
            <a:pPr lvl="1" eaLnBrk="1" hangingPunct="1">
              <a:lnSpc>
                <a:spcPct val="130000"/>
              </a:lnSpc>
              <a:buClr>
                <a:srgbClr val="CC3399"/>
              </a:buClr>
            </a:pPr>
            <a:r>
              <a:rPr lang="es-ES" altLang="es-ES" sz="1200" b="1" dirty="0"/>
              <a:t>lo realizado hasta el momento</a:t>
            </a:r>
          </a:p>
        </p:txBody>
      </p:sp>
      <p:sp>
        <p:nvSpPr>
          <p:cNvPr id="4" name="Text Box 6"/>
          <p:cNvSpPr txBox="1">
            <a:spLocks noChangeArrowheads="1"/>
          </p:cNvSpPr>
          <p:nvPr/>
        </p:nvSpPr>
        <p:spPr bwMode="auto">
          <a:xfrm>
            <a:off x="2000251" y="4398169"/>
            <a:ext cx="1545431" cy="594122"/>
          </a:xfrm>
          <a:prstGeom prst="rect">
            <a:avLst/>
          </a:prstGeom>
          <a:solidFill>
            <a:srgbClr val="F1C7E3">
              <a:alpha val="70000"/>
            </a:srgb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1350" b="1" dirty="0">
                <a:solidFill>
                  <a:srgbClr val="541A3B"/>
                </a:solidFill>
              </a:rPr>
              <a:t>CONCÉNTRICA</a:t>
            </a:r>
          </a:p>
          <a:p>
            <a:pPr algn="ctr" eaLnBrk="1" hangingPunct="1"/>
            <a:r>
              <a:rPr lang="es-ES" altLang="es-ES" sz="1350" b="1" dirty="0">
                <a:solidFill>
                  <a:srgbClr val="541A3B"/>
                </a:solidFill>
              </a:rPr>
              <a:t>o RELACIONADA</a:t>
            </a:r>
          </a:p>
        </p:txBody>
      </p:sp>
      <p:sp>
        <p:nvSpPr>
          <p:cNvPr id="80916" name="Text Box 21"/>
          <p:cNvSpPr txBox="1">
            <a:spLocks noChangeArrowheads="1"/>
          </p:cNvSpPr>
          <p:nvPr/>
        </p:nvSpPr>
        <p:spPr bwMode="auto">
          <a:xfrm>
            <a:off x="3465910" y="5078116"/>
            <a:ext cx="3727045" cy="552253"/>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54000" rIns="67500" bIns="54000" anchor="ctr">
            <a:spAutoFit/>
          </a:bodyP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_tradnl" altLang="es-ES" sz="1200" b="1"/>
              <a:t> Sinergias logísticas, tecnológico-productivas,</a:t>
            </a:r>
          </a:p>
          <a:p>
            <a:pPr lvl="1" eaLnBrk="1" hangingPunct="1">
              <a:lnSpc>
                <a:spcPct val="120000"/>
              </a:lnSpc>
              <a:buClr>
                <a:srgbClr val="CC3399"/>
              </a:buClr>
            </a:pPr>
            <a:r>
              <a:rPr lang="es-ES_tradnl" altLang="es-ES" sz="1200" b="1"/>
              <a:t>comerciales, administrativas, etc.</a:t>
            </a:r>
            <a:endParaRPr lang="es-ES" altLang="es-ES" sz="1200" b="1"/>
          </a:p>
        </p:txBody>
      </p:sp>
      <p:sp>
        <p:nvSpPr>
          <p:cNvPr id="80917" name="Rectangle 22"/>
          <p:cNvSpPr>
            <a:spLocks noChangeArrowheads="1"/>
          </p:cNvSpPr>
          <p:nvPr/>
        </p:nvSpPr>
        <p:spPr bwMode="auto">
          <a:xfrm>
            <a:off x="2484835" y="5112544"/>
            <a:ext cx="878681" cy="485775"/>
          </a:xfrm>
          <a:prstGeom prst="rect">
            <a:avLst/>
          </a:prstGeom>
          <a:solidFill>
            <a:schemeClr val="bg1">
              <a:alpha val="70000"/>
            </a:scheme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s-ES" sz="1200" b="1">
                <a:solidFill>
                  <a:srgbClr val="541A3B"/>
                </a:solidFill>
              </a:rPr>
              <a:t>VENTAJAS </a:t>
            </a:r>
          </a:p>
        </p:txBody>
      </p:sp>
      <p:sp>
        <p:nvSpPr>
          <p:cNvPr id="80918" name="Text Box 20"/>
          <p:cNvSpPr txBox="1">
            <a:spLocks noChangeArrowheads="1"/>
          </p:cNvSpPr>
          <p:nvPr/>
        </p:nvSpPr>
        <p:spPr bwMode="auto">
          <a:xfrm>
            <a:off x="3863578" y="5716191"/>
            <a:ext cx="3588741" cy="594122"/>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54000" rIns="94500" bIns="54000" anchor="ct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382588" eaLnBrk="0" hangingPunct="0">
              <a:defRPr>
                <a:solidFill>
                  <a:schemeClr val="tx1"/>
                </a:solidFill>
                <a:latin typeface="Arial" panose="020B0604020202020204" pitchFamily="34" charset="0"/>
                <a:cs typeface="Arial" panose="020B0604020202020204" pitchFamily="34" charset="0"/>
              </a:defRPr>
            </a:lvl2pPr>
            <a:lvl3pPr marL="1150938"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30000"/>
              </a:lnSpc>
              <a:buClr>
                <a:srgbClr val="CC3399"/>
              </a:buClr>
              <a:buFontTx/>
              <a:buChar char="•"/>
            </a:pPr>
            <a:r>
              <a:rPr lang="es-ES" altLang="es-ES" sz="1200" b="1" dirty="0"/>
              <a:t>Diversificación sin ninguna conexión con</a:t>
            </a:r>
          </a:p>
          <a:p>
            <a:pPr lvl="1" eaLnBrk="1" hangingPunct="1">
              <a:lnSpc>
                <a:spcPct val="130000"/>
              </a:lnSpc>
              <a:buClr>
                <a:srgbClr val="CC3399"/>
              </a:buClr>
            </a:pPr>
            <a:r>
              <a:rPr lang="es-ES" altLang="es-ES" sz="1200" b="1" dirty="0"/>
              <a:t>lo realizado hasta el momento</a:t>
            </a:r>
          </a:p>
        </p:txBody>
      </p:sp>
      <p:sp>
        <p:nvSpPr>
          <p:cNvPr id="5" name="Text Box 6"/>
          <p:cNvSpPr txBox="1">
            <a:spLocks noChangeArrowheads="1"/>
          </p:cNvSpPr>
          <p:nvPr/>
        </p:nvSpPr>
        <p:spPr bwMode="auto">
          <a:xfrm>
            <a:off x="2000250" y="5717382"/>
            <a:ext cx="1762125" cy="594122"/>
          </a:xfrm>
          <a:prstGeom prst="rect">
            <a:avLst/>
          </a:prstGeom>
          <a:solidFill>
            <a:srgbClr val="F1C7E3">
              <a:alpha val="70000"/>
            </a:srgb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1350" b="1">
                <a:solidFill>
                  <a:srgbClr val="541A3B"/>
                </a:solidFill>
              </a:rPr>
              <a:t>CONGLOMERADO</a:t>
            </a:r>
          </a:p>
          <a:p>
            <a:pPr algn="ctr" eaLnBrk="1" hangingPunct="1"/>
            <a:r>
              <a:rPr lang="es-ES" altLang="es-ES" sz="1350" b="1">
                <a:solidFill>
                  <a:srgbClr val="541A3B"/>
                </a:solidFill>
              </a:rPr>
              <a:t>o NO RELACIONADA</a:t>
            </a:r>
          </a:p>
        </p:txBody>
      </p:sp>
      <p:sp>
        <p:nvSpPr>
          <p:cNvPr id="80920" name="Text Box 21"/>
          <p:cNvSpPr txBox="1">
            <a:spLocks noChangeArrowheads="1"/>
          </p:cNvSpPr>
          <p:nvPr/>
        </p:nvSpPr>
        <p:spPr bwMode="auto">
          <a:xfrm>
            <a:off x="2130028" y="6397994"/>
            <a:ext cx="5023875" cy="330654"/>
          </a:xfrm>
          <a:prstGeom prst="rect">
            <a:avLst/>
          </a:prstGeom>
          <a:solidFill>
            <a:schemeClr val="bg1">
              <a:alpha val="70000"/>
            </a:schemeClr>
          </a:solidFill>
          <a:ln w="9525" algn="ctr">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54000" rIns="67500" bIns="54000" anchor="ctr">
            <a:spAutoFit/>
          </a:bodyP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_tradnl" altLang="es-ES" sz="1200" b="1" dirty="0"/>
              <a:t>Nuevos productos y/o nuevos mercados y/o nuevas tecnologías</a:t>
            </a:r>
            <a:endParaRPr lang="es-ES" altLang="es-ES" sz="1200" b="1" dirty="0"/>
          </a:p>
        </p:txBody>
      </p:sp>
      <p:pic>
        <p:nvPicPr>
          <p:cNvPr id="6" name="Imagen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rot="16200000">
            <a:off x="-928836" y="1728663"/>
            <a:ext cx="3528764" cy="1312067"/>
          </a:xfrm>
          <a:prstGeom prst="rect">
            <a:avLst/>
          </a:prstGeom>
        </p:spPr>
      </p:pic>
    </p:spTree>
    <p:extLst>
      <p:ext uri="{BB962C8B-B14F-4D97-AF65-F5344CB8AC3E}">
        <p14:creationId xmlns:p14="http://schemas.microsoft.com/office/powerpoint/2010/main" xmlns="" val="2067431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Conector recto 15"/>
          <p:cNvCxnSpPr/>
          <p:nvPr/>
        </p:nvCxnSpPr>
        <p:spPr>
          <a:xfrm>
            <a:off x="1553742" y="3573016"/>
            <a:ext cx="281954" cy="1432"/>
          </a:xfrm>
          <a:prstGeom prst="line">
            <a:avLst/>
          </a:prstGeom>
          <a:ln>
            <a:solidFill>
              <a:srgbClr val="FF00FF"/>
            </a:solidFill>
          </a:ln>
        </p:spPr>
        <p:style>
          <a:lnRef idx="1">
            <a:schemeClr val="accent1"/>
          </a:lnRef>
          <a:fillRef idx="0">
            <a:schemeClr val="accent1"/>
          </a:fillRef>
          <a:effectRef idx="0">
            <a:schemeClr val="accent1"/>
          </a:effectRef>
          <a:fontRef idx="minor">
            <a:schemeClr val="tx1"/>
          </a:fontRef>
        </p:style>
      </p:cxnSp>
      <p:sp>
        <p:nvSpPr>
          <p:cNvPr id="55298" name="Text Box 5"/>
          <p:cNvSpPr txBox="1">
            <a:spLocks noChangeArrowheads="1"/>
          </p:cNvSpPr>
          <p:nvPr/>
        </p:nvSpPr>
        <p:spPr bwMode="auto">
          <a:xfrm>
            <a:off x="3275410" y="7351"/>
            <a:ext cx="2593181" cy="417498"/>
          </a:xfrm>
          <a:prstGeom prst="rect">
            <a:avLst/>
          </a:prstGeom>
          <a:solidFill>
            <a:srgbClr val="CC3399">
              <a:alpha val="70000"/>
            </a:srgbClr>
          </a:solidFill>
          <a:ln>
            <a:noFill/>
          </a:ln>
          <a:effectLst/>
          <a:extLs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81000" tIns="81000" rIns="81000" bIns="81000" anchor="ctr">
            <a:spAutoFit/>
          </a:bodyPr>
          <a:lstStyle>
            <a:lvl1pPr marL="361950" indent="-361950" eaLnBrk="0" hangingPunct="0">
              <a:defRPr>
                <a:solidFill>
                  <a:schemeClr val="tx1"/>
                </a:solidFill>
                <a:latin typeface="Arial" panose="020B0604020202020204" pitchFamily="34" charset="0"/>
                <a:cs typeface="Arial" panose="020B0604020202020204" pitchFamily="34" charset="0"/>
              </a:defRPr>
            </a:lvl1pPr>
            <a:lvl2pPr marL="1008063" indent="-285750" eaLnBrk="0" hangingPunct="0">
              <a:defRPr>
                <a:solidFill>
                  <a:schemeClr val="tx1"/>
                </a:solidFill>
                <a:latin typeface="Arial" panose="020B0604020202020204" pitchFamily="34" charset="0"/>
                <a:cs typeface="Arial" panose="020B0604020202020204" pitchFamily="34" charset="0"/>
              </a:defRPr>
            </a:lvl2pPr>
            <a:lvl3pPr marL="1416050" indent="-228600" eaLnBrk="0" hangingPunct="0">
              <a:defRPr>
                <a:solidFill>
                  <a:schemeClr val="tx1"/>
                </a:solidFill>
                <a:latin typeface="Arial" panose="020B0604020202020204" pitchFamily="34" charset="0"/>
                <a:cs typeface="Arial" panose="020B0604020202020204" pitchFamily="34" charset="0"/>
              </a:defRPr>
            </a:lvl3pPr>
            <a:lvl4pPr marL="1824038" indent="-228600" eaLnBrk="0" hangingPunct="0">
              <a:defRPr>
                <a:solidFill>
                  <a:schemeClr val="tx1"/>
                </a:solidFill>
                <a:latin typeface="Arial" panose="020B0604020202020204" pitchFamily="34" charset="0"/>
                <a:cs typeface="Arial" panose="020B0604020202020204" pitchFamily="34" charset="0"/>
              </a:defRPr>
            </a:lvl4pPr>
            <a:lvl5pPr marL="2232025" indent="-228600" eaLnBrk="0" hangingPunct="0">
              <a:defRPr>
                <a:solidFill>
                  <a:schemeClr val="tx1"/>
                </a:solidFill>
                <a:latin typeface="Arial" panose="020B0604020202020204" pitchFamily="34" charset="0"/>
                <a:cs typeface="Arial" panose="020B0604020202020204" pitchFamily="34" charset="0"/>
              </a:defRPr>
            </a:lvl5pPr>
            <a:lvl6pPr marL="2689225"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146425"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603625"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60825"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buClr>
                <a:schemeClr val="bg1"/>
              </a:buClr>
            </a:pPr>
            <a:r>
              <a:rPr lang="es-ES_tradnl" altLang="es-ES" sz="1650" b="1">
                <a:solidFill>
                  <a:schemeClr val="bg1"/>
                </a:solidFill>
              </a:rPr>
              <a:t>MAPA CONCEPTUAL</a:t>
            </a:r>
            <a:endParaRPr lang="es-ES" altLang="es-ES" sz="1650" b="1">
              <a:solidFill>
                <a:schemeClr val="bg1"/>
              </a:solidFill>
            </a:endParaRPr>
          </a:p>
        </p:txBody>
      </p:sp>
      <p:sp>
        <p:nvSpPr>
          <p:cNvPr id="55299" name="Text Box 6"/>
          <p:cNvSpPr txBox="1">
            <a:spLocks noChangeArrowheads="1"/>
          </p:cNvSpPr>
          <p:nvPr/>
        </p:nvSpPr>
        <p:spPr bwMode="auto">
          <a:xfrm>
            <a:off x="2143125" y="1706245"/>
            <a:ext cx="863204"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ÁMBITO</a:t>
            </a:r>
            <a:endParaRPr lang="es-ES" altLang="es-ES" sz="900">
              <a:solidFill>
                <a:srgbClr val="CC3399"/>
              </a:solidFill>
            </a:endParaRPr>
          </a:p>
        </p:txBody>
      </p:sp>
      <p:sp>
        <p:nvSpPr>
          <p:cNvPr id="55308" name="Text Box 6"/>
          <p:cNvSpPr txBox="1">
            <a:spLocks noChangeArrowheads="1"/>
          </p:cNvSpPr>
          <p:nvPr/>
        </p:nvSpPr>
        <p:spPr bwMode="auto">
          <a:xfrm>
            <a:off x="4950619" y="1706245"/>
            <a:ext cx="701279"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NIVELES</a:t>
            </a:r>
            <a:endParaRPr lang="es-ES" altLang="es-ES" sz="900">
              <a:solidFill>
                <a:srgbClr val="CC3399"/>
              </a:solidFill>
            </a:endParaRPr>
          </a:p>
        </p:txBody>
      </p:sp>
      <p:sp>
        <p:nvSpPr>
          <p:cNvPr id="55311" name="Text Box 6"/>
          <p:cNvSpPr txBox="1">
            <a:spLocks noChangeArrowheads="1"/>
          </p:cNvSpPr>
          <p:nvPr/>
        </p:nvSpPr>
        <p:spPr bwMode="auto">
          <a:xfrm>
            <a:off x="3383757" y="2728203"/>
            <a:ext cx="1188244" cy="358608"/>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SEGÚN EL CICLO DE VIDA</a:t>
            </a:r>
            <a:endParaRPr lang="es-ES" altLang="es-ES" sz="900">
              <a:solidFill>
                <a:srgbClr val="CC3399"/>
              </a:solidFill>
            </a:endParaRPr>
          </a:p>
        </p:txBody>
      </p:sp>
      <p:sp>
        <p:nvSpPr>
          <p:cNvPr id="55313" name="Text Box 6"/>
          <p:cNvSpPr txBox="1">
            <a:spLocks noChangeArrowheads="1"/>
          </p:cNvSpPr>
          <p:nvPr/>
        </p:nvSpPr>
        <p:spPr bwMode="auto">
          <a:xfrm>
            <a:off x="3405188" y="3161189"/>
            <a:ext cx="1113235"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CRECIMIENTO</a:t>
            </a:r>
            <a:endParaRPr lang="es-ES" altLang="es-ES" sz="900">
              <a:solidFill>
                <a:srgbClr val="CC3399"/>
              </a:solidFill>
            </a:endParaRPr>
          </a:p>
        </p:txBody>
      </p:sp>
      <p:sp>
        <p:nvSpPr>
          <p:cNvPr id="55318" name="Text Box 6"/>
          <p:cNvSpPr txBox="1">
            <a:spLocks noChangeArrowheads="1"/>
          </p:cNvSpPr>
          <p:nvPr/>
        </p:nvSpPr>
        <p:spPr bwMode="auto">
          <a:xfrm>
            <a:off x="2519363" y="5369798"/>
            <a:ext cx="1999060"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ESTABILIDAD Y SUPERVIVENCIA</a:t>
            </a:r>
            <a:endParaRPr lang="es-ES" altLang="es-ES" sz="900">
              <a:solidFill>
                <a:srgbClr val="CC3399"/>
              </a:solidFill>
            </a:endParaRPr>
          </a:p>
        </p:txBody>
      </p:sp>
      <p:sp>
        <p:nvSpPr>
          <p:cNvPr id="55319" name="Text Box 6"/>
          <p:cNvSpPr txBox="1">
            <a:spLocks noChangeArrowheads="1"/>
          </p:cNvSpPr>
          <p:nvPr/>
        </p:nvSpPr>
        <p:spPr bwMode="auto">
          <a:xfrm>
            <a:off x="3113485" y="3488610"/>
            <a:ext cx="702469"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ESTABLE</a:t>
            </a:r>
            <a:endParaRPr lang="es-ES" altLang="es-ES" sz="900">
              <a:solidFill>
                <a:srgbClr val="CC3399"/>
              </a:solidFill>
            </a:endParaRPr>
          </a:p>
        </p:txBody>
      </p:sp>
      <p:cxnSp>
        <p:nvCxnSpPr>
          <p:cNvPr id="55328" name="AutoShape 67"/>
          <p:cNvCxnSpPr>
            <a:cxnSpLocks noChangeShapeType="1"/>
            <a:stCxn id="55311" idx="3"/>
            <a:endCxn id="55313" idx="3"/>
          </p:cNvCxnSpPr>
          <p:nvPr/>
        </p:nvCxnSpPr>
        <p:spPr bwMode="auto">
          <a:xfrm flipH="1">
            <a:off x="4518423" y="2907507"/>
            <a:ext cx="53578" cy="364331"/>
          </a:xfrm>
          <a:prstGeom prst="bentConnector3">
            <a:avLst>
              <a:gd name="adj1" fmla="val -320000"/>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331" name="AutoShape 70"/>
          <p:cNvCxnSpPr>
            <a:cxnSpLocks noChangeShapeType="1"/>
            <a:stCxn id="55311" idx="3"/>
            <a:endCxn id="55318" idx="3"/>
          </p:cNvCxnSpPr>
          <p:nvPr/>
        </p:nvCxnSpPr>
        <p:spPr bwMode="auto">
          <a:xfrm flipH="1">
            <a:off x="4518423" y="2907506"/>
            <a:ext cx="53578" cy="2572941"/>
          </a:xfrm>
          <a:prstGeom prst="bentConnector3">
            <a:avLst>
              <a:gd name="adj1" fmla="val -320000"/>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332" name="Rectangle 36"/>
          <p:cNvSpPr>
            <a:spLocks noChangeArrowheads="1"/>
          </p:cNvSpPr>
          <p:nvPr/>
        </p:nvSpPr>
        <p:spPr bwMode="auto">
          <a:xfrm>
            <a:off x="3845719" y="896541"/>
            <a:ext cx="1404938" cy="432197"/>
          </a:xfrm>
          <a:prstGeom prst="rect">
            <a:avLst/>
          </a:prstGeom>
          <a:solidFill>
            <a:srgbClr val="F1C7E3">
              <a:alpha val="80000"/>
            </a:srgb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108000" tIns="108000" rIns="108000" bIns="1080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1350" b="1">
                <a:solidFill>
                  <a:srgbClr val="541A3B"/>
                </a:solidFill>
              </a:rPr>
              <a:t>ESTRATEGIA</a:t>
            </a:r>
          </a:p>
          <a:p>
            <a:pPr algn="ctr" eaLnBrk="1" hangingPunct="1"/>
            <a:r>
              <a:rPr lang="es-ES" altLang="es-ES" sz="1350" b="1">
                <a:solidFill>
                  <a:srgbClr val="541A3B"/>
                </a:solidFill>
              </a:rPr>
              <a:t>EMPRESARIAL</a:t>
            </a:r>
          </a:p>
        </p:txBody>
      </p:sp>
      <p:cxnSp>
        <p:nvCxnSpPr>
          <p:cNvPr id="55337" name="AutoShape 41"/>
          <p:cNvCxnSpPr>
            <a:cxnSpLocks noChangeShapeType="1"/>
            <a:stCxn id="55299" idx="3"/>
            <a:endCxn id="55443" idx="2"/>
          </p:cNvCxnSpPr>
          <p:nvPr/>
        </p:nvCxnSpPr>
        <p:spPr bwMode="auto">
          <a:xfrm flipV="1">
            <a:off x="3006328" y="1600200"/>
            <a:ext cx="80963" cy="216694"/>
          </a:xfrm>
          <a:prstGeom prst="bentConnector2">
            <a:avLst/>
          </a:prstGeom>
          <a:noFill/>
          <a:ln w="9525">
            <a:solidFill>
              <a:srgbClr val="CC3399"/>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55393" name="Text Box 6"/>
          <p:cNvSpPr txBox="1">
            <a:spLocks noChangeArrowheads="1"/>
          </p:cNvSpPr>
          <p:nvPr/>
        </p:nvSpPr>
        <p:spPr bwMode="auto">
          <a:xfrm>
            <a:off x="2893220" y="3772035"/>
            <a:ext cx="922734" cy="220109"/>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OFENSIVO</a:t>
            </a:r>
            <a:endParaRPr lang="es-ES" altLang="es-ES" sz="900">
              <a:solidFill>
                <a:srgbClr val="CC3399"/>
              </a:solidFill>
            </a:endParaRPr>
          </a:p>
        </p:txBody>
      </p:sp>
      <p:cxnSp>
        <p:nvCxnSpPr>
          <p:cNvPr id="55396" name="AutoShape 67"/>
          <p:cNvCxnSpPr>
            <a:cxnSpLocks noChangeShapeType="1"/>
            <a:stCxn id="55308" idx="1"/>
            <a:endCxn id="55332" idx="2"/>
          </p:cNvCxnSpPr>
          <p:nvPr/>
        </p:nvCxnSpPr>
        <p:spPr bwMode="auto">
          <a:xfrm rot="10800000">
            <a:off x="4548188" y="1328738"/>
            <a:ext cx="402431" cy="488156"/>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416" name="Text Box 6"/>
          <p:cNvSpPr txBox="1">
            <a:spLocks noChangeArrowheads="1"/>
          </p:cNvSpPr>
          <p:nvPr/>
        </p:nvSpPr>
        <p:spPr bwMode="auto">
          <a:xfrm>
            <a:off x="6030516" y="1220470"/>
            <a:ext cx="1079897"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CORPORATIVO</a:t>
            </a:r>
          </a:p>
        </p:txBody>
      </p:sp>
      <p:cxnSp>
        <p:nvCxnSpPr>
          <p:cNvPr id="55418" name="AutoShape 67"/>
          <p:cNvCxnSpPr>
            <a:cxnSpLocks noChangeShapeType="1"/>
            <a:stCxn id="55308" idx="3"/>
            <a:endCxn id="55416" idx="1"/>
          </p:cNvCxnSpPr>
          <p:nvPr/>
        </p:nvCxnSpPr>
        <p:spPr bwMode="auto">
          <a:xfrm flipV="1">
            <a:off x="5651898" y="1331119"/>
            <a:ext cx="378619" cy="485775"/>
          </a:xfrm>
          <a:prstGeom prst="bentConnector3">
            <a:avLst>
              <a:gd name="adj1" fmla="val 49685"/>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426" name="Text Box 6"/>
          <p:cNvSpPr txBox="1">
            <a:spLocks noChangeArrowheads="1"/>
          </p:cNvSpPr>
          <p:nvPr/>
        </p:nvSpPr>
        <p:spPr bwMode="auto">
          <a:xfrm>
            <a:off x="4574381" y="2351564"/>
            <a:ext cx="1025129"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PROCESO</a:t>
            </a:r>
          </a:p>
        </p:txBody>
      </p:sp>
      <p:sp>
        <p:nvSpPr>
          <p:cNvPr id="55427" name="Text Box 6"/>
          <p:cNvSpPr txBox="1">
            <a:spLocks noChangeArrowheads="1"/>
          </p:cNvSpPr>
          <p:nvPr/>
        </p:nvSpPr>
        <p:spPr bwMode="auto">
          <a:xfrm>
            <a:off x="5463779" y="2675711"/>
            <a:ext cx="1052512" cy="220109"/>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dirty="0">
                <a:solidFill>
                  <a:srgbClr val="CC3399"/>
                </a:solidFill>
              </a:rPr>
              <a:t>DIAGNÓSTICO</a:t>
            </a:r>
          </a:p>
        </p:txBody>
      </p:sp>
      <p:sp>
        <p:nvSpPr>
          <p:cNvPr id="55428" name="Text Box 6"/>
          <p:cNvSpPr txBox="1">
            <a:spLocks noChangeArrowheads="1"/>
          </p:cNvSpPr>
          <p:nvPr/>
        </p:nvSpPr>
        <p:spPr bwMode="auto">
          <a:xfrm>
            <a:off x="5166123" y="4906645"/>
            <a:ext cx="1620440"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FIJACIÓN DE OBJETIVOS</a:t>
            </a:r>
          </a:p>
        </p:txBody>
      </p:sp>
      <p:sp>
        <p:nvSpPr>
          <p:cNvPr id="55429" name="Text Box 6"/>
          <p:cNvSpPr txBox="1">
            <a:spLocks noChangeArrowheads="1"/>
          </p:cNvSpPr>
          <p:nvPr/>
        </p:nvSpPr>
        <p:spPr bwMode="auto">
          <a:xfrm>
            <a:off x="5166122" y="5240422"/>
            <a:ext cx="2033464" cy="358608"/>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dirty="0">
                <a:solidFill>
                  <a:srgbClr val="CC3399"/>
                </a:solidFill>
              </a:rPr>
              <a:t>CONCEPCIÓN, EVALUACIÓN Y</a:t>
            </a:r>
          </a:p>
          <a:p>
            <a:pPr algn="ctr" eaLnBrk="1" hangingPunct="1"/>
            <a:r>
              <a:rPr lang="es-ES" altLang="es-ES" sz="900" dirty="0">
                <a:solidFill>
                  <a:srgbClr val="CC3399"/>
                </a:solidFill>
              </a:rPr>
              <a:t>SELECCIÓN DE LA ESTRATEGIA</a:t>
            </a:r>
          </a:p>
        </p:txBody>
      </p:sp>
      <p:cxnSp>
        <p:nvCxnSpPr>
          <p:cNvPr id="55435" name="AutoShape 67"/>
          <p:cNvCxnSpPr>
            <a:cxnSpLocks noChangeShapeType="1"/>
            <a:stCxn id="55426" idx="2"/>
            <a:endCxn id="55427" idx="1"/>
          </p:cNvCxnSpPr>
          <p:nvPr/>
        </p:nvCxnSpPr>
        <p:spPr bwMode="auto">
          <a:xfrm rot="16200000" flipH="1">
            <a:off x="5166718" y="2489002"/>
            <a:ext cx="217884" cy="376238"/>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36" name="AutoShape 67"/>
          <p:cNvCxnSpPr>
            <a:cxnSpLocks noChangeShapeType="1"/>
            <a:stCxn id="55426" idx="2"/>
            <a:endCxn id="55428" idx="1"/>
          </p:cNvCxnSpPr>
          <p:nvPr/>
        </p:nvCxnSpPr>
        <p:spPr bwMode="auto">
          <a:xfrm rot="16200000" flipH="1">
            <a:off x="3902275" y="3753446"/>
            <a:ext cx="2449115" cy="78581"/>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37" name="AutoShape 67"/>
          <p:cNvCxnSpPr>
            <a:cxnSpLocks noChangeShapeType="1"/>
            <a:stCxn id="55426" idx="2"/>
            <a:endCxn id="55429" idx="1"/>
          </p:cNvCxnSpPr>
          <p:nvPr/>
        </p:nvCxnSpPr>
        <p:spPr bwMode="auto">
          <a:xfrm rot="16200000" flipH="1">
            <a:off x="3701059" y="3954661"/>
            <a:ext cx="2851547" cy="78581"/>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443" name="Text Box 6"/>
          <p:cNvSpPr txBox="1">
            <a:spLocks noChangeArrowheads="1"/>
          </p:cNvSpPr>
          <p:nvPr/>
        </p:nvSpPr>
        <p:spPr bwMode="auto">
          <a:xfrm>
            <a:off x="2628901" y="1383585"/>
            <a:ext cx="916781" cy="220109"/>
          </a:xfrm>
          <a:prstGeom prst="rect">
            <a:avLst/>
          </a:prstGeom>
          <a:solidFill>
            <a:schemeClr val="bg1">
              <a:alpha val="60001"/>
            </a:schemeClr>
          </a:solidFill>
          <a:ln w="9525" algn="ctr">
            <a:solidFill>
              <a:srgbClr val="CC3399"/>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ELEMENTOS</a:t>
            </a:r>
            <a:endParaRPr lang="es-ES" altLang="es-ES" sz="900">
              <a:solidFill>
                <a:srgbClr val="CC3399"/>
              </a:solidFill>
            </a:endParaRPr>
          </a:p>
        </p:txBody>
      </p:sp>
      <p:sp>
        <p:nvSpPr>
          <p:cNvPr id="55448" name="Text Box 6"/>
          <p:cNvSpPr txBox="1">
            <a:spLocks noChangeArrowheads="1"/>
          </p:cNvSpPr>
          <p:nvPr/>
        </p:nvSpPr>
        <p:spPr bwMode="auto">
          <a:xfrm>
            <a:off x="2026444" y="2031207"/>
            <a:ext cx="979885" cy="350044"/>
          </a:xfrm>
          <a:prstGeom prst="rect">
            <a:avLst/>
          </a:prstGeom>
          <a:solidFill>
            <a:schemeClr val="bg1">
              <a:alpha val="60001"/>
            </a:schemeClr>
          </a:solidFill>
          <a:ln w="9525" algn="ctr">
            <a:solidFill>
              <a:srgbClr val="CC3399"/>
            </a:solidFill>
            <a:miter lim="800000"/>
            <a:headEnd/>
            <a:tailEnd/>
          </a:ln>
        </p:spPr>
        <p:txBody>
          <a:bodyPr wrap="none" tIns="35100" anchor="ctr" anchorCtr="1"/>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CAPACIDADES</a:t>
            </a:r>
          </a:p>
          <a:p>
            <a:pPr algn="ctr" eaLnBrk="1" hangingPunct="1"/>
            <a:r>
              <a:rPr lang="es-ES_tradnl" altLang="es-ES" sz="900">
                <a:solidFill>
                  <a:srgbClr val="CC3399"/>
                </a:solidFill>
              </a:rPr>
              <a:t>DISTINTIVAS</a:t>
            </a:r>
            <a:endParaRPr lang="es-ES" altLang="es-ES" sz="900">
              <a:solidFill>
                <a:srgbClr val="CC3399"/>
              </a:solidFill>
            </a:endParaRPr>
          </a:p>
        </p:txBody>
      </p:sp>
      <p:sp>
        <p:nvSpPr>
          <p:cNvPr id="55449" name="Text Box 6"/>
          <p:cNvSpPr txBox="1">
            <a:spLocks noChangeArrowheads="1"/>
          </p:cNvSpPr>
          <p:nvPr/>
        </p:nvSpPr>
        <p:spPr bwMode="auto">
          <a:xfrm>
            <a:off x="2026444" y="2489598"/>
            <a:ext cx="979885" cy="350044"/>
          </a:xfrm>
          <a:prstGeom prst="rect">
            <a:avLst/>
          </a:prstGeom>
          <a:solidFill>
            <a:schemeClr val="bg1">
              <a:alpha val="60001"/>
            </a:schemeClr>
          </a:solidFill>
          <a:ln w="9525" algn="ctr">
            <a:solidFill>
              <a:srgbClr val="CC3399"/>
            </a:solidFill>
            <a:miter lim="800000"/>
            <a:headEnd/>
            <a:tailEnd/>
          </a:ln>
        </p:spPr>
        <p:txBody>
          <a:bodyPr wrap="none" tIns="35100" anchor="ctr" anchorCtr="1"/>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VENTAJAS</a:t>
            </a:r>
          </a:p>
          <a:p>
            <a:pPr algn="ctr" eaLnBrk="1" hangingPunct="1"/>
            <a:r>
              <a:rPr lang="es-ES_tradnl" altLang="es-ES" sz="900">
                <a:solidFill>
                  <a:srgbClr val="CC3399"/>
                </a:solidFill>
              </a:rPr>
              <a:t>COMPETITIVAS</a:t>
            </a:r>
            <a:endParaRPr lang="es-ES" altLang="es-ES" sz="900">
              <a:solidFill>
                <a:srgbClr val="CC3399"/>
              </a:solidFill>
            </a:endParaRPr>
          </a:p>
        </p:txBody>
      </p:sp>
      <p:cxnSp>
        <p:nvCxnSpPr>
          <p:cNvPr id="55450" name="AutoShape 154"/>
          <p:cNvCxnSpPr>
            <a:cxnSpLocks noChangeShapeType="1"/>
            <a:stCxn id="55448" idx="3"/>
            <a:endCxn id="55443" idx="2"/>
          </p:cNvCxnSpPr>
          <p:nvPr/>
        </p:nvCxnSpPr>
        <p:spPr bwMode="auto">
          <a:xfrm flipV="1">
            <a:off x="3006328" y="1600200"/>
            <a:ext cx="80963" cy="606029"/>
          </a:xfrm>
          <a:prstGeom prst="bentConnector2">
            <a:avLst/>
          </a:prstGeom>
          <a:noFill/>
          <a:ln w="9525">
            <a:solidFill>
              <a:srgbClr val="CC3399"/>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55451" name="AutoShape 155"/>
          <p:cNvCxnSpPr>
            <a:cxnSpLocks noChangeShapeType="1"/>
            <a:stCxn id="55449" idx="3"/>
            <a:endCxn id="55443" idx="2"/>
          </p:cNvCxnSpPr>
          <p:nvPr/>
        </p:nvCxnSpPr>
        <p:spPr bwMode="auto">
          <a:xfrm flipV="1">
            <a:off x="3006328" y="1600200"/>
            <a:ext cx="80963" cy="1064419"/>
          </a:xfrm>
          <a:prstGeom prst="bentConnector2">
            <a:avLst/>
          </a:prstGeom>
          <a:noFill/>
          <a:ln w="9525">
            <a:solidFill>
              <a:srgbClr val="CC3399"/>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55458" name="Text Box 6"/>
          <p:cNvSpPr txBox="1">
            <a:spLocks noChangeArrowheads="1"/>
          </p:cNvSpPr>
          <p:nvPr/>
        </p:nvSpPr>
        <p:spPr bwMode="auto">
          <a:xfrm>
            <a:off x="6030516" y="1526460"/>
            <a:ext cx="1079897"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SOCIAL</a:t>
            </a:r>
            <a:endParaRPr lang="es-ES" altLang="es-ES" sz="900">
              <a:solidFill>
                <a:srgbClr val="CC3399"/>
              </a:solidFill>
            </a:endParaRPr>
          </a:p>
        </p:txBody>
      </p:sp>
      <p:sp>
        <p:nvSpPr>
          <p:cNvPr id="55459" name="Text Box 6"/>
          <p:cNvSpPr txBox="1">
            <a:spLocks noChangeArrowheads="1"/>
          </p:cNvSpPr>
          <p:nvPr/>
        </p:nvSpPr>
        <p:spPr bwMode="auto">
          <a:xfrm>
            <a:off x="6030516" y="1832451"/>
            <a:ext cx="1079897"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NEGOCIO</a:t>
            </a:r>
            <a:endParaRPr lang="es-ES" altLang="es-ES" sz="900">
              <a:solidFill>
                <a:srgbClr val="CC3399"/>
              </a:solidFill>
            </a:endParaRPr>
          </a:p>
        </p:txBody>
      </p:sp>
      <p:sp>
        <p:nvSpPr>
          <p:cNvPr id="55460" name="Text Box 6"/>
          <p:cNvSpPr txBox="1">
            <a:spLocks noChangeArrowheads="1"/>
          </p:cNvSpPr>
          <p:nvPr/>
        </p:nvSpPr>
        <p:spPr bwMode="auto">
          <a:xfrm>
            <a:off x="6030516" y="2138442"/>
            <a:ext cx="1079897"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FUNCIONAL</a:t>
            </a:r>
            <a:endParaRPr lang="es-ES" altLang="es-ES" sz="900">
              <a:solidFill>
                <a:srgbClr val="CC3399"/>
              </a:solidFill>
            </a:endParaRPr>
          </a:p>
        </p:txBody>
      </p:sp>
      <p:cxnSp>
        <p:nvCxnSpPr>
          <p:cNvPr id="55461" name="AutoShape 67"/>
          <p:cNvCxnSpPr>
            <a:cxnSpLocks noChangeShapeType="1"/>
            <a:stCxn id="55308" idx="3"/>
            <a:endCxn id="55458" idx="1"/>
          </p:cNvCxnSpPr>
          <p:nvPr/>
        </p:nvCxnSpPr>
        <p:spPr bwMode="auto">
          <a:xfrm flipV="1">
            <a:off x="5651898" y="1637110"/>
            <a:ext cx="378619" cy="179784"/>
          </a:xfrm>
          <a:prstGeom prst="bentConnector3">
            <a:avLst>
              <a:gd name="adj1" fmla="val 49685"/>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62" name="AutoShape 67"/>
          <p:cNvCxnSpPr>
            <a:cxnSpLocks noChangeShapeType="1"/>
            <a:stCxn id="55308" idx="3"/>
            <a:endCxn id="55459" idx="1"/>
          </p:cNvCxnSpPr>
          <p:nvPr/>
        </p:nvCxnSpPr>
        <p:spPr bwMode="auto">
          <a:xfrm>
            <a:off x="5651898" y="1816894"/>
            <a:ext cx="378619" cy="126206"/>
          </a:xfrm>
          <a:prstGeom prst="bentConnector3">
            <a:avLst>
              <a:gd name="adj1" fmla="val 49685"/>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63" name="AutoShape 67"/>
          <p:cNvCxnSpPr>
            <a:cxnSpLocks noChangeShapeType="1"/>
            <a:stCxn id="55308" idx="3"/>
            <a:endCxn id="55460" idx="1"/>
          </p:cNvCxnSpPr>
          <p:nvPr/>
        </p:nvCxnSpPr>
        <p:spPr bwMode="auto">
          <a:xfrm>
            <a:off x="5651898" y="1816894"/>
            <a:ext cx="378619" cy="432197"/>
          </a:xfrm>
          <a:prstGeom prst="bentConnector3">
            <a:avLst>
              <a:gd name="adj1" fmla="val 49685"/>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464" name="Text Box 6"/>
          <p:cNvSpPr txBox="1">
            <a:spLocks noChangeArrowheads="1"/>
          </p:cNvSpPr>
          <p:nvPr/>
        </p:nvSpPr>
        <p:spPr bwMode="auto">
          <a:xfrm>
            <a:off x="2412206" y="4025583"/>
            <a:ext cx="863204"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EXPANSIÓN</a:t>
            </a:r>
            <a:endParaRPr lang="es-ES" altLang="es-ES" sz="900">
              <a:solidFill>
                <a:srgbClr val="CC3399"/>
              </a:solidFill>
            </a:endParaRPr>
          </a:p>
        </p:txBody>
      </p:sp>
      <p:sp>
        <p:nvSpPr>
          <p:cNvPr id="55466" name="Text Box 6"/>
          <p:cNvSpPr txBox="1">
            <a:spLocks noChangeArrowheads="1"/>
          </p:cNvSpPr>
          <p:nvPr/>
        </p:nvSpPr>
        <p:spPr bwMode="auto">
          <a:xfrm>
            <a:off x="3331369" y="2188448"/>
            <a:ext cx="1025129"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TIPOS</a:t>
            </a:r>
          </a:p>
        </p:txBody>
      </p:sp>
      <p:cxnSp>
        <p:nvCxnSpPr>
          <p:cNvPr id="55467" name="AutoShape 67"/>
          <p:cNvCxnSpPr>
            <a:cxnSpLocks noChangeShapeType="1"/>
            <a:stCxn id="55332" idx="2"/>
            <a:endCxn id="55466" idx="0"/>
          </p:cNvCxnSpPr>
          <p:nvPr/>
        </p:nvCxnSpPr>
        <p:spPr bwMode="auto">
          <a:xfrm rot="5400000">
            <a:off x="3764756" y="1408510"/>
            <a:ext cx="863204" cy="703659"/>
          </a:xfrm>
          <a:prstGeom prst="bentConnector3">
            <a:avLst>
              <a:gd name="adj1" fmla="val 49931"/>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68" name="AutoShape 67"/>
          <p:cNvCxnSpPr>
            <a:cxnSpLocks noChangeShapeType="1"/>
            <a:endCxn id="55426" idx="0"/>
          </p:cNvCxnSpPr>
          <p:nvPr/>
        </p:nvCxnSpPr>
        <p:spPr bwMode="auto">
          <a:xfrm rot="16200000" flipH="1">
            <a:off x="4333280" y="1600795"/>
            <a:ext cx="969169" cy="539354"/>
          </a:xfrm>
          <a:prstGeom prst="bentConnector3">
            <a:avLst>
              <a:gd name="adj1" fmla="val 71495"/>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69" name="AutoShape 67"/>
          <p:cNvCxnSpPr>
            <a:cxnSpLocks noChangeShapeType="1"/>
            <a:stCxn id="55466" idx="2"/>
            <a:endCxn id="55311" idx="0"/>
          </p:cNvCxnSpPr>
          <p:nvPr/>
        </p:nvCxnSpPr>
        <p:spPr bwMode="auto">
          <a:xfrm rot="16200000" flipH="1">
            <a:off x="3747493" y="2502099"/>
            <a:ext cx="327422" cy="133350"/>
          </a:xfrm>
          <a:prstGeom prst="bentConnector3">
            <a:avLst>
              <a:gd name="adj1" fmla="val 66907"/>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70" name="AutoShape 67"/>
          <p:cNvCxnSpPr>
            <a:cxnSpLocks noChangeShapeType="1"/>
            <a:stCxn id="55466" idx="2"/>
            <a:endCxn id="55471" idx="0"/>
          </p:cNvCxnSpPr>
          <p:nvPr/>
        </p:nvCxnSpPr>
        <p:spPr bwMode="auto">
          <a:xfrm rot="16200000" flipH="1">
            <a:off x="2481263" y="3768328"/>
            <a:ext cx="3805238" cy="1078706"/>
          </a:xfrm>
          <a:prstGeom prst="bentConnector3">
            <a:avLst>
              <a:gd name="adj1" fmla="val 572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471" name="Text Box 6"/>
          <p:cNvSpPr txBox="1">
            <a:spLocks noChangeArrowheads="1"/>
          </p:cNvSpPr>
          <p:nvPr/>
        </p:nvSpPr>
        <p:spPr bwMode="auto">
          <a:xfrm>
            <a:off x="4356499" y="6187738"/>
            <a:ext cx="1079896" cy="220109"/>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dirty="0">
                <a:solidFill>
                  <a:srgbClr val="CC3399"/>
                </a:solidFill>
              </a:rPr>
              <a:t>COMPETITIVAS</a:t>
            </a:r>
            <a:endParaRPr lang="es-ES" altLang="es-ES" sz="900" dirty="0">
              <a:solidFill>
                <a:srgbClr val="CC3399"/>
              </a:solidFill>
            </a:endParaRPr>
          </a:p>
        </p:txBody>
      </p:sp>
      <p:sp>
        <p:nvSpPr>
          <p:cNvPr id="55472" name="Text Box 6"/>
          <p:cNvSpPr txBox="1">
            <a:spLocks noChangeArrowheads="1"/>
          </p:cNvSpPr>
          <p:nvPr/>
        </p:nvSpPr>
        <p:spPr bwMode="auto">
          <a:xfrm>
            <a:off x="3709988" y="509667"/>
            <a:ext cx="1674019"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DIRECCIÓN ESTRATÉGICA</a:t>
            </a:r>
            <a:endParaRPr lang="es-ES" altLang="es-ES" sz="900">
              <a:solidFill>
                <a:srgbClr val="CC3399"/>
              </a:solidFill>
            </a:endParaRPr>
          </a:p>
        </p:txBody>
      </p:sp>
      <p:sp>
        <p:nvSpPr>
          <p:cNvPr id="55473" name="Text Box 6"/>
          <p:cNvSpPr txBox="1">
            <a:spLocks noChangeArrowheads="1"/>
          </p:cNvSpPr>
          <p:nvPr/>
        </p:nvSpPr>
        <p:spPr bwMode="auto">
          <a:xfrm>
            <a:off x="2143125" y="2948067"/>
            <a:ext cx="863204"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SINERGIA</a:t>
            </a:r>
            <a:endParaRPr lang="es-ES" altLang="es-ES" sz="900">
              <a:solidFill>
                <a:srgbClr val="CC3399"/>
              </a:solidFill>
            </a:endParaRPr>
          </a:p>
        </p:txBody>
      </p:sp>
      <p:cxnSp>
        <p:nvCxnSpPr>
          <p:cNvPr id="55474" name="AutoShape 178"/>
          <p:cNvCxnSpPr>
            <a:cxnSpLocks noChangeShapeType="1"/>
            <a:stCxn id="55473" idx="3"/>
            <a:endCxn id="55443" idx="2"/>
          </p:cNvCxnSpPr>
          <p:nvPr/>
        </p:nvCxnSpPr>
        <p:spPr bwMode="auto">
          <a:xfrm flipV="1">
            <a:off x="3006328" y="1600200"/>
            <a:ext cx="80963" cy="1458516"/>
          </a:xfrm>
          <a:prstGeom prst="bentConnector2">
            <a:avLst/>
          </a:prstGeom>
          <a:noFill/>
          <a:ln w="9525">
            <a:solidFill>
              <a:srgbClr val="CC3399"/>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55475" name="AutoShape 179"/>
          <p:cNvCxnSpPr>
            <a:cxnSpLocks noChangeShapeType="1"/>
            <a:stCxn id="55443" idx="3"/>
            <a:endCxn id="55332" idx="1"/>
          </p:cNvCxnSpPr>
          <p:nvPr/>
        </p:nvCxnSpPr>
        <p:spPr bwMode="auto">
          <a:xfrm flipV="1">
            <a:off x="3545681" y="1113235"/>
            <a:ext cx="300038" cy="381000"/>
          </a:xfrm>
          <a:prstGeom prst="bentConnector3">
            <a:avLst>
              <a:gd name="adj1" fmla="val 50000"/>
            </a:avLst>
          </a:prstGeom>
          <a:noFill/>
          <a:ln w="9525">
            <a:solidFill>
              <a:srgbClr val="CC3399"/>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55476" name="Text Box 6"/>
          <p:cNvSpPr txBox="1">
            <a:spLocks noChangeArrowheads="1"/>
          </p:cNvSpPr>
          <p:nvPr/>
        </p:nvSpPr>
        <p:spPr bwMode="auto">
          <a:xfrm>
            <a:off x="5489973" y="770814"/>
            <a:ext cx="1079896" cy="358608"/>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ADAPTACIÓN</a:t>
            </a:r>
          </a:p>
          <a:p>
            <a:pPr algn="ctr" eaLnBrk="1" hangingPunct="1"/>
            <a:r>
              <a:rPr lang="es-ES_tradnl" altLang="es-ES" sz="900">
                <a:solidFill>
                  <a:srgbClr val="CC3399"/>
                </a:solidFill>
              </a:rPr>
              <a:t>AL ENTORNO</a:t>
            </a:r>
            <a:endParaRPr lang="es-ES" altLang="es-ES" sz="900">
              <a:solidFill>
                <a:srgbClr val="CC3399"/>
              </a:solidFill>
            </a:endParaRPr>
          </a:p>
        </p:txBody>
      </p:sp>
      <p:cxnSp>
        <p:nvCxnSpPr>
          <p:cNvPr id="55477" name="AutoShape 181"/>
          <p:cNvCxnSpPr>
            <a:cxnSpLocks noChangeShapeType="1"/>
            <a:stCxn id="55332" idx="3"/>
            <a:endCxn id="55476" idx="1"/>
          </p:cNvCxnSpPr>
          <p:nvPr/>
        </p:nvCxnSpPr>
        <p:spPr bwMode="auto">
          <a:xfrm flipV="1">
            <a:off x="5250656" y="950119"/>
            <a:ext cx="239316" cy="163116"/>
          </a:xfrm>
          <a:prstGeom prst="bentConnector3">
            <a:avLst>
              <a:gd name="adj1" fmla="val 49750"/>
            </a:avLst>
          </a:prstGeom>
          <a:noFill/>
          <a:ln w="9525">
            <a:solidFill>
              <a:srgbClr val="CC3399"/>
            </a:solidFill>
            <a:miter lim="800000"/>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55478" name="AutoShape 67"/>
          <p:cNvCxnSpPr>
            <a:cxnSpLocks noChangeShapeType="1"/>
            <a:stCxn id="55332" idx="0"/>
            <a:endCxn id="55472" idx="2"/>
          </p:cNvCxnSpPr>
          <p:nvPr/>
        </p:nvCxnSpPr>
        <p:spPr bwMode="auto">
          <a:xfrm rot="5400000" flipH="1">
            <a:off x="4462463" y="810817"/>
            <a:ext cx="170260" cy="1190"/>
          </a:xfrm>
          <a:prstGeom prst="bentConnector3">
            <a:avLst>
              <a:gd name="adj1" fmla="val 5035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479" name="Text Box 6"/>
          <p:cNvSpPr txBox="1">
            <a:spLocks noChangeArrowheads="1"/>
          </p:cNvSpPr>
          <p:nvPr/>
        </p:nvSpPr>
        <p:spPr bwMode="auto">
          <a:xfrm>
            <a:off x="6660232" y="2675414"/>
            <a:ext cx="539354"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DAFO</a:t>
            </a:r>
            <a:endParaRPr lang="es-ES" altLang="es-ES" sz="900">
              <a:solidFill>
                <a:srgbClr val="CC3399"/>
              </a:solidFill>
            </a:endParaRPr>
          </a:p>
        </p:txBody>
      </p:sp>
      <p:sp>
        <p:nvSpPr>
          <p:cNvPr id="55480" name="Text Box 6"/>
          <p:cNvSpPr txBox="1">
            <a:spLocks noChangeArrowheads="1"/>
          </p:cNvSpPr>
          <p:nvPr/>
        </p:nvSpPr>
        <p:spPr bwMode="auto">
          <a:xfrm>
            <a:off x="5382816" y="2999264"/>
            <a:ext cx="1133475"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HERRAMIENTAS</a:t>
            </a:r>
            <a:endParaRPr lang="es-ES" altLang="es-ES" sz="900">
              <a:solidFill>
                <a:srgbClr val="CC3399"/>
              </a:solidFill>
            </a:endParaRPr>
          </a:p>
        </p:txBody>
      </p:sp>
      <p:sp>
        <p:nvSpPr>
          <p:cNvPr id="55481" name="Text Box 6"/>
          <p:cNvSpPr txBox="1">
            <a:spLocks noChangeArrowheads="1"/>
          </p:cNvSpPr>
          <p:nvPr/>
        </p:nvSpPr>
        <p:spPr bwMode="auto">
          <a:xfrm>
            <a:off x="6117432" y="3259817"/>
            <a:ext cx="992981" cy="358608"/>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CICLO DE VIDA</a:t>
            </a:r>
          </a:p>
        </p:txBody>
      </p:sp>
      <p:sp>
        <p:nvSpPr>
          <p:cNvPr id="55482" name="Text Box 6"/>
          <p:cNvSpPr txBox="1">
            <a:spLocks noChangeArrowheads="1"/>
          </p:cNvSpPr>
          <p:nvPr/>
        </p:nvSpPr>
        <p:spPr bwMode="auto">
          <a:xfrm>
            <a:off x="6117432" y="3631887"/>
            <a:ext cx="992981" cy="358608"/>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EFECTO</a:t>
            </a:r>
          </a:p>
          <a:p>
            <a:pPr algn="ctr" eaLnBrk="1" hangingPunct="1"/>
            <a:r>
              <a:rPr lang="es-ES" altLang="es-ES" sz="900">
                <a:solidFill>
                  <a:srgbClr val="CC3399"/>
                </a:solidFill>
              </a:rPr>
              <a:t>EXPERIENCIA</a:t>
            </a:r>
          </a:p>
        </p:txBody>
      </p:sp>
      <p:sp>
        <p:nvSpPr>
          <p:cNvPr id="55483" name="Text Box 6"/>
          <p:cNvSpPr txBox="1">
            <a:spLocks noChangeArrowheads="1"/>
          </p:cNvSpPr>
          <p:nvPr/>
        </p:nvSpPr>
        <p:spPr bwMode="auto">
          <a:xfrm>
            <a:off x="6117432" y="4513739"/>
            <a:ext cx="992981"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MATRIZ BCG</a:t>
            </a:r>
          </a:p>
        </p:txBody>
      </p:sp>
      <p:sp>
        <p:nvSpPr>
          <p:cNvPr id="55484" name="Text Box 6"/>
          <p:cNvSpPr txBox="1">
            <a:spLocks noChangeArrowheads="1"/>
          </p:cNvSpPr>
          <p:nvPr/>
        </p:nvSpPr>
        <p:spPr bwMode="auto">
          <a:xfrm>
            <a:off x="6117432" y="4072418"/>
            <a:ext cx="992981" cy="358608"/>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CADENA DE</a:t>
            </a:r>
          </a:p>
          <a:p>
            <a:pPr algn="ctr" eaLnBrk="1" hangingPunct="1"/>
            <a:r>
              <a:rPr lang="es-ES" altLang="es-ES" sz="900">
                <a:solidFill>
                  <a:srgbClr val="CC3399"/>
                </a:solidFill>
              </a:rPr>
              <a:t>VALOR</a:t>
            </a:r>
          </a:p>
        </p:txBody>
      </p:sp>
      <p:cxnSp>
        <p:nvCxnSpPr>
          <p:cNvPr id="55485" name="AutoShape 67"/>
          <p:cNvCxnSpPr>
            <a:cxnSpLocks noChangeShapeType="1"/>
          </p:cNvCxnSpPr>
          <p:nvPr/>
        </p:nvCxnSpPr>
        <p:spPr bwMode="auto">
          <a:xfrm>
            <a:off x="6525692" y="2786063"/>
            <a:ext cx="134540" cy="0"/>
          </a:xfrm>
          <a:prstGeom prst="straightConnector1">
            <a:avLst/>
          </a:prstGeom>
          <a:noFill/>
          <a:ln w="9525">
            <a:solidFill>
              <a:srgbClr val="CC3399"/>
            </a:solidFill>
            <a:round/>
            <a:headEnd/>
            <a:tailEnd/>
          </a:ln>
          <a:extLst>
            <a:ext uri="{909E8E84-426E-40DD-AFC4-6F175D3DCCD1}">
              <a14:hiddenFill xmlns:a14="http://schemas.microsoft.com/office/drawing/2010/main" xmlns="">
                <a:noFill/>
              </a14:hiddenFill>
            </a:ext>
          </a:extLst>
        </p:spPr>
      </p:cxnSp>
      <p:cxnSp>
        <p:nvCxnSpPr>
          <p:cNvPr id="55486" name="AutoShape 67"/>
          <p:cNvCxnSpPr>
            <a:cxnSpLocks noChangeShapeType="1"/>
            <a:stCxn id="55427" idx="2"/>
            <a:endCxn id="55480" idx="0"/>
          </p:cNvCxnSpPr>
          <p:nvPr/>
        </p:nvCxnSpPr>
        <p:spPr bwMode="auto">
          <a:xfrm rot="5400000">
            <a:off x="5894190" y="2947393"/>
            <a:ext cx="110728" cy="0"/>
          </a:xfrm>
          <a:prstGeom prst="straightConnector1">
            <a:avLst/>
          </a:prstGeom>
          <a:noFill/>
          <a:ln w="9525">
            <a:solidFill>
              <a:srgbClr val="CC3399"/>
            </a:solidFill>
            <a:round/>
            <a:headEnd/>
            <a:tailEnd/>
          </a:ln>
          <a:extLst>
            <a:ext uri="{909E8E84-426E-40DD-AFC4-6F175D3DCCD1}">
              <a14:hiddenFill xmlns:a14="http://schemas.microsoft.com/office/drawing/2010/main" xmlns="">
                <a:noFill/>
              </a14:hiddenFill>
            </a:ext>
          </a:extLst>
        </p:spPr>
      </p:cxnSp>
      <p:cxnSp>
        <p:nvCxnSpPr>
          <p:cNvPr id="55487" name="AutoShape 67"/>
          <p:cNvCxnSpPr>
            <a:cxnSpLocks noChangeShapeType="1"/>
            <a:stCxn id="55480" idx="2"/>
            <a:endCxn id="55481" idx="1"/>
          </p:cNvCxnSpPr>
          <p:nvPr/>
        </p:nvCxnSpPr>
        <p:spPr bwMode="auto">
          <a:xfrm rot="16200000" flipH="1">
            <a:off x="5921574" y="3243858"/>
            <a:ext cx="223838" cy="167878"/>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88" name="AutoShape 67"/>
          <p:cNvCxnSpPr>
            <a:cxnSpLocks noChangeShapeType="1"/>
            <a:stCxn id="55480" idx="2"/>
            <a:endCxn id="55482" idx="1"/>
          </p:cNvCxnSpPr>
          <p:nvPr/>
        </p:nvCxnSpPr>
        <p:spPr bwMode="auto">
          <a:xfrm rot="16200000" flipH="1">
            <a:off x="5735836" y="3429596"/>
            <a:ext cx="595313" cy="167878"/>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89" name="AutoShape 67"/>
          <p:cNvCxnSpPr>
            <a:cxnSpLocks noChangeShapeType="1"/>
            <a:stCxn id="55480" idx="2"/>
            <a:endCxn id="55484" idx="1"/>
          </p:cNvCxnSpPr>
          <p:nvPr/>
        </p:nvCxnSpPr>
        <p:spPr bwMode="auto">
          <a:xfrm rot="16200000" flipH="1">
            <a:off x="5515571" y="3649862"/>
            <a:ext cx="1035844" cy="167878"/>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90" name="AutoShape 67"/>
          <p:cNvCxnSpPr>
            <a:cxnSpLocks noChangeShapeType="1"/>
            <a:stCxn id="55480" idx="2"/>
            <a:endCxn id="55483" idx="1"/>
          </p:cNvCxnSpPr>
          <p:nvPr/>
        </p:nvCxnSpPr>
        <p:spPr bwMode="auto">
          <a:xfrm rot="16200000" flipH="1">
            <a:off x="5329238" y="3836194"/>
            <a:ext cx="1408509" cy="167878"/>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491" name="Text Box 6"/>
          <p:cNvSpPr txBox="1">
            <a:spLocks noChangeArrowheads="1"/>
          </p:cNvSpPr>
          <p:nvPr/>
        </p:nvSpPr>
        <p:spPr bwMode="auto">
          <a:xfrm>
            <a:off x="2088356" y="4295516"/>
            <a:ext cx="1187054" cy="220109"/>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DIVERSIFICACIÓN</a:t>
            </a:r>
            <a:endParaRPr lang="es-ES" altLang="es-ES" sz="900">
              <a:solidFill>
                <a:srgbClr val="CC3399"/>
              </a:solidFill>
            </a:endParaRPr>
          </a:p>
        </p:txBody>
      </p:sp>
      <p:sp>
        <p:nvSpPr>
          <p:cNvPr id="55492" name="Text Box 6"/>
          <p:cNvSpPr txBox="1">
            <a:spLocks noChangeArrowheads="1"/>
          </p:cNvSpPr>
          <p:nvPr/>
        </p:nvSpPr>
        <p:spPr bwMode="auto">
          <a:xfrm>
            <a:off x="5922169" y="5692859"/>
            <a:ext cx="1026319" cy="358608"/>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LIDERAZGO</a:t>
            </a:r>
          </a:p>
          <a:p>
            <a:pPr algn="ctr" eaLnBrk="1" hangingPunct="1"/>
            <a:r>
              <a:rPr lang="es-ES" altLang="es-ES" sz="900">
                <a:solidFill>
                  <a:srgbClr val="CC3399"/>
                </a:solidFill>
              </a:rPr>
              <a:t>EN COSTES</a:t>
            </a:r>
          </a:p>
        </p:txBody>
      </p:sp>
      <p:sp>
        <p:nvSpPr>
          <p:cNvPr id="55493" name="Text Box 6"/>
          <p:cNvSpPr txBox="1">
            <a:spLocks noChangeArrowheads="1"/>
          </p:cNvSpPr>
          <p:nvPr/>
        </p:nvSpPr>
        <p:spPr bwMode="auto">
          <a:xfrm>
            <a:off x="5922169" y="6150829"/>
            <a:ext cx="1431132" cy="220109"/>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DIFERENCIACIÓN</a:t>
            </a:r>
          </a:p>
        </p:txBody>
      </p:sp>
      <p:sp>
        <p:nvSpPr>
          <p:cNvPr id="55494" name="Text Box 6"/>
          <p:cNvSpPr txBox="1">
            <a:spLocks noChangeArrowheads="1"/>
          </p:cNvSpPr>
          <p:nvPr/>
        </p:nvSpPr>
        <p:spPr bwMode="auto">
          <a:xfrm>
            <a:off x="5922169" y="6450885"/>
            <a:ext cx="897731"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a:solidFill>
                  <a:srgbClr val="CC3399"/>
                </a:solidFill>
              </a:rPr>
              <a:t>ENFOQUE</a:t>
            </a:r>
          </a:p>
        </p:txBody>
      </p:sp>
      <p:cxnSp>
        <p:nvCxnSpPr>
          <p:cNvPr id="55495" name="AutoShape 67"/>
          <p:cNvCxnSpPr>
            <a:cxnSpLocks noChangeShapeType="1"/>
            <a:stCxn id="55471" idx="3"/>
            <a:endCxn id="55494" idx="1"/>
          </p:cNvCxnSpPr>
          <p:nvPr/>
        </p:nvCxnSpPr>
        <p:spPr bwMode="auto">
          <a:xfrm>
            <a:off x="5436394" y="6317456"/>
            <a:ext cx="485775" cy="244079"/>
          </a:xfrm>
          <a:prstGeom prst="bentConnector3">
            <a:avLst>
              <a:gd name="adj1" fmla="val 50000"/>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96" name="AutoShape 67"/>
          <p:cNvCxnSpPr>
            <a:cxnSpLocks noChangeShapeType="1"/>
            <a:stCxn id="55471" idx="3"/>
            <a:endCxn id="55492" idx="1"/>
          </p:cNvCxnSpPr>
          <p:nvPr/>
        </p:nvCxnSpPr>
        <p:spPr bwMode="auto">
          <a:xfrm flipV="1">
            <a:off x="5436394" y="5872163"/>
            <a:ext cx="485775" cy="445294"/>
          </a:xfrm>
          <a:prstGeom prst="bentConnector3">
            <a:avLst>
              <a:gd name="adj1" fmla="val 50000"/>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497" name="AutoShape 67"/>
          <p:cNvCxnSpPr>
            <a:cxnSpLocks noChangeShapeType="1"/>
            <a:stCxn id="55471" idx="3"/>
            <a:endCxn id="55493" idx="1"/>
          </p:cNvCxnSpPr>
          <p:nvPr/>
        </p:nvCxnSpPr>
        <p:spPr bwMode="auto">
          <a:xfrm flipV="1">
            <a:off x="5436394" y="6250781"/>
            <a:ext cx="485775" cy="66675"/>
          </a:xfrm>
          <a:prstGeom prst="bentConnector3">
            <a:avLst>
              <a:gd name="adj1" fmla="val 50000"/>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500" name="Text Box 6"/>
          <p:cNvSpPr txBox="1">
            <a:spLocks noChangeArrowheads="1"/>
          </p:cNvSpPr>
          <p:nvPr/>
        </p:nvSpPr>
        <p:spPr bwMode="auto">
          <a:xfrm>
            <a:off x="2195512" y="5694839"/>
            <a:ext cx="1025129"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SANEAMIENTO</a:t>
            </a:r>
            <a:endParaRPr lang="es-ES" altLang="es-ES" sz="900">
              <a:solidFill>
                <a:srgbClr val="CC3399"/>
              </a:solidFill>
            </a:endParaRPr>
          </a:p>
        </p:txBody>
      </p:sp>
      <p:sp>
        <p:nvSpPr>
          <p:cNvPr id="55501" name="Text Box 6"/>
          <p:cNvSpPr txBox="1">
            <a:spLocks noChangeArrowheads="1"/>
          </p:cNvSpPr>
          <p:nvPr/>
        </p:nvSpPr>
        <p:spPr bwMode="auto">
          <a:xfrm>
            <a:off x="2195512" y="5946060"/>
            <a:ext cx="1025129"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COSECHA</a:t>
            </a:r>
            <a:endParaRPr lang="es-ES" altLang="es-ES" sz="900">
              <a:solidFill>
                <a:srgbClr val="CC3399"/>
              </a:solidFill>
            </a:endParaRPr>
          </a:p>
        </p:txBody>
      </p:sp>
      <p:sp>
        <p:nvSpPr>
          <p:cNvPr id="55502" name="Text Box 6"/>
          <p:cNvSpPr txBox="1">
            <a:spLocks noChangeArrowheads="1"/>
          </p:cNvSpPr>
          <p:nvPr/>
        </p:nvSpPr>
        <p:spPr bwMode="auto">
          <a:xfrm>
            <a:off x="2085974" y="6197378"/>
            <a:ext cx="1134667" cy="220109"/>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DESINVERSIÓN</a:t>
            </a:r>
            <a:endParaRPr lang="es-ES" altLang="es-ES" sz="900">
              <a:solidFill>
                <a:srgbClr val="CC3399"/>
              </a:solidFill>
            </a:endParaRPr>
          </a:p>
        </p:txBody>
      </p:sp>
      <p:sp>
        <p:nvSpPr>
          <p:cNvPr id="55503" name="Text Box 6"/>
          <p:cNvSpPr txBox="1">
            <a:spLocks noChangeArrowheads="1"/>
          </p:cNvSpPr>
          <p:nvPr/>
        </p:nvSpPr>
        <p:spPr bwMode="auto">
          <a:xfrm>
            <a:off x="2195512" y="6450885"/>
            <a:ext cx="1025129"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LIQUIDACIÓN</a:t>
            </a:r>
            <a:endParaRPr lang="es-ES" altLang="es-ES" sz="900">
              <a:solidFill>
                <a:srgbClr val="CC3399"/>
              </a:solidFill>
            </a:endParaRPr>
          </a:p>
        </p:txBody>
      </p:sp>
      <p:cxnSp>
        <p:nvCxnSpPr>
          <p:cNvPr id="55504" name="AutoShape 70"/>
          <p:cNvCxnSpPr>
            <a:cxnSpLocks noChangeShapeType="1"/>
            <a:stCxn id="55318" idx="2"/>
            <a:endCxn id="55500" idx="3"/>
          </p:cNvCxnSpPr>
          <p:nvPr/>
        </p:nvCxnSpPr>
        <p:spPr bwMode="auto">
          <a:xfrm rot="5400000">
            <a:off x="3260527" y="5546527"/>
            <a:ext cx="219075" cy="298847"/>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505" name="AutoShape 70"/>
          <p:cNvCxnSpPr>
            <a:cxnSpLocks noChangeShapeType="1"/>
            <a:stCxn id="55318" idx="2"/>
            <a:endCxn id="55501" idx="3"/>
          </p:cNvCxnSpPr>
          <p:nvPr/>
        </p:nvCxnSpPr>
        <p:spPr bwMode="auto">
          <a:xfrm rot="5400000">
            <a:off x="3134916" y="5672138"/>
            <a:ext cx="470297" cy="298847"/>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506" name="AutoShape 70"/>
          <p:cNvCxnSpPr>
            <a:cxnSpLocks noChangeShapeType="1"/>
            <a:stCxn id="55318" idx="2"/>
            <a:endCxn id="55502" idx="3"/>
          </p:cNvCxnSpPr>
          <p:nvPr/>
        </p:nvCxnSpPr>
        <p:spPr bwMode="auto">
          <a:xfrm rot="5400000">
            <a:off x="3008709" y="5798344"/>
            <a:ext cx="722710" cy="298847"/>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507" name="AutoShape 70"/>
          <p:cNvCxnSpPr>
            <a:cxnSpLocks noChangeShapeType="1"/>
            <a:stCxn id="55318" idx="2"/>
            <a:endCxn id="55503" idx="3"/>
          </p:cNvCxnSpPr>
          <p:nvPr/>
        </p:nvCxnSpPr>
        <p:spPr bwMode="auto">
          <a:xfrm rot="5400000">
            <a:off x="2882503" y="5924551"/>
            <a:ext cx="975122" cy="298847"/>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508" name="AutoShape 67"/>
          <p:cNvCxnSpPr>
            <a:cxnSpLocks noChangeShapeType="1"/>
            <a:stCxn id="55313" idx="2"/>
            <a:endCxn id="55319" idx="3"/>
          </p:cNvCxnSpPr>
          <p:nvPr/>
        </p:nvCxnSpPr>
        <p:spPr bwMode="auto">
          <a:xfrm rot="5400000">
            <a:off x="3778449" y="3415309"/>
            <a:ext cx="221456" cy="146447"/>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509" name="AutoShape 67"/>
          <p:cNvCxnSpPr>
            <a:cxnSpLocks noChangeShapeType="1"/>
            <a:stCxn id="55313" idx="2"/>
            <a:endCxn id="55393" idx="3"/>
          </p:cNvCxnSpPr>
          <p:nvPr/>
        </p:nvCxnSpPr>
        <p:spPr bwMode="auto">
          <a:xfrm rot="5400000">
            <a:off x="3645099" y="3548659"/>
            <a:ext cx="488156" cy="146447"/>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510" name="AutoShape 67"/>
          <p:cNvCxnSpPr>
            <a:cxnSpLocks noChangeShapeType="1"/>
            <a:stCxn id="55393" idx="2"/>
            <a:endCxn id="55464" idx="3"/>
          </p:cNvCxnSpPr>
          <p:nvPr/>
        </p:nvCxnSpPr>
        <p:spPr bwMode="auto">
          <a:xfrm rot="5400000">
            <a:off x="3271838" y="3975497"/>
            <a:ext cx="164306" cy="157163"/>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511" name="AutoShape 67"/>
          <p:cNvCxnSpPr>
            <a:cxnSpLocks noChangeShapeType="1"/>
            <a:stCxn id="55393" idx="2"/>
            <a:endCxn id="55491" idx="3"/>
          </p:cNvCxnSpPr>
          <p:nvPr/>
        </p:nvCxnSpPr>
        <p:spPr bwMode="auto">
          <a:xfrm rot="5400000">
            <a:off x="3135511" y="4111824"/>
            <a:ext cx="436960" cy="157163"/>
          </a:xfrm>
          <a:prstGeom prst="bentConnector2">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512" name="Text Box 6"/>
          <p:cNvSpPr txBox="1">
            <a:spLocks noChangeArrowheads="1"/>
          </p:cNvSpPr>
          <p:nvPr/>
        </p:nvSpPr>
        <p:spPr bwMode="auto">
          <a:xfrm>
            <a:off x="2088357" y="4619704"/>
            <a:ext cx="992981"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HORIZONTAL</a:t>
            </a:r>
            <a:endParaRPr lang="es-ES" altLang="es-ES" sz="900">
              <a:solidFill>
                <a:srgbClr val="CC3399"/>
              </a:solidFill>
            </a:endParaRPr>
          </a:p>
        </p:txBody>
      </p:sp>
      <p:sp>
        <p:nvSpPr>
          <p:cNvPr id="55513" name="Text Box 6"/>
          <p:cNvSpPr txBox="1">
            <a:spLocks noChangeArrowheads="1"/>
          </p:cNvSpPr>
          <p:nvPr/>
        </p:nvSpPr>
        <p:spPr bwMode="auto">
          <a:xfrm>
            <a:off x="2088356" y="4942765"/>
            <a:ext cx="1006079" cy="358608"/>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INTEGRACIÓN</a:t>
            </a:r>
          </a:p>
          <a:p>
            <a:pPr algn="ctr" eaLnBrk="1" hangingPunct="1"/>
            <a:r>
              <a:rPr lang="es-ES_tradnl" altLang="es-ES" sz="900">
                <a:solidFill>
                  <a:srgbClr val="CC3399"/>
                </a:solidFill>
              </a:rPr>
              <a:t>VERTICAL</a:t>
            </a:r>
            <a:endParaRPr lang="es-ES" altLang="es-ES" sz="900">
              <a:solidFill>
                <a:srgbClr val="CC3399"/>
              </a:solidFill>
            </a:endParaRPr>
          </a:p>
        </p:txBody>
      </p:sp>
      <p:sp>
        <p:nvSpPr>
          <p:cNvPr id="55514" name="Text Box 6"/>
          <p:cNvSpPr txBox="1">
            <a:spLocks noChangeArrowheads="1"/>
          </p:cNvSpPr>
          <p:nvPr/>
        </p:nvSpPr>
        <p:spPr bwMode="auto">
          <a:xfrm>
            <a:off x="3363517" y="4619704"/>
            <a:ext cx="1154906" cy="220109"/>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RELACIONADA</a:t>
            </a:r>
            <a:endParaRPr lang="es-ES" altLang="es-ES" sz="900">
              <a:solidFill>
                <a:srgbClr val="CC3399"/>
              </a:solidFill>
            </a:endParaRPr>
          </a:p>
        </p:txBody>
      </p:sp>
      <p:sp>
        <p:nvSpPr>
          <p:cNvPr id="55515" name="Text Box 6"/>
          <p:cNvSpPr txBox="1">
            <a:spLocks noChangeArrowheads="1"/>
          </p:cNvSpPr>
          <p:nvPr/>
        </p:nvSpPr>
        <p:spPr bwMode="auto">
          <a:xfrm>
            <a:off x="3363517" y="4942766"/>
            <a:ext cx="1154906" cy="358608"/>
          </a:xfrm>
          <a:prstGeom prst="rect">
            <a:avLst/>
          </a:prstGeom>
          <a:solidFill>
            <a:schemeClr val="bg1">
              <a:alpha val="60001"/>
            </a:schemeClr>
          </a:solidFill>
          <a:ln w="9525" algn="ctr">
            <a:solidFill>
              <a:srgbClr val="CC3399"/>
            </a:solidFill>
            <a:miter lim="800000"/>
            <a:headEnd/>
            <a:tailEnd/>
          </a:ln>
        </p:spPr>
        <p:txBody>
          <a:bodyPr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a:solidFill>
                  <a:srgbClr val="CC3399"/>
                </a:solidFill>
              </a:rPr>
              <a:t>NO RELACIONADA</a:t>
            </a:r>
            <a:endParaRPr lang="es-ES" altLang="es-ES" sz="900">
              <a:solidFill>
                <a:srgbClr val="CC3399"/>
              </a:solidFill>
            </a:endParaRPr>
          </a:p>
        </p:txBody>
      </p:sp>
      <p:cxnSp>
        <p:nvCxnSpPr>
          <p:cNvPr id="55516" name="AutoShape 67"/>
          <p:cNvCxnSpPr>
            <a:cxnSpLocks noChangeShapeType="1"/>
            <a:stCxn id="55491" idx="2"/>
            <a:endCxn id="55514" idx="0"/>
          </p:cNvCxnSpPr>
          <p:nvPr/>
        </p:nvCxnSpPr>
        <p:spPr bwMode="auto">
          <a:xfrm rot="16200000" flipH="1">
            <a:off x="3265289" y="3947518"/>
            <a:ext cx="108347" cy="1243013"/>
          </a:xfrm>
          <a:prstGeom prst="bentConnector3">
            <a:avLst>
              <a:gd name="adj1" fmla="val 49449"/>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517" name="AutoShape 67"/>
          <p:cNvCxnSpPr>
            <a:cxnSpLocks noChangeShapeType="1"/>
            <a:stCxn id="55491" idx="2"/>
            <a:endCxn id="55512" idx="0"/>
          </p:cNvCxnSpPr>
          <p:nvPr/>
        </p:nvCxnSpPr>
        <p:spPr bwMode="auto">
          <a:xfrm rot="5400000">
            <a:off x="2587228" y="4512470"/>
            <a:ext cx="108347" cy="113109"/>
          </a:xfrm>
          <a:prstGeom prst="bentConnector3">
            <a:avLst>
              <a:gd name="adj1" fmla="val 49449"/>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cxnSp>
        <p:nvCxnSpPr>
          <p:cNvPr id="55518" name="AutoShape 67"/>
          <p:cNvCxnSpPr>
            <a:cxnSpLocks noChangeShapeType="1"/>
            <a:stCxn id="55491" idx="2"/>
            <a:endCxn id="55513" idx="3"/>
          </p:cNvCxnSpPr>
          <p:nvPr/>
        </p:nvCxnSpPr>
        <p:spPr bwMode="auto">
          <a:xfrm rot="16200000" flipH="1">
            <a:off x="2592586" y="4620220"/>
            <a:ext cx="607219" cy="396479"/>
          </a:xfrm>
          <a:prstGeom prst="bentConnector4">
            <a:avLst>
              <a:gd name="adj1" fmla="val 8625"/>
              <a:gd name="adj2" fmla="val 135731"/>
            </a:avLst>
          </a:prstGeom>
          <a:noFill/>
          <a:ln w="9525">
            <a:solidFill>
              <a:srgbClr val="CC3399"/>
            </a:solidFill>
            <a:miter lim="800000"/>
            <a:headEnd/>
            <a:tailEnd/>
          </a:ln>
          <a:extLst>
            <a:ext uri="{909E8E84-426E-40DD-AFC4-6F175D3DCCD1}">
              <a14:hiddenFill xmlns:a14="http://schemas.microsoft.com/office/drawing/2010/main" xmlns="">
                <a:noFill/>
              </a14:hiddenFill>
            </a:ext>
          </a:extLst>
        </p:spPr>
      </p:cxnSp>
      <p:sp>
        <p:nvSpPr>
          <p:cNvPr id="55522" name="Line 226"/>
          <p:cNvSpPr>
            <a:spLocks noChangeShapeType="1"/>
          </p:cNvSpPr>
          <p:nvPr/>
        </p:nvSpPr>
        <p:spPr bwMode="auto">
          <a:xfrm>
            <a:off x="3200400" y="5122069"/>
            <a:ext cx="161925" cy="0"/>
          </a:xfrm>
          <a:prstGeom prst="line">
            <a:avLst/>
          </a:prstGeom>
          <a:noFill/>
          <a:ln w="9525">
            <a:solidFill>
              <a:srgbClr val="CC3399"/>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s-ES" sz="1350"/>
          </a:p>
        </p:txBody>
      </p:sp>
      <p:sp>
        <p:nvSpPr>
          <p:cNvPr id="89" name="Text Box 6"/>
          <p:cNvSpPr txBox="1">
            <a:spLocks noChangeArrowheads="1"/>
          </p:cNvSpPr>
          <p:nvPr/>
        </p:nvSpPr>
        <p:spPr bwMode="auto">
          <a:xfrm>
            <a:off x="179512" y="3862480"/>
            <a:ext cx="1357189" cy="358608"/>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dirty="0" smtClean="0">
                <a:solidFill>
                  <a:srgbClr val="CC3399"/>
                </a:solidFill>
              </a:rPr>
              <a:t>DESARROLLO DE NUEVOS PRODUCTO</a:t>
            </a:r>
            <a:endParaRPr lang="es-ES" altLang="es-ES" sz="900" dirty="0">
              <a:solidFill>
                <a:srgbClr val="CC3399"/>
              </a:solidFill>
            </a:endParaRPr>
          </a:p>
        </p:txBody>
      </p:sp>
      <p:sp>
        <p:nvSpPr>
          <p:cNvPr id="90" name="Text Box 6"/>
          <p:cNvSpPr txBox="1">
            <a:spLocks noChangeArrowheads="1"/>
          </p:cNvSpPr>
          <p:nvPr/>
        </p:nvSpPr>
        <p:spPr bwMode="auto">
          <a:xfrm>
            <a:off x="179512" y="4372052"/>
            <a:ext cx="1352526" cy="497108"/>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dirty="0" smtClean="0">
                <a:solidFill>
                  <a:srgbClr val="CC3399"/>
                </a:solidFill>
              </a:rPr>
              <a:t>DESARROLLO DE NUEVOS MERCADOS</a:t>
            </a:r>
            <a:endParaRPr lang="es-ES" altLang="es-ES" sz="900" dirty="0">
              <a:solidFill>
                <a:srgbClr val="CC3399"/>
              </a:solidFill>
            </a:endParaRPr>
          </a:p>
        </p:txBody>
      </p:sp>
      <p:cxnSp>
        <p:nvCxnSpPr>
          <p:cNvPr id="3" name="Conector recto 2"/>
          <p:cNvCxnSpPr/>
          <p:nvPr/>
        </p:nvCxnSpPr>
        <p:spPr>
          <a:xfrm flipV="1">
            <a:off x="1828824" y="4149081"/>
            <a:ext cx="582936" cy="2610"/>
          </a:xfrm>
          <a:prstGeom prst="line">
            <a:avLst/>
          </a:prstGeom>
          <a:ln>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8" name="Conector recto 7"/>
          <p:cNvCxnSpPr/>
          <p:nvPr/>
        </p:nvCxnSpPr>
        <p:spPr>
          <a:xfrm>
            <a:off x="1835696" y="3599261"/>
            <a:ext cx="0" cy="1020443"/>
          </a:xfrm>
          <a:prstGeom prst="line">
            <a:avLst/>
          </a:prstGeom>
          <a:ln>
            <a:solidFill>
              <a:srgbClr val="FF00FF"/>
            </a:solidFill>
          </a:ln>
        </p:spPr>
        <p:style>
          <a:lnRef idx="1">
            <a:schemeClr val="accent1"/>
          </a:lnRef>
          <a:fillRef idx="0">
            <a:schemeClr val="accent1"/>
          </a:fillRef>
          <a:effectRef idx="0">
            <a:schemeClr val="accent1"/>
          </a:effectRef>
          <a:fontRef idx="minor">
            <a:schemeClr val="tx1"/>
          </a:fontRef>
        </p:style>
      </p:cxnSp>
      <p:sp>
        <p:nvSpPr>
          <p:cNvPr id="88" name="Text Box 6"/>
          <p:cNvSpPr txBox="1">
            <a:spLocks noChangeArrowheads="1"/>
          </p:cNvSpPr>
          <p:nvPr/>
        </p:nvSpPr>
        <p:spPr bwMode="auto">
          <a:xfrm>
            <a:off x="179511" y="3496923"/>
            <a:ext cx="1352527" cy="220109"/>
          </a:xfrm>
          <a:prstGeom prst="rect">
            <a:avLst/>
          </a:prstGeom>
          <a:solidFill>
            <a:schemeClr val="bg1">
              <a:alpha val="60001"/>
            </a:schemeClr>
          </a:solidFill>
          <a:ln w="9525" algn="ctr">
            <a:solidFill>
              <a:srgbClr val="CC3399"/>
            </a:solidFill>
            <a:miter lim="800000"/>
            <a:headEnd/>
            <a:tailEnd/>
          </a:ln>
        </p:spPr>
        <p:txBody>
          <a:bodyPr wrap="square" tIns="35100" anchor="ctr" anchorCtr="1">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_tradnl" altLang="es-ES" sz="900" dirty="0" smtClean="0">
                <a:solidFill>
                  <a:srgbClr val="CC3399"/>
                </a:solidFill>
              </a:rPr>
              <a:t>PENETRACIÓNN</a:t>
            </a:r>
            <a:endParaRPr lang="es-ES" altLang="es-ES" sz="900" dirty="0">
              <a:solidFill>
                <a:srgbClr val="CC3399"/>
              </a:solidFill>
            </a:endParaRPr>
          </a:p>
        </p:txBody>
      </p:sp>
      <p:cxnSp>
        <p:nvCxnSpPr>
          <p:cNvPr id="107" name="Conector recto 106"/>
          <p:cNvCxnSpPr/>
          <p:nvPr/>
        </p:nvCxnSpPr>
        <p:spPr>
          <a:xfrm>
            <a:off x="1547664" y="4149080"/>
            <a:ext cx="391567" cy="0"/>
          </a:xfrm>
          <a:prstGeom prst="line">
            <a:avLst/>
          </a:prstGeom>
          <a:ln>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116" name="Conector recto 115"/>
          <p:cNvCxnSpPr/>
          <p:nvPr/>
        </p:nvCxnSpPr>
        <p:spPr>
          <a:xfrm>
            <a:off x="1547664" y="4651704"/>
            <a:ext cx="281954" cy="1432"/>
          </a:xfrm>
          <a:prstGeom prst="line">
            <a:avLst/>
          </a:prstGeom>
          <a:ln>
            <a:solidFill>
              <a:srgbClr val="FF00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5839137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1331640" y="0"/>
            <a:ext cx="6408712" cy="6858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
        <p:nvSpPr>
          <p:cNvPr id="89090" name="Rectangle 2"/>
          <p:cNvSpPr>
            <a:spLocks noChangeArrowheads="1"/>
          </p:cNvSpPr>
          <p:nvPr/>
        </p:nvSpPr>
        <p:spPr bwMode="auto">
          <a:xfrm>
            <a:off x="2574132" y="22705"/>
            <a:ext cx="4050506" cy="597983"/>
          </a:xfrm>
          <a:prstGeom prst="rect">
            <a:avLst/>
          </a:prstGeom>
          <a:solidFill>
            <a:srgbClr val="CC3399">
              <a:alpha val="70000"/>
            </a:srgbClr>
          </a:solidFill>
          <a:ln>
            <a:noFill/>
          </a:ln>
          <a:effectLst/>
          <a:extLs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tIns="67500" bIns="67500">
            <a:spAutoFit/>
          </a:bodyPr>
          <a:lstStyle>
            <a:lvl1pPr algn="ctr" eaLnBrk="0" hangingPunct="0">
              <a:defRPr sz="4400">
                <a:solidFill>
                  <a:schemeClr val="tx1"/>
                </a:solidFill>
                <a:latin typeface="Calibri" panose="020F0502020204030204" pitchFamily="34" charset="0"/>
              </a:defRPr>
            </a:lvl1pPr>
            <a:lvl2pPr algn="ctr" eaLnBrk="0" hangingPunct="0">
              <a:defRPr sz="4400">
                <a:solidFill>
                  <a:schemeClr val="tx1"/>
                </a:solidFill>
                <a:latin typeface="Calibri" panose="020F0502020204030204" pitchFamily="34" charset="0"/>
              </a:defRPr>
            </a:lvl2pPr>
            <a:lvl3pPr algn="ctr" eaLnBrk="0" hangingPunct="0">
              <a:defRPr sz="4400">
                <a:solidFill>
                  <a:schemeClr val="tx1"/>
                </a:solidFill>
                <a:latin typeface="Calibri" panose="020F0502020204030204" pitchFamily="34" charset="0"/>
              </a:defRPr>
            </a:lvl3pPr>
            <a:lvl4pPr algn="ctr" eaLnBrk="0" hangingPunct="0">
              <a:defRPr sz="4400">
                <a:solidFill>
                  <a:schemeClr val="tx1"/>
                </a:solidFill>
                <a:latin typeface="Calibri" panose="020F0502020204030204" pitchFamily="34" charset="0"/>
              </a:defRPr>
            </a:lvl4pPr>
            <a:lvl5pPr algn="ctr" eaLnBrk="0" hangingPunct="0">
              <a:defRPr sz="4400">
                <a:solidFill>
                  <a:schemeClr val="tx1"/>
                </a:solidFill>
                <a:latin typeface="Calibri" panose="020F0502020204030204" pitchFamily="34" charset="0"/>
              </a:defRPr>
            </a:lvl5pPr>
            <a:lvl6pPr marL="457200" algn="ctr" eaLnBrk="0" fontAlgn="base" hangingPunct="0">
              <a:spcBef>
                <a:spcPct val="0"/>
              </a:spcBef>
              <a:spcAft>
                <a:spcPct val="0"/>
              </a:spcAft>
              <a:defRPr sz="4400">
                <a:solidFill>
                  <a:schemeClr val="tx1"/>
                </a:solidFill>
                <a:latin typeface="Calibri" panose="020F0502020204030204" pitchFamily="34" charset="0"/>
              </a:defRPr>
            </a:lvl6pPr>
            <a:lvl7pPr marL="914400" algn="ctr" eaLnBrk="0" fontAlgn="base" hangingPunct="0">
              <a:spcBef>
                <a:spcPct val="0"/>
              </a:spcBef>
              <a:spcAft>
                <a:spcPct val="0"/>
              </a:spcAft>
              <a:defRPr sz="4400">
                <a:solidFill>
                  <a:schemeClr val="tx1"/>
                </a:solidFill>
                <a:latin typeface="Calibri" panose="020F0502020204030204" pitchFamily="34" charset="0"/>
              </a:defRPr>
            </a:lvl7pPr>
            <a:lvl8pPr marL="1371600" algn="ctr" eaLnBrk="0" fontAlgn="base" hangingPunct="0">
              <a:spcBef>
                <a:spcPct val="0"/>
              </a:spcBef>
              <a:spcAft>
                <a:spcPct val="0"/>
              </a:spcAft>
              <a:defRPr sz="4400">
                <a:solidFill>
                  <a:schemeClr val="tx1"/>
                </a:solidFill>
                <a:latin typeface="Calibri" panose="020F0502020204030204" pitchFamily="34" charset="0"/>
              </a:defRPr>
            </a:lvl8pPr>
            <a:lvl9pPr marL="1828800" algn="ctr" eaLnBrk="0" fontAlgn="base" hangingPunct="0">
              <a:spcBef>
                <a:spcPct val="0"/>
              </a:spcBef>
              <a:spcAft>
                <a:spcPct val="0"/>
              </a:spcAft>
              <a:defRPr sz="4400">
                <a:solidFill>
                  <a:schemeClr val="tx1"/>
                </a:solidFill>
                <a:latin typeface="Calibri" panose="020F0502020204030204" pitchFamily="34" charset="0"/>
              </a:defRPr>
            </a:lvl9pPr>
          </a:lstStyle>
          <a:p>
            <a:pPr eaLnBrk="1" hangingPunct="1">
              <a:spcAft>
                <a:spcPts val="600"/>
              </a:spcAft>
            </a:pPr>
            <a:r>
              <a:rPr lang="es-ES" altLang="es-ES" sz="1500" b="1" dirty="0" smtClean="0">
                <a:solidFill>
                  <a:schemeClr val="bg1"/>
                </a:solidFill>
                <a:latin typeface="Arial" panose="020B0604020202020204" pitchFamily="34" charset="0"/>
              </a:rPr>
              <a:t> </a:t>
            </a:r>
            <a:r>
              <a:rPr lang="es-ES" altLang="es-ES" sz="1500" b="1" dirty="0">
                <a:solidFill>
                  <a:schemeClr val="bg1"/>
                </a:solidFill>
                <a:latin typeface="Arial" panose="020B0604020202020204" pitchFamily="34" charset="0"/>
              </a:rPr>
              <a:t>ESTRATEGIAS DE ESTABILIDAD Y SUPERVIVENCIA</a:t>
            </a:r>
          </a:p>
        </p:txBody>
      </p:sp>
      <p:sp>
        <p:nvSpPr>
          <p:cNvPr id="19" name="Text Box 6"/>
          <p:cNvSpPr txBox="1">
            <a:spLocks noChangeArrowheads="1"/>
          </p:cNvSpPr>
          <p:nvPr/>
        </p:nvSpPr>
        <p:spPr bwMode="auto">
          <a:xfrm>
            <a:off x="1763688" y="2707481"/>
            <a:ext cx="1404566" cy="1566863"/>
          </a:xfrm>
          <a:prstGeom prst="rect">
            <a:avLst/>
          </a:prstGeom>
          <a:solidFill>
            <a:srgbClr val="F1C7E3">
              <a:alpha val="70000"/>
            </a:srgbClr>
          </a:solidFill>
          <a:ln>
            <a:noFill/>
          </a:ln>
          <a:effectLst/>
          <a:extLst>
            <a:ext uri="{91240B29-F687-4F45-9708-019B960494DF}">
              <a14:hiddenLine xmlns:a14="http://schemas.microsoft.com/office/drawing/2010/main" xmlns="" w="9525" algn="ctr">
                <a:solidFill>
                  <a:srgbClr val="541A3B"/>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1350" b="1"/>
              <a:t>COSECHA</a:t>
            </a:r>
          </a:p>
        </p:txBody>
      </p:sp>
      <p:sp>
        <p:nvSpPr>
          <p:cNvPr id="14" name="Text Box 6"/>
          <p:cNvSpPr txBox="1">
            <a:spLocks noChangeArrowheads="1"/>
          </p:cNvSpPr>
          <p:nvPr/>
        </p:nvSpPr>
        <p:spPr bwMode="auto">
          <a:xfrm>
            <a:off x="3239691" y="2686201"/>
            <a:ext cx="3821623" cy="885524"/>
          </a:xfrm>
          <a:prstGeom prst="rect">
            <a:avLst/>
          </a:prstGeom>
          <a:solidFill>
            <a:schemeClr val="bg1">
              <a:alpha val="70000"/>
            </a:schemeClr>
          </a:solidFill>
          <a:ln>
            <a:noFill/>
          </a:ln>
          <a:effectLst/>
          <a:extLs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27000" rIns="67500" bIns="27000" anchor="ctr">
            <a:spAutoFit/>
          </a:bodyPr>
          <a:lstStyle>
            <a:lvl1pPr marL="85725" indent="-85725" eaLnBrk="0" hangingPunct="0">
              <a:defRPr>
                <a:solidFill>
                  <a:schemeClr val="tx1"/>
                </a:solidFill>
                <a:latin typeface="Arial" panose="020B0604020202020204" pitchFamily="34" charset="0"/>
                <a:cs typeface="Arial" panose="020B0604020202020204" pitchFamily="34" charset="0"/>
              </a:defRPr>
            </a:lvl1pPr>
            <a:lvl2pPr marL="350838" indent="11113" eaLnBrk="0" hangingPunct="0">
              <a:defRPr>
                <a:solidFill>
                  <a:schemeClr val="tx1"/>
                </a:solidFill>
                <a:latin typeface="Arial" panose="020B0604020202020204" pitchFamily="34" charset="0"/>
                <a:cs typeface="Arial" panose="020B0604020202020204" pitchFamily="34" charset="0"/>
              </a:defRPr>
            </a:lvl2pPr>
            <a:lvl3pPr marL="628650" indent="-85725"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 altLang="es-ES" sz="1125" b="1" dirty="0"/>
              <a:t> Se aplican en situaciones relativamente buenas, sin</a:t>
            </a:r>
          </a:p>
          <a:p>
            <a:pPr lvl="1" eaLnBrk="1" hangingPunct="1">
              <a:lnSpc>
                <a:spcPct val="120000"/>
              </a:lnSpc>
              <a:buClr>
                <a:srgbClr val="CC3399"/>
              </a:buClr>
            </a:pPr>
            <a:r>
              <a:rPr lang="es-ES" altLang="es-ES" sz="1125" b="1" dirty="0"/>
              <a:t>alcanzar pérdidas ni situaciones de insolvencia:</a:t>
            </a:r>
          </a:p>
          <a:p>
            <a:pPr lvl="2" eaLnBrk="1" hangingPunct="1">
              <a:lnSpc>
                <a:spcPct val="120000"/>
              </a:lnSpc>
              <a:buClr>
                <a:srgbClr val="CC3399"/>
              </a:buClr>
              <a:buFontTx/>
              <a:buChar char="•"/>
            </a:pPr>
            <a:r>
              <a:rPr lang="es-ES" altLang="es-ES" sz="1125" b="1" dirty="0"/>
              <a:t> Reducción de inversiones poco rentables</a:t>
            </a:r>
          </a:p>
          <a:p>
            <a:pPr lvl="2" eaLnBrk="1" hangingPunct="1">
              <a:lnSpc>
                <a:spcPct val="120000"/>
              </a:lnSpc>
              <a:buClr>
                <a:srgbClr val="CC3399"/>
              </a:buClr>
              <a:buFontTx/>
              <a:buChar char="•"/>
            </a:pPr>
            <a:r>
              <a:rPr lang="es-ES" altLang="es-ES" sz="1125" b="1" dirty="0"/>
              <a:t> Disminución de costes </a:t>
            </a:r>
          </a:p>
        </p:txBody>
      </p:sp>
      <p:sp>
        <p:nvSpPr>
          <p:cNvPr id="202803" name="AutoShape 51"/>
          <p:cNvSpPr>
            <a:spLocks noChangeArrowheads="1"/>
          </p:cNvSpPr>
          <p:nvPr/>
        </p:nvSpPr>
        <p:spPr bwMode="auto">
          <a:xfrm rot="5400000">
            <a:off x="4823818" y="3268861"/>
            <a:ext cx="365522" cy="1026319"/>
          </a:xfrm>
          <a:prstGeom prst="rightArrow">
            <a:avLst>
              <a:gd name="adj1" fmla="val 57954"/>
              <a:gd name="adj2" fmla="val 45148"/>
            </a:avLst>
          </a:prstGeom>
          <a:solidFill>
            <a:srgbClr val="541A3B">
              <a:alpha val="60001"/>
            </a:srgb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rot="10800000" vert="eaVert" wrap="none" tIns="67500" bIns="67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900" b="1">
                <a:solidFill>
                  <a:schemeClr val="bg1"/>
                </a:solidFill>
              </a:rPr>
              <a:t>LIQUIDEZ</a:t>
            </a:r>
          </a:p>
        </p:txBody>
      </p:sp>
      <p:sp>
        <p:nvSpPr>
          <p:cNvPr id="2" name="Text Box 6"/>
          <p:cNvSpPr txBox="1">
            <a:spLocks noChangeArrowheads="1"/>
          </p:cNvSpPr>
          <p:nvPr/>
        </p:nvSpPr>
        <p:spPr bwMode="auto">
          <a:xfrm>
            <a:off x="4271963" y="3997705"/>
            <a:ext cx="1685717" cy="293721"/>
          </a:xfrm>
          <a:prstGeom prst="rect">
            <a:avLst/>
          </a:prstGeom>
          <a:solidFill>
            <a:schemeClr val="bg1">
              <a:alpha val="70000"/>
            </a:schemeClr>
          </a:solidFill>
          <a:ln w="9525" algn="ctr">
            <a:solidFill>
              <a:srgbClr val="541A3B"/>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54000" rIns="67500" bIns="54000" anchor="ctr">
            <a:spAutoFit/>
          </a:bodyP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CC3399"/>
              </a:buClr>
            </a:pPr>
            <a:r>
              <a:rPr lang="es-ES" altLang="es-ES" sz="1200" b="1"/>
              <a:t> SANEAR Y CRECER </a:t>
            </a:r>
          </a:p>
        </p:txBody>
      </p:sp>
      <p:sp>
        <p:nvSpPr>
          <p:cNvPr id="3" name="Text Box 6"/>
          <p:cNvSpPr txBox="1">
            <a:spLocks noChangeArrowheads="1"/>
          </p:cNvSpPr>
          <p:nvPr/>
        </p:nvSpPr>
        <p:spPr bwMode="auto">
          <a:xfrm>
            <a:off x="1763688" y="684610"/>
            <a:ext cx="1620069" cy="1889522"/>
          </a:xfrm>
          <a:prstGeom prst="rect">
            <a:avLst/>
          </a:prstGeom>
          <a:solidFill>
            <a:srgbClr val="F1C7E3">
              <a:alpha val="70000"/>
            </a:srgbClr>
          </a:solidFill>
          <a:ln>
            <a:noFill/>
          </a:ln>
          <a:effectLst/>
          <a:extLst>
            <a:ext uri="{91240B29-F687-4F45-9708-019B960494DF}">
              <a14:hiddenLine xmlns:a14="http://schemas.microsoft.com/office/drawing/2010/main" xmlns="" w="9525" algn="ctr">
                <a:solidFill>
                  <a:srgbClr val="541A3B"/>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1350" b="1" dirty="0"/>
              <a:t>SANEAMIENTO</a:t>
            </a:r>
          </a:p>
        </p:txBody>
      </p:sp>
      <p:sp>
        <p:nvSpPr>
          <p:cNvPr id="4" name="Text Box 6"/>
          <p:cNvSpPr txBox="1">
            <a:spLocks noChangeArrowheads="1"/>
          </p:cNvSpPr>
          <p:nvPr/>
        </p:nvSpPr>
        <p:spPr bwMode="auto">
          <a:xfrm>
            <a:off x="3454004" y="675085"/>
            <a:ext cx="3998316" cy="1908572"/>
          </a:xfrm>
          <a:prstGeom prst="rect">
            <a:avLst/>
          </a:prstGeom>
          <a:solidFill>
            <a:schemeClr val="bg1">
              <a:alpha val="70000"/>
            </a:schemeClr>
          </a:solidFill>
          <a:ln>
            <a:noFill/>
          </a:ln>
          <a:effectLst/>
          <a:extLs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27000" rIns="67500" bIns="27000" anchor="ctr"/>
          <a:lstStyle>
            <a:lvl1pPr marL="85725" indent="-85725" eaLnBrk="0" hangingPunct="0">
              <a:defRPr>
                <a:solidFill>
                  <a:schemeClr val="tx1"/>
                </a:solidFill>
                <a:latin typeface="Arial" panose="020B0604020202020204" pitchFamily="34" charset="0"/>
                <a:cs typeface="Arial" panose="020B0604020202020204" pitchFamily="34" charset="0"/>
              </a:defRPr>
            </a:lvl1pPr>
            <a:lvl2pPr marL="447675" indent="-87313" eaLnBrk="0" hangingPunct="0">
              <a:defRPr>
                <a:solidFill>
                  <a:schemeClr val="tx1"/>
                </a:solidFill>
                <a:latin typeface="Arial" panose="020B0604020202020204" pitchFamily="34" charset="0"/>
                <a:cs typeface="Arial" panose="020B0604020202020204" pitchFamily="34" charset="0"/>
              </a:defRPr>
            </a:lvl2pPr>
            <a:lvl3pPr marL="990600" indent="-1651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 altLang="es-ES" sz="1125" b="1" dirty="0"/>
              <a:t> Se aplican para frenar la caída de ventas y beneficio,</a:t>
            </a:r>
          </a:p>
          <a:p>
            <a:pPr lvl="1" eaLnBrk="1" hangingPunct="1">
              <a:lnSpc>
                <a:spcPct val="120000"/>
              </a:lnSpc>
              <a:buClr>
                <a:srgbClr val="CC3399"/>
              </a:buClr>
            </a:pPr>
            <a:r>
              <a:rPr lang="es-ES" altLang="es-ES" sz="1125" b="1" dirty="0"/>
              <a:t>aumentar la eficiencia y sanear financieramente la</a:t>
            </a:r>
          </a:p>
          <a:p>
            <a:pPr lvl="1" eaLnBrk="1" hangingPunct="1">
              <a:lnSpc>
                <a:spcPct val="120000"/>
              </a:lnSpc>
              <a:buClr>
                <a:srgbClr val="CC3399"/>
              </a:buClr>
            </a:pPr>
            <a:r>
              <a:rPr lang="es-ES" altLang="es-ES" sz="1125" b="1" dirty="0"/>
              <a:t>empresa</a:t>
            </a:r>
          </a:p>
          <a:p>
            <a:pPr eaLnBrk="1" hangingPunct="1">
              <a:lnSpc>
                <a:spcPct val="120000"/>
              </a:lnSpc>
              <a:buClr>
                <a:srgbClr val="CC3399"/>
              </a:buClr>
              <a:buFontTx/>
              <a:buChar char="•"/>
            </a:pPr>
            <a:r>
              <a:rPr lang="es-ES" altLang="es-ES" sz="1125" b="1" dirty="0"/>
              <a:t> El objetivo es estimular el proceso de crecimiento:</a:t>
            </a:r>
          </a:p>
          <a:p>
            <a:pPr lvl="1" eaLnBrk="1" hangingPunct="1">
              <a:lnSpc>
                <a:spcPct val="120000"/>
              </a:lnSpc>
              <a:buClr>
                <a:srgbClr val="CC3399"/>
              </a:buClr>
              <a:buFontTx/>
              <a:buChar char="•"/>
            </a:pPr>
            <a:r>
              <a:rPr lang="es-ES" altLang="es-ES" sz="1125" b="1" dirty="0"/>
              <a:t> Sustitución de la alta dirección</a:t>
            </a:r>
          </a:p>
          <a:p>
            <a:pPr lvl="1" eaLnBrk="1" hangingPunct="1">
              <a:lnSpc>
                <a:spcPct val="120000"/>
              </a:lnSpc>
              <a:buClr>
                <a:srgbClr val="CC3399"/>
              </a:buClr>
              <a:buFontTx/>
              <a:buChar char="•"/>
            </a:pPr>
            <a:r>
              <a:rPr lang="es-ES" altLang="es-ES" sz="1125" b="1" dirty="0"/>
              <a:t> Supresión de algunos activos</a:t>
            </a:r>
          </a:p>
          <a:p>
            <a:pPr lvl="1" eaLnBrk="1" hangingPunct="1">
              <a:lnSpc>
                <a:spcPct val="120000"/>
              </a:lnSpc>
              <a:buClr>
                <a:srgbClr val="CC3399"/>
              </a:buClr>
              <a:buFontTx/>
              <a:buChar char="•"/>
            </a:pPr>
            <a:r>
              <a:rPr lang="es-ES" altLang="es-ES" sz="1125" b="1" dirty="0"/>
              <a:t> Estricta reducción de costes</a:t>
            </a:r>
          </a:p>
          <a:p>
            <a:pPr lvl="1" eaLnBrk="1" hangingPunct="1">
              <a:lnSpc>
                <a:spcPct val="120000"/>
              </a:lnSpc>
              <a:buClr>
                <a:srgbClr val="CC3399"/>
              </a:buClr>
              <a:buFontTx/>
              <a:buChar char="•"/>
            </a:pPr>
            <a:r>
              <a:rPr lang="es-ES" altLang="es-ES" sz="1125" b="1" dirty="0"/>
              <a:t> Reubicación estratégica de la empresa en</a:t>
            </a:r>
          </a:p>
          <a:p>
            <a:pPr lvl="2" eaLnBrk="1" hangingPunct="1">
              <a:lnSpc>
                <a:spcPct val="120000"/>
              </a:lnSpc>
              <a:buClr>
                <a:srgbClr val="CC3399"/>
              </a:buClr>
            </a:pPr>
            <a:r>
              <a:rPr lang="es-ES" altLang="es-ES" sz="1125" b="1" dirty="0"/>
              <a:t>mercados nuevos y/o tradicionales </a:t>
            </a:r>
          </a:p>
        </p:txBody>
      </p:sp>
      <p:sp>
        <p:nvSpPr>
          <p:cNvPr id="5" name="Text Box 6"/>
          <p:cNvSpPr txBox="1">
            <a:spLocks noChangeArrowheads="1"/>
          </p:cNvSpPr>
          <p:nvPr/>
        </p:nvSpPr>
        <p:spPr bwMode="auto">
          <a:xfrm>
            <a:off x="1763688" y="4400550"/>
            <a:ext cx="1673647" cy="1513285"/>
          </a:xfrm>
          <a:prstGeom prst="rect">
            <a:avLst/>
          </a:prstGeom>
          <a:solidFill>
            <a:srgbClr val="F1C7E3">
              <a:alpha val="70000"/>
            </a:srgbClr>
          </a:solidFill>
          <a:ln>
            <a:noFill/>
          </a:ln>
          <a:effectLst/>
          <a:extLst>
            <a:ext uri="{91240B29-F687-4F45-9708-019B960494DF}">
              <a14:hiddenLine xmlns:a14="http://schemas.microsoft.com/office/drawing/2010/main" xmlns="" w="9525" algn="ctr">
                <a:solidFill>
                  <a:srgbClr val="541A3B"/>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1350" b="1"/>
              <a:t>DESINVERSIÓN</a:t>
            </a:r>
          </a:p>
        </p:txBody>
      </p:sp>
      <p:sp>
        <p:nvSpPr>
          <p:cNvPr id="6" name="Text Box 6"/>
          <p:cNvSpPr txBox="1">
            <a:spLocks noChangeArrowheads="1"/>
          </p:cNvSpPr>
          <p:nvPr/>
        </p:nvSpPr>
        <p:spPr bwMode="auto">
          <a:xfrm>
            <a:off x="3519488" y="4402807"/>
            <a:ext cx="3369576" cy="1508772"/>
          </a:xfrm>
          <a:prstGeom prst="rect">
            <a:avLst/>
          </a:prstGeom>
          <a:solidFill>
            <a:schemeClr val="bg1">
              <a:alpha val="70000"/>
            </a:schemeClr>
          </a:solidFill>
          <a:ln>
            <a:noFill/>
          </a:ln>
          <a:effectLst/>
          <a:extLs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27000" rIns="67500" bIns="27000" anchor="ctr">
            <a:spAutoFit/>
          </a:bodyPr>
          <a:lstStyle>
            <a:lvl1pPr marL="85725" indent="-85725" eaLnBrk="0" hangingPunct="0">
              <a:defRPr>
                <a:solidFill>
                  <a:schemeClr val="tx1"/>
                </a:solidFill>
                <a:latin typeface="Arial" panose="020B0604020202020204" pitchFamily="34" charset="0"/>
                <a:cs typeface="Arial" panose="020B0604020202020204" pitchFamily="34" charset="0"/>
              </a:defRPr>
            </a:lvl1pPr>
            <a:lvl2pPr marL="265113" eaLnBrk="0" hangingPunct="0">
              <a:defRPr>
                <a:solidFill>
                  <a:schemeClr val="tx1"/>
                </a:solidFill>
                <a:latin typeface="Arial" panose="020B0604020202020204" pitchFamily="34" charset="0"/>
                <a:cs typeface="Arial" panose="020B0604020202020204" pitchFamily="34" charset="0"/>
              </a:defRPr>
            </a:lvl2pPr>
            <a:lvl3pPr marL="447675" indent="-3175" eaLnBrk="0" hangingPunct="0">
              <a:defRPr>
                <a:solidFill>
                  <a:schemeClr val="tx1"/>
                </a:solidFill>
                <a:latin typeface="Arial" panose="020B0604020202020204" pitchFamily="34" charset="0"/>
                <a:cs typeface="Arial" panose="020B0604020202020204" pitchFamily="34" charset="0"/>
              </a:defRPr>
            </a:lvl3pPr>
            <a:lvl4pPr marL="1600200" indent="-70485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 altLang="es-ES" sz="1125" b="1"/>
              <a:t> Se aplican en fases de crisis o insolvencia y</a:t>
            </a:r>
          </a:p>
          <a:p>
            <a:pPr lvl="1" eaLnBrk="1" hangingPunct="1">
              <a:lnSpc>
                <a:spcPct val="120000"/>
              </a:lnSpc>
              <a:buClr>
                <a:srgbClr val="CC3399"/>
              </a:buClr>
            </a:pPr>
            <a:r>
              <a:rPr lang="es-ES" altLang="es-ES" sz="1125" b="1"/>
              <a:t>consisten en vender parte de la empresa:</a:t>
            </a:r>
          </a:p>
          <a:p>
            <a:pPr lvl="2" eaLnBrk="1" hangingPunct="1">
              <a:lnSpc>
                <a:spcPct val="120000"/>
              </a:lnSpc>
              <a:buClr>
                <a:srgbClr val="CC3399"/>
              </a:buClr>
              <a:buFontTx/>
              <a:buChar char="•"/>
            </a:pPr>
            <a:r>
              <a:rPr lang="es-ES_tradnl" altLang="es-ES" sz="1125" b="1"/>
              <a:t> Reducir costes</a:t>
            </a:r>
          </a:p>
          <a:p>
            <a:pPr lvl="2" eaLnBrk="1" hangingPunct="1">
              <a:lnSpc>
                <a:spcPct val="120000"/>
              </a:lnSpc>
              <a:buClr>
                <a:srgbClr val="CC3399"/>
              </a:buClr>
              <a:buFontTx/>
              <a:buChar char="•"/>
            </a:pPr>
            <a:r>
              <a:rPr lang="es-ES_tradnl" altLang="es-ES" sz="1125" b="1"/>
              <a:t> Corregir los resultados financieros</a:t>
            </a:r>
          </a:p>
          <a:p>
            <a:pPr lvl="2" eaLnBrk="1" hangingPunct="1">
              <a:lnSpc>
                <a:spcPct val="120000"/>
              </a:lnSpc>
              <a:buClr>
                <a:srgbClr val="CC3399"/>
              </a:buClr>
              <a:buFontTx/>
              <a:buChar char="•"/>
            </a:pPr>
            <a:r>
              <a:rPr lang="es-ES_tradnl" altLang="es-ES" sz="1125" b="1"/>
              <a:t> Hacer frente al pago de las deudas</a:t>
            </a:r>
          </a:p>
          <a:p>
            <a:pPr lvl="2" eaLnBrk="1" hangingPunct="1">
              <a:lnSpc>
                <a:spcPct val="120000"/>
              </a:lnSpc>
              <a:buClr>
                <a:srgbClr val="CC3399"/>
              </a:buClr>
              <a:buFontTx/>
              <a:buChar char="•"/>
            </a:pPr>
            <a:r>
              <a:rPr lang="es-ES_tradnl" altLang="es-ES" sz="1125" b="1"/>
              <a:t> Realizar nuevas inversiones, buscando</a:t>
            </a:r>
          </a:p>
          <a:p>
            <a:pPr lvl="3" eaLnBrk="1" hangingPunct="1">
              <a:lnSpc>
                <a:spcPct val="120000"/>
              </a:lnSpc>
              <a:buClr>
                <a:srgbClr val="CC3399"/>
              </a:buClr>
            </a:pPr>
            <a:r>
              <a:rPr lang="es-ES_tradnl" altLang="es-ES" sz="1125" b="1"/>
              <a:t>mayor eficiencia</a:t>
            </a:r>
            <a:endParaRPr lang="es-ES" altLang="es-ES" sz="1125" b="1"/>
          </a:p>
        </p:txBody>
      </p:sp>
      <p:sp>
        <p:nvSpPr>
          <p:cNvPr id="7" name="Text Box 6"/>
          <p:cNvSpPr txBox="1">
            <a:spLocks noChangeArrowheads="1"/>
          </p:cNvSpPr>
          <p:nvPr/>
        </p:nvSpPr>
        <p:spPr bwMode="auto">
          <a:xfrm>
            <a:off x="1763688" y="6020991"/>
            <a:ext cx="1511722" cy="675084"/>
          </a:xfrm>
          <a:prstGeom prst="rect">
            <a:avLst/>
          </a:prstGeom>
          <a:solidFill>
            <a:srgbClr val="F1C7E3">
              <a:alpha val="70000"/>
            </a:srgbClr>
          </a:solidFill>
          <a:ln>
            <a:noFill/>
          </a:ln>
          <a:effectLst/>
          <a:extLst>
            <a:ext uri="{91240B29-F687-4F45-9708-019B960494DF}">
              <a14:hiddenLine xmlns:a14="http://schemas.microsoft.com/office/drawing/2010/main" xmlns="" w="9525" algn="ctr">
                <a:solidFill>
                  <a:srgbClr val="541A3B"/>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94500" tIns="94500" rIns="94500" bIns="9450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s-ES" altLang="es-ES" sz="1350" b="1" dirty="0"/>
              <a:t>LIQUIDACIÓN</a:t>
            </a:r>
          </a:p>
        </p:txBody>
      </p:sp>
      <p:sp>
        <p:nvSpPr>
          <p:cNvPr id="8" name="Text Box 6"/>
          <p:cNvSpPr txBox="1">
            <a:spLocks noChangeArrowheads="1"/>
          </p:cNvSpPr>
          <p:nvPr/>
        </p:nvSpPr>
        <p:spPr bwMode="auto">
          <a:xfrm>
            <a:off x="3337322" y="6018455"/>
            <a:ext cx="3789563" cy="677775"/>
          </a:xfrm>
          <a:prstGeom prst="rect">
            <a:avLst/>
          </a:prstGeom>
          <a:solidFill>
            <a:schemeClr val="bg1">
              <a:alpha val="70000"/>
            </a:schemeClr>
          </a:solidFill>
          <a:ln>
            <a:noFill/>
          </a:ln>
          <a:effectLst/>
          <a:extLst>
            <a:ext uri="{91240B29-F687-4F45-9708-019B960494DF}">
              <a14:hiddenLine xmlns:a14="http://schemas.microsoft.com/office/drawing/2010/main" xmlns="" w="9525" algn="ctr">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lIns="67500" tIns="27000" rIns="67500" bIns="27000" anchor="ctr">
            <a:spAutoFit/>
          </a:bodyPr>
          <a:lstStyle>
            <a:lvl1pPr marL="180975" indent="-180975" eaLnBrk="0" hangingPunct="0">
              <a:defRPr>
                <a:solidFill>
                  <a:schemeClr val="tx1"/>
                </a:solidFill>
                <a:latin typeface="Arial" panose="020B0604020202020204" pitchFamily="34" charset="0"/>
                <a:cs typeface="Arial" panose="020B0604020202020204" pitchFamily="34" charset="0"/>
              </a:defRPr>
            </a:lvl1pPr>
            <a:lvl2pPr marL="646113" indent="-285750" eaLnBrk="0" hangingPunct="0">
              <a:defRPr>
                <a:solidFill>
                  <a:schemeClr val="tx1"/>
                </a:solidFill>
                <a:latin typeface="Arial" panose="020B0604020202020204" pitchFamily="34" charset="0"/>
                <a:cs typeface="Arial" panose="020B0604020202020204" pitchFamily="34" charset="0"/>
              </a:defRPr>
            </a:lvl2pPr>
            <a:lvl3pPr marL="990600" indent="-1651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20000"/>
              </a:lnSpc>
              <a:buClr>
                <a:srgbClr val="CC3399"/>
              </a:buClr>
              <a:buFontTx/>
              <a:buChar char="•"/>
            </a:pPr>
            <a:r>
              <a:rPr lang="es-ES" altLang="es-ES" sz="1125" b="1"/>
              <a:t>Se aplican </a:t>
            </a:r>
            <a:r>
              <a:rPr lang="es-ES_tradnl" altLang="es-ES" sz="1125" b="1"/>
              <a:t>para finalizar la actividad de la empresa</a:t>
            </a:r>
          </a:p>
          <a:p>
            <a:pPr eaLnBrk="1" hangingPunct="1">
              <a:lnSpc>
                <a:spcPct val="120000"/>
              </a:lnSpc>
              <a:buClr>
                <a:srgbClr val="CC3399"/>
              </a:buClr>
              <a:buFontTx/>
              <a:buChar char="•"/>
            </a:pPr>
            <a:r>
              <a:rPr lang="es-ES_tradnl" altLang="es-ES" sz="1125" b="1"/>
              <a:t>Consisten en la venta total de la empresa o</a:t>
            </a:r>
          </a:p>
          <a:p>
            <a:pPr lvl="1" eaLnBrk="1" hangingPunct="1">
              <a:lnSpc>
                <a:spcPct val="120000"/>
              </a:lnSpc>
              <a:buClr>
                <a:srgbClr val="CC3399"/>
              </a:buClr>
            </a:pPr>
            <a:r>
              <a:rPr lang="es-ES_tradnl" altLang="es-ES" sz="1125" b="1"/>
              <a:t>liquidación progresiva de la misma</a:t>
            </a:r>
            <a:endParaRPr lang="es-ES" altLang="es-ES" sz="1125" b="1"/>
          </a:p>
        </p:txBody>
      </p:sp>
      <p:pic>
        <p:nvPicPr>
          <p:cNvPr id="15" name="Imagen 1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rot="16200000">
            <a:off x="-1080812" y="2096665"/>
            <a:ext cx="3528764" cy="1008113"/>
          </a:xfrm>
          <a:prstGeom prst="rect">
            <a:avLst/>
          </a:prstGeom>
        </p:spPr>
      </p:pic>
    </p:spTree>
    <p:extLst>
      <p:ext uri="{BB962C8B-B14F-4D97-AF65-F5344CB8AC3E}">
        <p14:creationId xmlns:p14="http://schemas.microsoft.com/office/powerpoint/2010/main" xmlns="" val="41212221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73612" y="867484"/>
            <a:ext cx="8686931" cy="5585852"/>
          </a:xfrm>
          <a:prstGeom prst="rect">
            <a:avLst/>
          </a:prstGeom>
          <a:solidFill>
            <a:srgbClr val="0EFE7B"/>
          </a:solidFill>
          <a:ln w="5715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273612" y="867484"/>
            <a:ext cx="8496944" cy="3785652"/>
          </a:xfrm>
          <a:prstGeom prst="rect">
            <a:avLst/>
          </a:prstGeom>
        </p:spPr>
        <p:txBody>
          <a:bodyPr wrap="square">
            <a:spAutoFit/>
          </a:bodyPr>
          <a:lstStyle/>
          <a:p>
            <a:pPr algn="just"/>
            <a:r>
              <a:rPr lang="es-ES" sz="2400" b="1" dirty="0">
                <a:latin typeface="Arial" panose="020B0604020202020204" pitchFamily="34" charset="0"/>
                <a:cs typeface="Arial" panose="020B0604020202020204" pitchFamily="34" charset="0"/>
              </a:rPr>
              <a:t>El análisis F.O.D.A. es una herramienta que permite trabajar con toda la información que se posee sobre determinada organización, se centra en el análisis de las Fortalezas, las Oportunidades, las Debilidades y las Amenazas</a:t>
            </a:r>
            <a:r>
              <a:rPr lang="es-ES" sz="2400" b="1" dirty="0" smtClean="0">
                <a:latin typeface="Arial" panose="020B0604020202020204" pitchFamily="34" charset="0"/>
                <a:cs typeface="Arial" panose="020B0604020202020204" pitchFamily="34" charset="0"/>
              </a:rPr>
              <a:t>.</a:t>
            </a:r>
          </a:p>
          <a:p>
            <a:pPr algn="just"/>
            <a:endParaRPr lang="es-ES" sz="2400" b="1" dirty="0">
              <a:latin typeface="Arial" panose="020B0604020202020204" pitchFamily="34" charset="0"/>
              <a:cs typeface="Arial" panose="020B0604020202020204" pitchFamily="34" charset="0"/>
            </a:endParaRPr>
          </a:p>
          <a:p>
            <a:pPr algn="just"/>
            <a:r>
              <a:rPr lang="es-ES" sz="2400" b="1" dirty="0" smtClean="0">
                <a:latin typeface="Arial" panose="020B0604020202020204" pitchFamily="34" charset="0"/>
                <a:cs typeface="Arial" panose="020B0604020202020204" pitchFamily="34" charset="0"/>
              </a:rPr>
              <a:t>Esta </a:t>
            </a:r>
            <a:r>
              <a:rPr lang="es-ES" sz="2400" b="1" dirty="0">
                <a:latin typeface="Arial" panose="020B0604020202020204" pitchFamily="34" charset="0"/>
                <a:cs typeface="Arial" panose="020B0604020202020204" pitchFamily="34" charset="0"/>
              </a:rPr>
              <a:t>sigla (F.O.D.A.) se deriva de la traducción de la sigla SWOT (</a:t>
            </a:r>
            <a:r>
              <a:rPr lang="es-ES" sz="2400" b="1" dirty="0" err="1">
                <a:latin typeface="Arial" panose="020B0604020202020204" pitchFamily="34" charset="0"/>
                <a:cs typeface="Arial" panose="020B0604020202020204" pitchFamily="34" charset="0"/>
              </a:rPr>
              <a:t>Strengths</a:t>
            </a:r>
            <a:r>
              <a:rPr lang="es-ES" sz="2400" b="1" dirty="0">
                <a:latin typeface="Arial" panose="020B0604020202020204" pitchFamily="34" charset="0"/>
                <a:cs typeface="Arial" panose="020B0604020202020204" pitchFamily="34" charset="0"/>
              </a:rPr>
              <a:t>, </a:t>
            </a:r>
            <a:r>
              <a:rPr lang="es-ES" sz="2400" b="1" dirty="0" err="1">
                <a:latin typeface="Arial" panose="020B0604020202020204" pitchFamily="34" charset="0"/>
                <a:cs typeface="Arial" panose="020B0604020202020204" pitchFamily="34" charset="0"/>
              </a:rPr>
              <a:t>Weaknesses</a:t>
            </a:r>
            <a:r>
              <a:rPr lang="es-ES" sz="2400" b="1" dirty="0">
                <a:latin typeface="Arial" panose="020B0604020202020204" pitchFamily="34" charset="0"/>
                <a:cs typeface="Arial" panose="020B0604020202020204" pitchFamily="34" charset="0"/>
              </a:rPr>
              <a:t>, </a:t>
            </a:r>
            <a:r>
              <a:rPr lang="es-ES" sz="2400" b="1" dirty="0" err="1">
                <a:latin typeface="Arial" panose="020B0604020202020204" pitchFamily="34" charset="0"/>
                <a:cs typeface="Arial" panose="020B0604020202020204" pitchFamily="34" charset="0"/>
              </a:rPr>
              <a:t>Opporunities</a:t>
            </a:r>
            <a:r>
              <a:rPr lang="es-ES" sz="2400" b="1" dirty="0">
                <a:latin typeface="Arial" panose="020B0604020202020204" pitchFamily="34" charset="0"/>
                <a:cs typeface="Arial" panose="020B0604020202020204" pitchFamily="34" charset="0"/>
              </a:rPr>
              <a:t>, </a:t>
            </a:r>
            <a:r>
              <a:rPr lang="es-ES" sz="2400" b="1" dirty="0" err="1">
                <a:latin typeface="Arial" panose="020B0604020202020204" pitchFamily="34" charset="0"/>
                <a:cs typeface="Arial" panose="020B0604020202020204" pitchFamily="34" charset="0"/>
              </a:rPr>
              <a:t>Threats</a:t>
            </a:r>
            <a:r>
              <a:rPr lang="es-ES" sz="2400" b="1" dirty="0">
                <a:latin typeface="Arial" panose="020B0604020202020204" pitchFamily="34" charset="0"/>
                <a:cs typeface="Arial" panose="020B0604020202020204" pitchFamily="34" charset="0"/>
              </a:rPr>
              <a:t>); es por esto que muchas veces se hacer referencia al análisis F.O.D.A. como “análisis SWOT”.</a:t>
            </a:r>
          </a:p>
        </p:txBody>
      </p:sp>
      <p:sp>
        <p:nvSpPr>
          <p:cNvPr id="4" name="Rectángulo 3"/>
          <p:cNvSpPr/>
          <p:nvPr/>
        </p:nvSpPr>
        <p:spPr>
          <a:xfrm>
            <a:off x="273612" y="4883676"/>
            <a:ext cx="8686931" cy="1569660"/>
          </a:xfrm>
          <a:prstGeom prst="rect">
            <a:avLst/>
          </a:prstGeom>
        </p:spPr>
        <p:txBody>
          <a:bodyPr wrap="square">
            <a:spAutoFit/>
          </a:bodyPr>
          <a:lstStyle/>
          <a:p>
            <a:pPr algn="just">
              <a:spcAft>
                <a:spcPts val="0"/>
              </a:spcAft>
            </a:pPr>
            <a:r>
              <a:rPr lang="es-ES_tradnl" sz="2400" b="1" dirty="0" smtClean="0">
                <a:latin typeface="Arial" panose="020B0604020202020204" pitchFamily="34" charset="0"/>
                <a:ea typeface="Times New Roman" panose="02020603050405020304" pitchFamily="18" charset="0"/>
                <a:cs typeface="Arial" panose="020B0604020202020204" pitchFamily="34" charset="0"/>
              </a:rPr>
              <a:t>Esta matriz permite la </a:t>
            </a:r>
            <a:r>
              <a:rPr lang="es-ES_tradnl" sz="2400" b="1" dirty="0">
                <a:latin typeface="Arial" panose="020B0604020202020204" pitchFamily="34" charset="0"/>
                <a:ea typeface="Times New Roman" panose="02020603050405020304" pitchFamily="18" charset="0"/>
                <a:cs typeface="Arial" panose="020B0604020202020204" pitchFamily="34" charset="0"/>
              </a:rPr>
              <a:t>búsqueda de las alternativas estratégicas , sin perder de vista que las mismas debe estar dirigidas a alcanzar la visión dentro de los marcos del rumbo estratégico de la misión</a:t>
            </a:r>
            <a:r>
              <a:rPr lang="es-ES_tradnl" sz="2400" b="1" dirty="0" smtClean="0">
                <a:latin typeface="Arial" panose="020B0604020202020204" pitchFamily="34" charset="0"/>
                <a:ea typeface="Times New Roman" panose="02020603050405020304" pitchFamily="18" charset="0"/>
                <a:cs typeface="Arial" panose="020B0604020202020204" pitchFamily="34" charset="0"/>
              </a:rPr>
              <a:t>.</a:t>
            </a:r>
            <a:endParaRPr lang="es-ES_tradnl" sz="2400" b="1" dirty="0">
              <a:latin typeface="Arial" panose="020B0604020202020204" pitchFamily="34" charset="0"/>
              <a:ea typeface="Times New Roman" panose="02020603050405020304" pitchFamily="18" charset="0"/>
              <a:cs typeface="Arial" panose="020B0604020202020204" pitchFamily="34" charset="0"/>
            </a:endParaRPr>
          </a:p>
        </p:txBody>
      </p:sp>
      <p:sp>
        <p:nvSpPr>
          <p:cNvPr id="5" name="Rectángulo 4"/>
          <p:cNvSpPr/>
          <p:nvPr/>
        </p:nvSpPr>
        <p:spPr>
          <a:xfrm>
            <a:off x="3092502" y="188640"/>
            <a:ext cx="2764924" cy="46166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s-ES_tradnl" sz="2400" b="1" dirty="0" smtClean="0">
                <a:latin typeface="Arial" panose="020B0604020202020204" pitchFamily="34" charset="0"/>
                <a:ea typeface="Times New Roman" panose="02020603050405020304" pitchFamily="18" charset="0"/>
              </a:rPr>
              <a:t>LA MATRIZ DAFO</a:t>
            </a:r>
            <a:endParaRPr lang="es-ES" sz="2400" b="1" dirty="0"/>
          </a:p>
        </p:txBody>
      </p:sp>
    </p:spTree>
    <p:extLst>
      <p:ext uri="{BB962C8B-B14F-4D97-AF65-F5344CB8AC3E}">
        <p14:creationId xmlns:p14="http://schemas.microsoft.com/office/powerpoint/2010/main" xmlns="" val="30377679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410407" y="1124744"/>
            <a:ext cx="8554081" cy="4752528"/>
          </a:xfrm>
          <a:prstGeom prst="rect">
            <a:avLst/>
          </a:prstGeom>
          <a:solidFill>
            <a:srgbClr val="0EFE7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 name="Rectángulo 1"/>
          <p:cNvSpPr/>
          <p:nvPr/>
        </p:nvSpPr>
        <p:spPr>
          <a:xfrm>
            <a:off x="3092502" y="188640"/>
            <a:ext cx="2764924" cy="46166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s-ES_tradnl" sz="2400" b="1" dirty="0" smtClean="0">
                <a:latin typeface="Arial" panose="020B0604020202020204" pitchFamily="34" charset="0"/>
                <a:ea typeface="Times New Roman" panose="02020603050405020304" pitchFamily="18" charset="0"/>
              </a:rPr>
              <a:t>LA MATRIZ DAFO</a:t>
            </a:r>
            <a:endParaRPr lang="es-ES" sz="2400" b="1" dirty="0"/>
          </a:p>
        </p:txBody>
      </p:sp>
      <p:sp>
        <p:nvSpPr>
          <p:cNvPr id="5" name="Rectángulo 4"/>
          <p:cNvSpPr/>
          <p:nvPr/>
        </p:nvSpPr>
        <p:spPr>
          <a:xfrm>
            <a:off x="410407" y="1271123"/>
            <a:ext cx="8289919" cy="2793842"/>
          </a:xfrm>
          <a:prstGeom prst="rect">
            <a:avLst/>
          </a:prstGeom>
        </p:spPr>
        <p:txBody>
          <a:bodyPr wrap="square">
            <a:spAutoFit/>
          </a:bodyPr>
          <a:lstStyle/>
          <a:p>
            <a:pPr algn="just">
              <a:lnSpc>
                <a:spcPct val="150000"/>
              </a:lnSpc>
            </a:pPr>
            <a:r>
              <a:rPr lang="es-ES" sz="2400" b="1" dirty="0">
                <a:latin typeface="Arial" panose="020B0604020202020204" pitchFamily="34" charset="0"/>
                <a:cs typeface="Arial" panose="020B0604020202020204" pitchFamily="34" charset="0"/>
              </a:rPr>
              <a:t>El objetivo del análisis DAFO es determinar las ventajas competitivas de la empresa. </a:t>
            </a:r>
            <a:r>
              <a:rPr lang="es-ES" sz="2400" b="1" dirty="0" smtClean="0">
                <a:latin typeface="Arial" panose="020B0604020202020204" pitchFamily="34" charset="0"/>
                <a:cs typeface="Arial" panose="020B0604020202020204" pitchFamily="34" charset="0"/>
              </a:rPr>
              <a:t>Y de </a:t>
            </a:r>
            <a:r>
              <a:rPr lang="es-ES" sz="2400" b="1" dirty="0">
                <a:latin typeface="Arial" panose="020B0604020202020204" pitchFamily="34" charset="0"/>
                <a:cs typeface="Arial" panose="020B0604020202020204" pitchFamily="34" charset="0"/>
              </a:rPr>
              <a:t>esta forma, la estrategia genérica que más le convenga a emplear en función de sus características propias y de las del mercado en que se mueve. No</a:t>
            </a:r>
          </a:p>
        </p:txBody>
      </p:sp>
      <p:sp>
        <p:nvSpPr>
          <p:cNvPr id="4" name="Rectángulo 3"/>
          <p:cNvSpPr/>
          <p:nvPr/>
        </p:nvSpPr>
        <p:spPr>
          <a:xfrm>
            <a:off x="410407" y="4273635"/>
            <a:ext cx="8289919" cy="1131848"/>
          </a:xfrm>
          <a:prstGeom prst="rect">
            <a:avLst/>
          </a:prstGeom>
        </p:spPr>
        <p:txBody>
          <a:bodyPr wrap="square">
            <a:spAutoFit/>
          </a:bodyPr>
          <a:lstStyle/>
          <a:p>
            <a:pPr algn="just">
              <a:lnSpc>
                <a:spcPct val="150000"/>
              </a:lnSpc>
            </a:pPr>
            <a:r>
              <a:rPr lang="es-ES_tradnl" sz="2400" b="1" dirty="0">
                <a:latin typeface="Arial" panose="020B0604020202020204" pitchFamily="34" charset="0"/>
                <a:cs typeface="Arial" panose="020B0604020202020204" pitchFamily="34" charset="0"/>
              </a:rPr>
              <a:t>De ella deberán salir las estrategias de crecimiento de las organizaciones.</a:t>
            </a:r>
            <a:endParaRPr lang="es-ES" sz="2400" b="1"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xmlns="" val="22128876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4" name="Rectángulo 3"/>
          <p:cNvSpPr/>
          <p:nvPr/>
        </p:nvSpPr>
        <p:spPr>
          <a:xfrm>
            <a:off x="2771800" y="247900"/>
            <a:ext cx="3645165" cy="461665"/>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es-ES" sz="2400" b="1" dirty="0" smtClean="0">
                <a:solidFill>
                  <a:srgbClr val="000000"/>
                </a:solidFill>
                <a:latin typeface="Arial" panose="020B0604020202020204" pitchFamily="34" charset="0"/>
                <a:cs typeface="Arial" panose="020B0604020202020204" pitchFamily="34" charset="0"/>
              </a:rPr>
              <a:t>MATRIZ DAFO o </a:t>
            </a:r>
            <a:r>
              <a:rPr lang="es-ES" sz="2400" b="1" dirty="0" smtClean="0">
                <a:latin typeface="Arial" panose="020B0604020202020204" pitchFamily="34" charset="0"/>
                <a:cs typeface="Arial" panose="020B0604020202020204" pitchFamily="34" charset="0"/>
              </a:rPr>
              <a:t>SWOT</a:t>
            </a:r>
            <a:r>
              <a:rPr lang="es-ES" sz="2400" b="1" dirty="0" smtClean="0">
                <a:solidFill>
                  <a:srgbClr val="000000"/>
                </a:solidFill>
                <a:latin typeface="Arial" panose="020B0604020202020204" pitchFamily="34" charset="0"/>
                <a:cs typeface="Arial" panose="020B0604020202020204" pitchFamily="34" charset="0"/>
              </a:rPr>
              <a:t> </a:t>
            </a:r>
            <a:endParaRPr lang="es-ES" sz="2400" dirty="0">
              <a:latin typeface="Arial" panose="020B0604020202020204" pitchFamily="34" charset="0"/>
              <a:cs typeface="Arial" panose="020B0604020202020204" pitchFamily="34" charset="0"/>
            </a:endParaRPr>
          </a:p>
        </p:txBody>
      </p:sp>
      <p:sp>
        <p:nvSpPr>
          <p:cNvPr id="19" name="Rectángulo 18"/>
          <p:cNvSpPr/>
          <p:nvPr/>
        </p:nvSpPr>
        <p:spPr>
          <a:xfrm>
            <a:off x="251520" y="692696"/>
            <a:ext cx="8566769" cy="369332"/>
          </a:xfrm>
          <a:prstGeom prst="rect">
            <a:avLst/>
          </a:prstGeom>
        </p:spPr>
        <p:txBody>
          <a:bodyPr wrap="none">
            <a:spAutoFit/>
          </a:bodyPr>
          <a:lstStyle/>
          <a:p>
            <a:r>
              <a:rPr lang="es-ES" b="1" dirty="0" smtClean="0">
                <a:solidFill>
                  <a:srgbClr val="000000"/>
                </a:solidFill>
                <a:latin typeface="Verdana" panose="020B0604030504040204" pitchFamily="34" charset="0"/>
              </a:rPr>
              <a:t>Para integrar el análisis y la definición del problema estratégico </a:t>
            </a:r>
            <a:endParaRPr lang="es-ES" dirty="0"/>
          </a:p>
        </p:txBody>
      </p:sp>
      <p:pic>
        <p:nvPicPr>
          <p:cNvPr id="2" name="Imagen 1"/>
          <p:cNvPicPr>
            <a:picLocks noChangeAspect="1"/>
          </p:cNvPicPr>
          <p:nvPr/>
        </p:nvPicPr>
        <p:blipFill>
          <a:blip r:embed="rId2"/>
          <a:stretch>
            <a:fillRect/>
          </a:stretch>
        </p:blipFill>
        <p:spPr>
          <a:xfrm>
            <a:off x="467544" y="1062037"/>
            <a:ext cx="8350745" cy="5463307"/>
          </a:xfrm>
          <a:prstGeom prst="rect">
            <a:avLst/>
          </a:prstGeom>
        </p:spPr>
      </p:pic>
    </p:spTree>
    <p:extLst>
      <p:ext uri="{BB962C8B-B14F-4D97-AF65-F5344CB8AC3E}">
        <p14:creationId xmlns:p14="http://schemas.microsoft.com/office/powerpoint/2010/main" xmlns="" val="30320494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96316" y="1124744"/>
            <a:ext cx="8768172" cy="504056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 name="Rectángulo 1"/>
          <p:cNvSpPr/>
          <p:nvPr/>
        </p:nvSpPr>
        <p:spPr>
          <a:xfrm>
            <a:off x="196316" y="1124744"/>
            <a:ext cx="8640960" cy="2123658"/>
          </a:xfrm>
          <a:prstGeom prst="rect">
            <a:avLst/>
          </a:prstGeom>
        </p:spPr>
        <p:txBody>
          <a:bodyPr wrap="square">
            <a:spAutoFit/>
          </a:bodyPr>
          <a:lstStyle/>
          <a:p>
            <a:pPr algn="just"/>
            <a:r>
              <a:rPr lang="es-ES" sz="2200" b="1" dirty="0">
                <a:solidFill>
                  <a:srgbClr val="000000"/>
                </a:solidFill>
                <a:latin typeface="Arial" panose="020B0604020202020204" pitchFamily="34" charset="0"/>
                <a:cs typeface="Arial" panose="020B0604020202020204" pitchFamily="34" charset="0"/>
              </a:rPr>
              <a:t>-</a:t>
            </a:r>
            <a:r>
              <a:rPr lang="es-ES" sz="2200" b="1" i="1" dirty="0">
                <a:solidFill>
                  <a:srgbClr val="000000"/>
                </a:solidFill>
                <a:latin typeface="Arial" panose="020B0604020202020204" pitchFamily="34" charset="0"/>
                <a:cs typeface="Arial" panose="020B0604020202020204" pitchFamily="34" charset="0"/>
              </a:rPr>
              <a:t>Estrategia defensiva</a:t>
            </a:r>
            <a:r>
              <a:rPr lang="es-ES" sz="2200" b="1" dirty="0">
                <a:solidFill>
                  <a:srgbClr val="000000"/>
                </a:solidFill>
                <a:latin typeface="Arial" panose="020B0604020202020204" pitchFamily="34" charset="0"/>
                <a:cs typeface="Arial" panose="020B0604020202020204" pitchFamily="34" charset="0"/>
              </a:rPr>
              <a:t>: Son estrategias que combinan fortalezas de la empresa con amenazas del entorno, existen fortalezas que es necesario defender. Si su producto o servicio ya no se considera líder, ha de resaltar lo que le diferencia de la competencia. Cuando baje la cuota de mercado, ha de buscar clientes que le resulten más rentables y protegerlos. </a:t>
            </a:r>
            <a:endParaRPr lang="es-ES" sz="2200" b="1" dirty="0">
              <a:latin typeface="Arial" panose="020B0604020202020204" pitchFamily="34" charset="0"/>
              <a:cs typeface="Arial" panose="020B0604020202020204" pitchFamily="34" charset="0"/>
            </a:endParaRPr>
          </a:p>
        </p:txBody>
      </p:sp>
      <p:sp>
        <p:nvSpPr>
          <p:cNvPr id="4" name="Rectángulo 3"/>
          <p:cNvSpPr/>
          <p:nvPr/>
        </p:nvSpPr>
        <p:spPr>
          <a:xfrm>
            <a:off x="217918" y="3573016"/>
            <a:ext cx="8640960" cy="2462213"/>
          </a:xfrm>
          <a:prstGeom prst="rect">
            <a:avLst/>
          </a:prstGeom>
        </p:spPr>
        <p:txBody>
          <a:bodyPr wrap="square">
            <a:spAutoFit/>
          </a:bodyPr>
          <a:lstStyle/>
          <a:p>
            <a:pPr algn="just"/>
            <a:r>
              <a:rPr lang="es-ES" sz="2200" b="1" dirty="0">
                <a:latin typeface="Arial" panose="020B0604020202020204" pitchFamily="34" charset="0"/>
                <a:cs typeface="Arial" panose="020B0604020202020204" pitchFamily="34" charset="0"/>
              </a:rPr>
              <a:t>-</a:t>
            </a:r>
            <a:r>
              <a:rPr lang="es-ES" sz="2200" b="1" i="1" dirty="0">
                <a:latin typeface="Arial" panose="020B0604020202020204" pitchFamily="34" charset="0"/>
                <a:cs typeface="Arial" panose="020B0604020202020204" pitchFamily="34" charset="0"/>
              </a:rPr>
              <a:t>Estrategia ofensiva</a:t>
            </a:r>
            <a:r>
              <a:rPr lang="es-ES" sz="2200" b="1" dirty="0">
                <a:latin typeface="Arial" panose="020B0604020202020204" pitchFamily="34" charset="0"/>
                <a:cs typeface="Arial" panose="020B0604020202020204" pitchFamily="34" charset="0"/>
              </a:rPr>
              <a:t>: Son estrategias que combinan fortalezas de la empresa con oportunidades del entorno, es necesario aprovechar ese conjunto. Cuando las fortalezas son reconocidas por sus clientes, es posible atacar a la competencia para resaltar las ventajas propias. Cuando el mercado </a:t>
            </a:r>
            <a:r>
              <a:rPr lang="es-ES" sz="2200" b="1" dirty="0" smtClean="0">
                <a:latin typeface="Arial" panose="020B0604020202020204" pitchFamily="34" charset="0"/>
                <a:cs typeface="Arial" panose="020B0604020202020204" pitchFamily="34" charset="0"/>
              </a:rPr>
              <a:t>está maduro </a:t>
            </a:r>
            <a:r>
              <a:rPr lang="es-ES" sz="2200" b="1" dirty="0">
                <a:latin typeface="Arial" panose="020B0604020202020204" pitchFamily="34" charset="0"/>
                <a:cs typeface="Arial" panose="020B0604020202020204" pitchFamily="34" charset="0"/>
              </a:rPr>
              <a:t>es posible tratar de “robar” clientes lanzando nuevos modelos o servicios.</a:t>
            </a:r>
          </a:p>
        </p:txBody>
      </p:sp>
      <p:sp>
        <p:nvSpPr>
          <p:cNvPr id="6" name="Rectángulo 5"/>
          <p:cNvSpPr/>
          <p:nvPr/>
        </p:nvSpPr>
        <p:spPr>
          <a:xfrm>
            <a:off x="1547664" y="164317"/>
            <a:ext cx="540060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s-ES" sz="2400" b="1" dirty="0" smtClean="0">
                <a:latin typeface="Arial" panose="020B0604020202020204" pitchFamily="34" charset="0"/>
                <a:cs typeface="Arial" panose="020B0604020202020204" pitchFamily="34" charset="0"/>
              </a:rPr>
              <a:t>Tipos </a:t>
            </a:r>
            <a:r>
              <a:rPr lang="es-ES" sz="2400" b="1" dirty="0">
                <a:latin typeface="Arial" panose="020B0604020202020204" pitchFamily="34" charset="0"/>
                <a:cs typeface="Arial" panose="020B0604020202020204" pitchFamily="34" charset="0"/>
              </a:rPr>
              <a:t>de estrategia </a:t>
            </a:r>
            <a:r>
              <a:rPr lang="es-ES" sz="2400" b="1" dirty="0" smtClean="0">
                <a:latin typeface="Arial" panose="020B0604020202020204" pitchFamily="34" charset="0"/>
                <a:cs typeface="Arial" panose="020B0604020202020204" pitchFamily="34" charset="0"/>
              </a:rPr>
              <a:t>empresariales. </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40003669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95536" y="476672"/>
            <a:ext cx="8568952" cy="5616624"/>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395536" y="585262"/>
            <a:ext cx="8280920" cy="2123658"/>
          </a:xfrm>
          <a:prstGeom prst="rect">
            <a:avLst/>
          </a:prstGeom>
        </p:spPr>
        <p:txBody>
          <a:bodyPr wrap="square">
            <a:spAutoFit/>
          </a:bodyPr>
          <a:lstStyle/>
          <a:p>
            <a:pPr algn="just"/>
            <a:r>
              <a:rPr lang="es-ES" sz="2200" b="1" dirty="0" smtClean="0">
                <a:latin typeface="Arial" panose="020B0604020202020204" pitchFamily="34" charset="0"/>
                <a:cs typeface="Arial" panose="020B0604020202020204" pitchFamily="34" charset="0"/>
              </a:rPr>
              <a:t>-</a:t>
            </a:r>
            <a:r>
              <a:rPr lang="es-ES" sz="2200" b="1" i="1" dirty="0" smtClean="0">
                <a:latin typeface="Arial" panose="020B0604020202020204" pitchFamily="34" charset="0"/>
                <a:cs typeface="Arial" panose="020B0604020202020204" pitchFamily="34" charset="0"/>
              </a:rPr>
              <a:t>Estrategia de supervivencia</a:t>
            </a:r>
            <a:r>
              <a:rPr lang="es-ES" sz="2200" b="1" dirty="0" smtClean="0">
                <a:latin typeface="Arial" panose="020B0604020202020204" pitchFamily="34" charset="0"/>
                <a:cs typeface="Arial" panose="020B0604020202020204" pitchFamily="34" charset="0"/>
              </a:rPr>
              <a:t>: La empresa se enfrenta a amenazas externas sin las fuerzas internas necesarias (debilidades) para luchar contra la competencia. Es aconsejable dejar las cosas tal y como están hasta que se asienten los cambios que se producen, ya que existen debilidades de funcionamiento que es necesario afrontar.</a:t>
            </a:r>
            <a:endParaRPr lang="es-ES" sz="2200" b="1" dirty="0">
              <a:latin typeface="Arial" panose="020B0604020202020204" pitchFamily="34" charset="0"/>
              <a:cs typeface="Arial" panose="020B0604020202020204" pitchFamily="34" charset="0"/>
            </a:endParaRPr>
          </a:p>
        </p:txBody>
      </p:sp>
      <p:sp>
        <p:nvSpPr>
          <p:cNvPr id="6" name="Rectángulo 5"/>
          <p:cNvSpPr/>
          <p:nvPr/>
        </p:nvSpPr>
        <p:spPr>
          <a:xfrm>
            <a:off x="397361" y="3428206"/>
            <a:ext cx="8424936" cy="2462213"/>
          </a:xfrm>
          <a:prstGeom prst="rect">
            <a:avLst/>
          </a:prstGeom>
        </p:spPr>
        <p:txBody>
          <a:bodyPr wrap="square">
            <a:spAutoFit/>
          </a:bodyPr>
          <a:lstStyle/>
          <a:p>
            <a:pPr algn="just"/>
            <a:r>
              <a:rPr lang="es-ES" sz="2200" b="1" dirty="0">
                <a:latin typeface="Arial" panose="020B0604020202020204" pitchFamily="34" charset="0"/>
                <a:cs typeface="Arial" panose="020B0604020202020204" pitchFamily="34" charset="0"/>
              </a:rPr>
              <a:t>-</a:t>
            </a:r>
            <a:r>
              <a:rPr lang="es-ES" sz="2200" b="1" i="1" dirty="0">
                <a:latin typeface="Arial" panose="020B0604020202020204" pitchFamily="34" charset="0"/>
                <a:cs typeface="Arial" panose="020B0604020202020204" pitchFamily="34" charset="0"/>
              </a:rPr>
              <a:t>Estrategia de </a:t>
            </a:r>
            <a:r>
              <a:rPr lang="es-ES" sz="2200" b="1" i="1" dirty="0" smtClean="0">
                <a:latin typeface="Arial" panose="020B0604020202020204" pitchFamily="34" charset="0"/>
                <a:cs typeface="Arial" panose="020B0604020202020204" pitchFamily="34" charset="0"/>
              </a:rPr>
              <a:t>adaptativas o reorientación</a:t>
            </a:r>
            <a:r>
              <a:rPr lang="es-ES" sz="2200" b="1" dirty="0" smtClean="0">
                <a:latin typeface="Arial" panose="020B0604020202020204" pitchFamily="34" charset="0"/>
                <a:cs typeface="Arial" panose="020B0604020202020204" pitchFamily="34" charset="0"/>
              </a:rPr>
              <a:t>: </a:t>
            </a:r>
            <a:r>
              <a:rPr lang="es-ES" sz="2200" b="1" dirty="0">
                <a:latin typeface="Arial" panose="020B0604020202020204" pitchFamily="34" charset="0"/>
                <a:cs typeface="Arial" panose="020B0604020202020204" pitchFamily="34" charset="0"/>
              </a:rPr>
              <a:t>Aparecen oportunidades que se pueden aprovechar, pero la empresa carece de la preparación adecuada. Será necesario cambiar de política o de producto o servicio porque los actuales no están dando los resultados esperados, es una oportunidad que ofrece el entorno para reorientar los esfuerzos que se han convertido en puntos débiles.</a:t>
            </a:r>
          </a:p>
        </p:txBody>
      </p:sp>
    </p:spTree>
    <p:extLst>
      <p:ext uri="{BB962C8B-B14F-4D97-AF65-F5344CB8AC3E}">
        <p14:creationId xmlns:p14="http://schemas.microsoft.com/office/powerpoint/2010/main" xmlns="" val="36489720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323528" y="400010"/>
            <a:ext cx="8424936" cy="5909310"/>
          </a:xfrm>
          <a:prstGeom prst="rect">
            <a:avLst/>
          </a:prstGeom>
          <a:solidFill>
            <a:srgbClr val="00F26D"/>
          </a:solidFill>
          <a:ln w="57150">
            <a:solidFill>
              <a:srgbClr val="FF00FF"/>
            </a:solidFill>
          </a:ln>
        </p:spPr>
        <p:txBody>
          <a:bodyPr wrap="square">
            <a:spAutoFit/>
          </a:bodyPr>
          <a:lstStyle/>
          <a:p>
            <a:pPr algn="just">
              <a:lnSpc>
                <a:spcPct val="150000"/>
              </a:lnSpc>
            </a:pPr>
            <a:r>
              <a:rPr lang="es-ES" sz="2800" b="1" dirty="0">
                <a:latin typeface="Arial" panose="020B0604020202020204" pitchFamily="34" charset="0"/>
                <a:cs typeface="Arial" panose="020B0604020202020204" pitchFamily="34" charset="0"/>
              </a:rPr>
              <a:t>Una vez realizado el análisis estratégico de la empresa, y conocido tanto la situación interna de la organización como el entorno, el siguiente paso es la formulación de la estrategia con los datos </a:t>
            </a:r>
            <a:r>
              <a:rPr lang="es-ES" sz="2800" b="1" dirty="0" smtClean="0">
                <a:latin typeface="Arial" panose="020B0604020202020204" pitchFamily="34" charset="0"/>
                <a:cs typeface="Arial" panose="020B0604020202020204" pitchFamily="34" charset="0"/>
              </a:rPr>
              <a:t>obtenidos. </a:t>
            </a:r>
            <a:r>
              <a:rPr lang="es-ES" sz="2800" b="1" dirty="0">
                <a:latin typeface="Arial" panose="020B0604020202020204" pitchFamily="34" charset="0"/>
                <a:cs typeface="Arial" panose="020B0604020202020204" pitchFamily="34" charset="0"/>
              </a:rPr>
              <a:t>Por ello, una vez identificado el negocio concreto se deberá plantear inmediatamente cual debe ser el comportamiento más adecuado con dicho negocio para obtener éxito en el mismo.</a:t>
            </a:r>
          </a:p>
        </p:txBody>
      </p:sp>
    </p:spTree>
    <p:extLst>
      <p:ext uri="{BB962C8B-B14F-4D97-AF65-F5344CB8AC3E}">
        <p14:creationId xmlns:p14="http://schemas.microsoft.com/office/powerpoint/2010/main" xmlns="" val="13281439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p:cNvSpPr/>
          <p:nvPr/>
        </p:nvSpPr>
        <p:spPr>
          <a:xfrm>
            <a:off x="455801" y="908720"/>
            <a:ext cx="8436679" cy="5861357"/>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
        <p:nvSpPr>
          <p:cNvPr id="2" name="1 Título" hidden="1"/>
          <p:cNvSpPr>
            <a:spLocks noGrp="1"/>
          </p:cNvSpPr>
          <p:nvPr>
            <p:ph type="title"/>
          </p:nvPr>
        </p:nvSpPr>
        <p:spPr/>
        <p:txBody>
          <a:bodyPr/>
          <a:lstStyle/>
          <a:p>
            <a:endParaRPr lang="es-ES"/>
          </a:p>
        </p:txBody>
      </p:sp>
      <p:sp>
        <p:nvSpPr>
          <p:cNvPr id="3" name="4 Rectángulo"/>
          <p:cNvSpPr/>
          <p:nvPr/>
        </p:nvSpPr>
        <p:spPr>
          <a:xfrm>
            <a:off x="2843808" y="188640"/>
            <a:ext cx="3204723"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s-ES" sz="3200" b="1" dirty="0">
                <a:solidFill>
                  <a:prstClr val="black"/>
                </a:solidFill>
                <a:latin typeface="Verdana" pitchFamily="34" charset="0"/>
                <a:ea typeface="Verdana" pitchFamily="34" charset="0"/>
                <a:cs typeface="Verdana" pitchFamily="34" charset="0"/>
              </a:rPr>
              <a:t>Conclusiones</a:t>
            </a:r>
            <a:endParaRPr lang="es-ES" sz="3200" dirty="0"/>
          </a:p>
        </p:txBody>
      </p:sp>
      <p:sp>
        <p:nvSpPr>
          <p:cNvPr id="7" name="Rectángulo 6"/>
          <p:cNvSpPr/>
          <p:nvPr/>
        </p:nvSpPr>
        <p:spPr>
          <a:xfrm>
            <a:off x="455800" y="5013176"/>
            <a:ext cx="8436679" cy="1785104"/>
          </a:xfrm>
          <a:prstGeom prst="rect">
            <a:avLst/>
          </a:prstGeom>
        </p:spPr>
        <p:txBody>
          <a:bodyPr wrap="square">
            <a:spAutoFit/>
          </a:bodyPr>
          <a:lstStyle/>
          <a:p>
            <a:pPr algn="just">
              <a:spcAft>
                <a:spcPts val="0"/>
              </a:spcAft>
            </a:pPr>
            <a:r>
              <a:rPr lang="es-ES" sz="2200" b="1" dirty="0" smtClean="0">
                <a:latin typeface="Arial" panose="020B0604020202020204" pitchFamily="34" charset="0"/>
                <a:ea typeface="Times New Roman" panose="02020603050405020304" pitchFamily="18" charset="0"/>
              </a:rPr>
              <a:t>Tener </a:t>
            </a:r>
            <a:r>
              <a:rPr lang="es-ES" sz="2200" b="1" dirty="0">
                <a:latin typeface="Arial" panose="020B0604020202020204" pitchFamily="34" charset="0"/>
                <a:ea typeface="Times New Roman" panose="02020603050405020304" pitchFamily="18" charset="0"/>
              </a:rPr>
              <a:t>claridad de las diferentes estrategias de crecimiento y sus limitaciones o peligros y comprender que en definitiva la estrategias alcanzadas debe propiciar las sinergias entre los negocios en la búsqueda de valor para el cliente y los dueños.</a:t>
            </a:r>
            <a:endParaRPr lang="es-ES" sz="2200" b="1" dirty="0">
              <a:latin typeface="Times New Roman" panose="02020603050405020304" pitchFamily="18" charset="0"/>
              <a:ea typeface="Times New Roman" panose="02020603050405020304" pitchFamily="18" charset="0"/>
            </a:endParaRPr>
          </a:p>
        </p:txBody>
      </p:sp>
      <p:sp>
        <p:nvSpPr>
          <p:cNvPr id="4" name="Rectángulo 3"/>
          <p:cNvSpPr/>
          <p:nvPr/>
        </p:nvSpPr>
        <p:spPr>
          <a:xfrm>
            <a:off x="455802" y="908720"/>
            <a:ext cx="8436678" cy="1785104"/>
          </a:xfrm>
          <a:prstGeom prst="rect">
            <a:avLst/>
          </a:prstGeom>
        </p:spPr>
        <p:txBody>
          <a:bodyPr wrap="square">
            <a:spAutoFit/>
          </a:bodyPr>
          <a:lstStyle/>
          <a:p>
            <a:pPr algn="just"/>
            <a:r>
              <a:rPr lang="es-ES_tradnl" sz="2200" b="1" dirty="0">
                <a:latin typeface="Arial" panose="020B0604020202020204" pitchFamily="34" charset="0"/>
                <a:ea typeface="Times New Roman" panose="02020603050405020304" pitchFamily="18" charset="0"/>
              </a:rPr>
              <a:t>A partir análisis externo, interno y de cartera, </a:t>
            </a:r>
            <a:r>
              <a:rPr lang="es-ES_tradnl" sz="2200" b="1" dirty="0" smtClean="0">
                <a:latin typeface="Arial" panose="020B0604020202020204" pitchFamily="34" charset="0"/>
                <a:ea typeface="Times New Roman" panose="02020603050405020304" pitchFamily="18" charset="0"/>
              </a:rPr>
              <a:t>se identifican las </a:t>
            </a:r>
            <a:r>
              <a:rPr lang="es-ES_tradnl" sz="2200" b="1" dirty="0">
                <a:latin typeface="Arial" panose="020B0604020202020204" pitchFamily="34" charset="0"/>
                <a:ea typeface="Times New Roman" panose="02020603050405020304" pitchFamily="18" charset="0"/>
              </a:rPr>
              <a:t>fortalezas y debilidades internas de la organización, así como las oportunidades y amenazas externas a la misma, pero que la impactan, en función valorar las condiciones para poder alcanzar la visión propuesta, en el marco de la misión</a:t>
            </a:r>
            <a:endParaRPr lang="es-ES" sz="2200" b="1" dirty="0"/>
          </a:p>
        </p:txBody>
      </p:sp>
      <p:sp>
        <p:nvSpPr>
          <p:cNvPr id="8" name="Rectángulo 7"/>
          <p:cNvSpPr/>
          <p:nvPr/>
        </p:nvSpPr>
        <p:spPr>
          <a:xfrm>
            <a:off x="455802" y="2852936"/>
            <a:ext cx="8436678" cy="2123658"/>
          </a:xfrm>
          <a:prstGeom prst="rect">
            <a:avLst/>
          </a:prstGeom>
        </p:spPr>
        <p:txBody>
          <a:bodyPr wrap="square">
            <a:spAutoFit/>
          </a:bodyPr>
          <a:lstStyle/>
          <a:p>
            <a:pPr algn="just">
              <a:spcAft>
                <a:spcPts val="0"/>
              </a:spcAft>
            </a:pPr>
            <a:r>
              <a:rPr lang="es-ES" sz="2200" b="1" dirty="0" smtClean="0">
                <a:latin typeface="Arial" panose="020B0604020202020204" pitchFamily="34" charset="0"/>
                <a:ea typeface="Times New Roman" panose="02020603050405020304" pitchFamily="18" charset="0"/>
              </a:rPr>
              <a:t>En el análisis de </a:t>
            </a:r>
            <a:r>
              <a:rPr lang="es-ES" sz="2200" b="1" dirty="0">
                <a:latin typeface="Arial" panose="020B0604020202020204" pitchFamily="34" charset="0"/>
                <a:ea typeface="Times New Roman" panose="02020603050405020304" pitchFamily="18" charset="0"/>
              </a:rPr>
              <a:t>las tipologías de estrategia corporativa </a:t>
            </a:r>
            <a:r>
              <a:rPr lang="es-ES" sz="2200" b="1" dirty="0" smtClean="0">
                <a:latin typeface="Arial" panose="020B0604020202020204" pitchFamily="34" charset="0"/>
                <a:ea typeface="Times New Roman" panose="02020603050405020304" pitchFamily="18" charset="0"/>
              </a:rPr>
              <a:t>lo </a:t>
            </a:r>
            <a:r>
              <a:rPr lang="es-ES" sz="2200" b="1" dirty="0">
                <a:latin typeface="Arial" panose="020B0604020202020204" pitchFamily="34" charset="0"/>
                <a:ea typeface="Times New Roman" panose="02020603050405020304" pitchFamily="18" charset="0"/>
              </a:rPr>
              <a:t>más importante en una estrategia corporativa son las </a:t>
            </a:r>
            <a:r>
              <a:rPr lang="es-ES" sz="2200" b="1" dirty="0">
                <a:solidFill>
                  <a:srgbClr val="FF0000"/>
                </a:solidFill>
                <a:latin typeface="Arial" panose="020B0604020202020204" pitchFamily="34" charset="0"/>
                <a:ea typeface="Times New Roman" panose="02020603050405020304" pitchFamily="18" charset="0"/>
              </a:rPr>
              <a:t>sinergias</a:t>
            </a:r>
            <a:r>
              <a:rPr lang="es-ES" sz="2200" b="1" dirty="0">
                <a:latin typeface="Arial" panose="020B0604020202020204" pitchFamily="34" charset="0"/>
                <a:ea typeface="Times New Roman" panose="02020603050405020304" pitchFamily="18" charset="0"/>
              </a:rPr>
              <a:t> que se logren entre los negocios de la corporación de modo que permita a reducciones de costo, o variantes de diferenciación en los negocios y que redunden en el valor para los dueños.</a:t>
            </a:r>
            <a:endParaRPr lang="es-ES" sz="22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27391796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p:cNvSpPr/>
          <p:nvPr/>
        </p:nvSpPr>
        <p:spPr>
          <a:xfrm>
            <a:off x="459469" y="911957"/>
            <a:ext cx="8433011" cy="5838122"/>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es-ES"/>
          </a:p>
        </p:txBody>
      </p:sp>
      <p:sp>
        <p:nvSpPr>
          <p:cNvPr id="2" name="1 Título" hidden="1"/>
          <p:cNvSpPr>
            <a:spLocks noGrp="1"/>
          </p:cNvSpPr>
          <p:nvPr>
            <p:ph type="title"/>
          </p:nvPr>
        </p:nvSpPr>
        <p:spPr/>
        <p:txBody>
          <a:bodyPr/>
          <a:lstStyle/>
          <a:p>
            <a:endParaRPr lang="es-ES"/>
          </a:p>
        </p:txBody>
      </p:sp>
      <p:sp>
        <p:nvSpPr>
          <p:cNvPr id="3" name="4 Rectángulo"/>
          <p:cNvSpPr/>
          <p:nvPr/>
        </p:nvSpPr>
        <p:spPr>
          <a:xfrm>
            <a:off x="2843808" y="188640"/>
            <a:ext cx="3204723"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es-ES" sz="3200" b="1" dirty="0">
                <a:solidFill>
                  <a:prstClr val="black"/>
                </a:solidFill>
                <a:latin typeface="Verdana" pitchFamily="34" charset="0"/>
                <a:ea typeface="Verdana" pitchFamily="34" charset="0"/>
                <a:cs typeface="Verdana" pitchFamily="34" charset="0"/>
              </a:rPr>
              <a:t>Conclusiones</a:t>
            </a:r>
            <a:endParaRPr lang="es-ES" sz="3200" dirty="0"/>
          </a:p>
        </p:txBody>
      </p:sp>
      <p:sp>
        <p:nvSpPr>
          <p:cNvPr id="4" name="Rectángulo 3"/>
          <p:cNvSpPr/>
          <p:nvPr/>
        </p:nvSpPr>
        <p:spPr>
          <a:xfrm>
            <a:off x="459468" y="908720"/>
            <a:ext cx="8433011" cy="2123658"/>
          </a:xfrm>
          <a:prstGeom prst="rect">
            <a:avLst/>
          </a:prstGeom>
        </p:spPr>
        <p:txBody>
          <a:bodyPr wrap="square">
            <a:spAutoFit/>
          </a:bodyPr>
          <a:lstStyle/>
          <a:p>
            <a:pPr algn="just">
              <a:spcBef>
                <a:spcPts val="700"/>
              </a:spcBef>
              <a:buSzPct val="95000"/>
            </a:pPr>
            <a:r>
              <a:rPr lang="es-MX" altLang="es-ES" sz="2200" b="1" dirty="0" smtClean="0">
                <a:latin typeface="Arial" panose="020B0604020202020204" pitchFamily="34" charset="0"/>
                <a:cs typeface="Arial" panose="020B0604020202020204" pitchFamily="34" charset="0"/>
              </a:rPr>
              <a:t>Hay </a:t>
            </a:r>
            <a:r>
              <a:rPr lang="es-MX" altLang="es-ES" sz="2200" b="1" dirty="0">
                <a:latin typeface="Arial" panose="020B0604020202020204" pitchFamily="34" charset="0"/>
                <a:cs typeface="Arial" panose="020B0604020202020204" pitchFamily="34" charset="0"/>
              </a:rPr>
              <a:t>que destacar la importancia de la realización del análisis de FODA, el cual determina de forma objetiva, en qué aspectos nuestra organización tiene ventaja respecto de la competencia y en qué aspectos necesita mejorar para poder ser competitiva; es imprescindible efectuar el análisis con objetividad y sentido crítico. </a:t>
            </a:r>
            <a:endParaRPr lang="es-ES" altLang="es-ES" sz="2200" b="1" dirty="0">
              <a:latin typeface="Arial" panose="020B0604020202020204" pitchFamily="34" charset="0"/>
              <a:cs typeface="Arial" panose="020B0604020202020204" pitchFamily="34" charset="0"/>
            </a:endParaRPr>
          </a:p>
        </p:txBody>
      </p:sp>
      <p:sp>
        <p:nvSpPr>
          <p:cNvPr id="8" name="Text Box 3"/>
          <p:cNvSpPr txBox="1">
            <a:spLocks noChangeArrowheads="1"/>
          </p:cNvSpPr>
          <p:nvPr/>
        </p:nvSpPr>
        <p:spPr bwMode="auto">
          <a:xfrm>
            <a:off x="459469" y="3212976"/>
            <a:ext cx="8433010" cy="14487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squar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9pPr>
          </a:lstStyle>
          <a:p>
            <a:pPr algn="just" eaLnBrk="1" hangingPunct="1">
              <a:buClrTx/>
              <a:buFontTx/>
              <a:buNone/>
            </a:pPr>
            <a:r>
              <a:rPr lang="es-ES" altLang="es-ES" sz="2200" b="1" dirty="0">
                <a:solidFill>
                  <a:srgbClr val="000000"/>
                </a:solidFill>
              </a:rPr>
              <a:t>Cuando se utiliza la FODA las conclusiones obtenidas como resultado de ella son de gran utilidad en el análisis del mercado y en las estrategias de mercadeo especialmente, en donde su utilización es muy necesaria.</a:t>
            </a:r>
          </a:p>
        </p:txBody>
      </p:sp>
      <p:sp>
        <p:nvSpPr>
          <p:cNvPr id="9" name="Text Box 4"/>
          <p:cNvSpPr txBox="1">
            <a:spLocks noChangeArrowheads="1"/>
          </p:cNvSpPr>
          <p:nvPr/>
        </p:nvSpPr>
        <p:spPr bwMode="auto">
          <a:xfrm>
            <a:off x="459469" y="4797152"/>
            <a:ext cx="8433010" cy="178728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wrap="squar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bg1"/>
                </a:solidFill>
                <a:latin typeface="Arial" panose="020B0604020202020204" pitchFamily="34" charset="0"/>
                <a:cs typeface="Droid Sans Fallback" charset="0"/>
              </a:defRPr>
            </a:lvl9pPr>
          </a:lstStyle>
          <a:p>
            <a:pPr algn="just" eaLnBrk="1" hangingPunct="1"/>
            <a:r>
              <a:rPr lang="es-VE" altLang="es-ES" sz="2200" b="1" dirty="0" smtClean="0">
                <a:solidFill>
                  <a:schemeClr val="tx1"/>
                </a:solidFill>
              </a:rPr>
              <a:t>El </a:t>
            </a:r>
            <a:r>
              <a:rPr lang="es-VE" altLang="es-ES" sz="2200" b="1" dirty="0">
                <a:solidFill>
                  <a:schemeClr val="tx1"/>
                </a:solidFill>
              </a:rPr>
              <a:t>análisis FODA debe enfocarse solamente hacia los factores claves para el éxito del </a:t>
            </a:r>
            <a:r>
              <a:rPr lang="es-VE" altLang="es-ES" sz="2200" b="1" dirty="0" smtClean="0">
                <a:solidFill>
                  <a:schemeClr val="tx1"/>
                </a:solidFill>
              </a:rPr>
              <a:t>negocio, de ahí la </a:t>
            </a:r>
            <a:r>
              <a:rPr lang="es-VE" altLang="es-ES" sz="2200" b="1" dirty="0">
                <a:solidFill>
                  <a:schemeClr val="tx1"/>
                </a:solidFill>
              </a:rPr>
              <a:t>importancia </a:t>
            </a:r>
            <a:r>
              <a:rPr lang="es-VE" altLang="es-ES" sz="2200" b="1" dirty="0" smtClean="0">
                <a:solidFill>
                  <a:schemeClr val="tx1"/>
                </a:solidFill>
              </a:rPr>
              <a:t>de </a:t>
            </a:r>
            <a:r>
              <a:rPr lang="es-ES" sz="2200" b="1" dirty="0" smtClean="0">
                <a:solidFill>
                  <a:schemeClr val="tx1"/>
                </a:solidFill>
                <a:ea typeface="Times New Roman" panose="02020603050405020304" pitchFamily="18" charset="0"/>
              </a:rPr>
              <a:t>ser capaces de </a:t>
            </a:r>
            <a:r>
              <a:rPr lang="es-ES" sz="2200" b="1" dirty="0">
                <a:solidFill>
                  <a:schemeClr val="tx1"/>
                </a:solidFill>
                <a:ea typeface="Times New Roman" panose="02020603050405020304" pitchFamily="18" charset="0"/>
              </a:rPr>
              <a:t>construir una matriz DAFO que le permita valorar las diferentes alternativas estratégicas corporativas. </a:t>
            </a:r>
            <a:endParaRPr lang="es-VE" altLang="es-ES" sz="2200" b="1" dirty="0">
              <a:solidFill>
                <a:schemeClr val="tx1"/>
              </a:solidFill>
            </a:endParaRPr>
          </a:p>
        </p:txBody>
      </p:sp>
    </p:spTree>
    <p:extLst>
      <p:ext uri="{BB962C8B-B14F-4D97-AF65-F5344CB8AC3E}">
        <p14:creationId xmlns:p14="http://schemas.microsoft.com/office/powerpoint/2010/main" xmlns="" val="2043186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5" name="Rectángulo 5"/>
          <p:cNvSpPr/>
          <p:nvPr/>
        </p:nvSpPr>
        <p:spPr>
          <a:xfrm>
            <a:off x="1170324" y="116632"/>
            <a:ext cx="4985852" cy="5847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just">
              <a:spcAft>
                <a:spcPts val="0"/>
              </a:spcAft>
            </a:pPr>
            <a:r>
              <a:rPr lang="es-ES" sz="3200" b="1" dirty="0">
                <a:latin typeface="+mj-lt"/>
                <a:ea typeface="Verdana" panose="020B0604030504040204" pitchFamily="34" charset="0"/>
                <a:cs typeface="Verdana" panose="020B0604030504040204" pitchFamily="34" charset="0"/>
              </a:rPr>
              <a:t>Preguntas de Comprobación</a:t>
            </a:r>
          </a:p>
        </p:txBody>
      </p:sp>
      <p:sp>
        <p:nvSpPr>
          <p:cNvPr id="6" name="Rectángulo 5"/>
          <p:cNvSpPr/>
          <p:nvPr/>
        </p:nvSpPr>
        <p:spPr>
          <a:xfrm>
            <a:off x="179512" y="692696"/>
            <a:ext cx="8784976" cy="61178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50000"/>
              </a:lnSpc>
            </a:pPr>
            <a:r>
              <a:rPr lang="es-ES" sz="2400" b="1" dirty="0" smtClean="0">
                <a:latin typeface="Arial" panose="020B0604020202020204" pitchFamily="34" charset="0"/>
                <a:cs typeface="Arial" panose="020B0604020202020204" pitchFamily="34" charset="0"/>
              </a:rPr>
              <a:t>1. ¿En qué consiste el análisis estratégico?</a:t>
            </a:r>
            <a:endParaRPr lang="es-ES" sz="2400" b="1" dirty="0">
              <a:latin typeface="Arial" panose="020B0604020202020204" pitchFamily="34" charset="0"/>
              <a:cs typeface="Arial" panose="020B0604020202020204" pitchFamily="34" charset="0"/>
            </a:endParaRPr>
          </a:p>
          <a:p>
            <a:pPr algn="just">
              <a:lnSpc>
                <a:spcPct val="150000"/>
              </a:lnSpc>
            </a:pPr>
            <a:r>
              <a:rPr lang="es-ES" sz="2400" b="1" dirty="0" smtClean="0">
                <a:latin typeface="Arial" panose="020B0604020202020204" pitchFamily="34" charset="0"/>
                <a:cs typeface="Arial" panose="020B0604020202020204" pitchFamily="34" charset="0"/>
              </a:rPr>
              <a:t>2</a:t>
            </a:r>
            <a:r>
              <a:rPr lang="es-ES" sz="2400" b="1" dirty="0">
                <a:latin typeface="Arial" panose="020B0604020202020204" pitchFamily="34" charset="0"/>
                <a:cs typeface="Arial" panose="020B0604020202020204" pitchFamily="34" charset="0"/>
              </a:rPr>
              <a:t>. ¿Qué </a:t>
            </a:r>
            <a:r>
              <a:rPr lang="es-ES" sz="2400" b="1" dirty="0" smtClean="0">
                <a:latin typeface="Arial" panose="020B0604020202020204" pitchFamily="34" charset="0"/>
                <a:cs typeface="Arial" panose="020B0604020202020204" pitchFamily="34" charset="0"/>
              </a:rPr>
              <a:t>factores se deben tener en cuenta para realizar el análisis externo?</a:t>
            </a:r>
          </a:p>
          <a:p>
            <a:pPr algn="just">
              <a:lnSpc>
                <a:spcPct val="150000"/>
              </a:lnSpc>
            </a:pPr>
            <a:r>
              <a:rPr lang="es-ES" sz="2400" b="1" dirty="0">
                <a:latin typeface="Arial" panose="020B0604020202020204" pitchFamily="34" charset="0"/>
                <a:cs typeface="Arial" panose="020B0604020202020204" pitchFamily="34" charset="0"/>
              </a:rPr>
              <a:t>3. ¿</a:t>
            </a:r>
            <a:r>
              <a:rPr lang="es-ES" sz="2400" b="1" dirty="0" smtClean="0">
                <a:latin typeface="Arial" panose="020B0604020202020204" pitchFamily="34" charset="0"/>
                <a:cs typeface="Arial" panose="020B0604020202020204" pitchFamily="34" charset="0"/>
              </a:rPr>
              <a:t>Qué se investiga en el análisis interno?</a:t>
            </a:r>
          </a:p>
          <a:p>
            <a:pPr algn="just">
              <a:lnSpc>
                <a:spcPct val="150000"/>
              </a:lnSpc>
            </a:pPr>
            <a:r>
              <a:rPr lang="es-ES" sz="2400" b="1" dirty="0" smtClean="0">
                <a:latin typeface="Arial" panose="020B0604020202020204" pitchFamily="34" charset="0"/>
                <a:cs typeface="Arial" panose="020B0604020202020204" pitchFamily="34" charset="0"/>
              </a:rPr>
              <a:t>4. ¿Qué otros análisis se realizan para complementar el análisis interno?</a:t>
            </a:r>
          </a:p>
          <a:p>
            <a:pPr algn="just">
              <a:lnSpc>
                <a:spcPct val="150000"/>
              </a:lnSpc>
            </a:pPr>
            <a:r>
              <a:rPr lang="es-ES" sz="2400" b="1" dirty="0" smtClean="0">
                <a:latin typeface="Arial" panose="020B0604020202020204" pitchFamily="34" charset="0"/>
                <a:cs typeface="Arial" panose="020B0604020202020204" pitchFamily="34" charset="0"/>
              </a:rPr>
              <a:t>5. Mencione las herramientas que se  emplean para realizar el análisis de cartera de un negocio.</a:t>
            </a:r>
          </a:p>
          <a:p>
            <a:pPr algn="just">
              <a:lnSpc>
                <a:spcPct val="150000"/>
              </a:lnSpc>
            </a:pPr>
            <a:r>
              <a:rPr lang="es-ES" sz="2400" b="1" dirty="0" smtClean="0">
                <a:latin typeface="Arial" panose="020B0604020202020204" pitchFamily="34" charset="0"/>
                <a:cs typeface="Arial" panose="020B0604020202020204" pitchFamily="34" charset="0"/>
              </a:rPr>
              <a:t>6. ¿Cuáles son las tipologías de estrategia de crecimiento?</a:t>
            </a:r>
          </a:p>
          <a:p>
            <a:pPr algn="just">
              <a:lnSpc>
                <a:spcPct val="150000"/>
              </a:lnSpc>
            </a:pPr>
            <a:r>
              <a:rPr lang="es-ES" sz="2400" b="1" dirty="0" smtClean="0">
                <a:latin typeface="Arial" panose="020B0604020202020204" pitchFamily="34" charset="0"/>
                <a:cs typeface="Arial" panose="020B0604020202020204" pitchFamily="34" charset="0"/>
              </a:rPr>
              <a:t>7. ¿Cuál es el objetivo de la Matriz DAFO?</a:t>
            </a:r>
          </a:p>
          <a:p>
            <a:pPr algn="just">
              <a:lnSpc>
                <a:spcPct val="150000"/>
              </a:lnSpc>
            </a:pPr>
            <a:r>
              <a:rPr lang="es-ES" sz="2400" b="1" dirty="0" smtClean="0">
                <a:latin typeface="Arial" panose="020B0604020202020204" pitchFamily="34" charset="0"/>
                <a:cs typeface="Arial" panose="020B0604020202020204" pitchFamily="34" charset="0"/>
              </a:rPr>
              <a:t>8. Mencione los tipos de estrategias empresariales.</a:t>
            </a:r>
            <a:endParaRPr lang="es-ES" sz="2400" b="1" dirty="0">
              <a:latin typeface="Arial" panose="020B0604020202020204" pitchFamily="34" charset="0"/>
              <a:cs typeface="Arial" panose="020B0604020202020204" pitchFamily="34" charset="0"/>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rot="613681">
            <a:off x="7053450" y="242389"/>
            <a:ext cx="1079717" cy="1160778"/>
          </a:xfrm>
          <a:prstGeom prst="rect">
            <a:avLst/>
          </a:prstGeom>
          <a:noFill/>
          <a:ln w="9525">
            <a:solidFill>
              <a:schemeClr val="tx1"/>
            </a:solidFill>
            <a:miter lim="800000"/>
            <a:headEnd/>
            <a:tailEnd/>
          </a:ln>
          <a:extLst>
            <a:ext uri="{909E8E84-426E-40DD-AFC4-6F175D3DCCD1}">
              <a14:hiddenFill xmlns:a14="http://schemas.microsoft.com/office/drawing/2010/main" xmlns="">
                <a:solidFill>
                  <a:schemeClr val="accent1"/>
                </a:solidFill>
              </a14:hiddenFill>
            </a:ext>
          </a:extLst>
        </p:spPr>
      </p:pic>
    </p:spTree>
    <p:extLst>
      <p:ext uri="{BB962C8B-B14F-4D97-AF65-F5344CB8AC3E}">
        <p14:creationId xmlns:p14="http://schemas.microsoft.com/office/powerpoint/2010/main" xmlns="" val="1172149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3218568" y="260648"/>
            <a:ext cx="2361544" cy="523220"/>
          </a:xfrm>
          <a:prstGeom prst="rect">
            <a:avLst/>
          </a:prstGeom>
        </p:spPr>
        <p:style>
          <a:lnRef idx="2">
            <a:schemeClr val="accent3"/>
          </a:lnRef>
          <a:fillRef idx="1">
            <a:schemeClr val="lt1"/>
          </a:fillRef>
          <a:effectRef idx="0">
            <a:schemeClr val="accent3"/>
          </a:effectRef>
          <a:fontRef idx="minor">
            <a:schemeClr val="dk1"/>
          </a:fontRef>
        </p:style>
        <p:txBody>
          <a:bodyPr wrap="none">
            <a:spAutoFit/>
          </a:bodyPr>
          <a:lstStyle/>
          <a:p>
            <a:r>
              <a:rPr lang="es-ES_tradnl" sz="2800" b="1" dirty="0">
                <a:latin typeface="Arial" panose="020B0604020202020204" pitchFamily="34" charset="0"/>
                <a:ea typeface="Times New Roman" panose="02020603050405020304" pitchFamily="18" charset="0"/>
              </a:rPr>
              <a:t>Introducción</a:t>
            </a:r>
            <a:endParaRPr lang="es-ES" sz="2800" dirty="0"/>
          </a:p>
        </p:txBody>
      </p:sp>
      <p:sp>
        <p:nvSpPr>
          <p:cNvPr id="5" name="Rectángulo 4"/>
          <p:cNvSpPr/>
          <p:nvPr/>
        </p:nvSpPr>
        <p:spPr>
          <a:xfrm>
            <a:off x="323528" y="1083508"/>
            <a:ext cx="8568952" cy="55638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pPr>
            <a:r>
              <a:rPr lang="es-ES" sz="2400" b="1" dirty="0">
                <a:latin typeface="Arial" panose="020B0604020202020204" pitchFamily="34" charset="0"/>
                <a:cs typeface="Arial" panose="020B0604020202020204" pitchFamily="34" charset="0"/>
              </a:rPr>
              <a:t>El análisis estratégico consiste en recoger y estudiar datos relativos al estado y evolución de los </a:t>
            </a:r>
            <a:r>
              <a:rPr lang="es-ES" sz="2400" b="1" dirty="0">
                <a:solidFill>
                  <a:srgbClr val="FF0000"/>
                </a:solidFill>
                <a:latin typeface="Arial" panose="020B0604020202020204" pitchFamily="34" charset="0"/>
                <a:cs typeface="Arial" panose="020B0604020202020204" pitchFamily="34" charset="0"/>
              </a:rPr>
              <a:t>factores externos e internos </a:t>
            </a:r>
            <a:r>
              <a:rPr lang="es-ES" sz="2400" b="1" dirty="0">
                <a:latin typeface="Arial" panose="020B0604020202020204" pitchFamily="34" charset="0"/>
                <a:cs typeface="Arial" panose="020B0604020202020204" pitchFamily="34" charset="0"/>
              </a:rPr>
              <a:t>que afectan a la empresa, es decir, del </a:t>
            </a:r>
            <a:r>
              <a:rPr lang="es-ES" sz="2400" b="1" dirty="0">
                <a:solidFill>
                  <a:srgbClr val="FF0000"/>
                </a:solidFill>
                <a:latin typeface="Arial" panose="020B0604020202020204" pitchFamily="34" charset="0"/>
                <a:cs typeface="Arial" panose="020B0604020202020204" pitchFamily="34" charset="0"/>
              </a:rPr>
              <a:t>entorno y de los recursos y capacidades </a:t>
            </a:r>
            <a:r>
              <a:rPr lang="es-ES" sz="2400" b="1" dirty="0">
                <a:latin typeface="Arial" panose="020B0604020202020204" pitchFamily="34" charset="0"/>
                <a:cs typeface="Arial" panose="020B0604020202020204" pitchFamily="34" charset="0"/>
              </a:rPr>
              <a:t>de la organización. </a:t>
            </a:r>
            <a:endParaRPr lang="es-ES" sz="2400" b="1" dirty="0" smtClean="0">
              <a:latin typeface="Arial" panose="020B0604020202020204" pitchFamily="34" charset="0"/>
              <a:cs typeface="Arial" panose="020B0604020202020204" pitchFamily="34" charset="0"/>
            </a:endParaRPr>
          </a:p>
          <a:p>
            <a:pPr algn="just">
              <a:lnSpc>
                <a:spcPct val="150000"/>
              </a:lnSpc>
            </a:pPr>
            <a:endParaRPr lang="es-ES" sz="2400" b="1" dirty="0">
              <a:latin typeface="Arial" panose="020B0604020202020204" pitchFamily="34" charset="0"/>
              <a:cs typeface="Arial" panose="020B0604020202020204" pitchFamily="34" charset="0"/>
            </a:endParaRPr>
          </a:p>
          <a:p>
            <a:pPr algn="just">
              <a:lnSpc>
                <a:spcPct val="150000"/>
              </a:lnSpc>
            </a:pPr>
            <a:r>
              <a:rPr lang="es-ES" sz="2400" b="1" dirty="0" smtClean="0">
                <a:latin typeface="Arial" panose="020B0604020202020204" pitchFamily="34" charset="0"/>
                <a:cs typeface="Arial" panose="020B0604020202020204" pitchFamily="34" charset="0"/>
              </a:rPr>
              <a:t>Este </a:t>
            </a:r>
            <a:r>
              <a:rPr lang="es-ES" sz="2400" b="1" dirty="0">
                <a:latin typeface="Arial" panose="020B0604020202020204" pitchFamily="34" charset="0"/>
                <a:cs typeface="Arial" panose="020B0604020202020204" pitchFamily="34" charset="0"/>
              </a:rPr>
              <a:t>análisis sirve para que la organización conozca en cada momento su posición ante su reto </a:t>
            </a:r>
            <a:r>
              <a:rPr lang="es-ES" sz="2400" b="1" dirty="0" smtClean="0">
                <a:latin typeface="Arial" panose="020B0604020202020204" pitchFamily="34" charset="0"/>
                <a:cs typeface="Arial" panose="020B0604020202020204" pitchFamily="34" charset="0"/>
              </a:rPr>
              <a:t>estratégico; debe </a:t>
            </a:r>
            <a:r>
              <a:rPr lang="es-ES" sz="2400" b="1" dirty="0">
                <a:latin typeface="Arial" panose="020B0604020202020204" pitchFamily="34" charset="0"/>
                <a:cs typeface="Arial" panose="020B0604020202020204" pitchFamily="34" charset="0"/>
              </a:rPr>
              <a:t>partir de la esencia de la propia empresa, plasmada en su </a:t>
            </a:r>
            <a:r>
              <a:rPr lang="es-ES" sz="2400" b="1" dirty="0">
                <a:solidFill>
                  <a:srgbClr val="FF0000"/>
                </a:solidFill>
                <a:latin typeface="Arial" panose="020B0604020202020204" pitchFamily="34" charset="0"/>
                <a:cs typeface="Arial" panose="020B0604020202020204" pitchFamily="34" charset="0"/>
              </a:rPr>
              <a:t>misión y su visión </a:t>
            </a:r>
            <a:r>
              <a:rPr lang="es-ES" sz="2400" b="1" dirty="0">
                <a:latin typeface="Arial" panose="020B0604020202020204" pitchFamily="34" charset="0"/>
                <a:cs typeface="Arial" panose="020B0604020202020204" pitchFamily="34" charset="0"/>
              </a:rPr>
              <a:t>sobre su posición en el </a:t>
            </a:r>
            <a:r>
              <a:rPr lang="es-ES" sz="2400" b="1" dirty="0" smtClean="0">
                <a:latin typeface="Arial" panose="020B0604020202020204" pitchFamily="34" charset="0"/>
                <a:cs typeface="Arial" panose="020B0604020202020204" pitchFamily="34" charset="0"/>
              </a:rPr>
              <a:t>mercado.</a:t>
            </a:r>
            <a:endParaRPr lang="es-E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1731463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209001" y="764704"/>
            <a:ext cx="8755487" cy="5688632"/>
          </a:xfrm>
          <a:prstGeom prst="rect">
            <a:avLst/>
          </a:prstGeom>
          <a:solidFill>
            <a:srgbClr val="95F0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1 Título" hidden="1"/>
          <p:cNvSpPr>
            <a:spLocks noGrp="1"/>
          </p:cNvSpPr>
          <p:nvPr>
            <p:ph type="title"/>
          </p:nvPr>
        </p:nvSpPr>
        <p:spPr/>
        <p:txBody>
          <a:bodyPr/>
          <a:lstStyle/>
          <a:p>
            <a:endParaRPr lang="es-ES"/>
          </a:p>
        </p:txBody>
      </p:sp>
      <p:sp>
        <p:nvSpPr>
          <p:cNvPr id="3" name="Rectángulo 2"/>
          <p:cNvSpPr/>
          <p:nvPr/>
        </p:nvSpPr>
        <p:spPr>
          <a:xfrm>
            <a:off x="3548532" y="87015"/>
            <a:ext cx="2175596" cy="46166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ctr">
              <a:spcAft>
                <a:spcPts val="0"/>
              </a:spcAft>
            </a:pPr>
            <a:r>
              <a:rPr lang="es-ES" sz="2400" b="1" dirty="0" smtClean="0">
                <a:latin typeface="Verdana" panose="020B0604030504040204" pitchFamily="34" charset="0"/>
                <a:ea typeface="Verdana" panose="020B0604030504040204" pitchFamily="34" charset="0"/>
                <a:cs typeface="Verdana" panose="020B0604030504040204" pitchFamily="34" charset="0"/>
              </a:rPr>
              <a:t>Bibliografía</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
        <p:nvSpPr>
          <p:cNvPr id="4" name="Rectángulo 3"/>
          <p:cNvSpPr/>
          <p:nvPr/>
        </p:nvSpPr>
        <p:spPr>
          <a:xfrm>
            <a:off x="182127" y="764704"/>
            <a:ext cx="7414209" cy="707886"/>
          </a:xfrm>
          <a:prstGeom prst="rect">
            <a:avLst/>
          </a:prstGeom>
        </p:spPr>
        <p:txBody>
          <a:bodyPr wrap="none">
            <a:spAutoFit/>
          </a:bodyPr>
          <a:lstStyle/>
          <a:p>
            <a:pPr algn="just">
              <a:spcAft>
                <a:spcPts val="0"/>
              </a:spcAft>
            </a:pPr>
            <a:r>
              <a:rPr lang="es-ES" sz="20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Bibliografía Básica:</a:t>
            </a:r>
            <a:endParaRPr lang="es-ES" sz="20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342900" indent="-342900" algn="just">
              <a:spcAft>
                <a:spcPts val="0"/>
              </a:spcAft>
              <a:buFont typeface="Wingdings" panose="05000000000000000000" pitchFamily="2" charset="2"/>
              <a:buChar char="Ø"/>
            </a:pPr>
            <a:r>
              <a:rPr lang="es-ES" sz="2000" b="1" dirty="0">
                <a:latin typeface="Verdana" panose="020B0604030504040204" pitchFamily="34" charset="0"/>
                <a:ea typeface="Verdana" panose="020B0604030504040204" pitchFamily="34" charset="0"/>
                <a:cs typeface="Verdana" panose="020B0604030504040204" pitchFamily="34" charset="0"/>
              </a:rPr>
              <a:t>Estrategia organizacional</a:t>
            </a:r>
            <a:r>
              <a:rPr lang="es-ES" sz="2000" b="1" dirty="0" smtClean="0">
                <a:latin typeface="Verdana" panose="020B0604030504040204" pitchFamily="34" charset="0"/>
                <a:ea typeface="Verdana" panose="020B0604030504040204" pitchFamily="34" charset="0"/>
                <a:cs typeface="Verdana" panose="020B0604030504040204" pitchFamily="34" charset="0"/>
              </a:rPr>
              <a:t>, Colectivo de autores.</a:t>
            </a:r>
            <a:endParaRPr lang="es-ES" sz="2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Rectángulo 4"/>
          <p:cNvSpPr/>
          <p:nvPr/>
        </p:nvSpPr>
        <p:spPr>
          <a:xfrm>
            <a:off x="161818" y="1628800"/>
            <a:ext cx="4410182" cy="400110"/>
          </a:xfrm>
          <a:prstGeom prst="rect">
            <a:avLst/>
          </a:prstGeom>
        </p:spPr>
        <p:txBody>
          <a:bodyPr wrap="none">
            <a:spAutoFit/>
          </a:bodyPr>
          <a:lstStyle/>
          <a:p>
            <a:pPr algn="just">
              <a:spcAft>
                <a:spcPts val="0"/>
              </a:spcAft>
            </a:pPr>
            <a:r>
              <a:rPr lang="es-ES" sz="2000" b="1" dirty="0" smtClean="0">
                <a:solidFill>
                  <a:srgbClr val="C00000"/>
                </a:solidFill>
                <a:latin typeface="Verdana" panose="020B0604030504040204" pitchFamily="34" charset="0"/>
                <a:ea typeface="Verdana" panose="020B0604030504040204" pitchFamily="34" charset="0"/>
                <a:cs typeface="Verdana" panose="020B0604030504040204" pitchFamily="34" charset="0"/>
              </a:rPr>
              <a:t>Bibliografía Complementaria:</a:t>
            </a:r>
            <a:endParaRPr lang="es-ES" sz="2000"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6" name="Rectangle 1"/>
          <p:cNvSpPr>
            <a:spLocks noChangeArrowheads="1"/>
          </p:cNvSpPr>
          <p:nvPr/>
        </p:nvSpPr>
        <p:spPr bwMode="auto">
          <a:xfrm>
            <a:off x="144016" y="2214736"/>
            <a:ext cx="8820472" cy="286232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342900" lvl="0" indent="-342900" algn="just">
              <a:buFont typeface="Wingdings" panose="05000000000000000000" pitchFamily="2" charset="2"/>
              <a:buChar char="Ø"/>
            </a:pPr>
            <a:r>
              <a:rPr lang="es-ES" altLang="es-ES" sz="2000" b="1" dirty="0">
                <a:latin typeface="Verdana" panose="020B0604030504040204" pitchFamily="34" charset="0"/>
                <a:ea typeface="Verdana" panose="020B0604030504040204" pitchFamily="34" charset="0"/>
                <a:cs typeface="Verdana" panose="020B0604030504040204" pitchFamily="34" charset="0"/>
              </a:rPr>
              <a:t>Fred R. David. Conceptos de Administración Estratégica: Pearson Educación, México, 2003</a:t>
            </a:r>
            <a:r>
              <a:rPr lang="es-ES" altLang="es-ES" sz="2000" b="1" dirty="0" smtClean="0">
                <a:latin typeface="Verdana" panose="020B0604030504040204" pitchFamily="34" charset="0"/>
                <a:ea typeface="Verdana" panose="020B0604030504040204" pitchFamily="34" charset="0"/>
                <a:cs typeface="Verdana" panose="020B0604030504040204" pitchFamily="34" charset="0"/>
              </a:rPr>
              <a:t>.</a:t>
            </a:r>
          </a:p>
          <a:p>
            <a:pPr marL="342900" lvl="0" indent="-342900" algn="just">
              <a:buFont typeface="Wingdings" panose="05000000000000000000" pitchFamily="2" charset="2"/>
              <a:buChar char="Ø"/>
            </a:pPr>
            <a:endParaRPr lang="es-ES" altLang="es-ES" sz="2000" b="1" dirty="0">
              <a:latin typeface="Verdana" panose="020B0604030504040204" pitchFamily="34" charset="0"/>
              <a:ea typeface="Verdana" panose="020B0604030504040204" pitchFamily="34" charset="0"/>
              <a:cs typeface="Verdana" panose="020B060403050404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Thompson y </a:t>
            </a:r>
            <a:r>
              <a:rPr kumimoji="0" lang="es-ES" altLang="es-ES" sz="2000" b="1" i="0" u="none" strike="noStrike" cap="none" normalizeH="0" baseline="0" dirty="0" err="1"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Strickland</a:t>
            </a: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a:t>
            </a:r>
            <a:r>
              <a:rPr kumimoji="0" lang="es-ES" altLang="es-ES" sz="2000" b="1" i="0" u="none" strike="noStrike" cap="none" normalizeH="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Administración </a:t>
            </a: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Estratégica: Textos y casos: Mc</a:t>
            </a:r>
            <a:r>
              <a:rPr kumimoji="0" lang="es-ES" altLang="es-ES" sz="2000" b="1" i="0" u="none" strike="noStrike" cap="none" normalizeH="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a:t>
            </a: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Graw Hill, 2009, 13e.</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endPar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tab pos="457200" algn="l"/>
              </a:tabLst>
            </a:pPr>
            <a:r>
              <a:rPr kumimoji="0" lang="es-ES" altLang="es-ES" sz="2000" b="1" i="0" u="none" strike="noStrike" cap="none" normalizeH="0" baseline="0" dirty="0" err="1"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Kotler</a:t>
            </a:r>
            <a:r>
              <a:rPr kumimoji="0" lang="es-ES" altLang="es-ES" sz="2000" b="1"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 Philip. Dirección de Marketing: análisis, planificación, gestión y control. Madrid: Pearson Educación, S.A., 2000.</a:t>
            </a:r>
          </a:p>
        </p:txBody>
      </p:sp>
      <p:sp>
        <p:nvSpPr>
          <p:cNvPr id="7" name="Rectángulo 6"/>
          <p:cNvSpPr/>
          <p:nvPr/>
        </p:nvSpPr>
        <p:spPr>
          <a:xfrm>
            <a:off x="209001" y="5384673"/>
            <a:ext cx="4572001" cy="707886"/>
          </a:xfrm>
          <a:prstGeom prst="rect">
            <a:avLst/>
          </a:prstGeom>
        </p:spPr>
        <p:txBody>
          <a:bodyPr>
            <a:spAutoFit/>
          </a:bodyPr>
          <a:lstStyle/>
          <a:p>
            <a:pPr algn="just">
              <a:spcAft>
                <a:spcPts val="0"/>
              </a:spcAft>
            </a:pPr>
            <a:r>
              <a:rPr lang="es-ES" sz="2000" b="1" dirty="0">
                <a:solidFill>
                  <a:srgbClr val="C00000"/>
                </a:solidFill>
                <a:latin typeface="Verdana" panose="020B0604030504040204" pitchFamily="34" charset="0"/>
                <a:ea typeface="Verdana" panose="020B0604030504040204" pitchFamily="34" charset="0"/>
                <a:cs typeface="Verdana" panose="020B0604030504040204" pitchFamily="34" charset="0"/>
              </a:rPr>
              <a:t>Materiales complementarios.</a:t>
            </a:r>
            <a:endParaRPr lang="es-ES" sz="2000"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pPr marL="342900" indent="-342900">
              <a:buFont typeface="Wingdings" panose="05000000000000000000" pitchFamily="2" charset="2"/>
              <a:buChar char="Ø"/>
            </a:pPr>
            <a:r>
              <a:rPr lang="es-ES" sz="2000" b="1" dirty="0" smtClean="0">
                <a:latin typeface="Verdana" panose="020B0604030504040204" pitchFamily="34" charset="0"/>
                <a:ea typeface="Verdana" panose="020B0604030504040204" pitchFamily="34" charset="0"/>
                <a:cs typeface="Verdana" panose="020B0604030504040204" pitchFamily="34" charset="0"/>
              </a:rPr>
              <a:t>FODA</a:t>
            </a:r>
            <a:r>
              <a:rPr lang="es-ES" sz="2000" dirty="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xmlns="" val="328081137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sp>
        <p:nvSpPr>
          <p:cNvPr id="4" name="Rectángulo 3"/>
          <p:cNvSpPr/>
          <p:nvPr/>
        </p:nvSpPr>
        <p:spPr>
          <a:xfrm>
            <a:off x="1331640" y="188640"/>
            <a:ext cx="6633547" cy="52322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es-ES" sz="2800" b="1" smtClean="0">
                <a:latin typeface="Verdana" panose="020B0604030504040204" pitchFamily="34" charset="0"/>
                <a:ea typeface="Verdana" panose="020B0604030504040204" pitchFamily="34" charset="0"/>
                <a:cs typeface="Verdana" panose="020B0604030504040204" pitchFamily="34" charset="0"/>
              </a:rPr>
              <a:t>Motivación próxima conferencia</a:t>
            </a:r>
            <a:endParaRPr lang="es-ES" sz="2800" dirty="0">
              <a:latin typeface="Verdana" panose="020B0604030504040204" pitchFamily="34" charset="0"/>
              <a:ea typeface="Verdana" panose="020B0604030504040204" pitchFamily="34" charset="0"/>
              <a:cs typeface="Verdana" panose="020B0604030504040204" pitchFamily="34" charset="0"/>
            </a:endParaRPr>
          </a:p>
        </p:txBody>
      </p:sp>
      <p:sp>
        <p:nvSpPr>
          <p:cNvPr id="5" name="Rectángulo 4"/>
          <p:cNvSpPr/>
          <p:nvPr/>
        </p:nvSpPr>
        <p:spPr>
          <a:xfrm>
            <a:off x="827584" y="1268760"/>
            <a:ext cx="7488832" cy="4457567"/>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lnSpc>
                <a:spcPct val="150000"/>
              </a:lnSpc>
              <a:spcAft>
                <a:spcPts val="0"/>
              </a:spcAft>
            </a:pPr>
            <a:r>
              <a:rPr lang="es-ES_tradnl" sz="2400" b="1" dirty="0" smtClean="0">
                <a:latin typeface="Arial" panose="020B0604020202020204" pitchFamily="34" charset="0"/>
                <a:ea typeface="Times New Roman" panose="02020603050405020304" pitchFamily="18" charset="0"/>
              </a:rPr>
              <a:t>En la próxima conferencia se inicia </a:t>
            </a:r>
            <a:r>
              <a:rPr lang="es-ES_tradnl" sz="2400" b="1" dirty="0">
                <a:latin typeface="Arial" panose="020B0604020202020204" pitchFamily="34" charset="0"/>
                <a:ea typeface="Times New Roman" panose="02020603050405020304" pitchFamily="18" charset="0"/>
              </a:rPr>
              <a:t>un nuevo tema que se relaciona con la estrategia de negocio, estrategia que debe estar muy interrelacionada con la estrategia corporativa, ya que ésta lo que busca es crear valor para el cliente y eso solo se materializa en los negocios, que son los que están directamente en el campo de batalla en el mercado frente a los clientes.</a:t>
            </a:r>
            <a:endParaRPr lang="es-ES" sz="2400"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61101320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hidden="1"/>
          <p:cNvSpPr>
            <a:spLocks noGrp="1"/>
          </p:cNvSpPr>
          <p:nvPr>
            <p:ph type="title"/>
          </p:nvPr>
        </p:nvSpPr>
        <p:spPr/>
        <p:txBody>
          <a:bodyPr/>
          <a:lstStyle/>
          <a:p>
            <a:endParaRPr lang="es-ES"/>
          </a:p>
        </p:txBody>
      </p:sp>
      <p:pic>
        <p:nvPicPr>
          <p:cNvPr id="3" name="2 Imagen"/>
          <p:cNvPicPr/>
          <p:nvPr/>
        </p:nvPicPr>
        <p:blipFill>
          <a:blip r:embed="rId2"/>
          <a:stretch>
            <a:fillRect/>
          </a:stretch>
        </p:blipFill>
        <p:spPr>
          <a:xfrm>
            <a:off x="0" y="0"/>
            <a:ext cx="9144000" cy="6858000"/>
          </a:xfrm>
          <a:prstGeom prst="rect">
            <a:avLst/>
          </a:prstGeom>
        </p:spPr>
      </p:pic>
      <p:pic>
        <p:nvPicPr>
          <p:cNvPr id="4" name="Picture 2" descr="C:\Users\jedisua\Desktop\CAMQ3H9HCARH54XYCAO50XZWCA4ME89LCA7LCV4MCAUMHRSZCAIDIUJ8CAA43SVJCA4DYPVQCAW3P7I1CAEMMJB1CAXCA20HCAQXPXG4CAYSCRO0CA1ITW41CA5HLQZICAUZC9EZCA67D3I5CASLRAQ3.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786063" y="857250"/>
            <a:ext cx="4143375" cy="3116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4 Cinta curvada hacia arriba"/>
          <p:cNvSpPr/>
          <p:nvPr/>
        </p:nvSpPr>
        <p:spPr>
          <a:xfrm>
            <a:off x="1214438" y="4714875"/>
            <a:ext cx="7143750" cy="1571625"/>
          </a:xfrm>
          <a:prstGeom prst="ellipseRibbon2">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chemeClr val="tx1"/>
                </a:solidFill>
              </a:rPr>
              <a:t>MUCHAS GRACIAS</a:t>
            </a:r>
            <a:endParaRPr lang="es-ES" sz="2400" b="1" dirty="0">
              <a:solidFill>
                <a:schemeClr val="tx1"/>
              </a:solidFill>
            </a:endParaRPr>
          </a:p>
        </p:txBody>
      </p:sp>
    </p:spTree>
    <p:extLst>
      <p:ext uri="{BB962C8B-B14F-4D97-AF65-F5344CB8AC3E}">
        <p14:creationId xmlns:p14="http://schemas.microsoft.com/office/powerpoint/2010/main" xmlns="" val="18995032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 name="Rectángulo 1"/>
          <p:cNvSpPr/>
          <p:nvPr/>
        </p:nvSpPr>
        <p:spPr>
          <a:xfrm>
            <a:off x="179512" y="548680"/>
            <a:ext cx="8712968" cy="76944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spcAft>
                <a:spcPts val="0"/>
              </a:spcAft>
            </a:pPr>
            <a:r>
              <a:rPr lang="es-ES_tradnl" sz="2150" b="1" dirty="0" smtClean="0">
                <a:latin typeface="Arial" panose="020B0604020202020204" pitchFamily="34" charset="0"/>
                <a:ea typeface="Times New Roman" panose="02020603050405020304" pitchFamily="18" charset="0"/>
              </a:rPr>
              <a:t>¿Cuál es la importancia del análisis estratégico en la formulación de la estrategia?</a:t>
            </a:r>
            <a:endParaRPr lang="es-ES" sz="2150" b="1" dirty="0">
              <a:latin typeface="Times New Roman" panose="02020603050405020304" pitchFamily="18" charset="0"/>
              <a:ea typeface="Times New Roman" panose="02020603050405020304" pitchFamily="18" charset="0"/>
            </a:endParaRPr>
          </a:p>
        </p:txBody>
      </p:sp>
      <p:sp>
        <p:nvSpPr>
          <p:cNvPr id="3" name="Rectángulo 2"/>
          <p:cNvSpPr/>
          <p:nvPr/>
        </p:nvSpPr>
        <p:spPr>
          <a:xfrm>
            <a:off x="3374854" y="44624"/>
            <a:ext cx="1912703" cy="461665"/>
          </a:xfrm>
          <a:prstGeom prst="rect">
            <a:avLst/>
          </a:prstGeom>
          <a:solidFill>
            <a:srgbClr val="00F26D"/>
          </a:solidFill>
          <a:ln>
            <a:solidFill>
              <a:srgbClr val="FF00FF"/>
            </a:solidFill>
          </a:ln>
        </p:spPr>
        <p:txBody>
          <a:bodyPr wrap="none">
            <a:spAutoFit/>
          </a:bodyPr>
          <a:lstStyle/>
          <a:p>
            <a:r>
              <a:rPr lang="es-ES_tradnl" sz="2400" b="1" dirty="0">
                <a:latin typeface="Arial" panose="020B0604020202020204" pitchFamily="34" charset="0"/>
                <a:ea typeface="Times New Roman" panose="02020603050405020304" pitchFamily="18" charset="0"/>
              </a:rPr>
              <a:t>Actividades</a:t>
            </a:r>
            <a:endParaRPr lang="es-ES" sz="2400" dirty="0"/>
          </a:p>
        </p:txBody>
      </p:sp>
      <p:sp>
        <p:nvSpPr>
          <p:cNvPr id="4" name="Rectángulo 3"/>
          <p:cNvSpPr/>
          <p:nvPr/>
        </p:nvSpPr>
        <p:spPr>
          <a:xfrm>
            <a:off x="179512" y="1340768"/>
            <a:ext cx="8712968" cy="538609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spcAft>
                <a:spcPts val="0"/>
              </a:spcAft>
            </a:pPr>
            <a:r>
              <a:rPr lang="es-ES_tradnl" sz="2150" b="1" dirty="0">
                <a:latin typeface="Arial" panose="020B0604020202020204" pitchFamily="34" charset="0"/>
                <a:ea typeface="Times New Roman" panose="02020603050405020304" pitchFamily="18" charset="0"/>
                <a:cs typeface="Arial" panose="020B0604020202020204" pitchFamily="34" charset="0"/>
              </a:rPr>
              <a:t>La estrategia expresa cómo la organización se insertará con sus recursos y capacidades a un entorno cambiante y dinámico. </a:t>
            </a:r>
            <a:endParaRPr lang="es-ES" sz="2150" b="1"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es-ES" sz="2150" b="1" dirty="0">
                <a:latin typeface="Arial" panose="020B0604020202020204" pitchFamily="34" charset="0"/>
                <a:ea typeface="Times New Roman" panose="02020603050405020304" pitchFamily="18" charset="0"/>
                <a:cs typeface="Arial" panose="020B0604020202020204" pitchFamily="34" charset="0"/>
              </a:rPr>
              <a:t> </a:t>
            </a:r>
          </a:p>
          <a:p>
            <a:pPr algn="just">
              <a:spcAft>
                <a:spcPts val="0"/>
              </a:spcAft>
            </a:pPr>
            <a:r>
              <a:rPr lang="es-ES" sz="2150" b="1" dirty="0">
                <a:latin typeface="Arial" panose="020B0604020202020204" pitchFamily="34" charset="0"/>
                <a:ea typeface="Times New Roman" panose="02020603050405020304" pitchFamily="18" charset="0"/>
                <a:cs typeface="Arial" panose="020B0604020202020204" pitchFamily="34" charset="0"/>
              </a:rPr>
              <a:t>El objetivo de este análisis es </a:t>
            </a:r>
            <a:r>
              <a:rPr lang="es-ES" sz="2150" b="1" dirty="0">
                <a:solidFill>
                  <a:srgbClr val="FF0000"/>
                </a:solidFill>
                <a:latin typeface="Arial" panose="020B0604020202020204" pitchFamily="34" charset="0"/>
                <a:ea typeface="Times New Roman" panose="02020603050405020304" pitchFamily="18" charset="0"/>
                <a:cs typeface="Arial" panose="020B0604020202020204" pitchFamily="34" charset="0"/>
              </a:rPr>
              <a:t>evaluar la situación actual del entorno</a:t>
            </a:r>
            <a:r>
              <a:rPr lang="es-ES" sz="2150" b="1" dirty="0">
                <a:latin typeface="Arial" panose="020B0604020202020204" pitchFamily="34" charset="0"/>
                <a:ea typeface="Times New Roman" panose="02020603050405020304" pitchFamily="18" charset="0"/>
                <a:cs typeface="Arial" panose="020B0604020202020204" pitchFamily="34" charset="0"/>
              </a:rPr>
              <a:t> y su tendencia cuyo impacto sea clave para el logro de los propósitos de la organización, así mismo el análisis interno </a:t>
            </a:r>
            <a:r>
              <a:rPr lang="es-ES" sz="2150" b="1" dirty="0">
                <a:solidFill>
                  <a:srgbClr val="FF0000"/>
                </a:solidFill>
                <a:latin typeface="Arial" panose="020B0604020202020204" pitchFamily="34" charset="0"/>
                <a:ea typeface="Times New Roman" panose="02020603050405020304" pitchFamily="18" charset="0"/>
                <a:cs typeface="Arial" panose="020B0604020202020204" pitchFamily="34" charset="0"/>
              </a:rPr>
              <a:t>diagnostica la situación actual </a:t>
            </a:r>
            <a:r>
              <a:rPr lang="es-ES" sz="2150" b="1" dirty="0">
                <a:latin typeface="Arial" panose="020B0604020202020204" pitchFamily="34" charset="0"/>
                <a:ea typeface="Times New Roman" panose="02020603050405020304" pitchFamily="18" charset="0"/>
                <a:cs typeface="Arial" panose="020B0604020202020204" pitchFamily="34" charset="0"/>
              </a:rPr>
              <a:t>de la organización e identifica las condiciones con que cuenta reales o potenciales para el logro de sus objetivos. </a:t>
            </a:r>
            <a:endParaRPr lang="es-ES" sz="2150" b="1" dirty="0" smtClean="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endParaRPr lang="es-ES" sz="2150" b="1"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es-ES" sz="2150" b="1" dirty="0" smtClean="0">
                <a:latin typeface="Arial" panose="020B0604020202020204" pitchFamily="34" charset="0"/>
                <a:ea typeface="Times New Roman" panose="02020603050405020304" pitchFamily="18" charset="0"/>
                <a:cs typeface="Arial" panose="020B0604020202020204" pitchFamily="34" charset="0"/>
              </a:rPr>
              <a:t>Este </a:t>
            </a:r>
            <a:r>
              <a:rPr lang="es-ES" sz="2150" b="1" dirty="0">
                <a:latin typeface="Arial" panose="020B0604020202020204" pitchFamily="34" charset="0"/>
                <a:ea typeface="Times New Roman" panose="02020603050405020304" pitchFamily="18" charset="0"/>
                <a:cs typeface="Arial" panose="020B0604020202020204" pitchFamily="34" charset="0"/>
              </a:rPr>
              <a:t>tipo de análisis no se debe hacer por una vez en el momento de diseñar la estrategia, sino que debe existir un </a:t>
            </a:r>
            <a:r>
              <a:rPr lang="es-ES" sz="2150" b="1" dirty="0">
                <a:solidFill>
                  <a:srgbClr val="FF0000"/>
                </a:solidFill>
                <a:latin typeface="Arial" panose="020B0604020202020204" pitchFamily="34" charset="0"/>
                <a:ea typeface="Times New Roman" panose="02020603050405020304" pitchFamily="18" charset="0"/>
                <a:cs typeface="Arial" panose="020B0604020202020204" pitchFamily="34" charset="0"/>
              </a:rPr>
              <a:t>monitoreo externo sistemático </a:t>
            </a:r>
            <a:r>
              <a:rPr lang="es-ES" sz="2150" b="1" dirty="0">
                <a:latin typeface="Arial" panose="020B0604020202020204" pitchFamily="34" charset="0"/>
                <a:ea typeface="Times New Roman" panose="02020603050405020304" pitchFamily="18" charset="0"/>
                <a:cs typeface="Arial" panose="020B0604020202020204" pitchFamily="34" charset="0"/>
              </a:rPr>
              <a:t>y un </a:t>
            </a:r>
            <a:r>
              <a:rPr lang="es-ES" sz="2150" b="1" dirty="0">
                <a:solidFill>
                  <a:srgbClr val="FF0000"/>
                </a:solidFill>
                <a:latin typeface="Arial" panose="020B0604020202020204" pitchFamily="34" charset="0"/>
                <a:ea typeface="Times New Roman" panose="02020603050405020304" pitchFamily="18" charset="0"/>
                <a:cs typeface="Arial" panose="020B0604020202020204" pitchFamily="34" charset="0"/>
              </a:rPr>
              <a:t>análisis interno permanente</a:t>
            </a:r>
            <a:r>
              <a:rPr lang="es-ES" sz="2150" b="1" dirty="0">
                <a:latin typeface="Arial" panose="020B0604020202020204" pitchFamily="34" charset="0"/>
                <a:ea typeface="Times New Roman" panose="02020603050405020304" pitchFamily="18" charset="0"/>
                <a:cs typeface="Arial" panose="020B0604020202020204" pitchFamily="34" charset="0"/>
              </a:rPr>
              <a:t>, ya que la estrategia no debe ser un proceso de una sola vez, sino un proceso permanente de aprendizaje en su carrera por lograr la visión propuesta.</a:t>
            </a:r>
          </a:p>
        </p:txBody>
      </p:sp>
    </p:spTree>
    <p:extLst>
      <p:ext uri="{BB962C8B-B14F-4D97-AF65-F5344CB8AC3E}">
        <p14:creationId xmlns:p14="http://schemas.microsoft.com/office/powerpoint/2010/main" xmlns="" val="4025780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467544" y="771136"/>
            <a:ext cx="8496944" cy="526297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lnSpc>
                <a:spcPct val="150000"/>
              </a:lnSpc>
            </a:pPr>
            <a:r>
              <a:rPr lang="es-ES" sz="2800" b="1" dirty="0">
                <a:solidFill>
                  <a:srgbClr val="000000"/>
                </a:solidFill>
                <a:latin typeface="Arial" panose="020B0604020202020204" pitchFamily="34" charset="0"/>
                <a:cs typeface="Arial" panose="020B0604020202020204" pitchFamily="34" charset="0"/>
              </a:rPr>
              <a:t>Al </a:t>
            </a:r>
            <a:r>
              <a:rPr lang="es-ES" sz="2800" b="1" dirty="0">
                <a:solidFill>
                  <a:srgbClr val="FF0000"/>
                </a:solidFill>
                <a:latin typeface="Arial" panose="020B0604020202020204" pitchFamily="34" charset="0"/>
                <a:cs typeface="Arial" panose="020B0604020202020204" pitchFamily="34" charset="0"/>
              </a:rPr>
              <a:t>análisis estratégico </a:t>
            </a:r>
            <a:r>
              <a:rPr lang="es-ES" sz="2800" b="1" dirty="0">
                <a:solidFill>
                  <a:srgbClr val="000000"/>
                </a:solidFill>
                <a:latin typeface="Arial" panose="020B0604020202020204" pitchFamily="34" charset="0"/>
                <a:cs typeface="Arial" panose="020B0604020202020204" pitchFamily="34" charset="0"/>
              </a:rPr>
              <a:t>le llamamos a la evaluación de medio ambiente externo y al diagnóstico interno de la organización. De este análisis se determinaran las </a:t>
            </a:r>
            <a:r>
              <a:rPr lang="es-ES" sz="2800" b="1" dirty="0">
                <a:solidFill>
                  <a:srgbClr val="FF0000"/>
                </a:solidFill>
                <a:latin typeface="Arial" panose="020B0604020202020204" pitchFamily="34" charset="0"/>
                <a:cs typeface="Arial" panose="020B0604020202020204" pitchFamily="34" charset="0"/>
              </a:rPr>
              <a:t>oportunidades y amenazas del entorno y las fortalezas y </a:t>
            </a:r>
            <a:r>
              <a:rPr lang="es-ES" sz="2800" b="1" dirty="0" smtClean="0">
                <a:solidFill>
                  <a:srgbClr val="FF0000"/>
                </a:solidFill>
                <a:latin typeface="Arial" panose="020B0604020202020204" pitchFamily="34" charset="0"/>
                <a:cs typeface="Arial" panose="020B0604020202020204" pitchFamily="34" charset="0"/>
              </a:rPr>
              <a:t>debilidades, </a:t>
            </a:r>
            <a:r>
              <a:rPr lang="es-ES" sz="2800" b="1" dirty="0" smtClean="0">
                <a:latin typeface="Arial" panose="020B0604020202020204" pitchFamily="34" charset="0"/>
                <a:cs typeface="Arial" panose="020B0604020202020204" pitchFamily="34" charset="0"/>
              </a:rPr>
              <a:t>el cual se </a:t>
            </a:r>
            <a:r>
              <a:rPr lang="es-ES" sz="2800" b="1" dirty="0">
                <a:latin typeface="Arial" panose="020B0604020202020204" pitchFamily="34" charset="0"/>
                <a:cs typeface="Arial" panose="020B0604020202020204" pitchFamily="34" charset="0"/>
              </a:rPr>
              <a:t>complementa con el </a:t>
            </a:r>
            <a:r>
              <a:rPr lang="es-ES" sz="2800" b="1" dirty="0">
                <a:solidFill>
                  <a:srgbClr val="FF0000"/>
                </a:solidFill>
                <a:latin typeface="Arial" panose="020B0604020202020204" pitchFamily="34" charset="0"/>
                <a:cs typeface="Arial" panose="020B0604020202020204" pitchFamily="34" charset="0"/>
              </a:rPr>
              <a:t>análisis de cartera de los negocios</a:t>
            </a:r>
            <a:r>
              <a:rPr lang="es-ES" sz="2800" b="1" dirty="0">
                <a:latin typeface="Arial" panose="020B0604020202020204" pitchFamily="34" charset="0"/>
                <a:cs typeface="Arial" panose="020B0604020202020204" pitchFamily="34" charset="0"/>
              </a:rPr>
              <a:t> de la organización</a:t>
            </a:r>
            <a:r>
              <a:rPr lang="es-ES" sz="2800" b="1" dirty="0" smtClean="0">
                <a:latin typeface="Arial" panose="020B0604020202020204" pitchFamily="34" charset="0"/>
                <a:cs typeface="Arial" panose="020B0604020202020204" pitchFamily="34" charset="0"/>
              </a:rPr>
              <a:t>.</a:t>
            </a:r>
            <a:endParaRPr lang="es-E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680030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3" name="Rectángulo 2"/>
          <p:cNvSpPr/>
          <p:nvPr/>
        </p:nvSpPr>
        <p:spPr>
          <a:xfrm>
            <a:off x="323528" y="548680"/>
            <a:ext cx="8640960" cy="569386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s-ES" sz="2800" b="1" dirty="0">
                <a:latin typeface="Arial" panose="020B0604020202020204" pitchFamily="34" charset="0"/>
                <a:cs typeface="Arial" panose="020B0604020202020204" pitchFamily="34" charset="0"/>
              </a:rPr>
              <a:t>A través del análisis externo se diagnostica las </a:t>
            </a:r>
            <a:r>
              <a:rPr lang="es-ES" sz="2800" b="1" dirty="0">
                <a:solidFill>
                  <a:srgbClr val="FF0000"/>
                </a:solidFill>
                <a:latin typeface="Arial" panose="020B0604020202020204" pitchFamily="34" charset="0"/>
                <a:cs typeface="Arial" panose="020B0604020202020204" pitchFamily="34" charset="0"/>
              </a:rPr>
              <a:t>amenazas</a:t>
            </a:r>
            <a:r>
              <a:rPr lang="es-ES" sz="2800" b="1" dirty="0">
                <a:latin typeface="Arial" panose="020B0604020202020204" pitchFamily="34" charset="0"/>
                <a:cs typeface="Arial" panose="020B0604020202020204" pitchFamily="34" charset="0"/>
              </a:rPr>
              <a:t> y </a:t>
            </a:r>
            <a:r>
              <a:rPr lang="es-ES" sz="2800" b="1" dirty="0">
                <a:solidFill>
                  <a:srgbClr val="FF0000"/>
                </a:solidFill>
                <a:latin typeface="Arial" panose="020B0604020202020204" pitchFamily="34" charset="0"/>
                <a:cs typeface="Arial" panose="020B0604020202020204" pitchFamily="34" charset="0"/>
              </a:rPr>
              <a:t>oportunidades</a:t>
            </a:r>
            <a:r>
              <a:rPr lang="es-ES" sz="2800" b="1" dirty="0">
                <a:latin typeface="Arial" panose="020B0604020202020204" pitchFamily="34" charset="0"/>
                <a:cs typeface="Arial" panose="020B0604020202020204" pitchFamily="34" charset="0"/>
              </a:rPr>
              <a:t> que existen en el entorno y que pueden influir en la empresa. </a:t>
            </a:r>
            <a:endParaRPr lang="es-ES" sz="2800" b="1" dirty="0" smtClean="0">
              <a:latin typeface="Arial" panose="020B0604020202020204" pitchFamily="34" charset="0"/>
              <a:cs typeface="Arial" panose="020B0604020202020204" pitchFamily="34" charset="0"/>
            </a:endParaRPr>
          </a:p>
          <a:p>
            <a:pPr algn="just"/>
            <a:endParaRPr lang="es-ES" sz="2800" b="1" dirty="0">
              <a:latin typeface="Arial" panose="020B0604020202020204" pitchFamily="34" charset="0"/>
              <a:cs typeface="Arial" panose="020B0604020202020204" pitchFamily="34" charset="0"/>
            </a:endParaRPr>
          </a:p>
          <a:p>
            <a:pPr algn="just"/>
            <a:r>
              <a:rPr lang="es-ES" sz="2800" b="1" dirty="0" smtClean="0">
                <a:latin typeface="Arial" panose="020B0604020202020204" pitchFamily="34" charset="0"/>
                <a:cs typeface="Arial" panose="020B0604020202020204" pitchFamily="34" charset="0"/>
              </a:rPr>
              <a:t>El </a:t>
            </a:r>
            <a:r>
              <a:rPr lang="es-ES" sz="2800" b="1" dirty="0">
                <a:latin typeface="Arial" panose="020B0604020202020204" pitchFamily="34" charset="0"/>
                <a:cs typeface="Arial" panose="020B0604020202020204" pitchFamily="34" charset="0"/>
              </a:rPr>
              <a:t>concepto de entorno se refiere a todo aquello ajeno a la empresa como organización (</a:t>
            </a:r>
            <a:r>
              <a:rPr lang="es-ES" sz="2800" b="1" dirty="0" err="1">
                <a:latin typeface="Arial" panose="020B0604020202020204" pitchFamily="34" charset="0"/>
                <a:cs typeface="Arial" panose="020B0604020202020204" pitchFamily="34" charset="0"/>
              </a:rPr>
              <a:t>Mintzberg</a:t>
            </a:r>
            <a:r>
              <a:rPr lang="es-ES" sz="2800" b="1" dirty="0">
                <a:latin typeface="Arial" panose="020B0604020202020204" pitchFamily="34" charset="0"/>
                <a:cs typeface="Arial" panose="020B0604020202020204" pitchFamily="34" charset="0"/>
              </a:rPr>
              <a:t>, 1984). </a:t>
            </a:r>
            <a:endParaRPr lang="es-ES" sz="2800" b="1" dirty="0" smtClean="0">
              <a:latin typeface="Arial" panose="020B0604020202020204" pitchFamily="34" charset="0"/>
              <a:cs typeface="Arial" panose="020B0604020202020204" pitchFamily="34" charset="0"/>
            </a:endParaRPr>
          </a:p>
          <a:p>
            <a:pPr algn="just"/>
            <a:endParaRPr lang="es-ES" sz="2800" b="1" dirty="0">
              <a:latin typeface="Arial" panose="020B0604020202020204" pitchFamily="34" charset="0"/>
              <a:cs typeface="Arial" panose="020B0604020202020204" pitchFamily="34" charset="0"/>
            </a:endParaRPr>
          </a:p>
          <a:p>
            <a:pPr algn="just"/>
            <a:r>
              <a:rPr lang="es-ES" sz="2800" b="1" dirty="0" smtClean="0">
                <a:latin typeface="Arial" panose="020B0604020202020204" pitchFamily="34" charset="0"/>
                <a:cs typeface="Arial" panose="020B0604020202020204" pitchFamily="34" charset="0"/>
              </a:rPr>
              <a:t>Este </a:t>
            </a:r>
            <a:r>
              <a:rPr lang="es-ES" sz="2800" b="1" dirty="0">
                <a:latin typeface="Arial" panose="020B0604020202020204" pitchFamily="34" charset="0"/>
                <a:cs typeface="Arial" panose="020B0604020202020204" pitchFamily="34" charset="0"/>
              </a:rPr>
              <a:t>término algo genérico es matizado por Navas y Guerras (2002) definiéndolo como aquellos </a:t>
            </a:r>
            <a:r>
              <a:rPr lang="es-ES" sz="2800" b="1" dirty="0">
                <a:solidFill>
                  <a:srgbClr val="FF0000"/>
                </a:solidFill>
                <a:latin typeface="Arial" panose="020B0604020202020204" pitchFamily="34" charset="0"/>
                <a:cs typeface="Arial" panose="020B0604020202020204" pitchFamily="34" charset="0"/>
              </a:rPr>
              <a:t>factores externos </a:t>
            </a:r>
            <a:r>
              <a:rPr lang="es-ES" sz="2800" b="1" dirty="0">
                <a:latin typeface="Arial" panose="020B0604020202020204" pitchFamily="34" charset="0"/>
                <a:cs typeface="Arial" panose="020B0604020202020204" pitchFamily="34" charset="0"/>
              </a:rPr>
              <a:t>a la empresa que ésta </a:t>
            </a:r>
            <a:r>
              <a:rPr lang="es-ES" sz="2800" b="1" dirty="0">
                <a:solidFill>
                  <a:srgbClr val="FF0000"/>
                </a:solidFill>
                <a:latin typeface="Arial" panose="020B0604020202020204" pitchFamily="34" charset="0"/>
                <a:cs typeface="Arial" panose="020B0604020202020204" pitchFamily="34" charset="0"/>
              </a:rPr>
              <a:t>no puede controlar </a:t>
            </a:r>
            <a:r>
              <a:rPr lang="es-ES" sz="2800" b="1" dirty="0">
                <a:latin typeface="Arial" panose="020B0604020202020204" pitchFamily="34" charset="0"/>
                <a:cs typeface="Arial" panose="020B0604020202020204" pitchFamily="34" charset="0"/>
              </a:rPr>
              <a:t>y que tiene una influencia significativa en el éxito de la empresa. </a:t>
            </a:r>
          </a:p>
        </p:txBody>
      </p:sp>
    </p:spTree>
    <p:extLst>
      <p:ext uri="{BB962C8B-B14F-4D97-AF65-F5344CB8AC3E}">
        <p14:creationId xmlns:p14="http://schemas.microsoft.com/office/powerpoint/2010/main" xmlns="" val="24394499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lipse 12"/>
          <p:cNvSpPr/>
          <p:nvPr/>
        </p:nvSpPr>
        <p:spPr>
          <a:xfrm flipV="1">
            <a:off x="168526" y="3479920"/>
            <a:ext cx="2387250" cy="876654"/>
          </a:xfrm>
          <a:prstGeom prst="ellipse">
            <a:avLst/>
          </a:prstGeom>
          <a:solidFill>
            <a:srgbClr val="00F26D"/>
          </a:solid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Elipse 1"/>
          <p:cNvSpPr/>
          <p:nvPr/>
        </p:nvSpPr>
        <p:spPr>
          <a:xfrm flipV="1">
            <a:off x="179512" y="1173698"/>
            <a:ext cx="2387250" cy="876654"/>
          </a:xfrm>
          <a:prstGeom prst="ellipse">
            <a:avLst/>
          </a:prstGeom>
          <a:solidFill>
            <a:srgbClr val="00F26D"/>
          </a:solidFill>
          <a:ln w="571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dirty="0"/>
          </a:p>
        </p:txBody>
      </p:sp>
      <p:sp>
        <p:nvSpPr>
          <p:cNvPr id="3" name="Rectángulo 2"/>
          <p:cNvSpPr/>
          <p:nvPr/>
        </p:nvSpPr>
        <p:spPr>
          <a:xfrm>
            <a:off x="2771800" y="94309"/>
            <a:ext cx="2863448"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Aft>
                <a:spcPts val="0"/>
              </a:spcAft>
            </a:pPr>
            <a:r>
              <a:rPr lang="es-ES" sz="2400" b="1" dirty="0" smtClean="0">
                <a:latin typeface="Lucida Sans Unicode" panose="020B0602030504020204" pitchFamily="34" charset="0"/>
                <a:ea typeface="Times New Roman" panose="02020603050405020304" pitchFamily="18" charset="0"/>
                <a:cs typeface="Lucida Sans Unicode" panose="020B0602030504020204" pitchFamily="34" charset="0"/>
              </a:rPr>
              <a:t>Análisis externo</a:t>
            </a:r>
            <a:endParaRPr lang="es-ES" sz="2400" b="1" dirty="0">
              <a:latin typeface="Lucida Sans Unicode" panose="020B0602030504020204" pitchFamily="34" charset="0"/>
              <a:ea typeface="Times New Roman" panose="02020603050405020304" pitchFamily="18" charset="0"/>
              <a:cs typeface="Lucida Sans Unicode" panose="020B0602030504020204" pitchFamily="34" charset="0"/>
            </a:endParaRPr>
          </a:p>
        </p:txBody>
      </p:sp>
      <p:sp>
        <p:nvSpPr>
          <p:cNvPr id="5" name="Rectángulo 4"/>
          <p:cNvSpPr/>
          <p:nvPr/>
        </p:nvSpPr>
        <p:spPr>
          <a:xfrm>
            <a:off x="240534" y="5157192"/>
            <a:ext cx="4752528" cy="156966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es-ES" sz="2400" b="1" dirty="0" smtClean="0">
                <a:latin typeface="Arial" panose="020B0604020202020204" pitchFamily="34" charset="0"/>
                <a:cs typeface="Arial" panose="020B0604020202020204" pitchFamily="34" charset="0"/>
              </a:rPr>
              <a:t>Estas </a:t>
            </a:r>
            <a:r>
              <a:rPr lang="es-ES" sz="2400" b="1" dirty="0">
                <a:latin typeface="Arial" panose="020B0604020202020204" pitchFamily="34" charset="0"/>
                <a:cs typeface="Arial" panose="020B0604020202020204" pitchFamily="34" charset="0"/>
              </a:rPr>
              <a:t>fuerzas deben ser estudiadas no solo para el ambiente nacional, sino también para el internacional.</a:t>
            </a:r>
          </a:p>
        </p:txBody>
      </p:sp>
      <p:sp>
        <p:nvSpPr>
          <p:cNvPr id="6" name="Rectángulo 5"/>
          <p:cNvSpPr/>
          <p:nvPr/>
        </p:nvSpPr>
        <p:spPr>
          <a:xfrm>
            <a:off x="251520" y="1360257"/>
            <a:ext cx="2236510" cy="461665"/>
          </a:xfrm>
          <a:prstGeom prst="rect">
            <a:avLst/>
          </a:prstGeom>
        </p:spPr>
        <p:txBody>
          <a:bodyPr wrap="none">
            <a:spAutoFit/>
          </a:bodyPr>
          <a:lstStyle/>
          <a:p>
            <a:r>
              <a:rPr lang="es-ES" sz="2400" b="1" dirty="0">
                <a:solidFill>
                  <a:srgbClr val="FF0000"/>
                </a:solidFill>
                <a:latin typeface="Arial" panose="020B0604020202020204" pitchFamily="34" charset="0"/>
                <a:cs typeface="Arial" panose="020B0604020202020204" pitchFamily="34" charset="0"/>
              </a:rPr>
              <a:t>M</a:t>
            </a:r>
            <a:r>
              <a:rPr lang="es-ES" sz="2400" b="1" dirty="0" smtClean="0">
                <a:solidFill>
                  <a:srgbClr val="FF0000"/>
                </a:solidFill>
                <a:latin typeface="Arial" panose="020B0604020202020204" pitchFamily="34" charset="0"/>
                <a:cs typeface="Arial" panose="020B0604020202020204" pitchFamily="34" charset="0"/>
              </a:rPr>
              <a:t>acroentorno</a:t>
            </a:r>
            <a:endParaRPr lang="es-ES" sz="2400" dirty="0">
              <a:solidFill>
                <a:srgbClr val="FF0000"/>
              </a:solidFill>
            </a:endParaRPr>
          </a:p>
        </p:txBody>
      </p:sp>
      <p:sp>
        <p:nvSpPr>
          <p:cNvPr id="7" name="Rectángulo 6"/>
          <p:cNvSpPr/>
          <p:nvPr/>
        </p:nvSpPr>
        <p:spPr>
          <a:xfrm>
            <a:off x="2627784" y="864386"/>
            <a:ext cx="3672408" cy="144655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200" b="1" dirty="0" smtClean="0">
                <a:solidFill>
                  <a:srgbClr val="000000"/>
                </a:solidFill>
                <a:latin typeface="Arial" panose="020B0604020202020204" pitchFamily="34" charset="0"/>
                <a:cs typeface="Arial" panose="020B0604020202020204" pitchFamily="34" charset="0"/>
              </a:rPr>
              <a:t>Hace </a:t>
            </a:r>
            <a:r>
              <a:rPr lang="es-ES" sz="2200" b="1" dirty="0">
                <a:solidFill>
                  <a:srgbClr val="000000"/>
                </a:solidFill>
                <a:latin typeface="Arial" panose="020B0604020202020204" pitchFamily="34" charset="0"/>
                <a:cs typeface="Arial" panose="020B0604020202020204" pitchFamily="34" charset="0"/>
              </a:rPr>
              <a:t>referencia a todo aquello que afecta a la empresa desde un punto de vista global.</a:t>
            </a:r>
            <a:endParaRPr lang="es-ES" sz="2200" dirty="0"/>
          </a:p>
        </p:txBody>
      </p:sp>
      <p:sp>
        <p:nvSpPr>
          <p:cNvPr id="8" name="Rectángulo 7"/>
          <p:cNvSpPr/>
          <p:nvPr/>
        </p:nvSpPr>
        <p:spPr>
          <a:xfrm>
            <a:off x="320869" y="3687415"/>
            <a:ext cx="2234907" cy="461665"/>
          </a:xfrm>
          <a:prstGeom prst="rect">
            <a:avLst/>
          </a:prstGeom>
        </p:spPr>
        <p:txBody>
          <a:bodyPr wrap="none">
            <a:spAutoFit/>
          </a:bodyPr>
          <a:lstStyle/>
          <a:p>
            <a:r>
              <a:rPr lang="es-ES" sz="2400" b="1" dirty="0">
                <a:solidFill>
                  <a:srgbClr val="000000"/>
                </a:solidFill>
                <a:latin typeface="Arial" panose="020B0604020202020204" pitchFamily="34" charset="0"/>
                <a:cs typeface="Arial" panose="020B0604020202020204" pitchFamily="34" charset="0"/>
              </a:rPr>
              <a:t>M</a:t>
            </a:r>
            <a:r>
              <a:rPr lang="es-ES" sz="2400" b="1" dirty="0" smtClean="0">
                <a:solidFill>
                  <a:srgbClr val="000000"/>
                </a:solidFill>
                <a:latin typeface="Arial" panose="020B0604020202020204" pitchFamily="34" charset="0"/>
                <a:cs typeface="Arial" panose="020B0604020202020204" pitchFamily="34" charset="0"/>
              </a:rPr>
              <a:t>icroentorno </a:t>
            </a:r>
            <a:endParaRPr lang="es-ES" sz="2400" dirty="0"/>
          </a:p>
        </p:txBody>
      </p:sp>
      <p:sp>
        <p:nvSpPr>
          <p:cNvPr id="9" name="Rectángulo 8"/>
          <p:cNvSpPr/>
          <p:nvPr/>
        </p:nvSpPr>
        <p:spPr>
          <a:xfrm>
            <a:off x="2692046" y="2852936"/>
            <a:ext cx="2398590" cy="212365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sz="2200" b="1" dirty="0" smtClean="0">
                <a:solidFill>
                  <a:srgbClr val="000000"/>
                </a:solidFill>
                <a:latin typeface="Arial" panose="020B0604020202020204" pitchFamily="34" charset="0"/>
                <a:cs typeface="Arial" panose="020B0604020202020204" pitchFamily="34" charset="0"/>
              </a:rPr>
              <a:t>Se </a:t>
            </a:r>
            <a:r>
              <a:rPr lang="es-ES" sz="2200" b="1" dirty="0">
                <a:solidFill>
                  <a:srgbClr val="000000"/>
                </a:solidFill>
                <a:latin typeface="Arial" panose="020B0604020202020204" pitchFamily="34" charset="0"/>
                <a:cs typeface="Arial" panose="020B0604020202020204" pitchFamily="34" charset="0"/>
              </a:rPr>
              <a:t>relaciona con las fuerzas competitivas derivadas de la actividad que desarrolla</a:t>
            </a:r>
            <a:r>
              <a:rPr lang="es-ES" sz="2200" b="1" dirty="0" smtClean="0">
                <a:solidFill>
                  <a:srgbClr val="000000"/>
                </a:solidFill>
                <a:latin typeface="Arial" panose="020B0604020202020204" pitchFamily="34" charset="0"/>
                <a:cs typeface="Arial" panose="020B0604020202020204" pitchFamily="34" charset="0"/>
              </a:rPr>
              <a:t>.</a:t>
            </a:r>
            <a:endParaRPr lang="es-ES" sz="2200" b="1" dirty="0">
              <a:latin typeface="Arial" panose="020B0604020202020204" pitchFamily="34" charset="0"/>
              <a:cs typeface="Arial" panose="020B0604020202020204" pitchFamily="34" charset="0"/>
            </a:endParaRPr>
          </a:p>
        </p:txBody>
      </p:sp>
      <p:sp>
        <p:nvSpPr>
          <p:cNvPr id="10" name="Rectángulo 9"/>
          <p:cNvSpPr/>
          <p:nvPr/>
        </p:nvSpPr>
        <p:spPr>
          <a:xfrm>
            <a:off x="6439946" y="908720"/>
            <a:ext cx="2547428" cy="2462213"/>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200" b="1" dirty="0" smtClean="0">
                <a:solidFill>
                  <a:srgbClr val="FF0000"/>
                </a:solidFill>
                <a:latin typeface="Lucida Sans Unicode" panose="020B0602030504020204" pitchFamily="34" charset="0"/>
                <a:cs typeface="Lucida Sans Unicode" panose="020B0602030504020204" pitchFamily="34" charset="0"/>
              </a:rPr>
              <a:t>Demográficas. Económicas.</a:t>
            </a:r>
          </a:p>
          <a:p>
            <a:pPr algn="just"/>
            <a:r>
              <a:rPr lang="es-ES" sz="2200" b="1" dirty="0" smtClean="0">
                <a:solidFill>
                  <a:srgbClr val="FF0000"/>
                </a:solidFill>
                <a:latin typeface="Lucida Sans Unicode" panose="020B0602030504020204" pitchFamily="34" charset="0"/>
                <a:cs typeface="Lucida Sans Unicode" panose="020B0602030504020204" pitchFamily="34" charset="0"/>
              </a:rPr>
              <a:t>Socio-Culturales.</a:t>
            </a:r>
          </a:p>
          <a:p>
            <a:pPr algn="just"/>
            <a:r>
              <a:rPr lang="es-ES" sz="2200" b="1" dirty="0" smtClean="0">
                <a:solidFill>
                  <a:srgbClr val="FF0000"/>
                </a:solidFill>
                <a:latin typeface="Lucida Sans Unicode" panose="020B0602030504020204" pitchFamily="34" charset="0"/>
                <a:cs typeface="Lucida Sans Unicode" panose="020B0602030504020204" pitchFamily="34" charset="0"/>
              </a:rPr>
              <a:t>Político-Legales.</a:t>
            </a:r>
          </a:p>
          <a:p>
            <a:pPr algn="just"/>
            <a:r>
              <a:rPr lang="es-ES" sz="2200" b="1" dirty="0" smtClean="0">
                <a:solidFill>
                  <a:srgbClr val="FF0000"/>
                </a:solidFill>
                <a:latin typeface="Lucida Sans Unicode" panose="020B0602030504020204" pitchFamily="34" charset="0"/>
                <a:cs typeface="Lucida Sans Unicode" panose="020B0602030504020204" pitchFamily="34" charset="0"/>
              </a:rPr>
              <a:t>Tecnológicas.</a:t>
            </a:r>
          </a:p>
          <a:p>
            <a:pPr algn="just"/>
            <a:r>
              <a:rPr lang="es-ES" sz="2200" b="1" dirty="0" smtClean="0">
                <a:solidFill>
                  <a:srgbClr val="FF0000"/>
                </a:solidFill>
                <a:latin typeface="Lucida Sans Unicode" panose="020B0602030504020204" pitchFamily="34" charset="0"/>
                <a:cs typeface="Lucida Sans Unicode" panose="020B0602030504020204" pitchFamily="34" charset="0"/>
              </a:rPr>
              <a:t>Ambientales-Naturales</a:t>
            </a:r>
            <a:r>
              <a:rPr lang="es-ES" sz="2200" b="1" dirty="0">
                <a:solidFill>
                  <a:srgbClr val="FF0000"/>
                </a:solidFill>
                <a:latin typeface="Lucida Sans Unicode" panose="020B0602030504020204" pitchFamily="34" charset="0"/>
                <a:cs typeface="Lucida Sans Unicode" panose="020B0602030504020204" pitchFamily="34" charset="0"/>
              </a:rPr>
              <a:t>.</a:t>
            </a:r>
            <a:r>
              <a:rPr lang="es-ES" sz="2200" b="1" dirty="0">
                <a:latin typeface="Lucida Sans Unicode" panose="020B0602030504020204" pitchFamily="34" charset="0"/>
                <a:cs typeface="Lucida Sans Unicode" panose="020B0602030504020204" pitchFamily="34" charset="0"/>
              </a:rPr>
              <a:t> </a:t>
            </a:r>
            <a:endParaRPr lang="es-ES" sz="2200" dirty="0">
              <a:latin typeface="Lucida Sans Unicode" panose="020B0602030504020204" pitchFamily="34" charset="0"/>
              <a:cs typeface="Lucida Sans Unicode" panose="020B0602030504020204" pitchFamily="34" charset="0"/>
            </a:endParaRPr>
          </a:p>
        </p:txBody>
      </p:sp>
      <p:sp>
        <p:nvSpPr>
          <p:cNvPr id="11" name="Rectángulo 10"/>
          <p:cNvSpPr/>
          <p:nvPr/>
        </p:nvSpPr>
        <p:spPr>
          <a:xfrm>
            <a:off x="6686776" y="116632"/>
            <a:ext cx="2053767" cy="769441"/>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ctr"/>
            <a:r>
              <a:rPr lang="es-ES" sz="2200" b="1" dirty="0" smtClean="0">
                <a:latin typeface="Arial" panose="020B0604020202020204" pitchFamily="34" charset="0"/>
                <a:cs typeface="Arial" panose="020B0604020202020204" pitchFamily="34" charset="0"/>
              </a:rPr>
              <a:t>Categorías de</a:t>
            </a:r>
          </a:p>
          <a:p>
            <a:pPr algn="ctr"/>
            <a:r>
              <a:rPr lang="es-ES" sz="2200" b="1" dirty="0" smtClean="0">
                <a:latin typeface="Arial" panose="020B0604020202020204" pitchFamily="34" charset="0"/>
                <a:cs typeface="Arial" panose="020B0604020202020204" pitchFamily="34" charset="0"/>
              </a:rPr>
              <a:t> </a:t>
            </a:r>
            <a:r>
              <a:rPr lang="es-ES" sz="2200" b="1" dirty="0">
                <a:latin typeface="Arial" panose="020B0604020202020204" pitchFamily="34" charset="0"/>
                <a:cs typeface="Arial" panose="020B0604020202020204" pitchFamily="34" charset="0"/>
              </a:rPr>
              <a:t>fuerzas: </a:t>
            </a:r>
            <a:endParaRPr lang="es-ES" sz="2200" dirty="0"/>
          </a:p>
        </p:txBody>
      </p:sp>
      <p:sp>
        <p:nvSpPr>
          <p:cNvPr id="12" name="Rectángulo 11"/>
          <p:cNvSpPr/>
          <p:nvPr/>
        </p:nvSpPr>
        <p:spPr>
          <a:xfrm>
            <a:off x="5635248" y="3879046"/>
            <a:ext cx="3352126" cy="286232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b="1" dirty="0" smtClean="0">
                <a:solidFill>
                  <a:srgbClr val="000000"/>
                </a:solidFill>
                <a:latin typeface="Lucida Sans Unicode" panose="020B0602030504020204" pitchFamily="34" charset="0"/>
                <a:cs typeface="Lucida Sans Unicode" panose="020B0602030504020204" pitchFamily="34" charset="0"/>
              </a:rPr>
              <a:t>1.Amenaza de los nuevos competidores.</a:t>
            </a:r>
          </a:p>
          <a:p>
            <a:pPr algn="just"/>
            <a:r>
              <a:rPr lang="es-ES" b="1" dirty="0" smtClean="0">
                <a:latin typeface="Lucida Sans Unicode" panose="020B0602030504020204" pitchFamily="34" charset="0"/>
                <a:cs typeface="Lucida Sans Unicode" panose="020B0602030504020204" pitchFamily="34" charset="0"/>
              </a:rPr>
              <a:t>2.Poder de negociación de los clientes.</a:t>
            </a:r>
          </a:p>
          <a:p>
            <a:pPr algn="just"/>
            <a:r>
              <a:rPr lang="es-ES" b="1" dirty="0" smtClean="0">
                <a:solidFill>
                  <a:srgbClr val="000000"/>
                </a:solidFill>
                <a:latin typeface="Lucida Sans Unicode" panose="020B0602030504020204" pitchFamily="34" charset="0"/>
                <a:cs typeface="Lucida Sans Unicode" panose="020B0602030504020204" pitchFamily="34" charset="0"/>
              </a:rPr>
              <a:t>3.Amenaza de productos y servicios sustitutivos.</a:t>
            </a:r>
          </a:p>
          <a:p>
            <a:pPr algn="just"/>
            <a:r>
              <a:rPr lang="es-ES" b="1" dirty="0" smtClean="0">
                <a:solidFill>
                  <a:srgbClr val="000000"/>
                </a:solidFill>
                <a:latin typeface="Lucida Sans Unicode" panose="020B0602030504020204" pitchFamily="34" charset="0"/>
                <a:cs typeface="Lucida Sans Unicode" panose="020B0602030504020204" pitchFamily="34" charset="0"/>
              </a:rPr>
              <a:t>4.Poder de negociación de los proveedores.</a:t>
            </a:r>
          </a:p>
          <a:p>
            <a:pPr algn="just"/>
            <a:r>
              <a:rPr lang="es-ES" b="1" dirty="0" smtClean="0">
                <a:solidFill>
                  <a:srgbClr val="000000"/>
                </a:solidFill>
                <a:latin typeface="Lucida Sans Unicode" panose="020B0602030504020204" pitchFamily="34" charset="0"/>
                <a:cs typeface="Lucida Sans Unicode" panose="020B0602030504020204" pitchFamily="34" charset="0"/>
              </a:rPr>
              <a:t>5.Rivalidad entre los competidores. </a:t>
            </a:r>
            <a:endParaRPr lang="es-ES" b="1" dirty="0">
              <a:latin typeface="Lucida Sans Unicode" panose="020B0602030504020204" pitchFamily="34" charset="0"/>
              <a:cs typeface="Lucida Sans Unicode" panose="020B0602030504020204" pitchFamily="34" charset="0"/>
            </a:endParaRPr>
          </a:p>
        </p:txBody>
      </p:sp>
      <p:sp>
        <p:nvSpPr>
          <p:cNvPr id="4" name="Rectángulo 3"/>
          <p:cNvSpPr/>
          <p:nvPr/>
        </p:nvSpPr>
        <p:spPr>
          <a:xfrm>
            <a:off x="6372200" y="3501008"/>
            <a:ext cx="1819729" cy="369332"/>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just"/>
            <a:r>
              <a:rPr lang="es-ES" b="1" dirty="0">
                <a:solidFill>
                  <a:srgbClr val="000000"/>
                </a:solidFill>
                <a:latin typeface="Lucida Sans Unicode" panose="020B0602030504020204" pitchFamily="34" charset="0"/>
                <a:cs typeface="Lucida Sans Unicode" panose="020B0602030504020204" pitchFamily="34" charset="0"/>
              </a:rPr>
              <a:t>Fuerzas </a:t>
            </a:r>
            <a:r>
              <a:rPr lang="es-ES" b="1" dirty="0" smtClean="0">
                <a:solidFill>
                  <a:srgbClr val="000000"/>
                </a:solidFill>
                <a:latin typeface="Lucida Sans Unicode" panose="020B0602030504020204" pitchFamily="34" charset="0"/>
                <a:cs typeface="Lucida Sans Unicode" panose="020B0602030504020204" pitchFamily="34" charset="0"/>
              </a:rPr>
              <a:t>como</a:t>
            </a:r>
            <a:r>
              <a:rPr lang="es-ES" b="1" dirty="0">
                <a:solidFill>
                  <a:srgbClr val="000000"/>
                </a:solidFill>
                <a:latin typeface="Lucida Sans Unicode" panose="020B0602030504020204" pitchFamily="34" charset="0"/>
                <a:cs typeface="Lucida Sans Unicode" panose="020B0602030504020204" pitchFamily="34" charset="0"/>
              </a:rPr>
              <a:t>:</a:t>
            </a:r>
          </a:p>
        </p:txBody>
      </p:sp>
    </p:spTree>
    <p:extLst>
      <p:ext uri="{BB962C8B-B14F-4D97-AF65-F5344CB8AC3E}">
        <p14:creationId xmlns:p14="http://schemas.microsoft.com/office/powerpoint/2010/main" xmlns="" val="3160655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7" name="Text Box 9"/>
          <p:cNvSpPr txBox="1">
            <a:spLocks noChangeArrowheads="1"/>
          </p:cNvSpPr>
          <p:nvPr/>
        </p:nvSpPr>
        <p:spPr bwMode="auto">
          <a:xfrm>
            <a:off x="2916238" y="4292600"/>
            <a:ext cx="184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endParaRPr lang="es-ES" altLang="es-ES"/>
          </a:p>
        </p:txBody>
      </p:sp>
      <p:sp>
        <p:nvSpPr>
          <p:cNvPr id="2" name="Rectángulo 1"/>
          <p:cNvSpPr/>
          <p:nvPr/>
        </p:nvSpPr>
        <p:spPr>
          <a:xfrm>
            <a:off x="467544" y="260648"/>
            <a:ext cx="7920880" cy="461665"/>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s-ES" sz="2400" b="1" dirty="0">
                <a:solidFill>
                  <a:srgbClr val="000000"/>
                </a:solidFill>
                <a:latin typeface="Arial" panose="020B0604020202020204" pitchFamily="34" charset="0"/>
                <a:cs typeface="Arial" panose="020B0604020202020204" pitchFamily="34" charset="0"/>
              </a:rPr>
              <a:t>El </a:t>
            </a:r>
            <a:r>
              <a:rPr lang="es-ES" sz="2400" b="1" dirty="0" smtClean="0">
                <a:solidFill>
                  <a:srgbClr val="000000"/>
                </a:solidFill>
                <a:latin typeface="Arial" panose="020B0604020202020204" pitchFamily="34" charset="0"/>
                <a:cs typeface="Arial" panose="020B0604020202020204" pitchFamily="34" charset="0"/>
              </a:rPr>
              <a:t>Macroentorno se analiza con </a:t>
            </a:r>
            <a:r>
              <a:rPr lang="es-ES" sz="2400" b="1" dirty="0">
                <a:solidFill>
                  <a:srgbClr val="000000"/>
                </a:solidFill>
                <a:latin typeface="Arial" panose="020B0604020202020204" pitchFamily="34" charset="0"/>
                <a:cs typeface="Arial" panose="020B0604020202020204" pitchFamily="34" charset="0"/>
              </a:rPr>
              <a:t>la técnica del PEST </a:t>
            </a:r>
            <a:endParaRPr lang="es-ES" sz="2400" b="1" dirty="0">
              <a:latin typeface="Arial" panose="020B0604020202020204" pitchFamily="34" charset="0"/>
              <a:cs typeface="Arial" panose="020B0604020202020204" pitchFamily="34" charset="0"/>
            </a:endParaRPr>
          </a:p>
        </p:txBody>
      </p:sp>
      <p:sp>
        <p:nvSpPr>
          <p:cNvPr id="3" name="Rectángulo 2"/>
          <p:cNvSpPr/>
          <p:nvPr/>
        </p:nvSpPr>
        <p:spPr>
          <a:xfrm>
            <a:off x="251520" y="1124744"/>
            <a:ext cx="8568952" cy="532453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s-ES" sz="2000" b="1" dirty="0">
                <a:solidFill>
                  <a:srgbClr val="000000"/>
                </a:solidFill>
                <a:latin typeface="Arial" panose="020B0604020202020204" pitchFamily="34" charset="0"/>
                <a:cs typeface="Arial" panose="020B0604020202020204" pitchFamily="34" charset="0"/>
              </a:rPr>
              <a:t>El PEST es una herramienta que pone de manifiesto las influencias que el entorno general ofrece a la actuación de la empresa. </a:t>
            </a:r>
            <a:endParaRPr lang="es-ES" sz="2000" b="1" dirty="0" smtClean="0">
              <a:solidFill>
                <a:srgbClr val="000000"/>
              </a:solidFill>
              <a:latin typeface="Arial" panose="020B0604020202020204" pitchFamily="34" charset="0"/>
              <a:cs typeface="Arial" panose="020B0604020202020204" pitchFamily="34" charset="0"/>
            </a:endParaRPr>
          </a:p>
          <a:p>
            <a:pPr algn="just"/>
            <a:endParaRPr lang="es-ES" sz="2000" b="1" dirty="0">
              <a:solidFill>
                <a:srgbClr val="000000"/>
              </a:solidFill>
              <a:latin typeface="Arial" panose="020B0604020202020204" pitchFamily="34" charset="0"/>
              <a:cs typeface="Arial" panose="020B0604020202020204" pitchFamily="34" charset="0"/>
            </a:endParaRPr>
          </a:p>
          <a:p>
            <a:pPr algn="just"/>
            <a:r>
              <a:rPr lang="es-ES" sz="2000" b="1" dirty="0" smtClean="0">
                <a:solidFill>
                  <a:srgbClr val="000000"/>
                </a:solidFill>
                <a:latin typeface="Arial" panose="020B0604020202020204" pitchFamily="34" charset="0"/>
                <a:cs typeface="Arial" panose="020B0604020202020204" pitchFamily="34" charset="0"/>
              </a:rPr>
              <a:t>Se </a:t>
            </a:r>
            <a:r>
              <a:rPr lang="es-ES" sz="2000" b="1" dirty="0">
                <a:solidFill>
                  <a:srgbClr val="000000"/>
                </a:solidFill>
                <a:latin typeface="Arial" panose="020B0604020202020204" pitchFamily="34" charset="0"/>
                <a:cs typeface="Arial" panose="020B0604020202020204" pitchFamily="34" charset="0"/>
              </a:rPr>
              <a:t>trata de una técnica subjetiva y </a:t>
            </a:r>
            <a:r>
              <a:rPr lang="es-ES" sz="2000" b="1" dirty="0" smtClean="0">
                <a:solidFill>
                  <a:srgbClr val="000000"/>
                </a:solidFill>
                <a:latin typeface="Arial" panose="020B0604020202020204" pitchFamily="34" charset="0"/>
                <a:cs typeface="Arial" panose="020B0604020202020204" pitchFamily="34" charset="0"/>
              </a:rPr>
              <a:t>cualitativa. </a:t>
            </a:r>
            <a:r>
              <a:rPr lang="es-ES" sz="2000" b="1" dirty="0">
                <a:solidFill>
                  <a:srgbClr val="000000"/>
                </a:solidFill>
                <a:latin typeface="Arial" panose="020B0604020202020204" pitchFamily="34" charset="0"/>
                <a:cs typeface="Arial" panose="020B0604020202020204" pitchFamily="34" charset="0"/>
              </a:rPr>
              <a:t>La elaboración de este perfil consta de dos fases</a:t>
            </a:r>
            <a:r>
              <a:rPr lang="es-ES" sz="2000" b="1" dirty="0" smtClean="0">
                <a:solidFill>
                  <a:srgbClr val="000000"/>
                </a:solidFill>
                <a:latin typeface="Arial" panose="020B0604020202020204" pitchFamily="34" charset="0"/>
                <a:cs typeface="Arial" panose="020B0604020202020204" pitchFamily="34" charset="0"/>
              </a:rPr>
              <a:t>:</a:t>
            </a:r>
          </a:p>
          <a:p>
            <a:pPr algn="just"/>
            <a:endParaRPr lang="es-ES" sz="2000" b="1" dirty="0" smtClean="0">
              <a:solidFill>
                <a:srgbClr val="000000"/>
              </a:solidFill>
              <a:latin typeface="Arial" panose="020B0604020202020204" pitchFamily="34" charset="0"/>
              <a:cs typeface="Arial" panose="020B0604020202020204" pitchFamily="34" charset="0"/>
            </a:endParaRPr>
          </a:p>
          <a:p>
            <a:pPr marL="457200" indent="-457200" algn="just">
              <a:buAutoNum type="arabicPeriod"/>
            </a:pPr>
            <a:r>
              <a:rPr lang="es-ES" sz="2000" b="1" dirty="0" smtClean="0">
                <a:solidFill>
                  <a:srgbClr val="000000"/>
                </a:solidFill>
                <a:latin typeface="Arial" panose="020B0604020202020204" pitchFamily="34" charset="0"/>
                <a:cs typeface="Arial" panose="020B0604020202020204" pitchFamily="34" charset="0"/>
              </a:rPr>
              <a:t>Se </a:t>
            </a:r>
            <a:r>
              <a:rPr lang="es-ES" sz="2000" b="1" dirty="0">
                <a:solidFill>
                  <a:srgbClr val="000000"/>
                </a:solidFill>
                <a:latin typeface="Arial" panose="020B0604020202020204" pitchFamily="34" charset="0"/>
                <a:cs typeface="Arial" panose="020B0604020202020204" pitchFamily="34" charset="0"/>
              </a:rPr>
              <a:t>elabora una lista de los factores claves del entorno. </a:t>
            </a:r>
            <a:r>
              <a:rPr lang="es-ES" sz="2000" b="1" dirty="0" smtClean="0">
                <a:solidFill>
                  <a:srgbClr val="000000"/>
                </a:solidFill>
                <a:latin typeface="Arial" panose="020B0604020202020204" pitchFamily="34" charset="0"/>
                <a:cs typeface="Arial" panose="020B0604020202020204" pitchFamily="34" charset="0"/>
              </a:rPr>
              <a:t>Tabla No.1</a:t>
            </a:r>
          </a:p>
          <a:p>
            <a:pPr marL="457200" indent="-457200" algn="just">
              <a:buAutoNum type="arabicPeriod"/>
            </a:pPr>
            <a:endParaRPr lang="es-ES" sz="2000" b="1" dirty="0">
              <a:solidFill>
                <a:srgbClr val="000000"/>
              </a:solidFill>
              <a:latin typeface="Arial" panose="020B0604020202020204" pitchFamily="34" charset="0"/>
              <a:cs typeface="Arial" panose="020B0604020202020204" pitchFamily="34" charset="0"/>
            </a:endParaRPr>
          </a:p>
          <a:p>
            <a:pPr marL="457200" indent="-457200" algn="just">
              <a:buAutoNum type="arabicPeriod"/>
            </a:pPr>
            <a:r>
              <a:rPr lang="es-ES" sz="2000" b="1" dirty="0" smtClean="0">
                <a:solidFill>
                  <a:srgbClr val="000000"/>
                </a:solidFill>
                <a:latin typeface="Arial" panose="020B0604020202020204" pitchFamily="34" charset="0"/>
                <a:cs typeface="Arial" panose="020B0604020202020204" pitchFamily="34" charset="0"/>
              </a:rPr>
              <a:t>Valorar </a:t>
            </a:r>
            <a:r>
              <a:rPr lang="es-ES" sz="2000" b="1" dirty="0">
                <a:solidFill>
                  <a:srgbClr val="000000"/>
                </a:solidFill>
                <a:latin typeface="Arial" panose="020B0604020202020204" pitchFamily="34" charset="0"/>
                <a:cs typeface="Arial" panose="020B0604020202020204" pitchFamily="34" charset="0"/>
              </a:rPr>
              <a:t>el comportamiento de cada uno de los factores clave en una escala que habitualmente suele ser de uno a cinco, o lo que es lo mismo: muy negativo, negativo, indiferente, positivo y muy positivo (Likert, R. 1967</a:t>
            </a:r>
            <a:r>
              <a:rPr lang="es-ES" sz="2000" b="1" dirty="0" smtClean="0">
                <a:solidFill>
                  <a:srgbClr val="000000"/>
                </a:solidFill>
                <a:latin typeface="Arial" panose="020B0604020202020204" pitchFamily="34" charset="0"/>
                <a:cs typeface="Arial" panose="020B0604020202020204" pitchFamily="34" charset="0"/>
              </a:rPr>
              <a:t>).</a:t>
            </a:r>
          </a:p>
          <a:p>
            <a:pPr marL="457200" indent="-457200" algn="just">
              <a:buAutoNum type="arabicPeriod"/>
            </a:pPr>
            <a:endParaRPr lang="es-ES" sz="2000" b="1" dirty="0">
              <a:solidFill>
                <a:srgbClr val="000000"/>
              </a:solidFill>
              <a:latin typeface="Arial" panose="020B0604020202020204" pitchFamily="34" charset="0"/>
              <a:cs typeface="Arial" panose="020B0604020202020204" pitchFamily="34" charset="0"/>
            </a:endParaRPr>
          </a:p>
          <a:p>
            <a:pPr algn="just"/>
            <a:r>
              <a:rPr lang="es-ES" sz="2000" b="1" dirty="0">
                <a:solidFill>
                  <a:srgbClr val="000000"/>
                </a:solidFill>
                <a:latin typeface="Arial" panose="020B0604020202020204" pitchFamily="34" charset="0"/>
                <a:cs typeface="Arial" panose="020B0604020202020204" pitchFamily="34" charset="0"/>
              </a:rPr>
              <a:t>Con el análisis del entorno general vamos a identificar los factores que van a influir en el desarrollo de la empresa y que pueden condicionar el negocio de la misma.</a:t>
            </a:r>
            <a:endParaRPr lang="es-ES" sz="2000" b="1" dirty="0" smtClea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4283218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a:spAutoFit/>
      </a:bodyPr>
      <a:lstStyle>
        <a:defPPr>
          <a:spcBef>
            <a:spcPct val="50000"/>
          </a:spcBef>
          <a:defRPr b="1" dirty="0"/>
        </a:defPPr>
      </a:lstStyle>
    </a:tx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5728</TotalTime>
  <Words>3230</Words>
  <Application>Microsoft Office PowerPoint</Application>
  <PresentationFormat>Presentación en pantalla (4:3)</PresentationFormat>
  <Paragraphs>317</Paragraphs>
  <Slides>42</Slides>
  <Notes>1</Notes>
  <HiddenSlides>0</HiddenSlides>
  <MMClips>0</MMClips>
  <ScaleCrop>false</ScaleCrop>
  <HeadingPairs>
    <vt:vector size="4" baseType="variant">
      <vt:variant>
        <vt:lpstr>Tema</vt:lpstr>
      </vt:variant>
      <vt:variant>
        <vt:i4>1</vt:i4>
      </vt:variant>
      <vt:variant>
        <vt:lpstr>Títulos de diapositiva</vt:lpstr>
      </vt:variant>
      <vt:variant>
        <vt:i4>42</vt:i4>
      </vt:variant>
    </vt:vector>
  </HeadingPairs>
  <TitlesOfParts>
    <vt:vector size="43"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Salas</dc:creator>
  <cp:lastModifiedBy>DALIANNIS</cp:lastModifiedBy>
  <cp:revision>573</cp:revision>
  <dcterms:created xsi:type="dcterms:W3CDTF">2014-09-13T09:11:15Z</dcterms:created>
  <dcterms:modified xsi:type="dcterms:W3CDTF">2024-06-19T23:34:34Z</dcterms:modified>
</cp:coreProperties>
</file>