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33" r:id="rId2"/>
    <p:sldId id="334" r:id="rId3"/>
    <p:sldId id="348" r:id="rId4"/>
    <p:sldId id="335" r:id="rId5"/>
    <p:sldId id="336" r:id="rId6"/>
    <p:sldId id="337" r:id="rId7"/>
    <p:sldId id="338" r:id="rId8"/>
    <p:sldId id="339" r:id="rId9"/>
    <p:sldId id="340" r:id="rId10"/>
    <p:sldId id="341" r:id="rId11"/>
    <p:sldId id="342" r:id="rId12"/>
    <p:sldId id="343" r:id="rId13"/>
    <p:sldId id="344" r:id="rId14"/>
    <p:sldId id="345" r:id="rId15"/>
    <p:sldId id="355" r:id="rId16"/>
    <p:sldId id="346" r:id="rId17"/>
    <p:sldId id="347" r:id="rId18"/>
    <p:sldId id="351" r:id="rId19"/>
    <p:sldId id="352" r:id="rId20"/>
    <p:sldId id="353" r:id="rId21"/>
    <p:sldId id="354" r:id="rId22"/>
    <p:sldId id="350" r:id="rId23"/>
    <p:sldId id="356" r:id="rId24"/>
    <p:sldId id="357" r:id="rId25"/>
    <p:sldId id="358" r:id="rId26"/>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72" autoAdjust="0"/>
    <p:restoredTop sz="94660"/>
  </p:normalViewPr>
  <p:slideViewPr>
    <p:cSldViewPr snapToGrid="0">
      <p:cViewPr varScale="1">
        <p:scale>
          <a:sx n="78" d="100"/>
          <a:sy n="78" d="100"/>
        </p:scale>
        <p:origin x="87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99DF22-B520-D73F-DA5D-3EB7D7B1527E}"/>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5702EF25-1E16-3855-84EF-F021EA874E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82BB099-6A9F-5D85-125E-CA7BEC482009}"/>
              </a:ext>
            </a:extLst>
          </p:cNvPr>
          <p:cNvSpPr>
            <a:spLocks noGrp="1"/>
          </p:cNvSpPr>
          <p:nvPr>
            <p:ph type="dt" sz="half" idx="10"/>
          </p:nvPr>
        </p:nvSpPr>
        <p:spPr/>
        <p:txBody>
          <a:bodyPr/>
          <a:lstStyle/>
          <a:p>
            <a:fld id="{8A80CCEE-392B-4BD6-999E-3B6BC1124F61}" type="datetimeFigureOut">
              <a:rPr lang="es-ES" smtClean="0"/>
              <a:t>07/05/2026</a:t>
            </a:fld>
            <a:endParaRPr lang="es-ES"/>
          </a:p>
        </p:txBody>
      </p:sp>
      <p:sp>
        <p:nvSpPr>
          <p:cNvPr id="5" name="Marcador de pie de página 4">
            <a:extLst>
              <a:ext uri="{FF2B5EF4-FFF2-40B4-BE49-F238E27FC236}">
                <a16:creationId xmlns:a16="http://schemas.microsoft.com/office/drawing/2014/main" id="{1F266AC5-855B-1C4F-AC90-8279371CFF6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5C38636-9E5F-DC6A-EF37-EB4D4EE7D723}"/>
              </a:ext>
            </a:extLst>
          </p:cNvPr>
          <p:cNvSpPr>
            <a:spLocks noGrp="1"/>
          </p:cNvSpPr>
          <p:nvPr>
            <p:ph type="sldNum" sz="quarter" idx="12"/>
          </p:nvPr>
        </p:nvSpPr>
        <p:spPr/>
        <p:txBody>
          <a:bodyPr/>
          <a:lstStyle/>
          <a:p>
            <a:fld id="{1D7320BC-E8D4-4C37-9F4F-194821A653CB}" type="slidenum">
              <a:rPr lang="es-ES" smtClean="0"/>
              <a:t>‹Nº›</a:t>
            </a:fld>
            <a:endParaRPr lang="es-ES"/>
          </a:p>
        </p:txBody>
      </p:sp>
    </p:spTree>
    <p:extLst>
      <p:ext uri="{BB962C8B-B14F-4D97-AF65-F5344CB8AC3E}">
        <p14:creationId xmlns:p14="http://schemas.microsoft.com/office/powerpoint/2010/main" val="1255506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6953E5-24C3-2CA9-6C47-ADEC33FF9927}"/>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A737D99F-D9DA-76AA-15BD-6C725382DE5D}"/>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B0970C9-8AA8-3711-C702-F907F866BB57}"/>
              </a:ext>
            </a:extLst>
          </p:cNvPr>
          <p:cNvSpPr>
            <a:spLocks noGrp="1"/>
          </p:cNvSpPr>
          <p:nvPr>
            <p:ph type="dt" sz="half" idx="10"/>
          </p:nvPr>
        </p:nvSpPr>
        <p:spPr/>
        <p:txBody>
          <a:bodyPr/>
          <a:lstStyle/>
          <a:p>
            <a:fld id="{8A80CCEE-392B-4BD6-999E-3B6BC1124F61}" type="datetimeFigureOut">
              <a:rPr lang="es-ES" smtClean="0"/>
              <a:t>07/05/2026</a:t>
            </a:fld>
            <a:endParaRPr lang="es-ES"/>
          </a:p>
        </p:txBody>
      </p:sp>
      <p:sp>
        <p:nvSpPr>
          <p:cNvPr id="5" name="Marcador de pie de página 4">
            <a:extLst>
              <a:ext uri="{FF2B5EF4-FFF2-40B4-BE49-F238E27FC236}">
                <a16:creationId xmlns:a16="http://schemas.microsoft.com/office/drawing/2014/main" id="{3AE481C0-B486-360C-5F91-45EDD34B566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249F45D-204B-9348-6F20-C51BE60A5EA9}"/>
              </a:ext>
            </a:extLst>
          </p:cNvPr>
          <p:cNvSpPr>
            <a:spLocks noGrp="1"/>
          </p:cNvSpPr>
          <p:nvPr>
            <p:ph type="sldNum" sz="quarter" idx="12"/>
          </p:nvPr>
        </p:nvSpPr>
        <p:spPr/>
        <p:txBody>
          <a:bodyPr/>
          <a:lstStyle/>
          <a:p>
            <a:fld id="{1D7320BC-E8D4-4C37-9F4F-194821A653CB}" type="slidenum">
              <a:rPr lang="es-ES" smtClean="0"/>
              <a:t>‹Nº›</a:t>
            </a:fld>
            <a:endParaRPr lang="es-ES"/>
          </a:p>
        </p:txBody>
      </p:sp>
    </p:spTree>
    <p:extLst>
      <p:ext uri="{BB962C8B-B14F-4D97-AF65-F5344CB8AC3E}">
        <p14:creationId xmlns:p14="http://schemas.microsoft.com/office/powerpoint/2010/main" val="2611730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FFE7991-8E5A-EECB-EF9A-29098B721CFC}"/>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E76F7E0E-8136-C847-A730-7A7D6DEDC3E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3FC4A97-2C77-AFB3-2638-9E9EA64696EE}"/>
              </a:ext>
            </a:extLst>
          </p:cNvPr>
          <p:cNvSpPr>
            <a:spLocks noGrp="1"/>
          </p:cNvSpPr>
          <p:nvPr>
            <p:ph type="dt" sz="half" idx="10"/>
          </p:nvPr>
        </p:nvSpPr>
        <p:spPr/>
        <p:txBody>
          <a:bodyPr/>
          <a:lstStyle/>
          <a:p>
            <a:fld id="{8A80CCEE-392B-4BD6-999E-3B6BC1124F61}" type="datetimeFigureOut">
              <a:rPr lang="es-ES" smtClean="0"/>
              <a:t>07/05/2026</a:t>
            </a:fld>
            <a:endParaRPr lang="es-ES"/>
          </a:p>
        </p:txBody>
      </p:sp>
      <p:sp>
        <p:nvSpPr>
          <p:cNvPr id="5" name="Marcador de pie de página 4">
            <a:extLst>
              <a:ext uri="{FF2B5EF4-FFF2-40B4-BE49-F238E27FC236}">
                <a16:creationId xmlns:a16="http://schemas.microsoft.com/office/drawing/2014/main" id="{A19DDD2B-1255-331E-CF62-675D36636DB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671DC45-1733-1AD9-235B-2A1BC15B59F2}"/>
              </a:ext>
            </a:extLst>
          </p:cNvPr>
          <p:cNvSpPr>
            <a:spLocks noGrp="1"/>
          </p:cNvSpPr>
          <p:nvPr>
            <p:ph type="sldNum" sz="quarter" idx="12"/>
          </p:nvPr>
        </p:nvSpPr>
        <p:spPr/>
        <p:txBody>
          <a:bodyPr/>
          <a:lstStyle/>
          <a:p>
            <a:fld id="{1D7320BC-E8D4-4C37-9F4F-194821A653CB}" type="slidenum">
              <a:rPr lang="es-ES" smtClean="0"/>
              <a:t>‹Nº›</a:t>
            </a:fld>
            <a:endParaRPr lang="es-ES"/>
          </a:p>
        </p:txBody>
      </p:sp>
    </p:spTree>
    <p:extLst>
      <p:ext uri="{BB962C8B-B14F-4D97-AF65-F5344CB8AC3E}">
        <p14:creationId xmlns:p14="http://schemas.microsoft.com/office/powerpoint/2010/main" val="3193517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FDBD76-CF86-61FC-2AC0-E59D4C8F2A5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EFCF9B49-3163-C8BF-67F0-19B36346E7A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FD73CB61-FC86-D44F-7269-816E5356F08B}"/>
              </a:ext>
            </a:extLst>
          </p:cNvPr>
          <p:cNvSpPr>
            <a:spLocks noGrp="1"/>
          </p:cNvSpPr>
          <p:nvPr>
            <p:ph type="dt" sz="half" idx="10"/>
          </p:nvPr>
        </p:nvSpPr>
        <p:spPr/>
        <p:txBody>
          <a:bodyPr/>
          <a:lstStyle/>
          <a:p>
            <a:fld id="{8A80CCEE-392B-4BD6-999E-3B6BC1124F61}" type="datetimeFigureOut">
              <a:rPr lang="es-ES" smtClean="0"/>
              <a:t>07/05/2026</a:t>
            </a:fld>
            <a:endParaRPr lang="es-ES"/>
          </a:p>
        </p:txBody>
      </p:sp>
      <p:sp>
        <p:nvSpPr>
          <p:cNvPr id="5" name="Marcador de pie de página 4">
            <a:extLst>
              <a:ext uri="{FF2B5EF4-FFF2-40B4-BE49-F238E27FC236}">
                <a16:creationId xmlns:a16="http://schemas.microsoft.com/office/drawing/2014/main" id="{D77B396C-1A64-30E2-66F9-AA73C785122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4C0108E-156F-FB63-A83F-13A91670E1B3}"/>
              </a:ext>
            </a:extLst>
          </p:cNvPr>
          <p:cNvSpPr>
            <a:spLocks noGrp="1"/>
          </p:cNvSpPr>
          <p:nvPr>
            <p:ph type="sldNum" sz="quarter" idx="12"/>
          </p:nvPr>
        </p:nvSpPr>
        <p:spPr/>
        <p:txBody>
          <a:bodyPr/>
          <a:lstStyle/>
          <a:p>
            <a:fld id="{1D7320BC-E8D4-4C37-9F4F-194821A653CB}" type="slidenum">
              <a:rPr lang="es-ES" smtClean="0"/>
              <a:t>‹Nº›</a:t>
            </a:fld>
            <a:endParaRPr lang="es-ES"/>
          </a:p>
        </p:txBody>
      </p:sp>
    </p:spTree>
    <p:extLst>
      <p:ext uri="{BB962C8B-B14F-4D97-AF65-F5344CB8AC3E}">
        <p14:creationId xmlns:p14="http://schemas.microsoft.com/office/powerpoint/2010/main" val="3230518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15729D-4B9A-DC2F-A603-59001519FEBF}"/>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00C9DDE-2C16-AACA-BCC7-262BFD761C4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4B36218D-DCA3-E40A-B3F2-32BCFC74AFED}"/>
              </a:ext>
            </a:extLst>
          </p:cNvPr>
          <p:cNvSpPr>
            <a:spLocks noGrp="1"/>
          </p:cNvSpPr>
          <p:nvPr>
            <p:ph type="dt" sz="half" idx="10"/>
          </p:nvPr>
        </p:nvSpPr>
        <p:spPr/>
        <p:txBody>
          <a:bodyPr/>
          <a:lstStyle/>
          <a:p>
            <a:fld id="{8A80CCEE-392B-4BD6-999E-3B6BC1124F61}" type="datetimeFigureOut">
              <a:rPr lang="es-ES" smtClean="0"/>
              <a:t>07/05/2026</a:t>
            </a:fld>
            <a:endParaRPr lang="es-ES"/>
          </a:p>
        </p:txBody>
      </p:sp>
      <p:sp>
        <p:nvSpPr>
          <p:cNvPr id="5" name="Marcador de pie de página 4">
            <a:extLst>
              <a:ext uri="{FF2B5EF4-FFF2-40B4-BE49-F238E27FC236}">
                <a16:creationId xmlns:a16="http://schemas.microsoft.com/office/drawing/2014/main" id="{6DF15AFB-ED6B-F62B-2B06-D147677326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AE26734-0921-9BAA-9094-6C9434A03611}"/>
              </a:ext>
            </a:extLst>
          </p:cNvPr>
          <p:cNvSpPr>
            <a:spLocks noGrp="1"/>
          </p:cNvSpPr>
          <p:nvPr>
            <p:ph type="sldNum" sz="quarter" idx="12"/>
          </p:nvPr>
        </p:nvSpPr>
        <p:spPr/>
        <p:txBody>
          <a:bodyPr/>
          <a:lstStyle/>
          <a:p>
            <a:fld id="{1D7320BC-E8D4-4C37-9F4F-194821A653CB}" type="slidenum">
              <a:rPr lang="es-ES" smtClean="0"/>
              <a:t>‹Nº›</a:t>
            </a:fld>
            <a:endParaRPr lang="es-ES"/>
          </a:p>
        </p:txBody>
      </p:sp>
    </p:spTree>
    <p:extLst>
      <p:ext uri="{BB962C8B-B14F-4D97-AF65-F5344CB8AC3E}">
        <p14:creationId xmlns:p14="http://schemas.microsoft.com/office/powerpoint/2010/main" val="185984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912AD0-39D8-4754-24FD-031F2A9EB87B}"/>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3FA79F9-9D97-E7CA-E25A-085AFF947DBF}"/>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8FE7C08-EED9-ECD9-B0B5-0C7256B7C52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BE5F4ED-E45D-C644-2278-679FAA31EDC2}"/>
              </a:ext>
            </a:extLst>
          </p:cNvPr>
          <p:cNvSpPr>
            <a:spLocks noGrp="1"/>
          </p:cNvSpPr>
          <p:nvPr>
            <p:ph type="dt" sz="half" idx="10"/>
          </p:nvPr>
        </p:nvSpPr>
        <p:spPr/>
        <p:txBody>
          <a:bodyPr/>
          <a:lstStyle/>
          <a:p>
            <a:fld id="{8A80CCEE-392B-4BD6-999E-3B6BC1124F61}" type="datetimeFigureOut">
              <a:rPr lang="es-ES" smtClean="0"/>
              <a:t>07/05/2026</a:t>
            </a:fld>
            <a:endParaRPr lang="es-ES"/>
          </a:p>
        </p:txBody>
      </p:sp>
      <p:sp>
        <p:nvSpPr>
          <p:cNvPr id="6" name="Marcador de pie de página 5">
            <a:extLst>
              <a:ext uri="{FF2B5EF4-FFF2-40B4-BE49-F238E27FC236}">
                <a16:creationId xmlns:a16="http://schemas.microsoft.com/office/drawing/2014/main" id="{8B14B6E0-8DE9-68D8-0E7C-97787544C20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5DCE90A-2E8F-D2D6-B9BC-F873A1E81ACC}"/>
              </a:ext>
            </a:extLst>
          </p:cNvPr>
          <p:cNvSpPr>
            <a:spLocks noGrp="1"/>
          </p:cNvSpPr>
          <p:nvPr>
            <p:ph type="sldNum" sz="quarter" idx="12"/>
          </p:nvPr>
        </p:nvSpPr>
        <p:spPr/>
        <p:txBody>
          <a:bodyPr/>
          <a:lstStyle/>
          <a:p>
            <a:fld id="{1D7320BC-E8D4-4C37-9F4F-194821A653CB}" type="slidenum">
              <a:rPr lang="es-ES" smtClean="0"/>
              <a:t>‹Nº›</a:t>
            </a:fld>
            <a:endParaRPr lang="es-ES"/>
          </a:p>
        </p:txBody>
      </p:sp>
    </p:spTree>
    <p:extLst>
      <p:ext uri="{BB962C8B-B14F-4D97-AF65-F5344CB8AC3E}">
        <p14:creationId xmlns:p14="http://schemas.microsoft.com/office/powerpoint/2010/main" val="26429880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0DF5FC8-8431-8B6C-D733-4D69E5FDA34E}"/>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E7C5CC08-FED8-FF00-9828-AD2B2549D7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B7A6BD6-316F-DA7F-F08F-7EBE8359426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87CC65B5-83EC-79AA-1293-14C4B810EB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58280073-49D3-0DD5-1BA4-08673DE8695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32A044E2-4802-C60F-DE94-65DC0E320780}"/>
              </a:ext>
            </a:extLst>
          </p:cNvPr>
          <p:cNvSpPr>
            <a:spLocks noGrp="1"/>
          </p:cNvSpPr>
          <p:nvPr>
            <p:ph type="dt" sz="half" idx="10"/>
          </p:nvPr>
        </p:nvSpPr>
        <p:spPr/>
        <p:txBody>
          <a:bodyPr/>
          <a:lstStyle/>
          <a:p>
            <a:fld id="{8A80CCEE-392B-4BD6-999E-3B6BC1124F61}" type="datetimeFigureOut">
              <a:rPr lang="es-ES" smtClean="0"/>
              <a:t>07/05/2026</a:t>
            </a:fld>
            <a:endParaRPr lang="es-ES"/>
          </a:p>
        </p:txBody>
      </p:sp>
      <p:sp>
        <p:nvSpPr>
          <p:cNvPr id="8" name="Marcador de pie de página 7">
            <a:extLst>
              <a:ext uri="{FF2B5EF4-FFF2-40B4-BE49-F238E27FC236}">
                <a16:creationId xmlns:a16="http://schemas.microsoft.com/office/drawing/2014/main" id="{8DE8525E-DA78-5699-EB45-375554181A2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FE90213F-5E8A-B545-284B-A2658C976D83}"/>
              </a:ext>
            </a:extLst>
          </p:cNvPr>
          <p:cNvSpPr>
            <a:spLocks noGrp="1"/>
          </p:cNvSpPr>
          <p:nvPr>
            <p:ph type="sldNum" sz="quarter" idx="12"/>
          </p:nvPr>
        </p:nvSpPr>
        <p:spPr/>
        <p:txBody>
          <a:bodyPr/>
          <a:lstStyle/>
          <a:p>
            <a:fld id="{1D7320BC-E8D4-4C37-9F4F-194821A653CB}" type="slidenum">
              <a:rPr lang="es-ES" smtClean="0"/>
              <a:t>‹Nº›</a:t>
            </a:fld>
            <a:endParaRPr lang="es-ES"/>
          </a:p>
        </p:txBody>
      </p:sp>
    </p:spTree>
    <p:extLst>
      <p:ext uri="{BB962C8B-B14F-4D97-AF65-F5344CB8AC3E}">
        <p14:creationId xmlns:p14="http://schemas.microsoft.com/office/powerpoint/2010/main" val="3895919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576B4C-DE3B-C4FC-23D4-B931AE35B443}"/>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ED286247-ABA6-601A-A666-F40D38719641}"/>
              </a:ext>
            </a:extLst>
          </p:cNvPr>
          <p:cNvSpPr>
            <a:spLocks noGrp="1"/>
          </p:cNvSpPr>
          <p:nvPr>
            <p:ph type="dt" sz="half" idx="10"/>
          </p:nvPr>
        </p:nvSpPr>
        <p:spPr/>
        <p:txBody>
          <a:bodyPr/>
          <a:lstStyle/>
          <a:p>
            <a:fld id="{8A80CCEE-392B-4BD6-999E-3B6BC1124F61}" type="datetimeFigureOut">
              <a:rPr lang="es-ES" smtClean="0"/>
              <a:t>07/05/2026</a:t>
            </a:fld>
            <a:endParaRPr lang="es-ES"/>
          </a:p>
        </p:txBody>
      </p:sp>
      <p:sp>
        <p:nvSpPr>
          <p:cNvPr id="4" name="Marcador de pie de página 3">
            <a:extLst>
              <a:ext uri="{FF2B5EF4-FFF2-40B4-BE49-F238E27FC236}">
                <a16:creationId xmlns:a16="http://schemas.microsoft.com/office/drawing/2014/main" id="{863E9E76-1D1B-5963-C647-8FBA3E04229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7E770650-5864-EDCA-0CCC-9D4A34AFBFBB}"/>
              </a:ext>
            </a:extLst>
          </p:cNvPr>
          <p:cNvSpPr>
            <a:spLocks noGrp="1"/>
          </p:cNvSpPr>
          <p:nvPr>
            <p:ph type="sldNum" sz="quarter" idx="12"/>
          </p:nvPr>
        </p:nvSpPr>
        <p:spPr/>
        <p:txBody>
          <a:bodyPr/>
          <a:lstStyle/>
          <a:p>
            <a:fld id="{1D7320BC-E8D4-4C37-9F4F-194821A653CB}" type="slidenum">
              <a:rPr lang="es-ES" smtClean="0"/>
              <a:t>‹Nº›</a:t>
            </a:fld>
            <a:endParaRPr lang="es-ES"/>
          </a:p>
        </p:txBody>
      </p:sp>
    </p:spTree>
    <p:extLst>
      <p:ext uri="{BB962C8B-B14F-4D97-AF65-F5344CB8AC3E}">
        <p14:creationId xmlns:p14="http://schemas.microsoft.com/office/powerpoint/2010/main" val="2132771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388B3C3-2043-732F-02CD-8A7CD6D7B86E}"/>
              </a:ext>
            </a:extLst>
          </p:cNvPr>
          <p:cNvSpPr>
            <a:spLocks noGrp="1"/>
          </p:cNvSpPr>
          <p:nvPr>
            <p:ph type="dt" sz="half" idx="10"/>
          </p:nvPr>
        </p:nvSpPr>
        <p:spPr/>
        <p:txBody>
          <a:bodyPr/>
          <a:lstStyle/>
          <a:p>
            <a:fld id="{8A80CCEE-392B-4BD6-999E-3B6BC1124F61}" type="datetimeFigureOut">
              <a:rPr lang="es-ES" smtClean="0"/>
              <a:t>07/05/2026</a:t>
            </a:fld>
            <a:endParaRPr lang="es-ES"/>
          </a:p>
        </p:txBody>
      </p:sp>
      <p:sp>
        <p:nvSpPr>
          <p:cNvPr id="3" name="Marcador de pie de página 2">
            <a:extLst>
              <a:ext uri="{FF2B5EF4-FFF2-40B4-BE49-F238E27FC236}">
                <a16:creationId xmlns:a16="http://schemas.microsoft.com/office/drawing/2014/main" id="{19137A72-0BF5-ED8D-D490-9918634E6E9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04107AF-9F94-2A31-DB1A-317A338632D5}"/>
              </a:ext>
            </a:extLst>
          </p:cNvPr>
          <p:cNvSpPr>
            <a:spLocks noGrp="1"/>
          </p:cNvSpPr>
          <p:nvPr>
            <p:ph type="sldNum" sz="quarter" idx="12"/>
          </p:nvPr>
        </p:nvSpPr>
        <p:spPr/>
        <p:txBody>
          <a:bodyPr/>
          <a:lstStyle/>
          <a:p>
            <a:fld id="{1D7320BC-E8D4-4C37-9F4F-194821A653CB}" type="slidenum">
              <a:rPr lang="es-ES" smtClean="0"/>
              <a:t>‹Nº›</a:t>
            </a:fld>
            <a:endParaRPr lang="es-ES"/>
          </a:p>
        </p:txBody>
      </p:sp>
    </p:spTree>
    <p:extLst>
      <p:ext uri="{BB962C8B-B14F-4D97-AF65-F5344CB8AC3E}">
        <p14:creationId xmlns:p14="http://schemas.microsoft.com/office/powerpoint/2010/main" val="153555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9E5662-3B7A-1ADB-E172-CBE5CF6B76F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576A198-A6E7-3D77-F4A3-75A5F2276C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8327663C-A8BD-9E17-C0E4-8DA84FCC5B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7002E95-5248-5B42-9A90-4E15CDC1994A}"/>
              </a:ext>
            </a:extLst>
          </p:cNvPr>
          <p:cNvSpPr>
            <a:spLocks noGrp="1"/>
          </p:cNvSpPr>
          <p:nvPr>
            <p:ph type="dt" sz="half" idx="10"/>
          </p:nvPr>
        </p:nvSpPr>
        <p:spPr/>
        <p:txBody>
          <a:bodyPr/>
          <a:lstStyle/>
          <a:p>
            <a:fld id="{8A80CCEE-392B-4BD6-999E-3B6BC1124F61}" type="datetimeFigureOut">
              <a:rPr lang="es-ES" smtClean="0"/>
              <a:t>07/05/2026</a:t>
            </a:fld>
            <a:endParaRPr lang="es-ES"/>
          </a:p>
        </p:txBody>
      </p:sp>
      <p:sp>
        <p:nvSpPr>
          <p:cNvPr id="6" name="Marcador de pie de página 5">
            <a:extLst>
              <a:ext uri="{FF2B5EF4-FFF2-40B4-BE49-F238E27FC236}">
                <a16:creationId xmlns:a16="http://schemas.microsoft.com/office/drawing/2014/main" id="{EA65CEC8-15F2-2859-D7A7-4A024F39AEA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83E3EB1-3A68-31E3-CCD2-2E4B105C1C92}"/>
              </a:ext>
            </a:extLst>
          </p:cNvPr>
          <p:cNvSpPr>
            <a:spLocks noGrp="1"/>
          </p:cNvSpPr>
          <p:nvPr>
            <p:ph type="sldNum" sz="quarter" idx="12"/>
          </p:nvPr>
        </p:nvSpPr>
        <p:spPr/>
        <p:txBody>
          <a:bodyPr/>
          <a:lstStyle/>
          <a:p>
            <a:fld id="{1D7320BC-E8D4-4C37-9F4F-194821A653CB}" type="slidenum">
              <a:rPr lang="es-ES" smtClean="0"/>
              <a:t>‹Nº›</a:t>
            </a:fld>
            <a:endParaRPr lang="es-ES"/>
          </a:p>
        </p:txBody>
      </p:sp>
    </p:spTree>
    <p:extLst>
      <p:ext uri="{BB962C8B-B14F-4D97-AF65-F5344CB8AC3E}">
        <p14:creationId xmlns:p14="http://schemas.microsoft.com/office/powerpoint/2010/main" val="821101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FEAED5-1BCE-5DF8-08C2-38194A89E0A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703237C8-ADB4-84A7-1136-754AE6DBA5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81D3264D-1347-496D-6F28-349A3934B5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8432AE6-5C6C-EDE1-0375-96700BEC734D}"/>
              </a:ext>
            </a:extLst>
          </p:cNvPr>
          <p:cNvSpPr>
            <a:spLocks noGrp="1"/>
          </p:cNvSpPr>
          <p:nvPr>
            <p:ph type="dt" sz="half" idx="10"/>
          </p:nvPr>
        </p:nvSpPr>
        <p:spPr/>
        <p:txBody>
          <a:bodyPr/>
          <a:lstStyle/>
          <a:p>
            <a:fld id="{8A80CCEE-392B-4BD6-999E-3B6BC1124F61}" type="datetimeFigureOut">
              <a:rPr lang="es-ES" smtClean="0"/>
              <a:t>07/05/2026</a:t>
            </a:fld>
            <a:endParaRPr lang="es-ES"/>
          </a:p>
        </p:txBody>
      </p:sp>
      <p:sp>
        <p:nvSpPr>
          <p:cNvPr id="6" name="Marcador de pie de página 5">
            <a:extLst>
              <a:ext uri="{FF2B5EF4-FFF2-40B4-BE49-F238E27FC236}">
                <a16:creationId xmlns:a16="http://schemas.microsoft.com/office/drawing/2014/main" id="{91999AE9-A921-D734-2994-64C39FE315C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95D705F-E8BB-8459-9935-18264A905D8B}"/>
              </a:ext>
            </a:extLst>
          </p:cNvPr>
          <p:cNvSpPr>
            <a:spLocks noGrp="1"/>
          </p:cNvSpPr>
          <p:nvPr>
            <p:ph type="sldNum" sz="quarter" idx="12"/>
          </p:nvPr>
        </p:nvSpPr>
        <p:spPr/>
        <p:txBody>
          <a:bodyPr/>
          <a:lstStyle/>
          <a:p>
            <a:fld id="{1D7320BC-E8D4-4C37-9F4F-194821A653CB}" type="slidenum">
              <a:rPr lang="es-ES" smtClean="0"/>
              <a:t>‹Nº›</a:t>
            </a:fld>
            <a:endParaRPr lang="es-ES"/>
          </a:p>
        </p:txBody>
      </p:sp>
    </p:spTree>
    <p:extLst>
      <p:ext uri="{BB962C8B-B14F-4D97-AF65-F5344CB8AC3E}">
        <p14:creationId xmlns:p14="http://schemas.microsoft.com/office/powerpoint/2010/main" val="3340982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7BD3A4CF-0E7A-B12B-AD11-086E658824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DFD4573-B805-DCED-1AF4-E26C5FBDE0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219DC44-E18C-82CF-37FD-704140C3D2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A80CCEE-392B-4BD6-999E-3B6BC1124F61}" type="datetimeFigureOut">
              <a:rPr lang="es-ES" smtClean="0"/>
              <a:t>07/05/2026</a:t>
            </a:fld>
            <a:endParaRPr lang="es-ES"/>
          </a:p>
        </p:txBody>
      </p:sp>
      <p:sp>
        <p:nvSpPr>
          <p:cNvPr id="5" name="Marcador de pie de página 4">
            <a:extLst>
              <a:ext uri="{FF2B5EF4-FFF2-40B4-BE49-F238E27FC236}">
                <a16:creationId xmlns:a16="http://schemas.microsoft.com/office/drawing/2014/main" id="{EA949042-56EC-79CE-9006-D768C12185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346DC1E9-A3C6-33A1-5210-D9CDE2990C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D7320BC-E8D4-4C37-9F4F-194821A653CB}" type="slidenum">
              <a:rPr lang="es-ES" smtClean="0"/>
              <a:t>‹Nº›</a:t>
            </a:fld>
            <a:endParaRPr lang="es-ES"/>
          </a:p>
        </p:txBody>
      </p:sp>
    </p:spTree>
    <p:extLst>
      <p:ext uri="{BB962C8B-B14F-4D97-AF65-F5344CB8AC3E}">
        <p14:creationId xmlns:p14="http://schemas.microsoft.com/office/powerpoint/2010/main" val="33490552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s://www.bing.com/images/search?view=detailV2&amp;ccid=ml2qklvr&amp;id=89A4D64F1CCC110A0C6FE575C31903652F65262A&amp;thid=OIP.ml2qklvrGmNNfdS2pZGKFwHaJl&amp;mediaurl=https://0.academia-photos.com/attachment_thumbnails/38439955/mini_magick20180819-26285-eudq0a.png?1534676642&amp;q=Fundamentos+te%c3%b3ricos+del+control+y+evaluaci%c3%b3n+de+la+resistencia%2c+manifestaciones+de+la+resistencia.+Indicadores+fisiol%c3%b3gicos+para+determinar+el+rendimiento+aerobio.+Pruebas+generales+para+su+control+y+evaluaci%c3%b3n.&amp;ck=F2F300E9B652D0E0A9589B0BAB0A5D96&amp;idpp=rc&amp;expw=612&amp;exph=792&amp;form=rc2idp" TargetMode="External"/><Relationship Id="rId2" Type="http://schemas.openxmlformats.org/officeDocument/2006/relationships/hyperlink" Target="https://www.bing.com/images/search?view=detailV2&amp;ccid=67PxwzTA&amp;id=226ECEEF818249D4D934754DC24D10621D968088&amp;thid=OIP.67PxwzTAVFobOODObm-SDwHaJk&amp;mediaurl=https://cdn.slidesharecdn.com/ss_thumbnails/controlyevaluacinenelentrenamientodeportivo-151027154210-lva1-app6891-thumbnail.jpg?width=640&amp;height=640&amp;fit=bounds&amp;q=Fundamentos+te%c3%b3ricos+del+control+y+evaluaci%c3%b3n+de+la+resistencia%2c+manifestaciones+de+la+resistencia.+Indicadores+fisiol%c3%b3gicos+para+determinar+el+rendimiento+aerobio.+Pruebas+generales+para+su+control+y+evaluaci%c3%b3n.&amp;ck=F5B7531B9B96FB58AAC644C3F1B6E941&amp;idpp=rc&amp;expw=495&amp;exph=640&amp;form=rc2idp" TargetMode="Externa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1">
            <a:extLst>
              <a:ext uri="{FF2B5EF4-FFF2-40B4-BE49-F238E27FC236}">
                <a16:creationId xmlns:a16="http://schemas.microsoft.com/office/drawing/2014/main" id="{A8A61348-AE0F-EE90-055D-AD940963672A}"/>
              </a:ext>
            </a:extLst>
          </p:cNvPr>
          <p:cNvSpPr txBox="1">
            <a:spLocks noChangeArrowheads="1"/>
          </p:cNvSpPr>
          <p:nvPr/>
        </p:nvSpPr>
        <p:spPr bwMode="auto">
          <a:xfrm>
            <a:off x="3868342" y="1849041"/>
            <a:ext cx="4657725" cy="708422"/>
          </a:xfrm>
          <a:prstGeom prst="rect">
            <a:avLst/>
          </a:prstGeom>
          <a:noFill/>
          <a:ln>
            <a:noFill/>
          </a:ln>
        </p:spPr>
        <p:txBody>
          <a:bodyPr lIns="50625" tIns="25313" rIns="50625" bIns="25313"/>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9pPr>
          </a:lstStyle>
          <a:p>
            <a:pPr algn="ctr" eaLnBrk="1" hangingPunct="1">
              <a:lnSpc>
                <a:spcPct val="93000"/>
              </a:lnSpc>
              <a:buClr>
                <a:srgbClr val="000000"/>
              </a:buClr>
              <a:buSzPct val="100000"/>
              <a:buFont typeface="Times New Roman" panose="02020603050405020304" pitchFamily="18" charset="0"/>
              <a:buNone/>
              <a:defRPr/>
            </a:pPr>
            <a:r>
              <a:rPr lang="es-ES" altLang="en-US" sz="2800" b="1" dirty="0">
                <a:solidFill>
                  <a:srgbClr val="0000FF"/>
                </a:solidFill>
                <a:effectLst>
                  <a:outerShdw blurRad="38100" dist="38100" dir="2700000" algn="tl">
                    <a:srgbClr val="C0C0C0"/>
                  </a:outerShdw>
                </a:effectLst>
              </a:rPr>
              <a:t>Fundamentos del Control Médico de la actividad física</a:t>
            </a:r>
          </a:p>
          <a:p>
            <a:pPr algn="ctr" eaLnBrk="1" hangingPunct="1">
              <a:lnSpc>
                <a:spcPct val="93000"/>
              </a:lnSpc>
              <a:buClr>
                <a:srgbClr val="000000"/>
              </a:buClr>
              <a:buSzPct val="100000"/>
              <a:buFont typeface="Times New Roman" panose="02020603050405020304" pitchFamily="18" charset="0"/>
              <a:buNone/>
              <a:defRPr/>
            </a:pPr>
            <a:r>
              <a:rPr lang="es-ES" altLang="en-US" sz="2800" b="1" dirty="0">
                <a:solidFill>
                  <a:srgbClr val="0000FF"/>
                </a:solidFill>
                <a:effectLst>
                  <a:outerShdw blurRad="38100" dist="38100" dir="2700000" algn="tl">
                    <a:srgbClr val="C0C0C0"/>
                  </a:outerShdw>
                </a:effectLst>
              </a:rPr>
              <a:t>2do año C.D</a:t>
            </a:r>
          </a:p>
        </p:txBody>
      </p:sp>
      <p:sp>
        <p:nvSpPr>
          <p:cNvPr id="4099" name="Text Box 2">
            <a:extLst>
              <a:ext uri="{FF2B5EF4-FFF2-40B4-BE49-F238E27FC236}">
                <a16:creationId xmlns:a16="http://schemas.microsoft.com/office/drawing/2014/main" id="{21CFA59E-4797-4971-3379-BB945CF57984}"/>
              </a:ext>
            </a:extLst>
          </p:cNvPr>
          <p:cNvSpPr txBox="1">
            <a:spLocks noChangeArrowheads="1"/>
          </p:cNvSpPr>
          <p:nvPr/>
        </p:nvSpPr>
        <p:spPr bwMode="auto">
          <a:xfrm>
            <a:off x="3827862" y="3429001"/>
            <a:ext cx="4536281" cy="608410"/>
          </a:xfrm>
          <a:prstGeom prst="rect">
            <a:avLst/>
          </a:prstGeom>
          <a:noFill/>
          <a:ln>
            <a:noFill/>
          </a:ln>
        </p:spPr>
        <p:txBody>
          <a:bodyPr lIns="50625" tIns="25313" rIns="50625" bIns="25313"/>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9pPr>
          </a:lstStyle>
          <a:p>
            <a:pPr eaLnBrk="1" hangingPunct="1">
              <a:lnSpc>
                <a:spcPct val="93000"/>
              </a:lnSpc>
              <a:buClr>
                <a:srgbClr val="000000"/>
              </a:buClr>
              <a:buSzPct val="100000"/>
              <a:buFont typeface="Times New Roman" panose="02020603050405020304" pitchFamily="18" charset="0"/>
              <a:buNone/>
              <a:defRPr/>
            </a:pPr>
            <a:r>
              <a:rPr lang="es-ES" altLang="en-US" sz="2800" b="1" dirty="0">
                <a:solidFill>
                  <a:srgbClr val="0000FF"/>
                </a:solidFill>
                <a:effectLst>
                  <a:outerShdw blurRad="38100" dist="38100" dir="2700000" algn="tl">
                    <a:srgbClr val="C0C0C0"/>
                  </a:outerShdw>
                </a:effectLst>
              </a:rPr>
              <a:t>Tema 1. Control y medición de la Actividad Física.</a:t>
            </a:r>
          </a:p>
          <a:p>
            <a:pPr eaLnBrk="1" hangingPunct="1">
              <a:lnSpc>
                <a:spcPct val="93000"/>
              </a:lnSpc>
              <a:buClr>
                <a:srgbClr val="000000"/>
              </a:buClr>
              <a:buSzPct val="100000"/>
              <a:buFont typeface="Times New Roman" panose="02020603050405020304" pitchFamily="18" charset="0"/>
              <a:buNone/>
              <a:defRPr/>
            </a:pPr>
            <a:r>
              <a:rPr lang="es-ES" altLang="en-US" sz="2800" b="1" dirty="0">
                <a:solidFill>
                  <a:srgbClr val="0000FF"/>
                </a:solidFill>
                <a:effectLst>
                  <a:outerShdw blurRad="38100" dist="38100" dir="2700000" algn="tl">
                    <a:srgbClr val="C0C0C0"/>
                  </a:outerShdw>
                </a:effectLst>
              </a:rPr>
              <a:t>Clase 15</a:t>
            </a:r>
          </a:p>
          <a:p>
            <a:pPr eaLnBrk="1" hangingPunct="1">
              <a:lnSpc>
                <a:spcPct val="93000"/>
              </a:lnSpc>
              <a:buClr>
                <a:srgbClr val="000000"/>
              </a:buClr>
              <a:buSzPct val="100000"/>
              <a:buFont typeface="Times New Roman" panose="02020603050405020304" pitchFamily="18" charset="0"/>
              <a:buNone/>
              <a:defRPr/>
            </a:pPr>
            <a:r>
              <a:rPr lang="es-ES" altLang="en-US" sz="2800" b="1" dirty="0">
                <a:solidFill>
                  <a:srgbClr val="0000FF"/>
                </a:solidFill>
                <a:effectLst>
                  <a:outerShdw blurRad="38100" dist="38100" dir="2700000" algn="tl">
                    <a:srgbClr val="C0C0C0"/>
                  </a:outerShdw>
                </a:effectLst>
              </a:rPr>
              <a:t>Conferencia </a:t>
            </a:r>
          </a:p>
          <a:p>
            <a:pPr eaLnBrk="1" hangingPunct="1">
              <a:lnSpc>
                <a:spcPct val="93000"/>
              </a:lnSpc>
              <a:buClr>
                <a:srgbClr val="000000"/>
              </a:buClr>
              <a:buSzPct val="100000"/>
              <a:buFont typeface="Times New Roman" panose="02020603050405020304" pitchFamily="18" charset="0"/>
              <a:buNone/>
              <a:defRPr/>
            </a:pPr>
            <a:endParaRPr lang="es-ES" altLang="en-US" sz="2800" b="1" dirty="0">
              <a:solidFill>
                <a:srgbClr val="0000FF"/>
              </a:solidFill>
              <a:effectLst>
                <a:outerShdw blurRad="38100" dist="38100" dir="2700000" algn="tl">
                  <a:srgbClr val="C0C0C0"/>
                </a:outerShdw>
              </a:effectLst>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520C239-1EDE-C608-A7B7-CC467D44B02F}"/>
              </a:ext>
            </a:extLst>
          </p:cNvPr>
          <p:cNvSpPr txBox="1"/>
          <p:nvPr/>
        </p:nvSpPr>
        <p:spPr>
          <a:xfrm>
            <a:off x="2727158" y="200344"/>
            <a:ext cx="6096000" cy="369332"/>
          </a:xfrm>
          <a:prstGeom prst="rect">
            <a:avLst/>
          </a:prstGeom>
          <a:noFill/>
        </p:spPr>
        <p:txBody>
          <a:bodyPr wrap="square">
            <a:spAutoFit/>
          </a:bodyPr>
          <a:lstStyle/>
          <a:p>
            <a:r>
              <a:rPr lang="es-ES" b="1" i="0" dirty="0">
                <a:solidFill>
                  <a:srgbClr val="000000"/>
                </a:solidFill>
                <a:effectLst/>
                <a:latin typeface="tahoma" panose="020B0604030504040204" pitchFamily="34" charset="0"/>
              </a:rPr>
              <a:t> Factores hereditarios, evolutivos y de aprendizaje</a:t>
            </a:r>
            <a:endParaRPr lang="es-ES" dirty="0"/>
          </a:p>
        </p:txBody>
      </p:sp>
      <p:pic>
        <p:nvPicPr>
          <p:cNvPr id="5" name="Imagen 4">
            <a:extLst>
              <a:ext uri="{FF2B5EF4-FFF2-40B4-BE49-F238E27FC236}">
                <a16:creationId xmlns:a16="http://schemas.microsoft.com/office/drawing/2014/main" id="{4F7AAA46-0D93-1860-19D9-39D80A93C076}"/>
              </a:ext>
            </a:extLst>
          </p:cNvPr>
          <p:cNvPicPr>
            <a:picLocks noChangeAspect="1"/>
          </p:cNvPicPr>
          <p:nvPr/>
        </p:nvPicPr>
        <p:blipFill>
          <a:blip r:embed="rId2"/>
          <a:stretch>
            <a:fillRect/>
          </a:stretch>
        </p:blipFill>
        <p:spPr>
          <a:xfrm>
            <a:off x="433064" y="719855"/>
            <a:ext cx="10299104" cy="5937801"/>
          </a:xfrm>
          <a:prstGeom prst="rect">
            <a:avLst/>
          </a:prstGeom>
        </p:spPr>
      </p:pic>
    </p:spTree>
    <p:extLst>
      <p:ext uri="{BB962C8B-B14F-4D97-AF65-F5344CB8AC3E}">
        <p14:creationId xmlns:p14="http://schemas.microsoft.com/office/powerpoint/2010/main" val="1970977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535865A5-E452-280A-B07C-901D152D41F9}"/>
              </a:ext>
            </a:extLst>
          </p:cNvPr>
          <p:cNvPicPr>
            <a:picLocks noChangeAspect="1"/>
          </p:cNvPicPr>
          <p:nvPr/>
        </p:nvPicPr>
        <p:blipFill>
          <a:blip r:embed="rId2"/>
          <a:stretch>
            <a:fillRect/>
          </a:stretch>
        </p:blipFill>
        <p:spPr>
          <a:xfrm>
            <a:off x="433138" y="128337"/>
            <a:ext cx="10908630" cy="6729663"/>
          </a:xfrm>
          <a:prstGeom prst="rect">
            <a:avLst/>
          </a:prstGeom>
        </p:spPr>
      </p:pic>
    </p:spTree>
    <p:extLst>
      <p:ext uri="{BB962C8B-B14F-4D97-AF65-F5344CB8AC3E}">
        <p14:creationId xmlns:p14="http://schemas.microsoft.com/office/powerpoint/2010/main" val="34051493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6B3C2F8-BF14-F22E-8EAB-6B297C3811E6}"/>
              </a:ext>
            </a:extLst>
          </p:cNvPr>
          <p:cNvSpPr txBox="1"/>
          <p:nvPr/>
        </p:nvSpPr>
        <p:spPr>
          <a:xfrm>
            <a:off x="192505" y="201356"/>
            <a:ext cx="11630527" cy="6268383"/>
          </a:xfrm>
          <a:prstGeom prst="rect">
            <a:avLst/>
          </a:prstGeom>
          <a:noFill/>
        </p:spPr>
        <p:txBody>
          <a:bodyPr wrap="square">
            <a:spAutoFit/>
          </a:bodyPr>
          <a:lstStyle/>
          <a:p>
            <a:pPr algn="just">
              <a:lnSpc>
                <a:spcPct val="150000"/>
              </a:lnSpc>
              <a:buNone/>
            </a:pPr>
            <a:r>
              <a:rPr lang="es-ES" b="1" i="0" dirty="0">
                <a:solidFill>
                  <a:srgbClr val="000000"/>
                </a:solidFill>
                <a:effectLst/>
                <a:latin typeface="tahoma" panose="020B0604030504040204" pitchFamily="34" charset="0"/>
              </a:rPr>
              <a:t> Factores Sensoriales, Cognitivos y Psíquicos</a:t>
            </a:r>
            <a:endParaRPr lang="es-ES" b="0" i="0" dirty="0">
              <a:solidFill>
                <a:srgbClr val="000000"/>
              </a:solidFill>
              <a:effectLst/>
              <a:latin typeface="tahoma" panose="020B0604030504040204" pitchFamily="34" charset="0"/>
            </a:endParaRPr>
          </a:p>
          <a:p>
            <a:pPr algn="just">
              <a:lnSpc>
                <a:spcPct val="150000"/>
              </a:lnSpc>
              <a:buNone/>
            </a:pPr>
            <a:r>
              <a:rPr lang="es-ES" b="1" i="0" dirty="0">
                <a:solidFill>
                  <a:srgbClr val="000000"/>
                </a:solidFill>
                <a:effectLst/>
                <a:latin typeface="tahoma" panose="020B0604030504040204" pitchFamily="34" charset="0"/>
              </a:rPr>
              <a:t>G.</a:t>
            </a:r>
            <a:r>
              <a:rPr lang="es-ES" b="0" i="0" dirty="0">
                <a:solidFill>
                  <a:srgbClr val="000000"/>
                </a:solidFill>
                <a:effectLst/>
                <a:latin typeface="tahoma" panose="020B0604030504040204" pitchFamily="34" charset="0"/>
              </a:rPr>
              <a:t> </a:t>
            </a:r>
            <a:r>
              <a:rPr lang="es-ES" b="0" i="0" u="sng" dirty="0">
                <a:solidFill>
                  <a:srgbClr val="000000"/>
                </a:solidFill>
                <a:effectLst/>
                <a:latin typeface="tahoma" panose="020B0604030504040204" pitchFamily="34" charset="0"/>
              </a:rPr>
              <a:t>Concentración</a:t>
            </a:r>
            <a:r>
              <a:rPr lang="es-ES" b="0" i="0" dirty="0">
                <a:solidFill>
                  <a:srgbClr val="000000"/>
                </a:solidFill>
                <a:effectLst/>
                <a:latin typeface="tahoma" panose="020B0604030504040204" pitchFamily="34" charset="0"/>
              </a:rPr>
              <a:t>. La importancia de la capacidad de concentración se evidencia con el ejemplo de la salida de velocidad o del portero de fútbol ante un penalti: un corredor o un portero desconcentrados nunca tendrán opción al éxito, mientras que si se concentran en un punto determinado (sonido del disparo de salida, golpeo del balón) mayor fuerza obtendrán los estímulos cerebrales y mayor energía se gastará en este nivel. El concepto que debemos desarrollar en relación a la concentración es el de "atención selectiva".</a:t>
            </a:r>
          </a:p>
          <a:p>
            <a:pPr algn="just">
              <a:lnSpc>
                <a:spcPct val="150000"/>
              </a:lnSpc>
              <a:buNone/>
            </a:pPr>
            <a:r>
              <a:rPr lang="es-ES" b="0" i="0" u="sng" dirty="0">
                <a:solidFill>
                  <a:srgbClr val="000000"/>
                </a:solidFill>
                <a:effectLst/>
                <a:latin typeface="tahoma" panose="020B0604030504040204" pitchFamily="34" charset="0"/>
              </a:rPr>
              <a:t>Regulación Psíquica</a:t>
            </a:r>
            <a:r>
              <a:rPr lang="es-ES" b="0" i="0" dirty="0">
                <a:solidFill>
                  <a:srgbClr val="000000"/>
                </a:solidFill>
                <a:effectLst/>
                <a:latin typeface="tahoma" panose="020B0604030504040204" pitchFamily="34" charset="0"/>
              </a:rPr>
              <a:t>. Este concepto capacita al deportista para:</a:t>
            </a:r>
          </a:p>
          <a:p>
            <a:pPr algn="just">
              <a:lnSpc>
                <a:spcPct val="150000"/>
              </a:lnSpc>
              <a:buFont typeface="Arial" panose="020B0604020202020204" pitchFamily="34" charset="0"/>
              <a:buChar char="•"/>
            </a:pPr>
            <a:r>
              <a:rPr lang="es-ES" b="0" i="0" dirty="0">
                <a:solidFill>
                  <a:srgbClr val="000000"/>
                </a:solidFill>
                <a:effectLst/>
                <a:latin typeface="tahoma" panose="020B0604030504040204" pitchFamily="34" charset="0"/>
              </a:rPr>
              <a:t>recibir la información del entorno inmediatamente.</a:t>
            </a:r>
          </a:p>
          <a:p>
            <a:pPr algn="just">
              <a:lnSpc>
                <a:spcPct val="150000"/>
              </a:lnSpc>
              <a:buFont typeface="Arial" panose="020B0604020202020204" pitchFamily="34" charset="0"/>
              <a:buChar char="•"/>
            </a:pPr>
            <a:r>
              <a:rPr lang="es-ES" b="0" i="0" dirty="0">
                <a:solidFill>
                  <a:srgbClr val="000000"/>
                </a:solidFill>
                <a:effectLst/>
                <a:latin typeface="tahoma" panose="020B0604030504040204" pitchFamily="34" charset="0"/>
              </a:rPr>
              <a:t>procesar "en la mente" las informaciones rápidamente.</a:t>
            </a:r>
          </a:p>
          <a:p>
            <a:pPr algn="just">
              <a:lnSpc>
                <a:spcPct val="150000"/>
              </a:lnSpc>
              <a:buFont typeface="Arial" panose="020B0604020202020204" pitchFamily="34" charset="0"/>
              <a:buChar char="•"/>
            </a:pPr>
            <a:r>
              <a:rPr lang="es-ES" b="0" i="0" dirty="0">
                <a:solidFill>
                  <a:srgbClr val="000000"/>
                </a:solidFill>
                <a:effectLst/>
                <a:latin typeface="tahoma" panose="020B0604030504040204" pitchFamily="34" charset="0"/>
              </a:rPr>
              <a:t>dispone de inmediato el programa de acción adecuado.</a:t>
            </a:r>
          </a:p>
          <a:p>
            <a:pPr algn="just">
              <a:lnSpc>
                <a:spcPct val="150000"/>
              </a:lnSpc>
              <a:buFont typeface="Arial" panose="020B0604020202020204" pitchFamily="34" charset="0"/>
              <a:buChar char="•"/>
            </a:pPr>
            <a:r>
              <a:rPr lang="es-ES" b="0" i="0" dirty="0">
                <a:solidFill>
                  <a:srgbClr val="000000"/>
                </a:solidFill>
                <a:effectLst/>
                <a:latin typeface="tahoma" panose="020B0604030504040204" pitchFamily="34" charset="0"/>
              </a:rPr>
              <a:t>realizar el movimiento lo más rápido posible.</a:t>
            </a:r>
          </a:p>
          <a:p>
            <a:pPr algn="just">
              <a:lnSpc>
                <a:spcPct val="150000"/>
              </a:lnSpc>
            </a:pPr>
            <a:br>
              <a:rPr lang="es-ES" b="0" i="0" dirty="0">
                <a:solidFill>
                  <a:srgbClr val="000000"/>
                </a:solidFill>
                <a:effectLst/>
                <a:latin typeface="tahoma" panose="020B0604030504040204" pitchFamily="34" charset="0"/>
              </a:rPr>
            </a:br>
            <a:r>
              <a:rPr lang="es-ES" b="1" i="0" dirty="0">
                <a:solidFill>
                  <a:srgbClr val="000000"/>
                </a:solidFill>
                <a:effectLst/>
                <a:latin typeface="tahoma" panose="020B0604030504040204" pitchFamily="34" charset="0"/>
              </a:rPr>
              <a:t>H.</a:t>
            </a:r>
            <a:r>
              <a:rPr lang="es-ES" b="0" i="0" dirty="0">
                <a:solidFill>
                  <a:srgbClr val="000000"/>
                </a:solidFill>
                <a:effectLst/>
                <a:latin typeface="tahoma" panose="020B0604030504040204" pitchFamily="34" charset="0"/>
              </a:rPr>
              <a:t> </a:t>
            </a:r>
            <a:r>
              <a:rPr lang="es-ES" b="0" i="0" u="sng" dirty="0">
                <a:solidFill>
                  <a:srgbClr val="000000"/>
                </a:solidFill>
                <a:effectLst/>
                <a:latin typeface="tahoma" panose="020B0604030504040204" pitchFamily="34" charset="0"/>
              </a:rPr>
              <a:t>Fuerza de voluntad</a:t>
            </a:r>
            <a:r>
              <a:rPr lang="es-ES" b="0" i="0" dirty="0">
                <a:solidFill>
                  <a:srgbClr val="000000"/>
                </a:solidFill>
                <a:effectLst/>
                <a:latin typeface="tahoma" panose="020B0604030504040204" pitchFamily="34" charset="0"/>
              </a:rPr>
              <a:t>. Está estrechamente relacionada con la motivación, y se entiende como la "capacidad de dirigir conscientemente estímulos, inducciones y resistencias internas (desinterés, cansancio, inseguridad)" (GROSSER, 1992, 36).</a:t>
            </a:r>
          </a:p>
        </p:txBody>
      </p:sp>
    </p:spTree>
    <p:extLst>
      <p:ext uri="{BB962C8B-B14F-4D97-AF65-F5344CB8AC3E}">
        <p14:creationId xmlns:p14="http://schemas.microsoft.com/office/powerpoint/2010/main" val="3091304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06F59F4-D58C-AA11-03CE-DA444BED8ACE}"/>
              </a:ext>
            </a:extLst>
          </p:cNvPr>
          <p:cNvSpPr txBox="1"/>
          <p:nvPr/>
        </p:nvSpPr>
        <p:spPr>
          <a:xfrm>
            <a:off x="-1" y="166583"/>
            <a:ext cx="12015537" cy="6268383"/>
          </a:xfrm>
          <a:prstGeom prst="rect">
            <a:avLst/>
          </a:prstGeom>
          <a:noFill/>
        </p:spPr>
        <p:txBody>
          <a:bodyPr wrap="square">
            <a:spAutoFit/>
          </a:bodyPr>
          <a:lstStyle/>
          <a:p>
            <a:pPr algn="just">
              <a:lnSpc>
                <a:spcPct val="150000"/>
              </a:lnSpc>
              <a:buNone/>
            </a:pPr>
            <a:r>
              <a:rPr lang="es-ES" b="1" i="0" dirty="0">
                <a:solidFill>
                  <a:srgbClr val="000000"/>
                </a:solidFill>
                <a:effectLst/>
                <a:latin typeface="tahoma" panose="020B0604030504040204" pitchFamily="34" charset="0"/>
              </a:rPr>
              <a:t> Factores Neuronales</a:t>
            </a:r>
            <a:endParaRPr lang="es-ES" b="0" i="0" dirty="0">
              <a:solidFill>
                <a:srgbClr val="000000"/>
              </a:solidFill>
              <a:effectLst/>
              <a:latin typeface="tahoma" panose="020B0604030504040204" pitchFamily="34" charset="0"/>
            </a:endParaRPr>
          </a:p>
          <a:p>
            <a:pPr algn="just">
              <a:lnSpc>
                <a:spcPct val="150000"/>
              </a:lnSpc>
              <a:buNone/>
            </a:pPr>
            <a:r>
              <a:rPr lang="es-ES" b="1" i="0" dirty="0">
                <a:solidFill>
                  <a:srgbClr val="000000"/>
                </a:solidFill>
                <a:effectLst/>
                <a:latin typeface="tahoma" panose="020B0604030504040204" pitchFamily="34" charset="0"/>
              </a:rPr>
              <a:t>I. </a:t>
            </a:r>
            <a:r>
              <a:rPr lang="es-ES" b="0" i="0" u="sng" dirty="0">
                <a:solidFill>
                  <a:srgbClr val="000000"/>
                </a:solidFill>
                <a:effectLst/>
                <a:latin typeface="tahoma" panose="020B0604030504040204" pitchFamily="34" charset="0"/>
              </a:rPr>
              <a:t>Reclutamiento y </a:t>
            </a:r>
            <a:r>
              <a:rPr lang="es-ES" b="0" i="0" u="sng" dirty="0" err="1">
                <a:solidFill>
                  <a:srgbClr val="000000"/>
                </a:solidFill>
                <a:effectLst/>
                <a:latin typeface="tahoma" panose="020B0604030504040204" pitchFamily="34" charset="0"/>
              </a:rPr>
              <a:t>frecuenciación</a:t>
            </a:r>
            <a:r>
              <a:rPr lang="es-ES" b="0" i="0" u="sng" dirty="0">
                <a:solidFill>
                  <a:srgbClr val="000000"/>
                </a:solidFill>
                <a:effectLst/>
                <a:latin typeface="tahoma" panose="020B0604030504040204" pitchFamily="34" charset="0"/>
              </a:rPr>
              <a:t> de unidades motoras</a:t>
            </a:r>
            <a:r>
              <a:rPr lang="es-ES" b="0" i="0" dirty="0">
                <a:solidFill>
                  <a:srgbClr val="000000"/>
                </a:solidFill>
                <a:effectLst/>
                <a:latin typeface="tahoma" panose="020B0604030504040204" pitchFamily="34" charset="0"/>
              </a:rPr>
              <a:t>. El reclutamiento se refiere a la activación de las fibras musculares. Está regido por el "principio de </a:t>
            </a:r>
            <a:r>
              <a:rPr lang="es-ES" b="0" i="0" dirty="0" err="1">
                <a:solidFill>
                  <a:srgbClr val="000000"/>
                </a:solidFill>
                <a:effectLst/>
                <a:latin typeface="tahoma" panose="020B0604030504040204" pitchFamily="34" charset="0"/>
              </a:rPr>
              <a:t>Hennemann</a:t>
            </a:r>
            <a:r>
              <a:rPr lang="es-ES" b="0" i="0" dirty="0">
                <a:solidFill>
                  <a:srgbClr val="000000"/>
                </a:solidFill>
                <a:effectLst/>
                <a:latin typeface="tahoma" panose="020B0604030504040204" pitchFamily="34" charset="0"/>
              </a:rPr>
              <a:t>", que dice que las fibras musculares se inervan siguiendo un orden: primero las fibras de contracción lenta, y posteriormente las de contracción rápida. Para poder solicitar el mayor número posible de fibras musculares hay que actuar con una elevada frecuencia de estimulación.</a:t>
            </a:r>
          </a:p>
          <a:p>
            <a:pPr algn="just">
              <a:lnSpc>
                <a:spcPct val="150000"/>
              </a:lnSpc>
              <a:buNone/>
            </a:pPr>
            <a:r>
              <a:rPr lang="es-ES" b="0" i="0" dirty="0">
                <a:solidFill>
                  <a:srgbClr val="000000"/>
                </a:solidFill>
                <a:effectLst/>
                <a:latin typeface="tahoma" panose="020B0604030504040204" pitchFamily="34" charset="0"/>
              </a:rPr>
              <a:t>    De un sujeto que es capaz de activar en un músculo determinado un porcentaje de fibras musculares, decimos que posee un buena "coordinación intramuscular".</a:t>
            </a:r>
          </a:p>
          <a:p>
            <a:pPr algn="just">
              <a:lnSpc>
                <a:spcPct val="150000"/>
              </a:lnSpc>
              <a:buNone/>
            </a:pPr>
            <a:r>
              <a:rPr lang="es-ES" b="1" i="0" dirty="0">
                <a:solidFill>
                  <a:srgbClr val="000000"/>
                </a:solidFill>
                <a:effectLst/>
                <a:latin typeface="tahoma" panose="020B0604030504040204" pitchFamily="34" charset="0"/>
              </a:rPr>
              <a:t>J.</a:t>
            </a:r>
            <a:r>
              <a:rPr lang="es-ES" b="0" i="0" dirty="0">
                <a:solidFill>
                  <a:srgbClr val="000000"/>
                </a:solidFill>
                <a:effectLst/>
                <a:latin typeface="tahoma" panose="020B0604030504040204" pitchFamily="34" charset="0"/>
              </a:rPr>
              <a:t> </a:t>
            </a:r>
            <a:r>
              <a:rPr lang="es-ES" b="0" i="0" u="sng" dirty="0">
                <a:solidFill>
                  <a:srgbClr val="000000"/>
                </a:solidFill>
                <a:effectLst/>
                <a:latin typeface="tahoma" panose="020B0604030504040204" pitchFamily="34" charset="0"/>
              </a:rPr>
              <a:t>Cambios de excitación e inhibición en el S.N.C. </a:t>
            </a:r>
            <a:r>
              <a:rPr lang="es-ES" b="0" i="0" dirty="0">
                <a:solidFill>
                  <a:srgbClr val="000000"/>
                </a:solidFill>
                <a:effectLst/>
                <a:latin typeface="tahoma" panose="020B0604030504040204" pitchFamily="34" charset="0"/>
              </a:rPr>
              <a:t>Se refiere este factor a la capacidad de "coordinación intramuscular", que supone alternar continuamente momentos de tensión y relajación en la musculatura a través de frecuentes repeticiones de movimientos rápidos.</a:t>
            </a:r>
          </a:p>
          <a:p>
            <a:pPr algn="just">
              <a:lnSpc>
                <a:spcPct val="150000"/>
              </a:lnSpc>
              <a:buNone/>
            </a:pPr>
            <a:r>
              <a:rPr lang="es-ES" b="1" i="0" dirty="0">
                <a:solidFill>
                  <a:srgbClr val="000000"/>
                </a:solidFill>
                <a:effectLst/>
                <a:latin typeface="tahoma" panose="020B0604030504040204" pitchFamily="34" charset="0"/>
              </a:rPr>
              <a:t>K.</a:t>
            </a:r>
            <a:r>
              <a:rPr lang="es-ES" b="0" i="0" dirty="0">
                <a:solidFill>
                  <a:srgbClr val="000000"/>
                </a:solidFill>
                <a:effectLst/>
                <a:latin typeface="tahoma" panose="020B0604030504040204" pitchFamily="34" charset="0"/>
              </a:rPr>
              <a:t> </a:t>
            </a:r>
            <a:r>
              <a:rPr lang="es-ES" b="0" i="0" u="sng" dirty="0">
                <a:solidFill>
                  <a:srgbClr val="000000"/>
                </a:solidFill>
                <a:effectLst/>
                <a:latin typeface="tahoma" panose="020B0604030504040204" pitchFamily="34" charset="0"/>
              </a:rPr>
              <a:t>Velocidad conductora de estímulos</a:t>
            </a:r>
            <a:r>
              <a:rPr lang="es-ES" b="0" i="0" dirty="0">
                <a:solidFill>
                  <a:srgbClr val="000000"/>
                </a:solidFill>
                <a:effectLst/>
                <a:latin typeface="tahoma" panose="020B0604030504040204" pitchFamily="34" charset="0"/>
              </a:rPr>
              <a:t>. La velocidad de conducción nerviosa depende en gran medida de que la motoneurona tenga mayor o menor cantidad de mielina (vainas que recubren el cilindroeje, y que proporcionan una mayor velocidad de conducción: "transmisión saltatoria") (ASTRAND, RODALH, 1985, 53).</a:t>
            </a:r>
          </a:p>
          <a:p>
            <a:pPr algn="just">
              <a:lnSpc>
                <a:spcPct val="150000"/>
              </a:lnSpc>
            </a:pPr>
            <a:r>
              <a:rPr lang="es-ES" b="1" i="0" dirty="0">
                <a:solidFill>
                  <a:srgbClr val="000000"/>
                </a:solidFill>
                <a:effectLst/>
                <a:latin typeface="tahoma" panose="020B0604030504040204" pitchFamily="34" charset="0"/>
              </a:rPr>
              <a:t>L.</a:t>
            </a:r>
            <a:r>
              <a:rPr lang="es-ES" b="0" i="0" dirty="0">
                <a:solidFill>
                  <a:srgbClr val="000000"/>
                </a:solidFill>
                <a:effectLst/>
                <a:latin typeface="tahoma" panose="020B0604030504040204" pitchFamily="34" charset="0"/>
              </a:rPr>
              <a:t> </a:t>
            </a:r>
            <a:r>
              <a:rPr lang="es-ES" b="0" i="0" u="sng" dirty="0" err="1">
                <a:solidFill>
                  <a:srgbClr val="000000"/>
                </a:solidFill>
                <a:effectLst/>
                <a:latin typeface="tahoma" panose="020B0604030504040204" pitchFamily="34" charset="0"/>
              </a:rPr>
              <a:t>Preactividad</a:t>
            </a:r>
            <a:r>
              <a:rPr lang="es-ES" b="0" i="0" dirty="0">
                <a:solidFill>
                  <a:srgbClr val="000000"/>
                </a:solidFill>
                <a:effectLst/>
                <a:latin typeface="tahoma" panose="020B0604030504040204" pitchFamily="34" charset="0"/>
              </a:rPr>
              <a:t>. En este factor se unen distintas variables musculares, que pueden afectar al efecto de </a:t>
            </a:r>
            <a:r>
              <a:rPr lang="es-ES" b="0" i="0" dirty="0" err="1">
                <a:solidFill>
                  <a:srgbClr val="000000"/>
                </a:solidFill>
                <a:effectLst/>
                <a:latin typeface="tahoma" panose="020B0604030504040204" pitchFamily="34" charset="0"/>
              </a:rPr>
              <a:t>retensión</a:t>
            </a:r>
            <a:r>
              <a:rPr lang="es-ES" b="0" i="0" dirty="0">
                <a:solidFill>
                  <a:srgbClr val="000000"/>
                </a:solidFill>
                <a:effectLst/>
                <a:latin typeface="tahoma" panose="020B0604030504040204" pitchFamily="34" charset="0"/>
              </a:rPr>
              <a:t> muscular como elemento que aumenta la fuerza de contracción y en consecuencia la velocidad de movimiento.</a:t>
            </a:r>
          </a:p>
        </p:txBody>
      </p:sp>
    </p:spTree>
    <p:extLst>
      <p:ext uri="{BB962C8B-B14F-4D97-AF65-F5344CB8AC3E}">
        <p14:creationId xmlns:p14="http://schemas.microsoft.com/office/powerpoint/2010/main" val="24708436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F18B9BB-0B84-FFE8-2590-C9AC2C84F2C4}"/>
              </a:ext>
            </a:extLst>
          </p:cNvPr>
          <p:cNvSpPr txBox="1"/>
          <p:nvPr/>
        </p:nvSpPr>
        <p:spPr>
          <a:xfrm>
            <a:off x="0" y="289679"/>
            <a:ext cx="11871158" cy="4606389"/>
          </a:xfrm>
          <a:prstGeom prst="rect">
            <a:avLst/>
          </a:prstGeom>
          <a:noFill/>
        </p:spPr>
        <p:txBody>
          <a:bodyPr wrap="square">
            <a:spAutoFit/>
          </a:bodyPr>
          <a:lstStyle/>
          <a:p>
            <a:pPr algn="just">
              <a:lnSpc>
                <a:spcPct val="150000"/>
              </a:lnSpc>
              <a:buNone/>
            </a:pPr>
            <a:r>
              <a:rPr lang="es-ES" b="1" i="0" dirty="0">
                <a:solidFill>
                  <a:srgbClr val="000000"/>
                </a:solidFill>
                <a:effectLst/>
                <a:latin typeface="tahoma" panose="020B0604030504040204" pitchFamily="34" charset="0"/>
              </a:rPr>
              <a:t>Factores </a:t>
            </a:r>
            <a:r>
              <a:rPr lang="es-ES" b="1" i="0" dirty="0" err="1">
                <a:solidFill>
                  <a:srgbClr val="000000"/>
                </a:solidFill>
                <a:effectLst/>
                <a:latin typeface="tahoma" panose="020B0604030504040204" pitchFamily="34" charset="0"/>
              </a:rPr>
              <a:t>Tendo</a:t>
            </a:r>
            <a:r>
              <a:rPr lang="es-ES" b="1" i="0" dirty="0">
                <a:solidFill>
                  <a:srgbClr val="000000"/>
                </a:solidFill>
                <a:effectLst/>
                <a:latin typeface="tahoma" panose="020B0604030504040204" pitchFamily="34" charset="0"/>
              </a:rPr>
              <a:t>-Musculares</a:t>
            </a:r>
            <a:endParaRPr lang="es-ES" b="0" i="0" dirty="0">
              <a:solidFill>
                <a:srgbClr val="000000"/>
              </a:solidFill>
              <a:effectLst/>
              <a:latin typeface="tahoma" panose="020B0604030504040204" pitchFamily="34" charset="0"/>
            </a:endParaRPr>
          </a:p>
          <a:p>
            <a:pPr algn="just">
              <a:lnSpc>
                <a:spcPct val="150000"/>
              </a:lnSpc>
              <a:buNone/>
            </a:pPr>
            <a:r>
              <a:rPr lang="es-ES" b="1" i="0" dirty="0">
                <a:solidFill>
                  <a:srgbClr val="000000"/>
                </a:solidFill>
                <a:effectLst/>
                <a:latin typeface="tahoma" panose="020B0604030504040204" pitchFamily="34" charset="0"/>
              </a:rPr>
              <a:t>M.</a:t>
            </a:r>
            <a:r>
              <a:rPr lang="es-ES" b="0" i="0" dirty="0">
                <a:solidFill>
                  <a:srgbClr val="000000"/>
                </a:solidFill>
                <a:effectLst/>
                <a:latin typeface="tahoma" panose="020B0604030504040204" pitchFamily="34" charset="0"/>
              </a:rPr>
              <a:t> </a:t>
            </a:r>
            <a:r>
              <a:rPr lang="es-ES" b="0" i="0" u="sng" dirty="0">
                <a:solidFill>
                  <a:srgbClr val="000000"/>
                </a:solidFill>
                <a:effectLst/>
                <a:latin typeface="tahoma" panose="020B0604030504040204" pitchFamily="34" charset="0"/>
              </a:rPr>
              <a:t>Distribución de los tipos de fibras musculares</a:t>
            </a:r>
            <a:r>
              <a:rPr lang="es-ES" b="0" i="0" dirty="0">
                <a:solidFill>
                  <a:srgbClr val="000000"/>
                </a:solidFill>
                <a:effectLst/>
                <a:latin typeface="tahoma" panose="020B0604030504040204" pitchFamily="34" charset="0"/>
              </a:rPr>
              <a:t>. Ahondando sobre los expuesto anteriormente, autores como KOMI (1989, en GROSSER, 1992, 50) dan una importancia significativa al factor de entrenamiento para determinar la distribución de las fibras musculares, sin menospreciar el valor de los facto-res genéticos.</a:t>
            </a:r>
          </a:p>
          <a:p>
            <a:pPr algn="just">
              <a:lnSpc>
                <a:spcPct val="150000"/>
              </a:lnSpc>
              <a:buNone/>
            </a:pPr>
            <a:r>
              <a:rPr lang="es-ES" b="1" i="0" dirty="0">
                <a:solidFill>
                  <a:srgbClr val="000000"/>
                </a:solidFill>
                <a:effectLst/>
                <a:latin typeface="tahoma" panose="020B0604030504040204" pitchFamily="34" charset="0"/>
              </a:rPr>
              <a:t>N. </a:t>
            </a:r>
            <a:r>
              <a:rPr lang="es-ES" b="0" i="0" u="sng" dirty="0">
                <a:solidFill>
                  <a:srgbClr val="000000"/>
                </a:solidFill>
                <a:effectLst/>
                <a:latin typeface="tahoma" panose="020B0604030504040204" pitchFamily="34" charset="0"/>
              </a:rPr>
              <a:t>Sección Transversal de la Fibras</a:t>
            </a:r>
            <a:r>
              <a:rPr lang="es-ES" b="0" i="0" dirty="0">
                <a:solidFill>
                  <a:srgbClr val="000000"/>
                </a:solidFill>
                <a:effectLst/>
                <a:latin typeface="tahoma" panose="020B0604030504040204" pitchFamily="34" charset="0"/>
              </a:rPr>
              <a:t>. Según WEINECK (1988, 225) al aumentar la sección transversal del músculo se produce un incremento del número de puentes de actina y miosina, que componen las fibras musculares, aumentando la velocidad de deslizamiento de una y otra, y consecuentemente de la velocidad de contracción muscular.</a:t>
            </a:r>
          </a:p>
          <a:p>
            <a:pPr algn="just">
              <a:lnSpc>
                <a:spcPct val="150000"/>
              </a:lnSpc>
              <a:buNone/>
            </a:pPr>
            <a:r>
              <a:rPr lang="es-ES" b="1" i="0" dirty="0">
                <a:solidFill>
                  <a:srgbClr val="000000"/>
                </a:solidFill>
                <a:effectLst/>
                <a:latin typeface="tahoma" panose="020B0604030504040204" pitchFamily="34" charset="0"/>
              </a:rPr>
              <a:t>Ñ. </a:t>
            </a:r>
            <a:r>
              <a:rPr lang="es-ES" b="0" i="0" u="sng" dirty="0">
                <a:solidFill>
                  <a:srgbClr val="000000"/>
                </a:solidFill>
                <a:effectLst/>
                <a:latin typeface="tahoma" panose="020B0604030504040204" pitchFamily="34" charset="0"/>
              </a:rPr>
              <a:t>Velocidad de Contracción Muscular</a:t>
            </a:r>
            <a:r>
              <a:rPr lang="es-ES" b="0" i="0" dirty="0">
                <a:solidFill>
                  <a:srgbClr val="000000"/>
                </a:solidFill>
                <a:effectLst/>
                <a:latin typeface="tahoma" panose="020B0604030504040204" pitchFamily="34" charset="0"/>
              </a:rPr>
              <a:t>. Es la velocidad que definíamos en el Tiempo de Reacción como T5 ("tiempo latente"). Este factor está condicionado a su vez por la temperatura corporal, disminuyendo la velocidad con el frío y aumentando con el calor.</a:t>
            </a:r>
          </a:p>
        </p:txBody>
      </p:sp>
    </p:spTree>
    <p:extLst>
      <p:ext uri="{BB962C8B-B14F-4D97-AF65-F5344CB8AC3E}">
        <p14:creationId xmlns:p14="http://schemas.microsoft.com/office/powerpoint/2010/main" val="25322991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478B9416-FFA9-DC6F-74C4-353673D25251}"/>
              </a:ext>
            </a:extLst>
          </p:cNvPr>
          <p:cNvSpPr txBox="1"/>
          <p:nvPr/>
        </p:nvSpPr>
        <p:spPr>
          <a:xfrm>
            <a:off x="0" y="-146779"/>
            <a:ext cx="12192000" cy="7099379"/>
          </a:xfrm>
          <a:prstGeom prst="rect">
            <a:avLst/>
          </a:prstGeom>
          <a:noFill/>
        </p:spPr>
        <p:txBody>
          <a:bodyPr wrap="square">
            <a:spAutoFit/>
          </a:bodyPr>
          <a:lstStyle/>
          <a:p>
            <a:pPr algn="just">
              <a:lnSpc>
                <a:spcPct val="150000"/>
              </a:lnSpc>
              <a:buNone/>
            </a:pPr>
            <a:r>
              <a:rPr lang="es-ES" b="1" i="0" dirty="0">
                <a:solidFill>
                  <a:srgbClr val="000000"/>
                </a:solidFill>
                <a:effectLst/>
                <a:latin typeface="tahoma" panose="020B0604030504040204" pitchFamily="34" charset="0"/>
              </a:rPr>
              <a:t>O.</a:t>
            </a:r>
            <a:r>
              <a:rPr lang="es-ES" b="0" i="0" dirty="0">
                <a:solidFill>
                  <a:srgbClr val="000000"/>
                </a:solidFill>
                <a:effectLst/>
                <a:latin typeface="tahoma" panose="020B0604030504040204" pitchFamily="34" charset="0"/>
              </a:rPr>
              <a:t> </a:t>
            </a:r>
            <a:r>
              <a:rPr lang="es-ES" b="0" i="0" u="sng" dirty="0">
                <a:solidFill>
                  <a:srgbClr val="000000"/>
                </a:solidFill>
                <a:effectLst/>
                <a:latin typeface="tahoma" panose="020B0604030504040204" pitchFamily="34" charset="0"/>
              </a:rPr>
              <a:t>Elasticidad de Músculos y Tendones</a:t>
            </a:r>
            <a:r>
              <a:rPr lang="es-ES" b="0" i="0" dirty="0">
                <a:solidFill>
                  <a:srgbClr val="000000"/>
                </a:solidFill>
                <a:effectLst/>
                <a:latin typeface="tahoma" panose="020B0604030504040204" pitchFamily="34" charset="0"/>
              </a:rPr>
              <a:t>. La capacidad elástica del músculo (estirarse y volver a acortarse) aporta el grado de eficacia a las variables musculares que citamos en el factor </a:t>
            </a:r>
            <a:r>
              <a:rPr lang="es-ES" b="0" i="0" dirty="0" err="1">
                <a:solidFill>
                  <a:srgbClr val="000000"/>
                </a:solidFill>
                <a:effectLst/>
                <a:latin typeface="tahoma" panose="020B0604030504040204" pitchFamily="34" charset="0"/>
              </a:rPr>
              <a:t>nº</a:t>
            </a:r>
            <a:r>
              <a:rPr lang="es-ES" b="0" i="0" dirty="0">
                <a:solidFill>
                  <a:srgbClr val="000000"/>
                </a:solidFill>
                <a:effectLst/>
                <a:latin typeface="tahoma" panose="020B0604030504040204" pitchFamily="34" charset="0"/>
              </a:rPr>
              <a:t> 13: Preactivación, de manera que la efectividad de tales variables estará condicionada por la capacidad del músculo de estirar sus elementos elásticos (acumulando energía mecánica) y de acortarlos (restituyendo tal energía) en mayor o menor medida (HILL, 1050, en GUTIÉRREZ, 1988, 222).</a:t>
            </a:r>
          </a:p>
          <a:p>
            <a:pPr algn="just">
              <a:lnSpc>
                <a:spcPct val="150000"/>
              </a:lnSpc>
              <a:buNone/>
            </a:pPr>
            <a:r>
              <a:rPr lang="es-ES" b="1" i="0" dirty="0">
                <a:solidFill>
                  <a:srgbClr val="000000"/>
                </a:solidFill>
                <a:effectLst/>
                <a:latin typeface="tahoma" panose="020B0604030504040204" pitchFamily="34" charset="0"/>
              </a:rPr>
              <a:t>P.</a:t>
            </a:r>
            <a:r>
              <a:rPr lang="es-ES" b="0" i="0" dirty="0">
                <a:solidFill>
                  <a:srgbClr val="000000"/>
                </a:solidFill>
                <a:effectLst/>
                <a:latin typeface="tahoma" panose="020B0604030504040204" pitchFamily="34" charset="0"/>
              </a:rPr>
              <a:t> </a:t>
            </a:r>
            <a:r>
              <a:rPr lang="es-ES" b="0" i="0" u="sng" dirty="0">
                <a:solidFill>
                  <a:srgbClr val="000000"/>
                </a:solidFill>
                <a:effectLst/>
                <a:latin typeface="tahoma" panose="020B0604030504040204" pitchFamily="34" charset="0"/>
              </a:rPr>
              <a:t>Extensibilidad de Músculos y Tendones</a:t>
            </a:r>
            <a:r>
              <a:rPr lang="es-ES" b="0" i="0" dirty="0">
                <a:solidFill>
                  <a:srgbClr val="000000"/>
                </a:solidFill>
                <a:effectLst/>
                <a:latin typeface="tahoma" panose="020B0604030504040204" pitchFamily="34" charset="0"/>
              </a:rPr>
              <a:t>. La extensibilidad muscular supone un efecto beneficioso con doble motivo: biomecánicamente, al alcanzar mayores amplitudes articulares, los trayectos de aplicación de fuerza aumentan y por tanto la velocidad; estructuralmente, el músculo tiene la posibilidad de acumular más energía en su fase de estiramiento (al ser más larga) y posteriormente utilizarla, aumentando con ello la fuerza-explosiva.</a:t>
            </a:r>
          </a:p>
          <a:p>
            <a:pPr algn="just">
              <a:lnSpc>
                <a:spcPct val="150000"/>
              </a:lnSpc>
              <a:buNone/>
            </a:pPr>
            <a:r>
              <a:rPr lang="es-ES" b="1" i="0" dirty="0">
                <a:solidFill>
                  <a:srgbClr val="000000"/>
                </a:solidFill>
                <a:effectLst/>
                <a:latin typeface="tahoma" panose="020B0604030504040204" pitchFamily="34" charset="0"/>
              </a:rPr>
              <a:t>Q.</a:t>
            </a:r>
            <a:r>
              <a:rPr lang="es-ES" b="0" i="0" dirty="0">
                <a:solidFill>
                  <a:srgbClr val="000000"/>
                </a:solidFill>
                <a:effectLst/>
                <a:latin typeface="tahoma" panose="020B0604030504040204" pitchFamily="34" charset="0"/>
              </a:rPr>
              <a:t> </a:t>
            </a:r>
            <a:r>
              <a:rPr lang="es-ES" b="0" i="0" u="sng" dirty="0">
                <a:solidFill>
                  <a:srgbClr val="000000"/>
                </a:solidFill>
                <a:effectLst/>
                <a:latin typeface="tahoma" panose="020B0604030504040204" pitchFamily="34" charset="0"/>
              </a:rPr>
              <a:t>Vías Energéticas</a:t>
            </a:r>
            <a:r>
              <a:rPr lang="es-ES" b="0" i="0" dirty="0">
                <a:solidFill>
                  <a:srgbClr val="000000"/>
                </a:solidFill>
                <a:effectLst/>
                <a:latin typeface="tahoma" panose="020B0604030504040204" pitchFamily="34" charset="0"/>
              </a:rPr>
              <a:t>. La fuente energética principal de la velocidad es la de los </a:t>
            </a:r>
            <a:r>
              <a:rPr lang="es-ES" b="0" i="0" dirty="0" err="1">
                <a:solidFill>
                  <a:srgbClr val="000000"/>
                </a:solidFill>
                <a:effectLst/>
                <a:latin typeface="tahoma" panose="020B0604030504040204" pitchFamily="34" charset="0"/>
              </a:rPr>
              <a:t>fosfágenos</a:t>
            </a:r>
            <a:r>
              <a:rPr lang="es-ES" b="0" i="0" dirty="0">
                <a:solidFill>
                  <a:srgbClr val="000000"/>
                </a:solidFill>
                <a:effectLst/>
                <a:latin typeface="tahoma" panose="020B0604030504040204" pitchFamily="34" charset="0"/>
              </a:rPr>
              <a:t> (ATP-PC), ya que su degradación está limitada a unos 7-10 segundos aproximadamente, tiempo en el cual se desarrollan las actividades de velocidad.</a:t>
            </a:r>
          </a:p>
          <a:p>
            <a:pPr algn="just">
              <a:lnSpc>
                <a:spcPct val="150000"/>
              </a:lnSpc>
            </a:pPr>
            <a:r>
              <a:rPr lang="es-ES" b="1" i="0" dirty="0">
                <a:solidFill>
                  <a:srgbClr val="000000"/>
                </a:solidFill>
                <a:effectLst/>
                <a:latin typeface="tahoma" panose="020B0604030504040204" pitchFamily="34" charset="0"/>
              </a:rPr>
              <a:t>R.</a:t>
            </a:r>
            <a:r>
              <a:rPr lang="es-ES" b="0" i="0" dirty="0">
                <a:solidFill>
                  <a:srgbClr val="000000"/>
                </a:solidFill>
                <a:effectLst/>
                <a:latin typeface="tahoma" panose="020B0604030504040204" pitchFamily="34" charset="0"/>
              </a:rPr>
              <a:t> </a:t>
            </a:r>
            <a:r>
              <a:rPr lang="es-ES" b="0" i="0" u="sng" dirty="0">
                <a:solidFill>
                  <a:srgbClr val="000000"/>
                </a:solidFill>
                <a:effectLst/>
                <a:latin typeface="tahoma" panose="020B0604030504040204" pitchFamily="34" charset="0"/>
              </a:rPr>
              <a:t>Temperatura Muscular = Calentamiento</a:t>
            </a:r>
            <a:r>
              <a:rPr lang="es-ES" b="0" i="0" dirty="0">
                <a:solidFill>
                  <a:srgbClr val="000000"/>
                </a:solidFill>
                <a:effectLst/>
                <a:latin typeface="tahoma" panose="020B0604030504040204" pitchFamily="34" charset="0"/>
              </a:rPr>
              <a:t>. La necesidad de calentamiento para las actividades de velocidad nace de los beneficios que conlleva a distintos niveles: disminuye la viscosidad muscular, aumenta la elasticidad y extensibilidad, aumenta la capacidad de reacción y mejora el metabolismo (reacciones enzimáticas). Según JONATH (1973) el efecto del calentamiento puede mejorar hasta en un 20% la velocidad de contracción muscular (WEINECK, 1988, 231).</a:t>
            </a:r>
          </a:p>
        </p:txBody>
      </p:sp>
    </p:spTree>
    <p:extLst>
      <p:ext uri="{BB962C8B-B14F-4D97-AF65-F5344CB8AC3E}">
        <p14:creationId xmlns:p14="http://schemas.microsoft.com/office/powerpoint/2010/main" val="36495819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1F9186AC-AABC-896F-89A9-2A075481107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037347" y="192506"/>
            <a:ext cx="8453671" cy="6542974"/>
          </a:xfrm>
          <a:prstGeom prst="rect">
            <a:avLst/>
          </a:prstGeom>
        </p:spPr>
      </p:pic>
    </p:spTree>
    <p:extLst>
      <p:ext uri="{BB962C8B-B14F-4D97-AF65-F5344CB8AC3E}">
        <p14:creationId xmlns:p14="http://schemas.microsoft.com/office/powerpoint/2010/main" val="42277715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96A53DA-729C-548B-AE68-13B2998C9144}"/>
              </a:ext>
            </a:extLst>
          </p:cNvPr>
          <p:cNvSpPr txBox="1"/>
          <p:nvPr/>
        </p:nvSpPr>
        <p:spPr>
          <a:xfrm>
            <a:off x="192504" y="142056"/>
            <a:ext cx="11710737" cy="461665"/>
          </a:xfrm>
          <a:prstGeom prst="rect">
            <a:avLst/>
          </a:prstGeom>
          <a:noFill/>
        </p:spPr>
        <p:txBody>
          <a:bodyPr wrap="square">
            <a:spAutoFit/>
          </a:bodyPr>
          <a:lstStyle/>
          <a:p>
            <a:pPr algn="l">
              <a:spcAft>
                <a:spcPts val="1500"/>
              </a:spcAft>
            </a:pPr>
            <a:r>
              <a:rPr lang="es-ES" sz="2400" b="1" i="0" dirty="0">
                <a:solidFill>
                  <a:srgbClr val="212529"/>
                </a:solidFill>
                <a:effectLst/>
                <a:latin typeface="Roboto" panose="02000000000000000000" pitchFamily="2" charset="0"/>
              </a:rPr>
              <a:t>Test de velocidad deportiva: Métodos y herramientas para evaluarlo</a:t>
            </a:r>
          </a:p>
        </p:txBody>
      </p:sp>
      <p:sp>
        <p:nvSpPr>
          <p:cNvPr id="5" name="CuadroTexto 4">
            <a:extLst>
              <a:ext uri="{FF2B5EF4-FFF2-40B4-BE49-F238E27FC236}">
                <a16:creationId xmlns:a16="http://schemas.microsoft.com/office/drawing/2014/main" id="{0BD15BA1-E9A4-1373-5C1A-01237CEB70A2}"/>
              </a:ext>
            </a:extLst>
          </p:cNvPr>
          <p:cNvSpPr txBox="1"/>
          <p:nvPr/>
        </p:nvSpPr>
        <p:spPr>
          <a:xfrm>
            <a:off x="92114" y="600619"/>
            <a:ext cx="6210364" cy="5637441"/>
          </a:xfrm>
          <a:prstGeom prst="rect">
            <a:avLst/>
          </a:prstGeom>
          <a:noFill/>
          <a:ln>
            <a:solidFill>
              <a:schemeClr val="accent1"/>
            </a:solidFill>
          </a:ln>
        </p:spPr>
        <p:txBody>
          <a:bodyPr wrap="square">
            <a:spAutoFit/>
          </a:bodyPr>
          <a:lstStyle/>
          <a:p>
            <a:pPr algn="l">
              <a:spcAft>
                <a:spcPts val="1125"/>
              </a:spcAft>
              <a:buNone/>
            </a:pPr>
            <a:r>
              <a:rPr lang="es-ES" b="1" i="0" dirty="0">
                <a:effectLst/>
                <a:latin typeface="Roboto" panose="02000000000000000000" pitchFamily="2" charset="0"/>
              </a:rPr>
              <a:t>1. Test de 30 metros (o de 10 y 20 metros)</a:t>
            </a:r>
          </a:p>
          <a:p>
            <a:pPr algn="l">
              <a:buNone/>
            </a:pPr>
            <a:r>
              <a:rPr lang="es-ES" b="0" i="0" dirty="0">
                <a:effectLst/>
                <a:latin typeface="Roboto" panose="02000000000000000000" pitchFamily="2" charset="0"/>
              </a:rPr>
              <a:t>Es uno de los más utilizados para medir la </a:t>
            </a:r>
            <a:r>
              <a:rPr lang="es-ES" b="1" i="0" dirty="0">
                <a:effectLst/>
                <a:latin typeface="Roboto" panose="02000000000000000000" pitchFamily="2" charset="0"/>
              </a:rPr>
              <a:t>velocidad de desplazamiento</a:t>
            </a:r>
            <a:r>
              <a:rPr lang="es-ES" b="0" i="0" dirty="0">
                <a:effectLst/>
                <a:latin typeface="Roboto" panose="02000000000000000000" pitchFamily="2" charset="0"/>
              </a:rPr>
              <a:t> en línea recta. El deportista corre una distancia determinada (habitualmente 10, 20 o 30 metros), y se registra el tiempo invertido.</a:t>
            </a:r>
          </a:p>
          <a:p>
            <a:pPr algn="l">
              <a:buNone/>
            </a:pPr>
            <a:r>
              <a:rPr lang="es-ES" b="1" i="0" dirty="0">
                <a:effectLst/>
                <a:latin typeface="Roboto" panose="02000000000000000000" pitchFamily="2" charset="0"/>
              </a:rPr>
              <a:t>Ventajas</a:t>
            </a:r>
            <a:r>
              <a:rPr lang="es-ES" b="0" i="0" dirty="0">
                <a:effectLst/>
                <a:latin typeface="Roboto" panose="02000000000000000000" pitchFamily="2" charset="0"/>
              </a:rPr>
              <a:t>:</a:t>
            </a:r>
          </a:p>
          <a:p>
            <a:pPr algn="l">
              <a:buFont typeface="Arial" panose="020B0604020202020204" pitchFamily="34" charset="0"/>
              <a:buChar char="•"/>
            </a:pPr>
            <a:r>
              <a:rPr lang="es-ES" b="0" i="0" dirty="0">
                <a:effectLst/>
                <a:latin typeface="Roboto" panose="02000000000000000000" pitchFamily="2" charset="0"/>
              </a:rPr>
              <a:t>Fácil de aplicar.</a:t>
            </a:r>
          </a:p>
          <a:p>
            <a:pPr algn="l">
              <a:buFont typeface="Arial" panose="020B0604020202020204" pitchFamily="34" charset="0"/>
              <a:buChar char="•"/>
            </a:pPr>
            <a:r>
              <a:rPr lang="es-ES" b="0" i="0" dirty="0">
                <a:effectLst/>
                <a:latin typeface="Roboto" panose="02000000000000000000" pitchFamily="2" charset="0"/>
              </a:rPr>
              <a:t>Aplicable a deportes con carreras cortas o </a:t>
            </a:r>
            <a:r>
              <a:rPr lang="es-ES" b="0" i="0" dirty="0" err="1">
                <a:effectLst/>
                <a:latin typeface="Roboto" panose="02000000000000000000" pitchFamily="2" charset="0"/>
              </a:rPr>
              <a:t>sprints</a:t>
            </a:r>
            <a:r>
              <a:rPr lang="es-ES" b="0" i="0" dirty="0">
                <a:effectLst/>
                <a:latin typeface="Roboto" panose="02000000000000000000" pitchFamily="2" charset="0"/>
              </a:rPr>
              <a:t>.</a:t>
            </a:r>
          </a:p>
          <a:p>
            <a:pPr algn="l">
              <a:buNone/>
            </a:pPr>
            <a:r>
              <a:rPr lang="es-ES" b="1" i="0" dirty="0">
                <a:effectLst/>
                <a:latin typeface="Roboto" panose="02000000000000000000" pitchFamily="2" charset="0"/>
              </a:rPr>
              <a:t>Limitaciones</a:t>
            </a:r>
            <a:r>
              <a:rPr lang="es-ES" b="0" i="0" dirty="0">
                <a:effectLst/>
                <a:latin typeface="Roboto" panose="02000000000000000000" pitchFamily="2" charset="0"/>
              </a:rPr>
              <a:t>:</a:t>
            </a:r>
          </a:p>
          <a:p>
            <a:pPr algn="l">
              <a:buFont typeface="Arial" panose="020B0604020202020204" pitchFamily="34" charset="0"/>
              <a:buChar char="•"/>
            </a:pPr>
            <a:r>
              <a:rPr lang="es-ES" b="0" i="0" dirty="0">
                <a:effectLst/>
                <a:latin typeface="Roboto" panose="02000000000000000000" pitchFamily="2" charset="0"/>
              </a:rPr>
              <a:t>No evalúa cambios de dirección ni la velocidad de reacción.</a:t>
            </a:r>
          </a:p>
          <a:p>
            <a:pPr algn="l">
              <a:spcAft>
                <a:spcPts val="1125"/>
              </a:spcAft>
              <a:buNone/>
            </a:pPr>
            <a:r>
              <a:rPr lang="es-ES" b="1" i="0" dirty="0">
                <a:effectLst/>
                <a:latin typeface="Roboto" panose="02000000000000000000" pitchFamily="2" charset="0"/>
              </a:rPr>
              <a:t>2. Test de velocidad con cambio de dirección (Agility </a:t>
            </a:r>
            <a:r>
              <a:rPr lang="es-ES" b="1" i="0" dirty="0" err="1">
                <a:effectLst/>
                <a:latin typeface="Roboto" panose="02000000000000000000" pitchFamily="2" charset="0"/>
              </a:rPr>
              <a:t>Tests</a:t>
            </a:r>
            <a:r>
              <a:rPr lang="es-ES" b="1" i="0" dirty="0">
                <a:effectLst/>
                <a:latin typeface="Roboto" panose="02000000000000000000" pitchFamily="2" charset="0"/>
              </a:rPr>
              <a:t>)</a:t>
            </a:r>
          </a:p>
          <a:p>
            <a:pPr algn="l">
              <a:buNone/>
            </a:pPr>
            <a:r>
              <a:rPr lang="es-ES" b="0" i="0" dirty="0">
                <a:effectLst/>
                <a:latin typeface="Roboto" panose="02000000000000000000" pitchFamily="2" charset="0"/>
              </a:rPr>
              <a:t>Incluyen desplazamientos laterales, giros y frenadas. Uno de los más conocidos es el </a:t>
            </a:r>
            <a:r>
              <a:rPr lang="es-ES" b="1" i="0" dirty="0">
                <a:effectLst/>
                <a:latin typeface="Roboto" panose="02000000000000000000" pitchFamily="2" charset="0"/>
              </a:rPr>
              <a:t>test de Illinois</a:t>
            </a:r>
            <a:r>
              <a:rPr lang="es-ES" b="0" i="0" dirty="0">
                <a:effectLst/>
                <a:latin typeface="Roboto" panose="02000000000000000000" pitchFamily="2" charset="0"/>
              </a:rPr>
              <a:t>, que combina rapidez con agilidad.</a:t>
            </a:r>
          </a:p>
          <a:p>
            <a:pPr algn="l">
              <a:buNone/>
            </a:pPr>
            <a:r>
              <a:rPr lang="es-ES" b="1" i="0" dirty="0">
                <a:effectLst/>
                <a:latin typeface="Roboto" panose="02000000000000000000" pitchFamily="2" charset="0"/>
              </a:rPr>
              <a:t>Relevancia</a:t>
            </a:r>
            <a:r>
              <a:rPr lang="es-ES" b="0" i="0" dirty="0">
                <a:effectLst/>
                <a:latin typeface="Roboto" panose="02000000000000000000" pitchFamily="2" charset="0"/>
              </a:rPr>
              <a:t>:</a:t>
            </a:r>
          </a:p>
          <a:p>
            <a:pPr algn="l">
              <a:buFont typeface="Arial" panose="020B0604020202020204" pitchFamily="34" charset="0"/>
              <a:buChar char="•"/>
            </a:pPr>
            <a:r>
              <a:rPr lang="es-ES" b="0" i="0" dirty="0">
                <a:effectLst/>
                <a:latin typeface="Roboto" panose="02000000000000000000" pitchFamily="2" charset="0"/>
              </a:rPr>
              <a:t>Evalúa la </a:t>
            </a:r>
            <a:r>
              <a:rPr lang="es-ES" b="1" i="0" dirty="0">
                <a:effectLst/>
                <a:latin typeface="Roboto" panose="02000000000000000000" pitchFamily="2" charset="0"/>
              </a:rPr>
              <a:t>velocidad específica en deportes de equipo</a:t>
            </a:r>
            <a:r>
              <a:rPr lang="es-ES" b="0" i="0" dirty="0">
                <a:effectLst/>
                <a:latin typeface="Roboto" panose="02000000000000000000" pitchFamily="2" charset="0"/>
              </a:rPr>
              <a:t>.</a:t>
            </a:r>
          </a:p>
          <a:p>
            <a:pPr algn="l">
              <a:buFont typeface="Arial" panose="020B0604020202020204" pitchFamily="34" charset="0"/>
              <a:buChar char="•"/>
            </a:pPr>
            <a:r>
              <a:rPr lang="es-ES" b="0" i="0" dirty="0">
                <a:effectLst/>
                <a:latin typeface="Roboto" panose="02000000000000000000" pitchFamily="2" charset="0"/>
              </a:rPr>
              <a:t>Refleja situaciones reales de juego.</a:t>
            </a:r>
          </a:p>
        </p:txBody>
      </p:sp>
      <p:sp>
        <p:nvSpPr>
          <p:cNvPr id="7" name="CuadroTexto 6">
            <a:extLst>
              <a:ext uri="{FF2B5EF4-FFF2-40B4-BE49-F238E27FC236}">
                <a16:creationId xmlns:a16="http://schemas.microsoft.com/office/drawing/2014/main" id="{EDBDE8B8-9307-3F78-C3F8-350DC5589338}"/>
              </a:ext>
            </a:extLst>
          </p:cNvPr>
          <p:cNvSpPr txBox="1"/>
          <p:nvPr/>
        </p:nvSpPr>
        <p:spPr>
          <a:xfrm>
            <a:off x="6772360" y="600619"/>
            <a:ext cx="5071888" cy="4683333"/>
          </a:xfrm>
          <a:prstGeom prst="rect">
            <a:avLst/>
          </a:prstGeom>
          <a:noFill/>
          <a:ln>
            <a:solidFill>
              <a:schemeClr val="accent1"/>
            </a:solidFill>
          </a:ln>
        </p:spPr>
        <p:txBody>
          <a:bodyPr wrap="square">
            <a:spAutoFit/>
          </a:bodyPr>
          <a:lstStyle/>
          <a:p>
            <a:pPr algn="just">
              <a:spcAft>
                <a:spcPts val="1125"/>
              </a:spcAft>
              <a:buNone/>
            </a:pPr>
            <a:r>
              <a:rPr lang="es-ES" sz="2000" b="1" i="0" dirty="0">
                <a:effectLst/>
                <a:latin typeface="Roboto" panose="02000000000000000000" pitchFamily="2" charset="0"/>
              </a:rPr>
              <a:t>3. Test de velocidad de reacción</a:t>
            </a:r>
          </a:p>
          <a:p>
            <a:pPr algn="just">
              <a:buNone/>
            </a:pPr>
            <a:r>
              <a:rPr lang="es-ES" sz="2000" b="0" i="0" dirty="0">
                <a:effectLst/>
                <a:latin typeface="Roboto" panose="02000000000000000000" pitchFamily="2" charset="0"/>
              </a:rPr>
              <a:t>Se utilizan estímulos visuales, sonoros o táctiles para medir el </a:t>
            </a:r>
            <a:r>
              <a:rPr lang="es-ES" sz="2000" b="1" i="0" dirty="0">
                <a:effectLst/>
                <a:latin typeface="Roboto" panose="02000000000000000000" pitchFamily="2" charset="0"/>
              </a:rPr>
              <a:t>tiempo de reacción</a:t>
            </a:r>
            <a:r>
              <a:rPr lang="es-ES" sz="2000" b="0" i="0" dirty="0">
                <a:effectLst/>
                <a:latin typeface="Roboto" panose="02000000000000000000" pitchFamily="2" charset="0"/>
              </a:rPr>
              <a:t>. Un ejemplo es el uso de una luz o sonido que marca el inicio del desplazamiento.</a:t>
            </a:r>
          </a:p>
          <a:p>
            <a:pPr algn="just">
              <a:buNone/>
            </a:pPr>
            <a:r>
              <a:rPr lang="es-ES" sz="2000" b="1" i="0" dirty="0">
                <a:effectLst/>
                <a:latin typeface="Roboto" panose="02000000000000000000" pitchFamily="2" charset="0"/>
              </a:rPr>
              <a:t>Instrumentos habituales</a:t>
            </a:r>
            <a:r>
              <a:rPr lang="es-ES" sz="2000" b="0" i="0" dirty="0">
                <a:effectLst/>
                <a:latin typeface="Roboto" panose="02000000000000000000" pitchFamily="2" charset="0"/>
              </a:rPr>
              <a:t>:</a:t>
            </a:r>
          </a:p>
          <a:p>
            <a:pPr algn="just">
              <a:buFont typeface="Arial" panose="020B0604020202020204" pitchFamily="34" charset="0"/>
              <a:buChar char="•"/>
            </a:pPr>
            <a:r>
              <a:rPr lang="es-ES" sz="2000" b="0" i="0" dirty="0">
                <a:effectLst/>
                <a:latin typeface="Roboto" panose="02000000000000000000" pitchFamily="2" charset="0"/>
              </a:rPr>
              <a:t>Software especializado.</a:t>
            </a:r>
          </a:p>
          <a:p>
            <a:pPr algn="just">
              <a:buFont typeface="Arial" panose="020B0604020202020204" pitchFamily="34" charset="0"/>
              <a:buChar char="•"/>
            </a:pPr>
            <a:r>
              <a:rPr lang="es-ES" sz="2000" b="0" i="0" dirty="0">
                <a:effectLst/>
                <a:latin typeface="Roboto" panose="02000000000000000000" pitchFamily="2" charset="0"/>
              </a:rPr>
              <a:t>Plataformas de contacto.</a:t>
            </a:r>
          </a:p>
          <a:p>
            <a:pPr algn="just">
              <a:buFont typeface="Arial" panose="020B0604020202020204" pitchFamily="34" charset="0"/>
              <a:buChar char="•"/>
            </a:pPr>
            <a:r>
              <a:rPr lang="es-ES" sz="2000" b="0" i="0" dirty="0">
                <a:effectLst/>
                <a:latin typeface="Roboto" panose="02000000000000000000" pitchFamily="2" charset="0"/>
              </a:rPr>
              <a:t>Aplicaciones móviles de reacción.</a:t>
            </a:r>
          </a:p>
          <a:p>
            <a:pPr algn="just">
              <a:spcAft>
                <a:spcPts val="1125"/>
              </a:spcAft>
              <a:buNone/>
            </a:pPr>
            <a:r>
              <a:rPr lang="es-ES" sz="2000" b="1" i="0" dirty="0">
                <a:effectLst/>
                <a:latin typeface="Roboto" panose="02000000000000000000" pitchFamily="2" charset="0"/>
              </a:rPr>
              <a:t>4. Test de frecuencia gestual</a:t>
            </a:r>
          </a:p>
          <a:p>
            <a:pPr algn="just"/>
            <a:r>
              <a:rPr lang="es-ES" sz="2000" b="0" i="0" dirty="0">
                <a:effectLst/>
                <a:latin typeface="Roboto" panose="02000000000000000000" pitchFamily="2" charset="0"/>
              </a:rPr>
              <a:t>Evalúan la </a:t>
            </a:r>
            <a:r>
              <a:rPr lang="es-ES" sz="2000" b="1" i="0" dirty="0">
                <a:effectLst/>
                <a:latin typeface="Roboto" panose="02000000000000000000" pitchFamily="2" charset="0"/>
              </a:rPr>
              <a:t>rapidez en la ejecución de movimientos cíclicos o acíclicos</a:t>
            </a:r>
            <a:r>
              <a:rPr lang="es-ES" sz="2000" b="0" i="0" dirty="0">
                <a:effectLst/>
                <a:latin typeface="Roboto" panose="02000000000000000000" pitchFamily="2" charset="0"/>
              </a:rPr>
              <a:t>. Por ejemplo, el test de golpeteo de manos en la mesa durante un tiempo determinado.</a:t>
            </a:r>
          </a:p>
        </p:txBody>
      </p:sp>
    </p:spTree>
    <p:extLst>
      <p:ext uri="{BB962C8B-B14F-4D97-AF65-F5344CB8AC3E}">
        <p14:creationId xmlns:p14="http://schemas.microsoft.com/office/powerpoint/2010/main" val="764291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91C8ABE-EE5C-0EAB-CCD3-566F04091917}"/>
              </a:ext>
            </a:extLst>
          </p:cNvPr>
          <p:cNvSpPr txBox="1"/>
          <p:nvPr/>
        </p:nvSpPr>
        <p:spPr>
          <a:xfrm>
            <a:off x="240631" y="329815"/>
            <a:ext cx="11518231" cy="5175776"/>
          </a:xfrm>
          <a:prstGeom prst="rect">
            <a:avLst/>
          </a:prstGeom>
          <a:noFill/>
        </p:spPr>
        <p:txBody>
          <a:bodyPr wrap="square">
            <a:spAutoFit/>
          </a:bodyPr>
          <a:lstStyle/>
          <a:p>
            <a:pPr algn="just">
              <a:spcAft>
                <a:spcPts val="1125"/>
              </a:spcAft>
              <a:buNone/>
            </a:pPr>
            <a:r>
              <a:rPr lang="es-ES" sz="2400" b="1" i="0" dirty="0">
                <a:effectLst/>
                <a:latin typeface="Roboto" panose="02000000000000000000" pitchFamily="2" charset="0"/>
              </a:rPr>
              <a:t>Herramientas tecnológicas para la evaluación de la velocidad</a:t>
            </a:r>
          </a:p>
          <a:p>
            <a:pPr algn="just">
              <a:buNone/>
            </a:pPr>
            <a:r>
              <a:rPr lang="es-ES" sz="2400" b="0" i="0" dirty="0">
                <a:effectLst/>
                <a:latin typeface="Roboto" panose="02000000000000000000" pitchFamily="2" charset="0"/>
              </a:rPr>
              <a:t>En las últimas décadas, la evolución tecnológica ha permitido desarrollar </a:t>
            </a:r>
            <a:r>
              <a:rPr lang="es-ES" sz="2400" b="1" i="0" dirty="0">
                <a:effectLst/>
                <a:latin typeface="Roboto" panose="02000000000000000000" pitchFamily="2" charset="0"/>
              </a:rPr>
              <a:t>instrumentos cada vez más precisos y accesibles</a:t>
            </a:r>
            <a:r>
              <a:rPr lang="es-ES" sz="2400" b="0" i="0" dirty="0">
                <a:effectLst/>
                <a:latin typeface="Roboto" panose="02000000000000000000" pitchFamily="2" charset="0"/>
              </a:rPr>
              <a:t> para la evaluación de la velocidad en el ámbito deportivo.</a:t>
            </a:r>
          </a:p>
          <a:p>
            <a:pPr algn="just">
              <a:spcAft>
                <a:spcPts val="1125"/>
              </a:spcAft>
              <a:buNone/>
            </a:pPr>
            <a:r>
              <a:rPr lang="es-ES" sz="2400" b="1" i="0" dirty="0">
                <a:effectLst/>
                <a:latin typeface="Roboto" panose="02000000000000000000" pitchFamily="2" charset="0"/>
              </a:rPr>
              <a:t>1. Fotocélulas</a:t>
            </a:r>
          </a:p>
          <a:p>
            <a:pPr algn="just">
              <a:buNone/>
            </a:pPr>
            <a:r>
              <a:rPr lang="es-ES" sz="2400" b="0" i="0" dirty="0">
                <a:effectLst/>
                <a:latin typeface="Roboto" panose="02000000000000000000" pitchFamily="2" charset="0"/>
              </a:rPr>
              <a:t>Son dispositivos que detectan el paso del deportista a través de un haz de luz. Se colocan en la línea de salida y de llegada (y a veces en puntos intermedios) para medir con precisión el tiempo de recorrido.</a:t>
            </a:r>
          </a:p>
          <a:p>
            <a:pPr algn="just">
              <a:buNone/>
            </a:pPr>
            <a:r>
              <a:rPr lang="es-ES" sz="2400" b="1" i="0" dirty="0">
                <a:effectLst/>
                <a:latin typeface="Roboto" panose="02000000000000000000" pitchFamily="2" charset="0"/>
              </a:rPr>
              <a:t>Ventajas</a:t>
            </a:r>
            <a:r>
              <a:rPr lang="es-ES" sz="2400" b="0" i="0" dirty="0">
                <a:effectLst/>
                <a:latin typeface="Roboto" panose="02000000000000000000" pitchFamily="2" charset="0"/>
              </a:rPr>
              <a:t>:</a:t>
            </a:r>
          </a:p>
          <a:p>
            <a:pPr algn="just">
              <a:buFont typeface="Arial" panose="020B0604020202020204" pitchFamily="34" charset="0"/>
              <a:buChar char="•"/>
            </a:pPr>
            <a:r>
              <a:rPr lang="es-ES" sz="2400" b="0" i="0" dirty="0">
                <a:effectLst/>
                <a:latin typeface="Roboto" panose="02000000000000000000" pitchFamily="2" charset="0"/>
              </a:rPr>
              <a:t>Alta fiabilidad y precisión (hasta milésimas de segundo).</a:t>
            </a:r>
          </a:p>
          <a:p>
            <a:pPr algn="just">
              <a:buFont typeface="Arial" panose="020B0604020202020204" pitchFamily="34" charset="0"/>
              <a:buChar char="•"/>
            </a:pPr>
            <a:r>
              <a:rPr lang="es-ES" sz="2400" b="0" i="0" dirty="0">
                <a:effectLst/>
                <a:latin typeface="Roboto" panose="02000000000000000000" pitchFamily="2" charset="0"/>
              </a:rPr>
              <a:t>Muy utilizadas en centros de tecnificación y clubes profesionales.</a:t>
            </a:r>
          </a:p>
          <a:p>
            <a:pPr algn="just">
              <a:buNone/>
            </a:pPr>
            <a:r>
              <a:rPr lang="es-ES" sz="2400" b="1" i="0" dirty="0">
                <a:effectLst/>
                <a:latin typeface="Roboto" panose="02000000000000000000" pitchFamily="2" charset="0"/>
              </a:rPr>
              <a:t>Limitación</a:t>
            </a:r>
            <a:r>
              <a:rPr lang="es-ES" sz="2400" b="0" i="0" dirty="0">
                <a:effectLst/>
                <a:latin typeface="Roboto" panose="02000000000000000000" pitchFamily="2" charset="0"/>
              </a:rPr>
              <a:t>:</a:t>
            </a:r>
          </a:p>
          <a:p>
            <a:pPr algn="just">
              <a:buFont typeface="Arial" panose="020B0604020202020204" pitchFamily="34" charset="0"/>
              <a:buChar char="•"/>
            </a:pPr>
            <a:r>
              <a:rPr lang="es-ES" sz="2400" b="0" i="0" dirty="0">
                <a:effectLst/>
                <a:latin typeface="Roboto" panose="02000000000000000000" pitchFamily="2" charset="0"/>
              </a:rPr>
              <a:t>Requieren una inversión económica moderada.</a:t>
            </a:r>
          </a:p>
        </p:txBody>
      </p:sp>
    </p:spTree>
    <p:extLst>
      <p:ext uri="{BB962C8B-B14F-4D97-AF65-F5344CB8AC3E}">
        <p14:creationId xmlns:p14="http://schemas.microsoft.com/office/powerpoint/2010/main" val="26588283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63FDD2E-CA05-0D46-16F2-4330FFE5EC0F}"/>
              </a:ext>
            </a:extLst>
          </p:cNvPr>
          <p:cNvSpPr txBox="1"/>
          <p:nvPr/>
        </p:nvSpPr>
        <p:spPr>
          <a:xfrm>
            <a:off x="240631" y="267222"/>
            <a:ext cx="11566357" cy="2818720"/>
          </a:xfrm>
          <a:prstGeom prst="rect">
            <a:avLst/>
          </a:prstGeom>
          <a:noFill/>
        </p:spPr>
        <p:txBody>
          <a:bodyPr wrap="square">
            <a:spAutoFit/>
          </a:bodyPr>
          <a:lstStyle/>
          <a:p>
            <a:pPr algn="just">
              <a:spcAft>
                <a:spcPts val="1125"/>
              </a:spcAft>
              <a:buNone/>
            </a:pPr>
            <a:r>
              <a:rPr lang="es-ES" sz="2400" b="1" i="0" dirty="0">
                <a:effectLst/>
                <a:latin typeface="Roboto" panose="02000000000000000000" pitchFamily="2" charset="0"/>
              </a:rPr>
              <a:t>GPS y acelerómetros</a:t>
            </a:r>
          </a:p>
          <a:p>
            <a:pPr algn="just">
              <a:buNone/>
            </a:pPr>
            <a:r>
              <a:rPr lang="es-ES" sz="2400" b="0" i="0" dirty="0">
                <a:effectLst/>
                <a:latin typeface="Roboto" panose="02000000000000000000" pitchFamily="2" charset="0"/>
              </a:rPr>
              <a:t>Herramientas portátiles que permiten medir la velocidad en movimiento, tanto en línea recta como con cambios de dirección. Los más avanzados incorporan acelerómetros, giroscopios y magnetómetros.</a:t>
            </a:r>
          </a:p>
          <a:p>
            <a:pPr algn="just">
              <a:buNone/>
            </a:pPr>
            <a:r>
              <a:rPr lang="es-ES" sz="2400" b="1" i="0" dirty="0">
                <a:effectLst/>
                <a:latin typeface="Roboto" panose="02000000000000000000" pitchFamily="2" charset="0"/>
              </a:rPr>
              <a:t>Aplicaciones</a:t>
            </a:r>
            <a:r>
              <a:rPr lang="es-ES" sz="2400" b="0" i="0" dirty="0">
                <a:effectLst/>
                <a:latin typeface="Roboto" panose="02000000000000000000" pitchFamily="2" charset="0"/>
              </a:rPr>
              <a:t>:</a:t>
            </a:r>
          </a:p>
          <a:p>
            <a:pPr algn="just">
              <a:buFont typeface="Arial" panose="020B0604020202020204" pitchFamily="34" charset="0"/>
              <a:buChar char="•"/>
            </a:pPr>
            <a:r>
              <a:rPr lang="es-ES" sz="2400" b="0" i="0" dirty="0">
                <a:effectLst/>
                <a:latin typeface="Roboto" panose="02000000000000000000" pitchFamily="2" charset="0"/>
              </a:rPr>
              <a:t>Evaluación en deportes de equipo (fútbol, rugby, hockey).</a:t>
            </a:r>
          </a:p>
          <a:p>
            <a:pPr algn="just">
              <a:buFont typeface="Arial" panose="020B0604020202020204" pitchFamily="34" charset="0"/>
              <a:buChar char="•"/>
            </a:pPr>
            <a:r>
              <a:rPr lang="es-ES" sz="2400" b="0" i="0" dirty="0">
                <a:effectLst/>
                <a:latin typeface="Roboto" panose="02000000000000000000" pitchFamily="2" charset="0"/>
              </a:rPr>
              <a:t>Seguimiento del rendimiento en tiempo real.</a:t>
            </a:r>
          </a:p>
        </p:txBody>
      </p:sp>
      <p:sp>
        <p:nvSpPr>
          <p:cNvPr id="5" name="CuadroTexto 4">
            <a:extLst>
              <a:ext uri="{FF2B5EF4-FFF2-40B4-BE49-F238E27FC236}">
                <a16:creationId xmlns:a16="http://schemas.microsoft.com/office/drawing/2014/main" id="{DAD8755F-2BFA-B4F9-B72E-0B12267B5AFC}"/>
              </a:ext>
            </a:extLst>
          </p:cNvPr>
          <p:cNvSpPr txBox="1"/>
          <p:nvPr/>
        </p:nvSpPr>
        <p:spPr>
          <a:xfrm>
            <a:off x="352928" y="3246362"/>
            <a:ext cx="11421976" cy="3188052"/>
          </a:xfrm>
          <a:prstGeom prst="rect">
            <a:avLst/>
          </a:prstGeom>
          <a:noFill/>
        </p:spPr>
        <p:txBody>
          <a:bodyPr wrap="square">
            <a:spAutoFit/>
          </a:bodyPr>
          <a:lstStyle/>
          <a:p>
            <a:pPr algn="just">
              <a:spcAft>
                <a:spcPts val="1125"/>
              </a:spcAft>
              <a:buNone/>
            </a:pPr>
            <a:r>
              <a:rPr lang="es-ES" sz="2400" b="1" i="0" dirty="0">
                <a:effectLst/>
                <a:latin typeface="Roboto" panose="02000000000000000000" pitchFamily="2" charset="0"/>
              </a:rPr>
              <a:t>Apps y sistemas de vídeo y análisis</a:t>
            </a:r>
          </a:p>
          <a:p>
            <a:pPr algn="just">
              <a:buNone/>
            </a:pPr>
            <a:r>
              <a:rPr lang="es-ES" sz="2400" b="0" i="0" dirty="0">
                <a:effectLst/>
                <a:latin typeface="Roboto" panose="02000000000000000000" pitchFamily="2" charset="0"/>
              </a:rPr>
              <a:t>Existen aplicaciones móviles que permiten grabar y cronometrar desplazamientos con un margen de error reducido. Asimismo, el </a:t>
            </a:r>
            <a:r>
              <a:rPr lang="es-ES" sz="2400" b="1" i="0" dirty="0">
                <a:effectLst/>
                <a:latin typeface="Roboto" panose="02000000000000000000" pitchFamily="2" charset="0"/>
              </a:rPr>
              <a:t>análisis cinemático por vídeo</a:t>
            </a:r>
            <a:r>
              <a:rPr lang="es-ES" sz="2400" b="0" i="0" dirty="0">
                <a:effectLst/>
                <a:latin typeface="Roboto" panose="02000000000000000000" pitchFamily="2" charset="0"/>
              </a:rPr>
              <a:t> permite evaluar la técnica de carrera y la frecuencia de zancada.</a:t>
            </a:r>
          </a:p>
          <a:p>
            <a:pPr algn="just"/>
            <a:r>
              <a:rPr lang="es-ES" sz="2400" b="0" i="0" dirty="0">
                <a:effectLst/>
                <a:latin typeface="Roboto" panose="02000000000000000000" pitchFamily="2" charset="0"/>
              </a:rPr>
              <a:t>Vistos los métodos y las herramientas, es necesario advertir de ciertas consideraciones para “homogeneizar” la toma de datos, de manera que garanticemos su “universalidad” y, por tanto, su fiabilidad y validez para su comparación con poblaciones distintas y distantes</a:t>
            </a:r>
          </a:p>
        </p:txBody>
      </p:sp>
    </p:spTree>
    <p:extLst>
      <p:ext uri="{BB962C8B-B14F-4D97-AF65-F5344CB8AC3E}">
        <p14:creationId xmlns:p14="http://schemas.microsoft.com/office/powerpoint/2010/main" val="4206230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CuadroTexto 3">
            <a:extLst>
              <a:ext uri="{FF2B5EF4-FFF2-40B4-BE49-F238E27FC236}">
                <a16:creationId xmlns:a16="http://schemas.microsoft.com/office/drawing/2014/main" id="{BC558F1B-8254-6DFA-F5DF-11BFD9FFAEED}"/>
              </a:ext>
            </a:extLst>
          </p:cNvPr>
          <p:cNvSpPr txBox="1">
            <a:spLocks noChangeArrowheads="1"/>
          </p:cNvSpPr>
          <p:nvPr/>
        </p:nvSpPr>
        <p:spPr bwMode="auto">
          <a:xfrm>
            <a:off x="2207569" y="1646636"/>
            <a:ext cx="7834789" cy="31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a:lnSpc>
                <a:spcPct val="150000"/>
              </a:lnSpc>
              <a:buClr>
                <a:srgbClr val="000000"/>
              </a:buClr>
              <a:buSzPct val="100000"/>
              <a:buFont typeface="Times New Roman" panose="02020603050405020304" pitchFamily="18" charset="0"/>
              <a:buNone/>
            </a:pPr>
            <a:r>
              <a:rPr lang="es-ES_tradnl" altLang="es-ES" sz="4000" b="1" dirty="0">
                <a:solidFill>
                  <a:srgbClr val="002060"/>
                </a:solidFill>
                <a:cs typeface="Times New Roman" panose="02020603050405020304" pitchFamily="18" charset="0"/>
              </a:rPr>
              <a:t>Sumario. </a:t>
            </a:r>
            <a:r>
              <a:rPr lang="es-ES" altLang="es-ES" sz="2800" dirty="0">
                <a:solidFill>
                  <a:srgbClr val="002060"/>
                </a:solidFill>
                <a:cs typeface="Calibri" panose="020F0502020204030204" pitchFamily="34" charset="0"/>
              </a:rPr>
              <a:t>Fundamentos teóricos del control y evaluación de la velocidad, tipos de velocidad. Pruebas generales para su control y evaluación.</a:t>
            </a:r>
          </a:p>
          <a:p>
            <a:pPr eaLnBrk="1">
              <a:lnSpc>
                <a:spcPct val="150000"/>
              </a:lnSpc>
              <a:buClr>
                <a:srgbClr val="000000"/>
              </a:buClr>
              <a:buSzPct val="100000"/>
              <a:buFont typeface="Times New Roman" panose="02020603050405020304" pitchFamily="18" charset="0"/>
              <a:buNone/>
            </a:pPr>
            <a:endParaRPr lang="es-ES_tradnl" altLang="es-ES" sz="4000" b="1" dirty="0">
              <a:solidFill>
                <a:srgbClr val="00206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0698471-B313-03FE-37FB-30CC90AED22C}"/>
              </a:ext>
            </a:extLst>
          </p:cNvPr>
          <p:cNvSpPr txBox="1"/>
          <p:nvPr/>
        </p:nvSpPr>
        <p:spPr>
          <a:xfrm>
            <a:off x="176463" y="268818"/>
            <a:ext cx="11630526" cy="4603824"/>
          </a:xfrm>
          <a:prstGeom prst="rect">
            <a:avLst/>
          </a:prstGeom>
          <a:noFill/>
        </p:spPr>
        <p:txBody>
          <a:bodyPr wrap="square">
            <a:spAutoFit/>
          </a:bodyPr>
          <a:lstStyle/>
          <a:p>
            <a:pPr algn="just">
              <a:lnSpc>
                <a:spcPct val="150000"/>
              </a:lnSpc>
              <a:spcAft>
                <a:spcPts val="1125"/>
              </a:spcAft>
              <a:buNone/>
            </a:pPr>
            <a:r>
              <a:rPr lang="es-ES" sz="2400" b="1" i="0" dirty="0">
                <a:effectLst/>
                <a:latin typeface="Roboto" panose="02000000000000000000" pitchFamily="2" charset="0"/>
              </a:rPr>
              <a:t>Consideraciones para una evaluación válida y fiable</a:t>
            </a:r>
          </a:p>
          <a:p>
            <a:pPr algn="just">
              <a:lnSpc>
                <a:spcPct val="150000"/>
              </a:lnSpc>
            </a:pPr>
            <a:r>
              <a:rPr lang="es-ES" sz="2400" b="0" i="0" dirty="0">
                <a:effectLst/>
                <a:latin typeface="Roboto" panose="02000000000000000000" pitchFamily="2" charset="0"/>
              </a:rPr>
              <a:t>Para que una prueba </a:t>
            </a:r>
            <a:r>
              <a:rPr lang="es-ES" sz="2400" b="1" i="0" dirty="0">
                <a:effectLst/>
                <a:latin typeface="Roboto" panose="02000000000000000000" pitchFamily="2" charset="0"/>
              </a:rPr>
              <a:t>de velocidad deportiva</a:t>
            </a:r>
            <a:r>
              <a:rPr lang="es-ES" sz="2400" b="0" i="0" dirty="0">
                <a:effectLst/>
                <a:latin typeface="Roboto" panose="02000000000000000000" pitchFamily="2" charset="0"/>
              </a:rPr>
              <a:t> sea útil, debe cumplir criterios de </a:t>
            </a:r>
            <a:r>
              <a:rPr lang="es-ES" sz="2400" b="1" i="0" dirty="0">
                <a:effectLst/>
                <a:latin typeface="Roboto" panose="02000000000000000000" pitchFamily="2" charset="0"/>
              </a:rPr>
              <a:t>validez, fiabilidad y objetividad</a:t>
            </a:r>
            <a:r>
              <a:rPr lang="es-ES" sz="2400" b="0" i="0" dirty="0">
                <a:effectLst/>
                <a:latin typeface="Roboto" panose="02000000000000000000" pitchFamily="2" charset="0"/>
              </a:rPr>
              <a:t>, los más importantes a tener en cuenta serían la </a:t>
            </a:r>
            <a:r>
              <a:rPr lang="es-ES" sz="2400" b="1" i="0" dirty="0">
                <a:effectLst/>
                <a:latin typeface="Roboto" panose="02000000000000000000" pitchFamily="2" charset="0"/>
              </a:rPr>
              <a:t>Estandarización del protocolo</a:t>
            </a:r>
            <a:r>
              <a:rPr lang="es-ES" sz="2400" b="0" i="0" dirty="0">
                <a:effectLst/>
                <a:latin typeface="Roboto" panose="02000000000000000000" pitchFamily="2" charset="0"/>
              </a:rPr>
              <a:t>, es decir, misma superficie, calzado, calentamiento y condiciones externas (clima, viento). La </a:t>
            </a:r>
            <a:r>
              <a:rPr lang="es-ES" sz="2400" b="1" i="0" dirty="0">
                <a:effectLst/>
                <a:latin typeface="Roboto" panose="02000000000000000000" pitchFamily="2" charset="0"/>
              </a:rPr>
              <a:t>Repetición del test</a:t>
            </a:r>
            <a:r>
              <a:rPr lang="es-ES" sz="2400" b="0" i="0" dirty="0">
                <a:effectLst/>
                <a:latin typeface="Roboto" panose="02000000000000000000" pitchFamily="2" charset="0"/>
              </a:rPr>
              <a:t> en diferentes momentos para comprobar la evolución y por último, el </a:t>
            </a:r>
            <a:r>
              <a:rPr lang="es-ES" sz="2400" b="1" i="0" dirty="0">
                <a:effectLst/>
                <a:latin typeface="Roboto" panose="02000000000000000000" pitchFamily="2" charset="0"/>
              </a:rPr>
              <a:t>Registro sistemático de resultados</a:t>
            </a:r>
            <a:r>
              <a:rPr lang="es-ES" sz="2400" b="0" i="0" dirty="0">
                <a:effectLst/>
                <a:latin typeface="Roboto" panose="02000000000000000000" pitchFamily="2" charset="0"/>
              </a:rPr>
              <a:t> para analizar progresos y tomar decisiones en la planificación del entrenamiento.</a:t>
            </a:r>
          </a:p>
        </p:txBody>
      </p:sp>
    </p:spTree>
    <p:extLst>
      <p:ext uri="{BB962C8B-B14F-4D97-AF65-F5344CB8AC3E}">
        <p14:creationId xmlns:p14="http://schemas.microsoft.com/office/powerpoint/2010/main" val="26697802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3496A4C-E190-1B0D-3552-66E683A175A5}"/>
              </a:ext>
            </a:extLst>
          </p:cNvPr>
          <p:cNvSpPr txBox="1"/>
          <p:nvPr/>
        </p:nvSpPr>
        <p:spPr>
          <a:xfrm>
            <a:off x="256674" y="409398"/>
            <a:ext cx="11614484" cy="4462760"/>
          </a:xfrm>
          <a:prstGeom prst="rect">
            <a:avLst/>
          </a:prstGeom>
          <a:noFill/>
        </p:spPr>
        <p:txBody>
          <a:bodyPr wrap="square">
            <a:spAutoFit/>
          </a:bodyPr>
          <a:lstStyle/>
          <a:p>
            <a:pPr algn="just">
              <a:lnSpc>
                <a:spcPct val="150000"/>
              </a:lnSpc>
              <a:buFont typeface="Arial" panose="020B0604020202020204" pitchFamily="34" charset="0"/>
              <a:buChar char="•"/>
            </a:pPr>
            <a:r>
              <a:rPr lang="es-ES" sz="2400" b="1" i="0" dirty="0">
                <a:effectLst/>
                <a:latin typeface="Roboto" panose="02000000000000000000" pitchFamily="2" charset="0"/>
              </a:rPr>
              <a:t>Diseño de entrenamientos individualizados</a:t>
            </a:r>
            <a:r>
              <a:rPr lang="es-ES" sz="2400" b="0" i="0" dirty="0">
                <a:effectLst/>
                <a:latin typeface="Roboto" panose="02000000000000000000" pitchFamily="2" charset="0"/>
              </a:rPr>
              <a:t>: con base en los resultados, se pueden diseñar rutinas específicas de mejora.</a:t>
            </a:r>
          </a:p>
          <a:p>
            <a:pPr algn="just">
              <a:lnSpc>
                <a:spcPct val="150000"/>
              </a:lnSpc>
              <a:buFont typeface="Arial" panose="020B0604020202020204" pitchFamily="34" charset="0"/>
              <a:buChar char="•"/>
            </a:pPr>
            <a:r>
              <a:rPr lang="es-ES" sz="2400" b="1" i="0" dirty="0">
                <a:effectLst/>
                <a:latin typeface="Roboto" panose="02000000000000000000" pitchFamily="2" charset="0"/>
              </a:rPr>
              <a:t>Detección de talentos</a:t>
            </a:r>
            <a:r>
              <a:rPr lang="es-ES" sz="2400" b="0" i="0" dirty="0">
                <a:effectLst/>
                <a:latin typeface="Roboto" panose="02000000000000000000" pitchFamily="2" charset="0"/>
              </a:rPr>
              <a:t>: identificar deportistas con altas capacidades en velocidad, una cualidad determinante en muchas disciplinas.</a:t>
            </a:r>
          </a:p>
          <a:p>
            <a:pPr algn="just">
              <a:lnSpc>
                <a:spcPct val="150000"/>
              </a:lnSpc>
              <a:buFont typeface="Arial" panose="020B0604020202020204" pitchFamily="34" charset="0"/>
              <a:buChar char="•"/>
            </a:pPr>
            <a:r>
              <a:rPr lang="es-ES" sz="2400" b="1" i="0" dirty="0">
                <a:effectLst/>
                <a:latin typeface="Roboto" panose="02000000000000000000" pitchFamily="2" charset="0"/>
              </a:rPr>
              <a:t>Prevención de lesiones</a:t>
            </a:r>
            <a:r>
              <a:rPr lang="es-ES" sz="2400" b="0" i="0" dirty="0">
                <a:effectLst/>
                <a:latin typeface="Roboto" panose="02000000000000000000" pitchFamily="2" charset="0"/>
              </a:rPr>
              <a:t>: un control de la carga y la fatiga asociada a esfuerzos de alta intensidad puede evitar sobrecargas o roturas musculares.</a:t>
            </a:r>
          </a:p>
          <a:p>
            <a:pPr algn="just">
              <a:lnSpc>
                <a:spcPct val="150000"/>
              </a:lnSpc>
              <a:buFont typeface="Arial" panose="020B0604020202020204" pitchFamily="34" charset="0"/>
              <a:buChar char="•"/>
            </a:pPr>
            <a:r>
              <a:rPr lang="es-ES" sz="2400" b="1" i="0" dirty="0">
                <a:effectLst/>
                <a:latin typeface="Roboto" panose="02000000000000000000" pitchFamily="2" charset="0"/>
              </a:rPr>
              <a:t>Monitorización del rendimiento</a:t>
            </a:r>
            <a:r>
              <a:rPr lang="es-ES" sz="2400" b="0" i="0" dirty="0">
                <a:effectLst/>
                <a:latin typeface="Roboto" panose="02000000000000000000" pitchFamily="2" charset="0"/>
              </a:rPr>
              <a:t>: medir periódicamente permite conocer si los entrenamientos están siendo eficaces.</a:t>
            </a:r>
          </a:p>
        </p:txBody>
      </p:sp>
    </p:spTree>
    <p:extLst>
      <p:ext uri="{BB962C8B-B14F-4D97-AF65-F5344CB8AC3E}">
        <p14:creationId xmlns:p14="http://schemas.microsoft.com/office/powerpoint/2010/main" val="36618588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9930EBF-150B-007B-9C90-BFF81F58D559}"/>
              </a:ext>
            </a:extLst>
          </p:cNvPr>
          <p:cNvSpPr txBox="1"/>
          <p:nvPr/>
        </p:nvSpPr>
        <p:spPr>
          <a:xfrm>
            <a:off x="589935" y="331708"/>
            <a:ext cx="11277599" cy="4798750"/>
          </a:xfrm>
          <a:prstGeom prst="rect">
            <a:avLst/>
          </a:prstGeom>
          <a:noFill/>
        </p:spPr>
        <p:txBody>
          <a:bodyPr wrap="square">
            <a:spAutoFit/>
          </a:bodyPr>
          <a:lstStyle/>
          <a:p>
            <a:pPr algn="just">
              <a:lnSpc>
                <a:spcPct val="150000"/>
              </a:lnSpc>
              <a:spcAft>
                <a:spcPts val="1125"/>
              </a:spcAft>
              <a:buNone/>
            </a:pPr>
            <a:r>
              <a:rPr lang="es-ES" sz="2000" b="1" i="0" dirty="0">
                <a:effectLst/>
                <a:latin typeface="Roboto" panose="02000000000000000000" pitchFamily="2" charset="0"/>
              </a:rPr>
              <a:t>¿Qué entendemos por velocidad deportiva?</a:t>
            </a:r>
          </a:p>
          <a:p>
            <a:pPr algn="just">
              <a:lnSpc>
                <a:spcPct val="150000"/>
              </a:lnSpc>
              <a:buNone/>
            </a:pPr>
            <a:r>
              <a:rPr lang="es-ES" sz="2000" b="0" i="0" dirty="0">
                <a:effectLst/>
                <a:latin typeface="Roboto" panose="02000000000000000000" pitchFamily="2" charset="0"/>
              </a:rPr>
              <a:t>La </a:t>
            </a:r>
            <a:r>
              <a:rPr lang="es-ES" sz="2000" b="1" i="0" dirty="0">
                <a:effectLst/>
                <a:latin typeface="Roboto" panose="02000000000000000000" pitchFamily="2" charset="0"/>
              </a:rPr>
              <a:t>velocidad deportiva</a:t>
            </a:r>
            <a:r>
              <a:rPr lang="es-ES" sz="2000" b="0" i="0" dirty="0">
                <a:effectLst/>
                <a:latin typeface="Roboto" panose="02000000000000000000" pitchFamily="2" charset="0"/>
              </a:rPr>
              <a:t> se define como la </a:t>
            </a:r>
            <a:r>
              <a:rPr lang="es-ES" sz="2000" b="1" i="0" dirty="0">
                <a:effectLst/>
                <a:latin typeface="Roboto" panose="02000000000000000000" pitchFamily="2" charset="0"/>
              </a:rPr>
              <a:t>capacidad de realizar uno o varios movimientos en el menor tiempo posible</a:t>
            </a:r>
            <a:r>
              <a:rPr lang="es-ES" sz="2000" b="0" i="0" dirty="0">
                <a:effectLst/>
                <a:latin typeface="Roboto" panose="02000000000000000000" pitchFamily="2" charset="0"/>
              </a:rPr>
              <a:t>, por supuesto, esta capacidad presenta varias manifestaciones que serían:</a:t>
            </a:r>
          </a:p>
          <a:p>
            <a:pPr algn="just">
              <a:lnSpc>
                <a:spcPct val="150000"/>
              </a:lnSpc>
              <a:buFont typeface="Arial" panose="020B0604020202020204" pitchFamily="34" charset="0"/>
              <a:buChar char="•"/>
            </a:pPr>
            <a:r>
              <a:rPr lang="es-ES" sz="2000" b="1" i="0" dirty="0">
                <a:effectLst/>
                <a:latin typeface="Roboto" panose="02000000000000000000" pitchFamily="2" charset="0"/>
              </a:rPr>
              <a:t>Velocidad de reacción</a:t>
            </a:r>
            <a:r>
              <a:rPr lang="es-ES" sz="2000" b="0" i="0" dirty="0">
                <a:effectLst/>
                <a:latin typeface="Roboto" panose="02000000000000000000" pitchFamily="2" charset="0"/>
              </a:rPr>
              <a:t>: tiempo que tarda un deportista en responder a un estímulo.</a:t>
            </a:r>
          </a:p>
          <a:p>
            <a:pPr algn="just">
              <a:lnSpc>
                <a:spcPct val="150000"/>
              </a:lnSpc>
              <a:buFont typeface="Arial" panose="020B0604020202020204" pitchFamily="34" charset="0"/>
              <a:buChar char="•"/>
            </a:pPr>
            <a:r>
              <a:rPr lang="es-ES" sz="2000" b="1" i="0" dirty="0">
                <a:effectLst/>
                <a:latin typeface="Roboto" panose="02000000000000000000" pitchFamily="2" charset="0"/>
              </a:rPr>
              <a:t>Velocidad gestual</a:t>
            </a:r>
            <a:r>
              <a:rPr lang="es-ES" sz="2000" b="0" i="0" dirty="0">
                <a:effectLst/>
                <a:latin typeface="Roboto" panose="02000000000000000000" pitchFamily="2" charset="0"/>
              </a:rPr>
              <a:t>: rapidez en la ejecución de un gesto técnico (golpear, lanzar, etc.).</a:t>
            </a:r>
          </a:p>
          <a:p>
            <a:pPr algn="just">
              <a:lnSpc>
                <a:spcPct val="150000"/>
              </a:lnSpc>
              <a:buFont typeface="Arial" panose="020B0604020202020204" pitchFamily="34" charset="0"/>
              <a:buChar char="•"/>
            </a:pPr>
            <a:r>
              <a:rPr lang="es-ES" sz="2000" b="1" i="0" dirty="0">
                <a:effectLst/>
                <a:latin typeface="Roboto" panose="02000000000000000000" pitchFamily="2" charset="0"/>
              </a:rPr>
              <a:t>Velocidad de desplazamiento</a:t>
            </a:r>
            <a:r>
              <a:rPr lang="es-ES" sz="2000" b="0" i="0" dirty="0">
                <a:effectLst/>
                <a:latin typeface="Roboto" panose="02000000000000000000" pitchFamily="2" charset="0"/>
              </a:rPr>
              <a:t>: tiempo necesario para recorrer una distancia determinada.</a:t>
            </a:r>
          </a:p>
          <a:p>
            <a:pPr algn="just">
              <a:lnSpc>
                <a:spcPct val="150000"/>
              </a:lnSpc>
              <a:buNone/>
            </a:pPr>
            <a:r>
              <a:rPr lang="es-ES" sz="2000" b="0" i="0" dirty="0">
                <a:effectLst/>
                <a:latin typeface="Roboto" panose="02000000000000000000" pitchFamily="2" charset="0"/>
              </a:rPr>
              <a:t>Cada una de estas formas puede evaluarse con métodos y herramientas específicas, adaptadas a la naturaleza del deporte y a las características del deportista.</a:t>
            </a:r>
          </a:p>
          <a:p>
            <a:pPr algn="just">
              <a:lnSpc>
                <a:spcPct val="150000"/>
              </a:lnSpc>
            </a:pPr>
            <a:r>
              <a:rPr lang="es-ES" sz="2000" b="0" i="0" dirty="0">
                <a:effectLst/>
                <a:latin typeface="Roboto" panose="02000000000000000000" pitchFamily="2" charset="0"/>
              </a:rPr>
              <a:t>Por tanto, ahora necesitamos conocer tanto los métodos para medir distintas manifestaciones de la velocidad en el deporte, como las herramientas tecnológicas para esta evaluación.</a:t>
            </a:r>
          </a:p>
        </p:txBody>
      </p:sp>
    </p:spTree>
    <p:extLst>
      <p:ext uri="{BB962C8B-B14F-4D97-AF65-F5344CB8AC3E}">
        <p14:creationId xmlns:p14="http://schemas.microsoft.com/office/powerpoint/2010/main" val="34045779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hlinkClick r:id="rId2" tooltip="Explorar esta imagen"/>
            <a:extLst>
              <a:ext uri="{FF2B5EF4-FFF2-40B4-BE49-F238E27FC236}">
                <a16:creationId xmlns:a16="http://schemas.microsoft.com/office/drawing/2014/main" id="{5BE57863-0E6E-2255-5E08-E91E747ACB4F}"/>
              </a:ext>
            </a:extLst>
          </p:cNvPr>
          <p:cNvSpPr>
            <a:spLocks noChangeAspect="1" noChangeArrowheads="1"/>
          </p:cNvSpPr>
          <p:nvPr/>
        </p:nvSpPr>
        <p:spPr bwMode="auto">
          <a:xfrm>
            <a:off x="444500" y="-2522538"/>
            <a:ext cx="1028700" cy="10287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4" name="AutoShape 6">
            <a:hlinkClick r:id="rId3" tooltip="Explorar esta imagen"/>
            <a:extLst>
              <a:ext uri="{FF2B5EF4-FFF2-40B4-BE49-F238E27FC236}">
                <a16:creationId xmlns:a16="http://schemas.microsoft.com/office/drawing/2014/main" id="{7EAD61B3-7167-2409-6B59-182F10BFF735}"/>
              </a:ext>
            </a:extLst>
          </p:cNvPr>
          <p:cNvSpPr>
            <a:spLocks noChangeAspect="1" noChangeArrowheads="1"/>
          </p:cNvSpPr>
          <p:nvPr/>
        </p:nvSpPr>
        <p:spPr bwMode="auto">
          <a:xfrm>
            <a:off x="444500" y="403225"/>
            <a:ext cx="1028700" cy="10287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6" name="Imagen 5">
            <a:extLst>
              <a:ext uri="{FF2B5EF4-FFF2-40B4-BE49-F238E27FC236}">
                <a16:creationId xmlns:a16="http://schemas.microsoft.com/office/drawing/2014/main" id="{F5700DE0-2C55-F5DC-4766-3D0D2137736C}"/>
              </a:ext>
            </a:extLst>
          </p:cNvPr>
          <p:cNvPicPr>
            <a:picLocks noChangeAspect="1"/>
          </p:cNvPicPr>
          <p:nvPr/>
        </p:nvPicPr>
        <p:blipFill>
          <a:blip r:embed="rId4"/>
          <a:stretch>
            <a:fillRect/>
          </a:stretch>
        </p:blipFill>
        <p:spPr>
          <a:xfrm>
            <a:off x="1142592" y="403225"/>
            <a:ext cx="8542184" cy="6181369"/>
          </a:xfrm>
          <a:prstGeom prst="rect">
            <a:avLst/>
          </a:prstGeom>
        </p:spPr>
      </p:pic>
    </p:spTree>
    <p:extLst>
      <p:ext uri="{BB962C8B-B14F-4D97-AF65-F5344CB8AC3E}">
        <p14:creationId xmlns:p14="http://schemas.microsoft.com/office/powerpoint/2010/main" val="25565940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D1B15E-07F0-73FF-3B5A-DDA096CA33F1}"/>
              </a:ext>
            </a:extLst>
          </p:cNvPr>
          <p:cNvSpPr>
            <a:spLocks noChangeArrowheads="1"/>
          </p:cNvSpPr>
          <p:nvPr/>
        </p:nvSpPr>
        <p:spPr bwMode="auto">
          <a:xfrm>
            <a:off x="609600" y="215411"/>
            <a:ext cx="6096000" cy="201593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317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400" b="1" i="0" u="none" strike="noStrike" cap="none" normalizeH="0" baseline="0" dirty="0">
                <a:ln>
                  <a:noFill/>
                </a:ln>
                <a:effectLst/>
                <a:latin typeface="IBM Plex Sans" panose="020B0503050203000203" pitchFamily="34" charset="0"/>
              </a:rPr>
              <a:t>Centro de Medicina del Deporte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2000" b="1" i="0" u="none" strike="noStrike" cap="none" normalizeH="0" baseline="0" dirty="0">
              <a:ln>
                <a:noFill/>
              </a:ln>
              <a:effectLst/>
              <a:latin typeface="IBM Plex Sans" panose="020B050305020300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2000" b="1" i="0" u="none" strike="noStrike" cap="none" normalizeH="0" baseline="0" dirty="0">
                <a:ln>
                  <a:noFill/>
                </a:ln>
                <a:effectLst/>
                <a:latin typeface="IBM Plex Sans" panose="020B0503050203000203" pitchFamily="34" charset="0"/>
              </a:rPr>
              <a:t>Velocidad Aeróbica Máxima</a:t>
            </a:r>
          </a:p>
          <a:p>
            <a:pPr marL="0" marR="0" lvl="0" indent="0" algn="l" defTabSz="914400" rtl="0" eaLnBrk="0" fontAlgn="t" latinLnBrk="0" hangingPunct="0">
              <a:lnSpc>
                <a:spcPct val="100000"/>
              </a:lnSpc>
              <a:spcBef>
                <a:spcPct val="0"/>
              </a:spcBef>
              <a:spcAft>
                <a:spcPct val="0"/>
              </a:spcAft>
              <a:buClrTx/>
              <a:buSzTx/>
              <a:buFontTx/>
              <a:buNone/>
              <a:tabLst/>
            </a:pPr>
            <a:r>
              <a:rPr kumimoji="0" lang="es-ES" altLang="es-ES" sz="1200" b="1" i="0" u="none" strike="noStrike" cap="none" normalizeH="0" baseline="0" dirty="0">
                <a:ln>
                  <a:noFill/>
                </a:ln>
                <a:effectLst/>
                <a:latin typeface="IBM Plex Sans" panose="020B0503050203000203" pitchFamily="34" charset="0"/>
              </a:rPr>
              <a:t>  </a:t>
            </a:r>
            <a:r>
              <a:rPr kumimoji="0" lang="es-ES" altLang="es-ES" b="1" i="0" u="none" strike="noStrike" cap="none" normalizeH="0" baseline="0" dirty="0">
                <a:ln>
                  <a:noFill/>
                </a:ln>
                <a:effectLst/>
                <a:latin typeface="IBM Plex Sans" panose="020B0503050203000203" pitchFamily="34" charset="0"/>
              </a:rPr>
              <a:t>      </a:t>
            </a:r>
            <a:endParaRPr kumimoji="0" lang="es-ES" altLang="es-ES" sz="1200" b="1" i="0" u="none" strike="noStrike" cap="none" normalizeH="0" baseline="0" dirty="0">
              <a:ln>
                <a:noFill/>
              </a:ln>
              <a:effectLst/>
              <a:latin typeface="IBM Plex Sans" panose="020B0503050203000203" pitchFamily="34" charset="0"/>
            </a:endParaRPr>
          </a:p>
          <a:p>
            <a:pPr marL="0" marR="0" lvl="0" indent="0" algn="l" defTabSz="914400" rtl="0" eaLnBrk="0" fontAlgn="t" latinLnBrk="0" hangingPunct="0">
              <a:lnSpc>
                <a:spcPct val="100000"/>
              </a:lnSpc>
              <a:spcBef>
                <a:spcPct val="0"/>
              </a:spcBef>
              <a:spcAft>
                <a:spcPct val="0"/>
              </a:spcAft>
              <a:buClrTx/>
              <a:buSzTx/>
              <a:buFontTx/>
              <a:buNone/>
              <a:tabLst/>
            </a:pPr>
            <a:r>
              <a:rPr kumimoji="0" lang="es-ES" altLang="es-ES" sz="1200" b="1" i="0" u="none" strike="noStrike" cap="none" normalizeH="0" baseline="0" dirty="0">
                <a:ln>
                  <a:noFill/>
                </a:ln>
                <a:effectLst/>
                <a:latin typeface="IBM Plex Sans" panose="020B0503050203000203" pitchFamily="34" charset="0"/>
              </a:rPr>
              <a:t>  </a:t>
            </a:r>
            <a:r>
              <a:rPr kumimoji="0" lang="es-ES" altLang="es-ES" b="1" i="0" u="none" strike="noStrike" cap="none" normalizeH="0" baseline="0" dirty="0">
                <a:ln>
                  <a:noFill/>
                </a:ln>
                <a:effectLst/>
                <a:latin typeface="IBM Plex Sans" panose="020B0503050203000203" pitchFamily="34" charset="0"/>
              </a:rPr>
              <a:t>      </a:t>
            </a:r>
            <a:endParaRPr kumimoji="0" lang="es-ES" altLang="es-ES" sz="105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2800" b="1" i="0" u="none" strike="noStrike" cap="none" normalizeH="0" baseline="0" dirty="0">
              <a:ln>
                <a:noFill/>
              </a:ln>
              <a:effectLst/>
            </a:endParaRPr>
          </a:p>
        </p:txBody>
      </p:sp>
      <p:sp>
        <p:nvSpPr>
          <p:cNvPr id="3" name="Rectangle 4">
            <a:extLst>
              <a:ext uri="{FF2B5EF4-FFF2-40B4-BE49-F238E27FC236}">
                <a16:creationId xmlns:a16="http://schemas.microsoft.com/office/drawing/2014/main" id="{99BCCCC2-EC37-D5D0-6258-AF91F8C8B1A4}"/>
              </a:ext>
            </a:extLst>
          </p:cNvPr>
          <p:cNvSpPr>
            <a:spLocks noChangeArrowheads="1"/>
          </p:cNvSpPr>
          <p:nvPr/>
        </p:nvSpPr>
        <p:spPr bwMode="auto">
          <a:xfrm>
            <a:off x="365126" y="1425682"/>
            <a:ext cx="11553506" cy="368774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es-ES" altLang="es-ES" sz="2000" b="0" i="0" u="none" strike="noStrike" cap="none" normalizeH="0" baseline="0" dirty="0">
                <a:ln>
                  <a:noFill/>
                </a:ln>
                <a:effectLst/>
                <a:latin typeface="IBM Plex Sans" panose="020B0503050203000203" pitchFamily="34" charset="0"/>
              </a:rPr>
              <a:t>Es un test de esfuerzo de intensidad progresiva que se realiza en una pista de atletismo que tiene como objetivos:</a:t>
            </a:r>
          </a:p>
          <a:p>
            <a:pPr marL="0" marR="0" lvl="0" indent="0" algn="just" defTabSz="914400" rtl="0" eaLnBrk="0" fontAlgn="base" latinLnBrk="0" hangingPunct="0">
              <a:lnSpc>
                <a:spcPct val="150000"/>
              </a:lnSpc>
              <a:spcBef>
                <a:spcPct val="0"/>
              </a:spcBef>
              <a:spcAft>
                <a:spcPct val="0"/>
              </a:spcAft>
              <a:buClrTx/>
              <a:buSzTx/>
              <a:buFontTx/>
              <a:buAutoNum type="arabicPeriod"/>
              <a:tabLst/>
            </a:pPr>
            <a:r>
              <a:rPr kumimoji="0" lang="es-ES" altLang="es-ES" sz="2000" b="0" i="0" u="none" strike="noStrike" cap="none" normalizeH="0" baseline="0" dirty="0">
                <a:ln>
                  <a:noFill/>
                </a:ln>
                <a:effectLst/>
                <a:latin typeface="IBM Plex Sans" panose="020B0503050203000203" pitchFamily="34" charset="0"/>
              </a:rPr>
              <a:t>Determinar la velocidad aeróbica máxima del deportista y predecir el consumo máximo de oxígeno de forma indirecta.</a:t>
            </a:r>
          </a:p>
          <a:p>
            <a:pPr marL="0" marR="0" lvl="0" indent="0" algn="just" defTabSz="914400" rtl="0" eaLnBrk="0" fontAlgn="base" latinLnBrk="0" hangingPunct="0">
              <a:lnSpc>
                <a:spcPct val="150000"/>
              </a:lnSpc>
              <a:spcBef>
                <a:spcPct val="0"/>
              </a:spcBef>
              <a:spcAft>
                <a:spcPct val="0"/>
              </a:spcAft>
              <a:buClrTx/>
              <a:buSzTx/>
              <a:buFontTx/>
              <a:buAutoNum type="arabicPeriod" startAt="2"/>
              <a:tabLst/>
            </a:pPr>
            <a:r>
              <a:rPr kumimoji="0" lang="es-ES" altLang="es-ES" sz="2000" b="0" i="0" u="none" strike="noStrike" cap="none" normalizeH="0" baseline="0" dirty="0">
                <a:ln>
                  <a:noFill/>
                </a:ln>
                <a:effectLst/>
                <a:latin typeface="IBM Plex Sans" panose="020B0503050203000203" pitchFamily="34" charset="0"/>
              </a:rPr>
              <a:t>Determinar ritmos de entrenamiento continuos e interválicos.</a:t>
            </a:r>
          </a:p>
          <a:p>
            <a:pPr marL="0" marR="0" lvl="0" indent="0" algn="just" defTabSz="914400" rtl="0" eaLnBrk="0" fontAlgn="base" latinLnBrk="0" hangingPunct="0">
              <a:lnSpc>
                <a:spcPct val="150000"/>
              </a:lnSpc>
              <a:spcBef>
                <a:spcPct val="0"/>
              </a:spcBef>
              <a:spcAft>
                <a:spcPct val="0"/>
              </a:spcAft>
              <a:buClrTx/>
              <a:buSzTx/>
              <a:buFontTx/>
              <a:buAutoNum type="arabicPeriod" startAt="3"/>
              <a:tabLst/>
            </a:pPr>
            <a:r>
              <a:rPr kumimoji="0" lang="es-ES" altLang="es-ES" sz="2000" b="0" i="0" u="none" strike="noStrike" cap="none" normalizeH="0" baseline="0" dirty="0">
                <a:ln>
                  <a:noFill/>
                </a:ln>
                <a:effectLst/>
                <a:latin typeface="IBM Plex Sans" panose="020B0503050203000203" pitchFamily="34" charset="0"/>
              </a:rPr>
              <a:t>Ver la evolución del deportista en el tiempo.</a:t>
            </a:r>
          </a:p>
          <a:p>
            <a:pPr marL="0" marR="0" lvl="0" indent="0" algn="just" defTabSz="914400" rtl="0" eaLnBrk="0" fontAlgn="base" latinLnBrk="0" hangingPunct="0">
              <a:lnSpc>
                <a:spcPct val="150000"/>
              </a:lnSpc>
              <a:spcBef>
                <a:spcPct val="0"/>
              </a:spcBef>
              <a:spcAft>
                <a:spcPct val="0"/>
              </a:spcAft>
              <a:buClrTx/>
              <a:buSzTx/>
              <a:buFontTx/>
              <a:buAutoNum type="arabicPeriod" startAt="4"/>
              <a:tabLst/>
            </a:pPr>
            <a:r>
              <a:rPr kumimoji="0" lang="es-ES" altLang="es-ES" sz="2000" b="0" i="0" u="none" strike="noStrike" cap="none" normalizeH="0" baseline="0" dirty="0">
                <a:ln>
                  <a:noFill/>
                </a:ln>
                <a:effectLst/>
                <a:latin typeface="IBM Plex Sans" panose="020B0503050203000203" pitchFamily="34" charset="0"/>
              </a:rPr>
              <a:t>Comparar varios sujetos entre sí.</a:t>
            </a:r>
          </a:p>
          <a:p>
            <a:pPr marL="0" marR="0" lvl="0" indent="0" algn="just" defTabSz="914400" rtl="0" eaLnBrk="0" fontAlgn="base" latinLnBrk="0" hangingPunct="0">
              <a:lnSpc>
                <a:spcPct val="150000"/>
              </a:lnSpc>
              <a:spcBef>
                <a:spcPct val="0"/>
              </a:spcBef>
              <a:spcAft>
                <a:spcPct val="0"/>
              </a:spcAft>
              <a:buClrTx/>
              <a:buSzTx/>
              <a:buFontTx/>
              <a:buNone/>
              <a:tabLst/>
            </a:pPr>
            <a:r>
              <a:rPr kumimoji="0" lang="es-ES" altLang="es-ES" sz="2000" b="0" i="0" u="none" strike="noStrike" cap="none" normalizeH="0" baseline="0" dirty="0">
                <a:ln>
                  <a:noFill/>
                </a:ln>
                <a:effectLst/>
                <a:latin typeface="IBM Plex Sans" panose="020B0503050203000203" pitchFamily="34" charset="0"/>
              </a:rPr>
              <a:t>        </a:t>
            </a:r>
            <a:endParaRPr kumimoji="0" lang="es-ES" altLang="es-ES" sz="2000" b="0" i="0" u="none" strike="noStrike" cap="none" normalizeH="0" baseline="0" dirty="0">
              <a:ln>
                <a:noFill/>
              </a:ln>
              <a:effectLst/>
              <a:latin typeface="Arial" panose="020B0604020202020204" pitchFamily="34" charset="0"/>
            </a:endParaRPr>
          </a:p>
        </p:txBody>
      </p:sp>
      <p:sp>
        <p:nvSpPr>
          <p:cNvPr id="4" name="AutoShape 5">
            <a:extLst>
              <a:ext uri="{FF2B5EF4-FFF2-40B4-BE49-F238E27FC236}">
                <a16:creationId xmlns:a16="http://schemas.microsoft.com/office/drawing/2014/main" id="{F781B436-9281-05D6-EF52-5A49C8318633}"/>
              </a:ext>
            </a:extLst>
          </p:cNvPr>
          <p:cNvSpPr>
            <a:spLocks noChangeAspect="1" noChangeArrowheads="1"/>
          </p:cNvSpPr>
          <p:nvPr/>
        </p:nvSpPr>
        <p:spPr bwMode="auto">
          <a:xfrm>
            <a:off x="60325" y="122337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sz="2400"/>
          </a:p>
        </p:txBody>
      </p:sp>
    </p:spTree>
    <p:extLst>
      <p:ext uri="{BB962C8B-B14F-4D97-AF65-F5344CB8AC3E}">
        <p14:creationId xmlns:p14="http://schemas.microsoft.com/office/powerpoint/2010/main" val="14444173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0EB93451-F2A0-6675-B087-E14B2FB1A894}"/>
              </a:ext>
            </a:extLst>
          </p:cNvPr>
          <p:cNvSpPr>
            <a:spLocks noChangeArrowheads="1"/>
          </p:cNvSpPr>
          <p:nvPr/>
        </p:nvSpPr>
        <p:spPr bwMode="auto">
          <a:xfrm>
            <a:off x="1070077" y="817135"/>
            <a:ext cx="7737230"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5392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5400" b="0" i="0" u="none" strike="noStrike" cap="none" normalizeH="0" baseline="0" dirty="0">
              <a:ln>
                <a:noFill/>
              </a:ln>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lang="es-ES" altLang="es-ES" sz="4400" b="1" dirty="0">
                <a:latin typeface="Roboto" panose="02000000000000000000" pitchFamily="2" charset="0"/>
              </a:rPr>
              <a:t>Estudio independiente</a:t>
            </a:r>
          </a:p>
          <a:p>
            <a:pPr marL="0" marR="0" lvl="0" indent="0" algn="l" defTabSz="914400" rtl="0" eaLnBrk="0" fontAlgn="base" latinLnBrk="0" hangingPunct="0">
              <a:lnSpc>
                <a:spcPct val="100000"/>
              </a:lnSpc>
              <a:spcBef>
                <a:spcPct val="0"/>
              </a:spcBef>
              <a:spcAft>
                <a:spcPct val="0"/>
              </a:spcAft>
              <a:buClrTx/>
              <a:buSzTx/>
              <a:tabLst/>
            </a:pPr>
            <a:endParaRPr lang="es-ES" altLang="es-ES" sz="2000" dirty="0"/>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s-ES" altLang="es-ES" sz="2000" b="0" i="0" u="none" strike="noStrike" cap="none" normalizeH="0" baseline="0" dirty="0">
                <a:ln>
                  <a:noFill/>
                </a:ln>
                <a:effectLst/>
              </a:rPr>
              <a:t>¿Cuáles son los test de control de la resistencia?</a:t>
            </a:r>
            <a:endParaRPr kumimoji="0" lang="es-ES" altLang="es-ES" sz="2000" b="0" i="0" u="none" strike="noStrike" cap="none" normalizeH="0" dirty="0">
              <a:ln>
                <a:noFill/>
              </a:ln>
              <a:effectLst/>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lang="es-ES" altLang="es-ES" sz="2000" baseline="0" dirty="0"/>
              <a:t>¿Cuáles son los factores que determinan</a:t>
            </a:r>
            <a:r>
              <a:rPr lang="es-ES" altLang="es-ES" sz="2000" dirty="0"/>
              <a:t> la resistencia?</a:t>
            </a: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s-ES" altLang="es-ES" sz="2000" b="0" i="0" u="none" strike="noStrike" cap="none" normalizeH="0" baseline="0" dirty="0">
                <a:ln>
                  <a:noFill/>
                </a:ln>
                <a:effectLst/>
              </a:rPr>
              <a:t>¿Cuál</a:t>
            </a:r>
            <a:r>
              <a:rPr kumimoji="0" lang="es-ES" altLang="es-ES" sz="2000" b="0" i="0" u="none" strike="noStrike" cap="none" normalizeH="0" dirty="0">
                <a:ln>
                  <a:noFill/>
                </a:ln>
                <a:effectLst/>
              </a:rPr>
              <a:t> es el valor de la resistencia?</a:t>
            </a:r>
          </a:p>
          <a:p>
            <a:pPr marL="0" marR="0" lvl="0" indent="0" algn="l" defTabSz="914400" rtl="0" eaLnBrk="0" fontAlgn="base" latinLnBrk="0" hangingPunct="0">
              <a:lnSpc>
                <a:spcPct val="100000"/>
              </a:lnSpc>
              <a:spcBef>
                <a:spcPct val="0"/>
              </a:spcBef>
              <a:spcAft>
                <a:spcPct val="0"/>
              </a:spcAft>
              <a:buClrTx/>
              <a:buSzTx/>
              <a:buFontTx/>
              <a:buAutoNum type="arabicPeriod"/>
              <a:tabLst/>
            </a:pPr>
            <a:r>
              <a:rPr lang="es-ES" altLang="es-ES" sz="2000" baseline="0" dirty="0"/>
              <a:t>¿Cuál</a:t>
            </a:r>
            <a:r>
              <a:rPr lang="es-ES" altLang="es-ES" sz="2000" dirty="0"/>
              <a:t> es la relación entre las actividades rítmicas y la resistencia?</a:t>
            </a:r>
            <a:endParaRPr kumimoji="0" lang="es-ES" altLang="es-ES" sz="2000" b="0" i="0" u="none" strike="noStrike" cap="none" normalizeH="0" baseline="0" dirty="0">
              <a:ln>
                <a:noFill/>
              </a:ln>
              <a:effectLst/>
            </a:endParaRPr>
          </a:p>
        </p:txBody>
      </p:sp>
    </p:spTree>
    <p:extLst>
      <p:ext uri="{BB962C8B-B14F-4D97-AF65-F5344CB8AC3E}">
        <p14:creationId xmlns:p14="http://schemas.microsoft.com/office/powerpoint/2010/main" val="1153193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21C2C29-1452-C534-7550-20AA371FCBEE}"/>
              </a:ext>
            </a:extLst>
          </p:cNvPr>
          <p:cNvSpPr txBox="1"/>
          <p:nvPr/>
        </p:nvSpPr>
        <p:spPr>
          <a:xfrm>
            <a:off x="336885" y="172837"/>
            <a:ext cx="11405936" cy="4552336"/>
          </a:xfrm>
          <a:prstGeom prst="rect">
            <a:avLst/>
          </a:prstGeom>
          <a:noFill/>
        </p:spPr>
        <p:txBody>
          <a:bodyPr wrap="square">
            <a:spAutoFit/>
          </a:bodyPr>
          <a:lstStyle/>
          <a:p>
            <a:pPr algn="just">
              <a:lnSpc>
                <a:spcPct val="150000"/>
              </a:lnSpc>
            </a:pPr>
            <a:r>
              <a:rPr lang="es-ES" sz="2800" b="0" i="0" dirty="0">
                <a:effectLst/>
                <a:latin typeface="Roboto" panose="02000000000000000000" pitchFamily="2" charset="0"/>
              </a:rPr>
              <a:t>La </a:t>
            </a:r>
            <a:r>
              <a:rPr lang="es-ES" sz="2800" b="1" i="0" dirty="0">
                <a:effectLst/>
                <a:latin typeface="Roboto" panose="02000000000000000000" pitchFamily="2" charset="0"/>
              </a:rPr>
              <a:t>velocidad</a:t>
            </a:r>
            <a:r>
              <a:rPr lang="es-ES" sz="2800" b="0" i="0" dirty="0">
                <a:effectLst/>
                <a:latin typeface="Roboto" panose="02000000000000000000" pitchFamily="2" charset="0"/>
              </a:rPr>
              <a:t> es una de las </a:t>
            </a:r>
            <a:r>
              <a:rPr lang="es-ES" sz="2800" b="1" i="0" dirty="0">
                <a:effectLst/>
                <a:latin typeface="Roboto" panose="02000000000000000000" pitchFamily="2" charset="0"/>
              </a:rPr>
              <a:t>capacidades físicas básicas</a:t>
            </a:r>
            <a:r>
              <a:rPr lang="es-ES" sz="2800" b="0" i="0" dirty="0">
                <a:effectLst/>
                <a:latin typeface="Roboto" panose="02000000000000000000" pitchFamily="2" charset="0"/>
              </a:rPr>
              <a:t> fundamentales en el rendimiento deportivo, especialmente en disciplinas que requieren desplazamientos rápidos, cambios de ritmo o reacciones instantáneas. Desde el atletismo hasta los deportes de equipo como el fútbol, el baloncesto o el rugby, contar con un método fiable para </a:t>
            </a:r>
            <a:r>
              <a:rPr lang="es-ES" sz="2800" b="1" i="0" dirty="0">
                <a:effectLst/>
                <a:latin typeface="Roboto" panose="02000000000000000000" pitchFamily="2" charset="0"/>
              </a:rPr>
              <a:t>evaluar la velocidad deportiva</a:t>
            </a:r>
            <a:r>
              <a:rPr lang="es-ES" sz="2800" b="0" i="0" dirty="0">
                <a:effectLst/>
                <a:latin typeface="Roboto" panose="02000000000000000000" pitchFamily="2" charset="0"/>
              </a:rPr>
              <a:t> es esencial para planificar entrenamientos, detectar talentos y prevenir lesiones.</a:t>
            </a:r>
            <a:endParaRPr lang="es-ES" sz="2800" dirty="0"/>
          </a:p>
        </p:txBody>
      </p:sp>
    </p:spTree>
    <p:extLst>
      <p:ext uri="{BB962C8B-B14F-4D97-AF65-F5344CB8AC3E}">
        <p14:creationId xmlns:p14="http://schemas.microsoft.com/office/powerpoint/2010/main" val="249381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CC76A60-E5F6-84B6-AAFC-060F5243D782}"/>
              </a:ext>
            </a:extLst>
          </p:cNvPr>
          <p:cNvPicPr>
            <a:picLocks noChangeAspect="1"/>
          </p:cNvPicPr>
          <p:nvPr/>
        </p:nvPicPr>
        <p:blipFill>
          <a:blip r:embed="rId2"/>
          <a:stretch>
            <a:fillRect/>
          </a:stretch>
        </p:blipFill>
        <p:spPr>
          <a:xfrm>
            <a:off x="85449" y="2040799"/>
            <a:ext cx="6010550" cy="4299856"/>
          </a:xfrm>
          <a:prstGeom prst="rect">
            <a:avLst/>
          </a:prstGeom>
        </p:spPr>
      </p:pic>
      <p:pic>
        <p:nvPicPr>
          <p:cNvPr id="5" name="Imagen 4">
            <a:extLst>
              <a:ext uri="{FF2B5EF4-FFF2-40B4-BE49-F238E27FC236}">
                <a16:creationId xmlns:a16="http://schemas.microsoft.com/office/drawing/2014/main" id="{753F322B-CBAE-7D38-14E0-DE90E5913AD2}"/>
              </a:ext>
            </a:extLst>
          </p:cNvPr>
          <p:cNvPicPr>
            <a:picLocks noChangeAspect="1"/>
          </p:cNvPicPr>
          <p:nvPr/>
        </p:nvPicPr>
        <p:blipFill>
          <a:blip r:embed="rId3"/>
          <a:stretch>
            <a:fillRect/>
          </a:stretch>
        </p:blipFill>
        <p:spPr>
          <a:xfrm>
            <a:off x="609599" y="46102"/>
            <a:ext cx="10420091" cy="942486"/>
          </a:xfrm>
          <a:prstGeom prst="rect">
            <a:avLst/>
          </a:prstGeom>
        </p:spPr>
      </p:pic>
      <p:pic>
        <p:nvPicPr>
          <p:cNvPr id="7" name="Imagen 6">
            <a:extLst>
              <a:ext uri="{FF2B5EF4-FFF2-40B4-BE49-F238E27FC236}">
                <a16:creationId xmlns:a16="http://schemas.microsoft.com/office/drawing/2014/main" id="{22405904-7C1F-52DA-C587-50CD4A10052E}"/>
              </a:ext>
            </a:extLst>
          </p:cNvPr>
          <p:cNvPicPr>
            <a:picLocks noChangeAspect="1"/>
          </p:cNvPicPr>
          <p:nvPr/>
        </p:nvPicPr>
        <p:blipFill>
          <a:blip r:embed="rId4"/>
          <a:stretch>
            <a:fillRect/>
          </a:stretch>
        </p:blipFill>
        <p:spPr>
          <a:xfrm>
            <a:off x="6095999" y="2245894"/>
            <a:ext cx="5703224" cy="3319601"/>
          </a:xfrm>
          <a:prstGeom prst="rect">
            <a:avLst/>
          </a:prstGeom>
        </p:spPr>
      </p:pic>
    </p:spTree>
    <p:extLst>
      <p:ext uri="{BB962C8B-B14F-4D97-AF65-F5344CB8AC3E}">
        <p14:creationId xmlns:p14="http://schemas.microsoft.com/office/powerpoint/2010/main" val="2257411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F41F46A-6A58-34F4-CB26-26D11AF11E27}"/>
              </a:ext>
            </a:extLst>
          </p:cNvPr>
          <p:cNvPicPr>
            <a:picLocks noChangeAspect="1"/>
          </p:cNvPicPr>
          <p:nvPr/>
        </p:nvPicPr>
        <p:blipFill>
          <a:blip r:embed="rId2"/>
          <a:stretch>
            <a:fillRect/>
          </a:stretch>
        </p:blipFill>
        <p:spPr>
          <a:xfrm>
            <a:off x="280846" y="239497"/>
            <a:ext cx="11644225" cy="6049007"/>
          </a:xfrm>
          <a:prstGeom prst="rect">
            <a:avLst/>
          </a:prstGeom>
        </p:spPr>
      </p:pic>
    </p:spTree>
    <p:extLst>
      <p:ext uri="{BB962C8B-B14F-4D97-AF65-F5344CB8AC3E}">
        <p14:creationId xmlns:p14="http://schemas.microsoft.com/office/powerpoint/2010/main" val="426486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4C976E4-870B-A0BA-5CF8-9A8BB4EB6505}"/>
              </a:ext>
            </a:extLst>
          </p:cNvPr>
          <p:cNvPicPr>
            <a:picLocks noChangeAspect="1"/>
          </p:cNvPicPr>
          <p:nvPr/>
        </p:nvPicPr>
        <p:blipFill>
          <a:blip r:embed="rId2"/>
          <a:stretch>
            <a:fillRect/>
          </a:stretch>
        </p:blipFill>
        <p:spPr>
          <a:xfrm>
            <a:off x="721895" y="289671"/>
            <a:ext cx="10928277" cy="6383845"/>
          </a:xfrm>
          <a:prstGeom prst="rect">
            <a:avLst/>
          </a:prstGeom>
        </p:spPr>
      </p:pic>
    </p:spTree>
    <p:extLst>
      <p:ext uri="{BB962C8B-B14F-4D97-AF65-F5344CB8AC3E}">
        <p14:creationId xmlns:p14="http://schemas.microsoft.com/office/powerpoint/2010/main" val="3277596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8AE78AB-4274-F599-ADB7-D038FFD74088}"/>
              </a:ext>
            </a:extLst>
          </p:cNvPr>
          <p:cNvPicPr>
            <a:picLocks noChangeAspect="1"/>
          </p:cNvPicPr>
          <p:nvPr/>
        </p:nvPicPr>
        <p:blipFill>
          <a:blip r:embed="rId2"/>
          <a:stretch>
            <a:fillRect/>
          </a:stretch>
        </p:blipFill>
        <p:spPr>
          <a:xfrm>
            <a:off x="401054" y="144820"/>
            <a:ext cx="11133220" cy="6560780"/>
          </a:xfrm>
          <a:prstGeom prst="rect">
            <a:avLst/>
          </a:prstGeom>
        </p:spPr>
      </p:pic>
    </p:spTree>
    <p:extLst>
      <p:ext uri="{BB962C8B-B14F-4D97-AF65-F5344CB8AC3E}">
        <p14:creationId xmlns:p14="http://schemas.microsoft.com/office/powerpoint/2010/main" val="2784582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A93690B-2E58-3B8C-270A-A21F492D48DF}"/>
              </a:ext>
            </a:extLst>
          </p:cNvPr>
          <p:cNvPicPr>
            <a:picLocks noChangeAspect="1"/>
          </p:cNvPicPr>
          <p:nvPr/>
        </p:nvPicPr>
        <p:blipFill>
          <a:blip r:embed="rId2"/>
          <a:stretch>
            <a:fillRect/>
          </a:stretch>
        </p:blipFill>
        <p:spPr>
          <a:xfrm>
            <a:off x="31381" y="721896"/>
            <a:ext cx="11759566" cy="5249196"/>
          </a:xfrm>
          <a:prstGeom prst="rect">
            <a:avLst/>
          </a:prstGeom>
        </p:spPr>
      </p:pic>
    </p:spTree>
    <p:extLst>
      <p:ext uri="{BB962C8B-B14F-4D97-AF65-F5344CB8AC3E}">
        <p14:creationId xmlns:p14="http://schemas.microsoft.com/office/powerpoint/2010/main" val="3825138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5ADCCA0-A48F-D3AF-6541-75F91115BFD1}"/>
              </a:ext>
            </a:extLst>
          </p:cNvPr>
          <p:cNvPicPr>
            <a:picLocks noChangeAspect="1"/>
          </p:cNvPicPr>
          <p:nvPr/>
        </p:nvPicPr>
        <p:blipFill>
          <a:blip r:embed="rId2"/>
          <a:stretch>
            <a:fillRect/>
          </a:stretch>
        </p:blipFill>
        <p:spPr>
          <a:xfrm>
            <a:off x="94051" y="721895"/>
            <a:ext cx="11905443" cy="6079955"/>
          </a:xfrm>
          <a:prstGeom prst="rect">
            <a:avLst/>
          </a:prstGeom>
        </p:spPr>
      </p:pic>
      <p:pic>
        <p:nvPicPr>
          <p:cNvPr id="5" name="Imagen 4">
            <a:extLst>
              <a:ext uri="{FF2B5EF4-FFF2-40B4-BE49-F238E27FC236}">
                <a16:creationId xmlns:a16="http://schemas.microsoft.com/office/drawing/2014/main" id="{8632E85C-CC7E-B2C6-AA59-8BDE89809EB5}"/>
              </a:ext>
            </a:extLst>
          </p:cNvPr>
          <p:cNvPicPr>
            <a:picLocks noChangeAspect="1"/>
          </p:cNvPicPr>
          <p:nvPr/>
        </p:nvPicPr>
        <p:blipFill>
          <a:blip r:embed="rId3"/>
          <a:stretch>
            <a:fillRect/>
          </a:stretch>
        </p:blipFill>
        <p:spPr>
          <a:xfrm>
            <a:off x="2099771" y="207740"/>
            <a:ext cx="4696722" cy="449987"/>
          </a:xfrm>
          <a:prstGeom prst="rect">
            <a:avLst/>
          </a:prstGeom>
        </p:spPr>
      </p:pic>
    </p:spTree>
    <p:extLst>
      <p:ext uri="{BB962C8B-B14F-4D97-AF65-F5344CB8AC3E}">
        <p14:creationId xmlns:p14="http://schemas.microsoft.com/office/powerpoint/2010/main" val="981701459"/>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83</TotalTime>
  <Words>1924</Words>
  <Application>Microsoft Office PowerPoint</Application>
  <PresentationFormat>Panorámica</PresentationFormat>
  <Paragraphs>99</Paragraphs>
  <Slides>25</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25</vt:i4>
      </vt:variant>
    </vt:vector>
  </HeadingPairs>
  <TitlesOfParts>
    <vt:vector size="34" baseType="lpstr">
      <vt:lpstr>Aptos</vt:lpstr>
      <vt:lpstr>Aptos Display</vt:lpstr>
      <vt:lpstr>Arial</vt:lpstr>
      <vt:lpstr>Calibri</vt:lpstr>
      <vt:lpstr>IBM Plex Sans</vt:lpstr>
      <vt:lpstr>Roboto</vt:lpstr>
      <vt:lpstr>tahoma</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Robin Rosales Mora</dc:creator>
  <cp:lastModifiedBy>Robin Rosales Mora</cp:lastModifiedBy>
  <cp:revision>3</cp:revision>
  <dcterms:created xsi:type="dcterms:W3CDTF">2026-04-06T15:46:21Z</dcterms:created>
  <dcterms:modified xsi:type="dcterms:W3CDTF">2026-05-07T15:14:36Z</dcterms:modified>
</cp:coreProperties>
</file>