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26287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1459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237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00524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532577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521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1592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811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506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4575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9228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F502188-A8C8-48E2-B6D8-824AB693457F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2E33245-6F12-4B76-A711-92AF719994D6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4285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083BBE-480A-403C-B1BF-D31861A4D4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Universidad de Artemisa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04EB5C0-E045-47DD-8600-4D1D2E9EE8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3526"/>
            <a:ext cx="9144000" cy="1014274"/>
          </a:xfrm>
        </p:spPr>
        <p:txBody>
          <a:bodyPr>
            <a:normAutofit/>
          </a:bodyPr>
          <a:lstStyle/>
          <a:p>
            <a:r>
              <a:rPr lang="es-ES" sz="3600" dirty="0"/>
              <a:t>Asignatura: MIE I Clase # 1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BBF4BF2-4BFE-4722-9525-E6291D5D2B7E}"/>
              </a:ext>
            </a:extLst>
          </p:cNvPr>
          <p:cNvSpPr txBox="1"/>
          <p:nvPr/>
        </p:nvSpPr>
        <p:spPr>
          <a:xfrm>
            <a:off x="1367161" y="5690586"/>
            <a:ext cx="5379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Profesor: M.Sc. Carlos García Pérez</a:t>
            </a:r>
          </a:p>
        </p:txBody>
      </p:sp>
    </p:spTree>
    <p:extLst>
      <p:ext uri="{BB962C8B-B14F-4D97-AF65-F5344CB8AC3E}">
        <p14:creationId xmlns:p14="http://schemas.microsoft.com/office/powerpoint/2010/main" val="2001056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B8162-3986-4078-8439-20A1A9E7F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055693">
            <a:off x="989120" y="2766218"/>
            <a:ext cx="10515600" cy="13255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s-ES" sz="4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ES" sz="4800" dirty="0">
                <a:latin typeface="+mn-lt"/>
              </a:rPr>
              <a:t>Qué es la </a:t>
            </a:r>
            <a:r>
              <a:rPr lang="es-ES" sz="4800" b="0" i="0" u="none" strike="noStrike" baseline="0" dirty="0">
                <a:solidFill>
                  <a:srgbClr val="000000"/>
                </a:solidFill>
                <a:latin typeface="+mn-lt"/>
              </a:rPr>
              <a:t>Función investigativa del profesional de la educación</a:t>
            </a:r>
            <a:r>
              <a:rPr lang="es-ES" sz="4800" dirty="0">
                <a:latin typeface="+mn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49134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A34B53-7EF1-4691-840F-F6B955C7B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La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función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investigativa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profesional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la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educación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consiste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generar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conocimiento y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soluciones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prácticas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mejoren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enseñanza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aprendizaje y la realidad social en la que se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inserta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4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118763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E68B5E-EAC6-48B7-A7A8-A1F04D1B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Sentido y propósito</a:t>
            </a:r>
            <a:endParaRPr lang="es-ES" sz="8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0B433B-565C-4A36-B049-9191C2BF9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862" y="1825625"/>
            <a:ext cx="11469950" cy="466725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Transformación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educativa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La investigación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al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docente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cuestionar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analizar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renovar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los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enseñanza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adaptándolos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las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necesidades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actuales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los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la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sociedad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Desarrollo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profesional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fortalece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capacidad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crítica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reflexiva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creativa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educador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convirtiéndolo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un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agente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activo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cambio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Vinculación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social: El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docente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investigador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no se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limita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al aula;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comunitarios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busca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respuestas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aporten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bienestar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colectivo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1198586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A16E1F-2854-420A-ACC9-2F62B8822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Funciones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principales</a:t>
            </a:r>
            <a:endParaRPr lang="es-ES" sz="72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D10B823B-6E76-404A-9AC9-575140AC94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616307"/>
              </p:ext>
            </p:extLst>
          </p:nvPr>
        </p:nvGraphicFramePr>
        <p:xfrm>
          <a:off x="346229" y="1455938"/>
          <a:ext cx="11576482" cy="52555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0843">
                  <a:extLst>
                    <a:ext uri="{9D8B030D-6E8A-4147-A177-3AD203B41FA5}">
                      <a16:colId xmlns:a16="http://schemas.microsoft.com/office/drawing/2014/main" val="3907405670"/>
                    </a:ext>
                  </a:extLst>
                </a:gridCol>
                <a:gridCol w="5362112">
                  <a:extLst>
                    <a:ext uri="{9D8B030D-6E8A-4147-A177-3AD203B41FA5}">
                      <a16:colId xmlns:a16="http://schemas.microsoft.com/office/drawing/2014/main" val="1751597858"/>
                    </a:ext>
                  </a:extLst>
                </a:gridCol>
                <a:gridCol w="4243527">
                  <a:extLst>
                    <a:ext uri="{9D8B030D-6E8A-4147-A177-3AD203B41FA5}">
                      <a16:colId xmlns:a16="http://schemas.microsoft.com/office/drawing/2014/main" val="1568138172"/>
                    </a:ext>
                  </a:extLst>
                </a:gridCol>
              </a:tblGrid>
              <a:tr h="656948">
                <a:tc>
                  <a:txBody>
                    <a:bodyPr/>
                    <a:lstStyle/>
                    <a:p>
                      <a:r>
                        <a:rPr lang="en-US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Dimensión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Función</a:t>
                      </a:r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investigativa</a:t>
                      </a:r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Impacto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9275904"/>
                  </a:ext>
                </a:extLst>
              </a:tr>
              <a:tr h="919726"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Académica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Diseñar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aplicar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proyectos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investigación pedagógica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Mejora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calidad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enseñanza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aprendizaje 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614987"/>
                  </a:ext>
                </a:extLst>
              </a:tr>
              <a:tr h="919726"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Profesional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Actualizarse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teorías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prácticas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educativas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Favorece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continuo del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docente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555059"/>
                  </a:ext>
                </a:extLst>
              </a:tr>
              <a:tr h="919726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Analizar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problemas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entorno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escolar y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comunitario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propuestas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solución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impacto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social 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040144"/>
                  </a:ext>
                </a:extLst>
              </a:tr>
              <a:tr h="919726"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Institucional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Contribuir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la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innovación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curricular y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metodológica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Fortalece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misión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visión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la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institución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2652094"/>
                  </a:ext>
                </a:extLst>
              </a:tr>
              <a:tr h="919726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Personal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Cultivar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pensamiento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crítico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reflexivo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Enriquece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identidad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vocación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docente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027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8284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742CF1-241F-47AB-834B-E19715B52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investigativo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es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conjunto de pasos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ordenados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sistemáticos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permiten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descubrir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analizar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explicar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fenómeno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rigor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científico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En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otras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palabras, es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camino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sigue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una investigación para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garantizar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sus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resultados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sean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válidos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confiables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útiles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3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17374084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34EEE8-7F0A-4ECA-BFBE-0E4F383E3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investigativo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es una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metodología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estructurada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busca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responder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preguntas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resolver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mediante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recolección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análisis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interpretación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datos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Se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tanto en investigación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básica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(para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generar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conocimiento) como en investigación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aplicada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(para resolver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prácticos).</a:t>
            </a:r>
            <a:endParaRPr lang="es-ES" sz="3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1793522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A3E48A-71F2-41A2-8C4E-1F859D6BF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Etapas principales del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investigativo</a:t>
            </a:r>
            <a:endParaRPr lang="es-ES" sz="72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5B974945-1516-4C24-9095-4E09CDE9E5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451533"/>
              </p:ext>
            </p:extLst>
          </p:nvPr>
        </p:nvGraphicFramePr>
        <p:xfrm>
          <a:off x="355107" y="1927028"/>
          <a:ext cx="11390049" cy="46424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96683">
                  <a:extLst>
                    <a:ext uri="{9D8B030D-6E8A-4147-A177-3AD203B41FA5}">
                      <a16:colId xmlns:a16="http://schemas.microsoft.com/office/drawing/2014/main" val="3860388730"/>
                    </a:ext>
                  </a:extLst>
                </a:gridCol>
                <a:gridCol w="3796683">
                  <a:extLst>
                    <a:ext uri="{9D8B030D-6E8A-4147-A177-3AD203B41FA5}">
                      <a16:colId xmlns:a16="http://schemas.microsoft.com/office/drawing/2014/main" val="21279874"/>
                    </a:ext>
                  </a:extLst>
                </a:gridCol>
                <a:gridCol w="3796683">
                  <a:extLst>
                    <a:ext uri="{9D8B030D-6E8A-4147-A177-3AD203B41FA5}">
                      <a16:colId xmlns:a16="http://schemas.microsoft.com/office/drawing/2014/main" val="2551572813"/>
                    </a:ext>
                  </a:extLst>
                </a:gridCol>
              </a:tblGrid>
              <a:tr h="524799">
                <a:tc>
                  <a:txBody>
                    <a:bodyPr/>
                    <a:lstStyle/>
                    <a:p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</a:rPr>
                        <a:t>Etapa 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err="1">
                          <a:solidFill>
                            <a:schemeClr val="lt1"/>
                          </a:solidFill>
                          <a:effectLst/>
                        </a:rPr>
                        <a:t>Descripción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err="1">
                          <a:solidFill>
                            <a:schemeClr val="lt1"/>
                          </a:solidFill>
                          <a:effectLst/>
                        </a:rPr>
                        <a:t>Ejemplo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</a:rPr>
                        <a:t> </a:t>
                      </a:r>
                      <a:r>
                        <a:rPr lang="en-US" sz="2000" b="1" kern="1200" dirty="0" err="1">
                          <a:solidFill>
                            <a:schemeClr val="lt1"/>
                          </a:solidFill>
                          <a:effectLst/>
                        </a:rPr>
                        <a:t>práctico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</a:rPr>
                        <a:t> 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49079"/>
                  </a:ext>
                </a:extLst>
              </a:tr>
              <a:tr h="1332180">
                <a:tc>
                  <a:txBody>
                    <a:bodyPr/>
                    <a:lstStyle/>
                    <a:p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Planteamiento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 del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problema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s-E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Identificar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 y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delimitar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claramente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qué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 se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quiere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effectLst/>
                        </a:rPr>
                        <a:t>investigar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effectLst/>
                        </a:rPr>
                        <a:t>. </a:t>
                      </a:r>
                      <a:endParaRPr lang="es-E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“¿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Cómo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afecta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el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uso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de redes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sociales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al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rendimiento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académico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de los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estudiantes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universitarios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?”</a:t>
                      </a:r>
                      <a:endParaRPr lang="es-E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130898"/>
                  </a:ext>
                </a:extLst>
              </a:tr>
              <a:tr h="1574395">
                <a:tc>
                  <a:txBody>
                    <a:bodyPr/>
                    <a:lstStyle/>
                    <a:p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Revisión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de la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literatura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(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estado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del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arte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) </a:t>
                      </a:r>
                      <a:endParaRPr lang="es-E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Explorar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investigaciones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previas,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teorías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y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antecedentes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. |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Consultar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artículos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y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estudios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sobre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redes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sociales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y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educación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. </a:t>
                      </a:r>
                      <a:endParaRPr lang="es-E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375248"/>
                  </a:ext>
                </a:extLst>
              </a:tr>
              <a:tr h="1211073"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Formulación de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hipótesis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o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preguntas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de investigación </a:t>
                      </a:r>
                      <a:endParaRPr lang="es-E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Proponer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posibles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respuestas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o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enfoques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. </a:t>
                      </a:r>
                      <a:endParaRPr lang="es-E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Hipótesis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: “El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uso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excesivo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de redes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sociales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disminuye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el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rendimiento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académico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.” </a:t>
                      </a:r>
                      <a:endParaRPr lang="es-ES" sz="20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835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404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A3E48A-71F2-41A2-8C4E-1F859D6BF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Etapas principales del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investigativo</a:t>
            </a:r>
            <a:endParaRPr lang="es-ES" sz="7200" dirty="0"/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5B974945-1516-4C24-9095-4E09CDE9E5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605008"/>
              </p:ext>
            </p:extLst>
          </p:nvPr>
        </p:nvGraphicFramePr>
        <p:xfrm>
          <a:off x="1083076" y="1927028"/>
          <a:ext cx="10662080" cy="472910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3523556">
                  <a:extLst>
                    <a:ext uri="{9D8B030D-6E8A-4147-A177-3AD203B41FA5}">
                      <a16:colId xmlns:a16="http://schemas.microsoft.com/office/drawing/2014/main" val="3860388730"/>
                    </a:ext>
                  </a:extLst>
                </a:gridCol>
                <a:gridCol w="3584497">
                  <a:extLst>
                    <a:ext uri="{9D8B030D-6E8A-4147-A177-3AD203B41FA5}">
                      <a16:colId xmlns:a16="http://schemas.microsoft.com/office/drawing/2014/main" val="21279874"/>
                    </a:ext>
                  </a:extLst>
                </a:gridCol>
                <a:gridCol w="3554027">
                  <a:extLst>
                    <a:ext uri="{9D8B030D-6E8A-4147-A177-3AD203B41FA5}">
                      <a16:colId xmlns:a16="http://schemas.microsoft.com/office/drawing/2014/main" val="2551572813"/>
                    </a:ext>
                  </a:extLst>
                </a:gridCol>
              </a:tblGrid>
              <a:tr h="524799">
                <a:tc>
                  <a:txBody>
                    <a:bodyPr/>
                    <a:lstStyle/>
                    <a:p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</a:rPr>
                        <a:t>Etapa 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err="1">
                          <a:solidFill>
                            <a:schemeClr val="lt1"/>
                          </a:solidFill>
                          <a:effectLst/>
                        </a:rPr>
                        <a:t>Descripción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dirty="0" err="1">
                          <a:solidFill>
                            <a:schemeClr val="lt1"/>
                          </a:solidFill>
                          <a:effectLst/>
                        </a:rPr>
                        <a:t>Ejemplo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</a:rPr>
                        <a:t> </a:t>
                      </a:r>
                      <a:r>
                        <a:rPr lang="en-US" sz="2000" b="1" kern="1200" dirty="0" err="1">
                          <a:solidFill>
                            <a:schemeClr val="lt1"/>
                          </a:solidFill>
                          <a:effectLst/>
                        </a:rPr>
                        <a:t>práctico</a:t>
                      </a: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</a:rPr>
                        <a:t> </a:t>
                      </a:r>
                      <a:endParaRPr lang="es-E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349079"/>
                  </a:ext>
                </a:extLst>
              </a:tr>
              <a:tr h="1418837"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Diseño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metodológico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endParaRPr lang="es-E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Seleccionar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métodos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técnicas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y herramientas para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recolectar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datos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. </a:t>
                      </a:r>
                      <a:endParaRPr lang="es-E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“¿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Cómo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afecta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el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uso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de redes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sociales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al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rendimiento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académico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de los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estudiantes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b="0" kern="1200" dirty="0" err="1">
                          <a:solidFill>
                            <a:schemeClr val="dk1"/>
                          </a:solidFill>
                          <a:effectLst/>
                        </a:rPr>
                        <a:t>universitarios</a:t>
                      </a: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</a:rPr>
                        <a:t>?”</a:t>
                      </a:r>
                      <a:endParaRPr lang="es-E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2130898"/>
                  </a:ext>
                </a:extLst>
              </a:tr>
              <a:tr h="1574395"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Recolección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datos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endParaRPr lang="es-E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Obtener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información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de campo o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laboratorio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. </a:t>
                      </a:r>
                      <a:endParaRPr lang="es-E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Aplicar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cuestionarios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estudiantes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. </a:t>
                      </a:r>
                      <a:endParaRPr lang="es-ES" sz="1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375248"/>
                  </a:ext>
                </a:extLst>
              </a:tr>
              <a:tr h="1211073"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Análisis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datos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endParaRPr lang="es-E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Procesar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y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examinar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la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información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obtenida</a:t>
                      </a:r>
                      <a:endParaRPr lang="es-E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Usar software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estadístico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para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identificar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</a:rPr>
                        <a:t>patrones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. </a:t>
                      </a:r>
                      <a:endParaRPr lang="es-ES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835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868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FFFC46-3C16-4785-9FF0-5FD3DA99F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formación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inicial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investigativa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es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proceso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mediante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cual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los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estudiantes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especialmente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carreras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pedagógicas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universitarias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adquieren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desde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sus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primeros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años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las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competencias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básicas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investigar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aplicar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método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científico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desarrollar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pensamiento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crítico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futura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práctica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profesional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 </a:t>
            </a:r>
            <a:endParaRPr lang="es-E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29041586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1F9A38-0F13-46AC-A9BD-281327553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84919"/>
            <a:ext cx="10515600" cy="186748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Un método es una forma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organizada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ordenada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realizar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una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acción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alcanzar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objetivo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3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345403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B670BC-5066-4F15-AC56-806512015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/>
              <a:t>Tema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B13DB5-D3BC-4B69-8738-60DE621B9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3200" b="1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La investigación científica</a:t>
            </a:r>
            <a:r>
              <a:rPr lang="es-ES" sz="3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. Importancia y tipología. Función investigativa del profesional de la educación. El proceso investigativo. Formación inicial investigativa. Concepto de método y metodología</a:t>
            </a:r>
            <a:r>
              <a:rPr lang="es-ES" sz="32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es-ES" sz="3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5358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E6FBBC-A848-428B-AA0C-7600351AB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Definición general</a:t>
            </a:r>
            <a:endParaRPr lang="es-ES" sz="2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967A170-5C8F-4816-B08F-D2DE78879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Según la RAE, un método es un modo de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decir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hacer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orden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un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procedimiento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hábito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se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sigue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obrar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proceder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.  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En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términos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más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amplios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se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entiende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como un conjunto de pasos o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procedimientos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sistemáticos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permiten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organizar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una práctica o resolver un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.  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En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ámbito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científico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método es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procedimiento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hallar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verdad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enseñarla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como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ocurre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método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científico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.  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4589471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13A643-B233-4D76-865B-4A8A21B35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Elementos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fundamentales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un método</a:t>
            </a:r>
            <a:endParaRPr lang="es-ES" sz="32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28BE74-8A4B-4A73-8C20-E01767A0D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Enfoque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→ La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manera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concebir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tarea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abstracto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Diseño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→ La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planificación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los pasos o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estrategias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seguir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Procedimiento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→ La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ejecución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concreta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ordenada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las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acciones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.  </a:t>
            </a:r>
            <a:endParaRPr lang="es-ES" sz="32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28388918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FB31AC-745F-48B3-AEB6-780F76DB2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Metodología es un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concepto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se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usa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mucho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la investigación, la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enseñanza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trabajo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profesional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En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pocas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palabras, se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refiere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al conjunto de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técnicas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procedimientos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organizados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se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emplean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alcanzar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objetivo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resolver un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desarrollar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36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proyecto</a:t>
            </a:r>
            <a:r>
              <a:rPr lang="en-US" sz="36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s-ES" sz="36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15600956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53CD4A-3464-43B2-8977-8FAC4BD3E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Elementos</a:t>
            </a:r>
            <a:r>
              <a:rPr lang="en-US" sz="18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clave de la </a:t>
            </a:r>
            <a:r>
              <a:rPr lang="en-US" sz="18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metodología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CDCD66-2321-4487-A88D-23BAEA79B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09303" cy="435133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Caminos o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estrategias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generales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para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abordar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un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método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científico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Técnicas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Herramientas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prácticas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específicas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ej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encuestas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entrevistas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experimentos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).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Procedimientos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Pasos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ordenados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guían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aplicación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técnicas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proyecto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Fundamentación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La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justificación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teórica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explica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teórica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explica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por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qué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eligen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2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es-ES" sz="20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059329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B8162-3986-4078-8439-20A1A9E7F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055693">
            <a:off x="989120" y="2766218"/>
            <a:ext cx="10515600" cy="1325563"/>
          </a:xfrm>
        </p:spPr>
        <p:txBody>
          <a:bodyPr>
            <a:normAutofit/>
          </a:bodyPr>
          <a:lstStyle/>
          <a:p>
            <a:r>
              <a:rPr lang="es-ES" sz="5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ES" sz="5400" dirty="0">
                <a:latin typeface="+mn-lt"/>
              </a:rPr>
              <a:t>Qué es la investigación científica?</a:t>
            </a:r>
          </a:p>
        </p:txBody>
      </p:sp>
    </p:spTree>
    <p:extLst>
      <p:ext uri="{BB962C8B-B14F-4D97-AF65-F5344CB8AC3E}">
        <p14:creationId xmlns:p14="http://schemas.microsoft.com/office/powerpoint/2010/main" val="3922830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D8969E-7CAC-4C3A-B9E7-4FD8E45CC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3600" dirty="0"/>
              <a:t>La investigación científica es un </a:t>
            </a:r>
            <a:r>
              <a:rPr lang="es-ES" sz="3600" b="1" dirty="0"/>
              <a:t>proceso ordenado y sistemático, de análisis y estudio</a:t>
            </a:r>
            <a:r>
              <a:rPr lang="es-ES" sz="3600" dirty="0"/>
              <a:t>. Utiliza diversos métodos o procedimientos específicos para el tipo de problema que se necesita resolver y para cada una de las partes del proceso de investigación.</a:t>
            </a:r>
          </a:p>
        </p:txBody>
      </p:sp>
    </p:spTree>
    <p:extLst>
      <p:ext uri="{BB962C8B-B14F-4D97-AF65-F5344CB8AC3E}">
        <p14:creationId xmlns:p14="http://schemas.microsoft.com/office/powerpoint/2010/main" val="2910467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B8162-3986-4078-8439-20A1A9E7F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055693">
            <a:off x="989120" y="27662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s-ES" sz="54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¿</a:t>
            </a:r>
            <a:r>
              <a:rPr lang="es-ES" sz="5400" dirty="0">
                <a:latin typeface="+mn-lt"/>
              </a:rPr>
              <a:t>Qué importancia tiene la investigación científica?</a:t>
            </a:r>
          </a:p>
        </p:txBody>
      </p:sp>
    </p:spTree>
    <p:extLst>
      <p:ext uri="{BB962C8B-B14F-4D97-AF65-F5344CB8AC3E}">
        <p14:creationId xmlns:p14="http://schemas.microsoft.com/office/powerpoint/2010/main" val="2512142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E32E11-FECD-44AC-9619-EB31C5ED3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La investigación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científica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es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esencial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porque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impulsa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progreso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humano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mejora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calidad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vida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ofrece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soluciones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los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grandes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sociales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Sin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ella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no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habría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avances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medicina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tecnología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educación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ni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la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comprensión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del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mundo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nos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rodea</a:t>
            </a:r>
            <a:r>
              <a:rPr lang="en-U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60000"/>
              </a:lnSpc>
            </a:pPr>
            <a:br>
              <a:rPr lang="es-ES" sz="32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</a:b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167074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69F04-51E0-41B4-AA4F-82D38576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Razones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clave de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importancia</a:t>
            </a:r>
            <a:endParaRPr lang="es-ES" sz="8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2C4300-B17E-4389-9A88-AD64F7BDA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617" y="1825625"/>
            <a:ext cx="11496583" cy="4351338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spcAft>
                <a:spcPts val="1000"/>
              </a:spcAft>
            </a:pP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Avance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del conocimiento: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Permite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descubrir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nuevas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verdades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verificar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las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ya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existentes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mediante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métodos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rigurosos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sistemáticos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Aft>
                <a:spcPts val="1000"/>
              </a:spcAft>
            </a:pP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Mejora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de la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salud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bienestar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: Gracias a la investigación se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han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encontrado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curas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vacunas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tratamientos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han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salvado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millones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vidas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Aft>
                <a:spcPts val="1000"/>
              </a:spcAft>
            </a:pP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- Desarrollo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tecnológico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: Ha dado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origen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innovaciones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que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transforman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vida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cotidiana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desde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internet hasta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energías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renovables</a:t>
            </a:r>
            <a:r>
              <a:rPr lang="en-US" sz="2400" dirty="0"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468741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469F04-51E0-41B4-AA4F-82D38576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Razones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clave de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su</a:t>
            </a:r>
            <a:r>
              <a:rPr lang="en-US" sz="40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importancia</a:t>
            </a:r>
            <a:endParaRPr lang="es-ES" sz="8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2C4300-B17E-4389-9A88-AD64F7BDA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984" y="1825625"/>
            <a:ext cx="11514338" cy="435133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7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Fortalecimiento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las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naciones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Contribuye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la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independencia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riqueza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poder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los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países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al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generar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conocimiento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propio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soluciones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adaptadas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sus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realidades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  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Formación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académica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profesional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Enseñar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investigar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desarrolla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pensamiento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crítico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creatividad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capacidad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de resolver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problemas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cualquier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campo.  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  <a:spcAft>
                <a:spcPts val="10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Impacto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social y cultural: La investigación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ayuda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comprender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fenómenos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sociales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económicos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y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ambientales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ofreciendo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herramientas para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enfrentar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desafíos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globales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como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el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cambio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climático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 la </a:t>
            </a:r>
            <a:r>
              <a:rPr lang="en-US" sz="2400" dirty="0" err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desigualdad</a:t>
            </a:r>
            <a:r>
              <a:rPr lang="en-US" sz="2400" dirty="0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.</a:t>
            </a:r>
            <a:endParaRPr lang="es-ES" sz="24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7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97848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84A2EE1-8E17-4298-B031-2128AE584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Tipología</a:t>
            </a:r>
          </a:p>
        </p:txBody>
      </p:sp>
      <p:graphicFrame>
        <p:nvGraphicFramePr>
          <p:cNvPr id="6" name="Tabla 6">
            <a:extLst>
              <a:ext uri="{FF2B5EF4-FFF2-40B4-BE49-F238E27FC236}">
                <a16:creationId xmlns:a16="http://schemas.microsoft.com/office/drawing/2014/main" id="{42EFFC6C-530A-4ECD-B1EC-CBCE224E84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812429"/>
              </p:ext>
            </p:extLst>
          </p:nvPr>
        </p:nvGraphicFramePr>
        <p:xfrm>
          <a:off x="838200" y="1690687"/>
          <a:ext cx="10827057" cy="4802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730">
                  <a:extLst>
                    <a:ext uri="{9D8B030D-6E8A-4147-A177-3AD203B41FA5}">
                      <a16:colId xmlns:a16="http://schemas.microsoft.com/office/drawing/2014/main" val="1306678432"/>
                    </a:ext>
                  </a:extLst>
                </a:gridCol>
                <a:gridCol w="4132308">
                  <a:extLst>
                    <a:ext uri="{9D8B030D-6E8A-4147-A177-3AD203B41FA5}">
                      <a16:colId xmlns:a16="http://schemas.microsoft.com/office/drawing/2014/main" val="870088521"/>
                    </a:ext>
                  </a:extLst>
                </a:gridCol>
                <a:gridCol w="3609019">
                  <a:extLst>
                    <a:ext uri="{9D8B030D-6E8A-4147-A177-3AD203B41FA5}">
                      <a16:colId xmlns:a16="http://schemas.microsoft.com/office/drawing/2014/main" val="3893955785"/>
                    </a:ext>
                  </a:extLst>
                </a:gridCol>
              </a:tblGrid>
              <a:tr h="1200547"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Tipo de investigación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Características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Ejemplo</a:t>
                      </a:r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24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impacto</a:t>
                      </a:r>
                      <a:r>
                        <a:rPr lang="en-U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84274"/>
                  </a:ext>
                </a:extLst>
              </a:tr>
              <a:tr h="1200547"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Básica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Busca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ampliar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conocimiento sin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aplicación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inmediata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Descubrimiento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del ADN 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4242820"/>
                  </a:ext>
                </a:extLst>
              </a:tr>
              <a:tr h="1200547"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Aplicada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Orientada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resolver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problemas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concretos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Desarrollo de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vacunas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0519553"/>
                  </a:ext>
                </a:extLst>
              </a:tr>
              <a:tr h="1200547">
                <a:tc>
                  <a:txBody>
                    <a:bodyPr/>
                    <a:lstStyle/>
                    <a:p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Tecnológica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Genera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innovaciones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prácticas</a:t>
                      </a:r>
                      <a:r>
                        <a:rPr lang="en-US" sz="2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Creación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teléfonos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inteligentes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44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52301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Recort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Recorte</Template>
  <TotalTime>62</TotalTime>
  <Words>1120</Words>
  <Application>Microsoft Office PowerPoint</Application>
  <PresentationFormat>Panorámica</PresentationFormat>
  <Paragraphs>100</Paragraphs>
  <Slides>23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7" baseType="lpstr">
      <vt:lpstr>Arial</vt:lpstr>
      <vt:lpstr>Calibri</vt:lpstr>
      <vt:lpstr>Franklin Gothic Book</vt:lpstr>
      <vt:lpstr>Recorte</vt:lpstr>
      <vt:lpstr>Universidad de Artemisa</vt:lpstr>
      <vt:lpstr>Tema </vt:lpstr>
      <vt:lpstr>¿Qué es la investigación científica?</vt:lpstr>
      <vt:lpstr>Presentación de PowerPoint</vt:lpstr>
      <vt:lpstr>¿Qué importancia tiene la investigación científica?</vt:lpstr>
      <vt:lpstr>Presentación de PowerPoint</vt:lpstr>
      <vt:lpstr>Razones clave de su importancia</vt:lpstr>
      <vt:lpstr>Razones clave de su importancia</vt:lpstr>
      <vt:lpstr>Tipología</vt:lpstr>
      <vt:lpstr>¿Qué es la Función investigativa del profesional de la educación?</vt:lpstr>
      <vt:lpstr>Presentación de PowerPoint</vt:lpstr>
      <vt:lpstr>Sentido y propósito</vt:lpstr>
      <vt:lpstr>Funciones principales</vt:lpstr>
      <vt:lpstr>Presentación de PowerPoint</vt:lpstr>
      <vt:lpstr>Presentación de PowerPoint</vt:lpstr>
      <vt:lpstr>Etapas principales del proceso investigativo</vt:lpstr>
      <vt:lpstr>Etapas principales del proceso investigativo</vt:lpstr>
      <vt:lpstr>Presentación de PowerPoint</vt:lpstr>
      <vt:lpstr>Presentación de PowerPoint</vt:lpstr>
      <vt:lpstr>Definición general</vt:lpstr>
      <vt:lpstr>Elementos fundamentales de un método</vt:lpstr>
      <vt:lpstr>Presentación de PowerPoint</vt:lpstr>
      <vt:lpstr>Elementos clave de la metodología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Carlos</cp:lastModifiedBy>
  <cp:revision>5</cp:revision>
  <dcterms:created xsi:type="dcterms:W3CDTF">2026-01-21T11:46:04Z</dcterms:created>
  <dcterms:modified xsi:type="dcterms:W3CDTF">2026-02-01T04:20:26Z</dcterms:modified>
</cp:coreProperties>
</file>