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8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154F9-6E83-4005-A033-3A203F177B76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ED425-FA48-4AE8-8532-E502F35893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3748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E92A3-9BA1-4813-BA53-A52746A92D62}" type="slidenum">
              <a:rPr lang="es-ES" smtClean="0">
                <a:solidFill>
                  <a:prstClr val="black"/>
                </a:solidFill>
              </a:rPr>
              <a:pPr/>
              <a:t>6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73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E92A3-9BA1-4813-BA53-A52746A92D62}" type="slidenum">
              <a:rPr lang="es-ES" smtClean="0">
                <a:solidFill>
                  <a:prstClr val="black"/>
                </a:solidFill>
              </a:rPr>
              <a:pPr/>
              <a:t>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28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E92A3-9BA1-4813-BA53-A52746A92D62}" type="slidenum">
              <a:rPr lang="es-ES" smtClean="0">
                <a:solidFill>
                  <a:prstClr val="black"/>
                </a:solidFill>
              </a:rPr>
              <a:pPr/>
              <a:t>11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50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E92A3-9BA1-4813-BA53-A52746A92D62}" type="slidenum">
              <a:rPr lang="es-ES" smtClean="0">
                <a:solidFill>
                  <a:prstClr val="black"/>
                </a:solidFill>
              </a:rPr>
              <a:pPr/>
              <a:t>20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73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E92A3-9BA1-4813-BA53-A52746A92D62}" type="slidenum">
              <a:rPr lang="es-ES" smtClean="0">
                <a:solidFill>
                  <a:prstClr val="black"/>
                </a:solidFill>
              </a:rPr>
              <a:pPr/>
              <a:t>22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128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E92A3-9BA1-4813-BA53-A52746A92D62}" type="slidenum">
              <a:rPr lang="es-ES" smtClean="0">
                <a:solidFill>
                  <a:prstClr val="black"/>
                </a:solidFill>
              </a:rPr>
              <a:pPr/>
              <a:t>25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50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82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1939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5296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0668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571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005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047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9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674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945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2681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9C718-50DE-46DF-B1BE-FAC923601127}" type="datetimeFigureOut">
              <a:rPr lang="es-ES" smtClean="0"/>
              <a:t>28/10/2024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0EE78-17BB-4070-8EDA-9EE4A86D5BF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414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2064397"/>
            <a:ext cx="9145192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ESTUDIOS EN CIENCIA TECNOLOGÍA Y SOCIEDAD</a:t>
            </a:r>
          </a:p>
          <a:p>
            <a:pPr algn="ctr"/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TEMA 2: </a:t>
            </a:r>
            <a:r>
              <a:rPr lang="es-ES" sz="2400" b="1" dirty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«El recurso conocimiento y su impacto en el medioambiente» </a:t>
            </a:r>
          </a:p>
          <a:p>
            <a:pPr algn="ctr"/>
            <a:endParaRPr lang="es-ES" sz="2400" b="1" dirty="0">
              <a:solidFill>
                <a:srgbClr val="FF0000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CLASE </a:t>
            </a:r>
            <a:r>
              <a:rPr lang="es-ES" sz="2400" b="1" dirty="0" smtClean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2.2 </a:t>
            </a:r>
            <a:r>
              <a:rPr lang="es-ES" sz="24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Clase Encuentro</a:t>
            </a:r>
          </a:p>
          <a:p>
            <a:pPr algn="ctr"/>
            <a:r>
              <a:rPr lang="es-ES" sz="2400" b="1" dirty="0">
                <a:solidFill>
                  <a:prstClr val="black"/>
                </a:solidFill>
                <a:latin typeface="Bookman Old Style" pitchFamily="18" charset="0"/>
                <a:cs typeface="Arial" pitchFamily="34" charset="0"/>
              </a:rPr>
              <a:t>TEMÁTICAS: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es-ES" sz="2800" b="1" dirty="0"/>
              <a:t>La gestión del conocimiento y de la tecnología. </a:t>
            </a:r>
            <a:endParaRPr lang="es-ES" sz="2800" b="1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es-ES" sz="2800" b="1" dirty="0" smtClean="0"/>
              <a:t>La </a:t>
            </a:r>
            <a:r>
              <a:rPr lang="es-ES" sz="2800" b="1" dirty="0"/>
              <a:t>comunicación de la ciencia en la llamada sociedad del conocimiento. </a:t>
            </a:r>
            <a:endParaRPr lang="es-ES" sz="2800" b="1" dirty="0" smtClean="0"/>
          </a:p>
          <a:p>
            <a:pPr marL="342900" indent="-342900">
              <a:buFont typeface="Wingdings" pitchFamily="2" charset="2"/>
              <a:buChar char="v"/>
            </a:pPr>
            <a:r>
              <a:rPr lang="es-ES" sz="2800" b="1" dirty="0" smtClean="0"/>
              <a:t>Impacto </a:t>
            </a:r>
            <a:r>
              <a:rPr lang="es-ES" sz="2800" b="1" dirty="0"/>
              <a:t>del desarrollo científico y técnico en </a:t>
            </a:r>
            <a:endParaRPr lang="es-ES" sz="2800" b="1" dirty="0" smtClean="0"/>
          </a:p>
          <a:p>
            <a:r>
              <a:rPr lang="es-ES" sz="2800" b="1" dirty="0" smtClean="0"/>
              <a:t>el </a:t>
            </a:r>
            <a:r>
              <a:rPr lang="es-ES" sz="2800" b="1" dirty="0"/>
              <a:t>medio ambiente. </a:t>
            </a:r>
            <a:endParaRPr lang="es-ES" sz="2800" b="1" dirty="0">
              <a:solidFill>
                <a:prstClr val="black"/>
              </a:solidFill>
              <a:latin typeface="Bookman Old Style" pitchFamily="18" charset="0"/>
              <a:cs typeface="Arial" pitchFamily="34" charset="0"/>
            </a:endParaRPr>
          </a:p>
          <a:p>
            <a:pPr algn="ctr"/>
            <a:endParaRPr lang="es-ES" sz="2400" b="1" dirty="0">
              <a:solidFill>
                <a:prstClr val="black"/>
              </a:solidFill>
              <a:latin typeface="Bookman Old Style" pitchFamily="18" charset="0"/>
              <a:cs typeface="Arial" pitchFamily="34" charset="0"/>
            </a:endParaRPr>
          </a:p>
          <a:p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8501" r="24067" b="22526"/>
          <a:stretch/>
        </p:blipFill>
        <p:spPr bwMode="auto">
          <a:xfrm>
            <a:off x="1" y="-1"/>
            <a:ext cx="1214438" cy="139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10" descr="C:\Users\Lais\Downloads\Lenin Engels y Marx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5"/>
          <a:stretch/>
        </p:blipFill>
        <p:spPr bwMode="auto">
          <a:xfrm flipH="1">
            <a:off x="7246969" y="33391"/>
            <a:ext cx="1897039" cy="156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arredondado 4"/>
          <p:cNvSpPr/>
          <p:nvPr/>
        </p:nvSpPr>
        <p:spPr>
          <a:xfrm>
            <a:off x="1289722" y="102263"/>
            <a:ext cx="5847365" cy="1112405"/>
          </a:xfrm>
          <a:prstGeom prst="roundRect">
            <a:avLst/>
          </a:prstGeom>
          <a:gradFill flip="none" rotWithShape="1">
            <a:gsLst>
              <a:gs pos="0">
                <a:srgbClr val="800000">
                  <a:tint val="66000"/>
                  <a:satMod val="160000"/>
                </a:srgbClr>
              </a:gs>
              <a:gs pos="50000">
                <a:srgbClr val="800000">
                  <a:tint val="44500"/>
                  <a:satMod val="160000"/>
                </a:srgbClr>
              </a:gs>
              <a:gs pos="100000">
                <a:srgbClr val="80000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8000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2400" b="1" dirty="0">
                <a:solidFill>
                  <a:prstClr val="black"/>
                </a:solidFill>
                <a:latin typeface="Bookman Old Style" pitchFamily="18" charset="0"/>
              </a:rPr>
              <a:t>UNIVERSIDAD DE ARTEMISA</a:t>
            </a:r>
          </a:p>
          <a:p>
            <a:pPr algn="ctr">
              <a:defRPr/>
            </a:pPr>
            <a:endParaRPr lang="pt-PT" sz="2000" b="1" dirty="0">
              <a:solidFill>
                <a:prstClr val="black"/>
              </a:solidFill>
              <a:latin typeface="Bookman Old Style" pitchFamily="18" charset="0"/>
            </a:endParaRPr>
          </a:p>
          <a:p>
            <a:pPr algn="ctr">
              <a:defRPr/>
            </a:pPr>
            <a:r>
              <a:rPr lang="pt-PT" sz="2000" b="1" dirty="0">
                <a:solidFill>
                  <a:prstClr val="black"/>
                </a:solidFill>
                <a:latin typeface="Bookman Old Style" pitchFamily="18" charset="0"/>
              </a:rPr>
              <a:t>DIRECCIÓN DE HISTORIA Y MARXISMO-LENINISMO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213" y="5090615"/>
            <a:ext cx="1619795" cy="176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589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-27384"/>
            <a:ext cx="910850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_tradnl" dirty="0">
              <a:solidFill>
                <a:prstClr val="black"/>
              </a:solidFill>
            </a:endParaRPr>
          </a:p>
        </p:txBody>
      </p:sp>
      <p:pic>
        <p:nvPicPr>
          <p:cNvPr id="2" name="Picture 4" descr="E:\Adiestrados\images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-27383"/>
            <a:ext cx="3397211" cy="136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211" y="0"/>
            <a:ext cx="2758965" cy="1337088"/>
          </a:xfrm>
          <a:prstGeom prst="rect">
            <a:avLst/>
          </a:prstGeom>
        </p:spPr>
      </p:pic>
      <p:pic>
        <p:nvPicPr>
          <p:cNvPr id="5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-27384"/>
            <a:ext cx="2952328" cy="1364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0" y="1340771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El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desarrollo de las TIC no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puede-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por sí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solo-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sentar las bases de las sociedades del conocimiento</a:t>
            </a:r>
            <a:endParaRPr lang="es-ES_tradnl" sz="24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0" y="2492906"/>
            <a:ext cx="910850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«La </a:t>
            </a:r>
            <a:r>
              <a:rPr lang="es-ES_tradnl" sz="2400" i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información </a:t>
            </a:r>
            <a:r>
              <a:rPr lang="es-ES" sz="2400" i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es una masa de datos indiferenciados que requieren ser tratados con discernimiento y espíritu </a:t>
            </a:r>
            <a:r>
              <a:rPr lang="es-ES" sz="2400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crítico»</a:t>
            </a:r>
            <a:endParaRPr lang="es-ES_tradnl" sz="2400" i="1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0" y="3789040"/>
            <a:ext cx="910850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sz="2400" dirty="0" smtClean="0">
                <a:solidFill>
                  <a:srgbClr val="002060"/>
                </a:solidFill>
              </a:rPr>
              <a:t>“Hasta </a:t>
            </a:r>
            <a:r>
              <a:rPr lang="es-ES" sz="2400" dirty="0">
                <a:solidFill>
                  <a:srgbClr val="002060"/>
                </a:solidFill>
              </a:rPr>
              <a:t>que todos los habitantes del mundo no gocen de una igualdad de oportunidades en el ámbito de la educación…queda un largo camino que recorrer para acceder a auténticas sociedades del conocimiento</a:t>
            </a:r>
            <a:r>
              <a:rPr lang="es-ES" sz="2400" dirty="0" smtClean="0">
                <a:solidFill>
                  <a:srgbClr val="002060"/>
                </a:solidFill>
              </a:rPr>
              <a:t>”</a:t>
            </a:r>
          </a:p>
          <a:p>
            <a:endParaRPr lang="es-ES" sz="2400" dirty="0">
              <a:solidFill>
                <a:srgbClr val="002060"/>
              </a:solidFill>
            </a:endParaRPr>
          </a:p>
          <a:p>
            <a:endParaRPr lang="es-ES" sz="2400" dirty="0" smtClean="0">
              <a:solidFill>
                <a:srgbClr val="002060"/>
              </a:solidFill>
            </a:endParaRPr>
          </a:p>
          <a:p>
            <a:endParaRPr lang="es-ES" sz="2400" dirty="0">
              <a:solidFill>
                <a:srgbClr val="002060"/>
              </a:solidFill>
            </a:endParaRPr>
          </a:p>
          <a:p>
            <a:pPr algn="r"/>
            <a:r>
              <a:rPr lang="es-ES" sz="2000" dirty="0">
                <a:solidFill>
                  <a:prstClr val="black"/>
                </a:solidFill>
              </a:rPr>
              <a:t>Hacia las sociedades del conocimiento. Informe mundial de la </a:t>
            </a:r>
            <a:r>
              <a:rPr lang="es-ES" sz="2000" dirty="0" smtClean="0">
                <a:solidFill>
                  <a:prstClr val="black"/>
                </a:solidFill>
              </a:rPr>
              <a:t>UNESCO (2005</a:t>
            </a:r>
            <a:r>
              <a:rPr lang="es-ES" sz="2400" dirty="0" smtClean="0">
                <a:solidFill>
                  <a:prstClr val="black"/>
                </a:solidFill>
              </a:rPr>
              <a:t>) </a:t>
            </a:r>
            <a:endParaRPr lang="es-ES_tradn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48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619672" y="0"/>
            <a:ext cx="5112568" cy="936104"/>
          </a:xfrm>
        </p:spPr>
        <p:txBody>
          <a:bodyPr>
            <a:normAutofit fontScale="90000"/>
          </a:bodyPr>
          <a:lstStyle/>
          <a:p>
            <a:r>
              <a:rPr lang="es-ES" sz="6000" dirty="0" smtClean="0">
                <a:solidFill>
                  <a:srgbClr val="FFFF00"/>
                </a:solidFill>
                <a:latin typeface="Maiandra GD" pitchFamily="34" charset="0"/>
              </a:rPr>
              <a:t>Características</a:t>
            </a:r>
            <a:endParaRPr lang="es-ES_tradnl" sz="6000" dirty="0">
              <a:solidFill>
                <a:srgbClr val="FFFF00"/>
              </a:solidFill>
              <a:latin typeface="Maiandra GD" pitchFamily="34" charset="0"/>
            </a:endParaRPr>
          </a:p>
        </p:txBody>
      </p:sp>
      <p:pic>
        <p:nvPicPr>
          <p:cNvPr id="7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7" y="17758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0" y="-27384"/>
            <a:ext cx="1822861" cy="9634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2835" y="936114"/>
            <a:ext cx="7114940" cy="954107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2800" b="1">
                <a:latin typeface="Comic Sans MS" pitchFamily="66" charset="0"/>
              </a:defRPr>
            </a:lvl1pPr>
          </a:lstStyle>
          <a:p>
            <a:r>
              <a:rPr lang="es-ES" dirty="0">
                <a:solidFill>
                  <a:srgbClr val="000066"/>
                </a:solidFill>
              </a:rPr>
              <a:t>3. </a:t>
            </a:r>
            <a:r>
              <a:rPr lang="es-ES" dirty="0" smtClean="0">
                <a:solidFill>
                  <a:srgbClr val="000066"/>
                </a:solidFill>
              </a:rPr>
              <a:t>Nace un </a:t>
            </a:r>
            <a:r>
              <a:rPr lang="es-ES" dirty="0">
                <a:solidFill>
                  <a:srgbClr val="000066"/>
                </a:solidFill>
              </a:rPr>
              <a:t>nuevo enfoque de desarrollo pertinente para los países del Sur</a:t>
            </a:r>
            <a:endParaRPr lang="es-ES_tradnl" dirty="0">
              <a:solidFill>
                <a:srgbClr val="000066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84845" y="2060848"/>
            <a:ext cx="2974989" cy="1008112"/>
            <a:chOff x="12835" y="2060848"/>
            <a:chExt cx="2974989" cy="1008112"/>
          </a:xfrm>
        </p:grpSpPr>
        <p:sp>
          <p:nvSpPr>
            <p:cNvPr id="8" name="Rectángulo redondeado 7"/>
            <p:cNvSpPr/>
            <p:nvPr/>
          </p:nvSpPr>
          <p:spPr>
            <a:xfrm>
              <a:off x="12835" y="2060848"/>
              <a:ext cx="2974989" cy="100811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179512" y="2204864"/>
              <a:ext cx="27363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Valorización  </a:t>
              </a:r>
              <a:r>
                <a:rPr lang="es-ES_tradnl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potencial </a:t>
              </a:r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humano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995937" y="1988850"/>
            <a:ext cx="4896544" cy="1087671"/>
            <a:chOff x="3995936" y="2132856"/>
            <a:chExt cx="4896544" cy="1087671"/>
          </a:xfrm>
        </p:grpSpPr>
        <p:sp>
          <p:nvSpPr>
            <p:cNvPr id="11" name="Rectángulo redondeado 10"/>
            <p:cNvSpPr/>
            <p:nvPr/>
          </p:nvSpPr>
          <p:spPr>
            <a:xfrm>
              <a:off x="3995936" y="2132856"/>
              <a:ext cx="4896544" cy="108767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4211960" y="2132856"/>
              <a:ext cx="45365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Modelos </a:t>
              </a:r>
              <a:r>
                <a:rPr lang="es-ES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basados en el conocimiento, la ayuda mutua y los servicios públicos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3851920" y="3140968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Modelos </a:t>
            </a:r>
            <a:r>
              <a:rPr lang="es-ES_tradnl" sz="2000" dirty="0">
                <a:solidFill>
                  <a:srgbClr val="000066"/>
                </a:solidFill>
                <a:latin typeface="Arial Black" panose="020B0A04020102020204" pitchFamily="34" charset="0"/>
              </a:rPr>
              <a:t>de desarrollo tradicionales</a:t>
            </a:r>
          </a:p>
        </p:txBody>
      </p:sp>
      <p:sp>
        <p:nvSpPr>
          <p:cNvPr id="14" name="Flecha derecha 13"/>
          <p:cNvSpPr/>
          <p:nvPr/>
        </p:nvSpPr>
        <p:spPr>
          <a:xfrm>
            <a:off x="3275856" y="2276872"/>
            <a:ext cx="57606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84845" y="3541085"/>
            <a:ext cx="902366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ES" sz="2400" i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crecimiento económico no es un fin en sí, sino un medio más para alcanzar el desarrollo</a:t>
            </a:r>
            <a:endParaRPr lang="es-ES_tradnl" sz="2400" i="1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84845" y="4509120"/>
            <a:ext cx="90236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Desarrollo humano:</a:t>
            </a:r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 </a:t>
            </a:r>
            <a:r>
              <a:rPr lang="es-ES" sz="2400" dirty="0" smtClean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búsqueda </a:t>
            </a:r>
            <a:r>
              <a:rPr lang="es-ES" sz="2400" dirty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de libertades </a:t>
            </a:r>
            <a:r>
              <a:rPr lang="es-ES" sz="2400" dirty="0" smtClean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sustanciales </a:t>
            </a:r>
            <a:r>
              <a:rPr lang="es-ES" sz="2400" dirty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que son a la vez el fin y el medio principal de ese desarrollo (educación para todos a lo largo de toda la vida y en la promoción de los conocimientos como valor)</a:t>
            </a:r>
            <a:endParaRPr lang="es-ES_tradnl" sz="2400" dirty="0">
              <a:solidFill>
                <a:srgbClr val="000066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5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66"/>
                </a:solidFill>
              </a:rPr>
              <a:t>Company  Logo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71602" y="251947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DESARROLLO HUMANO</a:t>
            </a:r>
            <a:endParaRPr lang="es-ES_tradn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0" y="980728"/>
            <a:ext cx="6922642" cy="2308324"/>
          </a:xfrm>
          <a:prstGeom prst="rect">
            <a:avLst/>
          </a:prstGeom>
          <a:solidFill>
            <a:schemeClr val="accent3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Los perjuicios causados al medio ambiente, los riesgos tecnológicos, las crisis económicas y la pobreza </a:t>
            </a:r>
            <a:r>
              <a:rPr lang="es-ES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se </a:t>
            </a:r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pueden tratar mejor mediante la cooperación internacional y la colaboración científica</a:t>
            </a:r>
            <a:endParaRPr lang="es-ES_tradnl" sz="24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767041" y="2222842"/>
            <a:ext cx="2497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El conocimiento es una poderosa herramienta de la lucha contra la pobreza </a:t>
            </a:r>
            <a:endParaRPr lang="es-ES_tradnl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51520" y="5229210"/>
            <a:ext cx="640871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Éxitos </a:t>
            </a:r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conseguidos por algunos países de Asia Oriental y Sudoriental en la lucha contra la pobreza </a:t>
            </a:r>
            <a:endParaRPr lang="es-ES_tradnl" sz="24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501" y="3501009"/>
            <a:ext cx="662473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 smtClean="0">
                <a:solidFill>
                  <a:srgbClr val="000066"/>
                </a:solidFill>
              </a:rPr>
              <a:t>Inversiones </a:t>
            </a:r>
            <a:r>
              <a:rPr lang="es-ES" dirty="0">
                <a:solidFill>
                  <a:srgbClr val="000066"/>
                </a:solidFill>
              </a:rPr>
              <a:t>masivas </a:t>
            </a:r>
            <a:r>
              <a:rPr lang="es-ES" dirty="0" smtClean="0">
                <a:solidFill>
                  <a:srgbClr val="000066"/>
                </a:solidFill>
              </a:rPr>
              <a:t>a </a:t>
            </a:r>
            <a:r>
              <a:rPr lang="es-ES" dirty="0">
                <a:solidFill>
                  <a:srgbClr val="000066"/>
                </a:solidFill>
              </a:rPr>
              <a:t>lo largo de varios decenios en materia de educación e investigación</a:t>
            </a:r>
            <a:endParaRPr lang="es-ES_tradnl" dirty="0">
              <a:solidFill>
                <a:srgbClr val="000066"/>
              </a:solidFill>
            </a:endParaRPr>
          </a:p>
        </p:txBody>
      </p:sp>
      <p:sp>
        <p:nvSpPr>
          <p:cNvPr id="10" name="Flecha abajo 9"/>
          <p:cNvSpPr/>
          <p:nvPr/>
        </p:nvSpPr>
        <p:spPr>
          <a:xfrm>
            <a:off x="3275856" y="4773355"/>
            <a:ext cx="432048" cy="38384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642" y="44624"/>
            <a:ext cx="218586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6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2-HISTORIA\Imagenes de Politica y Guerra 2022\IMG-20210805-WA0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553" y="0"/>
            <a:ext cx="39203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E:\2-HISTORIA\Imagenes de Politica y Guerra 2022\IMG-20210805-WA00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84" y="95535"/>
            <a:ext cx="3353205" cy="661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6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944946" y="124480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SOCIEDAD DEL CONOCIMIENTO</a:t>
            </a:r>
            <a:endParaRPr lang="es-ES_tradn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987824" y="1556792"/>
            <a:ext cx="2880320" cy="1584176"/>
            <a:chOff x="2699792" y="2564904"/>
            <a:chExt cx="2880320" cy="1584176"/>
          </a:xfrm>
        </p:grpSpPr>
        <p:sp>
          <p:nvSpPr>
            <p:cNvPr id="6" name="Elipse 5"/>
            <p:cNvSpPr/>
            <p:nvPr/>
          </p:nvSpPr>
          <p:spPr>
            <a:xfrm>
              <a:off x="2699792" y="2564904"/>
              <a:ext cx="2880320" cy="1584176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s-ES_tradnl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3059832" y="2924944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s-ES_tradnl" sz="2400" kern="0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Demandas a la escuela</a:t>
              </a:r>
            </a:p>
          </p:txBody>
        </p:sp>
      </p:grpSp>
      <p:sp>
        <p:nvSpPr>
          <p:cNvPr id="8" name="Flecha abajo 7"/>
          <p:cNvSpPr/>
          <p:nvPr/>
        </p:nvSpPr>
        <p:spPr>
          <a:xfrm>
            <a:off x="4139953" y="980728"/>
            <a:ext cx="50405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44016" y="980728"/>
            <a:ext cx="2267744" cy="1440160"/>
            <a:chOff x="72008" y="2924944"/>
            <a:chExt cx="2195736" cy="1440160"/>
          </a:xfrm>
        </p:grpSpPr>
        <p:sp>
          <p:nvSpPr>
            <p:cNvPr id="14" name="Rectángulo redondeado 13"/>
            <p:cNvSpPr/>
            <p:nvPr/>
          </p:nvSpPr>
          <p:spPr>
            <a:xfrm>
              <a:off x="72008" y="2924944"/>
              <a:ext cx="2195736" cy="14401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251520" y="3140968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Solución de problemas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084169" y="3573016"/>
            <a:ext cx="2880320" cy="1296144"/>
            <a:chOff x="2699792" y="3429000"/>
            <a:chExt cx="2880320" cy="1296144"/>
          </a:xfrm>
        </p:grpSpPr>
        <p:sp>
          <p:nvSpPr>
            <p:cNvPr id="17" name="Rectángulo redondeado 16"/>
            <p:cNvSpPr/>
            <p:nvPr/>
          </p:nvSpPr>
          <p:spPr>
            <a:xfrm>
              <a:off x="2699792" y="3429000"/>
              <a:ext cx="2880320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3059832" y="3573016"/>
              <a:ext cx="22322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ctr">
                <a:defRPr sz="2000">
                  <a:solidFill>
                    <a:schemeClr val="bg1"/>
                  </a:solidFill>
                  <a:latin typeface="Arial Black" panose="020B0A04020102020204" pitchFamily="34" charset="0"/>
                </a:defRPr>
              </a:lvl1pPr>
            </a:lstStyle>
            <a:p>
              <a:r>
                <a:rPr lang="es-ES_tradnl" dirty="0">
                  <a:solidFill>
                    <a:srgbClr val="FFFFFF"/>
                  </a:solidFill>
                </a:rPr>
                <a:t>Comunicación y colaboración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79512" y="2708920"/>
            <a:ext cx="2448272" cy="1080120"/>
            <a:chOff x="467544" y="3212976"/>
            <a:chExt cx="2448272" cy="1080120"/>
          </a:xfrm>
        </p:grpSpPr>
        <p:sp>
          <p:nvSpPr>
            <p:cNvPr id="20" name="Rectángulo redondeado 19"/>
            <p:cNvSpPr/>
            <p:nvPr/>
          </p:nvSpPr>
          <p:spPr>
            <a:xfrm>
              <a:off x="467544" y="3212976"/>
              <a:ext cx="2448272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683568" y="3429000"/>
              <a:ext cx="20162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Pensamiento </a:t>
              </a:r>
              <a:r>
                <a:rPr lang="es-ES_tradnl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crítico</a:t>
              </a: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7092282" y="980728"/>
            <a:ext cx="1872208" cy="1152128"/>
            <a:chOff x="3707904" y="3429000"/>
            <a:chExt cx="1872208" cy="1152128"/>
          </a:xfrm>
        </p:grpSpPr>
        <p:sp>
          <p:nvSpPr>
            <p:cNvPr id="23" name="Rectángulo redondeado 22"/>
            <p:cNvSpPr/>
            <p:nvPr/>
          </p:nvSpPr>
          <p:spPr>
            <a:xfrm>
              <a:off x="3707904" y="3429000"/>
              <a:ext cx="1872208" cy="11521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3779912" y="3645024"/>
              <a:ext cx="17281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Toma </a:t>
              </a:r>
              <a:r>
                <a:rPr lang="es-ES_tradnl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de decisiones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804248" y="2348880"/>
            <a:ext cx="2160240" cy="936104"/>
            <a:chOff x="4067944" y="3573016"/>
            <a:chExt cx="2160240" cy="936104"/>
          </a:xfrm>
        </p:grpSpPr>
        <p:sp>
          <p:nvSpPr>
            <p:cNvPr id="26" name="Rectángulo redondeado 25"/>
            <p:cNvSpPr/>
            <p:nvPr/>
          </p:nvSpPr>
          <p:spPr>
            <a:xfrm>
              <a:off x="4067944" y="3573016"/>
              <a:ext cx="2160240" cy="9361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4211960" y="3861048"/>
              <a:ext cx="18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Empleo TIC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3419874" y="3789040"/>
            <a:ext cx="2088232" cy="1152128"/>
            <a:chOff x="3707904" y="3429000"/>
            <a:chExt cx="2088232" cy="1152128"/>
          </a:xfrm>
        </p:grpSpPr>
        <p:sp>
          <p:nvSpPr>
            <p:cNvPr id="29" name="Rectángulo redondeado 28"/>
            <p:cNvSpPr/>
            <p:nvPr/>
          </p:nvSpPr>
          <p:spPr>
            <a:xfrm>
              <a:off x="3707904" y="3429000"/>
              <a:ext cx="2088232" cy="11521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3851920" y="3645024"/>
              <a:ext cx="17281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Trabajo en equipos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1259632" y="4005064"/>
            <a:ext cx="1728192" cy="876290"/>
            <a:chOff x="683568" y="4437112"/>
            <a:chExt cx="1728192" cy="876290"/>
          </a:xfrm>
        </p:grpSpPr>
        <p:sp>
          <p:nvSpPr>
            <p:cNvPr id="33" name="Rectángulo redondeado 32"/>
            <p:cNvSpPr/>
            <p:nvPr/>
          </p:nvSpPr>
          <p:spPr>
            <a:xfrm>
              <a:off x="683568" y="4437112"/>
              <a:ext cx="1656184" cy="8762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755576" y="4496926"/>
              <a:ext cx="16561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Valores y actitudes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35" name="CuadroTexto 34"/>
          <p:cNvSpPr txBox="1"/>
          <p:nvPr/>
        </p:nvSpPr>
        <p:spPr>
          <a:xfrm>
            <a:off x="1277217" y="5085184"/>
            <a:ext cx="7615264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INDIVIDUOS CAPACES DE CREAR CONOCIMIENTOS</a:t>
            </a:r>
            <a:endParaRPr lang="es-ES_tradnl" sz="20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0" name="Conector recto de flecha 39"/>
          <p:cNvCxnSpPr/>
          <p:nvPr/>
        </p:nvCxnSpPr>
        <p:spPr>
          <a:xfrm flipV="1">
            <a:off x="5580112" y="1556792"/>
            <a:ext cx="1368152" cy="3478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>
            <a:off x="5940152" y="2441803"/>
            <a:ext cx="864096" cy="195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>
            <a:off x="5580112" y="2924944"/>
            <a:ext cx="504056" cy="6480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>
            <a:off x="4644008" y="3140968"/>
            <a:ext cx="0" cy="4918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/>
          <p:cNvCxnSpPr/>
          <p:nvPr/>
        </p:nvCxnSpPr>
        <p:spPr>
          <a:xfrm flipH="1">
            <a:off x="2915818" y="3140968"/>
            <a:ext cx="504056" cy="6480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/>
          <p:cNvCxnSpPr/>
          <p:nvPr/>
        </p:nvCxnSpPr>
        <p:spPr>
          <a:xfrm flipH="1">
            <a:off x="2699793" y="2747839"/>
            <a:ext cx="360040" cy="17711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/>
          <p:cNvCxnSpPr/>
          <p:nvPr/>
        </p:nvCxnSpPr>
        <p:spPr>
          <a:xfrm flipH="1" flipV="1">
            <a:off x="2483769" y="1595701"/>
            <a:ext cx="576064" cy="3089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/>
          <p:cNvSpPr txBox="1"/>
          <p:nvPr/>
        </p:nvSpPr>
        <p:spPr>
          <a:xfrm>
            <a:off x="1259632" y="5673442"/>
            <a:ext cx="763284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 smtClean="0">
                <a:solidFill>
                  <a:srgbClr val="000066"/>
                </a:solidFill>
              </a:rPr>
              <a:t>APRENDIZAJE AUTÓNOMO Y AUTORREGULADO EN DIFERENTES CONTEXTOS</a:t>
            </a:r>
            <a:endParaRPr lang="es-ES_tradnl" dirty="0">
              <a:solidFill>
                <a:srgbClr val="000066"/>
              </a:solidFill>
            </a:endParaRPr>
          </a:p>
        </p:txBody>
      </p:sp>
      <p:sp>
        <p:nvSpPr>
          <p:cNvPr id="60" name="Flecha curvada hacia la derecha 59"/>
          <p:cNvSpPr/>
          <p:nvPr/>
        </p:nvSpPr>
        <p:spPr>
          <a:xfrm>
            <a:off x="395536" y="5229200"/>
            <a:ext cx="648072" cy="10801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32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5" grpId="0" animBg="1"/>
      <p:bldP spid="59" grpId="0" animBg="1"/>
      <p:bldP spid="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93551" y="629815"/>
            <a:ext cx="6773554" cy="304698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 Black" pitchFamily="34" charset="0"/>
              </a:rPr>
              <a:t>ACTIVIDAD 1 DE ESTUDIO INDIVIDUAL EVALUATIVA</a:t>
            </a:r>
          </a:p>
          <a:p>
            <a:pPr algn="ctr"/>
            <a:r>
              <a:rPr lang="es-ES" sz="2400" b="1" dirty="0" smtClean="0">
                <a:latin typeface="Arial Black" pitchFamily="34" charset="0"/>
              </a:rPr>
              <a:t>Para entregar por escrito …</a:t>
            </a:r>
          </a:p>
          <a:p>
            <a:pPr algn="ctr"/>
            <a:endParaRPr lang="es-ES" sz="2400" b="1" dirty="0">
              <a:latin typeface="Arial Black" pitchFamily="34" charset="0"/>
            </a:endParaRPr>
          </a:p>
          <a:p>
            <a:pPr algn="ctr"/>
            <a:r>
              <a:rPr lang="es-ES" sz="2400" b="1" dirty="0" smtClean="0">
                <a:latin typeface="Arial Black" pitchFamily="34" charset="0"/>
              </a:rPr>
              <a:t> </a:t>
            </a:r>
            <a:r>
              <a:rPr lang="es-ES" b="1" dirty="0" smtClean="0">
                <a:latin typeface="Arial Black" pitchFamily="34" charset="0"/>
              </a:rPr>
              <a:t>Explique desde su perspectiva como joven profesional cubano la influencia que tiene la llamada Sociedad del Conocimiento en el desarrollo de la mentalidad de los seres humanos del siglo XXI. </a:t>
            </a:r>
            <a:endParaRPr lang="es-ES" b="1" dirty="0">
              <a:latin typeface="Arial Black" pitchFamily="34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648" y="3725840"/>
            <a:ext cx="3205352" cy="313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928" y="2203015"/>
            <a:ext cx="2643188" cy="529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32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68440" y="144273"/>
            <a:ext cx="59060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Bookman Old Style" pitchFamily="18" charset="0"/>
                <a:cs typeface="Arial" pitchFamily="34" charset="0"/>
              </a:rPr>
              <a:t>La comunicación de la ciencia en la llamada </a:t>
            </a:r>
            <a:r>
              <a:rPr lang="es-ES" sz="28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sociedad del conocimiento   </a:t>
            </a:r>
          </a:p>
        </p:txBody>
      </p:sp>
      <p:pic>
        <p:nvPicPr>
          <p:cNvPr id="10242" name="Picture 2" descr="E:\2-HISTORIA\Imagenes de Politica y Guerra 2022\IMG-20220301-WA0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0" b="6846"/>
          <a:stretch/>
        </p:blipFill>
        <p:spPr bwMode="auto">
          <a:xfrm>
            <a:off x="1634744" y="1530221"/>
            <a:ext cx="5172077" cy="509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5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" y="1196762"/>
            <a:ext cx="6876255" cy="2952327"/>
          </a:xfrm>
          <a:solidFill>
            <a:schemeClr val="bg1">
              <a:alpha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kern="1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“Aquella </a:t>
            </a:r>
            <a:r>
              <a:rPr lang="es-ES" sz="2400" kern="1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en que los ciudadanos disponen de un acceso prácticamente ilimitado e inmediato a la información, y </a:t>
            </a:r>
            <a:r>
              <a:rPr lang="es-ES" sz="2400" kern="1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su </a:t>
            </a:r>
            <a:r>
              <a:rPr lang="es-ES" sz="2400" kern="1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procesamiento y transmisión actúan como factores decisivos en toda la actividad de los individuos, desde sus relaciones económicas hasta el ocio y la vida pública"</a:t>
            </a: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None/>
            </a:pPr>
            <a:endParaRPr lang="es-ES" sz="2000" kern="12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kern="1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ES" sz="2000" kern="1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José María Sanz-</a:t>
            </a:r>
            <a:r>
              <a:rPr lang="es-ES" sz="2000" kern="12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Magallón</a:t>
            </a:r>
            <a:endParaRPr lang="es-ES" sz="2000" kern="12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06498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17286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0" y="4280828"/>
            <a:ext cx="3057525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3"/>
          <p:cNvSpPr>
            <a:spLocks/>
          </p:cNvSpPr>
          <p:nvPr/>
        </p:nvSpPr>
        <p:spPr bwMode="gray">
          <a:xfrm rot="8415872" flipV="1">
            <a:off x="6172326" y="557513"/>
            <a:ext cx="789220" cy="860687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Freeform 3"/>
          <p:cNvSpPr>
            <a:spLocks/>
          </p:cNvSpPr>
          <p:nvPr/>
        </p:nvSpPr>
        <p:spPr bwMode="gray">
          <a:xfrm rot="5708453">
            <a:off x="7337484" y="3120881"/>
            <a:ext cx="1249353" cy="75121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139952" y="4221088"/>
            <a:ext cx="4896544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C</a:t>
            </a:r>
            <a:r>
              <a:rPr lang="es-ES" sz="2400" b="1" dirty="0" smtClean="0">
                <a:solidFill>
                  <a:srgbClr val="000066"/>
                </a:solidFill>
                <a:latin typeface="Comic Sans MS" pitchFamily="66" charset="0"/>
              </a:rPr>
              <a:t>onsecuencia </a:t>
            </a: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de </a:t>
            </a:r>
            <a:r>
              <a:rPr lang="es-ES" sz="2400" b="1" dirty="0" smtClean="0">
                <a:solidFill>
                  <a:srgbClr val="000066"/>
                </a:solidFill>
                <a:latin typeface="Comic Sans MS" pitchFamily="66" charset="0"/>
              </a:rPr>
              <a:t>cambios inducidos </a:t>
            </a: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en la sociedad </a:t>
            </a:r>
            <a:r>
              <a:rPr lang="es-ES" sz="2400" b="1" dirty="0" smtClean="0">
                <a:solidFill>
                  <a:srgbClr val="000066"/>
                </a:solidFill>
                <a:latin typeface="Comic Sans MS" pitchFamily="66" charset="0"/>
              </a:rPr>
              <a:t>por </a:t>
            </a: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innovaciones tecnológicas desarrolladas en: </a:t>
            </a:r>
            <a:r>
              <a:rPr lang="es-ES" sz="2400" b="1" dirty="0">
                <a:solidFill>
                  <a:srgbClr val="C00000"/>
                </a:solidFill>
                <a:latin typeface="Comic Sans MS" pitchFamily="66" charset="0"/>
              </a:rPr>
              <a:t>informática, telecomunicaciones y en los medios de </a:t>
            </a:r>
            <a:r>
              <a:rPr lang="es-ES" sz="2400" b="1" dirty="0" smtClean="0">
                <a:solidFill>
                  <a:srgbClr val="C00000"/>
                </a:solidFill>
                <a:latin typeface="Comic Sans MS" pitchFamily="66" charset="0"/>
              </a:rPr>
              <a:t>comunicación</a:t>
            </a:r>
            <a:endParaRPr lang="es-ES_tradnl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99592" y="107931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SOCIEDAD DEL CONOCIMIENTO</a:t>
            </a:r>
            <a:endParaRPr lang="es-ES_tradn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5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0" grpId="0" animBg="1"/>
      <p:bldP spid="11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E:\Adiestrados\economa-del-conocimiento-y-el-mundo-actual-1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37"/>
            <a:ext cx="8352928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7" y="17758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051720" y="5739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FF00"/>
                </a:solidFill>
                <a:latin typeface="Maiandra GD" pitchFamily="34" charset="0"/>
              </a:rPr>
              <a:t>Evolución</a:t>
            </a:r>
            <a:endParaRPr lang="es-ES_tradnl" sz="5400" b="1" dirty="0">
              <a:solidFill>
                <a:srgbClr val="FFFF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5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66"/>
                </a:solidFill>
              </a:rPr>
              <a:t>Company  Logo</a:t>
            </a:r>
            <a:endParaRPr lang="en-US">
              <a:solidFill>
                <a:srgbClr val="000066"/>
              </a:solidFill>
            </a:endParaRPr>
          </a:p>
        </p:txBody>
      </p:sp>
      <p:pic>
        <p:nvPicPr>
          <p:cNvPr id="12290" name="Picture 2" descr="E:\2-HISTORIA\Diapositiva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 t="4000" b="2401"/>
          <a:stretch/>
        </p:blipFill>
        <p:spPr bwMode="auto">
          <a:xfrm>
            <a:off x="255895" y="0"/>
            <a:ext cx="8608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4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668440" y="144273"/>
            <a:ext cx="59060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Bookman Old Style" pitchFamily="18" charset="0"/>
                <a:cs typeface="Arial" pitchFamily="34" charset="0"/>
              </a:rPr>
              <a:t>La comunicación de la ciencia en la llamada </a:t>
            </a:r>
            <a:r>
              <a:rPr lang="es-ES" sz="2800" b="1" dirty="0">
                <a:solidFill>
                  <a:srgbClr val="FF0000"/>
                </a:solidFill>
                <a:latin typeface="Bookman Old Style" pitchFamily="18" charset="0"/>
                <a:cs typeface="Arial" pitchFamily="34" charset="0"/>
              </a:rPr>
              <a:t>sociedad del conocimiento   </a:t>
            </a:r>
          </a:p>
        </p:txBody>
      </p:sp>
      <p:pic>
        <p:nvPicPr>
          <p:cNvPr id="10242" name="Picture 2" descr="E:\2-HISTORIA\Imagenes de Politica y Guerra 2022\IMG-20220301-WA0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0" b="6846"/>
          <a:stretch/>
        </p:blipFill>
        <p:spPr bwMode="auto">
          <a:xfrm>
            <a:off x="1634744" y="1530221"/>
            <a:ext cx="5172077" cy="509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5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5523" y="908730"/>
            <a:ext cx="7153299" cy="2554545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66"/>
                </a:solidFill>
                <a:latin typeface="Comic Sans MS" pitchFamily="66" charset="0"/>
              </a:rPr>
              <a:t>1. Surgimiento </a:t>
            </a:r>
            <a:r>
              <a:rPr lang="es-ES" sz="3200" b="1" dirty="0">
                <a:solidFill>
                  <a:srgbClr val="000066"/>
                </a:solidFill>
                <a:latin typeface="Comic Sans MS" pitchFamily="66" charset="0"/>
              </a:rPr>
              <a:t>de una nueva economía, donde el principal medio de producción </a:t>
            </a:r>
            <a:r>
              <a:rPr lang="es-ES" sz="3200" b="1" dirty="0" smtClean="0">
                <a:solidFill>
                  <a:srgbClr val="000066"/>
                </a:solidFill>
                <a:latin typeface="Comic Sans MS" pitchFamily="66" charset="0"/>
              </a:rPr>
              <a:t>es el cerebro humano </a:t>
            </a:r>
            <a:r>
              <a:rPr lang="es-ES" sz="3200" b="1" dirty="0">
                <a:solidFill>
                  <a:srgbClr val="000066"/>
                </a:solidFill>
                <a:latin typeface="Comic Sans MS" pitchFamily="66" charset="0"/>
              </a:rPr>
              <a:t>y su producto derivado, el </a:t>
            </a:r>
            <a:r>
              <a:rPr lang="es-ES" sz="3200" b="1" dirty="0" smtClean="0">
                <a:solidFill>
                  <a:srgbClr val="FF0000"/>
                </a:solidFill>
                <a:latin typeface="Comic Sans MS" pitchFamily="66" charset="0"/>
              </a:rPr>
              <a:t>conocimiento</a:t>
            </a:r>
            <a:endParaRPr lang="es-E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619672" y="0"/>
            <a:ext cx="5112568" cy="936104"/>
          </a:xfrm>
        </p:spPr>
        <p:txBody>
          <a:bodyPr>
            <a:normAutofit fontScale="90000"/>
          </a:bodyPr>
          <a:lstStyle/>
          <a:p>
            <a:r>
              <a:rPr lang="es-ES" sz="6000" dirty="0" smtClean="0">
                <a:solidFill>
                  <a:srgbClr val="FFFF00"/>
                </a:solidFill>
                <a:latin typeface="Maiandra GD" pitchFamily="34" charset="0"/>
              </a:rPr>
              <a:t>Características</a:t>
            </a:r>
            <a:endParaRPr lang="es-ES_tradnl" sz="6000" dirty="0">
              <a:solidFill>
                <a:srgbClr val="FFFF00"/>
              </a:solidFill>
              <a:latin typeface="Maiandra GD" pitchFamily="34" charset="0"/>
            </a:endParaRPr>
          </a:p>
        </p:txBody>
      </p:sp>
      <p:pic>
        <p:nvPicPr>
          <p:cNvPr id="7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7" y="866284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127774" y="2564914"/>
            <a:ext cx="2016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 compra y se vende</a:t>
            </a:r>
            <a:endParaRPr lang="es-ES_tradnl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Flecha derecha 3"/>
          <p:cNvSpPr/>
          <p:nvPr/>
        </p:nvSpPr>
        <p:spPr>
          <a:xfrm>
            <a:off x="5436097" y="2980412"/>
            <a:ext cx="1475654" cy="4154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51520" y="3501009"/>
            <a:ext cx="302433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Directamente: </a:t>
            </a:r>
            <a:r>
              <a:rPr lang="es-ES_tradnl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patentes o licencias</a:t>
            </a:r>
            <a:endParaRPr lang="es-ES_tradnl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491880" y="3485326"/>
            <a:ext cx="5328592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_tradnl" sz="2400" dirty="0">
                <a:solidFill>
                  <a:srgbClr val="000066"/>
                </a:solidFill>
              </a:rPr>
              <a:t>Indirectamente:</a:t>
            </a:r>
          </a:p>
          <a:p>
            <a:r>
              <a:rPr lang="es-ES" sz="2400" dirty="0">
                <a:solidFill>
                  <a:srgbClr val="FF0000"/>
                </a:solidFill>
              </a:rPr>
              <a:t>precio del producto, bien o servicio que el conocimiento </a:t>
            </a:r>
            <a:r>
              <a:rPr lang="es-ES" sz="2400" dirty="0" smtClean="0">
                <a:solidFill>
                  <a:srgbClr val="FF0000"/>
                </a:solidFill>
              </a:rPr>
              <a:t>origina</a:t>
            </a:r>
            <a:endParaRPr lang="es-ES_tradnl" sz="2400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7509" y="5301218"/>
            <a:ext cx="8892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0056"/>
                </a:solidFill>
                <a:latin typeface="Arial Black" panose="020B0A04020102020204" pitchFamily="34" charset="0"/>
              </a:rPr>
              <a:t>La producción </a:t>
            </a:r>
            <a:r>
              <a:rPr lang="es-ES" sz="2400" dirty="0">
                <a:solidFill>
                  <a:srgbClr val="000056"/>
                </a:solidFill>
                <a:latin typeface="Arial Black" panose="020B0A04020102020204" pitchFamily="34" charset="0"/>
              </a:rPr>
              <a:t>de conocimientos se convierte en una importante fuente para el desarrollo de los pueblos</a:t>
            </a:r>
            <a:endParaRPr lang="es-ES_tradnl" sz="2400" dirty="0">
              <a:solidFill>
                <a:srgbClr val="000056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Flecha curvada hacia la derecha 9"/>
          <p:cNvSpPr/>
          <p:nvPr/>
        </p:nvSpPr>
        <p:spPr>
          <a:xfrm rot="950572">
            <a:off x="2339752" y="4701347"/>
            <a:ext cx="720080" cy="599871"/>
          </a:xfrm>
          <a:prstGeom prst="curv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4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8" grpId="0" animBg="1"/>
      <p:bldP spid="9" grpId="0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17286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3"/>
          <p:cNvSpPr>
            <a:spLocks/>
          </p:cNvSpPr>
          <p:nvPr/>
        </p:nvSpPr>
        <p:spPr bwMode="gray">
          <a:xfrm rot="8415872" flipV="1">
            <a:off x="6172326" y="557513"/>
            <a:ext cx="789220" cy="860687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Freeform 3"/>
          <p:cNvSpPr>
            <a:spLocks/>
          </p:cNvSpPr>
          <p:nvPr/>
        </p:nvSpPr>
        <p:spPr bwMode="gray">
          <a:xfrm rot="3349439">
            <a:off x="6985242" y="3637175"/>
            <a:ext cx="1249353" cy="75121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" y="1083508"/>
            <a:ext cx="70202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S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ociedades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del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conocimiento comprenden,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además de lo económico, las dimensiones sociales, éticas y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políticas </a:t>
            </a:r>
          </a:p>
          <a:p>
            <a:pPr algn="just"/>
            <a:endParaRPr lang="es-ES" sz="2400" b="1" dirty="0">
              <a:solidFill>
                <a:srgbClr val="000066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Sociedades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en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plural: intención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de rechazar la unicidad de un modelo “listo para su uso” que no tenga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en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cuenta la diversidad cultural y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lingüística,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que  permite a todos reconocerse en los cambios que se están produciendo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actualmente</a:t>
            </a:r>
            <a:endParaRPr lang="es-ES_tradnl" sz="2400" b="1" dirty="0">
              <a:solidFill>
                <a:srgbClr val="00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347866" y="5157202"/>
            <a:ext cx="568863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N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ecesidad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de la promoción de los conocimientos como valor, 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considerados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en su 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pluralidad</a:t>
            </a:r>
            <a:endParaRPr lang="es-ES_tradnl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30" y="5160872"/>
            <a:ext cx="1822862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6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4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619672" y="0"/>
            <a:ext cx="5112568" cy="936104"/>
          </a:xfrm>
        </p:spPr>
        <p:txBody>
          <a:bodyPr>
            <a:normAutofit fontScale="90000"/>
          </a:bodyPr>
          <a:lstStyle/>
          <a:p>
            <a:r>
              <a:rPr lang="es-ES" sz="6000" dirty="0" smtClean="0">
                <a:solidFill>
                  <a:srgbClr val="FFFF00"/>
                </a:solidFill>
                <a:latin typeface="Maiandra GD" pitchFamily="34" charset="0"/>
              </a:rPr>
              <a:t>Características</a:t>
            </a:r>
            <a:endParaRPr lang="es-ES_tradnl" sz="6000" dirty="0">
              <a:solidFill>
                <a:srgbClr val="FFFF00"/>
              </a:solidFill>
              <a:latin typeface="Maiandra GD" pitchFamily="34" charset="0"/>
            </a:endParaRPr>
          </a:p>
        </p:txBody>
      </p:sp>
      <p:pic>
        <p:nvPicPr>
          <p:cNvPr id="5" name="Picture 4" descr="C:\Documents and Settings\Administrador\Escritorio\images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-27384"/>
            <a:ext cx="1746994" cy="234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0" y="936114"/>
            <a:ext cx="7380312" cy="1384995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3200" b="1">
                <a:latin typeface="Comic Sans MS" pitchFamily="66" charset="0"/>
              </a:defRPr>
            </a:lvl1pPr>
          </a:lstStyle>
          <a:p>
            <a:pPr algn="just"/>
            <a:r>
              <a:rPr lang="es-ES" sz="2800" dirty="0">
                <a:solidFill>
                  <a:srgbClr val="000066"/>
                </a:solidFill>
              </a:rPr>
              <a:t>2. El nacimiento de una sociedad mundial de la información como consecuencia de la revolución de las tecnologías</a:t>
            </a:r>
            <a:endParaRPr lang="es-ES_tradnl" sz="2800" dirty="0">
              <a:solidFill>
                <a:srgbClr val="000066"/>
              </a:solidFill>
            </a:endParaRPr>
          </a:p>
        </p:txBody>
      </p:sp>
      <p:pic>
        <p:nvPicPr>
          <p:cNvPr id="8" name="Picture 10" descr="C:\Documents and Settings\Administrador\Escritorio\índice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4" y="2492900"/>
            <a:ext cx="2033128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2 Marcador de contenido"/>
          <p:cNvSpPr>
            <a:spLocks noGrp="1"/>
          </p:cNvSpPr>
          <p:nvPr>
            <p:ph idx="1"/>
          </p:nvPr>
        </p:nvSpPr>
        <p:spPr>
          <a:xfrm>
            <a:off x="2051721" y="2321107"/>
            <a:ext cx="7092280" cy="3196133"/>
          </a:xfrm>
          <a:solidFill>
            <a:schemeClr val="bg1">
              <a:alpha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kern="1200" dirty="0">
                <a:solidFill>
                  <a:schemeClr val="tx1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La rápida proliferación de las herramientas que nos proveen las TIC permite </a:t>
            </a:r>
            <a:r>
              <a:rPr lang="es-ES" sz="2400" kern="1200" dirty="0">
                <a:solidFill>
                  <a:srgbClr val="C00000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crear nuevos espacios de comunicación, </a:t>
            </a:r>
            <a:r>
              <a:rPr lang="es-ES" sz="24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trabajar colaborativamente </a:t>
            </a:r>
            <a:r>
              <a:rPr lang="es-ES" sz="2400" kern="1200" dirty="0">
                <a:solidFill>
                  <a:srgbClr val="C00000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y conformar redes en las que es posible producir y </a:t>
            </a:r>
            <a:r>
              <a:rPr lang="es-ES" sz="24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compartir el saber</a:t>
            </a:r>
            <a:r>
              <a:rPr lang="es-ES" sz="2400" kern="1200" dirty="0">
                <a:solidFill>
                  <a:schemeClr val="tx1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, se trata de </a:t>
            </a:r>
            <a:r>
              <a:rPr lang="es-ES" sz="2400" kern="1200" dirty="0">
                <a:solidFill>
                  <a:srgbClr val="00B050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una nueva forma de </a:t>
            </a:r>
            <a:r>
              <a:rPr lang="es-ES" sz="2400" u="sng" kern="1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construir el </a:t>
            </a:r>
            <a:r>
              <a:rPr lang="es-ES" sz="2400" u="sng" kern="1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conocimiento</a:t>
            </a:r>
            <a:r>
              <a:rPr lang="es-ES" sz="2400" u="sng" kern="1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  </a:t>
            </a:r>
            <a:endParaRPr lang="es-ES_tradnl" sz="2400" u="sng" kern="1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555777" y="5805264"/>
            <a:ext cx="5688633" cy="523220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PARADIGMA TECNOLÓGICO </a:t>
            </a:r>
            <a:endParaRPr lang="es-ES_tradnl" sz="28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Flecha doblada 11"/>
          <p:cNvSpPr/>
          <p:nvPr/>
        </p:nvSpPr>
        <p:spPr>
          <a:xfrm rot="17574871">
            <a:off x="1462677" y="5032701"/>
            <a:ext cx="969231" cy="115212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build="p" animBg="1"/>
      <p:bldP spid="4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Adiestrados\images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27383"/>
            <a:ext cx="281136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Administrador\Mis documentos\Mis imágenes\images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706" y="1"/>
            <a:ext cx="6542299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5496" y="1124744"/>
            <a:ext cx="9036496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Desempeñan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un rol fundamental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en el: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D</a:t>
            </a:r>
            <a:r>
              <a:rPr lang="es-ES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esarrollo </a:t>
            </a:r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económico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(mediante la difusión de las innovaciones y los aumentos de productividad posibilitados por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estas)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400" dirty="0">
                <a:solidFill>
                  <a:srgbClr val="0070C0"/>
                </a:solidFill>
                <a:latin typeface="Arial Black" panose="020B0A04020102020204" pitchFamily="34" charset="0"/>
              </a:rPr>
              <a:t>D</a:t>
            </a:r>
            <a:r>
              <a:rPr lang="es-ES_tradnl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esarrollo humano</a:t>
            </a:r>
            <a:r>
              <a:rPr lang="es-ES_tradnl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(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factores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decisivos en toda la actividad de los individuos, desde sus relaciones económicas hasta el ocio y la vida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pública</a:t>
            </a:r>
            <a:r>
              <a:rPr lang="es-ES_tradnl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es-ES_tradnl" sz="24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33592" y="3861058"/>
            <a:ext cx="8938405" cy="1944219"/>
            <a:chOff x="133587" y="4509120"/>
            <a:chExt cx="8902909" cy="1944219"/>
          </a:xfrm>
        </p:grpSpPr>
        <p:sp>
          <p:nvSpPr>
            <p:cNvPr id="5" name="CuadroTexto 4"/>
            <p:cNvSpPr txBox="1"/>
            <p:nvPr/>
          </p:nvSpPr>
          <p:spPr>
            <a:xfrm>
              <a:off x="133587" y="5085184"/>
              <a:ext cx="2566205" cy="8309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400" dirty="0" smtClean="0">
                  <a:solidFill>
                    <a:srgbClr val="0070C0"/>
                  </a:solidFill>
                  <a:latin typeface="Arial Black" panose="020B0A04020102020204" pitchFamily="34" charset="0"/>
                </a:rPr>
                <a:t>Progresos  </a:t>
              </a:r>
              <a:r>
                <a:rPr lang="es-ES_tradnl" sz="2400" dirty="0">
                  <a:solidFill>
                    <a:srgbClr val="0070C0"/>
                  </a:solidFill>
                  <a:latin typeface="Arial Black" panose="020B0A04020102020204" pitchFamily="34" charset="0"/>
                </a:rPr>
                <a:t>conocimiento</a:t>
              </a: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3347864" y="5085184"/>
              <a:ext cx="2520280" cy="8309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ctr">
                <a:defRPr sz="2400">
                  <a:latin typeface="Arial Black" panose="020B0A04020102020204" pitchFamily="34" charset="0"/>
                </a:defRPr>
              </a:lvl1pPr>
            </a:lstStyle>
            <a:p>
              <a:r>
                <a:rPr lang="es-ES_tradnl" dirty="0" smtClean="0">
                  <a:solidFill>
                    <a:srgbClr val="0070C0"/>
                  </a:solidFill>
                </a:rPr>
                <a:t>Innovaciones </a:t>
              </a:r>
              <a:r>
                <a:rPr lang="es-ES_tradnl" dirty="0">
                  <a:solidFill>
                    <a:srgbClr val="0070C0"/>
                  </a:solidFill>
                </a:rPr>
                <a:t>tecnológicas</a:t>
              </a: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6516216" y="5046275"/>
              <a:ext cx="2520280" cy="8309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400" dirty="0" smtClean="0">
                  <a:solidFill>
                    <a:srgbClr val="0070C0"/>
                  </a:solidFill>
                  <a:latin typeface="Arial Black" panose="020B0A04020102020204" pitchFamily="34" charset="0"/>
                </a:rPr>
                <a:t>Más  </a:t>
              </a:r>
              <a:r>
                <a:rPr lang="es-ES_tradnl" sz="2400" dirty="0">
                  <a:solidFill>
                    <a:srgbClr val="0070C0"/>
                  </a:solidFill>
                  <a:latin typeface="Arial Black" panose="020B0A04020102020204" pitchFamily="34" charset="0"/>
                </a:rPr>
                <a:t>conocimiento</a:t>
              </a:r>
            </a:p>
          </p:txBody>
        </p:sp>
        <p:sp>
          <p:nvSpPr>
            <p:cNvPr id="8" name="Flecha derecha 7"/>
            <p:cNvSpPr/>
            <p:nvPr/>
          </p:nvSpPr>
          <p:spPr>
            <a:xfrm>
              <a:off x="2811363" y="5301208"/>
              <a:ext cx="392485" cy="47095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white"/>
                </a:solidFill>
              </a:endParaRPr>
            </a:p>
          </p:txBody>
        </p:sp>
        <p:sp>
          <p:nvSpPr>
            <p:cNvPr id="9" name="Flecha derecha 8"/>
            <p:cNvSpPr/>
            <p:nvPr/>
          </p:nvSpPr>
          <p:spPr>
            <a:xfrm>
              <a:off x="5979715" y="5301208"/>
              <a:ext cx="392485" cy="47095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white"/>
                </a:solidFill>
              </a:endParaRPr>
            </a:p>
          </p:txBody>
        </p:sp>
        <p:sp>
          <p:nvSpPr>
            <p:cNvPr id="11" name="Flecha curvada hacia la izquierda 10"/>
            <p:cNvSpPr/>
            <p:nvPr/>
          </p:nvSpPr>
          <p:spPr>
            <a:xfrm rot="5400000">
              <a:off x="5825459" y="5703933"/>
              <a:ext cx="432048" cy="1066759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black"/>
                </a:solidFill>
              </a:endParaRPr>
            </a:p>
          </p:txBody>
        </p:sp>
        <p:sp>
          <p:nvSpPr>
            <p:cNvPr id="12" name="Flecha curvada hacia la izquierda 11"/>
            <p:cNvSpPr/>
            <p:nvPr/>
          </p:nvSpPr>
          <p:spPr>
            <a:xfrm rot="5400000">
              <a:off x="2729115" y="5559918"/>
              <a:ext cx="432050" cy="1354792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black"/>
                </a:solidFill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2411760" y="4509120"/>
              <a:ext cx="42484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800" dirty="0" smtClean="0">
                  <a:solidFill>
                    <a:srgbClr val="C00000"/>
                  </a:solidFill>
                  <a:latin typeface="Arial Black" panose="020B0A04020102020204" pitchFamily="34" charset="0"/>
                </a:rPr>
                <a:t>CÍRCULO VIRTUOSO</a:t>
              </a:r>
              <a:endParaRPr lang="es-ES_tradnl" sz="2800" dirty="0">
                <a:solidFill>
                  <a:srgbClr val="C00000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5" name="CuadroTexto 14"/>
          <p:cNvSpPr txBox="1"/>
          <p:nvPr/>
        </p:nvSpPr>
        <p:spPr>
          <a:xfrm>
            <a:off x="5" y="5949285"/>
            <a:ext cx="9143999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CRECIMIENTO EXPONENCIAL DE CONOCIMIENTOS</a:t>
            </a:r>
            <a:endParaRPr lang="es-ES_tradnl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9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-27384"/>
            <a:ext cx="910850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s-ES_tradnl" dirty="0">
              <a:solidFill>
                <a:prstClr val="black"/>
              </a:solidFill>
            </a:endParaRPr>
          </a:p>
        </p:txBody>
      </p:sp>
      <p:pic>
        <p:nvPicPr>
          <p:cNvPr id="2" name="Picture 4" descr="E:\Adiestrados\images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" y="-27383"/>
            <a:ext cx="3397211" cy="136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7211" y="0"/>
            <a:ext cx="2758965" cy="1337088"/>
          </a:xfrm>
          <a:prstGeom prst="rect">
            <a:avLst/>
          </a:prstGeom>
        </p:spPr>
      </p:pic>
      <p:pic>
        <p:nvPicPr>
          <p:cNvPr id="5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-27384"/>
            <a:ext cx="2952328" cy="1364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/>
          <p:cNvSpPr txBox="1"/>
          <p:nvPr/>
        </p:nvSpPr>
        <p:spPr>
          <a:xfrm>
            <a:off x="0" y="1340771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El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desarrollo de las TIC no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puede-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por sí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solo-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sentar las bases de las sociedades del conocimiento</a:t>
            </a:r>
            <a:endParaRPr lang="es-ES_tradnl" sz="24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0" y="2492906"/>
            <a:ext cx="910850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400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«La </a:t>
            </a:r>
            <a:r>
              <a:rPr lang="es-ES_tradnl" sz="2400" i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información </a:t>
            </a:r>
            <a:r>
              <a:rPr lang="es-ES" sz="2400" i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es una masa de datos indiferenciados que requieren ser tratados con discernimiento y espíritu </a:t>
            </a:r>
            <a:r>
              <a:rPr lang="es-ES" sz="2400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crítico»</a:t>
            </a:r>
            <a:endParaRPr lang="es-ES_tradnl" sz="2400" i="1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0" y="3789040"/>
            <a:ext cx="910850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algn="just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" sz="2400" dirty="0" smtClean="0">
                <a:solidFill>
                  <a:srgbClr val="002060"/>
                </a:solidFill>
              </a:rPr>
              <a:t>“Hasta </a:t>
            </a:r>
            <a:r>
              <a:rPr lang="es-ES" sz="2400" dirty="0">
                <a:solidFill>
                  <a:srgbClr val="002060"/>
                </a:solidFill>
              </a:rPr>
              <a:t>que todos los habitantes del mundo no gocen de una igualdad de oportunidades en el ámbito de la educación…queda un largo camino que recorrer para acceder a auténticas sociedades del conocimiento</a:t>
            </a:r>
            <a:r>
              <a:rPr lang="es-ES" sz="2400" dirty="0" smtClean="0">
                <a:solidFill>
                  <a:srgbClr val="002060"/>
                </a:solidFill>
              </a:rPr>
              <a:t>”</a:t>
            </a:r>
          </a:p>
          <a:p>
            <a:endParaRPr lang="es-ES" sz="2400" dirty="0">
              <a:solidFill>
                <a:srgbClr val="002060"/>
              </a:solidFill>
            </a:endParaRPr>
          </a:p>
          <a:p>
            <a:endParaRPr lang="es-ES" sz="2400" dirty="0" smtClean="0">
              <a:solidFill>
                <a:srgbClr val="002060"/>
              </a:solidFill>
            </a:endParaRPr>
          </a:p>
          <a:p>
            <a:endParaRPr lang="es-ES" sz="2400" dirty="0">
              <a:solidFill>
                <a:srgbClr val="002060"/>
              </a:solidFill>
            </a:endParaRPr>
          </a:p>
          <a:p>
            <a:pPr algn="r"/>
            <a:r>
              <a:rPr lang="es-ES" sz="2000" dirty="0">
                <a:solidFill>
                  <a:prstClr val="black"/>
                </a:solidFill>
              </a:rPr>
              <a:t>Hacia las sociedades del conocimiento. Informe mundial de la </a:t>
            </a:r>
            <a:r>
              <a:rPr lang="es-ES" sz="2000" dirty="0" smtClean="0">
                <a:solidFill>
                  <a:prstClr val="black"/>
                </a:solidFill>
              </a:rPr>
              <a:t>UNESCO (2005</a:t>
            </a:r>
            <a:r>
              <a:rPr lang="es-ES" sz="2400" dirty="0" smtClean="0">
                <a:solidFill>
                  <a:prstClr val="black"/>
                </a:solidFill>
              </a:rPr>
              <a:t>) </a:t>
            </a:r>
            <a:endParaRPr lang="es-ES_tradn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48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619672" y="0"/>
            <a:ext cx="5112568" cy="936104"/>
          </a:xfrm>
        </p:spPr>
        <p:txBody>
          <a:bodyPr>
            <a:normAutofit fontScale="90000"/>
          </a:bodyPr>
          <a:lstStyle/>
          <a:p>
            <a:r>
              <a:rPr lang="es-ES" sz="6000" dirty="0" smtClean="0">
                <a:solidFill>
                  <a:srgbClr val="FFFF00"/>
                </a:solidFill>
                <a:latin typeface="Maiandra GD" pitchFamily="34" charset="0"/>
              </a:rPr>
              <a:t>Características</a:t>
            </a:r>
            <a:endParaRPr lang="es-ES_tradnl" sz="6000" dirty="0">
              <a:solidFill>
                <a:srgbClr val="FFFF00"/>
              </a:solidFill>
              <a:latin typeface="Maiandra GD" pitchFamily="34" charset="0"/>
            </a:endParaRPr>
          </a:p>
        </p:txBody>
      </p:sp>
      <p:pic>
        <p:nvPicPr>
          <p:cNvPr id="7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7" y="17758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0" y="-27384"/>
            <a:ext cx="1822861" cy="963488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2835" y="936114"/>
            <a:ext cx="7114940" cy="954107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2800" b="1">
                <a:latin typeface="Comic Sans MS" pitchFamily="66" charset="0"/>
              </a:defRPr>
            </a:lvl1pPr>
          </a:lstStyle>
          <a:p>
            <a:r>
              <a:rPr lang="es-ES" dirty="0">
                <a:solidFill>
                  <a:srgbClr val="000066"/>
                </a:solidFill>
              </a:rPr>
              <a:t>3. </a:t>
            </a:r>
            <a:r>
              <a:rPr lang="es-ES" dirty="0" smtClean="0">
                <a:solidFill>
                  <a:srgbClr val="000066"/>
                </a:solidFill>
              </a:rPr>
              <a:t>Nace un </a:t>
            </a:r>
            <a:r>
              <a:rPr lang="es-ES" dirty="0">
                <a:solidFill>
                  <a:srgbClr val="000066"/>
                </a:solidFill>
              </a:rPr>
              <a:t>nuevo enfoque de desarrollo pertinente para los países del Sur</a:t>
            </a:r>
            <a:endParaRPr lang="es-ES_tradnl" dirty="0">
              <a:solidFill>
                <a:srgbClr val="000066"/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84845" y="2060848"/>
            <a:ext cx="2974989" cy="1008112"/>
            <a:chOff x="12835" y="2060848"/>
            <a:chExt cx="2974989" cy="1008112"/>
          </a:xfrm>
        </p:grpSpPr>
        <p:sp>
          <p:nvSpPr>
            <p:cNvPr id="8" name="Rectángulo redondeado 7"/>
            <p:cNvSpPr/>
            <p:nvPr/>
          </p:nvSpPr>
          <p:spPr>
            <a:xfrm>
              <a:off x="12835" y="2060848"/>
              <a:ext cx="2974989" cy="100811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179512" y="2204864"/>
              <a:ext cx="27363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Valorización  </a:t>
              </a:r>
              <a:r>
                <a:rPr lang="es-ES_tradnl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potencial </a:t>
              </a:r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humano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995937" y="1988850"/>
            <a:ext cx="4896544" cy="1087671"/>
            <a:chOff x="3995936" y="2132856"/>
            <a:chExt cx="4896544" cy="1087671"/>
          </a:xfrm>
        </p:grpSpPr>
        <p:sp>
          <p:nvSpPr>
            <p:cNvPr id="11" name="Rectángulo redondeado 10"/>
            <p:cNvSpPr/>
            <p:nvPr/>
          </p:nvSpPr>
          <p:spPr>
            <a:xfrm>
              <a:off x="3995936" y="2132856"/>
              <a:ext cx="4896544" cy="1087671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4211960" y="2132856"/>
              <a:ext cx="453650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Modelos </a:t>
              </a:r>
              <a:r>
                <a:rPr lang="es-ES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basados en el conocimiento, la ayuda mutua y los servicios públicos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3851920" y="3140968"/>
            <a:ext cx="5256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Modelos </a:t>
            </a:r>
            <a:r>
              <a:rPr lang="es-ES_tradnl" sz="2000" dirty="0">
                <a:solidFill>
                  <a:srgbClr val="000066"/>
                </a:solidFill>
                <a:latin typeface="Arial Black" panose="020B0A04020102020204" pitchFamily="34" charset="0"/>
              </a:rPr>
              <a:t>de desarrollo tradicionales</a:t>
            </a:r>
          </a:p>
        </p:txBody>
      </p:sp>
      <p:sp>
        <p:nvSpPr>
          <p:cNvPr id="14" name="Flecha derecha 13"/>
          <p:cNvSpPr/>
          <p:nvPr/>
        </p:nvSpPr>
        <p:spPr>
          <a:xfrm>
            <a:off x="3275856" y="2276872"/>
            <a:ext cx="57606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84845" y="3541085"/>
            <a:ext cx="9023661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i="1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ES" sz="2400" i="1" u="sng" dirty="0">
                <a:solidFill>
                  <a:srgbClr val="FF0000"/>
                </a:solidFill>
                <a:latin typeface="Arial Black" panose="020B0A04020102020204" pitchFamily="34" charset="0"/>
              </a:rPr>
              <a:t>crecimiento económico no es un fin en sí, sino un medio más para alcanzar el desarrollo</a:t>
            </a:r>
            <a:endParaRPr lang="es-ES_tradnl" sz="2400" i="1" u="sng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84845" y="4509120"/>
            <a:ext cx="90236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Desarrollo humano:</a:t>
            </a:r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 </a:t>
            </a:r>
            <a:r>
              <a:rPr lang="es-ES" sz="2400" dirty="0" smtClean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búsqueda </a:t>
            </a:r>
            <a:r>
              <a:rPr lang="es-ES" sz="2400" dirty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de libertades </a:t>
            </a:r>
            <a:r>
              <a:rPr lang="es-ES" sz="2400" dirty="0" smtClean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sustanciales </a:t>
            </a:r>
            <a:r>
              <a:rPr lang="es-ES" sz="2400" dirty="0">
                <a:solidFill>
                  <a:srgbClr val="000066">
                    <a:lumMod val="50000"/>
                  </a:srgbClr>
                </a:solidFill>
                <a:latin typeface="Arial Black" panose="020B0A04020102020204" pitchFamily="34" charset="0"/>
              </a:rPr>
              <a:t>que son a la vez el fin y el medio principal de ese desarrollo (educación para todos a lo largo de toda la vida y en la promoción de los conocimientos como valor)</a:t>
            </a:r>
            <a:endParaRPr lang="es-ES_tradnl" sz="2400" dirty="0">
              <a:solidFill>
                <a:srgbClr val="000066">
                  <a:lumMod val="50000"/>
                </a:srgb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5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66"/>
                </a:solidFill>
              </a:rPr>
              <a:t>Company  Logo</a:t>
            </a:r>
            <a:endParaRPr lang="en-US">
              <a:solidFill>
                <a:srgbClr val="000066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971602" y="251947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DESARROLLO HUMANO</a:t>
            </a:r>
            <a:endParaRPr lang="es-ES_tradn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0" y="980728"/>
            <a:ext cx="6922642" cy="2308324"/>
          </a:xfrm>
          <a:prstGeom prst="rect">
            <a:avLst/>
          </a:prstGeom>
          <a:solidFill>
            <a:schemeClr val="accent3">
              <a:lumMod val="8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Los perjuicios causados al medio ambiente, los riesgos tecnológicos, las crisis económicas y la pobreza </a:t>
            </a:r>
            <a:r>
              <a:rPr lang="es-ES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se </a:t>
            </a:r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pueden tratar mejor mediante la cooperación internacional y la colaboración científica</a:t>
            </a:r>
            <a:endParaRPr lang="es-ES_tradnl" sz="24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767041" y="2222842"/>
            <a:ext cx="24970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El conocimiento es una poderosa herramienta de la lucha contra la pobreza </a:t>
            </a:r>
            <a:endParaRPr lang="es-ES_tradnl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51520" y="5229210"/>
            <a:ext cx="6408715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Éxitos </a:t>
            </a:r>
            <a:r>
              <a:rPr lang="es-ES" sz="2400" dirty="0">
                <a:solidFill>
                  <a:srgbClr val="000066"/>
                </a:solidFill>
                <a:latin typeface="Arial Black" panose="020B0A04020102020204" pitchFamily="34" charset="0"/>
              </a:rPr>
              <a:t>conseguidos por algunos países de Asia Oriental y Sudoriental en la lucha contra la pobreza </a:t>
            </a:r>
            <a:endParaRPr lang="es-ES_tradnl" sz="24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5501" y="3501009"/>
            <a:ext cx="662473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s-ES" dirty="0" smtClean="0">
                <a:solidFill>
                  <a:srgbClr val="000066"/>
                </a:solidFill>
              </a:rPr>
              <a:t>Inversiones </a:t>
            </a:r>
            <a:r>
              <a:rPr lang="es-ES" dirty="0">
                <a:solidFill>
                  <a:srgbClr val="000066"/>
                </a:solidFill>
              </a:rPr>
              <a:t>masivas </a:t>
            </a:r>
            <a:r>
              <a:rPr lang="es-ES" dirty="0" smtClean="0">
                <a:solidFill>
                  <a:srgbClr val="000066"/>
                </a:solidFill>
              </a:rPr>
              <a:t>a </a:t>
            </a:r>
            <a:r>
              <a:rPr lang="es-ES" dirty="0">
                <a:solidFill>
                  <a:srgbClr val="000066"/>
                </a:solidFill>
              </a:rPr>
              <a:t>lo largo de varios decenios en materia de educación e investigación</a:t>
            </a:r>
            <a:endParaRPr lang="es-ES_tradnl" dirty="0">
              <a:solidFill>
                <a:srgbClr val="000066"/>
              </a:solidFill>
            </a:endParaRPr>
          </a:p>
        </p:txBody>
      </p:sp>
      <p:sp>
        <p:nvSpPr>
          <p:cNvPr id="10" name="Flecha abajo 9"/>
          <p:cNvSpPr/>
          <p:nvPr/>
        </p:nvSpPr>
        <p:spPr>
          <a:xfrm>
            <a:off x="3275856" y="4773355"/>
            <a:ext cx="432048" cy="38384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642" y="44624"/>
            <a:ext cx="218586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66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E:\2-HISTORIA\Imagenes de Politica y Guerra 2022\IMG-20210805-WA00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553" y="0"/>
            <a:ext cx="39203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E:\2-HISTORIA\Imagenes de Politica y Guerra 2022\IMG-20210805-WA005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84" y="95535"/>
            <a:ext cx="3353205" cy="6619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6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944946" y="124480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SOCIEDAD DEL CONOCIMIENTO</a:t>
            </a:r>
            <a:endParaRPr lang="es-ES_tradn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2987824" y="1556792"/>
            <a:ext cx="2880320" cy="1584176"/>
            <a:chOff x="2699792" y="2564904"/>
            <a:chExt cx="2880320" cy="1584176"/>
          </a:xfrm>
        </p:grpSpPr>
        <p:sp>
          <p:nvSpPr>
            <p:cNvPr id="6" name="Elipse 5"/>
            <p:cNvSpPr/>
            <p:nvPr/>
          </p:nvSpPr>
          <p:spPr>
            <a:xfrm>
              <a:off x="2699792" y="2564904"/>
              <a:ext cx="2880320" cy="1584176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s-ES_tradnl" kern="0" smtClea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3059832" y="2924944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s-ES_tradnl" sz="2400" kern="0" dirty="0" smtClean="0">
                  <a:solidFill>
                    <a:srgbClr val="FFFF00"/>
                  </a:solidFill>
                  <a:latin typeface="Arial Black" panose="020B0A04020102020204" pitchFamily="34" charset="0"/>
                </a:rPr>
                <a:t>Demandas a la escuela</a:t>
              </a:r>
            </a:p>
          </p:txBody>
        </p:sp>
      </p:grpSp>
      <p:sp>
        <p:nvSpPr>
          <p:cNvPr id="8" name="Flecha abajo 7"/>
          <p:cNvSpPr/>
          <p:nvPr/>
        </p:nvSpPr>
        <p:spPr>
          <a:xfrm>
            <a:off x="4139953" y="980728"/>
            <a:ext cx="504056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44016" y="980728"/>
            <a:ext cx="2267744" cy="1440160"/>
            <a:chOff x="72008" y="2924944"/>
            <a:chExt cx="2195736" cy="1440160"/>
          </a:xfrm>
        </p:grpSpPr>
        <p:sp>
          <p:nvSpPr>
            <p:cNvPr id="14" name="Rectángulo redondeado 13"/>
            <p:cNvSpPr/>
            <p:nvPr/>
          </p:nvSpPr>
          <p:spPr>
            <a:xfrm>
              <a:off x="72008" y="2924944"/>
              <a:ext cx="2195736" cy="14401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251520" y="3140968"/>
              <a:ext cx="165618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Solución de problemas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6084169" y="3573016"/>
            <a:ext cx="2880320" cy="1296144"/>
            <a:chOff x="2699792" y="3429000"/>
            <a:chExt cx="2880320" cy="1296144"/>
          </a:xfrm>
        </p:grpSpPr>
        <p:sp>
          <p:nvSpPr>
            <p:cNvPr id="17" name="Rectángulo redondeado 16"/>
            <p:cNvSpPr/>
            <p:nvPr/>
          </p:nvSpPr>
          <p:spPr>
            <a:xfrm>
              <a:off x="2699792" y="3429000"/>
              <a:ext cx="2880320" cy="129614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3059832" y="3573016"/>
              <a:ext cx="223224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ctr">
                <a:defRPr sz="2000">
                  <a:solidFill>
                    <a:schemeClr val="bg1"/>
                  </a:solidFill>
                  <a:latin typeface="Arial Black" panose="020B0A04020102020204" pitchFamily="34" charset="0"/>
                </a:defRPr>
              </a:lvl1pPr>
            </a:lstStyle>
            <a:p>
              <a:r>
                <a:rPr lang="es-ES_tradnl" dirty="0">
                  <a:solidFill>
                    <a:srgbClr val="FFFFFF"/>
                  </a:solidFill>
                </a:rPr>
                <a:t>Comunicación y colaboración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79512" y="2708920"/>
            <a:ext cx="2448272" cy="1080120"/>
            <a:chOff x="467544" y="3212976"/>
            <a:chExt cx="2448272" cy="1080120"/>
          </a:xfrm>
        </p:grpSpPr>
        <p:sp>
          <p:nvSpPr>
            <p:cNvPr id="20" name="Rectángulo redondeado 19"/>
            <p:cNvSpPr/>
            <p:nvPr/>
          </p:nvSpPr>
          <p:spPr>
            <a:xfrm>
              <a:off x="467544" y="3212976"/>
              <a:ext cx="2448272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19" name="CuadroTexto 18"/>
            <p:cNvSpPr txBox="1"/>
            <p:nvPr/>
          </p:nvSpPr>
          <p:spPr>
            <a:xfrm>
              <a:off x="683568" y="3429000"/>
              <a:ext cx="20162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Pensamiento </a:t>
              </a:r>
              <a:r>
                <a:rPr lang="es-ES_tradnl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crítico</a:t>
              </a: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7092282" y="980728"/>
            <a:ext cx="1872208" cy="1152128"/>
            <a:chOff x="3707904" y="3429000"/>
            <a:chExt cx="1872208" cy="1152128"/>
          </a:xfrm>
        </p:grpSpPr>
        <p:sp>
          <p:nvSpPr>
            <p:cNvPr id="23" name="Rectángulo redondeado 22"/>
            <p:cNvSpPr/>
            <p:nvPr/>
          </p:nvSpPr>
          <p:spPr>
            <a:xfrm>
              <a:off x="3707904" y="3429000"/>
              <a:ext cx="1872208" cy="11521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22" name="CuadroTexto 21"/>
            <p:cNvSpPr txBox="1"/>
            <p:nvPr/>
          </p:nvSpPr>
          <p:spPr>
            <a:xfrm>
              <a:off x="3779912" y="3645024"/>
              <a:ext cx="17281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Toma </a:t>
              </a:r>
              <a:r>
                <a:rPr lang="es-ES_tradnl" sz="2000" dirty="0">
                  <a:solidFill>
                    <a:srgbClr val="FFFFFF"/>
                  </a:solidFill>
                  <a:latin typeface="Arial Black" panose="020B0A04020102020204" pitchFamily="34" charset="0"/>
                </a:rPr>
                <a:t>de decisiones</a:t>
              </a:r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6804248" y="2348880"/>
            <a:ext cx="2160240" cy="936104"/>
            <a:chOff x="4067944" y="3573016"/>
            <a:chExt cx="2160240" cy="936104"/>
          </a:xfrm>
        </p:grpSpPr>
        <p:sp>
          <p:nvSpPr>
            <p:cNvPr id="26" name="Rectángulo redondeado 25"/>
            <p:cNvSpPr/>
            <p:nvPr/>
          </p:nvSpPr>
          <p:spPr>
            <a:xfrm>
              <a:off x="4067944" y="3573016"/>
              <a:ext cx="2160240" cy="9361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4211960" y="3861048"/>
              <a:ext cx="1800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Empleo TIC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3419874" y="3789040"/>
            <a:ext cx="2088232" cy="1152128"/>
            <a:chOff x="3707904" y="3429000"/>
            <a:chExt cx="2088232" cy="1152128"/>
          </a:xfrm>
        </p:grpSpPr>
        <p:sp>
          <p:nvSpPr>
            <p:cNvPr id="29" name="Rectángulo redondeado 28"/>
            <p:cNvSpPr/>
            <p:nvPr/>
          </p:nvSpPr>
          <p:spPr>
            <a:xfrm>
              <a:off x="3707904" y="3429000"/>
              <a:ext cx="2088232" cy="115212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3851920" y="3645024"/>
              <a:ext cx="172819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Trabajo en equipos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1259632" y="4005064"/>
            <a:ext cx="1728192" cy="876290"/>
            <a:chOff x="683568" y="4437112"/>
            <a:chExt cx="1728192" cy="876290"/>
          </a:xfrm>
        </p:grpSpPr>
        <p:sp>
          <p:nvSpPr>
            <p:cNvPr id="33" name="Rectángulo redondeado 32"/>
            <p:cNvSpPr/>
            <p:nvPr/>
          </p:nvSpPr>
          <p:spPr>
            <a:xfrm>
              <a:off x="683568" y="4437112"/>
              <a:ext cx="1656184" cy="87629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srgbClr val="FFFFFF"/>
                </a:solidFill>
              </a:endParaRP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755576" y="4496926"/>
              <a:ext cx="16561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000" dirty="0" smtClean="0">
                  <a:solidFill>
                    <a:srgbClr val="FFFFFF"/>
                  </a:solidFill>
                  <a:latin typeface="Arial Black" panose="020B0A04020102020204" pitchFamily="34" charset="0"/>
                </a:rPr>
                <a:t>Valores y actitudes</a:t>
              </a:r>
              <a:endParaRPr lang="es-ES_tradnl" sz="2000" dirty="0">
                <a:solidFill>
                  <a:srgbClr val="FFFFFF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35" name="CuadroTexto 34"/>
          <p:cNvSpPr txBox="1"/>
          <p:nvPr/>
        </p:nvSpPr>
        <p:spPr>
          <a:xfrm>
            <a:off x="1277217" y="5085184"/>
            <a:ext cx="7615264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INDIVIDUOS CAPACES DE CREAR CONOCIMIENTOS</a:t>
            </a:r>
            <a:endParaRPr lang="es-ES_tradnl" sz="20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40" name="Conector recto de flecha 39"/>
          <p:cNvCxnSpPr/>
          <p:nvPr/>
        </p:nvCxnSpPr>
        <p:spPr>
          <a:xfrm flipV="1">
            <a:off x="5580112" y="1556792"/>
            <a:ext cx="1368152" cy="3478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de flecha 41"/>
          <p:cNvCxnSpPr/>
          <p:nvPr/>
        </p:nvCxnSpPr>
        <p:spPr>
          <a:xfrm>
            <a:off x="5940152" y="2441803"/>
            <a:ext cx="864096" cy="1951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>
            <a:off x="5580112" y="2924944"/>
            <a:ext cx="504056" cy="6480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>
            <a:off x="4644008" y="3140968"/>
            <a:ext cx="0" cy="4918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de flecha 52"/>
          <p:cNvCxnSpPr/>
          <p:nvPr/>
        </p:nvCxnSpPr>
        <p:spPr>
          <a:xfrm flipH="1">
            <a:off x="2915818" y="3140968"/>
            <a:ext cx="504056" cy="6480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de flecha 54"/>
          <p:cNvCxnSpPr/>
          <p:nvPr/>
        </p:nvCxnSpPr>
        <p:spPr>
          <a:xfrm flipH="1">
            <a:off x="2699793" y="2747839"/>
            <a:ext cx="360040" cy="17711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/>
          <p:cNvCxnSpPr/>
          <p:nvPr/>
        </p:nvCxnSpPr>
        <p:spPr>
          <a:xfrm flipH="1" flipV="1">
            <a:off x="2483769" y="1595701"/>
            <a:ext cx="576064" cy="3089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58"/>
          <p:cNvSpPr txBox="1"/>
          <p:nvPr/>
        </p:nvSpPr>
        <p:spPr>
          <a:xfrm>
            <a:off x="1259632" y="5673442"/>
            <a:ext cx="763284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000">
                <a:latin typeface="Arial Black" panose="020B0A04020102020204" pitchFamily="34" charset="0"/>
              </a:defRPr>
            </a:lvl1pPr>
          </a:lstStyle>
          <a:p>
            <a:r>
              <a:rPr lang="es-ES" dirty="0" smtClean="0">
                <a:solidFill>
                  <a:srgbClr val="000066"/>
                </a:solidFill>
              </a:rPr>
              <a:t>APRENDIZAJE AUTÓNOMO Y AUTORREGULADO EN DIFERENTES CONTEXTOS</a:t>
            </a:r>
            <a:endParaRPr lang="es-ES_tradnl" dirty="0">
              <a:solidFill>
                <a:srgbClr val="000066"/>
              </a:solidFill>
            </a:endParaRPr>
          </a:p>
        </p:txBody>
      </p:sp>
      <p:sp>
        <p:nvSpPr>
          <p:cNvPr id="60" name="Flecha curvada hacia la derecha 59"/>
          <p:cNvSpPr/>
          <p:nvPr/>
        </p:nvSpPr>
        <p:spPr>
          <a:xfrm>
            <a:off x="395536" y="5229200"/>
            <a:ext cx="648072" cy="108012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32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5" grpId="0" animBg="1"/>
      <p:bldP spid="59" grpId="0" animBg="1"/>
      <p:bldP spid="6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93551" y="629815"/>
            <a:ext cx="6773554" cy="304698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latin typeface="Arial Black" pitchFamily="34" charset="0"/>
              </a:rPr>
              <a:t>ACTIVIDAD 1 DE ESTUDIO INDIVIDUAL EVALUATIVA</a:t>
            </a:r>
          </a:p>
          <a:p>
            <a:pPr algn="ctr"/>
            <a:r>
              <a:rPr lang="es-ES" sz="2400" b="1" dirty="0" smtClean="0">
                <a:latin typeface="Arial Black" pitchFamily="34" charset="0"/>
              </a:rPr>
              <a:t>Para entregar por escrito …</a:t>
            </a:r>
          </a:p>
          <a:p>
            <a:pPr algn="ctr"/>
            <a:endParaRPr lang="es-ES" sz="2400" b="1" dirty="0">
              <a:latin typeface="Arial Black" pitchFamily="34" charset="0"/>
            </a:endParaRPr>
          </a:p>
          <a:p>
            <a:pPr algn="ctr"/>
            <a:r>
              <a:rPr lang="es-ES" sz="2400" b="1" dirty="0" smtClean="0">
                <a:latin typeface="Arial Black" pitchFamily="34" charset="0"/>
              </a:rPr>
              <a:t> </a:t>
            </a:r>
            <a:r>
              <a:rPr lang="es-ES" b="1" dirty="0" smtClean="0">
                <a:latin typeface="Arial Black" pitchFamily="34" charset="0"/>
              </a:rPr>
              <a:t>Explique desde su perspectiva como joven profesional cubano la influencia que tiene la llamada Sociedad del Conocimiento en el desarrollo de la mentalidad de los seres humanos del siglo XXI. </a:t>
            </a:r>
            <a:endParaRPr lang="es-ES" b="1" dirty="0">
              <a:latin typeface="Arial Black" pitchFamily="34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648" y="3725840"/>
            <a:ext cx="3205352" cy="313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928" y="2203015"/>
            <a:ext cx="2643188" cy="5296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32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" y="1196762"/>
            <a:ext cx="6876255" cy="2952327"/>
          </a:xfrm>
          <a:solidFill>
            <a:schemeClr val="bg1">
              <a:alpha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kern="1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“Aquella </a:t>
            </a:r>
            <a:r>
              <a:rPr lang="es-ES" sz="2400" kern="1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en que los ciudadanos disponen de un acceso prácticamente ilimitado e inmediato a la información, y </a:t>
            </a:r>
            <a:r>
              <a:rPr lang="es-ES" sz="2400" kern="1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su </a:t>
            </a:r>
            <a:r>
              <a:rPr lang="es-ES" sz="2400" kern="1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procesamiento y transmisión actúan como factores decisivos en toda la actividad de los individuos, desde sus relaciones económicas hasta el ocio y la vida pública"</a:t>
            </a: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None/>
            </a:pPr>
            <a:endParaRPr lang="es-ES" sz="2000" kern="1200" dirty="0" smtClean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0" indent="0" algn="r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kern="1200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s-ES" sz="2000" kern="1200" dirty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José María Sanz-</a:t>
            </a:r>
            <a:r>
              <a:rPr lang="es-ES" sz="2000" kern="1200" dirty="0" err="1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Magallón</a:t>
            </a:r>
            <a:endParaRPr lang="es-ES" sz="2000" kern="1200" dirty="0">
              <a:solidFill>
                <a:schemeClr val="tx1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06498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17286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70" y="4280828"/>
            <a:ext cx="3057525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reeform 3"/>
          <p:cNvSpPr>
            <a:spLocks/>
          </p:cNvSpPr>
          <p:nvPr/>
        </p:nvSpPr>
        <p:spPr bwMode="gray">
          <a:xfrm rot="8415872" flipV="1">
            <a:off x="6172326" y="557513"/>
            <a:ext cx="789220" cy="860687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Freeform 3"/>
          <p:cNvSpPr>
            <a:spLocks/>
          </p:cNvSpPr>
          <p:nvPr/>
        </p:nvSpPr>
        <p:spPr bwMode="gray">
          <a:xfrm rot="5708453">
            <a:off x="7337484" y="3120881"/>
            <a:ext cx="1249353" cy="75121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139952" y="4221088"/>
            <a:ext cx="4896544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C</a:t>
            </a:r>
            <a:r>
              <a:rPr lang="es-ES" sz="2400" b="1" dirty="0" smtClean="0">
                <a:solidFill>
                  <a:srgbClr val="000066"/>
                </a:solidFill>
                <a:latin typeface="Comic Sans MS" pitchFamily="66" charset="0"/>
              </a:rPr>
              <a:t>onsecuencia </a:t>
            </a: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de </a:t>
            </a:r>
            <a:r>
              <a:rPr lang="es-ES" sz="2400" b="1" dirty="0" smtClean="0">
                <a:solidFill>
                  <a:srgbClr val="000066"/>
                </a:solidFill>
                <a:latin typeface="Comic Sans MS" pitchFamily="66" charset="0"/>
              </a:rPr>
              <a:t>cambios inducidos </a:t>
            </a: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en la sociedad </a:t>
            </a:r>
            <a:r>
              <a:rPr lang="es-ES" sz="2400" b="1" dirty="0" smtClean="0">
                <a:solidFill>
                  <a:srgbClr val="000066"/>
                </a:solidFill>
                <a:latin typeface="Comic Sans MS" pitchFamily="66" charset="0"/>
              </a:rPr>
              <a:t>por </a:t>
            </a:r>
            <a:r>
              <a:rPr lang="es-ES" sz="2400" b="1" dirty="0">
                <a:solidFill>
                  <a:srgbClr val="000066"/>
                </a:solidFill>
                <a:latin typeface="Comic Sans MS" pitchFamily="66" charset="0"/>
              </a:rPr>
              <a:t>innovaciones tecnológicas desarrolladas en: </a:t>
            </a:r>
            <a:r>
              <a:rPr lang="es-ES" sz="2400" b="1" dirty="0">
                <a:solidFill>
                  <a:srgbClr val="C00000"/>
                </a:solidFill>
                <a:latin typeface="Comic Sans MS" pitchFamily="66" charset="0"/>
              </a:rPr>
              <a:t>informática, telecomunicaciones y en los medios de </a:t>
            </a:r>
            <a:r>
              <a:rPr lang="es-ES" sz="2400" b="1" dirty="0" smtClean="0">
                <a:solidFill>
                  <a:srgbClr val="C00000"/>
                </a:solidFill>
                <a:latin typeface="Comic Sans MS" pitchFamily="66" charset="0"/>
              </a:rPr>
              <a:t>comunicación</a:t>
            </a:r>
            <a:endParaRPr lang="es-ES_tradnl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899592" y="107931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SOCIEDAD DEL CONOCIMIENTO</a:t>
            </a:r>
            <a:endParaRPr lang="es-ES_tradnl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5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0" grpId="0" animBg="1"/>
      <p:bldP spid="11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E:\Adiestrados\economa-del-conocimiento-y-el-mundo-actual-13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37"/>
            <a:ext cx="8352928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7" y="17758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2051720" y="5739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FF00"/>
                </a:solidFill>
                <a:latin typeface="Maiandra GD" pitchFamily="34" charset="0"/>
              </a:rPr>
              <a:t>Evolución</a:t>
            </a:r>
            <a:endParaRPr lang="es-ES_tradnl" sz="5400" b="1" dirty="0">
              <a:solidFill>
                <a:srgbClr val="FFFF00"/>
              </a:solidFill>
              <a:latin typeface="Maiandra G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55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66"/>
                </a:solidFill>
              </a:rPr>
              <a:t>Company  Logo</a:t>
            </a:r>
            <a:endParaRPr lang="en-US">
              <a:solidFill>
                <a:srgbClr val="000066"/>
              </a:solidFill>
            </a:endParaRPr>
          </a:p>
        </p:txBody>
      </p:sp>
      <p:pic>
        <p:nvPicPr>
          <p:cNvPr id="12290" name="Picture 2" descr="E:\2-HISTORIA\Diapositiva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" t="4000" b="2401"/>
          <a:stretch/>
        </p:blipFill>
        <p:spPr bwMode="auto">
          <a:xfrm>
            <a:off x="255895" y="0"/>
            <a:ext cx="8608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42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-25523" y="908730"/>
            <a:ext cx="7153299" cy="2554545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just"/>
            <a:r>
              <a:rPr lang="es-ES" sz="3200" b="1" dirty="0" smtClean="0">
                <a:solidFill>
                  <a:srgbClr val="000066"/>
                </a:solidFill>
                <a:latin typeface="Comic Sans MS" pitchFamily="66" charset="0"/>
              </a:rPr>
              <a:t>1. Surgimiento </a:t>
            </a:r>
            <a:r>
              <a:rPr lang="es-ES" sz="3200" b="1" dirty="0">
                <a:solidFill>
                  <a:srgbClr val="000066"/>
                </a:solidFill>
                <a:latin typeface="Comic Sans MS" pitchFamily="66" charset="0"/>
              </a:rPr>
              <a:t>de una nueva economía, donde el principal medio de producción </a:t>
            </a:r>
            <a:r>
              <a:rPr lang="es-ES" sz="3200" b="1" dirty="0" smtClean="0">
                <a:solidFill>
                  <a:srgbClr val="000066"/>
                </a:solidFill>
                <a:latin typeface="Comic Sans MS" pitchFamily="66" charset="0"/>
              </a:rPr>
              <a:t>es el cerebro humano </a:t>
            </a:r>
            <a:r>
              <a:rPr lang="es-ES" sz="3200" b="1" dirty="0">
                <a:solidFill>
                  <a:srgbClr val="000066"/>
                </a:solidFill>
                <a:latin typeface="Comic Sans MS" pitchFamily="66" charset="0"/>
              </a:rPr>
              <a:t>y su producto derivado, el </a:t>
            </a:r>
            <a:r>
              <a:rPr lang="es-ES" sz="3200" b="1" dirty="0" smtClean="0">
                <a:solidFill>
                  <a:srgbClr val="FF0000"/>
                </a:solidFill>
                <a:latin typeface="Comic Sans MS" pitchFamily="66" charset="0"/>
              </a:rPr>
              <a:t>conocimiento</a:t>
            </a:r>
            <a:endParaRPr lang="es-E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619672" y="0"/>
            <a:ext cx="5112568" cy="936104"/>
          </a:xfrm>
        </p:spPr>
        <p:txBody>
          <a:bodyPr>
            <a:normAutofit fontScale="90000"/>
          </a:bodyPr>
          <a:lstStyle/>
          <a:p>
            <a:r>
              <a:rPr lang="es-ES" sz="6000" dirty="0" smtClean="0">
                <a:solidFill>
                  <a:srgbClr val="FFFF00"/>
                </a:solidFill>
                <a:latin typeface="Maiandra GD" pitchFamily="34" charset="0"/>
              </a:rPr>
              <a:t>Características</a:t>
            </a:r>
            <a:endParaRPr lang="es-ES_tradnl" sz="6000" dirty="0">
              <a:solidFill>
                <a:srgbClr val="FFFF00"/>
              </a:solidFill>
              <a:latin typeface="Maiandra GD" pitchFamily="34" charset="0"/>
            </a:endParaRPr>
          </a:p>
        </p:txBody>
      </p:sp>
      <p:pic>
        <p:nvPicPr>
          <p:cNvPr id="7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777" y="866284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7127774" y="2564914"/>
            <a:ext cx="2016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 compra y se vende</a:t>
            </a:r>
            <a:endParaRPr lang="es-ES_tradnl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Flecha derecha 3"/>
          <p:cNvSpPr/>
          <p:nvPr/>
        </p:nvSpPr>
        <p:spPr>
          <a:xfrm>
            <a:off x="5436097" y="2980412"/>
            <a:ext cx="1475654" cy="4154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51520" y="3501009"/>
            <a:ext cx="302433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Directamente: </a:t>
            </a:r>
            <a:r>
              <a:rPr lang="es-ES_tradnl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patentes o licencias</a:t>
            </a:r>
            <a:endParaRPr lang="es-ES_tradnl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491880" y="3485326"/>
            <a:ext cx="5328592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_tradnl" sz="2400" dirty="0">
                <a:solidFill>
                  <a:srgbClr val="000066"/>
                </a:solidFill>
              </a:rPr>
              <a:t>Indirectamente:</a:t>
            </a:r>
          </a:p>
          <a:p>
            <a:r>
              <a:rPr lang="es-ES" sz="2400" dirty="0">
                <a:solidFill>
                  <a:srgbClr val="FF0000"/>
                </a:solidFill>
              </a:rPr>
              <a:t>precio del producto, bien o servicio que el conocimiento </a:t>
            </a:r>
            <a:r>
              <a:rPr lang="es-ES" sz="2400" dirty="0" smtClean="0">
                <a:solidFill>
                  <a:srgbClr val="FF0000"/>
                </a:solidFill>
              </a:rPr>
              <a:t>origina</a:t>
            </a:r>
            <a:endParaRPr lang="es-ES_tradnl" sz="2400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07509" y="5301218"/>
            <a:ext cx="88924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0056"/>
                </a:solidFill>
                <a:latin typeface="Arial Black" panose="020B0A04020102020204" pitchFamily="34" charset="0"/>
              </a:rPr>
              <a:t>La producción </a:t>
            </a:r>
            <a:r>
              <a:rPr lang="es-ES" sz="2400" dirty="0">
                <a:solidFill>
                  <a:srgbClr val="000056"/>
                </a:solidFill>
                <a:latin typeface="Arial Black" panose="020B0A04020102020204" pitchFamily="34" charset="0"/>
              </a:rPr>
              <a:t>de conocimientos se convierte en una importante fuente para el desarrollo de los pueblos</a:t>
            </a:r>
            <a:endParaRPr lang="es-ES_tradnl" sz="2400" dirty="0">
              <a:solidFill>
                <a:srgbClr val="000056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Flecha curvada hacia la derecha 9"/>
          <p:cNvSpPr/>
          <p:nvPr/>
        </p:nvSpPr>
        <p:spPr>
          <a:xfrm rot="950572">
            <a:off x="2339752" y="4701347"/>
            <a:ext cx="720080" cy="599871"/>
          </a:xfrm>
          <a:prstGeom prst="curv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4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8" grpId="0" animBg="1"/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C:\Documents and Settings\Administrador\Escritorio\7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17286"/>
            <a:ext cx="2016225" cy="1698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eform 3"/>
          <p:cNvSpPr>
            <a:spLocks/>
          </p:cNvSpPr>
          <p:nvPr/>
        </p:nvSpPr>
        <p:spPr bwMode="gray">
          <a:xfrm rot="8415872" flipV="1">
            <a:off x="6172326" y="557513"/>
            <a:ext cx="789220" cy="860687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11" name="Freeform 3"/>
          <p:cNvSpPr>
            <a:spLocks/>
          </p:cNvSpPr>
          <p:nvPr/>
        </p:nvSpPr>
        <p:spPr bwMode="gray">
          <a:xfrm rot="3349439">
            <a:off x="6985242" y="3637175"/>
            <a:ext cx="1249353" cy="751212"/>
          </a:xfrm>
          <a:custGeom>
            <a:avLst/>
            <a:gdLst>
              <a:gd name="T0" fmla="*/ 0 w 982"/>
              <a:gd name="T1" fmla="*/ 774 h 774"/>
              <a:gd name="T2" fmla="*/ 2 w 982"/>
              <a:gd name="T3" fmla="*/ 770 h 774"/>
              <a:gd name="T4" fmla="*/ 8 w 982"/>
              <a:gd name="T5" fmla="*/ 754 h 774"/>
              <a:gd name="T6" fmla="*/ 16 w 982"/>
              <a:gd name="T7" fmla="*/ 730 h 774"/>
              <a:gd name="T8" fmla="*/ 32 w 982"/>
              <a:gd name="T9" fmla="*/ 698 h 774"/>
              <a:gd name="T10" fmla="*/ 50 w 982"/>
              <a:gd name="T11" fmla="*/ 660 h 774"/>
              <a:gd name="T12" fmla="*/ 76 w 982"/>
              <a:gd name="T13" fmla="*/ 618 h 774"/>
              <a:gd name="T14" fmla="*/ 106 w 982"/>
              <a:gd name="T15" fmla="*/ 574 h 774"/>
              <a:gd name="T16" fmla="*/ 142 w 982"/>
              <a:gd name="T17" fmla="*/ 528 h 774"/>
              <a:gd name="T18" fmla="*/ 186 w 982"/>
              <a:gd name="T19" fmla="*/ 482 h 774"/>
              <a:gd name="T20" fmla="*/ 236 w 982"/>
              <a:gd name="T21" fmla="*/ 438 h 774"/>
              <a:gd name="T22" fmla="*/ 294 w 982"/>
              <a:gd name="T23" fmla="*/ 398 h 774"/>
              <a:gd name="T24" fmla="*/ 360 w 982"/>
              <a:gd name="T25" fmla="*/ 360 h 774"/>
              <a:gd name="T26" fmla="*/ 426 w 982"/>
              <a:gd name="T27" fmla="*/ 332 h 774"/>
              <a:gd name="T28" fmla="*/ 488 w 982"/>
              <a:gd name="T29" fmla="*/ 314 h 774"/>
              <a:gd name="T30" fmla="*/ 544 w 982"/>
              <a:gd name="T31" fmla="*/ 304 h 774"/>
              <a:gd name="T32" fmla="*/ 594 w 982"/>
              <a:gd name="T33" fmla="*/ 300 h 774"/>
              <a:gd name="T34" fmla="*/ 638 w 982"/>
              <a:gd name="T35" fmla="*/ 300 h 774"/>
              <a:gd name="T36" fmla="*/ 678 w 982"/>
              <a:gd name="T37" fmla="*/ 304 h 774"/>
              <a:gd name="T38" fmla="*/ 710 w 982"/>
              <a:gd name="T39" fmla="*/ 312 h 774"/>
              <a:gd name="T40" fmla="*/ 736 w 982"/>
              <a:gd name="T41" fmla="*/ 320 h 774"/>
              <a:gd name="T42" fmla="*/ 754 w 982"/>
              <a:gd name="T43" fmla="*/ 326 h 774"/>
              <a:gd name="T44" fmla="*/ 766 w 982"/>
              <a:gd name="T45" fmla="*/ 332 h 774"/>
              <a:gd name="T46" fmla="*/ 770 w 982"/>
              <a:gd name="T47" fmla="*/ 334 h 774"/>
              <a:gd name="T48" fmla="*/ 680 w 982"/>
              <a:gd name="T49" fmla="*/ 476 h 774"/>
              <a:gd name="T50" fmla="*/ 982 w 982"/>
              <a:gd name="T51" fmla="*/ 370 h 774"/>
              <a:gd name="T52" fmla="*/ 912 w 982"/>
              <a:gd name="T53" fmla="*/ 0 h 774"/>
              <a:gd name="T54" fmla="*/ 854 w 982"/>
              <a:gd name="T55" fmla="*/ 150 h 774"/>
              <a:gd name="T56" fmla="*/ 850 w 982"/>
              <a:gd name="T57" fmla="*/ 148 h 774"/>
              <a:gd name="T58" fmla="*/ 838 w 982"/>
              <a:gd name="T59" fmla="*/ 142 h 774"/>
              <a:gd name="T60" fmla="*/ 822 w 982"/>
              <a:gd name="T61" fmla="*/ 134 h 774"/>
              <a:gd name="T62" fmla="*/ 798 w 982"/>
              <a:gd name="T63" fmla="*/ 126 h 774"/>
              <a:gd name="T64" fmla="*/ 768 w 982"/>
              <a:gd name="T65" fmla="*/ 120 h 774"/>
              <a:gd name="T66" fmla="*/ 732 w 982"/>
              <a:gd name="T67" fmla="*/ 114 h 774"/>
              <a:gd name="T68" fmla="*/ 692 w 982"/>
              <a:gd name="T69" fmla="*/ 110 h 774"/>
              <a:gd name="T70" fmla="*/ 646 w 982"/>
              <a:gd name="T71" fmla="*/ 110 h 774"/>
              <a:gd name="T72" fmla="*/ 596 w 982"/>
              <a:gd name="T73" fmla="*/ 116 h 774"/>
              <a:gd name="T74" fmla="*/ 540 w 982"/>
              <a:gd name="T75" fmla="*/ 126 h 774"/>
              <a:gd name="T76" fmla="*/ 482 w 982"/>
              <a:gd name="T77" fmla="*/ 146 h 774"/>
              <a:gd name="T78" fmla="*/ 422 w 982"/>
              <a:gd name="T79" fmla="*/ 172 h 774"/>
              <a:gd name="T80" fmla="*/ 356 w 982"/>
              <a:gd name="T81" fmla="*/ 210 h 774"/>
              <a:gd name="T82" fmla="*/ 290 w 982"/>
              <a:gd name="T83" fmla="*/ 258 h 774"/>
              <a:gd name="T84" fmla="*/ 230 w 982"/>
              <a:gd name="T85" fmla="*/ 310 h 774"/>
              <a:gd name="T86" fmla="*/ 178 w 982"/>
              <a:gd name="T87" fmla="*/ 364 h 774"/>
              <a:gd name="T88" fmla="*/ 136 w 982"/>
              <a:gd name="T89" fmla="*/ 422 h 774"/>
              <a:gd name="T90" fmla="*/ 100 w 982"/>
              <a:gd name="T91" fmla="*/ 480 h 774"/>
              <a:gd name="T92" fmla="*/ 72 w 982"/>
              <a:gd name="T93" fmla="*/ 536 h 774"/>
              <a:gd name="T94" fmla="*/ 48 w 982"/>
              <a:gd name="T95" fmla="*/ 590 h 774"/>
              <a:gd name="T96" fmla="*/ 30 w 982"/>
              <a:gd name="T97" fmla="*/ 640 h 774"/>
              <a:gd name="T98" fmla="*/ 18 w 982"/>
              <a:gd name="T99" fmla="*/ 684 h 774"/>
              <a:gd name="T100" fmla="*/ 8 w 982"/>
              <a:gd name="T101" fmla="*/ 722 h 774"/>
              <a:gd name="T102" fmla="*/ 4 w 982"/>
              <a:gd name="T103" fmla="*/ 750 h 774"/>
              <a:gd name="T104" fmla="*/ 0 w 982"/>
              <a:gd name="T105" fmla="*/ 768 h 774"/>
              <a:gd name="T106" fmla="*/ 0 w 982"/>
              <a:gd name="T107" fmla="*/ 774 h 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solidFill>
            <a:srgbClr val="C00000"/>
          </a:solidFill>
          <a:ln>
            <a:noFill/>
          </a:ln>
          <a:scene3d>
            <a:camera prst="orthographicFront"/>
            <a:lightRig rig="flood" dir="t"/>
          </a:scene3d>
          <a:sp3d extrusionH="76200" prstMaterial="dkEdge">
            <a:bevelT/>
            <a:bevelB/>
            <a:extrusionClr>
              <a:srgbClr val="66CCFF"/>
            </a:extrusionClr>
          </a:sp3d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478" tIns="51239" rIns="102478" bIns="51239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" y="1083508"/>
            <a:ext cx="70202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S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ociedades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del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conocimiento comprenden,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además de lo económico, las dimensiones sociales, éticas y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políticas </a:t>
            </a:r>
          </a:p>
          <a:p>
            <a:pPr algn="just"/>
            <a:endParaRPr lang="es-ES" sz="2400" b="1" dirty="0">
              <a:solidFill>
                <a:srgbClr val="000066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Sociedades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en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plural: intención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de rechazar la unicidad de un modelo “listo para su uso” que no tenga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en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cuenta la diversidad cultural y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lingüística, </a:t>
            </a:r>
            <a:r>
              <a:rPr lang="es-ES" sz="2400" b="1" dirty="0">
                <a:solidFill>
                  <a:srgbClr val="000066"/>
                </a:solidFill>
                <a:latin typeface="Comic Sans MS" panose="030F0702030302020204" pitchFamily="66" charset="0"/>
              </a:rPr>
              <a:t>que  permite a todos reconocerse en los cambios que se están produciendo </a:t>
            </a:r>
            <a:r>
              <a:rPr lang="es-ES" sz="2400" b="1" dirty="0" smtClean="0">
                <a:solidFill>
                  <a:srgbClr val="000066"/>
                </a:solidFill>
                <a:latin typeface="Comic Sans MS" panose="030F0702030302020204" pitchFamily="66" charset="0"/>
              </a:rPr>
              <a:t>actualmente</a:t>
            </a:r>
            <a:endParaRPr lang="es-ES_tradnl" sz="2400" b="1" dirty="0">
              <a:solidFill>
                <a:srgbClr val="000066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347866" y="5157202"/>
            <a:ext cx="568863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N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ecesidad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de la promoción de los conocimientos como valor, 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considerados </a:t>
            </a:r>
            <a:r>
              <a:rPr lang="es-ES" sz="2400" dirty="0">
                <a:solidFill>
                  <a:srgbClr val="C00000"/>
                </a:solidFill>
                <a:latin typeface="Arial Black" panose="020B0A04020102020204" pitchFamily="34" charset="0"/>
              </a:rPr>
              <a:t>en su </a:t>
            </a:r>
            <a:r>
              <a:rPr lang="es-ES" sz="2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pluralidad</a:t>
            </a:r>
            <a:endParaRPr lang="es-ES_tradnl" sz="24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30" y="5160872"/>
            <a:ext cx="1822862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65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4" grpId="0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619672" y="0"/>
            <a:ext cx="5112568" cy="936104"/>
          </a:xfrm>
        </p:spPr>
        <p:txBody>
          <a:bodyPr>
            <a:normAutofit fontScale="90000"/>
          </a:bodyPr>
          <a:lstStyle/>
          <a:p>
            <a:r>
              <a:rPr lang="es-ES" sz="6000" dirty="0" smtClean="0">
                <a:solidFill>
                  <a:srgbClr val="FFFF00"/>
                </a:solidFill>
                <a:latin typeface="Maiandra GD" pitchFamily="34" charset="0"/>
              </a:rPr>
              <a:t>Características</a:t>
            </a:r>
            <a:endParaRPr lang="es-ES_tradnl" sz="6000" dirty="0">
              <a:solidFill>
                <a:srgbClr val="FFFF00"/>
              </a:solidFill>
              <a:latin typeface="Maiandra GD" pitchFamily="34" charset="0"/>
            </a:endParaRPr>
          </a:p>
        </p:txBody>
      </p:sp>
      <p:pic>
        <p:nvPicPr>
          <p:cNvPr id="5" name="Picture 4" descr="C:\Documents and Settings\Administrador\Escritorio\images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-27384"/>
            <a:ext cx="1746994" cy="234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0" y="936114"/>
            <a:ext cx="7380312" cy="1384995"/>
          </a:xfrm>
          <a:prstGeom prst="rect">
            <a:avLst/>
          </a:prstGeom>
          <a:solidFill>
            <a:schemeClr val="accent4">
              <a:lumMod val="10000"/>
              <a:lumOff val="9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3200" b="1">
                <a:latin typeface="Comic Sans MS" pitchFamily="66" charset="0"/>
              </a:defRPr>
            </a:lvl1pPr>
          </a:lstStyle>
          <a:p>
            <a:pPr algn="just"/>
            <a:r>
              <a:rPr lang="es-ES" sz="2800" dirty="0">
                <a:solidFill>
                  <a:srgbClr val="000066"/>
                </a:solidFill>
              </a:rPr>
              <a:t>2. El nacimiento de una sociedad mundial de la información como consecuencia de la revolución de las tecnologías</a:t>
            </a:r>
            <a:endParaRPr lang="es-ES_tradnl" sz="2800" dirty="0">
              <a:solidFill>
                <a:srgbClr val="000066"/>
              </a:solidFill>
            </a:endParaRPr>
          </a:p>
        </p:txBody>
      </p:sp>
      <p:pic>
        <p:nvPicPr>
          <p:cNvPr id="8" name="Picture 10" descr="C:\Documents and Settings\Administrador\Escritorio\índice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4" y="2492900"/>
            <a:ext cx="2033128" cy="230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2 Marcador de contenido"/>
          <p:cNvSpPr>
            <a:spLocks noGrp="1"/>
          </p:cNvSpPr>
          <p:nvPr>
            <p:ph idx="1"/>
          </p:nvPr>
        </p:nvSpPr>
        <p:spPr>
          <a:xfrm>
            <a:off x="2051721" y="2321107"/>
            <a:ext cx="7092280" cy="3196133"/>
          </a:xfrm>
          <a:solidFill>
            <a:schemeClr val="bg1">
              <a:alpha val="6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indent="0" algn="just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kern="1200" dirty="0">
                <a:solidFill>
                  <a:schemeClr val="tx1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La rápida proliferación de las herramientas que nos proveen las TIC permite </a:t>
            </a:r>
            <a:r>
              <a:rPr lang="es-ES" sz="2400" kern="1200" dirty="0">
                <a:solidFill>
                  <a:srgbClr val="C00000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crear nuevos espacios de comunicación, </a:t>
            </a:r>
            <a:r>
              <a:rPr lang="es-ES" sz="24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trabajar colaborativamente </a:t>
            </a:r>
            <a:r>
              <a:rPr lang="es-ES" sz="2400" kern="1200" dirty="0">
                <a:solidFill>
                  <a:srgbClr val="C00000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y conformar redes en las que es posible producir y </a:t>
            </a:r>
            <a:r>
              <a:rPr lang="es-ES" sz="2400" u="sng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compartir el saber</a:t>
            </a:r>
            <a:r>
              <a:rPr lang="es-ES" sz="2400" kern="1200" dirty="0">
                <a:solidFill>
                  <a:schemeClr val="tx1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, se trata de </a:t>
            </a:r>
            <a:r>
              <a:rPr lang="es-ES" sz="2400" kern="1200" dirty="0">
                <a:solidFill>
                  <a:srgbClr val="00B050"/>
                </a:solidFill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una nueva forma de </a:t>
            </a:r>
            <a:r>
              <a:rPr lang="es-ES" sz="2400" u="sng" kern="1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construir el </a:t>
            </a:r>
            <a:r>
              <a:rPr lang="es-ES" sz="2400" u="sng" kern="1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conocimiento</a:t>
            </a:r>
            <a:r>
              <a:rPr lang="es-ES" sz="2400" u="sng" kern="12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itchFamily="34" charset="0"/>
                <a:cs typeface="Calibri" pitchFamily="34" charset="0"/>
              </a:rPr>
              <a:t>  </a:t>
            </a:r>
            <a:endParaRPr lang="es-ES_tradnl" sz="2400" u="sng" kern="12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555777" y="5805264"/>
            <a:ext cx="5688633" cy="523220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>
                <a:solidFill>
                  <a:srgbClr val="000066"/>
                </a:solidFill>
                <a:latin typeface="Arial Black" panose="020B0A04020102020204" pitchFamily="34" charset="0"/>
              </a:rPr>
              <a:t>PARADIGMA TECNOLÓGICO </a:t>
            </a:r>
            <a:endParaRPr lang="es-ES_tradnl" sz="2800" dirty="0">
              <a:solidFill>
                <a:srgbClr val="000066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Flecha doblada 11"/>
          <p:cNvSpPr/>
          <p:nvPr/>
        </p:nvSpPr>
        <p:spPr>
          <a:xfrm rot="17574871">
            <a:off x="1462677" y="5032701"/>
            <a:ext cx="969231" cy="115212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7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build="p" animBg="1"/>
      <p:bldP spid="4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E:\Adiestrados\images9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-27383"/>
            <a:ext cx="2811363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Administrador\Mis documentos\Mis imágenes\images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706" y="1"/>
            <a:ext cx="6542299" cy="119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5496" y="1124744"/>
            <a:ext cx="9036496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Desempeñan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un rol fundamental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en el: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D</a:t>
            </a:r>
            <a:r>
              <a:rPr lang="es-ES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esarrollo </a:t>
            </a:r>
            <a:r>
              <a:rPr lang="es-ES" sz="2400" dirty="0">
                <a:solidFill>
                  <a:srgbClr val="0070C0"/>
                </a:solidFill>
                <a:latin typeface="Arial Black" panose="020B0A04020102020204" pitchFamily="34" charset="0"/>
              </a:rPr>
              <a:t>económico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(mediante la difusión de las innovaciones y los aumentos de productividad posibilitados por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estas)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_tradnl" sz="2400" dirty="0">
                <a:solidFill>
                  <a:srgbClr val="0070C0"/>
                </a:solidFill>
                <a:latin typeface="Arial Black" panose="020B0A04020102020204" pitchFamily="34" charset="0"/>
              </a:rPr>
              <a:t>D</a:t>
            </a:r>
            <a:r>
              <a:rPr lang="es-ES_tradnl" sz="24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esarrollo humano</a:t>
            </a:r>
            <a:r>
              <a:rPr lang="es-ES_tradnl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 (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factores </a:t>
            </a:r>
            <a:r>
              <a:rPr lang="es-ES" sz="2400" dirty="0">
                <a:solidFill>
                  <a:prstClr val="black"/>
                </a:solidFill>
                <a:latin typeface="Arial Black" panose="020B0A04020102020204" pitchFamily="34" charset="0"/>
              </a:rPr>
              <a:t>decisivos en toda la actividad de los individuos, desde sus relaciones económicas hasta el ocio y la vida </a:t>
            </a:r>
            <a:r>
              <a:rPr lang="es-ES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pública</a:t>
            </a:r>
            <a:r>
              <a:rPr lang="es-ES_tradnl" sz="2400" dirty="0" smtClean="0">
                <a:solidFill>
                  <a:prstClr val="black"/>
                </a:solidFill>
                <a:latin typeface="Arial Black" panose="020B0A04020102020204" pitchFamily="34" charset="0"/>
              </a:rPr>
              <a:t>)</a:t>
            </a:r>
            <a:endParaRPr lang="es-ES_tradnl" sz="2400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33592" y="3861058"/>
            <a:ext cx="8938405" cy="1944219"/>
            <a:chOff x="133587" y="4509120"/>
            <a:chExt cx="8902909" cy="1944219"/>
          </a:xfrm>
        </p:grpSpPr>
        <p:sp>
          <p:nvSpPr>
            <p:cNvPr id="5" name="CuadroTexto 4"/>
            <p:cNvSpPr txBox="1"/>
            <p:nvPr/>
          </p:nvSpPr>
          <p:spPr>
            <a:xfrm>
              <a:off x="133587" y="5085184"/>
              <a:ext cx="2566205" cy="8309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400" dirty="0" smtClean="0">
                  <a:solidFill>
                    <a:srgbClr val="0070C0"/>
                  </a:solidFill>
                  <a:latin typeface="Arial Black" panose="020B0A04020102020204" pitchFamily="34" charset="0"/>
                </a:rPr>
                <a:t>Progresos  </a:t>
              </a:r>
              <a:r>
                <a:rPr lang="es-ES_tradnl" sz="2400" dirty="0">
                  <a:solidFill>
                    <a:srgbClr val="0070C0"/>
                  </a:solidFill>
                  <a:latin typeface="Arial Black" panose="020B0A04020102020204" pitchFamily="34" charset="0"/>
                </a:rPr>
                <a:t>conocimiento</a:t>
              </a: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3347864" y="5085184"/>
              <a:ext cx="2520280" cy="8309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>
              <a:defPPr>
                <a:defRPr lang="es-ES"/>
              </a:defPPr>
              <a:lvl1pPr algn="ctr">
                <a:defRPr sz="2400">
                  <a:latin typeface="Arial Black" panose="020B0A04020102020204" pitchFamily="34" charset="0"/>
                </a:defRPr>
              </a:lvl1pPr>
            </a:lstStyle>
            <a:p>
              <a:r>
                <a:rPr lang="es-ES_tradnl" dirty="0" smtClean="0">
                  <a:solidFill>
                    <a:srgbClr val="0070C0"/>
                  </a:solidFill>
                </a:rPr>
                <a:t>Innovaciones </a:t>
              </a:r>
              <a:r>
                <a:rPr lang="es-ES_tradnl" dirty="0">
                  <a:solidFill>
                    <a:srgbClr val="0070C0"/>
                  </a:solidFill>
                </a:rPr>
                <a:t>tecnológicas</a:t>
              </a: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6516216" y="5046275"/>
              <a:ext cx="2520280" cy="83099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400" dirty="0" smtClean="0">
                  <a:solidFill>
                    <a:srgbClr val="0070C0"/>
                  </a:solidFill>
                  <a:latin typeface="Arial Black" panose="020B0A04020102020204" pitchFamily="34" charset="0"/>
                </a:rPr>
                <a:t>Más  </a:t>
              </a:r>
              <a:r>
                <a:rPr lang="es-ES_tradnl" sz="2400" dirty="0">
                  <a:solidFill>
                    <a:srgbClr val="0070C0"/>
                  </a:solidFill>
                  <a:latin typeface="Arial Black" panose="020B0A04020102020204" pitchFamily="34" charset="0"/>
                </a:rPr>
                <a:t>conocimiento</a:t>
              </a:r>
            </a:p>
          </p:txBody>
        </p:sp>
        <p:sp>
          <p:nvSpPr>
            <p:cNvPr id="8" name="Flecha derecha 7"/>
            <p:cNvSpPr/>
            <p:nvPr/>
          </p:nvSpPr>
          <p:spPr>
            <a:xfrm>
              <a:off x="2811363" y="5301208"/>
              <a:ext cx="392485" cy="47095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white"/>
                </a:solidFill>
              </a:endParaRPr>
            </a:p>
          </p:txBody>
        </p:sp>
        <p:sp>
          <p:nvSpPr>
            <p:cNvPr id="9" name="Flecha derecha 8"/>
            <p:cNvSpPr/>
            <p:nvPr/>
          </p:nvSpPr>
          <p:spPr>
            <a:xfrm>
              <a:off x="5979715" y="5301208"/>
              <a:ext cx="392485" cy="47095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white"/>
                </a:solidFill>
              </a:endParaRPr>
            </a:p>
          </p:txBody>
        </p:sp>
        <p:sp>
          <p:nvSpPr>
            <p:cNvPr id="11" name="Flecha curvada hacia la izquierda 10"/>
            <p:cNvSpPr/>
            <p:nvPr/>
          </p:nvSpPr>
          <p:spPr>
            <a:xfrm rot="5400000">
              <a:off x="5825459" y="5703933"/>
              <a:ext cx="432048" cy="1066759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black"/>
                </a:solidFill>
              </a:endParaRPr>
            </a:p>
          </p:txBody>
        </p:sp>
        <p:sp>
          <p:nvSpPr>
            <p:cNvPr id="12" name="Flecha curvada hacia la izquierda 11"/>
            <p:cNvSpPr/>
            <p:nvPr/>
          </p:nvSpPr>
          <p:spPr>
            <a:xfrm rot="5400000">
              <a:off x="2729115" y="5559918"/>
              <a:ext cx="432050" cy="1354792"/>
            </a:xfrm>
            <a:prstGeom prst="curved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black"/>
                </a:solidFill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2411760" y="4509120"/>
              <a:ext cx="42484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800" dirty="0" smtClean="0">
                  <a:solidFill>
                    <a:srgbClr val="C00000"/>
                  </a:solidFill>
                  <a:latin typeface="Arial Black" panose="020B0A04020102020204" pitchFamily="34" charset="0"/>
                </a:rPr>
                <a:t>CÍRCULO VIRTUOSO</a:t>
              </a:r>
              <a:endParaRPr lang="es-ES_tradnl" sz="2800" dirty="0">
                <a:solidFill>
                  <a:srgbClr val="C00000"/>
                </a:solidFill>
                <a:latin typeface="Arial Black" panose="020B0A04020102020204" pitchFamily="34" charset="0"/>
              </a:endParaRPr>
            </a:p>
          </p:txBody>
        </p:sp>
      </p:grpSp>
      <p:sp>
        <p:nvSpPr>
          <p:cNvPr id="15" name="CuadroTexto 14"/>
          <p:cNvSpPr txBox="1"/>
          <p:nvPr/>
        </p:nvSpPr>
        <p:spPr>
          <a:xfrm>
            <a:off x="5" y="5949285"/>
            <a:ext cx="9143999" cy="95410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CRECIMIENTO EXPONENCIAL DE CONOCIMIENTOS</a:t>
            </a:r>
            <a:endParaRPr lang="es-ES_tradnl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89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1456</Words>
  <Application>Microsoft Office PowerPoint</Application>
  <PresentationFormat>Presentación en pantalla (4:3)</PresentationFormat>
  <Paragraphs>150</Paragraphs>
  <Slides>29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Características</vt:lpstr>
      <vt:lpstr>Presentación de PowerPoint</vt:lpstr>
      <vt:lpstr>Características</vt:lpstr>
      <vt:lpstr>Presentación de PowerPoint</vt:lpstr>
      <vt:lpstr>Presentación de PowerPoint</vt:lpstr>
      <vt:lpstr>Características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Características</vt:lpstr>
      <vt:lpstr>Presentación de PowerPoint</vt:lpstr>
      <vt:lpstr>Características</vt:lpstr>
      <vt:lpstr>Presentación de PowerPoint</vt:lpstr>
      <vt:lpstr>Presentación de PowerPoint</vt:lpstr>
      <vt:lpstr>Características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YANELYS</dc:creator>
  <cp:lastModifiedBy>YANELYS</cp:lastModifiedBy>
  <cp:revision>3</cp:revision>
  <dcterms:created xsi:type="dcterms:W3CDTF">2024-10-28T16:53:44Z</dcterms:created>
  <dcterms:modified xsi:type="dcterms:W3CDTF">2024-10-28T17:22:31Z</dcterms:modified>
</cp:coreProperties>
</file>