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4" r:id="rId2"/>
    <p:sldId id="257" r:id="rId3"/>
    <p:sldId id="310" r:id="rId4"/>
    <p:sldId id="316" r:id="rId5"/>
    <p:sldId id="317" r:id="rId6"/>
    <p:sldId id="318" r:id="rId7"/>
    <p:sldId id="319" r:id="rId8"/>
    <p:sldId id="320" r:id="rId9"/>
    <p:sldId id="268" r:id="rId10"/>
    <p:sldId id="321" r:id="rId11"/>
    <p:sldId id="322" r:id="rId12"/>
    <p:sldId id="323" r:id="rId13"/>
    <p:sldId id="259" r:id="rId14"/>
    <p:sldId id="281" r:id="rId15"/>
    <p:sldId id="261" r:id="rId16"/>
    <p:sldId id="324" r:id="rId17"/>
    <p:sldId id="311" r:id="rId18"/>
    <p:sldId id="325" r:id="rId19"/>
    <p:sldId id="326" r:id="rId20"/>
    <p:sldId id="327" r:id="rId21"/>
    <p:sldId id="260" r:id="rId22"/>
    <p:sldId id="328" r:id="rId23"/>
    <p:sldId id="312" r:id="rId24"/>
    <p:sldId id="329" r:id="rId25"/>
    <p:sldId id="330" r:id="rId26"/>
    <p:sldId id="331" r:id="rId27"/>
    <p:sldId id="332" r:id="rId28"/>
    <p:sldId id="282" r:id="rId29"/>
    <p:sldId id="283" r:id="rId30"/>
    <p:sldId id="284" r:id="rId31"/>
    <p:sldId id="285" r:id="rId32"/>
    <p:sldId id="286" r:id="rId33"/>
    <p:sldId id="287" r:id="rId34"/>
    <p:sldId id="288" r:id="rId35"/>
    <p:sldId id="289" r:id="rId36"/>
    <p:sldId id="313" r:id="rId37"/>
    <p:sldId id="309" r:id="rId38"/>
    <p:sldId id="333" r:id="rId39"/>
    <p:sldId id="314" r:id="rId40"/>
    <p:sldId id="334" r:id="rId41"/>
    <p:sldId id="335" r:id="rId42"/>
    <p:sldId id="336" r:id="rId43"/>
    <p:sldId id="337" r:id="rId44"/>
    <p:sldId id="338" r:id="rId45"/>
    <p:sldId id="339" r:id="rId46"/>
    <p:sldId id="340" r:id="rId47"/>
    <p:sldId id="341" r:id="rId48"/>
    <p:sldId id="342"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7F88166-6577-4DD9-B6C1-81CA6943104B}" type="datetimeFigureOut">
              <a:rPr lang="es-ES" smtClean="0"/>
              <a:t>01/02/2026</a:t>
            </a:fld>
            <a:endParaRPr lang="es-E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s-E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AD8590F-FE1F-472A-8E57-489E623E9530}" type="slidenum">
              <a:rPr lang="es-ES" smtClean="0"/>
              <a:t>‹Nº›</a:t>
            </a:fld>
            <a:endParaRPr lang="es-E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22705281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7F88166-6577-4DD9-B6C1-81CA6943104B}" type="datetimeFigureOut">
              <a:rPr lang="es-ES" smtClean="0"/>
              <a:t>01/02/2026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378098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7F88166-6577-4DD9-B6C1-81CA6943104B}" type="datetimeFigureOut">
              <a:rPr lang="es-ES" smtClean="0"/>
              <a:t>01/02/2026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4220123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7F88166-6577-4DD9-B6C1-81CA6943104B}" type="datetimeFigureOut">
              <a:rPr lang="es-ES" smtClean="0"/>
              <a:t>01/02/2026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2777049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7F88166-6577-4DD9-B6C1-81CA6943104B}" type="datetimeFigureOut">
              <a:rPr lang="es-ES" smtClean="0"/>
              <a:t>01/02/2026</a:t>
            </a:fld>
            <a:endParaRPr lang="es-E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s-E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AD8590F-FE1F-472A-8E57-489E623E9530}" type="slidenum">
              <a:rPr lang="es-ES" smtClean="0"/>
              <a:t>‹Nº›</a:t>
            </a:fld>
            <a:endParaRPr lang="es-E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15373177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MX"/>
              <a:t>Haz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67F88166-6577-4DD9-B6C1-81CA6943104B}" type="datetimeFigureOut">
              <a:rPr lang="es-ES" smtClean="0"/>
              <a:t>01/02/2026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133414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67F88166-6577-4DD9-B6C1-81CA6943104B}" type="datetimeFigureOut">
              <a:rPr lang="es-ES" smtClean="0"/>
              <a:t>01/02/2026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1543226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67F88166-6577-4DD9-B6C1-81CA6943104B}" type="datetimeFigureOut">
              <a:rPr lang="es-ES" smtClean="0"/>
              <a:t>01/02/2026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297556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88166-6577-4DD9-B6C1-81CA6943104B}" type="datetimeFigureOut">
              <a:rPr lang="es-ES" smtClean="0"/>
              <a:t>01/02/2026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AD8590F-FE1F-472A-8E57-489E623E9530}" type="slidenum">
              <a:rPr lang="es-ES" smtClean="0"/>
              <a:t>‹Nº›</a:t>
            </a:fld>
            <a:endParaRPr lang="es-ES"/>
          </a:p>
        </p:txBody>
      </p:sp>
    </p:spTree>
    <p:extLst>
      <p:ext uri="{BB962C8B-B14F-4D97-AF65-F5344CB8AC3E}">
        <p14:creationId xmlns:p14="http://schemas.microsoft.com/office/powerpoint/2010/main" val="1484754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MX"/>
              <a:t>Haz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7F88166-6577-4DD9-B6C1-81CA6943104B}" type="datetimeFigureOut">
              <a:rPr lang="es-ES" smtClean="0"/>
              <a:t>01/02/2026</a:t>
            </a:fld>
            <a:endParaRPr lang="es-E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AD8590F-FE1F-472A-8E57-489E623E9530}" type="slidenum">
              <a:rPr lang="es-ES" smtClean="0"/>
              <a:t>‹Nº›</a:t>
            </a:fld>
            <a:endParaRPr lang="es-E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38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7F88166-6577-4DD9-B6C1-81CA6943104B}" type="datetimeFigureOut">
              <a:rPr lang="es-ES" smtClean="0"/>
              <a:t>01/02/2026</a:t>
            </a:fld>
            <a:endParaRPr lang="es-E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AD8590F-FE1F-472A-8E57-489E623E9530}" type="slidenum">
              <a:rPr lang="es-ES" smtClean="0"/>
              <a:t>‹Nº›</a:t>
            </a:fld>
            <a:endParaRPr lang="es-E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4401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7F88166-6577-4DD9-B6C1-81CA6943104B}" type="datetimeFigureOut">
              <a:rPr lang="es-ES" smtClean="0"/>
              <a:t>01/02/2026</a:t>
            </a:fld>
            <a:endParaRPr lang="es-E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s-E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AD8590F-FE1F-472A-8E57-489E623E9530}" type="slidenum">
              <a:rPr lang="es-ES" smtClean="0"/>
              <a:t>‹Nº›</a:t>
            </a:fld>
            <a:endParaRPr lang="es-E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0538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B3290-E889-4D92-9BF3-8F6FA0E6CDFF}"/>
              </a:ext>
            </a:extLst>
          </p:cNvPr>
          <p:cNvSpPr>
            <a:spLocks noGrp="1"/>
          </p:cNvSpPr>
          <p:nvPr>
            <p:ph type="ctrTitle"/>
          </p:nvPr>
        </p:nvSpPr>
        <p:spPr/>
        <p:txBody>
          <a:bodyPr/>
          <a:lstStyle/>
          <a:p>
            <a:r>
              <a:rPr lang="es-ES" dirty="0">
                <a:solidFill>
                  <a:schemeClr val="tx1"/>
                </a:solidFill>
                <a:effectLst>
                  <a:outerShdw blurRad="38100" dist="38100" dir="2700000" algn="tl">
                    <a:srgbClr val="000000">
                      <a:alpha val="43137"/>
                    </a:srgbClr>
                  </a:outerShdw>
                </a:effectLst>
              </a:rPr>
              <a:t>Universidad de artemisa</a:t>
            </a:r>
          </a:p>
        </p:txBody>
      </p:sp>
      <p:sp>
        <p:nvSpPr>
          <p:cNvPr id="3" name="Subtítulo 2">
            <a:extLst>
              <a:ext uri="{FF2B5EF4-FFF2-40B4-BE49-F238E27FC236}">
                <a16:creationId xmlns:a16="http://schemas.microsoft.com/office/drawing/2014/main" id="{9E710A8F-C192-4AAC-B3D0-946907507AFB}"/>
              </a:ext>
            </a:extLst>
          </p:cNvPr>
          <p:cNvSpPr>
            <a:spLocks noGrp="1"/>
          </p:cNvSpPr>
          <p:nvPr>
            <p:ph type="subTitle" idx="1"/>
          </p:nvPr>
        </p:nvSpPr>
        <p:spPr/>
        <p:txBody>
          <a:bodyPr>
            <a:normAutofit/>
          </a:bodyPr>
          <a:lstStyle/>
          <a:p>
            <a:r>
              <a:rPr lang="es-ES" sz="4000" dirty="0">
                <a:solidFill>
                  <a:schemeClr val="tx1"/>
                </a:solidFill>
              </a:rPr>
              <a:t>Clase # 1</a:t>
            </a:r>
          </a:p>
        </p:txBody>
      </p:sp>
      <p:sp>
        <p:nvSpPr>
          <p:cNvPr id="4" name="CuadroTexto 3">
            <a:extLst>
              <a:ext uri="{FF2B5EF4-FFF2-40B4-BE49-F238E27FC236}">
                <a16:creationId xmlns:a16="http://schemas.microsoft.com/office/drawing/2014/main" id="{C929C12C-4DC1-4C2F-A263-116E12056114}"/>
              </a:ext>
            </a:extLst>
          </p:cNvPr>
          <p:cNvSpPr txBox="1"/>
          <p:nvPr/>
        </p:nvSpPr>
        <p:spPr>
          <a:xfrm>
            <a:off x="932155" y="5539666"/>
            <a:ext cx="6489577" cy="523220"/>
          </a:xfrm>
          <a:prstGeom prst="rect">
            <a:avLst/>
          </a:prstGeom>
          <a:noFill/>
        </p:spPr>
        <p:txBody>
          <a:bodyPr wrap="square" rtlCol="0">
            <a:spAutoFit/>
          </a:bodyPr>
          <a:lstStyle/>
          <a:p>
            <a:r>
              <a:rPr lang="es-ES" sz="2800" b="1" dirty="0"/>
              <a:t>Profesor: M.Sc. Carlos García Pérez</a:t>
            </a:r>
          </a:p>
        </p:txBody>
      </p:sp>
    </p:spTree>
    <p:extLst>
      <p:ext uri="{BB962C8B-B14F-4D97-AF65-F5344CB8AC3E}">
        <p14:creationId xmlns:p14="http://schemas.microsoft.com/office/powerpoint/2010/main" val="173305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Oval 2">
            <a:extLst>
              <a:ext uri="{FF2B5EF4-FFF2-40B4-BE49-F238E27FC236}">
                <a16:creationId xmlns:a16="http://schemas.microsoft.com/office/drawing/2014/main" id="{D6E1715D-0CE4-4B7B-9326-32F3A040B411}"/>
              </a:ext>
            </a:extLst>
          </p:cNvPr>
          <p:cNvSpPr>
            <a:spLocks noChangeArrowheads="1"/>
          </p:cNvSpPr>
          <p:nvPr/>
        </p:nvSpPr>
        <p:spPr bwMode="auto">
          <a:xfrm>
            <a:off x="2208214" y="84138"/>
            <a:ext cx="7775575" cy="823912"/>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2800" b="1"/>
              <a:t>LA  FORMULACIÓN DEL PROBLEMA</a:t>
            </a:r>
            <a:endParaRPr lang="es-ES" altLang="es-ES" sz="5400" b="1"/>
          </a:p>
        </p:txBody>
      </p:sp>
      <p:sp>
        <p:nvSpPr>
          <p:cNvPr id="70659" name="AutoShape 3">
            <a:extLst>
              <a:ext uri="{FF2B5EF4-FFF2-40B4-BE49-F238E27FC236}">
                <a16:creationId xmlns:a16="http://schemas.microsoft.com/office/drawing/2014/main" id="{36F25F7F-9C0F-4A54-AC77-6072F414668D}"/>
              </a:ext>
            </a:extLst>
          </p:cNvPr>
          <p:cNvSpPr>
            <a:spLocks noChangeArrowheads="1"/>
          </p:cNvSpPr>
          <p:nvPr/>
        </p:nvSpPr>
        <p:spPr bwMode="auto">
          <a:xfrm>
            <a:off x="1774825" y="3694113"/>
            <a:ext cx="3748088" cy="1319212"/>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b="1"/>
              <a:t>Lograr que pueda ser abarcado en un solo estudio, lo que no quita que pueda ser dividido en problema y subproblemas.</a:t>
            </a:r>
          </a:p>
        </p:txBody>
      </p:sp>
      <p:sp>
        <p:nvSpPr>
          <p:cNvPr id="70660" name="AutoShape 4">
            <a:extLst>
              <a:ext uri="{FF2B5EF4-FFF2-40B4-BE49-F238E27FC236}">
                <a16:creationId xmlns:a16="http://schemas.microsoft.com/office/drawing/2014/main" id="{7C24F305-7DCC-4143-BC7C-5FAAF0FBC370}"/>
              </a:ext>
            </a:extLst>
          </p:cNvPr>
          <p:cNvSpPr>
            <a:spLocks noChangeArrowheads="1"/>
          </p:cNvSpPr>
          <p:nvPr/>
        </p:nvSpPr>
        <p:spPr bwMode="auto">
          <a:xfrm>
            <a:off x="6456363" y="2060576"/>
            <a:ext cx="2952750" cy="5762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MX" altLang="es-ES" sz="4000" b="1"/>
              <a:t>Redactarlo</a:t>
            </a:r>
            <a:endParaRPr lang="es-ES_tradnl" altLang="es-ES" sz="6600" b="1"/>
          </a:p>
        </p:txBody>
      </p:sp>
      <p:sp>
        <p:nvSpPr>
          <p:cNvPr id="70661" name="AutoShape 5">
            <a:extLst>
              <a:ext uri="{FF2B5EF4-FFF2-40B4-BE49-F238E27FC236}">
                <a16:creationId xmlns:a16="http://schemas.microsoft.com/office/drawing/2014/main" id="{FCB79D9F-5980-4AD6-8837-A95F0E010601}"/>
              </a:ext>
            </a:extLst>
          </p:cNvPr>
          <p:cNvSpPr>
            <a:spLocks noChangeArrowheads="1"/>
          </p:cNvSpPr>
          <p:nvPr/>
        </p:nvSpPr>
        <p:spPr bwMode="auto">
          <a:xfrm>
            <a:off x="1703389" y="1844675"/>
            <a:ext cx="3686175" cy="1047750"/>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2800" b="1"/>
              <a:t>Reducirlo en </a:t>
            </a:r>
          </a:p>
          <a:p>
            <a:pPr algn="ctr"/>
            <a:r>
              <a:rPr lang="es-MX" altLang="es-ES" sz="2800" b="1"/>
              <a:t>términos concretos</a:t>
            </a:r>
          </a:p>
        </p:txBody>
      </p:sp>
      <p:sp>
        <p:nvSpPr>
          <p:cNvPr id="70662" name="AutoShape 6">
            <a:extLst>
              <a:ext uri="{FF2B5EF4-FFF2-40B4-BE49-F238E27FC236}">
                <a16:creationId xmlns:a16="http://schemas.microsoft.com/office/drawing/2014/main" id="{B442372D-7860-476E-91B9-77B7E70969D7}"/>
              </a:ext>
            </a:extLst>
          </p:cNvPr>
          <p:cNvSpPr>
            <a:spLocks noChangeArrowheads="1"/>
          </p:cNvSpPr>
          <p:nvPr/>
        </p:nvSpPr>
        <p:spPr bwMode="auto">
          <a:xfrm>
            <a:off x="5159376" y="981075"/>
            <a:ext cx="1368425" cy="647700"/>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Dos etapas</a:t>
            </a:r>
          </a:p>
        </p:txBody>
      </p:sp>
      <p:sp>
        <p:nvSpPr>
          <p:cNvPr id="70663" name="AutoShape 7">
            <a:extLst>
              <a:ext uri="{FF2B5EF4-FFF2-40B4-BE49-F238E27FC236}">
                <a16:creationId xmlns:a16="http://schemas.microsoft.com/office/drawing/2014/main" id="{2615420C-48A1-445D-B23F-BFD30AFE71C1}"/>
              </a:ext>
            </a:extLst>
          </p:cNvPr>
          <p:cNvSpPr>
            <a:spLocks noChangeArrowheads="1"/>
          </p:cNvSpPr>
          <p:nvPr/>
        </p:nvSpPr>
        <p:spPr bwMode="auto">
          <a:xfrm>
            <a:off x="3432176" y="981076"/>
            <a:ext cx="576263" cy="792163"/>
          </a:xfrm>
          <a:prstGeom prst="downArrow">
            <a:avLst>
              <a:gd name="adj1" fmla="val 50000"/>
              <a:gd name="adj2" fmla="val 34366"/>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0664" name="AutoShape 8">
            <a:extLst>
              <a:ext uri="{FF2B5EF4-FFF2-40B4-BE49-F238E27FC236}">
                <a16:creationId xmlns:a16="http://schemas.microsoft.com/office/drawing/2014/main" id="{B4B6A89F-0535-41E6-B373-DFC34762543C}"/>
              </a:ext>
            </a:extLst>
          </p:cNvPr>
          <p:cNvSpPr>
            <a:spLocks noChangeArrowheads="1"/>
          </p:cNvSpPr>
          <p:nvPr/>
        </p:nvSpPr>
        <p:spPr bwMode="auto">
          <a:xfrm>
            <a:off x="2208214" y="2924176"/>
            <a:ext cx="1150937" cy="288925"/>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Exige </a:t>
            </a:r>
          </a:p>
        </p:txBody>
      </p:sp>
      <p:sp>
        <p:nvSpPr>
          <p:cNvPr id="70665" name="AutoShape 9">
            <a:extLst>
              <a:ext uri="{FF2B5EF4-FFF2-40B4-BE49-F238E27FC236}">
                <a16:creationId xmlns:a16="http://schemas.microsoft.com/office/drawing/2014/main" id="{2C901B5B-AB39-4740-B93C-B7E035B69EA7}"/>
              </a:ext>
            </a:extLst>
          </p:cNvPr>
          <p:cNvSpPr>
            <a:spLocks noChangeArrowheads="1"/>
          </p:cNvSpPr>
          <p:nvPr/>
        </p:nvSpPr>
        <p:spPr bwMode="auto">
          <a:xfrm>
            <a:off x="3216275" y="2924176"/>
            <a:ext cx="431800" cy="720725"/>
          </a:xfrm>
          <a:prstGeom prst="downArrow">
            <a:avLst>
              <a:gd name="adj1" fmla="val 50000"/>
              <a:gd name="adj2" fmla="val 41728"/>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0666" name="AutoShape 10">
            <a:extLst>
              <a:ext uri="{FF2B5EF4-FFF2-40B4-BE49-F238E27FC236}">
                <a16:creationId xmlns:a16="http://schemas.microsoft.com/office/drawing/2014/main" id="{77E3990E-7485-45B7-842E-13FD3AD2DE3A}"/>
              </a:ext>
            </a:extLst>
          </p:cNvPr>
          <p:cNvSpPr>
            <a:spLocks noChangeArrowheads="1"/>
          </p:cNvSpPr>
          <p:nvPr/>
        </p:nvSpPr>
        <p:spPr bwMode="auto">
          <a:xfrm>
            <a:off x="7642225" y="2676526"/>
            <a:ext cx="431800" cy="720725"/>
          </a:xfrm>
          <a:prstGeom prst="downArrow">
            <a:avLst>
              <a:gd name="adj1" fmla="val 50000"/>
              <a:gd name="adj2" fmla="val 41728"/>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0670" name="AutoShape 14">
            <a:extLst>
              <a:ext uri="{FF2B5EF4-FFF2-40B4-BE49-F238E27FC236}">
                <a16:creationId xmlns:a16="http://schemas.microsoft.com/office/drawing/2014/main" id="{ACB05E09-08E7-4C39-8AF7-2F609B8C7F20}"/>
              </a:ext>
            </a:extLst>
          </p:cNvPr>
          <p:cNvSpPr>
            <a:spLocks noChangeArrowheads="1"/>
          </p:cNvSpPr>
          <p:nvPr/>
        </p:nvSpPr>
        <p:spPr bwMode="auto">
          <a:xfrm>
            <a:off x="5880100" y="3660497"/>
            <a:ext cx="4629150" cy="2145268"/>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buFontTx/>
              <a:buChar char="•"/>
            </a:pPr>
            <a:r>
              <a:rPr lang="es-MX" altLang="es-ES" sz="2000" b="1"/>
              <a:t> En forma oracional o   interrogativa.</a:t>
            </a:r>
          </a:p>
          <a:p>
            <a:pPr algn="just">
              <a:buFontTx/>
              <a:buChar char="•"/>
            </a:pPr>
            <a:r>
              <a:rPr lang="es-MX" altLang="es-ES" sz="2000" b="1"/>
              <a:t> De manera breve. </a:t>
            </a:r>
          </a:p>
          <a:p>
            <a:pPr algn="just">
              <a:buFontTx/>
              <a:buChar char="•"/>
            </a:pPr>
            <a:r>
              <a:rPr lang="es-MX" altLang="es-ES" sz="2000" b="1"/>
              <a:t> Que incluya  claramente el punto  de conflicto en el que se va a centrar la atención y la relación con la situación de dificultad.</a:t>
            </a:r>
            <a:endParaRPr lang="es-ES_tradnl" altLang="es-ES" sz="4000" b="1"/>
          </a:p>
        </p:txBody>
      </p:sp>
      <p:sp>
        <p:nvSpPr>
          <p:cNvPr id="70671" name="AutoShape 15">
            <a:extLst>
              <a:ext uri="{FF2B5EF4-FFF2-40B4-BE49-F238E27FC236}">
                <a16:creationId xmlns:a16="http://schemas.microsoft.com/office/drawing/2014/main" id="{5EC130D3-B9B7-4A64-BF59-30F3C40C555F}"/>
              </a:ext>
            </a:extLst>
          </p:cNvPr>
          <p:cNvSpPr>
            <a:spLocks noChangeArrowheads="1"/>
          </p:cNvSpPr>
          <p:nvPr/>
        </p:nvSpPr>
        <p:spPr bwMode="auto">
          <a:xfrm>
            <a:off x="7464426" y="1052513"/>
            <a:ext cx="576263" cy="792162"/>
          </a:xfrm>
          <a:prstGeom prst="downArrow">
            <a:avLst>
              <a:gd name="adj1" fmla="val 50000"/>
              <a:gd name="adj2" fmla="val 34366"/>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0672" name="AutoShape 16">
            <a:extLst>
              <a:ext uri="{FF2B5EF4-FFF2-40B4-BE49-F238E27FC236}">
                <a16:creationId xmlns:a16="http://schemas.microsoft.com/office/drawing/2014/main" id="{115C4035-C3A3-4DED-B394-9EF887F963A6}"/>
              </a:ext>
            </a:extLst>
          </p:cNvPr>
          <p:cNvSpPr>
            <a:spLocks noChangeArrowheads="1"/>
          </p:cNvSpPr>
          <p:nvPr/>
        </p:nvSpPr>
        <p:spPr bwMode="auto">
          <a:xfrm>
            <a:off x="7824789" y="2781301"/>
            <a:ext cx="1150937" cy="288925"/>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Exige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0658"/>
                                        </p:tgtEl>
                                        <p:attrNameLst>
                                          <p:attrName>style.visibility</p:attrName>
                                        </p:attrNameLst>
                                      </p:cBhvr>
                                      <p:to>
                                        <p:strVal val="visible"/>
                                      </p:to>
                                    </p:set>
                                    <p:animEffect transition="in" filter="checkerboard(across)">
                                      <p:cBhvr>
                                        <p:cTn id="7" dur="500"/>
                                        <p:tgtEl>
                                          <p:spTgt spid="7065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0659"/>
                                        </p:tgtEl>
                                        <p:attrNameLst>
                                          <p:attrName>style.visibility</p:attrName>
                                        </p:attrNameLst>
                                      </p:cBhvr>
                                      <p:to>
                                        <p:strVal val="visible"/>
                                      </p:to>
                                    </p:set>
                                    <p:animEffect transition="in" filter="checkerboard(across)">
                                      <p:cBhvr>
                                        <p:cTn id="10" dur="500"/>
                                        <p:tgtEl>
                                          <p:spTgt spid="70659"/>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0660"/>
                                        </p:tgtEl>
                                        <p:attrNameLst>
                                          <p:attrName>style.visibility</p:attrName>
                                        </p:attrNameLst>
                                      </p:cBhvr>
                                      <p:to>
                                        <p:strVal val="visible"/>
                                      </p:to>
                                    </p:set>
                                    <p:animEffect transition="in" filter="checkerboard(across)">
                                      <p:cBhvr>
                                        <p:cTn id="13" dur="500"/>
                                        <p:tgtEl>
                                          <p:spTgt spid="7066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0661"/>
                                        </p:tgtEl>
                                        <p:attrNameLst>
                                          <p:attrName>style.visibility</p:attrName>
                                        </p:attrNameLst>
                                      </p:cBhvr>
                                      <p:to>
                                        <p:strVal val="visible"/>
                                      </p:to>
                                    </p:set>
                                    <p:animEffect transition="in" filter="checkerboard(across)">
                                      <p:cBhvr>
                                        <p:cTn id="16" dur="500"/>
                                        <p:tgtEl>
                                          <p:spTgt spid="70661"/>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70662"/>
                                        </p:tgtEl>
                                        <p:attrNameLst>
                                          <p:attrName>style.visibility</p:attrName>
                                        </p:attrNameLst>
                                      </p:cBhvr>
                                      <p:to>
                                        <p:strVal val="visible"/>
                                      </p:to>
                                    </p:set>
                                    <p:animEffect transition="in" filter="checkerboard(across)">
                                      <p:cBhvr>
                                        <p:cTn id="19" dur="500"/>
                                        <p:tgtEl>
                                          <p:spTgt spid="7066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70664"/>
                                        </p:tgtEl>
                                        <p:attrNameLst>
                                          <p:attrName>style.visibility</p:attrName>
                                        </p:attrNameLst>
                                      </p:cBhvr>
                                      <p:to>
                                        <p:strVal val="visible"/>
                                      </p:to>
                                    </p:set>
                                    <p:animEffect transition="in" filter="checkerboard(across)">
                                      <p:cBhvr>
                                        <p:cTn id="22" dur="500"/>
                                        <p:tgtEl>
                                          <p:spTgt spid="70664"/>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70670"/>
                                        </p:tgtEl>
                                        <p:attrNameLst>
                                          <p:attrName>style.visibility</p:attrName>
                                        </p:attrNameLst>
                                      </p:cBhvr>
                                      <p:to>
                                        <p:strVal val="visible"/>
                                      </p:to>
                                    </p:set>
                                    <p:animEffect transition="in" filter="checkerboard(across)">
                                      <p:cBhvr>
                                        <p:cTn id="25" dur="500"/>
                                        <p:tgtEl>
                                          <p:spTgt spid="70670"/>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70672"/>
                                        </p:tgtEl>
                                        <p:attrNameLst>
                                          <p:attrName>style.visibility</p:attrName>
                                        </p:attrNameLst>
                                      </p:cBhvr>
                                      <p:to>
                                        <p:strVal val="visible"/>
                                      </p:to>
                                    </p:set>
                                    <p:animEffect transition="in" filter="checkerboard(across)">
                                      <p:cBhvr>
                                        <p:cTn id="28" dur="500"/>
                                        <p:tgtEl>
                                          <p:spTgt spid="70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animBg="1"/>
      <p:bldP spid="70659" grpId="0" animBg="1"/>
      <p:bldP spid="70660" grpId="0" animBg="1"/>
      <p:bldP spid="70661" grpId="0" animBg="1"/>
      <p:bldP spid="70662" grpId="0"/>
      <p:bldP spid="70664" grpId="0"/>
      <p:bldP spid="70670" grpId="0" animBg="1"/>
      <p:bldP spid="706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Oval 2">
            <a:extLst>
              <a:ext uri="{FF2B5EF4-FFF2-40B4-BE49-F238E27FC236}">
                <a16:creationId xmlns:a16="http://schemas.microsoft.com/office/drawing/2014/main" id="{637E57BD-A62C-44D8-8B31-9EDD530C1793}"/>
              </a:ext>
            </a:extLst>
          </p:cNvPr>
          <p:cNvSpPr>
            <a:spLocks noChangeArrowheads="1"/>
          </p:cNvSpPr>
          <p:nvPr/>
        </p:nvSpPr>
        <p:spPr bwMode="auto">
          <a:xfrm>
            <a:off x="3863976" y="260351"/>
            <a:ext cx="4321175" cy="1655763"/>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4800" b="1"/>
              <a:t>PROBLEMA</a:t>
            </a:r>
            <a:endParaRPr lang="es-ES" altLang="es-ES" sz="4800" b="1"/>
          </a:p>
        </p:txBody>
      </p:sp>
      <p:sp>
        <p:nvSpPr>
          <p:cNvPr id="67587" name="Line 3">
            <a:extLst>
              <a:ext uri="{FF2B5EF4-FFF2-40B4-BE49-F238E27FC236}">
                <a16:creationId xmlns:a16="http://schemas.microsoft.com/office/drawing/2014/main" id="{3CF01D29-6D30-4821-9B06-46171DAAC9A0}"/>
              </a:ext>
            </a:extLst>
          </p:cNvPr>
          <p:cNvSpPr>
            <a:spLocks noChangeShapeType="1"/>
          </p:cNvSpPr>
          <p:nvPr/>
        </p:nvSpPr>
        <p:spPr bwMode="auto">
          <a:xfrm>
            <a:off x="5859463"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588" name="Line 4">
            <a:extLst>
              <a:ext uri="{FF2B5EF4-FFF2-40B4-BE49-F238E27FC236}">
                <a16:creationId xmlns:a16="http://schemas.microsoft.com/office/drawing/2014/main" id="{309C539C-630B-410F-858D-D9CA283BA788}"/>
              </a:ext>
            </a:extLst>
          </p:cNvPr>
          <p:cNvSpPr>
            <a:spLocks noChangeShapeType="1"/>
          </p:cNvSpPr>
          <p:nvPr/>
        </p:nvSpPr>
        <p:spPr bwMode="auto">
          <a:xfrm>
            <a:off x="6167438"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589" name="AutoShape 5">
            <a:extLst>
              <a:ext uri="{FF2B5EF4-FFF2-40B4-BE49-F238E27FC236}">
                <a16:creationId xmlns:a16="http://schemas.microsoft.com/office/drawing/2014/main" id="{BB64DAC1-FDFD-4F19-90AD-46A7D3038233}"/>
              </a:ext>
            </a:extLst>
          </p:cNvPr>
          <p:cNvSpPr>
            <a:spLocks noChangeArrowheads="1"/>
          </p:cNvSpPr>
          <p:nvPr/>
        </p:nvSpPr>
        <p:spPr bwMode="auto">
          <a:xfrm>
            <a:off x="1631951" y="2636838"/>
            <a:ext cx="1584325" cy="1655762"/>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¿Qué?</a:t>
            </a:r>
          </a:p>
          <a:p>
            <a:pPr algn="ctr"/>
            <a:r>
              <a:rPr lang="es-ES_tradnl" altLang="es-ES" sz="2800" b="1"/>
              <a:t>¿Cómo?</a:t>
            </a:r>
          </a:p>
          <a:p>
            <a:pPr algn="ctr"/>
            <a:r>
              <a:rPr lang="es-ES_tradnl" altLang="es-ES" sz="2800" b="1"/>
              <a:t>¿Cuál?</a:t>
            </a:r>
          </a:p>
        </p:txBody>
      </p:sp>
      <p:sp>
        <p:nvSpPr>
          <p:cNvPr id="67590" name="Text Box 6">
            <a:extLst>
              <a:ext uri="{FF2B5EF4-FFF2-40B4-BE49-F238E27FC236}">
                <a16:creationId xmlns:a16="http://schemas.microsoft.com/office/drawing/2014/main" id="{632135EB-15CF-4A12-AE20-1128DAB0AD47}"/>
              </a:ext>
            </a:extLst>
          </p:cNvPr>
          <p:cNvSpPr txBox="1">
            <a:spLocks noChangeArrowheads="1"/>
          </p:cNvSpPr>
          <p:nvPr/>
        </p:nvSpPr>
        <p:spPr bwMode="auto">
          <a:xfrm>
            <a:off x="3143251" y="2678113"/>
            <a:ext cx="720725" cy="1433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7591" name="AutoShape 7">
            <a:extLst>
              <a:ext uri="{FF2B5EF4-FFF2-40B4-BE49-F238E27FC236}">
                <a16:creationId xmlns:a16="http://schemas.microsoft.com/office/drawing/2014/main" id="{65714471-E0C2-4758-83DE-C7B13F68C9A2}"/>
              </a:ext>
            </a:extLst>
          </p:cNvPr>
          <p:cNvSpPr>
            <a:spLocks noChangeArrowheads="1"/>
          </p:cNvSpPr>
          <p:nvPr/>
        </p:nvSpPr>
        <p:spPr bwMode="auto">
          <a:xfrm>
            <a:off x="4008438" y="2708276"/>
            <a:ext cx="1655762"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Agente</a:t>
            </a:r>
          </a:p>
          <a:p>
            <a:pPr algn="ctr"/>
            <a:r>
              <a:rPr lang="es-ES_tradnl" altLang="es-ES" sz="2800" b="1"/>
              <a:t>Transfor. </a:t>
            </a:r>
          </a:p>
        </p:txBody>
      </p:sp>
      <p:sp>
        <p:nvSpPr>
          <p:cNvPr id="67592" name="Text Box 8">
            <a:extLst>
              <a:ext uri="{FF2B5EF4-FFF2-40B4-BE49-F238E27FC236}">
                <a16:creationId xmlns:a16="http://schemas.microsoft.com/office/drawing/2014/main" id="{E5A1311B-FBD2-4EA9-B240-ED5C4D6FC2BC}"/>
              </a:ext>
            </a:extLst>
          </p:cNvPr>
          <p:cNvSpPr txBox="1">
            <a:spLocks noChangeArrowheads="1"/>
          </p:cNvSpPr>
          <p:nvPr/>
        </p:nvSpPr>
        <p:spPr bwMode="auto">
          <a:xfrm>
            <a:off x="3937001" y="4854575"/>
            <a:ext cx="1655763" cy="1778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000" b="1"/>
              <a:t>Contribuir</a:t>
            </a:r>
          </a:p>
          <a:p>
            <a:pPr>
              <a:spcBef>
                <a:spcPct val="50000"/>
              </a:spcBef>
            </a:pPr>
            <a:r>
              <a:rPr lang="es-ES_tradnl" altLang="es-ES" sz="2000" b="1"/>
              <a:t>Mejorar</a:t>
            </a:r>
          </a:p>
          <a:p>
            <a:pPr>
              <a:spcBef>
                <a:spcPct val="50000"/>
              </a:spcBef>
            </a:pPr>
            <a:r>
              <a:rPr lang="es-ES_tradnl" altLang="es-ES" sz="2000" b="1"/>
              <a:t>Desarrollar</a:t>
            </a:r>
          </a:p>
          <a:p>
            <a:pPr>
              <a:spcBef>
                <a:spcPct val="50000"/>
              </a:spcBef>
            </a:pPr>
            <a:r>
              <a:rPr lang="es-ES_tradnl" altLang="es-ES" sz="2000" b="1"/>
              <a:t>Fortalecer</a:t>
            </a:r>
          </a:p>
        </p:txBody>
      </p:sp>
      <p:sp>
        <p:nvSpPr>
          <p:cNvPr id="67593" name="Line 9">
            <a:extLst>
              <a:ext uri="{FF2B5EF4-FFF2-40B4-BE49-F238E27FC236}">
                <a16:creationId xmlns:a16="http://schemas.microsoft.com/office/drawing/2014/main" id="{C88F769E-D577-41ED-B1AF-1AAA5431A15E}"/>
              </a:ext>
            </a:extLst>
          </p:cNvPr>
          <p:cNvSpPr>
            <a:spLocks noChangeShapeType="1"/>
          </p:cNvSpPr>
          <p:nvPr/>
        </p:nvSpPr>
        <p:spPr bwMode="auto">
          <a:xfrm>
            <a:off x="4800600" y="4375150"/>
            <a:ext cx="0" cy="431800"/>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594" name="Line 10">
            <a:extLst>
              <a:ext uri="{FF2B5EF4-FFF2-40B4-BE49-F238E27FC236}">
                <a16:creationId xmlns:a16="http://schemas.microsoft.com/office/drawing/2014/main" id="{F034E1E1-C505-411F-8F1D-5DFB6CFFC1CF}"/>
              </a:ext>
            </a:extLst>
          </p:cNvPr>
          <p:cNvSpPr>
            <a:spLocks noChangeShapeType="1"/>
          </p:cNvSpPr>
          <p:nvPr/>
        </p:nvSpPr>
        <p:spPr bwMode="auto">
          <a:xfrm>
            <a:off x="3216275" y="5516563"/>
            <a:ext cx="649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595" name="Text Box 11">
            <a:extLst>
              <a:ext uri="{FF2B5EF4-FFF2-40B4-BE49-F238E27FC236}">
                <a16:creationId xmlns:a16="http://schemas.microsoft.com/office/drawing/2014/main" id="{A136A8A0-0B1E-4890-BF65-1375396F00EC}"/>
              </a:ext>
            </a:extLst>
          </p:cNvPr>
          <p:cNvSpPr txBox="1">
            <a:spLocks noChangeArrowheads="1"/>
          </p:cNvSpPr>
          <p:nvPr/>
        </p:nvSpPr>
        <p:spPr bwMode="auto">
          <a:xfrm>
            <a:off x="2063750" y="5300664"/>
            <a:ext cx="11509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000" b="1"/>
              <a:t>Medible</a:t>
            </a:r>
          </a:p>
        </p:txBody>
      </p:sp>
      <p:sp>
        <p:nvSpPr>
          <p:cNvPr id="67596" name="Text Box 12">
            <a:extLst>
              <a:ext uri="{FF2B5EF4-FFF2-40B4-BE49-F238E27FC236}">
                <a16:creationId xmlns:a16="http://schemas.microsoft.com/office/drawing/2014/main" id="{43D6F501-6A21-4186-A045-E702036C2E74}"/>
              </a:ext>
            </a:extLst>
          </p:cNvPr>
          <p:cNvSpPr txBox="1">
            <a:spLocks noChangeArrowheads="1"/>
          </p:cNvSpPr>
          <p:nvPr/>
        </p:nvSpPr>
        <p:spPr bwMode="auto">
          <a:xfrm>
            <a:off x="5664201" y="2678113"/>
            <a:ext cx="792163" cy="1433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7597" name="AutoShape 13">
            <a:extLst>
              <a:ext uri="{FF2B5EF4-FFF2-40B4-BE49-F238E27FC236}">
                <a16:creationId xmlns:a16="http://schemas.microsoft.com/office/drawing/2014/main" id="{D77662BB-210E-45A4-88B9-6829C8A9C8A2}"/>
              </a:ext>
            </a:extLst>
          </p:cNvPr>
          <p:cNvSpPr>
            <a:spLocks noChangeArrowheads="1"/>
          </p:cNvSpPr>
          <p:nvPr/>
        </p:nvSpPr>
        <p:spPr bwMode="auto">
          <a:xfrm>
            <a:off x="6538913" y="2708276"/>
            <a:ext cx="1573212"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Variable</a:t>
            </a:r>
          </a:p>
          <a:p>
            <a:pPr algn="ctr"/>
            <a:r>
              <a:rPr lang="es-ES_tradnl" altLang="es-ES" sz="2800" b="1"/>
              <a:t>Depend.</a:t>
            </a:r>
          </a:p>
        </p:txBody>
      </p:sp>
      <p:sp>
        <p:nvSpPr>
          <p:cNvPr id="67598" name="Text Box 14">
            <a:extLst>
              <a:ext uri="{FF2B5EF4-FFF2-40B4-BE49-F238E27FC236}">
                <a16:creationId xmlns:a16="http://schemas.microsoft.com/office/drawing/2014/main" id="{602A54CA-D994-4472-A19E-879EC8A7D24E}"/>
              </a:ext>
            </a:extLst>
          </p:cNvPr>
          <p:cNvSpPr txBox="1">
            <a:spLocks noChangeArrowheads="1"/>
          </p:cNvSpPr>
          <p:nvPr/>
        </p:nvSpPr>
        <p:spPr bwMode="auto">
          <a:xfrm>
            <a:off x="6600825" y="4838700"/>
            <a:ext cx="1563688"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000" b="1"/>
              <a:t>Necesidad</a:t>
            </a:r>
          </a:p>
        </p:txBody>
      </p:sp>
      <p:sp>
        <p:nvSpPr>
          <p:cNvPr id="67599" name="Line 15">
            <a:extLst>
              <a:ext uri="{FF2B5EF4-FFF2-40B4-BE49-F238E27FC236}">
                <a16:creationId xmlns:a16="http://schemas.microsoft.com/office/drawing/2014/main" id="{4A6454FF-B2BE-4E8E-AAA0-6F7AFEF0D33C}"/>
              </a:ext>
            </a:extLst>
          </p:cNvPr>
          <p:cNvSpPr>
            <a:spLocks noChangeShapeType="1"/>
          </p:cNvSpPr>
          <p:nvPr/>
        </p:nvSpPr>
        <p:spPr bwMode="auto">
          <a:xfrm>
            <a:off x="7321550" y="4359275"/>
            <a:ext cx="0" cy="431800"/>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600" name="Text Box 16">
            <a:extLst>
              <a:ext uri="{FF2B5EF4-FFF2-40B4-BE49-F238E27FC236}">
                <a16:creationId xmlns:a16="http://schemas.microsoft.com/office/drawing/2014/main" id="{606DBFBB-F4E6-4284-A35D-E017AE730DA7}"/>
              </a:ext>
            </a:extLst>
          </p:cNvPr>
          <p:cNvSpPr txBox="1">
            <a:spLocks noChangeArrowheads="1"/>
          </p:cNvSpPr>
          <p:nvPr/>
        </p:nvSpPr>
        <p:spPr bwMode="auto">
          <a:xfrm>
            <a:off x="8040688" y="2822576"/>
            <a:ext cx="792162"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7601" name="AutoShape 17">
            <a:extLst>
              <a:ext uri="{FF2B5EF4-FFF2-40B4-BE49-F238E27FC236}">
                <a16:creationId xmlns:a16="http://schemas.microsoft.com/office/drawing/2014/main" id="{0842FE82-F51C-44D4-AAC8-96EB5A0BB7B3}"/>
              </a:ext>
            </a:extLst>
          </p:cNvPr>
          <p:cNvSpPr>
            <a:spLocks noChangeArrowheads="1"/>
          </p:cNvSpPr>
          <p:nvPr/>
        </p:nvSpPr>
        <p:spPr bwMode="auto">
          <a:xfrm>
            <a:off x="8867775" y="2708276"/>
            <a:ext cx="1404938"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Unidad</a:t>
            </a:r>
          </a:p>
          <a:p>
            <a:pPr algn="ctr"/>
            <a:r>
              <a:rPr lang="es-ES_tradnl" altLang="es-ES" sz="2800" b="1"/>
              <a:t>Invest.</a:t>
            </a:r>
          </a:p>
        </p:txBody>
      </p:sp>
      <p:sp>
        <p:nvSpPr>
          <p:cNvPr id="67602" name="Text Box 18">
            <a:extLst>
              <a:ext uri="{FF2B5EF4-FFF2-40B4-BE49-F238E27FC236}">
                <a16:creationId xmlns:a16="http://schemas.microsoft.com/office/drawing/2014/main" id="{60F5A753-FE69-4456-985D-9B67A3BB321B}"/>
              </a:ext>
            </a:extLst>
          </p:cNvPr>
          <p:cNvSpPr txBox="1">
            <a:spLocks noChangeArrowheads="1"/>
          </p:cNvSpPr>
          <p:nvPr/>
        </p:nvSpPr>
        <p:spPr bwMode="auto">
          <a:xfrm>
            <a:off x="8842376" y="4916488"/>
            <a:ext cx="1655763" cy="86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000" b="1"/>
              <a:t>Población</a:t>
            </a:r>
          </a:p>
          <a:p>
            <a:pPr>
              <a:spcBef>
                <a:spcPct val="50000"/>
              </a:spcBef>
            </a:pPr>
            <a:r>
              <a:rPr lang="es-ES_tradnl" altLang="es-ES" sz="2000" b="1"/>
              <a:t>o Muestra</a:t>
            </a:r>
          </a:p>
        </p:txBody>
      </p:sp>
      <p:sp>
        <p:nvSpPr>
          <p:cNvPr id="67603" name="Line 19">
            <a:extLst>
              <a:ext uri="{FF2B5EF4-FFF2-40B4-BE49-F238E27FC236}">
                <a16:creationId xmlns:a16="http://schemas.microsoft.com/office/drawing/2014/main" id="{0BBE82D7-FAD8-45B4-B7F2-993F9F1B6F83}"/>
              </a:ext>
            </a:extLst>
          </p:cNvPr>
          <p:cNvSpPr>
            <a:spLocks noChangeShapeType="1"/>
          </p:cNvSpPr>
          <p:nvPr/>
        </p:nvSpPr>
        <p:spPr bwMode="auto">
          <a:xfrm>
            <a:off x="9563100" y="4437063"/>
            <a:ext cx="0" cy="431800"/>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7604" name="AutoShape 20">
            <a:extLst>
              <a:ext uri="{FF2B5EF4-FFF2-40B4-BE49-F238E27FC236}">
                <a16:creationId xmlns:a16="http://schemas.microsoft.com/office/drawing/2014/main" id="{2BCCFF1C-0D18-409E-98BF-8D0790ABCAF2}"/>
              </a:ext>
            </a:extLst>
          </p:cNvPr>
          <p:cNvSpPr>
            <a:spLocks noChangeArrowheads="1"/>
          </p:cNvSpPr>
          <p:nvPr/>
        </p:nvSpPr>
        <p:spPr bwMode="auto">
          <a:xfrm>
            <a:off x="8040689" y="1773238"/>
            <a:ext cx="1368425" cy="647700"/>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400" b="1"/>
              <a:t>Proceso</a:t>
            </a:r>
          </a:p>
        </p:txBody>
      </p:sp>
      <p:sp>
        <p:nvSpPr>
          <p:cNvPr id="67605" name="Line 21">
            <a:extLst>
              <a:ext uri="{FF2B5EF4-FFF2-40B4-BE49-F238E27FC236}">
                <a16:creationId xmlns:a16="http://schemas.microsoft.com/office/drawing/2014/main" id="{728A6683-A24D-478E-BD9F-3F16CEDBC485}"/>
              </a:ext>
            </a:extLst>
          </p:cNvPr>
          <p:cNvSpPr>
            <a:spLocks noChangeShapeType="1"/>
          </p:cNvSpPr>
          <p:nvPr/>
        </p:nvSpPr>
        <p:spPr bwMode="auto">
          <a:xfrm flipH="1">
            <a:off x="7464425" y="2133600"/>
            <a:ext cx="503238" cy="503238"/>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checkerboard(across)">
                                      <p:cBhvr>
                                        <p:cTn id="7" dur="500"/>
                                        <p:tgtEl>
                                          <p:spTgt spid="67586"/>
                                        </p:tgtEl>
                                      </p:cBhvr>
                                    </p:animEffect>
                                  </p:childTnLst>
                                </p:cTn>
                              </p:par>
                              <p:par>
                                <p:cTn id="8" presetID="5" presetClass="entr" presetSubtype="10" fill="hold" nodeType="withEffect">
                                  <p:stCondLst>
                                    <p:cond delay="0"/>
                                  </p:stCondLst>
                                  <p:childTnLst>
                                    <p:set>
                                      <p:cBhvr>
                                        <p:cTn id="9" dur="1" fill="hold">
                                          <p:stCondLst>
                                            <p:cond delay="0"/>
                                          </p:stCondLst>
                                        </p:cTn>
                                        <p:tgtEl>
                                          <p:spTgt spid="67588"/>
                                        </p:tgtEl>
                                        <p:attrNameLst>
                                          <p:attrName>style.visibility</p:attrName>
                                        </p:attrNameLst>
                                      </p:cBhvr>
                                      <p:to>
                                        <p:strVal val="visible"/>
                                      </p:to>
                                    </p:set>
                                    <p:animEffect transition="in" filter="checkerboard(across)">
                                      <p:cBhvr>
                                        <p:cTn id="10" dur="500"/>
                                        <p:tgtEl>
                                          <p:spTgt spid="67588"/>
                                        </p:tgtEl>
                                      </p:cBhvr>
                                    </p:animEffect>
                                  </p:childTnLst>
                                </p:cTn>
                              </p:par>
                              <p:par>
                                <p:cTn id="11" presetID="5" presetClass="entr" presetSubtype="10" fill="hold" nodeType="withEffect">
                                  <p:stCondLst>
                                    <p:cond delay="0"/>
                                  </p:stCondLst>
                                  <p:childTnLst>
                                    <p:set>
                                      <p:cBhvr>
                                        <p:cTn id="12" dur="1" fill="hold">
                                          <p:stCondLst>
                                            <p:cond delay="0"/>
                                          </p:stCondLst>
                                        </p:cTn>
                                        <p:tgtEl>
                                          <p:spTgt spid="67587"/>
                                        </p:tgtEl>
                                        <p:attrNameLst>
                                          <p:attrName>style.visibility</p:attrName>
                                        </p:attrNameLst>
                                      </p:cBhvr>
                                      <p:to>
                                        <p:strVal val="visible"/>
                                      </p:to>
                                    </p:set>
                                    <p:animEffect transition="in" filter="checkerboard(across)">
                                      <p:cBhvr>
                                        <p:cTn id="13" dur="500"/>
                                        <p:tgtEl>
                                          <p:spTgt spid="67587"/>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67589"/>
                                        </p:tgtEl>
                                        <p:attrNameLst>
                                          <p:attrName>style.visibility</p:attrName>
                                        </p:attrNameLst>
                                      </p:cBhvr>
                                      <p:to>
                                        <p:strVal val="visible"/>
                                      </p:to>
                                    </p:set>
                                    <p:animEffect transition="in" filter="checkerboard(across)">
                                      <p:cBhvr>
                                        <p:cTn id="16" dur="500"/>
                                        <p:tgtEl>
                                          <p:spTgt spid="6758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67590"/>
                                        </p:tgtEl>
                                        <p:attrNameLst>
                                          <p:attrName>style.visibility</p:attrName>
                                        </p:attrNameLst>
                                      </p:cBhvr>
                                      <p:to>
                                        <p:strVal val="visible"/>
                                      </p:to>
                                    </p:set>
                                    <p:animEffect transition="in" filter="checkerboard(across)">
                                      <p:cBhvr>
                                        <p:cTn id="21" dur="500"/>
                                        <p:tgtEl>
                                          <p:spTgt spid="67590"/>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67591"/>
                                        </p:tgtEl>
                                        <p:attrNameLst>
                                          <p:attrName>style.visibility</p:attrName>
                                        </p:attrNameLst>
                                      </p:cBhvr>
                                      <p:to>
                                        <p:strVal val="visible"/>
                                      </p:to>
                                    </p:set>
                                    <p:animEffect transition="in" filter="checkerboard(across)">
                                      <p:cBhvr>
                                        <p:cTn id="24" dur="500"/>
                                        <p:tgtEl>
                                          <p:spTgt spid="67591"/>
                                        </p:tgtEl>
                                      </p:cBhvr>
                                    </p:animEffect>
                                  </p:childTnLst>
                                </p:cTn>
                              </p:par>
                              <p:par>
                                <p:cTn id="25" presetID="5" presetClass="entr" presetSubtype="10" fill="hold" nodeType="withEffect">
                                  <p:stCondLst>
                                    <p:cond delay="0"/>
                                  </p:stCondLst>
                                  <p:childTnLst>
                                    <p:set>
                                      <p:cBhvr>
                                        <p:cTn id="26" dur="1" fill="hold">
                                          <p:stCondLst>
                                            <p:cond delay="0"/>
                                          </p:stCondLst>
                                        </p:cTn>
                                        <p:tgtEl>
                                          <p:spTgt spid="67593"/>
                                        </p:tgtEl>
                                        <p:attrNameLst>
                                          <p:attrName>style.visibility</p:attrName>
                                        </p:attrNameLst>
                                      </p:cBhvr>
                                      <p:to>
                                        <p:strVal val="visible"/>
                                      </p:to>
                                    </p:set>
                                    <p:animEffect transition="in" filter="checkerboard(across)">
                                      <p:cBhvr>
                                        <p:cTn id="27" dur="500"/>
                                        <p:tgtEl>
                                          <p:spTgt spid="67593"/>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67592"/>
                                        </p:tgtEl>
                                        <p:attrNameLst>
                                          <p:attrName>style.visibility</p:attrName>
                                        </p:attrNameLst>
                                      </p:cBhvr>
                                      <p:to>
                                        <p:strVal val="visible"/>
                                      </p:to>
                                    </p:set>
                                    <p:animEffect transition="in" filter="checkerboard(across)">
                                      <p:cBhvr>
                                        <p:cTn id="30" dur="500"/>
                                        <p:tgtEl>
                                          <p:spTgt spid="67592"/>
                                        </p:tgtEl>
                                      </p:cBhvr>
                                    </p:animEffect>
                                  </p:childTnLst>
                                </p:cTn>
                              </p:par>
                              <p:par>
                                <p:cTn id="31" presetID="5" presetClass="entr" presetSubtype="10" fill="hold" nodeType="withEffect">
                                  <p:stCondLst>
                                    <p:cond delay="0"/>
                                  </p:stCondLst>
                                  <p:childTnLst>
                                    <p:set>
                                      <p:cBhvr>
                                        <p:cTn id="32" dur="1" fill="hold">
                                          <p:stCondLst>
                                            <p:cond delay="0"/>
                                          </p:stCondLst>
                                        </p:cTn>
                                        <p:tgtEl>
                                          <p:spTgt spid="67594"/>
                                        </p:tgtEl>
                                        <p:attrNameLst>
                                          <p:attrName>style.visibility</p:attrName>
                                        </p:attrNameLst>
                                      </p:cBhvr>
                                      <p:to>
                                        <p:strVal val="visible"/>
                                      </p:to>
                                    </p:set>
                                    <p:animEffect transition="in" filter="checkerboard(across)">
                                      <p:cBhvr>
                                        <p:cTn id="33" dur="500"/>
                                        <p:tgtEl>
                                          <p:spTgt spid="67594"/>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67595"/>
                                        </p:tgtEl>
                                        <p:attrNameLst>
                                          <p:attrName>style.visibility</p:attrName>
                                        </p:attrNameLst>
                                      </p:cBhvr>
                                      <p:to>
                                        <p:strVal val="visible"/>
                                      </p:to>
                                    </p:set>
                                    <p:animEffect transition="in" filter="checkerboard(across)">
                                      <p:cBhvr>
                                        <p:cTn id="36" dur="500"/>
                                        <p:tgtEl>
                                          <p:spTgt spid="6759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67596"/>
                                        </p:tgtEl>
                                        <p:attrNameLst>
                                          <p:attrName>style.visibility</p:attrName>
                                        </p:attrNameLst>
                                      </p:cBhvr>
                                      <p:to>
                                        <p:strVal val="visible"/>
                                      </p:to>
                                    </p:set>
                                    <p:animEffect transition="in" filter="checkerboard(across)">
                                      <p:cBhvr>
                                        <p:cTn id="41" dur="500"/>
                                        <p:tgtEl>
                                          <p:spTgt spid="67596"/>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67597"/>
                                        </p:tgtEl>
                                        <p:attrNameLst>
                                          <p:attrName>style.visibility</p:attrName>
                                        </p:attrNameLst>
                                      </p:cBhvr>
                                      <p:to>
                                        <p:strVal val="visible"/>
                                      </p:to>
                                    </p:set>
                                    <p:animEffect transition="in" filter="checkerboard(across)">
                                      <p:cBhvr>
                                        <p:cTn id="44" dur="500"/>
                                        <p:tgtEl>
                                          <p:spTgt spid="67597"/>
                                        </p:tgtEl>
                                      </p:cBhvr>
                                    </p:animEffect>
                                  </p:childTnLst>
                                </p:cTn>
                              </p:par>
                              <p:par>
                                <p:cTn id="45" presetID="5" presetClass="entr" presetSubtype="10" fill="hold" nodeType="withEffect">
                                  <p:stCondLst>
                                    <p:cond delay="0"/>
                                  </p:stCondLst>
                                  <p:childTnLst>
                                    <p:set>
                                      <p:cBhvr>
                                        <p:cTn id="46" dur="1" fill="hold">
                                          <p:stCondLst>
                                            <p:cond delay="0"/>
                                          </p:stCondLst>
                                        </p:cTn>
                                        <p:tgtEl>
                                          <p:spTgt spid="67605"/>
                                        </p:tgtEl>
                                        <p:attrNameLst>
                                          <p:attrName>style.visibility</p:attrName>
                                        </p:attrNameLst>
                                      </p:cBhvr>
                                      <p:to>
                                        <p:strVal val="visible"/>
                                      </p:to>
                                    </p:set>
                                    <p:animEffect transition="in" filter="checkerboard(across)">
                                      <p:cBhvr>
                                        <p:cTn id="47" dur="500"/>
                                        <p:tgtEl>
                                          <p:spTgt spid="67605"/>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67604"/>
                                        </p:tgtEl>
                                        <p:attrNameLst>
                                          <p:attrName>style.visibility</p:attrName>
                                        </p:attrNameLst>
                                      </p:cBhvr>
                                      <p:to>
                                        <p:strVal val="visible"/>
                                      </p:to>
                                    </p:set>
                                    <p:animEffect transition="in" filter="checkerboard(across)">
                                      <p:cBhvr>
                                        <p:cTn id="50" dur="500"/>
                                        <p:tgtEl>
                                          <p:spTgt spid="67604"/>
                                        </p:tgtEl>
                                      </p:cBhvr>
                                    </p:animEffect>
                                  </p:childTnLst>
                                </p:cTn>
                              </p:par>
                              <p:par>
                                <p:cTn id="51" presetID="5" presetClass="entr" presetSubtype="10" fill="hold" nodeType="withEffect">
                                  <p:stCondLst>
                                    <p:cond delay="0"/>
                                  </p:stCondLst>
                                  <p:childTnLst>
                                    <p:set>
                                      <p:cBhvr>
                                        <p:cTn id="52" dur="1" fill="hold">
                                          <p:stCondLst>
                                            <p:cond delay="0"/>
                                          </p:stCondLst>
                                        </p:cTn>
                                        <p:tgtEl>
                                          <p:spTgt spid="67599"/>
                                        </p:tgtEl>
                                        <p:attrNameLst>
                                          <p:attrName>style.visibility</p:attrName>
                                        </p:attrNameLst>
                                      </p:cBhvr>
                                      <p:to>
                                        <p:strVal val="visible"/>
                                      </p:to>
                                    </p:set>
                                    <p:animEffect transition="in" filter="checkerboard(across)">
                                      <p:cBhvr>
                                        <p:cTn id="53" dur="500"/>
                                        <p:tgtEl>
                                          <p:spTgt spid="67599"/>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67598"/>
                                        </p:tgtEl>
                                        <p:attrNameLst>
                                          <p:attrName>style.visibility</p:attrName>
                                        </p:attrNameLst>
                                      </p:cBhvr>
                                      <p:to>
                                        <p:strVal val="visible"/>
                                      </p:to>
                                    </p:set>
                                    <p:animEffect transition="in" filter="checkerboard(across)">
                                      <p:cBhvr>
                                        <p:cTn id="56" dur="500"/>
                                        <p:tgtEl>
                                          <p:spTgt spid="6759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grpId="0" nodeType="clickEffect">
                                  <p:stCondLst>
                                    <p:cond delay="0"/>
                                  </p:stCondLst>
                                  <p:childTnLst>
                                    <p:set>
                                      <p:cBhvr>
                                        <p:cTn id="60" dur="1" fill="hold">
                                          <p:stCondLst>
                                            <p:cond delay="0"/>
                                          </p:stCondLst>
                                        </p:cTn>
                                        <p:tgtEl>
                                          <p:spTgt spid="67600"/>
                                        </p:tgtEl>
                                        <p:attrNameLst>
                                          <p:attrName>style.visibility</p:attrName>
                                        </p:attrNameLst>
                                      </p:cBhvr>
                                      <p:to>
                                        <p:strVal val="visible"/>
                                      </p:to>
                                    </p:set>
                                    <p:animEffect transition="in" filter="checkerboard(across)">
                                      <p:cBhvr>
                                        <p:cTn id="61" dur="500"/>
                                        <p:tgtEl>
                                          <p:spTgt spid="67600"/>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67601"/>
                                        </p:tgtEl>
                                        <p:attrNameLst>
                                          <p:attrName>style.visibility</p:attrName>
                                        </p:attrNameLst>
                                      </p:cBhvr>
                                      <p:to>
                                        <p:strVal val="visible"/>
                                      </p:to>
                                    </p:set>
                                    <p:animEffect transition="in" filter="checkerboard(across)">
                                      <p:cBhvr>
                                        <p:cTn id="64" dur="500"/>
                                        <p:tgtEl>
                                          <p:spTgt spid="67601"/>
                                        </p:tgtEl>
                                      </p:cBhvr>
                                    </p:animEffect>
                                  </p:childTnLst>
                                </p:cTn>
                              </p:par>
                              <p:par>
                                <p:cTn id="65" presetID="5" presetClass="entr" presetSubtype="10" fill="hold" nodeType="withEffect">
                                  <p:stCondLst>
                                    <p:cond delay="0"/>
                                  </p:stCondLst>
                                  <p:childTnLst>
                                    <p:set>
                                      <p:cBhvr>
                                        <p:cTn id="66" dur="1" fill="hold">
                                          <p:stCondLst>
                                            <p:cond delay="0"/>
                                          </p:stCondLst>
                                        </p:cTn>
                                        <p:tgtEl>
                                          <p:spTgt spid="67603"/>
                                        </p:tgtEl>
                                        <p:attrNameLst>
                                          <p:attrName>style.visibility</p:attrName>
                                        </p:attrNameLst>
                                      </p:cBhvr>
                                      <p:to>
                                        <p:strVal val="visible"/>
                                      </p:to>
                                    </p:set>
                                    <p:animEffect transition="in" filter="checkerboard(across)">
                                      <p:cBhvr>
                                        <p:cTn id="67" dur="500"/>
                                        <p:tgtEl>
                                          <p:spTgt spid="67603"/>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67602"/>
                                        </p:tgtEl>
                                        <p:attrNameLst>
                                          <p:attrName>style.visibility</p:attrName>
                                        </p:attrNameLst>
                                      </p:cBhvr>
                                      <p:to>
                                        <p:strVal val="visible"/>
                                      </p:to>
                                    </p:set>
                                    <p:animEffect transition="in" filter="checkerboard(across)">
                                      <p:cBhvr>
                                        <p:cTn id="70" dur="500"/>
                                        <p:tgtEl>
                                          <p:spTgt spid="67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nimBg="1"/>
      <p:bldP spid="67589" grpId="0" animBg="1"/>
      <p:bldP spid="67590" grpId="0"/>
      <p:bldP spid="67591" grpId="0" animBg="1"/>
      <p:bldP spid="67592" grpId="0" animBg="1"/>
      <p:bldP spid="67595" grpId="0"/>
      <p:bldP spid="67596" grpId="0"/>
      <p:bldP spid="67597" grpId="0" animBg="1"/>
      <p:bldP spid="67598" grpId="0" animBg="1"/>
      <p:bldP spid="67600" grpId="0"/>
      <p:bldP spid="67601" grpId="0" animBg="1"/>
      <p:bldP spid="67602" grpId="0" animBg="1"/>
      <p:bldP spid="6760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C7C86E2-4332-4C30-A3B2-90B8F1D1102A}"/>
              </a:ext>
            </a:extLst>
          </p:cNvPr>
          <p:cNvSpPr>
            <a:spLocks noChangeArrowheads="1"/>
          </p:cNvSpPr>
          <p:nvPr/>
        </p:nvSpPr>
        <p:spPr bwMode="auto">
          <a:xfrm>
            <a:off x="2424114" y="188913"/>
            <a:ext cx="7451725" cy="6477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u="sng"/>
              <a:t>Ejemplos de problemas:</a:t>
            </a:r>
            <a:r>
              <a:rPr lang="es-ES" altLang="es-ES" sz="3600"/>
              <a:t> </a:t>
            </a:r>
          </a:p>
        </p:txBody>
      </p:sp>
      <p:sp>
        <p:nvSpPr>
          <p:cNvPr id="71683" name="Rectangle 3">
            <a:extLst>
              <a:ext uri="{FF2B5EF4-FFF2-40B4-BE49-F238E27FC236}">
                <a16:creationId xmlns:a16="http://schemas.microsoft.com/office/drawing/2014/main" id="{00397EDF-45B9-4284-8115-8A8DC92308B3}"/>
              </a:ext>
            </a:extLst>
          </p:cNvPr>
          <p:cNvSpPr>
            <a:spLocks noChangeArrowheads="1"/>
          </p:cNvSpPr>
          <p:nvPr/>
        </p:nvSpPr>
        <p:spPr bwMode="auto">
          <a:xfrm>
            <a:off x="1741488" y="1052514"/>
            <a:ext cx="8458200" cy="411797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a:t>Descripción del problema:</a:t>
            </a:r>
          </a:p>
          <a:p>
            <a:pPr algn="just"/>
            <a:r>
              <a:rPr lang="es-ES" altLang="es-ES" sz="2400"/>
              <a:t>La preparación para la educación de la creatividad que reciben los profesores que se forman en las Universidades Pedagógicas del país resulta insuficiente, por cuanto los contenidos vinculados con esta esfera se abordan de forma dispersa y atomizada, sin lograrse su integración en las diferentes asignaturas de los planes y programas de las diferentes carreras. Se requiere entonces de un perfeccionamiento curricular que permita su integración orgánica de forma horizontal y vertical en las asignaturas del currículo de la formación de profesionales de la educación.</a:t>
            </a:r>
          </a:p>
        </p:txBody>
      </p:sp>
      <p:sp>
        <p:nvSpPr>
          <p:cNvPr id="71684" name="Text Box 4">
            <a:extLst>
              <a:ext uri="{FF2B5EF4-FFF2-40B4-BE49-F238E27FC236}">
                <a16:creationId xmlns:a16="http://schemas.microsoft.com/office/drawing/2014/main" id="{34DB65CC-9A64-4819-A33D-4D6A7FEFA126}"/>
              </a:ext>
            </a:extLst>
          </p:cNvPr>
          <p:cNvSpPr txBox="1">
            <a:spLocks noChangeArrowheads="1"/>
          </p:cNvSpPr>
          <p:nvPr/>
        </p:nvSpPr>
        <p:spPr bwMode="auto">
          <a:xfrm>
            <a:off x="1774826" y="5589589"/>
            <a:ext cx="842486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s-ES_tradnl" altLang="es-ES" b="1"/>
              <a:t>situación actual </a:t>
            </a:r>
            <a:r>
              <a:rPr lang="es-ES_tradnl" altLang="es-ES"/>
              <a:t>(no integración de la educación de la creatividad en la</a:t>
            </a:r>
          </a:p>
          <a:p>
            <a:r>
              <a:rPr lang="es-ES_tradnl" altLang="es-ES"/>
              <a:t>formación de profesores)</a:t>
            </a:r>
          </a:p>
          <a:p>
            <a:r>
              <a:rPr lang="es-ES_tradnl" altLang="es-ES" b="1"/>
              <a:t>situación deseable </a:t>
            </a:r>
            <a:r>
              <a:rPr lang="es-ES_tradnl" altLang="es-ES"/>
              <a:t>(la integración de este componente en la formación)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checkerboard(across)">
                                      <p:cBhvr>
                                        <p:cTn id="7" dur="500"/>
                                        <p:tgtEl>
                                          <p:spTgt spid="71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1683"/>
                                        </p:tgtEl>
                                        <p:attrNameLst>
                                          <p:attrName>style.visibility</p:attrName>
                                        </p:attrNameLst>
                                      </p:cBhvr>
                                      <p:to>
                                        <p:strVal val="visible"/>
                                      </p:to>
                                    </p:set>
                                    <p:animEffect transition="in" filter="checkerboard(across)">
                                      <p:cBhvr>
                                        <p:cTn id="12" dur="500"/>
                                        <p:tgtEl>
                                          <p:spTgt spid="71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nimBg="1"/>
      <p:bldP spid="7168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a:extLst>
              <a:ext uri="{FF2B5EF4-FFF2-40B4-BE49-F238E27FC236}">
                <a16:creationId xmlns:a16="http://schemas.microsoft.com/office/drawing/2014/main" id="{A8745339-C5C4-42C3-A430-083F91BABD8A}"/>
              </a:ext>
            </a:extLst>
          </p:cNvPr>
          <p:cNvSpPr>
            <a:spLocks noChangeArrowheads="1"/>
          </p:cNvSpPr>
          <p:nvPr/>
        </p:nvSpPr>
        <p:spPr bwMode="auto">
          <a:xfrm>
            <a:off x="2424114" y="188913"/>
            <a:ext cx="7451725" cy="6477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u="sng"/>
              <a:t>Ejemplos de problemas:</a:t>
            </a:r>
            <a:r>
              <a:rPr lang="es-ES" altLang="es-ES" sz="3600"/>
              <a:t> </a:t>
            </a:r>
          </a:p>
        </p:txBody>
      </p:sp>
      <p:sp>
        <p:nvSpPr>
          <p:cNvPr id="5127" name="Rectangle 7">
            <a:extLst>
              <a:ext uri="{FF2B5EF4-FFF2-40B4-BE49-F238E27FC236}">
                <a16:creationId xmlns:a16="http://schemas.microsoft.com/office/drawing/2014/main" id="{6A7AA591-BF74-4694-A1A8-1F350314893A}"/>
              </a:ext>
            </a:extLst>
          </p:cNvPr>
          <p:cNvSpPr>
            <a:spLocks noChangeArrowheads="1"/>
          </p:cNvSpPr>
          <p:nvPr/>
        </p:nvSpPr>
        <p:spPr bwMode="auto">
          <a:xfrm>
            <a:off x="1814513" y="1609725"/>
            <a:ext cx="8458200" cy="44831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b="1"/>
              <a:t>1. ¿Cómo lograr que los estudiantes de la Escuela de Formación de Maestros al graduarse posean las habilidades pedagógicas necesarias para desarrollar con eficiencia su labor?</a:t>
            </a:r>
          </a:p>
          <a:p>
            <a:pPr algn="just"/>
            <a:r>
              <a:rPr lang="es-ES" altLang="es-ES" sz="2400" b="1"/>
              <a:t>2. ¿Qué grado de correlación existe entre la estabilidad familiar y el aprovechamiento docente en los estudiantes de la Escuela de Formación? (en forma de pregunta) </a:t>
            </a:r>
          </a:p>
          <a:p>
            <a:pPr algn="just"/>
            <a:r>
              <a:rPr lang="es-ES" altLang="es-ES" sz="2400" b="1"/>
              <a:t>3. Determinar el grado de correlación existente entre la estabilidad familiar y el aprovechamiento docente en los estudiantes de la Escuela  de Formación de Maestros. (En forma de objetivo)</a:t>
            </a:r>
            <a:r>
              <a:rPr lang="es-ES" altLang="es-E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checkerboard(across)">
                                      <p:cBhvr>
                                        <p:cTn id="7" dur="500"/>
                                        <p:tgtEl>
                                          <p:spTgt spid="51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7"/>
                                        </p:tgtEl>
                                        <p:attrNameLst>
                                          <p:attrName>style.visibility</p:attrName>
                                        </p:attrNameLst>
                                      </p:cBhvr>
                                      <p:to>
                                        <p:strVal val="visible"/>
                                      </p:to>
                                    </p:set>
                                    <p:animEffect transition="in" filter="checkerboard(across)">
                                      <p:cBhvr>
                                        <p:cTn id="12" dur="5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76DA8CEE-8A66-4643-B72E-182B9915F25A}"/>
              </a:ext>
            </a:extLst>
          </p:cNvPr>
          <p:cNvSpPr>
            <a:spLocks noChangeArrowheads="1"/>
          </p:cNvSpPr>
          <p:nvPr/>
        </p:nvSpPr>
        <p:spPr bwMode="auto">
          <a:xfrm>
            <a:off x="2424114" y="188913"/>
            <a:ext cx="7451725" cy="6477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u="sng"/>
              <a:t>Ejemplos de problemas:</a:t>
            </a:r>
            <a:r>
              <a:rPr lang="es-ES" altLang="es-ES" sz="3600"/>
              <a:t> </a:t>
            </a:r>
          </a:p>
        </p:txBody>
      </p:sp>
      <p:sp>
        <p:nvSpPr>
          <p:cNvPr id="28675" name="Rectangle 3">
            <a:extLst>
              <a:ext uri="{FF2B5EF4-FFF2-40B4-BE49-F238E27FC236}">
                <a16:creationId xmlns:a16="http://schemas.microsoft.com/office/drawing/2014/main" id="{8FF2BEE7-2EC2-4DAC-B472-53974B2A1965}"/>
              </a:ext>
            </a:extLst>
          </p:cNvPr>
          <p:cNvSpPr>
            <a:spLocks noChangeArrowheads="1"/>
          </p:cNvSpPr>
          <p:nvPr/>
        </p:nvSpPr>
        <p:spPr bwMode="auto">
          <a:xfrm>
            <a:off x="1741489" y="1741489"/>
            <a:ext cx="8675687" cy="411797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b="1"/>
              <a:t>4. ¿Cómo elevar a estadios superiores el cuidado y la conservación del medio ambiente en los alumnos del grado quinto de la Escuela Primaria “José Martí”, del Municipio Candelaria? </a:t>
            </a:r>
          </a:p>
          <a:p>
            <a:pPr algn="just"/>
            <a:r>
              <a:rPr lang="es-ES" altLang="es-ES" sz="2400" b="1"/>
              <a:t>5. Determinar las causas por la cuales los alumnos del grado cuarto de la Escuela “José Martí” del Municipio Candelaria, no son capaces de leer comprensivamente. </a:t>
            </a:r>
          </a:p>
          <a:p>
            <a:pPr algn="just"/>
            <a:r>
              <a:rPr lang="es-ES" altLang="es-ES" sz="2400" b="1"/>
              <a:t>6. ¿Qué estrategia metodológica utilizar para elevar a estadios superiores el estado de motivación hacia las carreras pedagógicas en los estudiantes de Secundaria Básica de Artemisa?</a:t>
            </a:r>
            <a:r>
              <a:rPr lang="es-ES" altLang="es-E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checkerboard(across)">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8675"/>
                                        </p:tgtEl>
                                        <p:attrNameLst>
                                          <p:attrName>style.visibility</p:attrName>
                                        </p:attrNameLst>
                                      </p:cBhvr>
                                      <p:to>
                                        <p:strVal val="visible"/>
                                      </p:to>
                                    </p:set>
                                    <p:animEffect transition="in" filter="checkerboard(across)">
                                      <p:cBhvr>
                                        <p:cTn id="12"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P spid="2867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5">
            <a:extLst>
              <a:ext uri="{FF2B5EF4-FFF2-40B4-BE49-F238E27FC236}">
                <a16:creationId xmlns:a16="http://schemas.microsoft.com/office/drawing/2014/main" id="{5443662C-9857-488B-A0EC-0A9E3B8B5FA1}"/>
              </a:ext>
            </a:extLst>
          </p:cNvPr>
          <p:cNvSpPr>
            <a:spLocks noChangeArrowheads="1"/>
          </p:cNvSpPr>
          <p:nvPr/>
        </p:nvSpPr>
        <p:spPr bwMode="auto">
          <a:xfrm>
            <a:off x="1774825" y="188913"/>
            <a:ext cx="8497888" cy="1008062"/>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u="sng"/>
              <a:t>El objeto de investigación</a:t>
            </a:r>
          </a:p>
        </p:txBody>
      </p:sp>
      <p:sp>
        <p:nvSpPr>
          <p:cNvPr id="7174" name="Text Box 6">
            <a:extLst>
              <a:ext uri="{FF2B5EF4-FFF2-40B4-BE49-F238E27FC236}">
                <a16:creationId xmlns:a16="http://schemas.microsoft.com/office/drawing/2014/main" id="{0936B320-1379-4CEE-97C6-9D78741B1CA1}"/>
              </a:ext>
            </a:extLst>
          </p:cNvPr>
          <p:cNvSpPr txBox="1">
            <a:spLocks noChangeArrowheads="1"/>
          </p:cNvSpPr>
          <p:nvPr/>
        </p:nvSpPr>
        <p:spPr bwMode="auto">
          <a:xfrm>
            <a:off x="1668463" y="4149726"/>
            <a:ext cx="8748712" cy="19272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b="1"/>
              <a:t>El objeto de la investigación es el sector de la realidad que se estudia o investiga, o sea donde el investigador “se mueve”, es decir, realiza su trabajo de investigación bibliográfica y realiza el trabajo de campo para arribar a conclusiones. </a:t>
            </a:r>
          </a:p>
        </p:txBody>
      </p:sp>
      <p:sp>
        <p:nvSpPr>
          <p:cNvPr id="7176" name="Text Box 8">
            <a:extLst>
              <a:ext uri="{FF2B5EF4-FFF2-40B4-BE49-F238E27FC236}">
                <a16:creationId xmlns:a16="http://schemas.microsoft.com/office/drawing/2014/main" id="{FC01F6A9-BA02-4EFB-9E62-213BF44AEC14}"/>
              </a:ext>
            </a:extLst>
          </p:cNvPr>
          <p:cNvSpPr txBox="1">
            <a:spLocks noChangeArrowheads="1"/>
          </p:cNvSpPr>
          <p:nvPr/>
        </p:nvSpPr>
        <p:spPr bwMode="auto">
          <a:xfrm>
            <a:off x="1703388" y="1341439"/>
            <a:ext cx="8748712" cy="119697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b="1"/>
              <a:t>Cuando se concreta la esfera de la realidad educativa en que se manifiesta el problema estamos en presencia del objeto de investigación.</a:t>
            </a:r>
          </a:p>
        </p:txBody>
      </p:sp>
      <p:sp>
        <p:nvSpPr>
          <p:cNvPr id="7177" name="Text Box 9">
            <a:extLst>
              <a:ext uri="{FF2B5EF4-FFF2-40B4-BE49-F238E27FC236}">
                <a16:creationId xmlns:a16="http://schemas.microsoft.com/office/drawing/2014/main" id="{2164BD8D-76C8-4A1D-A20C-39EE9B8BDD77}"/>
              </a:ext>
            </a:extLst>
          </p:cNvPr>
          <p:cNvSpPr txBox="1">
            <a:spLocks noChangeArrowheads="1"/>
          </p:cNvSpPr>
          <p:nvPr/>
        </p:nvSpPr>
        <p:spPr bwMode="auto">
          <a:xfrm>
            <a:off x="1703388" y="2708275"/>
            <a:ext cx="8748712" cy="13208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000" b="1"/>
              <a:t>El objeto es aquella parte de la realidad objetiva que es portadora del problema... es aquella parte de la realidad sobre la cual actúa el sujeto (el investigador), tanto desde el punto de vista práctico como teórico, con vista a la solución del problema planteado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173"/>
                                        </p:tgtEl>
                                        <p:attrNameLst>
                                          <p:attrName>style.visibility</p:attrName>
                                        </p:attrNameLst>
                                      </p:cBhvr>
                                      <p:to>
                                        <p:strVal val="visible"/>
                                      </p:to>
                                    </p:set>
                                    <p:animEffect transition="in" filter="checkerboard(across)">
                                      <p:cBhvr>
                                        <p:cTn id="7" dur="500"/>
                                        <p:tgtEl>
                                          <p:spTgt spid="717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174"/>
                                        </p:tgtEl>
                                        <p:attrNameLst>
                                          <p:attrName>style.visibility</p:attrName>
                                        </p:attrNameLst>
                                      </p:cBhvr>
                                      <p:to>
                                        <p:strVal val="visible"/>
                                      </p:to>
                                    </p:set>
                                    <p:animEffect transition="in" filter="checkerboard(across)">
                                      <p:cBhvr>
                                        <p:cTn id="10" dur="500"/>
                                        <p:tgtEl>
                                          <p:spTgt spid="717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176"/>
                                        </p:tgtEl>
                                        <p:attrNameLst>
                                          <p:attrName>style.visibility</p:attrName>
                                        </p:attrNameLst>
                                      </p:cBhvr>
                                      <p:to>
                                        <p:strVal val="visible"/>
                                      </p:to>
                                    </p:set>
                                    <p:animEffect transition="in" filter="checkerboard(across)">
                                      <p:cBhvr>
                                        <p:cTn id="13" dur="500"/>
                                        <p:tgtEl>
                                          <p:spTgt spid="717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177"/>
                                        </p:tgtEl>
                                        <p:attrNameLst>
                                          <p:attrName>style.visibility</p:attrName>
                                        </p:attrNameLst>
                                      </p:cBhvr>
                                      <p:to>
                                        <p:strVal val="visible"/>
                                      </p:to>
                                    </p:set>
                                    <p:animEffect transition="in" filter="checkerboard(across)">
                                      <p:cBhvr>
                                        <p:cTn id="16" dur="500"/>
                                        <p:tgtEl>
                                          <p:spTgt spid="7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animBg="1"/>
      <p:bldP spid="7176" grpId="0" animBg="1"/>
      <p:bldP spid="717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Oval 2">
            <a:extLst>
              <a:ext uri="{FF2B5EF4-FFF2-40B4-BE49-F238E27FC236}">
                <a16:creationId xmlns:a16="http://schemas.microsoft.com/office/drawing/2014/main" id="{B47BB61C-7E9D-48A3-BA8E-6269F75CB045}"/>
              </a:ext>
            </a:extLst>
          </p:cNvPr>
          <p:cNvSpPr>
            <a:spLocks noChangeArrowheads="1"/>
          </p:cNvSpPr>
          <p:nvPr/>
        </p:nvSpPr>
        <p:spPr bwMode="auto">
          <a:xfrm>
            <a:off x="2208214" y="84138"/>
            <a:ext cx="7775575" cy="823912"/>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2800" b="1"/>
              <a:t>Relación entre problema - objeto</a:t>
            </a:r>
            <a:endParaRPr lang="es-ES" altLang="es-ES" sz="5400" b="1"/>
          </a:p>
        </p:txBody>
      </p:sp>
      <p:sp>
        <p:nvSpPr>
          <p:cNvPr id="73732" name="AutoShape 4">
            <a:extLst>
              <a:ext uri="{FF2B5EF4-FFF2-40B4-BE49-F238E27FC236}">
                <a16:creationId xmlns:a16="http://schemas.microsoft.com/office/drawing/2014/main" id="{5E5954EF-A442-4408-B402-BD5AD6A4253B}"/>
              </a:ext>
            </a:extLst>
          </p:cNvPr>
          <p:cNvSpPr>
            <a:spLocks noChangeArrowheads="1"/>
          </p:cNvSpPr>
          <p:nvPr/>
        </p:nvSpPr>
        <p:spPr bwMode="auto">
          <a:xfrm>
            <a:off x="6527801" y="2190750"/>
            <a:ext cx="3529013" cy="1047750"/>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2800" b="1"/>
              <a:t>El objeto </a:t>
            </a:r>
          </a:p>
          <a:p>
            <a:pPr algn="ctr"/>
            <a:r>
              <a:rPr lang="es-MX" altLang="es-ES" sz="2800" b="1"/>
              <a:t>constituye el Qué</a:t>
            </a:r>
            <a:endParaRPr lang="es-ES_tradnl" altLang="es-ES" sz="2800" b="1"/>
          </a:p>
        </p:txBody>
      </p:sp>
      <p:sp>
        <p:nvSpPr>
          <p:cNvPr id="73733" name="AutoShape 5">
            <a:extLst>
              <a:ext uri="{FF2B5EF4-FFF2-40B4-BE49-F238E27FC236}">
                <a16:creationId xmlns:a16="http://schemas.microsoft.com/office/drawing/2014/main" id="{53BB2881-8584-4BB8-A7FE-E8B987D7A8D7}"/>
              </a:ext>
            </a:extLst>
          </p:cNvPr>
          <p:cNvSpPr>
            <a:spLocks noChangeArrowheads="1"/>
          </p:cNvSpPr>
          <p:nvPr/>
        </p:nvSpPr>
        <p:spPr bwMode="auto">
          <a:xfrm>
            <a:off x="1679576" y="1738314"/>
            <a:ext cx="3732213" cy="1520825"/>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2800" b="1"/>
              <a:t>El problema constituye el</a:t>
            </a:r>
          </a:p>
          <a:p>
            <a:pPr algn="ctr"/>
            <a:r>
              <a:rPr lang="es-MX" altLang="es-ES" sz="2800" b="1"/>
              <a:t> Por qué</a:t>
            </a:r>
          </a:p>
        </p:txBody>
      </p:sp>
      <p:sp>
        <p:nvSpPr>
          <p:cNvPr id="73735" name="AutoShape 7">
            <a:extLst>
              <a:ext uri="{FF2B5EF4-FFF2-40B4-BE49-F238E27FC236}">
                <a16:creationId xmlns:a16="http://schemas.microsoft.com/office/drawing/2014/main" id="{0DF270AA-D0E4-4F91-8242-EC44359DBEED}"/>
              </a:ext>
            </a:extLst>
          </p:cNvPr>
          <p:cNvSpPr>
            <a:spLocks noChangeArrowheads="1"/>
          </p:cNvSpPr>
          <p:nvPr/>
        </p:nvSpPr>
        <p:spPr bwMode="auto">
          <a:xfrm>
            <a:off x="2927351" y="895351"/>
            <a:ext cx="576263" cy="792163"/>
          </a:xfrm>
          <a:prstGeom prst="downArrow">
            <a:avLst>
              <a:gd name="adj1" fmla="val 50000"/>
              <a:gd name="adj2" fmla="val 34366"/>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3741" name="AutoShape 13">
            <a:extLst>
              <a:ext uri="{FF2B5EF4-FFF2-40B4-BE49-F238E27FC236}">
                <a16:creationId xmlns:a16="http://schemas.microsoft.com/office/drawing/2014/main" id="{B4B9569E-86D6-4CD7-A49C-DAD7859D3745}"/>
              </a:ext>
            </a:extLst>
          </p:cNvPr>
          <p:cNvSpPr>
            <a:spLocks noChangeArrowheads="1"/>
          </p:cNvSpPr>
          <p:nvPr/>
        </p:nvSpPr>
        <p:spPr bwMode="auto">
          <a:xfrm>
            <a:off x="5016500" y="3343276"/>
            <a:ext cx="2078038" cy="733425"/>
          </a:xfrm>
          <a:prstGeom prst="curvedUpArrow">
            <a:avLst>
              <a:gd name="adj1" fmla="val 56667"/>
              <a:gd name="adj2" fmla="val 113333"/>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3742" name="AutoShape 14">
            <a:extLst>
              <a:ext uri="{FF2B5EF4-FFF2-40B4-BE49-F238E27FC236}">
                <a16:creationId xmlns:a16="http://schemas.microsoft.com/office/drawing/2014/main" id="{8F727F44-D359-4A7C-A894-B7C2FA168AC0}"/>
              </a:ext>
            </a:extLst>
          </p:cNvPr>
          <p:cNvSpPr>
            <a:spLocks noChangeArrowheads="1"/>
          </p:cNvSpPr>
          <p:nvPr/>
        </p:nvSpPr>
        <p:spPr bwMode="auto">
          <a:xfrm rot="366760" flipH="1">
            <a:off x="5159375" y="1255714"/>
            <a:ext cx="2078038" cy="733425"/>
          </a:xfrm>
          <a:prstGeom prst="curvedDownArrow">
            <a:avLst>
              <a:gd name="adj1" fmla="val 56667"/>
              <a:gd name="adj2" fmla="val 113333"/>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73743" name="Line 15">
            <a:extLst>
              <a:ext uri="{FF2B5EF4-FFF2-40B4-BE49-F238E27FC236}">
                <a16:creationId xmlns:a16="http://schemas.microsoft.com/office/drawing/2014/main" id="{051AA230-2A3E-4B00-BFFB-E21A7EA03BBC}"/>
              </a:ext>
            </a:extLst>
          </p:cNvPr>
          <p:cNvSpPr>
            <a:spLocks noChangeShapeType="1"/>
          </p:cNvSpPr>
          <p:nvPr/>
        </p:nvSpPr>
        <p:spPr bwMode="auto">
          <a:xfrm>
            <a:off x="3143250" y="3284539"/>
            <a:ext cx="0" cy="720725"/>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3744" name="AutoShape 16">
            <a:extLst>
              <a:ext uri="{FF2B5EF4-FFF2-40B4-BE49-F238E27FC236}">
                <a16:creationId xmlns:a16="http://schemas.microsoft.com/office/drawing/2014/main" id="{BA864062-C0A6-4E42-8327-6707F12B103B}"/>
              </a:ext>
            </a:extLst>
          </p:cNvPr>
          <p:cNvSpPr>
            <a:spLocks noChangeArrowheads="1"/>
          </p:cNvSpPr>
          <p:nvPr/>
        </p:nvSpPr>
        <p:spPr bwMode="auto">
          <a:xfrm>
            <a:off x="1847851" y="4076701"/>
            <a:ext cx="3725863" cy="1452563"/>
          </a:xfrm>
          <a:prstGeom prst="roundRect">
            <a:avLst>
              <a:gd name="adj" fmla="val 16667"/>
            </a:avLst>
          </a:prstGeom>
          <a:gradFill rotWithShape="1">
            <a:gsLst>
              <a:gs pos="0">
                <a:srgbClr val="FF00FF"/>
              </a:gs>
              <a:gs pos="50000">
                <a:srgbClr val="FF00FF">
                  <a:gamma/>
                  <a:tint val="15686"/>
                  <a:invGamma/>
                </a:srgbClr>
              </a:gs>
              <a:gs pos="100000">
                <a:srgbClr val="FF00FF"/>
              </a:gs>
            </a:gsLst>
            <a:lin ang="27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MX" altLang="es-ES" sz="2000" b="1"/>
              <a:t>El Problema es una contradicción en una determinada esfera de la realidad educativa</a:t>
            </a:r>
          </a:p>
        </p:txBody>
      </p:sp>
      <p:sp>
        <p:nvSpPr>
          <p:cNvPr id="73745" name="Line 17">
            <a:extLst>
              <a:ext uri="{FF2B5EF4-FFF2-40B4-BE49-F238E27FC236}">
                <a16:creationId xmlns:a16="http://schemas.microsoft.com/office/drawing/2014/main" id="{0290C71E-A3F5-4464-ADC5-EDF35F687434}"/>
              </a:ext>
            </a:extLst>
          </p:cNvPr>
          <p:cNvSpPr>
            <a:spLocks noChangeShapeType="1"/>
          </p:cNvSpPr>
          <p:nvPr/>
        </p:nvSpPr>
        <p:spPr bwMode="auto">
          <a:xfrm>
            <a:off x="8040688" y="3357564"/>
            <a:ext cx="0" cy="503237"/>
          </a:xfrm>
          <a:prstGeom prst="line">
            <a:avLst/>
          </a:prstGeom>
          <a:noFill/>
          <a:ln w="57150">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3746" name="AutoShape 18">
            <a:extLst>
              <a:ext uri="{FF2B5EF4-FFF2-40B4-BE49-F238E27FC236}">
                <a16:creationId xmlns:a16="http://schemas.microsoft.com/office/drawing/2014/main" id="{6478D62C-5DDB-40F8-ACB2-0266C6CE8F2F}"/>
              </a:ext>
            </a:extLst>
          </p:cNvPr>
          <p:cNvSpPr>
            <a:spLocks noChangeArrowheads="1"/>
          </p:cNvSpPr>
          <p:nvPr/>
        </p:nvSpPr>
        <p:spPr bwMode="auto">
          <a:xfrm>
            <a:off x="6672264" y="4458217"/>
            <a:ext cx="3692525" cy="783193"/>
          </a:xfrm>
          <a:prstGeom prst="roundRect">
            <a:avLst>
              <a:gd name="adj" fmla="val 16667"/>
            </a:avLst>
          </a:prstGeom>
          <a:gradFill rotWithShape="1">
            <a:gsLst>
              <a:gs pos="0">
                <a:srgbClr val="FF00FF"/>
              </a:gs>
              <a:gs pos="50000">
                <a:srgbClr val="FF00FF">
                  <a:gamma/>
                  <a:tint val="15686"/>
                  <a:invGamma/>
                </a:srgbClr>
              </a:gs>
              <a:gs pos="100000">
                <a:srgbClr val="FF00FF"/>
              </a:gs>
            </a:gsLst>
            <a:lin ang="27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MX" altLang="es-ES" sz="2000" b="1"/>
              <a:t>Esa esfera de la realidad educativa constituye el Objeto</a:t>
            </a:r>
          </a:p>
        </p:txBody>
      </p:sp>
      <p:sp>
        <p:nvSpPr>
          <p:cNvPr id="73747" name="Rectangle 19">
            <a:extLst>
              <a:ext uri="{FF2B5EF4-FFF2-40B4-BE49-F238E27FC236}">
                <a16:creationId xmlns:a16="http://schemas.microsoft.com/office/drawing/2014/main" id="{9725B21A-52FE-40F3-8AA0-0C0688607359}"/>
              </a:ext>
            </a:extLst>
          </p:cNvPr>
          <p:cNvSpPr>
            <a:spLocks noChangeArrowheads="1"/>
          </p:cNvSpPr>
          <p:nvPr/>
        </p:nvSpPr>
        <p:spPr bwMode="auto">
          <a:xfrm>
            <a:off x="2063751" y="5949951"/>
            <a:ext cx="8424863" cy="8366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000"/>
              <a:t>El problema y el objeto </a:t>
            </a:r>
            <a:r>
              <a:rPr lang="es-ES_tradnl" altLang="es-ES" sz="2000" b="1"/>
              <a:t>guardan relación estrecha</a:t>
            </a:r>
            <a:r>
              <a:rPr lang="es-ES_tradnl" altLang="es-ES" sz="2000"/>
              <a:t>, de modo que su</a:t>
            </a:r>
          </a:p>
          <a:p>
            <a:pPr algn="ctr"/>
            <a:r>
              <a:rPr lang="es-ES_tradnl" altLang="es-ES" sz="2000"/>
              <a:t>determinación se tiene que ir construyendo simultáneamente.</a:t>
            </a:r>
          </a:p>
        </p:txBody>
      </p:sp>
      <p:sp>
        <p:nvSpPr>
          <p:cNvPr id="73748" name="Line 20">
            <a:extLst>
              <a:ext uri="{FF2B5EF4-FFF2-40B4-BE49-F238E27FC236}">
                <a16:creationId xmlns:a16="http://schemas.microsoft.com/office/drawing/2014/main" id="{E0E6144F-824B-4E39-8948-2443CD566D36}"/>
              </a:ext>
            </a:extLst>
          </p:cNvPr>
          <p:cNvSpPr>
            <a:spLocks noChangeShapeType="1"/>
          </p:cNvSpPr>
          <p:nvPr/>
        </p:nvSpPr>
        <p:spPr bwMode="auto">
          <a:xfrm>
            <a:off x="4079876" y="5557838"/>
            <a:ext cx="576263"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3749" name="Line 21">
            <a:extLst>
              <a:ext uri="{FF2B5EF4-FFF2-40B4-BE49-F238E27FC236}">
                <a16:creationId xmlns:a16="http://schemas.microsoft.com/office/drawing/2014/main" id="{2997749C-DFC6-4307-8CBA-DF4166AE818C}"/>
              </a:ext>
            </a:extLst>
          </p:cNvPr>
          <p:cNvSpPr>
            <a:spLocks noChangeShapeType="1"/>
          </p:cNvSpPr>
          <p:nvPr/>
        </p:nvSpPr>
        <p:spPr bwMode="auto">
          <a:xfrm flipH="1">
            <a:off x="7391400" y="5453064"/>
            <a:ext cx="649288" cy="433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checkerboard(across)">
                                      <p:cBhvr>
                                        <p:cTn id="7" dur="500"/>
                                        <p:tgtEl>
                                          <p:spTgt spid="7373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3732"/>
                                        </p:tgtEl>
                                        <p:attrNameLst>
                                          <p:attrName>style.visibility</p:attrName>
                                        </p:attrNameLst>
                                      </p:cBhvr>
                                      <p:to>
                                        <p:strVal val="visible"/>
                                      </p:to>
                                    </p:set>
                                    <p:animEffect transition="in" filter="checkerboard(across)">
                                      <p:cBhvr>
                                        <p:cTn id="10" dur="500"/>
                                        <p:tgtEl>
                                          <p:spTgt spid="7373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3733"/>
                                        </p:tgtEl>
                                        <p:attrNameLst>
                                          <p:attrName>style.visibility</p:attrName>
                                        </p:attrNameLst>
                                      </p:cBhvr>
                                      <p:to>
                                        <p:strVal val="visible"/>
                                      </p:to>
                                    </p:set>
                                    <p:animEffect transition="in" filter="checkerboard(across)">
                                      <p:cBhvr>
                                        <p:cTn id="13" dur="500"/>
                                        <p:tgtEl>
                                          <p:spTgt spid="73733"/>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3744"/>
                                        </p:tgtEl>
                                        <p:attrNameLst>
                                          <p:attrName>style.visibility</p:attrName>
                                        </p:attrNameLst>
                                      </p:cBhvr>
                                      <p:to>
                                        <p:strVal val="visible"/>
                                      </p:to>
                                    </p:set>
                                    <p:animEffect transition="in" filter="checkerboard(across)">
                                      <p:cBhvr>
                                        <p:cTn id="16" dur="500"/>
                                        <p:tgtEl>
                                          <p:spTgt spid="73744"/>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73746"/>
                                        </p:tgtEl>
                                        <p:attrNameLst>
                                          <p:attrName>style.visibility</p:attrName>
                                        </p:attrNameLst>
                                      </p:cBhvr>
                                      <p:to>
                                        <p:strVal val="visible"/>
                                      </p:to>
                                    </p:set>
                                    <p:animEffect transition="in" filter="checkerboard(across)">
                                      <p:cBhvr>
                                        <p:cTn id="19" dur="500"/>
                                        <p:tgtEl>
                                          <p:spTgt spid="73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p:bldP spid="73732" grpId="0" animBg="1"/>
      <p:bldP spid="73733" grpId="0" animBg="1"/>
      <p:bldP spid="73744" grpId="0" animBg="1"/>
      <p:bldP spid="7374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Oval 2">
            <a:extLst>
              <a:ext uri="{FF2B5EF4-FFF2-40B4-BE49-F238E27FC236}">
                <a16:creationId xmlns:a16="http://schemas.microsoft.com/office/drawing/2014/main" id="{F36FF71D-FE40-4735-B4CA-9BA8D62469FE}"/>
              </a:ext>
            </a:extLst>
          </p:cNvPr>
          <p:cNvSpPr>
            <a:spLocks noChangeArrowheads="1"/>
          </p:cNvSpPr>
          <p:nvPr/>
        </p:nvSpPr>
        <p:spPr bwMode="auto">
          <a:xfrm>
            <a:off x="3863976" y="260351"/>
            <a:ext cx="4321175" cy="1655763"/>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4800" b="1"/>
              <a:t>OBJETO</a:t>
            </a:r>
            <a:endParaRPr lang="es-ES" altLang="es-ES" sz="4800" b="1"/>
          </a:p>
        </p:txBody>
      </p:sp>
      <p:sp>
        <p:nvSpPr>
          <p:cNvPr id="60419" name="Line 3">
            <a:extLst>
              <a:ext uri="{FF2B5EF4-FFF2-40B4-BE49-F238E27FC236}">
                <a16:creationId xmlns:a16="http://schemas.microsoft.com/office/drawing/2014/main" id="{2B6F6A40-5FEA-4B1F-9C1F-B0259A6F7A15}"/>
              </a:ext>
            </a:extLst>
          </p:cNvPr>
          <p:cNvSpPr>
            <a:spLocks noChangeShapeType="1"/>
          </p:cNvSpPr>
          <p:nvPr/>
        </p:nvSpPr>
        <p:spPr bwMode="auto">
          <a:xfrm>
            <a:off x="5859463"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0420" name="Line 4">
            <a:extLst>
              <a:ext uri="{FF2B5EF4-FFF2-40B4-BE49-F238E27FC236}">
                <a16:creationId xmlns:a16="http://schemas.microsoft.com/office/drawing/2014/main" id="{97F64173-F73F-4FA4-B5A5-8D64AB9AAC5F}"/>
              </a:ext>
            </a:extLst>
          </p:cNvPr>
          <p:cNvSpPr>
            <a:spLocks noChangeShapeType="1"/>
          </p:cNvSpPr>
          <p:nvPr/>
        </p:nvSpPr>
        <p:spPr bwMode="auto">
          <a:xfrm>
            <a:off x="6167438"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0429" name="AutoShape 13">
            <a:extLst>
              <a:ext uri="{FF2B5EF4-FFF2-40B4-BE49-F238E27FC236}">
                <a16:creationId xmlns:a16="http://schemas.microsoft.com/office/drawing/2014/main" id="{C349736B-61E0-4691-9FFC-109DEDA8CA06}"/>
              </a:ext>
            </a:extLst>
          </p:cNvPr>
          <p:cNvSpPr>
            <a:spLocks noChangeArrowheads="1"/>
          </p:cNvSpPr>
          <p:nvPr/>
        </p:nvSpPr>
        <p:spPr bwMode="auto">
          <a:xfrm>
            <a:off x="7248526" y="2852738"/>
            <a:ext cx="1573213" cy="1655762"/>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Variable</a:t>
            </a:r>
          </a:p>
          <a:p>
            <a:pPr algn="ctr"/>
            <a:r>
              <a:rPr lang="es-ES_tradnl" altLang="es-ES" sz="2800" b="1"/>
              <a:t>Depend.</a:t>
            </a:r>
          </a:p>
        </p:txBody>
      </p:sp>
      <p:sp>
        <p:nvSpPr>
          <p:cNvPr id="60436" name="AutoShape 20">
            <a:extLst>
              <a:ext uri="{FF2B5EF4-FFF2-40B4-BE49-F238E27FC236}">
                <a16:creationId xmlns:a16="http://schemas.microsoft.com/office/drawing/2014/main" id="{A1B625F5-EF2A-476C-A4F6-C597B211A4FE}"/>
              </a:ext>
            </a:extLst>
          </p:cNvPr>
          <p:cNvSpPr>
            <a:spLocks noChangeArrowheads="1"/>
          </p:cNvSpPr>
          <p:nvPr/>
        </p:nvSpPr>
        <p:spPr bwMode="auto">
          <a:xfrm>
            <a:off x="3648076" y="2852739"/>
            <a:ext cx="1584325" cy="1366837"/>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Proceso</a:t>
            </a:r>
            <a:endParaRPr lang="es-ES_tradnl" altLang="es-ES" sz="2800" b="1">
              <a:cs typeface="Arial" panose="020B0604020202020204" pitchFamily="34" charset="0"/>
            </a:endParaRPr>
          </a:p>
        </p:txBody>
      </p:sp>
      <p:sp>
        <p:nvSpPr>
          <p:cNvPr id="60438" name="Rectangle 22">
            <a:extLst>
              <a:ext uri="{FF2B5EF4-FFF2-40B4-BE49-F238E27FC236}">
                <a16:creationId xmlns:a16="http://schemas.microsoft.com/office/drawing/2014/main" id="{11B96649-E92D-4FA0-8603-58FEDA6A8B08}"/>
              </a:ext>
            </a:extLst>
          </p:cNvPr>
          <p:cNvSpPr>
            <a:spLocks noChangeArrowheads="1"/>
          </p:cNvSpPr>
          <p:nvPr/>
        </p:nvSpPr>
        <p:spPr bwMode="auto">
          <a:xfrm>
            <a:off x="5448300" y="2636838"/>
            <a:ext cx="1296988"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s-ES_tradnl" altLang="es-ES" sz="9600"/>
              <a:t> </a:t>
            </a:r>
            <a:r>
              <a:rPr lang="es-ES_tradnl" altLang="es-ES" sz="9600" b="1"/>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checkerboard(across)">
                                      <p:cBhvr>
                                        <p:cTn id="7" dur="500"/>
                                        <p:tgtEl>
                                          <p:spTgt spid="60418"/>
                                        </p:tgtEl>
                                      </p:cBhvr>
                                    </p:animEffect>
                                  </p:childTnLst>
                                </p:cTn>
                              </p:par>
                              <p:par>
                                <p:cTn id="8" presetID="5" presetClass="entr" presetSubtype="10" fill="hold" nodeType="withEffect">
                                  <p:stCondLst>
                                    <p:cond delay="0"/>
                                  </p:stCondLst>
                                  <p:childTnLst>
                                    <p:set>
                                      <p:cBhvr>
                                        <p:cTn id="9" dur="1" fill="hold">
                                          <p:stCondLst>
                                            <p:cond delay="0"/>
                                          </p:stCondLst>
                                        </p:cTn>
                                        <p:tgtEl>
                                          <p:spTgt spid="60419"/>
                                        </p:tgtEl>
                                        <p:attrNameLst>
                                          <p:attrName>style.visibility</p:attrName>
                                        </p:attrNameLst>
                                      </p:cBhvr>
                                      <p:to>
                                        <p:strVal val="visible"/>
                                      </p:to>
                                    </p:set>
                                    <p:animEffect transition="in" filter="checkerboard(across)">
                                      <p:cBhvr>
                                        <p:cTn id="10" dur="500"/>
                                        <p:tgtEl>
                                          <p:spTgt spid="60419"/>
                                        </p:tgtEl>
                                      </p:cBhvr>
                                    </p:animEffect>
                                  </p:childTnLst>
                                </p:cTn>
                              </p:par>
                              <p:par>
                                <p:cTn id="11" presetID="5" presetClass="entr" presetSubtype="10" fill="hold" nodeType="withEffect">
                                  <p:stCondLst>
                                    <p:cond delay="0"/>
                                  </p:stCondLst>
                                  <p:childTnLst>
                                    <p:set>
                                      <p:cBhvr>
                                        <p:cTn id="12" dur="1" fill="hold">
                                          <p:stCondLst>
                                            <p:cond delay="0"/>
                                          </p:stCondLst>
                                        </p:cTn>
                                        <p:tgtEl>
                                          <p:spTgt spid="60420"/>
                                        </p:tgtEl>
                                        <p:attrNameLst>
                                          <p:attrName>style.visibility</p:attrName>
                                        </p:attrNameLst>
                                      </p:cBhvr>
                                      <p:to>
                                        <p:strVal val="visible"/>
                                      </p:to>
                                    </p:set>
                                    <p:animEffect transition="in" filter="checkerboard(across)">
                                      <p:cBhvr>
                                        <p:cTn id="13" dur="500"/>
                                        <p:tgtEl>
                                          <p:spTgt spid="6042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60429"/>
                                        </p:tgtEl>
                                        <p:attrNameLst>
                                          <p:attrName>style.visibility</p:attrName>
                                        </p:attrNameLst>
                                      </p:cBhvr>
                                      <p:to>
                                        <p:strVal val="visible"/>
                                      </p:to>
                                    </p:set>
                                    <p:animEffect transition="in" filter="checkerboard(across)">
                                      <p:cBhvr>
                                        <p:cTn id="16" dur="500"/>
                                        <p:tgtEl>
                                          <p:spTgt spid="6042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60436"/>
                                        </p:tgtEl>
                                        <p:attrNameLst>
                                          <p:attrName>style.visibility</p:attrName>
                                        </p:attrNameLst>
                                      </p:cBhvr>
                                      <p:to>
                                        <p:strVal val="visible"/>
                                      </p:to>
                                    </p:set>
                                    <p:animEffect transition="in" filter="checkerboard(across)">
                                      <p:cBhvr>
                                        <p:cTn id="19" dur="500"/>
                                        <p:tgtEl>
                                          <p:spTgt spid="60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nimBg="1"/>
      <p:bldP spid="60429" grpId="0" animBg="1"/>
      <p:bldP spid="604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7F2B19A-3598-4BD4-9C70-23EC588DCAD2}"/>
              </a:ext>
            </a:extLst>
          </p:cNvPr>
          <p:cNvSpPr>
            <a:spLocks noChangeArrowheads="1"/>
          </p:cNvSpPr>
          <p:nvPr/>
        </p:nvSpPr>
        <p:spPr bwMode="auto">
          <a:xfrm>
            <a:off x="1774825" y="188913"/>
            <a:ext cx="8497888" cy="8636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u="sng"/>
              <a:t>El campo de investigación</a:t>
            </a:r>
          </a:p>
        </p:txBody>
      </p:sp>
      <p:sp>
        <p:nvSpPr>
          <p:cNvPr id="72707" name="Text Box 3">
            <a:extLst>
              <a:ext uri="{FF2B5EF4-FFF2-40B4-BE49-F238E27FC236}">
                <a16:creationId xmlns:a16="http://schemas.microsoft.com/office/drawing/2014/main" id="{2C8CE05F-EA1B-4BCE-84DE-0BE36D729DDA}"/>
              </a:ext>
            </a:extLst>
          </p:cNvPr>
          <p:cNvSpPr txBox="1">
            <a:spLocks noChangeArrowheads="1"/>
          </p:cNvSpPr>
          <p:nvPr/>
        </p:nvSpPr>
        <p:spPr bwMode="auto">
          <a:xfrm>
            <a:off x="1668463" y="1412875"/>
            <a:ext cx="8748712" cy="15621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ES" altLang="es-ES" sz="2400" b="1"/>
              <a:t>Muy relacionado con el objeto está la categoría campo, manteniéndose ambos en la dialéctica de lo general y lo particular, es decir, el campo forma parte del objeto, y la parte específica donde se concreta la investigación. </a:t>
            </a:r>
          </a:p>
        </p:txBody>
      </p:sp>
      <p:sp>
        <p:nvSpPr>
          <p:cNvPr id="72708" name="Text Box 4">
            <a:extLst>
              <a:ext uri="{FF2B5EF4-FFF2-40B4-BE49-F238E27FC236}">
                <a16:creationId xmlns:a16="http://schemas.microsoft.com/office/drawing/2014/main" id="{A422B780-A185-40CB-9EE2-C81EA50D9F08}"/>
              </a:ext>
            </a:extLst>
          </p:cNvPr>
          <p:cNvSpPr txBox="1">
            <a:spLocks noChangeArrowheads="1"/>
          </p:cNvSpPr>
          <p:nvPr/>
        </p:nvSpPr>
        <p:spPr bwMode="auto">
          <a:xfrm>
            <a:off x="1703388" y="5786865"/>
            <a:ext cx="8748712" cy="830997"/>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ES" altLang="es-ES" sz="1600" b="1"/>
              <a:t>Por ejemplo, el objeto de la investigación puede ser el proceso docente educativo, y el campo, dentro de éste, el proceso de la educación ambiental. </a:t>
            </a:r>
          </a:p>
          <a:p>
            <a:pPr algn="just"/>
            <a:r>
              <a:rPr lang="es-ES" altLang="es-ES" sz="1600" b="1"/>
              <a:t>Campo: Área, aspecto o dimensión del objeto de estudio donde se manifiesta la dificultad planteada.</a:t>
            </a:r>
          </a:p>
        </p:txBody>
      </p:sp>
      <p:sp>
        <p:nvSpPr>
          <p:cNvPr id="72709" name="Text Box 5">
            <a:extLst>
              <a:ext uri="{FF2B5EF4-FFF2-40B4-BE49-F238E27FC236}">
                <a16:creationId xmlns:a16="http://schemas.microsoft.com/office/drawing/2014/main" id="{9C0102A8-86BD-4DC0-A4DB-D49C7B965B4C}"/>
              </a:ext>
            </a:extLst>
          </p:cNvPr>
          <p:cNvSpPr txBox="1">
            <a:spLocks noChangeArrowheads="1"/>
          </p:cNvSpPr>
          <p:nvPr/>
        </p:nvSpPr>
        <p:spPr bwMode="auto">
          <a:xfrm>
            <a:off x="1703388" y="3295720"/>
            <a:ext cx="8748712" cy="707886"/>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ES" altLang="es-ES" sz="2000" b="1"/>
              <a:t>Constituye una delimitación y precisión del objeto, es parte componente de éste y a su vez subsistema de la totalidad de la realidad educativa compleja.</a:t>
            </a:r>
          </a:p>
        </p:txBody>
      </p:sp>
      <p:sp>
        <p:nvSpPr>
          <p:cNvPr id="72710" name="Text Box 6">
            <a:extLst>
              <a:ext uri="{FF2B5EF4-FFF2-40B4-BE49-F238E27FC236}">
                <a16:creationId xmlns:a16="http://schemas.microsoft.com/office/drawing/2014/main" id="{44CC5068-EF14-4496-AB42-F25183B8C486}"/>
              </a:ext>
            </a:extLst>
          </p:cNvPr>
          <p:cNvSpPr txBox="1">
            <a:spLocks noChangeArrowheads="1"/>
          </p:cNvSpPr>
          <p:nvPr/>
        </p:nvSpPr>
        <p:spPr bwMode="auto">
          <a:xfrm>
            <a:off x="1739901" y="4268788"/>
            <a:ext cx="8748713" cy="13208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s-ES" altLang="es-ES" sz="2000" b="1"/>
              <a:t>El campo son aquellos aspectos específicos del objeto que son estudiados para lograr el objetivo. A partir del objetivo se determina el campo de acción, que se convierte en el sistema o modelo concreto que se estudia como parte del sistema mayor que es el objeto.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checkerboard(across)">
                                      <p:cBhvr>
                                        <p:cTn id="7" dur="500"/>
                                        <p:tgtEl>
                                          <p:spTgt spid="7270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2707"/>
                                        </p:tgtEl>
                                        <p:attrNameLst>
                                          <p:attrName>style.visibility</p:attrName>
                                        </p:attrNameLst>
                                      </p:cBhvr>
                                      <p:to>
                                        <p:strVal val="visible"/>
                                      </p:to>
                                    </p:set>
                                    <p:animEffect transition="in" filter="checkerboard(across)">
                                      <p:cBhvr>
                                        <p:cTn id="10" dur="500"/>
                                        <p:tgtEl>
                                          <p:spTgt spid="72707"/>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2708"/>
                                        </p:tgtEl>
                                        <p:attrNameLst>
                                          <p:attrName>style.visibility</p:attrName>
                                        </p:attrNameLst>
                                      </p:cBhvr>
                                      <p:to>
                                        <p:strVal val="visible"/>
                                      </p:to>
                                    </p:set>
                                    <p:animEffect transition="in" filter="checkerboard(across)">
                                      <p:cBhvr>
                                        <p:cTn id="13" dur="500"/>
                                        <p:tgtEl>
                                          <p:spTgt spid="72708"/>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2709"/>
                                        </p:tgtEl>
                                        <p:attrNameLst>
                                          <p:attrName>style.visibility</p:attrName>
                                        </p:attrNameLst>
                                      </p:cBhvr>
                                      <p:to>
                                        <p:strVal val="visible"/>
                                      </p:to>
                                    </p:set>
                                    <p:animEffect transition="in" filter="checkerboard(across)">
                                      <p:cBhvr>
                                        <p:cTn id="16" dur="500"/>
                                        <p:tgtEl>
                                          <p:spTgt spid="7270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72710"/>
                                        </p:tgtEl>
                                        <p:attrNameLst>
                                          <p:attrName>style.visibility</p:attrName>
                                        </p:attrNameLst>
                                      </p:cBhvr>
                                      <p:to>
                                        <p:strVal val="visible"/>
                                      </p:to>
                                    </p:set>
                                    <p:animEffect transition="in" filter="checkerboard(across)">
                                      <p:cBhvr>
                                        <p:cTn id="19" dur="500"/>
                                        <p:tgtEl>
                                          <p:spTgt spid="72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nimBg="1"/>
      <p:bldP spid="72707" grpId="0" animBg="1"/>
      <p:bldP spid="72708" grpId="0" animBg="1"/>
      <p:bldP spid="72709" grpId="0" animBg="1"/>
      <p:bldP spid="727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76" name="Oval 24">
            <a:extLst>
              <a:ext uri="{FF2B5EF4-FFF2-40B4-BE49-F238E27FC236}">
                <a16:creationId xmlns:a16="http://schemas.microsoft.com/office/drawing/2014/main" id="{36F0A5C3-D093-4BE6-B704-F48BE2AA0ABE}"/>
              </a:ext>
            </a:extLst>
          </p:cNvPr>
          <p:cNvSpPr>
            <a:spLocks noChangeArrowheads="1"/>
          </p:cNvSpPr>
          <p:nvPr/>
        </p:nvSpPr>
        <p:spPr bwMode="auto">
          <a:xfrm>
            <a:off x="3575050" y="908050"/>
            <a:ext cx="6769100" cy="5545138"/>
          </a:xfrm>
          <a:prstGeom prst="ellipse">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MX" altLang="es-ES" sz="6000" b="1"/>
              <a:t>Objeto</a:t>
            </a:r>
            <a:endParaRPr lang="es-ES_tradnl" altLang="es-ES" sz="6000" b="1"/>
          </a:p>
        </p:txBody>
      </p:sp>
      <p:sp>
        <p:nvSpPr>
          <p:cNvPr id="74779" name="Oval 27">
            <a:extLst>
              <a:ext uri="{FF2B5EF4-FFF2-40B4-BE49-F238E27FC236}">
                <a16:creationId xmlns:a16="http://schemas.microsoft.com/office/drawing/2014/main" id="{4123BDE2-3CC4-48E4-A1AA-455350B2F9C8}"/>
              </a:ext>
            </a:extLst>
          </p:cNvPr>
          <p:cNvSpPr>
            <a:spLocks noChangeArrowheads="1"/>
          </p:cNvSpPr>
          <p:nvPr/>
        </p:nvSpPr>
        <p:spPr bwMode="auto">
          <a:xfrm>
            <a:off x="4583113" y="2781300"/>
            <a:ext cx="4824412" cy="3384550"/>
          </a:xfrm>
          <a:prstGeom prst="ellipse">
            <a:avLst/>
          </a:prstGeom>
          <a:gradFill rotWithShape="1">
            <a:gsLst>
              <a:gs pos="0">
                <a:srgbClr val="3399FF"/>
              </a:gs>
              <a:gs pos="50000">
                <a:srgbClr val="3399FF">
                  <a:gamma/>
                  <a:tint val="0"/>
                  <a:invGamma/>
                </a:srgbClr>
              </a:gs>
              <a:gs pos="100000">
                <a:srgbClr val="3399FF"/>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_tradnl" altLang="es-ES"/>
              <a:t>OJO: Esto no debe pasar. Que</a:t>
            </a:r>
          </a:p>
          <a:p>
            <a:pPr algn="ctr"/>
            <a:r>
              <a:rPr lang="es-ES_tradnl" altLang="es-ES"/>
              <a:t> exista  otro subproceso incluido </a:t>
            </a:r>
          </a:p>
          <a:p>
            <a:pPr algn="ctr"/>
            <a:r>
              <a:rPr lang="es-ES_tradnl" altLang="es-ES"/>
              <a:t>en el objeto y que incluya al campo</a:t>
            </a:r>
          </a:p>
        </p:txBody>
      </p:sp>
      <p:sp>
        <p:nvSpPr>
          <p:cNvPr id="74767" name="Rectangle 15">
            <a:extLst>
              <a:ext uri="{FF2B5EF4-FFF2-40B4-BE49-F238E27FC236}">
                <a16:creationId xmlns:a16="http://schemas.microsoft.com/office/drawing/2014/main" id="{94145882-493E-4B38-B85D-DBF5BC124BD2}"/>
              </a:ext>
            </a:extLst>
          </p:cNvPr>
          <p:cNvSpPr>
            <a:spLocks noChangeArrowheads="1"/>
          </p:cNvSpPr>
          <p:nvPr/>
        </p:nvSpPr>
        <p:spPr bwMode="auto">
          <a:xfrm>
            <a:off x="1774825" y="188914"/>
            <a:ext cx="8497888" cy="503237"/>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3600" b="1"/>
              <a:t>Relación entre objeto y campo</a:t>
            </a:r>
            <a:endParaRPr lang="es-ES" altLang="es-ES" sz="3600" b="1"/>
          </a:p>
        </p:txBody>
      </p:sp>
      <p:sp>
        <p:nvSpPr>
          <p:cNvPr id="74777" name="Oval 25">
            <a:extLst>
              <a:ext uri="{FF2B5EF4-FFF2-40B4-BE49-F238E27FC236}">
                <a16:creationId xmlns:a16="http://schemas.microsoft.com/office/drawing/2014/main" id="{EE4900C7-13EA-41F7-A586-8F856DC18905}"/>
              </a:ext>
            </a:extLst>
          </p:cNvPr>
          <p:cNvSpPr>
            <a:spLocks noChangeArrowheads="1"/>
          </p:cNvSpPr>
          <p:nvPr/>
        </p:nvSpPr>
        <p:spPr bwMode="auto">
          <a:xfrm>
            <a:off x="5807075" y="4581526"/>
            <a:ext cx="2305050" cy="11525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MX" altLang="es-ES" sz="3200" b="1"/>
              <a:t>Campo</a:t>
            </a:r>
            <a:endParaRPr lang="es-ES_tradnl" altLang="es-ES" sz="3200"/>
          </a:p>
        </p:txBody>
      </p:sp>
      <p:sp>
        <p:nvSpPr>
          <p:cNvPr id="74780" name="Rectangle 28">
            <a:extLst>
              <a:ext uri="{FF2B5EF4-FFF2-40B4-BE49-F238E27FC236}">
                <a16:creationId xmlns:a16="http://schemas.microsoft.com/office/drawing/2014/main" id="{85B3C796-B133-4ADC-B21D-6D60206C3976}"/>
              </a:ext>
            </a:extLst>
          </p:cNvPr>
          <p:cNvSpPr>
            <a:spLocks noChangeArrowheads="1"/>
          </p:cNvSpPr>
          <p:nvPr/>
        </p:nvSpPr>
        <p:spPr bwMode="auto">
          <a:xfrm rot="16200000">
            <a:off x="-277018" y="3537744"/>
            <a:ext cx="5473700" cy="7921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4400" b="1">
                <a:solidFill>
                  <a:srgbClr val="FF6699"/>
                </a:solidFill>
              </a:rPr>
              <a:t>Error más frecuente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CC855-BBD7-4AA4-8278-A0B9BCBAA7A7}"/>
              </a:ext>
            </a:extLst>
          </p:cNvPr>
          <p:cNvSpPr>
            <a:spLocks noGrp="1"/>
          </p:cNvSpPr>
          <p:nvPr>
            <p:ph type="title"/>
          </p:nvPr>
        </p:nvSpPr>
        <p:spPr/>
        <p:txBody>
          <a:bodyPr/>
          <a:lstStyle/>
          <a:p>
            <a:pPr algn="ctr"/>
            <a:r>
              <a:rPr lang="es-ES" b="1" dirty="0"/>
              <a:t>Temática</a:t>
            </a:r>
          </a:p>
        </p:txBody>
      </p:sp>
      <p:sp>
        <p:nvSpPr>
          <p:cNvPr id="3" name="Marcador de contenido 2">
            <a:extLst>
              <a:ext uri="{FF2B5EF4-FFF2-40B4-BE49-F238E27FC236}">
                <a16:creationId xmlns:a16="http://schemas.microsoft.com/office/drawing/2014/main" id="{6A5DA8EB-E7E2-4620-A3B9-881217A01F3C}"/>
              </a:ext>
            </a:extLst>
          </p:cNvPr>
          <p:cNvSpPr>
            <a:spLocks noGrp="1"/>
          </p:cNvSpPr>
          <p:nvPr>
            <p:ph idx="1"/>
          </p:nvPr>
        </p:nvSpPr>
        <p:spPr>
          <a:xfrm>
            <a:off x="838200" y="1825625"/>
            <a:ext cx="10880324" cy="4351338"/>
          </a:xfrm>
        </p:spPr>
        <p:txBody>
          <a:bodyPr>
            <a:normAutofit/>
          </a:bodyPr>
          <a:lstStyle/>
          <a:p>
            <a:pPr marL="0" indent="0" algn="just">
              <a:lnSpc>
                <a:spcPct val="150000"/>
              </a:lnSpc>
              <a:buNone/>
            </a:pPr>
            <a:r>
              <a:rPr lang="es-ES" sz="3200" b="0" i="0" u="none" strike="noStrike" baseline="0" dirty="0">
                <a:solidFill>
                  <a:srgbClr val="000000"/>
                </a:solidFill>
                <a:latin typeface="Arial" panose="020B0604020202020204" pitchFamily="34" charset="0"/>
              </a:rPr>
              <a:t>Introducción a la asignatura. Caracterización y evaluación. </a:t>
            </a:r>
            <a:r>
              <a:rPr lang="es-ES" sz="3200" b="1" i="0" u="none" strike="noStrike" baseline="0" dirty="0">
                <a:solidFill>
                  <a:srgbClr val="000000"/>
                </a:solidFill>
                <a:latin typeface="Arial" panose="020B0604020202020204" pitchFamily="34" charset="0"/>
              </a:rPr>
              <a:t>El diseño metodológico de la investigación. </a:t>
            </a:r>
            <a:r>
              <a:rPr lang="es-ES" sz="3200" b="0" i="0" u="none" strike="noStrike" baseline="0" dirty="0">
                <a:solidFill>
                  <a:srgbClr val="000000"/>
                </a:solidFill>
                <a:latin typeface="Arial" panose="020B0604020202020204" pitchFamily="34" charset="0"/>
              </a:rPr>
              <a:t>Las unidades de análisis, la población y la muestra. 	</a:t>
            </a:r>
          </a:p>
          <a:p>
            <a:pPr algn="just">
              <a:lnSpc>
                <a:spcPct val="150000"/>
              </a:lnSpc>
            </a:pPr>
            <a:endParaRPr lang="es-ES" sz="4400" dirty="0"/>
          </a:p>
        </p:txBody>
      </p:sp>
    </p:spTree>
    <p:extLst>
      <p:ext uri="{BB962C8B-B14F-4D97-AF65-F5344CB8AC3E}">
        <p14:creationId xmlns:p14="http://schemas.microsoft.com/office/powerpoint/2010/main" val="4145231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2">
            <a:extLst>
              <a:ext uri="{FF2B5EF4-FFF2-40B4-BE49-F238E27FC236}">
                <a16:creationId xmlns:a16="http://schemas.microsoft.com/office/drawing/2014/main" id="{0946304E-89BB-4D5A-8EAC-FFE7E64A6C11}"/>
              </a:ext>
            </a:extLst>
          </p:cNvPr>
          <p:cNvSpPr>
            <a:spLocks noChangeArrowheads="1"/>
          </p:cNvSpPr>
          <p:nvPr/>
        </p:nvSpPr>
        <p:spPr bwMode="auto">
          <a:xfrm>
            <a:off x="6743700" y="1125539"/>
            <a:ext cx="3384550" cy="2808287"/>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MX" altLang="es-ES" sz="5400" b="1"/>
              <a:t>El objeto </a:t>
            </a:r>
          </a:p>
        </p:txBody>
      </p:sp>
      <p:sp>
        <p:nvSpPr>
          <p:cNvPr id="76803" name="AutoShape 3">
            <a:extLst>
              <a:ext uri="{FF2B5EF4-FFF2-40B4-BE49-F238E27FC236}">
                <a16:creationId xmlns:a16="http://schemas.microsoft.com/office/drawing/2014/main" id="{FF400A50-B920-4CC9-84A1-33E9EA55CBE6}"/>
              </a:ext>
            </a:extLst>
          </p:cNvPr>
          <p:cNvSpPr>
            <a:spLocks noChangeArrowheads="1"/>
          </p:cNvSpPr>
          <p:nvPr/>
        </p:nvSpPr>
        <p:spPr bwMode="auto">
          <a:xfrm>
            <a:off x="1662114" y="1557339"/>
            <a:ext cx="3354387" cy="777875"/>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4000" b="1"/>
              <a:t>El problema</a:t>
            </a:r>
          </a:p>
        </p:txBody>
      </p:sp>
      <p:sp>
        <p:nvSpPr>
          <p:cNvPr id="76804" name="AutoShape 4">
            <a:extLst>
              <a:ext uri="{FF2B5EF4-FFF2-40B4-BE49-F238E27FC236}">
                <a16:creationId xmlns:a16="http://schemas.microsoft.com/office/drawing/2014/main" id="{6F7996AE-4035-424D-BBB1-66C8004BBF72}"/>
              </a:ext>
            </a:extLst>
          </p:cNvPr>
          <p:cNvSpPr>
            <a:spLocks noChangeArrowheads="1"/>
          </p:cNvSpPr>
          <p:nvPr/>
        </p:nvSpPr>
        <p:spPr bwMode="auto">
          <a:xfrm>
            <a:off x="2135188" y="4292601"/>
            <a:ext cx="2817812" cy="777875"/>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4000" b="1"/>
              <a:t>Objetivo</a:t>
            </a:r>
          </a:p>
        </p:txBody>
      </p:sp>
      <p:sp>
        <p:nvSpPr>
          <p:cNvPr id="76805" name="Rectangle 5">
            <a:extLst>
              <a:ext uri="{FF2B5EF4-FFF2-40B4-BE49-F238E27FC236}">
                <a16:creationId xmlns:a16="http://schemas.microsoft.com/office/drawing/2014/main" id="{5362F496-B2DB-421D-B9E8-EE621E79DC3D}"/>
              </a:ext>
            </a:extLst>
          </p:cNvPr>
          <p:cNvSpPr>
            <a:spLocks noChangeArrowheads="1"/>
          </p:cNvSpPr>
          <p:nvPr/>
        </p:nvSpPr>
        <p:spPr bwMode="auto">
          <a:xfrm>
            <a:off x="1774825" y="188914"/>
            <a:ext cx="8497888" cy="503237"/>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2400" b="1"/>
              <a:t>Relación entre problema – objeto – campo - objetivo</a:t>
            </a:r>
            <a:endParaRPr lang="es-ES" altLang="es-ES" sz="2400" b="1"/>
          </a:p>
        </p:txBody>
      </p:sp>
      <p:sp>
        <p:nvSpPr>
          <p:cNvPr id="76806" name="Line 6">
            <a:extLst>
              <a:ext uri="{FF2B5EF4-FFF2-40B4-BE49-F238E27FC236}">
                <a16:creationId xmlns:a16="http://schemas.microsoft.com/office/drawing/2014/main" id="{439978DD-A483-45B9-9460-C65455A3360C}"/>
              </a:ext>
            </a:extLst>
          </p:cNvPr>
          <p:cNvSpPr>
            <a:spLocks noChangeShapeType="1"/>
          </p:cNvSpPr>
          <p:nvPr/>
        </p:nvSpPr>
        <p:spPr bwMode="auto">
          <a:xfrm rot="685019" flipV="1">
            <a:off x="5089525" y="1628776"/>
            <a:ext cx="1582738" cy="360363"/>
          </a:xfrm>
          <a:prstGeom prst="line">
            <a:avLst/>
          </a:prstGeom>
          <a:noFill/>
          <a:ln w="76200">
            <a:solidFill>
              <a:schemeClr val="tx1"/>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6807" name="Line 7">
            <a:extLst>
              <a:ext uri="{FF2B5EF4-FFF2-40B4-BE49-F238E27FC236}">
                <a16:creationId xmlns:a16="http://schemas.microsoft.com/office/drawing/2014/main" id="{384ED2B7-5E95-4F4B-8292-89C4B3E11B1B}"/>
              </a:ext>
            </a:extLst>
          </p:cNvPr>
          <p:cNvSpPr>
            <a:spLocks noChangeShapeType="1"/>
          </p:cNvSpPr>
          <p:nvPr/>
        </p:nvSpPr>
        <p:spPr bwMode="auto">
          <a:xfrm>
            <a:off x="2927351" y="2636839"/>
            <a:ext cx="1152525" cy="1368425"/>
          </a:xfrm>
          <a:prstGeom prst="line">
            <a:avLst/>
          </a:prstGeom>
          <a:noFill/>
          <a:ln w="76200">
            <a:solidFill>
              <a:schemeClr val="tx1"/>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6808" name="AutoShape 8">
            <a:extLst>
              <a:ext uri="{FF2B5EF4-FFF2-40B4-BE49-F238E27FC236}">
                <a16:creationId xmlns:a16="http://schemas.microsoft.com/office/drawing/2014/main" id="{7C54492F-F533-41B6-9EC4-AEFC208C43C4}"/>
              </a:ext>
            </a:extLst>
          </p:cNvPr>
          <p:cNvSpPr>
            <a:spLocks noChangeArrowheads="1"/>
          </p:cNvSpPr>
          <p:nvPr/>
        </p:nvSpPr>
        <p:spPr bwMode="auto">
          <a:xfrm>
            <a:off x="6816725" y="2852739"/>
            <a:ext cx="2711450" cy="777875"/>
          </a:xfrm>
          <a:prstGeom prst="roundRect">
            <a:avLst>
              <a:gd name="adj" fmla="val 16667"/>
            </a:avLst>
          </a:prstGeom>
          <a:gradFill rotWithShape="1">
            <a:gsLst>
              <a:gs pos="0">
                <a:srgbClr val="FF99CC"/>
              </a:gs>
              <a:gs pos="50000">
                <a:srgbClr val="FF99CC">
                  <a:gamma/>
                  <a:tint val="6275"/>
                  <a:invGamma/>
                </a:srgbClr>
              </a:gs>
              <a:gs pos="100000">
                <a:srgbClr val="FF99CC"/>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4000" b="1"/>
              <a:t>Campo</a:t>
            </a:r>
          </a:p>
        </p:txBody>
      </p:sp>
      <p:sp>
        <p:nvSpPr>
          <p:cNvPr id="76809" name="Line 9">
            <a:extLst>
              <a:ext uri="{FF2B5EF4-FFF2-40B4-BE49-F238E27FC236}">
                <a16:creationId xmlns:a16="http://schemas.microsoft.com/office/drawing/2014/main" id="{244D73FC-1B27-4D13-9370-C9EB8541D9D7}"/>
              </a:ext>
            </a:extLst>
          </p:cNvPr>
          <p:cNvSpPr>
            <a:spLocks noChangeShapeType="1"/>
          </p:cNvSpPr>
          <p:nvPr/>
        </p:nvSpPr>
        <p:spPr bwMode="auto">
          <a:xfrm flipV="1">
            <a:off x="5087939" y="3500439"/>
            <a:ext cx="1584325" cy="1081087"/>
          </a:xfrm>
          <a:prstGeom prst="line">
            <a:avLst/>
          </a:prstGeom>
          <a:noFill/>
          <a:ln w="76200">
            <a:solidFill>
              <a:schemeClr val="tx1"/>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76810" name="Text Box 10">
            <a:extLst>
              <a:ext uri="{FF2B5EF4-FFF2-40B4-BE49-F238E27FC236}">
                <a16:creationId xmlns:a16="http://schemas.microsoft.com/office/drawing/2014/main" id="{93EF6891-E937-42C9-990D-A481E6A2B240}"/>
              </a:ext>
            </a:extLst>
          </p:cNvPr>
          <p:cNvSpPr txBox="1">
            <a:spLocks noChangeArrowheads="1"/>
          </p:cNvSpPr>
          <p:nvPr/>
        </p:nvSpPr>
        <p:spPr bwMode="auto">
          <a:xfrm>
            <a:off x="2351089" y="1117601"/>
            <a:ext cx="13684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s-MX" altLang="es-ES" b="1"/>
              <a:t>Por qué</a:t>
            </a:r>
            <a:endParaRPr lang="es-ES_tradnl" altLang="es-ES"/>
          </a:p>
        </p:txBody>
      </p:sp>
      <p:sp>
        <p:nvSpPr>
          <p:cNvPr id="76811" name="Text Box 11">
            <a:extLst>
              <a:ext uri="{FF2B5EF4-FFF2-40B4-BE49-F238E27FC236}">
                <a16:creationId xmlns:a16="http://schemas.microsoft.com/office/drawing/2014/main" id="{4AE22D6D-510B-4C8F-AFE3-26A59F16D616}"/>
              </a:ext>
            </a:extLst>
          </p:cNvPr>
          <p:cNvSpPr txBox="1">
            <a:spLocks noChangeArrowheads="1"/>
          </p:cNvSpPr>
          <p:nvPr/>
        </p:nvSpPr>
        <p:spPr bwMode="auto">
          <a:xfrm>
            <a:off x="7319964" y="765176"/>
            <a:ext cx="13684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s-MX" altLang="es-ES" b="1"/>
              <a:t>Qué</a:t>
            </a:r>
            <a:endParaRPr lang="es-ES_tradnl" altLang="es-ES"/>
          </a:p>
        </p:txBody>
      </p:sp>
      <p:sp>
        <p:nvSpPr>
          <p:cNvPr id="76812" name="Text Box 12">
            <a:extLst>
              <a:ext uri="{FF2B5EF4-FFF2-40B4-BE49-F238E27FC236}">
                <a16:creationId xmlns:a16="http://schemas.microsoft.com/office/drawing/2014/main" id="{AE964A9F-2FB2-4CFD-9E70-C61F392FA0C1}"/>
              </a:ext>
            </a:extLst>
          </p:cNvPr>
          <p:cNvSpPr txBox="1">
            <a:spLocks noChangeArrowheads="1"/>
          </p:cNvSpPr>
          <p:nvPr/>
        </p:nvSpPr>
        <p:spPr bwMode="auto">
          <a:xfrm>
            <a:off x="2135189" y="3789363"/>
            <a:ext cx="13684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s-MX" altLang="es-ES" b="1"/>
              <a:t>Para qué</a:t>
            </a:r>
            <a:endParaRPr lang="es-ES_tradnl" alt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checkerboard(across)">
                                      <p:cBhvr>
                                        <p:cTn id="7" dur="500"/>
                                        <p:tgtEl>
                                          <p:spTgt spid="7680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6803"/>
                                        </p:tgtEl>
                                        <p:attrNameLst>
                                          <p:attrName>style.visibility</p:attrName>
                                        </p:attrNameLst>
                                      </p:cBhvr>
                                      <p:to>
                                        <p:strVal val="visible"/>
                                      </p:to>
                                    </p:set>
                                    <p:animEffect transition="in" filter="checkerboard(across)">
                                      <p:cBhvr>
                                        <p:cTn id="10" dur="500"/>
                                        <p:tgtEl>
                                          <p:spTgt spid="76803"/>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6804"/>
                                        </p:tgtEl>
                                        <p:attrNameLst>
                                          <p:attrName>style.visibility</p:attrName>
                                        </p:attrNameLst>
                                      </p:cBhvr>
                                      <p:to>
                                        <p:strVal val="visible"/>
                                      </p:to>
                                    </p:set>
                                    <p:animEffect transition="in" filter="checkerboard(across)">
                                      <p:cBhvr>
                                        <p:cTn id="13" dur="500"/>
                                        <p:tgtEl>
                                          <p:spTgt spid="7680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6808"/>
                                        </p:tgtEl>
                                        <p:attrNameLst>
                                          <p:attrName>style.visibility</p:attrName>
                                        </p:attrNameLst>
                                      </p:cBhvr>
                                      <p:to>
                                        <p:strVal val="visible"/>
                                      </p:to>
                                    </p:set>
                                    <p:animEffect transition="in" filter="checkerboard(across)">
                                      <p:cBhvr>
                                        <p:cTn id="16" dur="500"/>
                                        <p:tgtEl>
                                          <p:spTgt spid="768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nimBg="1"/>
      <p:bldP spid="76803" grpId="0" animBg="1"/>
      <p:bldP spid="76804" grpId="0" animBg="1"/>
      <p:bldP spid="7680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a:extLst>
              <a:ext uri="{FF2B5EF4-FFF2-40B4-BE49-F238E27FC236}">
                <a16:creationId xmlns:a16="http://schemas.microsoft.com/office/drawing/2014/main" id="{70DBF03C-3D02-4B06-ADE7-5C1311B8EBF8}"/>
              </a:ext>
            </a:extLst>
          </p:cNvPr>
          <p:cNvSpPr>
            <a:spLocks noChangeArrowheads="1"/>
          </p:cNvSpPr>
          <p:nvPr/>
        </p:nvSpPr>
        <p:spPr bwMode="auto">
          <a:xfrm>
            <a:off x="3937000" y="44450"/>
            <a:ext cx="4535488" cy="10096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El objetivo</a:t>
            </a:r>
            <a:r>
              <a:rPr lang="es-ES" altLang="es-ES" sz="4800"/>
              <a:t> </a:t>
            </a:r>
          </a:p>
        </p:txBody>
      </p:sp>
      <p:sp>
        <p:nvSpPr>
          <p:cNvPr id="6151" name="Rectangle 7">
            <a:extLst>
              <a:ext uri="{FF2B5EF4-FFF2-40B4-BE49-F238E27FC236}">
                <a16:creationId xmlns:a16="http://schemas.microsoft.com/office/drawing/2014/main" id="{7E3325B7-41B1-4590-804C-CD8CBE468B02}"/>
              </a:ext>
            </a:extLst>
          </p:cNvPr>
          <p:cNvSpPr>
            <a:spLocks noChangeArrowheads="1"/>
          </p:cNvSpPr>
          <p:nvPr/>
        </p:nvSpPr>
        <p:spPr bwMode="auto">
          <a:xfrm>
            <a:off x="1741489" y="1196976"/>
            <a:ext cx="8675687" cy="5446713"/>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317625" indent="-342900">
              <a:defRPr>
                <a:solidFill>
                  <a:schemeClr val="tx1"/>
                </a:solidFill>
                <a:latin typeface="Arial" panose="020B0604020202020204" pitchFamily="34" charset="0"/>
              </a:defRPr>
            </a:lvl3pPr>
            <a:lvl4pPr marL="1839913" indent="-342900">
              <a:defRPr>
                <a:solidFill>
                  <a:schemeClr val="tx1"/>
                </a:solidFill>
                <a:latin typeface="Arial" panose="020B0604020202020204" pitchFamily="34" charset="0"/>
              </a:defRPr>
            </a:lvl4pPr>
            <a:lvl5pPr marL="2362200" indent="-342900">
              <a:defRPr>
                <a:solidFill>
                  <a:schemeClr val="tx1"/>
                </a:solidFill>
                <a:latin typeface="Arial" panose="020B0604020202020204" pitchFamily="34" charset="0"/>
              </a:defRPr>
            </a:lvl5pPr>
            <a:lvl6pPr marL="2819400" indent="-342900" fontAlgn="base">
              <a:spcBef>
                <a:spcPct val="0"/>
              </a:spcBef>
              <a:spcAft>
                <a:spcPct val="0"/>
              </a:spcAft>
              <a:defRPr>
                <a:solidFill>
                  <a:schemeClr val="tx1"/>
                </a:solidFill>
                <a:latin typeface="Arial" panose="020B0604020202020204" pitchFamily="34" charset="0"/>
              </a:defRPr>
            </a:lvl6pPr>
            <a:lvl7pPr marL="3276600" indent="-342900" fontAlgn="base">
              <a:spcBef>
                <a:spcPct val="0"/>
              </a:spcBef>
              <a:spcAft>
                <a:spcPct val="0"/>
              </a:spcAft>
              <a:defRPr>
                <a:solidFill>
                  <a:schemeClr val="tx1"/>
                </a:solidFill>
                <a:latin typeface="Arial" panose="020B0604020202020204" pitchFamily="34" charset="0"/>
              </a:defRPr>
            </a:lvl7pPr>
            <a:lvl8pPr marL="3733800" indent="-342900" fontAlgn="base">
              <a:spcBef>
                <a:spcPct val="0"/>
              </a:spcBef>
              <a:spcAft>
                <a:spcPct val="0"/>
              </a:spcAft>
              <a:defRPr>
                <a:solidFill>
                  <a:schemeClr val="tx1"/>
                </a:solidFill>
                <a:latin typeface="Arial" panose="020B0604020202020204" pitchFamily="34" charset="0"/>
              </a:defRPr>
            </a:lvl8pPr>
            <a:lvl9pPr marL="4191000"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700"/>
              <a:t>El objetivo es la categoría que refleja el </a:t>
            </a:r>
            <a:r>
              <a:rPr lang="es-ES" altLang="es-ES" sz="2700" b="1"/>
              <a:t>conocimiento o transformación que se quiere alcanzar para llegar al estado deseable (objeto transformado, problema resuelto</a:t>
            </a:r>
            <a:r>
              <a:rPr lang="es-ES" altLang="es-ES" sz="2700"/>
              <a:t>).</a:t>
            </a:r>
          </a:p>
          <a:p>
            <a:pPr algn="just"/>
            <a:endParaRPr lang="es-ES" altLang="es-ES" sz="2700"/>
          </a:p>
          <a:p>
            <a:pPr algn="just"/>
            <a:r>
              <a:rPr lang="es-ES" altLang="es-ES" sz="2700"/>
              <a:t>El </a:t>
            </a:r>
            <a:r>
              <a:rPr lang="es-ES" altLang="es-ES" sz="2700" b="1"/>
              <a:t>objetivo </a:t>
            </a:r>
            <a:r>
              <a:rPr lang="es-ES" altLang="es-ES" sz="2700"/>
              <a:t>es la categoría que refleja el propósito o intencionalidad de la investigación (el </a:t>
            </a:r>
            <a:r>
              <a:rPr lang="es-ES" altLang="es-ES" sz="2700" b="1" i="1"/>
              <a:t>para qué</a:t>
            </a:r>
            <a:r>
              <a:rPr lang="es-ES" altLang="es-ES" sz="2700"/>
              <a:t>), lo que debe lograrse de modo que se transforme el objeto y se solucione el problema. El objetivo </a:t>
            </a:r>
            <a:r>
              <a:rPr lang="es-ES" altLang="es-ES" sz="2700" b="1"/>
              <a:t>expresa los límites del problema y orienta el desarrollo de la investigación al precisar qué se pretende</a:t>
            </a:r>
            <a:r>
              <a:rPr lang="es-ES" altLang="es-ES" sz="2700"/>
              <a:t>. Por tanto, el título del proyecto de investigación o trabajo científico debe surgir del objetivo, del para qué.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checkerboard(across)">
                                      <p:cBhvr>
                                        <p:cTn id="7" dur="500"/>
                                        <p:tgtEl>
                                          <p:spTgt spid="61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151"/>
                                        </p:tgtEl>
                                        <p:attrNameLst>
                                          <p:attrName>style.visibility</p:attrName>
                                        </p:attrNameLst>
                                      </p:cBhvr>
                                      <p:to>
                                        <p:strVal val="visible"/>
                                      </p:to>
                                    </p:set>
                                    <p:animEffect transition="in" filter="checkerboard(across)">
                                      <p:cBhvr>
                                        <p:cTn id="12"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nimBg="1"/>
      <p:bldP spid="615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FBE72E77-1427-4B28-8F56-047175C9BAAF}"/>
              </a:ext>
            </a:extLst>
          </p:cNvPr>
          <p:cNvSpPr>
            <a:spLocks noChangeArrowheads="1"/>
          </p:cNvSpPr>
          <p:nvPr/>
        </p:nvSpPr>
        <p:spPr bwMode="auto">
          <a:xfrm>
            <a:off x="3937000" y="44450"/>
            <a:ext cx="4535488" cy="10096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El objetivo</a:t>
            </a:r>
            <a:endParaRPr lang="es-ES" altLang="es-ES" sz="9600"/>
          </a:p>
        </p:txBody>
      </p:sp>
      <p:sp>
        <p:nvSpPr>
          <p:cNvPr id="75779" name="Rectangle 3">
            <a:extLst>
              <a:ext uri="{FF2B5EF4-FFF2-40B4-BE49-F238E27FC236}">
                <a16:creationId xmlns:a16="http://schemas.microsoft.com/office/drawing/2014/main" id="{6897FB84-9A3E-445A-8CAC-72124BC43CB7}"/>
              </a:ext>
            </a:extLst>
          </p:cNvPr>
          <p:cNvSpPr>
            <a:spLocks noChangeArrowheads="1"/>
          </p:cNvSpPr>
          <p:nvPr/>
        </p:nvSpPr>
        <p:spPr bwMode="auto">
          <a:xfrm>
            <a:off x="1741489" y="1384300"/>
            <a:ext cx="8675687" cy="52133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2400" b="1"/>
              <a:t>Constituyen los fines que se persiguen con la investigación, plasmando la intencionalidad consciente o resultado final esperado. Deben estar relacionados directamente con el tipo de problema, sea descriptivo o explicativo y con la estrategia general de  la investigación. En su formulación se sugiere tener en cuenta: </a:t>
            </a:r>
          </a:p>
          <a:p>
            <a:pPr algn="just"/>
            <a:r>
              <a:rPr lang="es-ES" altLang="es-ES" sz="2400" b="1"/>
              <a:t>1. Expresión clara, precisa, sin términos vagos ni juicios de valor. </a:t>
            </a:r>
          </a:p>
          <a:p>
            <a:pPr algn="just"/>
            <a:r>
              <a:rPr lang="es-ES" altLang="es-ES" sz="2400" b="1"/>
              <a:t>2. Explicar claramente los resultados a alcanzar. </a:t>
            </a:r>
          </a:p>
          <a:p>
            <a:pPr algn="just"/>
            <a:r>
              <a:rPr lang="es-ES" altLang="es-ES" sz="2400" b="1"/>
              <a:t>3. Relacionar lógicamente los términos del problema, la   hipótesis, las variables y los nexos entre estos. </a:t>
            </a:r>
          </a:p>
          <a:p>
            <a:pPr algn="just"/>
            <a:r>
              <a:rPr lang="es-ES" altLang="es-ES" sz="2400" b="1"/>
              <a:t>Es imprescindible determinar el objetivo general o fundamental de la investigación, y algunos parciales o específicos pueden o no formularse.</a:t>
            </a:r>
            <a:r>
              <a:rPr lang="es-ES" altLang="es-E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5778"/>
                                        </p:tgtEl>
                                        <p:attrNameLst>
                                          <p:attrName>style.visibility</p:attrName>
                                        </p:attrNameLst>
                                      </p:cBhvr>
                                      <p:to>
                                        <p:strVal val="visible"/>
                                      </p:to>
                                    </p:set>
                                    <p:animEffect transition="in" filter="checkerboard(across)">
                                      <p:cBhvr>
                                        <p:cTn id="7" dur="500"/>
                                        <p:tgtEl>
                                          <p:spTgt spid="75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5779"/>
                                        </p:tgtEl>
                                        <p:attrNameLst>
                                          <p:attrName>style.visibility</p:attrName>
                                        </p:attrNameLst>
                                      </p:cBhvr>
                                      <p:to>
                                        <p:strVal val="visible"/>
                                      </p:to>
                                    </p:set>
                                    <p:animEffect transition="in" filter="checkerboard(across)">
                                      <p:cBhvr>
                                        <p:cTn id="12" dur="500"/>
                                        <p:tgtEl>
                                          <p:spTgt spid="75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nimBg="1"/>
      <p:bldP spid="7577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Oval 2">
            <a:extLst>
              <a:ext uri="{FF2B5EF4-FFF2-40B4-BE49-F238E27FC236}">
                <a16:creationId xmlns:a16="http://schemas.microsoft.com/office/drawing/2014/main" id="{9EAF0DAB-C615-43DD-9C64-8704CEB3EAEC}"/>
              </a:ext>
            </a:extLst>
          </p:cNvPr>
          <p:cNvSpPr>
            <a:spLocks noChangeArrowheads="1"/>
          </p:cNvSpPr>
          <p:nvPr/>
        </p:nvSpPr>
        <p:spPr bwMode="auto">
          <a:xfrm>
            <a:off x="3863976" y="260351"/>
            <a:ext cx="4321175" cy="1655763"/>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altLang="es-ES" sz="4800" b="1"/>
              <a:t>OBJETIVO</a:t>
            </a:r>
            <a:endParaRPr lang="es-ES" altLang="es-ES" sz="4800" b="1"/>
          </a:p>
        </p:txBody>
      </p:sp>
      <p:sp>
        <p:nvSpPr>
          <p:cNvPr id="61443" name="Line 3">
            <a:extLst>
              <a:ext uri="{FF2B5EF4-FFF2-40B4-BE49-F238E27FC236}">
                <a16:creationId xmlns:a16="http://schemas.microsoft.com/office/drawing/2014/main" id="{73633F18-E3D1-48A1-B63C-FDEC21E0E8D3}"/>
              </a:ext>
            </a:extLst>
          </p:cNvPr>
          <p:cNvSpPr>
            <a:spLocks noChangeShapeType="1"/>
          </p:cNvSpPr>
          <p:nvPr/>
        </p:nvSpPr>
        <p:spPr bwMode="auto">
          <a:xfrm>
            <a:off x="5859463"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1444" name="Line 4">
            <a:extLst>
              <a:ext uri="{FF2B5EF4-FFF2-40B4-BE49-F238E27FC236}">
                <a16:creationId xmlns:a16="http://schemas.microsoft.com/office/drawing/2014/main" id="{687AD616-8613-440D-A389-FB75ED92AC4F}"/>
              </a:ext>
            </a:extLst>
          </p:cNvPr>
          <p:cNvSpPr>
            <a:spLocks noChangeShapeType="1"/>
          </p:cNvSpPr>
          <p:nvPr/>
        </p:nvSpPr>
        <p:spPr bwMode="auto">
          <a:xfrm>
            <a:off x="6167438" y="1989138"/>
            <a:ext cx="0" cy="57626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61445" name="AutoShape 5">
            <a:extLst>
              <a:ext uri="{FF2B5EF4-FFF2-40B4-BE49-F238E27FC236}">
                <a16:creationId xmlns:a16="http://schemas.microsoft.com/office/drawing/2014/main" id="{E4DF9E1C-1E95-4C26-ADDB-1E43888B6BB9}"/>
              </a:ext>
            </a:extLst>
          </p:cNvPr>
          <p:cNvSpPr>
            <a:spLocks noChangeArrowheads="1"/>
          </p:cNvSpPr>
          <p:nvPr/>
        </p:nvSpPr>
        <p:spPr bwMode="auto">
          <a:xfrm>
            <a:off x="1631951" y="2636838"/>
            <a:ext cx="1584325" cy="1655762"/>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Habilid.</a:t>
            </a:r>
          </a:p>
          <a:p>
            <a:pPr algn="ctr"/>
            <a:r>
              <a:rPr lang="es-ES_tradnl" altLang="es-ES" sz="2800" b="1"/>
              <a:t>Investig.</a:t>
            </a:r>
          </a:p>
        </p:txBody>
      </p:sp>
      <p:sp>
        <p:nvSpPr>
          <p:cNvPr id="61446" name="Text Box 6">
            <a:extLst>
              <a:ext uri="{FF2B5EF4-FFF2-40B4-BE49-F238E27FC236}">
                <a16:creationId xmlns:a16="http://schemas.microsoft.com/office/drawing/2014/main" id="{27B80A2C-25E4-4F54-BCC7-CF05BD6A7BB6}"/>
              </a:ext>
            </a:extLst>
          </p:cNvPr>
          <p:cNvSpPr txBox="1">
            <a:spLocks noChangeArrowheads="1"/>
          </p:cNvSpPr>
          <p:nvPr/>
        </p:nvSpPr>
        <p:spPr bwMode="auto">
          <a:xfrm>
            <a:off x="3143251" y="2678113"/>
            <a:ext cx="720725" cy="1433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1447" name="AutoShape 7">
            <a:extLst>
              <a:ext uri="{FF2B5EF4-FFF2-40B4-BE49-F238E27FC236}">
                <a16:creationId xmlns:a16="http://schemas.microsoft.com/office/drawing/2014/main" id="{E83CC7E1-EA17-4FF5-9CC9-9D4C542F6C53}"/>
              </a:ext>
            </a:extLst>
          </p:cNvPr>
          <p:cNvSpPr>
            <a:spLocks noChangeArrowheads="1"/>
          </p:cNvSpPr>
          <p:nvPr/>
        </p:nvSpPr>
        <p:spPr bwMode="auto">
          <a:xfrm>
            <a:off x="3905251" y="2708276"/>
            <a:ext cx="1800225"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ES_tradnl" altLang="es-ES" sz="2800" b="1"/>
          </a:p>
          <a:p>
            <a:pPr algn="ctr"/>
            <a:r>
              <a:rPr lang="es-ES_tradnl" altLang="es-ES" sz="2800" b="1"/>
              <a:t>Variable</a:t>
            </a:r>
          </a:p>
          <a:p>
            <a:pPr algn="ctr"/>
            <a:r>
              <a:rPr lang="es-ES_tradnl" altLang="es-ES" sz="2800" b="1"/>
              <a:t>Independ.</a:t>
            </a:r>
          </a:p>
          <a:p>
            <a:pPr algn="ctr"/>
            <a:endParaRPr lang="es-ES_tradnl" altLang="es-ES" sz="4000" b="1"/>
          </a:p>
        </p:txBody>
      </p:sp>
      <p:sp>
        <p:nvSpPr>
          <p:cNvPr id="61452" name="Text Box 12">
            <a:extLst>
              <a:ext uri="{FF2B5EF4-FFF2-40B4-BE49-F238E27FC236}">
                <a16:creationId xmlns:a16="http://schemas.microsoft.com/office/drawing/2014/main" id="{E8EE2792-3FB7-49E0-AAF2-69A128282BE3}"/>
              </a:ext>
            </a:extLst>
          </p:cNvPr>
          <p:cNvSpPr txBox="1">
            <a:spLocks noChangeArrowheads="1"/>
          </p:cNvSpPr>
          <p:nvPr/>
        </p:nvSpPr>
        <p:spPr bwMode="auto">
          <a:xfrm>
            <a:off x="5664201" y="2678113"/>
            <a:ext cx="792163" cy="1433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1453" name="AutoShape 13">
            <a:extLst>
              <a:ext uri="{FF2B5EF4-FFF2-40B4-BE49-F238E27FC236}">
                <a16:creationId xmlns:a16="http://schemas.microsoft.com/office/drawing/2014/main" id="{12EE712D-1D03-4C41-B7F3-5622C7D2AC5A}"/>
              </a:ext>
            </a:extLst>
          </p:cNvPr>
          <p:cNvSpPr>
            <a:spLocks noChangeArrowheads="1"/>
          </p:cNvSpPr>
          <p:nvPr/>
        </p:nvSpPr>
        <p:spPr bwMode="auto">
          <a:xfrm>
            <a:off x="6538913" y="2708276"/>
            <a:ext cx="1573212"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Variable</a:t>
            </a:r>
          </a:p>
          <a:p>
            <a:pPr algn="ctr"/>
            <a:r>
              <a:rPr lang="es-ES_tradnl" altLang="es-ES" sz="2800" b="1"/>
              <a:t>Depend.</a:t>
            </a:r>
          </a:p>
        </p:txBody>
      </p:sp>
      <p:sp>
        <p:nvSpPr>
          <p:cNvPr id="61454" name="Text Box 14">
            <a:extLst>
              <a:ext uri="{FF2B5EF4-FFF2-40B4-BE49-F238E27FC236}">
                <a16:creationId xmlns:a16="http://schemas.microsoft.com/office/drawing/2014/main" id="{6A182A3C-93E3-41FB-970E-95265C602F2F}"/>
              </a:ext>
            </a:extLst>
          </p:cNvPr>
          <p:cNvSpPr txBox="1">
            <a:spLocks noChangeArrowheads="1"/>
          </p:cNvSpPr>
          <p:nvPr/>
        </p:nvSpPr>
        <p:spPr bwMode="auto">
          <a:xfrm>
            <a:off x="8472489" y="1341438"/>
            <a:ext cx="1563687"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000" b="1"/>
              <a:t>Problema</a:t>
            </a:r>
          </a:p>
        </p:txBody>
      </p:sp>
      <p:sp>
        <p:nvSpPr>
          <p:cNvPr id="61456" name="Text Box 16">
            <a:extLst>
              <a:ext uri="{FF2B5EF4-FFF2-40B4-BE49-F238E27FC236}">
                <a16:creationId xmlns:a16="http://schemas.microsoft.com/office/drawing/2014/main" id="{023831CC-AE63-4CCC-B65A-0A0C9D847EE1}"/>
              </a:ext>
            </a:extLst>
          </p:cNvPr>
          <p:cNvSpPr txBox="1">
            <a:spLocks noChangeArrowheads="1"/>
          </p:cNvSpPr>
          <p:nvPr/>
        </p:nvSpPr>
        <p:spPr bwMode="auto">
          <a:xfrm>
            <a:off x="8040688" y="2822576"/>
            <a:ext cx="792162"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8800"/>
              <a:t>+</a:t>
            </a:r>
          </a:p>
        </p:txBody>
      </p:sp>
      <p:sp>
        <p:nvSpPr>
          <p:cNvPr id="61457" name="AutoShape 17">
            <a:extLst>
              <a:ext uri="{FF2B5EF4-FFF2-40B4-BE49-F238E27FC236}">
                <a16:creationId xmlns:a16="http://schemas.microsoft.com/office/drawing/2014/main" id="{8E00D9F9-DD8F-4B39-9DEC-B65A19DA0DB9}"/>
              </a:ext>
            </a:extLst>
          </p:cNvPr>
          <p:cNvSpPr>
            <a:spLocks noChangeArrowheads="1"/>
          </p:cNvSpPr>
          <p:nvPr/>
        </p:nvSpPr>
        <p:spPr bwMode="auto">
          <a:xfrm>
            <a:off x="8867775" y="2708276"/>
            <a:ext cx="1404938" cy="1655763"/>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2800" b="1"/>
              <a:t>Unidad</a:t>
            </a:r>
          </a:p>
          <a:p>
            <a:pPr algn="ctr"/>
            <a:r>
              <a:rPr lang="es-ES_tradnl" altLang="es-ES" sz="2800" b="1"/>
              <a:t>Invest.</a:t>
            </a:r>
          </a:p>
        </p:txBody>
      </p:sp>
      <p:sp>
        <p:nvSpPr>
          <p:cNvPr id="61461" name="AutoShape 21">
            <a:extLst>
              <a:ext uri="{FF2B5EF4-FFF2-40B4-BE49-F238E27FC236}">
                <a16:creationId xmlns:a16="http://schemas.microsoft.com/office/drawing/2014/main" id="{C59B382D-DECE-4F9D-8BA0-20D17CD03903}"/>
              </a:ext>
            </a:extLst>
          </p:cNvPr>
          <p:cNvSpPr>
            <a:spLocks/>
          </p:cNvSpPr>
          <p:nvPr/>
        </p:nvSpPr>
        <p:spPr bwMode="auto">
          <a:xfrm rot="5400000">
            <a:off x="8147845" y="1016795"/>
            <a:ext cx="792163" cy="2447925"/>
          </a:xfrm>
          <a:prstGeom prst="leftBrace">
            <a:avLst>
              <a:gd name="adj1" fmla="val 25751"/>
              <a:gd name="adj2" fmla="val 49931"/>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1462" name="Text Box 22">
            <a:extLst>
              <a:ext uri="{FF2B5EF4-FFF2-40B4-BE49-F238E27FC236}">
                <a16:creationId xmlns:a16="http://schemas.microsoft.com/office/drawing/2014/main" id="{4B284B3A-21A8-47D9-B4A0-45B09D42F174}"/>
              </a:ext>
            </a:extLst>
          </p:cNvPr>
          <p:cNvSpPr txBox="1">
            <a:spLocks noChangeArrowheads="1"/>
          </p:cNvSpPr>
          <p:nvPr/>
        </p:nvSpPr>
        <p:spPr bwMode="auto">
          <a:xfrm>
            <a:off x="1847851" y="4868864"/>
            <a:ext cx="820896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400" b="1"/>
              <a:t>Ejemplo: Proponer una estrategia (sistema de actividades, programa metodología, etc…) para desarrollar (contribuir, etc…) habilidades ………. en los alumnos de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checkerboard(across)">
                                      <p:cBhvr>
                                        <p:cTn id="7" dur="500"/>
                                        <p:tgtEl>
                                          <p:spTgt spid="61442"/>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61443"/>
                                        </p:tgtEl>
                                        <p:attrNameLst>
                                          <p:attrName>style.visibility</p:attrName>
                                        </p:attrNameLst>
                                      </p:cBhvr>
                                      <p:to>
                                        <p:strVal val="visible"/>
                                      </p:to>
                                    </p:set>
                                    <p:animEffect transition="in" filter="box(in)">
                                      <p:cBhvr>
                                        <p:cTn id="11" dur="500"/>
                                        <p:tgtEl>
                                          <p:spTgt spid="61443"/>
                                        </p:tgtEl>
                                      </p:cBhvr>
                                    </p:animEffect>
                                  </p:childTnLst>
                                </p:cTn>
                              </p:par>
                            </p:childTnLst>
                          </p:cTn>
                        </p:par>
                        <p:par>
                          <p:cTn id="12" fill="hold" nodeType="afterGroup">
                            <p:stCondLst>
                              <p:cond delay="1000"/>
                            </p:stCondLst>
                            <p:childTnLst>
                              <p:par>
                                <p:cTn id="13" presetID="4" presetClass="entr" presetSubtype="16" fill="hold" nodeType="afterEffect">
                                  <p:stCondLst>
                                    <p:cond delay="0"/>
                                  </p:stCondLst>
                                  <p:childTnLst>
                                    <p:set>
                                      <p:cBhvr>
                                        <p:cTn id="14" dur="1" fill="hold">
                                          <p:stCondLst>
                                            <p:cond delay="0"/>
                                          </p:stCondLst>
                                        </p:cTn>
                                        <p:tgtEl>
                                          <p:spTgt spid="61444"/>
                                        </p:tgtEl>
                                        <p:attrNameLst>
                                          <p:attrName>style.visibility</p:attrName>
                                        </p:attrNameLst>
                                      </p:cBhvr>
                                      <p:to>
                                        <p:strVal val="visible"/>
                                      </p:to>
                                    </p:set>
                                    <p:animEffect transition="in" filter="box(in)">
                                      <p:cBhvr>
                                        <p:cTn id="15" dur="500"/>
                                        <p:tgtEl>
                                          <p:spTgt spid="61444"/>
                                        </p:tgtEl>
                                      </p:cBhvr>
                                    </p:animEffec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61445"/>
                                        </p:tgtEl>
                                        <p:attrNameLst>
                                          <p:attrName>style.visibility</p:attrName>
                                        </p:attrNameLst>
                                      </p:cBhvr>
                                      <p:to>
                                        <p:strVal val="visible"/>
                                      </p:to>
                                    </p:set>
                                    <p:animEffect transition="in" filter="box(in)">
                                      <p:cBhvr>
                                        <p:cTn id="19" dur="500"/>
                                        <p:tgtEl>
                                          <p:spTgt spid="6144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61446"/>
                                        </p:tgtEl>
                                        <p:attrNameLst>
                                          <p:attrName>style.visibility</p:attrName>
                                        </p:attrNameLst>
                                      </p:cBhvr>
                                      <p:to>
                                        <p:strVal val="visible"/>
                                      </p:to>
                                    </p:set>
                                    <p:animEffect transition="in" filter="checkerboard(across)">
                                      <p:cBhvr>
                                        <p:cTn id="24" dur="500"/>
                                        <p:tgtEl>
                                          <p:spTgt spid="61446"/>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61447"/>
                                        </p:tgtEl>
                                        <p:attrNameLst>
                                          <p:attrName>style.visibility</p:attrName>
                                        </p:attrNameLst>
                                      </p:cBhvr>
                                      <p:to>
                                        <p:strVal val="visible"/>
                                      </p:to>
                                    </p:set>
                                    <p:animEffect transition="in" filter="checkerboard(across)">
                                      <p:cBhvr>
                                        <p:cTn id="27" dur="500"/>
                                        <p:tgtEl>
                                          <p:spTgt spid="6144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1452"/>
                                        </p:tgtEl>
                                        <p:attrNameLst>
                                          <p:attrName>style.visibility</p:attrName>
                                        </p:attrNameLst>
                                      </p:cBhvr>
                                      <p:to>
                                        <p:strVal val="visible"/>
                                      </p:to>
                                    </p:set>
                                    <p:animEffect transition="in" filter="checkerboard(across)">
                                      <p:cBhvr>
                                        <p:cTn id="32" dur="500"/>
                                        <p:tgtEl>
                                          <p:spTgt spid="61452"/>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61453"/>
                                        </p:tgtEl>
                                        <p:attrNameLst>
                                          <p:attrName>style.visibility</p:attrName>
                                        </p:attrNameLst>
                                      </p:cBhvr>
                                      <p:to>
                                        <p:strVal val="visible"/>
                                      </p:to>
                                    </p:set>
                                    <p:animEffect transition="in" filter="checkerboard(across)">
                                      <p:cBhvr>
                                        <p:cTn id="35" dur="500"/>
                                        <p:tgtEl>
                                          <p:spTgt spid="6145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61456"/>
                                        </p:tgtEl>
                                        <p:attrNameLst>
                                          <p:attrName>style.visibility</p:attrName>
                                        </p:attrNameLst>
                                      </p:cBhvr>
                                      <p:to>
                                        <p:strVal val="visible"/>
                                      </p:to>
                                    </p:set>
                                    <p:animEffect transition="in" filter="checkerboard(across)">
                                      <p:cBhvr>
                                        <p:cTn id="40" dur="500"/>
                                        <p:tgtEl>
                                          <p:spTgt spid="61456"/>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61457"/>
                                        </p:tgtEl>
                                        <p:attrNameLst>
                                          <p:attrName>style.visibility</p:attrName>
                                        </p:attrNameLst>
                                      </p:cBhvr>
                                      <p:to>
                                        <p:strVal val="visible"/>
                                      </p:to>
                                    </p:set>
                                    <p:animEffect transition="in" filter="checkerboard(across)">
                                      <p:cBhvr>
                                        <p:cTn id="43" dur="500"/>
                                        <p:tgtEl>
                                          <p:spTgt spid="6145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nodeType="clickEffect">
                                  <p:stCondLst>
                                    <p:cond delay="0"/>
                                  </p:stCondLst>
                                  <p:childTnLst>
                                    <p:set>
                                      <p:cBhvr>
                                        <p:cTn id="47" dur="1" fill="hold">
                                          <p:stCondLst>
                                            <p:cond delay="0"/>
                                          </p:stCondLst>
                                        </p:cTn>
                                        <p:tgtEl>
                                          <p:spTgt spid="61461"/>
                                        </p:tgtEl>
                                        <p:attrNameLst>
                                          <p:attrName>style.visibility</p:attrName>
                                        </p:attrNameLst>
                                      </p:cBhvr>
                                      <p:to>
                                        <p:strVal val="visible"/>
                                      </p:to>
                                    </p:set>
                                    <p:animEffect transition="in" filter="checkerboard(across)">
                                      <p:cBhvr>
                                        <p:cTn id="48" dur="500"/>
                                        <p:tgtEl>
                                          <p:spTgt spid="61461"/>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61454"/>
                                        </p:tgtEl>
                                        <p:attrNameLst>
                                          <p:attrName>style.visibility</p:attrName>
                                        </p:attrNameLst>
                                      </p:cBhvr>
                                      <p:to>
                                        <p:strVal val="visible"/>
                                      </p:to>
                                    </p:set>
                                    <p:animEffect transition="in" filter="checkerboard(across)">
                                      <p:cBhvr>
                                        <p:cTn id="51" dur="500"/>
                                        <p:tgtEl>
                                          <p:spTgt spid="6145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grpId="0" nodeType="clickEffect">
                                  <p:stCondLst>
                                    <p:cond delay="0"/>
                                  </p:stCondLst>
                                  <p:childTnLst>
                                    <p:set>
                                      <p:cBhvr>
                                        <p:cTn id="55" dur="1" fill="hold">
                                          <p:stCondLst>
                                            <p:cond delay="0"/>
                                          </p:stCondLst>
                                        </p:cTn>
                                        <p:tgtEl>
                                          <p:spTgt spid="61462"/>
                                        </p:tgtEl>
                                        <p:attrNameLst>
                                          <p:attrName>style.visibility</p:attrName>
                                        </p:attrNameLst>
                                      </p:cBhvr>
                                      <p:to>
                                        <p:strVal val="visible"/>
                                      </p:to>
                                    </p:set>
                                    <p:animEffect transition="in" filter="checkerboard(across)">
                                      <p:cBhvr>
                                        <p:cTn id="56" dur="500"/>
                                        <p:tgtEl>
                                          <p:spTgt spid="614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nimBg="1"/>
      <p:bldP spid="61445" grpId="0" animBg="1"/>
      <p:bldP spid="61446" grpId="0"/>
      <p:bldP spid="61447" grpId="0" animBg="1"/>
      <p:bldP spid="61452" grpId="0"/>
      <p:bldP spid="61453" grpId="0" animBg="1"/>
      <p:bldP spid="61454" grpId="0" animBg="1"/>
      <p:bldP spid="61456" grpId="0"/>
      <p:bldP spid="61457" grpId="0" animBg="1"/>
      <p:bldP spid="6146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75FB55A2-E409-4607-8D34-6659C98DA97F}"/>
              </a:ext>
            </a:extLst>
          </p:cNvPr>
          <p:cNvSpPr>
            <a:spLocks noChangeArrowheads="1"/>
          </p:cNvSpPr>
          <p:nvPr/>
        </p:nvSpPr>
        <p:spPr bwMode="auto">
          <a:xfrm>
            <a:off x="2351088" y="2420939"/>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Idea a Defender </a:t>
            </a:r>
          </a:p>
        </p:txBody>
      </p:sp>
      <p:sp>
        <p:nvSpPr>
          <p:cNvPr id="77828" name="Rectangle 4">
            <a:extLst>
              <a:ext uri="{FF2B5EF4-FFF2-40B4-BE49-F238E27FC236}">
                <a16:creationId xmlns:a16="http://schemas.microsoft.com/office/drawing/2014/main" id="{B16BB446-FE49-4F3B-9408-2352FB7D961A}"/>
              </a:ext>
            </a:extLst>
          </p:cNvPr>
          <p:cNvSpPr>
            <a:spLocks noChangeArrowheads="1"/>
          </p:cNvSpPr>
          <p:nvPr/>
        </p:nvSpPr>
        <p:spPr bwMode="auto">
          <a:xfrm>
            <a:off x="2424113" y="4292601"/>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Preguntas Científicas </a:t>
            </a:r>
          </a:p>
        </p:txBody>
      </p:sp>
      <p:sp>
        <p:nvSpPr>
          <p:cNvPr id="77829" name="Rectangle 5">
            <a:extLst>
              <a:ext uri="{FF2B5EF4-FFF2-40B4-BE49-F238E27FC236}">
                <a16:creationId xmlns:a16="http://schemas.microsoft.com/office/drawing/2014/main" id="{D56F5E58-95BF-4188-9511-F7E6395152BE}"/>
              </a:ext>
            </a:extLst>
          </p:cNvPr>
          <p:cNvSpPr>
            <a:spLocks noChangeArrowheads="1"/>
          </p:cNvSpPr>
          <p:nvPr/>
        </p:nvSpPr>
        <p:spPr bwMode="auto">
          <a:xfrm>
            <a:off x="2279650" y="549276"/>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Hipótesis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checkerboard(across)">
                                      <p:cBhvr>
                                        <p:cTn id="7" dur="500"/>
                                        <p:tgtEl>
                                          <p:spTgt spid="7782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7828"/>
                                        </p:tgtEl>
                                        <p:attrNameLst>
                                          <p:attrName>style.visibility</p:attrName>
                                        </p:attrNameLst>
                                      </p:cBhvr>
                                      <p:to>
                                        <p:strVal val="visible"/>
                                      </p:to>
                                    </p:set>
                                    <p:animEffect transition="in" filter="checkerboard(across)">
                                      <p:cBhvr>
                                        <p:cTn id="10" dur="500"/>
                                        <p:tgtEl>
                                          <p:spTgt spid="7782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7829"/>
                                        </p:tgtEl>
                                        <p:attrNameLst>
                                          <p:attrName>style.visibility</p:attrName>
                                        </p:attrNameLst>
                                      </p:cBhvr>
                                      <p:to>
                                        <p:strVal val="visible"/>
                                      </p:to>
                                    </p:set>
                                    <p:animEffect transition="in" filter="checkerboard(across)">
                                      <p:cBhvr>
                                        <p:cTn id="13" dur="500"/>
                                        <p:tgtEl>
                                          <p:spTgt spid="778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nimBg="1"/>
      <p:bldP spid="77828" grpId="0" animBg="1"/>
      <p:bldP spid="7782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CD94BA96-CAE9-4B48-A144-4F302FE368D4}"/>
              </a:ext>
            </a:extLst>
          </p:cNvPr>
          <p:cNvSpPr>
            <a:spLocks noChangeArrowheads="1"/>
          </p:cNvSpPr>
          <p:nvPr/>
        </p:nvSpPr>
        <p:spPr bwMode="auto">
          <a:xfrm>
            <a:off x="1992313" y="1916113"/>
            <a:ext cx="8280400" cy="2308324"/>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3600" b="1"/>
              <a:t>La hipótesis o en su defecto, la idea a defender, representa una respuesta anticipada al problema científico, que conduce y guía la búsqueda.</a:t>
            </a:r>
          </a:p>
        </p:txBody>
      </p:sp>
      <p:sp>
        <p:nvSpPr>
          <p:cNvPr id="78852" name="Rectangle 4">
            <a:extLst>
              <a:ext uri="{FF2B5EF4-FFF2-40B4-BE49-F238E27FC236}">
                <a16:creationId xmlns:a16="http://schemas.microsoft.com/office/drawing/2014/main" id="{FDE9FE92-1E56-433B-90C0-A6B1D2031AB9}"/>
              </a:ext>
            </a:extLst>
          </p:cNvPr>
          <p:cNvSpPr>
            <a:spLocks noChangeArrowheads="1"/>
          </p:cNvSpPr>
          <p:nvPr/>
        </p:nvSpPr>
        <p:spPr bwMode="auto">
          <a:xfrm>
            <a:off x="1847850" y="333375"/>
            <a:ext cx="8496300" cy="10795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Hipótesis o Idea a Defender</a:t>
            </a:r>
          </a:p>
        </p:txBody>
      </p:sp>
      <p:sp>
        <p:nvSpPr>
          <p:cNvPr id="78853" name="Text Box 5">
            <a:extLst>
              <a:ext uri="{FF2B5EF4-FFF2-40B4-BE49-F238E27FC236}">
                <a16:creationId xmlns:a16="http://schemas.microsoft.com/office/drawing/2014/main" id="{C6A3020F-DBA8-4550-A306-F4A306D5316A}"/>
              </a:ext>
            </a:extLst>
          </p:cNvPr>
          <p:cNvSpPr txBox="1">
            <a:spLocks noChangeArrowheads="1"/>
          </p:cNvSpPr>
          <p:nvPr/>
        </p:nvSpPr>
        <p:spPr bwMode="auto">
          <a:xfrm>
            <a:off x="1847850" y="5013326"/>
            <a:ext cx="8280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_tradnl" altLang="es-ES" sz="2400">
                <a:solidFill>
                  <a:schemeClr val="bg1"/>
                </a:solidFill>
              </a:rPr>
              <a:t>En la medida en que se realiza un estudio teórico y una construcción alrededor del problema y el objeto, se sistematizan determinadas ideas previas respecto a su solución.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animEffect transition="in" filter="checkerboard(across)">
                                      <p:cBhvr>
                                        <p:cTn id="7" dur="500"/>
                                        <p:tgtEl>
                                          <p:spTgt spid="7885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8852"/>
                                        </p:tgtEl>
                                        <p:attrNameLst>
                                          <p:attrName>style.visibility</p:attrName>
                                        </p:attrNameLst>
                                      </p:cBhvr>
                                      <p:to>
                                        <p:strVal val="visible"/>
                                      </p:to>
                                    </p:set>
                                    <p:animEffect transition="in" filter="checkerboard(across)">
                                      <p:cBhvr>
                                        <p:cTn id="10" dur="500"/>
                                        <p:tgtEl>
                                          <p:spTgt spid="78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p:bldP spid="7885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719E5884-B5BF-42B2-876B-637327E35B4A}"/>
              </a:ext>
            </a:extLst>
          </p:cNvPr>
          <p:cNvSpPr>
            <a:spLocks noChangeArrowheads="1"/>
          </p:cNvSpPr>
          <p:nvPr/>
        </p:nvSpPr>
        <p:spPr bwMode="auto">
          <a:xfrm>
            <a:off x="1847851" y="1916113"/>
            <a:ext cx="8424863" cy="353943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800" b="1"/>
              <a:t>En la hipótesis o idea a defender se vinculan las categorías objeto, campo y objetivo para resolver el problema. El sistema o modelo (campo) se relaciona con el objetivo para solucionar el problema que se manifiesta en determinado objeto.</a:t>
            </a:r>
          </a:p>
          <a:p>
            <a:pPr algn="just"/>
            <a:r>
              <a:rPr lang="es-ES" altLang="es-ES" sz="2800" b="1"/>
              <a:t>Por tanto, la hipótesis o idea a defender debe caracterizar el modelo (campo de acción) en sus relaciones esenciales, debe superar la contradicción.</a:t>
            </a:r>
          </a:p>
        </p:txBody>
      </p:sp>
      <p:sp>
        <p:nvSpPr>
          <p:cNvPr id="80899" name="Rectangle 3">
            <a:extLst>
              <a:ext uri="{FF2B5EF4-FFF2-40B4-BE49-F238E27FC236}">
                <a16:creationId xmlns:a16="http://schemas.microsoft.com/office/drawing/2014/main" id="{DB8FEDE1-8F2A-49B6-9130-B2E3A33E3802}"/>
              </a:ext>
            </a:extLst>
          </p:cNvPr>
          <p:cNvSpPr>
            <a:spLocks noChangeArrowheads="1"/>
          </p:cNvSpPr>
          <p:nvPr/>
        </p:nvSpPr>
        <p:spPr bwMode="auto">
          <a:xfrm>
            <a:off x="1847850" y="333375"/>
            <a:ext cx="8496300" cy="10795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Hipótesis o Idea a Defender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0898"/>
                                        </p:tgtEl>
                                        <p:attrNameLst>
                                          <p:attrName>style.visibility</p:attrName>
                                        </p:attrNameLst>
                                      </p:cBhvr>
                                      <p:to>
                                        <p:strVal val="visible"/>
                                      </p:to>
                                    </p:set>
                                    <p:animEffect transition="in" filter="checkerboard(across)">
                                      <p:cBhvr>
                                        <p:cTn id="7" dur="500"/>
                                        <p:tgtEl>
                                          <p:spTgt spid="8089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0899"/>
                                        </p:tgtEl>
                                        <p:attrNameLst>
                                          <p:attrName>style.visibility</p:attrName>
                                        </p:attrNameLst>
                                      </p:cBhvr>
                                      <p:to>
                                        <p:strVal val="visible"/>
                                      </p:to>
                                    </p:set>
                                    <p:animEffect transition="in" filter="checkerboard(across)">
                                      <p:cBhvr>
                                        <p:cTn id="10" dur="500"/>
                                        <p:tgtEl>
                                          <p:spTgt spid="80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nimBg="1"/>
      <p:bldP spid="8089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1C90449E-E6AA-497F-BBBA-7257273D9728}"/>
              </a:ext>
            </a:extLst>
          </p:cNvPr>
          <p:cNvSpPr>
            <a:spLocks noChangeArrowheads="1"/>
          </p:cNvSpPr>
          <p:nvPr/>
        </p:nvSpPr>
        <p:spPr bwMode="auto">
          <a:xfrm>
            <a:off x="1992313" y="2420939"/>
            <a:ext cx="8280400" cy="39465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5318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s-ES" altLang="es-ES" sz="3600"/>
              <a:t>• </a:t>
            </a:r>
            <a:r>
              <a:rPr lang="es-ES" altLang="es-ES" sz="3600" b="1"/>
              <a:t>Fundamentación teórica, lógica y   empírica</a:t>
            </a:r>
          </a:p>
          <a:p>
            <a:r>
              <a:rPr lang="es-ES" altLang="es-ES" sz="3600"/>
              <a:t>• </a:t>
            </a:r>
            <a:r>
              <a:rPr lang="es-ES" altLang="es-ES" sz="3600" b="1"/>
              <a:t>Capacidad predictiva</a:t>
            </a:r>
          </a:p>
          <a:p>
            <a:r>
              <a:rPr lang="es-ES" altLang="es-ES" sz="3600"/>
              <a:t>• </a:t>
            </a:r>
            <a:r>
              <a:rPr lang="es-ES" altLang="es-ES" sz="3600" b="1"/>
              <a:t>Formulación adecuada</a:t>
            </a:r>
          </a:p>
          <a:p>
            <a:r>
              <a:rPr lang="es-ES" altLang="es-ES" sz="3600"/>
              <a:t>• </a:t>
            </a:r>
            <a:r>
              <a:rPr lang="es-ES" altLang="es-ES" sz="3600" b="1"/>
              <a:t>Generalidad</a:t>
            </a:r>
          </a:p>
          <a:p>
            <a:r>
              <a:rPr lang="es-ES" altLang="es-ES" sz="3600"/>
              <a:t>• </a:t>
            </a:r>
            <a:r>
              <a:rPr lang="es-ES" altLang="es-ES" sz="3600" b="1"/>
              <a:t>Informatividad</a:t>
            </a:r>
          </a:p>
          <a:p>
            <a:r>
              <a:rPr lang="es-ES" altLang="es-ES" sz="3600"/>
              <a:t>• </a:t>
            </a:r>
            <a:r>
              <a:rPr lang="es-ES" altLang="es-ES" sz="3600" b="1"/>
              <a:t>Confirmación empírica</a:t>
            </a:r>
          </a:p>
        </p:txBody>
      </p:sp>
      <p:sp>
        <p:nvSpPr>
          <p:cNvPr id="79875" name="Rectangle 3">
            <a:extLst>
              <a:ext uri="{FF2B5EF4-FFF2-40B4-BE49-F238E27FC236}">
                <a16:creationId xmlns:a16="http://schemas.microsoft.com/office/drawing/2014/main" id="{72E3E6C2-45B0-4CB3-862D-4F24FE5B5BAB}"/>
              </a:ext>
            </a:extLst>
          </p:cNvPr>
          <p:cNvSpPr>
            <a:spLocks noChangeArrowheads="1"/>
          </p:cNvSpPr>
          <p:nvPr/>
        </p:nvSpPr>
        <p:spPr bwMode="auto">
          <a:xfrm>
            <a:off x="1847850" y="333375"/>
            <a:ext cx="8496300" cy="10795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3600" b="1"/>
              <a:t>Requisitos de la hipótesis científica</a:t>
            </a:r>
            <a:endParaRPr lang="es-ES" altLang="es-ES" sz="80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checkerboard(across)">
                                      <p:cBhvr>
                                        <p:cTn id="7" dur="500"/>
                                        <p:tgtEl>
                                          <p:spTgt spid="7987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9875"/>
                                        </p:tgtEl>
                                        <p:attrNameLst>
                                          <p:attrName>style.visibility</p:attrName>
                                        </p:attrNameLst>
                                      </p:cBhvr>
                                      <p:to>
                                        <p:strVal val="visible"/>
                                      </p:to>
                                    </p:set>
                                    <p:animEffect transition="in" filter="checkerboard(across)">
                                      <p:cBhvr>
                                        <p:cTn id="10" dur="500"/>
                                        <p:tgtEl>
                                          <p:spTgt spid="79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p:bldP spid="7987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6FFF6D2-74FA-4760-8828-8622631444B1}"/>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Las preguntas científicas </a:t>
            </a:r>
          </a:p>
        </p:txBody>
      </p:sp>
      <p:sp>
        <p:nvSpPr>
          <p:cNvPr id="29699" name="Text Box 3">
            <a:extLst>
              <a:ext uri="{FF2B5EF4-FFF2-40B4-BE49-F238E27FC236}">
                <a16:creationId xmlns:a16="http://schemas.microsoft.com/office/drawing/2014/main" id="{66392ED6-AF1E-4AA1-8B3F-50AC080F3BD0}"/>
              </a:ext>
            </a:extLst>
          </p:cNvPr>
          <p:cNvSpPr txBox="1">
            <a:spLocks noChangeArrowheads="1"/>
          </p:cNvSpPr>
          <p:nvPr/>
        </p:nvSpPr>
        <p:spPr bwMode="auto">
          <a:xfrm>
            <a:off x="1668463" y="1557338"/>
            <a:ext cx="8748712" cy="49784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874713" indent="-342900">
              <a:defRPr>
                <a:solidFill>
                  <a:schemeClr val="tx1"/>
                </a:solidFill>
                <a:latin typeface="Arial" panose="020B0604020202020204" pitchFamily="34" charset="0"/>
              </a:defRPr>
            </a:lvl2pPr>
            <a:lvl3pPr marL="1397000" indent="-342900">
              <a:defRPr>
                <a:solidFill>
                  <a:schemeClr val="tx1"/>
                </a:solidFill>
                <a:latin typeface="Arial" panose="020B0604020202020204" pitchFamily="34" charset="0"/>
              </a:defRPr>
            </a:lvl3pPr>
            <a:lvl4pPr marL="1919288" indent="-342900">
              <a:defRPr>
                <a:solidFill>
                  <a:schemeClr val="tx1"/>
                </a:solidFill>
                <a:latin typeface="Arial" panose="020B0604020202020204" pitchFamily="34" charset="0"/>
              </a:defRPr>
            </a:lvl4pPr>
            <a:lvl5pPr marL="2441575" indent="-342900">
              <a:defRPr>
                <a:solidFill>
                  <a:schemeClr val="tx1"/>
                </a:solidFill>
                <a:latin typeface="Arial" panose="020B0604020202020204" pitchFamily="34" charset="0"/>
              </a:defRPr>
            </a:lvl5pPr>
            <a:lvl6pPr marL="2898775" indent="-342900" fontAlgn="base">
              <a:spcBef>
                <a:spcPct val="0"/>
              </a:spcBef>
              <a:spcAft>
                <a:spcPct val="0"/>
              </a:spcAft>
              <a:defRPr>
                <a:solidFill>
                  <a:schemeClr val="tx1"/>
                </a:solidFill>
                <a:latin typeface="Arial" panose="020B0604020202020204" pitchFamily="34" charset="0"/>
              </a:defRPr>
            </a:lvl6pPr>
            <a:lvl7pPr marL="3355975" indent="-342900" fontAlgn="base">
              <a:spcBef>
                <a:spcPct val="0"/>
              </a:spcBef>
              <a:spcAft>
                <a:spcPct val="0"/>
              </a:spcAft>
              <a:defRPr>
                <a:solidFill>
                  <a:schemeClr val="tx1"/>
                </a:solidFill>
                <a:latin typeface="Arial" panose="020B0604020202020204" pitchFamily="34" charset="0"/>
              </a:defRPr>
            </a:lvl7pPr>
            <a:lvl8pPr marL="3813175" indent="-342900" fontAlgn="base">
              <a:spcBef>
                <a:spcPct val="0"/>
              </a:spcBef>
              <a:spcAft>
                <a:spcPct val="0"/>
              </a:spcAft>
              <a:defRPr>
                <a:solidFill>
                  <a:schemeClr val="tx1"/>
                </a:solidFill>
                <a:latin typeface="Arial" panose="020B0604020202020204" pitchFamily="34" charset="0"/>
              </a:defRPr>
            </a:lvl8pPr>
            <a:lvl9pPr marL="4270375" indent="-342900" fontAlgn="base">
              <a:spcBef>
                <a:spcPct val="0"/>
              </a:spcBef>
              <a:spcAft>
                <a:spcPct val="0"/>
              </a:spcAft>
              <a:defRPr>
                <a:solidFill>
                  <a:schemeClr val="tx1"/>
                </a:solidFill>
                <a:latin typeface="Arial" panose="020B0604020202020204" pitchFamily="34" charset="0"/>
              </a:defRPr>
            </a:lvl9pPr>
          </a:lstStyle>
          <a:p>
            <a:pPr algn="just"/>
            <a:r>
              <a:rPr lang="es-ES" altLang="es-ES" sz="4000" b="1"/>
              <a:t>Cada pregunta científica planteada en el diseño de la investigación, debe tener una respuesta por la vía investigativa; además, cada una, que es un subproblema, debe constituir una parte esencial del problema científico planteado en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checkerboard(across)">
                                      <p:cBhvr>
                                        <p:cTn id="7" dur="500"/>
                                        <p:tgtEl>
                                          <p:spTgt spid="2969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9699"/>
                                        </p:tgtEl>
                                        <p:attrNameLst>
                                          <p:attrName>style.visibility</p:attrName>
                                        </p:attrNameLst>
                                      </p:cBhvr>
                                      <p:to>
                                        <p:strVal val="visible"/>
                                      </p:to>
                                    </p:set>
                                    <p:animEffect transition="in" filter="checkerboard(across)">
                                      <p:cBhvr>
                                        <p:cTn id="10"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p:bldP spid="2969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ext Box 3">
            <a:extLst>
              <a:ext uri="{FF2B5EF4-FFF2-40B4-BE49-F238E27FC236}">
                <a16:creationId xmlns:a16="http://schemas.microsoft.com/office/drawing/2014/main" id="{4C577156-EA00-4733-92A9-CE7788D92525}"/>
              </a:ext>
            </a:extLst>
          </p:cNvPr>
          <p:cNvSpPr txBox="1">
            <a:spLocks noChangeArrowheads="1"/>
          </p:cNvSpPr>
          <p:nvPr/>
        </p:nvSpPr>
        <p:spPr bwMode="auto">
          <a:xfrm>
            <a:off x="1739901" y="1452564"/>
            <a:ext cx="8748713" cy="440120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800" b="1"/>
              <a:t>Un aspecto fundamental de las preguntas científicas es ¿cómo formularlas? </a:t>
            </a:r>
          </a:p>
          <a:p>
            <a:pPr algn="just"/>
            <a:r>
              <a:rPr lang="es-ES" altLang="es-ES" sz="2800" b="1"/>
              <a:t>Realmente no existen reglas ni algoritmos de trabajo para ello. Algunos autores sugieren el empleo de técnicas utilizadas para la solución de problemas complejos en las ciencias exactas, como es la técnica de la determinación de problemas auxiliares, que consiste en realizar un análisis conjunto de lo que se desea resolver con lo que se conoce hasta el momento, a partir de la pregunta: ¿qué necesito conocer para...? </a:t>
            </a:r>
          </a:p>
        </p:txBody>
      </p:sp>
      <p:sp>
        <p:nvSpPr>
          <p:cNvPr id="30724" name="Rectangle 4">
            <a:extLst>
              <a:ext uri="{FF2B5EF4-FFF2-40B4-BE49-F238E27FC236}">
                <a16:creationId xmlns:a16="http://schemas.microsoft.com/office/drawing/2014/main" id="{3073F452-F301-4676-AFCC-FB857A9133BC}"/>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checkerboard(across)">
                                      <p:cBhvr>
                                        <p:cTn id="7" dur="500"/>
                                        <p:tgtEl>
                                          <p:spTgt spid="3072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0724"/>
                                        </p:tgtEl>
                                        <p:attrNameLst>
                                          <p:attrName>style.visibility</p:attrName>
                                        </p:attrNameLst>
                                      </p:cBhvr>
                                      <p:to>
                                        <p:strVal val="visible"/>
                                      </p:to>
                                    </p:set>
                                    <p:animEffect transition="in" filter="checkerboard(across)">
                                      <p:cBhvr>
                                        <p:cTn id="10" dur="500"/>
                                        <p:tgtEl>
                                          <p:spTgt spid="30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nimBg="1"/>
      <p:bldP spid="307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Oval 4">
            <a:extLst>
              <a:ext uri="{FF2B5EF4-FFF2-40B4-BE49-F238E27FC236}">
                <a16:creationId xmlns:a16="http://schemas.microsoft.com/office/drawing/2014/main" id="{2E2A5E5B-C638-457C-B45C-9A93621E2A42}"/>
              </a:ext>
            </a:extLst>
          </p:cNvPr>
          <p:cNvSpPr>
            <a:spLocks noChangeArrowheads="1"/>
          </p:cNvSpPr>
          <p:nvPr/>
        </p:nvSpPr>
        <p:spPr bwMode="auto">
          <a:xfrm>
            <a:off x="2208214" y="84139"/>
            <a:ext cx="7775575" cy="1081087"/>
          </a:xfrm>
          <a:prstGeom prst="ellipse">
            <a:avLst/>
          </a:prstGeom>
          <a:gradFill rotWithShape="1">
            <a:gsLst>
              <a:gs pos="0">
                <a:srgbClr val="FFFF99"/>
              </a:gs>
              <a:gs pos="50000">
                <a:srgbClr val="FFFF99">
                  <a:gamma/>
                  <a:tint val="28627"/>
                  <a:invGamma/>
                </a:srgbClr>
              </a:gs>
              <a:gs pos="100000">
                <a:srgbClr val="FFFF99"/>
              </a:gs>
            </a:gsLst>
            <a:lin ang="189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MX" altLang="es-ES" sz="4000" b="1"/>
              <a:t>Proceso de investigación</a:t>
            </a:r>
            <a:endParaRPr lang="es-ES" altLang="es-ES" sz="4000" b="1"/>
          </a:p>
        </p:txBody>
      </p:sp>
      <p:sp>
        <p:nvSpPr>
          <p:cNvPr id="58375" name="AutoShape 7">
            <a:extLst>
              <a:ext uri="{FF2B5EF4-FFF2-40B4-BE49-F238E27FC236}">
                <a16:creationId xmlns:a16="http://schemas.microsoft.com/office/drawing/2014/main" id="{353DF95B-F7AE-4B5B-BB59-011CD93707CA}"/>
              </a:ext>
            </a:extLst>
          </p:cNvPr>
          <p:cNvSpPr>
            <a:spLocks noChangeArrowheads="1"/>
          </p:cNvSpPr>
          <p:nvPr/>
        </p:nvSpPr>
        <p:spPr bwMode="auto">
          <a:xfrm>
            <a:off x="1774826" y="5157789"/>
            <a:ext cx="3744913" cy="719137"/>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3600" b="1"/>
              <a:t>Planificación</a:t>
            </a:r>
          </a:p>
        </p:txBody>
      </p:sp>
      <p:sp>
        <p:nvSpPr>
          <p:cNvPr id="58378" name="AutoShape 10">
            <a:extLst>
              <a:ext uri="{FF2B5EF4-FFF2-40B4-BE49-F238E27FC236}">
                <a16:creationId xmlns:a16="http://schemas.microsoft.com/office/drawing/2014/main" id="{01076675-BF7C-4EC7-A750-14D8912110C2}"/>
              </a:ext>
            </a:extLst>
          </p:cNvPr>
          <p:cNvSpPr>
            <a:spLocks noChangeArrowheads="1"/>
          </p:cNvSpPr>
          <p:nvPr/>
        </p:nvSpPr>
        <p:spPr bwMode="auto">
          <a:xfrm>
            <a:off x="2063751" y="1957388"/>
            <a:ext cx="5903913" cy="576262"/>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3600" b="1"/>
              <a:t>Una buena estructuración </a:t>
            </a:r>
          </a:p>
        </p:txBody>
      </p:sp>
      <p:sp>
        <p:nvSpPr>
          <p:cNvPr id="58385" name="AutoShape 17">
            <a:extLst>
              <a:ext uri="{FF2B5EF4-FFF2-40B4-BE49-F238E27FC236}">
                <a16:creationId xmlns:a16="http://schemas.microsoft.com/office/drawing/2014/main" id="{A3D90867-3E93-41C4-BF24-64FADE6FD9E2}"/>
              </a:ext>
            </a:extLst>
          </p:cNvPr>
          <p:cNvSpPr>
            <a:spLocks noChangeArrowheads="1"/>
          </p:cNvSpPr>
          <p:nvPr/>
        </p:nvSpPr>
        <p:spPr bwMode="auto">
          <a:xfrm>
            <a:off x="1774825" y="3357563"/>
            <a:ext cx="5467350" cy="1047750"/>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ES_tradnl" altLang="es-ES" sz="2800" b="1"/>
              <a:t>Una acertada concepción de las Etapas de la Investigación</a:t>
            </a:r>
          </a:p>
        </p:txBody>
      </p:sp>
      <p:sp>
        <p:nvSpPr>
          <p:cNvPr id="58392" name="AutoShape 24">
            <a:extLst>
              <a:ext uri="{FF2B5EF4-FFF2-40B4-BE49-F238E27FC236}">
                <a16:creationId xmlns:a16="http://schemas.microsoft.com/office/drawing/2014/main" id="{3873415F-A040-4545-BB19-D06BF8B19BF0}"/>
              </a:ext>
            </a:extLst>
          </p:cNvPr>
          <p:cNvSpPr>
            <a:spLocks noChangeArrowheads="1"/>
          </p:cNvSpPr>
          <p:nvPr/>
        </p:nvSpPr>
        <p:spPr bwMode="auto">
          <a:xfrm>
            <a:off x="3863976" y="1196975"/>
            <a:ext cx="1368425" cy="647700"/>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¿Qué garantiza </a:t>
            </a:r>
          </a:p>
          <a:p>
            <a:pPr algn="ctr"/>
            <a:r>
              <a:rPr lang="es-ES_tradnl" altLang="es-ES" sz="1400"/>
              <a:t>su éxito?</a:t>
            </a:r>
          </a:p>
        </p:txBody>
      </p:sp>
      <p:sp>
        <p:nvSpPr>
          <p:cNvPr id="58395" name="AutoShape 27">
            <a:extLst>
              <a:ext uri="{FF2B5EF4-FFF2-40B4-BE49-F238E27FC236}">
                <a16:creationId xmlns:a16="http://schemas.microsoft.com/office/drawing/2014/main" id="{C6174AAB-C3AE-4080-8F7F-068318CD6181}"/>
              </a:ext>
            </a:extLst>
          </p:cNvPr>
          <p:cNvSpPr>
            <a:spLocks noChangeArrowheads="1"/>
          </p:cNvSpPr>
          <p:nvPr/>
        </p:nvSpPr>
        <p:spPr bwMode="auto">
          <a:xfrm>
            <a:off x="3143251" y="1092201"/>
            <a:ext cx="576263" cy="792163"/>
          </a:xfrm>
          <a:prstGeom prst="downArrow">
            <a:avLst>
              <a:gd name="adj1" fmla="val 50000"/>
              <a:gd name="adj2" fmla="val 34366"/>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8396" name="AutoShape 28">
            <a:extLst>
              <a:ext uri="{FF2B5EF4-FFF2-40B4-BE49-F238E27FC236}">
                <a16:creationId xmlns:a16="http://schemas.microsoft.com/office/drawing/2014/main" id="{CD89FE8B-865B-44FC-8ADF-356D4F104FD3}"/>
              </a:ext>
            </a:extLst>
          </p:cNvPr>
          <p:cNvSpPr>
            <a:spLocks noChangeArrowheads="1"/>
          </p:cNvSpPr>
          <p:nvPr/>
        </p:nvSpPr>
        <p:spPr bwMode="auto">
          <a:xfrm>
            <a:off x="1703388" y="2747963"/>
            <a:ext cx="1727200" cy="360362"/>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Es indispensable</a:t>
            </a:r>
          </a:p>
        </p:txBody>
      </p:sp>
      <p:sp>
        <p:nvSpPr>
          <p:cNvPr id="58397" name="AutoShape 29">
            <a:extLst>
              <a:ext uri="{FF2B5EF4-FFF2-40B4-BE49-F238E27FC236}">
                <a16:creationId xmlns:a16="http://schemas.microsoft.com/office/drawing/2014/main" id="{591121C7-5F82-4102-86E9-316396E863CA}"/>
              </a:ext>
            </a:extLst>
          </p:cNvPr>
          <p:cNvSpPr>
            <a:spLocks noChangeArrowheads="1"/>
          </p:cNvSpPr>
          <p:nvPr/>
        </p:nvSpPr>
        <p:spPr bwMode="auto">
          <a:xfrm>
            <a:off x="3432175" y="2605089"/>
            <a:ext cx="431800" cy="720725"/>
          </a:xfrm>
          <a:prstGeom prst="downArrow">
            <a:avLst>
              <a:gd name="adj1" fmla="val 50000"/>
              <a:gd name="adj2" fmla="val 41728"/>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8398" name="AutoShape 30">
            <a:extLst>
              <a:ext uri="{FF2B5EF4-FFF2-40B4-BE49-F238E27FC236}">
                <a16:creationId xmlns:a16="http://schemas.microsoft.com/office/drawing/2014/main" id="{7D6EBC51-133A-4E6C-81AE-D5F03096DEAB}"/>
              </a:ext>
            </a:extLst>
          </p:cNvPr>
          <p:cNvSpPr>
            <a:spLocks noChangeArrowheads="1"/>
          </p:cNvSpPr>
          <p:nvPr/>
        </p:nvSpPr>
        <p:spPr bwMode="auto">
          <a:xfrm>
            <a:off x="3432175" y="4437064"/>
            <a:ext cx="431800" cy="720725"/>
          </a:xfrm>
          <a:prstGeom prst="downArrow">
            <a:avLst>
              <a:gd name="adj1" fmla="val 50000"/>
              <a:gd name="adj2" fmla="val 41728"/>
            </a:avLst>
          </a:prstGeom>
          <a:gradFill rotWithShape="1">
            <a:gsLst>
              <a:gs pos="0">
                <a:srgbClr val="FFFF00"/>
              </a:gs>
              <a:gs pos="50000">
                <a:srgbClr val="FFFF00">
                  <a:gamma/>
                  <a:shade val="25490"/>
                  <a:invGamma/>
                </a:srgbClr>
              </a:gs>
              <a:gs pos="100000">
                <a:srgbClr val="FFF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8399" name="AutoShape 31">
            <a:extLst>
              <a:ext uri="{FF2B5EF4-FFF2-40B4-BE49-F238E27FC236}">
                <a16:creationId xmlns:a16="http://schemas.microsoft.com/office/drawing/2014/main" id="{0034BFCD-3C0E-4720-8ADA-7BB666E6201F}"/>
              </a:ext>
            </a:extLst>
          </p:cNvPr>
          <p:cNvSpPr>
            <a:spLocks noChangeArrowheads="1"/>
          </p:cNvSpPr>
          <p:nvPr/>
        </p:nvSpPr>
        <p:spPr bwMode="auto">
          <a:xfrm>
            <a:off x="4008438" y="4508501"/>
            <a:ext cx="1727200" cy="360363"/>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Dentro de las etapas </a:t>
            </a:r>
          </a:p>
        </p:txBody>
      </p:sp>
      <p:sp>
        <p:nvSpPr>
          <p:cNvPr id="58400" name="AutoShape 32">
            <a:extLst>
              <a:ext uri="{FF2B5EF4-FFF2-40B4-BE49-F238E27FC236}">
                <a16:creationId xmlns:a16="http://schemas.microsoft.com/office/drawing/2014/main" id="{4D93FE4F-3A2D-4CF4-8C05-492432B9A087}"/>
              </a:ext>
            </a:extLst>
          </p:cNvPr>
          <p:cNvSpPr>
            <a:spLocks noChangeArrowheads="1"/>
          </p:cNvSpPr>
          <p:nvPr/>
        </p:nvSpPr>
        <p:spPr bwMode="auto">
          <a:xfrm flipV="1">
            <a:off x="3503613" y="5903914"/>
            <a:ext cx="2736850" cy="981075"/>
          </a:xfrm>
          <a:custGeom>
            <a:avLst/>
            <a:gdLst>
              <a:gd name="G0" fmla="+- 16012 0 0"/>
              <a:gd name="G1" fmla="+- 2586 0 0"/>
              <a:gd name="G2" fmla="+- 12158 0 2586"/>
              <a:gd name="G3" fmla="+- G2 0 2586"/>
              <a:gd name="G4" fmla="*/ G3 32768 32059"/>
              <a:gd name="G5" fmla="*/ G4 1 2"/>
              <a:gd name="G6" fmla="+- 21600 0 16012"/>
              <a:gd name="G7" fmla="*/ G6 2586 6079"/>
              <a:gd name="G8" fmla="+- G7 16012 0"/>
              <a:gd name="T0" fmla="*/ 16012 w 21600"/>
              <a:gd name="T1" fmla="*/ 0 h 21600"/>
              <a:gd name="T2" fmla="*/ 16012 w 21600"/>
              <a:gd name="T3" fmla="*/ 12158 h 21600"/>
              <a:gd name="T4" fmla="*/ 3570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6012" y="0"/>
                </a:lnTo>
                <a:lnTo>
                  <a:pt x="16012" y="2586"/>
                </a:lnTo>
                <a:lnTo>
                  <a:pt x="12427" y="2586"/>
                </a:lnTo>
                <a:cubicBezTo>
                  <a:pt x="5564" y="2586"/>
                  <a:pt x="0" y="6872"/>
                  <a:pt x="0" y="12158"/>
                </a:cubicBezTo>
                <a:lnTo>
                  <a:pt x="0" y="21600"/>
                </a:lnTo>
                <a:lnTo>
                  <a:pt x="7140" y="21600"/>
                </a:lnTo>
                <a:lnTo>
                  <a:pt x="7140" y="12158"/>
                </a:lnTo>
                <a:cubicBezTo>
                  <a:pt x="7140" y="10730"/>
                  <a:pt x="9507" y="9572"/>
                  <a:pt x="12427" y="9572"/>
                </a:cubicBezTo>
                <a:lnTo>
                  <a:pt x="16012" y="9572"/>
                </a:lnTo>
                <a:lnTo>
                  <a:pt x="16012" y="12158"/>
                </a:lnTo>
                <a:close/>
              </a:path>
            </a:pathLst>
          </a:custGeom>
          <a:gradFill rotWithShape="1">
            <a:gsLst>
              <a:gs pos="0">
                <a:srgbClr val="FFFF00"/>
              </a:gs>
              <a:gs pos="50000">
                <a:srgbClr val="FFFF00">
                  <a:gamma/>
                  <a:shade val="54118"/>
                  <a:invGamma/>
                </a:srgbClr>
              </a:gs>
              <a:gs pos="100000">
                <a:srgbClr val="FFFF00"/>
              </a:gs>
            </a:gsLst>
            <a:lin ang="27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58401" name="AutoShape 33">
            <a:extLst>
              <a:ext uri="{FF2B5EF4-FFF2-40B4-BE49-F238E27FC236}">
                <a16:creationId xmlns:a16="http://schemas.microsoft.com/office/drawing/2014/main" id="{48DB3B17-C8EA-42F3-86C2-52A01B295371}"/>
              </a:ext>
            </a:extLst>
          </p:cNvPr>
          <p:cNvSpPr>
            <a:spLocks noChangeArrowheads="1"/>
          </p:cNvSpPr>
          <p:nvPr/>
        </p:nvSpPr>
        <p:spPr bwMode="auto">
          <a:xfrm>
            <a:off x="4511675" y="5949951"/>
            <a:ext cx="1727200" cy="360363"/>
          </a:xfrm>
          <a:prstGeom prst="roundRect">
            <a:avLst>
              <a:gd name="adj" fmla="val 16667"/>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1400"/>
              <a:t>Cuyo componente </a:t>
            </a:r>
          </a:p>
          <a:p>
            <a:pPr algn="ctr"/>
            <a:r>
              <a:rPr lang="es-ES_tradnl" altLang="es-ES" sz="1400"/>
              <a:t>fundamental es:   </a:t>
            </a:r>
          </a:p>
        </p:txBody>
      </p:sp>
      <p:sp>
        <p:nvSpPr>
          <p:cNvPr id="58402" name="AutoShape 34">
            <a:extLst>
              <a:ext uri="{FF2B5EF4-FFF2-40B4-BE49-F238E27FC236}">
                <a16:creationId xmlns:a16="http://schemas.microsoft.com/office/drawing/2014/main" id="{40D878F9-B528-4038-9CCA-1366FEEA5DC8}"/>
              </a:ext>
            </a:extLst>
          </p:cNvPr>
          <p:cNvSpPr>
            <a:spLocks noChangeArrowheads="1"/>
          </p:cNvSpPr>
          <p:nvPr/>
        </p:nvSpPr>
        <p:spPr bwMode="auto">
          <a:xfrm>
            <a:off x="6456363" y="5157788"/>
            <a:ext cx="3744912" cy="1511300"/>
          </a:xfrm>
          <a:prstGeom prst="roundRect">
            <a:avLst>
              <a:gd name="adj" fmla="val 16667"/>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_tradnl" altLang="es-ES" sz="3600" b="1"/>
              <a:t>EL DISEÑO</a:t>
            </a:r>
          </a:p>
          <a:p>
            <a:pPr algn="ctr"/>
            <a:r>
              <a:rPr lang="es-ES_tradnl" altLang="es-ES" sz="3600" b="1"/>
              <a:t> TEÓRICO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8372"/>
                                        </p:tgtEl>
                                        <p:attrNameLst>
                                          <p:attrName>style.visibility</p:attrName>
                                        </p:attrNameLst>
                                      </p:cBhvr>
                                      <p:to>
                                        <p:strVal val="visible"/>
                                      </p:to>
                                    </p:set>
                                    <p:animEffect transition="in" filter="checkerboard(across)">
                                      <p:cBhvr>
                                        <p:cTn id="7" dur="500"/>
                                        <p:tgtEl>
                                          <p:spTgt spid="5837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8375"/>
                                        </p:tgtEl>
                                        <p:attrNameLst>
                                          <p:attrName>style.visibility</p:attrName>
                                        </p:attrNameLst>
                                      </p:cBhvr>
                                      <p:to>
                                        <p:strVal val="visible"/>
                                      </p:to>
                                    </p:set>
                                    <p:animEffect transition="in" filter="checkerboard(across)">
                                      <p:cBhvr>
                                        <p:cTn id="10" dur="500"/>
                                        <p:tgtEl>
                                          <p:spTgt spid="5837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58378"/>
                                        </p:tgtEl>
                                        <p:attrNameLst>
                                          <p:attrName>style.visibility</p:attrName>
                                        </p:attrNameLst>
                                      </p:cBhvr>
                                      <p:to>
                                        <p:strVal val="visible"/>
                                      </p:to>
                                    </p:set>
                                    <p:animEffect transition="in" filter="checkerboard(across)">
                                      <p:cBhvr>
                                        <p:cTn id="13" dur="500"/>
                                        <p:tgtEl>
                                          <p:spTgt spid="58378"/>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58385"/>
                                        </p:tgtEl>
                                        <p:attrNameLst>
                                          <p:attrName>style.visibility</p:attrName>
                                        </p:attrNameLst>
                                      </p:cBhvr>
                                      <p:to>
                                        <p:strVal val="visible"/>
                                      </p:to>
                                    </p:set>
                                    <p:animEffect transition="in" filter="checkerboard(across)">
                                      <p:cBhvr>
                                        <p:cTn id="16" dur="500"/>
                                        <p:tgtEl>
                                          <p:spTgt spid="5838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58392"/>
                                        </p:tgtEl>
                                        <p:attrNameLst>
                                          <p:attrName>style.visibility</p:attrName>
                                        </p:attrNameLst>
                                      </p:cBhvr>
                                      <p:to>
                                        <p:strVal val="visible"/>
                                      </p:to>
                                    </p:set>
                                    <p:animEffect transition="in" filter="checkerboard(across)">
                                      <p:cBhvr>
                                        <p:cTn id="19" dur="500"/>
                                        <p:tgtEl>
                                          <p:spTgt spid="5839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58396"/>
                                        </p:tgtEl>
                                        <p:attrNameLst>
                                          <p:attrName>style.visibility</p:attrName>
                                        </p:attrNameLst>
                                      </p:cBhvr>
                                      <p:to>
                                        <p:strVal val="visible"/>
                                      </p:to>
                                    </p:set>
                                    <p:animEffect transition="in" filter="checkerboard(across)">
                                      <p:cBhvr>
                                        <p:cTn id="22" dur="500"/>
                                        <p:tgtEl>
                                          <p:spTgt spid="58396"/>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58399"/>
                                        </p:tgtEl>
                                        <p:attrNameLst>
                                          <p:attrName>style.visibility</p:attrName>
                                        </p:attrNameLst>
                                      </p:cBhvr>
                                      <p:to>
                                        <p:strVal val="visible"/>
                                      </p:to>
                                    </p:set>
                                    <p:animEffect transition="in" filter="checkerboard(across)">
                                      <p:cBhvr>
                                        <p:cTn id="25" dur="500"/>
                                        <p:tgtEl>
                                          <p:spTgt spid="58399"/>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58401"/>
                                        </p:tgtEl>
                                        <p:attrNameLst>
                                          <p:attrName>style.visibility</p:attrName>
                                        </p:attrNameLst>
                                      </p:cBhvr>
                                      <p:to>
                                        <p:strVal val="visible"/>
                                      </p:to>
                                    </p:set>
                                    <p:animEffect transition="in" filter="checkerboard(across)">
                                      <p:cBhvr>
                                        <p:cTn id="28" dur="500"/>
                                        <p:tgtEl>
                                          <p:spTgt spid="58401"/>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58402"/>
                                        </p:tgtEl>
                                        <p:attrNameLst>
                                          <p:attrName>style.visibility</p:attrName>
                                        </p:attrNameLst>
                                      </p:cBhvr>
                                      <p:to>
                                        <p:strVal val="visible"/>
                                      </p:to>
                                    </p:set>
                                    <p:animEffect transition="in" filter="checkerboard(across)">
                                      <p:cBhvr>
                                        <p:cTn id="31" dur="500"/>
                                        <p:tgtEl>
                                          <p:spTgt spid="58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animBg="1"/>
      <p:bldP spid="58375" grpId="0" animBg="1"/>
      <p:bldP spid="58378" grpId="0" animBg="1"/>
      <p:bldP spid="58385" grpId="0" animBg="1"/>
      <p:bldP spid="58392" grpId="0"/>
      <p:bldP spid="58396" grpId="0"/>
      <p:bldP spid="58399" grpId="0"/>
      <p:bldP spid="58401" grpId="0"/>
      <p:bldP spid="5840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a:extLst>
              <a:ext uri="{FF2B5EF4-FFF2-40B4-BE49-F238E27FC236}">
                <a16:creationId xmlns:a16="http://schemas.microsoft.com/office/drawing/2014/main" id="{4582674E-3C74-4CFE-8699-0A2535F887E8}"/>
              </a:ext>
            </a:extLst>
          </p:cNvPr>
          <p:cNvSpPr txBox="1">
            <a:spLocks noChangeArrowheads="1"/>
          </p:cNvSpPr>
          <p:nvPr/>
        </p:nvSpPr>
        <p:spPr bwMode="auto">
          <a:xfrm>
            <a:off x="1739901" y="1452564"/>
            <a:ext cx="8748713" cy="452431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Con el objetivo, por ejemplo, si este es Diseñar una estrategia metodológica para perfeccionar la formación de habilidades profesionales en los alumnos...; la pregunta completa y básica para arribar a las preguntas científicas sería: </a:t>
            </a:r>
          </a:p>
          <a:p>
            <a:pPr algn="just"/>
            <a:endParaRPr lang="es-ES" altLang="es-ES" sz="2400" b="1"/>
          </a:p>
          <a:p>
            <a:pPr algn="just"/>
            <a:r>
              <a:rPr lang="es-ES" altLang="es-ES" sz="2000" b="1"/>
              <a:t>¿Qué debo conocer para diseñar una estrategia metodológica para perfeccionar las formación de habilidades profesionales  en los alumnos...? </a:t>
            </a:r>
          </a:p>
          <a:p>
            <a:pPr algn="just"/>
            <a:r>
              <a:rPr lang="es-ES" altLang="es-ES" sz="2000" b="1"/>
              <a:t>De aquí se derivan varias respuestas, por ejemplo, debo conocer el estado actual de la formación de habilidades, y ahí debe dirigirse una pregunta científica, que pudiera ser: </a:t>
            </a:r>
          </a:p>
          <a:p>
            <a:pPr algn="just"/>
            <a:endParaRPr lang="es-ES" altLang="es-ES" sz="2000" b="1"/>
          </a:p>
          <a:p>
            <a:pPr algn="just"/>
            <a:r>
              <a:rPr lang="es-ES" altLang="es-ES" sz="2400" b="1"/>
              <a:t>¿En qué estado se encuentra actualmente la formación de habilidades profesionales en los alumnos...?</a:t>
            </a:r>
            <a:endParaRPr lang="es-ES" altLang="es-ES" sz="2000" b="1"/>
          </a:p>
        </p:txBody>
      </p:sp>
      <p:sp>
        <p:nvSpPr>
          <p:cNvPr id="31748" name="Rectangle 4">
            <a:extLst>
              <a:ext uri="{FF2B5EF4-FFF2-40B4-BE49-F238E27FC236}">
                <a16:creationId xmlns:a16="http://schemas.microsoft.com/office/drawing/2014/main" id="{5ACBA229-B223-4237-82BC-106A1D72D083}"/>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checkerboard(across)">
                                      <p:cBhvr>
                                        <p:cTn id="7" dur="500"/>
                                        <p:tgtEl>
                                          <p:spTgt spid="3174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1748"/>
                                        </p:tgtEl>
                                        <p:attrNameLst>
                                          <p:attrName>style.visibility</p:attrName>
                                        </p:attrNameLst>
                                      </p:cBhvr>
                                      <p:to>
                                        <p:strVal val="visible"/>
                                      </p:to>
                                    </p:set>
                                    <p:animEffect transition="in" filter="checkerboard(across)">
                                      <p:cBhvr>
                                        <p:cTn id="10" dur="500"/>
                                        <p:tgtEl>
                                          <p:spTgt spid="317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4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Text Box 3">
            <a:extLst>
              <a:ext uri="{FF2B5EF4-FFF2-40B4-BE49-F238E27FC236}">
                <a16:creationId xmlns:a16="http://schemas.microsoft.com/office/drawing/2014/main" id="{E0347E24-015C-4D11-B91C-FD76AEDC410E}"/>
              </a:ext>
            </a:extLst>
          </p:cNvPr>
          <p:cNvSpPr txBox="1">
            <a:spLocks noChangeArrowheads="1"/>
          </p:cNvSpPr>
          <p:nvPr/>
        </p:nvSpPr>
        <p:spPr bwMode="auto">
          <a:xfrm>
            <a:off x="1739901" y="1452563"/>
            <a:ext cx="8748713" cy="446276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Con el objetivo, por ejemplo, si este es Diseñar una estrategia metodológica para perfeccionar la formación de habilidades profesionales en los alumnos...; la pregunta completa y básica para arribar a las preguntas científicas sería: </a:t>
            </a:r>
          </a:p>
          <a:p>
            <a:pPr algn="just"/>
            <a:r>
              <a:rPr lang="es-ES" altLang="es-ES" sz="2000" b="1"/>
              <a:t>Me repito la pregunta</a:t>
            </a:r>
          </a:p>
          <a:p>
            <a:pPr algn="just"/>
            <a:r>
              <a:rPr lang="es-ES" altLang="es-ES" sz="2000" b="1"/>
              <a:t>¿Qué debo conocer para diseñar una estrategia metodológica para perfeccionar las formación de habilidades profesionales  en los alumnos...?. </a:t>
            </a:r>
          </a:p>
          <a:p>
            <a:pPr algn="just"/>
            <a:r>
              <a:rPr lang="es-ES" altLang="es-ES" sz="2000" b="1"/>
              <a:t>Otra respuesta es que debo conocer las teorías que sustentan la formación de habilidades profesionales, por lo que otra pregunta científica debe ir dirigida a este aspecto, y pudiera ser: </a:t>
            </a:r>
          </a:p>
          <a:p>
            <a:pPr algn="just"/>
            <a:endParaRPr lang="es-ES" altLang="es-ES" sz="2000" b="1"/>
          </a:p>
          <a:p>
            <a:pPr algn="just"/>
            <a:r>
              <a:rPr lang="es-ES" altLang="es-ES" sz="2400" b="1"/>
              <a:t>¿En qué teorías se sustenta el proceso de formación de habilidades profesionales en los alumnos...?</a:t>
            </a:r>
          </a:p>
        </p:txBody>
      </p:sp>
      <p:sp>
        <p:nvSpPr>
          <p:cNvPr id="32772" name="Rectangle 4">
            <a:extLst>
              <a:ext uri="{FF2B5EF4-FFF2-40B4-BE49-F238E27FC236}">
                <a16:creationId xmlns:a16="http://schemas.microsoft.com/office/drawing/2014/main" id="{A8B85CB4-88D2-4DBD-8221-ECDEC18E9FA2}"/>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checkerboard(across)">
                                      <p:cBhvr>
                                        <p:cTn id="7" dur="500"/>
                                        <p:tgtEl>
                                          <p:spTgt spid="3277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2772"/>
                                        </p:tgtEl>
                                        <p:attrNameLst>
                                          <p:attrName>style.visibility</p:attrName>
                                        </p:attrNameLst>
                                      </p:cBhvr>
                                      <p:to>
                                        <p:strVal val="visible"/>
                                      </p:to>
                                    </p:set>
                                    <p:animEffect transition="in" filter="checkerboard(across)">
                                      <p:cBhvr>
                                        <p:cTn id="10"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p:bldP spid="3277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3">
            <a:extLst>
              <a:ext uri="{FF2B5EF4-FFF2-40B4-BE49-F238E27FC236}">
                <a16:creationId xmlns:a16="http://schemas.microsoft.com/office/drawing/2014/main" id="{5DE3BF66-3375-4D12-9A35-83F2080F46B5}"/>
              </a:ext>
            </a:extLst>
          </p:cNvPr>
          <p:cNvSpPr txBox="1">
            <a:spLocks noChangeArrowheads="1"/>
          </p:cNvSpPr>
          <p:nvPr/>
        </p:nvSpPr>
        <p:spPr bwMode="auto">
          <a:xfrm>
            <a:off x="1703388" y="1628775"/>
            <a:ext cx="8748712" cy="43396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Con el objetivo, por ejemplo, si este es Diseñar una estrategia metodológica para perfeccionar la formación de habilidades profesionales en los alumnos...; la pregunta completa y básica para arribar a las preguntas científicas sería: </a:t>
            </a:r>
          </a:p>
          <a:p>
            <a:pPr algn="just"/>
            <a:endParaRPr lang="es-ES" altLang="es-ES" sz="2400" b="1"/>
          </a:p>
          <a:p>
            <a:pPr algn="just"/>
            <a:r>
              <a:rPr lang="es-ES" altLang="es-ES" sz="2000" b="1"/>
              <a:t>La lógica del proceso investigativo me lleva a que si ya conozco la situación actual, así como la base teórica, estoy en condiciones de diseñar la estrategia metodológica que me planteé como objetivo, por lo que la otra pregunta pudiera ser: </a:t>
            </a:r>
          </a:p>
          <a:p>
            <a:pPr algn="just"/>
            <a:endParaRPr lang="es-ES" altLang="es-ES" sz="2000" b="1"/>
          </a:p>
          <a:p>
            <a:pPr algn="just"/>
            <a:r>
              <a:rPr lang="es-ES" altLang="es-ES" sz="2800" b="1"/>
              <a:t>¿Cómo diseñar la estrategia...?, o ¿Qué aspectos tener en cuenta en el diseño de la estrategia...? </a:t>
            </a:r>
          </a:p>
        </p:txBody>
      </p:sp>
      <p:sp>
        <p:nvSpPr>
          <p:cNvPr id="33796" name="Rectangle 4">
            <a:extLst>
              <a:ext uri="{FF2B5EF4-FFF2-40B4-BE49-F238E27FC236}">
                <a16:creationId xmlns:a16="http://schemas.microsoft.com/office/drawing/2014/main" id="{4963E20F-D601-4769-AD61-24C38E12B141}"/>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3795"/>
                                        </p:tgtEl>
                                        <p:attrNameLst>
                                          <p:attrName>style.visibility</p:attrName>
                                        </p:attrNameLst>
                                      </p:cBhvr>
                                      <p:to>
                                        <p:strVal val="visible"/>
                                      </p:to>
                                    </p:set>
                                    <p:animEffect transition="in" filter="checkerboard(across)">
                                      <p:cBhvr>
                                        <p:cTn id="7" dur="500"/>
                                        <p:tgtEl>
                                          <p:spTgt spid="3379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3796"/>
                                        </p:tgtEl>
                                        <p:attrNameLst>
                                          <p:attrName>style.visibility</p:attrName>
                                        </p:attrNameLst>
                                      </p:cBhvr>
                                      <p:to>
                                        <p:strVal val="visible"/>
                                      </p:to>
                                    </p:set>
                                    <p:animEffect transition="in" filter="checkerboard(across)">
                                      <p:cBhvr>
                                        <p:cTn id="10" dur="500"/>
                                        <p:tgtEl>
                                          <p:spTgt spid="33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p:bldP spid="3379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 Box 3">
            <a:extLst>
              <a:ext uri="{FF2B5EF4-FFF2-40B4-BE49-F238E27FC236}">
                <a16:creationId xmlns:a16="http://schemas.microsoft.com/office/drawing/2014/main" id="{397D13A7-FE3E-4436-B213-EE03EA4BAF76}"/>
              </a:ext>
            </a:extLst>
          </p:cNvPr>
          <p:cNvSpPr txBox="1">
            <a:spLocks noChangeArrowheads="1"/>
          </p:cNvSpPr>
          <p:nvPr/>
        </p:nvSpPr>
        <p:spPr bwMode="auto">
          <a:xfrm>
            <a:off x="1739901" y="1452563"/>
            <a:ext cx="8748713" cy="4278094"/>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Con el objetivo, por ejemplo, si este es Diseñar una estrategia metodológica para perfeccionar la formación de habilidades profesionales en los alumnos...; la pregunta completa y básica para arribar a las preguntas científicas sería: </a:t>
            </a:r>
          </a:p>
          <a:p>
            <a:pPr algn="just"/>
            <a:endParaRPr lang="es-ES" altLang="es-ES" sz="2400" b="1"/>
          </a:p>
          <a:p>
            <a:pPr algn="just"/>
            <a:r>
              <a:rPr lang="es-ES" altLang="es-ES" sz="2000" b="1"/>
              <a:t>Una vez diseñada la estrategia se precisa su contrastación empírica, es decir, llevarla a la práctica, y ésta, como criterio valorativo de la verdad nos aportará la pertinencia o no de lo diseñado, es decir, si realmente aporta una solución adecuada al problema científico planteado inicialmente en el diseño. Ello también debe responder a una pregunta científica que pudiera ser: </a:t>
            </a:r>
          </a:p>
          <a:p>
            <a:pPr algn="just"/>
            <a:endParaRPr lang="es-ES" altLang="es-ES" sz="2000" b="1"/>
          </a:p>
          <a:p>
            <a:pPr algn="just"/>
            <a:r>
              <a:rPr lang="es-ES" altLang="es-ES" sz="3200" b="1"/>
              <a:t>¿Cómo aplicar la estrategia diseñada?</a:t>
            </a:r>
          </a:p>
        </p:txBody>
      </p:sp>
      <p:sp>
        <p:nvSpPr>
          <p:cNvPr id="34821" name="Rectangle 5">
            <a:extLst>
              <a:ext uri="{FF2B5EF4-FFF2-40B4-BE49-F238E27FC236}">
                <a16:creationId xmlns:a16="http://schemas.microsoft.com/office/drawing/2014/main" id="{F7D4BD46-C169-42C7-9ADC-CB582C2A8F24}"/>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4819"/>
                                        </p:tgtEl>
                                        <p:attrNameLst>
                                          <p:attrName>style.visibility</p:attrName>
                                        </p:attrNameLst>
                                      </p:cBhvr>
                                      <p:to>
                                        <p:strVal val="visible"/>
                                      </p:to>
                                    </p:set>
                                    <p:animEffect transition="in" filter="checkerboard(across)">
                                      <p:cBhvr>
                                        <p:cTn id="7" dur="500"/>
                                        <p:tgtEl>
                                          <p:spTgt spid="3481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4821"/>
                                        </p:tgtEl>
                                        <p:attrNameLst>
                                          <p:attrName>style.visibility</p:attrName>
                                        </p:attrNameLst>
                                      </p:cBhvr>
                                      <p:to>
                                        <p:strVal val="visible"/>
                                      </p:to>
                                    </p:set>
                                    <p:animEffect transition="in" filter="checkerboard(across)">
                                      <p:cBhvr>
                                        <p:cTn id="10"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p:bldP spid="3482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a:extLst>
              <a:ext uri="{FF2B5EF4-FFF2-40B4-BE49-F238E27FC236}">
                <a16:creationId xmlns:a16="http://schemas.microsoft.com/office/drawing/2014/main" id="{21D8D552-CD3E-40CA-8A98-29F326CA4218}"/>
              </a:ext>
            </a:extLst>
          </p:cNvPr>
          <p:cNvSpPr txBox="1">
            <a:spLocks noChangeArrowheads="1"/>
          </p:cNvSpPr>
          <p:nvPr/>
        </p:nvSpPr>
        <p:spPr bwMode="auto">
          <a:xfrm>
            <a:off x="1739901" y="1379538"/>
            <a:ext cx="8748713" cy="43396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Con el objetivo, por ejemplo, si este es Diseñar una estrategia metodológica para perfeccionar la formación de habilidades profesionales en los alumnos...; la pregunta completa y básica para arribar a las preguntas científicas sería: </a:t>
            </a:r>
          </a:p>
          <a:p>
            <a:pPr algn="just"/>
            <a:endParaRPr lang="es-ES" altLang="es-ES" sz="2400" b="1"/>
          </a:p>
          <a:p>
            <a:pPr algn="just"/>
            <a:r>
              <a:rPr lang="es-ES" altLang="es-ES" sz="2000" b="1"/>
              <a:t>Por último, necesito saber los resultados de la contrastación empírica para procesar estos datos y que me ayuden a arribar a las conclusiones, que de esta manera, estarán científicamente fundamentadas. Por lo tanto la otra pregunta pudiera ser: </a:t>
            </a:r>
          </a:p>
          <a:p>
            <a:pPr algn="just"/>
            <a:endParaRPr lang="es-ES" altLang="es-ES" sz="2000" b="1"/>
          </a:p>
          <a:p>
            <a:pPr algn="just"/>
            <a:r>
              <a:rPr lang="es-ES" altLang="es-ES" sz="2800" b="1"/>
              <a:t>¿Qué resultados se obtendrán de la aplicación práctica de la estrategia diseñada?</a:t>
            </a:r>
          </a:p>
        </p:txBody>
      </p:sp>
      <p:sp>
        <p:nvSpPr>
          <p:cNvPr id="35845" name="Rectangle 5">
            <a:extLst>
              <a:ext uri="{FF2B5EF4-FFF2-40B4-BE49-F238E27FC236}">
                <a16:creationId xmlns:a16="http://schemas.microsoft.com/office/drawing/2014/main" id="{472517ED-6FCC-4884-9DBC-886468411BB0}"/>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checkerboard(across)">
                                      <p:cBhvr>
                                        <p:cTn id="7" dur="500"/>
                                        <p:tgtEl>
                                          <p:spTgt spid="3584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5845"/>
                                        </p:tgtEl>
                                        <p:attrNameLst>
                                          <p:attrName>style.visibility</p:attrName>
                                        </p:attrNameLst>
                                      </p:cBhvr>
                                      <p:to>
                                        <p:strVal val="visible"/>
                                      </p:to>
                                    </p:set>
                                    <p:animEffect transition="in" filter="checkerboard(across)">
                                      <p:cBhvr>
                                        <p:cTn id="10" dur="500"/>
                                        <p:tgtEl>
                                          <p:spTgt spid="3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p:bldP spid="3584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ext Box 3">
            <a:extLst>
              <a:ext uri="{FF2B5EF4-FFF2-40B4-BE49-F238E27FC236}">
                <a16:creationId xmlns:a16="http://schemas.microsoft.com/office/drawing/2014/main" id="{660D9109-EA8F-4134-998B-48523E242C19}"/>
              </a:ext>
            </a:extLst>
          </p:cNvPr>
          <p:cNvSpPr txBox="1">
            <a:spLocks noChangeArrowheads="1"/>
          </p:cNvSpPr>
          <p:nvPr/>
        </p:nvSpPr>
        <p:spPr bwMode="auto">
          <a:xfrm>
            <a:off x="1739901" y="1628775"/>
            <a:ext cx="8748713" cy="4093428"/>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000" b="1"/>
              <a:t>Si valoramos el diseño de la estrategia en su concepción amplia, es decir, considerando además de su creación, su aplicación en la práctica y el análisis de los resultados para valorar su nivel de efectividad, cada pregunta científica responde de alguna manera a la pregunta: </a:t>
            </a:r>
          </a:p>
          <a:p>
            <a:pPr algn="just"/>
            <a:endParaRPr lang="es-ES" altLang="es-ES" sz="2000" b="1"/>
          </a:p>
          <a:p>
            <a:pPr algn="just"/>
            <a:r>
              <a:rPr lang="es-ES" altLang="es-ES" sz="3200" b="1"/>
              <a:t>¿Qué debo conocer para...?</a:t>
            </a:r>
          </a:p>
          <a:p>
            <a:pPr algn="just"/>
            <a:r>
              <a:rPr lang="es-ES" altLang="es-ES" sz="2800" b="1"/>
              <a:t> </a:t>
            </a:r>
          </a:p>
          <a:p>
            <a:pPr algn="just"/>
            <a:r>
              <a:rPr lang="es-ES" altLang="es-ES" sz="2000" b="1"/>
              <a:t>Esta metodología de trabajo descrita aquí es solo una forma de trabajar; no se pretende que se convierta en una receta. </a:t>
            </a:r>
          </a:p>
          <a:p>
            <a:pPr algn="just"/>
            <a:r>
              <a:rPr lang="es-ES" altLang="es-ES" sz="2000" b="1"/>
              <a:t>Otro aspecto importante se refiere al número de preguntas científicas. No existe un número predeterminado; realmente son las necesarias para orientar metodológicamente el proceso investigativo. </a:t>
            </a:r>
          </a:p>
        </p:txBody>
      </p:sp>
      <p:sp>
        <p:nvSpPr>
          <p:cNvPr id="36870" name="Rectangle 6">
            <a:extLst>
              <a:ext uri="{FF2B5EF4-FFF2-40B4-BE49-F238E27FC236}">
                <a16:creationId xmlns:a16="http://schemas.microsoft.com/office/drawing/2014/main" id="{CB7AA0F9-5E0C-47E3-A410-60D020411354}"/>
              </a:ext>
            </a:extLst>
          </p:cNvPr>
          <p:cNvSpPr>
            <a:spLocks noChangeArrowheads="1"/>
          </p:cNvSpPr>
          <p:nvPr/>
        </p:nvSpPr>
        <p:spPr bwMode="auto">
          <a:xfrm>
            <a:off x="2351088" y="188914"/>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s-ES" altLang="es-ES" sz="4800" b="1"/>
              <a:t>Las preguntas científicas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checkerboard(across)">
                                      <p:cBhvr>
                                        <p:cTn id="7" dur="500"/>
                                        <p:tgtEl>
                                          <p:spTgt spid="3686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6870"/>
                                        </p:tgtEl>
                                        <p:attrNameLst>
                                          <p:attrName>style.visibility</p:attrName>
                                        </p:attrNameLst>
                                      </p:cBhvr>
                                      <p:to>
                                        <p:strVal val="visible"/>
                                      </p:to>
                                    </p:set>
                                    <p:animEffect transition="in" filter="checkerboard(across)">
                                      <p:cBhvr>
                                        <p:cTn id="10" dur="500"/>
                                        <p:tgtEl>
                                          <p:spTgt spid="36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p:bldP spid="3687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41448C1F-91CB-4A26-B0A3-4FAFE1A25C2F}"/>
              </a:ext>
            </a:extLst>
          </p:cNvPr>
          <p:cNvSpPr>
            <a:spLocks noChangeArrowheads="1"/>
          </p:cNvSpPr>
          <p:nvPr/>
        </p:nvSpPr>
        <p:spPr bwMode="auto">
          <a:xfrm>
            <a:off x="2351088" y="188914"/>
            <a:ext cx="7345362" cy="719137"/>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3600" b="1"/>
              <a:t>Ejemplo de preguntas científicas </a:t>
            </a:r>
          </a:p>
        </p:txBody>
      </p:sp>
      <p:sp>
        <p:nvSpPr>
          <p:cNvPr id="62467" name="Text Box 3">
            <a:extLst>
              <a:ext uri="{FF2B5EF4-FFF2-40B4-BE49-F238E27FC236}">
                <a16:creationId xmlns:a16="http://schemas.microsoft.com/office/drawing/2014/main" id="{B040FF71-49D7-4BC6-B348-1BB691CBDDAB}"/>
              </a:ext>
            </a:extLst>
          </p:cNvPr>
          <p:cNvSpPr txBox="1">
            <a:spLocks noChangeArrowheads="1"/>
          </p:cNvSpPr>
          <p:nvPr/>
        </p:nvSpPr>
        <p:spPr bwMode="auto">
          <a:xfrm>
            <a:off x="1739901" y="1274763"/>
            <a:ext cx="8748713" cy="4799012"/>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800" b="1"/>
              <a:t>1- ¿Qué antecedentes (teóricos, metodológicos, científicos) existen del objeto de estudio?</a:t>
            </a:r>
          </a:p>
          <a:p>
            <a:pPr algn="just"/>
            <a:endParaRPr lang="es-ES" altLang="es-ES" sz="2800" b="1"/>
          </a:p>
          <a:p>
            <a:pPr algn="just"/>
            <a:r>
              <a:rPr lang="es-ES" altLang="es-ES" sz="2800" b="1"/>
              <a:t>2- ¿Cuál es la situación actual de (objeto de estudio en la población dada)?</a:t>
            </a:r>
          </a:p>
          <a:p>
            <a:pPr algn="just"/>
            <a:endParaRPr lang="es-ES" altLang="es-ES" sz="2800" b="1"/>
          </a:p>
          <a:p>
            <a:pPr algn="just"/>
            <a:r>
              <a:rPr lang="es-ES" altLang="es-ES" sz="2800" b="1"/>
              <a:t>3- ¿Qué elementos debe tener la VI que contribuya a VD en UI?</a:t>
            </a:r>
          </a:p>
          <a:p>
            <a:pPr algn="just"/>
            <a:endParaRPr lang="es-ES" altLang="es-ES" sz="2800" b="1"/>
          </a:p>
          <a:p>
            <a:pPr algn="just"/>
            <a:r>
              <a:rPr lang="es-ES" altLang="es-ES" sz="2800" b="1"/>
              <a:t>4- ¿Cuál será la (efectividad, validez, …) de la VI que contribuya a VD en UI?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2466"/>
                                        </p:tgtEl>
                                        <p:attrNameLst>
                                          <p:attrName>style.visibility</p:attrName>
                                        </p:attrNameLst>
                                      </p:cBhvr>
                                      <p:to>
                                        <p:strVal val="visible"/>
                                      </p:to>
                                    </p:set>
                                    <p:animEffect transition="in" filter="checkerboard(across)">
                                      <p:cBhvr>
                                        <p:cTn id="7" dur="500"/>
                                        <p:tgtEl>
                                          <p:spTgt spid="6246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2467"/>
                                        </p:tgtEl>
                                        <p:attrNameLst>
                                          <p:attrName>style.visibility</p:attrName>
                                        </p:attrNameLst>
                                      </p:cBhvr>
                                      <p:to>
                                        <p:strVal val="visible"/>
                                      </p:to>
                                    </p:set>
                                    <p:animEffect transition="in" filter="checkerboard(across)">
                                      <p:cBhvr>
                                        <p:cTn id="10" dur="500"/>
                                        <p:tgtEl>
                                          <p:spTgt spid="62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animBg="1"/>
      <p:bldP spid="6246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F9A50E99-4829-43F9-B982-E14F77B80526}"/>
              </a:ext>
            </a:extLst>
          </p:cNvPr>
          <p:cNvSpPr>
            <a:spLocks noChangeArrowheads="1"/>
          </p:cNvSpPr>
          <p:nvPr/>
        </p:nvSpPr>
        <p:spPr bwMode="auto">
          <a:xfrm>
            <a:off x="2351088" y="144463"/>
            <a:ext cx="7416800" cy="1052512"/>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Tareas de la investigación </a:t>
            </a:r>
          </a:p>
        </p:txBody>
      </p:sp>
      <p:sp>
        <p:nvSpPr>
          <p:cNvPr id="57347" name="Text Box 3">
            <a:extLst>
              <a:ext uri="{FF2B5EF4-FFF2-40B4-BE49-F238E27FC236}">
                <a16:creationId xmlns:a16="http://schemas.microsoft.com/office/drawing/2014/main" id="{AB93DEC9-952E-4FA6-85EF-124DB54EF60F}"/>
              </a:ext>
            </a:extLst>
          </p:cNvPr>
          <p:cNvSpPr txBox="1">
            <a:spLocks noChangeArrowheads="1"/>
          </p:cNvSpPr>
          <p:nvPr/>
        </p:nvSpPr>
        <p:spPr bwMode="auto">
          <a:xfrm>
            <a:off x="1811338" y="1412876"/>
            <a:ext cx="8748712" cy="4492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4800" b="1"/>
              <a:t>Unidades o células funcionales del proyecto, integrada por el conjunto de</a:t>
            </a:r>
          </a:p>
          <a:p>
            <a:pPr algn="just"/>
            <a:r>
              <a:rPr lang="es-ES" altLang="es-ES" sz="4800" b="1"/>
              <a:t>acciones necesarias y suficientes para el logro de un resultado específico.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7347"/>
                                        </p:tgtEl>
                                        <p:attrNameLst>
                                          <p:attrName>style.visibility</p:attrName>
                                        </p:attrNameLst>
                                      </p:cBhvr>
                                      <p:to>
                                        <p:strVal val="visible"/>
                                      </p:to>
                                    </p:set>
                                    <p:animEffect transition="in" filter="checkerboard(across)">
                                      <p:cBhvr>
                                        <p:cTn id="7" dur="500"/>
                                        <p:tgtEl>
                                          <p:spTgt spid="57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Text Box 3">
            <a:extLst>
              <a:ext uri="{FF2B5EF4-FFF2-40B4-BE49-F238E27FC236}">
                <a16:creationId xmlns:a16="http://schemas.microsoft.com/office/drawing/2014/main" id="{C1B8FDB3-DAD2-48FB-9A68-85A846B57A9A}"/>
              </a:ext>
            </a:extLst>
          </p:cNvPr>
          <p:cNvSpPr txBox="1">
            <a:spLocks noChangeArrowheads="1"/>
          </p:cNvSpPr>
          <p:nvPr/>
        </p:nvSpPr>
        <p:spPr bwMode="auto">
          <a:xfrm>
            <a:off x="1811338" y="1412875"/>
            <a:ext cx="8748712" cy="5246688"/>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400" b="1"/>
              <a:t>    Expresan las necesidades cognitivas  y prácticas que resultan indispensables resolver para desarrollare el proceso,  cumpliendo importantes funciones ya que: </a:t>
            </a:r>
          </a:p>
          <a:p>
            <a:pPr algn="just"/>
            <a:endParaRPr lang="es-ES" altLang="es-ES" sz="2400" b="1"/>
          </a:p>
          <a:p>
            <a:pPr algn="just"/>
            <a:r>
              <a:rPr lang="es-ES" altLang="es-ES" sz="2000" b="1"/>
              <a:t>1. </a:t>
            </a:r>
            <a:r>
              <a:rPr lang="es-ES" altLang="es-ES" sz="2200" b="1"/>
              <a:t>Posibilita organizar la acción en una  planificación y  organización armónicas. </a:t>
            </a:r>
          </a:p>
          <a:p>
            <a:pPr algn="just"/>
            <a:r>
              <a:rPr lang="es-ES" altLang="es-ES" sz="2200" b="1"/>
              <a:t>2. Permiten controlar y evaluar el  proceso  cognitivo. </a:t>
            </a:r>
          </a:p>
          <a:p>
            <a:pPr algn="just"/>
            <a:r>
              <a:rPr lang="es-ES" altLang="es-ES" sz="2200" b="1"/>
              <a:t>3. Deben formularse a  manera de orientaciones concretas, en función de los conocimientos y de los resultados  parciales que se  van a alcanzar  con su cumplimiento.</a:t>
            </a:r>
          </a:p>
          <a:p>
            <a:pPr algn="just"/>
            <a:r>
              <a:rPr lang="es-ES" altLang="es-ES" sz="2200" b="1"/>
              <a:t>4. Se  sugiere tener en cuenta al determinarlas, cada una  de las etapas de  la investigación, pudiendo formularse una o  varias  tareas  para cada etapa, según las necesidades específicas.</a:t>
            </a:r>
          </a:p>
          <a:p>
            <a:pPr algn="just"/>
            <a:r>
              <a:rPr lang="es-ES" altLang="es-ES" sz="2200" b="1"/>
              <a:t>5. Es importante sustantivar el verbo para formular las tareas.</a:t>
            </a:r>
          </a:p>
        </p:txBody>
      </p:sp>
      <p:sp>
        <p:nvSpPr>
          <p:cNvPr id="81924" name="Rectangle 4">
            <a:extLst>
              <a:ext uri="{FF2B5EF4-FFF2-40B4-BE49-F238E27FC236}">
                <a16:creationId xmlns:a16="http://schemas.microsoft.com/office/drawing/2014/main" id="{DC7C36C9-6573-4696-B161-83D61F48BD69}"/>
              </a:ext>
            </a:extLst>
          </p:cNvPr>
          <p:cNvSpPr>
            <a:spLocks noChangeArrowheads="1"/>
          </p:cNvSpPr>
          <p:nvPr/>
        </p:nvSpPr>
        <p:spPr bwMode="auto">
          <a:xfrm>
            <a:off x="2351088" y="144463"/>
            <a:ext cx="7416800" cy="1052512"/>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Tareas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1923"/>
                                        </p:tgtEl>
                                        <p:attrNameLst>
                                          <p:attrName>style.visibility</p:attrName>
                                        </p:attrNameLst>
                                      </p:cBhvr>
                                      <p:to>
                                        <p:strVal val="visible"/>
                                      </p:to>
                                    </p:set>
                                    <p:animEffect transition="in" filter="checkerboard(across)">
                                      <p:cBhvr>
                                        <p:cTn id="7" dur="500"/>
                                        <p:tgtEl>
                                          <p:spTgt spid="81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Text Box 3">
            <a:extLst>
              <a:ext uri="{FF2B5EF4-FFF2-40B4-BE49-F238E27FC236}">
                <a16:creationId xmlns:a16="http://schemas.microsoft.com/office/drawing/2014/main" id="{81D2F620-0483-4B3D-9C20-B7F466A9623C}"/>
              </a:ext>
            </a:extLst>
          </p:cNvPr>
          <p:cNvSpPr txBox="1">
            <a:spLocks noChangeArrowheads="1"/>
          </p:cNvSpPr>
          <p:nvPr/>
        </p:nvSpPr>
        <p:spPr bwMode="auto">
          <a:xfrm>
            <a:off x="1811338" y="2060575"/>
            <a:ext cx="8748712" cy="37592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000" b="1"/>
              <a:t>1- Estudio bibliográfico + Antecedentes teórico metodológico + objeto de estudio.</a:t>
            </a:r>
          </a:p>
          <a:p>
            <a:pPr algn="just"/>
            <a:endParaRPr lang="es-ES" altLang="es-ES" sz="3000" b="1"/>
          </a:p>
          <a:p>
            <a:pPr algn="just"/>
            <a:r>
              <a:rPr lang="es-ES" altLang="es-ES" sz="3000" b="1"/>
              <a:t>2- Caracterización (diagnóstico) + VD en UI.</a:t>
            </a:r>
          </a:p>
          <a:p>
            <a:pPr algn="just"/>
            <a:endParaRPr lang="es-ES" altLang="es-ES" sz="3000" b="1"/>
          </a:p>
          <a:p>
            <a:pPr algn="just"/>
            <a:r>
              <a:rPr lang="es-ES" altLang="es-ES" sz="3000" b="1"/>
              <a:t>3- Elaboración de VI + VD en UI</a:t>
            </a:r>
          </a:p>
          <a:p>
            <a:pPr algn="just"/>
            <a:endParaRPr lang="es-ES" altLang="es-ES" sz="3000" b="1"/>
          </a:p>
          <a:p>
            <a:pPr algn="just"/>
            <a:r>
              <a:rPr lang="es-ES" altLang="es-ES" sz="3000" b="1"/>
              <a:t>4- Validación de VI +VD en UI</a:t>
            </a:r>
          </a:p>
        </p:txBody>
      </p:sp>
      <p:sp>
        <p:nvSpPr>
          <p:cNvPr id="63493" name="Rectangle 5">
            <a:extLst>
              <a:ext uri="{FF2B5EF4-FFF2-40B4-BE49-F238E27FC236}">
                <a16:creationId xmlns:a16="http://schemas.microsoft.com/office/drawing/2014/main" id="{14D836B8-80F5-463D-97A2-4804DD8FE4AB}"/>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Ej. de tareas de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63491"/>
                                        </p:tgtEl>
                                        <p:attrNameLst>
                                          <p:attrName>style.visibility</p:attrName>
                                        </p:attrNameLst>
                                      </p:cBhvr>
                                      <p:to>
                                        <p:strVal val="visible"/>
                                      </p:to>
                                    </p:set>
                                    <p:animEffect transition="in" filter="checkerboard(across)">
                                      <p:cBhvr>
                                        <p:cTn id="7" dur="500"/>
                                        <p:tgtEl>
                                          <p:spTgt spid="6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961A3D45-DABF-4D25-AC67-5DC3CB960AEE}"/>
              </a:ext>
            </a:extLst>
          </p:cNvPr>
          <p:cNvSpPr>
            <a:spLocks noChangeArrowheads="1"/>
          </p:cNvSpPr>
          <p:nvPr/>
        </p:nvSpPr>
        <p:spPr bwMode="auto">
          <a:xfrm>
            <a:off x="1703388" y="165100"/>
            <a:ext cx="8820150" cy="1200150"/>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3600" b="1"/>
              <a:t>Componentes del Diseño Teórico de la Investigación</a:t>
            </a:r>
            <a:endParaRPr lang="es-ES" altLang="es-ES" sz="3600" b="1"/>
          </a:p>
        </p:txBody>
      </p:sp>
      <p:sp>
        <p:nvSpPr>
          <p:cNvPr id="65539" name="Text Box 3">
            <a:extLst>
              <a:ext uri="{FF2B5EF4-FFF2-40B4-BE49-F238E27FC236}">
                <a16:creationId xmlns:a16="http://schemas.microsoft.com/office/drawing/2014/main" id="{49C73D62-A590-4622-B3C9-B39567F8C717}"/>
              </a:ext>
            </a:extLst>
          </p:cNvPr>
          <p:cNvSpPr txBox="1">
            <a:spLocks noChangeArrowheads="1"/>
          </p:cNvSpPr>
          <p:nvPr/>
        </p:nvSpPr>
        <p:spPr bwMode="auto">
          <a:xfrm>
            <a:off x="1631950" y="1628775"/>
            <a:ext cx="8820150" cy="4493538"/>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600" b="1"/>
              <a:t>●  PROBLEMA CIENTÍFICO</a:t>
            </a:r>
          </a:p>
          <a:p>
            <a:pPr algn="just"/>
            <a:r>
              <a:rPr lang="es-ES" altLang="es-ES" sz="2600" b="1"/>
              <a:t>●  OBJETO DE INVESTIGACIÓN </a:t>
            </a:r>
          </a:p>
          <a:p>
            <a:pPr algn="just"/>
            <a:r>
              <a:rPr lang="es-ES" altLang="es-ES" sz="2600" b="1"/>
              <a:t>●  CAMPO</a:t>
            </a:r>
          </a:p>
          <a:p>
            <a:pPr algn="just"/>
            <a:r>
              <a:rPr lang="es-ES" altLang="es-ES" sz="2600" b="1"/>
              <a:t>●  OBJETIVOS </a:t>
            </a:r>
          </a:p>
          <a:p>
            <a:pPr algn="just"/>
            <a:r>
              <a:rPr lang="es-ES" altLang="es-ES" sz="2600" b="1"/>
              <a:t>●  HIPÓTESIS, PREGUNTAS CIENTÍFICAS, IDEA RECTORA</a:t>
            </a:r>
          </a:p>
          <a:p>
            <a:pPr algn="just"/>
            <a:r>
              <a:rPr lang="es-ES" altLang="es-ES" sz="2600" b="1"/>
              <a:t>    O IDEAS A DEFENDER </a:t>
            </a:r>
          </a:p>
          <a:p>
            <a:pPr algn="just"/>
            <a:r>
              <a:rPr lang="es-ES" altLang="es-ES" sz="2600" b="1"/>
              <a:t>●  TAREAS DE INVESTIGACIÓN </a:t>
            </a:r>
          </a:p>
          <a:p>
            <a:pPr algn="just"/>
            <a:r>
              <a:rPr lang="es-ES" altLang="es-ES" sz="2600" b="1"/>
              <a:t>●  VARIABLES</a:t>
            </a:r>
          </a:p>
          <a:p>
            <a:pPr algn="just"/>
            <a:r>
              <a:rPr lang="es-ES" altLang="es-ES" sz="2600" b="1"/>
              <a:t>●  MÉTODOS</a:t>
            </a:r>
          </a:p>
          <a:p>
            <a:pPr algn="just"/>
            <a:r>
              <a:rPr lang="es-ES" altLang="es-ES" sz="2600" b="1"/>
              <a:t>●  POBLACIÓN</a:t>
            </a:r>
          </a:p>
          <a:p>
            <a:pPr algn="just"/>
            <a:r>
              <a:rPr lang="es-ES" altLang="es-ES" sz="2600" b="1"/>
              <a:t>●  MUESTRA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a:extLst>
              <a:ext uri="{FF2B5EF4-FFF2-40B4-BE49-F238E27FC236}">
                <a16:creationId xmlns:a16="http://schemas.microsoft.com/office/drawing/2014/main" id="{DA2E0CE9-BC78-4CC5-A490-5FA77E015421}"/>
              </a:ext>
            </a:extLst>
          </p:cNvPr>
          <p:cNvSpPr txBox="1">
            <a:spLocks noChangeArrowheads="1"/>
          </p:cNvSpPr>
          <p:nvPr/>
        </p:nvSpPr>
        <p:spPr bwMode="auto">
          <a:xfrm>
            <a:off x="1811338" y="2060576"/>
            <a:ext cx="8748712" cy="39465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600" b="1"/>
              <a:t>Son aquellas características o propiedades cuantitativas o cualitativas del fenómeno estudiado, que adquieren distintos valores, magnitudes o intensidades, variando respecto a las unidades de observación.</a:t>
            </a:r>
          </a:p>
        </p:txBody>
      </p:sp>
      <p:sp>
        <p:nvSpPr>
          <p:cNvPr id="82947" name="Rectangle 3">
            <a:extLst>
              <a:ext uri="{FF2B5EF4-FFF2-40B4-BE49-F238E27FC236}">
                <a16:creationId xmlns:a16="http://schemas.microsoft.com/office/drawing/2014/main" id="{1CF5C0B3-CCC7-4286-914C-4F6E75EA9936}"/>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2946"/>
                                        </p:tgtEl>
                                        <p:attrNameLst>
                                          <p:attrName>style.visibility</p:attrName>
                                        </p:attrNameLst>
                                      </p:cBhvr>
                                      <p:to>
                                        <p:strVal val="visible"/>
                                      </p:to>
                                    </p:set>
                                    <p:animEffect transition="in" filter="checkerboard(across)">
                                      <p:cBhvr>
                                        <p:cTn id="7" dur="500"/>
                                        <p:tgtEl>
                                          <p:spTgt spid="82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a:extLst>
              <a:ext uri="{FF2B5EF4-FFF2-40B4-BE49-F238E27FC236}">
                <a16:creationId xmlns:a16="http://schemas.microsoft.com/office/drawing/2014/main" id="{65FC65ED-DB20-47F7-BD6C-A0421FB5031D}"/>
              </a:ext>
            </a:extLst>
          </p:cNvPr>
          <p:cNvSpPr txBox="1">
            <a:spLocks noChangeArrowheads="1"/>
          </p:cNvSpPr>
          <p:nvPr/>
        </p:nvSpPr>
        <p:spPr bwMode="auto">
          <a:xfrm>
            <a:off x="1774826" y="1844676"/>
            <a:ext cx="8748713" cy="4487863"/>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200" b="1"/>
              <a:t>Pertenencia a un género, grupo social o grupo étnico, estado civil, estilo de aprendizaje, aprovechamiento académico, coeficiente de desarrollo intelectual, motivación profesional, tasas de fecundidad, mortalidad, morbilidad y aborto, filiación política o religiosa, actitud hacia el aborto, estilo de dirección, entre otras.</a:t>
            </a:r>
          </a:p>
        </p:txBody>
      </p:sp>
      <p:sp>
        <p:nvSpPr>
          <p:cNvPr id="83971" name="Rectangle 3">
            <a:extLst>
              <a:ext uri="{FF2B5EF4-FFF2-40B4-BE49-F238E27FC236}">
                <a16:creationId xmlns:a16="http://schemas.microsoft.com/office/drawing/2014/main" id="{44A6FE62-66B7-4BEC-8A47-E08C961FD5CB}"/>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3600" b="1"/>
              <a:t>Ej. de variables pueden ser: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checkerboard(across)">
                                      <p:cBhvr>
                                        <p:cTn id="7" dur="500"/>
                                        <p:tgtEl>
                                          <p:spTgt spid="839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2">
            <a:extLst>
              <a:ext uri="{FF2B5EF4-FFF2-40B4-BE49-F238E27FC236}">
                <a16:creationId xmlns:a16="http://schemas.microsoft.com/office/drawing/2014/main" id="{309CF20D-3F3F-464F-B4CE-5213F316A3FF}"/>
              </a:ext>
            </a:extLst>
          </p:cNvPr>
          <p:cNvSpPr txBox="1">
            <a:spLocks noChangeArrowheads="1"/>
          </p:cNvSpPr>
          <p:nvPr/>
        </p:nvSpPr>
        <p:spPr bwMode="auto">
          <a:xfrm>
            <a:off x="1774826" y="1844675"/>
            <a:ext cx="8748713" cy="418465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200" b="1"/>
              <a:t>En el problema y la hipótesis debe quedar claramente establecido además, qué tipo de relación se va a estudiar entre las variables:</a:t>
            </a:r>
          </a:p>
          <a:p>
            <a:pPr algn="just"/>
            <a:endParaRPr lang="es-ES" altLang="es-ES" sz="2200" b="1"/>
          </a:p>
          <a:p>
            <a:pPr algn="just"/>
            <a:r>
              <a:rPr lang="es-ES" altLang="es-ES" sz="2000" b="1"/>
              <a:t>• nexos no causales: concomitancia, frecuencia, etc.</a:t>
            </a:r>
          </a:p>
          <a:p>
            <a:pPr algn="just"/>
            <a:r>
              <a:rPr lang="es-ES" altLang="es-ES" sz="2000" b="1"/>
              <a:t>• nexos causales: relaciones causa-efecto</a:t>
            </a:r>
          </a:p>
          <a:p>
            <a:pPr algn="just"/>
            <a:endParaRPr lang="es-ES" altLang="es-ES" sz="2000" b="1"/>
          </a:p>
          <a:p>
            <a:pPr algn="just"/>
            <a:r>
              <a:rPr lang="es-ES" altLang="es-ES" sz="2000" b="1"/>
              <a:t>En el primer caso se investiga una variable que fluctúa respecto a las unidades, sin indicar cuál es la causa (variable dependiente).</a:t>
            </a:r>
          </a:p>
          <a:p>
            <a:pPr algn="just"/>
            <a:endParaRPr lang="es-ES" altLang="es-ES" sz="2000" b="1"/>
          </a:p>
          <a:p>
            <a:pPr algn="just"/>
            <a:r>
              <a:rPr lang="es-ES" altLang="es-ES" sz="2000" b="1"/>
              <a:t>En el segundo caso se estudian los nexos entre una variable independiente, que influye y ejerce determinada acción o efecto sobre la dependiente, la cual es el efecto o consecuencia.</a:t>
            </a:r>
          </a:p>
        </p:txBody>
      </p:sp>
      <p:sp>
        <p:nvSpPr>
          <p:cNvPr id="84996" name="Rectangle 4">
            <a:extLst>
              <a:ext uri="{FF2B5EF4-FFF2-40B4-BE49-F238E27FC236}">
                <a16:creationId xmlns:a16="http://schemas.microsoft.com/office/drawing/2014/main" id="{F0644B14-135F-48D1-886E-0F65E6E496E6}"/>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Effect transition="in" filter="checkerboard(across)">
                                      <p:cBhvr>
                                        <p:cTn id="7" dur="500"/>
                                        <p:tgtEl>
                                          <p:spTgt spid="849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2">
            <a:extLst>
              <a:ext uri="{FF2B5EF4-FFF2-40B4-BE49-F238E27FC236}">
                <a16:creationId xmlns:a16="http://schemas.microsoft.com/office/drawing/2014/main" id="{D04633F4-03E4-4A42-BC57-1142A4F56D9F}"/>
              </a:ext>
            </a:extLst>
          </p:cNvPr>
          <p:cNvSpPr txBox="1">
            <a:spLocks noChangeArrowheads="1"/>
          </p:cNvSpPr>
          <p:nvPr/>
        </p:nvSpPr>
        <p:spPr bwMode="auto">
          <a:xfrm>
            <a:off x="1774826" y="1844675"/>
            <a:ext cx="8748713" cy="3944938"/>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800" b="1"/>
              <a:t>La variable independiente </a:t>
            </a:r>
            <a:r>
              <a:rPr lang="es-ES" altLang="es-ES" sz="2800"/>
              <a:t>es la supuesta causa de la variable dependiente, o sea, la que determina o influye en ésta, su antecedente. (</a:t>
            </a:r>
            <a:r>
              <a:rPr lang="es-ES" altLang="es-ES" sz="2800" b="1"/>
              <a:t>sistema de contenidos de educación de la creatividad</a:t>
            </a:r>
            <a:r>
              <a:rPr lang="es-ES" altLang="es-ES" sz="2800"/>
              <a:t>).</a:t>
            </a:r>
          </a:p>
          <a:p>
            <a:pPr algn="just"/>
            <a:endParaRPr lang="es-ES" altLang="es-ES" sz="2800"/>
          </a:p>
          <a:p>
            <a:pPr algn="just"/>
            <a:r>
              <a:rPr lang="es-ES" altLang="es-ES" sz="2800"/>
              <a:t> La </a:t>
            </a:r>
            <a:r>
              <a:rPr lang="es-ES" altLang="es-ES" sz="2800" b="1"/>
              <a:t>variable dependiente </a:t>
            </a:r>
            <a:r>
              <a:rPr lang="es-ES" altLang="es-ES" sz="2800"/>
              <a:t>es el supuesto efecto, que está causado, determinado o influenciado por la independiente, es decir, el consecuente. (</a:t>
            </a:r>
            <a:r>
              <a:rPr lang="es-ES" altLang="es-ES" sz="2800" b="1"/>
              <a:t>mejor formación de los profesores)</a:t>
            </a:r>
          </a:p>
        </p:txBody>
      </p:sp>
      <p:sp>
        <p:nvSpPr>
          <p:cNvPr id="86019" name="Rectangle 3">
            <a:extLst>
              <a:ext uri="{FF2B5EF4-FFF2-40B4-BE49-F238E27FC236}">
                <a16:creationId xmlns:a16="http://schemas.microsoft.com/office/drawing/2014/main" id="{0A9091DF-34BE-4CAC-8648-C58D13CE407C}"/>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6018"/>
                                        </p:tgtEl>
                                        <p:attrNameLst>
                                          <p:attrName>style.visibility</p:attrName>
                                        </p:attrNameLst>
                                      </p:cBhvr>
                                      <p:to>
                                        <p:strVal val="visible"/>
                                      </p:to>
                                    </p:set>
                                    <p:animEffect transition="in" filter="checkerboard(across)">
                                      <p:cBhvr>
                                        <p:cTn id="7" dur="500"/>
                                        <p:tgtEl>
                                          <p:spTgt spid="86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2">
            <a:extLst>
              <a:ext uri="{FF2B5EF4-FFF2-40B4-BE49-F238E27FC236}">
                <a16:creationId xmlns:a16="http://schemas.microsoft.com/office/drawing/2014/main" id="{0D0C86FF-76A4-4546-8868-89D3603644E4}"/>
              </a:ext>
            </a:extLst>
          </p:cNvPr>
          <p:cNvSpPr txBox="1">
            <a:spLocks noChangeArrowheads="1"/>
          </p:cNvSpPr>
          <p:nvPr/>
        </p:nvSpPr>
        <p:spPr bwMode="auto">
          <a:xfrm>
            <a:off x="1774826" y="1844675"/>
            <a:ext cx="8748713" cy="3944938"/>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800"/>
              <a:t>Existen diferentes tipos de relaciones básicas entre estas variables. Por ejemplo:</a:t>
            </a:r>
          </a:p>
          <a:p>
            <a:pPr algn="just"/>
            <a:r>
              <a:rPr lang="es-ES" altLang="es-ES" sz="2800" b="1"/>
              <a:t>Caso 1: </a:t>
            </a:r>
            <a:r>
              <a:rPr lang="es-ES" altLang="es-ES" sz="2800"/>
              <a:t>hay una relación directa, lineal, entre VI y VD.</a:t>
            </a:r>
          </a:p>
          <a:p>
            <a:pPr algn="just"/>
            <a:r>
              <a:rPr lang="es-ES" altLang="es-ES" sz="2800" b="1"/>
              <a:t>VI </a:t>
            </a:r>
            <a:r>
              <a:rPr lang="es-ES" altLang="es-ES" sz="2800"/>
              <a:t>causa, determina o influye en </a:t>
            </a:r>
            <a:r>
              <a:rPr lang="es-ES" altLang="es-ES" sz="2800" b="1"/>
              <a:t>VD.</a:t>
            </a:r>
          </a:p>
          <a:p>
            <a:pPr algn="just"/>
            <a:endParaRPr lang="es-ES" altLang="es-ES" sz="2800" b="1"/>
          </a:p>
          <a:p>
            <a:pPr algn="just"/>
            <a:r>
              <a:rPr lang="es-ES" altLang="es-ES" sz="2800" b="1"/>
              <a:t>Caso 2: </a:t>
            </a:r>
            <a:r>
              <a:rPr lang="es-ES" altLang="es-ES" sz="2800"/>
              <a:t>existen variables intermedias que actuando sobre la independiente, causan, determinan o influyen en la dependiente.</a:t>
            </a:r>
          </a:p>
        </p:txBody>
      </p:sp>
      <p:sp>
        <p:nvSpPr>
          <p:cNvPr id="87043" name="Rectangle 3">
            <a:extLst>
              <a:ext uri="{FF2B5EF4-FFF2-40B4-BE49-F238E27FC236}">
                <a16:creationId xmlns:a16="http://schemas.microsoft.com/office/drawing/2014/main" id="{5CA6C063-9AA5-4B19-983D-46DEB22044FC}"/>
              </a:ext>
            </a:extLst>
          </p:cNvPr>
          <p:cNvSpPr>
            <a:spLocks noChangeArrowheads="1"/>
          </p:cNvSpPr>
          <p:nvPr/>
        </p:nvSpPr>
        <p:spPr bwMode="auto">
          <a:xfrm>
            <a:off x="1992313" y="144464"/>
            <a:ext cx="8064500" cy="11969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7042"/>
                                        </p:tgtEl>
                                        <p:attrNameLst>
                                          <p:attrName>style.visibility</p:attrName>
                                        </p:attrNameLst>
                                      </p:cBhvr>
                                      <p:to>
                                        <p:strVal val="visible"/>
                                      </p:to>
                                    </p:set>
                                    <p:animEffect transition="in" filter="checkerboard(across)">
                                      <p:cBhvr>
                                        <p:cTn id="7" dur="500"/>
                                        <p:tgtEl>
                                          <p:spTgt spid="87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a:extLst>
              <a:ext uri="{FF2B5EF4-FFF2-40B4-BE49-F238E27FC236}">
                <a16:creationId xmlns:a16="http://schemas.microsoft.com/office/drawing/2014/main" id="{D6A37966-F3B0-4589-86F1-8AD27032B8BA}"/>
              </a:ext>
            </a:extLst>
          </p:cNvPr>
          <p:cNvSpPr txBox="1">
            <a:spLocks noChangeArrowheads="1"/>
          </p:cNvSpPr>
          <p:nvPr/>
        </p:nvSpPr>
        <p:spPr bwMode="auto">
          <a:xfrm>
            <a:off x="1739901" y="1412876"/>
            <a:ext cx="8748713" cy="4365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400"/>
              <a:t>Una vez establecidas las variables a estudiar, hay que definirlas, llevando a cabo una </a:t>
            </a:r>
            <a:r>
              <a:rPr lang="es-ES" altLang="es-ES" sz="2400" b="1"/>
              <a:t>conceptualización </a:t>
            </a:r>
            <a:r>
              <a:rPr lang="es-ES" altLang="es-ES" sz="2400"/>
              <a:t>y una </a:t>
            </a:r>
            <a:r>
              <a:rPr lang="es-ES" altLang="es-ES" sz="2400" b="1"/>
              <a:t>operacionalización </a:t>
            </a:r>
            <a:r>
              <a:rPr lang="es-ES" altLang="es-ES" sz="2400"/>
              <a:t>de éstas, o sea, su </a:t>
            </a:r>
            <a:r>
              <a:rPr lang="es-ES" altLang="es-ES" sz="2400" b="1"/>
              <a:t>interpretación teórica </a:t>
            </a:r>
            <a:r>
              <a:rPr lang="es-ES" altLang="es-ES" sz="2400"/>
              <a:t>y su </a:t>
            </a:r>
            <a:r>
              <a:rPr lang="es-ES" altLang="es-ES" sz="2400" b="1"/>
              <a:t>interpretación empírica.</a:t>
            </a:r>
          </a:p>
          <a:p>
            <a:pPr algn="just"/>
            <a:endParaRPr lang="es-ES" altLang="es-ES" sz="2400" b="1"/>
          </a:p>
          <a:p>
            <a:pPr algn="just"/>
            <a:r>
              <a:rPr lang="es-ES" altLang="es-ES" sz="2000" b="1"/>
              <a:t>a) Definición conceptual</a:t>
            </a:r>
          </a:p>
          <a:p>
            <a:pPr algn="just"/>
            <a:r>
              <a:rPr lang="es-ES" altLang="es-ES" sz="2000"/>
              <a:t>Las variables deben ser definidas en un primer momento utilizando otras palabras, como en el diccionario. Este tipo de definición se denomina </a:t>
            </a:r>
            <a:r>
              <a:rPr lang="es-ES" altLang="es-ES" sz="2000" b="1"/>
              <a:t>constitutiva</a:t>
            </a:r>
            <a:r>
              <a:rPr lang="es-ES" altLang="es-ES" sz="2000"/>
              <a:t>, pues al utilizar otros conceptos en lugar de la expresión que se está definiendo, un constructo es definido por medio de otros constructos.</a:t>
            </a:r>
          </a:p>
          <a:p>
            <a:pPr algn="just"/>
            <a:r>
              <a:rPr lang="es-ES" altLang="es-ES" sz="2000"/>
              <a:t>Consecuentemente, la </a:t>
            </a:r>
            <a:r>
              <a:rPr lang="es-ES" altLang="es-ES" sz="2000" b="1"/>
              <a:t>conceptualización </a:t>
            </a:r>
            <a:r>
              <a:rPr lang="es-ES" altLang="es-ES" sz="2000"/>
              <a:t>es el establecimiento de los rasgos esenciales del objeto o fenómeno que varía,</a:t>
            </a:r>
          </a:p>
        </p:txBody>
      </p:sp>
      <p:sp>
        <p:nvSpPr>
          <p:cNvPr id="88067" name="Rectangle 3">
            <a:extLst>
              <a:ext uri="{FF2B5EF4-FFF2-40B4-BE49-F238E27FC236}">
                <a16:creationId xmlns:a16="http://schemas.microsoft.com/office/drawing/2014/main" id="{647D6324-7398-4A9A-8428-341014E152BD}"/>
              </a:ext>
            </a:extLst>
          </p:cNvPr>
          <p:cNvSpPr>
            <a:spLocks noChangeArrowheads="1"/>
          </p:cNvSpPr>
          <p:nvPr/>
        </p:nvSpPr>
        <p:spPr bwMode="auto">
          <a:xfrm>
            <a:off x="1992313" y="144464"/>
            <a:ext cx="8064500" cy="763587"/>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8066"/>
                                        </p:tgtEl>
                                        <p:attrNameLst>
                                          <p:attrName>style.visibility</p:attrName>
                                        </p:attrNameLst>
                                      </p:cBhvr>
                                      <p:to>
                                        <p:strVal val="visible"/>
                                      </p:to>
                                    </p:set>
                                    <p:animEffect transition="in" filter="checkerboard(across)">
                                      <p:cBhvr>
                                        <p:cTn id="7" dur="500"/>
                                        <p:tgtEl>
                                          <p:spTgt spid="88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a:extLst>
              <a:ext uri="{FF2B5EF4-FFF2-40B4-BE49-F238E27FC236}">
                <a16:creationId xmlns:a16="http://schemas.microsoft.com/office/drawing/2014/main" id="{F318B8CC-8EBD-4D9E-8A0F-9A0E07F820C7}"/>
              </a:ext>
            </a:extLst>
          </p:cNvPr>
          <p:cNvSpPr txBox="1">
            <a:spLocks noChangeArrowheads="1"/>
          </p:cNvSpPr>
          <p:nvPr/>
        </p:nvSpPr>
        <p:spPr bwMode="auto">
          <a:xfrm>
            <a:off x="1739901" y="1412876"/>
            <a:ext cx="8748713" cy="49752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2400"/>
              <a:t>Una vez establecidas las variables a estudiar, hay que definirlas, llevando a cabo una </a:t>
            </a:r>
            <a:r>
              <a:rPr lang="es-ES" altLang="es-ES" sz="2400" b="1"/>
              <a:t>conceptualización </a:t>
            </a:r>
            <a:r>
              <a:rPr lang="es-ES" altLang="es-ES" sz="2400"/>
              <a:t>y una </a:t>
            </a:r>
            <a:r>
              <a:rPr lang="es-ES" altLang="es-ES" sz="2400" b="1"/>
              <a:t>operacionalización </a:t>
            </a:r>
            <a:r>
              <a:rPr lang="es-ES" altLang="es-ES" sz="2400"/>
              <a:t>de éstas, o sea, su </a:t>
            </a:r>
            <a:r>
              <a:rPr lang="es-ES" altLang="es-ES" sz="2400" b="1"/>
              <a:t>interpretación teórica </a:t>
            </a:r>
            <a:r>
              <a:rPr lang="es-ES" altLang="es-ES" sz="2400"/>
              <a:t>y su </a:t>
            </a:r>
            <a:r>
              <a:rPr lang="es-ES" altLang="es-ES" sz="2400" b="1"/>
              <a:t>interpretación empírica.</a:t>
            </a:r>
          </a:p>
          <a:p>
            <a:pPr algn="just"/>
            <a:endParaRPr lang="es-ES" altLang="es-ES" sz="2400" b="1"/>
          </a:p>
          <a:p>
            <a:pPr algn="just"/>
            <a:r>
              <a:rPr lang="es-ES" altLang="es-ES" sz="2000" b="1"/>
              <a:t>b) Definición operacional</a:t>
            </a:r>
          </a:p>
          <a:p>
            <a:pPr algn="just"/>
            <a:r>
              <a:rPr lang="es-ES" altLang="es-ES" sz="2000"/>
              <a:t>Las variables pueden ser también definidas expresando qué acciones, conductas, actos o sucesos implican las variables, o sea, que ésta sería una definición conductual, operacional u observacional, que proporciona el significado a un constructo o variable especificando las actividades u operaciones necesarias para medirlo.</a:t>
            </a:r>
          </a:p>
          <a:p>
            <a:pPr algn="just"/>
            <a:r>
              <a:rPr lang="es-ES" altLang="es-ES" sz="2000"/>
              <a:t>Por tanto, la </a:t>
            </a:r>
            <a:r>
              <a:rPr lang="es-ES" altLang="es-ES" sz="2000" b="1"/>
              <a:t>operacionalización </a:t>
            </a:r>
            <a:r>
              <a:rPr lang="es-ES" altLang="es-ES" sz="2000"/>
              <a:t>es la interpretación o traducción de las variables en términos empíricos, especificando los indicadores, signos o índices empíricos que revelan la presencia de rasgos del fenómeno u objeto que no pueden ser estudiados directamente.</a:t>
            </a:r>
          </a:p>
        </p:txBody>
      </p:sp>
      <p:sp>
        <p:nvSpPr>
          <p:cNvPr id="89091" name="Rectangle 3">
            <a:extLst>
              <a:ext uri="{FF2B5EF4-FFF2-40B4-BE49-F238E27FC236}">
                <a16:creationId xmlns:a16="http://schemas.microsoft.com/office/drawing/2014/main" id="{858547DA-9840-4CC1-BF98-F5D23EB4065C}"/>
              </a:ext>
            </a:extLst>
          </p:cNvPr>
          <p:cNvSpPr>
            <a:spLocks noChangeArrowheads="1"/>
          </p:cNvSpPr>
          <p:nvPr/>
        </p:nvSpPr>
        <p:spPr bwMode="auto">
          <a:xfrm>
            <a:off x="1992313" y="144464"/>
            <a:ext cx="8064500" cy="763587"/>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4400" b="1"/>
              <a:t>Variables de la investigación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89090"/>
                                        </p:tgtEl>
                                        <p:attrNameLst>
                                          <p:attrName>style.visibility</p:attrName>
                                        </p:attrNameLst>
                                      </p:cBhvr>
                                      <p:to>
                                        <p:strVal val="visible"/>
                                      </p:to>
                                    </p:set>
                                    <p:animEffect transition="in" filter="checkerboard(across)">
                                      <p:cBhvr>
                                        <p:cTn id="7" dur="500"/>
                                        <p:tgtEl>
                                          <p:spTgt spid="89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a:extLst>
              <a:ext uri="{FF2B5EF4-FFF2-40B4-BE49-F238E27FC236}">
                <a16:creationId xmlns:a16="http://schemas.microsoft.com/office/drawing/2014/main" id="{A82E77AE-3257-42AF-9303-88A8A3C171F1}"/>
              </a:ext>
            </a:extLst>
          </p:cNvPr>
          <p:cNvSpPr txBox="1">
            <a:spLocks noChangeArrowheads="1"/>
          </p:cNvSpPr>
          <p:nvPr/>
        </p:nvSpPr>
        <p:spPr bwMode="auto">
          <a:xfrm>
            <a:off x="1703388" y="1916114"/>
            <a:ext cx="8748712" cy="4827587"/>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6286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b="1"/>
              <a:t>Productos terminados y medibles que se logran a partir de los recursos materiales y humanos disponibles y del empleo de métodos, técnicas y procedimientos científicos, con vistas a alcanzar el objetivo trazado y contribuir en consecuencia, a la solución del problema.</a:t>
            </a:r>
          </a:p>
          <a:p>
            <a:pPr algn="just"/>
            <a:endParaRPr lang="es-ES" altLang="es-ES" b="1"/>
          </a:p>
          <a:p>
            <a:pPr algn="just"/>
            <a:r>
              <a:rPr lang="es-ES" altLang="es-ES" sz="2000"/>
              <a:t>El objetivo central o final debe recoger el aporte, descubrimiento, solución o </a:t>
            </a:r>
            <a:r>
              <a:rPr lang="es-ES" altLang="es-ES" sz="2000" b="1"/>
              <a:t>resultado esperado </a:t>
            </a:r>
            <a:r>
              <a:rPr lang="es-ES" altLang="es-ES" sz="2000"/>
              <a:t>al finalizar la investigación.</a:t>
            </a:r>
          </a:p>
          <a:p>
            <a:pPr algn="just"/>
            <a:r>
              <a:rPr lang="es-ES" altLang="es-ES" sz="2000"/>
              <a:t>Es por ello que el objetivo guarda estrecha relación con el resultado, pues concretamente es hacia donde se dirige la investigación, lo que se quiere lograr.</a:t>
            </a:r>
          </a:p>
          <a:p>
            <a:pPr algn="just"/>
            <a:endParaRPr lang="es-ES" altLang="es-ES" sz="2000"/>
          </a:p>
          <a:p>
            <a:pPr algn="just"/>
            <a:r>
              <a:rPr lang="es-ES" altLang="es-ES" sz="2000"/>
              <a:t>Los resultados deben expresarse en forma de </a:t>
            </a:r>
            <a:r>
              <a:rPr lang="es-ES" altLang="es-ES" sz="2000" b="1"/>
              <a:t>conocimientos teóricos y/o aplicados, así como de productos materiales</a:t>
            </a:r>
            <a:r>
              <a:rPr lang="es-ES" altLang="es-ES" sz="2000"/>
              <a:t>, lo que asegura la posibilidad de medición con el propósito de evaluar su grado de cumplimiento y el aporte concreto al logro del objetivo y la solución del problema.</a:t>
            </a:r>
          </a:p>
        </p:txBody>
      </p:sp>
      <p:sp>
        <p:nvSpPr>
          <p:cNvPr id="90115" name="Rectangle 3">
            <a:extLst>
              <a:ext uri="{FF2B5EF4-FFF2-40B4-BE49-F238E27FC236}">
                <a16:creationId xmlns:a16="http://schemas.microsoft.com/office/drawing/2014/main" id="{5EA317E1-5042-4D63-ADD3-459E592AE370}"/>
              </a:ext>
            </a:extLst>
          </p:cNvPr>
          <p:cNvSpPr>
            <a:spLocks noChangeArrowheads="1"/>
          </p:cNvSpPr>
          <p:nvPr/>
        </p:nvSpPr>
        <p:spPr bwMode="auto">
          <a:xfrm>
            <a:off x="3071813" y="188913"/>
            <a:ext cx="7200900" cy="792162"/>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ES" altLang="es-ES" sz="3600" b="1"/>
              <a:t>Resultados de la Investigación</a:t>
            </a:r>
          </a:p>
        </p:txBody>
      </p:sp>
      <p:sp>
        <p:nvSpPr>
          <p:cNvPr id="90116" name="Text Box 4">
            <a:extLst>
              <a:ext uri="{FF2B5EF4-FFF2-40B4-BE49-F238E27FC236}">
                <a16:creationId xmlns:a16="http://schemas.microsoft.com/office/drawing/2014/main" id="{D4F0FC37-1584-46EF-AC54-A3034E40C0E2}"/>
              </a:ext>
            </a:extLst>
          </p:cNvPr>
          <p:cNvSpPr txBox="1">
            <a:spLocks noChangeArrowheads="1"/>
          </p:cNvSpPr>
          <p:nvPr/>
        </p:nvSpPr>
        <p:spPr bwMode="auto">
          <a:xfrm>
            <a:off x="1524001" y="333376"/>
            <a:ext cx="1692275" cy="127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s-ES_tradnl" altLang="es-ES" sz="2800" b="1">
                <a:solidFill>
                  <a:schemeClr val="bg1"/>
                </a:solidFill>
              </a:rPr>
              <a:t>OJO</a:t>
            </a:r>
          </a:p>
          <a:p>
            <a:pPr>
              <a:spcBef>
                <a:spcPct val="50000"/>
              </a:spcBef>
            </a:pPr>
            <a:r>
              <a:rPr lang="es-ES_tradnl" altLang="es-ES" sz="1400" b="1">
                <a:solidFill>
                  <a:schemeClr val="bg1"/>
                </a:solidFill>
              </a:rPr>
              <a:t>Las investigaciones a partir de proyectos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90114"/>
                                        </p:tgtEl>
                                        <p:attrNameLst>
                                          <p:attrName>style.visibility</p:attrName>
                                        </p:attrNameLst>
                                      </p:cBhvr>
                                      <p:to>
                                        <p:strVal val="visible"/>
                                      </p:to>
                                    </p:set>
                                    <p:animEffect transition="in" filter="checkerboard(across)">
                                      <p:cBhvr>
                                        <p:cTn id="7" dur="500"/>
                                        <p:tgtEl>
                                          <p:spTgt spid="90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97C535A1-1788-4E96-BF02-3AE93D5294BB}"/>
              </a:ext>
            </a:extLst>
          </p:cNvPr>
          <p:cNvSpPr>
            <a:spLocks noChangeArrowheads="1"/>
          </p:cNvSpPr>
          <p:nvPr/>
        </p:nvSpPr>
        <p:spPr bwMode="auto">
          <a:xfrm>
            <a:off x="2351088" y="2420939"/>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POBLACIÓN </a:t>
            </a:r>
          </a:p>
        </p:txBody>
      </p:sp>
      <p:sp>
        <p:nvSpPr>
          <p:cNvPr id="92163" name="Rectangle 3">
            <a:extLst>
              <a:ext uri="{FF2B5EF4-FFF2-40B4-BE49-F238E27FC236}">
                <a16:creationId xmlns:a16="http://schemas.microsoft.com/office/drawing/2014/main" id="{C8093D59-D69C-4406-A7A2-545DC7D2C340}"/>
              </a:ext>
            </a:extLst>
          </p:cNvPr>
          <p:cNvSpPr>
            <a:spLocks noChangeArrowheads="1"/>
          </p:cNvSpPr>
          <p:nvPr/>
        </p:nvSpPr>
        <p:spPr bwMode="auto">
          <a:xfrm>
            <a:off x="2424113" y="4292601"/>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MUESTRA </a:t>
            </a:r>
          </a:p>
        </p:txBody>
      </p:sp>
      <p:sp>
        <p:nvSpPr>
          <p:cNvPr id="92164" name="Rectangle 4">
            <a:extLst>
              <a:ext uri="{FF2B5EF4-FFF2-40B4-BE49-F238E27FC236}">
                <a16:creationId xmlns:a16="http://schemas.microsoft.com/office/drawing/2014/main" id="{39E2E1FB-5458-4F37-8988-A623F745E1BA}"/>
              </a:ext>
            </a:extLst>
          </p:cNvPr>
          <p:cNvSpPr>
            <a:spLocks noChangeArrowheads="1"/>
          </p:cNvSpPr>
          <p:nvPr/>
        </p:nvSpPr>
        <p:spPr bwMode="auto">
          <a:xfrm>
            <a:off x="2279650" y="549276"/>
            <a:ext cx="7632700" cy="93662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s-ES" altLang="es-ES" sz="4800" b="1"/>
              <a:t>MÉTODOS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92162"/>
                                        </p:tgtEl>
                                        <p:attrNameLst>
                                          <p:attrName>style.visibility</p:attrName>
                                        </p:attrNameLst>
                                      </p:cBhvr>
                                      <p:to>
                                        <p:strVal val="visible"/>
                                      </p:to>
                                    </p:set>
                                    <p:animEffect transition="in" filter="checkerboard(across)">
                                      <p:cBhvr>
                                        <p:cTn id="7" dur="500"/>
                                        <p:tgtEl>
                                          <p:spTgt spid="9216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2163"/>
                                        </p:tgtEl>
                                        <p:attrNameLst>
                                          <p:attrName>style.visibility</p:attrName>
                                        </p:attrNameLst>
                                      </p:cBhvr>
                                      <p:to>
                                        <p:strVal val="visible"/>
                                      </p:to>
                                    </p:set>
                                    <p:animEffect transition="in" filter="checkerboard(across)">
                                      <p:cBhvr>
                                        <p:cTn id="10" dur="500"/>
                                        <p:tgtEl>
                                          <p:spTgt spid="92163"/>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92164"/>
                                        </p:tgtEl>
                                        <p:attrNameLst>
                                          <p:attrName>style.visibility</p:attrName>
                                        </p:attrNameLst>
                                      </p:cBhvr>
                                      <p:to>
                                        <p:strVal val="visible"/>
                                      </p:to>
                                    </p:set>
                                    <p:animEffect transition="in" filter="checkerboard(across)">
                                      <p:cBhvr>
                                        <p:cTn id="13" dur="500"/>
                                        <p:tgtEl>
                                          <p:spTgt spid="92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animBg="1"/>
      <p:bldP spid="92163" grpId="0" animBg="1"/>
      <p:bldP spid="9216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a:extLst>
              <a:ext uri="{FF2B5EF4-FFF2-40B4-BE49-F238E27FC236}">
                <a16:creationId xmlns:a16="http://schemas.microsoft.com/office/drawing/2014/main" id="{2FC9643F-2158-4E8C-9627-0F596C96B916}"/>
              </a:ext>
            </a:extLst>
          </p:cNvPr>
          <p:cNvSpPr>
            <a:spLocks noChangeArrowheads="1"/>
          </p:cNvSpPr>
          <p:nvPr/>
        </p:nvSpPr>
        <p:spPr bwMode="auto">
          <a:xfrm>
            <a:off x="1758950" y="333376"/>
            <a:ext cx="8820150" cy="6508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ES" altLang="es-ES" sz="3600" b="1"/>
              <a:t>¿Qué es un Problema Científico?</a:t>
            </a:r>
          </a:p>
        </p:txBody>
      </p:sp>
      <p:sp>
        <p:nvSpPr>
          <p:cNvPr id="3083" name="Rectangle 11">
            <a:extLst>
              <a:ext uri="{FF2B5EF4-FFF2-40B4-BE49-F238E27FC236}">
                <a16:creationId xmlns:a16="http://schemas.microsoft.com/office/drawing/2014/main" id="{FBF3B72E-2918-4BD7-B801-B532C4F5D78A}"/>
              </a:ext>
            </a:extLst>
          </p:cNvPr>
          <p:cNvSpPr>
            <a:spLocks noChangeArrowheads="1"/>
          </p:cNvSpPr>
          <p:nvPr/>
        </p:nvSpPr>
        <p:spPr bwMode="auto">
          <a:xfrm>
            <a:off x="1774826" y="2133600"/>
            <a:ext cx="8569325" cy="44831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ES" altLang="es-ES" sz="2400" b="1"/>
              <a:t>El  problema puede enfocarse como una contradicción, carencia o discrepancia que se capta en la realidad entre un estado actual y un estado deseado, la cual puede ser de diversos tipos, tanto en el plano cognoscitivo como en el eminentemente  práctico, por ejemplo: </a:t>
            </a:r>
          </a:p>
          <a:p>
            <a:pPr algn="just"/>
            <a:endParaRPr lang="es-ES" altLang="es-ES" sz="2400" b="1"/>
          </a:p>
          <a:p>
            <a:pPr algn="just"/>
            <a:r>
              <a:rPr lang="es-ES" altLang="es-ES" sz="2400" b="1"/>
              <a:t>1. contradicción entre lo conocido y  lo desconocido, entre lo que se sabe y  lo que se necesita saber. </a:t>
            </a:r>
          </a:p>
          <a:p>
            <a:pPr algn="just"/>
            <a:r>
              <a:rPr lang="es-ES" altLang="es-ES" sz="2400" b="1"/>
              <a:t>2. contradicción entre lo que sucede, lo que es, y lo que debería ser, lo que se espera.</a:t>
            </a:r>
            <a:r>
              <a:rPr lang="es-ES" altLang="es-ES" sz="2400"/>
              <a:t> </a:t>
            </a:r>
          </a:p>
          <a:p>
            <a:pPr algn="just"/>
            <a:r>
              <a:rPr lang="es-ES" altLang="es-ES" sz="2400" b="1"/>
              <a:t>3. conocimiento insuficiente o parcial o modos de actuación insatisfactorios.</a:t>
            </a:r>
          </a:p>
        </p:txBody>
      </p:sp>
      <p:sp>
        <p:nvSpPr>
          <p:cNvPr id="3086" name="AutoShape 14">
            <a:extLst>
              <a:ext uri="{FF2B5EF4-FFF2-40B4-BE49-F238E27FC236}">
                <a16:creationId xmlns:a16="http://schemas.microsoft.com/office/drawing/2014/main" id="{7CFE04CA-A3B7-45A2-A4BF-1E2EFC868D14}"/>
              </a:ext>
            </a:extLst>
          </p:cNvPr>
          <p:cNvSpPr>
            <a:spLocks noChangeArrowheads="1"/>
          </p:cNvSpPr>
          <p:nvPr/>
        </p:nvSpPr>
        <p:spPr bwMode="auto">
          <a:xfrm>
            <a:off x="2711450" y="1196975"/>
            <a:ext cx="431800" cy="865188"/>
          </a:xfrm>
          <a:prstGeom prst="downArrow">
            <a:avLst>
              <a:gd name="adj1" fmla="val 50000"/>
              <a:gd name="adj2" fmla="val 50092"/>
            </a:avLst>
          </a:prstGeom>
          <a:gradFill rotWithShape="1">
            <a:gsLst>
              <a:gs pos="0">
                <a:schemeClr val="accent1"/>
              </a:gs>
              <a:gs pos="50000">
                <a:schemeClr val="accent1">
                  <a:gamma/>
                  <a:shade val="46275"/>
                  <a:invGamma/>
                </a:schemeClr>
              </a:gs>
              <a:gs pos="100000">
                <a:schemeClr val="accent1"/>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082"/>
                                        </p:tgtEl>
                                        <p:attrNameLst>
                                          <p:attrName>style.visibility</p:attrName>
                                        </p:attrNameLst>
                                      </p:cBhvr>
                                      <p:to>
                                        <p:strVal val="visible"/>
                                      </p:to>
                                    </p:set>
                                    <p:animEffect transition="in" filter="checkerboard(across)">
                                      <p:cBhvr>
                                        <p:cTn id="7" dur="500"/>
                                        <p:tgtEl>
                                          <p:spTgt spid="3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086"/>
                                        </p:tgtEl>
                                        <p:attrNameLst>
                                          <p:attrName>style.visibility</p:attrName>
                                        </p:attrNameLst>
                                      </p:cBhvr>
                                      <p:to>
                                        <p:strVal val="visible"/>
                                      </p:to>
                                    </p:set>
                                    <p:animEffect transition="in" filter="checkerboard(across)">
                                      <p:cBhvr>
                                        <p:cTn id="12" dur="500"/>
                                        <p:tgtEl>
                                          <p:spTgt spid="3086"/>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083"/>
                                        </p:tgtEl>
                                        <p:attrNameLst>
                                          <p:attrName>style.visibility</p:attrName>
                                        </p:attrNameLst>
                                      </p:cBhvr>
                                      <p:to>
                                        <p:strVal val="visible"/>
                                      </p:to>
                                    </p:set>
                                    <p:animEffect transition="in" filter="checkerboard(across)">
                                      <p:cBhvr>
                                        <p:cTn id="15" dur="500"/>
                                        <p:tgtEl>
                                          <p:spTgt spid="3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 grpId="0" animBg="1"/>
      <p:bldP spid="308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a:extLst>
              <a:ext uri="{FF2B5EF4-FFF2-40B4-BE49-F238E27FC236}">
                <a16:creationId xmlns:a16="http://schemas.microsoft.com/office/drawing/2014/main" id="{7EA6163D-51E5-49F1-B589-144A406097A1}"/>
              </a:ext>
            </a:extLst>
          </p:cNvPr>
          <p:cNvSpPr>
            <a:spLocks noChangeArrowheads="1"/>
          </p:cNvSpPr>
          <p:nvPr/>
        </p:nvSpPr>
        <p:spPr bwMode="auto">
          <a:xfrm>
            <a:off x="1774826" y="2133601"/>
            <a:ext cx="8569325" cy="4397375"/>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5318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s-ES" altLang="es-ES" sz="4000" b="1"/>
              <a:t>Desconocimiento de:</a:t>
            </a:r>
          </a:p>
          <a:p>
            <a:endParaRPr lang="es-ES" altLang="es-ES" b="1"/>
          </a:p>
          <a:p>
            <a:pPr>
              <a:buFontTx/>
              <a:buChar char="•"/>
            </a:pPr>
            <a:r>
              <a:rPr lang="es-ES" altLang="es-ES" sz="3200" b="1"/>
              <a:t>Características, cualidades, etapas</a:t>
            </a:r>
          </a:p>
          <a:p>
            <a:pPr>
              <a:buFontTx/>
              <a:buChar char="•"/>
            </a:pPr>
            <a:r>
              <a:rPr lang="es-ES" altLang="es-ES" sz="3200" b="1"/>
              <a:t>Mecanismos, nexos, estructuras</a:t>
            </a:r>
          </a:p>
          <a:p>
            <a:pPr>
              <a:buFontTx/>
              <a:buChar char="•"/>
            </a:pPr>
            <a:r>
              <a:rPr lang="es-ES" altLang="es-ES" sz="3200" b="1"/>
              <a:t>Niveles, leyes, estructuras</a:t>
            </a:r>
          </a:p>
          <a:p>
            <a:pPr>
              <a:buFontTx/>
              <a:buChar char="•"/>
            </a:pPr>
            <a:r>
              <a:rPr lang="es-ES" altLang="es-ES" sz="3200" b="1"/>
              <a:t>Regularidades, tendencias,</a:t>
            </a:r>
          </a:p>
          <a:p>
            <a:pPr>
              <a:buFontTx/>
              <a:buChar char="•"/>
            </a:pPr>
            <a:r>
              <a:rPr lang="es-ES" altLang="es-ES" sz="3200" b="1"/>
              <a:t>Comportamiento de fenómenos</a:t>
            </a:r>
          </a:p>
          <a:p>
            <a:pPr>
              <a:buFontTx/>
              <a:buChar char="•"/>
            </a:pPr>
            <a:r>
              <a:rPr lang="es-ES" altLang="es-ES" sz="3200" b="1"/>
              <a:t>Vías alternativas, estrategias</a:t>
            </a:r>
          </a:p>
          <a:p>
            <a:pPr>
              <a:buFontTx/>
              <a:buChar char="•"/>
            </a:pPr>
            <a:r>
              <a:rPr lang="es-ES" altLang="es-ES" sz="3200" b="1"/>
              <a:t>Métodos, y procedimientos</a:t>
            </a:r>
          </a:p>
        </p:txBody>
      </p:sp>
      <p:sp>
        <p:nvSpPr>
          <p:cNvPr id="66564" name="AutoShape 4">
            <a:extLst>
              <a:ext uri="{FF2B5EF4-FFF2-40B4-BE49-F238E27FC236}">
                <a16:creationId xmlns:a16="http://schemas.microsoft.com/office/drawing/2014/main" id="{1B6D47E4-C4A4-4F9A-8264-E1821D69DE1F}"/>
              </a:ext>
            </a:extLst>
          </p:cNvPr>
          <p:cNvSpPr>
            <a:spLocks noChangeArrowheads="1"/>
          </p:cNvSpPr>
          <p:nvPr/>
        </p:nvSpPr>
        <p:spPr bwMode="auto">
          <a:xfrm>
            <a:off x="2711450" y="1196975"/>
            <a:ext cx="431800" cy="865188"/>
          </a:xfrm>
          <a:prstGeom prst="downArrow">
            <a:avLst>
              <a:gd name="adj1" fmla="val 50000"/>
              <a:gd name="adj2" fmla="val 50092"/>
            </a:avLst>
          </a:prstGeom>
          <a:gradFill rotWithShape="1">
            <a:gsLst>
              <a:gs pos="0">
                <a:schemeClr val="accent1"/>
              </a:gs>
              <a:gs pos="50000">
                <a:schemeClr val="accent1">
                  <a:gamma/>
                  <a:shade val="46275"/>
                  <a:invGamma/>
                </a:schemeClr>
              </a:gs>
              <a:gs pos="100000">
                <a:schemeClr val="accent1"/>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6565" name="Rectangle 5">
            <a:extLst>
              <a:ext uri="{FF2B5EF4-FFF2-40B4-BE49-F238E27FC236}">
                <a16:creationId xmlns:a16="http://schemas.microsoft.com/office/drawing/2014/main" id="{4AEA7140-DE64-4BE6-9532-03FF69D90406}"/>
              </a:ext>
            </a:extLst>
          </p:cNvPr>
          <p:cNvSpPr>
            <a:spLocks noChangeArrowheads="1"/>
          </p:cNvSpPr>
          <p:nvPr/>
        </p:nvSpPr>
        <p:spPr bwMode="auto">
          <a:xfrm>
            <a:off x="1758950" y="333376"/>
            <a:ext cx="8820150" cy="6508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ES" altLang="es-ES" sz="3600" b="1"/>
              <a:t>¿Qué es un Problema Científico?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6564"/>
                                        </p:tgtEl>
                                        <p:attrNameLst>
                                          <p:attrName>style.visibility</p:attrName>
                                        </p:attrNameLst>
                                      </p:cBhvr>
                                      <p:to>
                                        <p:strVal val="visible"/>
                                      </p:to>
                                    </p:set>
                                    <p:animEffect transition="in" filter="checkerboard(across)">
                                      <p:cBhvr>
                                        <p:cTn id="7" dur="500"/>
                                        <p:tgtEl>
                                          <p:spTgt spid="6656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6563"/>
                                        </p:tgtEl>
                                        <p:attrNameLst>
                                          <p:attrName>style.visibility</p:attrName>
                                        </p:attrNameLst>
                                      </p:cBhvr>
                                      <p:to>
                                        <p:strVal val="visible"/>
                                      </p:to>
                                    </p:set>
                                    <p:animEffect transition="in" filter="checkerboard(across)">
                                      <p:cBhvr>
                                        <p:cTn id="10" dur="500"/>
                                        <p:tgtEl>
                                          <p:spTgt spid="66563"/>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6565"/>
                                        </p:tgtEl>
                                        <p:attrNameLst>
                                          <p:attrName>style.visibility</p:attrName>
                                        </p:attrNameLst>
                                      </p:cBhvr>
                                      <p:to>
                                        <p:strVal val="visible"/>
                                      </p:to>
                                    </p:set>
                                    <p:animEffect transition="in" filter="checkerboard(across)">
                                      <p:cBhvr>
                                        <p:cTn id="13" dur="500"/>
                                        <p:tgtEl>
                                          <p:spTgt spid="665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animBg="1"/>
      <p:bldP spid="6656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0D834E8B-118E-4317-A956-E06D64DADC47}"/>
              </a:ext>
            </a:extLst>
          </p:cNvPr>
          <p:cNvSpPr>
            <a:spLocks noChangeArrowheads="1"/>
          </p:cNvSpPr>
          <p:nvPr/>
        </p:nvSpPr>
        <p:spPr bwMode="auto">
          <a:xfrm>
            <a:off x="1774826" y="1989138"/>
            <a:ext cx="8569325" cy="4487862"/>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5318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200" b="1"/>
              <a:t>Su solución no se conoce por lo que se demanda una actividad de los investigadores para resolver la contradicción y llegar a la situación deseable, por ello se plantea que el problema tiene en la investigación papel rector ya que origina todo el proceso y su solución es el máximo objetivo que se traza.</a:t>
            </a:r>
          </a:p>
        </p:txBody>
      </p:sp>
      <p:sp>
        <p:nvSpPr>
          <p:cNvPr id="68611" name="AutoShape 3">
            <a:extLst>
              <a:ext uri="{FF2B5EF4-FFF2-40B4-BE49-F238E27FC236}">
                <a16:creationId xmlns:a16="http://schemas.microsoft.com/office/drawing/2014/main" id="{E67E72A2-4A95-4DE3-BCC1-1F39F1E1EBB5}"/>
              </a:ext>
            </a:extLst>
          </p:cNvPr>
          <p:cNvSpPr>
            <a:spLocks noChangeArrowheads="1"/>
          </p:cNvSpPr>
          <p:nvPr/>
        </p:nvSpPr>
        <p:spPr bwMode="auto">
          <a:xfrm>
            <a:off x="2711450" y="981075"/>
            <a:ext cx="431800" cy="865188"/>
          </a:xfrm>
          <a:prstGeom prst="downArrow">
            <a:avLst>
              <a:gd name="adj1" fmla="val 50000"/>
              <a:gd name="adj2" fmla="val 50092"/>
            </a:avLst>
          </a:prstGeom>
          <a:gradFill rotWithShape="1">
            <a:gsLst>
              <a:gs pos="0">
                <a:schemeClr val="accent1"/>
              </a:gs>
              <a:gs pos="50000">
                <a:schemeClr val="accent1">
                  <a:gamma/>
                  <a:shade val="46275"/>
                  <a:invGamma/>
                </a:schemeClr>
              </a:gs>
              <a:gs pos="100000">
                <a:schemeClr val="accent1"/>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8612" name="Rectangle 4">
            <a:extLst>
              <a:ext uri="{FF2B5EF4-FFF2-40B4-BE49-F238E27FC236}">
                <a16:creationId xmlns:a16="http://schemas.microsoft.com/office/drawing/2014/main" id="{21E3877D-32B0-455F-AB46-F1B47B88E654}"/>
              </a:ext>
            </a:extLst>
          </p:cNvPr>
          <p:cNvSpPr>
            <a:spLocks noChangeArrowheads="1"/>
          </p:cNvSpPr>
          <p:nvPr/>
        </p:nvSpPr>
        <p:spPr bwMode="auto">
          <a:xfrm>
            <a:off x="1758950" y="188914"/>
            <a:ext cx="8820150" cy="6508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ES" altLang="es-ES" sz="3600" b="1"/>
              <a:t>¿Qué es un Problema Científico?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8611"/>
                                        </p:tgtEl>
                                        <p:attrNameLst>
                                          <p:attrName>style.visibility</p:attrName>
                                        </p:attrNameLst>
                                      </p:cBhvr>
                                      <p:to>
                                        <p:strVal val="visible"/>
                                      </p:to>
                                    </p:set>
                                    <p:animEffect transition="in" filter="checkerboard(across)">
                                      <p:cBhvr>
                                        <p:cTn id="7" dur="500"/>
                                        <p:tgtEl>
                                          <p:spTgt spid="6861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8610"/>
                                        </p:tgtEl>
                                        <p:attrNameLst>
                                          <p:attrName>style.visibility</p:attrName>
                                        </p:attrNameLst>
                                      </p:cBhvr>
                                      <p:to>
                                        <p:strVal val="visible"/>
                                      </p:to>
                                    </p:set>
                                    <p:animEffect transition="in" filter="checkerboard(across)">
                                      <p:cBhvr>
                                        <p:cTn id="10" dur="500"/>
                                        <p:tgtEl>
                                          <p:spTgt spid="68610"/>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8612"/>
                                        </p:tgtEl>
                                        <p:attrNameLst>
                                          <p:attrName>style.visibility</p:attrName>
                                        </p:attrNameLst>
                                      </p:cBhvr>
                                      <p:to>
                                        <p:strVal val="visible"/>
                                      </p:to>
                                    </p:set>
                                    <p:animEffect transition="in" filter="checkerboard(across)">
                                      <p:cBhvr>
                                        <p:cTn id="13" dur="500"/>
                                        <p:tgtEl>
                                          <p:spTgt spid="68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animBg="1"/>
      <p:bldP spid="686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CE45F599-53AE-43CF-B05B-817C36F90BBA}"/>
              </a:ext>
            </a:extLst>
          </p:cNvPr>
          <p:cNvSpPr>
            <a:spLocks noChangeArrowheads="1"/>
          </p:cNvSpPr>
          <p:nvPr/>
        </p:nvSpPr>
        <p:spPr bwMode="auto">
          <a:xfrm>
            <a:off x="1774826" y="1989138"/>
            <a:ext cx="8569325" cy="42164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5318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000" b="1"/>
              <a:t>El problema constituye una </a:t>
            </a:r>
            <a:r>
              <a:rPr lang="es-ES" altLang="es-ES" sz="3000" b="1" i="1"/>
              <a:t>forma de conocimiento </a:t>
            </a:r>
            <a:r>
              <a:rPr lang="es-ES" altLang="es-ES" sz="3000" b="1"/>
              <a:t>que expresa la identificación de una esfera desconocida; es una interrogante o pregunta donde se manifiesta la contradicción entre la situación actual del objeto y la situación deseable, o sea, que están presentes 2 términos esenciales (lo actual y lo deseable; lo desconocido y lo conocido; lo insatisfactorio y lo satisfactorio).</a:t>
            </a:r>
          </a:p>
        </p:txBody>
      </p:sp>
      <p:sp>
        <p:nvSpPr>
          <p:cNvPr id="69635" name="AutoShape 3">
            <a:extLst>
              <a:ext uri="{FF2B5EF4-FFF2-40B4-BE49-F238E27FC236}">
                <a16:creationId xmlns:a16="http://schemas.microsoft.com/office/drawing/2014/main" id="{A548E3BF-1BBD-41FD-B2F2-206F59D0E771}"/>
              </a:ext>
            </a:extLst>
          </p:cNvPr>
          <p:cNvSpPr>
            <a:spLocks noChangeArrowheads="1"/>
          </p:cNvSpPr>
          <p:nvPr/>
        </p:nvSpPr>
        <p:spPr bwMode="auto">
          <a:xfrm>
            <a:off x="2711450" y="981075"/>
            <a:ext cx="431800" cy="865188"/>
          </a:xfrm>
          <a:prstGeom prst="downArrow">
            <a:avLst>
              <a:gd name="adj1" fmla="val 50000"/>
              <a:gd name="adj2" fmla="val 50092"/>
            </a:avLst>
          </a:prstGeom>
          <a:gradFill rotWithShape="1">
            <a:gsLst>
              <a:gs pos="0">
                <a:schemeClr val="accent1"/>
              </a:gs>
              <a:gs pos="50000">
                <a:schemeClr val="accent1">
                  <a:gamma/>
                  <a:shade val="46275"/>
                  <a:invGamma/>
                </a:schemeClr>
              </a:gs>
              <a:gs pos="100000">
                <a:schemeClr val="accent1"/>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sp>
        <p:nvSpPr>
          <p:cNvPr id="69636" name="Rectangle 4">
            <a:extLst>
              <a:ext uri="{FF2B5EF4-FFF2-40B4-BE49-F238E27FC236}">
                <a16:creationId xmlns:a16="http://schemas.microsoft.com/office/drawing/2014/main" id="{540EC05A-C715-4C5F-90D7-CF1BDF54521A}"/>
              </a:ext>
            </a:extLst>
          </p:cNvPr>
          <p:cNvSpPr>
            <a:spLocks noChangeArrowheads="1"/>
          </p:cNvSpPr>
          <p:nvPr/>
        </p:nvSpPr>
        <p:spPr bwMode="auto">
          <a:xfrm>
            <a:off x="1758950" y="188914"/>
            <a:ext cx="8820150" cy="650875"/>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ES" altLang="es-ES" sz="3600" b="1"/>
              <a:t>¿Qué es un Problema Científico?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checkerboard(across)">
                                      <p:cBhvr>
                                        <p:cTn id="7" dur="500"/>
                                        <p:tgtEl>
                                          <p:spTgt spid="6963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9634"/>
                                        </p:tgtEl>
                                        <p:attrNameLst>
                                          <p:attrName>style.visibility</p:attrName>
                                        </p:attrNameLst>
                                      </p:cBhvr>
                                      <p:to>
                                        <p:strVal val="visible"/>
                                      </p:to>
                                    </p:set>
                                    <p:animEffect transition="in" filter="checkerboard(across)">
                                      <p:cBhvr>
                                        <p:cTn id="10" dur="500"/>
                                        <p:tgtEl>
                                          <p:spTgt spid="6963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9636"/>
                                        </p:tgtEl>
                                        <p:attrNameLst>
                                          <p:attrName>style.visibility</p:attrName>
                                        </p:attrNameLst>
                                      </p:cBhvr>
                                      <p:to>
                                        <p:strVal val="visible"/>
                                      </p:to>
                                    </p:set>
                                    <p:animEffect transition="in" filter="checkerboard(across)">
                                      <p:cBhvr>
                                        <p:cTn id="13" dur="500"/>
                                        <p:tgtEl>
                                          <p:spTgt spid="69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nimBg="1"/>
      <p:bldP spid="696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a:extLst>
              <a:ext uri="{FF2B5EF4-FFF2-40B4-BE49-F238E27FC236}">
                <a16:creationId xmlns:a16="http://schemas.microsoft.com/office/drawing/2014/main" id="{5A19F40D-F520-4B41-BD7E-19DFFF288216}"/>
              </a:ext>
            </a:extLst>
          </p:cNvPr>
          <p:cNvSpPr txBox="1">
            <a:spLocks noChangeArrowheads="1"/>
          </p:cNvSpPr>
          <p:nvPr/>
        </p:nvSpPr>
        <p:spPr bwMode="auto">
          <a:xfrm>
            <a:off x="1847851" y="1628775"/>
            <a:ext cx="8569325" cy="4495800"/>
          </a:xfrm>
          <a:prstGeom prst="rect">
            <a:avLst/>
          </a:prstGeom>
          <a:gradFill rotWithShape="1">
            <a:gsLst>
              <a:gs pos="0">
                <a:srgbClr val="CCFFCC"/>
              </a:gs>
              <a:gs pos="50000">
                <a:srgbClr val="CCFFCC">
                  <a:gamma/>
                  <a:tint val="19216"/>
                  <a:invGamma/>
                </a:srgbClr>
              </a:gs>
              <a:gs pos="100000">
                <a:srgbClr val="CCFFCC"/>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52425" indent="-352425">
              <a:defRPr>
                <a:solidFill>
                  <a:schemeClr val="tx1"/>
                </a:solidFill>
                <a:latin typeface="Arial" panose="020B0604020202020204" pitchFamily="34" charset="0"/>
              </a:defRPr>
            </a:lvl1pPr>
            <a:lvl2pPr marL="531813">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just"/>
            <a:r>
              <a:rPr lang="es-ES" altLang="es-ES" sz="3600" b="1"/>
              <a:t>1. El problema deberá expresar una relación entre dos ó más variables. </a:t>
            </a:r>
          </a:p>
          <a:p>
            <a:pPr algn="just"/>
            <a:r>
              <a:rPr lang="es-ES" altLang="es-ES" sz="3600" b="1"/>
              <a:t>2. El problema debe formularse claramente y sin ambigüedades. </a:t>
            </a:r>
          </a:p>
          <a:p>
            <a:pPr algn="just"/>
            <a:r>
              <a:rPr lang="es-ES" altLang="es-ES" sz="3600" b="1"/>
              <a:t>3. El problema y la formulación del  mismo deben ser tales que impliquen las posibilidades de comprobación empírica. </a:t>
            </a:r>
          </a:p>
        </p:txBody>
      </p:sp>
      <p:sp>
        <p:nvSpPr>
          <p:cNvPr id="14342" name="Rectangle 6">
            <a:extLst>
              <a:ext uri="{FF2B5EF4-FFF2-40B4-BE49-F238E27FC236}">
                <a16:creationId xmlns:a16="http://schemas.microsoft.com/office/drawing/2014/main" id="{920FECC4-99B1-45D4-BCC6-DCABDA576F35}"/>
              </a:ext>
            </a:extLst>
          </p:cNvPr>
          <p:cNvSpPr>
            <a:spLocks noChangeArrowheads="1"/>
          </p:cNvSpPr>
          <p:nvPr/>
        </p:nvSpPr>
        <p:spPr bwMode="auto">
          <a:xfrm>
            <a:off x="1585913" y="247651"/>
            <a:ext cx="9055100" cy="588963"/>
          </a:xfrm>
          <a:prstGeom prst="rect">
            <a:avLst/>
          </a:prstGeom>
          <a:gradFill rotWithShape="1">
            <a:gsLst>
              <a:gs pos="0">
                <a:srgbClr val="FFFF99"/>
              </a:gs>
              <a:gs pos="50000">
                <a:srgbClr val="FFFF99">
                  <a:gamma/>
                  <a:tint val="28627"/>
                  <a:invGamma/>
                </a:srgbClr>
              </a:gs>
              <a:gs pos="100000">
                <a:srgbClr val="FFFF99"/>
              </a:gs>
            </a:gsLst>
            <a:lin ang="18900000" scaled="1"/>
          </a:gra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s-MX" altLang="es-ES" sz="3200" b="1"/>
              <a:t>Criterios para el planteamiento de problemas</a:t>
            </a:r>
            <a:endParaRPr lang="es-ES" altLang="es-ES" sz="32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checkerboard(across)">
                                      <p:cBhvr>
                                        <p:cTn id="7" dur="500"/>
                                        <p:tgtEl>
                                          <p:spTgt spid="1434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4342"/>
                                        </p:tgtEl>
                                        <p:attrNameLst>
                                          <p:attrName>style.visibility</p:attrName>
                                        </p:attrNameLst>
                                      </p:cBhvr>
                                      <p:to>
                                        <p:strVal val="visible"/>
                                      </p:to>
                                    </p:set>
                                    <p:animEffect transition="in" filter="checkerboard(across)">
                                      <p:cBhvr>
                                        <p:cTn id="10" dur="500"/>
                                        <p:tgtEl>
                                          <p:spTgt spid="14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animBg="1"/>
      <p:bldP spid="14342" grpId="0" animBg="1"/>
    </p:bldLst>
  </p:timing>
</p:sld>
</file>

<file path=ppt/theme/theme1.xml><?xml version="1.0" encoding="utf-8"?>
<a:theme xmlns:a="http://schemas.openxmlformats.org/drawingml/2006/main" name="Recorte">
  <a:themeElements>
    <a:clrScheme name="Recort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ecort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cort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Recorte</Template>
  <TotalTime>0</TotalTime>
  <Words>3542</Words>
  <Application>Microsoft Office PowerPoint</Application>
  <PresentationFormat>Panorámica</PresentationFormat>
  <Paragraphs>298</Paragraphs>
  <Slides>48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48</vt:i4>
      </vt:variant>
    </vt:vector>
  </HeadingPairs>
  <TitlesOfParts>
    <vt:vector size="51" baseType="lpstr">
      <vt:lpstr>Arial</vt:lpstr>
      <vt:lpstr>Franklin Gothic Book</vt:lpstr>
      <vt:lpstr>Recorte</vt:lpstr>
      <vt:lpstr>Universidad de artemisa</vt:lpstr>
      <vt:lpstr>Temática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 1 MIE 2</dc:title>
  <dc:creator>Carlos</dc:creator>
  <cp:lastModifiedBy>Carlos</cp:lastModifiedBy>
  <cp:revision>2</cp:revision>
  <dcterms:created xsi:type="dcterms:W3CDTF">2026-01-21T12:53:26Z</dcterms:created>
  <dcterms:modified xsi:type="dcterms:W3CDTF">2026-02-01T12:24:42Z</dcterms:modified>
</cp:coreProperties>
</file>