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2" r:id="rId7"/>
    <p:sldId id="290" r:id="rId8"/>
    <p:sldId id="291" r:id="rId9"/>
    <p:sldId id="292" r:id="rId10"/>
    <p:sldId id="286" r:id="rId11"/>
    <p:sldId id="287" r:id="rId12"/>
    <p:sldId id="288" r:id="rId13"/>
    <p:sldId id="289" r:id="rId14"/>
    <p:sldId id="268" r:id="rId15"/>
    <p:sldId id="269" r:id="rId16"/>
    <p:sldId id="270" r:id="rId17"/>
    <p:sldId id="271" r:id="rId18"/>
    <p:sldId id="272" r:id="rId19"/>
    <p:sldId id="293" r:id="rId20"/>
    <p:sldId id="294" r:id="rId21"/>
    <p:sldId id="281" r:id="rId22"/>
  </p:sldIdLst>
  <p:sldSz cx="12192000" cy="6858000"/>
  <p:notesSz cx="6858000" cy="9144000"/>
  <p:defaultTextStyle>
    <a:defPPr>
      <a:defRPr lang="es-C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U"/>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14FAC1-001C-4E71-9019-52F4C7E6FA06}" type="datetimeFigureOut">
              <a:rPr lang="es-CU" smtClean="0"/>
              <a:t>23/3/2026</a:t>
            </a:fld>
            <a:endParaRPr lang="es-CU"/>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U"/>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U"/>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5680A0-9EB1-4048-80B2-16629600DF3B}" type="slidenum">
              <a:rPr lang="es-CU" smtClean="0"/>
              <a:t>‹Nº›</a:t>
            </a:fld>
            <a:endParaRPr lang="es-CU"/>
          </a:p>
        </p:txBody>
      </p:sp>
    </p:spTree>
    <p:extLst>
      <p:ext uri="{BB962C8B-B14F-4D97-AF65-F5344CB8AC3E}">
        <p14:creationId xmlns:p14="http://schemas.microsoft.com/office/powerpoint/2010/main" val="247498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U" dirty="0"/>
          </a:p>
        </p:txBody>
      </p:sp>
      <p:sp>
        <p:nvSpPr>
          <p:cNvPr id="4" name="Marcador de número de diapositiva 3"/>
          <p:cNvSpPr>
            <a:spLocks noGrp="1"/>
          </p:cNvSpPr>
          <p:nvPr>
            <p:ph type="sldNum" sz="quarter" idx="5"/>
          </p:nvPr>
        </p:nvSpPr>
        <p:spPr/>
        <p:txBody>
          <a:bodyPr/>
          <a:lstStyle/>
          <a:p>
            <a:fld id="{755680A0-9EB1-4048-80B2-16629600DF3B}" type="slidenum">
              <a:rPr lang="es-CU" smtClean="0"/>
              <a:t>4</a:t>
            </a:fld>
            <a:endParaRPr lang="es-CU"/>
          </a:p>
        </p:txBody>
      </p:sp>
    </p:spTree>
    <p:extLst>
      <p:ext uri="{BB962C8B-B14F-4D97-AF65-F5344CB8AC3E}">
        <p14:creationId xmlns:p14="http://schemas.microsoft.com/office/powerpoint/2010/main" val="237232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56EB21-FC84-4D2A-B639-7D24F963B41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U"/>
          </a:p>
        </p:txBody>
      </p:sp>
      <p:sp>
        <p:nvSpPr>
          <p:cNvPr id="3" name="Subtítulo 2">
            <a:extLst>
              <a:ext uri="{FF2B5EF4-FFF2-40B4-BE49-F238E27FC236}">
                <a16:creationId xmlns:a16="http://schemas.microsoft.com/office/drawing/2014/main" id="{2D7CBD88-04B7-4323-883D-DF85CE0EAB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U"/>
          </a:p>
        </p:txBody>
      </p:sp>
      <p:sp>
        <p:nvSpPr>
          <p:cNvPr id="4" name="Marcador de fecha 3">
            <a:extLst>
              <a:ext uri="{FF2B5EF4-FFF2-40B4-BE49-F238E27FC236}">
                <a16:creationId xmlns:a16="http://schemas.microsoft.com/office/drawing/2014/main" id="{AD4E481E-B1B8-4DEB-BAC9-C0A97C55C96F}"/>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5" name="Marcador de pie de página 4">
            <a:extLst>
              <a:ext uri="{FF2B5EF4-FFF2-40B4-BE49-F238E27FC236}">
                <a16:creationId xmlns:a16="http://schemas.microsoft.com/office/drawing/2014/main" id="{D2F0ED7A-BC25-48BE-A411-DA73CBB7E6D6}"/>
              </a:ext>
            </a:extLst>
          </p:cNvPr>
          <p:cNvSpPr>
            <a:spLocks noGrp="1"/>
          </p:cNvSpPr>
          <p:nvPr>
            <p:ph type="ftr" sz="quarter" idx="11"/>
          </p:nvPr>
        </p:nvSpPr>
        <p:spPr/>
        <p:txBody>
          <a:bodyPr/>
          <a:lstStyle/>
          <a:p>
            <a:endParaRPr lang="es-CU"/>
          </a:p>
        </p:txBody>
      </p:sp>
      <p:sp>
        <p:nvSpPr>
          <p:cNvPr id="6" name="Marcador de número de diapositiva 5">
            <a:extLst>
              <a:ext uri="{FF2B5EF4-FFF2-40B4-BE49-F238E27FC236}">
                <a16:creationId xmlns:a16="http://schemas.microsoft.com/office/drawing/2014/main" id="{E415B12B-9D71-4CE2-BD27-BA4154ECC976}"/>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190704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313837-51F7-47AE-8E4F-E3D227C04AEA}"/>
              </a:ext>
            </a:extLst>
          </p:cNvPr>
          <p:cNvSpPr>
            <a:spLocks noGrp="1"/>
          </p:cNvSpPr>
          <p:nvPr>
            <p:ph type="title"/>
          </p:nvPr>
        </p:nvSpPr>
        <p:spPr/>
        <p:txBody>
          <a:bodyPr/>
          <a:lstStyle/>
          <a:p>
            <a:r>
              <a:rPr lang="es-ES"/>
              <a:t>Haga clic para modificar el estilo de título del patrón</a:t>
            </a:r>
            <a:endParaRPr lang="es-CU"/>
          </a:p>
        </p:txBody>
      </p:sp>
      <p:sp>
        <p:nvSpPr>
          <p:cNvPr id="3" name="Marcador de texto vertical 2">
            <a:extLst>
              <a:ext uri="{FF2B5EF4-FFF2-40B4-BE49-F238E27FC236}">
                <a16:creationId xmlns:a16="http://schemas.microsoft.com/office/drawing/2014/main" id="{8F63AB4F-A52F-41F5-A1EA-CE40AB9F26F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4" name="Marcador de fecha 3">
            <a:extLst>
              <a:ext uri="{FF2B5EF4-FFF2-40B4-BE49-F238E27FC236}">
                <a16:creationId xmlns:a16="http://schemas.microsoft.com/office/drawing/2014/main" id="{77456F86-9B99-4607-B081-27396D2A23E9}"/>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5" name="Marcador de pie de página 4">
            <a:extLst>
              <a:ext uri="{FF2B5EF4-FFF2-40B4-BE49-F238E27FC236}">
                <a16:creationId xmlns:a16="http://schemas.microsoft.com/office/drawing/2014/main" id="{0CF63F39-AEF5-4BAF-8482-0330A6AD0D66}"/>
              </a:ext>
            </a:extLst>
          </p:cNvPr>
          <p:cNvSpPr>
            <a:spLocks noGrp="1"/>
          </p:cNvSpPr>
          <p:nvPr>
            <p:ph type="ftr" sz="quarter" idx="11"/>
          </p:nvPr>
        </p:nvSpPr>
        <p:spPr/>
        <p:txBody>
          <a:bodyPr/>
          <a:lstStyle/>
          <a:p>
            <a:endParaRPr lang="es-CU"/>
          </a:p>
        </p:txBody>
      </p:sp>
      <p:sp>
        <p:nvSpPr>
          <p:cNvPr id="6" name="Marcador de número de diapositiva 5">
            <a:extLst>
              <a:ext uri="{FF2B5EF4-FFF2-40B4-BE49-F238E27FC236}">
                <a16:creationId xmlns:a16="http://schemas.microsoft.com/office/drawing/2014/main" id="{7C9C6271-A925-455A-8DFD-6F60529D6BCC}"/>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2366575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C02DD91-D25F-4FC4-BE1A-000709BED9F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U"/>
          </a:p>
        </p:txBody>
      </p:sp>
      <p:sp>
        <p:nvSpPr>
          <p:cNvPr id="3" name="Marcador de texto vertical 2">
            <a:extLst>
              <a:ext uri="{FF2B5EF4-FFF2-40B4-BE49-F238E27FC236}">
                <a16:creationId xmlns:a16="http://schemas.microsoft.com/office/drawing/2014/main" id="{301CFA23-FCB8-47D1-BD8A-A153B8253F3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4" name="Marcador de fecha 3">
            <a:extLst>
              <a:ext uri="{FF2B5EF4-FFF2-40B4-BE49-F238E27FC236}">
                <a16:creationId xmlns:a16="http://schemas.microsoft.com/office/drawing/2014/main" id="{3230649A-BC64-4FB3-B86E-A7E688A35D49}"/>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5" name="Marcador de pie de página 4">
            <a:extLst>
              <a:ext uri="{FF2B5EF4-FFF2-40B4-BE49-F238E27FC236}">
                <a16:creationId xmlns:a16="http://schemas.microsoft.com/office/drawing/2014/main" id="{359748D8-3D3A-4C6B-921D-6D8EF5549DA7}"/>
              </a:ext>
            </a:extLst>
          </p:cNvPr>
          <p:cNvSpPr>
            <a:spLocks noGrp="1"/>
          </p:cNvSpPr>
          <p:nvPr>
            <p:ph type="ftr" sz="quarter" idx="11"/>
          </p:nvPr>
        </p:nvSpPr>
        <p:spPr/>
        <p:txBody>
          <a:bodyPr/>
          <a:lstStyle/>
          <a:p>
            <a:endParaRPr lang="es-CU"/>
          </a:p>
        </p:txBody>
      </p:sp>
      <p:sp>
        <p:nvSpPr>
          <p:cNvPr id="6" name="Marcador de número de diapositiva 5">
            <a:extLst>
              <a:ext uri="{FF2B5EF4-FFF2-40B4-BE49-F238E27FC236}">
                <a16:creationId xmlns:a16="http://schemas.microsoft.com/office/drawing/2014/main" id="{655FAD61-7EA3-4395-9AC9-C2C76A7735E3}"/>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2264588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11B69E-D6CC-445B-8F80-E6A4C2FEB85A}"/>
              </a:ext>
            </a:extLst>
          </p:cNvPr>
          <p:cNvSpPr>
            <a:spLocks noGrp="1"/>
          </p:cNvSpPr>
          <p:nvPr>
            <p:ph type="title"/>
          </p:nvPr>
        </p:nvSpPr>
        <p:spPr/>
        <p:txBody>
          <a:bodyPr/>
          <a:lstStyle/>
          <a:p>
            <a:r>
              <a:rPr lang="es-ES"/>
              <a:t>Haga clic para modificar el estilo de título del patrón</a:t>
            </a:r>
            <a:endParaRPr lang="es-CU"/>
          </a:p>
        </p:txBody>
      </p:sp>
      <p:sp>
        <p:nvSpPr>
          <p:cNvPr id="3" name="Marcador de contenido 2">
            <a:extLst>
              <a:ext uri="{FF2B5EF4-FFF2-40B4-BE49-F238E27FC236}">
                <a16:creationId xmlns:a16="http://schemas.microsoft.com/office/drawing/2014/main" id="{A827490A-3378-40CE-AB6D-1C336B32F9D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4" name="Marcador de fecha 3">
            <a:extLst>
              <a:ext uri="{FF2B5EF4-FFF2-40B4-BE49-F238E27FC236}">
                <a16:creationId xmlns:a16="http://schemas.microsoft.com/office/drawing/2014/main" id="{7ADD0298-B519-40B2-BEA0-975AE3FAA9A5}"/>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5" name="Marcador de pie de página 4">
            <a:extLst>
              <a:ext uri="{FF2B5EF4-FFF2-40B4-BE49-F238E27FC236}">
                <a16:creationId xmlns:a16="http://schemas.microsoft.com/office/drawing/2014/main" id="{51507DE8-5B98-42FE-B5E0-9E96C44D2B23}"/>
              </a:ext>
            </a:extLst>
          </p:cNvPr>
          <p:cNvSpPr>
            <a:spLocks noGrp="1"/>
          </p:cNvSpPr>
          <p:nvPr>
            <p:ph type="ftr" sz="quarter" idx="11"/>
          </p:nvPr>
        </p:nvSpPr>
        <p:spPr/>
        <p:txBody>
          <a:bodyPr/>
          <a:lstStyle/>
          <a:p>
            <a:endParaRPr lang="es-CU"/>
          </a:p>
        </p:txBody>
      </p:sp>
      <p:sp>
        <p:nvSpPr>
          <p:cNvPr id="6" name="Marcador de número de diapositiva 5">
            <a:extLst>
              <a:ext uri="{FF2B5EF4-FFF2-40B4-BE49-F238E27FC236}">
                <a16:creationId xmlns:a16="http://schemas.microsoft.com/office/drawing/2014/main" id="{10CEF384-2DED-4FDD-9957-A5910D625C12}"/>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3190437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84C0EC-B402-4730-AB72-FE4FEFE6533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U"/>
          </a:p>
        </p:txBody>
      </p:sp>
      <p:sp>
        <p:nvSpPr>
          <p:cNvPr id="3" name="Marcador de texto 2">
            <a:extLst>
              <a:ext uri="{FF2B5EF4-FFF2-40B4-BE49-F238E27FC236}">
                <a16:creationId xmlns:a16="http://schemas.microsoft.com/office/drawing/2014/main" id="{90692498-29E4-4A01-A639-0990AE8A8D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854E2E1B-D27F-449A-8F83-EB2D6BA89256}"/>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5" name="Marcador de pie de página 4">
            <a:extLst>
              <a:ext uri="{FF2B5EF4-FFF2-40B4-BE49-F238E27FC236}">
                <a16:creationId xmlns:a16="http://schemas.microsoft.com/office/drawing/2014/main" id="{E837B87D-17AF-4019-8D95-1F107ADD3A61}"/>
              </a:ext>
            </a:extLst>
          </p:cNvPr>
          <p:cNvSpPr>
            <a:spLocks noGrp="1"/>
          </p:cNvSpPr>
          <p:nvPr>
            <p:ph type="ftr" sz="quarter" idx="11"/>
          </p:nvPr>
        </p:nvSpPr>
        <p:spPr/>
        <p:txBody>
          <a:bodyPr/>
          <a:lstStyle/>
          <a:p>
            <a:endParaRPr lang="es-CU"/>
          </a:p>
        </p:txBody>
      </p:sp>
      <p:sp>
        <p:nvSpPr>
          <p:cNvPr id="6" name="Marcador de número de diapositiva 5">
            <a:extLst>
              <a:ext uri="{FF2B5EF4-FFF2-40B4-BE49-F238E27FC236}">
                <a16:creationId xmlns:a16="http://schemas.microsoft.com/office/drawing/2014/main" id="{17F2CDFC-AA34-42BB-88C4-5B318ECD310E}"/>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1016803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90A956-7E36-4DCD-A3B8-DD2C8BCAC200}"/>
              </a:ext>
            </a:extLst>
          </p:cNvPr>
          <p:cNvSpPr>
            <a:spLocks noGrp="1"/>
          </p:cNvSpPr>
          <p:nvPr>
            <p:ph type="title"/>
          </p:nvPr>
        </p:nvSpPr>
        <p:spPr/>
        <p:txBody>
          <a:bodyPr/>
          <a:lstStyle/>
          <a:p>
            <a:r>
              <a:rPr lang="es-ES"/>
              <a:t>Haga clic para modificar el estilo de título del patrón</a:t>
            </a:r>
            <a:endParaRPr lang="es-CU"/>
          </a:p>
        </p:txBody>
      </p:sp>
      <p:sp>
        <p:nvSpPr>
          <p:cNvPr id="3" name="Marcador de contenido 2">
            <a:extLst>
              <a:ext uri="{FF2B5EF4-FFF2-40B4-BE49-F238E27FC236}">
                <a16:creationId xmlns:a16="http://schemas.microsoft.com/office/drawing/2014/main" id="{73F08AED-66C6-45E6-9E03-59B0B0B687F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4" name="Marcador de contenido 3">
            <a:extLst>
              <a:ext uri="{FF2B5EF4-FFF2-40B4-BE49-F238E27FC236}">
                <a16:creationId xmlns:a16="http://schemas.microsoft.com/office/drawing/2014/main" id="{AE8F78CB-65A8-43C4-B211-DF2AE19626D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5" name="Marcador de fecha 4">
            <a:extLst>
              <a:ext uri="{FF2B5EF4-FFF2-40B4-BE49-F238E27FC236}">
                <a16:creationId xmlns:a16="http://schemas.microsoft.com/office/drawing/2014/main" id="{8957B7AA-5F7E-4B87-81B7-8FD45283E9EA}"/>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6" name="Marcador de pie de página 5">
            <a:extLst>
              <a:ext uri="{FF2B5EF4-FFF2-40B4-BE49-F238E27FC236}">
                <a16:creationId xmlns:a16="http://schemas.microsoft.com/office/drawing/2014/main" id="{2B5499FC-0F10-42A8-BBA3-0D8ECCD2BD9D}"/>
              </a:ext>
            </a:extLst>
          </p:cNvPr>
          <p:cNvSpPr>
            <a:spLocks noGrp="1"/>
          </p:cNvSpPr>
          <p:nvPr>
            <p:ph type="ftr" sz="quarter" idx="11"/>
          </p:nvPr>
        </p:nvSpPr>
        <p:spPr/>
        <p:txBody>
          <a:bodyPr/>
          <a:lstStyle/>
          <a:p>
            <a:endParaRPr lang="es-CU"/>
          </a:p>
        </p:txBody>
      </p:sp>
      <p:sp>
        <p:nvSpPr>
          <p:cNvPr id="7" name="Marcador de número de diapositiva 6">
            <a:extLst>
              <a:ext uri="{FF2B5EF4-FFF2-40B4-BE49-F238E27FC236}">
                <a16:creationId xmlns:a16="http://schemas.microsoft.com/office/drawing/2014/main" id="{F6B612F2-D53F-48AA-BBA9-4F5BF948B3DD}"/>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3652353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B2DCBB-8BF8-4C75-B762-6CA6741B132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U"/>
          </a:p>
        </p:txBody>
      </p:sp>
      <p:sp>
        <p:nvSpPr>
          <p:cNvPr id="3" name="Marcador de texto 2">
            <a:extLst>
              <a:ext uri="{FF2B5EF4-FFF2-40B4-BE49-F238E27FC236}">
                <a16:creationId xmlns:a16="http://schemas.microsoft.com/office/drawing/2014/main" id="{CD7DF0E8-F1BB-4A03-927C-8E321DE0D1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FB688E4-7D05-4FBC-B254-F81BCB991FF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5" name="Marcador de texto 4">
            <a:extLst>
              <a:ext uri="{FF2B5EF4-FFF2-40B4-BE49-F238E27FC236}">
                <a16:creationId xmlns:a16="http://schemas.microsoft.com/office/drawing/2014/main" id="{A0F974AF-8853-4929-9F2D-33FD4322E5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3FBC77D8-4AD5-48E5-BC5F-1FAECD37E0A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7" name="Marcador de fecha 6">
            <a:extLst>
              <a:ext uri="{FF2B5EF4-FFF2-40B4-BE49-F238E27FC236}">
                <a16:creationId xmlns:a16="http://schemas.microsoft.com/office/drawing/2014/main" id="{FA8513D6-F98C-405E-B1B1-F1B851C1460F}"/>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8" name="Marcador de pie de página 7">
            <a:extLst>
              <a:ext uri="{FF2B5EF4-FFF2-40B4-BE49-F238E27FC236}">
                <a16:creationId xmlns:a16="http://schemas.microsoft.com/office/drawing/2014/main" id="{6AD9012F-7F3D-4ECD-BC94-1DAF122CAD32}"/>
              </a:ext>
            </a:extLst>
          </p:cNvPr>
          <p:cNvSpPr>
            <a:spLocks noGrp="1"/>
          </p:cNvSpPr>
          <p:nvPr>
            <p:ph type="ftr" sz="quarter" idx="11"/>
          </p:nvPr>
        </p:nvSpPr>
        <p:spPr/>
        <p:txBody>
          <a:bodyPr/>
          <a:lstStyle/>
          <a:p>
            <a:endParaRPr lang="es-CU"/>
          </a:p>
        </p:txBody>
      </p:sp>
      <p:sp>
        <p:nvSpPr>
          <p:cNvPr id="9" name="Marcador de número de diapositiva 8">
            <a:extLst>
              <a:ext uri="{FF2B5EF4-FFF2-40B4-BE49-F238E27FC236}">
                <a16:creationId xmlns:a16="http://schemas.microsoft.com/office/drawing/2014/main" id="{2CD4D758-75A1-4A37-B900-9EE77A4B129B}"/>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715561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B329BD-ECE6-40FE-AF66-93E5E656FDDC}"/>
              </a:ext>
            </a:extLst>
          </p:cNvPr>
          <p:cNvSpPr>
            <a:spLocks noGrp="1"/>
          </p:cNvSpPr>
          <p:nvPr>
            <p:ph type="title"/>
          </p:nvPr>
        </p:nvSpPr>
        <p:spPr/>
        <p:txBody>
          <a:bodyPr/>
          <a:lstStyle/>
          <a:p>
            <a:r>
              <a:rPr lang="es-ES"/>
              <a:t>Haga clic para modificar el estilo de título del patrón</a:t>
            </a:r>
            <a:endParaRPr lang="es-CU"/>
          </a:p>
        </p:txBody>
      </p:sp>
      <p:sp>
        <p:nvSpPr>
          <p:cNvPr id="3" name="Marcador de fecha 2">
            <a:extLst>
              <a:ext uri="{FF2B5EF4-FFF2-40B4-BE49-F238E27FC236}">
                <a16:creationId xmlns:a16="http://schemas.microsoft.com/office/drawing/2014/main" id="{475E5A2C-589E-43F2-A0AC-6909CCD57B78}"/>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4" name="Marcador de pie de página 3">
            <a:extLst>
              <a:ext uri="{FF2B5EF4-FFF2-40B4-BE49-F238E27FC236}">
                <a16:creationId xmlns:a16="http://schemas.microsoft.com/office/drawing/2014/main" id="{24588AAC-501A-4C9D-984F-647C3018099F}"/>
              </a:ext>
            </a:extLst>
          </p:cNvPr>
          <p:cNvSpPr>
            <a:spLocks noGrp="1"/>
          </p:cNvSpPr>
          <p:nvPr>
            <p:ph type="ftr" sz="quarter" idx="11"/>
          </p:nvPr>
        </p:nvSpPr>
        <p:spPr/>
        <p:txBody>
          <a:bodyPr/>
          <a:lstStyle/>
          <a:p>
            <a:endParaRPr lang="es-CU"/>
          </a:p>
        </p:txBody>
      </p:sp>
      <p:sp>
        <p:nvSpPr>
          <p:cNvPr id="5" name="Marcador de número de diapositiva 4">
            <a:extLst>
              <a:ext uri="{FF2B5EF4-FFF2-40B4-BE49-F238E27FC236}">
                <a16:creationId xmlns:a16="http://schemas.microsoft.com/office/drawing/2014/main" id="{E202EED3-AC42-45ED-96E8-DAAE2AE8591B}"/>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2921828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5EDA1AF-2014-49D4-9F97-94D417F6DD0C}"/>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3" name="Marcador de pie de página 2">
            <a:extLst>
              <a:ext uri="{FF2B5EF4-FFF2-40B4-BE49-F238E27FC236}">
                <a16:creationId xmlns:a16="http://schemas.microsoft.com/office/drawing/2014/main" id="{44B38A1F-001B-4DEC-AE26-D260CFEE2A48}"/>
              </a:ext>
            </a:extLst>
          </p:cNvPr>
          <p:cNvSpPr>
            <a:spLocks noGrp="1"/>
          </p:cNvSpPr>
          <p:nvPr>
            <p:ph type="ftr" sz="quarter" idx="11"/>
          </p:nvPr>
        </p:nvSpPr>
        <p:spPr/>
        <p:txBody>
          <a:bodyPr/>
          <a:lstStyle/>
          <a:p>
            <a:endParaRPr lang="es-CU"/>
          </a:p>
        </p:txBody>
      </p:sp>
      <p:sp>
        <p:nvSpPr>
          <p:cNvPr id="4" name="Marcador de número de diapositiva 3">
            <a:extLst>
              <a:ext uri="{FF2B5EF4-FFF2-40B4-BE49-F238E27FC236}">
                <a16:creationId xmlns:a16="http://schemas.microsoft.com/office/drawing/2014/main" id="{BF3FE947-2A56-4A0A-A78B-71A812A98812}"/>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1469823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C83E74-3F85-40E0-851F-4D7CE28E78A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U"/>
          </a:p>
        </p:txBody>
      </p:sp>
      <p:sp>
        <p:nvSpPr>
          <p:cNvPr id="3" name="Marcador de contenido 2">
            <a:extLst>
              <a:ext uri="{FF2B5EF4-FFF2-40B4-BE49-F238E27FC236}">
                <a16:creationId xmlns:a16="http://schemas.microsoft.com/office/drawing/2014/main" id="{807734AD-9EA4-491A-897D-3E00D5AAEC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4" name="Marcador de texto 3">
            <a:extLst>
              <a:ext uri="{FF2B5EF4-FFF2-40B4-BE49-F238E27FC236}">
                <a16:creationId xmlns:a16="http://schemas.microsoft.com/office/drawing/2014/main" id="{C37DB582-5C21-4990-B267-D21E6E38E0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6178439-2414-4C0F-AAE9-C34AFCFFFC83}"/>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6" name="Marcador de pie de página 5">
            <a:extLst>
              <a:ext uri="{FF2B5EF4-FFF2-40B4-BE49-F238E27FC236}">
                <a16:creationId xmlns:a16="http://schemas.microsoft.com/office/drawing/2014/main" id="{079E08F7-19CD-448B-BEEE-E81CF6D0C23A}"/>
              </a:ext>
            </a:extLst>
          </p:cNvPr>
          <p:cNvSpPr>
            <a:spLocks noGrp="1"/>
          </p:cNvSpPr>
          <p:nvPr>
            <p:ph type="ftr" sz="quarter" idx="11"/>
          </p:nvPr>
        </p:nvSpPr>
        <p:spPr/>
        <p:txBody>
          <a:bodyPr/>
          <a:lstStyle/>
          <a:p>
            <a:endParaRPr lang="es-CU"/>
          </a:p>
        </p:txBody>
      </p:sp>
      <p:sp>
        <p:nvSpPr>
          <p:cNvPr id="7" name="Marcador de número de diapositiva 6">
            <a:extLst>
              <a:ext uri="{FF2B5EF4-FFF2-40B4-BE49-F238E27FC236}">
                <a16:creationId xmlns:a16="http://schemas.microsoft.com/office/drawing/2014/main" id="{944CE956-A484-4740-942E-F3FB6E3C7CC1}"/>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3356490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1972CB-8BFA-4E02-AEF1-5E0CF3BDD6C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U"/>
          </a:p>
        </p:txBody>
      </p:sp>
      <p:sp>
        <p:nvSpPr>
          <p:cNvPr id="3" name="Marcador de posición de imagen 2">
            <a:extLst>
              <a:ext uri="{FF2B5EF4-FFF2-40B4-BE49-F238E27FC236}">
                <a16:creationId xmlns:a16="http://schemas.microsoft.com/office/drawing/2014/main" id="{C9327703-9968-477B-8078-B98CD10BA5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U"/>
          </a:p>
        </p:txBody>
      </p:sp>
      <p:sp>
        <p:nvSpPr>
          <p:cNvPr id="4" name="Marcador de texto 3">
            <a:extLst>
              <a:ext uri="{FF2B5EF4-FFF2-40B4-BE49-F238E27FC236}">
                <a16:creationId xmlns:a16="http://schemas.microsoft.com/office/drawing/2014/main" id="{D3E2B4F0-4727-4B93-A0DF-C29B2BB7F3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A8C46D6-21B4-4731-9CBE-A5CEA353CA2A}"/>
              </a:ext>
            </a:extLst>
          </p:cNvPr>
          <p:cNvSpPr>
            <a:spLocks noGrp="1"/>
          </p:cNvSpPr>
          <p:nvPr>
            <p:ph type="dt" sz="half" idx="10"/>
          </p:nvPr>
        </p:nvSpPr>
        <p:spPr/>
        <p:txBody>
          <a:bodyPr/>
          <a:lstStyle/>
          <a:p>
            <a:fld id="{0E522D28-7F98-4780-82AD-38F1D72E2D37}" type="datetimeFigureOut">
              <a:rPr lang="es-CU" smtClean="0"/>
              <a:t>23/3/2026</a:t>
            </a:fld>
            <a:endParaRPr lang="es-CU"/>
          </a:p>
        </p:txBody>
      </p:sp>
      <p:sp>
        <p:nvSpPr>
          <p:cNvPr id="6" name="Marcador de pie de página 5">
            <a:extLst>
              <a:ext uri="{FF2B5EF4-FFF2-40B4-BE49-F238E27FC236}">
                <a16:creationId xmlns:a16="http://schemas.microsoft.com/office/drawing/2014/main" id="{A21E9A79-776F-49B9-933F-DFAE69900DC1}"/>
              </a:ext>
            </a:extLst>
          </p:cNvPr>
          <p:cNvSpPr>
            <a:spLocks noGrp="1"/>
          </p:cNvSpPr>
          <p:nvPr>
            <p:ph type="ftr" sz="quarter" idx="11"/>
          </p:nvPr>
        </p:nvSpPr>
        <p:spPr/>
        <p:txBody>
          <a:bodyPr/>
          <a:lstStyle/>
          <a:p>
            <a:endParaRPr lang="es-CU"/>
          </a:p>
        </p:txBody>
      </p:sp>
      <p:sp>
        <p:nvSpPr>
          <p:cNvPr id="7" name="Marcador de número de diapositiva 6">
            <a:extLst>
              <a:ext uri="{FF2B5EF4-FFF2-40B4-BE49-F238E27FC236}">
                <a16:creationId xmlns:a16="http://schemas.microsoft.com/office/drawing/2014/main" id="{64ADE16C-6331-4996-8709-854C43654095}"/>
              </a:ext>
            </a:extLst>
          </p:cNvPr>
          <p:cNvSpPr>
            <a:spLocks noGrp="1"/>
          </p:cNvSpPr>
          <p:nvPr>
            <p:ph type="sldNum" sz="quarter" idx="12"/>
          </p:nvPr>
        </p:nvSpPr>
        <p:spPr/>
        <p:txBody>
          <a:bodyPr/>
          <a:lstStyle/>
          <a:p>
            <a:fld id="{AEFC0682-CDA3-4F0C-8FCB-037B4B0B8083}" type="slidenum">
              <a:rPr lang="es-CU" smtClean="0"/>
              <a:t>‹Nº›</a:t>
            </a:fld>
            <a:endParaRPr lang="es-CU"/>
          </a:p>
        </p:txBody>
      </p:sp>
    </p:spTree>
    <p:extLst>
      <p:ext uri="{BB962C8B-B14F-4D97-AF65-F5344CB8AC3E}">
        <p14:creationId xmlns:p14="http://schemas.microsoft.com/office/powerpoint/2010/main" val="291864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F432D7E-7117-431C-8D31-8348B17419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U"/>
          </a:p>
        </p:txBody>
      </p:sp>
      <p:sp>
        <p:nvSpPr>
          <p:cNvPr id="3" name="Marcador de texto 2">
            <a:extLst>
              <a:ext uri="{FF2B5EF4-FFF2-40B4-BE49-F238E27FC236}">
                <a16:creationId xmlns:a16="http://schemas.microsoft.com/office/drawing/2014/main" id="{E05D72C4-D4FC-42EB-AA20-CAADC466F2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U"/>
          </a:p>
        </p:txBody>
      </p:sp>
      <p:sp>
        <p:nvSpPr>
          <p:cNvPr id="4" name="Marcador de fecha 3">
            <a:extLst>
              <a:ext uri="{FF2B5EF4-FFF2-40B4-BE49-F238E27FC236}">
                <a16:creationId xmlns:a16="http://schemas.microsoft.com/office/drawing/2014/main" id="{C384094F-2E17-4FAF-9712-CED70F93A2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522D28-7F98-4780-82AD-38F1D72E2D37}" type="datetimeFigureOut">
              <a:rPr lang="es-CU" smtClean="0"/>
              <a:t>23/3/2026</a:t>
            </a:fld>
            <a:endParaRPr lang="es-CU"/>
          </a:p>
        </p:txBody>
      </p:sp>
      <p:sp>
        <p:nvSpPr>
          <p:cNvPr id="5" name="Marcador de pie de página 4">
            <a:extLst>
              <a:ext uri="{FF2B5EF4-FFF2-40B4-BE49-F238E27FC236}">
                <a16:creationId xmlns:a16="http://schemas.microsoft.com/office/drawing/2014/main" id="{2665A441-39F4-463A-9C25-A98B76A951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U"/>
          </a:p>
        </p:txBody>
      </p:sp>
      <p:sp>
        <p:nvSpPr>
          <p:cNvPr id="6" name="Marcador de número de diapositiva 5">
            <a:extLst>
              <a:ext uri="{FF2B5EF4-FFF2-40B4-BE49-F238E27FC236}">
                <a16:creationId xmlns:a16="http://schemas.microsoft.com/office/drawing/2014/main" id="{8AC5E193-3C3A-473F-9479-E81A2F38A6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C0682-CDA3-4F0C-8FCB-037B4B0B8083}" type="slidenum">
              <a:rPr lang="es-CU" smtClean="0"/>
              <a:t>‹Nº›</a:t>
            </a:fld>
            <a:endParaRPr lang="es-CU"/>
          </a:p>
        </p:txBody>
      </p:sp>
    </p:spTree>
    <p:extLst>
      <p:ext uri="{BB962C8B-B14F-4D97-AF65-F5344CB8AC3E}">
        <p14:creationId xmlns:p14="http://schemas.microsoft.com/office/powerpoint/2010/main" val="1480239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6637FE-C6D0-4FB5-BF03-6255D211CC75}"/>
              </a:ext>
            </a:extLst>
          </p:cNvPr>
          <p:cNvSpPr>
            <a:spLocks noGrp="1"/>
          </p:cNvSpPr>
          <p:nvPr>
            <p:ph type="ctrTitle"/>
          </p:nvPr>
        </p:nvSpPr>
        <p:spPr>
          <a:xfrm>
            <a:off x="1524000" y="1558461"/>
            <a:ext cx="9144000" cy="2387600"/>
          </a:xfrm>
        </p:spPr>
        <p:txBody>
          <a:bodyPr>
            <a:normAutofit fontScale="90000"/>
          </a:bodyPr>
          <a:lstStyle/>
          <a:p>
            <a:pPr algn="just"/>
            <a:r>
              <a:rPr lang="es-CO" sz="3100" b="1" dirty="0"/>
              <a:t>Tema 4. El proceso de compatibilización del desarrollo económico y social del país con los intereses de la defensa. El sistema de reservas materiales y su función en la economía del país y en la defensa. El concepto de Revolución dado por Fidel; su aplicación al perfil profesional.</a:t>
            </a:r>
            <a:br>
              <a:rPr lang="es-CU" dirty="0"/>
            </a:br>
            <a:endParaRPr lang="es-CU" sz="3600" dirty="0"/>
          </a:p>
        </p:txBody>
      </p:sp>
    </p:spTree>
    <p:extLst>
      <p:ext uri="{BB962C8B-B14F-4D97-AF65-F5344CB8AC3E}">
        <p14:creationId xmlns:p14="http://schemas.microsoft.com/office/powerpoint/2010/main" val="3103863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A6060D-1CBF-43EC-AF41-5EB0052E5407}"/>
              </a:ext>
            </a:extLst>
          </p:cNvPr>
          <p:cNvSpPr>
            <a:spLocks noGrp="1"/>
          </p:cNvSpPr>
          <p:nvPr>
            <p:ph type="title"/>
          </p:nvPr>
        </p:nvSpPr>
        <p:spPr>
          <a:xfrm>
            <a:off x="838200" y="42204"/>
            <a:ext cx="10515600" cy="1828804"/>
          </a:xfrm>
        </p:spPr>
        <p:txBody>
          <a:bodyPr>
            <a:normAutofit fontScale="90000"/>
          </a:bodyPr>
          <a:lstStyle/>
          <a:p>
            <a:pPr algn="just"/>
            <a:r>
              <a:rPr lang="x-none" sz="3200" b="1" dirty="0">
                <a:solidFill>
                  <a:schemeClr val="accent1"/>
                </a:solidFill>
              </a:rPr>
              <a:t>Con el desarrollo de las </a:t>
            </a:r>
            <a:r>
              <a:rPr lang="es-ES" sz="3200" b="1" dirty="0">
                <a:solidFill>
                  <a:schemeClr val="accent1"/>
                </a:solidFill>
              </a:rPr>
              <a:t>fuerzas </a:t>
            </a:r>
            <a:r>
              <a:rPr lang="x-none" sz="3200" b="1" dirty="0">
                <a:solidFill>
                  <a:schemeClr val="accent1"/>
                </a:solidFill>
              </a:rPr>
              <a:t>productivas y las complejidades de la preparación y         asegu­ramiento de las fuerzas y medios para librar una guerra se hizo más necesaria la conciliación de ambos intereses con los objetivos de:</a:t>
            </a:r>
            <a:endParaRPr lang="es-CU" sz="3200" b="1" dirty="0">
              <a:solidFill>
                <a:schemeClr val="accent1"/>
              </a:solidFill>
            </a:endParaRPr>
          </a:p>
        </p:txBody>
      </p:sp>
      <p:sp>
        <p:nvSpPr>
          <p:cNvPr id="3" name="Marcador de contenido 2">
            <a:extLst>
              <a:ext uri="{FF2B5EF4-FFF2-40B4-BE49-F238E27FC236}">
                <a16:creationId xmlns:a16="http://schemas.microsoft.com/office/drawing/2014/main" id="{5AF77BE4-A267-4BB4-9047-A3BBF9C7444F}"/>
              </a:ext>
            </a:extLst>
          </p:cNvPr>
          <p:cNvSpPr>
            <a:spLocks noGrp="1"/>
          </p:cNvSpPr>
          <p:nvPr>
            <p:ph idx="1"/>
          </p:nvPr>
        </p:nvSpPr>
        <p:spPr>
          <a:xfrm>
            <a:off x="838200" y="2064781"/>
            <a:ext cx="10515600" cy="4351338"/>
          </a:xfrm>
        </p:spPr>
        <p:txBody>
          <a:bodyPr/>
          <a:lstStyle/>
          <a:p>
            <a:pPr lvl="0"/>
            <a:r>
              <a:rPr lang="x-none" dirty="0"/>
              <a:t>Preservar la soberanía y seguridad del Estado mediante regu­laciones a determinados territorios o áreas que son de interés político y militar.</a:t>
            </a:r>
            <a:endParaRPr lang="es-ES" dirty="0"/>
          </a:p>
          <a:p>
            <a:pPr lvl="0"/>
            <a:endParaRPr lang="es-CU" dirty="0"/>
          </a:p>
          <a:p>
            <a:pPr lvl="0"/>
            <a:r>
              <a:rPr lang="x-none" dirty="0"/>
              <a:t>Contribuir desde tiempo de paz a la protección de sus fuerzas armadas, población, recursos productivos y reservas dentro de las propias construcciones civiles que se ejecutan, incor­porando en las mismas los requerimientos defensivos nece­sarios, tanto desde el punto de vista militar como de defensa civil.</a:t>
            </a:r>
            <a:endParaRPr lang="es-CU" dirty="0"/>
          </a:p>
          <a:p>
            <a:endParaRPr lang="es-CU" dirty="0"/>
          </a:p>
          <a:p>
            <a:endParaRPr lang="es-CU" dirty="0"/>
          </a:p>
        </p:txBody>
      </p:sp>
    </p:spTree>
    <p:extLst>
      <p:ext uri="{BB962C8B-B14F-4D97-AF65-F5344CB8AC3E}">
        <p14:creationId xmlns:p14="http://schemas.microsoft.com/office/powerpoint/2010/main" val="2414369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A6060D-1CBF-43EC-AF41-5EB0052E5407}"/>
              </a:ext>
            </a:extLst>
          </p:cNvPr>
          <p:cNvSpPr>
            <a:spLocks noGrp="1"/>
          </p:cNvSpPr>
          <p:nvPr>
            <p:ph type="title"/>
          </p:nvPr>
        </p:nvSpPr>
        <p:spPr>
          <a:xfrm>
            <a:off x="838200" y="42204"/>
            <a:ext cx="10515600" cy="1828804"/>
          </a:xfrm>
        </p:spPr>
        <p:txBody>
          <a:bodyPr>
            <a:normAutofit fontScale="90000"/>
          </a:bodyPr>
          <a:lstStyle/>
          <a:p>
            <a:pPr algn="just"/>
            <a:r>
              <a:rPr lang="x-none" sz="3200" b="1" dirty="0">
                <a:solidFill>
                  <a:schemeClr val="accent1"/>
                </a:solidFill>
              </a:rPr>
              <a:t>Con el desarrollo de las </a:t>
            </a:r>
            <a:r>
              <a:rPr lang="es-ES" sz="3200" b="1" dirty="0">
                <a:solidFill>
                  <a:schemeClr val="accent1"/>
                </a:solidFill>
              </a:rPr>
              <a:t>fuerzas </a:t>
            </a:r>
            <a:r>
              <a:rPr lang="x-none" sz="3200" b="1" dirty="0">
                <a:solidFill>
                  <a:schemeClr val="accent1"/>
                </a:solidFill>
              </a:rPr>
              <a:t>productivas y las complejidades de la preparación y         asegu­ramiento de las fuerzas y medios para librar una guerra se hizo más necesaria la conciliación de ambos intereses con los objetivos de:</a:t>
            </a:r>
            <a:endParaRPr lang="es-CU" sz="3200" b="1" dirty="0">
              <a:solidFill>
                <a:schemeClr val="accent1"/>
              </a:solidFill>
            </a:endParaRPr>
          </a:p>
        </p:txBody>
      </p:sp>
      <p:sp>
        <p:nvSpPr>
          <p:cNvPr id="3" name="Marcador de contenido 2">
            <a:extLst>
              <a:ext uri="{FF2B5EF4-FFF2-40B4-BE49-F238E27FC236}">
                <a16:creationId xmlns:a16="http://schemas.microsoft.com/office/drawing/2014/main" id="{5AF77BE4-A267-4BB4-9047-A3BBF9C7444F}"/>
              </a:ext>
            </a:extLst>
          </p:cNvPr>
          <p:cNvSpPr>
            <a:spLocks noGrp="1"/>
          </p:cNvSpPr>
          <p:nvPr>
            <p:ph idx="1"/>
          </p:nvPr>
        </p:nvSpPr>
        <p:spPr>
          <a:xfrm>
            <a:off x="838200" y="2064781"/>
            <a:ext cx="10515600" cy="4351338"/>
          </a:xfrm>
        </p:spPr>
        <p:txBody>
          <a:bodyPr>
            <a:normAutofit/>
          </a:bodyPr>
          <a:lstStyle/>
          <a:p>
            <a:pPr lvl="0"/>
            <a:r>
              <a:rPr lang="x-none" dirty="0"/>
              <a:t>Ampliar las posibilidades de la defensa, adquiriendo o pro­duciendo determinado equipamiento para la producción o tos servicios de la economía, planteándose a éstos los re­querimientos de la defensa para el probable empleó en condiciones especiales por las FAR o la Defensa Civil; así como realizando ligeras modificaciones o adaptaciones en interés de la defensa a fabricas, equipos, maquinarias o herramientas.</a:t>
            </a:r>
            <a:endParaRPr lang="es-CU" dirty="0"/>
          </a:p>
          <a:p>
            <a:endParaRPr lang="es-CU" dirty="0"/>
          </a:p>
          <a:p>
            <a:pPr lvl="0"/>
            <a:r>
              <a:rPr lang="es-MX" dirty="0"/>
              <a:t>Lograr el más elevado fortalecimiento defensivo con el ahorro relativo y racional de recursos materiales del país.</a:t>
            </a:r>
            <a:endParaRPr lang="es-CU" dirty="0"/>
          </a:p>
          <a:p>
            <a:endParaRPr lang="es-CU" dirty="0"/>
          </a:p>
          <a:p>
            <a:endParaRPr lang="es-CU" dirty="0"/>
          </a:p>
        </p:txBody>
      </p:sp>
    </p:spTree>
    <p:extLst>
      <p:ext uri="{BB962C8B-B14F-4D97-AF65-F5344CB8AC3E}">
        <p14:creationId xmlns:p14="http://schemas.microsoft.com/office/powerpoint/2010/main" val="688517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A6060D-1CBF-43EC-AF41-5EB0052E5407}"/>
              </a:ext>
            </a:extLst>
          </p:cNvPr>
          <p:cNvSpPr>
            <a:spLocks noGrp="1"/>
          </p:cNvSpPr>
          <p:nvPr>
            <p:ph type="title"/>
          </p:nvPr>
        </p:nvSpPr>
        <p:spPr>
          <a:xfrm>
            <a:off x="838200" y="42204"/>
            <a:ext cx="10515600" cy="1828804"/>
          </a:xfrm>
        </p:spPr>
        <p:txBody>
          <a:bodyPr>
            <a:normAutofit fontScale="90000"/>
          </a:bodyPr>
          <a:lstStyle/>
          <a:p>
            <a:pPr algn="just"/>
            <a:r>
              <a:rPr lang="x-none" sz="3200" b="1" dirty="0">
                <a:solidFill>
                  <a:schemeClr val="accent1"/>
                </a:solidFill>
              </a:rPr>
              <a:t>Con el desarrollo de las </a:t>
            </a:r>
            <a:r>
              <a:rPr lang="es-ES" sz="3200" b="1" dirty="0">
                <a:solidFill>
                  <a:schemeClr val="accent1"/>
                </a:solidFill>
              </a:rPr>
              <a:t>fuerzas </a:t>
            </a:r>
            <a:r>
              <a:rPr lang="x-none" sz="3200" b="1" dirty="0">
                <a:solidFill>
                  <a:schemeClr val="accent1"/>
                </a:solidFill>
              </a:rPr>
              <a:t>productivas y las complejidades de la preparación y         asegu­ramiento de las fuerzas y medios para librar una guerra se hizo más necesaria la conciliación de ambos intereses con los objetivos de:</a:t>
            </a:r>
            <a:endParaRPr lang="es-CU" sz="3200" b="1" dirty="0">
              <a:solidFill>
                <a:schemeClr val="accent1"/>
              </a:solidFill>
            </a:endParaRPr>
          </a:p>
        </p:txBody>
      </p:sp>
      <p:sp>
        <p:nvSpPr>
          <p:cNvPr id="3" name="Marcador de contenido 2">
            <a:extLst>
              <a:ext uri="{FF2B5EF4-FFF2-40B4-BE49-F238E27FC236}">
                <a16:creationId xmlns:a16="http://schemas.microsoft.com/office/drawing/2014/main" id="{5AF77BE4-A267-4BB4-9047-A3BBF9C7444F}"/>
              </a:ext>
            </a:extLst>
          </p:cNvPr>
          <p:cNvSpPr>
            <a:spLocks noGrp="1"/>
          </p:cNvSpPr>
          <p:nvPr>
            <p:ph idx="1"/>
          </p:nvPr>
        </p:nvSpPr>
        <p:spPr>
          <a:xfrm>
            <a:off x="838200" y="2064781"/>
            <a:ext cx="10515600" cy="1719428"/>
          </a:xfrm>
        </p:spPr>
        <p:txBody>
          <a:bodyPr>
            <a:normAutofit/>
          </a:bodyPr>
          <a:lstStyle/>
          <a:p>
            <a:pPr lvl="0"/>
            <a:r>
              <a:rPr lang="es-MX" dirty="0"/>
              <a:t>Desarrollar temas de interés para la defensa en los programas de investigación científico-técnica.</a:t>
            </a:r>
            <a:endParaRPr lang="es-CU" dirty="0"/>
          </a:p>
          <a:p>
            <a:endParaRPr lang="es-CU" dirty="0"/>
          </a:p>
          <a:p>
            <a:endParaRPr lang="es-CU" dirty="0"/>
          </a:p>
        </p:txBody>
      </p:sp>
    </p:spTree>
    <p:extLst>
      <p:ext uri="{BB962C8B-B14F-4D97-AF65-F5344CB8AC3E}">
        <p14:creationId xmlns:p14="http://schemas.microsoft.com/office/powerpoint/2010/main" val="3665138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05D478-167D-4248-BBD2-8A7B68BBFE89}"/>
              </a:ext>
            </a:extLst>
          </p:cNvPr>
          <p:cNvSpPr>
            <a:spLocks noGrp="1"/>
          </p:cNvSpPr>
          <p:nvPr>
            <p:ph type="title"/>
          </p:nvPr>
        </p:nvSpPr>
        <p:spPr>
          <a:xfrm>
            <a:off x="838200" y="140677"/>
            <a:ext cx="10515600" cy="1550011"/>
          </a:xfrm>
        </p:spPr>
        <p:txBody>
          <a:bodyPr>
            <a:normAutofit fontScale="90000"/>
          </a:bodyPr>
          <a:lstStyle/>
          <a:p>
            <a:r>
              <a:rPr lang="es-CO" dirty="0"/>
              <a:t>Clasificación de las reservas materiales y su empleo.</a:t>
            </a:r>
            <a:br>
              <a:rPr lang="es-CU" dirty="0"/>
            </a:br>
            <a:endParaRPr lang="es-CU" dirty="0"/>
          </a:p>
        </p:txBody>
      </p:sp>
      <p:sp>
        <p:nvSpPr>
          <p:cNvPr id="3" name="Marcador de contenido 2">
            <a:extLst>
              <a:ext uri="{FF2B5EF4-FFF2-40B4-BE49-F238E27FC236}">
                <a16:creationId xmlns:a16="http://schemas.microsoft.com/office/drawing/2014/main" id="{9D3F9929-473F-495C-9A6E-18003B5A1EE7}"/>
              </a:ext>
            </a:extLst>
          </p:cNvPr>
          <p:cNvSpPr>
            <a:spLocks noGrp="1"/>
          </p:cNvSpPr>
          <p:nvPr>
            <p:ph idx="1"/>
          </p:nvPr>
        </p:nvSpPr>
        <p:spPr>
          <a:xfrm>
            <a:off x="838200" y="1825625"/>
            <a:ext cx="10515600" cy="2282141"/>
          </a:xfrm>
        </p:spPr>
        <p:txBody>
          <a:bodyPr/>
          <a:lstStyle/>
          <a:p>
            <a:pPr algn="just"/>
            <a:r>
              <a:rPr lang="es-ES_tradnl" dirty="0"/>
              <a:t>El desarrollo y normal funcionamiento de la economía nacional, la elevación de la capacidad de resistencia del país y el aseguramiento de la vida de la población en situaciones excepcionales, se garantiza por los órganos y organismos estatales, las entidades económicas e instituciones sociales, mediante la creación de reservas materiales;</a:t>
            </a:r>
            <a:endParaRPr lang="es-CU" dirty="0"/>
          </a:p>
          <a:p>
            <a:pPr algn="just"/>
            <a:endParaRPr lang="es-CU" dirty="0"/>
          </a:p>
        </p:txBody>
      </p:sp>
    </p:spTree>
    <p:extLst>
      <p:ext uri="{BB962C8B-B14F-4D97-AF65-F5344CB8AC3E}">
        <p14:creationId xmlns:p14="http://schemas.microsoft.com/office/powerpoint/2010/main" val="1311506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10AF1B31-6B8E-48E1-8B66-832FF52EC708}"/>
              </a:ext>
            </a:extLst>
          </p:cNvPr>
          <p:cNvSpPr>
            <a:spLocks noGrp="1"/>
          </p:cNvSpPr>
          <p:nvPr>
            <p:ph idx="1"/>
          </p:nvPr>
        </p:nvSpPr>
        <p:spPr>
          <a:xfrm>
            <a:off x="838200" y="1727151"/>
            <a:ext cx="10515600" cy="4351338"/>
          </a:xfrm>
        </p:spPr>
        <p:txBody>
          <a:bodyPr>
            <a:normAutofit fontScale="85000" lnSpcReduction="20000"/>
          </a:bodyPr>
          <a:lstStyle/>
          <a:p>
            <a:r>
              <a:rPr lang="es-ES" b="1" dirty="0">
                <a:solidFill>
                  <a:srgbClr val="FF0000"/>
                </a:solidFill>
              </a:rPr>
              <a:t>Los principios básicos </a:t>
            </a:r>
            <a:r>
              <a:rPr lang="es-ES" dirty="0"/>
              <a:t>en los que se fundamenta la organización y desarrollo de las reservas materiales son inviolabilidad, el carácter imprescindible, la renovación y el mantenimiento cualitativo, la perdurabilidad de su existencia, las normativas de acumulación, la inspección y el control sistemático.</a:t>
            </a:r>
          </a:p>
          <a:p>
            <a:pPr marL="0" indent="0">
              <a:buNone/>
            </a:pPr>
            <a:endParaRPr lang="es-CU" dirty="0"/>
          </a:p>
          <a:p>
            <a:r>
              <a:rPr lang="es-ES" dirty="0"/>
              <a:t> </a:t>
            </a:r>
            <a:r>
              <a:rPr lang="es-ES" b="1" dirty="0">
                <a:solidFill>
                  <a:srgbClr val="FF0000"/>
                </a:solidFill>
              </a:rPr>
              <a:t>De acuerdo con su destino</a:t>
            </a:r>
            <a:r>
              <a:rPr lang="es-ES" dirty="0"/>
              <a:t>, las reservas materiales se integran por:</a:t>
            </a:r>
          </a:p>
          <a:p>
            <a:endParaRPr lang="es-CU" dirty="0"/>
          </a:p>
          <a:p>
            <a:pPr lvl="0">
              <a:buFont typeface="Wingdings" panose="05000000000000000000" pitchFamily="2" charset="2"/>
              <a:buChar char="q"/>
            </a:pPr>
            <a:r>
              <a:rPr lang="es-ES" dirty="0"/>
              <a:t>Reservas estatales.</a:t>
            </a:r>
            <a:endParaRPr lang="es-CU" dirty="0"/>
          </a:p>
          <a:p>
            <a:pPr lvl="0">
              <a:buFont typeface="Wingdings" panose="05000000000000000000" pitchFamily="2" charset="2"/>
              <a:buChar char="q"/>
            </a:pPr>
            <a:r>
              <a:rPr lang="es-ES" dirty="0"/>
              <a:t>Reservas intocables para la defensa, las que están integradas a su vez por :</a:t>
            </a:r>
            <a:endParaRPr lang="es-CU" dirty="0"/>
          </a:p>
          <a:p>
            <a:pPr>
              <a:buFont typeface="Wingdings" panose="05000000000000000000" pitchFamily="2" charset="2"/>
              <a:buChar char="q"/>
            </a:pPr>
            <a:r>
              <a:rPr lang="es-ES" dirty="0"/>
              <a:t> Reservas </a:t>
            </a:r>
            <a:r>
              <a:rPr lang="es-ES" dirty="0" err="1"/>
              <a:t>movilizativas</a:t>
            </a:r>
            <a:r>
              <a:rPr lang="es-ES" dirty="0"/>
              <a:t>.</a:t>
            </a:r>
            <a:endParaRPr lang="es-CU" dirty="0"/>
          </a:p>
          <a:p>
            <a:pPr>
              <a:buFont typeface="Wingdings" panose="05000000000000000000" pitchFamily="2" charset="2"/>
              <a:buChar char="q"/>
            </a:pPr>
            <a:r>
              <a:rPr lang="es-ES" dirty="0"/>
              <a:t>Reservas de las Fuerzas Armadas Revolucionarias, que incluyen las reservas populares intocables.</a:t>
            </a:r>
            <a:endParaRPr lang="es-CU" dirty="0"/>
          </a:p>
          <a:p>
            <a:pPr marL="0" indent="0">
              <a:buNone/>
            </a:pPr>
            <a:endParaRPr lang="es-CU" dirty="0"/>
          </a:p>
          <a:p>
            <a:endParaRPr lang="es-CU" dirty="0"/>
          </a:p>
          <a:p>
            <a:endParaRPr lang="es-CU" dirty="0"/>
          </a:p>
        </p:txBody>
      </p:sp>
      <p:sp>
        <p:nvSpPr>
          <p:cNvPr id="5" name="CuadroTexto 4">
            <a:extLst>
              <a:ext uri="{FF2B5EF4-FFF2-40B4-BE49-F238E27FC236}">
                <a16:creationId xmlns:a16="http://schemas.microsoft.com/office/drawing/2014/main" id="{4ADFD19D-4D06-4347-BFDA-C4BDD1FDDB43}"/>
              </a:ext>
            </a:extLst>
          </p:cNvPr>
          <p:cNvSpPr txBox="1"/>
          <p:nvPr/>
        </p:nvSpPr>
        <p:spPr>
          <a:xfrm>
            <a:off x="2011680" y="450166"/>
            <a:ext cx="7188591" cy="584775"/>
          </a:xfrm>
          <a:prstGeom prst="rect">
            <a:avLst/>
          </a:prstGeom>
          <a:noFill/>
        </p:spPr>
        <p:txBody>
          <a:bodyPr wrap="square" rtlCol="0">
            <a:spAutoFit/>
          </a:bodyPr>
          <a:lstStyle/>
          <a:p>
            <a:r>
              <a:rPr lang="es-ES" sz="3200" dirty="0"/>
              <a:t>Las Reservas:</a:t>
            </a:r>
            <a:endParaRPr lang="es-CU" sz="3200" dirty="0"/>
          </a:p>
        </p:txBody>
      </p:sp>
    </p:spTree>
    <p:extLst>
      <p:ext uri="{BB962C8B-B14F-4D97-AF65-F5344CB8AC3E}">
        <p14:creationId xmlns:p14="http://schemas.microsoft.com/office/powerpoint/2010/main" val="199370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8052DFE-D148-4F1A-8FE7-628C59F14FB7}"/>
              </a:ext>
            </a:extLst>
          </p:cNvPr>
          <p:cNvSpPr>
            <a:spLocks noGrp="1"/>
          </p:cNvSpPr>
          <p:nvPr>
            <p:ph idx="1"/>
          </p:nvPr>
        </p:nvSpPr>
        <p:spPr>
          <a:xfrm>
            <a:off x="838200" y="306305"/>
            <a:ext cx="10515600" cy="6249240"/>
          </a:xfrm>
        </p:spPr>
        <p:txBody>
          <a:bodyPr>
            <a:noAutofit/>
          </a:bodyPr>
          <a:lstStyle/>
          <a:p>
            <a:pPr algn="just">
              <a:buFont typeface="Wingdings" panose="05000000000000000000" pitchFamily="2" charset="2"/>
              <a:buChar char="q"/>
            </a:pPr>
            <a:r>
              <a:rPr lang="es-ES" sz="2000" u="sng" dirty="0"/>
              <a:t>Las reservas estatales</a:t>
            </a:r>
            <a:r>
              <a:rPr lang="es-ES" sz="2000" dirty="0"/>
              <a:t> constituyen el conjunto de recursos materiales acumulados y controlados por el Estado, destinados a garantizar el desarrollo y normal funcionamiento de la economía nacional; prevenir y restablecer las consecuencias derivadas de desastres, fortalecer la capacidad defensiva del país y brindar ayuda internacionalista.</a:t>
            </a:r>
            <a:endParaRPr lang="es-CU" sz="2000" dirty="0"/>
          </a:p>
          <a:p>
            <a:pPr algn="just"/>
            <a:endParaRPr lang="es-CU" sz="2000" dirty="0"/>
          </a:p>
          <a:p>
            <a:pPr algn="just"/>
            <a:r>
              <a:rPr lang="es-ES" sz="2000" dirty="0"/>
              <a:t>Ejemplos:</a:t>
            </a:r>
            <a:endParaRPr lang="es-CU" sz="2000" dirty="0"/>
          </a:p>
          <a:p>
            <a:pPr lvl="0" algn="just"/>
            <a:r>
              <a:rPr lang="es-ES" sz="2000" dirty="0"/>
              <a:t>Combustibles y lubricantes.</a:t>
            </a:r>
            <a:endParaRPr lang="es-CU" sz="2000" dirty="0"/>
          </a:p>
          <a:p>
            <a:pPr lvl="0" algn="just"/>
            <a:r>
              <a:rPr lang="es-ES" sz="2000" dirty="0"/>
              <a:t>Alimentos</a:t>
            </a:r>
            <a:endParaRPr lang="es-CU" sz="2000" dirty="0"/>
          </a:p>
          <a:p>
            <a:pPr lvl="0" algn="just"/>
            <a:r>
              <a:rPr lang="es-ES" sz="2000" dirty="0"/>
              <a:t>Medicamentos e instrumental médico, reactivo y material gastable.</a:t>
            </a:r>
            <a:endParaRPr lang="es-CU" sz="2000" dirty="0"/>
          </a:p>
          <a:p>
            <a:pPr lvl="0" algn="just"/>
            <a:r>
              <a:rPr lang="es-ES" sz="2000" dirty="0"/>
              <a:t>Productos químicos.</a:t>
            </a:r>
            <a:endParaRPr lang="es-CU" sz="2000" dirty="0"/>
          </a:p>
          <a:p>
            <a:pPr lvl="0" algn="just"/>
            <a:r>
              <a:rPr lang="es-ES" sz="2000" dirty="0"/>
              <a:t>Metales.</a:t>
            </a:r>
            <a:endParaRPr lang="es-CU" sz="2000" dirty="0"/>
          </a:p>
          <a:p>
            <a:pPr lvl="0" algn="just"/>
            <a:r>
              <a:rPr lang="es-ES" sz="2000" dirty="0"/>
              <a:t>Materiales de construcción.</a:t>
            </a:r>
            <a:endParaRPr lang="es-CU" sz="2000" dirty="0"/>
          </a:p>
          <a:p>
            <a:pPr lvl="0" algn="just"/>
            <a:r>
              <a:rPr lang="es-ES" sz="2000" dirty="0"/>
              <a:t>Equipos y ferretería.</a:t>
            </a:r>
            <a:endParaRPr lang="es-CU" sz="2000" dirty="0"/>
          </a:p>
          <a:p>
            <a:pPr lvl="0" algn="just"/>
            <a:r>
              <a:rPr lang="es-ES" sz="2000" dirty="0"/>
              <a:t>Vestuario, calzado y colchones.</a:t>
            </a:r>
            <a:endParaRPr lang="es-CU" sz="2000" dirty="0"/>
          </a:p>
          <a:p>
            <a:pPr lvl="0" algn="just"/>
            <a:r>
              <a:rPr lang="es-ES" sz="2000" dirty="0"/>
              <a:t>Productos de aseo personal.</a:t>
            </a:r>
            <a:endParaRPr lang="es-CU" sz="2000" dirty="0"/>
          </a:p>
          <a:p>
            <a:pPr lvl="0" algn="just"/>
            <a:r>
              <a:rPr lang="es-ES" sz="2000" dirty="0"/>
              <a:t>Efectos electrodomésticos, equipos, transporte.</a:t>
            </a:r>
            <a:endParaRPr lang="es-CU" sz="2000" dirty="0"/>
          </a:p>
          <a:p>
            <a:pPr algn="just"/>
            <a:endParaRPr lang="es-CU" sz="2000" dirty="0"/>
          </a:p>
        </p:txBody>
      </p:sp>
    </p:spTree>
    <p:extLst>
      <p:ext uri="{BB962C8B-B14F-4D97-AF65-F5344CB8AC3E}">
        <p14:creationId xmlns:p14="http://schemas.microsoft.com/office/powerpoint/2010/main" val="920469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26FE1C2-0277-4CB7-B1B4-4C088FFE9C6F}"/>
              </a:ext>
            </a:extLst>
          </p:cNvPr>
          <p:cNvSpPr>
            <a:spLocks noGrp="1"/>
          </p:cNvSpPr>
          <p:nvPr>
            <p:ph idx="1"/>
          </p:nvPr>
        </p:nvSpPr>
        <p:spPr>
          <a:xfrm>
            <a:off x="838200" y="658006"/>
            <a:ext cx="10515600" cy="4351338"/>
          </a:xfrm>
        </p:spPr>
        <p:txBody>
          <a:bodyPr>
            <a:normAutofit fontScale="92500" lnSpcReduction="10000"/>
          </a:bodyPr>
          <a:lstStyle/>
          <a:p>
            <a:pPr algn="just"/>
            <a:r>
              <a:rPr lang="es-ES" u="sng" dirty="0">
                <a:solidFill>
                  <a:srgbClr val="FF0000"/>
                </a:solidFill>
              </a:rPr>
              <a:t>Las reservas </a:t>
            </a:r>
            <a:r>
              <a:rPr lang="es-ES" u="sng" dirty="0" err="1">
                <a:solidFill>
                  <a:srgbClr val="FF0000"/>
                </a:solidFill>
              </a:rPr>
              <a:t>movilizativas</a:t>
            </a:r>
            <a:r>
              <a:rPr lang="es-ES" dirty="0">
                <a:solidFill>
                  <a:srgbClr val="FF0000"/>
                </a:solidFill>
              </a:rPr>
              <a:t> </a:t>
            </a:r>
            <a:r>
              <a:rPr lang="es-ES" dirty="0"/>
              <a:t>constituyen el conjunto de recursos materiales acumulados por los órganos y organismos estatales, las entidades económicas e instituciones sociales, </a:t>
            </a:r>
            <a:r>
              <a:rPr lang="es-ES" dirty="0">
                <a:solidFill>
                  <a:srgbClr val="002060"/>
                </a:solidFill>
              </a:rPr>
              <a:t>destinados a asegurar la continuidad de la producción y los servicios, y la satisfacción de las demandas de la lucha armada y la economía, las necesidades de la población, </a:t>
            </a:r>
            <a:r>
              <a:rPr lang="es-ES" dirty="0"/>
              <a:t>así como las que aseguren el </a:t>
            </a:r>
            <a:r>
              <a:rPr lang="es-ES" dirty="0">
                <a:solidFill>
                  <a:srgbClr val="002060"/>
                </a:solidFill>
              </a:rPr>
              <a:t>cumplimiento de misiones de la seguridad del estado y el orden interior</a:t>
            </a:r>
            <a:r>
              <a:rPr lang="es-ES" dirty="0"/>
              <a:t> durante el estado de guerra o la guerra. </a:t>
            </a:r>
          </a:p>
          <a:p>
            <a:pPr marL="0" indent="0" algn="just">
              <a:buNone/>
            </a:pPr>
            <a:endParaRPr lang="es-ES" dirty="0"/>
          </a:p>
          <a:p>
            <a:pPr algn="just"/>
            <a:r>
              <a:rPr lang="es-ES" dirty="0"/>
              <a:t>En las nomenclaturas y normas de las reservas </a:t>
            </a:r>
            <a:r>
              <a:rPr lang="es-ES" dirty="0" err="1"/>
              <a:t>movilizativas</a:t>
            </a:r>
            <a:r>
              <a:rPr lang="es-ES" dirty="0"/>
              <a:t> </a:t>
            </a:r>
            <a:r>
              <a:rPr lang="es-ES" dirty="0">
                <a:solidFill>
                  <a:srgbClr val="FF0000"/>
                </a:solidFill>
              </a:rPr>
              <a:t>se incluyen </a:t>
            </a:r>
            <a:r>
              <a:rPr lang="es-ES" dirty="0"/>
              <a:t>los </a:t>
            </a:r>
            <a:r>
              <a:rPr lang="es-ES" dirty="0">
                <a:solidFill>
                  <a:srgbClr val="002060"/>
                </a:solidFill>
              </a:rPr>
              <a:t>recursos fundamentales e imprescindibles para cumplir las actividades de la producción y los servicios de las entidades en la guerra </a:t>
            </a:r>
            <a:r>
              <a:rPr lang="es-ES" dirty="0"/>
              <a:t>y, aquellos que se determinen, para satisfacer las demandas para la defensa.</a:t>
            </a:r>
            <a:endParaRPr lang="es-CU" dirty="0"/>
          </a:p>
          <a:p>
            <a:pPr algn="just"/>
            <a:endParaRPr lang="es-CU" dirty="0"/>
          </a:p>
        </p:txBody>
      </p:sp>
    </p:spTree>
    <p:extLst>
      <p:ext uri="{BB962C8B-B14F-4D97-AF65-F5344CB8AC3E}">
        <p14:creationId xmlns:p14="http://schemas.microsoft.com/office/powerpoint/2010/main" val="2582236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D7C4377-EFFD-4EBA-896E-79F4CEB6EFB3}"/>
              </a:ext>
            </a:extLst>
          </p:cNvPr>
          <p:cNvSpPr>
            <a:spLocks noGrp="1"/>
          </p:cNvSpPr>
          <p:nvPr>
            <p:ph idx="1"/>
          </p:nvPr>
        </p:nvSpPr>
        <p:spPr/>
        <p:txBody>
          <a:bodyPr/>
          <a:lstStyle/>
          <a:p>
            <a:pPr algn="just"/>
            <a:r>
              <a:rPr lang="es-ES" u="sng" dirty="0"/>
              <a:t>Las reservas de las Fuerzas Armadas Revolucionarias</a:t>
            </a:r>
            <a:r>
              <a:rPr lang="es-ES" dirty="0"/>
              <a:t> son creadas por dicho ministerio, el cual determina su designación, composición, escalonamiento, normas, ubicación y facultades para su empleo, sobre la base de las necesidades de la lucha armada y en correspondencia con las misiones planteadas a las unidades regulares y a las milicias de tropas territoriales.</a:t>
            </a:r>
            <a:endParaRPr lang="es-CU" dirty="0"/>
          </a:p>
          <a:p>
            <a:pPr algn="just"/>
            <a:endParaRPr lang="es-CU" dirty="0"/>
          </a:p>
        </p:txBody>
      </p:sp>
    </p:spTree>
    <p:extLst>
      <p:ext uri="{BB962C8B-B14F-4D97-AF65-F5344CB8AC3E}">
        <p14:creationId xmlns:p14="http://schemas.microsoft.com/office/powerpoint/2010/main" val="3643729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D0AE21C-3CE8-47BC-83E1-1BF4E97A7E5C}"/>
              </a:ext>
            </a:extLst>
          </p:cNvPr>
          <p:cNvSpPr>
            <a:spLocks noGrp="1"/>
          </p:cNvSpPr>
          <p:nvPr>
            <p:ph idx="1"/>
          </p:nvPr>
        </p:nvSpPr>
        <p:spPr/>
        <p:txBody>
          <a:bodyPr/>
          <a:lstStyle/>
          <a:p>
            <a:pPr algn="just"/>
            <a:r>
              <a:rPr lang="es-ES" dirty="0">
                <a:solidFill>
                  <a:srgbClr val="FF0000"/>
                </a:solidFill>
              </a:rPr>
              <a:t>Las reservas populares intocables de las Fuerzas Armadas Revolucionarias</a:t>
            </a:r>
            <a:r>
              <a:rPr lang="es-ES" dirty="0"/>
              <a:t>, a disposición de los consejos de defensa, constituyen el conjunto de medios materiales que </a:t>
            </a:r>
            <a:r>
              <a:rPr lang="es-ES" dirty="0">
                <a:solidFill>
                  <a:srgbClr val="002060"/>
                </a:solidFill>
              </a:rPr>
              <a:t>se acumulan, desde tiempo de paz, por los consejos de la administración provinciales y municipales</a:t>
            </a:r>
            <a:r>
              <a:rPr lang="es-ES" dirty="0"/>
              <a:t>; y se escalonan convenientemente para g</a:t>
            </a:r>
            <a:r>
              <a:rPr lang="es-ES" dirty="0">
                <a:solidFill>
                  <a:srgbClr val="002060"/>
                </a:solidFill>
              </a:rPr>
              <a:t>arantizar</a:t>
            </a:r>
            <a:r>
              <a:rPr lang="es-ES" dirty="0"/>
              <a:t> el desarrollo de las acciones combativas </a:t>
            </a:r>
            <a:r>
              <a:rPr lang="es-ES" dirty="0">
                <a:solidFill>
                  <a:srgbClr val="FF0000"/>
                </a:solidFill>
              </a:rPr>
              <a:t>de las unidades de las milicias de tropas territoriales</a:t>
            </a:r>
            <a:endParaRPr lang="es-CU" dirty="0">
              <a:solidFill>
                <a:srgbClr val="FF0000"/>
              </a:solidFill>
            </a:endParaRPr>
          </a:p>
          <a:p>
            <a:pPr algn="just"/>
            <a:r>
              <a:rPr lang="es-ES" dirty="0"/>
              <a:t> </a:t>
            </a:r>
            <a:endParaRPr lang="es-CU" dirty="0"/>
          </a:p>
          <a:p>
            <a:pPr algn="just"/>
            <a:endParaRPr lang="es-CU" dirty="0"/>
          </a:p>
        </p:txBody>
      </p:sp>
    </p:spTree>
    <p:extLst>
      <p:ext uri="{BB962C8B-B14F-4D97-AF65-F5344CB8AC3E}">
        <p14:creationId xmlns:p14="http://schemas.microsoft.com/office/powerpoint/2010/main" val="2968340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EAE2B1-D642-44A9-9747-E3B8DECA76EC}"/>
              </a:ext>
            </a:extLst>
          </p:cNvPr>
          <p:cNvSpPr>
            <a:spLocks noGrp="1"/>
          </p:cNvSpPr>
          <p:nvPr>
            <p:ph type="title"/>
          </p:nvPr>
        </p:nvSpPr>
        <p:spPr/>
        <p:txBody>
          <a:bodyPr/>
          <a:lstStyle/>
          <a:p>
            <a:r>
              <a:rPr lang="es-CO" dirty="0"/>
              <a:t>Vigencia del concepto de Revolución.</a:t>
            </a:r>
            <a:br>
              <a:rPr lang="es-CU" dirty="0"/>
            </a:br>
            <a:endParaRPr lang="es-CU" dirty="0"/>
          </a:p>
        </p:txBody>
      </p:sp>
      <p:sp>
        <p:nvSpPr>
          <p:cNvPr id="3" name="Marcador de contenido 2">
            <a:extLst>
              <a:ext uri="{FF2B5EF4-FFF2-40B4-BE49-F238E27FC236}">
                <a16:creationId xmlns:a16="http://schemas.microsoft.com/office/drawing/2014/main" id="{D8E983A4-D9A0-4A26-B906-85E3447ABACD}"/>
              </a:ext>
            </a:extLst>
          </p:cNvPr>
          <p:cNvSpPr>
            <a:spLocks noGrp="1"/>
          </p:cNvSpPr>
          <p:nvPr>
            <p:ph idx="1"/>
          </p:nvPr>
        </p:nvSpPr>
        <p:spPr/>
        <p:txBody>
          <a:bodyPr>
            <a:noAutofit/>
          </a:bodyPr>
          <a:lstStyle/>
          <a:p>
            <a:r>
              <a:rPr lang="es-ES_tradnl" sz="2400" dirty="0"/>
              <a:t>La identidad nacional de los cubanos se ha enriquecido en las últimas décadas con los más nobles ideales de nuestra Revolución, los cuáles tienen perfecta expresión  en el concepto de revolución  definido por nuestro Comandante en Jefe, Fidel Castro Ruz, donde expresa:</a:t>
            </a:r>
            <a:endParaRPr lang="es-CU" sz="2400" dirty="0"/>
          </a:p>
          <a:p>
            <a:endParaRPr lang="es-CU" sz="2400" dirty="0"/>
          </a:p>
        </p:txBody>
      </p:sp>
    </p:spTree>
    <p:extLst>
      <p:ext uri="{BB962C8B-B14F-4D97-AF65-F5344CB8AC3E}">
        <p14:creationId xmlns:p14="http://schemas.microsoft.com/office/powerpoint/2010/main" val="331305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A55A7B-EC59-46FF-85AA-288C82D7D124}"/>
              </a:ext>
            </a:extLst>
          </p:cNvPr>
          <p:cNvSpPr>
            <a:spLocks noGrp="1"/>
          </p:cNvSpPr>
          <p:nvPr>
            <p:ph type="title"/>
          </p:nvPr>
        </p:nvSpPr>
        <p:spPr/>
        <p:txBody>
          <a:bodyPr/>
          <a:lstStyle/>
          <a:p>
            <a:r>
              <a:rPr lang="es-CO" u="sng" dirty="0"/>
              <a:t>Objetivos</a:t>
            </a:r>
            <a:r>
              <a:rPr lang="es-CO" dirty="0"/>
              <a:t>:</a:t>
            </a:r>
            <a:br>
              <a:rPr lang="es-CO" dirty="0"/>
            </a:br>
            <a:endParaRPr lang="es-CU" dirty="0"/>
          </a:p>
        </p:txBody>
      </p:sp>
      <p:sp>
        <p:nvSpPr>
          <p:cNvPr id="3" name="Marcador de contenido 2">
            <a:extLst>
              <a:ext uri="{FF2B5EF4-FFF2-40B4-BE49-F238E27FC236}">
                <a16:creationId xmlns:a16="http://schemas.microsoft.com/office/drawing/2014/main" id="{132464E2-3514-4302-89B6-F9C313C2A6BC}"/>
              </a:ext>
            </a:extLst>
          </p:cNvPr>
          <p:cNvSpPr>
            <a:spLocks noGrp="1"/>
          </p:cNvSpPr>
          <p:nvPr>
            <p:ph idx="1"/>
          </p:nvPr>
        </p:nvSpPr>
        <p:spPr/>
        <p:txBody>
          <a:bodyPr/>
          <a:lstStyle/>
          <a:p>
            <a:pPr marL="0" indent="0">
              <a:buNone/>
            </a:pPr>
            <a:endParaRPr lang="es-CU" sz="4000" dirty="0"/>
          </a:p>
          <a:p>
            <a:r>
              <a:rPr lang="es-CO" dirty="0"/>
              <a:t>Explicar la importancia de la compatibilización del desarrollo económico social y los intereses de la defensa nacional en el país.</a:t>
            </a:r>
            <a:endParaRPr lang="es-CU" dirty="0"/>
          </a:p>
          <a:p>
            <a:r>
              <a:rPr lang="es-CO" dirty="0"/>
              <a:t>Clasificar las reservas materiales en correspondencia con su destino.</a:t>
            </a:r>
            <a:endParaRPr lang="es-CU" dirty="0"/>
          </a:p>
          <a:p>
            <a:r>
              <a:rPr lang="es-CO" dirty="0"/>
              <a:t>Valorar la vigencia del concepto de Revolución dado por el Comandante en Jefe Fidel Castro Ruz en su radio de acción.</a:t>
            </a:r>
            <a:endParaRPr lang="es-CU" dirty="0"/>
          </a:p>
          <a:p>
            <a:endParaRPr lang="es-CU" dirty="0"/>
          </a:p>
        </p:txBody>
      </p:sp>
    </p:spTree>
    <p:extLst>
      <p:ext uri="{BB962C8B-B14F-4D97-AF65-F5344CB8AC3E}">
        <p14:creationId xmlns:p14="http://schemas.microsoft.com/office/powerpoint/2010/main" val="521614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88EE69-9FF9-4E12-A793-D15D68727530}"/>
              </a:ext>
            </a:extLst>
          </p:cNvPr>
          <p:cNvSpPr>
            <a:spLocks noGrp="1"/>
          </p:cNvSpPr>
          <p:nvPr>
            <p:ph type="title"/>
          </p:nvPr>
        </p:nvSpPr>
        <p:spPr/>
        <p:txBody>
          <a:bodyPr/>
          <a:lstStyle/>
          <a:p>
            <a:r>
              <a:rPr lang="es-ES" dirty="0"/>
              <a:t>Concepto de Revolución:</a:t>
            </a:r>
            <a:endParaRPr lang="es-CU" dirty="0"/>
          </a:p>
        </p:txBody>
      </p:sp>
      <p:sp>
        <p:nvSpPr>
          <p:cNvPr id="3" name="Marcador de contenido 2">
            <a:extLst>
              <a:ext uri="{FF2B5EF4-FFF2-40B4-BE49-F238E27FC236}">
                <a16:creationId xmlns:a16="http://schemas.microsoft.com/office/drawing/2014/main" id="{D1D8D149-9455-43DF-A4FF-D3A8B9DB0F7C}"/>
              </a:ext>
            </a:extLst>
          </p:cNvPr>
          <p:cNvSpPr>
            <a:spLocks noGrp="1"/>
          </p:cNvSpPr>
          <p:nvPr>
            <p:ph idx="1"/>
          </p:nvPr>
        </p:nvSpPr>
        <p:spPr/>
        <p:txBody>
          <a:bodyPr>
            <a:normAutofit fontScale="92500" lnSpcReduction="10000"/>
          </a:bodyPr>
          <a:lstStyle/>
          <a:p>
            <a:pPr algn="just"/>
            <a:r>
              <a:rPr lang="es-ES_tradnl" b="1" i="1" dirty="0"/>
              <a:t>"Revolución </a:t>
            </a:r>
            <a:r>
              <a:rPr lang="es-ES_tradnl" i="1" dirty="0"/>
              <a:t>es' sentido del momento histórico, </a:t>
            </a:r>
            <a:r>
              <a:rPr lang="es-ES_tradnl" dirty="0"/>
              <a:t>es </a:t>
            </a:r>
            <a:r>
              <a:rPr lang="es-ES_tradnl" i="1" dirty="0"/>
              <a:t>cambiar todo lo que deba ser cambiado, </a:t>
            </a:r>
            <a:r>
              <a:rPr lang="es-ES_tradnl" dirty="0"/>
              <a:t>es </a:t>
            </a:r>
            <a:r>
              <a:rPr lang="es-ES_tradnl" i="1" dirty="0"/>
              <a:t>igualdad </a:t>
            </a:r>
            <a:r>
              <a:rPr lang="es-ES_tradnl" dirty="0"/>
              <a:t>y </a:t>
            </a:r>
            <a:r>
              <a:rPr lang="es-ES_tradnl" i="1" dirty="0"/>
              <a:t>libertad plenas; </a:t>
            </a:r>
            <a:r>
              <a:rPr lang="es-ES_tradnl" dirty="0"/>
              <a:t>es </a:t>
            </a:r>
            <a:r>
              <a:rPr lang="es-ES_tradnl" i="1" dirty="0"/>
              <a:t>ser tratado </a:t>
            </a:r>
            <a:r>
              <a:rPr lang="es-ES_tradnl" dirty="0"/>
              <a:t>y </a:t>
            </a:r>
            <a:r>
              <a:rPr lang="es-ES_tradnl" i="1" dirty="0"/>
              <a:t>tratar </a:t>
            </a:r>
            <a:r>
              <a:rPr lang="es-ES_tradnl" dirty="0"/>
              <a:t>a </a:t>
            </a:r>
            <a:r>
              <a:rPr lang="es-ES_tradnl" i="1" dirty="0"/>
              <a:t>los demás como seres humanos; </a:t>
            </a:r>
            <a:r>
              <a:rPr lang="es-ES_tradnl" dirty="0"/>
              <a:t>es </a:t>
            </a:r>
            <a:r>
              <a:rPr lang="es-ES_tradnl" i="1" dirty="0"/>
              <a:t>emancipamos por nosotros mismos </a:t>
            </a:r>
            <a:r>
              <a:rPr lang="es-ES_tradnl" dirty="0"/>
              <a:t>y </a:t>
            </a:r>
            <a:r>
              <a:rPr lang="es-ES_tradnl" i="1" dirty="0"/>
              <a:t>con nuestros propios esfuerzos, es desafiar poderosas fuerzas dominantes dentro </a:t>
            </a:r>
            <a:r>
              <a:rPr lang="es-ES_tradnl" dirty="0"/>
              <a:t>y </a:t>
            </a:r>
            <a:r>
              <a:rPr lang="es-ES_tradnl" i="1" dirty="0"/>
              <a:t>fuera del ámbito social </a:t>
            </a:r>
            <a:r>
              <a:rPr lang="es-ES_tradnl" dirty="0"/>
              <a:t>y </a:t>
            </a:r>
            <a:r>
              <a:rPr lang="es-ES_tradnl" i="1" dirty="0"/>
              <a:t>nacional; es defender valores en los que </a:t>
            </a:r>
            <a:r>
              <a:rPr lang="es-ES_tradnl" dirty="0"/>
              <a:t>se </a:t>
            </a:r>
            <a:r>
              <a:rPr lang="es-ES_tradnl" i="1" dirty="0"/>
              <a:t>cree al precio de cualquier sacrificio, </a:t>
            </a:r>
            <a:r>
              <a:rPr lang="es-ES_tradnl" dirty="0"/>
              <a:t>es </a:t>
            </a:r>
            <a:r>
              <a:rPr lang="es-ES_tradnl" i="1" dirty="0"/>
              <a:t>modestia </a:t>
            </a:r>
            <a:r>
              <a:rPr lang="es-ES_tradnl" dirty="0"/>
              <a:t>y </a:t>
            </a:r>
            <a:r>
              <a:rPr lang="es-ES_tradnl" i="1" dirty="0"/>
              <a:t>desinterés, altruismo, solidaridad </a:t>
            </a:r>
            <a:r>
              <a:rPr lang="es-ES_tradnl" dirty="0"/>
              <a:t>y </a:t>
            </a:r>
            <a:r>
              <a:rPr lang="es-ES_tradnl" i="1" dirty="0"/>
              <a:t>heroísmo, </a:t>
            </a:r>
            <a:r>
              <a:rPr lang="es-ES_tradnl" dirty="0"/>
              <a:t>es </a:t>
            </a:r>
            <a:r>
              <a:rPr lang="es-ES_tradnl" i="1" dirty="0"/>
              <a:t>luchar con audacia, inteligencia </a:t>
            </a:r>
            <a:r>
              <a:rPr lang="es-ES_tradnl" dirty="0"/>
              <a:t>y </a:t>
            </a:r>
            <a:r>
              <a:rPr lang="es-ES_tradnl" i="1" dirty="0"/>
              <a:t>realismo; es no mentir jamás, ni violar principios éticos; es convicción profunda de que no existe fuerza en el mundo capaz de aplastar la fuerza de la verdad </a:t>
            </a:r>
            <a:r>
              <a:rPr lang="es-ES_tradnl" dirty="0"/>
              <a:t>y </a:t>
            </a:r>
            <a:r>
              <a:rPr lang="es-ES_tradnl" i="1" dirty="0"/>
              <a:t>las ideas. Revolución es unidad, es independencia, </a:t>
            </a:r>
            <a:r>
              <a:rPr lang="es-ES_tradnl" dirty="0"/>
              <a:t>es </a:t>
            </a:r>
            <a:r>
              <a:rPr lang="es-ES_tradnl" i="1" dirty="0"/>
              <a:t>luchar por nuestros sueños de justicia para Cuba </a:t>
            </a:r>
            <a:r>
              <a:rPr lang="es-ES_tradnl" dirty="0"/>
              <a:t>y </a:t>
            </a:r>
            <a:r>
              <a:rPr lang="es-ES_tradnl" i="1" dirty="0"/>
              <a:t>para el mundo, que </a:t>
            </a:r>
            <a:r>
              <a:rPr lang="es-ES_tradnl" dirty="0"/>
              <a:t>es </a:t>
            </a:r>
            <a:r>
              <a:rPr lang="es-ES_tradnl" i="1" dirty="0"/>
              <a:t>la base de nuestro patriotismo, nuestro socialismo </a:t>
            </a:r>
            <a:r>
              <a:rPr lang="es-ES_tradnl" dirty="0"/>
              <a:t>y </a:t>
            </a:r>
            <a:r>
              <a:rPr lang="es-ES_tradnl" i="1" dirty="0"/>
              <a:t>nuestro  internacionalismo".</a:t>
            </a:r>
            <a:endParaRPr lang="es-CU" dirty="0"/>
          </a:p>
          <a:p>
            <a:r>
              <a:rPr lang="es-ES_tradnl" dirty="0"/>
              <a:t> </a:t>
            </a:r>
            <a:endParaRPr lang="es-CU" dirty="0"/>
          </a:p>
          <a:p>
            <a:pPr algn="just"/>
            <a:endParaRPr lang="es-CU" dirty="0"/>
          </a:p>
        </p:txBody>
      </p:sp>
    </p:spTree>
    <p:extLst>
      <p:ext uri="{BB962C8B-B14F-4D97-AF65-F5344CB8AC3E}">
        <p14:creationId xmlns:p14="http://schemas.microsoft.com/office/powerpoint/2010/main" val="4019872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EDF596-4675-4531-8E1C-66212B676F1D}"/>
              </a:ext>
            </a:extLst>
          </p:cNvPr>
          <p:cNvSpPr>
            <a:spLocks noGrp="1"/>
          </p:cNvSpPr>
          <p:nvPr>
            <p:ph type="title"/>
          </p:nvPr>
        </p:nvSpPr>
        <p:spPr/>
        <p:txBody>
          <a:bodyPr/>
          <a:lstStyle/>
          <a:p>
            <a:r>
              <a:rPr lang="es-ES" dirty="0"/>
              <a:t>Tarea</a:t>
            </a:r>
            <a:endParaRPr lang="es-CU" dirty="0"/>
          </a:p>
        </p:txBody>
      </p:sp>
      <p:sp>
        <p:nvSpPr>
          <p:cNvPr id="3" name="Marcador de contenido 2">
            <a:extLst>
              <a:ext uri="{FF2B5EF4-FFF2-40B4-BE49-F238E27FC236}">
                <a16:creationId xmlns:a16="http://schemas.microsoft.com/office/drawing/2014/main" id="{B6CB3B0F-0D30-4DB0-91C8-8CA31CC5A8E6}"/>
              </a:ext>
            </a:extLst>
          </p:cNvPr>
          <p:cNvSpPr>
            <a:spLocks noGrp="1"/>
          </p:cNvSpPr>
          <p:nvPr>
            <p:ph idx="1"/>
          </p:nvPr>
        </p:nvSpPr>
        <p:spPr/>
        <p:txBody>
          <a:bodyPr>
            <a:normAutofit/>
          </a:bodyPr>
          <a:lstStyle/>
          <a:p>
            <a:pPr marL="0" lvl="0" indent="0">
              <a:buNone/>
            </a:pPr>
            <a:r>
              <a:rPr lang="es-CO" dirty="0"/>
              <a:t>¿Surgimiento y desarrollo del Derecho Internacional Humanitario (DIH), </a:t>
            </a:r>
          </a:p>
          <a:p>
            <a:pPr marL="0" indent="0">
              <a:buNone/>
            </a:pPr>
            <a:endParaRPr lang="es-ES" dirty="0"/>
          </a:p>
          <a:p>
            <a:pPr marL="0" indent="0">
              <a:buNone/>
            </a:pPr>
            <a:endParaRPr lang="es-CO" dirty="0"/>
          </a:p>
          <a:p>
            <a:pPr marL="0" indent="0">
              <a:buNone/>
            </a:pPr>
            <a:r>
              <a:rPr lang="es-CO" dirty="0"/>
              <a:t>¿Definición y conceptos que rigen el derecho de la guerra.</a:t>
            </a:r>
            <a:endParaRPr lang="es-CU" dirty="0"/>
          </a:p>
          <a:p>
            <a:pPr marL="0" indent="0">
              <a:buNone/>
            </a:pPr>
            <a:endParaRPr lang="es-ES" dirty="0"/>
          </a:p>
          <a:p>
            <a:pPr marL="0" indent="0">
              <a:buNone/>
            </a:pPr>
            <a:endParaRPr lang="es-ES" dirty="0"/>
          </a:p>
          <a:p>
            <a:pPr marL="0" indent="0">
              <a:buNone/>
            </a:pPr>
            <a:r>
              <a:rPr lang="es-ES" dirty="0"/>
              <a:t>Convenios de Ginebra y de la Haya y las normas fundamentales aplicables en caso de conflicto armado?</a:t>
            </a:r>
          </a:p>
          <a:p>
            <a:pPr marL="0" indent="0">
              <a:buNone/>
            </a:pPr>
            <a:endParaRPr lang="es-ES" dirty="0"/>
          </a:p>
          <a:p>
            <a:pPr>
              <a:buFont typeface="Wingdings" panose="05000000000000000000" pitchFamily="2" charset="2"/>
              <a:buChar char="Ø"/>
            </a:pPr>
            <a:endParaRPr lang="es-ES" dirty="0"/>
          </a:p>
          <a:p>
            <a:pPr>
              <a:buFont typeface="Wingdings" panose="05000000000000000000" pitchFamily="2" charset="2"/>
              <a:buChar char="Ø"/>
            </a:pPr>
            <a:endParaRPr lang="es-ES" dirty="0"/>
          </a:p>
          <a:p>
            <a:pPr>
              <a:buFont typeface="Wingdings" panose="05000000000000000000" pitchFamily="2" charset="2"/>
              <a:buChar char="Ø"/>
            </a:pPr>
            <a:endParaRPr lang="es-CO" dirty="0"/>
          </a:p>
          <a:p>
            <a:endParaRPr lang="es-CU" dirty="0"/>
          </a:p>
        </p:txBody>
      </p:sp>
    </p:spTree>
    <p:extLst>
      <p:ext uri="{BB962C8B-B14F-4D97-AF65-F5344CB8AC3E}">
        <p14:creationId xmlns:p14="http://schemas.microsoft.com/office/powerpoint/2010/main" val="3826111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16A792-02DB-4281-A719-CCB3BF08408D}"/>
              </a:ext>
            </a:extLst>
          </p:cNvPr>
          <p:cNvSpPr>
            <a:spLocks noGrp="1"/>
          </p:cNvSpPr>
          <p:nvPr>
            <p:ph type="title"/>
          </p:nvPr>
        </p:nvSpPr>
        <p:spPr/>
        <p:txBody>
          <a:bodyPr/>
          <a:lstStyle/>
          <a:p>
            <a:r>
              <a:rPr lang="es-ES" u="sng" dirty="0"/>
              <a:t>Cuestiones</a:t>
            </a:r>
            <a:r>
              <a:rPr lang="es-ES" dirty="0"/>
              <a:t> </a:t>
            </a:r>
            <a:r>
              <a:rPr lang="es-ES" u="sng" dirty="0"/>
              <a:t>a</a:t>
            </a:r>
            <a:r>
              <a:rPr lang="es-ES" dirty="0"/>
              <a:t> </a:t>
            </a:r>
            <a:r>
              <a:rPr lang="es-ES" u="sng" dirty="0"/>
              <a:t>tratar</a:t>
            </a:r>
            <a:r>
              <a:rPr lang="es-ES" dirty="0"/>
              <a:t>:</a:t>
            </a:r>
            <a:endParaRPr lang="es-CU" dirty="0"/>
          </a:p>
        </p:txBody>
      </p:sp>
      <p:sp>
        <p:nvSpPr>
          <p:cNvPr id="3" name="Marcador de contenido 2">
            <a:extLst>
              <a:ext uri="{FF2B5EF4-FFF2-40B4-BE49-F238E27FC236}">
                <a16:creationId xmlns:a16="http://schemas.microsoft.com/office/drawing/2014/main" id="{5918E939-B4F2-4698-B763-A11C64169B0B}"/>
              </a:ext>
            </a:extLst>
          </p:cNvPr>
          <p:cNvSpPr>
            <a:spLocks noGrp="1"/>
          </p:cNvSpPr>
          <p:nvPr>
            <p:ph idx="1"/>
          </p:nvPr>
        </p:nvSpPr>
        <p:spPr>
          <a:xfrm>
            <a:off x="838200" y="2922904"/>
            <a:ext cx="10515600" cy="2422818"/>
          </a:xfrm>
        </p:spPr>
        <p:txBody>
          <a:bodyPr/>
          <a:lstStyle/>
          <a:p>
            <a:r>
              <a:rPr lang="es-CO" dirty="0"/>
              <a:t>Reseña histórica.</a:t>
            </a:r>
          </a:p>
          <a:p>
            <a:r>
              <a:rPr lang="es-CO" dirty="0"/>
              <a:t>Clasificación de las reservas materiales y su empleo.</a:t>
            </a:r>
            <a:endParaRPr lang="es-CU" dirty="0"/>
          </a:p>
          <a:p>
            <a:r>
              <a:rPr lang="es-CO" dirty="0"/>
              <a:t>Vigencia del concepto de Revolución.</a:t>
            </a:r>
            <a:endParaRPr lang="es-CU" dirty="0"/>
          </a:p>
          <a:p>
            <a:pPr marL="0" indent="0">
              <a:buNone/>
            </a:pPr>
            <a:endParaRPr lang="es-CU" dirty="0"/>
          </a:p>
        </p:txBody>
      </p:sp>
    </p:spTree>
    <p:extLst>
      <p:ext uri="{BB962C8B-B14F-4D97-AF65-F5344CB8AC3E}">
        <p14:creationId xmlns:p14="http://schemas.microsoft.com/office/powerpoint/2010/main" val="1105639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B3B5FB-2813-42E2-AC49-EBB8AD4A6D8C}"/>
              </a:ext>
            </a:extLst>
          </p:cNvPr>
          <p:cNvSpPr>
            <a:spLocks noGrp="1"/>
          </p:cNvSpPr>
          <p:nvPr>
            <p:ph type="title"/>
          </p:nvPr>
        </p:nvSpPr>
        <p:spPr>
          <a:xfrm>
            <a:off x="838200" y="210377"/>
            <a:ext cx="10515600" cy="1325563"/>
          </a:xfrm>
        </p:spPr>
        <p:txBody>
          <a:bodyPr/>
          <a:lstStyle/>
          <a:p>
            <a:r>
              <a:rPr lang="es-ES" dirty="0"/>
              <a:t>Pregunta escrita de la clase anterior.</a:t>
            </a:r>
            <a:endParaRPr lang="es-CU" dirty="0"/>
          </a:p>
        </p:txBody>
      </p:sp>
      <p:sp>
        <p:nvSpPr>
          <p:cNvPr id="3" name="Marcador de contenido 2">
            <a:extLst>
              <a:ext uri="{FF2B5EF4-FFF2-40B4-BE49-F238E27FC236}">
                <a16:creationId xmlns:a16="http://schemas.microsoft.com/office/drawing/2014/main" id="{890ED70A-F246-44CE-A517-3140F684BF68}"/>
              </a:ext>
            </a:extLst>
          </p:cNvPr>
          <p:cNvSpPr>
            <a:spLocks noGrp="1"/>
          </p:cNvSpPr>
          <p:nvPr>
            <p:ph idx="1"/>
          </p:nvPr>
        </p:nvSpPr>
        <p:spPr>
          <a:xfrm>
            <a:off x="838200" y="1220711"/>
            <a:ext cx="10515600" cy="4139077"/>
          </a:xfrm>
        </p:spPr>
        <p:txBody>
          <a:bodyPr>
            <a:noAutofit/>
          </a:bodyPr>
          <a:lstStyle/>
          <a:p>
            <a:endParaRPr lang="es-CU" sz="1800" dirty="0"/>
          </a:p>
        </p:txBody>
      </p:sp>
    </p:spTree>
    <p:extLst>
      <p:ext uri="{BB962C8B-B14F-4D97-AF65-F5344CB8AC3E}">
        <p14:creationId xmlns:p14="http://schemas.microsoft.com/office/powerpoint/2010/main" val="4274444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F43EF0-32E5-47B0-93EC-68F1320CF803}"/>
              </a:ext>
            </a:extLst>
          </p:cNvPr>
          <p:cNvSpPr>
            <a:spLocks noGrp="1"/>
          </p:cNvSpPr>
          <p:nvPr>
            <p:ph type="title"/>
          </p:nvPr>
        </p:nvSpPr>
        <p:spPr/>
        <p:txBody>
          <a:bodyPr/>
          <a:lstStyle/>
          <a:p>
            <a:r>
              <a:rPr lang="es-CO" dirty="0"/>
              <a:t>1.</a:t>
            </a:r>
            <a:r>
              <a:rPr lang="es-CO" b="1" dirty="0"/>
              <a:t>Reseña histórica.</a:t>
            </a:r>
            <a:br>
              <a:rPr lang="es-CO" b="1" dirty="0"/>
            </a:br>
            <a:endParaRPr lang="es-CU" b="1" dirty="0"/>
          </a:p>
        </p:txBody>
      </p:sp>
      <p:sp>
        <p:nvSpPr>
          <p:cNvPr id="3" name="Marcador de contenido 2">
            <a:extLst>
              <a:ext uri="{FF2B5EF4-FFF2-40B4-BE49-F238E27FC236}">
                <a16:creationId xmlns:a16="http://schemas.microsoft.com/office/drawing/2014/main" id="{8067DEBF-007B-40BF-B698-5ED25ED05D1C}"/>
              </a:ext>
            </a:extLst>
          </p:cNvPr>
          <p:cNvSpPr>
            <a:spLocks noGrp="1"/>
          </p:cNvSpPr>
          <p:nvPr>
            <p:ph idx="1"/>
          </p:nvPr>
        </p:nvSpPr>
        <p:spPr/>
        <p:txBody>
          <a:bodyPr>
            <a:normAutofit/>
          </a:bodyPr>
          <a:lstStyle/>
          <a:p>
            <a:pPr marL="0" indent="0" algn="just">
              <a:buNone/>
            </a:pPr>
            <a:r>
              <a:rPr lang="es-ES_tradnl" sz="3600" dirty="0"/>
              <a:t>Qué se entiende por compatibilización?</a:t>
            </a:r>
          </a:p>
          <a:p>
            <a:r>
              <a:rPr lang="es-ES_tradnl" sz="3600" dirty="0"/>
              <a:t>R/ Hacer compatible una cosa con otra.</a:t>
            </a:r>
          </a:p>
          <a:p>
            <a:pPr marL="0" indent="0">
              <a:buNone/>
            </a:pPr>
            <a:endParaRPr lang="es-CU" sz="3600" dirty="0"/>
          </a:p>
          <a:p>
            <a:r>
              <a:rPr lang="es-MX" dirty="0"/>
              <a:t>La compatibilización del desarrollo socioeconómico del país con los inte­reses de la defensa, forma parte de nuestra concepción estratégica defensiva del país. Para esto hemos acudido a nuestras tradicio­nes históricas y asimilado las experiencias positivas de otros países.</a:t>
            </a:r>
            <a:endParaRPr lang="es-CU" dirty="0"/>
          </a:p>
          <a:p>
            <a:endParaRPr lang="es-CU" dirty="0"/>
          </a:p>
          <a:p>
            <a:endParaRPr lang="es-CU" dirty="0"/>
          </a:p>
        </p:txBody>
      </p:sp>
    </p:spTree>
    <p:extLst>
      <p:ext uri="{BB962C8B-B14F-4D97-AF65-F5344CB8AC3E}">
        <p14:creationId xmlns:p14="http://schemas.microsoft.com/office/powerpoint/2010/main" val="2444569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EB69C03-AD7F-470B-B2BF-62AD9E655704}"/>
              </a:ext>
            </a:extLst>
          </p:cNvPr>
          <p:cNvSpPr>
            <a:spLocks noGrp="1"/>
          </p:cNvSpPr>
          <p:nvPr>
            <p:ph idx="1"/>
          </p:nvPr>
        </p:nvSpPr>
        <p:spPr>
          <a:xfrm>
            <a:off x="838200" y="1825625"/>
            <a:ext cx="10515600" cy="2507224"/>
          </a:xfrm>
        </p:spPr>
        <p:txBody>
          <a:bodyPr/>
          <a:lstStyle/>
          <a:p>
            <a:pPr algn="just"/>
            <a:r>
              <a:rPr lang="es-MX" dirty="0"/>
              <a:t>La compatibilización del desarrollo económico-social con los intereses de la defensa no es un fenómeno nuevo creado en nuestro país, sino el resultado de la experiencia acumulada en otros países, tanto capitalistas como socialistas, donde armoni­zan y dejan resuelto en lo fundamental los principales elemen­tos de la actividad económica, productiva, social y científico-técnica con los intereses de la defensa.</a:t>
            </a:r>
            <a:endParaRPr lang="es-CU" dirty="0"/>
          </a:p>
          <a:p>
            <a:pPr marL="0" indent="0">
              <a:buNone/>
            </a:pPr>
            <a:endParaRPr lang="es-CU" dirty="0"/>
          </a:p>
        </p:txBody>
      </p:sp>
      <p:sp>
        <p:nvSpPr>
          <p:cNvPr id="2" name="CuadroTexto 1">
            <a:extLst>
              <a:ext uri="{FF2B5EF4-FFF2-40B4-BE49-F238E27FC236}">
                <a16:creationId xmlns:a16="http://schemas.microsoft.com/office/drawing/2014/main" id="{27FE7E5A-07D5-4B35-83B6-CC20DAAF7A63}"/>
              </a:ext>
            </a:extLst>
          </p:cNvPr>
          <p:cNvSpPr txBox="1"/>
          <p:nvPr/>
        </p:nvSpPr>
        <p:spPr>
          <a:xfrm>
            <a:off x="1856935" y="379828"/>
            <a:ext cx="8595360" cy="707886"/>
          </a:xfrm>
          <a:prstGeom prst="rect">
            <a:avLst/>
          </a:prstGeom>
          <a:noFill/>
        </p:spPr>
        <p:txBody>
          <a:bodyPr wrap="square" rtlCol="0">
            <a:spAutoFit/>
          </a:bodyPr>
          <a:lstStyle/>
          <a:p>
            <a:r>
              <a:rPr lang="es-ES" sz="4000" dirty="0"/>
              <a:t>Reseña histórica</a:t>
            </a:r>
            <a:endParaRPr lang="es-CU" sz="4000" dirty="0"/>
          </a:p>
        </p:txBody>
      </p:sp>
    </p:spTree>
    <p:extLst>
      <p:ext uri="{BB962C8B-B14F-4D97-AF65-F5344CB8AC3E}">
        <p14:creationId xmlns:p14="http://schemas.microsoft.com/office/powerpoint/2010/main" val="1151171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EB69C03-AD7F-470B-B2BF-62AD9E655704}"/>
              </a:ext>
            </a:extLst>
          </p:cNvPr>
          <p:cNvSpPr>
            <a:spLocks noGrp="1"/>
          </p:cNvSpPr>
          <p:nvPr>
            <p:ph idx="1"/>
          </p:nvPr>
        </p:nvSpPr>
        <p:spPr>
          <a:xfrm>
            <a:off x="838200" y="1487999"/>
            <a:ext cx="10515600" cy="2507224"/>
          </a:xfrm>
        </p:spPr>
        <p:txBody>
          <a:bodyPr>
            <a:noAutofit/>
          </a:bodyPr>
          <a:lstStyle/>
          <a:p>
            <a:pPr algn="just"/>
            <a:r>
              <a:rPr lang="es-MX" sz="2600" dirty="0"/>
              <a:t> En nuestro país desde los primeros años del proceso revolu­cionario la dirección del mismo llevó a cabo las primeras acciones de compatibilización del desarrollo económico, social y político con los intereses de la defensa. Tal es el caso de los programas de desarrollo de las regiones montañosas y ce­nagosas, construyéndose caminos, puntos de fuego en accesos a la montaña, refugios para la protección del personal y medios materiales, etcétera.</a:t>
            </a:r>
            <a:endParaRPr lang="es-CU" sz="2600" dirty="0"/>
          </a:p>
          <a:p>
            <a:pPr marL="0" indent="0">
              <a:buNone/>
            </a:pPr>
            <a:endParaRPr lang="es-CU" sz="2600" dirty="0"/>
          </a:p>
          <a:p>
            <a:pPr algn="just"/>
            <a:r>
              <a:rPr lang="es-MX" sz="2600" b="1" dirty="0"/>
              <a:t> </a:t>
            </a:r>
            <a:r>
              <a:rPr lang="es-MX" sz="2600" dirty="0"/>
              <a:t>Posteriormente  fueron     ejecutadas la red de autopistas, aeropuertos y    otras obras importantes, las que fueron incidentadas por la defensa, tomándose las medidas para la obstaculi­zación y defensa de los nudos principales. </a:t>
            </a:r>
            <a:endParaRPr lang="es-CU" sz="2600" dirty="0"/>
          </a:p>
          <a:p>
            <a:pPr algn="just"/>
            <a:endParaRPr lang="es-CU" sz="2600" dirty="0"/>
          </a:p>
        </p:txBody>
      </p:sp>
      <p:sp>
        <p:nvSpPr>
          <p:cNvPr id="2" name="CuadroTexto 1">
            <a:extLst>
              <a:ext uri="{FF2B5EF4-FFF2-40B4-BE49-F238E27FC236}">
                <a16:creationId xmlns:a16="http://schemas.microsoft.com/office/drawing/2014/main" id="{27FE7E5A-07D5-4B35-83B6-CC20DAAF7A63}"/>
              </a:ext>
            </a:extLst>
          </p:cNvPr>
          <p:cNvSpPr txBox="1"/>
          <p:nvPr/>
        </p:nvSpPr>
        <p:spPr>
          <a:xfrm>
            <a:off x="1856935" y="379828"/>
            <a:ext cx="8595360" cy="707886"/>
          </a:xfrm>
          <a:prstGeom prst="rect">
            <a:avLst/>
          </a:prstGeom>
          <a:noFill/>
        </p:spPr>
        <p:txBody>
          <a:bodyPr wrap="square" rtlCol="0">
            <a:spAutoFit/>
          </a:bodyPr>
          <a:lstStyle/>
          <a:p>
            <a:r>
              <a:rPr lang="es-ES" sz="4000" dirty="0"/>
              <a:t>Reseña histórica</a:t>
            </a:r>
            <a:endParaRPr lang="es-CU" sz="4000" dirty="0"/>
          </a:p>
        </p:txBody>
      </p:sp>
    </p:spTree>
    <p:extLst>
      <p:ext uri="{BB962C8B-B14F-4D97-AF65-F5344CB8AC3E}">
        <p14:creationId xmlns:p14="http://schemas.microsoft.com/office/powerpoint/2010/main" val="359297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EB69C03-AD7F-470B-B2BF-62AD9E655704}"/>
              </a:ext>
            </a:extLst>
          </p:cNvPr>
          <p:cNvSpPr>
            <a:spLocks noGrp="1"/>
          </p:cNvSpPr>
          <p:nvPr>
            <p:ph idx="1"/>
          </p:nvPr>
        </p:nvSpPr>
        <p:spPr>
          <a:xfrm>
            <a:off x="838200" y="1487999"/>
            <a:ext cx="10515600" cy="3295016"/>
          </a:xfrm>
        </p:spPr>
        <p:txBody>
          <a:bodyPr>
            <a:noAutofit/>
          </a:bodyPr>
          <a:lstStyle/>
          <a:p>
            <a:pPr algn="just"/>
            <a:r>
              <a:rPr lang="es-MX" sz="2600" dirty="0"/>
              <a:t> </a:t>
            </a:r>
            <a:r>
              <a:rPr lang="es-MX" dirty="0"/>
              <a:t>Hacia los años 80, considerando la experiencia acumulada, así como la de otros países, </a:t>
            </a:r>
            <a:r>
              <a:rPr lang="es-MX" dirty="0">
                <a:solidFill>
                  <a:srgbClr val="FF0000"/>
                </a:solidFill>
              </a:rPr>
              <a:t>se decide institucionalizar este proceso </a:t>
            </a:r>
            <a:r>
              <a:rPr lang="es-MX" dirty="0"/>
              <a:t>mediante el reglamento aprobado por el Comité Ejecu­tivo del Consejo de Ministros y su procedimiento, las normas de las FAR y de la Defensa Civil, así como las resoluciones conjuntas del MINFAR con el Banco Nacional de Cuba, Junta Central de Planificación, Comité Estatal de Colaboración Económica y otros, completando en lo fundamental la base reglamentaria de la actividad.</a:t>
            </a:r>
            <a:endParaRPr lang="es-CU" dirty="0"/>
          </a:p>
          <a:p>
            <a:pPr algn="just"/>
            <a:endParaRPr lang="es-CU" sz="2600" dirty="0"/>
          </a:p>
        </p:txBody>
      </p:sp>
      <p:sp>
        <p:nvSpPr>
          <p:cNvPr id="2" name="CuadroTexto 1">
            <a:extLst>
              <a:ext uri="{FF2B5EF4-FFF2-40B4-BE49-F238E27FC236}">
                <a16:creationId xmlns:a16="http://schemas.microsoft.com/office/drawing/2014/main" id="{27FE7E5A-07D5-4B35-83B6-CC20DAAF7A63}"/>
              </a:ext>
            </a:extLst>
          </p:cNvPr>
          <p:cNvSpPr txBox="1"/>
          <p:nvPr/>
        </p:nvSpPr>
        <p:spPr>
          <a:xfrm>
            <a:off x="1856935" y="379828"/>
            <a:ext cx="8595360" cy="707886"/>
          </a:xfrm>
          <a:prstGeom prst="rect">
            <a:avLst/>
          </a:prstGeom>
          <a:noFill/>
        </p:spPr>
        <p:txBody>
          <a:bodyPr wrap="square" rtlCol="0">
            <a:spAutoFit/>
          </a:bodyPr>
          <a:lstStyle/>
          <a:p>
            <a:r>
              <a:rPr lang="es-ES" sz="4000" dirty="0"/>
              <a:t>Reseña histórica</a:t>
            </a:r>
            <a:endParaRPr lang="es-CU" sz="4000" dirty="0"/>
          </a:p>
        </p:txBody>
      </p:sp>
    </p:spTree>
    <p:extLst>
      <p:ext uri="{BB962C8B-B14F-4D97-AF65-F5344CB8AC3E}">
        <p14:creationId xmlns:p14="http://schemas.microsoft.com/office/powerpoint/2010/main" val="3604085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7106C2-C0E6-4345-939B-C7873058D202}"/>
              </a:ext>
            </a:extLst>
          </p:cNvPr>
          <p:cNvSpPr>
            <a:spLocks noGrp="1"/>
          </p:cNvSpPr>
          <p:nvPr>
            <p:ph type="title"/>
          </p:nvPr>
        </p:nvSpPr>
        <p:spPr/>
        <p:txBody>
          <a:bodyPr/>
          <a:lstStyle/>
          <a:p>
            <a:endParaRPr lang="es-CU" dirty="0"/>
          </a:p>
        </p:txBody>
      </p:sp>
      <p:sp>
        <p:nvSpPr>
          <p:cNvPr id="3" name="Marcador de contenido 2">
            <a:extLst>
              <a:ext uri="{FF2B5EF4-FFF2-40B4-BE49-F238E27FC236}">
                <a16:creationId xmlns:a16="http://schemas.microsoft.com/office/drawing/2014/main" id="{2739F1E2-5DA7-40AB-96AE-2E13EC961DEF}"/>
              </a:ext>
            </a:extLst>
          </p:cNvPr>
          <p:cNvSpPr>
            <a:spLocks noGrp="1"/>
          </p:cNvSpPr>
          <p:nvPr>
            <p:ph idx="1"/>
          </p:nvPr>
        </p:nvSpPr>
        <p:spPr/>
        <p:txBody>
          <a:bodyPr/>
          <a:lstStyle/>
          <a:p>
            <a:endParaRPr lang="es-CU"/>
          </a:p>
        </p:txBody>
      </p:sp>
    </p:spTree>
    <p:extLst>
      <p:ext uri="{BB962C8B-B14F-4D97-AF65-F5344CB8AC3E}">
        <p14:creationId xmlns:p14="http://schemas.microsoft.com/office/powerpoint/2010/main" val="118048106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452</TotalTime>
  <Words>1572</Words>
  <Application>Microsoft Office PowerPoint</Application>
  <PresentationFormat>Panorámica</PresentationFormat>
  <Paragraphs>82</Paragraphs>
  <Slides>21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Arial</vt:lpstr>
      <vt:lpstr>Calibri</vt:lpstr>
      <vt:lpstr>Calibri Light</vt:lpstr>
      <vt:lpstr>Wingdings</vt:lpstr>
      <vt:lpstr>Tema de Office</vt:lpstr>
      <vt:lpstr>Tema 4. El proceso de compatibilización del desarrollo económico y social del país con los intereses de la defensa. El sistema de reservas materiales y su función en la economía del país y en la defensa. El concepto de Revolución dado por Fidel; su aplicación al perfil profesional. </vt:lpstr>
      <vt:lpstr>Objetivos: </vt:lpstr>
      <vt:lpstr>Cuestiones a tratar:</vt:lpstr>
      <vt:lpstr>Pregunta escrita de la clase anterior.</vt:lpstr>
      <vt:lpstr>1.Reseña histórica. </vt:lpstr>
      <vt:lpstr>Presentación de PowerPoint</vt:lpstr>
      <vt:lpstr>Presentación de PowerPoint</vt:lpstr>
      <vt:lpstr>Presentación de PowerPoint</vt:lpstr>
      <vt:lpstr>Presentación de PowerPoint</vt:lpstr>
      <vt:lpstr>Con el desarrollo de las fuerzas productivas y las complejidades de la preparación y         asegu­ramiento de las fuerzas y medios para librar una guerra se hizo más necesaria la conciliación de ambos intereses con los objetivos de:</vt:lpstr>
      <vt:lpstr>Con el desarrollo de las fuerzas productivas y las complejidades de la preparación y         asegu­ramiento de las fuerzas y medios para librar una guerra se hizo más necesaria la conciliación de ambos intereses con los objetivos de:</vt:lpstr>
      <vt:lpstr>Con el desarrollo de las fuerzas productivas y las complejidades de la preparación y         asegu­ramiento de las fuerzas y medios para librar una guerra se hizo más necesaria la conciliación de ambos intereses con los objetivos de:</vt:lpstr>
      <vt:lpstr>Clasificación de las reservas materiales y su empleo. </vt:lpstr>
      <vt:lpstr>Presentación de PowerPoint</vt:lpstr>
      <vt:lpstr>Presentación de PowerPoint</vt:lpstr>
      <vt:lpstr>Presentación de PowerPoint</vt:lpstr>
      <vt:lpstr>Presentación de PowerPoint</vt:lpstr>
      <vt:lpstr>Presentación de PowerPoint</vt:lpstr>
      <vt:lpstr>Vigencia del concepto de Revolución. </vt:lpstr>
      <vt:lpstr>Concepto de Revolución:</vt:lpstr>
      <vt:lpstr>Tarea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2. La preparación de la economía para la defensa: principios, organización funcional, formulación de las demandas.</dc:title>
  <dc:creator>Oramas</dc:creator>
  <cp:lastModifiedBy>admin</cp:lastModifiedBy>
  <cp:revision>25</cp:revision>
  <dcterms:created xsi:type="dcterms:W3CDTF">2024-05-10T01:41:21Z</dcterms:created>
  <dcterms:modified xsi:type="dcterms:W3CDTF">2026-03-23T12:28:13Z</dcterms:modified>
</cp:coreProperties>
</file>