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21"/>
  </p:notesMasterIdLst>
  <p:sldIdLst>
    <p:sldId id="324" r:id="rId2"/>
    <p:sldId id="387" r:id="rId3"/>
    <p:sldId id="410" r:id="rId4"/>
    <p:sldId id="419" r:id="rId5"/>
    <p:sldId id="420" r:id="rId6"/>
    <p:sldId id="411" r:id="rId7"/>
    <p:sldId id="421" r:id="rId8"/>
    <p:sldId id="379" r:id="rId9"/>
    <p:sldId id="403" r:id="rId10"/>
    <p:sldId id="404" r:id="rId11"/>
    <p:sldId id="408" r:id="rId12"/>
    <p:sldId id="409" r:id="rId13"/>
    <p:sldId id="413" r:id="rId14"/>
    <p:sldId id="422" r:id="rId15"/>
    <p:sldId id="423" r:id="rId16"/>
    <p:sldId id="424" r:id="rId17"/>
    <p:sldId id="425" r:id="rId18"/>
    <p:sldId id="426" r:id="rId19"/>
    <p:sldId id="427" r:id="rId20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4" autoAdjust="0"/>
    <p:restoredTop sz="94660"/>
  </p:normalViewPr>
  <p:slideViewPr>
    <p:cSldViewPr showGuides="1">
      <p:cViewPr varScale="1">
        <p:scale>
          <a:sx n="73" d="100"/>
          <a:sy n="73" d="100"/>
        </p:scale>
        <p:origin x="1266" y="78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2051720" y="4965184"/>
            <a:ext cx="1609374" cy="1560160"/>
          </a:xfrm>
          <a:ln>
            <a:noFill/>
          </a:ln>
        </p:spPr>
        <p:txBody>
          <a:bodyPr>
            <a:noAutofit/>
          </a:bodyPr>
          <a:lstStyle/>
          <a:p>
            <a:pPr algn="r" defTabSz="628650"/>
            <a:r>
              <a:rPr lang="es-ES_tradnl" dirty="0" smtClean="0"/>
              <a:t>Autora:</a:t>
            </a:r>
          </a:p>
        </p:txBody>
      </p:sp>
      <p:sp>
        <p:nvSpPr>
          <p:cNvPr id="13" name="Subtítulo 4"/>
          <p:cNvSpPr txBox="1">
            <a:spLocks/>
          </p:cNvSpPr>
          <p:nvPr/>
        </p:nvSpPr>
        <p:spPr>
          <a:xfrm>
            <a:off x="3661069" y="4965184"/>
            <a:ext cx="3474683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dirty="0" smtClean="0"/>
              <a:t>Lic. </a:t>
            </a:r>
            <a:r>
              <a:rPr lang="es-ES_tradnl" dirty="0" err="1" smtClean="0"/>
              <a:t>Dayana</a:t>
            </a:r>
            <a:r>
              <a:rPr lang="es-ES_tradnl" dirty="0" smtClean="0"/>
              <a:t>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7016" y="2683157"/>
            <a:ext cx="7593330" cy="1969980"/>
          </a:xfrm>
        </p:spPr>
        <p:txBody>
          <a:bodyPr anchor="b"/>
          <a:lstStyle/>
          <a:p>
            <a:r>
              <a:rPr lang="es-ES" sz="4400" cap="none" dirty="0" smtClean="0"/>
              <a:t>TEMA III: LOS INVENTARIOS </a:t>
            </a:r>
            <a:r>
              <a:rPr lang="es-ES_tradnl" sz="4400" cap="none" dirty="0" smtClean="0"/>
              <a:t/>
            </a:r>
            <a:br>
              <a:rPr lang="es-ES_tradnl" sz="4400" cap="none" dirty="0" smtClean="0"/>
            </a:br>
            <a:r>
              <a:rPr lang="es-ES_tradnl" sz="3600" cap="none" dirty="0" smtClean="0"/>
              <a:t>Sumario: </a:t>
            </a:r>
            <a:r>
              <a:rPr lang="es-MX" sz="4400" cap="none" dirty="0"/>
              <a:t>M</a:t>
            </a:r>
            <a:r>
              <a:rPr lang="es-MX" sz="4400" cap="none" dirty="0" smtClean="0"/>
              <a:t>ercancías en consignación. Registro y control. </a:t>
            </a:r>
            <a:r>
              <a:rPr lang="es-MX" sz="4400" cap="none" dirty="0"/>
              <a:t>M</a:t>
            </a:r>
            <a:r>
              <a:rPr lang="es-MX" sz="4400" cap="none" dirty="0" smtClean="0"/>
              <a:t>étodos de facturación. Informe del comisionista o consignatario. Ejercicio ilustrativo</a:t>
            </a:r>
            <a:r>
              <a:rPr lang="es-NI" sz="4400" cap="none" dirty="0" smtClean="0"/>
              <a:t/>
            </a:r>
            <a:br>
              <a:rPr lang="es-NI" sz="4400" cap="none" dirty="0" smtClean="0"/>
            </a:br>
            <a:endParaRPr lang="es-NI" sz="4400" cap="none" dirty="0"/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7" y="1340768"/>
            <a:ext cx="82704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3200" dirty="0" smtClean="0"/>
              <a:t>Se Fija </a:t>
            </a:r>
            <a:r>
              <a:rPr lang="es-ES" sz="3200" dirty="0"/>
              <a:t>el Costo de Ventas de las mercancías  vendidas por el Consignatario</a:t>
            </a:r>
            <a:endParaRPr lang="es-NI" sz="3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34090"/>
            <a:ext cx="8784976" cy="2883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5618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 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32000" y="1657136"/>
            <a:ext cx="82752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200" dirty="0" smtClean="0"/>
              <a:t>Registrar </a:t>
            </a:r>
            <a:r>
              <a:rPr lang="es-ES" sz="3200" dirty="0"/>
              <a:t>los gastos de la venta notificados y pagados al Consignatario</a:t>
            </a:r>
            <a:endParaRPr lang="es-NI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50950"/>
            <a:ext cx="9112996" cy="271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4083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51520" y="1772816"/>
            <a:ext cx="82704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600" dirty="0"/>
              <a:t>Al cobrar la venta al Consignatario</a:t>
            </a:r>
            <a:endParaRPr lang="es-NI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" y="2564904"/>
            <a:ext cx="9217024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75555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200" dirty="0"/>
              <a:t>Cancelando o ajustando las Cuentas de Orden de la operación</a:t>
            </a:r>
            <a:endParaRPr lang="es-NI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40968"/>
            <a:ext cx="9144000" cy="2541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6076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200" dirty="0" smtClean="0"/>
              <a:t>LIBRO DEL CONSIGNATARIO</a:t>
            </a:r>
          </a:p>
          <a:p>
            <a:pPr algn="ctr">
              <a:spcAft>
                <a:spcPts val="0"/>
              </a:spcAft>
            </a:pPr>
            <a:r>
              <a:rPr lang="es-ES" sz="3200" dirty="0"/>
              <a:t>R</a:t>
            </a:r>
            <a:r>
              <a:rPr lang="es-ES" sz="3200" dirty="0" smtClean="0"/>
              <a:t>ecibe </a:t>
            </a:r>
            <a:r>
              <a:rPr lang="es-ES" sz="3200" dirty="0"/>
              <a:t>las mercancías en consignación</a:t>
            </a:r>
            <a:endParaRPr lang="es-NI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16232"/>
            <a:ext cx="8964488" cy="2726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97564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200" dirty="0"/>
              <a:t>C</a:t>
            </a:r>
            <a:r>
              <a:rPr lang="es-ES" sz="3200" dirty="0" smtClean="0"/>
              <a:t>ontabilizar </a:t>
            </a:r>
            <a:r>
              <a:rPr lang="es-ES" sz="3200" dirty="0"/>
              <a:t>la venta de las mercancías recibidas en consignación</a:t>
            </a:r>
            <a:endParaRPr lang="es-NI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16232"/>
            <a:ext cx="8963840" cy="2745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1076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200" dirty="0" smtClean="0"/>
              <a:t>Fijar el costo de la venta realizada</a:t>
            </a:r>
            <a:endParaRPr lang="es-NI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4904"/>
            <a:ext cx="90364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9837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200" dirty="0"/>
              <a:t>F</a:t>
            </a:r>
            <a:r>
              <a:rPr lang="es-ES" sz="3200" dirty="0" smtClean="0"/>
              <a:t>ija </a:t>
            </a:r>
            <a:r>
              <a:rPr lang="es-ES" sz="3200" dirty="0"/>
              <a:t>la </a:t>
            </a:r>
            <a:r>
              <a:rPr lang="es-ES" sz="3200" dirty="0" smtClean="0"/>
              <a:t>obligación </a:t>
            </a:r>
            <a:r>
              <a:rPr lang="es-ES" sz="3200" dirty="0"/>
              <a:t>de pago al Consignador</a:t>
            </a:r>
            <a:endParaRPr lang="es-NI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9117"/>
            <a:ext cx="9128210" cy="2994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16803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200" dirty="0" smtClean="0"/>
              <a:t>Paga las mercancías </a:t>
            </a:r>
            <a:r>
              <a:rPr lang="es-ES" sz="3200" dirty="0"/>
              <a:t>al Consignador o Comitente</a:t>
            </a:r>
            <a:endParaRPr lang="es-NI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068960"/>
            <a:ext cx="9144001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636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200" dirty="0" smtClean="0"/>
              <a:t>Cancelar </a:t>
            </a:r>
            <a:r>
              <a:rPr lang="es-ES" sz="3200" dirty="0"/>
              <a:t>o </a:t>
            </a:r>
            <a:r>
              <a:rPr lang="es-ES" sz="3200" dirty="0" smtClean="0"/>
              <a:t>ajustar </a:t>
            </a:r>
            <a:r>
              <a:rPr lang="es-ES" sz="3200" dirty="0"/>
              <a:t>las cuentas de orden de control de las mercancías recibidas en consignación</a:t>
            </a:r>
            <a:endParaRPr lang="es-NI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2" y="3408675"/>
            <a:ext cx="9020054" cy="246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884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67544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400" b="1" dirty="0" smtClean="0">
                <a:solidFill>
                  <a:schemeClr val="bg1"/>
                </a:solidFill>
              </a:rPr>
              <a:t>Mercancías en consignación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685800" y="1405880"/>
            <a:ext cx="7772400" cy="497544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6000" dirty="0"/>
              <a:t>C</a:t>
            </a:r>
            <a:r>
              <a:rPr lang="es-ES" sz="6000" dirty="0" smtClean="0"/>
              <a:t>onstituye </a:t>
            </a:r>
            <a:r>
              <a:rPr lang="es-ES" sz="6000" dirty="0"/>
              <a:t>una expansión de la actividad comercial de una empresa </a:t>
            </a:r>
            <a:endParaRPr lang="es-NI" sz="6000" dirty="0"/>
          </a:p>
          <a:p>
            <a:endParaRPr lang="es-E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60645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67544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400" b="1" dirty="0" smtClean="0">
                <a:solidFill>
                  <a:schemeClr val="bg1"/>
                </a:solidFill>
              </a:rPr>
              <a:t>Interviene dos personas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323528" y="1405880"/>
            <a:ext cx="8568952" cy="497544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ES" sz="3600" dirty="0"/>
              <a:t>El </a:t>
            </a:r>
            <a:r>
              <a:rPr lang="es-ES" sz="4000" b="1" u="sng" dirty="0" smtClean="0">
                <a:solidFill>
                  <a:srgbClr val="FF0000"/>
                </a:solidFill>
              </a:rPr>
              <a:t>Comitente o Consignador </a:t>
            </a:r>
            <a:r>
              <a:rPr lang="es-ES" sz="4000" dirty="0"/>
              <a:t>O</a:t>
            </a:r>
            <a:r>
              <a:rPr lang="es-ES" sz="4000" dirty="0" smtClean="0"/>
              <a:t>rdena </a:t>
            </a:r>
            <a:r>
              <a:rPr lang="es-ES" sz="4000" dirty="0"/>
              <a:t>la venta </a:t>
            </a:r>
            <a:endParaRPr lang="es-ES" sz="4000" b="1" u="sng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endParaRPr lang="es-NI" sz="4000" b="1" u="sng" dirty="0">
              <a:solidFill>
                <a:srgbClr val="FF0000"/>
              </a:solidFill>
            </a:endParaRPr>
          </a:p>
          <a:p>
            <a:pPr lvl="0"/>
            <a:r>
              <a:rPr lang="es-ES" sz="4000" dirty="0"/>
              <a:t>El que ejecuta la encomienda                    </a:t>
            </a:r>
            <a:r>
              <a:rPr lang="es-ES" sz="4000" b="1" u="sng" dirty="0" smtClean="0">
                <a:solidFill>
                  <a:srgbClr val="FF0000"/>
                </a:solidFill>
              </a:rPr>
              <a:t>Comisionista o Consignatario</a:t>
            </a:r>
            <a:endParaRPr lang="es-NI" sz="4000" b="1" u="sng" dirty="0">
              <a:solidFill>
                <a:srgbClr val="FF0000"/>
              </a:solidFill>
            </a:endParaRPr>
          </a:p>
          <a:p>
            <a:endParaRPr lang="es-E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93755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VENTANJAS PARA AMBOS MIEMBROS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1520" y="2121408"/>
            <a:ext cx="8640960" cy="4050792"/>
          </a:xfrm>
        </p:spPr>
        <p:txBody>
          <a:bodyPr>
            <a:normAutofit/>
          </a:bodyPr>
          <a:lstStyle/>
          <a:p>
            <a:pPr lvl="0"/>
            <a:r>
              <a:rPr lang="es-ES" sz="4000" dirty="0"/>
              <a:t>Para el </a:t>
            </a:r>
            <a:r>
              <a:rPr lang="es-ES" sz="4000" u="sng" dirty="0">
                <a:solidFill>
                  <a:srgbClr val="FF0000"/>
                </a:solidFill>
              </a:rPr>
              <a:t>Comitente o </a:t>
            </a:r>
            <a:r>
              <a:rPr lang="es-ES" sz="4000" u="sng" dirty="0" smtClean="0">
                <a:solidFill>
                  <a:srgbClr val="FF0000"/>
                </a:solidFill>
              </a:rPr>
              <a:t>Consignador</a:t>
            </a:r>
            <a:endParaRPr lang="es-NI" sz="3600" u="sng" dirty="0"/>
          </a:p>
          <a:p>
            <a:pPr lvl="1"/>
            <a:r>
              <a:rPr lang="es-ES" sz="3600" dirty="0"/>
              <a:t>Ampliar sus ventas a otros territorios.</a:t>
            </a:r>
            <a:endParaRPr lang="es-NI" sz="3200" dirty="0"/>
          </a:p>
          <a:p>
            <a:pPr lvl="1"/>
            <a:r>
              <a:rPr lang="es-ES" sz="3600" dirty="0"/>
              <a:t>Introducir  un artículo nuevo o poco conocido.</a:t>
            </a:r>
            <a:endParaRPr lang="es-NI" sz="3200" dirty="0"/>
          </a:p>
          <a:p>
            <a:pPr lvl="1"/>
            <a:r>
              <a:rPr lang="es-ES" sz="3600" dirty="0"/>
              <a:t>No invertir en sucursales.</a:t>
            </a:r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899529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050792"/>
          </a:xfrm>
        </p:spPr>
        <p:txBody>
          <a:bodyPr>
            <a:normAutofit/>
          </a:bodyPr>
          <a:lstStyle/>
          <a:p>
            <a:pPr lvl="0"/>
            <a:r>
              <a:rPr lang="es-ES" sz="4400" dirty="0" smtClean="0"/>
              <a:t> Para </a:t>
            </a:r>
            <a:r>
              <a:rPr lang="es-ES" sz="4400" dirty="0"/>
              <a:t>el </a:t>
            </a:r>
            <a:r>
              <a:rPr lang="es-ES" sz="4400" u="sng" dirty="0">
                <a:solidFill>
                  <a:srgbClr val="FF0000"/>
                </a:solidFill>
              </a:rPr>
              <a:t>Comisionista </a:t>
            </a:r>
            <a:r>
              <a:rPr lang="es-ES" sz="4400" u="sng" dirty="0" smtClean="0">
                <a:solidFill>
                  <a:srgbClr val="FF0000"/>
                </a:solidFill>
              </a:rPr>
              <a:t>o Consignatario</a:t>
            </a:r>
            <a:endParaRPr lang="es-NI" sz="4000" u="sng" dirty="0">
              <a:solidFill>
                <a:srgbClr val="FF0000"/>
              </a:solidFill>
            </a:endParaRPr>
          </a:p>
          <a:p>
            <a:pPr lvl="1"/>
            <a:r>
              <a:rPr lang="es-ES" sz="4000" dirty="0"/>
              <a:t>No poner en riesgo su </a:t>
            </a:r>
            <a:r>
              <a:rPr lang="es-ES" sz="4000" dirty="0" smtClean="0"/>
              <a:t>capital.</a:t>
            </a:r>
            <a:endParaRPr lang="es-NI" sz="3600" dirty="0"/>
          </a:p>
          <a:p>
            <a:pPr lvl="1"/>
            <a:r>
              <a:rPr lang="es-ES" sz="4000" dirty="0" smtClean="0"/>
              <a:t>Aumentar </a:t>
            </a:r>
            <a:r>
              <a:rPr lang="es-ES" sz="4000" dirty="0"/>
              <a:t>sus operaciones con menos capital.</a:t>
            </a:r>
            <a:endParaRPr lang="es-NI" sz="4000" dirty="0"/>
          </a:p>
        </p:txBody>
      </p:sp>
    </p:spTree>
    <p:extLst>
      <p:ext uri="{BB962C8B-B14F-4D97-AF65-F5344CB8AC3E}">
        <p14:creationId xmlns:p14="http://schemas.microsoft.com/office/powerpoint/2010/main" val="4176008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NI" dirty="0" smtClean="0"/>
              <a:t>Registro de las cuentas de orden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 smtClean="0"/>
              <a:t>En </a:t>
            </a:r>
            <a:r>
              <a:rPr lang="es-ES" sz="3200" dirty="0"/>
              <a:t>los libros </a:t>
            </a:r>
            <a:r>
              <a:rPr lang="es-ES" sz="3200" dirty="0" smtClean="0"/>
              <a:t>del Consignador </a:t>
            </a:r>
            <a:r>
              <a:rPr lang="es-ES" sz="3200" dirty="0"/>
              <a:t>(</a:t>
            </a:r>
            <a:r>
              <a:rPr lang="es-ES" sz="3200" dirty="0" smtClean="0"/>
              <a:t>Y)</a:t>
            </a:r>
          </a:p>
          <a:p>
            <a:pPr marL="0" indent="0">
              <a:buNone/>
            </a:pPr>
            <a:r>
              <a:rPr lang="es-ES" sz="3200" dirty="0"/>
              <a:t> </a:t>
            </a:r>
            <a:r>
              <a:rPr lang="es-ES" sz="3200" dirty="0" smtClean="0"/>
              <a:t>          </a:t>
            </a:r>
            <a:r>
              <a:rPr lang="es-ES" sz="3200" dirty="0" smtClean="0">
                <a:solidFill>
                  <a:srgbClr val="FF0000"/>
                </a:solidFill>
              </a:rPr>
              <a:t>MERCANCIAS REMITIDAS EN CONSIGNACIÓN</a:t>
            </a:r>
            <a:r>
              <a:rPr lang="es-ES" sz="3200" dirty="0"/>
              <a:t>		</a:t>
            </a:r>
            <a:endParaRPr lang="es-ES" sz="3200" dirty="0" smtClean="0"/>
          </a:p>
          <a:p>
            <a:r>
              <a:rPr lang="es-ES" sz="3200" dirty="0" smtClean="0"/>
              <a:t>En </a:t>
            </a:r>
            <a:r>
              <a:rPr lang="es-ES" sz="3200" dirty="0"/>
              <a:t>los libros del </a:t>
            </a:r>
            <a:r>
              <a:rPr lang="es-ES" sz="3200" dirty="0" smtClean="0"/>
              <a:t>Consignatario </a:t>
            </a:r>
            <a:r>
              <a:rPr lang="es-ES" sz="3200" dirty="0"/>
              <a:t>(X) </a:t>
            </a:r>
            <a:br>
              <a:rPr lang="es-ES" sz="3200" dirty="0"/>
            </a:br>
            <a:r>
              <a:rPr lang="es-ES" sz="3200" dirty="0">
                <a:solidFill>
                  <a:srgbClr val="FF0000"/>
                </a:solidFill>
              </a:rPr>
              <a:t> </a:t>
            </a:r>
            <a:r>
              <a:rPr lang="es-ES" sz="3200" dirty="0" smtClean="0">
                <a:solidFill>
                  <a:srgbClr val="FF0000"/>
                </a:solidFill>
              </a:rPr>
              <a:t>       MERCANCIAS RECIBIDAS EN CONSIGNACIÓN</a:t>
            </a:r>
            <a:endParaRPr lang="es-NI" sz="3200" dirty="0">
              <a:solidFill>
                <a:srgbClr val="FF0000"/>
              </a:solidFill>
            </a:endParaRPr>
          </a:p>
          <a:p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259822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84632"/>
            <a:ext cx="8134672" cy="1609344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Las Ventas en </a:t>
            </a:r>
            <a:r>
              <a:rPr lang="es-ES" dirty="0" smtClean="0"/>
              <a:t>Consignación SON Registradas </a:t>
            </a:r>
            <a:r>
              <a:rPr lang="es-ES" dirty="0"/>
              <a:t>por el Consignador </a:t>
            </a:r>
            <a:r>
              <a:rPr lang="es-ES" dirty="0" smtClean="0"/>
              <a:t>POR DOS métodos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  <a:p>
            <a:pPr lvl="0"/>
            <a:r>
              <a:rPr lang="es-ES" sz="3600" dirty="0"/>
              <a:t>A precio de Costo.</a:t>
            </a:r>
            <a:endParaRPr lang="es-NI" sz="3600" dirty="0"/>
          </a:p>
          <a:p>
            <a:pPr lvl="0"/>
            <a:r>
              <a:rPr lang="es-ES" sz="3600" dirty="0"/>
              <a:t>A precio de Venta.</a:t>
            </a:r>
            <a:endParaRPr lang="es-NI" sz="3600" dirty="0"/>
          </a:p>
          <a:p>
            <a:pPr marL="0" indent="0">
              <a:buNone/>
            </a:pPr>
            <a:r>
              <a:rPr lang="es-ES" sz="3600" dirty="0" smtClean="0"/>
              <a:t>El </a:t>
            </a:r>
            <a:r>
              <a:rPr lang="es-ES" sz="3600" dirty="0"/>
              <a:t>Consignatario siempre empleará la modalidad de </a:t>
            </a:r>
            <a:r>
              <a:rPr lang="es-ES" sz="3600" dirty="0">
                <a:solidFill>
                  <a:srgbClr val="FF0000"/>
                </a:solidFill>
              </a:rPr>
              <a:t>A Precio de Venta</a:t>
            </a:r>
            <a:r>
              <a:rPr lang="es-ES" sz="3600" dirty="0"/>
              <a:t>.</a:t>
            </a:r>
            <a:endParaRPr lang="es-NI" sz="3600" dirty="0"/>
          </a:p>
          <a:p>
            <a:endParaRPr lang="es-NI" sz="3600" dirty="0"/>
          </a:p>
        </p:txBody>
      </p:sp>
    </p:spTree>
    <p:extLst>
      <p:ext uri="{BB962C8B-B14F-4D97-AF65-F5344CB8AC3E}">
        <p14:creationId xmlns:p14="http://schemas.microsoft.com/office/powerpoint/2010/main" val="306317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7" y="1340768"/>
            <a:ext cx="827045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N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En los libros del </a:t>
            </a:r>
            <a:r>
              <a:rPr lang="es-NI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Consignador </a:t>
            </a:r>
            <a:endParaRPr lang="es-NI" sz="24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</a:pPr>
            <a:r>
              <a:rPr lang="es-ES" sz="2400" dirty="0"/>
              <a:t>Cuando los productos pasan en propiedad al Consignatario al </a:t>
            </a:r>
            <a:r>
              <a:rPr lang="es-ES" sz="2400" dirty="0" smtClean="0"/>
              <a:t>venderse (</a:t>
            </a:r>
            <a:r>
              <a:rPr lang="es-ES" sz="2400" dirty="0"/>
              <a:t>R</a:t>
            </a:r>
            <a:r>
              <a:rPr lang="es-ES" sz="2400" dirty="0" smtClean="0"/>
              <a:t>emitir </a:t>
            </a:r>
            <a:r>
              <a:rPr lang="es-ES" sz="2400" dirty="0"/>
              <a:t>las mercancías objeto de la </a:t>
            </a:r>
            <a:r>
              <a:rPr lang="es-ES" sz="2400" dirty="0" smtClean="0"/>
              <a:t>transacción)</a:t>
            </a:r>
            <a:endParaRPr lang="es-NI" sz="2400" dirty="0"/>
          </a:p>
          <a:p>
            <a:pPr algn="ctr">
              <a:spcAft>
                <a:spcPts val="0"/>
              </a:spcAft>
            </a:pPr>
            <a:r>
              <a:rPr lang="es-N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MÉTODO A COSTO DE VENTA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7" y="3429000"/>
            <a:ext cx="9013119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5685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6" y="1340768"/>
            <a:ext cx="82704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3200" dirty="0"/>
              <a:t>Al notificarle el Consignatario la venta de las mercancías y la obligación del pago</a:t>
            </a:r>
            <a:endParaRPr lang="es-NI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7" y="2634090"/>
            <a:ext cx="9149418" cy="295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787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5939</TotalTime>
  <Words>305</Words>
  <Application>Microsoft Office PowerPoint</Application>
  <PresentationFormat>Presentación en pantalla (4:3)</PresentationFormat>
  <Paragraphs>53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III: LOS INVENTARIOS  Sumario: Mercancías en consignación. Registro y control. Métodos de facturación. Informe del comisionista o consignatario. Ejercicio ilustrativo </vt:lpstr>
      <vt:lpstr>Presentación de PowerPoint</vt:lpstr>
      <vt:lpstr>Presentación de PowerPoint</vt:lpstr>
      <vt:lpstr>VENTANJAS PARA AMBOS MIEMBROS </vt:lpstr>
      <vt:lpstr>Presentación de PowerPoint</vt:lpstr>
      <vt:lpstr>Registro de las cuentas de orden</vt:lpstr>
      <vt:lpstr>Las Ventas en Consignación SON Registradas por el Consignador POR DOS métodos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295</cp:revision>
  <dcterms:created xsi:type="dcterms:W3CDTF">2017-03-12T09:04:07Z</dcterms:created>
  <dcterms:modified xsi:type="dcterms:W3CDTF">2026-02-25T21:00:06Z</dcterms:modified>
</cp:coreProperties>
</file>