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9" r:id="rId1"/>
  </p:sldMasterIdLst>
  <p:notesMasterIdLst>
    <p:notesMasterId r:id="rId21"/>
  </p:notesMasterIdLst>
  <p:sldIdLst>
    <p:sldId id="324" r:id="rId2"/>
    <p:sldId id="387" r:id="rId3"/>
    <p:sldId id="410" r:id="rId4"/>
    <p:sldId id="419" r:id="rId5"/>
    <p:sldId id="420" r:id="rId6"/>
    <p:sldId id="411" r:id="rId7"/>
    <p:sldId id="421" r:id="rId8"/>
    <p:sldId id="379" r:id="rId9"/>
    <p:sldId id="403" r:id="rId10"/>
    <p:sldId id="404" r:id="rId11"/>
    <p:sldId id="408" r:id="rId12"/>
    <p:sldId id="409" r:id="rId13"/>
    <p:sldId id="413" r:id="rId14"/>
    <p:sldId id="422" r:id="rId15"/>
    <p:sldId id="423" r:id="rId16"/>
    <p:sldId id="424" r:id="rId17"/>
    <p:sldId id="425" r:id="rId18"/>
    <p:sldId id="426" r:id="rId19"/>
    <p:sldId id="427" r:id="rId20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33" userDrawn="1">
          <p15:clr>
            <a:srgbClr val="A4A3A4"/>
          </p15:clr>
        </p15:guide>
        <p15:guide id="2" pos="483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D0B8F"/>
    <a:srgbClr val="512DEB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Estilo medio 1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8603FDC-E32A-4AB5-989C-0864C3EAD2B8}" styleName="Estilo temático 2 - Énfasis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Estilo temático 2 - Énfasis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93D81CF-94F2-401A-BA57-92F5A7B2D0C5}" styleName="Estilo me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24" autoAdjust="0"/>
    <p:restoredTop sz="94660"/>
  </p:normalViewPr>
  <p:slideViewPr>
    <p:cSldViewPr showGuides="1">
      <p:cViewPr varScale="1">
        <p:scale>
          <a:sx n="73" d="100"/>
          <a:sy n="73" d="100"/>
        </p:scale>
        <p:origin x="1266" y="78"/>
      </p:cViewPr>
      <p:guideLst>
        <p:guide orient="horz" pos="1933"/>
        <p:guide pos="483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69" d="100"/>
          <a:sy n="69" d="100"/>
        </p:scale>
        <p:origin x="-3270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D056578-9E9D-4E9A-846E-23837885E2FF}" type="datetimeFigureOut">
              <a:rPr lang="es-ES"/>
              <a:pPr>
                <a:defRPr/>
              </a:pPr>
              <a:t>25/02/2026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ES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BFA82F9-98C4-4A6C-B33B-AEDD7EBCAB9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28662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3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112B15-7BBA-42BA-BBE6-888AE3A283EC}" type="datetimeFigureOut">
              <a:rPr lang="es-ES" smtClean="0"/>
              <a:pPr>
                <a:defRPr/>
              </a:pPr>
              <a:t>25/02/2026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5" y="6272785"/>
            <a:ext cx="4745736" cy="365125"/>
          </a:xfrm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pPr>
              <a:defRPr/>
            </a:pPr>
            <a:fld id="{51AC06E7-1051-400F-931F-C02C05F7028E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11651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F47D3E-C720-44B1-8172-C96BAE03B598}" type="datetimeFigureOut">
              <a:rPr lang="es-ES" smtClean="0"/>
              <a:pPr>
                <a:defRPr/>
              </a:pPr>
              <a:t>25/02/2026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4C3F9F-E31D-4ADE-928F-BE17AEB4580D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746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2CFC81A-61C5-4E08-9D52-CECA444A928A}" type="datetimeFigureOut">
              <a:rPr lang="es-ES" smtClean="0"/>
              <a:pPr>
                <a:defRPr/>
              </a:pPr>
              <a:t>25/02/2026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274434-2AE3-420B-AA31-E470BDA70930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12926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2E87A73-AE39-42C2-9981-78DE848D582A}" type="datetimeFigureOut">
              <a:rPr lang="es-ES" smtClean="0"/>
              <a:pPr>
                <a:defRPr/>
              </a:pPr>
              <a:t>25/02/2026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8E9685-749C-48E2-9F34-44C2F9525B27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1338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5708FC68-6515-4767-B383-EC5F967CA8A7}" type="datetimeFigureOut">
              <a:rPr lang="es-ES" smtClean="0"/>
              <a:pPr>
                <a:defRPr/>
              </a:pPr>
              <a:t>25/02/2026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099" y="6272784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pPr>
              <a:defRPr/>
            </a:pPr>
            <a:fld id="{4E8FB2CE-37EA-4EBE-A19E-964F1483A31E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4195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B2A8E3-92FF-4DAE-980D-E3CF6BA462CC}" type="datetimeFigureOut">
              <a:rPr lang="es-ES" smtClean="0"/>
              <a:pPr>
                <a:defRPr/>
              </a:pPr>
              <a:t>25/02/2026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74AFED-6131-4A92-AD07-4B11299D68D6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3279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A70FDF-7F49-4F67-BCD8-25AAE90DE65A}" type="datetimeFigureOut">
              <a:rPr lang="es-ES" smtClean="0"/>
              <a:pPr>
                <a:defRPr/>
              </a:pPr>
              <a:t>25/02/2026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CA1B25-DD51-415E-8A8F-3F23259DB661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68237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68F87397-AF61-4E00-BFF0-ADDFF72D9F75}" type="datetimeFigureOut">
              <a:rPr lang="es-ES" smtClean="0"/>
              <a:pPr>
                <a:defRPr/>
              </a:pPr>
              <a:t>25/02/2026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0C031E-82D7-4DEB-97BA-E281AF49D9BB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9320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4D66B7-ECC7-420E-8313-FEB5581A0A4F}" type="datetimeFigureOut">
              <a:rPr lang="es-ES" smtClean="0"/>
              <a:pPr>
                <a:defRPr/>
              </a:pPr>
              <a:t>25/02/2026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8BC478-2A3E-46C4-BBD5-D2503B65B98C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9787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422EA18-6A99-4B23-9BB7-F76944561E4D}" type="datetimeFigureOut">
              <a:rPr lang="es-ES" smtClean="0"/>
              <a:pPr>
                <a:defRPr/>
              </a:pPr>
              <a:t>25/02/2026</a:t>
            </a:fld>
            <a:endParaRPr lang="es-E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B44CF0-52ED-4A20-883C-980CC656EAF6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6259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05CDC4-570A-48AA-99F6-4D5B3E4E68FA}" type="datetimeFigureOut">
              <a:rPr lang="es-ES" smtClean="0"/>
              <a:pPr>
                <a:defRPr/>
              </a:pPr>
              <a:t>25/02/2026</a:t>
            </a:fld>
            <a:endParaRPr lang="es-E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18F642-EE4D-4446-BCD4-683F3E258ADD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33309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68F87397-AF61-4E00-BFF0-ADDFF72D9F75}" type="datetimeFigureOut">
              <a:rPr lang="es-ES" smtClean="0"/>
              <a:pPr>
                <a:defRPr/>
              </a:pPr>
              <a:t>25/02/2026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040C031E-82D7-4DEB-97BA-E281AF49D9BB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002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0" r:id="rId1"/>
    <p:sldLayoutId id="2147483911" r:id="rId2"/>
    <p:sldLayoutId id="2147483912" r:id="rId3"/>
    <p:sldLayoutId id="2147483913" r:id="rId4"/>
    <p:sldLayoutId id="2147483914" r:id="rId5"/>
    <p:sldLayoutId id="2147483915" r:id="rId6"/>
    <p:sldLayoutId id="2147483916" r:id="rId7"/>
    <p:sldLayoutId id="2147483917" r:id="rId8"/>
    <p:sldLayoutId id="2147483918" r:id="rId9"/>
    <p:sldLayoutId id="2147483919" r:id="rId10"/>
    <p:sldLayoutId id="214748392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0" kern="1200" cap="all" baseline="0">
          <a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2051720" y="4965184"/>
            <a:ext cx="1609374" cy="1560160"/>
          </a:xfrm>
          <a:ln>
            <a:noFill/>
          </a:ln>
        </p:spPr>
        <p:txBody>
          <a:bodyPr>
            <a:noAutofit/>
          </a:bodyPr>
          <a:lstStyle/>
          <a:p>
            <a:pPr algn="r" defTabSz="628650"/>
            <a:r>
              <a:rPr lang="es-ES_tradnl" dirty="0" smtClean="0"/>
              <a:t>Autora:</a:t>
            </a:r>
          </a:p>
        </p:txBody>
      </p:sp>
      <p:sp>
        <p:nvSpPr>
          <p:cNvPr id="13" name="Subtítulo 4"/>
          <p:cNvSpPr txBox="1">
            <a:spLocks/>
          </p:cNvSpPr>
          <p:nvPr/>
        </p:nvSpPr>
        <p:spPr>
          <a:xfrm>
            <a:off x="3661069" y="4965184"/>
            <a:ext cx="3474683" cy="156016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28650" fontAlgn="auto">
              <a:spcAft>
                <a:spcPts val="0"/>
              </a:spcAft>
            </a:pPr>
            <a:r>
              <a:rPr lang="es-ES_tradnl" dirty="0" smtClean="0"/>
              <a:t>Lic. </a:t>
            </a:r>
            <a:r>
              <a:rPr lang="es-ES_tradnl" dirty="0" err="1" smtClean="0"/>
              <a:t>Dayana</a:t>
            </a:r>
            <a:r>
              <a:rPr lang="es-ES_tradnl" dirty="0" smtClean="0"/>
              <a:t> García Beltrán</a:t>
            </a:r>
          </a:p>
        </p:txBody>
      </p:sp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687016" y="2683157"/>
            <a:ext cx="7593330" cy="1969980"/>
          </a:xfrm>
        </p:spPr>
        <p:txBody>
          <a:bodyPr anchor="b"/>
          <a:lstStyle/>
          <a:p>
            <a:r>
              <a:rPr lang="es-ES" sz="4400" cap="none" dirty="0" smtClean="0"/>
              <a:t>TEMA III: LOS INVENTARIOS </a:t>
            </a:r>
            <a:r>
              <a:rPr lang="es-ES_tradnl" sz="4400" cap="none" dirty="0" smtClean="0"/>
              <a:t/>
            </a:r>
            <a:br>
              <a:rPr lang="es-ES_tradnl" sz="4400" cap="none" dirty="0" smtClean="0"/>
            </a:br>
            <a:r>
              <a:rPr lang="es-ES_tradnl" sz="3600" cap="none" dirty="0" smtClean="0"/>
              <a:t>Sumario: </a:t>
            </a:r>
            <a:r>
              <a:rPr lang="es-MX" sz="4400" cap="none" dirty="0"/>
              <a:t>M</a:t>
            </a:r>
            <a:r>
              <a:rPr lang="es-MX" sz="4400" cap="none" dirty="0" smtClean="0"/>
              <a:t>ercancías en consignación. Registro y control. </a:t>
            </a:r>
            <a:r>
              <a:rPr lang="es-MX" sz="4400" cap="none" dirty="0"/>
              <a:t>M</a:t>
            </a:r>
            <a:r>
              <a:rPr lang="es-MX" sz="4400" cap="none" dirty="0" smtClean="0"/>
              <a:t>étodos de facturación. Informe del comisionista o consignatario. Ejercicio ilustrativo</a:t>
            </a:r>
            <a:r>
              <a:rPr lang="es-NI" sz="4400" cap="none" dirty="0" smtClean="0"/>
              <a:t/>
            </a:r>
            <a:br>
              <a:rPr lang="es-NI" sz="4400" cap="none" dirty="0" smtClean="0"/>
            </a:br>
            <a:endParaRPr lang="es-NI" sz="4400" cap="none" dirty="0"/>
          </a:p>
        </p:txBody>
      </p:sp>
      <p:pic>
        <p:nvPicPr>
          <p:cNvPr id="11" name="16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3568" y="63500"/>
            <a:ext cx="792088" cy="117571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ítulo 3"/>
          <p:cNvSpPr txBox="1">
            <a:spLocks/>
          </p:cNvSpPr>
          <p:nvPr/>
        </p:nvSpPr>
        <p:spPr>
          <a:xfrm>
            <a:off x="3041830" y="1340768"/>
            <a:ext cx="3060340" cy="72361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400" b="0" kern="1200" cap="all" baseline="0">
                <a:blipFill dpi="0" rotWithShape="1">
                  <a:blip r:embed="rId3"/>
                  <a:srcRect/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endParaRPr lang="es-ES" sz="3600" cap="none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432000" y="404664"/>
            <a:ext cx="8280000" cy="720000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x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hangingPunct="1">
              <a:defRPr/>
            </a:pPr>
            <a:r>
              <a:rPr lang="es-ES" sz="3000" b="1" dirty="0" smtClean="0">
                <a:solidFill>
                  <a:schemeClr val="bg1"/>
                </a:solidFill>
              </a:rPr>
              <a:t>PROCESAMIENTO CONTABLE</a:t>
            </a:r>
            <a:endParaRPr lang="es-ES" sz="3000" b="1" dirty="0">
              <a:solidFill>
                <a:schemeClr val="bg1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41547" y="1340768"/>
            <a:ext cx="827045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3200" dirty="0" smtClean="0"/>
              <a:t>Se Fija </a:t>
            </a:r>
            <a:r>
              <a:rPr lang="es-ES" sz="3200" dirty="0"/>
              <a:t>el Costo de Ventas de las mercancías  vendidas por el Consignatario</a:t>
            </a:r>
            <a:endParaRPr lang="es-NI" sz="3200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34090"/>
            <a:ext cx="8784976" cy="2883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56180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432000" y="404664"/>
            <a:ext cx="8280000" cy="1080120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x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hangingPunct="1">
              <a:defRPr/>
            </a:pPr>
            <a:r>
              <a:rPr lang="es-ES" sz="3000" b="1" dirty="0" smtClean="0">
                <a:solidFill>
                  <a:schemeClr val="bg1"/>
                </a:solidFill>
              </a:rPr>
              <a:t>PROCESAMIENTO CONTABLE </a:t>
            </a:r>
            <a:endParaRPr lang="es-ES" sz="3000" b="1" dirty="0">
              <a:solidFill>
                <a:schemeClr val="bg1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32000" y="1657136"/>
            <a:ext cx="827523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ES" sz="3200" dirty="0" smtClean="0"/>
              <a:t>Registrar </a:t>
            </a:r>
            <a:r>
              <a:rPr lang="es-ES" sz="3200" dirty="0"/>
              <a:t>los gastos de la venta notificados y pagados al Consignatario</a:t>
            </a:r>
            <a:endParaRPr lang="es-NI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50950"/>
            <a:ext cx="9112996" cy="2710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14083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432000" y="404664"/>
            <a:ext cx="8280000" cy="1080120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x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hangingPunct="1">
              <a:defRPr/>
            </a:pPr>
            <a:r>
              <a:rPr lang="es-ES" sz="3000" b="1" dirty="0" smtClean="0">
                <a:solidFill>
                  <a:schemeClr val="bg1"/>
                </a:solidFill>
              </a:rPr>
              <a:t>PROCESAMIENTO CONTABLE</a:t>
            </a:r>
          </a:p>
        </p:txBody>
      </p:sp>
      <p:sp>
        <p:nvSpPr>
          <p:cNvPr id="5" name="Rectángulo 4"/>
          <p:cNvSpPr/>
          <p:nvPr/>
        </p:nvSpPr>
        <p:spPr>
          <a:xfrm>
            <a:off x="251520" y="1772816"/>
            <a:ext cx="82704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ES" sz="3600" dirty="0"/>
              <a:t>Al cobrar la venta al Consignatario</a:t>
            </a:r>
            <a:endParaRPr lang="es-NI" sz="3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4" y="2564904"/>
            <a:ext cx="9217024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75555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432000" y="404664"/>
            <a:ext cx="8280000" cy="1080120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x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hangingPunct="1">
              <a:defRPr/>
            </a:pPr>
            <a:r>
              <a:rPr lang="es-ES" sz="3000" b="1" dirty="0" smtClean="0">
                <a:solidFill>
                  <a:schemeClr val="bg1"/>
                </a:solidFill>
              </a:rPr>
              <a:t>PROCESAMIENTO CONTABLE</a:t>
            </a:r>
          </a:p>
        </p:txBody>
      </p:sp>
      <p:sp>
        <p:nvSpPr>
          <p:cNvPr id="5" name="Rectángulo 4"/>
          <p:cNvSpPr/>
          <p:nvPr/>
        </p:nvSpPr>
        <p:spPr>
          <a:xfrm>
            <a:off x="441547" y="1661899"/>
            <a:ext cx="827045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ES" sz="3200" dirty="0"/>
              <a:t>Cancelando o ajustando las Cuentas de Orden de la operación</a:t>
            </a:r>
            <a:endParaRPr lang="es-NI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40968"/>
            <a:ext cx="9144000" cy="2541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60762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432000" y="404664"/>
            <a:ext cx="8280000" cy="1080120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x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hangingPunct="1">
              <a:defRPr/>
            </a:pPr>
            <a:r>
              <a:rPr lang="es-ES" sz="3000" b="1" dirty="0" smtClean="0">
                <a:solidFill>
                  <a:schemeClr val="bg1"/>
                </a:solidFill>
              </a:rPr>
              <a:t>PROCESAMIENTO CONTABLE</a:t>
            </a:r>
          </a:p>
        </p:txBody>
      </p:sp>
      <p:sp>
        <p:nvSpPr>
          <p:cNvPr id="5" name="Rectángulo 4"/>
          <p:cNvSpPr/>
          <p:nvPr/>
        </p:nvSpPr>
        <p:spPr>
          <a:xfrm>
            <a:off x="441547" y="1661899"/>
            <a:ext cx="827045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ES" sz="3200" dirty="0" smtClean="0"/>
              <a:t>LIBRO DEL CONSIGNATARIO</a:t>
            </a:r>
          </a:p>
          <a:p>
            <a:pPr algn="ctr">
              <a:spcAft>
                <a:spcPts val="0"/>
              </a:spcAft>
            </a:pPr>
            <a:r>
              <a:rPr lang="es-ES" sz="3200" dirty="0"/>
              <a:t>R</a:t>
            </a:r>
            <a:r>
              <a:rPr lang="es-ES" sz="3200" dirty="0" smtClean="0"/>
              <a:t>ecibe </a:t>
            </a:r>
            <a:r>
              <a:rPr lang="es-ES" sz="3200" dirty="0"/>
              <a:t>las mercancías en consignación</a:t>
            </a:r>
            <a:endParaRPr lang="es-NI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16232"/>
            <a:ext cx="8964488" cy="2726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97564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432000" y="404664"/>
            <a:ext cx="8280000" cy="1080120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x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hangingPunct="1">
              <a:defRPr/>
            </a:pPr>
            <a:r>
              <a:rPr lang="es-ES" sz="3000" b="1" dirty="0" smtClean="0">
                <a:solidFill>
                  <a:schemeClr val="bg1"/>
                </a:solidFill>
              </a:rPr>
              <a:t>PROCESAMIENTO CONTABLE</a:t>
            </a:r>
          </a:p>
        </p:txBody>
      </p:sp>
      <p:sp>
        <p:nvSpPr>
          <p:cNvPr id="5" name="Rectángulo 4"/>
          <p:cNvSpPr/>
          <p:nvPr/>
        </p:nvSpPr>
        <p:spPr>
          <a:xfrm>
            <a:off x="441547" y="1661899"/>
            <a:ext cx="827045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ES" sz="3200" dirty="0"/>
              <a:t>C</a:t>
            </a:r>
            <a:r>
              <a:rPr lang="es-ES" sz="3200" dirty="0" smtClean="0"/>
              <a:t>ontabilizar </a:t>
            </a:r>
            <a:r>
              <a:rPr lang="es-ES" sz="3200" dirty="0"/>
              <a:t>la venta de las mercancías recibidas en consignación</a:t>
            </a:r>
            <a:endParaRPr lang="es-NI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16232"/>
            <a:ext cx="8963840" cy="2745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10761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432000" y="404664"/>
            <a:ext cx="8280000" cy="1080120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x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hangingPunct="1">
              <a:defRPr/>
            </a:pPr>
            <a:r>
              <a:rPr lang="es-ES" sz="3000" b="1" dirty="0" smtClean="0">
                <a:solidFill>
                  <a:schemeClr val="bg1"/>
                </a:solidFill>
              </a:rPr>
              <a:t>PROCESAMIENTO CONTABLE</a:t>
            </a:r>
          </a:p>
        </p:txBody>
      </p:sp>
      <p:sp>
        <p:nvSpPr>
          <p:cNvPr id="5" name="Rectángulo 4"/>
          <p:cNvSpPr/>
          <p:nvPr/>
        </p:nvSpPr>
        <p:spPr>
          <a:xfrm>
            <a:off x="441547" y="1661899"/>
            <a:ext cx="82704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ES" sz="3200" dirty="0" smtClean="0"/>
              <a:t>Fijar el costo de la venta realizada</a:t>
            </a:r>
            <a:endParaRPr lang="es-NI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64904"/>
            <a:ext cx="9036496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98372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432000" y="404664"/>
            <a:ext cx="8280000" cy="1080120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x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hangingPunct="1">
              <a:defRPr/>
            </a:pPr>
            <a:r>
              <a:rPr lang="es-ES" sz="3000" b="1" dirty="0" smtClean="0">
                <a:solidFill>
                  <a:schemeClr val="bg1"/>
                </a:solidFill>
              </a:rPr>
              <a:t>PROCESAMIENTO CONTABLE</a:t>
            </a:r>
          </a:p>
        </p:txBody>
      </p:sp>
      <p:sp>
        <p:nvSpPr>
          <p:cNvPr id="5" name="Rectángulo 4"/>
          <p:cNvSpPr/>
          <p:nvPr/>
        </p:nvSpPr>
        <p:spPr>
          <a:xfrm>
            <a:off x="441547" y="1661899"/>
            <a:ext cx="82704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ES" sz="3200" dirty="0"/>
              <a:t>F</a:t>
            </a:r>
            <a:r>
              <a:rPr lang="es-ES" sz="3200" dirty="0" smtClean="0"/>
              <a:t>ija </a:t>
            </a:r>
            <a:r>
              <a:rPr lang="es-ES" sz="3200" dirty="0"/>
              <a:t>la </a:t>
            </a:r>
            <a:r>
              <a:rPr lang="es-ES" sz="3200" dirty="0" smtClean="0"/>
              <a:t>obligación </a:t>
            </a:r>
            <a:r>
              <a:rPr lang="es-ES" sz="3200" dirty="0"/>
              <a:t>de pago al Consignador</a:t>
            </a:r>
            <a:endParaRPr lang="es-NI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39117"/>
            <a:ext cx="9128210" cy="2994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16803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432000" y="404664"/>
            <a:ext cx="8280000" cy="1080120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x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hangingPunct="1">
              <a:defRPr/>
            </a:pPr>
            <a:r>
              <a:rPr lang="es-ES" sz="3000" b="1" dirty="0" smtClean="0">
                <a:solidFill>
                  <a:schemeClr val="bg1"/>
                </a:solidFill>
              </a:rPr>
              <a:t>PROCESAMIENTO CONTABLE</a:t>
            </a:r>
          </a:p>
        </p:txBody>
      </p:sp>
      <p:sp>
        <p:nvSpPr>
          <p:cNvPr id="5" name="Rectángulo 4"/>
          <p:cNvSpPr/>
          <p:nvPr/>
        </p:nvSpPr>
        <p:spPr>
          <a:xfrm>
            <a:off x="441547" y="1661899"/>
            <a:ext cx="827045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ES" sz="3200" dirty="0" smtClean="0"/>
              <a:t>Paga las mercancías </a:t>
            </a:r>
            <a:r>
              <a:rPr lang="es-ES" sz="3200" dirty="0"/>
              <a:t>al Consignador o Comitente</a:t>
            </a:r>
            <a:endParaRPr lang="es-NI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068960"/>
            <a:ext cx="9144001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86365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432000" y="404664"/>
            <a:ext cx="8280000" cy="1080120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x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hangingPunct="1">
              <a:defRPr/>
            </a:pPr>
            <a:r>
              <a:rPr lang="es-ES" sz="3000" b="1" dirty="0" smtClean="0">
                <a:solidFill>
                  <a:schemeClr val="bg1"/>
                </a:solidFill>
              </a:rPr>
              <a:t>PROCESAMIENTO CONTABLE</a:t>
            </a:r>
          </a:p>
        </p:txBody>
      </p:sp>
      <p:sp>
        <p:nvSpPr>
          <p:cNvPr id="5" name="Rectángulo 4"/>
          <p:cNvSpPr/>
          <p:nvPr/>
        </p:nvSpPr>
        <p:spPr>
          <a:xfrm>
            <a:off x="441547" y="1661899"/>
            <a:ext cx="827045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ES" sz="3200" dirty="0" smtClean="0"/>
              <a:t>Cancelar </a:t>
            </a:r>
            <a:r>
              <a:rPr lang="es-ES" sz="3200" dirty="0"/>
              <a:t>o </a:t>
            </a:r>
            <a:r>
              <a:rPr lang="es-ES" sz="3200" dirty="0" smtClean="0"/>
              <a:t>ajustar </a:t>
            </a:r>
            <a:r>
              <a:rPr lang="es-ES" sz="3200" dirty="0"/>
              <a:t>las cuentas de orden de control de las mercancías recibidas en consignación</a:t>
            </a:r>
            <a:endParaRPr lang="es-NI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42" y="3408675"/>
            <a:ext cx="9020054" cy="2468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8844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/>
          <p:cNvSpPr>
            <a:spLocks noChangeArrowheads="1"/>
          </p:cNvSpPr>
          <p:nvPr/>
        </p:nvSpPr>
        <p:spPr bwMode="auto">
          <a:xfrm>
            <a:off x="467544" y="404664"/>
            <a:ext cx="8280000" cy="720000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x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hangingPunct="1">
              <a:defRPr/>
            </a:pPr>
            <a:r>
              <a:rPr lang="es-ES" sz="4400" b="1" dirty="0" smtClean="0">
                <a:solidFill>
                  <a:schemeClr val="bg1"/>
                </a:solidFill>
              </a:rPr>
              <a:t>Mercancías en consignación</a:t>
            </a:r>
            <a:endParaRPr lang="es-ES" sz="4400" b="1" dirty="0">
              <a:solidFill>
                <a:schemeClr val="bg1"/>
              </a:solidFill>
            </a:endParaRPr>
          </a:p>
        </p:txBody>
      </p:sp>
      <p:sp>
        <p:nvSpPr>
          <p:cNvPr id="3" name="Marcador de contenido 2"/>
          <p:cNvSpPr txBox="1">
            <a:spLocks/>
          </p:cNvSpPr>
          <p:nvPr/>
        </p:nvSpPr>
        <p:spPr>
          <a:xfrm>
            <a:off x="685800" y="1405880"/>
            <a:ext cx="7772400" cy="4975448"/>
          </a:xfrm>
          <a:prstGeom prst="rect">
            <a:avLst/>
          </a:prstGeom>
        </p:spPr>
        <p:txBody>
          <a:bodyPr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6000" dirty="0"/>
              <a:t>C</a:t>
            </a:r>
            <a:r>
              <a:rPr lang="es-ES" sz="6000" dirty="0" smtClean="0"/>
              <a:t>onstituye </a:t>
            </a:r>
            <a:r>
              <a:rPr lang="es-ES" sz="6000" dirty="0"/>
              <a:t>una expansión de la actividad comercial de una empresa </a:t>
            </a:r>
            <a:endParaRPr lang="es-NI" sz="6000" dirty="0"/>
          </a:p>
          <a:p>
            <a:endParaRPr lang="es-ES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3606459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/>
          <p:cNvSpPr>
            <a:spLocks noChangeArrowheads="1"/>
          </p:cNvSpPr>
          <p:nvPr/>
        </p:nvSpPr>
        <p:spPr bwMode="auto">
          <a:xfrm>
            <a:off x="467544" y="404664"/>
            <a:ext cx="8280000" cy="720000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x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hangingPunct="1">
              <a:defRPr/>
            </a:pPr>
            <a:r>
              <a:rPr lang="es-ES" sz="4400" b="1" dirty="0" smtClean="0">
                <a:solidFill>
                  <a:schemeClr val="bg1"/>
                </a:solidFill>
              </a:rPr>
              <a:t>Interviene dos personas</a:t>
            </a:r>
            <a:endParaRPr lang="es-ES" sz="4400" b="1" dirty="0">
              <a:solidFill>
                <a:schemeClr val="bg1"/>
              </a:solidFill>
            </a:endParaRPr>
          </a:p>
        </p:txBody>
      </p:sp>
      <p:sp>
        <p:nvSpPr>
          <p:cNvPr id="3" name="Marcador de contenido 2"/>
          <p:cNvSpPr txBox="1">
            <a:spLocks/>
          </p:cNvSpPr>
          <p:nvPr/>
        </p:nvSpPr>
        <p:spPr>
          <a:xfrm>
            <a:off x="323528" y="1405880"/>
            <a:ext cx="8568952" cy="4975448"/>
          </a:xfrm>
          <a:prstGeom prst="rect">
            <a:avLst/>
          </a:prstGeom>
        </p:spPr>
        <p:txBody>
          <a:bodyPr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s-ES" sz="3600" dirty="0"/>
              <a:t>El </a:t>
            </a:r>
            <a:r>
              <a:rPr lang="es-ES" sz="4000" b="1" u="sng" dirty="0" smtClean="0">
                <a:solidFill>
                  <a:srgbClr val="FF0000"/>
                </a:solidFill>
              </a:rPr>
              <a:t>Comitente o Consignador </a:t>
            </a:r>
            <a:r>
              <a:rPr lang="es-ES" sz="4000" dirty="0"/>
              <a:t>O</a:t>
            </a:r>
            <a:r>
              <a:rPr lang="es-ES" sz="4000" dirty="0" smtClean="0"/>
              <a:t>rdena </a:t>
            </a:r>
            <a:r>
              <a:rPr lang="es-ES" sz="4000" dirty="0"/>
              <a:t>la venta </a:t>
            </a:r>
            <a:endParaRPr lang="es-ES" sz="4000" b="1" u="sng" dirty="0" smtClean="0">
              <a:solidFill>
                <a:srgbClr val="FF0000"/>
              </a:solidFill>
            </a:endParaRPr>
          </a:p>
          <a:p>
            <a:pPr marL="0" lvl="0" indent="0">
              <a:buNone/>
            </a:pPr>
            <a:endParaRPr lang="es-NI" sz="4000" b="1" u="sng" dirty="0">
              <a:solidFill>
                <a:srgbClr val="FF0000"/>
              </a:solidFill>
            </a:endParaRPr>
          </a:p>
          <a:p>
            <a:pPr lvl="0"/>
            <a:r>
              <a:rPr lang="es-ES" sz="4000" dirty="0"/>
              <a:t>El que ejecuta la encomienda                    </a:t>
            </a:r>
            <a:r>
              <a:rPr lang="es-ES" sz="4000" b="1" u="sng" dirty="0" smtClean="0">
                <a:solidFill>
                  <a:srgbClr val="FF0000"/>
                </a:solidFill>
              </a:rPr>
              <a:t>Comisionista o Consignatario</a:t>
            </a:r>
            <a:endParaRPr lang="es-NI" sz="4000" b="1" u="sng" dirty="0">
              <a:solidFill>
                <a:srgbClr val="FF0000"/>
              </a:solidFill>
            </a:endParaRPr>
          </a:p>
          <a:p>
            <a:endParaRPr lang="es-ES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2937556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NI" dirty="0" smtClean="0"/>
              <a:t>VENTANJAS PARA AMBOS MIEMBROS </a:t>
            </a:r>
            <a:endParaRPr lang="es-NI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1520" y="2121408"/>
            <a:ext cx="8640960" cy="4050792"/>
          </a:xfrm>
        </p:spPr>
        <p:txBody>
          <a:bodyPr>
            <a:normAutofit/>
          </a:bodyPr>
          <a:lstStyle/>
          <a:p>
            <a:pPr lvl="0"/>
            <a:r>
              <a:rPr lang="es-ES" sz="4000" dirty="0"/>
              <a:t>Para el </a:t>
            </a:r>
            <a:r>
              <a:rPr lang="es-ES" sz="4000" u="sng" dirty="0">
                <a:solidFill>
                  <a:srgbClr val="FF0000"/>
                </a:solidFill>
              </a:rPr>
              <a:t>Comitente o </a:t>
            </a:r>
            <a:r>
              <a:rPr lang="es-ES" sz="4000" u="sng" dirty="0" smtClean="0">
                <a:solidFill>
                  <a:srgbClr val="FF0000"/>
                </a:solidFill>
              </a:rPr>
              <a:t>Consignador</a:t>
            </a:r>
            <a:endParaRPr lang="es-NI" sz="3600" u="sng" dirty="0"/>
          </a:p>
          <a:p>
            <a:pPr lvl="1"/>
            <a:r>
              <a:rPr lang="es-ES" sz="3600" dirty="0"/>
              <a:t>Ampliar sus ventas a otros territorios.</a:t>
            </a:r>
            <a:endParaRPr lang="es-NI" sz="3200" dirty="0"/>
          </a:p>
          <a:p>
            <a:pPr lvl="1"/>
            <a:r>
              <a:rPr lang="es-ES" sz="3600" dirty="0"/>
              <a:t>Introducir  un artículo nuevo o poco conocido.</a:t>
            </a:r>
            <a:endParaRPr lang="es-NI" sz="3200" dirty="0"/>
          </a:p>
          <a:p>
            <a:pPr lvl="1"/>
            <a:r>
              <a:rPr lang="es-ES" sz="3600" dirty="0"/>
              <a:t>No invertir en sucursales.</a:t>
            </a:r>
            <a:endParaRPr lang="es-NI" sz="3200" dirty="0"/>
          </a:p>
        </p:txBody>
      </p:sp>
    </p:spTree>
    <p:extLst>
      <p:ext uri="{BB962C8B-B14F-4D97-AF65-F5344CB8AC3E}">
        <p14:creationId xmlns:p14="http://schemas.microsoft.com/office/powerpoint/2010/main" val="899529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4050792"/>
          </a:xfrm>
        </p:spPr>
        <p:txBody>
          <a:bodyPr>
            <a:normAutofit/>
          </a:bodyPr>
          <a:lstStyle/>
          <a:p>
            <a:pPr lvl="0"/>
            <a:r>
              <a:rPr lang="es-ES" sz="4400" dirty="0" smtClean="0"/>
              <a:t> Para </a:t>
            </a:r>
            <a:r>
              <a:rPr lang="es-ES" sz="4400" dirty="0"/>
              <a:t>el </a:t>
            </a:r>
            <a:r>
              <a:rPr lang="es-ES" sz="4400" u="sng" dirty="0">
                <a:solidFill>
                  <a:srgbClr val="FF0000"/>
                </a:solidFill>
              </a:rPr>
              <a:t>Comisionista </a:t>
            </a:r>
            <a:r>
              <a:rPr lang="es-ES" sz="4400" u="sng" dirty="0" smtClean="0">
                <a:solidFill>
                  <a:srgbClr val="FF0000"/>
                </a:solidFill>
              </a:rPr>
              <a:t>o Consignatario</a:t>
            </a:r>
            <a:endParaRPr lang="es-NI" sz="4000" u="sng" dirty="0">
              <a:solidFill>
                <a:srgbClr val="FF0000"/>
              </a:solidFill>
            </a:endParaRPr>
          </a:p>
          <a:p>
            <a:pPr lvl="1"/>
            <a:r>
              <a:rPr lang="es-ES" sz="4000" dirty="0"/>
              <a:t>No poner en riesgo su </a:t>
            </a:r>
            <a:r>
              <a:rPr lang="es-ES" sz="4000" dirty="0" smtClean="0"/>
              <a:t>capital.</a:t>
            </a:r>
            <a:endParaRPr lang="es-NI" sz="3600" dirty="0"/>
          </a:p>
          <a:p>
            <a:pPr lvl="1"/>
            <a:r>
              <a:rPr lang="es-ES" sz="4000" dirty="0" smtClean="0"/>
              <a:t>Aumentar </a:t>
            </a:r>
            <a:r>
              <a:rPr lang="es-ES" sz="4000" dirty="0"/>
              <a:t>sus operaciones con menos capital.</a:t>
            </a:r>
            <a:endParaRPr lang="es-NI" sz="4000" dirty="0"/>
          </a:p>
        </p:txBody>
      </p:sp>
    </p:spTree>
    <p:extLst>
      <p:ext uri="{BB962C8B-B14F-4D97-AF65-F5344CB8AC3E}">
        <p14:creationId xmlns:p14="http://schemas.microsoft.com/office/powerpoint/2010/main" val="4176008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NI" dirty="0" smtClean="0"/>
              <a:t>Registro de las cuentas de orden</a:t>
            </a:r>
            <a:endParaRPr lang="es-NI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sz="3200" dirty="0" smtClean="0"/>
              <a:t>En </a:t>
            </a:r>
            <a:r>
              <a:rPr lang="es-ES" sz="3200" dirty="0"/>
              <a:t>los libros </a:t>
            </a:r>
            <a:r>
              <a:rPr lang="es-ES" sz="3200" dirty="0" smtClean="0"/>
              <a:t>del Consignador </a:t>
            </a:r>
            <a:r>
              <a:rPr lang="es-ES" sz="3200" dirty="0"/>
              <a:t>(</a:t>
            </a:r>
            <a:r>
              <a:rPr lang="es-ES" sz="3200" dirty="0" smtClean="0"/>
              <a:t>Y)</a:t>
            </a:r>
          </a:p>
          <a:p>
            <a:pPr marL="0" indent="0">
              <a:buNone/>
            </a:pPr>
            <a:r>
              <a:rPr lang="es-ES" sz="3200" dirty="0"/>
              <a:t> </a:t>
            </a:r>
            <a:r>
              <a:rPr lang="es-ES" sz="3200" dirty="0" smtClean="0"/>
              <a:t>          </a:t>
            </a:r>
            <a:r>
              <a:rPr lang="es-ES" sz="3200" dirty="0" smtClean="0">
                <a:solidFill>
                  <a:srgbClr val="FF0000"/>
                </a:solidFill>
              </a:rPr>
              <a:t>MERCANCIAS REMITIDAS EN CONSIGNACIÓN</a:t>
            </a:r>
            <a:r>
              <a:rPr lang="es-ES" sz="3200" dirty="0"/>
              <a:t>		</a:t>
            </a:r>
            <a:endParaRPr lang="es-ES" sz="3200" dirty="0" smtClean="0"/>
          </a:p>
          <a:p>
            <a:r>
              <a:rPr lang="es-ES" sz="3200" dirty="0" smtClean="0"/>
              <a:t>En </a:t>
            </a:r>
            <a:r>
              <a:rPr lang="es-ES" sz="3200" dirty="0"/>
              <a:t>los libros del </a:t>
            </a:r>
            <a:r>
              <a:rPr lang="es-ES" sz="3200" dirty="0" smtClean="0"/>
              <a:t>Consignatario </a:t>
            </a:r>
            <a:r>
              <a:rPr lang="es-ES" sz="3200" dirty="0"/>
              <a:t>(X) </a:t>
            </a:r>
            <a:br>
              <a:rPr lang="es-ES" sz="3200" dirty="0"/>
            </a:br>
            <a:r>
              <a:rPr lang="es-ES" sz="3200" dirty="0">
                <a:solidFill>
                  <a:srgbClr val="FF0000"/>
                </a:solidFill>
              </a:rPr>
              <a:t> </a:t>
            </a:r>
            <a:r>
              <a:rPr lang="es-ES" sz="3200" dirty="0" smtClean="0">
                <a:solidFill>
                  <a:srgbClr val="FF0000"/>
                </a:solidFill>
              </a:rPr>
              <a:t>       MERCANCIAS RECIBIDAS EN CONSIGNACIÓN</a:t>
            </a:r>
            <a:endParaRPr lang="es-NI" sz="3200" dirty="0">
              <a:solidFill>
                <a:srgbClr val="FF0000"/>
              </a:solidFill>
            </a:endParaRPr>
          </a:p>
          <a:p>
            <a:endParaRPr lang="es-NI" dirty="0"/>
          </a:p>
        </p:txBody>
      </p:sp>
    </p:spTree>
    <p:extLst>
      <p:ext uri="{BB962C8B-B14F-4D97-AF65-F5344CB8AC3E}">
        <p14:creationId xmlns:p14="http://schemas.microsoft.com/office/powerpoint/2010/main" val="2598225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484632"/>
            <a:ext cx="8134672" cy="1609344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/>
              <a:t>Las Ventas en </a:t>
            </a:r>
            <a:r>
              <a:rPr lang="es-ES" dirty="0" smtClean="0"/>
              <a:t>Consignación SON Registradas </a:t>
            </a:r>
            <a:r>
              <a:rPr lang="es-ES" dirty="0"/>
              <a:t>por el Consignador </a:t>
            </a:r>
            <a:r>
              <a:rPr lang="es-ES" dirty="0" smtClean="0"/>
              <a:t>POR DOS métodos</a:t>
            </a:r>
            <a:endParaRPr lang="es-NI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NI" dirty="0"/>
          </a:p>
          <a:p>
            <a:pPr lvl="0"/>
            <a:r>
              <a:rPr lang="es-ES" sz="3600" dirty="0"/>
              <a:t>A precio de Costo.</a:t>
            </a:r>
            <a:endParaRPr lang="es-NI" sz="3600" dirty="0"/>
          </a:p>
          <a:p>
            <a:pPr lvl="0"/>
            <a:r>
              <a:rPr lang="es-ES" sz="3600" dirty="0"/>
              <a:t>A precio de Venta.</a:t>
            </a:r>
            <a:endParaRPr lang="es-NI" sz="3600" dirty="0"/>
          </a:p>
          <a:p>
            <a:pPr marL="0" indent="0">
              <a:buNone/>
            </a:pPr>
            <a:r>
              <a:rPr lang="es-ES" sz="3600" dirty="0" smtClean="0"/>
              <a:t>El </a:t>
            </a:r>
            <a:r>
              <a:rPr lang="es-ES" sz="3600" dirty="0"/>
              <a:t>Consignatario siempre empleará la modalidad de </a:t>
            </a:r>
            <a:r>
              <a:rPr lang="es-ES" sz="3600" dirty="0">
                <a:solidFill>
                  <a:srgbClr val="FF0000"/>
                </a:solidFill>
              </a:rPr>
              <a:t>A Precio de Venta</a:t>
            </a:r>
            <a:r>
              <a:rPr lang="es-ES" sz="3600" dirty="0"/>
              <a:t>.</a:t>
            </a:r>
            <a:endParaRPr lang="es-NI" sz="3600" dirty="0"/>
          </a:p>
          <a:p>
            <a:endParaRPr lang="es-NI" sz="3600" dirty="0"/>
          </a:p>
        </p:txBody>
      </p:sp>
    </p:spTree>
    <p:extLst>
      <p:ext uri="{BB962C8B-B14F-4D97-AF65-F5344CB8AC3E}">
        <p14:creationId xmlns:p14="http://schemas.microsoft.com/office/powerpoint/2010/main" val="3063172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432000" y="404664"/>
            <a:ext cx="8280000" cy="720000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x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hangingPunct="1">
              <a:defRPr/>
            </a:pPr>
            <a:r>
              <a:rPr lang="es-ES" sz="3000" b="1" dirty="0" smtClean="0">
                <a:solidFill>
                  <a:schemeClr val="bg1"/>
                </a:solidFill>
              </a:rPr>
              <a:t>PROCEDIMIENTO CONTABLE</a:t>
            </a:r>
            <a:endParaRPr lang="es-ES" sz="3000" b="1" dirty="0">
              <a:solidFill>
                <a:schemeClr val="bg1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41547" y="1340768"/>
            <a:ext cx="827045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NI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En los libros del </a:t>
            </a:r>
            <a:r>
              <a:rPr lang="es-NI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Consignador </a:t>
            </a:r>
            <a:endParaRPr lang="es-NI" sz="2400" b="1" u="sng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ctr">
              <a:spcAft>
                <a:spcPts val="0"/>
              </a:spcAft>
            </a:pPr>
            <a:r>
              <a:rPr lang="es-ES" sz="2400" dirty="0"/>
              <a:t>Cuando los productos pasan en propiedad al Consignatario al </a:t>
            </a:r>
            <a:r>
              <a:rPr lang="es-ES" sz="2400" dirty="0" smtClean="0"/>
              <a:t>venderse (</a:t>
            </a:r>
            <a:r>
              <a:rPr lang="es-ES" sz="2400" dirty="0"/>
              <a:t>R</a:t>
            </a:r>
            <a:r>
              <a:rPr lang="es-ES" sz="2400" dirty="0" smtClean="0"/>
              <a:t>emitir </a:t>
            </a:r>
            <a:r>
              <a:rPr lang="es-ES" sz="2400" dirty="0"/>
              <a:t>las mercancías objeto de la </a:t>
            </a:r>
            <a:r>
              <a:rPr lang="es-ES" sz="2400" dirty="0" smtClean="0"/>
              <a:t>transacción)</a:t>
            </a:r>
            <a:endParaRPr lang="es-NI" sz="2400" dirty="0"/>
          </a:p>
          <a:p>
            <a:pPr algn="ctr">
              <a:spcAft>
                <a:spcPts val="0"/>
              </a:spcAft>
            </a:pPr>
            <a:r>
              <a:rPr lang="es-NI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MÉTODO A COSTO DE VENTA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77" y="3429000"/>
            <a:ext cx="9013119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56851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432000" y="404664"/>
            <a:ext cx="8280000" cy="720000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x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hangingPunct="1">
              <a:defRPr/>
            </a:pPr>
            <a:r>
              <a:rPr lang="es-ES" sz="3000" b="1" dirty="0" smtClean="0">
                <a:solidFill>
                  <a:schemeClr val="bg1"/>
                </a:solidFill>
              </a:rPr>
              <a:t>PROCEDIMIENTO CONTABLE</a:t>
            </a:r>
            <a:endParaRPr lang="es-ES" sz="3000" b="1" dirty="0">
              <a:solidFill>
                <a:schemeClr val="bg1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41546" y="1340768"/>
            <a:ext cx="827045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s-ES" sz="3200" dirty="0"/>
              <a:t>Al notificarle el Consignatario la venta de las mercancías y la obligación del pago</a:t>
            </a:r>
            <a:endParaRPr lang="es-NI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7" y="2634090"/>
            <a:ext cx="9149418" cy="295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7871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po de madera">
  <a:themeElements>
    <a:clrScheme name="Rojo naranja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Tipo de madera">
      <a:majorFont>
        <a:latin typeface="Rockwell Condensed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ipo de madera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TM03090434[[fn=Madera]]</Template>
  <TotalTime>5939</TotalTime>
  <Words>305</Words>
  <Application>Microsoft Office PowerPoint</Application>
  <PresentationFormat>Presentación en pantalla (4:3)</PresentationFormat>
  <Paragraphs>53</Paragraphs>
  <Slides>19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6" baseType="lpstr">
      <vt:lpstr>Arial</vt:lpstr>
      <vt:lpstr>Calibri</vt:lpstr>
      <vt:lpstr>Rockwell</vt:lpstr>
      <vt:lpstr>Rockwell Condensed</vt:lpstr>
      <vt:lpstr>Times New Roman</vt:lpstr>
      <vt:lpstr>Wingdings</vt:lpstr>
      <vt:lpstr>Tipo de madera</vt:lpstr>
      <vt:lpstr>TEMA III: LOS INVENTARIOS  Sumario: Mercancías en consignación. Registro y control. Métodos de facturación. Informe del comisionista o consignatario. Ejercicio ilustrativo </vt:lpstr>
      <vt:lpstr>Presentación de PowerPoint</vt:lpstr>
      <vt:lpstr>Presentación de PowerPoint</vt:lpstr>
      <vt:lpstr>VENTANJAS PARA AMBOS MIEMBROS </vt:lpstr>
      <vt:lpstr>Presentación de PowerPoint</vt:lpstr>
      <vt:lpstr>Registro de las cuentas de orden</vt:lpstr>
      <vt:lpstr>Las Ventas en Consignación SON Registradas por el Consignador POR DOS métodos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Andres</dc:creator>
  <cp:lastModifiedBy>DAYANA</cp:lastModifiedBy>
  <cp:revision>295</cp:revision>
  <dcterms:created xsi:type="dcterms:W3CDTF">2017-03-12T09:04:07Z</dcterms:created>
  <dcterms:modified xsi:type="dcterms:W3CDTF">2026-02-25T21:00:06Z</dcterms:modified>
</cp:coreProperties>
</file>