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2" r:id="rId2"/>
    <p:sldId id="263" r:id="rId3"/>
    <p:sldId id="264" r:id="rId4"/>
    <p:sldId id="268" r:id="rId5"/>
    <p:sldId id="266" r:id="rId6"/>
    <p:sldId id="267" r:id="rId7"/>
    <p:sldId id="269" r:id="rId8"/>
    <p:sldId id="270" r:id="rId9"/>
    <p:sldId id="256" r:id="rId10"/>
    <p:sldId id="257" r:id="rId11"/>
    <p:sldId id="271" r:id="rId12"/>
    <p:sldId id="272" r:id="rId13"/>
    <p:sldId id="273" r:id="rId14"/>
    <p:sldId id="258" r:id="rId15"/>
    <p:sldId id="259" r:id="rId16"/>
    <p:sldId id="282" r:id="rId17"/>
    <p:sldId id="283" r:id="rId18"/>
    <p:sldId id="274" r:id="rId19"/>
    <p:sldId id="275" r:id="rId20"/>
    <p:sldId id="276" r:id="rId21"/>
    <p:sldId id="277" r:id="rId22"/>
    <p:sldId id="278" r:id="rId23"/>
    <p:sldId id="260" r:id="rId24"/>
    <p:sldId id="284" r:id="rId25"/>
    <p:sldId id="288" r:id="rId26"/>
    <p:sldId id="285" r:id="rId27"/>
    <p:sldId id="286" r:id="rId28"/>
    <p:sldId id="287" r:id="rId29"/>
    <p:sldId id="289" r:id="rId30"/>
    <p:sldId id="290" r:id="rId31"/>
    <p:sldId id="279" r:id="rId32"/>
    <p:sldId id="298" r:id="rId33"/>
    <p:sldId id="299" r:id="rId34"/>
    <p:sldId id="314" r:id="rId35"/>
    <p:sldId id="320" r:id="rId36"/>
    <p:sldId id="291" r:id="rId37"/>
    <p:sldId id="292" r:id="rId38"/>
    <p:sldId id="293" r:id="rId39"/>
    <p:sldId id="294" r:id="rId40"/>
    <p:sldId id="295" r:id="rId41"/>
    <p:sldId id="313" r:id="rId42"/>
    <p:sldId id="296" r:id="rId43"/>
    <p:sldId id="297" r:id="rId44"/>
    <p:sldId id="300" r:id="rId45"/>
    <p:sldId id="315" r:id="rId46"/>
    <p:sldId id="301" r:id="rId47"/>
    <p:sldId id="302" r:id="rId48"/>
    <p:sldId id="303" r:id="rId49"/>
    <p:sldId id="317" r:id="rId50"/>
    <p:sldId id="318" r:id="rId51"/>
    <p:sldId id="304" r:id="rId52"/>
    <p:sldId id="305" r:id="rId53"/>
    <p:sldId id="316" r:id="rId54"/>
    <p:sldId id="306" r:id="rId55"/>
    <p:sldId id="307" r:id="rId56"/>
    <p:sldId id="308" r:id="rId57"/>
    <p:sldId id="309" r:id="rId58"/>
    <p:sldId id="310" r:id="rId59"/>
    <p:sldId id="319" r:id="rId60"/>
    <p:sldId id="311" r:id="rId61"/>
    <p:sldId id="312" r:id="rId62"/>
    <p:sldId id="322" r:id="rId63"/>
    <p:sldId id="321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50DB0-D9BF-46B9-994B-BD6894165732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6AC9-F221-4F4E-9E1F-2D87F9ED8B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16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2B88-8EC7-4ACB-91CC-5684DBE54062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gif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4.jpeg"/><Relationship Id="rId4" Type="http://schemas.openxmlformats.org/officeDocument/2006/relationships/image" Target="../media/image42.wmf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44.jpeg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2.gif"/><Relationship Id="rId3" Type="http://schemas.openxmlformats.org/officeDocument/2006/relationships/image" Target="../media/image44.jpeg"/><Relationship Id="rId7" Type="http://schemas.openxmlformats.org/officeDocument/2006/relationships/image" Target="../media/image56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5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gif"/><Relationship Id="rId5" Type="http://schemas.openxmlformats.org/officeDocument/2006/relationships/image" Target="../media/image44.jpeg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44.jpeg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2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image" Target="../media/image69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73.wmf"/><Relationship Id="rId9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77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gif"/><Relationship Id="rId4" Type="http://schemas.openxmlformats.org/officeDocument/2006/relationships/image" Target="../media/image8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gif"/><Relationship Id="rId5" Type="http://schemas.openxmlformats.org/officeDocument/2006/relationships/image" Target="../media/image87.wmf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92.png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7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04.wmf"/><Relationship Id="rId3" Type="http://schemas.openxmlformats.org/officeDocument/2006/relationships/image" Target="../media/image98.png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02.wmf"/><Relationship Id="rId14" Type="http://schemas.openxmlformats.org/officeDocument/2006/relationships/image" Target="../media/image2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6.png"/><Relationship Id="rId4" Type="http://schemas.openxmlformats.org/officeDocument/2006/relationships/image" Target="../media/image10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11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11" Type="http://schemas.openxmlformats.org/officeDocument/2006/relationships/image" Target="../media/image110.wmf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107.wmf"/><Relationship Id="rId9" Type="http://schemas.openxmlformats.org/officeDocument/2006/relationships/image" Target="../media/image10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2.gi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8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6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gif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66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iselania\Iconos(Grandes)\ICONOS - I\katom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928670"/>
            <a:ext cx="8215338" cy="4309701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928794" y="71414"/>
            <a:ext cx="5099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Arial" pitchFamily="34" charset="0"/>
              </a:rPr>
              <a:t>FÍSICA- II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5720" y="4929198"/>
            <a:ext cx="879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Ingeniero Industrial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40" y="22122"/>
            <a:ext cx="9144040" cy="6899379"/>
            <a:chOff x="-40" y="22122"/>
            <a:chExt cx="9144040" cy="68993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2122"/>
              <a:ext cx="9144040" cy="6899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7164288" y="6423719"/>
              <a:ext cx="1944216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2400" b="1" dirty="0" err="1" smtClean="0"/>
                <a:t>Fig</a:t>
              </a:r>
              <a:r>
                <a:rPr lang="es-ES" sz="2400" b="1" dirty="0" smtClean="0"/>
                <a:t>: 22-2/672</a:t>
              </a:r>
              <a:endParaRPr lang="es-E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79912" y="836712"/>
            <a:ext cx="5015480" cy="178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latin typeface="Arial" charset="0"/>
              </a:rPr>
              <a:t>Charles Agustín Coulomb:</a:t>
            </a:r>
          </a:p>
          <a:p>
            <a:pPr algn="just">
              <a:spcBef>
                <a:spcPct val="50000"/>
              </a:spcBef>
            </a:pPr>
            <a:r>
              <a:rPr lang="es-ES" sz="2000" b="1" dirty="0">
                <a:latin typeface="Arial" charset="0"/>
              </a:rPr>
              <a:t>(</a:t>
            </a:r>
            <a:r>
              <a:rPr lang="es-ES" sz="2000" b="1" dirty="0"/>
              <a:t>14 de junio de 1736 - París, 23 de agosto de 1806) fue un físico francés</a:t>
            </a:r>
            <a:r>
              <a:rPr lang="es-ES" sz="2000" b="1" dirty="0">
                <a:latin typeface="Arial" charset="0"/>
              </a:rPr>
              <a:t>) 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3275855" cy="327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6 CuadroTexto"/>
          <p:cNvSpPr txBox="1">
            <a:spLocks noChangeArrowheads="1"/>
          </p:cNvSpPr>
          <p:nvPr/>
        </p:nvSpPr>
        <p:spPr bwMode="auto">
          <a:xfrm>
            <a:off x="179512" y="3284984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Se recuerda por haber descrito de manera matemática la ley de atracción entre cargas eléctricas. </a:t>
            </a:r>
            <a:r>
              <a:rPr lang="es-ES" sz="2000" dirty="0" smtClean="0"/>
              <a:t>En </a:t>
            </a:r>
            <a:r>
              <a:rPr lang="es-ES" sz="2000" dirty="0"/>
              <a:t>1777 inventó la balanza de torsión para medir la fuerza de atracción o repulsión que ejercen entre sí dos cargas eléctricas </a:t>
            </a:r>
            <a:r>
              <a:rPr lang="es-ES" sz="2000" dirty="0" smtClean="0"/>
              <a:t>con </a:t>
            </a:r>
            <a:r>
              <a:rPr lang="es-ES" sz="2000" dirty="0"/>
              <a:t>este invento, culminado en 1785, Coulomb pudo establecer el </a:t>
            </a:r>
            <a:r>
              <a:rPr lang="es-ES" sz="2000" dirty="0" smtClean="0"/>
              <a:t>principio que </a:t>
            </a:r>
            <a:r>
              <a:rPr lang="es-ES" sz="2000" dirty="0"/>
              <a:t>rige la interacción entre las cargas eléctricas, actualmente conocido como </a:t>
            </a:r>
            <a:r>
              <a:rPr lang="es-ES" sz="2000" dirty="0" smtClean="0"/>
              <a:t>Ley </a:t>
            </a:r>
            <a:r>
              <a:rPr lang="es-ES" sz="2000" dirty="0"/>
              <a:t>de Coulomb.</a:t>
            </a:r>
          </a:p>
        </p:txBody>
      </p:sp>
    </p:spTree>
    <p:extLst>
      <p:ext uri="{BB962C8B-B14F-4D97-AF65-F5344CB8AC3E}">
        <p14:creationId xmlns:p14="http://schemas.microsoft.com/office/powerpoint/2010/main" val="25574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327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21105" y="4940175"/>
            <a:ext cx="3959007" cy="1729185"/>
            <a:chOff x="2880" y="255"/>
            <a:chExt cx="1854" cy="727"/>
          </a:xfrm>
          <a:solidFill>
            <a:schemeClr val="bg1">
              <a:lumMod val="95000"/>
            </a:schemeClr>
          </a:solidFill>
        </p:grpSpPr>
        <p:sp>
          <p:nvSpPr>
            <p:cNvPr id="3087" name="Rectangle 8"/>
            <p:cNvSpPr>
              <a:spLocks noChangeArrowheads="1"/>
            </p:cNvSpPr>
            <p:nvPr/>
          </p:nvSpPr>
          <p:spPr bwMode="auto">
            <a:xfrm>
              <a:off x="2880" y="255"/>
              <a:ext cx="1840" cy="72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es-ES"/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036564"/>
                </p:ext>
              </p:extLst>
            </p:nvPr>
          </p:nvGraphicFramePr>
          <p:xfrm>
            <a:off x="2880" y="255"/>
            <a:ext cx="1854" cy="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Ecuación" r:id="rId3" imgW="1143000" imgH="444240" progId="Equation.3">
                    <p:embed/>
                  </p:oleObj>
                </mc:Choice>
                <mc:Fallback>
                  <p:oleObj name="Ecuación" r:id="rId3" imgW="11430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5"/>
                          <a:ext cx="1854" cy="7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86026"/>
              </p:ext>
            </p:extLst>
          </p:nvPr>
        </p:nvGraphicFramePr>
        <p:xfrm>
          <a:off x="101155" y="44623"/>
          <a:ext cx="6271045" cy="525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cuación" r:id="rId5" imgW="2946240" imgH="2476440" progId="Equation.3">
                  <p:embed/>
                </p:oleObj>
              </mc:Choice>
              <mc:Fallback>
                <p:oleObj name="Ecuación" r:id="rId5" imgW="2946240" imgH="2476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5" y="44623"/>
                        <a:ext cx="6271045" cy="5258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" name="Picture 8" descr="Penci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9952" y="476672"/>
            <a:ext cx="61753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5" y="0"/>
            <a:ext cx="3357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08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44624"/>
            <a:ext cx="3963205" cy="67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2008" y="-27384"/>
            <a:ext cx="5004048" cy="6001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chemeClr val="tx1"/>
                </a:solidFill>
              </a:rPr>
              <a:t>La </a:t>
            </a:r>
            <a:r>
              <a:rPr lang="es-ES" sz="3200" b="1" dirty="0">
                <a:solidFill>
                  <a:schemeClr val="tx1"/>
                </a:solidFill>
              </a:rPr>
              <a:t>ley de Coulomb</a:t>
            </a:r>
            <a:r>
              <a:rPr lang="es-ES" sz="3200" dirty="0">
                <a:solidFill>
                  <a:schemeClr val="tx1"/>
                </a:solidFill>
              </a:rPr>
              <a:t> puede expresarse como:</a:t>
            </a:r>
          </a:p>
          <a:p>
            <a:pPr algn="just"/>
            <a:r>
              <a:rPr lang="es-ES" sz="3200" i="1" dirty="0">
                <a:solidFill>
                  <a:schemeClr val="tx1"/>
                </a:solidFill>
              </a:rPr>
              <a:t>La magnitud de cada una de las fuerzas eléctricas con que interactúan dos cargas puntuales en reposo es directamente proporcional al producto de la magnitud de ambas cargas e inversamente proporcional al cuadrado de la distancia que las separa.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4" name="Picture 8" descr="Penci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71438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43608" y="6165304"/>
            <a:ext cx="35283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Ver pág. 275; </a:t>
            </a:r>
            <a:r>
              <a:rPr lang="es-ES" sz="2800" b="1" dirty="0" err="1" smtClean="0"/>
              <a:t>fig</a:t>
            </a:r>
            <a:r>
              <a:rPr lang="es-ES" sz="2800" b="1" dirty="0" smtClean="0"/>
              <a:t>: 22-6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81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521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80" y="11718"/>
            <a:ext cx="4630420" cy="53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1406" y="5417929"/>
            <a:ext cx="907259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NOTA: </a:t>
            </a:r>
            <a:r>
              <a:rPr lang="es-ES" sz="2000" dirty="0">
                <a:solidFill>
                  <a:schemeClr val="tx1"/>
                </a:solidFill>
              </a:rPr>
              <a:t>La ley de Coulomb es válida sólo en condiciones estacionarias, es decir, cuando no hay movimiento de las cargas o, como aproximación cuando el movimiento se realiza a velocidades bajas y en trayectorias rectilíneas uniformes. Es por ello que es llamada </a:t>
            </a:r>
            <a:r>
              <a:rPr lang="es-ES" sz="2000" i="1" dirty="0">
                <a:solidFill>
                  <a:schemeClr val="tx1"/>
                </a:solidFill>
              </a:rPr>
              <a:t>fuerza electrostática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2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518"/>
            <a:ext cx="4211960" cy="68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499992" y="99524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El campo eléctrico y las fuerzas eléctricas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es-ES" sz="3200" dirty="0"/>
          </a:p>
        </p:txBody>
      </p:sp>
      <p:grpSp>
        <p:nvGrpSpPr>
          <p:cNvPr id="4" name="3 Grupo"/>
          <p:cNvGrpSpPr/>
          <p:nvPr/>
        </p:nvGrpSpPr>
        <p:grpSpPr>
          <a:xfrm>
            <a:off x="4283968" y="3212976"/>
            <a:ext cx="4752528" cy="3096344"/>
            <a:chOff x="2338042" y="4102448"/>
            <a:chExt cx="4752528" cy="30963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4 Rectángulo"/>
            <p:cNvSpPr/>
            <p:nvPr/>
          </p:nvSpPr>
          <p:spPr>
            <a:xfrm>
              <a:off x="2338042" y="4102448"/>
              <a:ext cx="4752528" cy="3096344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6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795761"/>
                </p:ext>
              </p:extLst>
            </p:nvPr>
          </p:nvGraphicFramePr>
          <p:xfrm>
            <a:off x="2582864" y="4248126"/>
            <a:ext cx="4391025" cy="286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Ecuación" r:id="rId4" imgW="1968480" imgH="1282680" progId="Equation.3">
                    <p:embed/>
                  </p:oleObj>
                </mc:Choice>
                <mc:Fallback>
                  <p:oleObj name="Ecuación" r:id="rId4" imgW="1968480" imgH="1282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2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864" y="4248126"/>
                          <a:ext cx="4391025" cy="286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6 CuadroTexto"/>
          <p:cNvSpPr txBox="1"/>
          <p:nvPr/>
        </p:nvSpPr>
        <p:spPr>
          <a:xfrm>
            <a:off x="4716016" y="116632"/>
            <a:ext cx="37444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Ver pág. 279; </a:t>
            </a:r>
            <a:r>
              <a:rPr lang="es-ES" sz="2800" b="1" dirty="0" err="1" smtClean="0"/>
              <a:t>fig</a:t>
            </a:r>
            <a:r>
              <a:rPr lang="es-ES" sz="2800" b="1" dirty="0" smtClean="0"/>
              <a:t>: 22- 10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802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" y="31668"/>
            <a:ext cx="5259992" cy="20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51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525658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279354"/>
            <a:ext cx="525658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45960" y="6237312"/>
            <a:ext cx="22322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Ver pág. 279.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418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0"/>
            <a:ext cx="9141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76256" y="6237312"/>
            <a:ext cx="22322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Ver pág. 290.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07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" y="71438"/>
            <a:ext cx="9144000" cy="6986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Limitaciones de la Ley de Coulomb</a:t>
            </a:r>
          </a:p>
          <a:p>
            <a:pPr algn="ctr"/>
            <a:endParaRPr lang="es-ES" sz="32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La expresión matemática solo es aplicable a cargas puntuales estacionarias, y para casos estáticos más complicados de carga necesita ser generalizada mediante el potencial eléctrico.</a:t>
            </a:r>
          </a:p>
          <a:p>
            <a:pPr algn="just"/>
            <a:endParaRPr lang="es-ES" sz="28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800" dirty="0">
                <a:solidFill>
                  <a:schemeClr val="tx1"/>
                </a:solidFill>
              </a:rPr>
              <a:t>Para distancias pequeñas (del orden del tamaño de los átomos), la fuerza electrostática se ve superada por otras, como la nuclear </a:t>
            </a:r>
            <a:r>
              <a:rPr lang="es-ES" sz="2800" dirty="0" smtClean="0">
                <a:solidFill>
                  <a:schemeClr val="tx1"/>
                </a:solidFill>
              </a:rPr>
              <a:t>fuerte, </a:t>
            </a:r>
            <a:r>
              <a:rPr lang="es-ES" sz="2800" dirty="0">
                <a:solidFill>
                  <a:schemeClr val="tx1"/>
                </a:solidFill>
              </a:rPr>
              <a:t>o la nuclear débil.</a:t>
            </a:r>
          </a:p>
        </p:txBody>
      </p:sp>
      <p:sp>
        <p:nvSpPr>
          <p:cNvPr id="36867" name="AutoShape 2" descr="\bold{F}_{12} = \frac{1}{4 \pi \epsilon_0} \frac{q_1 q_2}{r^2_{12}} \hat{\bold{r}}_{12}"/>
          <p:cNvSpPr>
            <a:spLocks noChangeAspect="1" noChangeArrowheads="1"/>
          </p:cNvSpPr>
          <p:nvPr/>
        </p:nvSpPr>
        <p:spPr bwMode="auto">
          <a:xfrm>
            <a:off x="114300" y="-2746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68" name="AutoShape 4" descr="\bold{F}_{12} = \frac{1}{4 \pi \epsilon_0} \frac{q_1 q_2}{r^2_{12}} \hat{\bold{r}}_{12}"/>
          <p:cNvSpPr>
            <a:spLocks noChangeAspect="1" noChangeArrowheads="1"/>
          </p:cNvSpPr>
          <p:nvPr/>
        </p:nvSpPr>
        <p:spPr bwMode="auto">
          <a:xfrm>
            <a:off x="114300" y="-2746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7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5643602" cy="6247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Respuesta a la pregunta de inicio de la clase: </a:t>
            </a: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Las moléculas de agua tienen un momento dipolar eléctrico permanente: un extremo de la molécula tiene carga positiva; y el otro extremo tiene carga negativa. Estos extremos atraen iones negativos y positivos, respectivamente, y los mantienen separados en solución.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Penci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624512"/>
            <a:ext cx="61753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1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14314" y="714356"/>
            <a:ext cx="871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Monotype Corsiva" pitchFamily="66" charset="0"/>
                <a:cs typeface="Arial" pitchFamily="34" charset="0"/>
              </a:rPr>
              <a:t>Campo constante en el tiempo. </a:t>
            </a:r>
            <a:endParaRPr lang="es-ES" sz="40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28992" y="-71462"/>
            <a:ext cx="2686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Tema: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211770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Leyes del Campo electrostático (Ley de Coulomb y Gauss). Aplicaciones  Ley de Gauss.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57356" y="1357298"/>
            <a:ext cx="52864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Clase # 1: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282" y="3537426"/>
            <a:ext cx="8786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Cuestiones de estudios: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1. Carga eléctrica. Ley de Coulomb para el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Campo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electrostático. </a:t>
            </a:r>
          </a:p>
          <a:p>
            <a:pPr lvl="0"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2. Ley de GAUSS. </a:t>
            </a:r>
          </a:p>
          <a:p>
            <a:pPr lvl="0"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3. Aplicaciones para el del vector Intensidad del Campo Eléctrico aplicando diferentes métodos, en particular la Ley de Gauss.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Penci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357166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4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01001"/>
            <a:ext cx="7344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C/E # 2: Ley de GAUSS. Cap. 23. </a:t>
            </a:r>
            <a:r>
              <a:rPr lang="es-E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Pág</a:t>
            </a:r>
            <a:r>
              <a:rPr lang="es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705 </a:t>
            </a:r>
            <a:endParaRPr lang="es-E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64704"/>
            <a:ext cx="350046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79564" y="996399"/>
            <a:ext cx="5112516" cy="581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</a:rPr>
              <a:t>Una niña adquiere una carga eléctrica al tocar la esfera metálica con carga. Los cabellos con carga en su cabeza se repelen y se levantan. Si la niña estuviera </a:t>
            </a:r>
            <a:r>
              <a:rPr lang="es-ES" sz="2800" b="1" i="1" dirty="0" smtClean="0">
                <a:solidFill>
                  <a:schemeClr val="tx1"/>
                </a:solidFill>
              </a:rPr>
              <a:t>dentro </a:t>
            </a:r>
            <a:r>
              <a:rPr lang="es-ES" sz="2800" b="1" dirty="0" smtClean="0">
                <a:solidFill>
                  <a:schemeClr val="tx1"/>
                </a:solidFill>
              </a:rPr>
              <a:t>de una esfera de metal grande y con carga, ¿sus cabellos se levantarían</a:t>
            </a:r>
            <a:r>
              <a:rPr lang="es-ES" sz="3600" b="1" dirty="0" smtClean="0">
                <a:solidFill>
                  <a:schemeClr val="tx1"/>
                </a:solidFill>
              </a:rPr>
              <a:t>?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 descr="Mármol blanco"/>
          <p:cNvSpPr>
            <a:spLocks noChangeArrowheads="1" noChangeShapeType="1" noTextEdit="1"/>
          </p:cNvSpPr>
          <p:nvPr/>
        </p:nvSpPr>
        <p:spPr bwMode="auto">
          <a:xfrm>
            <a:off x="1359570" y="280970"/>
            <a:ext cx="35004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Ley de GAUSS: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13142" y="1052736"/>
            <a:ext cx="579901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b="1" u="sng" dirty="0">
                <a:solidFill>
                  <a:schemeClr val="tx1"/>
                </a:solidFill>
              </a:rPr>
              <a:t>La ley de Gauss trata del flujo del campo eléctrico que atraviesa una superficie cerrada.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-27384"/>
            <a:ext cx="2916418" cy="27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2915816" y="2924944"/>
            <a:ext cx="60853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Johann Carl </a:t>
            </a:r>
            <a:r>
              <a:rPr lang="es-ES" b="1" dirty="0" err="1"/>
              <a:t>Friedrich</a:t>
            </a:r>
            <a:r>
              <a:rPr lang="es-ES" b="1" dirty="0"/>
              <a:t> Gauss </a:t>
            </a:r>
            <a:r>
              <a:rPr lang="es-ES" dirty="0"/>
              <a:t>(30 de abril de 1777, Brunswick – 23 de febrero de 1855, </a:t>
            </a:r>
            <a:r>
              <a:rPr lang="es-ES" dirty="0" err="1"/>
              <a:t>Göttingen</a:t>
            </a:r>
            <a:r>
              <a:rPr lang="es-ES" dirty="0"/>
              <a:t> ), fue un matemático, astrónomo y físico alemán que contribuyó en muchos campos, incluida la teoría de números, el análisis matemático, la geometría diferencial, la geodesia, el magnetismo y la óptica. Considerado "el príncipe de las matemáticas" y "el matemático más grande desde la antigüedad“.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759416"/>
            <a:ext cx="2714612" cy="409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64875" cy="676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" y="764704"/>
            <a:ext cx="4307185" cy="60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248290" y="69837"/>
            <a:ext cx="4094162" cy="3052763"/>
            <a:chOff x="357158" y="218110"/>
            <a:chExt cx="4094826" cy="3052123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357158" y="1357298"/>
              <a:ext cx="1931983" cy="1912935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0099CC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340457" y="2296785"/>
              <a:ext cx="0" cy="30480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188057" y="2449185"/>
              <a:ext cx="304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1500166" y="1714488"/>
              <a:ext cx="571504" cy="557210"/>
            </a:xfrm>
            <a:prstGeom prst="line">
              <a:avLst/>
            </a:prstGeom>
            <a:noFill/>
            <a:ln w="50800">
              <a:solidFill>
                <a:srgbClr val="33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714480" y="1428736"/>
              <a:ext cx="555625" cy="630237"/>
            </a:xfrm>
            <a:custGeom>
              <a:avLst/>
              <a:gdLst>
                <a:gd name="T0" fmla="*/ 2147483647 w 350"/>
                <a:gd name="T1" fmla="*/ 2147483647 h 397"/>
                <a:gd name="T2" fmla="*/ 2147483647 w 350"/>
                <a:gd name="T3" fmla="*/ 2147483647 h 397"/>
                <a:gd name="T4" fmla="*/ 2147483647 w 350"/>
                <a:gd name="T5" fmla="*/ 2147483647 h 397"/>
                <a:gd name="T6" fmla="*/ 2147483647 w 350"/>
                <a:gd name="T7" fmla="*/ 2147483647 h 397"/>
                <a:gd name="T8" fmla="*/ 2147483647 w 350"/>
                <a:gd name="T9" fmla="*/ 2147483647 h 397"/>
                <a:gd name="T10" fmla="*/ 2147483647 w 350"/>
                <a:gd name="T11" fmla="*/ 2147483647 h 397"/>
                <a:gd name="T12" fmla="*/ 2147483647 w 350"/>
                <a:gd name="T13" fmla="*/ 2147483647 h 397"/>
                <a:gd name="T14" fmla="*/ 2147483647 w 350"/>
                <a:gd name="T15" fmla="*/ 2147483647 h 397"/>
                <a:gd name="T16" fmla="*/ 2147483647 w 350"/>
                <a:gd name="T17" fmla="*/ 2147483647 h 397"/>
                <a:gd name="T18" fmla="*/ 2147483647 w 350"/>
                <a:gd name="T19" fmla="*/ 2147483647 h 397"/>
                <a:gd name="T20" fmla="*/ 2147483647 w 350"/>
                <a:gd name="T21" fmla="*/ 2147483647 h 397"/>
                <a:gd name="T22" fmla="*/ 2147483647 w 350"/>
                <a:gd name="T23" fmla="*/ 2147483647 h 397"/>
                <a:gd name="T24" fmla="*/ 2147483647 w 350"/>
                <a:gd name="T25" fmla="*/ 2147483647 h 397"/>
                <a:gd name="T26" fmla="*/ 2147483647 w 350"/>
                <a:gd name="T27" fmla="*/ 2147483647 h 397"/>
                <a:gd name="T28" fmla="*/ 2147483647 w 350"/>
                <a:gd name="T29" fmla="*/ 2147483647 h 397"/>
                <a:gd name="T30" fmla="*/ 2147483647 w 350"/>
                <a:gd name="T31" fmla="*/ 2147483647 h 397"/>
                <a:gd name="T32" fmla="*/ 2147483647 w 350"/>
                <a:gd name="T33" fmla="*/ 2147483647 h 397"/>
                <a:gd name="T34" fmla="*/ 2147483647 w 350"/>
                <a:gd name="T35" fmla="*/ 2147483647 h 397"/>
                <a:gd name="T36" fmla="*/ 2147483647 w 350"/>
                <a:gd name="T37" fmla="*/ 2147483647 h 397"/>
                <a:gd name="T38" fmla="*/ 2147483647 w 350"/>
                <a:gd name="T39" fmla="*/ 2147483647 h 397"/>
                <a:gd name="T40" fmla="*/ 2147483647 w 350"/>
                <a:gd name="T41" fmla="*/ 2147483647 h 397"/>
                <a:gd name="T42" fmla="*/ 2147483647 w 350"/>
                <a:gd name="T43" fmla="*/ 2147483647 h 397"/>
                <a:gd name="T44" fmla="*/ 2147483647 w 350"/>
                <a:gd name="T45" fmla="*/ 2147483647 h 397"/>
                <a:gd name="T46" fmla="*/ 2147483647 w 350"/>
                <a:gd name="T47" fmla="*/ 2147483647 h 397"/>
                <a:gd name="T48" fmla="*/ 2147483647 w 350"/>
                <a:gd name="T49" fmla="*/ 2147483647 h 397"/>
                <a:gd name="T50" fmla="*/ 2147483647 w 350"/>
                <a:gd name="T51" fmla="*/ 2147483647 h 397"/>
                <a:gd name="T52" fmla="*/ 2147483647 w 350"/>
                <a:gd name="T53" fmla="*/ 2147483647 h 397"/>
                <a:gd name="T54" fmla="*/ 2147483647 w 350"/>
                <a:gd name="T55" fmla="*/ 2147483647 h 397"/>
                <a:gd name="T56" fmla="*/ 2147483647 w 350"/>
                <a:gd name="T57" fmla="*/ 2147483647 h 397"/>
                <a:gd name="T58" fmla="*/ 2147483647 w 350"/>
                <a:gd name="T59" fmla="*/ 2147483647 h 397"/>
                <a:gd name="T60" fmla="*/ 2147483647 w 350"/>
                <a:gd name="T61" fmla="*/ 2147483647 h 397"/>
                <a:gd name="T62" fmla="*/ 2147483647 w 350"/>
                <a:gd name="T63" fmla="*/ 2147483647 h 397"/>
                <a:gd name="T64" fmla="*/ 2147483647 w 350"/>
                <a:gd name="T65" fmla="*/ 2147483647 h 397"/>
                <a:gd name="T66" fmla="*/ 2147483647 w 350"/>
                <a:gd name="T67" fmla="*/ 2147483647 h 397"/>
                <a:gd name="T68" fmla="*/ 2147483647 w 350"/>
                <a:gd name="T69" fmla="*/ 2147483647 h 397"/>
                <a:gd name="T70" fmla="*/ 2147483647 w 350"/>
                <a:gd name="T71" fmla="*/ 2147483647 h 397"/>
                <a:gd name="T72" fmla="*/ 2147483647 w 350"/>
                <a:gd name="T73" fmla="*/ 2147483647 h 397"/>
                <a:gd name="T74" fmla="*/ 2147483647 w 350"/>
                <a:gd name="T75" fmla="*/ 2147483647 h 397"/>
                <a:gd name="T76" fmla="*/ 2147483647 w 350"/>
                <a:gd name="T77" fmla="*/ 2147483647 h 397"/>
                <a:gd name="T78" fmla="*/ 2147483647 w 350"/>
                <a:gd name="T79" fmla="*/ 0 h 397"/>
                <a:gd name="T80" fmla="*/ 2147483647 w 350"/>
                <a:gd name="T81" fmla="*/ 2147483647 h 397"/>
                <a:gd name="T82" fmla="*/ 2147483647 w 350"/>
                <a:gd name="T83" fmla="*/ 2147483647 h 397"/>
                <a:gd name="T84" fmla="*/ 2147483647 w 350"/>
                <a:gd name="T85" fmla="*/ 2147483647 h 397"/>
                <a:gd name="T86" fmla="*/ 2147483647 w 350"/>
                <a:gd name="T87" fmla="*/ 2147483647 h 397"/>
                <a:gd name="T88" fmla="*/ 2147483647 w 350"/>
                <a:gd name="T89" fmla="*/ 2147483647 h 397"/>
                <a:gd name="T90" fmla="*/ 2147483647 w 350"/>
                <a:gd name="T91" fmla="*/ 2147483647 h 397"/>
                <a:gd name="T92" fmla="*/ 2147483647 w 350"/>
                <a:gd name="T93" fmla="*/ 2147483647 h 397"/>
                <a:gd name="T94" fmla="*/ 2147483647 w 350"/>
                <a:gd name="T95" fmla="*/ 2147483647 h 397"/>
                <a:gd name="T96" fmla="*/ 2147483647 w 350"/>
                <a:gd name="T97" fmla="*/ 2147483647 h 397"/>
                <a:gd name="T98" fmla="*/ 2147483647 w 350"/>
                <a:gd name="T99" fmla="*/ 2147483647 h 3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"/>
                <a:gd name="T151" fmla="*/ 0 h 397"/>
                <a:gd name="T152" fmla="*/ 350 w 350"/>
                <a:gd name="T153" fmla="*/ 397 h 3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" h="397">
                  <a:moveTo>
                    <a:pt x="13" y="72"/>
                  </a:moveTo>
                  <a:lnTo>
                    <a:pt x="10" y="82"/>
                  </a:lnTo>
                  <a:lnTo>
                    <a:pt x="8" y="93"/>
                  </a:lnTo>
                  <a:lnTo>
                    <a:pt x="6" y="106"/>
                  </a:lnTo>
                  <a:lnTo>
                    <a:pt x="5" y="121"/>
                  </a:lnTo>
                  <a:lnTo>
                    <a:pt x="4" y="137"/>
                  </a:lnTo>
                  <a:lnTo>
                    <a:pt x="4" y="153"/>
                  </a:lnTo>
                  <a:lnTo>
                    <a:pt x="4" y="170"/>
                  </a:lnTo>
                  <a:lnTo>
                    <a:pt x="5" y="187"/>
                  </a:lnTo>
                  <a:lnTo>
                    <a:pt x="7" y="204"/>
                  </a:lnTo>
                  <a:lnTo>
                    <a:pt x="9" y="220"/>
                  </a:lnTo>
                  <a:lnTo>
                    <a:pt x="12" y="237"/>
                  </a:lnTo>
                  <a:lnTo>
                    <a:pt x="16" y="252"/>
                  </a:lnTo>
                  <a:lnTo>
                    <a:pt x="20" y="267"/>
                  </a:lnTo>
                  <a:lnTo>
                    <a:pt x="25" y="279"/>
                  </a:lnTo>
                  <a:lnTo>
                    <a:pt x="31" y="291"/>
                  </a:lnTo>
                  <a:lnTo>
                    <a:pt x="37" y="300"/>
                  </a:lnTo>
                  <a:lnTo>
                    <a:pt x="41" y="304"/>
                  </a:lnTo>
                  <a:lnTo>
                    <a:pt x="45" y="307"/>
                  </a:lnTo>
                  <a:lnTo>
                    <a:pt x="55" y="313"/>
                  </a:lnTo>
                  <a:lnTo>
                    <a:pt x="64" y="318"/>
                  </a:lnTo>
                  <a:lnTo>
                    <a:pt x="73" y="324"/>
                  </a:lnTo>
                  <a:lnTo>
                    <a:pt x="87" y="336"/>
                  </a:lnTo>
                  <a:lnTo>
                    <a:pt x="99" y="347"/>
                  </a:lnTo>
                  <a:lnTo>
                    <a:pt x="111" y="357"/>
                  </a:lnTo>
                  <a:lnTo>
                    <a:pt x="123" y="366"/>
                  </a:lnTo>
                  <a:lnTo>
                    <a:pt x="135" y="375"/>
                  </a:lnTo>
                  <a:lnTo>
                    <a:pt x="148" y="382"/>
                  </a:lnTo>
                  <a:lnTo>
                    <a:pt x="156" y="386"/>
                  </a:lnTo>
                  <a:lnTo>
                    <a:pt x="164" y="389"/>
                  </a:lnTo>
                  <a:lnTo>
                    <a:pt x="172" y="392"/>
                  </a:lnTo>
                  <a:lnTo>
                    <a:pt x="181" y="396"/>
                  </a:lnTo>
                  <a:lnTo>
                    <a:pt x="197" y="394"/>
                  </a:lnTo>
                  <a:lnTo>
                    <a:pt x="212" y="394"/>
                  </a:lnTo>
                  <a:lnTo>
                    <a:pt x="227" y="393"/>
                  </a:lnTo>
                  <a:lnTo>
                    <a:pt x="240" y="392"/>
                  </a:lnTo>
                  <a:lnTo>
                    <a:pt x="253" y="392"/>
                  </a:lnTo>
                  <a:lnTo>
                    <a:pt x="265" y="391"/>
                  </a:lnTo>
                  <a:lnTo>
                    <a:pt x="277" y="389"/>
                  </a:lnTo>
                  <a:lnTo>
                    <a:pt x="287" y="387"/>
                  </a:lnTo>
                  <a:lnTo>
                    <a:pt x="297" y="385"/>
                  </a:lnTo>
                  <a:lnTo>
                    <a:pt x="307" y="381"/>
                  </a:lnTo>
                  <a:lnTo>
                    <a:pt x="316" y="375"/>
                  </a:lnTo>
                  <a:lnTo>
                    <a:pt x="323" y="369"/>
                  </a:lnTo>
                  <a:lnTo>
                    <a:pt x="331" y="360"/>
                  </a:lnTo>
                  <a:lnTo>
                    <a:pt x="338" y="350"/>
                  </a:lnTo>
                  <a:lnTo>
                    <a:pt x="343" y="338"/>
                  </a:lnTo>
                  <a:lnTo>
                    <a:pt x="349" y="324"/>
                  </a:lnTo>
                  <a:lnTo>
                    <a:pt x="348" y="315"/>
                  </a:lnTo>
                  <a:lnTo>
                    <a:pt x="348" y="305"/>
                  </a:lnTo>
                  <a:lnTo>
                    <a:pt x="347" y="293"/>
                  </a:lnTo>
                  <a:lnTo>
                    <a:pt x="347" y="280"/>
                  </a:lnTo>
                  <a:lnTo>
                    <a:pt x="346" y="266"/>
                  </a:lnTo>
                  <a:lnTo>
                    <a:pt x="345" y="251"/>
                  </a:lnTo>
                  <a:lnTo>
                    <a:pt x="343" y="219"/>
                  </a:lnTo>
                  <a:lnTo>
                    <a:pt x="339" y="187"/>
                  </a:lnTo>
                  <a:lnTo>
                    <a:pt x="336" y="172"/>
                  </a:lnTo>
                  <a:lnTo>
                    <a:pt x="332" y="157"/>
                  </a:lnTo>
                  <a:lnTo>
                    <a:pt x="329" y="143"/>
                  </a:lnTo>
                  <a:lnTo>
                    <a:pt x="324" y="129"/>
                  </a:lnTo>
                  <a:lnTo>
                    <a:pt x="319" y="118"/>
                  </a:lnTo>
                  <a:lnTo>
                    <a:pt x="313" y="108"/>
                  </a:lnTo>
                  <a:lnTo>
                    <a:pt x="307" y="98"/>
                  </a:lnTo>
                  <a:lnTo>
                    <a:pt x="303" y="88"/>
                  </a:lnTo>
                  <a:lnTo>
                    <a:pt x="298" y="77"/>
                  </a:lnTo>
                  <a:lnTo>
                    <a:pt x="293" y="66"/>
                  </a:lnTo>
                  <a:lnTo>
                    <a:pt x="288" y="56"/>
                  </a:lnTo>
                  <a:lnTo>
                    <a:pt x="282" y="48"/>
                  </a:lnTo>
                  <a:lnTo>
                    <a:pt x="274" y="40"/>
                  </a:lnTo>
                  <a:lnTo>
                    <a:pt x="270" y="38"/>
                  </a:lnTo>
                  <a:lnTo>
                    <a:pt x="265" y="36"/>
                  </a:lnTo>
                  <a:lnTo>
                    <a:pt x="229" y="24"/>
                  </a:lnTo>
                  <a:lnTo>
                    <a:pt x="193" y="12"/>
                  </a:lnTo>
                  <a:lnTo>
                    <a:pt x="188" y="11"/>
                  </a:lnTo>
                  <a:lnTo>
                    <a:pt x="182" y="9"/>
                  </a:lnTo>
                  <a:lnTo>
                    <a:pt x="170" y="5"/>
                  </a:lnTo>
                  <a:lnTo>
                    <a:pt x="165" y="3"/>
                  </a:lnTo>
                  <a:lnTo>
                    <a:pt x="161" y="2"/>
                  </a:lnTo>
                  <a:lnTo>
                    <a:pt x="158" y="1"/>
                  </a:lnTo>
                  <a:lnTo>
                    <a:pt x="157" y="0"/>
                  </a:lnTo>
                  <a:lnTo>
                    <a:pt x="143" y="1"/>
                  </a:lnTo>
                  <a:lnTo>
                    <a:pt x="130" y="2"/>
                  </a:lnTo>
                  <a:lnTo>
                    <a:pt x="101" y="2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1" y="7"/>
                  </a:lnTo>
                  <a:lnTo>
                    <a:pt x="49" y="12"/>
                  </a:lnTo>
                  <a:lnTo>
                    <a:pt x="40" y="18"/>
                  </a:lnTo>
                  <a:lnTo>
                    <a:pt x="33" y="26"/>
                  </a:lnTo>
                  <a:lnTo>
                    <a:pt x="27" y="35"/>
                  </a:lnTo>
                  <a:lnTo>
                    <a:pt x="22" y="44"/>
                  </a:lnTo>
                  <a:lnTo>
                    <a:pt x="12" y="65"/>
                  </a:lnTo>
                  <a:lnTo>
                    <a:pt x="7" y="75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3" y="83"/>
                  </a:lnTo>
                  <a:lnTo>
                    <a:pt x="4" y="81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3" y="72"/>
                  </a:lnTo>
                </a:path>
              </a:pathLst>
            </a:custGeom>
            <a:solidFill>
              <a:srgbClr val="003366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699384" y="365748"/>
              <a:ext cx="838200" cy="76200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689984" y="218110"/>
              <a:ext cx="76200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FF0000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51784" y="1051548"/>
              <a:ext cx="114300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chemeClr val="accent1"/>
                  </a:solidFill>
                  <a:latin typeface="Arial" charset="0"/>
                </a:rPr>
                <a:t>d</a:t>
              </a:r>
              <a:r>
                <a:rPr lang="es-ES" sz="2400" b="1">
                  <a:solidFill>
                    <a:schemeClr val="accent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3766184" y="289548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3074660" y="1071546"/>
              <a:ext cx="38100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295384" y="1571612"/>
              <a:ext cx="990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336699"/>
                  </a:solidFill>
                </a:rPr>
                <a:t>r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071538" y="2500306"/>
              <a:ext cx="1000132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solidFill>
                    <a:srgbClr val="336699"/>
                  </a:solidFill>
                </a:rPr>
                <a:t>q</a:t>
              </a: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1142976" y="2214554"/>
              <a:ext cx="379412" cy="427040"/>
            </a:xfrm>
            <a:prstGeom prst="ellipse">
              <a:avLst/>
            </a:prstGeom>
            <a:solidFill>
              <a:srgbClr val="336699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340457" y="2296785"/>
              <a:ext cx="0" cy="30480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188057" y="2449185"/>
              <a:ext cx="304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2013584" y="975348"/>
              <a:ext cx="838200" cy="7620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10" y="17799"/>
            <a:ext cx="4347790" cy="36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79621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10" y="3645024"/>
            <a:ext cx="43148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71438" y="-24"/>
            <a:ext cx="8786842" cy="1446550"/>
            <a:chOff x="0" y="642918"/>
            <a:chExt cx="8786842" cy="1446550"/>
          </a:xfrm>
        </p:grpSpPr>
        <p:sp>
          <p:nvSpPr>
            <p:cNvPr id="2" name="1 CuadroTexto"/>
            <p:cNvSpPr txBox="1"/>
            <p:nvPr/>
          </p:nvSpPr>
          <p:spPr>
            <a:xfrm>
              <a:off x="0" y="642918"/>
              <a:ext cx="87868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3200" b="1" u="sng" dirty="0" smtClean="0"/>
                <a:t>Flujo del Campo Eléctrico      </a:t>
              </a:r>
              <a:r>
                <a:rPr lang="es-ES" sz="3200" b="1" dirty="0" smtClean="0"/>
                <a:t>:</a:t>
              </a:r>
              <a:r>
                <a:rPr lang="es-ES" sz="3200" dirty="0" smtClean="0"/>
                <a:t> </a:t>
              </a:r>
              <a:r>
                <a:rPr lang="es-ES" sz="2800" dirty="0" smtClean="0"/>
                <a:t>Número de líneas de fuerza que atraviesan de forma perpendicular una superficie definida.</a:t>
              </a:r>
              <a:endParaRPr lang="es-ES" sz="3200" dirty="0"/>
            </a:p>
          </p:txBody>
        </p:sp>
        <p:graphicFrame>
          <p:nvGraphicFramePr>
            <p:cNvPr id="41985" name="Object 1"/>
            <p:cNvGraphicFramePr>
              <a:graphicFrameLocks noChangeAspect="1"/>
            </p:cNvGraphicFramePr>
            <p:nvPr/>
          </p:nvGraphicFramePr>
          <p:xfrm>
            <a:off x="4572000" y="642942"/>
            <a:ext cx="689746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3" name="Ecuación" r:id="rId3" imgW="253780" imgH="215713" progId="Equation.3">
                    <p:embed/>
                  </p:oleObj>
                </mc:Choice>
                <mc:Fallback>
                  <p:oleObj name="Ecuación" r:id="rId3" imgW="253780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642942"/>
                          <a:ext cx="689746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0" y="1844824"/>
            <a:ext cx="90892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enci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6463" y="4767281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953147" y="1465039"/>
            <a:ext cx="18722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chemeClr val="tx1"/>
                </a:solidFill>
              </a:rPr>
              <a:t>Fig</a:t>
            </a:r>
            <a:r>
              <a:rPr lang="es-ES" sz="1400" b="1" dirty="0" smtClean="0">
                <a:solidFill>
                  <a:schemeClr val="tx1"/>
                </a:solidFill>
              </a:rPr>
              <a:t>: 23-6/708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62839"/>
              </p:ext>
            </p:extLst>
          </p:nvPr>
        </p:nvGraphicFramePr>
        <p:xfrm>
          <a:off x="251520" y="188640"/>
          <a:ext cx="864096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cuación" r:id="rId3" imgW="3416040" imgH="863280" progId="Equation.3">
                  <p:embed/>
                </p:oleObj>
              </mc:Choice>
              <mc:Fallback>
                <p:oleObj name="Ecuación" r:id="rId3" imgW="341604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64096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154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366"/>
            <a:ext cx="9144000" cy="25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3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612775" y="3398838"/>
          <a:ext cx="66230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cuación" r:id="rId3" imgW="2540000" imgH="1282700" progId="Equation.3">
                  <p:embed/>
                </p:oleObj>
              </mc:Choice>
              <mc:Fallback>
                <p:oleObj name="Ecuación" r:id="rId3" imgW="25400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398838"/>
                        <a:ext cx="66230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dArt 34" descr="Mármol blanco"/>
          <p:cNvSpPr>
            <a:spLocks noChangeArrowheads="1" noChangeShapeType="1" noTextEdit="1"/>
          </p:cNvSpPr>
          <p:nvPr/>
        </p:nvSpPr>
        <p:spPr bwMode="auto">
          <a:xfrm>
            <a:off x="642938" y="44450"/>
            <a:ext cx="760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Ley de Gauss para un Cilindro.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71406" y="836613"/>
          <a:ext cx="316865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Diapositiva" r:id="rId6" imgW="4572000" imgH="3429000" progId="PowerPoint.Slide.8">
                  <p:embed/>
                </p:oleObj>
              </mc:Choice>
              <mc:Fallback>
                <p:oleObj name="Diapositiva" r:id="rId6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836613"/>
                        <a:ext cx="316865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Penci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6751" y="4725144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50" y="928314"/>
            <a:ext cx="5379130" cy="322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 descr="Mármol blanco"/>
          <p:cNvSpPr>
            <a:spLocks noChangeArrowheads="1" noChangeShapeType="1" noTextEdit="1"/>
          </p:cNvSpPr>
          <p:nvPr/>
        </p:nvSpPr>
        <p:spPr bwMode="auto">
          <a:xfrm>
            <a:off x="642938" y="44450"/>
            <a:ext cx="760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Ley de Gauss para un Cilindro.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8313" y="1268413"/>
            <a:ext cx="2182812" cy="1704975"/>
            <a:chOff x="295" y="799"/>
            <a:chExt cx="1375" cy="107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76" y="799"/>
              <a:ext cx="1129" cy="1043"/>
              <a:chOff x="682" y="890"/>
              <a:chExt cx="1129" cy="1043"/>
            </a:xfrm>
          </p:grpSpPr>
          <p:sp>
            <p:nvSpPr>
              <p:cNvPr id="15386" name="Oval 6"/>
              <p:cNvSpPr>
                <a:spLocks noChangeArrowheads="1"/>
              </p:cNvSpPr>
              <p:nvPr/>
            </p:nvSpPr>
            <p:spPr bwMode="auto">
              <a:xfrm>
                <a:off x="1042" y="890"/>
                <a:ext cx="387" cy="10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15387" name="Line 5"/>
              <p:cNvSpPr>
                <a:spLocks noChangeShapeType="1"/>
              </p:cNvSpPr>
              <p:nvPr/>
            </p:nvSpPr>
            <p:spPr bwMode="auto">
              <a:xfrm flipV="1">
                <a:off x="682" y="1421"/>
                <a:ext cx="1129" cy="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88" name="Arc 7"/>
              <p:cNvSpPr>
                <a:spLocks/>
              </p:cNvSpPr>
              <p:nvPr/>
            </p:nvSpPr>
            <p:spPr bwMode="auto">
              <a:xfrm rot="-2314370">
                <a:off x="883" y="1181"/>
                <a:ext cx="758" cy="725"/>
              </a:xfrm>
              <a:custGeom>
                <a:avLst/>
                <a:gdLst>
                  <a:gd name="T0" fmla="*/ 0 w 20747"/>
                  <a:gd name="T1" fmla="*/ 0 h 21423"/>
                  <a:gd name="T2" fmla="*/ 0 w 20747"/>
                  <a:gd name="T3" fmla="*/ 0 h 21423"/>
                  <a:gd name="T4" fmla="*/ 0 w 20747"/>
                  <a:gd name="T5" fmla="*/ 0 h 21423"/>
                  <a:gd name="T6" fmla="*/ 0 60000 65536"/>
                  <a:gd name="T7" fmla="*/ 0 60000 65536"/>
                  <a:gd name="T8" fmla="*/ 0 60000 65536"/>
                  <a:gd name="T9" fmla="*/ 0 w 20747"/>
                  <a:gd name="T10" fmla="*/ 0 h 21423"/>
                  <a:gd name="T11" fmla="*/ 20747 w 20747"/>
                  <a:gd name="T12" fmla="*/ 21423 h 214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47" h="21423" fill="none" extrusionOk="0">
                    <a:moveTo>
                      <a:pt x="2762" y="0"/>
                    </a:moveTo>
                    <a:cubicBezTo>
                      <a:pt x="11290" y="1100"/>
                      <a:pt x="18353" y="7153"/>
                      <a:pt x="20746" y="15412"/>
                    </a:cubicBezTo>
                  </a:path>
                  <a:path w="20747" h="21423" stroke="0" extrusionOk="0">
                    <a:moveTo>
                      <a:pt x="2762" y="0"/>
                    </a:moveTo>
                    <a:cubicBezTo>
                      <a:pt x="11290" y="1100"/>
                      <a:pt x="18353" y="7153"/>
                      <a:pt x="20746" y="1541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aphicFrame>
          <p:nvGraphicFramePr>
            <p:cNvPr id="15367" name="Object 13"/>
            <p:cNvGraphicFramePr>
              <a:graphicFrameLocks noChangeAspect="1"/>
            </p:cNvGraphicFramePr>
            <p:nvPr/>
          </p:nvGraphicFramePr>
          <p:xfrm>
            <a:off x="390" y="962"/>
            <a:ext cx="49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6" name="Ecuación" r:id="rId4" imgW="304536" imgH="203024" progId="Equation.3">
                    <p:embed/>
                  </p:oleObj>
                </mc:Choice>
                <mc:Fallback>
                  <p:oleObj name="Ecuación" r:id="rId4" imgW="30453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962"/>
                          <a:ext cx="499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15"/>
            <p:cNvGraphicFramePr>
              <a:graphicFrameLocks noChangeAspect="1"/>
            </p:cNvGraphicFramePr>
            <p:nvPr/>
          </p:nvGraphicFramePr>
          <p:xfrm>
            <a:off x="295" y="1434"/>
            <a:ext cx="499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7" name="Ecuación" r:id="rId6" imgW="202936" imgH="177569" progId="Equation.3">
                    <p:embed/>
                  </p:oleObj>
                </mc:Choice>
                <mc:Fallback>
                  <p:oleObj name="Ecuación" r:id="rId6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434"/>
                          <a:ext cx="499" cy="4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17"/>
            <p:cNvGraphicFramePr>
              <a:graphicFrameLocks noChangeAspect="1"/>
            </p:cNvGraphicFramePr>
            <p:nvPr/>
          </p:nvGraphicFramePr>
          <p:xfrm>
            <a:off x="884" y="1389"/>
            <a:ext cx="310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8" name="Ecuación" r:id="rId8" imgW="164885" imgH="215619" progId="Equation.3">
                    <p:embed/>
                  </p:oleObj>
                </mc:Choice>
                <mc:Fallback>
                  <p:oleObj name="Ecuación" r:id="rId8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389"/>
                          <a:ext cx="310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19"/>
            <p:cNvGraphicFramePr>
              <a:graphicFrameLocks noChangeAspect="1"/>
            </p:cNvGraphicFramePr>
            <p:nvPr/>
          </p:nvGraphicFramePr>
          <p:xfrm>
            <a:off x="1296" y="1322"/>
            <a:ext cx="374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9" name="Ecuación" r:id="rId10" imgW="152268" imgH="203024" progId="Equation.3">
                    <p:embed/>
                  </p:oleObj>
                </mc:Choice>
                <mc:Fallback>
                  <p:oleObj name="Ecuación" r:id="rId10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322"/>
                          <a:ext cx="374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6" name="Rectangle 23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2886075" y="1125538"/>
          <a:ext cx="481171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0" name="Ecuación" r:id="rId12" imgW="1815840" imgH="634680" progId="Equation.3">
                  <p:embed/>
                </p:oleObj>
              </mc:Choice>
              <mc:Fallback>
                <p:oleObj name="Ecuación" r:id="rId12" imgW="18158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1125538"/>
                        <a:ext cx="4811713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8" name="Rectangle 3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79" name="Rectangle 3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12863" y="3357563"/>
            <a:ext cx="1476375" cy="2474912"/>
            <a:chOff x="841" y="2115"/>
            <a:chExt cx="930" cy="1559"/>
          </a:xfrm>
        </p:grpSpPr>
        <p:sp>
          <p:nvSpPr>
            <p:cNvPr id="15382" name="Oval 24"/>
            <p:cNvSpPr>
              <a:spLocks noChangeArrowheads="1"/>
            </p:cNvSpPr>
            <p:nvPr/>
          </p:nvSpPr>
          <p:spPr bwMode="auto">
            <a:xfrm>
              <a:off x="841" y="2387"/>
              <a:ext cx="375" cy="104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383" name="Line 25"/>
            <p:cNvSpPr>
              <a:spLocks noChangeShapeType="1"/>
            </p:cNvSpPr>
            <p:nvPr/>
          </p:nvSpPr>
          <p:spPr bwMode="auto">
            <a:xfrm>
              <a:off x="1026" y="2697"/>
              <a:ext cx="55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4" name="Line 26"/>
            <p:cNvSpPr>
              <a:spLocks noChangeShapeType="1"/>
            </p:cNvSpPr>
            <p:nvPr/>
          </p:nvSpPr>
          <p:spPr bwMode="auto">
            <a:xfrm>
              <a:off x="1026" y="3120"/>
              <a:ext cx="55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15364" name="Object 30"/>
            <p:cNvGraphicFramePr>
              <a:graphicFrameLocks noChangeAspect="1"/>
            </p:cNvGraphicFramePr>
            <p:nvPr/>
          </p:nvGraphicFramePr>
          <p:xfrm>
            <a:off x="887" y="2705"/>
            <a:ext cx="31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1" name="Ecuación" r:id="rId14" imgW="177646" imgH="228402" progId="Equation.3">
                    <p:embed/>
                  </p:oleObj>
                </mc:Choice>
                <mc:Fallback>
                  <p:oleObj name="Ecuación" r:id="rId14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" y="2705"/>
                          <a:ext cx="313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32"/>
            <p:cNvGraphicFramePr>
              <a:graphicFrameLocks noChangeAspect="1"/>
            </p:cNvGraphicFramePr>
            <p:nvPr/>
          </p:nvGraphicFramePr>
          <p:xfrm>
            <a:off x="1114" y="3249"/>
            <a:ext cx="65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2" name="Ecuación" r:id="rId16" imgW="202936" imgH="177569" progId="Equation.3">
                    <p:embed/>
                  </p:oleObj>
                </mc:Choice>
                <mc:Fallback>
                  <p:oleObj name="Ecuación" r:id="rId16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3249"/>
                          <a:ext cx="657" cy="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34"/>
            <p:cNvGraphicFramePr>
              <a:graphicFrameLocks noChangeAspect="1"/>
            </p:cNvGraphicFramePr>
            <p:nvPr/>
          </p:nvGraphicFramePr>
          <p:xfrm>
            <a:off x="1295" y="2115"/>
            <a:ext cx="342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3" name="Ecuación" r:id="rId18" imgW="152268" imgH="203024" progId="Equation.3">
                    <p:embed/>
                  </p:oleObj>
                </mc:Choice>
                <mc:Fallback>
                  <p:oleObj name="Ecuación" r:id="rId18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" y="2115"/>
                          <a:ext cx="342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81" name="Rectangle 3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7684" name="Object 36"/>
          <p:cNvGraphicFramePr>
            <a:graphicFrameLocks noChangeAspect="1"/>
          </p:cNvGraphicFramePr>
          <p:nvPr/>
        </p:nvGraphicFramePr>
        <p:xfrm>
          <a:off x="3244850" y="3500438"/>
          <a:ext cx="55340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" name="Ecuación" r:id="rId20" imgW="1701720" imgH="634680" progId="Equation.3">
                  <p:embed/>
                </p:oleObj>
              </mc:Choice>
              <mc:Fallback>
                <p:oleObj name="Ecuación" r:id="rId20" imgW="17017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500438"/>
                        <a:ext cx="5534025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8" descr="Pencil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143900" y="500042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 descr="Mármol blanco"/>
          <p:cNvSpPr>
            <a:spLocks noChangeArrowheads="1" noChangeShapeType="1" noTextEdit="1"/>
          </p:cNvSpPr>
          <p:nvPr/>
        </p:nvSpPr>
        <p:spPr bwMode="auto">
          <a:xfrm>
            <a:off x="642938" y="88900"/>
            <a:ext cx="760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Ley de Gauss para un Cilindro.</a:t>
            </a: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50825" y="836613"/>
            <a:ext cx="3444875" cy="1876425"/>
            <a:chOff x="176" y="663"/>
            <a:chExt cx="2170" cy="118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76" y="1207"/>
              <a:ext cx="2170" cy="638"/>
              <a:chOff x="176" y="1344"/>
              <a:chExt cx="2170" cy="638"/>
            </a:xfrm>
          </p:grpSpPr>
          <p:sp>
            <p:nvSpPr>
              <p:cNvPr id="16401" name="Line 6"/>
              <p:cNvSpPr>
                <a:spLocks noChangeShapeType="1"/>
              </p:cNvSpPr>
              <p:nvPr/>
            </p:nvSpPr>
            <p:spPr bwMode="auto">
              <a:xfrm>
                <a:off x="626" y="1406"/>
                <a:ext cx="131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02" name="Line 7"/>
              <p:cNvSpPr>
                <a:spLocks noChangeShapeType="1"/>
              </p:cNvSpPr>
              <p:nvPr/>
            </p:nvSpPr>
            <p:spPr bwMode="auto">
              <a:xfrm>
                <a:off x="608" y="1940"/>
                <a:ext cx="131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03" name="Arc 8"/>
              <p:cNvSpPr>
                <a:spLocks/>
              </p:cNvSpPr>
              <p:nvPr/>
            </p:nvSpPr>
            <p:spPr bwMode="auto">
              <a:xfrm rot="3889812">
                <a:off x="1549" y="1451"/>
                <a:ext cx="481" cy="576"/>
              </a:xfrm>
              <a:custGeom>
                <a:avLst/>
                <a:gdLst>
                  <a:gd name="T0" fmla="*/ 0 w 18024"/>
                  <a:gd name="T1" fmla="*/ 0 h 21600"/>
                  <a:gd name="T2" fmla="*/ 0 w 18024"/>
                  <a:gd name="T3" fmla="*/ 0 h 21600"/>
                  <a:gd name="T4" fmla="*/ 0 w 1802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24"/>
                  <a:gd name="T10" fmla="*/ 0 h 21600"/>
                  <a:gd name="T11" fmla="*/ 18024 w 1802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24" h="21600" fill="none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</a:path>
                  <a:path w="18024" h="21600" stroke="0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04" name="Arc 9"/>
              <p:cNvSpPr>
                <a:spLocks/>
              </p:cNvSpPr>
              <p:nvPr/>
            </p:nvSpPr>
            <p:spPr bwMode="auto">
              <a:xfrm rot="-7078655">
                <a:off x="1817" y="1297"/>
                <a:ext cx="481" cy="576"/>
              </a:xfrm>
              <a:custGeom>
                <a:avLst/>
                <a:gdLst>
                  <a:gd name="T0" fmla="*/ 0 w 18024"/>
                  <a:gd name="T1" fmla="*/ 0 h 21600"/>
                  <a:gd name="T2" fmla="*/ 0 w 18024"/>
                  <a:gd name="T3" fmla="*/ 0 h 21600"/>
                  <a:gd name="T4" fmla="*/ 0 w 1802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24"/>
                  <a:gd name="T10" fmla="*/ 0 h 21600"/>
                  <a:gd name="T11" fmla="*/ 18024 w 1802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24" h="21600" fill="none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</a:path>
                  <a:path w="18024" h="21600" stroke="0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05" name="Arc 10"/>
              <p:cNvSpPr>
                <a:spLocks/>
              </p:cNvSpPr>
              <p:nvPr/>
            </p:nvSpPr>
            <p:spPr bwMode="auto">
              <a:xfrm rot="3889812">
                <a:off x="223" y="1454"/>
                <a:ext cx="481" cy="576"/>
              </a:xfrm>
              <a:custGeom>
                <a:avLst/>
                <a:gdLst>
                  <a:gd name="T0" fmla="*/ 0 w 18024"/>
                  <a:gd name="T1" fmla="*/ 0 h 21600"/>
                  <a:gd name="T2" fmla="*/ 0 w 18024"/>
                  <a:gd name="T3" fmla="*/ 0 h 21600"/>
                  <a:gd name="T4" fmla="*/ 0 w 1802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24"/>
                  <a:gd name="T10" fmla="*/ 0 h 21600"/>
                  <a:gd name="T11" fmla="*/ 18024 w 1802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24" h="21600" fill="none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</a:path>
                  <a:path w="18024" h="21600" stroke="0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06" name="Arc 11"/>
              <p:cNvSpPr>
                <a:spLocks/>
              </p:cNvSpPr>
              <p:nvPr/>
            </p:nvSpPr>
            <p:spPr bwMode="auto">
              <a:xfrm rot="-7078655">
                <a:off x="491" y="1300"/>
                <a:ext cx="481" cy="576"/>
              </a:xfrm>
              <a:custGeom>
                <a:avLst/>
                <a:gdLst>
                  <a:gd name="T0" fmla="*/ 0 w 18024"/>
                  <a:gd name="T1" fmla="*/ 0 h 21600"/>
                  <a:gd name="T2" fmla="*/ 0 w 18024"/>
                  <a:gd name="T3" fmla="*/ 0 h 21600"/>
                  <a:gd name="T4" fmla="*/ 0 w 1802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24"/>
                  <a:gd name="T10" fmla="*/ 0 h 21600"/>
                  <a:gd name="T11" fmla="*/ 18024 w 1802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24" h="21600" fill="none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</a:path>
                  <a:path w="18024" h="21600" stroke="0" extrusionOk="0">
                    <a:moveTo>
                      <a:pt x="-1" y="0"/>
                    </a:moveTo>
                    <a:cubicBezTo>
                      <a:pt x="7255" y="0"/>
                      <a:pt x="14026" y="3642"/>
                      <a:pt x="18024" y="96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961" y="1267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7" name="Line 15"/>
            <p:cNvSpPr>
              <a:spLocks noChangeShapeType="1"/>
            </p:cNvSpPr>
            <p:nvPr/>
          </p:nvSpPr>
          <p:spPr bwMode="auto">
            <a:xfrm flipV="1">
              <a:off x="961" y="813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8" name="Line 16"/>
            <p:cNvSpPr>
              <a:spLocks noChangeShapeType="1"/>
            </p:cNvSpPr>
            <p:nvPr/>
          </p:nvSpPr>
          <p:spPr bwMode="auto">
            <a:xfrm>
              <a:off x="975" y="102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9" name="Line 17"/>
            <p:cNvSpPr>
              <a:spLocks noChangeShapeType="1"/>
            </p:cNvSpPr>
            <p:nvPr/>
          </p:nvSpPr>
          <p:spPr bwMode="auto">
            <a:xfrm flipV="1">
              <a:off x="1202" y="10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16388" name="Object 18"/>
            <p:cNvGraphicFramePr>
              <a:graphicFrameLocks noChangeAspect="1"/>
            </p:cNvGraphicFramePr>
            <p:nvPr/>
          </p:nvGraphicFramePr>
          <p:xfrm>
            <a:off x="930" y="1344"/>
            <a:ext cx="39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0" name="Ecuación" r:id="rId4" imgW="177480" imgH="215640" progId="Equation.3">
                    <p:embed/>
                  </p:oleObj>
                </mc:Choice>
                <mc:Fallback>
                  <p:oleObj name="Ecuación" r:id="rId4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344"/>
                          <a:ext cx="399" cy="4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20"/>
            <p:cNvGraphicFramePr>
              <a:graphicFrameLocks noChangeAspect="1"/>
            </p:cNvGraphicFramePr>
            <p:nvPr/>
          </p:nvGraphicFramePr>
          <p:xfrm>
            <a:off x="521" y="663"/>
            <a:ext cx="409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1" name="Ecuación" r:id="rId6" imgW="202936" imgH="177569" progId="Equation.3">
                    <p:embed/>
                  </p:oleObj>
                </mc:Choice>
                <mc:Fallback>
                  <p:oleObj name="Ecuación" r:id="rId6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663"/>
                          <a:ext cx="409" cy="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00" name="Picture 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83" y="754"/>
              <a:ext cx="34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8695" name="Object 23"/>
          <p:cNvGraphicFramePr>
            <a:graphicFrameLocks noChangeAspect="1"/>
          </p:cNvGraphicFramePr>
          <p:nvPr/>
        </p:nvGraphicFramePr>
        <p:xfrm>
          <a:off x="3675063" y="1196975"/>
          <a:ext cx="48895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Ecuación" r:id="rId9" imgW="1777680" imgH="634680" progId="Equation.3">
                  <p:embed/>
                </p:oleObj>
              </mc:Choice>
              <mc:Fallback>
                <p:oleObj name="Ecuación" r:id="rId9" imgW="1777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1196975"/>
                        <a:ext cx="4889500" cy="175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28190"/>
              </p:ext>
            </p:extLst>
          </p:nvPr>
        </p:nvGraphicFramePr>
        <p:xfrm>
          <a:off x="661988" y="3190007"/>
          <a:ext cx="7778750" cy="33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cuación" r:id="rId11" imgW="2577960" imgH="1143000" progId="Equation.3">
                  <p:embed/>
                </p:oleObj>
              </mc:Choice>
              <mc:Fallback>
                <p:oleObj name="Ecuación" r:id="rId11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3190007"/>
                        <a:ext cx="7778750" cy="333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8" descr="Penci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5057" y="142852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5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214282" y="1124744"/>
            <a:ext cx="3357586" cy="1943100"/>
            <a:chOff x="214282" y="1557338"/>
            <a:chExt cx="3357586" cy="1943100"/>
          </a:xfrm>
        </p:grpSpPr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214282" y="1557338"/>
              <a:ext cx="3357586" cy="1943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es-ES"/>
            </a:p>
          </p:txBody>
        </p:sp>
        <p:graphicFrame>
          <p:nvGraphicFramePr>
            <p:cNvPr id="18434" name="Object 4"/>
            <p:cNvGraphicFramePr>
              <a:graphicFrameLocks noChangeAspect="1"/>
            </p:cNvGraphicFramePr>
            <p:nvPr/>
          </p:nvGraphicFramePr>
          <p:xfrm>
            <a:off x="404804" y="1628776"/>
            <a:ext cx="3024188" cy="172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5" name="Ecuación" r:id="rId3" imgW="1066680" imgH="609480" progId="Equation.3">
                    <p:embed/>
                  </p:oleObj>
                </mc:Choice>
                <mc:Fallback>
                  <p:oleObj name="Ecuación" r:id="rId3" imgW="1066680" imgH="609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04" y="1628776"/>
                          <a:ext cx="3024188" cy="1722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8" name="WordArt 8" descr="Mármol blanco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2762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Conclusión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1406" y="3212976"/>
            <a:ext cx="35004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Veamos la ley de Gauss como se ajusta al análisis hecho anteriormente con el cilindro, para </a:t>
            </a:r>
            <a:r>
              <a:rPr lang="es-ES" sz="2400" dirty="0" err="1"/>
              <a:t>q</a:t>
            </a:r>
            <a:r>
              <a:rPr lang="es-ES" sz="2000" baseline="-25000" dirty="0" err="1"/>
              <a:t>T</a:t>
            </a:r>
            <a:r>
              <a:rPr lang="es-ES" sz="2400" dirty="0"/>
              <a:t>=0 lo que implica que Ф</a:t>
            </a:r>
            <a:r>
              <a:rPr lang="es-ES" sz="2000" baseline="-25000" dirty="0"/>
              <a:t>T</a:t>
            </a:r>
            <a:r>
              <a:rPr lang="es-ES" sz="2400" dirty="0"/>
              <a:t>=0.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86182" y="249865"/>
            <a:ext cx="5214974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La </a:t>
            </a:r>
            <a:r>
              <a:rPr lang="es-ES" sz="2000" b="1" dirty="0" smtClean="0">
                <a:solidFill>
                  <a:schemeClr val="tx1"/>
                </a:solidFill>
              </a:rPr>
              <a:t>ley de Gauss </a:t>
            </a:r>
            <a:r>
              <a:rPr lang="es-ES" sz="2000" dirty="0" smtClean="0">
                <a:solidFill>
                  <a:schemeClr val="tx1"/>
                </a:solidFill>
              </a:rPr>
              <a:t>es una alternativa a la ley de Coulomb. Aunque equivale por completo a la ley de Coulomb, la ley de Gauss ofrece una forma distinta de expresar la relación entre la carga eléctrica y el campo eléctrico. La formuló Carl </a:t>
            </a:r>
            <a:r>
              <a:rPr lang="es-ES" sz="2000" dirty="0" err="1" smtClean="0">
                <a:solidFill>
                  <a:schemeClr val="tx1"/>
                </a:solidFill>
              </a:rPr>
              <a:t>Friedrich</a:t>
            </a:r>
            <a:r>
              <a:rPr lang="es-ES" sz="2000" dirty="0" smtClean="0">
                <a:solidFill>
                  <a:schemeClr val="tx1"/>
                </a:solidFill>
              </a:rPr>
              <a:t> Gauss (1777-1855), uno de los matemáticos más grandes de todos los tiempos. Muchas áreas de las matemáticas llevan la marca de su influencia; Gauss también realizó contribuciones igualmente significativas en la física teórica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0" name="Picture 8" descr="Penci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66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4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30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44" y="857232"/>
            <a:ext cx="8786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Definir los conceptos de carga, campo eléctrico y flujo del campo eléctrico mediante el análisis teórico del comportamiento de las cargas eléctricas mediante la Ley de Coulomb, precisando el significado físico de esta ley.</a:t>
            </a:r>
          </a:p>
          <a:p>
            <a:pPr marL="342900" lvl="0" indent="-342900"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2. Aplicar la ley de Gauss de la electrostática a los casos clásicos de la línea de carga, el cilindro cargado, plano infinito y la esfera cargada eléctricamente, para obtener con exactitud las expresiones para calcular la intensidad del campo electrostático en un punto cercano a estos, estableciendo su generalidad y sus limitaciones.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0"/>
            <a:ext cx="80489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Objetivos de la clase: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5661248"/>
            <a:ext cx="864396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Literatura: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Volumen II; Tomo I, SEARS. (edición 2008). Capítulo 22-1. 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pág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669; Barra de Ebonita; Computadora (PP).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176712" y="1285860"/>
          <a:ext cx="4967288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cuación" r:id="rId3" imgW="1942920" imgH="1473120" progId="Equation.3">
                  <p:embed/>
                </p:oleObj>
              </mc:Choice>
              <mc:Fallback>
                <p:oleObj name="Ecuación" r:id="rId3" imgW="19429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2" y="1285860"/>
                        <a:ext cx="4967288" cy="375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1" name="WordArt 23" descr="Mármol blanco"/>
          <p:cNvSpPr>
            <a:spLocks noChangeArrowheads="1" noChangeShapeType="1" noTextEdit="1"/>
          </p:cNvSpPr>
          <p:nvPr/>
        </p:nvSpPr>
        <p:spPr bwMode="auto">
          <a:xfrm>
            <a:off x="3786188" y="214313"/>
            <a:ext cx="5143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De Gauss a Coulomb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-36512" y="3429000"/>
            <a:ext cx="410682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u="sng" dirty="0">
                <a:solidFill>
                  <a:schemeClr val="tx1"/>
                </a:solidFill>
              </a:rPr>
              <a:t>Nota:</a:t>
            </a:r>
            <a:r>
              <a:rPr lang="es-ES" sz="2000" dirty="0">
                <a:solidFill>
                  <a:schemeClr val="tx1"/>
                </a:solidFill>
              </a:rPr>
              <a:t> La ley de </a:t>
            </a:r>
            <a:r>
              <a:rPr lang="es-ES" sz="2000" b="1" dirty="0">
                <a:solidFill>
                  <a:schemeClr val="tx1"/>
                </a:solidFill>
              </a:rPr>
              <a:t>Coulomb</a:t>
            </a:r>
            <a:r>
              <a:rPr lang="es-ES" sz="2000" dirty="0">
                <a:solidFill>
                  <a:schemeClr val="tx1"/>
                </a:solidFill>
              </a:rPr>
              <a:t> y la ley de </a:t>
            </a:r>
            <a:r>
              <a:rPr lang="es-ES" sz="2000" b="1" dirty="0">
                <a:solidFill>
                  <a:schemeClr val="tx1"/>
                </a:solidFill>
              </a:rPr>
              <a:t>Gauss</a:t>
            </a:r>
            <a:r>
              <a:rPr lang="es-ES" sz="2000" dirty="0">
                <a:solidFill>
                  <a:schemeClr val="tx1"/>
                </a:solidFill>
              </a:rPr>
              <a:t> son equivalentes, pero esta última es más general, pues abarca el caso de una partícula la cual se mueve rápidamente.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04"/>
            <a:ext cx="33830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 descr="Penci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500042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animBg="1"/>
      <p:bldP spid="327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7516" y="267027"/>
            <a:ext cx="8643966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/>
              <a:t>CUIDADO: El flujo es positivo o negativo. </a:t>
            </a:r>
            <a:r>
              <a:rPr lang="es-ES" sz="3600" dirty="0"/>
              <a:t>Recuerde que se eligió que la carga </a:t>
            </a:r>
            <a:r>
              <a:rPr lang="es-ES" sz="3600" i="1" dirty="0"/>
              <a:t>q </a:t>
            </a:r>
            <a:r>
              <a:rPr lang="es-ES" sz="3600" dirty="0"/>
              <a:t>fuera </a:t>
            </a:r>
            <a:r>
              <a:rPr lang="es-ES" sz="3600" i="1" dirty="0"/>
              <a:t>positiva</a:t>
            </a:r>
            <a:r>
              <a:rPr lang="es-ES" sz="3600" dirty="0"/>
              <a:t>. Si fuera negativa, el campo eléctrico estaría dirigido radialmente </a:t>
            </a:r>
            <a:r>
              <a:rPr lang="es-ES" sz="3600" i="1" dirty="0"/>
              <a:t>hacia el interior </a:t>
            </a:r>
            <a:r>
              <a:rPr lang="es-ES" sz="3600" dirty="0"/>
              <a:t>y no hacia el exterior, y el flujo eléctrico a través de la superficie </a:t>
            </a:r>
            <a:r>
              <a:rPr lang="es-ES" sz="3600" dirty="0" err="1"/>
              <a:t>gaussiana</a:t>
            </a:r>
            <a:r>
              <a:rPr lang="es-ES" sz="3600" dirty="0"/>
              <a:t> sería negativo. Las magnitudes del campo eléctrico en el exterior y en la superficie de la esfera están dadas por las mismas expresiones mencionadas, excepto que </a:t>
            </a:r>
            <a:r>
              <a:rPr lang="es-ES" sz="3600" i="1" dirty="0"/>
              <a:t>q </a:t>
            </a:r>
            <a:r>
              <a:rPr lang="es-ES" sz="3600" dirty="0"/>
              <a:t>denota la </a:t>
            </a:r>
            <a:r>
              <a:rPr lang="es-ES" sz="3600" i="1" dirty="0"/>
              <a:t>magnitud </a:t>
            </a:r>
            <a:r>
              <a:rPr lang="es-ES" sz="3600" dirty="0"/>
              <a:t>(valor absoluto) de la carga.</a:t>
            </a:r>
          </a:p>
        </p:txBody>
      </p:sp>
    </p:spTree>
    <p:extLst>
      <p:ext uri="{BB962C8B-B14F-4D97-AF65-F5344CB8AC3E}">
        <p14:creationId xmlns:p14="http://schemas.microsoft.com/office/powerpoint/2010/main" val="37009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408708"/>
            <a:ext cx="850112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La ley de Gauss: </a:t>
            </a:r>
            <a:r>
              <a:rPr lang="es-ES" sz="2400" dirty="0" smtClean="0">
                <a:solidFill>
                  <a:schemeClr val="tx1"/>
                </a:solidFill>
              </a:rPr>
              <a:t>es una alternativa a la ley de Coulomb. Aunque equivale por completo a la ley de Coulomb, la ley de Gauss ofrece una forma distinta de expresar la relación entre la carga eléctrica y el campo eléctrico.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3714752"/>
            <a:ext cx="8643998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Carga puntual dentro de una superficie esférica: </a:t>
            </a:r>
            <a:r>
              <a:rPr lang="es-ES" sz="2400" dirty="0" smtClean="0">
                <a:solidFill>
                  <a:schemeClr val="tx1"/>
                </a:solidFill>
              </a:rPr>
              <a:t>La ley de Gauss establece que el flujo eléctrico total a través de cualquier superficie cerrada (una superficie que encierra un volumen definido) es proporcional a la carga eléctrica total (neta) dentro de la superficie.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5" name="Picture 8" descr="Penci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495" y="500042"/>
            <a:ext cx="6175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30763" y="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C/E # 3: Aplicaciones para el  del vector Intensidad del Campo Eléctrico aplicando diferentes métodos, en particular la Ley de Gauss.</a:t>
            </a:r>
            <a:endParaRPr lang="es-E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1422"/>
            <a:ext cx="585791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" sz="3600" b="1" u="sng" dirty="0" smtClean="0"/>
              <a:t>Distribuciones continuas </a:t>
            </a:r>
            <a:br>
              <a:rPr lang="es-ES" sz="3600" b="1" u="sng" dirty="0" smtClean="0"/>
            </a:br>
            <a:r>
              <a:rPr lang="es-ES" sz="3600" b="1" u="sng" dirty="0" smtClean="0"/>
              <a:t>de carga</a:t>
            </a:r>
            <a:r>
              <a:rPr lang="es-ES" sz="3600" dirty="0" smtClean="0"/>
              <a:t>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62000" y="1285875"/>
            <a:ext cx="3352800" cy="1776413"/>
            <a:chOff x="480" y="810"/>
            <a:chExt cx="2112" cy="111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80" y="946"/>
              <a:ext cx="2112" cy="449"/>
              <a:chOff x="576" y="850"/>
              <a:chExt cx="2592" cy="449"/>
            </a:xfrm>
          </p:grpSpPr>
          <p:sp>
            <p:nvSpPr>
              <p:cNvPr id="16414" name="Arc 4"/>
              <p:cNvSpPr>
                <a:spLocks/>
              </p:cNvSpPr>
              <p:nvPr/>
            </p:nvSpPr>
            <p:spPr bwMode="auto">
              <a:xfrm flipV="1">
                <a:off x="690" y="850"/>
                <a:ext cx="2416" cy="288"/>
              </a:xfrm>
              <a:custGeom>
                <a:avLst/>
                <a:gdLst>
                  <a:gd name="T0" fmla="*/ 0 w 32949"/>
                  <a:gd name="T1" fmla="*/ 0 h 21600"/>
                  <a:gd name="T2" fmla="*/ 0 w 32949"/>
                  <a:gd name="T3" fmla="*/ 0 h 21600"/>
                  <a:gd name="T4" fmla="*/ 0 w 329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2949"/>
                  <a:gd name="T10" fmla="*/ 0 h 21600"/>
                  <a:gd name="T11" fmla="*/ 32949 w 329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49" h="21600" fill="none" extrusionOk="0">
                    <a:moveTo>
                      <a:pt x="0" y="7335"/>
                    </a:moveTo>
                    <a:cubicBezTo>
                      <a:pt x="4101" y="2672"/>
                      <a:pt x="10010" y="-1"/>
                      <a:pt x="16220" y="0"/>
                    </a:cubicBezTo>
                    <a:cubicBezTo>
                      <a:pt x="22704" y="0"/>
                      <a:pt x="28846" y="2913"/>
                      <a:pt x="32948" y="7936"/>
                    </a:cubicBezTo>
                  </a:path>
                  <a:path w="32949" h="21600" stroke="0" extrusionOk="0">
                    <a:moveTo>
                      <a:pt x="0" y="7335"/>
                    </a:moveTo>
                    <a:cubicBezTo>
                      <a:pt x="4101" y="2672"/>
                      <a:pt x="10010" y="-1"/>
                      <a:pt x="16220" y="0"/>
                    </a:cubicBezTo>
                    <a:cubicBezTo>
                      <a:pt x="22704" y="0"/>
                      <a:pt x="28846" y="2913"/>
                      <a:pt x="32948" y="7936"/>
                    </a:cubicBezTo>
                    <a:lnTo>
                      <a:pt x="1622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15" name="Oval 5"/>
              <p:cNvSpPr>
                <a:spLocks noChangeArrowheads="1"/>
              </p:cNvSpPr>
              <p:nvPr/>
            </p:nvSpPr>
            <p:spPr bwMode="auto">
              <a:xfrm>
                <a:off x="576" y="105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16" name="Arc 6"/>
              <p:cNvSpPr>
                <a:spLocks/>
              </p:cNvSpPr>
              <p:nvPr/>
            </p:nvSpPr>
            <p:spPr bwMode="auto">
              <a:xfrm>
                <a:off x="3120" y="1036"/>
                <a:ext cx="48" cy="151"/>
              </a:xfrm>
              <a:custGeom>
                <a:avLst/>
                <a:gdLst>
                  <a:gd name="T0" fmla="*/ 0 w 21600"/>
                  <a:gd name="T1" fmla="*/ 0 h 31979"/>
                  <a:gd name="T2" fmla="*/ 0 w 21600"/>
                  <a:gd name="T3" fmla="*/ 0 h 31979"/>
                  <a:gd name="T4" fmla="*/ 0 w 21600"/>
                  <a:gd name="T5" fmla="*/ 0 h 319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979"/>
                  <a:gd name="T11" fmla="*/ 21600 w 21600"/>
                  <a:gd name="T12" fmla="*/ 31979 h 31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97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27"/>
                      <a:pt x="20686" y="28797"/>
                      <a:pt x="18942" y="31978"/>
                    </a:cubicBezTo>
                  </a:path>
                  <a:path w="21600" h="3197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27"/>
                      <a:pt x="20686" y="28797"/>
                      <a:pt x="18942" y="319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17" name="Arc 7"/>
              <p:cNvSpPr>
                <a:spLocks/>
              </p:cNvSpPr>
              <p:nvPr/>
            </p:nvSpPr>
            <p:spPr bwMode="auto">
              <a:xfrm flipV="1">
                <a:off x="683" y="1011"/>
                <a:ext cx="2463" cy="288"/>
              </a:xfrm>
              <a:custGeom>
                <a:avLst/>
                <a:gdLst>
                  <a:gd name="T0" fmla="*/ 0 w 33592"/>
                  <a:gd name="T1" fmla="*/ 0 h 21600"/>
                  <a:gd name="T2" fmla="*/ 0 w 33592"/>
                  <a:gd name="T3" fmla="*/ 0 h 21600"/>
                  <a:gd name="T4" fmla="*/ 0 w 33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592"/>
                  <a:gd name="T10" fmla="*/ 0 h 21600"/>
                  <a:gd name="T11" fmla="*/ 33592 w 33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592" h="21600" fill="none" extrusionOk="0">
                    <a:moveTo>
                      <a:pt x="0" y="7335"/>
                    </a:moveTo>
                    <a:cubicBezTo>
                      <a:pt x="4101" y="2672"/>
                      <a:pt x="10010" y="-1"/>
                      <a:pt x="16220" y="0"/>
                    </a:cubicBezTo>
                    <a:cubicBezTo>
                      <a:pt x="23072" y="0"/>
                      <a:pt x="29519" y="3251"/>
                      <a:pt x="33591" y="8763"/>
                    </a:cubicBezTo>
                  </a:path>
                  <a:path w="33592" h="21600" stroke="0" extrusionOk="0">
                    <a:moveTo>
                      <a:pt x="0" y="7335"/>
                    </a:moveTo>
                    <a:cubicBezTo>
                      <a:pt x="4101" y="2672"/>
                      <a:pt x="10010" y="-1"/>
                      <a:pt x="16220" y="0"/>
                    </a:cubicBezTo>
                    <a:cubicBezTo>
                      <a:pt x="23072" y="0"/>
                      <a:pt x="29519" y="3251"/>
                      <a:pt x="33591" y="8763"/>
                    </a:cubicBezTo>
                    <a:lnTo>
                      <a:pt x="1622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1776" y="1152"/>
                <a:ext cx="240" cy="1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6408" name="Text Box 9"/>
            <p:cNvSpPr txBox="1">
              <a:spLocks noChangeArrowheads="1"/>
            </p:cNvSpPr>
            <p:nvPr/>
          </p:nvSpPr>
          <p:spPr bwMode="auto">
            <a:xfrm>
              <a:off x="1296" y="810"/>
              <a:ext cx="59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>
                  <a:latin typeface="Arial" charset="0"/>
                </a:rPr>
                <a:t>dq</a:t>
              </a:r>
            </a:p>
          </p:txBody>
        </p:sp>
        <p:sp>
          <p:nvSpPr>
            <p:cNvPr id="16409" name="Line 10"/>
            <p:cNvSpPr>
              <a:spLocks noChangeShapeType="1"/>
            </p:cNvSpPr>
            <p:nvPr/>
          </p:nvSpPr>
          <p:spPr bwMode="auto">
            <a:xfrm>
              <a:off x="1440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0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1" name="Line 12"/>
            <p:cNvSpPr>
              <a:spLocks noChangeShapeType="1"/>
            </p:cNvSpPr>
            <p:nvPr/>
          </p:nvSpPr>
          <p:spPr bwMode="auto">
            <a:xfrm>
              <a:off x="1152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2" name="Line 13"/>
            <p:cNvSpPr>
              <a:spLocks noChangeShapeType="1"/>
            </p:cNvSpPr>
            <p:nvPr/>
          </p:nvSpPr>
          <p:spPr bwMode="auto">
            <a:xfrm>
              <a:off x="1632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3" name="Text Box 14"/>
            <p:cNvSpPr txBox="1">
              <a:spLocks noChangeArrowheads="1"/>
            </p:cNvSpPr>
            <p:nvPr/>
          </p:nvSpPr>
          <p:spPr bwMode="auto">
            <a:xfrm>
              <a:off x="1002" y="1599"/>
              <a:ext cx="7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 b="1">
                  <a:latin typeface="Arial" charset="0"/>
                </a:rPr>
                <a:t>ds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19113" y="3124200"/>
            <a:ext cx="1987550" cy="1447800"/>
            <a:chOff x="327" y="1968"/>
            <a:chExt cx="1252" cy="912"/>
          </a:xfrm>
        </p:grpSpPr>
        <p:sp>
          <p:nvSpPr>
            <p:cNvPr id="16402" name="AutoShape 16"/>
            <p:cNvSpPr>
              <a:spLocks noChangeArrowheads="1"/>
            </p:cNvSpPr>
            <p:nvPr/>
          </p:nvSpPr>
          <p:spPr bwMode="auto">
            <a:xfrm>
              <a:off x="523" y="1968"/>
              <a:ext cx="1056" cy="912"/>
            </a:xfrm>
            <a:prstGeom prst="parallelogram">
              <a:avLst>
                <a:gd name="adj" fmla="val 289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>
              <a:off x="960" y="2256"/>
              <a:ext cx="240" cy="192"/>
            </a:xfrm>
            <a:prstGeom prst="parallelogram">
              <a:avLst>
                <a:gd name="adj" fmla="val 3125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Text Box 18"/>
            <p:cNvSpPr txBox="1">
              <a:spLocks noChangeArrowheads="1"/>
            </p:cNvSpPr>
            <p:nvPr/>
          </p:nvSpPr>
          <p:spPr bwMode="auto">
            <a:xfrm>
              <a:off x="327" y="2088"/>
              <a:ext cx="7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latin typeface="Arial" charset="0"/>
                </a:rPr>
                <a:t>dA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61988" y="4800600"/>
            <a:ext cx="2081212" cy="1676400"/>
            <a:chOff x="417" y="3024"/>
            <a:chExt cx="1311" cy="1056"/>
          </a:xfrm>
        </p:grpSpPr>
        <p:sp>
          <p:nvSpPr>
            <p:cNvPr id="16396" name="Oval 20"/>
            <p:cNvSpPr>
              <a:spLocks noChangeArrowheads="1"/>
            </p:cNvSpPr>
            <p:nvPr/>
          </p:nvSpPr>
          <p:spPr bwMode="auto">
            <a:xfrm>
              <a:off x="816" y="3024"/>
              <a:ext cx="912" cy="10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7" name="Text Box 21"/>
            <p:cNvSpPr txBox="1">
              <a:spLocks noChangeArrowheads="1"/>
            </p:cNvSpPr>
            <p:nvPr/>
          </p:nvSpPr>
          <p:spPr bwMode="auto">
            <a:xfrm>
              <a:off x="417" y="3348"/>
              <a:ext cx="6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800">
                  <a:latin typeface="Arial" charset="0"/>
                </a:rPr>
                <a:t>dV</a:t>
              </a:r>
            </a:p>
          </p:txBody>
        </p:sp>
        <p:sp>
          <p:nvSpPr>
            <p:cNvPr id="16398" name="Rectangle 23"/>
            <p:cNvSpPr>
              <a:spLocks noChangeArrowheads="1"/>
            </p:cNvSpPr>
            <p:nvPr/>
          </p:nvSpPr>
          <p:spPr bwMode="auto">
            <a:xfrm>
              <a:off x="1056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5" name="AutoShape 24"/>
            <p:cNvSpPr>
              <a:spLocks noChangeArrowheads="1"/>
            </p:cNvSpPr>
            <p:nvPr/>
          </p:nvSpPr>
          <p:spPr bwMode="auto">
            <a:xfrm>
              <a:off x="1104" y="3408"/>
              <a:ext cx="288" cy="288"/>
            </a:xfrm>
            <a:prstGeom prst="cub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4268788" y="1357313"/>
          <a:ext cx="4075112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cuación" r:id="rId3" imgW="1358640" imgH="393480" progId="Equation.3">
                  <p:embed/>
                </p:oleObj>
              </mc:Choice>
              <mc:Fallback>
                <p:oleObj name="Ecuación" r:id="rId3" imgW="1358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1357313"/>
                        <a:ext cx="4075112" cy="118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2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3754438" y="3298825"/>
          <a:ext cx="43719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" name="Ecuación" r:id="rId5" imgW="1422360" imgH="393480" progId="Equation.3">
                  <p:embed/>
                </p:oleObj>
              </mc:Choice>
              <mc:Fallback>
                <p:oleObj name="Ecuación" r:id="rId5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3298825"/>
                        <a:ext cx="437197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30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7677" name="Object 29"/>
          <p:cNvGraphicFramePr>
            <a:graphicFrameLocks noChangeAspect="1"/>
          </p:cNvGraphicFramePr>
          <p:nvPr/>
        </p:nvGraphicFramePr>
        <p:xfrm>
          <a:off x="3438525" y="5084763"/>
          <a:ext cx="4141788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" name="Ecuación" r:id="rId7" imgW="1434960" imgH="393480" progId="Equation.3">
                  <p:embed/>
                </p:oleObj>
              </mc:Choice>
              <mc:Fallback>
                <p:oleObj name="Ecuación" r:id="rId7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5084763"/>
                        <a:ext cx="4141788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842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23363" y="57635"/>
            <a:ext cx="181722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Ver pág. 615.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827300"/>
            <a:ext cx="885828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Cálculo del vector intensidad que caracteriza el campo electrostático asociada a una esfera </a:t>
            </a:r>
            <a:r>
              <a:rPr lang="es-ES" sz="2400" b="1" u="sng" dirty="0" smtClean="0">
                <a:solidFill>
                  <a:srgbClr val="FF0000"/>
                </a:solidFill>
              </a:rPr>
              <a:t>NO CONDUCTORA </a:t>
            </a:r>
            <a:r>
              <a:rPr lang="es-ES" sz="2400" dirty="0" smtClean="0">
                <a:solidFill>
                  <a:schemeClr val="tx1"/>
                </a:solidFill>
              </a:rPr>
              <a:t>con carga distribuida uniformemente en todo su volumen.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488" y="71414"/>
            <a:ext cx="35221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1: </a:t>
            </a:r>
            <a:endParaRPr lang="es-ES" sz="3200" b="1" cap="none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V="1">
            <a:off x="8046336" y="2357430"/>
            <a:ext cx="571504" cy="500068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7358114" y="2857496"/>
            <a:ext cx="714412" cy="642944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3929058" y="2643182"/>
            <a:ext cx="3857652" cy="3714776"/>
          </a:xfrm>
          <a:prstGeom prst="ellipse">
            <a:avLst/>
          </a:prstGeom>
          <a:noFill/>
          <a:ln w="4445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9" name="48 Grupo"/>
          <p:cNvGrpSpPr/>
          <p:nvPr/>
        </p:nvGrpSpPr>
        <p:grpSpPr>
          <a:xfrm>
            <a:off x="4500562" y="3221180"/>
            <a:ext cx="3857652" cy="2636712"/>
            <a:chOff x="4429124" y="3292618"/>
            <a:chExt cx="3857652" cy="2636712"/>
          </a:xfrm>
        </p:grpSpPr>
        <p:sp>
          <p:nvSpPr>
            <p:cNvPr id="4" name="3 Elipse"/>
            <p:cNvSpPr/>
            <p:nvPr/>
          </p:nvSpPr>
          <p:spPr>
            <a:xfrm>
              <a:off x="4429124" y="3429000"/>
              <a:ext cx="2714644" cy="250033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714876" y="37212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>
              <a:off x="5831758" y="4760197"/>
              <a:ext cx="1240572" cy="26125"/>
            </a:xfrm>
            <a:prstGeom prst="straightConnector1">
              <a:avLst/>
            </a:prstGeom>
            <a:ln w="539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Elipse"/>
            <p:cNvSpPr/>
            <p:nvPr/>
          </p:nvSpPr>
          <p:spPr>
            <a:xfrm>
              <a:off x="7230196" y="3399020"/>
              <a:ext cx="214314" cy="21431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10 Conector recto de flecha"/>
            <p:cNvCxnSpPr>
              <a:endCxn id="8" idx="3"/>
            </p:cNvCxnSpPr>
            <p:nvPr/>
          </p:nvCxnSpPr>
          <p:spPr>
            <a:xfrm flipV="1">
              <a:off x="5786446" y="3581948"/>
              <a:ext cx="1475136" cy="1204376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4714876" y="46499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286380" y="329261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286380" y="514351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143636" y="5000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357950" y="407194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000760" y="342900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857884" y="4643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bg1"/>
                  </a:solidFill>
                </a:rPr>
                <a:t>R</a:t>
              </a:r>
              <a:endParaRPr lang="es-E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5786446" y="392906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rgbClr val="FF0000"/>
                  </a:solidFill>
                </a:rPr>
                <a:t>r</a:t>
              </a:r>
              <a:endParaRPr lang="es-E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572396" y="33640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43" name="42 Objeto"/>
          <p:cNvGraphicFramePr>
            <a:graphicFrameLocks noChangeAspect="1"/>
          </p:cNvGraphicFramePr>
          <p:nvPr/>
        </p:nvGraphicFramePr>
        <p:xfrm>
          <a:off x="8072462" y="3000372"/>
          <a:ext cx="576266" cy="53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Ecuación" r:id="rId3" imgW="152280" imgH="203040" progId="Equation.3">
                  <p:embed/>
                </p:oleObj>
              </mc:Choice>
              <mc:Fallback>
                <p:oleObj name="Ecuació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3000372"/>
                        <a:ext cx="576266" cy="530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8328057" y="2428868"/>
          <a:ext cx="8159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Ecuación" r:id="rId5" imgW="215640" imgH="215640" progId="Equation.3">
                  <p:embed/>
                </p:oleObj>
              </mc:Choice>
              <mc:Fallback>
                <p:oleObj name="Ecuación" r:id="rId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57" y="2428868"/>
                        <a:ext cx="8159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47 Grupo"/>
          <p:cNvGrpSpPr/>
          <p:nvPr/>
        </p:nvGrpSpPr>
        <p:grpSpPr>
          <a:xfrm>
            <a:off x="357158" y="3214686"/>
            <a:ext cx="2571768" cy="2643206"/>
            <a:chOff x="357158" y="3286124"/>
            <a:chExt cx="2571768" cy="264320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46 Rectángulo"/>
            <p:cNvSpPr/>
            <p:nvPr/>
          </p:nvSpPr>
          <p:spPr>
            <a:xfrm>
              <a:off x="357158" y="3286124"/>
              <a:ext cx="2571768" cy="264320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60421" name="Object 5"/>
            <p:cNvGraphicFramePr>
              <a:graphicFrameLocks noChangeAspect="1"/>
            </p:cNvGraphicFramePr>
            <p:nvPr/>
          </p:nvGraphicFramePr>
          <p:xfrm>
            <a:off x="488938" y="3286124"/>
            <a:ext cx="2439988" cy="247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5" name="Ecuación" r:id="rId7" imgW="901440" imgH="927000" progId="Equation.3">
                    <p:embed/>
                  </p:oleObj>
                </mc:Choice>
                <mc:Fallback>
                  <p:oleObj name="Ecuación" r:id="rId7" imgW="901440" imgH="9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938" y="3286124"/>
                          <a:ext cx="2439988" cy="2476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991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63036" y="-45336"/>
          <a:ext cx="486615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cuación" r:id="rId3" imgW="1765300" imgH="2743200" progId="Equation.3">
                  <p:embed/>
                </p:oleObj>
              </mc:Choice>
              <mc:Fallback>
                <p:oleObj name="Ecuación" r:id="rId3" imgW="17653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6" y="-45336"/>
                        <a:ext cx="486615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4000496" y="1428736"/>
            <a:ext cx="5143536" cy="4000528"/>
            <a:chOff x="2714612" y="2428868"/>
            <a:chExt cx="5143536" cy="4000528"/>
          </a:xfrm>
        </p:grpSpPr>
        <p:cxnSp>
          <p:nvCxnSpPr>
            <p:cNvPr id="5" name="4 Conector recto de flecha"/>
            <p:cNvCxnSpPr/>
            <p:nvPr/>
          </p:nvCxnSpPr>
          <p:spPr>
            <a:xfrm flipV="1">
              <a:off x="6831890" y="2428868"/>
              <a:ext cx="571504" cy="500068"/>
            </a:xfrm>
            <a:prstGeom prst="straightConnector1">
              <a:avLst/>
            </a:prstGeom>
            <a:ln w="66675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V="1">
              <a:off x="6143668" y="2928934"/>
              <a:ext cx="714412" cy="642944"/>
            </a:xfrm>
            <a:prstGeom prst="straightConnector1">
              <a:avLst/>
            </a:prstGeom>
            <a:ln w="66675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Elipse"/>
            <p:cNvSpPr/>
            <p:nvPr/>
          </p:nvSpPr>
          <p:spPr>
            <a:xfrm>
              <a:off x="3286116" y="3429000"/>
              <a:ext cx="2714644" cy="250033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571868" y="37212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4688750" y="4760197"/>
              <a:ext cx="1240572" cy="26125"/>
            </a:xfrm>
            <a:prstGeom prst="straightConnector1">
              <a:avLst/>
            </a:prstGeom>
            <a:ln w="539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2714612" y="2714620"/>
              <a:ext cx="3857652" cy="3714776"/>
            </a:xfrm>
            <a:prstGeom prst="ellipse">
              <a:avLst/>
            </a:prstGeom>
            <a:noFill/>
            <a:ln w="44450" cap="rnd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Elipse"/>
            <p:cNvSpPr/>
            <p:nvPr/>
          </p:nvSpPr>
          <p:spPr>
            <a:xfrm>
              <a:off x="6000760" y="3214686"/>
              <a:ext cx="500066" cy="50006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 flipV="1">
              <a:off x="4643438" y="3571876"/>
              <a:ext cx="1357322" cy="12144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571868" y="46499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43372" y="329261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143372" y="514351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000628" y="5000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214942" y="407194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857752" y="342900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714876" y="4643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bg1"/>
                  </a:solidFill>
                </a:rPr>
                <a:t>R</a:t>
              </a:r>
              <a:endParaRPr lang="es-E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643438" y="392906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rgbClr val="FF0000"/>
                  </a:solidFill>
                </a:rPr>
                <a:t>r</a:t>
              </a:r>
              <a:endParaRPr lang="es-E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429388" y="33640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2" name="21 Objeto"/>
            <p:cNvGraphicFramePr>
              <a:graphicFrameLocks noChangeAspect="1"/>
            </p:cNvGraphicFramePr>
            <p:nvPr/>
          </p:nvGraphicFramePr>
          <p:xfrm>
            <a:off x="6858016" y="3071810"/>
            <a:ext cx="576266" cy="530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8" name="Ecuación" r:id="rId5" imgW="152280" imgH="203040" progId="Equation.3">
                    <p:embed/>
                  </p:oleObj>
                </mc:Choice>
                <mc:Fallback>
                  <p:oleObj name="Ecuación" r:id="rId5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16" y="3071810"/>
                          <a:ext cx="576266" cy="530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7042173" y="2571744"/>
            <a:ext cx="8159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9" name="Ecuación" r:id="rId7" imgW="215640" imgH="215640" progId="Equation.3">
                    <p:embed/>
                  </p:oleObj>
                </mc:Choice>
                <mc:Fallback>
                  <p:oleObj name="Ecuación" r:id="rId7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2173" y="2571744"/>
                          <a:ext cx="8159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23 Rectángulo"/>
          <p:cNvSpPr/>
          <p:nvPr/>
        </p:nvSpPr>
        <p:spPr>
          <a:xfrm>
            <a:off x="0" y="5546014"/>
            <a:ext cx="2500298" cy="1285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5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827300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Cálculo del vector intensidad que caracteriza el campo electrostático asociada a una esfera </a:t>
            </a:r>
            <a:r>
              <a:rPr lang="es-ES" sz="3600" b="1" u="sng" dirty="0" smtClean="0">
                <a:solidFill>
                  <a:srgbClr val="FF0000"/>
                </a:solidFill>
              </a:rPr>
              <a:t>NO CONDUCTORA</a:t>
            </a:r>
            <a:r>
              <a:rPr lang="es-ES" sz="3600" dirty="0" smtClean="0"/>
              <a:t> con carga distribuida uniformemente en todo su volumen.</a:t>
            </a:r>
            <a:endParaRPr lang="es-ES" sz="3600" dirty="0"/>
          </a:p>
        </p:txBody>
      </p:sp>
      <p:sp>
        <p:nvSpPr>
          <p:cNvPr id="5" name="4 Rectángulo"/>
          <p:cNvSpPr/>
          <p:nvPr/>
        </p:nvSpPr>
        <p:spPr>
          <a:xfrm>
            <a:off x="1835696" y="0"/>
            <a:ext cx="5165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1: </a:t>
            </a:r>
            <a:endParaRPr lang="es-ES" sz="4800" b="1" cap="none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" name="47 Grupo"/>
          <p:cNvGrpSpPr/>
          <p:nvPr/>
        </p:nvGrpSpPr>
        <p:grpSpPr>
          <a:xfrm>
            <a:off x="539552" y="4963689"/>
            <a:ext cx="2583757" cy="1633663"/>
            <a:chOff x="357158" y="3286124"/>
            <a:chExt cx="2787980" cy="2071702"/>
          </a:xfrm>
        </p:grpSpPr>
        <p:sp>
          <p:nvSpPr>
            <p:cNvPr id="7" name="6 Rectángulo"/>
            <p:cNvSpPr/>
            <p:nvPr/>
          </p:nvSpPr>
          <p:spPr>
            <a:xfrm>
              <a:off x="357158" y="3286124"/>
              <a:ext cx="2573666" cy="20717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06167" y="3381380"/>
            <a:ext cx="2738971" cy="1924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1" name="Ecuación" r:id="rId4" imgW="799920" imgH="927000" progId="Equation.3">
                    <p:embed/>
                  </p:oleObj>
                </mc:Choice>
                <mc:Fallback>
                  <p:oleObj name="Ecuación" r:id="rId4" imgW="799920" imgH="9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67" y="3381380"/>
                          <a:ext cx="2738971" cy="1924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8 Grupo"/>
          <p:cNvGrpSpPr/>
          <p:nvPr/>
        </p:nvGrpSpPr>
        <p:grpSpPr>
          <a:xfrm>
            <a:off x="5865294" y="4027862"/>
            <a:ext cx="3243210" cy="2857522"/>
            <a:chOff x="2571736" y="1142982"/>
            <a:chExt cx="4387875" cy="3708284"/>
          </a:xfrm>
        </p:grpSpPr>
        <p:cxnSp>
          <p:nvCxnSpPr>
            <p:cNvPr id="10" name="9 Conector recto de flecha"/>
            <p:cNvCxnSpPr/>
            <p:nvPr/>
          </p:nvCxnSpPr>
          <p:spPr>
            <a:xfrm flipV="1">
              <a:off x="5643570" y="1142982"/>
              <a:ext cx="571504" cy="50006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2571736" y="1785926"/>
              <a:ext cx="3286148" cy="30003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714612" y="222104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13" name="12 Conector recto de flecha"/>
            <p:cNvCxnSpPr>
              <a:endCxn id="11" idx="6"/>
            </p:cNvCxnSpPr>
            <p:nvPr/>
          </p:nvCxnSpPr>
          <p:spPr>
            <a:xfrm>
              <a:off x="3974370" y="3117123"/>
              <a:ext cx="1883514" cy="169001"/>
            </a:xfrm>
            <a:prstGeom prst="straightConnector1">
              <a:avLst/>
            </a:prstGeom>
            <a:ln w="539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Elipse"/>
            <p:cNvSpPr/>
            <p:nvPr/>
          </p:nvSpPr>
          <p:spPr>
            <a:xfrm>
              <a:off x="3143240" y="2214554"/>
              <a:ext cx="2214578" cy="2071702"/>
            </a:xfrm>
            <a:prstGeom prst="ellipse">
              <a:avLst/>
            </a:prstGeom>
            <a:noFill/>
            <a:ln w="44450" cap="rnd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Elipse"/>
            <p:cNvSpPr/>
            <p:nvPr/>
          </p:nvSpPr>
          <p:spPr>
            <a:xfrm>
              <a:off x="4714876" y="2143116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V="1">
              <a:off x="3929058" y="2428868"/>
              <a:ext cx="785818" cy="714383"/>
            </a:xfrm>
            <a:prstGeom prst="straightConnector1">
              <a:avLst/>
            </a:prstGeom>
            <a:ln w="66675">
              <a:solidFill>
                <a:srgbClr val="FFFF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2643174" y="300686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428992" y="164954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428992" y="350043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357686" y="343549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500562" y="242886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429124" y="164305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857620" y="314324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bg1"/>
                  </a:solidFill>
                </a:rPr>
                <a:t>R</a:t>
              </a:r>
              <a:endParaRPr lang="es-E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929058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rgbClr val="FFFF00"/>
                  </a:solidFill>
                </a:rPr>
                <a:t>r</a:t>
              </a:r>
              <a:endParaRPr lang="es-ES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000628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6" name="25 Objeto"/>
            <p:cNvGraphicFramePr>
              <a:graphicFrameLocks noChangeAspect="1"/>
            </p:cNvGraphicFramePr>
            <p:nvPr/>
          </p:nvGraphicFramePr>
          <p:xfrm>
            <a:off x="5500694" y="1785926"/>
            <a:ext cx="576266" cy="530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2" name="Ecuación" r:id="rId6" imgW="152280" imgH="203040" progId="Equation.3">
                    <p:embed/>
                  </p:oleObj>
                </mc:Choice>
                <mc:Fallback>
                  <p:oleObj name="Ecuación" r:id="rId6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1785926"/>
                          <a:ext cx="576266" cy="530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6143636" y="1285860"/>
            <a:ext cx="8159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3" name="Ecuación" r:id="rId8" imgW="215640" imgH="215640" progId="Equation.3">
                    <p:embed/>
                  </p:oleObj>
                </mc:Choice>
                <mc:Fallback>
                  <p:oleObj name="Ecuación" r:id="rId8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1285860"/>
                          <a:ext cx="8159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27 CuadroTexto"/>
            <p:cNvSpPr txBox="1"/>
            <p:nvPr/>
          </p:nvSpPr>
          <p:spPr>
            <a:xfrm>
              <a:off x="3214678" y="400050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357686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143504" y="335756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286380" y="250030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143240" y="278605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 flipV="1">
              <a:off x="5000628" y="1571610"/>
              <a:ext cx="714412" cy="642944"/>
            </a:xfrm>
            <a:prstGeom prst="straightConnector1">
              <a:avLst/>
            </a:prstGeom>
            <a:ln w="66675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8" descr="Penci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55025" y="5338763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8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49319"/>
              </p:ext>
            </p:extLst>
          </p:nvPr>
        </p:nvGraphicFramePr>
        <p:xfrm>
          <a:off x="0" y="785794"/>
          <a:ext cx="4357686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cuación" r:id="rId3" imgW="1396800" imgH="1523880" progId="Equation.3">
                  <p:embed/>
                </p:oleObj>
              </mc:Choice>
              <mc:Fallback>
                <p:oleObj name="Ecuación" r:id="rId3" imgW="13968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794"/>
                        <a:ext cx="4357686" cy="4214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Rectángulo"/>
          <p:cNvSpPr/>
          <p:nvPr/>
        </p:nvSpPr>
        <p:spPr>
          <a:xfrm>
            <a:off x="2890980" y="129249"/>
            <a:ext cx="34290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1: </a:t>
            </a:r>
            <a:endParaRPr lang="es-ES" sz="4400" b="1" cap="none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33 Grupo"/>
          <p:cNvGrpSpPr/>
          <p:nvPr/>
        </p:nvGrpSpPr>
        <p:grpSpPr>
          <a:xfrm>
            <a:off x="2786050" y="5072074"/>
            <a:ext cx="2428892" cy="1571612"/>
            <a:chOff x="3786182" y="5286388"/>
            <a:chExt cx="2428892" cy="1571612"/>
          </a:xfrm>
        </p:grpSpPr>
        <p:sp>
          <p:nvSpPr>
            <p:cNvPr id="33" name="32 Rectángulo"/>
            <p:cNvSpPr/>
            <p:nvPr/>
          </p:nvSpPr>
          <p:spPr>
            <a:xfrm>
              <a:off x="3786182" y="5286388"/>
              <a:ext cx="2428892" cy="1571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491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614034"/>
                </p:ext>
              </p:extLst>
            </p:nvPr>
          </p:nvGraphicFramePr>
          <p:xfrm>
            <a:off x="3890969" y="5357826"/>
            <a:ext cx="2244209" cy="128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1" name="Ecuación" r:id="rId5" imgW="533160" imgH="431640" progId="Equation.3">
                    <p:embed/>
                  </p:oleObj>
                </mc:Choice>
                <mc:Fallback>
                  <p:oleObj name="Ecuación" r:id="rId5" imgW="533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0969" y="5357826"/>
                          <a:ext cx="2244209" cy="1285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34 CuadroTexto"/>
          <p:cNvSpPr txBox="1"/>
          <p:nvPr/>
        </p:nvSpPr>
        <p:spPr>
          <a:xfrm>
            <a:off x="285720" y="6357958"/>
            <a:ext cx="172675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Fig. # 11/52.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36" name="Picture 8" descr="Penci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000636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8 Grupo"/>
          <p:cNvGrpSpPr/>
          <p:nvPr/>
        </p:nvGrpSpPr>
        <p:grpSpPr>
          <a:xfrm>
            <a:off x="4643438" y="935162"/>
            <a:ext cx="4387875" cy="3708284"/>
            <a:chOff x="2571736" y="1142982"/>
            <a:chExt cx="4387875" cy="3708284"/>
          </a:xfrm>
        </p:grpSpPr>
        <p:cxnSp>
          <p:nvCxnSpPr>
            <p:cNvPr id="37" name="36 Conector recto de flecha"/>
            <p:cNvCxnSpPr/>
            <p:nvPr/>
          </p:nvCxnSpPr>
          <p:spPr>
            <a:xfrm flipV="1">
              <a:off x="5643570" y="1142982"/>
              <a:ext cx="571504" cy="50006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Elipse"/>
            <p:cNvSpPr/>
            <p:nvPr/>
          </p:nvSpPr>
          <p:spPr>
            <a:xfrm>
              <a:off x="2571736" y="1785926"/>
              <a:ext cx="3286148" cy="30003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2714612" y="222104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40" name="39 Conector recto de flecha"/>
            <p:cNvCxnSpPr>
              <a:endCxn id="38" idx="6"/>
            </p:cNvCxnSpPr>
            <p:nvPr/>
          </p:nvCxnSpPr>
          <p:spPr>
            <a:xfrm>
              <a:off x="3974370" y="3117123"/>
              <a:ext cx="1883514" cy="169001"/>
            </a:xfrm>
            <a:prstGeom prst="straightConnector1">
              <a:avLst/>
            </a:prstGeom>
            <a:ln w="53975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Elipse"/>
            <p:cNvSpPr/>
            <p:nvPr/>
          </p:nvSpPr>
          <p:spPr>
            <a:xfrm>
              <a:off x="3143240" y="2214554"/>
              <a:ext cx="2214578" cy="2071702"/>
            </a:xfrm>
            <a:prstGeom prst="ellipse">
              <a:avLst/>
            </a:prstGeom>
            <a:noFill/>
            <a:ln w="44450" cap="rnd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4714876" y="2143116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 flipV="1">
              <a:off x="3929058" y="2428868"/>
              <a:ext cx="785818" cy="714383"/>
            </a:xfrm>
            <a:prstGeom prst="straightConnector1">
              <a:avLst/>
            </a:prstGeom>
            <a:ln w="66675">
              <a:solidFill>
                <a:srgbClr val="FFFF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2643174" y="300686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3428992" y="164954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428992" y="350043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4357686" y="343549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500562" y="242886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4429124" y="164305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857620" y="314324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bg1"/>
                  </a:solidFill>
                </a:rPr>
                <a:t>R</a:t>
              </a:r>
              <a:endParaRPr lang="es-E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929058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rgbClr val="FFFF00"/>
                  </a:solidFill>
                </a:rPr>
                <a:t>r</a:t>
              </a:r>
              <a:endParaRPr lang="es-ES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000628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53" name="52 Objeto"/>
            <p:cNvGraphicFramePr>
              <a:graphicFrameLocks noChangeAspect="1"/>
            </p:cNvGraphicFramePr>
            <p:nvPr/>
          </p:nvGraphicFramePr>
          <p:xfrm>
            <a:off x="5500694" y="1785926"/>
            <a:ext cx="576266" cy="530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2" name="Ecuación" r:id="rId8" imgW="152280" imgH="203040" progId="Equation.3">
                    <p:embed/>
                  </p:oleObj>
                </mc:Choice>
                <mc:Fallback>
                  <p:oleObj name="Ecuación" r:id="rId8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1785926"/>
                          <a:ext cx="576266" cy="530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6143636" y="1285860"/>
            <a:ext cx="8159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3" name="Ecuación" r:id="rId10" imgW="215640" imgH="215640" progId="Equation.3">
                    <p:embed/>
                  </p:oleObj>
                </mc:Choice>
                <mc:Fallback>
                  <p:oleObj name="Ecuación" r:id="rId10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1285860"/>
                          <a:ext cx="8159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54 CuadroTexto"/>
            <p:cNvSpPr txBox="1"/>
            <p:nvPr/>
          </p:nvSpPr>
          <p:spPr>
            <a:xfrm>
              <a:off x="3214678" y="400050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4357686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5143504" y="335756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5286380" y="250030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143240" y="278605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cxnSp>
          <p:nvCxnSpPr>
            <p:cNvPr id="60" name="59 Conector recto de flecha"/>
            <p:cNvCxnSpPr/>
            <p:nvPr/>
          </p:nvCxnSpPr>
          <p:spPr>
            <a:xfrm flipV="1">
              <a:off x="5000628" y="1571610"/>
              <a:ext cx="714412" cy="642944"/>
            </a:xfrm>
            <a:prstGeom prst="straightConnector1">
              <a:avLst/>
            </a:prstGeom>
            <a:ln w="66675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3"/>
            <a:ext cx="8784976" cy="674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• </a:t>
            </a:r>
            <a:r>
              <a:rPr lang="es-ES" sz="2400" b="1" dirty="0"/>
              <a:t>La naturaleza de la carga eléctrica y cómo sabemos que ésta se conserva.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• </a:t>
            </a:r>
            <a:r>
              <a:rPr lang="es-ES" sz="2400" b="1" dirty="0"/>
              <a:t>Cómo se cargan eléctricamente los objetos. </a:t>
            </a:r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• </a:t>
            </a:r>
            <a:r>
              <a:rPr lang="es-ES" sz="2400" b="1" dirty="0"/>
              <a:t>Cómo usar la ley de Coulomb para calcular la fuerza eléctrica entre cargas. </a:t>
            </a:r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• </a:t>
            </a:r>
            <a:r>
              <a:rPr lang="es-ES" sz="2400" b="1" dirty="0"/>
              <a:t>La diferencia entre fuerza eléctrica y campo eléctrico</a:t>
            </a:r>
            <a:r>
              <a:rPr lang="es-ES" sz="2400" b="1" dirty="0" smtClean="0"/>
              <a:t>.</a:t>
            </a:r>
          </a:p>
          <a:p>
            <a:pPr algn="just"/>
            <a:r>
              <a:rPr lang="es-ES" sz="2400" b="1" dirty="0" smtClean="0"/>
              <a:t> </a:t>
            </a:r>
            <a:r>
              <a:rPr lang="es-ES" sz="2400" b="1" dirty="0"/>
              <a:t>• Cómo calcular el campo eléctrico generado por un conjunto de cargas</a:t>
            </a:r>
            <a:r>
              <a:rPr lang="es-ES" sz="2400" b="1" dirty="0" smtClean="0"/>
              <a:t>.</a:t>
            </a:r>
          </a:p>
          <a:p>
            <a:pPr algn="just"/>
            <a:r>
              <a:rPr lang="es-ES" sz="2400" b="1" dirty="0" smtClean="0"/>
              <a:t> </a:t>
            </a:r>
          </a:p>
          <a:p>
            <a:pPr algn="just"/>
            <a:r>
              <a:rPr lang="es-ES" sz="2400" b="1" dirty="0" smtClean="0"/>
              <a:t>• </a:t>
            </a:r>
            <a:r>
              <a:rPr lang="es-ES" sz="2400" b="1" dirty="0"/>
              <a:t>Cómo usar la idea de las líneas de campo eléctrico para visualizar e interpretar los campos eléctricos.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• Cómo </a:t>
            </a:r>
            <a:r>
              <a:rPr lang="es-ES" sz="2400" b="1" dirty="0"/>
              <a:t>calcular las propiedades de los dipolos eléctricos</a:t>
            </a:r>
            <a:r>
              <a:rPr lang="es-ES" sz="2400" b="1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55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85"/>
            <a:ext cx="9144000" cy="700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214942" y="4143380"/>
          <a:ext cx="18208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cuación" r:id="rId4" imgW="660240" imgH="457200" progId="Equation.3">
                  <p:embed/>
                </p:oleObj>
              </mc:Choice>
              <mc:Fallback>
                <p:oleObj name="Ecuación" r:id="rId4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143380"/>
                        <a:ext cx="18208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928794" y="4714884"/>
          <a:ext cx="16113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cuación" r:id="rId6" imgW="533160" imgH="431640" progId="Equation.3">
                  <p:embed/>
                </p:oleObj>
              </mc:Choice>
              <mc:Fallback>
                <p:oleObj name="Ecuación" r:id="rId6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714884"/>
                        <a:ext cx="1611313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Penci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5025" y="5338763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9562" y="6429396"/>
            <a:ext cx="228780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Fig. # 23-19/719.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1295"/>
            <a:ext cx="9128375" cy="679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20698" y="6335983"/>
            <a:ext cx="228780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Fig. # 23-15/715.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55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54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2984"/>
              <a:ext cx="9144000" cy="571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579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620688"/>
            <a:ext cx="8643998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solidFill>
                  <a:schemeClr val="tx1"/>
                </a:solidFill>
              </a:rPr>
              <a:t>Cálculo del vector E que caracteriza un campo electrostático inherente a una superficie infinita cargada (+). 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488" y="-7146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2:</a:t>
            </a:r>
            <a:endParaRPr lang="es-E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7158" y="2795657"/>
            <a:ext cx="5500726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Superficie </a:t>
            </a:r>
            <a:r>
              <a:rPr lang="es-ES" sz="3200" dirty="0" err="1" smtClean="0">
                <a:solidFill>
                  <a:schemeClr val="tx1"/>
                </a:solidFill>
              </a:rPr>
              <a:t>gaussiana</a:t>
            </a:r>
            <a:r>
              <a:rPr lang="es-ES" sz="3200" dirty="0" smtClean="0">
                <a:solidFill>
                  <a:schemeClr val="tx1"/>
                </a:solidFill>
              </a:rPr>
              <a:t> cilíndrica que se utiliza para encontrar el campo de una lámina plana infinita cargada.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27" name="26 Grupo"/>
          <p:cNvGrpSpPr/>
          <p:nvPr/>
        </p:nvGrpSpPr>
        <p:grpSpPr>
          <a:xfrm>
            <a:off x="2214546" y="5072074"/>
            <a:ext cx="2571768" cy="1643074"/>
            <a:chOff x="714348" y="4572008"/>
            <a:chExt cx="2571768" cy="1643074"/>
          </a:xfrm>
          <a:solidFill>
            <a:schemeClr val="bg1">
              <a:lumMod val="75000"/>
            </a:schemeClr>
          </a:solidFill>
        </p:grpSpPr>
        <p:sp>
          <p:nvSpPr>
            <p:cNvPr id="26" name="25 Rectángulo"/>
            <p:cNvSpPr/>
            <p:nvPr/>
          </p:nvSpPr>
          <p:spPr>
            <a:xfrm>
              <a:off x="714348" y="4572008"/>
              <a:ext cx="2571768" cy="164307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S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50179" name="Object 3"/>
            <p:cNvGraphicFramePr>
              <a:graphicFrameLocks noChangeAspect="1"/>
            </p:cNvGraphicFramePr>
            <p:nvPr/>
          </p:nvGraphicFramePr>
          <p:xfrm>
            <a:off x="756303" y="4619624"/>
            <a:ext cx="2431344" cy="1452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4" name="Ecuación" r:id="rId3" imgW="761760" imgH="457200" progId="Equation.3">
                    <p:embed/>
                  </p:oleObj>
                </mc:Choice>
                <mc:Fallback>
                  <p:oleObj name="Ecuación" r:id="rId3" imgW="7617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03" y="4619624"/>
                          <a:ext cx="2431344" cy="1452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59 Grupo"/>
          <p:cNvGrpSpPr/>
          <p:nvPr/>
        </p:nvGrpSpPr>
        <p:grpSpPr>
          <a:xfrm>
            <a:off x="5643538" y="2951734"/>
            <a:ext cx="3500462" cy="3357586"/>
            <a:chOff x="4929190" y="2214554"/>
            <a:chExt cx="3500462" cy="3357586"/>
          </a:xfrm>
        </p:grpSpPr>
        <p:sp>
          <p:nvSpPr>
            <p:cNvPr id="12" name="11 Paralelogramo"/>
            <p:cNvSpPr/>
            <p:nvPr/>
          </p:nvSpPr>
          <p:spPr>
            <a:xfrm>
              <a:off x="4929190" y="2214554"/>
              <a:ext cx="3429024" cy="3357586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835024" y="228313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215074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572264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929454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286644" y="228599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715272" y="228885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786446" y="271539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166496" y="2718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523686" y="2718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880876" y="2718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238066" y="2718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666694" y="272111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643570" y="307258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023620" y="3075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6380810" y="3075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738000" y="3075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095190" y="307544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7523818" y="307830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429256" y="342977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5809306" y="3432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6166496" y="3432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6523686" y="3432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880876" y="343263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309504" y="343549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5286380" y="378696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666430" y="378982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6023620" y="378982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6380810" y="378982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738000" y="378982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7166628" y="379268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286380" y="421559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5666430" y="421845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023620" y="421845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380810" y="421845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738000" y="421845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7166628" y="422131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143504" y="4644224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5523554" y="464708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5880744" y="464708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6237934" y="464708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6595124" y="464708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7023752" y="46499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38859" y="6357958"/>
            <a:ext cx="206498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Fig. 23-17/617.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2" name="Picture 8" descr="Penci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5025" y="5338763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4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2" grpId="0" animBg="1"/>
      <p:bldP spid="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8" y="0"/>
            <a:ext cx="9153548" cy="67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206498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Fig. 23-17/617.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"/>
            <a:ext cx="4143404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314" y="68025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2: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96862" y="1594638"/>
          <a:ext cx="7232658" cy="433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cuación" r:id="rId4" imgW="3213000" imgH="1955520" progId="Equation.3">
                  <p:embed/>
                </p:oleObj>
              </mc:Choice>
              <mc:Fallback>
                <p:oleObj name="Ecuación" r:id="rId4" imgW="321300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62" y="1594638"/>
                        <a:ext cx="7232658" cy="4334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6215074" y="4997472"/>
            <a:ext cx="2214578" cy="1646238"/>
            <a:chOff x="4857752" y="5286378"/>
            <a:chExt cx="2214578" cy="1646238"/>
          </a:xfrm>
          <a:solidFill>
            <a:schemeClr val="bg1">
              <a:lumMod val="75000"/>
            </a:schemeClr>
          </a:solidFill>
        </p:grpSpPr>
        <p:sp>
          <p:nvSpPr>
            <p:cNvPr id="11" name="10 Rectángulo"/>
            <p:cNvSpPr/>
            <p:nvPr/>
          </p:nvSpPr>
          <p:spPr>
            <a:xfrm>
              <a:off x="4857752" y="5357826"/>
              <a:ext cx="2214578" cy="150017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0" name="9 Objeto"/>
            <p:cNvGraphicFramePr>
              <a:graphicFrameLocks noChangeAspect="1"/>
            </p:cNvGraphicFramePr>
            <p:nvPr/>
          </p:nvGraphicFramePr>
          <p:xfrm>
            <a:off x="4943466" y="5286378"/>
            <a:ext cx="2081212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3" name="Ecuación" r:id="rId6" imgW="545760" imgH="431640" progId="Equation.3">
                    <p:embed/>
                  </p:oleObj>
                </mc:Choice>
                <mc:Fallback>
                  <p:oleObj name="Ecuación" r:id="rId6" imgW="545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466" y="5286378"/>
                          <a:ext cx="2081212" cy="164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12 CuadroTexto"/>
          <p:cNvSpPr txBox="1"/>
          <p:nvPr/>
        </p:nvSpPr>
        <p:spPr>
          <a:xfrm>
            <a:off x="32068" y="6338261"/>
            <a:ext cx="206498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Fig. 23-17/617.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00042"/>
            <a:ext cx="8715404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Cálculo del vector (E) en los puntos de una región que rodea dos placas infinitas cargadas, de densidades (+ y -) respectivamente. </a:t>
            </a:r>
          </a:p>
          <a:p>
            <a:pPr algn="just"/>
            <a:r>
              <a:rPr lang="es-ES" sz="20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Nota:</a:t>
            </a:r>
            <a:r>
              <a:rPr lang="es-ES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 cálculo del vector (E) en las regiones (1; 2; 3) resulta muy simple si se hace uso del principio de superposición.</a:t>
            </a:r>
            <a:endParaRPr lang="es-E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71802" y="-7146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3: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2500306"/>
            <a:ext cx="9144000" cy="4357694"/>
            <a:chOff x="0" y="3357562"/>
            <a:chExt cx="9144000" cy="3615293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57562"/>
              <a:ext cx="9144000" cy="3615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4286248" y="6544148"/>
              <a:ext cx="1714512" cy="3319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2000" b="1" dirty="0" err="1" smtClean="0">
                  <a:solidFill>
                    <a:schemeClr val="tx1"/>
                  </a:solidFill>
                </a:rPr>
                <a:t>Fig</a:t>
              </a:r>
              <a:r>
                <a:rPr lang="es-ES" sz="2000" b="1" dirty="0" smtClean="0">
                  <a:solidFill>
                    <a:schemeClr val="tx1"/>
                  </a:solidFill>
                </a:rPr>
                <a:t> </a:t>
              </a:r>
              <a:r>
                <a:rPr lang="es-ES" sz="2000" b="1" dirty="0">
                  <a:solidFill>
                    <a:schemeClr val="tx1"/>
                  </a:solidFill>
                </a:rPr>
                <a:t> </a:t>
              </a:r>
              <a:r>
                <a:rPr lang="es-ES" sz="2000" b="1" dirty="0" smtClean="0">
                  <a:solidFill>
                    <a:schemeClr val="tx1"/>
                  </a:solidFill>
                </a:rPr>
                <a:t>23-18/718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1406" y="5500688"/>
            <a:ext cx="1643042" cy="1214436"/>
            <a:chOff x="4857752" y="5286374"/>
            <a:chExt cx="1643042" cy="1214436"/>
          </a:xfrm>
          <a:solidFill>
            <a:schemeClr val="bg1">
              <a:lumMod val="75000"/>
            </a:schemeClr>
          </a:solidFill>
        </p:grpSpPr>
        <p:sp>
          <p:nvSpPr>
            <p:cNvPr id="9" name="8 Rectángulo"/>
            <p:cNvSpPr/>
            <p:nvPr/>
          </p:nvSpPr>
          <p:spPr>
            <a:xfrm>
              <a:off x="4857752" y="5357826"/>
              <a:ext cx="1643042" cy="114298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0" name="9 Objeto"/>
            <p:cNvGraphicFramePr>
              <a:graphicFrameLocks noChangeAspect="1"/>
            </p:cNvGraphicFramePr>
            <p:nvPr/>
          </p:nvGraphicFramePr>
          <p:xfrm>
            <a:off x="4951446" y="5286374"/>
            <a:ext cx="1423988" cy="1125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2" name="Ecuación" r:id="rId4" imgW="545760" imgH="431640" progId="Equation.3">
                    <p:embed/>
                  </p:oleObj>
                </mc:Choice>
                <mc:Fallback>
                  <p:oleObj name="Ecuación" r:id="rId4" imgW="545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446" y="5286374"/>
                          <a:ext cx="1423988" cy="1125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8" descr="Penci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5025" y="5338763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4572000" y="-24"/>
            <a:ext cx="4500594" cy="6705856"/>
            <a:chOff x="4572000" y="-24"/>
            <a:chExt cx="4500594" cy="6705856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9781" y="-24"/>
              <a:ext cx="4472813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3500438"/>
              <a:ext cx="4500562" cy="3205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CuadroTexto"/>
            <p:cNvSpPr txBox="1"/>
            <p:nvPr/>
          </p:nvSpPr>
          <p:spPr>
            <a:xfrm>
              <a:off x="4714876" y="3214686"/>
              <a:ext cx="1428760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2000" b="1" dirty="0" err="1" smtClean="0"/>
                <a:t>Fig</a:t>
              </a:r>
              <a:r>
                <a:rPr lang="es-ES" sz="2000" b="1" dirty="0" smtClean="0"/>
                <a:t> # 13/54</a:t>
              </a:r>
              <a:endParaRPr lang="es-ES" sz="2000" b="1" dirty="0"/>
            </a:p>
          </p:txBody>
        </p:sp>
      </p:grp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3356" name="Picture 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5771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115 CuadroTexto"/>
          <p:cNvSpPr txBox="1"/>
          <p:nvPr/>
        </p:nvSpPr>
        <p:spPr>
          <a:xfrm>
            <a:off x="71438" y="4014621"/>
            <a:ext cx="442912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En la </a:t>
            </a:r>
            <a:r>
              <a:rPr lang="es-ES" sz="2400" b="1" dirty="0" smtClean="0">
                <a:solidFill>
                  <a:schemeClr val="tx1"/>
                </a:solidFill>
              </a:rPr>
              <a:t>región (b)</a:t>
            </a:r>
            <a:r>
              <a:rPr lang="es-ES" sz="2400" dirty="0" smtClean="0">
                <a:solidFill>
                  <a:schemeClr val="tx1"/>
                </a:solidFill>
              </a:rPr>
              <a:t> el vector tiene la misma dirección y sentido por lo que: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3358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120" name="119 Grupo"/>
          <p:cNvGrpSpPr/>
          <p:nvPr/>
        </p:nvGrpSpPr>
        <p:grpSpPr>
          <a:xfrm>
            <a:off x="571472" y="5572164"/>
            <a:ext cx="3429024" cy="1142984"/>
            <a:chOff x="571472" y="5715016"/>
            <a:chExt cx="3429024" cy="1142984"/>
          </a:xfrm>
          <a:solidFill>
            <a:schemeClr val="bg1">
              <a:lumMod val="75000"/>
            </a:schemeClr>
          </a:solidFill>
        </p:grpSpPr>
        <p:sp>
          <p:nvSpPr>
            <p:cNvPr id="119" name="118 Rectángulo"/>
            <p:cNvSpPr/>
            <p:nvPr/>
          </p:nvSpPr>
          <p:spPr>
            <a:xfrm>
              <a:off x="571472" y="5715016"/>
              <a:ext cx="3429024" cy="114298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53357" name="Object 109"/>
            <p:cNvGraphicFramePr>
              <a:graphicFrameLocks noChangeAspect="1"/>
            </p:cNvGraphicFramePr>
            <p:nvPr/>
          </p:nvGraphicFramePr>
          <p:xfrm>
            <a:off x="642910" y="5786454"/>
            <a:ext cx="3286148" cy="857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6" name="Ecuación" r:id="rId6" imgW="1701800" imgH="444500" progId="Equation.3">
                    <p:embed/>
                  </p:oleObj>
                </mc:Choice>
                <mc:Fallback>
                  <p:oleObj name="Ecuación" r:id="rId6" imgW="17018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5786454"/>
                          <a:ext cx="3286148" cy="857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066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8134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88640"/>
            <a:ext cx="4680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/>
              <a:t>Análisis de la región (b)</a:t>
            </a:r>
            <a:endParaRPr lang="es-ES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6341258"/>
            <a:ext cx="171451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chemeClr val="tx1"/>
                </a:solidFill>
              </a:rPr>
              <a:t>Fig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23-18/718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785813"/>
            <a:ext cx="157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2 CuadroTexto"/>
          <p:cNvSpPr txBox="1">
            <a:spLocks noChangeArrowheads="1"/>
          </p:cNvSpPr>
          <p:nvPr/>
        </p:nvSpPr>
        <p:spPr bwMode="auto">
          <a:xfrm>
            <a:off x="642938" y="-24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/>
              <a:t>Historia de la electricidad</a:t>
            </a:r>
            <a:endParaRPr lang="es-ES" sz="3200" dirty="0"/>
          </a:p>
        </p:txBody>
      </p:sp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1643063" y="785813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dirty="0"/>
              <a:t>Un fragmento de ámbar como el que pudo utilizar Tales de </a:t>
            </a:r>
            <a:r>
              <a:rPr lang="es-ES" sz="2400" dirty="0" err="1"/>
              <a:t>Mileto</a:t>
            </a:r>
            <a:r>
              <a:rPr lang="es-ES" sz="2400" dirty="0"/>
              <a:t> en su experimentación del efecto </a:t>
            </a:r>
            <a:r>
              <a:rPr lang="es-ES" sz="2400" dirty="0" err="1"/>
              <a:t>triboeléctrico</a:t>
            </a:r>
            <a:r>
              <a:rPr lang="es-ES" sz="2400" dirty="0"/>
              <a:t>.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836613"/>
            <a:ext cx="13779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292350"/>
            <a:ext cx="14065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163763"/>
            <a:ext cx="17145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7 CuadroTexto"/>
          <p:cNvSpPr txBox="1">
            <a:spLocks noChangeArrowheads="1"/>
          </p:cNvSpPr>
          <p:nvPr/>
        </p:nvSpPr>
        <p:spPr bwMode="auto">
          <a:xfrm>
            <a:off x="1643063" y="2286000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dirty="0"/>
              <a:t>Grabado mostrando la teoría del </a:t>
            </a:r>
            <a:r>
              <a:rPr lang="es-ES" sz="2800" i="1" dirty="0"/>
              <a:t>galvanismo</a:t>
            </a:r>
            <a:r>
              <a:rPr lang="es-ES" sz="2800" dirty="0"/>
              <a:t> según los experimentos de Luigi </a:t>
            </a:r>
            <a:r>
              <a:rPr lang="es-ES" sz="2800" dirty="0" err="1"/>
              <a:t>Galvani</a:t>
            </a:r>
            <a:r>
              <a:rPr lang="es-ES" sz="2800" dirty="0"/>
              <a:t>, 1792.</a:t>
            </a:r>
          </a:p>
        </p:txBody>
      </p:sp>
      <p:sp>
        <p:nvSpPr>
          <p:cNvPr id="28681" name="8 CuadroTexto"/>
          <p:cNvSpPr txBox="1">
            <a:spLocks noChangeArrowheads="1"/>
          </p:cNvSpPr>
          <p:nvPr/>
        </p:nvSpPr>
        <p:spPr bwMode="auto">
          <a:xfrm>
            <a:off x="163513" y="3857625"/>
            <a:ext cx="87868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dirty="0"/>
              <a:t>La </a:t>
            </a:r>
            <a:r>
              <a:rPr lang="es-ES" sz="2400" b="1" dirty="0"/>
              <a:t>historia de la electricidad</a:t>
            </a:r>
            <a:r>
              <a:rPr lang="es-ES" sz="2400" dirty="0"/>
              <a:t> se refiere al estudio y uso humano de la electricidad, al descubrimiento de sus leyes como fenómeno físico y a la invención de artefactos para su uso práctico. Como también se denomina </a:t>
            </a:r>
            <a:r>
              <a:rPr lang="es-ES" sz="2400" i="1" dirty="0"/>
              <a:t>electricidad</a:t>
            </a:r>
            <a:r>
              <a:rPr lang="es-ES" sz="2400" dirty="0"/>
              <a:t> a la rama de la ciencia que estudia el fenómeno y a la rama de la tecnología que lo aplica, La electricidad evolucionó históricamente desde la simple percepción del fenómeno, a su tratamiento científico, que no se haría sistemático hasta el siglo XVIII</a:t>
            </a:r>
          </a:p>
        </p:txBody>
      </p:sp>
    </p:spTree>
    <p:extLst>
      <p:ext uri="{BB962C8B-B14F-4D97-AF65-F5344CB8AC3E}">
        <p14:creationId xmlns:p14="http://schemas.microsoft.com/office/powerpoint/2010/main" val="576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80" grpId="0"/>
      <p:bldP spid="2868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6248" y="6341258"/>
            <a:ext cx="171451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chemeClr val="tx1"/>
                </a:solidFill>
              </a:rPr>
              <a:t>Fig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</a:rPr>
              <a:t>23-18/718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711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188640"/>
            <a:ext cx="4680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/>
              <a:t>Análisis de la región (b)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061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5771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857752" y="214290"/>
            <a:ext cx="4000528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En la</a:t>
            </a:r>
            <a:r>
              <a:rPr lang="es-ES" sz="2800" b="1" dirty="0" smtClean="0">
                <a:solidFill>
                  <a:schemeClr val="tx1"/>
                </a:solidFill>
              </a:rPr>
              <a:t> región (a y c) </a:t>
            </a:r>
            <a:r>
              <a:rPr lang="es-ES" sz="2800" dirty="0" smtClean="0">
                <a:solidFill>
                  <a:schemeClr val="tx1"/>
                </a:solidFill>
              </a:rPr>
              <a:t>el vector ( E ) tiene igual dirección pero sentido opuesto por lo que: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5224493" y="2428868"/>
            <a:ext cx="3419473" cy="1143008"/>
            <a:chOff x="5224493" y="2071678"/>
            <a:chExt cx="3419473" cy="1143008"/>
          </a:xfrm>
          <a:solidFill>
            <a:schemeClr val="bg1">
              <a:lumMod val="75000"/>
            </a:schemeClr>
          </a:solidFill>
        </p:grpSpPr>
        <p:sp>
          <p:nvSpPr>
            <p:cNvPr id="6" name="5 Rectángulo"/>
            <p:cNvSpPr/>
            <p:nvPr/>
          </p:nvSpPr>
          <p:spPr>
            <a:xfrm>
              <a:off x="5286380" y="2071678"/>
              <a:ext cx="3357586" cy="114300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aphicFrame>
          <p:nvGraphicFramePr>
            <p:cNvPr id="55297" name="Object 1"/>
            <p:cNvGraphicFramePr>
              <a:graphicFrameLocks noChangeAspect="1"/>
            </p:cNvGraphicFramePr>
            <p:nvPr/>
          </p:nvGraphicFramePr>
          <p:xfrm>
            <a:off x="5224493" y="2148004"/>
            <a:ext cx="3276597" cy="995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8" name="Ecuación" r:id="rId4" imgW="1434960" imgH="431640" progId="Equation.3">
                    <p:embed/>
                  </p:oleObj>
                </mc:Choice>
                <mc:Fallback>
                  <p:oleObj name="Ecuación" r:id="rId4" imgW="1434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493" y="2148004"/>
                          <a:ext cx="3276597" cy="995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7 CuadroTexto"/>
          <p:cNvSpPr txBox="1"/>
          <p:nvPr/>
        </p:nvSpPr>
        <p:spPr>
          <a:xfrm>
            <a:off x="142876" y="3929066"/>
            <a:ext cx="885828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 Analizar si el valor de dos dimensiones es el mismo; entonces debido al sentido contrario del campo eléctrico de las regiones (a y c) (E=0), por lo tanto se cumple para la </a:t>
            </a:r>
            <a:r>
              <a:rPr lang="es-ES" sz="2800" b="1" dirty="0" smtClean="0">
                <a:solidFill>
                  <a:schemeClr val="tx1"/>
                </a:solidFill>
              </a:rPr>
              <a:t>región (b)</a:t>
            </a:r>
            <a:r>
              <a:rPr lang="es-ES" sz="2800" dirty="0" smtClean="0">
                <a:solidFill>
                  <a:schemeClr val="tx1"/>
                </a:solidFill>
              </a:rPr>
              <a:t> que: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00035" y="5657888"/>
          <a:ext cx="4214842" cy="123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cuación" r:id="rId6" imgW="1460160" imgH="431640" progId="Equation.3">
                  <p:embed/>
                </p:oleObj>
              </mc:Choice>
              <mc:Fallback>
                <p:oleObj name="Ecuación" r:id="rId6" imgW="1460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5" y="5657888"/>
                        <a:ext cx="4214842" cy="1239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6072198" y="5429264"/>
            <a:ext cx="1747642" cy="1428736"/>
            <a:chOff x="6253382" y="5429264"/>
            <a:chExt cx="1747642" cy="1428736"/>
          </a:xfrm>
          <a:solidFill>
            <a:schemeClr val="bg1">
              <a:lumMod val="75000"/>
            </a:schemeClr>
          </a:solidFill>
        </p:grpSpPr>
        <p:sp>
          <p:nvSpPr>
            <p:cNvPr id="12" name="11 Rectángulo"/>
            <p:cNvSpPr/>
            <p:nvPr/>
          </p:nvSpPr>
          <p:spPr>
            <a:xfrm>
              <a:off x="6286512" y="5429264"/>
              <a:ext cx="1714512" cy="1428736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aphicFrame>
          <p:nvGraphicFramePr>
            <p:cNvPr id="55301" name="Object 5"/>
            <p:cNvGraphicFramePr>
              <a:graphicFrameLocks noChangeAspect="1"/>
            </p:cNvGraphicFramePr>
            <p:nvPr/>
          </p:nvGraphicFramePr>
          <p:xfrm>
            <a:off x="6253382" y="5429264"/>
            <a:ext cx="1596820" cy="1285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0" name="Ecuación" r:id="rId8" imgW="533160" imgH="431640" progId="Equation.3">
                    <p:embed/>
                  </p:oleObj>
                </mc:Choice>
                <mc:Fallback>
                  <p:oleObj name="Ecuación" r:id="rId8" imgW="533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382" y="5429264"/>
                          <a:ext cx="1596820" cy="12858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56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06" y="571480"/>
            <a:ext cx="885828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Campo eléctrico alrededor de una línea de carga. </a:t>
            </a:r>
            <a:r>
              <a:rPr lang="es-ES" sz="2800" dirty="0" smtClean="0">
                <a:solidFill>
                  <a:schemeClr val="tx1"/>
                </a:solidFill>
              </a:rPr>
              <a:t>Se emplea una superficie </a:t>
            </a:r>
            <a:r>
              <a:rPr lang="es-ES" sz="2800" dirty="0" err="1" smtClean="0">
                <a:solidFill>
                  <a:schemeClr val="tx1"/>
                </a:solidFill>
              </a:rPr>
              <a:t>gaussiana</a:t>
            </a:r>
            <a:r>
              <a:rPr lang="es-ES" sz="2800" dirty="0" smtClean="0">
                <a:solidFill>
                  <a:schemeClr val="tx1"/>
                </a:solidFill>
              </a:rPr>
              <a:t> cilíndrica coaxial para encontrar el campo eléctrico fuera de un conductor cargado de longitud infinita.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71736" y="58143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4: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737472" y="2357430"/>
            <a:ext cx="3191850" cy="730746"/>
            <a:chOff x="4357686" y="4143380"/>
            <a:chExt cx="3191850" cy="730746"/>
          </a:xfrm>
        </p:grpSpPr>
        <p:grpSp>
          <p:nvGrpSpPr>
            <p:cNvPr id="7" name="6 Grupo"/>
            <p:cNvGrpSpPr/>
            <p:nvPr/>
          </p:nvGrpSpPr>
          <p:grpSpPr>
            <a:xfrm>
              <a:off x="4357686" y="4286256"/>
              <a:ext cx="3071834" cy="571504"/>
              <a:chOff x="4357686" y="4286256"/>
              <a:chExt cx="3857652" cy="1500198"/>
            </a:xfrm>
          </p:grpSpPr>
          <p:sp>
            <p:nvSpPr>
              <p:cNvPr id="4" name="3 Cilindro"/>
              <p:cNvSpPr/>
              <p:nvPr/>
            </p:nvSpPr>
            <p:spPr>
              <a:xfrm rot="5400000">
                <a:off x="5572132" y="3143248"/>
                <a:ext cx="1500198" cy="3786214"/>
              </a:xfrm>
              <a:prstGeom prst="can">
                <a:avLst>
                  <a:gd name="adj" fmla="val 12875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4 Elipse"/>
              <p:cNvSpPr/>
              <p:nvPr/>
            </p:nvSpPr>
            <p:spPr>
              <a:xfrm>
                <a:off x="4357686" y="4286256"/>
                <a:ext cx="285752" cy="150019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4643438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286380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929190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903604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600708" y="414338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192214" y="41662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835156" y="41662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477966" y="41662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</p:grp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71406" y="6357958"/>
            <a:ext cx="2064989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Fig. 23-16/716.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81" y="0"/>
            <a:ext cx="521331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42844" y="58143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4: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38" name="37 Grupo"/>
          <p:cNvGrpSpPr/>
          <p:nvPr/>
        </p:nvGrpSpPr>
        <p:grpSpPr>
          <a:xfrm>
            <a:off x="3571875" y="4418814"/>
            <a:ext cx="4930803" cy="2296334"/>
            <a:chOff x="2643181" y="4143380"/>
            <a:chExt cx="4930803" cy="2296334"/>
          </a:xfrm>
        </p:grpSpPr>
        <p:sp>
          <p:nvSpPr>
            <p:cNvPr id="15" name="14 Rectángulo"/>
            <p:cNvSpPr/>
            <p:nvPr/>
          </p:nvSpPr>
          <p:spPr>
            <a:xfrm>
              <a:off x="4500562" y="5000636"/>
              <a:ext cx="3071834" cy="1428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7" name="16 Conector recto"/>
            <p:cNvCxnSpPr/>
            <p:nvPr/>
          </p:nvCxnSpPr>
          <p:spPr>
            <a:xfrm rot="5400000" flipH="1" flipV="1">
              <a:off x="4214810" y="4714884"/>
              <a:ext cx="57150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10800000">
              <a:off x="3857620" y="5000636"/>
              <a:ext cx="651672" cy="10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 flipH="1" flipV="1">
              <a:off x="7287438" y="4785528"/>
              <a:ext cx="57150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10800000">
              <a:off x="3857620" y="6429396"/>
              <a:ext cx="651672" cy="10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10800000">
              <a:off x="4500562" y="4714884"/>
              <a:ext cx="3071834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 flipH="1" flipV="1">
              <a:off x="3358336" y="5714210"/>
              <a:ext cx="1428784" cy="1588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334" name="Object 14"/>
            <p:cNvGraphicFramePr>
              <a:graphicFrameLocks noChangeAspect="1"/>
            </p:cNvGraphicFramePr>
            <p:nvPr/>
          </p:nvGraphicFramePr>
          <p:xfrm>
            <a:off x="4930769" y="5368129"/>
            <a:ext cx="20447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0" name="Ecuación" r:id="rId4" imgW="634449" imgH="177646" progId="Equation.3">
                    <p:embed/>
                  </p:oleObj>
                </mc:Choice>
                <mc:Fallback>
                  <p:oleObj name="Ecuación" r:id="rId4" imgW="63444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769" y="5368129"/>
                          <a:ext cx="20447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6" name="Object 16"/>
            <p:cNvGraphicFramePr>
              <a:graphicFrameLocks noChangeAspect="1"/>
            </p:cNvGraphicFramePr>
            <p:nvPr/>
          </p:nvGraphicFramePr>
          <p:xfrm>
            <a:off x="2643181" y="5358604"/>
            <a:ext cx="1411288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1" name="Ecuación" r:id="rId6" imgW="368280" imgH="177480" progId="Equation.3">
                    <p:embed/>
                  </p:oleObj>
                </mc:Choice>
                <mc:Fallback>
                  <p:oleObj name="Ecuación" r:id="rId6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181" y="5358604"/>
                          <a:ext cx="1411288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38" name="Object 18"/>
            <p:cNvGraphicFramePr>
              <a:graphicFrameLocks noChangeAspect="1"/>
            </p:cNvGraphicFramePr>
            <p:nvPr/>
          </p:nvGraphicFramePr>
          <p:xfrm>
            <a:off x="5942013" y="4143380"/>
            <a:ext cx="449262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2" name="Ecuación" r:id="rId8" imgW="139680" imgH="164880" progId="Equation.3">
                    <p:embed/>
                  </p:oleObj>
                </mc:Choice>
                <mc:Fallback>
                  <p:oleObj name="Ecuación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013" y="4143380"/>
                          <a:ext cx="449262" cy="531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357158" y="642918"/>
          <a:ext cx="3254375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" name="Ecuación" r:id="rId10" imgW="1282680" imgH="1638000" progId="Equation.3">
                  <p:embed/>
                </p:oleObj>
              </mc:Choice>
              <mc:Fallback>
                <p:oleObj name="Ecuación" r:id="rId10" imgW="1282680" imgH="163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642918"/>
                        <a:ext cx="3254375" cy="416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42 Grupo"/>
          <p:cNvGrpSpPr/>
          <p:nvPr/>
        </p:nvGrpSpPr>
        <p:grpSpPr>
          <a:xfrm>
            <a:off x="285720" y="4809182"/>
            <a:ext cx="3071834" cy="1428760"/>
            <a:chOff x="428596" y="5286388"/>
            <a:chExt cx="3071834" cy="1428760"/>
          </a:xfrm>
          <a:solidFill>
            <a:schemeClr val="bg1">
              <a:lumMod val="75000"/>
            </a:schemeClr>
          </a:solidFill>
        </p:grpSpPr>
        <p:sp>
          <p:nvSpPr>
            <p:cNvPr id="42" name="41 Rectángulo"/>
            <p:cNvSpPr/>
            <p:nvPr/>
          </p:nvSpPr>
          <p:spPr>
            <a:xfrm>
              <a:off x="428596" y="5286388"/>
              <a:ext cx="3071834" cy="142876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aphicFrame>
          <p:nvGraphicFramePr>
            <p:cNvPr id="56341" name="Object 21"/>
            <p:cNvGraphicFramePr>
              <a:graphicFrameLocks noChangeAspect="1"/>
            </p:cNvGraphicFramePr>
            <p:nvPr/>
          </p:nvGraphicFramePr>
          <p:xfrm>
            <a:off x="714376" y="5357181"/>
            <a:ext cx="2500313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4" name="Ecuación" r:id="rId12" imgW="876240" imgH="431640" progId="Equation.3">
                    <p:embed/>
                  </p:oleObj>
                </mc:Choice>
                <mc:Fallback>
                  <p:oleObj name="Ecuación" r:id="rId12" imgW="876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6" y="5357181"/>
                          <a:ext cx="2500313" cy="1235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22 CuadroTexto"/>
          <p:cNvSpPr txBox="1"/>
          <p:nvPr/>
        </p:nvSpPr>
        <p:spPr>
          <a:xfrm>
            <a:off x="716043" y="6357958"/>
            <a:ext cx="134363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Fig. # 8/50.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4" name="Picture 8" descr="Pencil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55025" y="5338763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9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214282" y="714356"/>
            <a:ext cx="8643998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Campo Eléctrico en los alrededores de un cilindro conductor aislado, con densidad de  infinito.</a:t>
            </a:r>
            <a:endParaRPr lang="es-E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928926" y="-2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</a:t>
            </a:r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# 5: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71406" y="5000636"/>
            <a:ext cx="3191850" cy="1340507"/>
            <a:chOff x="526515" y="4286256"/>
            <a:chExt cx="3191850" cy="1340507"/>
          </a:xfrm>
        </p:grpSpPr>
        <p:grpSp>
          <p:nvGrpSpPr>
            <p:cNvPr id="5" name="6 Grupo"/>
            <p:cNvGrpSpPr/>
            <p:nvPr/>
          </p:nvGrpSpPr>
          <p:grpSpPr>
            <a:xfrm>
              <a:off x="526515" y="4467389"/>
              <a:ext cx="3071834" cy="1104751"/>
              <a:chOff x="4357686" y="4286256"/>
              <a:chExt cx="3857652" cy="1500198"/>
            </a:xfrm>
          </p:grpSpPr>
          <p:sp>
            <p:nvSpPr>
              <p:cNvPr id="14" name="13 Cilindro"/>
              <p:cNvSpPr/>
              <p:nvPr/>
            </p:nvSpPr>
            <p:spPr>
              <a:xfrm rot="5400000">
                <a:off x="5572132" y="3143248"/>
                <a:ext cx="1500198" cy="3786214"/>
              </a:xfrm>
              <a:prstGeom prst="can">
                <a:avLst>
                  <a:gd name="adj" fmla="val 12875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4357686" y="4286256"/>
                <a:ext cx="285752" cy="150019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785786" y="4286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428728" y="4286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071538" y="4286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045952" y="4286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743056" y="428625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334562" y="430911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003985" y="434737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20314" y="4309116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85786" y="458882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428728" y="458882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71538" y="458882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045952" y="458882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743056" y="458882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334562" y="461168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003985" y="464994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620314" y="4611683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717206" y="48577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1360148" y="48577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002958" y="48577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1977372" y="48577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674476" y="48577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265982" y="488062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935405" y="4918877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551734" y="488062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/>
                <a:t>+</a:t>
              </a:r>
              <a:endParaRPr lang="es-ES" sz="4000" b="1" dirty="0"/>
            </a:p>
          </p:txBody>
        </p:sp>
      </p:grp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214282" y="2500306"/>
          <a:ext cx="2714645" cy="178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cuación" r:id="rId3" imgW="1016000" imgH="685800" progId="Equation.3">
                  <p:embed/>
                </p:oleObj>
              </mc:Choice>
              <mc:Fallback>
                <p:oleObj name="Ecuación" r:id="rId3" imgW="1016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00306"/>
                        <a:ext cx="2714645" cy="1789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306245"/>
            <a:ext cx="5572164" cy="44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34 CuadroTexto"/>
          <p:cNvSpPr txBox="1"/>
          <p:nvPr/>
        </p:nvSpPr>
        <p:spPr>
          <a:xfrm rot="10800000" flipH="1" flipV="1">
            <a:off x="130906" y="107920"/>
            <a:ext cx="29289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Fig#23-26/722. </a:t>
            </a:r>
            <a:endParaRPr lang="es-ES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81065"/>
              </p:ext>
            </p:extLst>
          </p:nvPr>
        </p:nvGraphicFramePr>
        <p:xfrm>
          <a:off x="236538" y="358775"/>
          <a:ext cx="4100512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cuación" r:id="rId3" imgW="1701720" imgH="1854000" progId="Equation.3">
                  <p:embed/>
                </p:oleObj>
              </mc:Choice>
              <mc:Fallback>
                <p:oleObj name="Ecuación" r:id="rId3" imgW="170172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58775"/>
                        <a:ext cx="4100512" cy="449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100" name="99 Grupo"/>
          <p:cNvGrpSpPr/>
          <p:nvPr/>
        </p:nvGrpSpPr>
        <p:grpSpPr>
          <a:xfrm>
            <a:off x="4214810" y="214290"/>
            <a:ext cx="4214842" cy="2750363"/>
            <a:chOff x="4214810" y="214290"/>
            <a:chExt cx="4214842" cy="2750363"/>
          </a:xfrm>
        </p:grpSpPr>
        <p:sp>
          <p:nvSpPr>
            <p:cNvPr id="32" name="31 Elipse"/>
            <p:cNvSpPr/>
            <p:nvPr/>
          </p:nvSpPr>
          <p:spPr>
            <a:xfrm>
              <a:off x="4286248" y="857232"/>
              <a:ext cx="1143008" cy="1428760"/>
            </a:xfrm>
            <a:prstGeom prst="ellipse">
              <a:avLst/>
            </a:prstGeom>
            <a:noFill/>
            <a:ln w="47625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4786314" y="857232"/>
              <a:ext cx="3191850" cy="1340507"/>
              <a:chOff x="526515" y="4286256"/>
              <a:chExt cx="3191850" cy="1340507"/>
            </a:xfrm>
          </p:grpSpPr>
          <p:grpSp>
            <p:nvGrpSpPr>
              <p:cNvPr id="5" name="6 Grupo"/>
              <p:cNvGrpSpPr/>
              <p:nvPr/>
            </p:nvGrpSpPr>
            <p:grpSpPr>
              <a:xfrm>
                <a:off x="526515" y="4467389"/>
                <a:ext cx="3071834" cy="1104751"/>
                <a:chOff x="4357686" y="4286256"/>
                <a:chExt cx="3857652" cy="1500198"/>
              </a:xfrm>
            </p:grpSpPr>
            <p:sp>
              <p:nvSpPr>
                <p:cNvPr id="30" name="29 Cilindro"/>
                <p:cNvSpPr/>
                <p:nvPr/>
              </p:nvSpPr>
              <p:spPr>
                <a:xfrm rot="5400000">
                  <a:off x="5572132" y="3143248"/>
                  <a:ext cx="1500198" cy="3786214"/>
                </a:xfrm>
                <a:prstGeom prst="can">
                  <a:avLst>
                    <a:gd name="adj" fmla="val 12875"/>
                  </a:avLst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Elipse"/>
                <p:cNvSpPr/>
                <p:nvPr/>
              </p:nvSpPr>
              <p:spPr>
                <a:xfrm>
                  <a:off x="4357686" y="4286256"/>
                  <a:ext cx="285752" cy="1500198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6" name="5 CuadroTexto"/>
              <p:cNvSpPr txBox="1"/>
              <p:nvPr/>
            </p:nvSpPr>
            <p:spPr>
              <a:xfrm>
                <a:off x="785786" y="428625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1428728" y="428625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1071538" y="428625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2045952" y="428625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743056" y="428625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2334562" y="430911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3003985" y="434737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2620314" y="430911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785786" y="458882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428728" y="458882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1071538" y="458882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2045952" y="458882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1743056" y="458882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2334562" y="461168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3003985" y="464994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2620314" y="461168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717206" y="485776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360148" y="485776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002958" y="485776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1977372" y="485776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1674476" y="485776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2265982" y="488062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2935405" y="4918877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2551734" y="488062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/>
                  <a:t>+</a:t>
                </a:r>
                <a:endParaRPr lang="es-ES" sz="4000" b="1" dirty="0"/>
              </a:p>
            </p:txBody>
          </p:sp>
        </p:grpSp>
        <p:sp>
          <p:nvSpPr>
            <p:cNvPr id="34" name="33 Elipse"/>
            <p:cNvSpPr/>
            <p:nvPr/>
          </p:nvSpPr>
          <p:spPr>
            <a:xfrm>
              <a:off x="7072330" y="857232"/>
              <a:ext cx="1143008" cy="1428760"/>
            </a:xfrm>
            <a:prstGeom prst="ellipse">
              <a:avLst/>
            </a:prstGeom>
            <a:noFill/>
            <a:ln w="47625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6" name="35 Conector recto"/>
            <p:cNvCxnSpPr>
              <a:stCxn id="32" idx="0"/>
              <a:endCxn id="34" idx="0"/>
            </p:cNvCxnSpPr>
            <p:nvPr/>
          </p:nvCxnSpPr>
          <p:spPr>
            <a:xfrm rot="5400000" flipH="1" flipV="1">
              <a:off x="6250793" y="-535809"/>
              <a:ext cx="1588" cy="2786082"/>
            </a:xfrm>
            <a:prstGeom prst="line">
              <a:avLst/>
            </a:prstGeom>
            <a:ln w="349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5400000" flipH="1" flipV="1">
              <a:off x="6249999" y="893745"/>
              <a:ext cx="1588" cy="2786082"/>
            </a:xfrm>
            <a:prstGeom prst="line">
              <a:avLst/>
            </a:prstGeom>
            <a:ln w="3492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 flipH="1" flipV="1">
              <a:off x="6363109" y="1637891"/>
              <a:ext cx="2428892" cy="1031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5400000" flipH="1" flipV="1">
              <a:off x="5720167" y="1709329"/>
              <a:ext cx="2428892" cy="1031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5400000" flipH="1" flipV="1">
              <a:off x="5077225" y="1709329"/>
              <a:ext cx="2428892" cy="1031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5400000" flipH="1" flipV="1">
              <a:off x="4434283" y="1709329"/>
              <a:ext cx="2428892" cy="1031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5400000" flipH="1" flipV="1">
              <a:off x="3862779" y="1709329"/>
              <a:ext cx="2428892" cy="1031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395" name="Object 3"/>
            <p:cNvGraphicFramePr>
              <a:graphicFrameLocks noChangeAspect="1"/>
            </p:cNvGraphicFramePr>
            <p:nvPr/>
          </p:nvGraphicFramePr>
          <p:xfrm>
            <a:off x="7572396" y="2428868"/>
            <a:ext cx="857256" cy="535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3" name="Ecuación" r:id="rId5" imgW="380880" imgH="241200" progId="Equation.3">
                    <p:embed/>
                  </p:oleObj>
                </mc:Choice>
                <mc:Fallback>
                  <p:oleObj name="Ecuación" r:id="rId5" imgW="380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2428868"/>
                          <a:ext cx="857256" cy="535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397" name="Object 5"/>
            <p:cNvGraphicFramePr>
              <a:graphicFrameLocks noChangeAspect="1"/>
            </p:cNvGraphicFramePr>
            <p:nvPr/>
          </p:nvGraphicFramePr>
          <p:xfrm>
            <a:off x="4214810" y="214290"/>
            <a:ext cx="85725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4" name="Ecuación" r:id="rId7" imgW="380880" imgH="241200" progId="Equation.3">
                    <p:embed/>
                  </p:oleObj>
                </mc:Choice>
                <mc:Fallback>
                  <p:oleObj name="Ecuación" r:id="rId7" imgW="380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4810" y="214290"/>
                          <a:ext cx="857250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48 Conector recto"/>
            <p:cNvCxnSpPr/>
            <p:nvPr/>
          </p:nvCxnSpPr>
          <p:spPr>
            <a:xfrm flipV="1">
              <a:off x="4286248" y="1594472"/>
              <a:ext cx="572298" cy="71438"/>
            </a:xfrm>
            <a:prstGeom prst="line">
              <a:avLst/>
            </a:prstGeom>
            <a:ln w="34925">
              <a:solidFill>
                <a:srgbClr val="C00000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6200000" flipV="1">
              <a:off x="4584859" y="1870223"/>
              <a:ext cx="522926" cy="22860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uadroTexto"/>
            <p:cNvSpPr txBox="1"/>
            <p:nvPr/>
          </p:nvSpPr>
          <p:spPr>
            <a:xfrm>
              <a:off x="4513421" y="1782679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/>
                <a:t>R</a:t>
              </a:r>
              <a:endParaRPr lang="es-ES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4334063" y="1105570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/>
                <a:t>r</a:t>
              </a:r>
              <a:endParaRPr lang="es-ES" dirty="0"/>
            </a:p>
          </p:txBody>
        </p:sp>
      </p:grpSp>
      <p:grpSp>
        <p:nvGrpSpPr>
          <p:cNvPr id="99" name="98 Grupo"/>
          <p:cNvGrpSpPr/>
          <p:nvPr/>
        </p:nvGrpSpPr>
        <p:grpSpPr>
          <a:xfrm>
            <a:off x="5072066" y="3429000"/>
            <a:ext cx="3286148" cy="3143272"/>
            <a:chOff x="5072066" y="3429000"/>
            <a:chExt cx="3286148" cy="3143272"/>
          </a:xfrm>
        </p:grpSpPr>
        <p:cxnSp>
          <p:nvCxnSpPr>
            <p:cNvPr id="59" name="58 Conector recto"/>
            <p:cNvCxnSpPr/>
            <p:nvPr/>
          </p:nvCxnSpPr>
          <p:spPr>
            <a:xfrm rot="5400000">
              <a:off x="4214810" y="5072074"/>
              <a:ext cx="2786082" cy="7143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>
              <a:off x="5357818" y="5286388"/>
              <a:ext cx="2571768" cy="158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67 Elipse"/>
            <p:cNvSpPr/>
            <p:nvPr/>
          </p:nvSpPr>
          <p:spPr>
            <a:xfrm>
              <a:off x="5286380" y="5857892"/>
              <a:ext cx="785818" cy="714380"/>
            </a:xfrm>
            <a:prstGeom prst="ellipse">
              <a:avLst/>
            </a:prstGeom>
            <a:noFill/>
            <a:ln w="47625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5585242" y="4718965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/>
                <a:t>R</a:t>
              </a:r>
              <a:endParaRPr lang="es-ES" dirty="0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5536412" y="5733256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/>
                <a:t>r</a:t>
              </a:r>
              <a:endParaRPr lang="es-ES" dirty="0"/>
            </a:p>
          </p:txBody>
        </p:sp>
        <p:cxnSp>
          <p:nvCxnSpPr>
            <p:cNvPr id="71" name="70 Conector recto"/>
            <p:cNvCxnSpPr/>
            <p:nvPr/>
          </p:nvCxnSpPr>
          <p:spPr>
            <a:xfrm rot="10800000">
              <a:off x="5572132" y="528638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5572132" y="6215082"/>
              <a:ext cx="500066" cy="1588"/>
            </a:xfrm>
            <a:prstGeom prst="line">
              <a:avLst/>
            </a:prstGeom>
            <a:ln w="34925">
              <a:solidFill>
                <a:srgbClr val="C00000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5400000" flipH="1" flipV="1">
              <a:off x="4908631" y="5209791"/>
              <a:ext cx="2428892" cy="10318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prstDash val="dash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05" name="Arc 13"/>
            <p:cNvSpPr>
              <a:spLocks/>
            </p:cNvSpPr>
            <p:nvPr/>
          </p:nvSpPr>
          <p:spPr bwMode="auto">
            <a:xfrm rot="9258334">
              <a:off x="6390320" y="3654249"/>
              <a:ext cx="1154174" cy="1564059"/>
            </a:xfrm>
            <a:custGeom>
              <a:avLst/>
              <a:gdLst>
                <a:gd name="G0" fmla="+- 0 0 0"/>
                <a:gd name="G1" fmla="+- 19349 0 0"/>
                <a:gd name="G2" fmla="+- 21600 0 0"/>
                <a:gd name="T0" fmla="*/ 9602 w 21600"/>
                <a:gd name="T1" fmla="*/ 0 h 19349"/>
                <a:gd name="T2" fmla="*/ 21600 w 21600"/>
                <a:gd name="T3" fmla="*/ 19349 h 19349"/>
                <a:gd name="T4" fmla="*/ 0 w 21600"/>
                <a:gd name="T5" fmla="*/ 19349 h 19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49" fill="none" extrusionOk="0">
                  <a:moveTo>
                    <a:pt x="9601" y="0"/>
                  </a:moveTo>
                  <a:cubicBezTo>
                    <a:pt x="16951" y="3647"/>
                    <a:pt x="21600" y="11144"/>
                    <a:pt x="21600" y="19349"/>
                  </a:cubicBezTo>
                </a:path>
                <a:path w="21600" h="19349" stroke="0" extrusionOk="0">
                  <a:moveTo>
                    <a:pt x="9601" y="0"/>
                  </a:moveTo>
                  <a:cubicBezTo>
                    <a:pt x="16951" y="3647"/>
                    <a:pt x="21600" y="11144"/>
                    <a:pt x="21600" y="19349"/>
                  </a:cubicBezTo>
                  <a:lnTo>
                    <a:pt x="0" y="19349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7715272" y="4714884"/>
              <a:ext cx="642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/>
                <a:t>r</a:t>
              </a:r>
              <a:endParaRPr lang="es-ES" dirty="0"/>
            </a:p>
          </p:txBody>
        </p:sp>
        <p:graphicFrame>
          <p:nvGraphicFramePr>
            <p:cNvPr id="59412" name="Object 20"/>
            <p:cNvGraphicFramePr>
              <a:graphicFrameLocks noChangeAspect="1"/>
            </p:cNvGraphicFramePr>
            <p:nvPr/>
          </p:nvGraphicFramePr>
          <p:xfrm>
            <a:off x="5657860" y="3429000"/>
            <a:ext cx="3429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5" name="Ecuación" r:id="rId8" imgW="152280" imgH="203040" progId="Equation.3">
                    <p:embed/>
                  </p:oleObj>
                </mc:Choice>
                <mc:Fallback>
                  <p:oleObj name="Ecuación" r:id="rId8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860" y="3429000"/>
                          <a:ext cx="342900" cy="450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3" name="Object 21"/>
            <p:cNvGraphicFramePr>
              <a:graphicFrameLocks noChangeAspect="1"/>
            </p:cNvGraphicFramePr>
            <p:nvPr/>
          </p:nvGraphicFramePr>
          <p:xfrm>
            <a:off x="5072066" y="3857628"/>
            <a:ext cx="490537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6" name="Ecuación" r:id="rId10" imgW="203040" imgH="431640" progId="Equation.3">
                    <p:embed/>
                  </p:oleObj>
                </mc:Choice>
                <mc:Fallback>
                  <p:oleObj name="Ecuación" r:id="rId10" imgW="203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3857628"/>
                          <a:ext cx="490537" cy="1047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97 Grupo"/>
          <p:cNvGrpSpPr/>
          <p:nvPr/>
        </p:nvGrpSpPr>
        <p:grpSpPr>
          <a:xfrm>
            <a:off x="2571736" y="4786322"/>
            <a:ext cx="1857388" cy="1643074"/>
            <a:chOff x="2000232" y="4857760"/>
            <a:chExt cx="1857388" cy="1643074"/>
          </a:xfrm>
          <a:solidFill>
            <a:schemeClr val="bg1">
              <a:lumMod val="75000"/>
            </a:schemeClr>
          </a:solidFill>
        </p:grpSpPr>
        <p:sp>
          <p:nvSpPr>
            <p:cNvPr id="97" name="96 Rectángulo"/>
            <p:cNvSpPr/>
            <p:nvPr/>
          </p:nvSpPr>
          <p:spPr>
            <a:xfrm>
              <a:off x="2000232" y="4857760"/>
              <a:ext cx="1857388" cy="164307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59414" name="Object 22"/>
            <p:cNvGraphicFramePr>
              <a:graphicFrameLocks noChangeAspect="1"/>
            </p:cNvGraphicFramePr>
            <p:nvPr/>
          </p:nvGraphicFramePr>
          <p:xfrm>
            <a:off x="2074862" y="5000625"/>
            <a:ext cx="1568443" cy="1452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7" name="Ecuación" r:id="rId12" imgW="469800" imgH="431640" progId="Equation.3">
                    <p:embed/>
                  </p:oleObj>
                </mc:Choice>
                <mc:Fallback>
                  <p:oleObj name="Ecuación" r:id="rId12" imgW="469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862" y="5000625"/>
                          <a:ext cx="1568443" cy="14528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20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7158" y="714356"/>
            <a:ext cx="835824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Cálculo del campo eléctrico debido a una esfera metálica cargada (maciza o hueca) de densidad de carga positiva. 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0800000" flipH="1" flipV="1">
            <a:off x="2928926" y="-23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6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0800000" flipH="1" flipV="1">
            <a:off x="130906" y="107920"/>
            <a:ext cx="29289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Fig#23-23/721. </a:t>
            </a:r>
            <a:endParaRPr lang="es-ES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2673392"/>
            <a:ext cx="8572560" cy="39703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sz="3600" dirty="0" smtClean="0">
                <a:solidFill>
                  <a:schemeClr val="tx1"/>
                </a:solidFill>
              </a:rPr>
              <a:t>Un cascaron esférico cargado uniformemente se comporta como si toda su carga estuviese concentrada en su centro.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3600" dirty="0" smtClean="0">
                <a:solidFill>
                  <a:schemeClr val="tx1"/>
                </a:solidFill>
              </a:rPr>
              <a:t>Un cascaron esférico cargado uniformemente no ejerce ninguna fuerza electrostática situada dentro del cascara.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10" name="Picture 8" descr="Penci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462" y="-214338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6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6" y="0"/>
            <a:ext cx="9134434" cy="68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 rot="10800000" flipH="1" flipV="1">
            <a:off x="136048" y="6093296"/>
            <a:ext cx="29289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Fig#23-25/722. </a:t>
            </a:r>
            <a:endParaRPr lang="es-ES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681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 rot="10800000" flipH="1" flipV="1">
            <a:off x="103960" y="6232203"/>
            <a:ext cx="29289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Fig#23-24/721. </a:t>
            </a:r>
            <a:endParaRPr lang="es-ES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0"/>
            <a:ext cx="2643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73281"/>
            <a:ext cx="2357422" cy="228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357422" y="428604"/>
            <a:ext cx="4071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Experimento de la cometa de </a:t>
            </a:r>
            <a:r>
              <a:rPr lang="es-ES" sz="3200" i="1" dirty="0"/>
              <a:t>Benjamín Franklin.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57158" y="2428868"/>
            <a:ext cx="60007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NOTA: </a:t>
            </a:r>
            <a:r>
              <a:rPr lang="es-ES" sz="2800" dirty="0"/>
              <a:t>El primero en proponer la existencia de dos tipos de carga es Charles du </a:t>
            </a:r>
            <a:r>
              <a:rPr lang="es-ES" sz="2800" dirty="0" err="1"/>
              <a:t>Fay</a:t>
            </a:r>
            <a:r>
              <a:rPr lang="es-ES" sz="2800" dirty="0"/>
              <a:t>, aunque fue </a:t>
            </a:r>
            <a:r>
              <a:rPr lang="es-ES" sz="2800" dirty="0" err="1"/>
              <a:t>Benjamin</a:t>
            </a:r>
            <a:r>
              <a:rPr lang="es-ES" sz="2800" dirty="0"/>
              <a:t> Franklin quién al estudiar estos fenómenos descubrió como la electricidad de los cuerpos, después de ser frotados, se distribuía en ciertos lugares donde había más atracción; por eso los denominó (+) y (-).</a:t>
            </a:r>
          </a:p>
        </p:txBody>
      </p:sp>
    </p:spTree>
    <p:extLst>
      <p:ext uri="{BB962C8B-B14F-4D97-AF65-F5344CB8AC3E}">
        <p14:creationId xmlns:p14="http://schemas.microsoft.com/office/powerpoint/2010/main" val="33460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0800000" flipH="1" flipV="1">
            <a:off x="2714612" y="142853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6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57158" y="1674812"/>
          <a:ext cx="3959225" cy="368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cuación" r:id="rId3" imgW="1549080" imgH="1422360" progId="Equation.3">
                  <p:embed/>
                </p:oleObj>
              </mc:Choice>
              <mc:Fallback>
                <p:oleObj name="Ecuación" r:id="rId3" imgW="15490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674812"/>
                        <a:ext cx="3959225" cy="3683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37 Grupo"/>
          <p:cNvGrpSpPr/>
          <p:nvPr/>
        </p:nvGrpSpPr>
        <p:grpSpPr>
          <a:xfrm>
            <a:off x="3357554" y="5500702"/>
            <a:ext cx="5572164" cy="1285884"/>
            <a:chOff x="3000364" y="5143512"/>
            <a:chExt cx="5572164" cy="1285884"/>
          </a:xfrm>
          <a:solidFill>
            <a:schemeClr val="bg1">
              <a:lumMod val="75000"/>
            </a:schemeClr>
          </a:solidFill>
        </p:grpSpPr>
        <p:sp>
          <p:nvSpPr>
            <p:cNvPr id="37" name="36 Rectángulo"/>
            <p:cNvSpPr/>
            <p:nvPr/>
          </p:nvSpPr>
          <p:spPr>
            <a:xfrm>
              <a:off x="3000364" y="5143512"/>
              <a:ext cx="5572164" cy="1285884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62470" name="Object 6"/>
            <p:cNvGraphicFramePr>
              <a:graphicFrameLocks noChangeAspect="1"/>
            </p:cNvGraphicFramePr>
            <p:nvPr/>
          </p:nvGraphicFramePr>
          <p:xfrm>
            <a:off x="3143240" y="5143512"/>
            <a:ext cx="5313495" cy="1255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13" name="Ecuación" r:id="rId5" imgW="1790640" imgH="457200" progId="Equation.3">
                    <p:embed/>
                  </p:oleObj>
                </mc:Choice>
                <mc:Fallback>
                  <p:oleObj name="Ecuación" r:id="rId5" imgW="17906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40" y="5143512"/>
                          <a:ext cx="5313495" cy="1255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71472" y="357166"/>
          <a:ext cx="1785950" cy="119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Ecuación" r:id="rId7" imgW="634725" imgH="431613" progId="Equation.3">
                  <p:embed/>
                </p:oleObj>
              </mc:Choice>
              <mc:Fallback>
                <p:oleObj name="Ecuación" r:id="rId7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66"/>
                        <a:ext cx="1785950" cy="119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41 Grupo"/>
          <p:cNvGrpSpPr/>
          <p:nvPr/>
        </p:nvGrpSpPr>
        <p:grpSpPr>
          <a:xfrm>
            <a:off x="4786314" y="142852"/>
            <a:ext cx="4143404" cy="4643469"/>
            <a:chOff x="4786314" y="142852"/>
            <a:chExt cx="4143404" cy="4643469"/>
          </a:xfrm>
        </p:grpSpPr>
        <p:grpSp>
          <p:nvGrpSpPr>
            <p:cNvPr id="33" name="32 Grupo"/>
            <p:cNvGrpSpPr/>
            <p:nvPr/>
          </p:nvGrpSpPr>
          <p:grpSpPr>
            <a:xfrm>
              <a:off x="4786314" y="142852"/>
              <a:ext cx="4143404" cy="4643469"/>
              <a:chOff x="4429124" y="500043"/>
              <a:chExt cx="4143404" cy="4643469"/>
            </a:xfrm>
          </p:grpSpPr>
          <p:sp>
            <p:nvSpPr>
              <p:cNvPr id="3" name="2 Anillo"/>
              <p:cNvSpPr/>
              <p:nvPr/>
            </p:nvSpPr>
            <p:spPr>
              <a:xfrm>
                <a:off x="4857752" y="1928802"/>
                <a:ext cx="2857520" cy="2786082"/>
              </a:xfrm>
              <a:prstGeom prst="donut">
                <a:avLst>
                  <a:gd name="adj" fmla="val 8519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5262757" y="1857364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5000628" y="214961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4786314" y="250680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4714876" y="300686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832034" y="3435494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5072066" y="378619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5429256" y="4071942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832166" y="418910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286512" y="4214818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6715140" y="4049082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7000892" y="380905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7215206" y="3500438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7358082" y="3143248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7358082" y="2721114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7215206" y="2285992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7000892" y="200024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6643702" y="1785926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6286512" y="164305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5857884" y="1643050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5500694" y="1714488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7000892" y="1500174"/>
                <a:ext cx="285752" cy="2857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429124" y="1428736"/>
                <a:ext cx="3714744" cy="3714776"/>
              </a:xfrm>
              <a:prstGeom prst="ellipse">
                <a:avLst/>
              </a:prstGeom>
              <a:noFill/>
              <a:ln w="50800"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6" name="25 Conector recto de flecha"/>
              <p:cNvCxnSpPr/>
              <p:nvPr/>
            </p:nvCxnSpPr>
            <p:spPr>
              <a:xfrm rot="5400000" flipH="1" flipV="1">
                <a:off x="7393815" y="607216"/>
                <a:ext cx="571506" cy="357159"/>
              </a:xfrm>
              <a:prstGeom prst="straightConnector1">
                <a:avLst/>
              </a:prstGeom>
              <a:ln w="66675">
                <a:solidFill>
                  <a:schemeClr val="tx2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26 Objeto"/>
              <p:cNvGraphicFramePr>
                <a:graphicFrameLocks noChangeAspect="1"/>
              </p:cNvGraphicFramePr>
              <p:nvPr/>
            </p:nvGraphicFramePr>
            <p:xfrm>
              <a:off x="7286644" y="1357298"/>
              <a:ext cx="576266" cy="530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15" name="Ecuación" r:id="rId9" imgW="152280" imgH="203040" progId="Equation.3">
                      <p:embed/>
                    </p:oleObj>
                  </mc:Choice>
                  <mc:Fallback>
                    <p:oleObj name="Ecuación" r:id="rId9" imgW="1522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86644" y="1357298"/>
                            <a:ext cx="576266" cy="5302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4"/>
              <p:cNvGraphicFramePr>
                <a:graphicFrameLocks noChangeAspect="1"/>
              </p:cNvGraphicFramePr>
              <p:nvPr/>
            </p:nvGraphicFramePr>
            <p:xfrm>
              <a:off x="7756553" y="785794"/>
              <a:ext cx="815975" cy="563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16" name="Ecuación" r:id="rId11" imgW="215640" imgH="215640" progId="Equation.3">
                      <p:embed/>
                    </p:oleObj>
                  </mc:Choice>
                  <mc:Fallback>
                    <p:oleObj name="Ecuación" r:id="rId11" imgW="2156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56553" y="785794"/>
                            <a:ext cx="815975" cy="5635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29 Conector recto de flecha"/>
              <p:cNvCxnSpPr/>
              <p:nvPr/>
            </p:nvCxnSpPr>
            <p:spPr>
              <a:xfrm rot="5400000" flipH="1" flipV="1">
                <a:off x="7108048" y="1035828"/>
                <a:ext cx="571506" cy="357190"/>
              </a:xfrm>
              <a:prstGeom prst="straightConnector1">
                <a:avLst/>
              </a:prstGeom>
              <a:ln w="66675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40 CuadroTexto"/>
            <p:cNvSpPr txBox="1"/>
            <p:nvPr/>
          </p:nvSpPr>
          <p:spPr>
            <a:xfrm>
              <a:off x="7500958" y="128586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44" name="Picture 8" descr="Penci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5025" y="3929066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1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 rot="10800000" flipH="1" flipV="1">
            <a:off x="2714612" y="-23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Ejemplo # 6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9739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33 Grupo"/>
          <p:cNvGrpSpPr/>
          <p:nvPr/>
        </p:nvGrpSpPr>
        <p:grpSpPr>
          <a:xfrm>
            <a:off x="785786" y="3721246"/>
            <a:ext cx="3357586" cy="3279654"/>
            <a:chOff x="785786" y="3643314"/>
            <a:chExt cx="3357586" cy="3279654"/>
          </a:xfrm>
        </p:grpSpPr>
        <p:grpSp>
          <p:nvGrpSpPr>
            <p:cNvPr id="31" name="30 Grupo"/>
            <p:cNvGrpSpPr/>
            <p:nvPr/>
          </p:nvGrpSpPr>
          <p:grpSpPr>
            <a:xfrm>
              <a:off x="785786" y="3643314"/>
              <a:ext cx="3357586" cy="3279654"/>
              <a:chOff x="3500430" y="2357429"/>
              <a:chExt cx="3357586" cy="3279654"/>
            </a:xfrm>
          </p:grpSpPr>
          <p:sp>
            <p:nvSpPr>
              <p:cNvPr id="3" name="2 Anillo"/>
              <p:cNvSpPr/>
              <p:nvPr/>
            </p:nvSpPr>
            <p:spPr>
              <a:xfrm>
                <a:off x="3643306" y="2643181"/>
                <a:ext cx="2857520" cy="2786082"/>
              </a:xfrm>
              <a:prstGeom prst="donut">
                <a:avLst>
                  <a:gd name="adj" fmla="val 8519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4048311" y="257174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3786182" y="286398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3571868" y="322117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3500430" y="3721245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3617588" y="414987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3857620" y="450056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4214810" y="4786321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4617720" y="490347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5072066" y="4929197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5500694" y="4763461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5786446" y="452342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6000760" y="4214817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6143636" y="3857627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143636" y="3435493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6000760" y="3000371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5786446" y="271461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5429256" y="2500305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5072066" y="235742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4643438" y="2357429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4286248" y="2428867"/>
                <a:ext cx="7143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000" b="1" dirty="0" smtClean="0">
                    <a:solidFill>
                      <a:schemeClr val="bg1"/>
                    </a:solidFill>
                  </a:rPr>
                  <a:t>+</a:t>
                </a:r>
                <a:endParaRPr lang="es-E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5429256" y="3143248"/>
                <a:ext cx="285752" cy="28575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4173352" y="3065315"/>
                <a:ext cx="1714512" cy="1857389"/>
              </a:xfrm>
              <a:prstGeom prst="ellipse">
                <a:avLst/>
              </a:prstGeom>
              <a:noFill/>
              <a:ln w="50800">
                <a:prstDash val="dash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3" name="32 CuadroTexto"/>
            <p:cNvSpPr txBox="1"/>
            <p:nvPr/>
          </p:nvSpPr>
          <p:spPr>
            <a:xfrm>
              <a:off x="2500298" y="4572008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endParaRPr lang="es-E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286380" y="4214818"/>
            <a:ext cx="2286016" cy="1571636"/>
            <a:chOff x="5000628" y="4286256"/>
            <a:chExt cx="2286016" cy="1571636"/>
          </a:xfrm>
        </p:grpSpPr>
        <p:sp>
          <p:nvSpPr>
            <p:cNvPr id="37" name="36 Rectángulo"/>
            <p:cNvSpPr/>
            <p:nvPr/>
          </p:nvSpPr>
          <p:spPr>
            <a:xfrm>
              <a:off x="5000628" y="4286256"/>
              <a:ext cx="2286016" cy="157163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36" name="35 Objeto"/>
            <p:cNvGraphicFramePr>
              <a:graphicFrameLocks noChangeAspect="1"/>
            </p:cNvGraphicFramePr>
            <p:nvPr/>
          </p:nvGraphicFramePr>
          <p:xfrm>
            <a:off x="5072066" y="4429132"/>
            <a:ext cx="1955439" cy="1250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0" name="Ecuación" r:id="rId4" imgW="380880" imgH="215640" progId="Equation.3">
                    <p:embed/>
                  </p:oleObj>
                </mc:Choice>
                <mc:Fallback>
                  <p:oleObj name="Ecuación" r:id="rId4" imgW="380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066" y="4429132"/>
                          <a:ext cx="1955439" cy="12509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38 CuadroTexto"/>
          <p:cNvSpPr txBox="1"/>
          <p:nvPr/>
        </p:nvSpPr>
        <p:spPr>
          <a:xfrm rot="10800000" flipH="1" flipV="1">
            <a:off x="5857884" y="6245859"/>
            <a:ext cx="185738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Fig#10/51. 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" name="Picture 8" descr="Penci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5025" y="4643446"/>
            <a:ext cx="6175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5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46"/>
            <a:ext cx="9144000" cy="67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54383"/>
            <a:ext cx="5429288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Respuesta a la pregunta de inicio de la C/E# 3.</a:t>
            </a:r>
          </a:p>
          <a:p>
            <a:pPr algn="just"/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dirty="0" smtClean="0">
                <a:solidFill>
                  <a:schemeClr val="tx1"/>
                </a:solidFill>
              </a:rPr>
              <a:t>No. El campo eléctrico dentro de una cavidad interior de un conductor es igual a cero, por lo que no hay ningún efecto eléctrico en la niña.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2650" y="0"/>
            <a:ext cx="318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19086" y="4817946"/>
            <a:ext cx="46196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 DEL ENCUENTRO -1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6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3311860" y="6228601"/>
            <a:ext cx="25202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err="1" smtClean="0"/>
              <a:t>Fig</a:t>
            </a:r>
            <a:r>
              <a:rPr lang="es-ES" sz="3200" b="1" dirty="0" smtClean="0"/>
              <a:t>: 22-1/670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7664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78200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C/E # 1: Carga eléctrica y la  ley de Coulomb.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85720" y="1901129"/>
            <a:ext cx="85010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u="sng" dirty="0">
                <a:latin typeface="Arial" charset="0"/>
              </a:rPr>
              <a:t>Nota:</a:t>
            </a:r>
            <a:r>
              <a:rPr lang="es-ES" sz="2800" b="1" dirty="0">
                <a:latin typeface="Arial" charset="0"/>
              </a:rPr>
              <a:t> </a:t>
            </a:r>
            <a:r>
              <a:rPr lang="es-ES" sz="2800" dirty="0">
                <a:latin typeface="Arial" charset="0"/>
              </a:rPr>
              <a:t>La menor unidad de carga negativa es el electrón  y el protón es también la menor unidad de carga positiva.</a:t>
            </a: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8211" name="Picture 19" descr="negativech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939" y="3717032"/>
            <a:ext cx="1844399" cy="16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positivech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717032"/>
            <a:ext cx="1800349" cy="150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57158" y="5214938"/>
            <a:ext cx="85725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u="sng" dirty="0">
                <a:latin typeface="Arial" charset="0"/>
              </a:rPr>
              <a:t>Nota:</a:t>
            </a:r>
            <a:r>
              <a:rPr lang="es-ES" sz="2000" b="1" dirty="0">
                <a:latin typeface="Arial" charset="0"/>
              </a:rPr>
              <a:t>  </a:t>
            </a:r>
            <a:r>
              <a:rPr lang="es-ES" sz="2000" dirty="0">
                <a:latin typeface="Arial" charset="0"/>
              </a:rPr>
              <a:t>Se puede demostrar que las cargas que se trasladan de un cuerpo a otro o dentro del mismo cuerpo, son los electrones llamados de conducción.</a:t>
            </a:r>
          </a:p>
        </p:txBody>
      </p:sp>
      <p:sp>
        <p:nvSpPr>
          <p:cNvPr id="8215" name="WordArt 23" descr="Mármol blanco"/>
          <p:cNvSpPr>
            <a:spLocks noChangeArrowheads="1" noChangeShapeType="1" noTextEdit="1"/>
          </p:cNvSpPr>
          <p:nvPr/>
        </p:nvSpPr>
        <p:spPr bwMode="auto">
          <a:xfrm>
            <a:off x="1643042" y="1000126"/>
            <a:ext cx="5357849" cy="8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 Carga  Eléctrica. (</a:t>
            </a:r>
            <a:r>
              <a:rPr lang="es-ES" kern="10" dirty="0" err="1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Epigf</a:t>
            </a:r>
            <a:r>
              <a:rPr lang="es-ES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. </a:t>
            </a:r>
            <a:r>
              <a:rPr lang="es-ES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22.2</a:t>
            </a:r>
            <a:r>
              <a:rPr lang="es-ES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) </a:t>
            </a:r>
          </a:p>
        </p:txBody>
      </p:sp>
      <p:pic>
        <p:nvPicPr>
          <p:cNvPr id="12" name="Picture 8" descr="Penci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5025" y="142875"/>
            <a:ext cx="61753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5" grpId="0"/>
      <p:bldP spid="8214" grpId="0"/>
      <p:bldP spid="82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" y="-9108"/>
            <a:ext cx="5575807" cy="68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24128" y="1751325"/>
            <a:ext cx="3312368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Estructura del átomo de.</a:t>
            </a:r>
            <a:endParaRPr lang="es-ES" sz="3200" dirty="0"/>
          </a:p>
          <a:p>
            <a:pPr algn="ctr"/>
            <a:r>
              <a:rPr lang="es-ES" sz="3200" dirty="0" smtClean="0"/>
              <a:t>litio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270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2168</Words>
  <Application>Microsoft Office PowerPoint</Application>
  <PresentationFormat>Presentación en pantalla (4:3)</PresentationFormat>
  <Paragraphs>331</Paragraphs>
  <Slides>63</Slides>
  <Notes>1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63</vt:i4>
      </vt:variant>
    </vt:vector>
  </HeadingPairs>
  <TitlesOfParts>
    <vt:vector size="66" baseType="lpstr">
      <vt:lpstr>Tema de Office</vt:lpstr>
      <vt:lpstr>Ecuación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Distribuciones continuas  de carga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Junco</dc:creator>
  <cp:lastModifiedBy>Maria</cp:lastModifiedBy>
  <cp:revision>52</cp:revision>
  <dcterms:created xsi:type="dcterms:W3CDTF">2019-09-03T18:40:34Z</dcterms:created>
  <dcterms:modified xsi:type="dcterms:W3CDTF">2021-11-05T02:14:47Z</dcterms:modified>
</cp:coreProperties>
</file>