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343" r:id="rId2"/>
    <p:sldId id="344" r:id="rId3"/>
    <p:sldId id="362" r:id="rId4"/>
    <p:sldId id="363" r:id="rId5"/>
    <p:sldId id="364" r:id="rId6"/>
    <p:sldId id="387" r:id="rId7"/>
    <p:sldId id="388" r:id="rId8"/>
    <p:sldId id="389" r:id="rId9"/>
    <p:sldId id="365" r:id="rId10"/>
    <p:sldId id="366" r:id="rId11"/>
    <p:sldId id="370" r:id="rId12"/>
    <p:sldId id="371" r:id="rId13"/>
    <p:sldId id="372" r:id="rId14"/>
    <p:sldId id="373" r:id="rId15"/>
    <p:sldId id="374" r:id="rId16"/>
    <p:sldId id="375" r:id="rId17"/>
    <p:sldId id="376" r:id="rId18"/>
    <p:sldId id="377" r:id="rId19"/>
    <p:sldId id="378" r:id="rId20"/>
    <p:sldId id="379" r:id="rId21"/>
    <p:sldId id="390" r:id="rId22"/>
    <p:sldId id="380" r:id="rId23"/>
    <p:sldId id="381" r:id="rId24"/>
    <p:sldId id="382" r:id="rId25"/>
    <p:sldId id="383" r:id="rId26"/>
    <p:sldId id="384" r:id="rId27"/>
    <p:sldId id="391" r:id="rId28"/>
    <p:sldId id="385" r:id="rId29"/>
    <p:sldId id="386" r:id="rId30"/>
    <p:sldId id="396" r:id="rId31"/>
    <p:sldId id="274" r:id="rId32"/>
    <p:sldId id="392" r:id="rId33"/>
    <p:sldId id="393" r:id="rId34"/>
    <p:sldId id="275" r:id="rId35"/>
    <p:sldId id="276" r:id="rId36"/>
    <p:sldId id="394" r:id="rId37"/>
    <p:sldId id="279" r:id="rId38"/>
    <p:sldId id="395" r:id="rId39"/>
    <p:sldId id="403" r:id="rId40"/>
    <p:sldId id="404" r:id="rId41"/>
    <p:sldId id="397" r:id="rId42"/>
    <p:sldId id="288" r:id="rId43"/>
    <p:sldId id="316" r:id="rId44"/>
    <p:sldId id="405" r:id="rId45"/>
    <p:sldId id="406" r:id="rId46"/>
    <p:sldId id="408" r:id="rId47"/>
    <p:sldId id="407" r:id="rId48"/>
    <p:sldId id="401" r:id="rId49"/>
    <p:sldId id="402"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992FE-C794-4715-BC75-4D0283A117A7}" type="datetimeFigureOut">
              <a:rPr lang="es-ES" smtClean="0"/>
              <a:t>24/03/2025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1DF64-C866-4CA5-94EB-A5A6BDBE42A1}"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4393EF4A-640D-4056-83CB-6A08A4D5BF41}" type="slidenum">
              <a:rPr lang="es-ES" smtClean="0"/>
              <a:pPr/>
              <a:t>2</a:t>
            </a:fld>
            <a:endParaRPr lang="es-ES"/>
          </a:p>
        </p:txBody>
      </p:sp>
    </p:spTree>
    <p:extLst>
      <p:ext uri="{BB962C8B-B14F-4D97-AF65-F5344CB8AC3E}">
        <p14:creationId xmlns:p14="http://schemas.microsoft.com/office/powerpoint/2010/main" val="1515420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2A089C15-30D5-47FA-883C-D307D2F27871}"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3765206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A089C15-30D5-47FA-883C-D307D2F27871}"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992317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A089C15-30D5-47FA-883C-D307D2F27871}"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337403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A089C15-30D5-47FA-883C-D307D2F27871}"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1539338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2A089C15-30D5-47FA-883C-D307D2F27871}"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2400436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A089C15-30D5-47FA-883C-D307D2F27871}"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2112142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A089C15-30D5-47FA-883C-D307D2F27871}" type="datetimeFigureOut">
              <a:rPr lang="en-US" smtClean="0"/>
              <a:pPr/>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2116933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A089C15-30D5-47FA-883C-D307D2F27871}" type="datetimeFigureOut">
              <a:rPr lang="en-US" smtClean="0"/>
              <a:pPr/>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4281792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89C15-30D5-47FA-883C-D307D2F27871}" type="datetimeFigureOut">
              <a:rPr lang="en-US" smtClean="0"/>
              <a:pPr/>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1885228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A089C15-30D5-47FA-883C-D307D2F27871}"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987740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A089C15-30D5-47FA-883C-D307D2F27871}"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D7DE-27E4-4161-A4C1-FAA746035417}" type="slidenum">
              <a:rPr lang="en-US" smtClean="0"/>
              <a:pPr/>
              <a:t>‹Nº›</a:t>
            </a:fld>
            <a:endParaRPr lang="en-US"/>
          </a:p>
        </p:txBody>
      </p:sp>
    </p:spTree>
    <p:extLst>
      <p:ext uri="{BB962C8B-B14F-4D97-AF65-F5344CB8AC3E}">
        <p14:creationId xmlns:p14="http://schemas.microsoft.com/office/powerpoint/2010/main" val="482072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89C15-30D5-47FA-883C-D307D2F27871}" type="datetimeFigureOut">
              <a:rPr lang="en-US" smtClean="0"/>
              <a:pPr/>
              <a:t>3/24/2025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AD7DE-27E4-4161-A4C1-FAA746035417}" type="slidenum">
              <a:rPr lang="en-US" smtClean="0"/>
              <a:pPr/>
              <a:t>‹Nº›</a:t>
            </a:fld>
            <a:endParaRPr lang="en-US"/>
          </a:p>
        </p:txBody>
      </p:sp>
    </p:spTree>
    <p:extLst>
      <p:ext uri="{BB962C8B-B14F-4D97-AF65-F5344CB8AC3E}">
        <p14:creationId xmlns:p14="http://schemas.microsoft.com/office/powerpoint/2010/main" val="2559708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YAIMA\TRABAJO\EDUCACION SEXUAL\ZZ\images (23).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2 CuadroTexto"/>
          <p:cNvSpPr txBox="1"/>
          <p:nvPr/>
        </p:nvSpPr>
        <p:spPr>
          <a:xfrm>
            <a:off x="714347" y="5511090"/>
            <a:ext cx="4605797" cy="830997"/>
          </a:xfrm>
          <a:prstGeom prst="rect">
            <a:avLst/>
          </a:prstGeom>
          <a:noFill/>
        </p:spPr>
        <p:txBody>
          <a:bodyPr wrap="square" rtlCol="0">
            <a:spAutoFit/>
          </a:bodyPr>
          <a:lstStyle/>
          <a:p>
            <a:r>
              <a:rPr lang="es-ES" sz="2400" dirty="0">
                <a:solidFill>
                  <a:srgbClr val="FFFF00"/>
                </a:solidFill>
                <a:latin typeface="Arial Black" pitchFamily="34" charset="0"/>
              </a:rPr>
              <a:t>Dra. Yaima Díaz Crespo</a:t>
            </a:r>
          </a:p>
          <a:p>
            <a:r>
              <a:rPr lang="es-ES" sz="2400" dirty="0" smtClean="0">
                <a:solidFill>
                  <a:srgbClr val="FFFF00"/>
                </a:solidFill>
                <a:latin typeface="Arial Black" pitchFamily="34" charset="0"/>
              </a:rPr>
              <a:t>2024-2025</a:t>
            </a:r>
            <a:endParaRPr lang="es-ES" sz="2400" dirty="0">
              <a:solidFill>
                <a:srgbClr val="FFFF00"/>
              </a:solidFill>
              <a:latin typeface="Arial Black" pitchFamily="34" charset="0"/>
            </a:endParaRPr>
          </a:p>
        </p:txBody>
      </p:sp>
    </p:spTree>
    <p:extLst>
      <p:ext uri="{BB962C8B-B14F-4D97-AF65-F5344CB8AC3E}">
        <p14:creationId xmlns:p14="http://schemas.microsoft.com/office/powerpoint/2010/main" val="1793996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4110" y="947305"/>
            <a:ext cx="8242300" cy="4832092"/>
          </a:xfrm>
          <a:prstGeom prst="rect">
            <a:avLst/>
          </a:prstGeom>
        </p:spPr>
        <p:txBody>
          <a:bodyPr wrap="square">
            <a:spAutoFit/>
          </a:bodyPr>
          <a:lstStyle/>
          <a:p>
            <a:pPr algn="just"/>
            <a:r>
              <a:rPr lang="es-MX" sz="2800" dirty="0">
                <a:latin typeface="Arial Black" pitchFamily="34" charset="0"/>
              </a:rPr>
              <a:t>La persona transexual nace con un sexo </a:t>
            </a:r>
            <a:r>
              <a:rPr lang="es-MX" sz="2800" dirty="0">
                <a:latin typeface="Arial Black" pitchFamily="34" charset="0"/>
              </a:rPr>
              <a:t>biológico </a:t>
            </a:r>
            <a:r>
              <a:rPr lang="es-MX" sz="2800" dirty="0">
                <a:latin typeface="Arial Black" pitchFamily="34" charset="0"/>
              </a:rPr>
              <a:t>determinado o asignado; </a:t>
            </a:r>
            <a:r>
              <a:rPr lang="es-MX" sz="2800" dirty="0">
                <a:latin typeface="Arial Black" pitchFamily="34" charset="0"/>
              </a:rPr>
              <a:t>sin embargo</a:t>
            </a:r>
            <a:r>
              <a:rPr lang="es-MX" sz="2800" dirty="0">
                <a:latin typeface="Arial Black" pitchFamily="34" charset="0"/>
              </a:rPr>
              <a:t>, conforme inicia su desarrollo y madurez (desde la infancia) </a:t>
            </a:r>
            <a:r>
              <a:rPr lang="es-MX" sz="2800" dirty="0">
                <a:latin typeface="Arial Black" pitchFamily="34" charset="0"/>
              </a:rPr>
              <a:t>descubre que </a:t>
            </a:r>
            <a:r>
              <a:rPr lang="es-MX" sz="2800" dirty="0">
                <a:latin typeface="Arial Black" pitchFamily="34" charset="0"/>
              </a:rPr>
              <a:t>se identifica con el sexo opuesto, </a:t>
            </a:r>
            <a:r>
              <a:rPr lang="es-MX" sz="2800" dirty="0">
                <a:latin typeface="Arial Black" pitchFamily="34" charset="0"/>
              </a:rPr>
              <a:t>ej. </a:t>
            </a:r>
            <a:r>
              <a:rPr lang="es-MX" sz="2800" i="1" dirty="0">
                <a:latin typeface="Arial Black" pitchFamily="34" charset="0"/>
              </a:rPr>
              <a:t>Leo</a:t>
            </a:r>
            <a:r>
              <a:rPr lang="es-MX" sz="2800" dirty="0">
                <a:latin typeface="Arial Black" pitchFamily="34" charset="0"/>
              </a:rPr>
              <a:t>, quien nació </a:t>
            </a:r>
            <a:r>
              <a:rPr lang="es-MX" sz="2800" dirty="0">
                <a:latin typeface="Arial Black" pitchFamily="34" charset="0"/>
              </a:rPr>
              <a:t>con un sexo </a:t>
            </a:r>
            <a:r>
              <a:rPr lang="es-MX" sz="2800" dirty="0">
                <a:latin typeface="Arial Black" pitchFamily="34" charset="0"/>
              </a:rPr>
              <a:t>asignado masculino </a:t>
            </a:r>
            <a:r>
              <a:rPr lang="es-MX" sz="2800" dirty="0">
                <a:latin typeface="Arial Black" pitchFamily="34" charset="0"/>
              </a:rPr>
              <a:t>(XY, </a:t>
            </a:r>
            <a:r>
              <a:rPr lang="es-MX" sz="2800" dirty="0">
                <a:latin typeface="Arial Black" pitchFamily="34" charset="0"/>
              </a:rPr>
              <a:t>y </a:t>
            </a:r>
            <a:r>
              <a:rPr lang="es-MX" sz="2800" dirty="0">
                <a:latin typeface="Arial Black" pitchFamily="34" charset="0"/>
              </a:rPr>
              <a:t>el cuerpo </a:t>
            </a:r>
            <a:r>
              <a:rPr lang="es-MX" sz="2800" dirty="0">
                <a:latin typeface="Arial Black" pitchFamily="34" charset="0"/>
              </a:rPr>
              <a:t>con anatomía </a:t>
            </a:r>
            <a:r>
              <a:rPr lang="es-MX" sz="2800" dirty="0">
                <a:latin typeface="Arial Black" pitchFamily="34" charset="0"/>
              </a:rPr>
              <a:t>masculina); sin embargo, su </a:t>
            </a:r>
            <a:r>
              <a:rPr lang="es-MX" sz="2800" dirty="0">
                <a:latin typeface="Arial Black" pitchFamily="34" charset="0"/>
              </a:rPr>
              <a:t>marco de </a:t>
            </a:r>
            <a:r>
              <a:rPr lang="es-MX" sz="2800" dirty="0">
                <a:latin typeface="Arial Black" pitchFamily="34" charset="0"/>
              </a:rPr>
              <a:t>referencia interno es femenino y, como tal, se identifica como mujer. </a:t>
            </a:r>
            <a:r>
              <a:rPr lang="es-MX" sz="2800" dirty="0">
                <a:latin typeface="Arial Black" pitchFamily="34" charset="0"/>
              </a:rPr>
              <a:t>En </a:t>
            </a:r>
            <a:r>
              <a:rPr lang="es-MX" sz="2800" dirty="0">
                <a:latin typeface="Arial Black" pitchFamily="34" charset="0"/>
              </a:rPr>
              <a:t>este caso </a:t>
            </a:r>
            <a:r>
              <a:rPr lang="es-MX" sz="2800" i="1" dirty="0">
                <a:latin typeface="Arial Black" pitchFamily="34" charset="0"/>
              </a:rPr>
              <a:t>Leo</a:t>
            </a:r>
            <a:r>
              <a:rPr lang="es-MX" sz="2800" dirty="0">
                <a:latin typeface="Arial Black" pitchFamily="34" charset="0"/>
              </a:rPr>
              <a:t> </a:t>
            </a:r>
            <a:r>
              <a:rPr lang="es-MX" sz="2800" dirty="0">
                <a:latin typeface="Arial Black" pitchFamily="34" charset="0"/>
              </a:rPr>
              <a:t>es una mujer </a:t>
            </a:r>
            <a:r>
              <a:rPr lang="es-MX" sz="2800" dirty="0" smtClean="0">
                <a:latin typeface="Arial Black" pitchFamily="34" charset="0"/>
              </a:rPr>
              <a:t>transexual</a:t>
            </a:r>
            <a:endParaRPr lang="en-US" sz="2800" dirty="0">
              <a:latin typeface="Arial Black" pitchFamily="34" charset="0"/>
            </a:endParaRPr>
          </a:p>
        </p:txBody>
      </p:sp>
    </p:spTree>
    <p:extLst>
      <p:ext uri="{BB962C8B-B14F-4D97-AF65-F5344CB8AC3E}">
        <p14:creationId xmlns:p14="http://schemas.microsoft.com/office/powerpoint/2010/main" val="397672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491674" y="1010346"/>
            <a:ext cx="6324600" cy="1754326"/>
          </a:xfrm>
          <a:prstGeom prst="rect">
            <a:avLst/>
          </a:prstGeom>
        </p:spPr>
        <p:txBody>
          <a:bodyPr wrap="square">
            <a:spAutoFit/>
          </a:bodyPr>
          <a:lstStyle/>
          <a:p>
            <a:pPr algn="ctr"/>
            <a:r>
              <a:rPr lang="es-MX" sz="3600" b="1" dirty="0">
                <a:solidFill>
                  <a:srgbClr val="FF0000"/>
                </a:solidFill>
                <a:latin typeface="Arial Black" pitchFamily="34" charset="0"/>
              </a:rPr>
              <a:t>La </a:t>
            </a:r>
            <a:r>
              <a:rPr lang="es-MX" sz="3600" b="1" dirty="0">
                <a:solidFill>
                  <a:srgbClr val="FF0000"/>
                </a:solidFill>
                <a:latin typeface="Arial Black" pitchFamily="34" charset="0"/>
              </a:rPr>
              <a:t>homosexualidad como pecado, crimen y enfermedad </a:t>
            </a:r>
            <a:endParaRPr lang="en-US" sz="3600" dirty="0">
              <a:solidFill>
                <a:srgbClr val="FF0000"/>
              </a:solidFill>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1437" y="3197226"/>
            <a:ext cx="3802063" cy="2129156"/>
          </a:xfrm>
          <a:prstGeom prst="rect">
            <a:avLst/>
          </a:prstGeom>
        </p:spPr>
      </p:pic>
    </p:spTree>
    <p:extLst>
      <p:ext uri="{BB962C8B-B14F-4D97-AF65-F5344CB8AC3E}">
        <p14:creationId xmlns:p14="http://schemas.microsoft.com/office/powerpoint/2010/main" val="614841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0" y="1212850"/>
            <a:ext cx="8255000" cy="4524315"/>
          </a:xfrm>
          <a:prstGeom prst="rect">
            <a:avLst/>
          </a:prstGeom>
        </p:spPr>
        <p:txBody>
          <a:bodyPr wrap="square">
            <a:spAutoFit/>
          </a:bodyPr>
          <a:lstStyle/>
          <a:p>
            <a:pPr algn="just"/>
            <a:r>
              <a:rPr lang="es-MX" sz="2400" dirty="0">
                <a:latin typeface="Arial Black" pitchFamily="34" charset="0"/>
              </a:rPr>
              <a:t>A </a:t>
            </a:r>
            <a:r>
              <a:rPr lang="es-MX" sz="2400" dirty="0">
                <a:latin typeface="Arial Black" pitchFamily="34" charset="0"/>
              </a:rPr>
              <a:t>partir de la cultura judeocristiana, esencialmente pronatalista, (“Creced y multiplicaos”, dice La Biblia) se formuló un dogma, en que toda actividad sexual que no llevara potencialmente a la reproducción sería considerada pecaminosa. Así, se prohibieron la masturbación, el sexo oral, el sexo anal heterosexual, el coito interrumpido, y las manifestaciones eróticas entre personas del mismo sexo, (</a:t>
            </a:r>
            <a:r>
              <a:rPr lang="es-MX" sz="2400" dirty="0">
                <a:latin typeface="Arial Black" pitchFamily="34" charset="0"/>
              </a:rPr>
              <a:t>particularmente entre </a:t>
            </a:r>
            <a:r>
              <a:rPr lang="es-MX" sz="2400" dirty="0">
                <a:latin typeface="Arial Black" pitchFamily="34" charset="0"/>
              </a:rPr>
              <a:t>varones, puesto que en diferentes culturas la sexualidad femenina ha sido </a:t>
            </a:r>
            <a:r>
              <a:rPr lang="es-MX" sz="2400" dirty="0" err="1">
                <a:latin typeface="Arial Black" pitchFamily="34" charset="0"/>
              </a:rPr>
              <a:t>invisibilizada</a:t>
            </a:r>
            <a:r>
              <a:rPr lang="es-MX" sz="2400" dirty="0" smtClean="0">
                <a:latin typeface="Arial Black" pitchFamily="34" charset="0"/>
              </a:rPr>
              <a:t>) </a:t>
            </a:r>
            <a:endParaRPr lang="en-US" sz="2400" dirty="0">
              <a:latin typeface="Arial Black" pitchFamily="34" charset="0"/>
            </a:endParaRPr>
          </a:p>
        </p:txBody>
      </p:sp>
    </p:spTree>
    <p:extLst>
      <p:ext uri="{BB962C8B-B14F-4D97-AF65-F5344CB8AC3E}">
        <p14:creationId xmlns:p14="http://schemas.microsoft.com/office/powerpoint/2010/main" val="1569662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2900" y="1149350"/>
            <a:ext cx="8458200" cy="4524315"/>
          </a:xfrm>
          <a:prstGeom prst="rect">
            <a:avLst/>
          </a:prstGeom>
        </p:spPr>
        <p:txBody>
          <a:bodyPr wrap="square">
            <a:spAutoFit/>
          </a:bodyPr>
          <a:lstStyle/>
          <a:p>
            <a:pPr algn="just"/>
            <a:r>
              <a:rPr lang="es-MX" sz="2400" dirty="0">
                <a:latin typeface="Arial Black" pitchFamily="34" charset="0"/>
              </a:rPr>
              <a:t>Sin </a:t>
            </a:r>
            <a:r>
              <a:rPr lang="es-MX" sz="2400" dirty="0">
                <a:latin typeface="Arial Black" pitchFamily="34" charset="0"/>
              </a:rPr>
              <a:t>embargo, la palabra “homosexualidad” se acuñó hasta el siglo XIX, cuando el médico austro-húngaro Karl-</a:t>
            </a:r>
            <a:r>
              <a:rPr lang="es-MX" sz="2400" dirty="0" err="1">
                <a:latin typeface="Arial Black" pitchFamily="34" charset="0"/>
              </a:rPr>
              <a:t>Maria</a:t>
            </a:r>
            <a:r>
              <a:rPr lang="es-MX" sz="2400" dirty="0">
                <a:latin typeface="Arial Black" pitchFamily="34" charset="0"/>
              </a:rPr>
              <a:t> </a:t>
            </a:r>
            <a:r>
              <a:rPr lang="es-MX" sz="2400" dirty="0" err="1">
                <a:latin typeface="Arial Black" pitchFamily="34" charset="0"/>
              </a:rPr>
              <a:t>Kertbeny</a:t>
            </a:r>
            <a:r>
              <a:rPr lang="es-MX" sz="2400" dirty="0">
                <a:latin typeface="Arial Black" pitchFamily="34" charset="0"/>
              </a:rPr>
              <a:t>, defensor </a:t>
            </a:r>
            <a:r>
              <a:rPr lang="es-MX" sz="2400" dirty="0">
                <a:latin typeface="Arial Black" pitchFamily="34" charset="0"/>
              </a:rPr>
              <a:t>de los derechos humanos de las personas perseguidas por tener prácticas sexuales con personas de su mismo género, publicó un panfleto donde incluía ese término, que fue retomado por el psiquiatra Richard von </a:t>
            </a:r>
            <a:r>
              <a:rPr lang="es-MX" sz="2400" dirty="0" err="1">
                <a:latin typeface="Arial Black" pitchFamily="34" charset="0"/>
              </a:rPr>
              <a:t>Krafft-Ebing</a:t>
            </a:r>
            <a:r>
              <a:rPr lang="es-MX" sz="2400" dirty="0">
                <a:latin typeface="Arial Black" pitchFamily="34" charset="0"/>
              </a:rPr>
              <a:t> quien lo popularizó en su obra </a:t>
            </a:r>
            <a:r>
              <a:rPr lang="es-MX" sz="2400" dirty="0" err="1">
                <a:latin typeface="Arial Black" pitchFamily="34" charset="0"/>
              </a:rPr>
              <a:t>Psychopathia</a:t>
            </a:r>
            <a:r>
              <a:rPr lang="es-MX" sz="2400" dirty="0">
                <a:latin typeface="Arial Black" pitchFamily="34" charset="0"/>
              </a:rPr>
              <a:t> Sexualis, de 1886, y además acuñó el término “perversión” para referirse a estos </a:t>
            </a:r>
            <a:r>
              <a:rPr lang="es-MX" sz="2400" dirty="0" smtClean="0">
                <a:latin typeface="Arial Black" pitchFamily="34" charset="0"/>
              </a:rPr>
              <a:t>comportamientos</a:t>
            </a:r>
            <a:endParaRPr lang="en-US" sz="2400" dirty="0">
              <a:latin typeface="Arial Black" pitchFamily="34" charset="0"/>
            </a:endParaRPr>
          </a:p>
        </p:txBody>
      </p:sp>
    </p:spTree>
    <p:extLst>
      <p:ext uri="{BB962C8B-B14F-4D97-AF65-F5344CB8AC3E}">
        <p14:creationId xmlns:p14="http://schemas.microsoft.com/office/powerpoint/2010/main" val="4217514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92100" y="1187450"/>
            <a:ext cx="8559800" cy="4154984"/>
          </a:xfrm>
          <a:prstGeom prst="rect">
            <a:avLst/>
          </a:prstGeom>
        </p:spPr>
        <p:txBody>
          <a:bodyPr wrap="square">
            <a:spAutoFit/>
          </a:bodyPr>
          <a:lstStyle/>
          <a:p>
            <a:pPr algn="just"/>
            <a:r>
              <a:rPr lang="es-MX" sz="2400" dirty="0">
                <a:latin typeface="Arial Black" pitchFamily="34" charset="0"/>
              </a:rPr>
              <a:t>La </a:t>
            </a:r>
            <a:r>
              <a:rPr lang="es-MX" sz="2400" dirty="0">
                <a:latin typeface="Arial Black" pitchFamily="34" charset="0"/>
              </a:rPr>
              <a:t>homosexualidad siguió siendo considerada como perversión o crimen hasta fines del siglo XX, cuando en 1973, los miembros de Asociación Norteamericana de Psiquiatría (APA), votaron de manera unánime para retirar la homosexualidad (entre varones y entre mujeres) como trastorno del Manual Diagnóstico y </a:t>
            </a:r>
            <a:r>
              <a:rPr lang="es-MX" sz="2400" dirty="0">
                <a:latin typeface="Arial Black" pitchFamily="34" charset="0"/>
              </a:rPr>
              <a:t>Estadístico</a:t>
            </a:r>
            <a:r>
              <a:rPr lang="en-US" sz="2400" dirty="0">
                <a:latin typeface="Arial Black" pitchFamily="34" charset="0"/>
              </a:rPr>
              <a:t> </a:t>
            </a:r>
            <a:r>
              <a:rPr lang="es-MX" sz="2400" dirty="0">
                <a:latin typeface="Arial Black" pitchFamily="34" charset="0"/>
              </a:rPr>
              <a:t>de </a:t>
            </a:r>
            <a:r>
              <a:rPr lang="es-MX" sz="2400" dirty="0">
                <a:latin typeface="Arial Black" pitchFamily="34" charset="0"/>
              </a:rPr>
              <a:t>los Trastornos Mentales (DSM III</a:t>
            </a:r>
            <a:r>
              <a:rPr lang="es-MX" sz="2400" dirty="0">
                <a:latin typeface="Arial Black" pitchFamily="34" charset="0"/>
              </a:rPr>
              <a:t>). </a:t>
            </a:r>
            <a:r>
              <a:rPr lang="es-MX" sz="2400" dirty="0">
                <a:latin typeface="Arial Black" pitchFamily="34" charset="0"/>
              </a:rPr>
              <a:t>Asimismo</a:t>
            </a:r>
            <a:r>
              <a:rPr lang="es-MX" sz="2400" dirty="0">
                <a:latin typeface="Arial Black" pitchFamily="34" charset="0"/>
              </a:rPr>
              <a:t>, la Organización Mundial de la Salud eliminó a la homosexualidad de la Clasificación Internacional de Enfermedades (CIE) el 17 de mayo de </a:t>
            </a:r>
            <a:r>
              <a:rPr lang="es-MX" sz="2400" dirty="0" smtClean="0">
                <a:latin typeface="Arial Black" pitchFamily="34" charset="0"/>
              </a:rPr>
              <a:t>1990</a:t>
            </a:r>
            <a:endParaRPr lang="en-US" sz="2400" dirty="0">
              <a:latin typeface="Arial Black" pitchFamily="34" charset="0"/>
            </a:endParaRPr>
          </a:p>
        </p:txBody>
      </p:sp>
    </p:spTree>
    <p:extLst>
      <p:ext uri="{BB962C8B-B14F-4D97-AF65-F5344CB8AC3E}">
        <p14:creationId xmlns:p14="http://schemas.microsoft.com/office/powerpoint/2010/main" val="2127714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5300" y="1314450"/>
            <a:ext cx="8293100" cy="2400657"/>
          </a:xfrm>
          <a:prstGeom prst="rect">
            <a:avLst/>
          </a:prstGeom>
        </p:spPr>
        <p:txBody>
          <a:bodyPr wrap="square">
            <a:spAutoFit/>
          </a:bodyPr>
          <a:lstStyle/>
          <a:p>
            <a:pPr algn="just"/>
            <a:r>
              <a:rPr lang="es-MX" sz="3000" dirty="0">
                <a:latin typeface="Arial Black" pitchFamily="34" charset="0"/>
              </a:rPr>
              <a:t>Posteriormente</a:t>
            </a:r>
            <a:r>
              <a:rPr lang="es-MX" sz="3000" dirty="0">
                <a:latin typeface="Arial Black" pitchFamily="34" charset="0"/>
              </a:rPr>
              <a:t>, los especialistas han destacado que la homosexualidad es una variación natural de la sexualidad humana y no se puede considerar como una condición </a:t>
            </a:r>
            <a:r>
              <a:rPr lang="es-MX" sz="3000" dirty="0" smtClean="0">
                <a:latin typeface="Arial Black" pitchFamily="34" charset="0"/>
              </a:rPr>
              <a:t>patológica</a:t>
            </a:r>
            <a:endParaRPr lang="en-US" sz="3000" dirty="0">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5341" y="3741737"/>
            <a:ext cx="3396059" cy="1993591"/>
          </a:xfrm>
          <a:prstGeom prst="rect">
            <a:avLst/>
          </a:prstGeom>
        </p:spPr>
      </p:pic>
    </p:spTree>
    <p:extLst>
      <p:ext uri="{BB962C8B-B14F-4D97-AF65-F5344CB8AC3E}">
        <p14:creationId xmlns:p14="http://schemas.microsoft.com/office/powerpoint/2010/main" val="890431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9099" y="1354436"/>
            <a:ext cx="8204201" cy="1938992"/>
          </a:xfrm>
          <a:prstGeom prst="rect">
            <a:avLst/>
          </a:prstGeom>
        </p:spPr>
        <p:txBody>
          <a:bodyPr wrap="square">
            <a:spAutoFit/>
          </a:bodyPr>
          <a:lstStyle/>
          <a:p>
            <a:pPr algn="ctr"/>
            <a:r>
              <a:rPr lang="es-MX" sz="3000" b="1" dirty="0">
                <a:solidFill>
                  <a:srgbClr val="FF0000"/>
                </a:solidFill>
                <a:latin typeface="Arial Black" pitchFamily="34" charset="0"/>
              </a:rPr>
              <a:t>Estigma </a:t>
            </a:r>
            <a:r>
              <a:rPr lang="es-MX" sz="3000" b="1" dirty="0">
                <a:solidFill>
                  <a:srgbClr val="FF0000"/>
                </a:solidFill>
                <a:latin typeface="Arial Black" pitchFamily="34" charset="0"/>
              </a:rPr>
              <a:t>y discriminación contra los homosexuales, lesbianas y personas trans, </a:t>
            </a:r>
            <a:endParaRPr lang="es-MX" sz="3000" dirty="0">
              <a:solidFill>
                <a:srgbClr val="FF0000"/>
              </a:solidFill>
              <a:latin typeface="Arial Black" pitchFamily="34" charset="0"/>
            </a:endParaRPr>
          </a:p>
          <a:p>
            <a:pPr algn="ctr"/>
            <a:r>
              <a:rPr lang="en-US" sz="3000" b="1" dirty="0">
                <a:solidFill>
                  <a:srgbClr val="FF0000"/>
                </a:solidFill>
                <a:latin typeface="Arial Black" pitchFamily="34" charset="0"/>
              </a:rPr>
              <a:t>y la </a:t>
            </a:r>
            <a:r>
              <a:rPr lang="en-US" sz="3000" b="1" dirty="0" err="1">
                <a:solidFill>
                  <a:srgbClr val="FF0000"/>
                </a:solidFill>
                <a:latin typeface="Arial Black" pitchFamily="34" charset="0"/>
              </a:rPr>
              <a:t>respuesta</a:t>
            </a:r>
            <a:r>
              <a:rPr lang="en-US" sz="3000" b="1" dirty="0">
                <a:solidFill>
                  <a:srgbClr val="FF0000"/>
                </a:solidFill>
                <a:latin typeface="Arial Black" pitchFamily="34" charset="0"/>
              </a:rPr>
              <a:t> social </a:t>
            </a:r>
            <a:endParaRPr lang="en-US" sz="3000" dirty="0">
              <a:solidFill>
                <a:srgbClr val="FF0000"/>
              </a:solidFill>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5185" y="3320257"/>
            <a:ext cx="3338116" cy="2500365"/>
          </a:xfrm>
          <a:prstGeom prst="rect">
            <a:avLst/>
          </a:prstGeom>
        </p:spPr>
      </p:pic>
    </p:spTree>
    <p:extLst>
      <p:ext uri="{BB962C8B-B14F-4D97-AF65-F5344CB8AC3E}">
        <p14:creationId xmlns:p14="http://schemas.microsoft.com/office/powerpoint/2010/main" val="84667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1" y="835315"/>
            <a:ext cx="8191500" cy="5262979"/>
          </a:xfrm>
          <a:prstGeom prst="rect">
            <a:avLst/>
          </a:prstGeom>
        </p:spPr>
        <p:txBody>
          <a:bodyPr wrap="square">
            <a:spAutoFit/>
          </a:bodyPr>
          <a:lstStyle/>
          <a:p>
            <a:pPr algn="just"/>
            <a:r>
              <a:rPr lang="es-MX" sz="2400" dirty="0">
                <a:latin typeface="Arial Black" pitchFamily="34" charset="0"/>
              </a:rPr>
              <a:t>Los </a:t>
            </a:r>
            <a:r>
              <a:rPr lang="es-MX" sz="2400" dirty="0">
                <a:latin typeface="Arial Black" pitchFamily="34" charset="0"/>
              </a:rPr>
              <a:t>lugares de encuentro gay y trans, eran objeto frecuente de redadas y extorsiones policiacas en Estados Unidos, México y otros lugares. Sin embargo, </a:t>
            </a:r>
            <a:r>
              <a:rPr lang="es-MX" sz="2400" dirty="0">
                <a:latin typeface="Arial Black" pitchFamily="34" charset="0"/>
              </a:rPr>
              <a:t>en 1969 </a:t>
            </a:r>
            <a:r>
              <a:rPr lang="es-MX" sz="2400" dirty="0">
                <a:latin typeface="Arial Black" pitchFamily="34" charset="0"/>
              </a:rPr>
              <a:t>los clientes del bar </a:t>
            </a:r>
            <a:r>
              <a:rPr lang="es-MX" sz="2400" dirty="0" err="1">
                <a:latin typeface="Arial Black" pitchFamily="34" charset="0"/>
              </a:rPr>
              <a:t>Stonewall</a:t>
            </a:r>
            <a:r>
              <a:rPr lang="es-MX" sz="2400" dirty="0">
                <a:latin typeface="Arial Black" pitchFamily="34" charset="0"/>
              </a:rPr>
              <a:t> </a:t>
            </a:r>
            <a:r>
              <a:rPr lang="es-MX" sz="2400" dirty="0" err="1">
                <a:latin typeface="Arial Black" pitchFamily="34" charset="0"/>
              </a:rPr>
              <a:t>Inn</a:t>
            </a:r>
            <a:r>
              <a:rPr lang="es-MX" sz="2400" dirty="0">
                <a:latin typeface="Arial Black" pitchFamily="34" charset="0"/>
              </a:rPr>
              <a:t> en Nueva York decidieron oponerse a la persecución policiaca, tal como relata Rosa Von </a:t>
            </a:r>
            <a:r>
              <a:rPr lang="es-MX" sz="2400" dirty="0" err="1">
                <a:latin typeface="Arial Black" pitchFamily="34" charset="0"/>
              </a:rPr>
              <a:t>Praunheim</a:t>
            </a:r>
            <a:r>
              <a:rPr lang="es-MX" sz="2400" dirty="0">
                <a:latin typeface="Arial Black" pitchFamily="34" charset="0"/>
              </a:rPr>
              <a:t> en el prólogo a su libro </a:t>
            </a:r>
            <a:r>
              <a:rPr lang="es-MX" sz="2400" dirty="0" err="1">
                <a:latin typeface="Arial Black" pitchFamily="34" charset="0"/>
              </a:rPr>
              <a:t>Army</a:t>
            </a:r>
            <a:r>
              <a:rPr lang="es-MX" sz="2400" dirty="0">
                <a:latin typeface="Arial Black" pitchFamily="34" charset="0"/>
              </a:rPr>
              <a:t> of </a:t>
            </a:r>
            <a:r>
              <a:rPr lang="es-MX" sz="2400" dirty="0" err="1">
                <a:latin typeface="Arial Black" pitchFamily="34" charset="0"/>
              </a:rPr>
              <a:t>lovers</a:t>
            </a:r>
            <a:r>
              <a:rPr lang="es-MX" sz="2400" dirty="0">
                <a:latin typeface="Arial Black" pitchFamily="34" charset="0"/>
              </a:rPr>
              <a:t>. La clientela, conformada por </a:t>
            </a:r>
            <a:r>
              <a:rPr lang="es-MX" sz="2400" dirty="0" err="1">
                <a:latin typeface="Arial Black" pitchFamily="34" charset="0"/>
              </a:rPr>
              <a:t>gays</a:t>
            </a:r>
            <a:r>
              <a:rPr lang="es-MX" sz="2400" dirty="0">
                <a:latin typeface="Arial Black" pitchFamily="34" charset="0"/>
              </a:rPr>
              <a:t> y personas </a:t>
            </a:r>
            <a:r>
              <a:rPr lang="es-MX" sz="2400" dirty="0" err="1">
                <a:latin typeface="Arial Black" pitchFamily="34" charset="0"/>
              </a:rPr>
              <a:t>trans</a:t>
            </a:r>
            <a:r>
              <a:rPr lang="es-MX" sz="2400" dirty="0">
                <a:latin typeface="Arial Black" pitchFamily="34" charset="0"/>
              </a:rPr>
              <a:t>, opuso una resistencia insospechada. La revuelta duró tres días. Al final, la policía se dio por vencida y dejó de perseguir a los </a:t>
            </a:r>
            <a:r>
              <a:rPr lang="es-MX" sz="2400" dirty="0" err="1">
                <a:latin typeface="Arial Black" pitchFamily="34" charset="0"/>
              </a:rPr>
              <a:t>gays</a:t>
            </a:r>
            <a:r>
              <a:rPr lang="es-MX" sz="2400" dirty="0">
                <a:latin typeface="Arial Black" pitchFamily="34" charset="0"/>
              </a:rPr>
              <a:t> de Nueva York. </a:t>
            </a:r>
            <a:r>
              <a:rPr lang="es-MX" sz="2400" dirty="0">
                <a:latin typeface="Arial Black" pitchFamily="34" charset="0"/>
              </a:rPr>
              <a:t>El ejemplo cundió no sólo en Estados Unidos, sino en diversas partes del </a:t>
            </a:r>
            <a:r>
              <a:rPr lang="es-MX" sz="2400" dirty="0" smtClean="0">
                <a:latin typeface="Arial Black" pitchFamily="34" charset="0"/>
              </a:rPr>
              <a:t>mundo</a:t>
            </a:r>
            <a:endParaRPr lang="en-US" sz="2400" dirty="0">
              <a:latin typeface="Arial Black" pitchFamily="34" charset="0"/>
            </a:endParaRPr>
          </a:p>
        </p:txBody>
      </p:sp>
    </p:spTree>
    <p:extLst>
      <p:ext uri="{BB962C8B-B14F-4D97-AF65-F5344CB8AC3E}">
        <p14:creationId xmlns:p14="http://schemas.microsoft.com/office/powerpoint/2010/main" val="2996456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6401" y="1365250"/>
            <a:ext cx="8318500" cy="3416320"/>
          </a:xfrm>
          <a:prstGeom prst="rect">
            <a:avLst/>
          </a:prstGeom>
        </p:spPr>
        <p:txBody>
          <a:bodyPr wrap="square">
            <a:spAutoFit/>
          </a:bodyPr>
          <a:lstStyle/>
          <a:p>
            <a:pPr algn="just"/>
            <a:r>
              <a:rPr lang="es-MX" sz="2700" dirty="0">
                <a:latin typeface="Arial Black" pitchFamily="34" charset="0"/>
              </a:rPr>
              <a:t>Sin </a:t>
            </a:r>
            <a:r>
              <a:rPr lang="es-MX" sz="2700" dirty="0">
                <a:latin typeface="Arial Black" pitchFamily="34" charset="0"/>
              </a:rPr>
              <a:t>embargo, aún existen al menos 72 países que criminalizan las relaciones sexuales consensuadas del mismo sexo entre adultos, según el informe más reciente de la ILGA, la Asociación Internacional de Lesbianas, </a:t>
            </a:r>
            <a:r>
              <a:rPr lang="es-MX" sz="2700" dirty="0" err="1">
                <a:latin typeface="Arial Black" pitchFamily="34" charset="0"/>
              </a:rPr>
              <a:t>Gays</a:t>
            </a:r>
            <a:r>
              <a:rPr lang="es-MX" sz="2700" dirty="0">
                <a:latin typeface="Arial Black" pitchFamily="34" charset="0"/>
              </a:rPr>
              <a:t>, Bisexuales, Transexuales y Personas </a:t>
            </a:r>
            <a:r>
              <a:rPr lang="es-MX" sz="2700" dirty="0" err="1">
                <a:latin typeface="Arial Black" pitchFamily="34" charset="0"/>
              </a:rPr>
              <a:t>Intersex</a:t>
            </a:r>
            <a:r>
              <a:rPr lang="es-MX" sz="2700" dirty="0">
                <a:latin typeface="Arial Black" pitchFamily="34" charset="0"/>
              </a:rPr>
              <a:t> (LGBTI</a:t>
            </a:r>
            <a:r>
              <a:rPr lang="es-MX" sz="2700" dirty="0" smtClean="0">
                <a:latin typeface="Arial Black" pitchFamily="34" charset="0"/>
              </a:rPr>
              <a:t>)</a:t>
            </a:r>
            <a:endParaRPr lang="en-US" sz="2700" dirty="0">
              <a:latin typeface="Arial Black" pitchFamily="34" charset="0"/>
            </a:endParaRPr>
          </a:p>
        </p:txBody>
      </p:sp>
    </p:spTree>
    <p:extLst>
      <p:ext uri="{BB962C8B-B14F-4D97-AF65-F5344CB8AC3E}">
        <p14:creationId xmlns:p14="http://schemas.microsoft.com/office/powerpoint/2010/main" val="1784430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0" y="1606551"/>
            <a:ext cx="8166100" cy="4401205"/>
          </a:xfrm>
          <a:prstGeom prst="rect">
            <a:avLst/>
          </a:prstGeom>
        </p:spPr>
        <p:txBody>
          <a:bodyPr wrap="square">
            <a:spAutoFit/>
          </a:bodyPr>
          <a:lstStyle/>
          <a:p>
            <a:pPr algn="just"/>
            <a:r>
              <a:rPr lang="es-MX" sz="2800" dirty="0">
                <a:latin typeface="Arial Black" pitchFamily="34" charset="0"/>
              </a:rPr>
              <a:t>Los </a:t>
            </a:r>
            <a:r>
              <a:rPr lang="es-MX" sz="2800" dirty="0">
                <a:latin typeface="Arial Black" pitchFamily="34" charset="0"/>
              </a:rPr>
              <a:t>castigos van desde latigazos en Irán, prisión en Argelia y cadena perpetua en Bangladesh hasta la pena capital en Mauritania, Arabia Saudita, Sudán y Yemen. Pero aún en países que no penalizan las relaciones homosexuales, los asesinatos y ataques contra </a:t>
            </a:r>
            <a:r>
              <a:rPr lang="es-MX" sz="2800" dirty="0" err="1">
                <a:latin typeface="Arial Black" pitchFamily="34" charset="0"/>
              </a:rPr>
              <a:t>gays</a:t>
            </a:r>
            <a:r>
              <a:rPr lang="es-MX" sz="2800" i="1" dirty="0">
                <a:latin typeface="Arial Black" pitchFamily="34" charset="0"/>
              </a:rPr>
              <a:t> </a:t>
            </a:r>
            <a:r>
              <a:rPr lang="es-MX" sz="2800" dirty="0">
                <a:latin typeface="Arial Black" pitchFamily="34" charset="0"/>
              </a:rPr>
              <a:t>son frecuentes, tal como ilustran las crecientes denuncias en Honduras, Brasil, México y EE. </a:t>
            </a:r>
            <a:r>
              <a:rPr lang="es-MX" sz="2800" dirty="0" smtClean="0">
                <a:latin typeface="Arial Black" pitchFamily="34" charset="0"/>
              </a:rPr>
              <a:t>UU</a:t>
            </a:r>
            <a:endParaRPr lang="en-US" sz="2800" dirty="0">
              <a:latin typeface="Arial Black" pitchFamily="34" charset="0"/>
            </a:endParaRPr>
          </a:p>
        </p:txBody>
      </p:sp>
    </p:spTree>
    <p:extLst>
      <p:ext uri="{BB962C8B-B14F-4D97-AF65-F5344CB8AC3E}">
        <p14:creationId xmlns:p14="http://schemas.microsoft.com/office/powerpoint/2010/main" val="3921141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427018" y="918499"/>
            <a:ext cx="6830291" cy="1323439"/>
          </a:xfrm>
          <a:prstGeom prst="rect">
            <a:avLst/>
          </a:prstGeom>
        </p:spPr>
        <p:txBody>
          <a:bodyPr wrap="square">
            <a:spAutoFit/>
          </a:bodyPr>
          <a:lstStyle/>
          <a:p>
            <a:r>
              <a:rPr lang="es-ES" sz="4000" dirty="0">
                <a:latin typeface="Arial Black" pitchFamily="34" charset="0"/>
              </a:rPr>
              <a:t>Tema </a:t>
            </a:r>
            <a:r>
              <a:rPr lang="es-ES" sz="4000" dirty="0">
                <a:latin typeface="Arial Black" pitchFamily="34" charset="0"/>
              </a:rPr>
              <a:t>4: Barreras de la sexualidad</a:t>
            </a:r>
            <a:endParaRPr lang="es-ES" sz="40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2401275"/>
            <a:ext cx="4987636" cy="3042458"/>
          </a:xfrm>
          <a:prstGeom prst="rect">
            <a:avLst/>
          </a:prstGeom>
        </p:spPr>
      </p:pic>
    </p:spTree>
    <p:extLst>
      <p:ext uri="{BB962C8B-B14F-4D97-AF65-F5344CB8AC3E}">
        <p14:creationId xmlns:p14="http://schemas.microsoft.com/office/powerpoint/2010/main" val="11852687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0" y="1377949"/>
            <a:ext cx="8318501" cy="3323987"/>
          </a:xfrm>
          <a:prstGeom prst="rect">
            <a:avLst/>
          </a:prstGeom>
        </p:spPr>
        <p:txBody>
          <a:bodyPr wrap="square">
            <a:spAutoFit/>
          </a:bodyPr>
          <a:lstStyle/>
          <a:p>
            <a:pPr algn="just"/>
            <a:r>
              <a:rPr lang="es-MX" sz="3000" dirty="0">
                <a:latin typeface="Arial Black" pitchFamily="34" charset="0"/>
              </a:rPr>
              <a:t>La </a:t>
            </a:r>
            <a:r>
              <a:rPr lang="es-MX" sz="3000" dirty="0">
                <a:latin typeface="Arial Black" pitchFamily="34" charset="0"/>
              </a:rPr>
              <a:t>Declaración Universal de los Derechos Humanos establece la igualdad de derechos entre los seres humanos, sin importar raza color sexo, idioma o cualquier otra condición, lo cual ha sido retomado por gran parte de las </a:t>
            </a:r>
            <a:r>
              <a:rPr lang="es-MX" sz="3000" dirty="0" smtClean="0">
                <a:latin typeface="Arial Black" pitchFamily="34" charset="0"/>
              </a:rPr>
              <a:t>naciones</a:t>
            </a:r>
            <a:endParaRPr lang="en-US" sz="3000" dirty="0">
              <a:latin typeface="Arial Black" pitchFamily="34" charset="0"/>
            </a:endParaRPr>
          </a:p>
        </p:txBody>
      </p:sp>
    </p:spTree>
    <p:extLst>
      <p:ext uri="{BB962C8B-B14F-4D97-AF65-F5344CB8AC3E}">
        <p14:creationId xmlns:p14="http://schemas.microsoft.com/office/powerpoint/2010/main" val="3210902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5600" y="1398190"/>
            <a:ext cx="5435600" cy="426488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50900" y="1409785"/>
            <a:ext cx="7251701" cy="1015663"/>
          </a:xfrm>
          <a:prstGeom prst="rect">
            <a:avLst/>
          </a:prstGeom>
        </p:spPr>
        <p:txBody>
          <a:bodyPr wrap="square">
            <a:spAutoFit/>
          </a:bodyPr>
          <a:lstStyle/>
          <a:p>
            <a:pPr algn="ctr"/>
            <a:r>
              <a:rPr lang="es-MX" sz="3000" b="1" dirty="0">
                <a:solidFill>
                  <a:srgbClr val="FF0000"/>
                </a:solidFill>
                <a:latin typeface="Arial Black" pitchFamily="34" charset="0"/>
              </a:rPr>
              <a:t>Derechos </a:t>
            </a:r>
            <a:r>
              <a:rPr lang="es-MX" sz="3000" b="1" dirty="0">
                <a:solidFill>
                  <a:srgbClr val="FF0000"/>
                </a:solidFill>
                <a:latin typeface="Arial Black" pitchFamily="34" charset="0"/>
              </a:rPr>
              <a:t>Humanos de las personas </a:t>
            </a:r>
            <a:r>
              <a:rPr lang="es-MX" sz="3000" b="1" dirty="0">
                <a:solidFill>
                  <a:srgbClr val="FF0000"/>
                </a:solidFill>
                <a:latin typeface="Arial Black" pitchFamily="34" charset="0"/>
              </a:rPr>
              <a:t>LGBTTTIQA+ </a:t>
            </a:r>
            <a:endParaRPr lang="en-US" sz="3000" dirty="0">
              <a:solidFill>
                <a:srgbClr val="FF0000"/>
              </a:solidFill>
              <a:latin typeface="Arial Black" pitchFamily="34" charset="0"/>
            </a:endParaRPr>
          </a:p>
        </p:txBody>
      </p:sp>
      <p:pic>
        <p:nvPicPr>
          <p:cNvPr id="4"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8038" y="2740023"/>
            <a:ext cx="4792662" cy="2683891"/>
          </a:xfrm>
          <a:prstGeom prst="rect">
            <a:avLst/>
          </a:prstGeom>
        </p:spPr>
      </p:pic>
    </p:spTree>
    <p:extLst>
      <p:ext uri="{BB962C8B-B14F-4D97-AF65-F5344CB8AC3E}">
        <p14:creationId xmlns:p14="http://schemas.microsoft.com/office/powerpoint/2010/main" val="61204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2654" y="865333"/>
            <a:ext cx="8001000" cy="5262979"/>
          </a:xfrm>
          <a:prstGeom prst="rect">
            <a:avLst/>
          </a:prstGeom>
        </p:spPr>
        <p:txBody>
          <a:bodyPr wrap="square">
            <a:spAutoFit/>
          </a:bodyPr>
          <a:lstStyle/>
          <a:p>
            <a:pPr marL="214313" indent="-214313" algn="just">
              <a:buFont typeface="Arial" panose="020B0604020202020204" pitchFamily="34" charset="0"/>
              <a:buChar char="•"/>
            </a:pPr>
            <a:r>
              <a:rPr lang="es-MX" sz="2800" dirty="0">
                <a:latin typeface="Arial Black" pitchFamily="34" charset="0"/>
              </a:rPr>
              <a:t>Tienen </a:t>
            </a:r>
            <a:r>
              <a:rPr lang="es-MX" sz="2800" dirty="0">
                <a:latin typeface="Arial Black" pitchFamily="34" charset="0"/>
              </a:rPr>
              <a:t>los mismos derechos que </a:t>
            </a:r>
            <a:r>
              <a:rPr lang="es-MX" sz="2800" dirty="0">
                <a:latin typeface="Arial Black" pitchFamily="34" charset="0"/>
              </a:rPr>
              <a:t>todos los </a:t>
            </a:r>
            <a:r>
              <a:rPr lang="es-MX" sz="2800" dirty="0">
                <a:latin typeface="Arial Black" pitchFamily="34" charset="0"/>
              </a:rPr>
              <a:t>demás, sin importar su orientación sexual, </a:t>
            </a:r>
            <a:r>
              <a:rPr lang="es-MX" sz="2800" dirty="0">
                <a:latin typeface="Arial Black" pitchFamily="34" charset="0"/>
              </a:rPr>
              <a:t>su identidad </a:t>
            </a:r>
            <a:r>
              <a:rPr lang="es-MX" sz="2800" dirty="0">
                <a:latin typeface="Arial Black" pitchFamily="34" charset="0"/>
              </a:rPr>
              <a:t>de género, su atuendo o sus características físicas diversas (como sería el caso de las/los intersexuales</a:t>
            </a:r>
            <a:r>
              <a:rPr lang="es-MX" sz="2800" dirty="0" smtClean="0">
                <a:latin typeface="Arial Black" pitchFamily="34" charset="0"/>
              </a:rPr>
              <a:t>)</a:t>
            </a:r>
            <a:endParaRPr lang="es-MX" sz="2800" dirty="0">
              <a:latin typeface="Arial Black" pitchFamily="34" charset="0"/>
            </a:endParaRPr>
          </a:p>
          <a:p>
            <a:pPr marL="214313" indent="-214313" algn="just"/>
            <a:endParaRPr lang="es-MX" sz="2800" dirty="0">
              <a:latin typeface="Arial Black" pitchFamily="34" charset="0"/>
            </a:endParaRPr>
          </a:p>
          <a:p>
            <a:pPr marL="214313" indent="-214313" algn="just">
              <a:buFont typeface="Arial" panose="020B0604020202020204" pitchFamily="34" charset="0"/>
              <a:buChar char="•"/>
            </a:pPr>
            <a:r>
              <a:rPr lang="es-MX" sz="2800" dirty="0">
                <a:latin typeface="Arial Black" pitchFamily="34" charset="0"/>
              </a:rPr>
              <a:t>Tienen </a:t>
            </a:r>
            <a:r>
              <a:rPr lang="es-MX" sz="2800" dirty="0">
                <a:latin typeface="Arial Black" pitchFamily="34" charset="0"/>
              </a:rPr>
              <a:t>derecho a la educación, sin importar su orientación sexual, su aspecto físico, su manera de vestir, o comportarse de acuerdo con su identidad de </a:t>
            </a:r>
            <a:r>
              <a:rPr lang="es-MX" sz="2800" dirty="0" smtClean="0">
                <a:latin typeface="Arial Black" pitchFamily="34" charset="0"/>
              </a:rPr>
              <a:t>género</a:t>
            </a:r>
            <a:endParaRPr lang="es-MX" sz="2800" dirty="0">
              <a:latin typeface="Arial Black" pitchFamily="34" charset="0"/>
            </a:endParaRPr>
          </a:p>
        </p:txBody>
      </p:sp>
    </p:spTree>
    <p:extLst>
      <p:ext uri="{BB962C8B-B14F-4D97-AF65-F5344CB8AC3E}">
        <p14:creationId xmlns:p14="http://schemas.microsoft.com/office/powerpoint/2010/main" val="1165278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172" y="891887"/>
            <a:ext cx="8051801" cy="5262979"/>
          </a:xfrm>
          <a:prstGeom prst="rect">
            <a:avLst/>
          </a:prstGeom>
        </p:spPr>
        <p:txBody>
          <a:bodyPr wrap="square">
            <a:spAutoFit/>
          </a:bodyPr>
          <a:lstStyle/>
          <a:p>
            <a:pPr marL="214313" indent="-214313" algn="just">
              <a:buFont typeface="Arial" panose="020B0604020202020204" pitchFamily="34" charset="0"/>
              <a:buChar char="•"/>
            </a:pPr>
            <a:r>
              <a:rPr lang="es-MX" sz="2400" dirty="0">
                <a:latin typeface="Arial Black" pitchFamily="34" charset="0"/>
              </a:rPr>
              <a:t>Tienen </a:t>
            </a:r>
            <a:r>
              <a:rPr lang="es-MX" sz="2400" dirty="0">
                <a:latin typeface="Arial Black" pitchFamily="34" charset="0"/>
              </a:rPr>
              <a:t>derecho a la protección de la salud, particularmente al acceso a los medicamentos antirretrovirales, ante la desproporcionada manera en que la epidemia de VIH ha afectado a la mayoría de estas </a:t>
            </a:r>
            <a:r>
              <a:rPr lang="es-MX" sz="2400" dirty="0" smtClean="0">
                <a:latin typeface="Arial Black" pitchFamily="34" charset="0"/>
              </a:rPr>
              <a:t>poblaciones</a:t>
            </a:r>
            <a:endParaRPr lang="es-MX" sz="2400" dirty="0">
              <a:latin typeface="Arial Black" pitchFamily="34" charset="0"/>
            </a:endParaRPr>
          </a:p>
          <a:p>
            <a:pPr marL="214313" indent="-214313" algn="just"/>
            <a:endParaRPr lang="es-MX" sz="2400" dirty="0">
              <a:latin typeface="Arial Black" pitchFamily="34" charset="0"/>
            </a:endParaRPr>
          </a:p>
          <a:p>
            <a:pPr marL="214313" indent="-214313" algn="just">
              <a:buFont typeface="Arial" panose="020B0604020202020204" pitchFamily="34" charset="0"/>
              <a:buChar char="•"/>
            </a:pPr>
            <a:r>
              <a:rPr lang="es-MX" sz="2400" dirty="0">
                <a:latin typeface="Arial Black" pitchFamily="34" charset="0"/>
              </a:rPr>
              <a:t>El derecho a la protección de la salud, también incluye el acceso a los insumos para la prevención de las infecciones de transmisión sexual (condones) y a portarlos, sin que esto sea usado como prueba en su contra, en caso de que se dediquen al trabajo </a:t>
            </a:r>
            <a:r>
              <a:rPr lang="es-MX" sz="2400" dirty="0" smtClean="0">
                <a:latin typeface="Arial Black" pitchFamily="34" charset="0"/>
              </a:rPr>
              <a:t>sexual</a:t>
            </a:r>
            <a:endParaRPr lang="es-MX" sz="2400" dirty="0">
              <a:latin typeface="Arial Black" pitchFamily="34" charset="0"/>
            </a:endParaRPr>
          </a:p>
        </p:txBody>
      </p:sp>
    </p:spTree>
    <p:extLst>
      <p:ext uri="{BB962C8B-B14F-4D97-AF65-F5344CB8AC3E}">
        <p14:creationId xmlns:p14="http://schemas.microsoft.com/office/powerpoint/2010/main" val="33811797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7500" y="1174751"/>
            <a:ext cx="8356601" cy="4616648"/>
          </a:xfrm>
          <a:prstGeom prst="rect">
            <a:avLst/>
          </a:prstGeom>
        </p:spPr>
        <p:txBody>
          <a:bodyPr wrap="square">
            <a:spAutoFit/>
          </a:bodyPr>
          <a:lstStyle/>
          <a:p>
            <a:pPr marL="214313" indent="-214313" algn="just">
              <a:buFont typeface="Arial" panose="020B0604020202020204" pitchFamily="34" charset="0"/>
              <a:buChar char="•"/>
            </a:pPr>
            <a:r>
              <a:rPr lang="es-MX" sz="2100" dirty="0">
                <a:latin typeface="Arial Black" pitchFamily="34" charset="0"/>
              </a:rPr>
              <a:t>Tienen </a:t>
            </a:r>
            <a:r>
              <a:rPr lang="es-MX" sz="2100" dirty="0">
                <a:latin typeface="Arial Black" pitchFamily="34" charset="0"/>
              </a:rPr>
              <a:t>derechos sexuales y reproductivos, al igual que el resto de la </a:t>
            </a:r>
            <a:r>
              <a:rPr lang="es-MX" sz="2100" dirty="0" smtClean="0">
                <a:latin typeface="Arial Black" pitchFamily="34" charset="0"/>
              </a:rPr>
              <a:t>población</a:t>
            </a:r>
            <a:endParaRPr lang="es-MX" sz="2100" dirty="0">
              <a:latin typeface="Arial Black" pitchFamily="34" charset="0"/>
            </a:endParaRPr>
          </a:p>
          <a:p>
            <a:pPr marL="214313" indent="-214313" algn="just"/>
            <a:endParaRPr lang="es-MX" sz="2100" dirty="0">
              <a:latin typeface="Arial Black" pitchFamily="34" charset="0"/>
            </a:endParaRPr>
          </a:p>
          <a:p>
            <a:pPr marL="214313" indent="-214313" algn="just">
              <a:buFont typeface="Arial" panose="020B0604020202020204" pitchFamily="34" charset="0"/>
              <a:buChar char="•"/>
            </a:pPr>
            <a:r>
              <a:rPr lang="es-MX" sz="2100" dirty="0">
                <a:latin typeface="Arial Black" pitchFamily="34" charset="0"/>
              </a:rPr>
              <a:t>Tienen derecho a trabajar en un entorno laboral favorable a su desempeño, sin importar su manera de vestir o comportarse de acuerdo con su identidad de </a:t>
            </a:r>
            <a:r>
              <a:rPr lang="es-MX" sz="2100" dirty="0" smtClean="0">
                <a:latin typeface="Arial Black" pitchFamily="34" charset="0"/>
              </a:rPr>
              <a:t>género</a:t>
            </a:r>
            <a:endParaRPr lang="es-MX" sz="2100" dirty="0">
              <a:latin typeface="Arial Black" pitchFamily="34" charset="0"/>
            </a:endParaRPr>
          </a:p>
          <a:p>
            <a:pPr marL="214313" indent="-214313" algn="just"/>
            <a:endParaRPr lang="es-MX" sz="2100" dirty="0">
              <a:latin typeface="Arial Black" pitchFamily="34" charset="0"/>
            </a:endParaRPr>
          </a:p>
          <a:p>
            <a:pPr marL="214313" indent="-214313" algn="just">
              <a:buFont typeface="Arial" panose="020B0604020202020204" pitchFamily="34" charset="0"/>
              <a:buChar char="•"/>
            </a:pPr>
            <a:r>
              <a:rPr lang="es-MX" sz="2100" dirty="0">
                <a:latin typeface="Arial Black" pitchFamily="34" charset="0"/>
              </a:rPr>
              <a:t>Tienen derecho a que sus documentos de identificación vayan de acuerdo con su identidad de </a:t>
            </a:r>
            <a:r>
              <a:rPr lang="es-MX" sz="2100" dirty="0" smtClean="0">
                <a:latin typeface="Arial Black" pitchFamily="34" charset="0"/>
              </a:rPr>
              <a:t>género</a:t>
            </a:r>
            <a:endParaRPr lang="es-MX" sz="2100" dirty="0">
              <a:latin typeface="Arial Black" pitchFamily="34" charset="0"/>
            </a:endParaRPr>
          </a:p>
          <a:p>
            <a:pPr marL="214313" indent="-214313" algn="just"/>
            <a:endParaRPr lang="es-MX" sz="2100" dirty="0">
              <a:latin typeface="Arial Black" pitchFamily="34" charset="0"/>
            </a:endParaRPr>
          </a:p>
          <a:p>
            <a:pPr marL="214313" indent="-214313" algn="just">
              <a:buFont typeface="Arial" panose="020B0604020202020204" pitchFamily="34" charset="0"/>
              <a:buChar char="•"/>
            </a:pPr>
            <a:r>
              <a:rPr lang="es-MX" sz="2100" dirty="0">
                <a:latin typeface="Arial Black" pitchFamily="34" charset="0"/>
              </a:rPr>
              <a:t>Tienen derecho al libre desarrollo de su personalidad, sin coerción de ninguna </a:t>
            </a:r>
            <a:r>
              <a:rPr lang="es-MX" sz="2100" dirty="0" smtClean="0">
                <a:latin typeface="Arial Black" pitchFamily="34" charset="0"/>
              </a:rPr>
              <a:t>especie</a:t>
            </a:r>
            <a:endParaRPr lang="es-MX" sz="2100" dirty="0">
              <a:latin typeface="Arial Black" pitchFamily="34" charset="0"/>
            </a:endParaRPr>
          </a:p>
        </p:txBody>
      </p:sp>
    </p:spTree>
    <p:extLst>
      <p:ext uri="{BB962C8B-B14F-4D97-AF65-F5344CB8AC3E}">
        <p14:creationId xmlns:p14="http://schemas.microsoft.com/office/powerpoint/2010/main" val="3811258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6401" y="1289050"/>
            <a:ext cx="8242300" cy="4524315"/>
          </a:xfrm>
          <a:prstGeom prst="rect">
            <a:avLst/>
          </a:prstGeom>
        </p:spPr>
        <p:txBody>
          <a:bodyPr wrap="square">
            <a:spAutoFit/>
          </a:bodyPr>
          <a:lstStyle/>
          <a:p>
            <a:pPr marL="214313" indent="-214313" algn="just">
              <a:buFont typeface="Arial" panose="020B0604020202020204" pitchFamily="34" charset="0"/>
              <a:buChar char="•"/>
            </a:pPr>
            <a:r>
              <a:rPr lang="es-MX" sz="2400" dirty="0">
                <a:latin typeface="Arial Black" pitchFamily="34" charset="0"/>
              </a:rPr>
              <a:t>Tienen </a:t>
            </a:r>
            <a:r>
              <a:rPr lang="es-MX" sz="2400" dirty="0">
                <a:latin typeface="Arial Black" pitchFamily="34" charset="0"/>
              </a:rPr>
              <a:t>derecho al matrimonio, sin que exista restricción alguna respecto del sexo o género de sus </a:t>
            </a:r>
            <a:r>
              <a:rPr lang="es-MX" sz="2400" dirty="0" smtClean="0">
                <a:latin typeface="Arial Black" pitchFamily="34" charset="0"/>
              </a:rPr>
              <a:t>parejas</a:t>
            </a:r>
            <a:endParaRPr lang="es-MX" sz="2400" dirty="0">
              <a:latin typeface="Arial Black" pitchFamily="34" charset="0"/>
            </a:endParaRPr>
          </a:p>
          <a:p>
            <a:pPr marL="214313" indent="-214313" algn="just"/>
            <a:endParaRPr lang="es-MX" sz="2400" dirty="0">
              <a:latin typeface="Arial Black" pitchFamily="34" charset="0"/>
            </a:endParaRPr>
          </a:p>
          <a:p>
            <a:pPr marL="214313" indent="-214313" algn="just">
              <a:buFont typeface="Arial" panose="020B0604020202020204" pitchFamily="34" charset="0"/>
              <a:buChar char="•"/>
            </a:pPr>
            <a:r>
              <a:rPr lang="es-MX" sz="2400" dirty="0">
                <a:latin typeface="Arial Black" pitchFamily="34" charset="0"/>
              </a:rPr>
              <a:t>Tienen derecho a la adopción de menores, sin importar su sexo, identidad de género u orientación </a:t>
            </a:r>
            <a:r>
              <a:rPr lang="es-MX" sz="2400" dirty="0" smtClean="0">
                <a:latin typeface="Arial Black" pitchFamily="34" charset="0"/>
              </a:rPr>
              <a:t>sexual</a:t>
            </a:r>
            <a:endParaRPr lang="es-MX" sz="2400" dirty="0">
              <a:latin typeface="Arial Black" pitchFamily="34" charset="0"/>
            </a:endParaRPr>
          </a:p>
          <a:p>
            <a:pPr marL="214313" indent="-214313" algn="just"/>
            <a:endParaRPr lang="es-MX" sz="2400" dirty="0">
              <a:latin typeface="Arial Black" pitchFamily="34" charset="0"/>
            </a:endParaRPr>
          </a:p>
          <a:p>
            <a:pPr marL="214313" indent="-214313" algn="just">
              <a:buFont typeface="Arial" panose="020B0604020202020204" pitchFamily="34" charset="0"/>
              <a:buChar char="•"/>
            </a:pPr>
            <a:r>
              <a:rPr lang="es-MX" sz="2400" dirty="0">
                <a:latin typeface="Arial Black" pitchFamily="34" charset="0"/>
              </a:rPr>
              <a:t>Tienen derecho a vivir libres del acoso policiaco debido a su orientación sexual, su identidad de género o su </a:t>
            </a:r>
            <a:r>
              <a:rPr lang="es-MX" sz="2400" dirty="0" smtClean="0">
                <a:latin typeface="Arial Black" pitchFamily="34" charset="0"/>
              </a:rPr>
              <a:t>apariencia</a:t>
            </a:r>
            <a:endParaRPr lang="es-MX" sz="2400" dirty="0">
              <a:latin typeface="Arial Black" pitchFamily="34" charset="0"/>
            </a:endParaRPr>
          </a:p>
          <a:p>
            <a:pPr marL="214313" indent="-214313" algn="just"/>
            <a:endParaRPr lang="es-MX" sz="2400" dirty="0">
              <a:latin typeface="Arial Black" pitchFamily="34" charset="0"/>
            </a:endParaRPr>
          </a:p>
        </p:txBody>
      </p:sp>
    </p:spTree>
    <p:extLst>
      <p:ext uri="{BB962C8B-B14F-4D97-AF65-F5344CB8AC3E}">
        <p14:creationId xmlns:p14="http://schemas.microsoft.com/office/powerpoint/2010/main" val="2030151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8000" y="1530351"/>
            <a:ext cx="8229600" cy="2169825"/>
          </a:xfrm>
          <a:prstGeom prst="rect">
            <a:avLst/>
          </a:prstGeom>
        </p:spPr>
        <p:txBody>
          <a:bodyPr wrap="square">
            <a:spAutoFit/>
          </a:bodyPr>
          <a:lstStyle/>
          <a:p>
            <a:pPr marL="214313" indent="-214313" algn="just">
              <a:buFont typeface="Arial" panose="020B0604020202020204" pitchFamily="34" charset="0"/>
              <a:buChar char="•"/>
            </a:pPr>
            <a:r>
              <a:rPr lang="es-MX" sz="2700" dirty="0">
                <a:latin typeface="Arial Black" pitchFamily="34" charset="0"/>
              </a:rPr>
              <a:t>Tienen derecho a vivir una vida libre de cualquier acto </a:t>
            </a:r>
            <a:r>
              <a:rPr lang="es-MX" sz="2700" dirty="0" smtClean="0">
                <a:latin typeface="Arial Black" pitchFamily="34" charset="0"/>
              </a:rPr>
              <a:t>discriminatorio</a:t>
            </a:r>
            <a:endParaRPr lang="es-MX" sz="2700" dirty="0">
              <a:latin typeface="Arial Black" pitchFamily="34" charset="0"/>
            </a:endParaRPr>
          </a:p>
          <a:p>
            <a:pPr marL="214313" indent="-214313" algn="just"/>
            <a:endParaRPr lang="en-US" sz="2700" dirty="0">
              <a:latin typeface="Arial Black" pitchFamily="34" charset="0"/>
            </a:endParaRPr>
          </a:p>
          <a:p>
            <a:pPr marL="214313" indent="-214313" algn="just">
              <a:buFont typeface="Arial" panose="020B0604020202020204" pitchFamily="34" charset="0"/>
              <a:buChar char="•"/>
            </a:pPr>
            <a:r>
              <a:rPr lang="es-MX" sz="2700" dirty="0">
                <a:latin typeface="Arial Black" pitchFamily="34" charset="0"/>
              </a:rPr>
              <a:t>En caso de fallecimiento, tienen derecho a servicios funerarios </a:t>
            </a:r>
            <a:r>
              <a:rPr lang="es-MX" sz="2700" dirty="0" smtClean="0">
                <a:latin typeface="Arial Black" pitchFamily="34" charset="0"/>
              </a:rPr>
              <a:t>dignos</a:t>
            </a:r>
            <a:endParaRPr lang="es-MX" sz="2700" dirty="0">
              <a:latin typeface="Arial Black"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1800" y="1289050"/>
            <a:ext cx="8280401" cy="4247317"/>
          </a:xfrm>
          <a:prstGeom prst="rect">
            <a:avLst/>
          </a:prstGeom>
        </p:spPr>
        <p:txBody>
          <a:bodyPr wrap="square">
            <a:spAutoFit/>
          </a:bodyPr>
          <a:lstStyle/>
          <a:p>
            <a:pPr algn="just"/>
            <a:r>
              <a:rPr lang="es-MX" sz="3000" dirty="0">
                <a:latin typeface="Arial Black" pitchFamily="34" charset="0"/>
              </a:rPr>
              <a:t>Los </a:t>
            </a:r>
            <a:r>
              <a:rPr lang="es-MX" sz="3000" dirty="0">
                <a:latin typeface="Arial Black" pitchFamily="34" charset="0"/>
              </a:rPr>
              <a:t>crímenes por homofobia no han desaparecido de nuestra </a:t>
            </a:r>
            <a:r>
              <a:rPr lang="es-MX" sz="3000" dirty="0">
                <a:latin typeface="Arial Black" pitchFamily="34" charset="0"/>
              </a:rPr>
              <a:t>sociedad. </a:t>
            </a:r>
            <a:r>
              <a:rPr lang="es-MX" sz="3000" dirty="0">
                <a:latin typeface="Arial Black" pitchFamily="34" charset="0"/>
              </a:rPr>
              <a:t>Aunque </a:t>
            </a:r>
            <a:r>
              <a:rPr lang="es-MX" sz="3000" dirty="0">
                <a:latin typeface="Arial Black" pitchFamily="34" charset="0"/>
              </a:rPr>
              <a:t>también es necesario hacer notar que el mismo concepto de “homofobia” anteriormente poco conocido fuera de ciertos ámbitos, se ha difundido entre la sociedad, lo cual permite el mejor conocimiento de estos </a:t>
            </a:r>
            <a:r>
              <a:rPr lang="en-US" sz="3000" dirty="0" err="1" smtClean="0">
                <a:latin typeface="Arial Black" pitchFamily="34" charset="0"/>
              </a:rPr>
              <a:t>crímenes</a:t>
            </a:r>
            <a:endParaRPr lang="en-US" sz="3000" dirty="0">
              <a:latin typeface="Arial Black" pitchFamily="34" charset="0"/>
            </a:endParaRPr>
          </a:p>
        </p:txBody>
      </p:sp>
    </p:spTree>
    <p:extLst>
      <p:ext uri="{BB962C8B-B14F-4D97-AF65-F5344CB8AC3E}">
        <p14:creationId xmlns:p14="http://schemas.microsoft.com/office/powerpoint/2010/main" val="1424381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8800" y="1428750"/>
            <a:ext cx="8064500" cy="3785652"/>
          </a:xfrm>
          <a:prstGeom prst="rect">
            <a:avLst/>
          </a:prstGeom>
        </p:spPr>
        <p:txBody>
          <a:bodyPr wrap="square">
            <a:spAutoFit/>
          </a:bodyPr>
          <a:lstStyle/>
          <a:p>
            <a:pPr algn="just"/>
            <a:r>
              <a:rPr lang="es-MX" sz="3000" dirty="0">
                <a:latin typeface="Arial Black" pitchFamily="34" charset="0"/>
              </a:rPr>
              <a:t>Para </a:t>
            </a:r>
            <a:r>
              <a:rPr lang="es-MX" sz="3000" dirty="0">
                <a:latin typeface="Arial Black" pitchFamily="34" charset="0"/>
              </a:rPr>
              <a:t>lograr un cambio hacia una sociedad equitativa entre las diferentes formas de vivir la sexualidad es necesario educar en los derechos sexuales como derechos humanos, de manera que las nuevas generaciones asuman su legitimidad como </a:t>
            </a:r>
            <a:r>
              <a:rPr lang="es-MX" sz="3000" dirty="0" smtClean="0">
                <a:latin typeface="Arial Black" pitchFamily="34" charset="0"/>
              </a:rPr>
              <a:t>tales</a:t>
            </a:r>
            <a:endParaRPr lang="en-US" sz="3000" dirty="0">
              <a:latin typeface="Arial Black" pitchFamily="34" charset="0"/>
            </a:endParaRPr>
          </a:p>
        </p:txBody>
      </p:sp>
    </p:spTree>
    <p:extLst>
      <p:ext uri="{BB962C8B-B14F-4D97-AF65-F5344CB8AC3E}">
        <p14:creationId xmlns:p14="http://schemas.microsoft.com/office/powerpoint/2010/main" val="808432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64573" y="761423"/>
            <a:ext cx="7772400" cy="4832092"/>
          </a:xfrm>
          <a:prstGeom prst="rect">
            <a:avLst/>
          </a:prstGeom>
          <a:noFill/>
        </p:spPr>
        <p:txBody>
          <a:bodyPr wrap="square" rtlCol="0">
            <a:spAutoFit/>
          </a:bodyPr>
          <a:lstStyle/>
          <a:p>
            <a:pPr algn="just"/>
            <a:r>
              <a:rPr lang="es-ES" sz="2800" u="sng" dirty="0" smtClean="0">
                <a:solidFill>
                  <a:srgbClr val="FF0000"/>
                </a:solidFill>
                <a:latin typeface="Arial Black" pitchFamily="34" charset="0"/>
              </a:rPr>
              <a:t>Objetivos</a:t>
            </a:r>
            <a:endParaRPr lang="es-ES" sz="2800" u="sng" dirty="0">
              <a:solidFill>
                <a:srgbClr val="FF0000"/>
              </a:solidFill>
              <a:latin typeface="Arial Black" pitchFamily="34" charset="0"/>
            </a:endParaRPr>
          </a:p>
          <a:p>
            <a:pPr algn="just"/>
            <a:endParaRPr lang="es-ES" sz="2800" dirty="0">
              <a:latin typeface="Arial Black" pitchFamily="34" charset="0"/>
            </a:endParaRPr>
          </a:p>
          <a:p>
            <a:pPr marL="257175" indent="-257175" algn="just">
              <a:buAutoNum type="arabicPeriod"/>
            </a:pPr>
            <a:r>
              <a:rPr lang="es-ES" sz="2800" dirty="0">
                <a:latin typeface="Arial Black" pitchFamily="34" charset="0"/>
              </a:rPr>
              <a:t> Analizar los estereotipos sexuales y la identidad sexual de las personas reconociendo la diversidad, desde un enfoque de respeto y derechos </a:t>
            </a:r>
            <a:r>
              <a:rPr lang="es-ES" sz="2800" dirty="0" smtClean="0">
                <a:latin typeface="Arial Black" pitchFamily="34" charset="0"/>
              </a:rPr>
              <a:t>humanos</a:t>
            </a:r>
            <a:endParaRPr lang="es-ES" sz="2800" dirty="0">
              <a:latin typeface="Arial Black" pitchFamily="34" charset="0"/>
            </a:endParaRPr>
          </a:p>
          <a:p>
            <a:pPr marL="257175" indent="-257175" algn="just">
              <a:buAutoNum type="arabicPeriod"/>
            </a:pPr>
            <a:r>
              <a:rPr lang="es-ES" sz="2800" dirty="0">
                <a:latin typeface="Arial Black" pitchFamily="34" charset="0"/>
              </a:rPr>
              <a:t> Contribuir a desarrollar las capacidades necesarias, actitudes y valores de respeto entre los docentes frente a estos </a:t>
            </a:r>
            <a:r>
              <a:rPr lang="es-ES" sz="2800" dirty="0" smtClean="0">
                <a:latin typeface="Arial Black" pitchFamily="34" charset="0"/>
              </a:rPr>
              <a:t>temas</a:t>
            </a:r>
            <a:endParaRPr lang="es-ES" sz="2800" dirty="0">
              <a:latin typeface="Arial Black"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19101" y="1314450"/>
            <a:ext cx="8267699" cy="3785652"/>
          </a:xfrm>
          <a:prstGeom prst="rect">
            <a:avLst/>
          </a:prstGeom>
          <a:noFill/>
        </p:spPr>
        <p:txBody>
          <a:bodyPr wrap="square" rtlCol="0">
            <a:spAutoFit/>
          </a:bodyPr>
          <a:lstStyle/>
          <a:p>
            <a:pPr algn="just"/>
            <a:r>
              <a:rPr lang="es-ES" sz="3000" dirty="0" smtClean="0">
                <a:latin typeface="Arial Black" pitchFamily="34" charset="0"/>
              </a:rPr>
              <a:t>La </a:t>
            </a:r>
            <a:r>
              <a:rPr lang="es-ES" sz="3000" dirty="0">
                <a:latin typeface="Arial Black" pitchFamily="34" charset="0"/>
              </a:rPr>
              <a:t>bandera LGBT, también conocida como bandera del arcoíris o bandera de la libertad, identifica a todas las personas de la comunidad gay y lésbica en el mundo, siendo un elemento importante de las identidades sexuales en nuestros </a:t>
            </a:r>
            <a:r>
              <a:rPr lang="es-ES" sz="3000" dirty="0" smtClean="0">
                <a:latin typeface="Arial Black" pitchFamily="34" charset="0"/>
              </a:rPr>
              <a:t>tiempos</a:t>
            </a:r>
            <a:endParaRPr lang="es-ES" sz="3000" dirty="0">
              <a:latin typeface="Arial Black" pitchFamily="34" charset="0"/>
            </a:endParaRPr>
          </a:p>
        </p:txBody>
      </p:sp>
    </p:spTree>
    <p:extLst>
      <p:ext uri="{BB962C8B-B14F-4D97-AF65-F5344CB8AC3E}">
        <p14:creationId xmlns:p14="http://schemas.microsoft.com/office/powerpoint/2010/main" val="2926146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11464" y="1132032"/>
            <a:ext cx="8064500" cy="4832092"/>
          </a:xfrm>
          <a:prstGeom prst="rect">
            <a:avLst/>
          </a:prstGeom>
          <a:noFill/>
        </p:spPr>
        <p:txBody>
          <a:bodyPr wrap="square" rtlCol="0">
            <a:spAutoFit/>
          </a:bodyPr>
          <a:lstStyle/>
          <a:p>
            <a:pPr algn="just"/>
            <a:r>
              <a:rPr lang="es-ES" sz="2800" dirty="0">
                <a:solidFill>
                  <a:srgbClr val="FF0000"/>
                </a:solidFill>
                <a:latin typeface="Arial Black" pitchFamily="34" charset="0"/>
              </a:rPr>
              <a:t>¿Qué representan los colores de la bandera LGBTI?</a:t>
            </a:r>
          </a:p>
          <a:p>
            <a:pPr algn="just"/>
            <a:endParaRPr lang="es-ES" sz="2800" dirty="0">
              <a:latin typeface="Arial Black" pitchFamily="34" charset="0"/>
            </a:endParaRPr>
          </a:p>
          <a:p>
            <a:pPr algn="just"/>
            <a:r>
              <a:rPr lang="es-ES" sz="2800" dirty="0">
                <a:latin typeface="Arial Black" pitchFamily="34" charset="0"/>
              </a:rPr>
              <a:t>El rojo representa la sexualidad y la vida</a:t>
            </a:r>
          </a:p>
          <a:p>
            <a:pPr algn="just"/>
            <a:r>
              <a:rPr lang="es-ES" sz="2800" dirty="0">
                <a:latin typeface="Arial Black" pitchFamily="34" charset="0"/>
              </a:rPr>
              <a:t>El naranja representa la salud</a:t>
            </a:r>
          </a:p>
          <a:p>
            <a:pPr algn="just"/>
            <a:r>
              <a:rPr lang="es-ES" sz="2800" dirty="0">
                <a:latin typeface="Arial Black" pitchFamily="34" charset="0"/>
              </a:rPr>
              <a:t>El amarillo representa la luz del sol</a:t>
            </a:r>
          </a:p>
          <a:p>
            <a:pPr algn="just"/>
            <a:r>
              <a:rPr lang="es-ES" sz="2800" dirty="0">
                <a:latin typeface="Arial Black" pitchFamily="34" charset="0"/>
              </a:rPr>
              <a:t>El verde representa la naturaleza</a:t>
            </a:r>
          </a:p>
          <a:p>
            <a:pPr algn="just"/>
            <a:r>
              <a:rPr lang="es-ES" sz="2800" dirty="0">
                <a:latin typeface="Arial Black" pitchFamily="34" charset="0"/>
              </a:rPr>
              <a:t>El turquesa representa el arte</a:t>
            </a:r>
          </a:p>
          <a:p>
            <a:pPr algn="just"/>
            <a:r>
              <a:rPr lang="es-ES" sz="2800" dirty="0">
                <a:latin typeface="Arial Black" pitchFamily="34" charset="0"/>
              </a:rPr>
              <a:t>El azul representa la serenidad</a:t>
            </a:r>
          </a:p>
          <a:p>
            <a:pPr algn="just"/>
            <a:r>
              <a:rPr lang="es-ES" sz="2800" dirty="0">
                <a:latin typeface="Arial Black" pitchFamily="34" charset="0"/>
              </a:rPr>
              <a:t>El violeta representa el espíritu</a:t>
            </a:r>
          </a:p>
        </p:txBody>
      </p:sp>
    </p:spTree>
    <p:extLst>
      <p:ext uri="{BB962C8B-B14F-4D97-AF65-F5344CB8AC3E}">
        <p14:creationId xmlns:p14="http://schemas.microsoft.com/office/powerpoint/2010/main" val="9840891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Mis instantáneas\descarga (1).pn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11" y="857250"/>
            <a:ext cx="9164411" cy="5143500"/>
          </a:xfrm>
          <a:prstGeom prst="rect">
            <a:avLst/>
          </a:prstGeom>
        </p:spPr>
      </p:pic>
    </p:spTree>
    <p:extLst>
      <p:ext uri="{BB962C8B-B14F-4D97-AF65-F5344CB8AC3E}">
        <p14:creationId xmlns:p14="http://schemas.microsoft.com/office/powerpoint/2010/main" val="31146085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69901" y="1530351"/>
            <a:ext cx="8115300" cy="3139321"/>
          </a:xfrm>
          <a:prstGeom prst="rect">
            <a:avLst/>
          </a:prstGeom>
          <a:noFill/>
        </p:spPr>
        <p:txBody>
          <a:bodyPr wrap="square" rtlCol="0">
            <a:spAutoFit/>
          </a:bodyPr>
          <a:lstStyle/>
          <a:p>
            <a:pPr algn="just"/>
            <a:r>
              <a:rPr lang="es-ES" sz="3300" dirty="0">
                <a:latin typeface="Arial Black" pitchFamily="34" charset="0"/>
              </a:rPr>
              <a:t>La bandera tradicional fue diseñada por el activista americano Gilbert Baker en 1978, para celebrar el día del Orgullo En San Francisco, se inspiró en la canción “</a:t>
            </a:r>
            <a:r>
              <a:rPr lang="es-ES" sz="3300" dirty="0" err="1">
                <a:latin typeface="Arial Black" pitchFamily="34" charset="0"/>
              </a:rPr>
              <a:t>Over</a:t>
            </a:r>
            <a:r>
              <a:rPr lang="es-ES" sz="3300" dirty="0">
                <a:latin typeface="Arial Black" pitchFamily="34" charset="0"/>
              </a:rPr>
              <a:t> </a:t>
            </a:r>
            <a:r>
              <a:rPr lang="es-ES" sz="3300" dirty="0" err="1">
                <a:latin typeface="Arial Black" pitchFamily="34" charset="0"/>
              </a:rPr>
              <a:t>the</a:t>
            </a:r>
            <a:r>
              <a:rPr lang="es-ES" sz="3300" dirty="0">
                <a:latin typeface="Arial Black" pitchFamily="34" charset="0"/>
              </a:rPr>
              <a:t> </a:t>
            </a:r>
            <a:r>
              <a:rPr lang="es-ES" sz="3300" dirty="0" err="1">
                <a:latin typeface="Arial Black" pitchFamily="34" charset="0"/>
              </a:rPr>
              <a:t>rainbow</a:t>
            </a:r>
            <a:r>
              <a:rPr lang="es-ES" sz="3300" dirty="0">
                <a:latin typeface="Arial Black" pitchFamily="34" charset="0"/>
              </a:rPr>
              <a:t>”</a:t>
            </a:r>
            <a:endParaRPr lang="es-ES" sz="3300" dirty="0">
              <a:latin typeface="Arial Black" pitchFamily="34" charset="0"/>
            </a:endParaRPr>
          </a:p>
        </p:txBody>
      </p:sp>
    </p:spTree>
    <p:extLst>
      <p:ext uri="{BB962C8B-B14F-4D97-AF65-F5344CB8AC3E}">
        <p14:creationId xmlns:p14="http://schemas.microsoft.com/office/powerpoint/2010/main" val="1381265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42901" y="1238250"/>
            <a:ext cx="8331200" cy="4154984"/>
          </a:xfrm>
          <a:prstGeom prst="rect">
            <a:avLst/>
          </a:prstGeom>
          <a:noFill/>
        </p:spPr>
        <p:txBody>
          <a:bodyPr wrap="square" rtlCol="0">
            <a:spAutoFit/>
          </a:bodyPr>
          <a:lstStyle/>
          <a:p>
            <a:pPr algn="just"/>
            <a:r>
              <a:rPr lang="es-ES" sz="2400" dirty="0">
                <a:latin typeface="Arial Black" pitchFamily="34" charset="0"/>
              </a:rPr>
              <a:t>Y aunque ha habido banderas específicas con las que cada persona del colectivo ha podido celebrar y reivindicar su identidad, orientación o condición, en 2018, el diseñador gráfico Daniel Quasar, propuso la inclusión de más colores: el azul y rosa claritos y el blanco (para dar más visibilidad a la comunidad trans) y el marrón y el negro para representar a los POC (People</a:t>
            </a:r>
            <a:r>
              <a:rPr lang="es-ES" sz="2400" dirty="0">
                <a:latin typeface="Arial Black" pitchFamily="34" charset="0"/>
              </a:rPr>
              <a:t> Of Color), las personas de color y también hace referencia a alas personas que viven con VIH y a las personas que ya no </a:t>
            </a:r>
            <a:r>
              <a:rPr lang="es-ES" sz="2400" dirty="0" smtClean="0">
                <a:latin typeface="Arial Black" pitchFamily="34" charset="0"/>
              </a:rPr>
              <a:t>están</a:t>
            </a:r>
            <a:endParaRPr lang="es-ES" sz="2400" dirty="0">
              <a:latin typeface="Arial Black" pitchFamily="34" charset="0"/>
            </a:endParaRPr>
          </a:p>
        </p:txBody>
      </p:sp>
    </p:spTree>
    <p:extLst>
      <p:ext uri="{BB962C8B-B14F-4D97-AF65-F5344CB8AC3E}">
        <p14:creationId xmlns:p14="http://schemas.microsoft.com/office/powerpoint/2010/main" val="15987299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Mis instantáneas\descarga (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54000" y="1238251"/>
            <a:ext cx="8305800" cy="4154984"/>
          </a:xfrm>
          <a:prstGeom prst="rect">
            <a:avLst/>
          </a:prstGeom>
          <a:noFill/>
        </p:spPr>
        <p:txBody>
          <a:bodyPr wrap="square" rtlCol="0">
            <a:spAutoFit/>
          </a:bodyPr>
          <a:lstStyle/>
          <a:p>
            <a:pPr algn="just"/>
            <a:r>
              <a:rPr lang="es-ES" sz="2400" dirty="0">
                <a:latin typeface="Arial Black" pitchFamily="34" charset="0"/>
              </a:rPr>
              <a:t>Y el último detalle añadido supone la inclusión del triángulo amarillo y el círculo morado, cuya intención es dar visibilidad a las personas intersexuales y su lucha, que pasa desde la invisibilidad hasta el sometimiento a operaciones sin tener conciencia sobre su </a:t>
            </a:r>
            <a:r>
              <a:rPr lang="es-ES" sz="2400" dirty="0" smtClean="0">
                <a:latin typeface="Arial Black" pitchFamily="34" charset="0"/>
              </a:rPr>
              <a:t>condición</a:t>
            </a:r>
            <a:endParaRPr lang="es-ES" sz="2400" dirty="0">
              <a:latin typeface="Arial Black" pitchFamily="34" charset="0"/>
            </a:endParaRPr>
          </a:p>
          <a:p>
            <a:pPr algn="just"/>
            <a:endParaRPr lang="es-ES" sz="2400" dirty="0">
              <a:latin typeface="Arial Black" pitchFamily="34" charset="0"/>
            </a:endParaRPr>
          </a:p>
          <a:p>
            <a:pPr algn="just"/>
            <a:r>
              <a:rPr lang="es-ES" sz="2400" dirty="0">
                <a:latin typeface="Arial Black" pitchFamily="34" charset="0"/>
              </a:rPr>
              <a:t>Fue diseñada por “</a:t>
            </a:r>
            <a:r>
              <a:rPr lang="es-ES" sz="2400" dirty="0" err="1">
                <a:latin typeface="Arial Black" pitchFamily="34" charset="0"/>
              </a:rPr>
              <a:t>le”activista</a:t>
            </a:r>
            <a:r>
              <a:rPr lang="es-ES" sz="2400" dirty="0">
                <a:latin typeface="Arial Black" pitchFamily="34" charset="0"/>
              </a:rPr>
              <a:t> por los derechos intersexuales Valentino </a:t>
            </a:r>
            <a:r>
              <a:rPr lang="es-ES" sz="2400" dirty="0" err="1">
                <a:latin typeface="Arial Black" pitchFamily="34" charset="0"/>
              </a:rPr>
              <a:t>Vecchietti</a:t>
            </a:r>
            <a:r>
              <a:rPr lang="es-ES" sz="2400" dirty="0">
                <a:latin typeface="Arial Black" pitchFamily="34" charset="0"/>
              </a:rPr>
              <a:t>, y es la última versión de la </a:t>
            </a:r>
            <a:r>
              <a:rPr lang="es-ES" sz="2400" dirty="0" smtClean="0">
                <a:latin typeface="Arial Black" pitchFamily="34" charset="0"/>
              </a:rPr>
              <a:t>bandera</a:t>
            </a:r>
            <a:endParaRPr lang="es-ES" sz="2400" dirty="0">
              <a:latin typeface="Arial Black" pitchFamily="34" charset="0"/>
            </a:endParaRPr>
          </a:p>
        </p:txBody>
      </p:sp>
    </p:spTree>
    <p:extLst>
      <p:ext uri="{BB962C8B-B14F-4D97-AF65-F5344CB8AC3E}">
        <p14:creationId xmlns:p14="http://schemas.microsoft.com/office/powerpoint/2010/main" val="3700319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G:\Mis instantáneas\descarga.pn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27" y="277091"/>
            <a:ext cx="8423563" cy="6359236"/>
          </a:xfrm>
          <a:prstGeom prst="rect">
            <a:avLst/>
          </a:prstGeom>
        </p:spPr>
      </p:pic>
    </p:spTree>
    <p:extLst>
      <p:ext uri="{BB962C8B-B14F-4D97-AF65-F5344CB8AC3E}">
        <p14:creationId xmlns:p14="http://schemas.microsoft.com/office/powerpoint/2010/main" val="3727935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81001" y="856097"/>
            <a:ext cx="8140700" cy="5262979"/>
          </a:xfrm>
          <a:prstGeom prst="rect">
            <a:avLst/>
          </a:prstGeom>
          <a:noFill/>
        </p:spPr>
        <p:txBody>
          <a:bodyPr wrap="square" rtlCol="0">
            <a:spAutoFit/>
          </a:bodyPr>
          <a:lstStyle/>
          <a:p>
            <a:pPr algn="just"/>
            <a:r>
              <a:rPr lang="es-ES" sz="3200" u="sng" dirty="0" smtClean="0">
                <a:solidFill>
                  <a:srgbClr val="FF0000"/>
                </a:solidFill>
                <a:latin typeface="Arial Black" pitchFamily="34" charset="0"/>
              </a:rPr>
              <a:t>Sumario</a:t>
            </a:r>
            <a:endParaRPr lang="es-ES" sz="3200" u="sng" dirty="0">
              <a:solidFill>
                <a:srgbClr val="FF0000"/>
              </a:solidFill>
              <a:latin typeface="Arial Black" pitchFamily="34" charset="0"/>
            </a:endParaRPr>
          </a:p>
          <a:p>
            <a:endParaRPr lang="es-ES" sz="1600" dirty="0"/>
          </a:p>
          <a:p>
            <a:pPr algn="just"/>
            <a:r>
              <a:rPr lang="es-ES" sz="3200" dirty="0">
                <a:latin typeface="Arial Black" pitchFamily="34" charset="0"/>
              </a:rPr>
              <a:t>Definición de estereotipos y diversidad sexual. Transexualidad. La homosexualidad como pecado, crimen y enfermedad. Estigma y discriminación contra los homosexuales y la respuesta social. Derechos humanos de las personas LGBTTTIQA+. </a:t>
            </a:r>
            <a:r>
              <a:rPr lang="es-ES" sz="3200" dirty="0">
                <a:latin typeface="Arial Black" pitchFamily="34" charset="0"/>
              </a:rPr>
              <a:t>Banderas de orgullo </a:t>
            </a:r>
            <a:r>
              <a:rPr lang="es-ES" sz="3200" dirty="0" smtClean="0">
                <a:latin typeface="Arial Black" pitchFamily="34" charset="0"/>
              </a:rPr>
              <a:t>gay</a:t>
            </a:r>
            <a:endParaRPr lang="es-ES" sz="3200" dirty="0">
              <a:latin typeface="Arial Black"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G:\Mis instantáneas\images.png"/>
          <p:cNvPicPr>
            <a:picLocks noChangeAspect="1" noChangeArrowheads="1"/>
          </p:cNvPicPr>
          <p:nvPr/>
        </p:nvPicPr>
        <p:blipFill>
          <a:blip r:embed="rId2"/>
          <a:srcRect/>
          <a:stretch>
            <a:fillRect/>
          </a:stretch>
        </p:blipFill>
        <p:spPr bwMode="auto">
          <a:xfrm>
            <a:off x="330200" y="526472"/>
            <a:ext cx="8382000" cy="5971309"/>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D:\YAIMA\TRABAJO\EDUCACION SEXUAL\ZZ\images (16).jpg"/>
          <p:cNvPicPr>
            <a:picLocks noChangeAspect="1" noChangeArrowheads="1"/>
          </p:cNvPicPr>
          <p:nvPr/>
        </p:nvPicPr>
        <p:blipFill>
          <a:blip r:embed="rId2"/>
          <a:srcRect/>
          <a:stretch>
            <a:fillRect/>
          </a:stretch>
        </p:blipFill>
        <p:spPr bwMode="auto">
          <a:xfrm>
            <a:off x="642910" y="2196694"/>
            <a:ext cx="3071834" cy="2303876"/>
          </a:xfrm>
          <a:prstGeom prst="rect">
            <a:avLst/>
          </a:prstGeom>
          <a:noFill/>
        </p:spPr>
      </p:pic>
      <p:sp>
        <p:nvSpPr>
          <p:cNvPr id="8" name="7 Rectángulo"/>
          <p:cNvSpPr/>
          <p:nvPr/>
        </p:nvSpPr>
        <p:spPr>
          <a:xfrm>
            <a:off x="4000496" y="3107530"/>
            <a:ext cx="3523400" cy="646331"/>
          </a:xfrm>
          <a:prstGeom prst="rect">
            <a:avLst/>
          </a:prstGeom>
        </p:spPr>
        <p:txBody>
          <a:bodyPr wrap="none">
            <a:spAutoFit/>
          </a:bodyPr>
          <a:lstStyle/>
          <a:p>
            <a:r>
              <a:rPr lang="es-ES" sz="3600" dirty="0">
                <a:solidFill>
                  <a:srgbClr val="FF0000"/>
                </a:solidFill>
                <a:latin typeface="Arial Black" pitchFamily="34" charset="0"/>
              </a:rPr>
              <a:t>¿Sabías qué?</a:t>
            </a:r>
            <a:endParaRPr lang="es-ES" sz="3600"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42901" y="1263651"/>
            <a:ext cx="8407400" cy="2585323"/>
          </a:xfrm>
          <a:prstGeom prst="rect">
            <a:avLst/>
          </a:prstGeom>
          <a:noFill/>
        </p:spPr>
        <p:txBody>
          <a:bodyPr wrap="square" rtlCol="0">
            <a:spAutoFit/>
          </a:bodyPr>
          <a:lstStyle/>
          <a:p>
            <a:pPr algn="just"/>
            <a:r>
              <a:rPr lang="es-ES" sz="2700" dirty="0">
                <a:latin typeface="Arial Black" pitchFamily="34" charset="0"/>
              </a:rPr>
              <a:t>El Día Internacional del Orgullo LGBT se celebra el 28 de junio debido a la conmemoración de los disturbios de </a:t>
            </a:r>
            <a:r>
              <a:rPr lang="es-ES" sz="2700" dirty="0" err="1">
                <a:latin typeface="Arial Black" pitchFamily="34" charset="0"/>
              </a:rPr>
              <a:t>Stonewall</a:t>
            </a:r>
            <a:r>
              <a:rPr lang="es-ES" sz="2700" dirty="0">
                <a:latin typeface="Arial Black" pitchFamily="34" charset="0"/>
              </a:rPr>
              <a:t> (Nueva York, EEUU) ocurridos en 1969, que marcaron el inicio del movimiento de liberación </a:t>
            </a:r>
            <a:r>
              <a:rPr lang="es-ES" sz="2700" dirty="0" smtClean="0">
                <a:latin typeface="Arial Black" pitchFamily="34" charset="0"/>
              </a:rPr>
              <a:t>homosexual</a:t>
            </a:r>
            <a:endParaRPr lang="es-ES" sz="2700" dirty="0">
              <a:latin typeface="Arial Black" pitchFamily="34" charset="0"/>
            </a:endParaRPr>
          </a:p>
        </p:txBody>
      </p:sp>
      <p:pic>
        <p:nvPicPr>
          <p:cNvPr id="4"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334" y="4045346"/>
            <a:ext cx="2290367" cy="1524135"/>
          </a:xfrm>
          <a:prstGeom prst="rect">
            <a:avLst/>
          </a:prstGeom>
        </p:spPr>
      </p:pic>
    </p:spTree>
    <p:extLst>
      <p:ext uri="{BB962C8B-B14F-4D97-AF65-F5344CB8AC3E}">
        <p14:creationId xmlns:p14="http://schemas.microsoft.com/office/powerpoint/2010/main" val="7867535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33400" y="1555750"/>
            <a:ext cx="7899400" cy="923330"/>
          </a:xfrm>
          <a:prstGeom prst="rect">
            <a:avLst/>
          </a:prstGeom>
          <a:noFill/>
        </p:spPr>
        <p:txBody>
          <a:bodyPr wrap="square" rtlCol="0">
            <a:spAutoFit/>
          </a:bodyPr>
          <a:lstStyle/>
          <a:p>
            <a:pPr algn="just"/>
            <a:r>
              <a:rPr lang="es-ES" sz="2700" dirty="0">
                <a:latin typeface="Arial Black" pitchFamily="34" charset="0"/>
              </a:rPr>
              <a:t>El 6 de abril se celebra el Día Internacional de la Asexualidad</a:t>
            </a:r>
            <a:endParaRPr lang="es-ES" sz="2700" dirty="0">
              <a:latin typeface="Arial Black" pitchFamily="34" charset="0"/>
            </a:endParaRPr>
          </a:p>
        </p:txBody>
      </p:sp>
      <p:pic>
        <p:nvPicPr>
          <p:cNvPr id="4"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9412" y="2904729"/>
            <a:ext cx="3405188" cy="2527697"/>
          </a:xfrm>
          <a:prstGeom prst="rect">
            <a:avLst/>
          </a:prstGeom>
        </p:spPr>
      </p:pic>
    </p:spTree>
    <p:extLst>
      <p:ext uri="{BB962C8B-B14F-4D97-AF65-F5344CB8AC3E}">
        <p14:creationId xmlns:p14="http://schemas.microsoft.com/office/powerpoint/2010/main" val="24439825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22300" y="1352551"/>
            <a:ext cx="7823201" cy="3831818"/>
          </a:xfrm>
          <a:prstGeom prst="rect">
            <a:avLst/>
          </a:prstGeom>
          <a:noFill/>
        </p:spPr>
        <p:txBody>
          <a:bodyPr wrap="square" rtlCol="0">
            <a:spAutoFit/>
          </a:bodyPr>
          <a:lstStyle/>
          <a:p>
            <a:pPr algn="just"/>
            <a:r>
              <a:rPr lang="es-ES" sz="2700" dirty="0">
                <a:latin typeface="Arial Black" pitchFamily="34" charset="0"/>
              </a:rPr>
              <a:t>Los docentes tienen la tarea educativa de lograr una sociedad más equitativa y justa para todos. </a:t>
            </a:r>
            <a:r>
              <a:rPr lang="es-ES" sz="2700" dirty="0">
                <a:latin typeface="Arial Black" pitchFamily="34" charset="0"/>
              </a:rPr>
              <a:t>Para lograrlo a través de la educación, deben contribuir a educar y a reflexionar sobre los estereotipos sexuales promoviendo una equidad basada en la aceptación d e las diferencias individuales y </a:t>
            </a:r>
            <a:r>
              <a:rPr lang="es-ES" sz="2700" dirty="0" smtClean="0">
                <a:latin typeface="Arial Black" pitchFamily="34" charset="0"/>
              </a:rPr>
              <a:t>socioculturales</a:t>
            </a:r>
            <a:endParaRPr lang="es-ES" sz="2700" dirty="0">
              <a:latin typeface="Arial Black"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1199" y="1466851"/>
            <a:ext cx="7747001" cy="3323987"/>
          </a:xfrm>
          <a:prstGeom prst="rect">
            <a:avLst/>
          </a:prstGeom>
          <a:noFill/>
        </p:spPr>
        <p:txBody>
          <a:bodyPr wrap="square" rtlCol="0">
            <a:spAutoFit/>
          </a:bodyPr>
          <a:lstStyle/>
          <a:p>
            <a:pPr algn="just"/>
            <a:r>
              <a:rPr lang="es-ES" sz="3000" dirty="0">
                <a:latin typeface="Arial Black" pitchFamily="34" charset="0"/>
              </a:rPr>
              <a:t>A la vez, deberán oponerse al prejuicio de que las diferencias sean consideradas un indicio de inferioridad. </a:t>
            </a:r>
            <a:r>
              <a:rPr lang="es-ES" sz="3000" dirty="0">
                <a:latin typeface="Arial Black" pitchFamily="34" charset="0"/>
              </a:rPr>
              <a:t>Hombres y mujeres merecen desenvolverse en un mundo que les brinde iguales oportunidades y </a:t>
            </a:r>
            <a:r>
              <a:rPr lang="es-ES" sz="3000" dirty="0" smtClean="0">
                <a:latin typeface="Arial Black" pitchFamily="34" charset="0"/>
              </a:rPr>
              <a:t>derechos</a:t>
            </a:r>
            <a:endParaRPr lang="es-ES" sz="3000" dirty="0">
              <a:latin typeface="Arial Black"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2857489" y="1071546"/>
            <a:ext cx="3495675" cy="3671888"/>
          </a:xfrm>
          <a:prstGeom prst="rect">
            <a:avLst/>
          </a:prstGeom>
          <a:noFill/>
          <a:ln w="9525">
            <a:noFill/>
            <a:miter lim="800000"/>
            <a:headEnd/>
            <a:tailEnd/>
          </a:ln>
          <a:effectLst/>
        </p:spPr>
      </p:pic>
      <p:sp>
        <p:nvSpPr>
          <p:cNvPr id="3" name="2 Rectángulo"/>
          <p:cNvSpPr/>
          <p:nvPr/>
        </p:nvSpPr>
        <p:spPr>
          <a:xfrm>
            <a:off x="1866682" y="5041874"/>
            <a:ext cx="5799729" cy="707886"/>
          </a:xfrm>
          <a:prstGeom prst="rect">
            <a:avLst/>
          </a:prstGeom>
        </p:spPr>
        <p:txBody>
          <a:bodyPr wrap="none">
            <a:spAutoFit/>
          </a:bodyPr>
          <a:lstStyle/>
          <a:p>
            <a:pPr algn="just"/>
            <a:r>
              <a:rPr lang="es-ES" sz="4000" dirty="0">
                <a:solidFill>
                  <a:srgbClr val="FF0000"/>
                </a:solidFill>
                <a:latin typeface="Arial Black" pitchFamily="34" charset="0"/>
              </a:rPr>
              <a:t>Ronda de preguntas</a:t>
            </a:r>
            <a:endParaRPr lang="es-ES" sz="40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44500" y="1301751"/>
            <a:ext cx="8305800" cy="3970318"/>
          </a:xfrm>
          <a:prstGeom prst="rect">
            <a:avLst/>
          </a:prstGeom>
          <a:noFill/>
        </p:spPr>
        <p:txBody>
          <a:bodyPr wrap="square" rtlCol="0">
            <a:spAutoFit/>
          </a:bodyPr>
          <a:lstStyle/>
          <a:p>
            <a:pPr marL="257175" indent="-257175" algn="just">
              <a:buAutoNum type="arabicPeriod"/>
            </a:pPr>
            <a:r>
              <a:rPr lang="es-ES" sz="2100" dirty="0">
                <a:latin typeface="Arial Black" pitchFamily="34" charset="0"/>
              </a:rPr>
              <a:t> En tu opinión, ¿cómo afectan los estereotipos o roles de comportamiento al desarrollo integral de las personas?</a:t>
            </a:r>
          </a:p>
          <a:p>
            <a:pPr marL="257175" indent="-257175" algn="just">
              <a:buAutoNum type="arabicPeriod"/>
            </a:pPr>
            <a:r>
              <a:rPr lang="es-ES" sz="2100" dirty="0">
                <a:latin typeface="Arial Black" pitchFamily="34" charset="0"/>
              </a:rPr>
              <a:t> ¿Estás de acuerdo en que es necesario cambiar algunos patrones de comportamiento en la formación de hombres y mujeres? ¿Cuáles cambiarías?</a:t>
            </a:r>
          </a:p>
          <a:p>
            <a:pPr marL="257175" indent="-257175" algn="just">
              <a:buAutoNum type="arabicPeriod"/>
            </a:pPr>
            <a:r>
              <a:rPr lang="es-ES" sz="2100" dirty="0">
                <a:latin typeface="Arial Black" pitchFamily="34" charset="0"/>
              </a:rPr>
              <a:t> ¿Qué podemos hacer los docentes desde la escuela para promover relaciones más justas y equitativas entre todos, desde  pequeños, a pesar de su sexualidad?</a:t>
            </a:r>
          </a:p>
          <a:p>
            <a:pPr marL="257175" indent="-257175" algn="just">
              <a:buAutoNum type="arabicPeriod"/>
            </a:pPr>
            <a:r>
              <a:rPr lang="es-ES" sz="2100" dirty="0">
                <a:latin typeface="Arial Black" pitchFamily="34" charset="0"/>
              </a:rPr>
              <a:t> ¿De qué manera involucrarías a los padres de familia en este esfuerzo? ¿Qué se te ocurre hacer?</a:t>
            </a:r>
            <a:endParaRPr lang="es-ES" sz="2100" dirty="0">
              <a:latin typeface="Arial Black"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00" y="263237"/>
            <a:ext cx="8521700" cy="6276108"/>
          </a:xfrm>
          <a:prstGeom prst="rect">
            <a:avLst/>
          </a:prstGeom>
        </p:spPr>
      </p:pic>
    </p:spTree>
    <p:extLst>
      <p:ext uri="{BB962C8B-B14F-4D97-AF65-F5344CB8AC3E}">
        <p14:creationId xmlns:p14="http://schemas.microsoft.com/office/powerpoint/2010/main" val="36633187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427952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84201" y="1377950"/>
            <a:ext cx="7632700" cy="4154984"/>
          </a:xfrm>
          <a:prstGeom prst="rect">
            <a:avLst/>
          </a:prstGeom>
          <a:noFill/>
        </p:spPr>
        <p:txBody>
          <a:bodyPr wrap="square" rtlCol="0">
            <a:spAutoFit/>
          </a:bodyPr>
          <a:lstStyle/>
          <a:p>
            <a:pPr algn="just"/>
            <a:r>
              <a:rPr lang="es-ES" sz="2400" dirty="0" smtClean="0">
                <a:latin typeface="Arial Black" pitchFamily="34" charset="0"/>
              </a:rPr>
              <a:t>“Los </a:t>
            </a:r>
            <a:r>
              <a:rPr lang="es-ES" sz="2400" dirty="0">
                <a:latin typeface="Arial Black" pitchFamily="34" charset="0"/>
              </a:rPr>
              <a:t>estereotipos tienen que ver con ideas o imágenes que se fijan y perpetúan. Se asocian a un conjunto rígido y estructurado de creencias consensuadas social y culturalmente y que tienen que ver con las características de las personas; es decir, con sus rasgos de personalidad, atribuciones, expectativas, entre otras, o bien con los comportamientos propios de un grupo </a:t>
            </a:r>
            <a:r>
              <a:rPr lang="es-ES" sz="2400" dirty="0" smtClean="0">
                <a:latin typeface="Arial Black" pitchFamily="34" charset="0"/>
              </a:rPr>
              <a:t>determinado”.</a:t>
            </a:r>
            <a:endParaRPr lang="es-ES" sz="2400" dirty="0">
              <a:latin typeface="Arial Black" pitchFamily="34" charset="0"/>
            </a:endParaRPr>
          </a:p>
          <a:p>
            <a:pPr algn="r"/>
            <a:r>
              <a:rPr lang="es-ES" sz="2400" dirty="0">
                <a:latin typeface="Arial Black" pitchFamily="34" charset="0"/>
              </a:rPr>
              <a:t>(Martínez y Campo, 2000)</a:t>
            </a:r>
            <a:endParaRPr lang="es-ES" sz="2400" dirty="0">
              <a:latin typeface="Arial Black"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173" y="1004828"/>
            <a:ext cx="8051801" cy="2862322"/>
          </a:xfrm>
          <a:prstGeom prst="rect">
            <a:avLst/>
          </a:prstGeom>
        </p:spPr>
        <p:txBody>
          <a:bodyPr wrap="square">
            <a:spAutoFit/>
          </a:bodyPr>
          <a:lstStyle/>
          <a:p>
            <a:pPr algn="just"/>
            <a:r>
              <a:rPr lang="es-MX" sz="3000" dirty="0">
                <a:latin typeface="Arial Black" pitchFamily="34" charset="0"/>
              </a:rPr>
              <a:t>El </a:t>
            </a:r>
            <a:r>
              <a:rPr lang="es-MX" sz="3000" dirty="0">
                <a:latin typeface="Arial Black" pitchFamily="34" charset="0"/>
              </a:rPr>
              <a:t>término “diversidad sexual” se ha ido imponiendo como una manera de referirse a las poblaciones que no se ajustan a las normas dominantes heterosexuales y de identidad de </a:t>
            </a:r>
            <a:r>
              <a:rPr lang="es-MX" sz="3000" dirty="0" smtClean="0">
                <a:latin typeface="Arial Black" pitchFamily="34" charset="0"/>
              </a:rPr>
              <a:t>género</a:t>
            </a:r>
            <a:endParaRPr lang="en-US" sz="3000" dirty="0">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5843" y="3867150"/>
            <a:ext cx="4768057" cy="1866900"/>
          </a:xfrm>
          <a:prstGeom prst="rect">
            <a:avLst/>
          </a:prstGeom>
        </p:spPr>
      </p:pic>
    </p:spTree>
    <p:extLst>
      <p:ext uri="{BB962C8B-B14F-4D97-AF65-F5344CB8AC3E}">
        <p14:creationId xmlns:p14="http://schemas.microsoft.com/office/powerpoint/2010/main" val="1373811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4501" y="1123951"/>
            <a:ext cx="8128000" cy="4524315"/>
          </a:xfrm>
          <a:prstGeom prst="rect">
            <a:avLst/>
          </a:prstGeom>
        </p:spPr>
        <p:txBody>
          <a:bodyPr wrap="square">
            <a:spAutoFit/>
          </a:bodyPr>
          <a:lstStyle/>
          <a:p>
            <a:pPr algn="just"/>
            <a:r>
              <a:rPr lang="es-MX" sz="2400" dirty="0">
                <a:latin typeface="Arial Black" pitchFamily="34" charset="0"/>
              </a:rPr>
              <a:t>Sin </a:t>
            </a:r>
            <a:r>
              <a:rPr lang="es-MX" sz="2400" dirty="0">
                <a:latin typeface="Arial Black" pitchFamily="34" charset="0"/>
              </a:rPr>
              <a:t>embargo, en sentido estricto: “La diversidad sexual hace referencia a todas las posibilidades que tienen las personas de asumir, expresar y vivir la sexualidad, así como de asumir expresiones, preferencias u orientaciones, identidades sexuales y de género </a:t>
            </a:r>
            <a:r>
              <a:rPr lang="es-MX" sz="2400" dirty="0">
                <a:latin typeface="Arial Black" pitchFamily="34" charset="0"/>
              </a:rPr>
              <a:t>(distintas </a:t>
            </a:r>
            <a:r>
              <a:rPr lang="es-MX" sz="2400" dirty="0">
                <a:latin typeface="Arial Black" pitchFamily="34" charset="0"/>
              </a:rPr>
              <a:t>en cada cultura y </a:t>
            </a:r>
            <a:r>
              <a:rPr lang="es-MX" sz="2400" dirty="0">
                <a:latin typeface="Arial Black" pitchFamily="34" charset="0"/>
              </a:rPr>
              <a:t>persona). </a:t>
            </a:r>
            <a:r>
              <a:rPr lang="es-MX" sz="2400" dirty="0">
                <a:latin typeface="Arial Black" pitchFamily="34" charset="0"/>
              </a:rPr>
              <a:t>Es el reconocimiento de que todos los cuerpos, todas las sensaciones y todos los deseos tienen derecho a existir y manifestarse sin más límites que el respeto a los derechos de las otras personas”</a:t>
            </a:r>
            <a:endParaRPr lang="en-US" sz="2400" dirty="0">
              <a:latin typeface="Arial Black" pitchFamily="34" charset="0"/>
            </a:endParaRPr>
          </a:p>
        </p:txBody>
      </p:sp>
    </p:spTree>
    <p:extLst>
      <p:ext uri="{BB962C8B-B14F-4D97-AF65-F5344CB8AC3E}">
        <p14:creationId xmlns:p14="http://schemas.microsoft.com/office/powerpoint/2010/main" val="114533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46101" y="799247"/>
            <a:ext cx="8001000" cy="2246769"/>
          </a:xfrm>
          <a:prstGeom prst="rect">
            <a:avLst/>
          </a:prstGeom>
        </p:spPr>
        <p:txBody>
          <a:bodyPr wrap="square">
            <a:spAutoFit/>
          </a:bodyPr>
          <a:lstStyle/>
          <a:p>
            <a:pPr algn="just"/>
            <a:r>
              <a:rPr lang="es-MX" sz="2800" dirty="0">
                <a:latin typeface="Arial Black" pitchFamily="34" charset="0"/>
              </a:rPr>
              <a:t>Es </a:t>
            </a:r>
            <a:r>
              <a:rPr lang="es-MX" sz="2800" dirty="0">
                <a:latin typeface="Arial Black" pitchFamily="34" charset="0"/>
              </a:rPr>
              <a:t>decir que dentro del término “diversidad sexual” cabe toda la humanidad, pues nadie ejerce su sexualidad de la misma manera que las y los </a:t>
            </a:r>
            <a:r>
              <a:rPr lang="es-MX" sz="2800" dirty="0" smtClean="0">
                <a:latin typeface="Arial Black" pitchFamily="34" charset="0"/>
              </a:rPr>
              <a:t>demás </a:t>
            </a:r>
            <a:endParaRPr lang="en-US" sz="2800" dirty="0">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4309" y="3046016"/>
            <a:ext cx="3684191" cy="2607911"/>
          </a:xfrm>
          <a:prstGeom prst="rect">
            <a:avLst/>
          </a:prstGeom>
        </p:spPr>
      </p:pic>
    </p:spTree>
    <p:extLst>
      <p:ext uri="{BB962C8B-B14F-4D97-AF65-F5344CB8AC3E}">
        <p14:creationId xmlns:p14="http://schemas.microsoft.com/office/powerpoint/2010/main" val="304437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54365" y="1460544"/>
            <a:ext cx="8143128" cy="584775"/>
          </a:xfrm>
          <a:prstGeom prst="rect">
            <a:avLst/>
          </a:prstGeom>
        </p:spPr>
        <p:txBody>
          <a:bodyPr wrap="none">
            <a:spAutoFit/>
          </a:bodyPr>
          <a:lstStyle/>
          <a:p>
            <a:pPr algn="ctr"/>
            <a:r>
              <a:rPr lang="en-US" sz="3200" dirty="0">
                <a:solidFill>
                  <a:srgbClr val="FF0000"/>
                </a:solidFill>
                <a:latin typeface="Arial Black" pitchFamily="34" charset="0"/>
              </a:rPr>
              <a:t>¿</a:t>
            </a:r>
            <a:r>
              <a:rPr lang="en-US" sz="3200" dirty="0" err="1">
                <a:solidFill>
                  <a:srgbClr val="FF0000"/>
                </a:solidFill>
                <a:latin typeface="Arial Black" pitchFamily="34" charset="0"/>
              </a:rPr>
              <a:t>Cómo</a:t>
            </a:r>
            <a:r>
              <a:rPr lang="en-US" sz="3200" dirty="0">
                <a:solidFill>
                  <a:srgbClr val="FF0000"/>
                </a:solidFill>
                <a:latin typeface="Arial Black" pitchFamily="34" charset="0"/>
              </a:rPr>
              <a:t> </a:t>
            </a:r>
            <a:r>
              <a:rPr lang="en-US" sz="3200" dirty="0" err="1">
                <a:solidFill>
                  <a:srgbClr val="FF0000"/>
                </a:solidFill>
                <a:latin typeface="Arial Black" pitchFamily="34" charset="0"/>
              </a:rPr>
              <a:t>entender</a:t>
            </a:r>
            <a:r>
              <a:rPr lang="en-US" sz="3200" dirty="0">
                <a:solidFill>
                  <a:srgbClr val="FF0000"/>
                </a:solidFill>
                <a:latin typeface="Arial Black" pitchFamily="34" charset="0"/>
              </a:rPr>
              <a:t> la </a:t>
            </a:r>
            <a:r>
              <a:rPr lang="en-US" sz="3200" dirty="0" err="1">
                <a:solidFill>
                  <a:srgbClr val="FF0000"/>
                </a:solidFill>
                <a:latin typeface="Arial Black" pitchFamily="34" charset="0"/>
              </a:rPr>
              <a:t>transexualidad</a:t>
            </a:r>
            <a:r>
              <a:rPr lang="en-US" sz="3200" dirty="0">
                <a:solidFill>
                  <a:srgbClr val="FF0000"/>
                </a:solidFill>
                <a:latin typeface="Arial Black" pitchFamily="34" charset="0"/>
              </a:rPr>
              <a:t>?</a:t>
            </a: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7934" y="3029347"/>
            <a:ext cx="2785770" cy="1853804"/>
          </a:xfrm>
          <a:prstGeom prst="rect">
            <a:avLst/>
          </a:prstGeom>
        </p:spPr>
      </p:pic>
    </p:spTree>
    <p:extLst>
      <p:ext uri="{BB962C8B-B14F-4D97-AF65-F5344CB8AC3E}">
        <p14:creationId xmlns:p14="http://schemas.microsoft.com/office/powerpoint/2010/main" val="129680551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225</TotalTime>
  <Words>1923</Words>
  <Application>Microsoft Office PowerPoint</Application>
  <PresentationFormat>Presentación en pantalla (4:3)</PresentationFormat>
  <Paragraphs>78</Paragraphs>
  <Slides>49</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49</vt:i4>
      </vt:variant>
    </vt:vector>
  </HeadingPairs>
  <TitlesOfParts>
    <vt:vector size="54" baseType="lpstr">
      <vt:lpstr>Arial</vt:lpstr>
      <vt:lpstr>Arial Black</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Yaima</dc:creator>
  <cp:lastModifiedBy>Yaima</cp:lastModifiedBy>
  <cp:revision>39</cp:revision>
  <dcterms:created xsi:type="dcterms:W3CDTF">2022-08-29T17:31:18Z</dcterms:created>
  <dcterms:modified xsi:type="dcterms:W3CDTF">2025-03-25T01:56:12Z</dcterms:modified>
</cp:coreProperties>
</file>