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2" r:id="rId3"/>
    <p:sldId id="280" r:id="rId4"/>
    <p:sldId id="281" r:id="rId5"/>
    <p:sldId id="26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6" r:id="rId14"/>
    <p:sldId id="277" r:id="rId15"/>
    <p:sldId id="275" r:id="rId16"/>
    <p:sldId id="273" r:id="rId17"/>
    <p:sldId id="278" r:id="rId18"/>
    <p:sldId id="290" r:id="rId19"/>
    <p:sldId id="291" r:id="rId20"/>
    <p:sldId id="293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66F7D-4D8B-4618-85B9-B52625F96F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56C27-2875-4566-871B-BE6BF8061F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6C27-2875-4566-871B-BE6BF8061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484A-E3BB-47EF-9173-BA0AF070223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DDAF-CAD1-4965-AEE1-4163369BAB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640080"/>
            <a:ext cx="8067040" cy="465328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18416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7 Rectángulo"/>
          <p:cNvSpPr>
            <a:spLocks noChangeArrowheads="1"/>
          </p:cNvSpPr>
          <p:nvPr/>
        </p:nvSpPr>
        <p:spPr bwMode="auto">
          <a:xfrm>
            <a:off x="1158240" y="5083496"/>
            <a:ext cx="10856308" cy="156966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Vicerrectoría de Investigación, Posgrado e Internacionalización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2926080" y="134203"/>
            <a:ext cx="631952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Gestión universitaria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81" y="212934"/>
            <a:ext cx="1051249" cy="6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702880" y="415718"/>
            <a:ext cx="90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    LÍNEA  5 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 Física Deporte y Recreación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42459" y="1117113"/>
            <a:ext cx="1036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Impacto de la recreación socio-cultural para el desarrollo del bienestar humano en comunidades y/o barrios vulnerables del territorio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artemiseño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</a:t>
            </a:r>
            <a:endParaRPr kumimoji="0" lang="es-C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629479" flipH="1">
            <a:off x="682399" y="2130606"/>
            <a:ext cx="1120119" cy="83965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869601" y="2483313"/>
            <a:ext cx="6344984" cy="859429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GRUPOS CIENTÍFICOS ESTUDIANTILES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02880" y="3600427"/>
            <a:ext cx="9560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 smtClean="0">
                <a:latin typeface="Franklin Gothic Medium" panose="020B0603020102020204" pitchFamily="34" charset="0"/>
              </a:rPr>
              <a:t>Asociaciones de estudiantes que comparten intereses en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áreas específicas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de ciencias y la investigación. Facilitan la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colaboración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, el desarrollo de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proyectos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que complementan su formación. Se aboga por los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multidisciplinarios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, con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participación voluntaria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y realizan diversas actividades que permiten el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desarrollo de habilidades científicas. </a:t>
            </a:r>
            <a:endParaRPr lang="en-US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938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559" y="229409"/>
            <a:ext cx="1035698" cy="936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449053" y="1004349"/>
            <a:ext cx="3554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Luis García Cuevas"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300431" y="302822"/>
            <a:ext cx="5337893" cy="536730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Red de jóvenes investigadores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Picture 4" descr="Cubadebate">
            <a:extLst>
              <a:ext uri="{FF2B5EF4-FFF2-40B4-BE49-F238E27FC236}">
                <a16:creationId xmlns:a16="http://schemas.microsoft.com/office/drawing/2014/main" id="{63D3D84C-5DCA-E740-C343-87080B27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102221" y="229409"/>
            <a:ext cx="2176062" cy="18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36541" y="16487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>
                <a:latin typeface="Franklin Gothic Medium" panose="020B0603020102020204" pitchFamily="34" charset="0"/>
              </a:rPr>
              <a:t>Tiene </a:t>
            </a:r>
            <a:r>
              <a:rPr lang="es-ES" sz="2000" b="1" dirty="0">
                <a:latin typeface="Franklin Gothic Medium" panose="020B0603020102020204" pitchFamily="34" charset="0"/>
              </a:rPr>
              <a:t>la </a:t>
            </a:r>
            <a:r>
              <a:rPr lang="es-ES" sz="2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misión</a:t>
            </a:r>
            <a:r>
              <a:rPr lang="es-ES" sz="2000" b="1" dirty="0">
                <a:latin typeface="Franklin Gothic Medium" panose="020B0603020102020204" pitchFamily="34" charset="0"/>
              </a:rPr>
              <a:t> de articular jóvenes universitarios con resultados relevantes en la </a:t>
            </a:r>
            <a:r>
              <a:rPr lang="es-ES" sz="2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actividad de ciencia, tecnología e innovación,</a:t>
            </a:r>
            <a:r>
              <a:rPr lang="es-ES" sz="2000" b="1" dirty="0">
                <a:latin typeface="Franklin Gothic Medium" panose="020B0603020102020204" pitchFamily="34" charset="0"/>
              </a:rPr>
              <a:t> con el objetivo de potenciar dicha actividad en el MES</a:t>
            </a:r>
            <a:endParaRPr lang="en-US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77408" y="28399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>
                <a:latin typeface="Franklin Gothic Medium" panose="020B0603020102020204" pitchFamily="34" charset="0"/>
              </a:rPr>
              <a:t>Integrada </a:t>
            </a:r>
            <a:r>
              <a:rPr lang="es-ES" sz="2000" b="1" dirty="0">
                <a:latin typeface="Franklin Gothic Medium" panose="020B0603020102020204" pitchFamily="34" charset="0"/>
              </a:rPr>
              <a:t>por </a:t>
            </a:r>
            <a:r>
              <a:rPr lang="es-ES" sz="2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estudiantes</a:t>
            </a:r>
            <a:r>
              <a:rPr lang="es-ES" sz="2000" b="1" dirty="0">
                <a:latin typeface="Franklin Gothic Medium" panose="020B0603020102020204" pitchFamily="34" charset="0"/>
              </a:rPr>
              <a:t>, profesores e investigadores jóvenes, de hasta 35 años, de las Instituciones de Educación Superior adscritas al MES, que hayan </a:t>
            </a:r>
            <a:r>
              <a:rPr lang="es-ES" sz="2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demostrado tener resultados destacados en la actividad de ciencia, tecnología e innovación </a:t>
            </a:r>
            <a:r>
              <a:rPr lang="es-ES" sz="2000" b="1" dirty="0">
                <a:latin typeface="Franklin Gothic Medium" panose="020B0603020102020204" pitchFamily="34" charset="0"/>
              </a:rPr>
              <a:t>en sus centros.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AFEFFA-7404-7E88-F49F-FAA0FB0876A6}"/>
              </a:ext>
            </a:extLst>
          </p:cNvPr>
          <p:cNvSpPr txBox="1"/>
          <p:nvPr/>
        </p:nvSpPr>
        <p:spPr>
          <a:xfrm>
            <a:off x="1068259" y="4943760"/>
            <a:ext cx="103727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Mantener un desempeño destacado integralmente;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s-ES" sz="20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tener menos de 35 años;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s-ES" sz="20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destacarse significativamente en la actividad de ciencia, tecnología e innovación;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s-ES" sz="20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el caso de los estudiantes, poseer un alto aprovechamiento docente;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s-ES" sz="20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 activo en la divulgación de los resultados de la ciencia e innovación.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18253" y="4543650"/>
            <a:ext cx="162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REQUISITOS</a:t>
            </a:r>
            <a:endParaRPr lang="en-US" sz="20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363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268916"/>
            <a:ext cx="1049064" cy="7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175342" y="1067549"/>
            <a:ext cx="1065587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Internacional “APOCOOP “Apoyo a la Inter cooperación Agropecuaria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Internacional Resiliencia Costera al Cambio Climático en Cuba a través de la Adaptación Basada en Ecosistemas - “MI COSTA”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Internacional “Modelos Agroecológico Sostenible” (MAS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las competencia de los profesionales de la producción ganadera y la agricultura sostenible frente a los retos del cambio climático (SAGRIT)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Transformación para el desarrollo local sostenible (TODOS)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94003" y="224708"/>
            <a:ext cx="5456745" cy="697711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PROYECTOS INTERNACIONALES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51324" y="4840399"/>
            <a:ext cx="2115253" cy="697711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Pasantías 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03548" y="5797945"/>
            <a:ext cx="381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Franklin Gothic Medium" panose="020B0603020102020204" pitchFamily="34" charset="0"/>
              </a:rPr>
              <a:t>Ejemplo</a:t>
            </a:r>
            <a:r>
              <a:rPr lang="en-US" sz="2000" b="1" dirty="0" smtClean="0">
                <a:latin typeface="Franklin Gothic Medium" panose="020B0603020102020204" pitchFamily="34" charset="0"/>
              </a:rPr>
              <a:t>: Dra</a:t>
            </a:r>
            <a:r>
              <a:rPr lang="en-US" sz="2000" b="1" dirty="0">
                <a:latin typeface="Franklin Gothic Medium" panose="020B0603020102020204" pitchFamily="34" charset="0"/>
              </a:rPr>
              <a:t>. Peruana Vanessa </a:t>
            </a:r>
            <a:r>
              <a:rPr lang="en-US" sz="2000" b="1" dirty="0" err="1">
                <a:latin typeface="Franklin Gothic Medium" panose="020B0603020102020204" pitchFamily="34" charset="0"/>
              </a:rPr>
              <a:t>Pacherre</a:t>
            </a:r>
            <a:r>
              <a:rPr lang="en-US" sz="2000" b="1" dirty="0">
                <a:latin typeface="Franklin Gothic Medium" panose="020B0603020102020204" pitchFamily="34" charset="0"/>
              </a:rPr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18038" y="5625284"/>
            <a:ext cx="3319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Franklin Gothic Medium" panose="020B0603020102020204" pitchFamily="34" charset="0"/>
              </a:rPr>
              <a:t>Ejemplo: Estudiantes </a:t>
            </a:r>
            <a:r>
              <a:rPr lang="es-ES" sz="2000" b="1" dirty="0">
                <a:latin typeface="Franklin Gothic Medium" panose="020B0603020102020204" pitchFamily="34" charset="0"/>
              </a:rPr>
              <a:t>mexicanos de la </a:t>
            </a:r>
            <a:r>
              <a:rPr lang="es-ES" sz="2000" b="1" dirty="0" smtClean="0">
                <a:latin typeface="Franklin Gothic Medium" panose="020B0603020102020204" pitchFamily="34" charset="0"/>
              </a:rPr>
              <a:t>Universidad </a:t>
            </a:r>
            <a:r>
              <a:rPr lang="es-ES" sz="2000" b="1" dirty="0">
                <a:latin typeface="Franklin Gothic Medium" panose="020B0603020102020204" pitchFamily="34" charset="0"/>
              </a:rPr>
              <a:t>tecnológica de Querétaro.</a:t>
            </a:r>
            <a:endParaRPr lang="en-US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415116" y="4972201"/>
            <a:ext cx="3931048" cy="565909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Estancias académicas 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982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2" grpId="0"/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988" y="67204"/>
            <a:ext cx="1321666" cy="93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1181877" y="115412"/>
            <a:ext cx="7091680" cy="769441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4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Aspectos más logrados:</a:t>
            </a:r>
            <a:endParaRPr lang="es-ES" altLang="es-ES" sz="44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7164" y="1006151"/>
            <a:ext cx="116848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La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gestión de la política científica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a </a:t>
            </a:r>
            <a:r>
              <a:rPr lang="es-MX" sz="2800" b="1" dirty="0">
                <a:latin typeface="Franklin Gothic Medium" panose="020B0603020102020204" pitchFamily="34" charset="0"/>
              </a:rPr>
              <a:t>partir de líneas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de </a:t>
            </a:r>
            <a:r>
              <a:rPr lang="es-MX" sz="2800" b="1" dirty="0">
                <a:latin typeface="Franklin Gothic Medium" panose="020B0603020102020204" pitchFamily="34" charset="0"/>
              </a:rPr>
              <a:t>investigación.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Diversificación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de las formas de superación</a:t>
            </a:r>
            <a:r>
              <a:rPr lang="es-MX" sz="2800" b="1" dirty="0">
                <a:latin typeface="Franklin Gothic Medium" panose="020B0603020102020204" pitchFamily="34" charset="0"/>
              </a:rPr>
              <a:t> desarrolladas por las facultades y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CUM a partir del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ibro de Posgrado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de la UA.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Cumplimiento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de  las demandas </a:t>
            </a:r>
            <a:r>
              <a:rPr lang="es-MX" sz="2800" b="1" dirty="0">
                <a:latin typeface="Franklin Gothic Medium" panose="020B0603020102020204" pitchFamily="34" charset="0"/>
              </a:rPr>
              <a:t>de cursos de postgrados de los diferentes organismos del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territorio.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Impacto sostenido de los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dos programas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de maestrías.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La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socialización de los resultados</a:t>
            </a:r>
            <a:r>
              <a:rPr lang="es-MX" sz="2800" b="1" dirty="0">
                <a:latin typeface="Franklin Gothic Medium" panose="020B0603020102020204" pitchFamily="34" charset="0"/>
              </a:rPr>
              <a:t> de investigación de la universidad en eventos nacionales e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internacionales.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Apertura del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Programa doctoral en Ciencias de la Educación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propio.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Inicio de la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Especialidad de tabaco en su fase agrícola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en el CUM de SAB</a:t>
            </a:r>
          </a:p>
        </p:txBody>
      </p:sp>
    </p:spTree>
    <p:extLst>
      <p:ext uri="{BB962C8B-B14F-4D97-AF65-F5344CB8AC3E}">
        <p14:creationId xmlns:p14="http://schemas.microsoft.com/office/powerpoint/2010/main" val="24544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27" y="124742"/>
            <a:ext cx="1200368" cy="102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1131907" y="208718"/>
            <a:ext cx="757936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Aspectos más logrados: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9564" y="1102578"/>
            <a:ext cx="1130745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Generalización del diplomado </a:t>
            </a:r>
            <a:r>
              <a:rPr lang="es-MX" sz="2800" b="1" dirty="0">
                <a:latin typeface="Franklin Gothic Medium" panose="020B0603020102020204" pitchFamily="34" charset="0"/>
              </a:rPr>
              <a:t>de servidoras y servidores públicos para el desarrollo local en los once municipios.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Implementación de los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resultados científicos de cuatro proyectos </a:t>
            </a:r>
            <a:r>
              <a:rPr lang="es-MX" sz="2800" b="1" dirty="0">
                <a:latin typeface="Franklin Gothic Medium" panose="020B0603020102020204" pitchFamily="34" charset="0"/>
              </a:rPr>
              <a:t>asociados programas nacionales y uno sectorial que se relacionan con la preparación de los cuadros.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Aumento </a:t>
            </a:r>
            <a:r>
              <a:rPr lang="es-MX" sz="2800" b="1" dirty="0">
                <a:latin typeface="Franklin Gothic Medium" panose="020B0603020102020204" pitchFamily="34" charset="0"/>
              </a:rPr>
              <a:t>significativo de la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visibilidad internacional de la universidad </a:t>
            </a:r>
            <a:endParaRPr lang="es-MX" sz="2800" b="1" dirty="0" smtClean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Sobrecumplimiento </a:t>
            </a:r>
            <a:r>
              <a:rPr lang="es-MX" sz="2800" b="1" dirty="0">
                <a:latin typeface="Franklin Gothic Medium" panose="020B0603020102020204" pitchFamily="34" charset="0"/>
              </a:rPr>
              <a:t>del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plan de exportaciones </a:t>
            </a:r>
            <a:r>
              <a:rPr lang="es-MX" sz="2800" b="1" dirty="0">
                <a:latin typeface="Franklin Gothic Medium" panose="020B0603020102020204" pitchFamily="34" charset="0"/>
              </a:rPr>
              <a:t>de la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universidad.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Consolidación </a:t>
            </a:r>
            <a:r>
              <a:rPr lang="es-MX" sz="2800" b="1" dirty="0">
                <a:latin typeface="Franklin Gothic Medium" panose="020B0603020102020204" pitchFamily="34" charset="0"/>
              </a:rPr>
              <a:t>del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vinculo de trabajo de los CUM con las administraciones </a:t>
            </a:r>
            <a:r>
              <a:rPr lang="es-MX" sz="2800" b="1" dirty="0">
                <a:latin typeface="Franklin Gothic Medium" panose="020B0603020102020204" pitchFamily="34" charset="0"/>
              </a:rPr>
              <a:t>públicas municipales y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con el </a:t>
            </a:r>
            <a:r>
              <a:rPr lang="es-MX" sz="2800" b="1" dirty="0">
                <a:latin typeface="Franklin Gothic Medium" panose="020B0603020102020204" pitchFamily="34" charset="0"/>
              </a:rPr>
              <a:t>sector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empresarial.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Reapertura del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Centro de estudio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al desarrollo sostenible.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Desarrollo de la 2da edición del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Evento Internacional de Agroecología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20871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1178560" y="247418"/>
            <a:ext cx="757936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Aspectos menos logrados: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26160" y="1394908"/>
            <a:ext cx="107221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Insuficiente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seguimiento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 la formación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doctoral. </a:t>
            </a:r>
            <a:endParaRPr lang="es-MX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 smtClean="0">
                <a:latin typeface="Franklin Gothic Medium" panose="020B0603020102020204" pitchFamily="34" charset="0"/>
              </a:rPr>
              <a:t>Escaso desarrollo </a:t>
            </a:r>
            <a:r>
              <a:rPr lang="es-MX" sz="2400" b="1" dirty="0">
                <a:latin typeface="Franklin Gothic Medium" panose="020B0603020102020204" pitchFamily="34" charset="0"/>
              </a:rPr>
              <a:t>de acciones de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capacitación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en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entornos virtuales </a:t>
            </a:r>
            <a:r>
              <a:rPr lang="es-MX" sz="2400" b="1" dirty="0">
                <a:latin typeface="Franklin Gothic Medium" panose="020B0603020102020204" pitchFamily="34" charset="0"/>
              </a:rPr>
              <a:t>de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aprendizaje.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 smtClean="0">
                <a:latin typeface="Franklin Gothic Medium" panose="020B0603020102020204" pitchFamily="34" charset="0"/>
              </a:rPr>
              <a:t>Débil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trabajo de las facultades</a:t>
            </a:r>
            <a:r>
              <a:rPr lang="es-MX" sz="2400" b="1" dirty="0">
                <a:latin typeface="Franklin Gothic Medium" panose="020B0603020102020204" pitchFamily="34" charset="0"/>
              </a:rPr>
              <a:t>, fundamentalmente FCATE y FCE en la preparación y superación de cuadros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  <a:endParaRPr lang="es-MX" sz="2400" b="1" dirty="0">
              <a:latin typeface="Franklin Gothic Medium" panose="020B06030201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>
                <a:latin typeface="Franklin Gothic Medium" panose="020B0603020102020204" pitchFamily="34" charset="0"/>
              </a:rPr>
              <a:t> No se alcanzan los resultados esperados en la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atención al sector empresarial</a:t>
            </a:r>
            <a:r>
              <a:rPr lang="es-MX" sz="2400" b="1" dirty="0">
                <a:latin typeface="Franklin Gothic Medium" panose="020B0603020102020204" pitchFamily="34" charset="0"/>
              </a:rPr>
              <a:t> ubicado en la cabecera provincial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>
                <a:latin typeface="Franklin Gothic Medium" panose="020B0603020102020204" pitchFamily="34" charset="0"/>
              </a:rPr>
              <a:t>Insuficiente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visibilidad de los resultados científicos</a:t>
            </a:r>
            <a:r>
              <a:rPr lang="es-MX" sz="2400" b="1" dirty="0">
                <a:latin typeface="Franklin Gothic Medium" panose="020B0603020102020204" pitchFamily="34" charset="0"/>
              </a:rPr>
              <a:t> de la universidad en revistas de alto impacto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>
                <a:latin typeface="Franklin Gothic Medium" panose="020B0603020102020204" pitchFamily="34" charset="0"/>
              </a:rPr>
              <a:t>Poca experiencia en la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coordinación de proyectos </a:t>
            </a:r>
            <a:r>
              <a:rPr lang="es-MX" sz="2400" b="1" dirty="0">
                <a:latin typeface="Franklin Gothic Medium" panose="020B0603020102020204" pitchFamily="34" charset="0"/>
              </a:rPr>
              <a:t>internacionales.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400" b="1" dirty="0">
                <a:latin typeface="Franklin Gothic Medium" panose="020B0603020102020204" pitchFamily="34" charset="0"/>
              </a:rPr>
              <a:t> No se logran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acciones específicas de colaboración</a:t>
            </a:r>
            <a:r>
              <a:rPr lang="es-MX" sz="2400" b="1" dirty="0">
                <a:latin typeface="Franklin Gothic Medium" panose="020B0603020102020204" pitchFamily="34" charset="0"/>
              </a:rPr>
              <a:t> con todas las universidades con las que se ha logrado convenio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  <a:endParaRPr lang="es-MX" sz="2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20871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2279827" y="474669"/>
            <a:ext cx="7628102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Proyecciones para el 2026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17 Rectángulo"/>
          <p:cNvSpPr>
            <a:spLocks noChangeArrowheads="1"/>
          </p:cNvSpPr>
          <p:nvPr/>
        </p:nvSpPr>
        <p:spPr bwMode="auto">
          <a:xfrm>
            <a:off x="1663412" y="1838275"/>
            <a:ext cx="8818880" cy="156966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Trabajo científico en los </a:t>
            </a:r>
            <a:r>
              <a:rPr lang="es-ES" altLang="es-ES" sz="4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D</a:t>
            </a:r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epartamentos docentes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5059873" y="1397064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bajo 14"/>
          <p:cNvSpPr/>
          <p:nvPr/>
        </p:nvSpPr>
        <p:spPr>
          <a:xfrm>
            <a:off x="5165974" y="3521582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1178560" y="3906767"/>
            <a:ext cx="10627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Control y seguimiento a la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formación doctoral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Proyección y seguimiento a las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publicaciones en revistas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de alto impacto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Proyección de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acciones postgraduadas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para profesores y sectores de los territorios.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Acciones en las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carreras que se preparan para la acreditación.</a:t>
            </a:r>
            <a:endParaRPr lang="en-US" sz="2800" b="1" dirty="0" smtClean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20871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7 Rectángulo"/>
          <p:cNvSpPr>
            <a:spLocks noChangeArrowheads="1"/>
          </p:cNvSpPr>
          <p:nvPr/>
        </p:nvSpPr>
        <p:spPr bwMode="auto">
          <a:xfrm>
            <a:off x="2279827" y="474669"/>
            <a:ext cx="7628102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Proyecciones  Futuras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24203" y="1702247"/>
            <a:ext cx="106487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400" b="1" dirty="0" smtClean="0">
                <a:latin typeface="Franklin Gothic Medium" panose="020B0603020102020204" pitchFamily="34" charset="0"/>
              </a:rPr>
              <a:t>Continuar en el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Consejo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científico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de la UA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el seguimiento al trabajo de las líneas de investigación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latin typeface="Franklin Gothic Medium" panose="020B0603020102020204" pitchFamily="34" charset="0"/>
              </a:rPr>
              <a:t>Las líneas mantienen sus </a:t>
            </a:r>
            <a:r>
              <a:rPr lang="es-ES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espacios mensuales </a:t>
            </a:r>
            <a:r>
              <a:rPr lang="es-ES" sz="2400" b="1" dirty="0" smtClean="0">
                <a:latin typeface="Franklin Gothic Medium" panose="020B0603020102020204" pitchFamily="34" charset="0"/>
              </a:rPr>
              <a:t>para reunirse con preferencia online.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dirty="0">
                <a:latin typeface="Franklin Gothic Medium" panose="020B0603020102020204" pitchFamily="34" charset="0"/>
              </a:rPr>
              <a:t> Reorganizar </a:t>
            </a:r>
            <a:r>
              <a:rPr lang="es-E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los eventos y publicaciones en cada línea</a:t>
            </a:r>
            <a:r>
              <a:rPr lang="es-ES" sz="2400" b="1" dirty="0">
                <a:latin typeface="Franklin Gothic Medium" panose="020B0603020102020204" pitchFamily="34" charset="0"/>
              </a:rPr>
              <a:t> en </a:t>
            </a:r>
            <a:r>
              <a:rPr lang="es-ES" sz="2400" b="1" dirty="0" smtClean="0">
                <a:latin typeface="Franklin Gothic Medium" panose="020B0603020102020204" pitchFamily="34" charset="0"/>
              </a:rPr>
              <a:t>correspondencia con su esencia.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dirty="0">
                <a:latin typeface="Franklin Gothic Medium" panose="020B0603020102020204" pitchFamily="34" charset="0"/>
              </a:rPr>
              <a:t> E</a:t>
            </a:r>
            <a:r>
              <a:rPr lang="es-ES" sz="2400" b="1" dirty="0" smtClean="0">
                <a:latin typeface="Franklin Gothic Medium" panose="020B0603020102020204" pitchFamily="34" charset="0"/>
              </a:rPr>
              <a:t>l </a:t>
            </a:r>
            <a:r>
              <a:rPr lang="es-E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Centro de gestión de la información </a:t>
            </a:r>
            <a:r>
              <a:rPr lang="es-ES" sz="2400" b="1" dirty="0" smtClean="0">
                <a:latin typeface="Franklin Gothic Medium" panose="020B0603020102020204" pitchFamily="34" charset="0"/>
              </a:rPr>
              <a:t>trabajará en la creación del repositorio de la UA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dirty="0">
                <a:latin typeface="Franklin Gothic Medium" panose="020B0603020102020204" pitchFamily="34" charset="0"/>
              </a:rPr>
              <a:t> </a:t>
            </a:r>
            <a:r>
              <a:rPr lang="es-ES" sz="2400" b="1" dirty="0" smtClean="0">
                <a:latin typeface="Franklin Gothic Medium" panose="020B0603020102020204" pitchFamily="34" charset="0"/>
              </a:rPr>
              <a:t>Se continúan los esfuerzos para la reapertura de la </a:t>
            </a:r>
            <a:r>
              <a:rPr lang="es-ES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Revista Villena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MEGAPROYECTO DE </a:t>
            </a:r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UNIVERSIDAD VERDE </a:t>
            </a:r>
          </a:p>
        </p:txBody>
      </p:sp>
    </p:spTree>
    <p:extLst>
      <p:ext uri="{BB962C8B-B14F-4D97-AF65-F5344CB8AC3E}">
        <p14:creationId xmlns:p14="http://schemas.microsoft.com/office/powerpoint/2010/main" val="1220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59633" y="2070590"/>
            <a:ext cx="103733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“Son aquellas instituciones que no solo implementan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prácticas sostenibles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en su campus, sino que también fomentan un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cambio cultural hacia la sostenibilidad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 través de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investigación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,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enseñanza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y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participación comunitaria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Hsu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(2020)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F1B019A8-B4C6-447E-8BA0-D6BC0DDA74D9}"/>
              </a:ext>
            </a:extLst>
          </p:cNvPr>
          <p:cNvSpPr/>
          <p:nvPr/>
        </p:nvSpPr>
        <p:spPr>
          <a:xfrm>
            <a:off x="3133954" y="392474"/>
            <a:ext cx="5607710" cy="886408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UNIVERSIDAD VERDE 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27" y="258110"/>
            <a:ext cx="1057482" cy="934876"/>
          </a:xfrm>
          <a:prstGeom prst="rect">
            <a:avLst/>
          </a:prstGeom>
          <a:noFill/>
        </p:spPr>
      </p:pic>
      <p:sp>
        <p:nvSpPr>
          <p:cNvPr id="6" name="Flecha abajo 5"/>
          <p:cNvSpPr/>
          <p:nvPr/>
        </p:nvSpPr>
        <p:spPr>
          <a:xfrm>
            <a:off x="5057968" y="1296103"/>
            <a:ext cx="1670180" cy="44847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2D050"/>
              </a:gs>
              <a:gs pos="61000">
                <a:schemeClr val="accent6">
                  <a:lumMod val="75000"/>
                </a:schemeClr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100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27025" y="1902797"/>
            <a:ext cx="1071154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“La gestión de la sostenibilidad en las universidades verdes implica la implementación de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políticas y prácticas que promueven la sostenibilidad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ambiental, social y económica dentro del campus universitario, a través de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educación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,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investigación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y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operación institucional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Lozano y </a:t>
            </a: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Peattie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(2018)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F1B019A8-B4C6-447E-8BA0-D6BC0DDA74D9}"/>
              </a:ext>
            </a:extLst>
          </p:cNvPr>
          <p:cNvSpPr/>
          <p:nvPr/>
        </p:nvSpPr>
        <p:spPr>
          <a:xfrm>
            <a:off x="1981200" y="392474"/>
            <a:ext cx="7620000" cy="886408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GESTIÓN DE LA SOSTENIBILIDAD 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27" y="258110"/>
            <a:ext cx="1057482" cy="934876"/>
          </a:xfrm>
          <a:prstGeom prst="rect">
            <a:avLst/>
          </a:prstGeom>
          <a:noFill/>
        </p:spPr>
      </p:pic>
      <p:sp>
        <p:nvSpPr>
          <p:cNvPr id="6" name="Flecha abajo 5"/>
          <p:cNvSpPr/>
          <p:nvPr/>
        </p:nvSpPr>
        <p:spPr>
          <a:xfrm>
            <a:off x="5057968" y="1296103"/>
            <a:ext cx="1670180" cy="44847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2D050"/>
              </a:gs>
              <a:gs pos="61000">
                <a:schemeClr val="accent6">
                  <a:lumMod val="75000"/>
                </a:schemeClr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48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2" y="184628"/>
            <a:ext cx="10874349" cy="553985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797387" y="6286116"/>
            <a:ext cx="6624378" cy="520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CIENTÍFICA DE LA UNIVERSIDAD</a:t>
            </a:r>
            <a:endParaRPr kumimoji="0" lang="es-C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6750308" y="5800027"/>
            <a:ext cx="1166406" cy="4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00" y="5803642"/>
            <a:ext cx="1140945" cy="1054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abajo 1"/>
          <p:cNvSpPr/>
          <p:nvPr/>
        </p:nvSpPr>
        <p:spPr>
          <a:xfrm>
            <a:off x="2790283" y="653143"/>
            <a:ext cx="699796" cy="270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10295802" y="634480"/>
            <a:ext cx="699796" cy="270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7072270" y="625148"/>
            <a:ext cx="699796" cy="270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87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3771" y="2200275"/>
            <a:ext cx="109815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Contribuirá al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desarrollo sostenible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del territorio artemiseño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Contribuirá a mitigar los efectos del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cambio climático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(en una de las zonas más vulnerables de Cuba)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Presentará un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ahorro económico de recursos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 largo plazo en el MES y la universidad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Atraerá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estudiantes y organizaciones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de todo el mundo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Formará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profesionales comprometidos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con la sustentabilidad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Educará a la comunidad en una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cultura de responsabilidad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con el cuidado del medio ambiente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1E8243-6F26-458D-B5FC-488D98D8BC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338000"/>
            <a:ext cx="1647824" cy="14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3">
            <a:extLst>
              <a:ext uri="{FF2B5EF4-FFF2-40B4-BE49-F238E27FC236}">
                <a16:creationId xmlns:a16="http://schemas.microsoft.com/office/drawing/2014/main" id="{919FC739-614B-429B-8343-A7F911A2D59A}"/>
              </a:ext>
            </a:extLst>
          </p:cNvPr>
          <p:cNvSpPr/>
          <p:nvPr/>
        </p:nvSpPr>
        <p:spPr>
          <a:xfrm>
            <a:off x="1362269" y="280564"/>
            <a:ext cx="8377042" cy="1919711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¿ QUÉ IMPORTANCIA TIENE ACREDITAR LA UNIVERSIDAD DE ARTEMISA COMO UNIVERSIDAD VERDE?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786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640080"/>
            <a:ext cx="8067040" cy="465328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18416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7 Rectángulo"/>
          <p:cNvSpPr>
            <a:spLocks noChangeArrowheads="1"/>
          </p:cNvSpPr>
          <p:nvPr/>
        </p:nvSpPr>
        <p:spPr bwMode="auto">
          <a:xfrm>
            <a:off x="1158240" y="5083496"/>
            <a:ext cx="10856308" cy="156966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Vicerrectoría de Investigación, Posgrado e Internacionalización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17 Rectángulo"/>
          <p:cNvSpPr>
            <a:spLocks noChangeArrowheads="1"/>
          </p:cNvSpPr>
          <p:nvPr/>
        </p:nvSpPr>
        <p:spPr bwMode="auto">
          <a:xfrm>
            <a:off x="2926080" y="134203"/>
            <a:ext cx="631952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Gestión universitaria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1086" y="151415"/>
            <a:ext cx="8047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GESTIÓN UNIVERSITARIA EN EL ÁREA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8"/>
            <a:ext cx="975360" cy="6858018"/>
            <a:chOff x="-24384" y="-18"/>
            <a:chExt cx="500668" cy="685801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160" y="182705"/>
            <a:ext cx="1396451" cy="11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17 Rectángulo"/>
          <p:cNvSpPr>
            <a:spLocks noChangeArrowheads="1"/>
          </p:cNvSpPr>
          <p:nvPr/>
        </p:nvSpPr>
        <p:spPr bwMode="auto">
          <a:xfrm>
            <a:off x="1432560" y="1517578"/>
            <a:ext cx="977392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Política científica de la universidad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5465463" y="1028301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7 Rectángulo"/>
          <p:cNvSpPr>
            <a:spLocks noChangeArrowheads="1"/>
          </p:cNvSpPr>
          <p:nvPr/>
        </p:nvSpPr>
        <p:spPr bwMode="auto">
          <a:xfrm>
            <a:off x="2051086" y="3733403"/>
            <a:ext cx="2296160" cy="52322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Postgrado</a:t>
            </a:r>
            <a:endParaRPr lang="es-ES" altLang="es-ES" sz="2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17 Rectángulo"/>
          <p:cNvSpPr>
            <a:spLocks noChangeArrowheads="1"/>
          </p:cNvSpPr>
          <p:nvPr/>
        </p:nvSpPr>
        <p:spPr bwMode="auto">
          <a:xfrm>
            <a:off x="4510268" y="2660846"/>
            <a:ext cx="3088640" cy="52322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Ciencia y técnica</a:t>
            </a:r>
            <a:endParaRPr lang="es-ES" altLang="es-ES" sz="2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17 Rectángulo"/>
          <p:cNvSpPr>
            <a:spLocks noChangeArrowheads="1"/>
          </p:cNvSpPr>
          <p:nvPr/>
        </p:nvSpPr>
        <p:spPr bwMode="auto">
          <a:xfrm>
            <a:off x="6725303" y="4766435"/>
            <a:ext cx="3129280" cy="95410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Superación de cuadros</a:t>
            </a:r>
            <a:endParaRPr lang="es-ES" altLang="es-ES" sz="2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17 Rectángulo"/>
          <p:cNvSpPr>
            <a:spLocks noChangeArrowheads="1"/>
          </p:cNvSpPr>
          <p:nvPr/>
        </p:nvSpPr>
        <p:spPr bwMode="auto">
          <a:xfrm>
            <a:off x="7761931" y="3659174"/>
            <a:ext cx="3292457" cy="52322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Internacionalización</a:t>
            </a:r>
            <a:endParaRPr lang="es-ES" altLang="es-ES" sz="2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17 Rectángulo"/>
          <p:cNvSpPr>
            <a:spLocks noChangeArrowheads="1"/>
          </p:cNvSpPr>
          <p:nvPr/>
        </p:nvSpPr>
        <p:spPr bwMode="auto">
          <a:xfrm>
            <a:off x="2132366" y="5133969"/>
            <a:ext cx="3292457" cy="523220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Desarrollo Local</a:t>
            </a:r>
            <a:endParaRPr lang="es-ES" altLang="es-ES" sz="2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1919477" flipH="1">
            <a:off x="7818909" y="2825367"/>
            <a:ext cx="620759" cy="64470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6832733" flipH="1">
            <a:off x="3514864" y="2967528"/>
            <a:ext cx="620759" cy="64470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296964" flipH="1">
            <a:off x="3517164" y="4385702"/>
            <a:ext cx="620759" cy="64470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20925971" flipH="1">
            <a:off x="5764683" y="5176365"/>
            <a:ext cx="620759" cy="64470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4696305" flipH="1">
            <a:off x="10044259" y="4374233"/>
            <a:ext cx="620759" cy="64470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4125" y="6039859"/>
            <a:ext cx="11100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CREACIÓN DE UN ENTORNO QUE FOMENTA LA CREATIVIDAD, LA INVESTIGACIÓN Y EL DESARROLLO DE NUEVAS IDEAS DESDE LA INNOVACIÓN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18"/>
            <a:ext cx="711200" cy="6858018"/>
            <a:chOff x="-24384" y="-18"/>
            <a:chExt cx="500668" cy="68580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312587"/>
            <a:ext cx="1283779" cy="132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903330" y="1765318"/>
            <a:ext cx="10841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Franklin Gothic Medium" panose="020B0603020102020204" pitchFamily="34" charset="0"/>
              </a:rPr>
              <a:t>Se propone:</a:t>
            </a:r>
          </a:p>
          <a:p>
            <a:pPr algn="just"/>
            <a:endParaRPr lang="es-MX" sz="2800" b="1" dirty="0" smtClean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Conservar, integrar, actualizar y enriquecer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la herencia cultural de conocimientos, ideas, capacidades y  valores que tiene la universidad desde la innovación.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D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esarrollar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capacidades de transformación individual y social </a:t>
            </a:r>
            <a:r>
              <a:rPr lang="es-MX" sz="2800" b="1" dirty="0">
                <a:latin typeface="Franklin Gothic Medium" panose="020B0603020102020204" pitchFamily="34" charset="0"/>
              </a:rPr>
              <a:t>en los implicados que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favorezca </a:t>
            </a:r>
            <a:r>
              <a:rPr lang="es-MX" sz="2800" b="1" dirty="0">
                <a:latin typeface="Franklin Gothic Medium" panose="020B0603020102020204" pitchFamily="34" charset="0"/>
              </a:rPr>
              <a:t>la elevación de la calidad de los procesos universitarios.</a:t>
            </a:r>
            <a:endParaRPr lang="en-US" sz="28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Elevar los niveles de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pertinencia y  satisfacción social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antes sus compromisos con la sociedad actual y futura. </a:t>
            </a: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903330" y="441146"/>
            <a:ext cx="945896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Gestión universitaria del área IPI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41" y="208718"/>
            <a:ext cx="1432207" cy="13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7 Rectángulo"/>
          <p:cNvSpPr>
            <a:spLocks noChangeArrowheads="1"/>
          </p:cNvSpPr>
          <p:nvPr/>
        </p:nvSpPr>
        <p:spPr bwMode="auto">
          <a:xfrm>
            <a:off x="1178560" y="444189"/>
            <a:ext cx="8930640" cy="830997"/>
          </a:xfrm>
          <a:prstGeom prst="rect">
            <a:avLst/>
          </a:prstGeom>
          <a:noFill/>
          <a:ln w="57150">
            <a:solidFill>
              <a:srgbClr val="D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4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Concepción del trabajo del área</a:t>
            </a:r>
            <a:endParaRPr lang="es-ES" altLang="es-ES" sz="4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78560" y="4125884"/>
            <a:ext cx="10627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Visión integrada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de los procesos que la componen.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Franklin Gothic Medium" panose="020B0603020102020204" pitchFamily="34" charset="0"/>
              </a:rPr>
              <a:t>Fortalecimiento de las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relaciones de trabajo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 entre los grupos y direcciones.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Dirección horizontal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para la toma de decisiones.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b="1" dirty="0">
                <a:latin typeface="Franklin Gothic Medium" panose="020B0603020102020204" pitchFamily="34" charset="0"/>
              </a:rPr>
              <a:t>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Fortalecimiento de la </a:t>
            </a:r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preparaciones en los CUM y facultades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.</a:t>
            </a:r>
            <a:endParaRPr lang="en-US" sz="2800" b="1" dirty="0">
              <a:latin typeface="Franklin Gothic Medium" panose="020B0603020102020204" pitchFamily="34" charset="0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1767840" y="1484132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 Rectángulo"/>
          <p:cNvSpPr/>
          <p:nvPr/>
        </p:nvSpPr>
        <p:spPr>
          <a:xfrm>
            <a:off x="1096046" y="186005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5050"/>
                </a:solidFill>
                <a:latin typeface="Franklin Gothic Medium" panose="020B0603020102020204" pitchFamily="34" charset="0"/>
              </a:rPr>
              <a:t>UNIDAD DE ACCIÓN</a:t>
            </a:r>
          </a:p>
        </p:txBody>
      </p:sp>
      <p:sp>
        <p:nvSpPr>
          <p:cNvPr id="17" name="4 Rectángulo"/>
          <p:cNvSpPr/>
          <p:nvPr/>
        </p:nvSpPr>
        <p:spPr>
          <a:xfrm>
            <a:off x="4366148" y="1871487"/>
            <a:ext cx="3299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itchFamily="34" charset="0"/>
              </a:rPr>
              <a:t>COMPLEMENTARIEDAD DE ENFOQUES Y VISIONES</a:t>
            </a:r>
            <a:endParaRPr lang="ko-KR" altLang="en-US" sz="2400" b="1" dirty="0">
              <a:solidFill>
                <a:srgbClr val="0070C0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sp>
        <p:nvSpPr>
          <p:cNvPr id="18" name="5 Rectángulo"/>
          <p:cNvSpPr/>
          <p:nvPr/>
        </p:nvSpPr>
        <p:spPr>
          <a:xfrm>
            <a:off x="7825931" y="1860052"/>
            <a:ext cx="2943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</a:rPr>
              <a:t>VISION CIENTÍFICA E 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</a:rPr>
              <a:t>INNOVADORA 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5406371" y="1421071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abajo 19"/>
          <p:cNvSpPr/>
          <p:nvPr/>
        </p:nvSpPr>
        <p:spPr>
          <a:xfrm>
            <a:off x="8688112" y="1432003"/>
            <a:ext cx="1219200" cy="3759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errar llave 20"/>
          <p:cNvSpPr/>
          <p:nvPr/>
        </p:nvSpPr>
        <p:spPr>
          <a:xfrm rot="5400000">
            <a:off x="5929853" y="-53544"/>
            <a:ext cx="648000" cy="7306917"/>
          </a:xfrm>
          <a:prstGeom prst="rightBrace">
            <a:avLst>
              <a:gd name="adj1" fmla="val 0"/>
              <a:gd name="adj2" fmla="val 48426"/>
            </a:avLst>
          </a:prstGeom>
          <a:noFill/>
          <a:ln w="7302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002" y="153519"/>
            <a:ext cx="1021588" cy="950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511337" y="716181"/>
            <a:ext cx="804609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desarrollo agropecuario sostenible.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empresarial y pública.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estudios sociales y comunitarios.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Perfeccionamiento de la educación.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 Física Deporte y Recreación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060224" y="1417055"/>
            <a:ext cx="186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Doctores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11337" y="3464778"/>
            <a:ext cx="45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Centro de estudios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sobre Desarrollo Sostenible (CEDES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093494" y="4295775"/>
            <a:ext cx="3652609" cy="2508784"/>
            <a:chOff x="2339752" y="2108835"/>
            <a:chExt cx="4824536" cy="303466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2108835"/>
              <a:ext cx="4824536" cy="3034665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2555776" y="4299942"/>
              <a:ext cx="720080" cy="80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5523310" flipH="1">
            <a:off x="5450972" y="2973239"/>
            <a:ext cx="659832" cy="58489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0973368" flipH="1">
            <a:off x="7500590" y="1772976"/>
            <a:ext cx="824288" cy="6803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03980" y="2532179"/>
            <a:ext cx="351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ECTI Jardín Botánico “</a:t>
            </a:r>
            <a:r>
              <a:rPr kumimoji="0" lang="es-MX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Orguideario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de Soroa”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661246" y="4865567"/>
            <a:ext cx="5409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Único especializado en la conservación de la flora </a:t>
            </a:r>
            <a:r>
              <a:rPr kumimoji="0" lang="es-MX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orguideológica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cubana. Aporta en la educación ambiental en Pregrado y Postgrado fundamentalmente.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81" y="3314837"/>
            <a:ext cx="2591161" cy="1611004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1384407" y="116412"/>
            <a:ext cx="4269946" cy="548117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Líneas de investigación 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8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45435"/>
            <a:ext cx="1021588" cy="950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321837" y="812210"/>
            <a:ext cx="8046098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para el desarrollo agropecuario sostenible.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empresarial y pública.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estudios sociales y comunitarios.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Perfeccionamiento de la educación.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1350645" algn="l"/>
              </a:tabLst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 Física Deporte y Recreación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87138" y="3510217"/>
            <a:ext cx="4208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Cátedra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multidisciplinaria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salud”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35292" y="4445445"/>
            <a:ext cx="526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coordinación y la colaboración de los programas de salud humana, animal, vegetal y medioambiental con el propósito de mejorar la prevención y la preparación ante las futuras amenazas de salud.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869746" flipH="1">
            <a:off x="879802" y="2851842"/>
            <a:ext cx="1120119" cy="83965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0800000" flipH="1">
            <a:off x="7216787" y="1883251"/>
            <a:ext cx="825317" cy="83965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89277" y="3430285"/>
            <a:ext cx="411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Observatorio demográfico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41046" y="3920731"/>
            <a:ext cx="4411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Recopilar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procesar y visibilizar indicadores relacionados con la dinámica demográfica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estrecha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relación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población y el desarrollo.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trabaja en los barrios vulnerables de la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provincia.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15" name="image2.png"/>
          <p:cNvPicPr/>
          <p:nvPr/>
        </p:nvPicPr>
        <p:blipFill rotWithShape="1">
          <a:blip r:embed="rId3"/>
          <a:srcRect l="12517" t="8331" r="57577" b="44938"/>
          <a:stretch/>
        </p:blipFill>
        <p:spPr bwMode="auto">
          <a:xfrm>
            <a:off x="8306877" y="1704453"/>
            <a:ext cx="2688027" cy="1836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redondeado 15"/>
          <p:cNvSpPr/>
          <p:nvPr/>
        </p:nvSpPr>
        <p:spPr>
          <a:xfrm>
            <a:off x="1384407" y="116412"/>
            <a:ext cx="4269946" cy="548117"/>
          </a:xfrm>
          <a:prstGeom prst="roundRect">
            <a:avLst/>
          </a:prstGeom>
          <a:gradFill flip="none" rotWithShape="1">
            <a:gsLst>
              <a:gs pos="24000">
                <a:schemeClr val="accent1">
                  <a:lumMod val="45000"/>
                  <a:lumOff val="55000"/>
                </a:schemeClr>
              </a:gs>
              <a:gs pos="57000">
                <a:srgbClr val="FF7C80"/>
              </a:gs>
              <a:gs pos="8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Líneas de investigación 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7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47" y="119993"/>
            <a:ext cx="857154" cy="722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280388" y="1439511"/>
            <a:ext cx="504646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UA coordina en unión al CITMA un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 territorial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relacionado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producción de alimentos ( FCATE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32315" y="59997"/>
            <a:ext cx="499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PROGRAMA Y PROYECTOS LÍNEA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para el desarrollo agropecuario sostenible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63643" y="3291718"/>
            <a:ext cx="511513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4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uso de policultivos en fincas de Artemisa.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4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Estrategias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participativas de educación ambiental y manejo agroecológico para mitigar el cambio climático y fortalecer el sistema de producción agrícola en Artemisa. 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PAPT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)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584098" y="1320322"/>
            <a:ext cx="5499045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Laboratorio de innovación pública municipal (LIPM) PAPS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Transformaciones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infocomunicacionales en la gestión de la calidad en la Administración Pública local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PAPN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Sistema de preparación para los docentes del CUM de Guanajay en gestión de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 (PI)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 INNOVA de SAB. Asociado al CITMA del municipio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Territorial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27819" y="119993"/>
            <a:ext cx="374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PROYECTOS  LÍNEA  2  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empresarial y pública.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37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29" y="363116"/>
            <a:ext cx="1045029" cy="8529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1441638" y="346006"/>
            <a:ext cx="3902159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0645" algn="l"/>
              </a:tabLst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LÍNEA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3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estudios sociales y comunitarios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41638" y="2225396"/>
            <a:ext cx="424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Garantía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de los derechos sexuales y reproductivos a la mujer en la atención materno-infantil” en colaboración con Ciencias Médicas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29676" y="478497"/>
            <a:ext cx="436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PROYECTOS    LÍNEA  4 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Perfeccionamiento </a:t>
            </a: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Educación.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67534" y="2048592"/>
            <a:ext cx="554907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Modelo de dirección para el vínculo de los grupos científicos estudiantiles con los sectores estratégicos artemiseño. (PNAP)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Integración de la dimensión ambiental en la formación de postgrado de los profesionales del sector educacional. (PNAP</a:t>
            </a:r>
            <a:r>
              <a:rPr kumimoji="0" lang="es-C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8"/>
            <a:ext cx="660400" cy="6858018"/>
            <a:chOff x="-24384" y="-18"/>
            <a:chExt cx="500668" cy="685801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4384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-24384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-24384" y="5962480"/>
              <a:ext cx="500034" cy="89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4">
              <a:extLst>
                <a:ext uri="{FF2B5EF4-FFF2-40B4-BE49-F238E27FC236}">
                  <a16:creationId xmlns:a16="http://schemas.microsoft.com/office/drawing/2014/main" id="{8A81A221-9108-4260-B9D0-C8F4DE798B8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-23750" y="4533720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81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1536</Words>
  <Application>Microsoft Office PowerPoint</Application>
  <PresentationFormat>Panorámica</PresentationFormat>
  <Paragraphs>140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Franklin Gothic Medium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86</cp:revision>
  <dcterms:created xsi:type="dcterms:W3CDTF">2024-12-09T23:06:55Z</dcterms:created>
  <dcterms:modified xsi:type="dcterms:W3CDTF">2026-02-16T18:53:36Z</dcterms:modified>
</cp:coreProperties>
</file>