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bin" ContentType="application/vnd.openxmlformats-officedocument.oleObject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Default Extension="emf" ContentType="image/x-emf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notesSlides/notesSlide13.xml" ContentType="application/vnd.openxmlformats-officedocument.presentationml.notesSlide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1"/>
  </p:notesMasterIdLst>
  <p:sldIdLst>
    <p:sldId id="256" r:id="rId2"/>
    <p:sldId id="257" r:id="rId3"/>
    <p:sldId id="258" r:id="rId4"/>
    <p:sldId id="261" r:id="rId5"/>
    <p:sldId id="263" r:id="rId6"/>
    <p:sldId id="264" r:id="rId7"/>
    <p:sldId id="265" r:id="rId8"/>
    <p:sldId id="267" r:id="rId9"/>
    <p:sldId id="268" r:id="rId10"/>
    <p:sldId id="270" r:id="rId11"/>
    <p:sldId id="271" r:id="rId12"/>
    <p:sldId id="272" r:id="rId13"/>
    <p:sldId id="273" r:id="rId14"/>
    <p:sldId id="274" r:id="rId15"/>
    <p:sldId id="276" r:id="rId16"/>
    <p:sldId id="277" r:id="rId17"/>
    <p:sldId id="278" r:id="rId18"/>
    <p:sldId id="279" r:id="rId19"/>
    <p:sldId id="280" r:id="rId20"/>
    <p:sldId id="281" r:id="rId21"/>
    <p:sldId id="282" r:id="rId22"/>
    <p:sldId id="283" r:id="rId23"/>
    <p:sldId id="284" r:id="rId24"/>
    <p:sldId id="285" r:id="rId25"/>
    <p:sldId id="286" r:id="rId26"/>
    <p:sldId id="287" r:id="rId27"/>
    <p:sldId id="288" r:id="rId28"/>
    <p:sldId id="289" r:id="rId29"/>
    <p:sldId id="290" r:id="rId30"/>
    <p:sldId id="291" r:id="rId31"/>
    <p:sldId id="292" r:id="rId32"/>
    <p:sldId id="293" r:id="rId33"/>
    <p:sldId id="294" r:id="rId34"/>
    <p:sldId id="295" r:id="rId35"/>
    <p:sldId id="296" r:id="rId36"/>
    <p:sldId id="297" r:id="rId37"/>
    <p:sldId id="298" r:id="rId38"/>
    <p:sldId id="299" r:id="rId39"/>
    <p:sldId id="300" r:id="rId40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296" y="-6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5D3D1AE-AB9B-47E7-ABBA-FE4D39CAB2B7}" type="datetimeFigureOut">
              <a:rPr lang="es-ES" smtClean="0"/>
              <a:pPr/>
              <a:t>01/04/2026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9CBDA8-6DC4-4AFA-947E-28BDB579C27B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352F287-17D8-4706-9987-92C3055A7342}" type="slidenum">
              <a:rPr lang="es-ES_tradnl"/>
              <a:pPr/>
              <a:t>5</a:t>
            </a:fld>
            <a:endParaRPr lang="es-ES_tradnl"/>
          </a:p>
        </p:txBody>
      </p:sp>
      <p:sp>
        <p:nvSpPr>
          <p:cNvPr id="5314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1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ES_tradnl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4F49133-71C9-4E05-9F5E-39622A9B8D15}" type="slidenum">
              <a:rPr lang="es-ES_tradnl"/>
              <a:pPr/>
              <a:t>32</a:t>
            </a:fld>
            <a:endParaRPr lang="es-ES_tradnl"/>
          </a:p>
        </p:txBody>
      </p:sp>
      <p:sp>
        <p:nvSpPr>
          <p:cNvPr id="5386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8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ES_tradnl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C8B1960-F598-4667-888B-09DE91954749}" type="slidenum">
              <a:rPr lang="es-ES_tradnl"/>
              <a:pPr/>
              <a:t>33</a:t>
            </a:fld>
            <a:endParaRPr lang="es-ES_tradnl"/>
          </a:p>
        </p:txBody>
      </p:sp>
      <p:sp>
        <p:nvSpPr>
          <p:cNvPr id="5396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9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ES_tradnl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7E9F0BF-3FC3-4676-A879-15DFDA9F0648}" type="slidenum">
              <a:rPr lang="es-ES_tradnl"/>
              <a:pPr/>
              <a:t>34</a:t>
            </a:fld>
            <a:endParaRPr lang="es-ES_tradnl"/>
          </a:p>
        </p:txBody>
      </p:sp>
      <p:sp>
        <p:nvSpPr>
          <p:cNvPr id="5406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0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ES_tradnl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34523A4-C24A-44CE-95E5-07853F0A5F17}" type="slidenum">
              <a:rPr lang="es-ES_tradnl"/>
              <a:pPr/>
              <a:t>35</a:t>
            </a:fld>
            <a:endParaRPr lang="es-ES_tradnl"/>
          </a:p>
        </p:txBody>
      </p:sp>
      <p:sp>
        <p:nvSpPr>
          <p:cNvPr id="5437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37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ES_tradnl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76120DC-7153-40E1-A176-3CDB473C8E5D}" type="slidenum">
              <a:rPr lang="es-ES_tradnl"/>
              <a:pPr/>
              <a:t>36</a:t>
            </a:fld>
            <a:endParaRPr lang="es-ES_tradnl"/>
          </a:p>
        </p:txBody>
      </p:sp>
      <p:sp>
        <p:nvSpPr>
          <p:cNvPr id="5447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47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ES_tradnl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104CF4C-94BF-47FC-8E60-D51B99D4353E}" type="slidenum">
              <a:rPr lang="es-ES_tradnl"/>
              <a:pPr/>
              <a:t>37</a:t>
            </a:fld>
            <a:endParaRPr lang="es-ES_tradnl"/>
          </a:p>
        </p:txBody>
      </p:sp>
      <p:sp>
        <p:nvSpPr>
          <p:cNvPr id="5457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57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ES_tradnl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D8B8E99-9A47-420D-82E1-07965FF431C1}" type="slidenum">
              <a:rPr lang="es-ES_tradnl"/>
              <a:pPr/>
              <a:t>6</a:t>
            </a:fld>
            <a:endParaRPr lang="es-ES_tradnl"/>
          </a:p>
        </p:txBody>
      </p:sp>
      <p:sp>
        <p:nvSpPr>
          <p:cNvPr id="5324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2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ES_tradnl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66BD8A6-AB20-423B-8007-418DDFE738C9}" type="slidenum">
              <a:rPr lang="es-ES_tradnl"/>
              <a:pPr/>
              <a:t>7</a:t>
            </a:fld>
            <a:endParaRPr lang="es-ES_tradnl"/>
          </a:p>
        </p:txBody>
      </p:sp>
      <p:sp>
        <p:nvSpPr>
          <p:cNvPr id="5335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3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ES_tradnl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4CC2D95-029B-454D-9972-61C82ADE4352}" type="slidenum">
              <a:rPr lang="es-ES_tradnl"/>
              <a:pPr/>
              <a:t>8</a:t>
            </a:fld>
            <a:endParaRPr lang="es-ES_tradnl"/>
          </a:p>
        </p:txBody>
      </p:sp>
      <p:sp>
        <p:nvSpPr>
          <p:cNvPr id="5345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4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ES_tradnl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A31655D-FA3A-4AF4-BA68-5E6BE36CEDA0}" type="slidenum">
              <a:rPr lang="es-ES_tradnl"/>
              <a:pPr/>
              <a:t>9</a:t>
            </a:fld>
            <a:endParaRPr lang="es-ES_tradnl"/>
          </a:p>
        </p:txBody>
      </p:sp>
      <p:sp>
        <p:nvSpPr>
          <p:cNvPr id="5355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5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ES_tradnl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CB00466-B5F8-4D5D-908A-92B2095D6C2E}" type="slidenum">
              <a:rPr lang="es-ES_tradnl"/>
              <a:pPr/>
              <a:t>19</a:t>
            </a:fld>
            <a:endParaRPr lang="es-ES_tradnl"/>
          </a:p>
        </p:txBody>
      </p:sp>
      <p:sp>
        <p:nvSpPr>
          <p:cNvPr id="5263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6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ES_tradnl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C44A09F-A1BD-4D5A-8ADC-AE8156CCB583}" type="slidenum">
              <a:rPr lang="es-ES_tradnl"/>
              <a:pPr/>
              <a:t>26</a:t>
            </a:fld>
            <a:endParaRPr lang="es-ES_tradnl"/>
          </a:p>
        </p:txBody>
      </p:sp>
      <p:sp>
        <p:nvSpPr>
          <p:cNvPr id="634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2525" y="681038"/>
            <a:ext cx="4552950" cy="3414712"/>
          </a:xfrm>
          <a:ln w="12700" cap="flat">
            <a:solidFill>
              <a:schemeClr val="tx1"/>
            </a:solidFill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</p:sp>
      <p:sp>
        <p:nvSpPr>
          <p:cNvPr id="634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57850"/>
            <a:ext cx="5029200" cy="4134940"/>
          </a:xfrm>
          <a:ln/>
        </p:spPr>
        <p:txBody>
          <a:bodyPr lIns="92051" tIns="46025" rIns="92051" bIns="46025"/>
          <a:lstStyle/>
          <a:p>
            <a:endParaRPr lang="es-ES_tradnl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9F76B96-13BD-478D-AFBC-E43BA7536F06}" type="slidenum">
              <a:rPr lang="es-ES_tradnl"/>
              <a:pPr/>
              <a:t>30</a:t>
            </a:fld>
            <a:endParaRPr lang="es-ES_tradnl"/>
          </a:p>
        </p:txBody>
      </p:sp>
      <p:sp>
        <p:nvSpPr>
          <p:cNvPr id="5365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6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ES_tradnl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C75ABBE-7F40-4AB4-8207-37CF3F88A28E}" type="slidenum">
              <a:rPr lang="es-ES_tradnl"/>
              <a:pPr/>
              <a:t>31</a:t>
            </a:fld>
            <a:endParaRPr lang="es-ES_tradnl"/>
          </a:p>
        </p:txBody>
      </p:sp>
      <p:sp>
        <p:nvSpPr>
          <p:cNvPr id="5376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7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ES_tradnl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ítulo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7" name="16 Subtítulo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30" name="2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01/04/2026</a:t>
            </a:fld>
            <a:endParaRPr lang="es-ES"/>
          </a:p>
        </p:txBody>
      </p:sp>
      <p:sp>
        <p:nvSpPr>
          <p:cNvPr id="19" name="1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27" name="2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01/04/2026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01/04/2026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lipArtAndTx">
  <p:cSld name="Título, imágenes prediseñadas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066800" y="304800"/>
            <a:ext cx="7543800" cy="14319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imágenes prediseñadas"/>
          <p:cNvSpPr>
            <a:spLocks noGrp="1"/>
          </p:cNvSpPr>
          <p:nvPr>
            <p:ph type="clipArt" sz="half" idx="1"/>
          </p:nvPr>
        </p:nvSpPr>
        <p:spPr>
          <a:xfrm>
            <a:off x="1066800" y="1981200"/>
            <a:ext cx="3695700" cy="4114800"/>
          </a:xfrm>
        </p:spPr>
        <p:txBody>
          <a:bodyPr/>
          <a:lstStyle/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914900" y="1981200"/>
            <a:ext cx="3695700" cy="411480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1066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7056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F26B1756-C5AA-481B-879C-173EE10EEE98}" type="slidenum">
              <a:rPr lang="es-ES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="" xmlns:p14="http://schemas.microsoft.com/office/powerpoint/2010/main" val="1314197599"/>
      </p:ext>
    </p:extLst>
  </p:cSld>
  <p:clrMapOvr>
    <a:masterClrMapping/>
  </p:clrMapOvr>
  <p:transition>
    <p:random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>
  <p:cSld name="Título y texto e imágenes prediseñad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066800" y="304800"/>
            <a:ext cx="7543800" cy="14319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sz="half" idx="1"/>
          </p:nvPr>
        </p:nvSpPr>
        <p:spPr>
          <a:xfrm>
            <a:off x="1066800" y="1981200"/>
            <a:ext cx="3695700" cy="411480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imágenes prediseñadas"/>
          <p:cNvSpPr>
            <a:spLocks noGrp="1"/>
          </p:cNvSpPr>
          <p:nvPr>
            <p:ph type="clipArt" sz="half" idx="2"/>
          </p:nvPr>
        </p:nvSpPr>
        <p:spPr>
          <a:xfrm>
            <a:off x="4914900" y="1981200"/>
            <a:ext cx="3695700" cy="4114800"/>
          </a:xfrm>
        </p:spPr>
        <p:txBody>
          <a:bodyPr/>
          <a:lstStyle/>
          <a:p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1066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7056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FF088404-982B-4749-932C-9830280BBF35}" type="slidenum">
              <a:rPr lang="es-ES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="" xmlns:p14="http://schemas.microsoft.com/office/powerpoint/2010/main" val="3520906198"/>
      </p:ext>
    </p:extLst>
  </p:cSld>
  <p:clrMapOvr>
    <a:masterClrMapping/>
  </p:clrMapOvr>
  <p:transition>
    <p:random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01/04/2026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01/04/2026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01/04/2026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01/04/2026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01/04/2026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01/04/2026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01/04/2026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Recortar y redondear rectángulo de esquina sencilla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Triángulo rectángulo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01/04/2026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10" name="9 Forma libre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10 Forma libre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Forma libre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Forma libre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8 Marcador de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0" name="29 Marcador de texto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A847CFC-816F-41D0-AAC0-9BF4FEBC753E}" type="datetimeFigureOut">
              <a:rPr lang="es-ES" smtClean="0"/>
              <a:pPr/>
              <a:t>01/04/2026</a:t>
            </a:fld>
            <a:endParaRPr lang="es-ES"/>
          </a:p>
        </p:txBody>
      </p:sp>
      <p:sp>
        <p:nvSpPr>
          <p:cNvPr id="22" name="21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  <p:grpSp>
        <p:nvGrpSpPr>
          <p:cNvPr id="2" name="1 Grupo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11 Forma libre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12 Forma libre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2.v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4" Type="http://schemas.openxmlformats.org/officeDocument/2006/relationships/oleObject" Target="../embeddings/oleObject3.bin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6.v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7.vml"/><Relationship Id="rId4" Type="http://schemas.openxmlformats.org/officeDocument/2006/relationships/oleObject" Target="../embeddings/oleObject7.bin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8.v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6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1785918" y="2000240"/>
            <a:ext cx="5627630" cy="34163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b="1" cap="none" spc="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ysClr val="windowText" lastClr="00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INGENIERÍA DE </a:t>
            </a:r>
          </a:p>
          <a:p>
            <a:pPr algn="ctr"/>
            <a:r>
              <a:rPr lang="es-ES" sz="5400" b="1" cap="none" spc="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ysClr val="windowText" lastClr="00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LA CALIDAD</a:t>
            </a:r>
          </a:p>
          <a:p>
            <a:pPr algn="ctr"/>
            <a:endParaRPr lang="es-ES" sz="5400" b="1" dirty="0" smtClean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ysClr val="windowText" lastClr="00000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  <a:p>
            <a:pPr algn="ctr"/>
            <a:r>
              <a:rPr lang="es-ES" sz="5400" b="1" cap="none" spc="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ysClr val="windowText" lastClr="00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CONFERENCIA 3</a:t>
            </a:r>
            <a:endParaRPr lang="es-ES" sz="5400" b="1" cap="none" spc="0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ysClr val="windowText" lastClr="00000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 txBox="1">
            <a:spLocks noChangeArrowheads="1"/>
          </p:cNvSpPr>
          <p:nvPr/>
        </p:nvSpPr>
        <p:spPr>
          <a:xfrm>
            <a:off x="533400" y="2362199"/>
            <a:ext cx="8229600" cy="2286001"/>
          </a:xfrm>
          <a:prstGeom prst="rect">
            <a:avLst/>
          </a:prstGeom>
          <a:noFill/>
          <a:ln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ct val="0"/>
              </a:spcBef>
              <a:buFont typeface="Arial" charset="0"/>
              <a:buNone/>
            </a:pPr>
            <a:r>
              <a:rPr lang="en-US" sz="4400" b="1" dirty="0" smtClean="0">
                <a:ln w="12700">
                  <a:solidFill>
                    <a:schemeClr val="tx1"/>
                  </a:solidFill>
                  <a:prstDash val="solid"/>
                </a:ln>
                <a:solidFill>
                  <a:srgbClr val="008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ahoma" pitchFamily="34" charset="0"/>
              </a:rPr>
              <a:t>  </a:t>
            </a:r>
            <a:r>
              <a:rPr lang="es-ES" sz="4400" b="1" dirty="0" smtClean="0">
                <a:ln w="12700">
                  <a:solidFill>
                    <a:schemeClr val="tx1"/>
                  </a:solidFill>
                  <a:prstDash val="solid"/>
                </a:ln>
                <a:solidFill>
                  <a:srgbClr val="008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ahoma" pitchFamily="34" charset="0"/>
              </a:rPr>
              <a:t>El concepto de Gestión de la Calidad vinculado a la organización</a:t>
            </a:r>
            <a:endParaRPr lang="es-ES" sz="4400" b="1" dirty="0">
              <a:ln w="12700">
                <a:solidFill>
                  <a:schemeClr val="tx1"/>
                </a:solidFill>
                <a:prstDash val="solid"/>
              </a:ln>
              <a:solidFill>
                <a:srgbClr val="008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Tahoma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9916008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4674" name="Text Box 2"/>
          <p:cNvSpPr txBox="1">
            <a:spLocks noChangeArrowheads="1"/>
          </p:cNvSpPr>
          <p:nvPr/>
        </p:nvSpPr>
        <p:spPr bwMode="auto">
          <a:xfrm>
            <a:off x="35312" y="838200"/>
            <a:ext cx="9144000" cy="6186309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ffectLst>
            <a:prstShdw prst="shdw18" dist="17961" dir="13500000">
              <a:schemeClr val="bg1">
                <a:gamma/>
                <a:shade val="60000"/>
                <a:invGamma/>
              </a:schemeClr>
            </a:prstShdw>
          </a:effectLst>
          <a:extLst>
            <a:ext uri="{909E8E84-426E-40DD-AFC4-6F175D3DCCD1}">
              <a14:hiddenFill xmlns="" xmlns:a14="http://schemas.microsoft.com/office/drawing/2010/main">
                <a:solidFill>
                  <a:schemeClr val="bg1"/>
                </a:solidFill>
              </a14:hiddenFill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buClr>
                <a:srgbClr val="FF7C80"/>
              </a:buClr>
              <a:buFont typeface="Wingdings" pitchFamily="2" charset="2"/>
              <a:buChar char="Ä"/>
            </a:pPr>
            <a:r>
              <a:rPr lang="es-MX" sz="3600" i="1" dirty="0"/>
              <a:t>Nuevos clientes con nuevas expectativas.</a:t>
            </a:r>
          </a:p>
          <a:p>
            <a:pPr>
              <a:spcBef>
                <a:spcPct val="50000"/>
              </a:spcBef>
              <a:buClr>
                <a:srgbClr val="FF7C80"/>
              </a:buClr>
              <a:buFont typeface="Wingdings" pitchFamily="2" charset="2"/>
              <a:buChar char="Ä"/>
            </a:pPr>
            <a:r>
              <a:rPr lang="es-MX" sz="3600" i="1" dirty="0"/>
              <a:t>Variaciones tecnológicas  que afectan los procesos.</a:t>
            </a:r>
          </a:p>
          <a:p>
            <a:pPr>
              <a:spcBef>
                <a:spcPct val="50000"/>
              </a:spcBef>
              <a:buClr>
                <a:srgbClr val="FF7C80"/>
              </a:buClr>
              <a:buFont typeface="Wingdings" pitchFamily="2" charset="2"/>
              <a:buChar char="Ä"/>
            </a:pPr>
            <a:r>
              <a:rPr lang="es-MX" sz="3600" i="1" dirty="0"/>
              <a:t>Actuaciones de la competencia.</a:t>
            </a:r>
          </a:p>
          <a:p>
            <a:pPr>
              <a:spcBef>
                <a:spcPct val="50000"/>
              </a:spcBef>
              <a:buClr>
                <a:srgbClr val="FF7C80"/>
              </a:buClr>
              <a:buFont typeface="Wingdings" pitchFamily="2" charset="2"/>
              <a:buChar char="Ä"/>
            </a:pPr>
            <a:r>
              <a:rPr lang="es-MX" sz="3600" i="1" dirty="0"/>
              <a:t>Cambios de los mercados. </a:t>
            </a:r>
          </a:p>
          <a:p>
            <a:pPr>
              <a:spcBef>
                <a:spcPct val="50000"/>
              </a:spcBef>
              <a:buClr>
                <a:srgbClr val="FF7C80"/>
              </a:buClr>
              <a:buFont typeface="Wingdings" pitchFamily="2" charset="2"/>
              <a:buChar char="Ä"/>
            </a:pPr>
            <a:r>
              <a:rPr lang="es-MX" sz="3600" i="1" dirty="0"/>
              <a:t>Variabilidad natural  en materias primas, máquinas, medios, métodos, hombres y ambiente (SEIS “M”)</a:t>
            </a:r>
            <a:endParaRPr lang="es-ES" sz="3600" i="1" dirty="0"/>
          </a:p>
        </p:txBody>
      </p:sp>
      <p:sp>
        <p:nvSpPr>
          <p:cNvPr id="284675" name="Text Box 3"/>
          <p:cNvSpPr txBox="1">
            <a:spLocks noChangeArrowheads="1"/>
          </p:cNvSpPr>
          <p:nvPr/>
        </p:nvSpPr>
        <p:spPr bwMode="auto">
          <a:xfrm>
            <a:off x="76200" y="152400"/>
            <a:ext cx="91440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s-MX" sz="3600" b="1" i="1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SITUACIÓN </a:t>
            </a:r>
            <a:r>
              <a:rPr lang="es-MX" sz="3600" b="1" i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ACTUAL</a:t>
            </a:r>
            <a:endParaRPr lang="es-ES" sz="3600" b="1" i="1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</p:spTree>
    <p:extLst>
      <p:ext uri="{BB962C8B-B14F-4D97-AF65-F5344CB8AC3E}">
        <p14:creationId xmlns="" xmlns:p14="http://schemas.microsoft.com/office/powerpoint/2010/main" val="4142999916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6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846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846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846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67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800" decel="100000"/>
                                        <p:tgtEl>
                                          <p:spTgt spid="28467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800" decel="100000" fill="hold"/>
                                        <p:tgtEl>
                                          <p:spTgt spid="284674">
                                            <p:bg/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800" decel="100000" fill="hold"/>
                                        <p:tgtEl>
                                          <p:spTgt spid="284674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800" decel="100000" fill="hold"/>
                                        <p:tgtEl>
                                          <p:spTgt spid="284674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84674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84674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0" presetID="30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6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800" decel="100000"/>
                                        <p:tgtEl>
                                          <p:spTgt spid="2846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800" decel="100000" fill="hold"/>
                                        <p:tgtEl>
                                          <p:spTgt spid="2846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800" decel="100000" fill="hold"/>
                                        <p:tgtEl>
                                          <p:spTgt spid="2846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800" decel="100000" fill="hold"/>
                                        <p:tgtEl>
                                          <p:spTgt spid="2846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846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846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9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6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2846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846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900" decel="100000" fill="hold"/>
                                        <p:tgtEl>
                                          <p:spTgt spid="2846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846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36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67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28467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28467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900" decel="100000" fill="hold"/>
                                        <p:tgtEl>
                                          <p:spTgt spid="28467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8467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43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67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28467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28467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28467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28467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500" tmFilter="0,0; .5, 1; 1, 1"/>
                                        <p:tgtEl>
                                          <p:spTgt spid="28467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 nodeType="afterGroup">
                            <p:stCondLst>
                              <p:cond delay="7500"/>
                            </p:stCondLst>
                            <p:childTnLst>
                              <p:par>
                                <p:cTn id="51" presetID="41" presetClass="entr" presetSubtype="0" fill="hold" grpId="0" nodeType="after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67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28467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28467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28467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28467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500" tmFilter="0,0; .5, 1; 1, 1"/>
                                        <p:tgtEl>
                                          <p:spTgt spid="28467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4674" grpId="0" build="p" animBg="1" advAuto="1000"/>
      <p:bldP spid="28467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5709" name="AutoShape 13"/>
          <p:cNvSpPr>
            <a:spLocks noChangeArrowheads="1"/>
          </p:cNvSpPr>
          <p:nvPr/>
        </p:nvSpPr>
        <p:spPr bwMode="auto">
          <a:xfrm>
            <a:off x="1143000" y="0"/>
            <a:ext cx="7239000" cy="1981200"/>
          </a:xfrm>
          <a:prstGeom prst="irregularSeal1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ffectLst>
            <a:prstShdw prst="shdw18" dist="17961" dir="13500000">
              <a:schemeClr val="bg1">
                <a:gamma/>
                <a:shade val="60000"/>
                <a:invGamma/>
              </a:schemeClr>
            </a:prstShdw>
          </a:effectLst>
          <a:extLst>
            <a:ext uri="{909E8E84-426E-40DD-AFC4-6F175D3DCCD1}">
              <a14:hiddenFill xmlns="" xmlns:a14="http://schemas.microsoft.com/office/drawing/2010/main">
                <a:solidFill>
                  <a:schemeClr val="bg1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endParaRPr lang="es-ES">
              <a:latin typeface="Times New Roman" pitchFamily="18" charset="0"/>
            </a:endParaRPr>
          </a:p>
        </p:txBody>
      </p:sp>
      <p:sp>
        <p:nvSpPr>
          <p:cNvPr id="285710" name="Text Box 14"/>
          <p:cNvSpPr txBox="1">
            <a:spLocks noChangeArrowheads="1"/>
          </p:cNvSpPr>
          <p:nvPr/>
        </p:nvSpPr>
        <p:spPr bwMode="auto">
          <a:xfrm>
            <a:off x="2195513" y="601663"/>
            <a:ext cx="5151437" cy="579437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</a:effectLst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eaLnBrk="0" hangingPunct="0"/>
            <a:r>
              <a:rPr lang="es-ES_tradnl" sz="3200" b="1" i="1"/>
              <a:t>GESTIÓN EMPRESARIAL</a:t>
            </a:r>
          </a:p>
        </p:txBody>
      </p:sp>
      <p:sp>
        <p:nvSpPr>
          <p:cNvPr id="285711" name="Text Box 15"/>
          <p:cNvSpPr txBox="1">
            <a:spLocks noChangeArrowheads="1"/>
          </p:cNvSpPr>
          <p:nvPr/>
        </p:nvSpPr>
        <p:spPr bwMode="auto">
          <a:xfrm>
            <a:off x="119062" y="4652963"/>
            <a:ext cx="3995738" cy="1077218"/>
          </a:xfrm>
          <a:prstGeom prst="rect">
            <a:avLst/>
          </a:prstGeom>
          <a:noFill/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s-ES" sz="3200" dirty="0"/>
              <a:t>SATISFACCIÓN                         DE LOS  CLIENTES</a:t>
            </a:r>
          </a:p>
        </p:txBody>
      </p:sp>
      <p:sp>
        <p:nvSpPr>
          <p:cNvPr id="285712" name="Text Box 16"/>
          <p:cNvSpPr txBox="1">
            <a:spLocks noChangeArrowheads="1"/>
          </p:cNvSpPr>
          <p:nvPr/>
        </p:nvSpPr>
        <p:spPr bwMode="auto">
          <a:xfrm>
            <a:off x="6096000" y="4797425"/>
            <a:ext cx="2759075" cy="1079500"/>
          </a:xfrm>
          <a:prstGeom prst="rect">
            <a:avLst/>
          </a:prstGeom>
          <a:noFill/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s-ES" sz="3200" dirty="0"/>
              <a:t>MEJORA           CONTINUA</a:t>
            </a:r>
          </a:p>
        </p:txBody>
      </p:sp>
      <p:sp>
        <p:nvSpPr>
          <p:cNvPr id="285713" name="AutoShape 17"/>
          <p:cNvSpPr>
            <a:spLocks noChangeArrowheads="1"/>
          </p:cNvSpPr>
          <p:nvPr/>
        </p:nvSpPr>
        <p:spPr bwMode="auto">
          <a:xfrm>
            <a:off x="4356100" y="4005263"/>
            <a:ext cx="1296988" cy="2089150"/>
          </a:xfrm>
          <a:custGeom>
            <a:avLst/>
            <a:gdLst>
              <a:gd name="G0" fmla="+- 6171 0 0"/>
              <a:gd name="G1" fmla="+- 8640 0 0"/>
              <a:gd name="G2" fmla="+- 6171 0 0"/>
              <a:gd name="G3" fmla="+- 21600 0 6171"/>
              <a:gd name="G4" fmla="+- 21600 0 8640"/>
              <a:gd name="G5" fmla="*/ G0 21600 G3"/>
              <a:gd name="G6" fmla="*/ G1 21600 G3"/>
              <a:gd name="G7" fmla="*/ G2 G3 21600"/>
              <a:gd name="G8" fmla="*/ 10800 21600 G3"/>
              <a:gd name="G9" fmla="*/ G4 21600 G3"/>
              <a:gd name="G10" fmla="+- 21600 0 G7"/>
              <a:gd name="G11" fmla="+- G5 0 G8"/>
              <a:gd name="G12" fmla="+- G6 0 G8"/>
              <a:gd name="G13" fmla="*/ G12 G7 G11"/>
              <a:gd name="G14" fmla="+- 21600 0 G13"/>
              <a:gd name="G15" fmla="+- G0 0 10800"/>
              <a:gd name="G16" fmla="+- G1 0 10800"/>
              <a:gd name="G17" fmla="*/ G2 G16 G15"/>
              <a:gd name="T0" fmla="*/ 10800 w 21600"/>
              <a:gd name="T1" fmla="*/ 0 h 21600"/>
              <a:gd name="T2" fmla="*/ 0 w 21600"/>
              <a:gd name="T3" fmla="*/ 15120 h 21600"/>
              <a:gd name="T4" fmla="*/ 10800 w 21600"/>
              <a:gd name="T5" fmla="*/ 18143 h 21600"/>
              <a:gd name="T6" fmla="*/ 21600 w 21600"/>
              <a:gd name="T7" fmla="*/ 1512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G13 w 21600"/>
              <a:gd name="T13" fmla="*/ G6 h 21600"/>
              <a:gd name="T14" fmla="*/ G14 w 21600"/>
              <a:gd name="T15" fmla="*/ G9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0800" y="0"/>
                </a:moveTo>
                <a:lnTo>
                  <a:pt x="6171" y="6171"/>
                </a:lnTo>
                <a:lnTo>
                  <a:pt x="8640" y="6171"/>
                </a:lnTo>
                <a:lnTo>
                  <a:pt x="8640" y="12096"/>
                </a:lnTo>
                <a:lnTo>
                  <a:pt x="4408" y="12096"/>
                </a:lnTo>
                <a:lnTo>
                  <a:pt x="4408" y="8639"/>
                </a:lnTo>
                <a:lnTo>
                  <a:pt x="0" y="15120"/>
                </a:lnTo>
                <a:lnTo>
                  <a:pt x="4408" y="21600"/>
                </a:lnTo>
                <a:lnTo>
                  <a:pt x="4408" y="18143"/>
                </a:lnTo>
                <a:lnTo>
                  <a:pt x="17192" y="18143"/>
                </a:lnTo>
                <a:lnTo>
                  <a:pt x="17192" y="21600"/>
                </a:lnTo>
                <a:lnTo>
                  <a:pt x="21600" y="15120"/>
                </a:lnTo>
                <a:lnTo>
                  <a:pt x="17192" y="8639"/>
                </a:lnTo>
                <a:lnTo>
                  <a:pt x="17192" y="12096"/>
                </a:lnTo>
                <a:lnTo>
                  <a:pt x="12960" y="12096"/>
                </a:lnTo>
                <a:lnTo>
                  <a:pt x="12960" y="6171"/>
                </a:lnTo>
                <a:lnTo>
                  <a:pt x="15429" y="6171"/>
                </a:lnTo>
                <a:close/>
              </a:path>
            </a:pathLst>
          </a:custGeom>
          <a:solidFill>
            <a:schemeClr val="accent1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ES"/>
          </a:p>
        </p:txBody>
      </p:sp>
      <p:sp>
        <p:nvSpPr>
          <p:cNvPr id="285714" name="Text Box 18"/>
          <p:cNvSpPr txBox="1">
            <a:spLocks noChangeArrowheads="1"/>
          </p:cNvSpPr>
          <p:nvPr/>
        </p:nvSpPr>
        <p:spPr bwMode="auto">
          <a:xfrm>
            <a:off x="1835150" y="3357563"/>
            <a:ext cx="6192838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s-ES" sz="3600" b="1"/>
              <a:t>CALIDAD TOTAL</a:t>
            </a:r>
          </a:p>
        </p:txBody>
      </p:sp>
      <p:sp>
        <p:nvSpPr>
          <p:cNvPr id="285715" name="AutoShape 19"/>
          <p:cNvSpPr>
            <a:spLocks noChangeArrowheads="1"/>
          </p:cNvSpPr>
          <p:nvPr/>
        </p:nvSpPr>
        <p:spPr bwMode="auto">
          <a:xfrm>
            <a:off x="4787900" y="2565400"/>
            <a:ext cx="720725" cy="792163"/>
          </a:xfrm>
          <a:prstGeom prst="downArrow">
            <a:avLst>
              <a:gd name="adj1" fmla="val 50000"/>
              <a:gd name="adj2" fmla="val 27478"/>
            </a:avLst>
          </a:prstGeom>
          <a:solidFill>
            <a:schemeClr val="accent1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ES"/>
          </a:p>
        </p:txBody>
      </p:sp>
      <p:sp>
        <p:nvSpPr>
          <p:cNvPr id="285716" name="Text Box 20"/>
          <p:cNvSpPr txBox="1">
            <a:spLocks noChangeArrowheads="1"/>
          </p:cNvSpPr>
          <p:nvPr/>
        </p:nvSpPr>
        <p:spPr bwMode="auto">
          <a:xfrm>
            <a:off x="828675" y="1989138"/>
            <a:ext cx="828040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s-ES" sz="3200" b="1" dirty="0"/>
              <a:t>GLOBALIZACIÓN DE LOS MERCADOS</a:t>
            </a:r>
          </a:p>
        </p:txBody>
      </p:sp>
      <p:sp>
        <p:nvSpPr>
          <p:cNvPr id="285719" name="Text Box 23"/>
          <p:cNvSpPr txBox="1">
            <a:spLocks noChangeArrowheads="1"/>
          </p:cNvSpPr>
          <p:nvPr/>
        </p:nvSpPr>
        <p:spPr bwMode="auto">
          <a:xfrm>
            <a:off x="5651500" y="2630488"/>
            <a:ext cx="3097213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" sz="2400" b="1" dirty="0"/>
              <a:t>COMPETITIVIDAD</a:t>
            </a:r>
          </a:p>
        </p:txBody>
      </p:sp>
    </p:spTree>
    <p:extLst>
      <p:ext uri="{BB962C8B-B14F-4D97-AF65-F5344CB8AC3E}">
        <p14:creationId xmlns="" xmlns:p14="http://schemas.microsoft.com/office/powerpoint/2010/main" val="390194784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57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8570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8570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57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75" fill="hold"/>
                                        <p:tgtEl>
                                          <p:spTgt spid="2857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75" fill="hold"/>
                                        <p:tgtEl>
                                          <p:spTgt spid="2857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5709" grpId="0" animBg="1"/>
      <p:bldP spid="285710" grpId="0" autoUpdateAnimBg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874" name="Rectangle 2"/>
          <p:cNvSpPr>
            <a:spLocks noChangeArrowheads="1"/>
          </p:cNvSpPr>
          <p:nvPr/>
        </p:nvSpPr>
        <p:spPr bwMode="auto">
          <a:xfrm rot="20341313">
            <a:off x="506265" y="1249882"/>
            <a:ext cx="7772400" cy="426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 eaLnBrk="0" hangingPunct="0"/>
            <a:r>
              <a:rPr kumimoji="1" lang="es-MX" sz="6000" b="1" i="1" dirty="0"/>
              <a:t>¿ Por qué es importante la CALIDAD ?</a:t>
            </a:r>
            <a:endParaRPr kumimoji="1" lang="es-ES" sz="6000" b="1" i="1" dirty="0"/>
          </a:p>
        </p:txBody>
      </p:sp>
    </p:spTree>
    <p:extLst>
      <p:ext uri="{BB962C8B-B14F-4D97-AF65-F5344CB8AC3E}">
        <p14:creationId xmlns="" xmlns:p14="http://schemas.microsoft.com/office/powerpoint/2010/main" val="3620041315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8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20787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20787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2078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2078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078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078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787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635" name="Rectangle 3"/>
          <p:cNvSpPr>
            <a:spLocks noChangeArrowheads="1"/>
          </p:cNvSpPr>
          <p:nvPr/>
        </p:nvSpPr>
        <p:spPr bwMode="auto">
          <a:xfrm>
            <a:off x="3714750" y="1785926"/>
            <a:ext cx="5105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 algn="just" eaLnBrk="0" hangingPunct="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kumimoji="1" lang="es-MX" sz="2000" b="1" i="1"/>
              <a:t>Por la necesidad que tienen las empresas hoy en día de ser competitivas para mantener un mercado estable y seguro</a:t>
            </a:r>
          </a:p>
          <a:p>
            <a:pPr marL="342900" indent="-342900" algn="just" eaLnBrk="0" hangingPunct="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endParaRPr kumimoji="1" lang="es-MX" sz="2000" b="1" i="1"/>
          </a:p>
          <a:p>
            <a:pPr marL="342900" indent="-342900" algn="just" eaLnBrk="0" hangingPunct="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kumimoji="1" lang="es-MX" sz="2000" b="1" i="1"/>
              <a:t>Por la ventaja  que produce brindar a los clientes la calidad en bienes y servicios a precios competitivos</a:t>
            </a:r>
          </a:p>
          <a:p>
            <a:pPr marL="342900" indent="-342900" algn="just" eaLnBrk="0" hangingPunct="0">
              <a:lnSpc>
                <a:spcPct val="90000"/>
              </a:lnSpc>
              <a:spcBef>
                <a:spcPct val="20000"/>
              </a:spcBef>
            </a:pPr>
            <a:endParaRPr kumimoji="1" lang="es-MX" sz="2000" b="1" i="1"/>
          </a:p>
          <a:p>
            <a:pPr marL="342900" indent="-342900" algn="just" eaLnBrk="0" hangingPunct="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kumimoji="1" lang="es-MX" sz="2000" b="1" i="1"/>
              <a:t>Por lo que significa para una empresa en la actualidad ser eficaz, eficiente y efectiva</a:t>
            </a:r>
          </a:p>
          <a:p>
            <a:pPr marL="342900" indent="-342900" eaLnBrk="0" hangingPunct="0">
              <a:lnSpc>
                <a:spcPct val="90000"/>
              </a:lnSpc>
              <a:spcBef>
                <a:spcPct val="20000"/>
              </a:spcBef>
            </a:pPr>
            <a:endParaRPr kumimoji="1" lang="es-MX" sz="2000" b="1" i="1"/>
          </a:p>
          <a:p>
            <a:pPr marL="342900" indent="-342900" eaLnBrk="0" hangingPunct="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endParaRPr kumimoji="1" lang="es-ES" sz="1600" i="1"/>
          </a:p>
        </p:txBody>
      </p:sp>
      <p:grpSp>
        <p:nvGrpSpPr>
          <p:cNvPr id="2" name="Group 11"/>
          <p:cNvGrpSpPr>
            <a:grpSpLocks/>
          </p:cNvGrpSpPr>
          <p:nvPr/>
        </p:nvGrpSpPr>
        <p:grpSpPr bwMode="auto">
          <a:xfrm>
            <a:off x="688975" y="1866889"/>
            <a:ext cx="1938338" cy="3686175"/>
            <a:chOff x="434" y="1299"/>
            <a:chExt cx="1167" cy="2322"/>
          </a:xfrm>
        </p:grpSpPr>
        <p:sp>
          <p:nvSpPr>
            <p:cNvPr id="197637" name="Freeform 5"/>
            <p:cNvSpPr>
              <a:spLocks/>
            </p:cNvSpPr>
            <p:nvPr/>
          </p:nvSpPr>
          <p:spPr bwMode="auto">
            <a:xfrm>
              <a:off x="806" y="1429"/>
              <a:ext cx="457" cy="507"/>
            </a:xfrm>
            <a:custGeom>
              <a:avLst/>
              <a:gdLst>
                <a:gd name="T0" fmla="*/ 238 w 457"/>
                <a:gd name="T1" fmla="*/ 117 h 507"/>
                <a:gd name="T2" fmla="*/ 198 w 457"/>
                <a:gd name="T3" fmla="*/ 65 h 507"/>
                <a:gd name="T4" fmla="*/ 142 w 457"/>
                <a:gd name="T5" fmla="*/ 26 h 507"/>
                <a:gd name="T6" fmla="*/ 92 w 457"/>
                <a:gd name="T7" fmla="*/ 0 h 507"/>
                <a:gd name="T8" fmla="*/ 52 w 457"/>
                <a:gd name="T9" fmla="*/ 7 h 507"/>
                <a:gd name="T10" fmla="*/ 23 w 457"/>
                <a:gd name="T11" fmla="*/ 36 h 507"/>
                <a:gd name="T12" fmla="*/ 0 w 457"/>
                <a:gd name="T13" fmla="*/ 124 h 507"/>
                <a:gd name="T14" fmla="*/ 9 w 457"/>
                <a:gd name="T15" fmla="*/ 225 h 507"/>
                <a:gd name="T16" fmla="*/ 33 w 457"/>
                <a:gd name="T17" fmla="*/ 322 h 507"/>
                <a:gd name="T18" fmla="*/ 59 w 457"/>
                <a:gd name="T19" fmla="*/ 397 h 507"/>
                <a:gd name="T20" fmla="*/ 109 w 457"/>
                <a:gd name="T21" fmla="*/ 475 h 507"/>
                <a:gd name="T22" fmla="*/ 152 w 457"/>
                <a:gd name="T23" fmla="*/ 507 h 507"/>
                <a:gd name="T24" fmla="*/ 211 w 457"/>
                <a:gd name="T25" fmla="*/ 507 h 507"/>
                <a:gd name="T26" fmla="*/ 271 w 457"/>
                <a:gd name="T27" fmla="*/ 485 h 507"/>
                <a:gd name="T28" fmla="*/ 301 w 457"/>
                <a:gd name="T29" fmla="*/ 429 h 507"/>
                <a:gd name="T30" fmla="*/ 317 w 457"/>
                <a:gd name="T31" fmla="*/ 358 h 507"/>
                <a:gd name="T32" fmla="*/ 311 w 457"/>
                <a:gd name="T33" fmla="*/ 270 h 507"/>
                <a:gd name="T34" fmla="*/ 450 w 457"/>
                <a:gd name="T35" fmla="*/ 280 h 507"/>
                <a:gd name="T36" fmla="*/ 457 w 457"/>
                <a:gd name="T37" fmla="*/ 241 h 507"/>
                <a:gd name="T38" fmla="*/ 298 w 457"/>
                <a:gd name="T39" fmla="*/ 225 h 507"/>
                <a:gd name="T40" fmla="*/ 258 w 457"/>
                <a:gd name="T41" fmla="*/ 134 h 507"/>
                <a:gd name="T42" fmla="*/ 238 w 457"/>
                <a:gd name="T43" fmla="*/ 117 h 5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457" h="507">
                  <a:moveTo>
                    <a:pt x="238" y="117"/>
                  </a:moveTo>
                  <a:lnTo>
                    <a:pt x="198" y="65"/>
                  </a:lnTo>
                  <a:lnTo>
                    <a:pt x="142" y="26"/>
                  </a:lnTo>
                  <a:lnTo>
                    <a:pt x="92" y="0"/>
                  </a:lnTo>
                  <a:lnTo>
                    <a:pt x="52" y="7"/>
                  </a:lnTo>
                  <a:lnTo>
                    <a:pt x="23" y="36"/>
                  </a:lnTo>
                  <a:lnTo>
                    <a:pt x="0" y="124"/>
                  </a:lnTo>
                  <a:lnTo>
                    <a:pt x="9" y="225"/>
                  </a:lnTo>
                  <a:lnTo>
                    <a:pt x="33" y="322"/>
                  </a:lnTo>
                  <a:lnTo>
                    <a:pt x="59" y="397"/>
                  </a:lnTo>
                  <a:lnTo>
                    <a:pt x="109" y="475"/>
                  </a:lnTo>
                  <a:lnTo>
                    <a:pt x="152" y="507"/>
                  </a:lnTo>
                  <a:lnTo>
                    <a:pt x="211" y="507"/>
                  </a:lnTo>
                  <a:lnTo>
                    <a:pt x="271" y="485"/>
                  </a:lnTo>
                  <a:lnTo>
                    <a:pt x="301" y="429"/>
                  </a:lnTo>
                  <a:lnTo>
                    <a:pt x="317" y="358"/>
                  </a:lnTo>
                  <a:lnTo>
                    <a:pt x="311" y="270"/>
                  </a:lnTo>
                  <a:lnTo>
                    <a:pt x="450" y="280"/>
                  </a:lnTo>
                  <a:lnTo>
                    <a:pt x="457" y="241"/>
                  </a:lnTo>
                  <a:lnTo>
                    <a:pt x="298" y="225"/>
                  </a:lnTo>
                  <a:lnTo>
                    <a:pt x="258" y="134"/>
                  </a:lnTo>
                  <a:lnTo>
                    <a:pt x="238" y="117"/>
                  </a:lnTo>
                  <a:close/>
                </a:path>
              </a:pathLst>
            </a:cu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chemeClr val="hlink"/>
                  </a:solidFill>
                </a14:hiddenFill>
              </a:ext>
            </a:extLst>
          </p:spPr>
          <p:txBody>
            <a:bodyPr/>
            <a:lstStyle/>
            <a:p>
              <a:endParaRPr lang="es-ES"/>
            </a:p>
          </p:txBody>
        </p:sp>
        <p:sp>
          <p:nvSpPr>
            <p:cNvPr id="197638" name="Freeform 6"/>
            <p:cNvSpPr>
              <a:spLocks/>
            </p:cNvSpPr>
            <p:nvPr/>
          </p:nvSpPr>
          <p:spPr bwMode="auto">
            <a:xfrm>
              <a:off x="434" y="1299"/>
              <a:ext cx="526" cy="813"/>
            </a:xfrm>
            <a:custGeom>
              <a:avLst/>
              <a:gdLst>
                <a:gd name="T0" fmla="*/ 307 w 526"/>
                <a:gd name="T1" fmla="*/ 19 h 813"/>
                <a:gd name="T2" fmla="*/ 373 w 526"/>
                <a:gd name="T3" fmla="*/ 0 h 813"/>
                <a:gd name="T4" fmla="*/ 426 w 526"/>
                <a:gd name="T5" fmla="*/ 3 h 813"/>
                <a:gd name="T6" fmla="*/ 466 w 526"/>
                <a:gd name="T7" fmla="*/ 32 h 813"/>
                <a:gd name="T8" fmla="*/ 493 w 526"/>
                <a:gd name="T9" fmla="*/ 78 h 813"/>
                <a:gd name="T10" fmla="*/ 483 w 526"/>
                <a:gd name="T11" fmla="*/ 126 h 813"/>
                <a:gd name="T12" fmla="*/ 446 w 526"/>
                <a:gd name="T13" fmla="*/ 126 h 813"/>
                <a:gd name="T14" fmla="*/ 456 w 526"/>
                <a:gd name="T15" fmla="*/ 87 h 813"/>
                <a:gd name="T16" fmla="*/ 426 w 526"/>
                <a:gd name="T17" fmla="*/ 52 h 813"/>
                <a:gd name="T18" fmla="*/ 397 w 526"/>
                <a:gd name="T19" fmla="*/ 39 h 813"/>
                <a:gd name="T20" fmla="*/ 347 w 526"/>
                <a:gd name="T21" fmla="*/ 52 h 813"/>
                <a:gd name="T22" fmla="*/ 367 w 526"/>
                <a:gd name="T23" fmla="*/ 91 h 813"/>
                <a:gd name="T24" fmla="*/ 373 w 526"/>
                <a:gd name="T25" fmla="*/ 126 h 813"/>
                <a:gd name="T26" fmla="*/ 367 w 526"/>
                <a:gd name="T27" fmla="*/ 156 h 813"/>
                <a:gd name="T28" fmla="*/ 317 w 526"/>
                <a:gd name="T29" fmla="*/ 169 h 813"/>
                <a:gd name="T30" fmla="*/ 264 w 526"/>
                <a:gd name="T31" fmla="*/ 159 h 813"/>
                <a:gd name="T32" fmla="*/ 254 w 526"/>
                <a:gd name="T33" fmla="*/ 136 h 813"/>
                <a:gd name="T34" fmla="*/ 198 w 526"/>
                <a:gd name="T35" fmla="*/ 198 h 813"/>
                <a:gd name="T36" fmla="*/ 165 w 526"/>
                <a:gd name="T37" fmla="*/ 266 h 813"/>
                <a:gd name="T38" fmla="*/ 119 w 526"/>
                <a:gd name="T39" fmla="*/ 354 h 813"/>
                <a:gd name="T40" fmla="*/ 89 w 526"/>
                <a:gd name="T41" fmla="*/ 432 h 813"/>
                <a:gd name="T42" fmla="*/ 76 w 526"/>
                <a:gd name="T43" fmla="*/ 507 h 813"/>
                <a:gd name="T44" fmla="*/ 86 w 526"/>
                <a:gd name="T45" fmla="*/ 546 h 813"/>
                <a:gd name="T46" fmla="*/ 139 w 526"/>
                <a:gd name="T47" fmla="*/ 595 h 813"/>
                <a:gd name="T48" fmla="*/ 248 w 526"/>
                <a:gd name="T49" fmla="*/ 637 h 813"/>
                <a:gd name="T50" fmla="*/ 307 w 526"/>
                <a:gd name="T51" fmla="*/ 656 h 813"/>
                <a:gd name="T52" fmla="*/ 367 w 526"/>
                <a:gd name="T53" fmla="*/ 666 h 813"/>
                <a:gd name="T54" fmla="*/ 456 w 526"/>
                <a:gd name="T55" fmla="*/ 702 h 813"/>
                <a:gd name="T56" fmla="*/ 522 w 526"/>
                <a:gd name="T57" fmla="*/ 725 h 813"/>
                <a:gd name="T58" fmla="*/ 526 w 526"/>
                <a:gd name="T59" fmla="*/ 770 h 813"/>
                <a:gd name="T60" fmla="*/ 493 w 526"/>
                <a:gd name="T61" fmla="*/ 803 h 813"/>
                <a:gd name="T62" fmla="*/ 453 w 526"/>
                <a:gd name="T63" fmla="*/ 813 h 813"/>
                <a:gd name="T64" fmla="*/ 393 w 526"/>
                <a:gd name="T65" fmla="*/ 783 h 813"/>
                <a:gd name="T66" fmla="*/ 254 w 526"/>
                <a:gd name="T67" fmla="*/ 712 h 813"/>
                <a:gd name="T68" fmla="*/ 139 w 526"/>
                <a:gd name="T69" fmla="*/ 663 h 813"/>
                <a:gd name="T70" fmla="*/ 59 w 526"/>
                <a:gd name="T71" fmla="*/ 608 h 813"/>
                <a:gd name="T72" fmla="*/ 6 w 526"/>
                <a:gd name="T73" fmla="*/ 559 h 813"/>
                <a:gd name="T74" fmla="*/ 0 w 526"/>
                <a:gd name="T75" fmla="*/ 500 h 813"/>
                <a:gd name="T76" fmla="*/ 29 w 526"/>
                <a:gd name="T77" fmla="*/ 422 h 813"/>
                <a:gd name="T78" fmla="*/ 89 w 526"/>
                <a:gd name="T79" fmla="*/ 305 h 813"/>
                <a:gd name="T80" fmla="*/ 145 w 526"/>
                <a:gd name="T81" fmla="*/ 208 h 813"/>
                <a:gd name="T82" fmla="*/ 215 w 526"/>
                <a:gd name="T83" fmla="*/ 107 h 813"/>
                <a:gd name="T84" fmla="*/ 268 w 526"/>
                <a:gd name="T85" fmla="*/ 48 h 813"/>
                <a:gd name="T86" fmla="*/ 334 w 526"/>
                <a:gd name="T87" fmla="*/ 19 h 813"/>
                <a:gd name="T88" fmla="*/ 307 w 526"/>
                <a:gd name="T89" fmla="*/ 19 h 8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</a:cxnLst>
              <a:rect l="0" t="0" r="r" b="b"/>
              <a:pathLst>
                <a:path w="526" h="813">
                  <a:moveTo>
                    <a:pt x="307" y="19"/>
                  </a:moveTo>
                  <a:lnTo>
                    <a:pt x="373" y="0"/>
                  </a:lnTo>
                  <a:lnTo>
                    <a:pt x="426" y="3"/>
                  </a:lnTo>
                  <a:lnTo>
                    <a:pt x="466" y="32"/>
                  </a:lnTo>
                  <a:lnTo>
                    <a:pt x="493" y="78"/>
                  </a:lnTo>
                  <a:lnTo>
                    <a:pt x="483" y="126"/>
                  </a:lnTo>
                  <a:lnTo>
                    <a:pt x="446" y="126"/>
                  </a:lnTo>
                  <a:lnTo>
                    <a:pt x="456" y="87"/>
                  </a:lnTo>
                  <a:lnTo>
                    <a:pt x="426" y="52"/>
                  </a:lnTo>
                  <a:lnTo>
                    <a:pt x="397" y="39"/>
                  </a:lnTo>
                  <a:lnTo>
                    <a:pt x="347" y="52"/>
                  </a:lnTo>
                  <a:lnTo>
                    <a:pt x="367" y="91"/>
                  </a:lnTo>
                  <a:lnTo>
                    <a:pt x="373" y="126"/>
                  </a:lnTo>
                  <a:lnTo>
                    <a:pt x="367" y="156"/>
                  </a:lnTo>
                  <a:lnTo>
                    <a:pt x="317" y="169"/>
                  </a:lnTo>
                  <a:lnTo>
                    <a:pt x="264" y="159"/>
                  </a:lnTo>
                  <a:lnTo>
                    <a:pt x="254" y="136"/>
                  </a:lnTo>
                  <a:lnTo>
                    <a:pt x="198" y="198"/>
                  </a:lnTo>
                  <a:lnTo>
                    <a:pt x="165" y="266"/>
                  </a:lnTo>
                  <a:lnTo>
                    <a:pt x="119" y="354"/>
                  </a:lnTo>
                  <a:lnTo>
                    <a:pt x="89" y="432"/>
                  </a:lnTo>
                  <a:lnTo>
                    <a:pt x="76" y="507"/>
                  </a:lnTo>
                  <a:lnTo>
                    <a:pt x="86" y="546"/>
                  </a:lnTo>
                  <a:lnTo>
                    <a:pt x="139" y="595"/>
                  </a:lnTo>
                  <a:lnTo>
                    <a:pt x="248" y="637"/>
                  </a:lnTo>
                  <a:lnTo>
                    <a:pt x="307" y="656"/>
                  </a:lnTo>
                  <a:lnTo>
                    <a:pt x="367" y="666"/>
                  </a:lnTo>
                  <a:lnTo>
                    <a:pt x="456" y="702"/>
                  </a:lnTo>
                  <a:lnTo>
                    <a:pt x="522" y="725"/>
                  </a:lnTo>
                  <a:lnTo>
                    <a:pt x="526" y="770"/>
                  </a:lnTo>
                  <a:lnTo>
                    <a:pt x="493" y="803"/>
                  </a:lnTo>
                  <a:lnTo>
                    <a:pt x="453" y="813"/>
                  </a:lnTo>
                  <a:lnTo>
                    <a:pt x="393" y="783"/>
                  </a:lnTo>
                  <a:lnTo>
                    <a:pt x="254" y="712"/>
                  </a:lnTo>
                  <a:lnTo>
                    <a:pt x="139" y="663"/>
                  </a:lnTo>
                  <a:lnTo>
                    <a:pt x="59" y="608"/>
                  </a:lnTo>
                  <a:lnTo>
                    <a:pt x="6" y="559"/>
                  </a:lnTo>
                  <a:lnTo>
                    <a:pt x="0" y="500"/>
                  </a:lnTo>
                  <a:lnTo>
                    <a:pt x="29" y="422"/>
                  </a:lnTo>
                  <a:lnTo>
                    <a:pt x="89" y="305"/>
                  </a:lnTo>
                  <a:lnTo>
                    <a:pt x="145" y="208"/>
                  </a:lnTo>
                  <a:lnTo>
                    <a:pt x="215" y="107"/>
                  </a:lnTo>
                  <a:lnTo>
                    <a:pt x="268" y="48"/>
                  </a:lnTo>
                  <a:lnTo>
                    <a:pt x="334" y="19"/>
                  </a:lnTo>
                  <a:lnTo>
                    <a:pt x="307" y="19"/>
                  </a:lnTo>
                  <a:close/>
                </a:path>
              </a:pathLst>
            </a:cu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chemeClr val="hlink"/>
                  </a:solidFill>
                </a14:hiddenFill>
              </a:ext>
            </a:extLst>
          </p:spPr>
          <p:txBody>
            <a:bodyPr/>
            <a:lstStyle/>
            <a:p>
              <a:endParaRPr lang="es-ES"/>
            </a:p>
          </p:txBody>
        </p:sp>
        <p:sp>
          <p:nvSpPr>
            <p:cNvPr id="197639" name="Freeform 7"/>
            <p:cNvSpPr>
              <a:spLocks/>
            </p:cNvSpPr>
            <p:nvPr/>
          </p:nvSpPr>
          <p:spPr bwMode="auto">
            <a:xfrm>
              <a:off x="930" y="1973"/>
              <a:ext cx="275" cy="763"/>
            </a:xfrm>
            <a:custGeom>
              <a:avLst/>
              <a:gdLst>
                <a:gd name="T0" fmla="*/ 17 w 275"/>
                <a:gd name="T1" fmla="*/ 59 h 763"/>
                <a:gd name="T2" fmla="*/ 27 w 275"/>
                <a:gd name="T3" fmla="*/ 20 h 763"/>
                <a:gd name="T4" fmla="*/ 70 w 275"/>
                <a:gd name="T5" fmla="*/ 0 h 763"/>
                <a:gd name="T6" fmla="*/ 109 w 275"/>
                <a:gd name="T7" fmla="*/ 0 h 763"/>
                <a:gd name="T8" fmla="*/ 159 w 275"/>
                <a:gd name="T9" fmla="*/ 29 h 763"/>
                <a:gd name="T10" fmla="*/ 206 w 275"/>
                <a:gd name="T11" fmla="*/ 98 h 763"/>
                <a:gd name="T12" fmla="*/ 239 w 275"/>
                <a:gd name="T13" fmla="*/ 169 h 763"/>
                <a:gd name="T14" fmla="*/ 255 w 275"/>
                <a:gd name="T15" fmla="*/ 266 h 763"/>
                <a:gd name="T16" fmla="*/ 269 w 275"/>
                <a:gd name="T17" fmla="*/ 380 h 763"/>
                <a:gd name="T18" fmla="*/ 275 w 275"/>
                <a:gd name="T19" fmla="*/ 490 h 763"/>
                <a:gd name="T20" fmla="*/ 275 w 275"/>
                <a:gd name="T21" fmla="*/ 633 h 763"/>
                <a:gd name="T22" fmla="*/ 255 w 275"/>
                <a:gd name="T23" fmla="*/ 721 h 763"/>
                <a:gd name="T24" fmla="*/ 219 w 275"/>
                <a:gd name="T25" fmla="*/ 753 h 763"/>
                <a:gd name="T26" fmla="*/ 156 w 275"/>
                <a:gd name="T27" fmla="*/ 763 h 763"/>
                <a:gd name="T28" fmla="*/ 90 w 275"/>
                <a:gd name="T29" fmla="*/ 760 h 763"/>
                <a:gd name="T30" fmla="*/ 56 w 275"/>
                <a:gd name="T31" fmla="*/ 721 h 763"/>
                <a:gd name="T32" fmla="*/ 37 w 275"/>
                <a:gd name="T33" fmla="*/ 653 h 763"/>
                <a:gd name="T34" fmla="*/ 20 w 275"/>
                <a:gd name="T35" fmla="*/ 585 h 763"/>
                <a:gd name="T36" fmla="*/ 7 w 275"/>
                <a:gd name="T37" fmla="*/ 461 h 763"/>
                <a:gd name="T38" fmla="*/ 0 w 275"/>
                <a:gd name="T39" fmla="*/ 322 h 763"/>
                <a:gd name="T40" fmla="*/ 0 w 275"/>
                <a:gd name="T41" fmla="*/ 159 h 763"/>
                <a:gd name="T42" fmla="*/ 17 w 275"/>
                <a:gd name="T43" fmla="*/ 88 h 763"/>
                <a:gd name="T44" fmla="*/ 17 w 275"/>
                <a:gd name="T45" fmla="*/ 59 h 7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275" h="763">
                  <a:moveTo>
                    <a:pt x="17" y="59"/>
                  </a:moveTo>
                  <a:lnTo>
                    <a:pt x="27" y="20"/>
                  </a:lnTo>
                  <a:lnTo>
                    <a:pt x="70" y="0"/>
                  </a:lnTo>
                  <a:lnTo>
                    <a:pt x="109" y="0"/>
                  </a:lnTo>
                  <a:lnTo>
                    <a:pt x="159" y="29"/>
                  </a:lnTo>
                  <a:lnTo>
                    <a:pt x="206" y="98"/>
                  </a:lnTo>
                  <a:lnTo>
                    <a:pt x="239" y="169"/>
                  </a:lnTo>
                  <a:lnTo>
                    <a:pt x="255" y="266"/>
                  </a:lnTo>
                  <a:lnTo>
                    <a:pt x="269" y="380"/>
                  </a:lnTo>
                  <a:lnTo>
                    <a:pt x="275" y="490"/>
                  </a:lnTo>
                  <a:lnTo>
                    <a:pt x="275" y="633"/>
                  </a:lnTo>
                  <a:lnTo>
                    <a:pt x="255" y="721"/>
                  </a:lnTo>
                  <a:lnTo>
                    <a:pt x="219" y="753"/>
                  </a:lnTo>
                  <a:lnTo>
                    <a:pt x="156" y="763"/>
                  </a:lnTo>
                  <a:lnTo>
                    <a:pt x="90" y="760"/>
                  </a:lnTo>
                  <a:lnTo>
                    <a:pt x="56" y="721"/>
                  </a:lnTo>
                  <a:lnTo>
                    <a:pt x="37" y="653"/>
                  </a:lnTo>
                  <a:lnTo>
                    <a:pt x="20" y="585"/>
                  </a:lnTo>
                  <a:lnTo>
                    <a:pt x="7" y="461"/>
                  </a:lnTo>
                  <a:lnTo>
                    <a:pt x="0" y="322"/>
                  </a:lnTo>
                  <a:lnTo>
                    <a:pt x="0" y="159"/>
                  </a:lnTo>
                  <a:lnTo>
                    <a:pt x="17" y="88"/>
                  </a:lnTo>
                  <a:lnTo>
                    <a:pt x="17" y="59"/>
                  </a:lnTo>
                  <a:close/>
                </a:path>
              </a:pathLst>
            </a:cu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chemeClr val="hlink"/>
                  </a:solidFill>
                </a14:hiddenFill>
              </a:ext>
            </a:extLst>
          </p:spPr>
          <p:txBody>
            <a:bodyPr/>
            <a:lstStyle/>
            <a:p>
              <a:endParaRPr lang="es-ES"/>
            </a:p>
          </p:txBody>
        </p:sp>
        <p:sp>
          <p:nvSpPr>
            <p:cNvPr id="197640" name="Freeform 8"/>
            <p:cNvSpPr>
              <a:spLocks/>
            </p:cNvSpPr>
            <p:nvPr/>
          </p:nvSpPr>
          <p:spPr bwMode="auto">
            <a:xfrm>
              <a:off x="1057" y="1994"/>
              <a:ext cx="420" cy="586"/>
            </a:xfrm>
            <a:custGeom>
              <a:avLst/>
              <a:gdLst>
                <a:gd name="T0" fmla="*/ 23 w 420"/>
                <a:gd name="T1" fmla="*/ 0 h 586"/>
                <a:gd name="T2" fmla="*/ 109 w 420"/>
                <a:gd name="T3" fmla="*/ 10 h 586"/>
                <a:gd name="T4" fmla="*/ 198 w 420"/>
                <a:gd name="T5" fmla="*/ 26 h 586"/>
                <a:gd name="T6" fmla="*/ 291 w 420"/>
                <a:gd name="T7" fmla="*/ 78 h 586"/>
                <a:gd name="T8" fmla="*/ 357 w 420"/>
                <a:gd name="T9" fmla="*/ 117 h 586"/>
                <a:gd name="T10" fmla="*/ 400 w 420"/>
                <a:gd name="T11" fmla="*/ 173 h 586"/>
                <a:gd name="T12" fmla="*/ 420 w 420"/>
                <a:gd name="T13" fmla="*/ 205 h 586"/>
                <a:gd name="T14" fmla="*/ 380 w 420"/>
                <a:gd name="T15" fmla="*/ 300 h 586"/>
                <a:gd name="T16" fmla="*/ 317 w 420"/>
                <a:gd name="T17" fmla="*/ 358 h 586"/>
                <a:gd name="T18" fmla="*/ 241 w 420"/>
                <a:gd name="T19" fmla="*/ 400 h 586"/>
                <a:gd name="T20" fmla="*/ 201 w 420"/>
                <a:gd name="T21" fmla="*/ 426 h 586"/>
                <a:gd name="T22" fmla="*/ 132 w 420"/>
                <a:gd name="T23" fmla="*/ 439 h 586"/>
                <a:gd name="T24" fmla="*/ 129 w 420"/>
                <a:gd name="T25" fmla="*/ 465 h 586"/>
                <a:gd name="T26" fmla="*/ 182 w 420"/>
                <a:gd name="T27" fmla="*/ 488 h 586"/>
                <a:gd name="T28" fmla="*/ 258 w 420"/>
                <a:gd name="T29" fmla="*/ 508 h 586"/>
                <a:gd name="T30" fmla="*/ 330 w 420"/>
                <a:gd name="T31" fmla="*/ 547 h 586"/>
                <a:gd name="T32" fmla="*/ 301 w 420"/>
                <a:gd name="T33" fmla="*/ 576 h 586"/>
                <a:gd name="T34" fmla="*/ 271 w 420"/>
                <a:gd name="T35" fmla="*/ 586 h 586"/>
                <a:gd name="T36" fmla="*/ 228 w 420"/>
                <a:gd name="T37" fmla="*/ 543 h 586"/>
                <a:gd name="T38" fmla="*/ 162 w 420"/>
                <a:gd name="T39" fmla="*/ 517 h 586"/>
                <a:gd name="T40" fmla="*/ 109 w 420"/>
                <a:gd name="T41" fmla="*/ 498 h 586"/>
                <a:gd name="T42" fmla="*/ 109 w 420"/>
                <a:gd name="T43" fmla="*/ 459 h 586"/>
                <a:gd name="T44" fmla="*/ 119 w 420"/>
                <a:gd name="T45" fmla="*/ 417 h 586"/>
                <a:gd name="T46" fmla="*/ 152 w 420"/>
                <a:gd name="T47" fmla="*/ 400 h 586"/>
                <a:gd name="T48" fmla="*/ 258 w 420"/>
                <a:gd name="T49" fmla="*/ 358 h 586"/>
                <a:gd name="T50" fmla="*/ 317 w 420"/>
                <a:gd name="T51" fmla="*/ 293 h 586"/>
                <a:gd name="T52" fmla="*/ 360 w 420"/>
                <a:gd name="T53" fmla="*/ 225 h 586"/>
                <a:gd name="T54" fmla="*/ 350 w 420"/>
                <a:gd name="T55" fmla="*/ 192 h 586"/>
                <a:gd name="T56" fmla="*/ 317 w 420"/>
                <a:gd name="T57" fmla="*/ 153 h 586"/>
                <a:gd name="T58" fmla="*/ 238 w 420"/>
                <a:gd name="T59" fmla="*/ 98 h 586"/>
                <a:gd name="T60" fmla="*/ 142 w 420"/>
                <a:gd name="T61" fmla="*/ 78 h 586"/>
                <a:gd name="T62" fmla="*/ 79 w 420"/>
                <a:gd name="T63" fmla="*/ 75 h 586"/>
                <a:gd name="T64" fmla="*/ 23 w 420"/>
                <a:gd name="T65" fmla="*/ 75 h 586"/>
                <a:gd name="T66" fmla="*/ 0 w 420"/>
                <a:gd name="T67" fmla="*/ 39 h 586"/>
                <a:gd name="T68" fmla="*/ 23 w 420"/>
                <a:gd name="T69" fmla="*/ 0 h 5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420" h="586">
                  <a:moveTo>
                    <a:pt x="23" y="0"/>
                  </a:moveTo>
                  <a:lnTo>
                    <a:pt x="109" y="10"/>
                  </a:lnTo>
                  <a:lnTo>
                    <a:pt x="198" y="26"/>
                  </a:lnTo>
                  <a:lnTo>
                    <a:pt x="291" y="78"/>
                  </a:lnTo>
                  <a:lnTo>
                    <a:pt x="357" y="117"/>
                  </a:lnTo>
                  <a:lnTo>
                    <a:pt x="400" y="173"/>
                  </a:lnTo>
                  <a:lnTo>
                    <a:pt x="420" y="205"/>
                  </a:lnTo>
                  <a:lnTo>
                    <a:pt x="380" y="300"/>
                  </a:lnTo>
                  <a:lnTo>
                    <a:pt x="317" y="358"/>
                  </a:lnTo>
                  <a:lnTo>
                    <a:pt x="241" y="400"/>
                  </a:lnTo>
                  <a:lnTo>
                    <a:pt x="201" y="426"/>
                  </a:lnTo>
                  <a:lnTo>
                    <a:pt x="132" y="439"/>
                  </a:lnTo>
                  <a:lnTo>
                    <a:pt x="129" y="465"/>
                  </a:lnTo>
                  <a:lnTo>
                    <a:pt x="182" y="488"/>
                  </a:lnTo>
                  <a:lnTo>
                    <a:pt x="258" y="508"/>
                  </a:lnTo>
                  <a:lnTo>
                    <a:pt x="330" y="547"/>
                  </a:lnTo>
                  <a:lnTo>
                    <a:pt x="301" y="576"/>
                  </a:lnTo>
                  <a:lnTo>
                    <a:pt x="271" y="586"/>
                  </a:lnTo>
                  <a:lnTo>
                    <a:pt x="228" y="543"/>
                  </a:lnTo>
                  <a:lnTo>
                    <a:pt x="162" y="517"/>
                  </a:lnTo>
                  <a:lnTo>
                    <a:pt x="109" y="498"/>
                  </a:lnTo>
                  <a:lnTo>
                    <a:pt x="109" y="459"/>
                  </a:lnTo>
                  <a:lnTo>
                    <a:pt x="119" y="417"/>
                  </a:lnTo>
                  <a:lnTo>
                    <a:pt x="152" y="400"/>
                  </a:lnTo>
                  <a:lnTo>
                    <a:pt x="258" y="358"/>
                  </a:lnTo>
                  <a:lnTo>
                    <a:pt x="317" y="293"/>
                  </a:lnTo>
                  <a:lnTo>
                    <a:pt x="360" y="225"/>
                  </a:lnTo>
                  <a:lnTo>
                    <a:pt x="350" y="192"/>
                  </a:lnTo>
                  <a:lnTo>
                    <a:pt x="317" y="153"/>
                  </a:lnTo>
                  <a:lnTo>
                    <a:pt x="238" y="98"/>
                  </a:lnTo>
                  <a:lnTo>
                    <a:pt x="142" y="78"/>
                  </a:lnTo>
                  <a:lnTo>
                    <a:pt x="79" y="75"/>
                  </a:lnTo>
                  <a:lnTo>
                    <a:pt x="23" y="75"/>
                  </a:lnTo>
                  <a:lnTo>
                    <a:pt x="0" y="39"/>
                  </a:lnTo>
                  <a:lnTo>
                    <a:pt x="23" y="0"/>
                  </a:lnTo>
                  <a:close/>
                </a:path>
              </a:pathLst>
            </a:cu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chemeClr val="hlink"/>
                  </a:solidFill>
                </a14:hiddenFill>
              </a:ext>
            </a:extLst>
          </p:spPr>
          <p:txBody>
            <a:bodyPr/>
            <a:lstStyle/>
            <a:p>
              <a:endParaRPr lang="es-ES"/>
            </a:p>
          </p:txBody>
        </p:sp>
        <p:sp>
          <p:nvSpPr>
            <p:cNvPr id="197641" name="Freeform 9"/>
            <p:cNvSpPr>
              <a:spLocks/>
            </p:cNvSpPr>
            <p:nvPr/>
          </p:nvSpPr>
          <p:spPr bwMode="auto">
            <a:xfrm>
              <a:off x="1090" y="2658"/>
              <a:ext cx="511" cy="947"/>
            </a:xfrm>
            <a:custGeom>
              <a:avLst/>
              <a:gdLst>
                <a:gd name="T0" fmla="*/ 59 w 511"/>
                <a:gd name="T1" fmla="*/ 0 h 947"/>
                <a:gd name="T2" fmla="*/ 13 w 511"/>
                <a:gd name="T3" fmla="*/ 0 h 947"/>
                <a:gd name="T4" fmla="*/ 0 w 511"/>
                <a:gd name="T5" fmla="*/ 68 h 947"/>
                <a:gd name="T6" fmla="*/ 33 w 511"/>
                <a:gd name="T7" fmla="*/ 108 h 947"/>
                <a:gd name="T8" fmla="*/ 139 w 511"/>
                <a:gd name="T9" fmla="*/ 202 h 947"/>
                <a:gd name="T10" fmla="*/ 232 w 511"/>
                <a:gd name="T11" fmla="*/ 322 h 947"/>
                <a:gd name="T12" fmla="*/ 292 w 511"/>
                <a:gd name="T13" fmla="*/ 446 h 947"/>
                <a:gd name="T14" fmla="*/ 301 w 511"/>
                <a:gd name="T15" fmla="*/ 527 h 947"/>
                <a:gd name="T16" fmla="*/ 298 w 511"/>
                <a:gd name="T17" fmla="*/ 586 h 947"/>
                <a:gd name="T18" fmla="*/ 272 w 511"/>
                <a:gd name="T19" fmla="*/ 719 h 947"/>
                <a:gd name="T20" fmla="*/ 238 w 511"/>
                <a:gd name="T21" fmla="*/ 827 h 947"/>
                <a:gd name="T22" fmla="*/ 209 w 511"/>
                <a:gd name="T23" fmla="*/ 889 h 947"/>
                <a:gd name="T24" fmla="*/ 202 w 511"/>
                <a:gd name="T25" fmla="*/ 928 h 947"/>
                <a:gd name="T26" fmla="*/ 232 w 511"/>
                <a:gd name="T27" fmla="*/ 928 h 947"/>
                <a:gd name="T28" fmla="*/ 278 w 511"/>
                <a:gd name="T29" fmla="*/ 915 h 947"/>
                <a:gd name="T30" fmla="*/ 292 w 511"/>
                <a:gd name="T31" fmla="*/ 918 h 947"/>
                <a:gd name="T32" fmla="*/ 388 w 511"/>
                <a:gd name="T33" fmla="*/ 924 h 947"/>
                <a:gd name="T34" fmla="*/ 461 w 511"/>
                <a:gd name="T35" fmla="*/ 947 h 947"/>
                <a:gd name="T36" fmla="*/ 487 w 511"/>
                <a:gd name="T37" fmla="*/ 934 h 947"/>
                <a:gd name="T38" fmla="*/ 511 w 511"/>
                <a:gd name="T39" fmla="*/ 885 h 947"/>
                <a:gd name="T40" fmla="*/ 487 w 511"/>
                <a:gd name="T41" fmla="*/ 859 h 947"/>
                <a:gd name="T42" fmla="*/ 378 w 511"/>
                <a:gd name="T43" fmla="*/ 856 h 947"/>
                <a:gd name="T44" fmla="*/ 301 w 511"/>
                <a:gd name="T45" fmla="*/ 866 h 947"/>
                <a:gd name="T46" fmla="*/ 262 w 511"/>
                <a:gd name="T47" fmla="*/ 885 h 947"/>
                <a:gd name="T48" fmla="*/ 268 w 511"/>
                <a:gd name="T49" fmla="*/ 840 h 947"/>
                <a:gd name="T50" fmla="*/ 308 w 511"/>
                <a:gd name="T51" fmla="*/ 771 h 947"/>
                <a:gd name="T52" fmla="*/ 341 w 511"/>
                <a:gd name="T53" fmla="*/ 664 h 947"/>
                <a:gd name="T54" fmla="*/ 368 w 511"/>
                <a:gd name="T55" fmla="*/ 573 h 947"/>
                <a:gd name="T56" fmla="*/ 348 w 511"/>
                <a:gd name="T57" fmla="*/ 469 h 947"/>
                <a:gd name="T58" fmla="*/ 318 w 511"/>
                <a:gd name="T59" fmla="*/ 358 h 947"/>
                <a:gd name="T60" fmla="*/ 258 w 511"/>
                <a:gd name="T61" fmla="*/ 231 h 947"/>
                <a:gd name="T62" fmla="*/ 172 w 511"/>
                <a:gd name="T63" fmla="*/ 114 h 947"/>
                <a:gd name="T64" fmla="*/ 99 w 511"/>
                <a:gd name="T65" fmla="*/ 29 h 947"/>
                <a:gd name="T66" fmla="*/ 59 w 511"/>
                <a:gd name="T67" fmla="*/ 0 h 9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511" h="947">
                  <a:moveTo>
                    <a:pt x="59" y="0"/>
                  </a:moveTo>
                  <a:lnTo>
                    <a:pt x="13" y="0"/>
                  </a:lnTo>
                  <a:lnTo>
                    <a:pt x="0" y="68"/>
                  </a:lnTo>
                  <a:lnTo>
                    <a:pt x="33" y="108"/>
                  </a:lnTo>
                  <a:lnTo>
                    <a:pt x="139" y="202"/>
                  </a:lnTo>
                  <a:lnTo>
                    <a:pt x="232" y="322"/>
                  </a:lnTo>
                  <a:lnTo>
                    <a:pt x="292" y="446"/>
                  </a:lnTo>
                  <a:lnTo>
                    <a:pt x="301" y="527"/>
                  </a:lnTo>
                  <a:lnTo>
                    <a:pt x="298" y="586"/>
                  </a:lnTo>
                  <a:lnTo>
                    <a:pt x="272" y="719"/>
                  </a:lnTo>
                  <a:lnTo>
                    <a:pt x="238" y="827"/>
                  </a:lnTo>
                  <a:lnTo>
                    <a:pt x="209" y="889"/>
                  </a:lnTo>
                  <a:lnTo>
                    <a:pt x="202" y="928"/>
                  </a:lnTo>
                  <a:lnTo>
                    <a:pt x="232" y="928"/>
                  </a:lnTo>
                  <a:lnTo>
                    <a:pt x="278" y="915"/>
                  </a:lnTo>
                  <a:lnTo>
                    <a:pt x="292" y="918"/>
                  </a:lnTo>
                  <a:lnTo>
                    <a:pt x="388" y="924"/>
                  </a:lnTo>
                  <a:lnTo>
                    <a:pt x="461" y="947"/>
                  </a:lnTo>
                  <a:lnTo>
                    <a:pt x="487" y="934"/>
                  </a:lnTo>
                  <a:lnTo>
                    <a:pt x="511" y="885"/>
                  </a:lnTo>
                  <a:lnTo>
                    <a:pt x="487" y="859"/>
                  </a:lnTo>
                  <a:lnTo>
                    <a:pt x="378" y="856"/>
                  </a:lnTo>
                  <a:lnTo>
                    <a:pt x="301" y="866"/>
                  </a:lnTo>
                  <a:lnTo>
                    <a:pt x="262" y="885"/>
                  </a:lnTo>
                  <a:lnTo>
                    <a:pt x="268" y="840"/>
                  </a:lnTo>
                  <a:lnTo>
                    <a:pt x="308" y="771"/>
                  </a:lnTo>
                  <a:lnTo>
                    <a:pt x="341" y="664"/>
                  </a:lnTo>
                  <a:lnTo>
                    <a:pt x="368" y="573"/>
                  </a:lnTo>
                  <a:lnTo>
                    <a:pt x="348" y="469"/>
                  </a:lnTo>
                  <a:lnTo>
                    <a:pt x="318" y="358"/>
                  </a:lnTo>
                  <a:lnTo>
                    <a:pt x="258" y="231"/>
                  </a:lnTo>
                  <a:lnTo>
                    <a:pt x="172" y="114"/>
                  </a:lnTo>
                  <a:lnTo>
                    <a:pt x="99" y="29"/>
                  </a:lnTo>
                  <a:lnTo>
                    <a:pt x="59" y="0"/>
                  </a:lnTo>
                  <a:close/>
                </a:path>
              </a:pathLst>
            </a:cu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chemeClr val="hlink"/>
                  </a:solidFill>
                </a14:hiddenFill>
              </a:ext>
            </a:extLst>
          </p:spPr>
          <p:txBody>
            <a:bodyPr/>
            <a:lstStyle/>
            <a:p>
              <a:endParaRPr lang="es-ES"/>
            </a:p>
          </p:txBody>
        </p:sp>
        <p:sp>
          <p:nvSpPr>
            <p:cNvPr id="197642" name="Freeform 10"/>
            <p:cNvSpPr>
              <a:spLocks/>
            </p:cNvSpPr>
            <p:nvPr/>
          </p:nvSpPr>
          <p:spPr bwMode="auto">
            <a:xfrm>
              <a:off x="769" y="2656"/>
              <a:ext cx="344" cy="965"/>
            </a:xfrm>
            <a:custGeom>
              <a:avLst/>
              <a:gdLst>
                <a:gd name="T0" fmla="*/ 238 w 344"/>
                <a:gd name="T1" fmla="*/ 0 h 965"/>
                <a:gd name="T2" fmla="*/ 195 w 344"/>
                <a:gd name="T3" fmla="*/ 91 h 965"/>
                <a:gd name="T4" fmla="*/ 165 w 344"/>
                <a:gd name="T5" fmla="*/ 224 h 965"/>
                <a:gd name="T6" fmla="*/ 129 w 344"/>
                <a:gd name="T7" fmla="*/ 371 h 965"/>
                <a:gd name="T8" fmla="*/ 96 w 344"/>
                <a:gd name="T9" fmla="*/ 520 h 965"/>
                <a:gd name="T10" fmla="*/ 96 w 344"/>
                <a:gd name="T11" fmla="*/ 575 h 965"/>
                <a:gd name="T12" fmla="*/ 129 w 344"/>
                <a:gd name="T13" fmla="*/ 673 h 965"/>
                <a:gd name="T14" fmla="*/ 175 w 344"/>
                <a:gd name="T15" fmla="*/ 725 h 965"/>
                <a:gd name="T16" fmla="*/ 218 w 344"/>
                <a:gd name="T17" fmla="*/ 790 h 965"/>
                <a:gd name="T18" fmla="*/ 248 w 344"/>
                <a:gd name="T19" fmla="*/ 838 h 965"/>
                <a:gd name="T20" fmla="*/ 235 w 344"/>
                <a:gd name="T21" fmla="*/ 861 h 965"/>
                <a:gd name="T22" fmla="*/ 159 w 344"/>
                <a:gd name="T23" fmla="*/ 871 h 965"/>
                <a:gd name="T24" fmla="*/ 36 w 344"/>
                <a:gd name="T25" fmla="*/ 890 h 965"/>
                <a:gd name="T26" fmla="*/ 0 w 344"/>
                <a:gd name="T27" fmla="*/ 920 h 965"/>
                <a:gd name="T28" fmla="*/ 30 w 344"/>
                <a:gd name="T29" fmla="*/ 946 h 965"/>
                <a:gd name="T30" fmla="*/ 99 w 344"/>
                <a:gd name="T31" fmla="*/ 965 h 965"/>
                <a:gd name="T32" fmla="*/ 179 w 344"/>
                <a:gd name="T33" fmla="*/ 926 h 965"/>
                <a:gd name="T34" fmla="*/ 238 w 344"/>
                <a:gd name="T35" fmla="*/ 900 h 965"/>
                <a:gd name="T36" fmla="*/ 314 w 344"/>
                <a:gd name="T37" fmla="*/ 890 h 965"/>
                <a:gd name="T38" fmla="*/ 344 w 344"/>
                <a:gd name="T39" fmla="*/ 881 h 965"/>
                <a:gd name="T40" fmla="*/ 334 w 344"/>
                <a:gd name="T41" fmla="*/ 848 h 965"/>
                <a:gd name="T42" fmla="*/ 248 w 344"/>
                <a:gd name="T43" fmla="*/ 764 h 965"/>
                <a:gd name="T44" fmla="*/ 198 w 344"/>
                <a:gd name="T45" fmla="*/ 676 h 965"/>
                <a:gd name="T46" fmla="*/ 155 w 344"/>
                <a:gd name="T47" fmla="*/ 617 h 965"/>
                <a:gd name="T48" fmla="*/ 149 w 344"/>
                <a:gd name="T49" fmla="*/ 559 h 965"/>
                <a:gd name="T50" fmla="*/ 169 w 344"/>
                <a:gd name="T51" fmla="*/ 462 h 965"/>
                <a:gd name="T52" fmla="*/ 215 w 344"/>
                <a:gd name="T53" fmla="*/ 361 h 965"/>
                <a:gd name="T54" fmla="*/ 265 w 344"/>
                <a:gd name="T55" fmla="*/ 189 h 965"/>
                <a:gd name="T56" fmla="*/ 308 w 344"/>
                <a:gd name="T57" fmla="*/ 88 h 965"/>
                <a:gd name="T58" fmla="*/ 304 w 344"/>
                <a:gd name="T59" fmla="*/ 29 h 965"/>
                <a:gd name="T60" fmla="*/ 265 w 344"/>
                <a:gd name="T61" fmla="*/ 0 h 965"/>
                <a:gd name="T62" fmla="*/ 238 w 344"/>
                <a:gd name="T63" fmla="*/ 0 h 9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344" h="965">
                  <a:moveTo>
                    <a:pt x="238" y="0"/>
                  </a:moveTo>
                  <a:lnTo>
                    <a:pt x="195" y="91"/>
                  </a:lnTo>
                  <a:lnTo>
                    <a:pt x="165" y="224"/>
                  </a:lnTo>
                  <a:lnTo>
                    <a:pt x="129" y="371"/>
                  </a:lnTo>
                  <a:lnTo>
                    <a:pt x="96" y="520"/>
                  </a:lnTo>
                  <a:lnTo>
                    <a:pt x="96" y="575"/>
                  </a:lnTo>
                  <a:lnTo>
                    <a:pt x="129" y="673"/>
                  </a:lnTo>
                  <a:lnTo>
                    <a:pt x="175" y="725"/>
                  </a:lnTo>
                  <a:lnTo>
                    <a:pt x="218" y="790"/>
                  </a:lnTo>
                  <a:lnTo>
                    <a:pt x="248" y="838"/>
                  </a:lnTo>
                  <a:lnTo>
                    <a:pt x="235" y="861"/>
                  </a:lnTo>
                  <a:lnTo>
                    <a:pt x="159" y="871"/>
                  </a:lnTo>
                  <a:lnTo>
                    <a:pt x="36" y="890"/>
                  </a:lnTo>
                  <a:lnTo>
                    <a:pt x="0" y="920"/>
                  </a:lnTo>
                  <a:lnTo>
                    <a:pt x="30" y="946"/>
                  </a:lnTo>
                  <a:lnTo>
                    <a:pt x="99" y="965"/>
                  </a:lnTo>
                  <a:lnTo>
                    <a:pt x="179" y="926"/>
                  </a:lnTo>
                  <a:lnTo>
                    <a:pt x="238" y="900"/>
                  </a:lnTo>
                  <a:lnTo>
                    <a:pt x="314" y="890"/>
                  </a:lnTo>
                  <a:lnTo>
                    <a:pt x="344" y="881"/>
                  </a:lnTo>
                  <a:lnTo>
                    <a:pt x="334" y="848"/>
                  </a:lnTo>
                  <a:lnTo>
                    <a:pt x="248" y="764"/>
                  </a:lnTo>
                  <a:lnTo>
                    <a:pt x="198" y="676"/>
                  </a:lnTo>
                  <a:lnTo>
                    <a:pt x="155" y="617"/>
                  </a:lnTo>
                  <a:lnTo>
                    <a:pt x="149" y="559"/>
                  </a:lnTo>
                  <a:lnTo>
                    <a:pt x="169" y="462"/>
                  </a:lnTo>
                  <a:lnTo>
                    <a:pt x="215" y="361"/>
                  </a:lnTo>
                  <a:lnTo>
                    <a:pt x="265" y="189"/>
                  </a:lnTo>
                  <a:lnTo>
                    <a:pt x="308" y="88"/>
                  </a:lnTo>
                  <a:lnTo>
                    <a:pt x="304" y="29"/>
                  </a:lnTo>
                  <a:lnTo>
                    <a:pt x="265" y="0"/>
                  </a:lnTo>
                  <a:lnTo>
                    <a:pt x="238" y="0"/>
                  </a:lnTo>
                  <a:close/>
                </a:path>
              </a:pathLst>
            </a:cu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chemeClr val="hlink"/>
                  </a:solidFill>
                </a14:hiddenFill>
              </a:ext>
            </a:extLst>
          </p:spPr>
          <p:txBody>
            <a:bodyPr/>
            <a:lstStyle/>
            <a:p>
              <a:endParaRPr lang="es-ES"/>
            </a:p>
          </p:txBody>
        </p:sp>
      </p:grpSp>
      <p:sp>
        <p:nvSpPr>
          <p:cNvPr id="197649" name="Text Box 17"/>
          <p:cNvSpPr txBox="1">
            <a:spLocks noChangeArrowheads="1"/>
          </p:cNvSpPr>
          <p:nvPr/>
        </p:nvSpPr>
        <p:spPr bwMode="auto">
          <a:xfrm>
            <a:off x="755650" y="4746614"/>
            <a:ext cx="1871663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" b="1"/>
              <a:t>DESEMPEÑO EMPRESARIAL</a:t>
            </a:r>
          </a:p>
        </p:txBody>
      </p:sp>
      <p:sp>
        <p:nvSpPr>
          <p:cNvPr id="197650" name="AutoShape 18"/>
          <p:cNvSpPr>
            <a:spLocks noChangeArrowheads="1"/>
          </p:cNvSpPr>
          <p:nvPr/>
        </p:nvSpPr>
        <p:spPr bwMode="auto">
          <a:xfrm>
            <a:off x="2700338" y="4962514"/>
            <a:ext cx="503237" cy="215900"/>
          </a:xfrm>
          <a:prstGeom prst="rightArrow">
            <a:avLst>
              <a:gd name="adj1" fmla="val 50000"/>
              <a:gd name="adj2" fmla="val 58272"/>
            </a:avLst>
          </a:prstGeom>
          <a:solidFill>
            <a:srgbClr val="FF9900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ES"/>
          </a:p>
        </p:txBody>
      </p:sp>
      <p:sp>
        <p:nvSpPr>
          <p:cNvPr id="197651" name="AutoShape 19"/>
          <p:cNvSpPr>
            <a:spLocks noChangeArrowheads="1"/>
          </p:cNvSpPr>
          <p:nvPr/>
        </p:nvSpPr>
        <p:spPr bwMode="auto">
          <a:xfrm>
            <a:off x="1476375" y="4241789"/>
            <a:ext cx="287338" cy="431800"/>
          </a:xfrm>
          <a:prstGeom prst="upArrow">
            <a:avLst>
              <a:gd name="adj1" fmla="val 50000"/>
              <a:gd name="adj2" fmla="val 37569"/>
            </a:avLst>
          </a:prstGeom>
          <a:solidFill>
            <a:srgbClr val="FF9900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ES"/>
          </a:p>
        </p:txBody>
      </p:sp>
      <p:sp>
        <p:nvSpPr>
          <p:cNvPr id="197652" name="Text Box 20"/>
          <p:cNvSpPr txBox="1">
            <a:spLocks noChangeArrowheads="1"/>
          </p:cNvSpPr>
          <p:nvPr/>
        </p:nvSpPr>
        <p:spPr bwMode="auto">
          <a:xfrm>
            <a:off x="900113" y="3378189"/>
            <a:ext cx="1871662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" b="1"/>
              <a:t>VENTAJA COMPETITIVA</a:t>
            </a:r>
          </a:p>
        </p:txBody>
      </p:sp>
      <p:sp>
        <p:nvSpPr>
          <p:cNvPr id="197653" name="Text Box 21"/>
          <p:cNvSpPr txBox="1">
            <a:spLocks noChangeArrowheads="1"/>
          </p:cNvSpPr>
          <p:nvPr/>
        </p:nvSpPr>
        <p:spPr bwMode="auto">
          <a:xfrm>
            <a:off x="827088" y="1938326"/>
            <a:ext cx="2376487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" b="1"/>
              <a:t>COMPETITIVIDAD</a:t>
            </a:r>
          </a:p>
        </p:txBody>
      </p:sp>
      <p:sp>
        <p:nvSpPr>
          <p:cNvPr id="197654" name="AutoShape 22"/>
          <p:cNvSpPr>
            <a:spLocks noChangeArrowheads="1"/>
          </p:cNvSpPr>
          <p:nvPr/>
        </p:nvSpPr>
        <p:spPr bwMode="auto">
          <a:xfrm>
            <a:off x="2843213" y="3521064"/>
            <a:ext cx="503237" cy="215900"/>
          </a:xfrm>
          <a:prstGeom prst="rightArrow">
            <a:avLst>
              <a:gd name="adj1" fmla="val 50000"/>
              <a:gd name="adj2" fmla="val 58272"/>
            </a:avLst>
          </a:prstGeom>
          <a:solidFill>
            <a:srgbClr val="FF9900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ES"/>
          </a:p>
        </p:txBody>
      </p:sp>
      <p:sp>
        <p:nvSpPr>
          <p:cNvPr id="197655" name="AutoShape 23"/>
          <p:cNvSpPr>
            <a:spLocks noChangeArrowheads="1"/>
          </p:cNvSpPr>
          <p:nvPr/>
        </p:nvSpPr>
        <p:spPr bwMode="auto">
          <a:xfrm>
            <a:off x="3132138" y="2009764"/>
            <a:ext cx="503237" cy="215900"/>
          </a:xfrm>
          <a:prstGeom prst="rightArrow">
            <a:avLst>
              <a:gd name="adj1" fmla="val 50000"/>
              <a:gd name="adj2" fmla="val 58272"/>
            </a:avLst>
          </a:prstGeom>
          <a:solidFill>
            <a:srgbClr val="FF9900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ES"/>
          </a:p>
        </p:txBody>
      </p:sp>
      <p:sp>
        <p:nvSpPr>
          <p:cNvPr id="197656" name="AutoShape 24"/>
          <p:cNvSpPr>
            <a:spLocks noChangeArrowheads="1"/>
          </p:cNvSpPr>
          <p:nvPr/>
        </p:nvSpPr>
        <p:spPr bwMode="auto">
          <a:xfrm>
            <a:off x="1403350" y="2586026"/>
            <a:ext cx="287338" cy="431800"/>
          </a:xfrm>
          <a:prstGeom prst="upArrow">
            <a:avLst>
              <a:gd name="adj1" fmla="val 50000"/>
              <a:gd name="adj2" fmla="val 37569"/>
            </a:avLst>
          </a:prstGeom>
          <a:solidFill>
            <a:srgbClr val="FF9900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ES"/>
          </a:p>
        </p:txBody>
      </p:sp>
    </p:spTree>
    <p:extLst>
      <p:ext uri="{BB962C8B-B14F-4D97-AF65-F5344CB8AC3E}">
        <p14:creationId xmlns="" xmlns:p14="http://schemas.microsoft.com/office/powerpoint/2010/main" val="633076640"/>
      </p:ext>
    </p:extLst>
  </p:cSld>
  <p:clrMapOvr>
    <a:masterClrMapping/>
  </p:clrMapOvr>
  <p:transition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9" presetClass="entr" presetSubtype="0" decel="10000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6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976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976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976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976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18" presetID="52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6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20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6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1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6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976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6500"/>
                            </p:stCondLst>
                            <p:childTnLst>
                              <p:par>
                                <p:cTn id="24" presetID="37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6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976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976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900" decel="100000" fill="hold"/>
                                        <p:tgtEl>
                                          <p:spTgt spid="1976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976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7635" grpId="0" build="p" advAuto="200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0148" name="Text Box 4"/>
          <p:cNvSpPr txBox="1">
            <a:spLocks noChangeArrowheads="1"/>
          </p:cNvSpPr>
          <p:nvPr/>
        </p:nvSpPr>
        <p:spPr bwMode="auto">
          <a:xfrm>
            <a:off x="357158" y="1071546"/>
            <a:ext cx="8571577" cy="5078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700" dirty="0"/>
              <a:t>RELACIÓN EFICACIA-EFICICIENCIA-EFECTIVIDAD</a:t>
            </a:r>
          </a:p>
        </p:txBody>
      </p:sp>
      <p:sp>
        <p:nvSpPr>
          <p:cNvPr id="390149" name="AutoShape 5"/>
          <p:cNvSpPr>
            <a:spLocks noChangeArrowheads="1"/>
          </p:cNvSpPr>
          <p:nvPr/>
        </p:nvSpPr>
        <p:spPr bwMode="auto">
          <a:xfrm>
            <a:off x="1692275" y="2638425"/>
            <a:ext cx="5040313" cy="3527425"/>
          </a:xfrm>
          <a:prstGeom prst="triangle">
            <a:avLst>
              <a:gd name="adj" fmla="val 50000"/>
            </a:avLst>
          </a:prstGeom>
          <a:gradFill rotWithShape="1">
            <a:gsLst>
              <a:gs pos="0">
                <a:schemeClr val="bg1"/>
              </a:gs>
              <a:gs pos="100000">
                <a:schemeClr val="accent1"/>
              </a:gs>
            </a:gsLst>
            <a:path path="shape">
              <a:fillToRect l="50000" t="50000" r="50000" b="50000"/>
            </a:path>
          </a:gradFill>
          <a:ln w="12700" cap="sq">
            <a:solidFill>
              <a:schemeClr val="accent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ES"/>
          </a:p>
        </p:txBody>
      </p:sp>
      <p:sp>
        <p:nvSpPr>
          <p:cNvPr id="390150" name="Text Box 6"/>
          <p:cNvSpPr txBox="1">
            <a:spLocks noChangeArrowheads="1"/>
          </p:cNvSpPr>
          <p:nvPr/>
        </p:nvSpPr>
        <p:spPr bwMode="auto">
          <a:xfrm>
            <a:off x="3419475" y="2124075"/>
            <a:ext cx="1654175" cy="469900"/>
          </a:xfrm>
          <a:prstGeom prst="rect">
            <a:avLst/>
          </a:prstGeom>
          <a:noFill/>
          <a:ln w="12700" cap="sq">
            <a:solidFill>
              <a:schemeClr val="bg1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0000FF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dirty="0" err="1"/>
              <a:t>Resultados</a:t>
            </a:r>
            <a:endParaRPr lang="en-US" sz="2400" dirty="0"/>
          </a:p>
        </p:txBody>
      </p:sp>
      <p:sp>
        <p:nvSpPr>
          <p:cNvPr id="390151" name="Text Box 7"/>
          <p:cNvSpPr txBox="1">
            <a:spLocks noChangeArrowheads="1"/>
          </p:cNvSpPr>
          <p:nvPr/>
        </p:nvSpPr>
        <p:spPr bwMode="auto">
          <a:xfrm>
            <a:off x="107950" y="5924550"/>
            <a:ext cx="1404938" cy="469900"/>
          </a:xfrm>
          <a:prstGeom prst="rect">
            <a:avLst/>
          </a:prstGeom>
          <a:noFill/>
          <a:ln w="12700" cap="sq" algn="ctr">
            <a:solidFill>
              <a:schemeClr val="bg1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0000FF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dirty="0" err="1"/>
              <a:t>Recursos</a:t>
            </a:r>
            <a:endParaRPr lang="en-US" sz="2400" dirty="0"/>
          </a:p>
        </p:txBody>
      </p:sp>
      <p:sp>
        <p:nvSpPr>
          <p:cNvPr id="390152" name="Text Box 8"/>
          <p:cNvSpPr txBox="1">
            <a:spLocks noChangeArrowheads="1"/>
          </p:cNvSpPr>
          <p:nvPr/>
        </p:nvSpPr>
        <p:spPr bwMode="auto">
          <a:xfrm>
            <a:off x="6804025" y="5876925"/>
            <a:ext cx="2124075" cy="835025"/>
          </a:xfrm>
          <a:prstGeom prst="rect">
            <a:avLst/>
          </a:prstGeom>
          <a:noFill/>
          <a:ln w="12700" cap="sq" algn="ctr">
            <a:solidFill>
              <a:schemeClr val="bg1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0000FF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en-US" sz="2400" dirty="0" err="1"/>
              <a:t>Satisfacción</a:t>
            </a:r>
            <a:r>
              <a:rPr lang="en-US" sz="2400" dirty="0"/>
              <a:t> del </a:t>
            </a:r>
            <a:r>
              <a:rPr lang="en-US" sz="2400" dirty="0" err="1"/>
              <a:t>Cliente</a:t>
            </a:r>
            <a:endParaRPr lang="en-US" sz="2400" dirty="0"/>
          </a:p>
        </p:txBody>
      </p:sp>
      <p:sp>
        <p:nvSpPr>
          <p:cNvPr id="390153" name="Text Box 9"/>
          <p:cNvSpPr txBox="1">
            <a:spLocks noChangeArrowheads="1"/>
          </p:cNvSpPr>
          <p:nvPr/>
        </p:nvSpPr>
        <p:spPr bwMode="auto">
          <a:xfrm rot="-46494214">
            <a:off x="1810543" y="3802857"/>
            <a:ext cx="164306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38100" cap="sq" cmpd="dbl">
                <a:solidFill>
                  <a:srgbClr val="FFFF99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b="1" dirty="0" err="1">
                <a:solidFill>
                  <a:srgbClr val="FF0000"/>
                </a:solidFill>
              </a:rPr>
              <a:t>Eficiencia</a:t>
            </a:r>
            <a:endParaRPr lang="en-US" sz="2400" b="1" dirty="0">
              <a:solidFill>
                <a:srgbClr val="FF0000"/>
              </a:solidFill>
            </a:endParaRPr>
          </a:p>
        </p:txBody>
      </p:sp>
      <p:sp>
        <p:nvSpPr>
          <p:cNvPr id="390154" name="Text Box 10"/>
          <p:cNvSpPr txBox="1">
            <a:spLocks noChangeArrowheads="1"/>
          </p:cNvSpPr>
          <p:nvPr/>
        </p:nvSpPr>
        <p:spPr bwMode="auto">
          <a:xfrm rot="3262421">
            <a:off x="5215731" y="3990182"/>
            <a:ext cx="13573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38100" cap="sq" cmpd="dbl" algn="ctr">
                <a:solidFill>
                  <a:srgbClr val="FFFF99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b="1" dirty="0" err="1">
                <a:solidFill>
                  <a:srgbClr val="FF0000"/>
                </a:solidFill>
              </a:rPr>
              <a:t>Eficacia</a:t>
            </a:r>
            <a:endParaRPr lang="en-US" sz="2400" b="1" dirty="0">
              <a:solidFill>
                <a:srgbClr val="FF0000"/>
              </a:solidFill>
            </a:endParaRPr>
          </a:p>
        </p:txBody>
      </p:sp>
      <p:sp>
        <p:nvSpPr>
          <p:cNvPr id="390155" name="Text Box 11"/>
          <p:cNvSpPr txBox="1">
            <a:spLocks noChangeArrowheads="1"/>
          </p:cNvSpPr>
          <p:nvPr/>
        </p:nvSpPr>
        <p:spPr bwMode="auto">
          <a:xfrm>
            <a:off x="3132138" y="6246813"/>
            <a:ext cx="18827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38100" cap="sq" cmpd="dbl" algn="ctr">
                <a:solidFill>
                  <a:srgbClr val="FFFF99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b="1" dirty="0" err="1">
                <a:solidFill>
                  <a:srgbClr val="FF0000"/>
                </a:solidFill>
              </a:rPr>
              <a:t>Efectividad</a:t>
            </a:r>
            <a:endParaRPr lang="en-US" sz="24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74226441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0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10"/>
                                        <p:tgtEl>
                                          <p:spTgt spid="390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0"/>
                            </p:stCondLst>
                            <p:childTnLst>
                              <p:par>
                                <p:cTn id="9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0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3901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901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90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390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0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0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0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0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0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0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0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0148" grpId="0"/>
      <p:bldP spid="390148" grpId="1"/>
      <p:bldP spid="390149" grpId="0" animBg="1"/>
      <p:bldP spid="390149" grpId="1" animBg="1"/>
      <p:bldP spid="390150" grpId="0" animBg="1"/>
      <p:bldP spid="390151" grpId="0" animBg="1"/>
      <p:bldP spid="390152" grpId="0" animBg="1"/>
      <p:bldP spid="390153" grpId="0"/>
      <p:bldP spid="390154" grpId="0"/>
      <p:bldP spid="390155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725" name="Text Box 5"/>
          <p:cNvSpPr txBox="1">
            <a:spLocks noChangeArrowheads="1"/>
          </p:cNvSpPr>
          <p:nvPr/>
        </p:nvSpPr>
        <p:spPr bwMode="auto">
          <a:xfrm>
            <a:off x="838200" y="1295400"/>
            <a:ext cx="7848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/>
            <a:endParaRPr lang="es-ES">
              <a:latin typeface="Times New Roman" pitchFamily="18" charset="0"/>
            </a:endParaRPr>
          </a:p>
        </p:txBody>
      </p:sp>
      <p:sp>
        <p:nvSpPr>
          <p:cNvPr id="158726" name="Rectangle 6"/>
          <p:cNvSpPr>
            <a:spLocks noChangeArrowheads="1"/>
          </p:cNvSpPr>
          <p:nvPr/>
        </p:nvSpPr>
        <p:spPr bwMode="auto">
          <a:xfrm>
            <a:off x="3276600" y="1949450"/>
            <a:ext cx="5334000" cy="4648200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</a:effectLst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0" hangingPunct="0">
              <a:buClr>
                <a:srgbClr val="FF7C80"/>
              </a:buClr>
              <a:buSzPct val="100000"/>
              <a:buFont typeface="Tahoma" pitchFamily="34" charset="0"/>
              <a:buChar char="๏"/>
            </a:pPr>
            <a:r>
              <a:rPr lang="es-ES_tradnl" sz="2800" i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determinar los requisitos, deseos y especificaciones del cliente,</a:t>
            </a:r>
          </a:p>
          <a:p>
            <a:pPr eaLnBrk="0" hangingPunct="0">
              <a:buClr>
                <a:srgbClr val="FF7C80"/>
              </a:buClr>
              <a:buSzPct val="100000"/>
              <a:buFont typeface="Tahoma" pitchFamily="34" charset="0"/>
              <a:buChar char="๏"/>
            </a:pPr>
            <a:endParaRPr lang="es-ES_tradnl" sz="2800" i="1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eaLnBrk="0" hangingPunct="0">
              <a:buClr>
                <a:srgbClr val="FF7C80"/>
              </a:buClr>
              <a:buSzPct val="100000"/>
              <a:buFont typeface="Tahoma" pitchFamily="34" charset="0"/>
              <a:buChar char="๏"/>
            </a:pPr>
            <a:r>
              <a:rPr lang="es-ES_tradnl" sz="2800" i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compararlos con los ofrecidos por la empresa,</a:t>
            </a:r>
          </a:p>
          <a:p>
            <a:pPr eaLnBrk="0" hangingPunct="0">
              <a:buClr>
                <a:srgbClr val="FF7C80"/>
              </a:buClr>
              <a:buSzPct val="100000"/>
              <a:buFont typeface="Tahoma" pitchFamily="34" charset="0"/>
              <a:buChar char="๏"/>
            </a:pPr>
            <a:endParaRPr lang="es-ES_tradnl" sz="2800" i="1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eaLnBrk="0" hangingPunct="0">
              <a:buClr>
                <a:srgbClr val="FF7C80"/>
              </a:buClr>
              <a:buSzPct val="100000"/>
              <a:buFont typeface="Tahoma" pitchFamily="34" charset="0"/>
              <a:buChar char="๏"/>
            </a:pPr>
            <a:r>
              <a:rPr lang="es-ES_tradnl" sz="2800" i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darle valor continuamente donde él lo considere importante.</a:t>
            </a:r>
          </a:p>
        </p:txBody>
      </p:sp>
      <p:sp>
        <p:nvSpPr>
          <p:cNvPr id="158727" name="Rectangle 7"/>
          <p:cNvSpPr>
            <a:spLocks noChangeArrowheads="1"/>
          </p:cNvSpPr>
          <p:nvPr/>
        </p:nvSpPr>
        <p:spPr bwMode="auto">
          <a:xfrm>
            <a:off x="533400" y="401638"/>
            <a:ext cx="8229600" cy="1371600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</a:effectLst>
          <a:extLst>
            <a:ext uri="{909E8E84-426E-40DD-AFC4-6F175D3DCCD1}">
              <a14:hiddenFill xmlns="" xmlns:a14="http://schemas.microsoft.com/office/drawing/2010/main">
                <a:solidFill>
                  <a:schemeClr val="bg2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eaLnBrk="0" hangingPunct="0"/>
            <a:endParaRPr lang="es-ES_tradnl" sz="3200" b="1" i="1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eaLnBrk="0" hangingPunct="0"/>
            <a:r>
              <a:rPr lang="es-ES_tradnl" sz="3200" b="1" i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CALIDAD ES LA CREACIÓN CONTINUA DE VALOR PARA EL CLIENTE</a:t>
            </a:r>
            <a:br>
              <a:rPr lang="es-ES_tradnl" sz="3200" b="1" i="1" dirty="0"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endParaRPr lang="es-ES_tradnl" sz="3200" b="1" i="1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graphicFrame>
        <p:nvGraphicFramePr>
          <p:cNvPr id="15872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="" xmlns:p14="http://schemas.microsoft.com/office/powerpoint/2010/main" val="129869859"/>
              </p:ext>
            </p:extLst>
          </p:nvPr>
        </p:nvGraphicFramePr>
        <p:xfrm>
          <a:off x="457200" y="2209800"/>
          <a:ext cx="2551113" cy="4114800"/>
        </p:xfrm>
        <a:graphic>
          <a:graphicData uri="http://schemas.openxmlformats.org/presentationml/2006/ole">
            <p:oleObj spid="_x0000_s27650" name="Imagen" r:id="rId3" imgW="2462040" imgH="5316840" progId="">
              <p:embed/>
            </p:oleObj>
          </a:graphicData>
        </a:graphic>
      </p:graphicFrame>
    </p:spTree>
    <p:extLst>
      <p:ext uri="{BB962C8B-B14F-4D97-AF65-F5344CB8AC3E}">
        <p14:creationId xmlns="" xmlns:p14="http://schemas.microsoft.com/office/powerpoint/2010/main" val="3340748362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1587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15872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1587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1587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587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587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587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587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587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5872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5872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5872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5872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5872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5872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5872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5872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31" presetID="49" presetClass="entr" presetSubtype="0" decel="10000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587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587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587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587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38" presetID="49" presetClass="entr" presetSubtype="0" decel="10000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587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1587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587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587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45" presetID="49" presetClass="entr" presetSubtype="0" decel="10000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2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5872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5872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5872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15872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8726" grpId="0" build="p" advAuto="1000"/>
      <p:bldP spid="158727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466" name="Rectangle 2"/>
          <p:cNvSpPr>
            <a:spLocks noGrp="1" noChangeArrowheads="1"/>
          </p:cNvSpPr>
          <p:nvPr>
            <p:ph type="title"/>
          </p:nvPr>
        </p:nvSpPr>
        <p:spPr>
          <a:xfrm>
            <a:off x="1066800" y="304800"/>
            <a:ext cx="4800600" cy="1431925"/>
          </a:xfrm>
        </p:spPr>
        <p:txBody>
          <a:bodyPr/>
          <a:lstStyle/>
          <a:p>
            <a:r>
              <a:rPr lang="es-ES_tradnl" sz="3600" i="1"/>
              <a:t>COMPETITIVIDAD:</a:t>
            </a:r>
          </a:p>
        </p:txBody>
      </p:sp>
      <p:graphicFrame>
        <p:nvGraphicFramePr>
          <p:cNvPr id="190467" name="Object 3"/>
          <p:cNvGraphicFramePr>
            <a:graphicFrameLocks noGrp="1" noChangeAspect="1"/>
          </p:cNvGraphicFramePr>
          <p:nvPr>
            <p:ph type="clipArt" sz="half" idx="1"/>
            <p:extLst>
              <p:ext uri="{D42A27DB-BD31-4B8C-83A1-F6EECF244321}">
                <p14:modId xmlns="" xmlns:p14="http://schemas.microsoft.com/office/powerpoint/2010/main" val="1937113296"/>
              </p:ext>
            </p:extLst>
          </p:nvPr>
        </p:nvGraphicFramePr>
        <p:xfrm>
          <a:off x="1066800" y="2771775"/>
          <a:ext cx="2884488" cy="2533650"/>
        </p:xfrm>
        <a:graphic>
          <a:graphicData uri="http://schemas.openxmlformats.org/presentationml/2006/ole">
            <p:oleObj spid="_x0000_s28674" name="Imagen" r:id="rId3" imgW="482400" imgH="407160" progId="">
              <p:embed/>
            </p:oleObj>
          </a:graphicData>
        </a:graphic>
      </p:graphicFrame>
      <p:sp>
        <p:nvSpPr>
          <p:cNvPr id="190468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3810000" y="1981200"/>
            <a:ext cx="4648200" cy="4419600"/>
          </a:xfrm>
        </p:spPr>
        <p:txBody>
          <a:bodyPr/>
          <a:lstStyle/>
          <a:p>
            <a:r>
              <a:rPr lang="es-ES_tradnl" sz="2800" b="1">
                <a:latin typeface="Arial" pitchFamily="34" charset="0"/>
              </a:rPr>
              <a:t>Habilidad de una organización para diseñar, producir y comercializar bienes o servicios cuyas características de calidad formen un paquete más atractivo para el cliente que el de los competidores</a:t>
            </a:r>
          </a:p>
        </p:txBody>
      </p:sp>
    </p:spTree>
    <p:extLst>
      <p:ext uri="{BB962C8B-B14F-4D97-AF65-F5344CB8AC3E}">
        <p14:creationId xmlns="" xmlns:p14="http://schemas.microsoft.com/office/powerpoint/2010/main" val="3187172494"/>
      </p:ext>
    </p:extLst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4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9046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904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1904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904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2400"/>
                            </p:stCondLst>
                            <p:childTnLst>
                              <p:par>
                                <p:cTn id="12" presetID="3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4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800" decel="100000"/>
                                        <p:tgtEl>
                                          <p:spTgt spid="19046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800" decel="100000" fill="hold"/>
                                        <p:tgtEl>
                                          <p:spTgt spid="19046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800" decel="100000" fill="hold"/>
                                        <p:tgtEl>
                                          <p:spTgt spid="1904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800" decel="100000" fill="hold"/>
                                        <p:tgtEl>
                                          <p:spTgt spid="1904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904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904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3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4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904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0466" grpId="0"/>
      <p:bldP spid="190468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>
          <a:xfrm>
            <a:off x="285784" y="1401783"/>
            <a:ext cx="8243887" cy="1141412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3600" b="0" i="1" u="none" strike="noStrike" kern="120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Aspectos básicos de una estrategia de la calidad integradora:</a:t>
            </a:r>
            <a:endParaRPr kumimoji="0" lang="es-ES_tradnl" sz="3600" b="0" i="1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" name="Text Box 5"/>
          <p:cNvSpPr txBox="1">
            <a:spLocks noChangeArrowheads="1"/>
          </p:cNvSpPr>
          <p:nvPr/>
        </p:nvSpPr>
        <p:spPr bwMode="auto">
          <a:xfrm>
            <a:off x="969997" y="3005158"/>
            <a:ext cx="6481762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s-ES" sz="3200" b="1"/>
              <a:t>ESTRATEGIA DE  LA CALIDAD</a:t>
            </a:r>
          </a:p>
        </p:txBody>
      </p:sp>
      <p:sp>
        <p:nvSpPr>
          <p:cNvPr id="4" name="AutoShape 6"/>
          <p:cNvSpPr>
            <a:spLocks noChangeArrowheads="1"/>
          </p:cNvSpPr>
          <p:nvPr/>
        </p:nvSpPr>
        <p:spPr bwMode="auto">
          <a:xfrm rot="5400000">
            <a:off x="1329566" y="3725089"/>
            <a:ext cx="647700" cy="360363"/>
          </a:xfrm>
          <a:custGeom>
            <a:avLst/>
            <a:gdLst>
              <a:gd name="G0" fmla="+- 9257 0 0"/>
              <a:gd name="G1" fmla="+- 18514 0 0"/>
              <a:gd name="G2" fmla="+- 6171 0 0"/>
              <a:gd name="G3" fmla="*/ 9257 1 2"/>
              <a:gd name="G4" fmla="+- G3 10800 0"/>
              <a:gd name="G5" fmla="+- 21600 9257 18514"/>
              <a:gd name="G6" fmla="+- 18514 6171 0"/>
              <a:gd name="G7" fmla="*/ G6 1 2"/>
              <a:gd name="G8" fmla="*/ 18514 2 1"/>
              <a:gd name="G9" fmla="+- G8 0 21600"/>
              <a:gd name="G10" fmla="+- G5 0 G4"/>
              <a:gd name="G11" fmla="+- 9257 0 G4"/>
              <a:gd name="G12" fmla="*/ G2 G10 G11"/>
              <a:gd name="T0" fmla="*/ 15429 w 21600"/>
              <a:gd name="T1" fmla="*/ 0 h 21600"/>
              <a:gd name="T2" fmla="*/ 9257 w 21600"/>
              <a:gd name="T3" fmla="*/ 6171 h 21600"/>
              <a:gd name="T4" fmla="*/ 6171 w 21600"/>
              <a:gd name="T5" fmla="*/ 9257 h 21600"/>
              <a:gd name="T6" fmla="*/ 0 w 21600"/>
              <a:gd name="T7" fmla="*/ 15429 h 21600"/>
              <a:gd name="T8" fmla="*/ 6171 w 21600"/>
              <a:gd name="T9" fmla="*/ 21600 h 21600"/>
              <a:gd name="T10" fmla="*/ 12343 w 21600"/>
              <a:gd name="T11" fmla="*/ 18514 h 21600"/>
              <a:gd name="T12" fmla="*/ 18514 w 21600"/>
              <a:gd name="T13" fmla="*/ 12343 h 21600"/>
              <a:gd name="T14" fmla="*/ 21600 w 21600"/>
              <a:gd name="T15" fmla="*/ 6171 h 21600"/>
              <a:gd name="T16" fmla="*/ 17694720 60000 65536"/>
              <a:gd name="T17" fmla="*/ 11796480 60000 65536"/>
              <a:gd name="T18" fmla="*/ 17694720 60000 65536"/>
              <a:gd name="T19" fmla="*/ 11796480 60000 65536"/>
              <a:gd name="T20" fmla="*/ 5898240 60000 65536"/>
              <a:gd name="T21" fmla="*/ 5898240 60000 65536"/>
              <a:gd name="T22" fmla="*/ 0 60000 65536"/>
              <a:gd name="T23" fmla="*/ 0 60000 65536"/>
              <a:gd name="T24" fmla="*/ G12 w 21600"/>
              <a:gd name="T25" fmla="*/ G5 h 21600"/>
              <a:gd name="T26" fmla="*/ G1 w 21600"/>
              <a:gd name="T27" fmla="*/ G1 h 2160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1600" h="21600">
                <a:moveTo>
                  <a:pt x="15429" y="0"/>
                </a:moveTo>
                <a:lnTo>
                  <a:pt x="9257" y="6171"/>
                </a:lnTo>
                <a:lnTo>
                  <a:pt x="12343" y="6171"/>
                </a:lnTo>
                <a:lnTo>
                  <a:pt x="12343" y="12343"/>
                </a:lnTo>
                <a:lnTo>
                  <a:pt x="6171" y="12343"/>
                </a:lnTo>
                <a:lnTo>
                  <a:pt x="6171" y="9257"/>
                </a:lnTo>
                <a:lnTo>
                  <a:pt x="0" y="15429"/>
                </a:lnTo>
                <a:lnTo>
                  <a:pt x="6171" y="21600"/>
                </a:lnTo>
                <a:lnTo>
                  <a:pt x="6171" y="18514"/>
                </a:lnTo>
                <a:lnTo>
                  <a:pt x="18514" y="18514"/>
                </a:lnTo>
                <a:lnTo>
                  <a:pt x="18514" y="6171"/>
                </a:lnTo>
                <a:lnTo>
                  <a:pt x="21600" y="6171"/>
                </a:lnTo>
                <a:close/>
              </a:path>
            </a:pathLst>
          </a:custGeom>
          <a:solidFill>
            <a:srgbClr val="FF9900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ES"/>
          </a:p>
        </p:txBody>
      </p:sp>
      <p:sp>
        <p:nvSpPr>
          <p:cNvPr id="5" name="Text Box 8"/>
          <p:cNvSpPr txBox="1">
            <a:spLocks noChangeArrowheads="1"/>
          </p:cNvSpPr>
          <p:nvPr/>
        </p:nvSpPr>
        <p:spPr bwMode="auto">
          <a:xfrm>
            <a:off x="1833597" y="3941783"/>
            <a:ext cx="7596187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" sz="3200" b="1"/>
              <a:t>ESTABLECIMIENTO DE  OBJETIVOS</a:t>
            </a:r>
          </a:p>
        </p:txBody>
      </p:sp>
      <p:sp>
        <p:nvSpPr>
          <p:cNvPr id="6" name="Text Box 9"/>
          <p:cNvSpPr txBox="1">
            <a:spLocks noChangeArrowheads="1"/>
          </p:cNvSpPr>
          <p:nvPr/>
        </p:nvSpPr>
        <p:spPr bwMode="auto">
          <a:xfrm>
            <a:off x="2697197" y="4805383"/>
            <a:ext cx="5256212" cy="1552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Char char="•"/>
            </a:pPr>
            <a:r>
              <a:rPr lang="es-ES" sz="2400"/>
              <a:t>SATISFACCIÓN DE ACCIONISTAS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s-ES" sz="2400"/>
              <a:t>SATISFACCIÓN DE CLIENTES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s-ES" sz="2400"/>
              <a:t>SATISFACCIÓN DE EMPLEDOS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0498" name="Rectangle 2"/>
          <p:cNvSpPr>
            <a:spLocks noChangeArrowheads="1"/>
          </p:cNvSpPr>
          <p:nvPr/>
        </p:nvSpPr>
        <p:spPr bwMode="auto">
          <a:xfrm>
            <a:off x="419100" y="457200"/>
            <a:ext cx="8305800" cy="1143000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</a:effectLst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r>
              <a:rPr lang="en-US" sz="2800">
                <a:latin typeface="Arial" pitchFamily="34" charset="0"/>
              </a:rPr>
              <a:t>LOS DIRECTIVOS SE HAN DADO CUENTA QUE LA CALIDAD</a:t>
            </a:r>
            <a:r>
              <a:rPr lang="en-US" sz="2800">
                <a:latin typeface="Staccato222 BT" pitchFamily="66" charset="0"/>
              </a:rPr>
              <a:t>:</a:t>
            </a:r>
            <a:endParaRPr lang="es-ES" sz="2800">
              <a:latin typeface="Staccato222 BT" pitchFamily="66" charset="0"/>
            </a:endParaRPr>
          </a:p>
        </p:txBody>
      </p:sp>
      <p:sp>
        <p:nvSpPr>
          <p:cNvPr id="490499" name="Rectangle 3"/>
          <p:cNvSpPr>
            <a:spLocks noChangeArrowheads="1"/>
          </p:cNvSpPr>
          <p:nvPr/>
        </p:nvSpPr>
        <p:spPr bwMode="auto">
          <a:xfrm>
            <a:off x="381000" y="1676400"/>
            <a:ext cx="4191000" cy="4343400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</a:effectLst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Char char="n"/>
            </a:pPr>
            <a:r>
              <a:rPr lang="es-ES" sz="2400">
                <a:latin typeface="Arial" pitchFamily="34" charset="0"/>
              </a:rPr>
              <a:t>Puede favorecer la productividad, la eficacia y la imagen de los productos/servicios suministrados.</a:t>
            </a:r>
          </a:p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Char char="n"/>
            </a:pPr>
            <a:r>
              <a:rPr lang="es-ES" sz="2400">
                <a:latin typeface="Arial" pitchFamily="34" charset="0"/>
              </a:rPr>
              <a:t>Es un importante elemento movilizador al actuar como factor de motivaci</a:t>
            </a:r>
            <a:r>
              <a:rPr lang="es-ES" sz="2400">
                <a:latin typeface="Arial" pitchFamily="34" charset="0"/>
                <a:cs typeface="Times New Roman" pitchFamily="18" charset="0"/>
              </a:rPr>
              <a:t>ó</a:t>
            </a:r>
            <a:r>
              <a:rPr lang="es-ES" sz="2400">
                <a:latin typeface="Arial" pitchFamily="34" charset="0"/>
              </a:rPr>
              <a:t>n, de integraci</a:t>
            </a:r>
            <a:r>
              <a:rPr lang="es-ES" sz="2400">
                <a:latin typeface="Arial" pitchFamily="34" charset="0"/>
                <a:cs typeface="Times New Roman" pitchFamily="18" charset="0"/>
              </a:rPr>
              <a:t>ó</a:t>
            </a:r>
            <a:r>
              <a:rPr lang="es-ES" sz="2400">
                <a:latin typeface="Arial" pitchFamily="34" charset="0"/>
              </a:rPr>
              <a:t>n y de satisfacci</a:t>
            </a:r>
            <a:r>
              <a:rPr lang="es-ES" sz="2400">
                <a:latin typeface="Arial" pitchFamily="34" charset="0"/>
                <a:cs typeface="Times New Roman" pitchFamily="18" charset="0"/>
              </a:rPr>
              <a:t>ó</a:t>
            </a:r>
            <a:r>
              <a:rPr lang="es-ES" sz="2400">
                <a:latin typeface="Arial" pitchFamily="34" charset="0"/>
              </a:rPr>
              <a:t>n para los trabajadores.</a:t>
            </a:r>
          </a:p>
        </p:txBody>
      </p:sp>
      <p:graphicFrame>
        <p:nvGraphicFramePr>
          <p:cNvPr id="490500" name="Object 4"/>
          <p:cNvGraphicFramePr>
            <a:graphicFrameLocks/>
          </p:cNvGraphicFramePr>
          <p:nvPr>
            <p:extLst>
              <p:ext uri="{D42A27DB-BD31-4B8C-83A1-F6EECF244321}">
                <p14:modId xmlns="" xmlns:p14="http://schemas.microsoft.com/office/powerpoint/2010/main" val="2319824398"/>
              </p:ext>
            </p:extLst>
          </p:nvPr>
        </p:nvGraphicFramePr>
        <p:xfrm>
          <a:off x="4572000" y="2579688"/>
          <a:ext cx="3810000" cy="3363912"/>
        </p:xfrm>
        <a:graphic>
          <a:graphicData uri="http://schemas.openxmlformats.org/presentationml/2006/ole">
            <p:oleObj spid="_x0000_s29698" name="Imagen" r:id="rId4" imgW="7018200" imgH="6207480" progId="">
              <p:embed/>
            </p:oleObj>
          </a:graphicData>
        </a:graphic>
      </p:graphicFrame>
    </p:spTree>
    <p:extLst>
      <p:ext uri="{BB962C8B-B14F-4D97-AF65-F5344CB8AC3E}">
        <p14:creationId xmlns="" xmlns:p14="http://schemas.microsoft.com/office/powerpoint/2010/main" val="2290900786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05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905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905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04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904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904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52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04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904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4904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904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904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3" presetClass="entr" presetSubtype="52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0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490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490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490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490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0498" grpId="0" autoUpdateAnimBg="0"/>
      <p:bldP spid="490499" grpId="0" build="p" bldLvl="4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1 Tabla"/>
          <p:cNvGraphicFramePr>
            <a:graphicFrameLocks noGrp="1"/>
          </p:cNvGraphicFramePr>
          <p:nvPr/>
        </p:nvGraphicFramePr>
        <p:xfrm>
          <a:off x="428596" y="714356"/>
          <a:ext cx="8501122" cy="5500726"/>
        </p:xfrm>
        <a:graphic>
          <a:graphicData uri="http://schemas.openxmlformats.org/drawingml/2006/table">
            <a:tbl>
              <a:tblPr/>
              <a:tblGrid>
                <a:gridCol w="8501122"/>
              </a:tblGrid>
              <a:tr h="5500726">
                <a:tc>
                  <a:txBody>
                    <a:bodyPr/>
                    <a:lstStyle/>
                    <a:p>
                      <a:pPr algn="ctr" fontAlgn="ctr"/>
                      <a:r>
                        <a:rPr lang="es-ES" sz="3200" b="1" i="0" u="none" strike="noStrike" dirty="0" smtClean="0">
                          <a:latin typeface="Arial"/>
                        </a:rPr>
                        <a:t>SUMARIO</a:t>
                      </a:r>
                    </a:p>
                    <a:p>
                      <a:pPr algn="ctr" fontAlgn="ctr"/>
                      <a:endParaRPr lang="es-ES" sz="3200" b="0" i="0" u="none" strike="noStrike" dirty="0" smtClean="0">
                        <a:latin typeface="Arial"/>
                      </a:endParaRPr>
                    </a:p>
                    <a:p>
                      <a:pPr algn="ctr" fontAlgn="ctr">
                        <a:buFont typeface="Arial" pitchFamily="34" charset="0"/>
                        <a:buNone/>
                      </a:pPr>
                      <a:r>
                        <a:rPr lang="es-ES" sz="3200" b="0" i="0" u="none" strike="noStrike" dirty="0" smtClean="0">
                          <a:latin typeface="Arial"/>
                        </a:rPr>
                        <a:t>* </a:t>
                      </a:r>
                      <a:r>
                        <a:rPr lang="es-ES" sz="3200" b="0" i="0" u="none" strike="noStrike" dirty="0" smtClean="0">
                          <a:latin typeface="Arial"/>
                        </a:rPr>
                        <a:t>Evolución </a:t>
                      </a:r>
                      <a:r>
                        <a:rPr lang="es-ES" sz="3200" b="0" i="0" u="none" strike="noStrike" dirty="0">
                          <a:latin typeface="Arial"/>
                        </a:rPr>
                        <a:t>de la gestión de la calidad.  </a:t>
                      </a:r>
                      <a:endParaRPr lang="es-ES" sz="3200" b="0" i="0" u="none" strike="noStrike" dirty="0" smtClean="0">
                        <a:latin typeface="Arial"/>
                      </a:endParaRPr>
                    </a:p>
                    <a:p>
                      <a:pPr algn="ctr" fontAlgn="ctr">
                        <a:buFont typeface="Arial" pitchFamily="34" charset="0"/>
                        <a:buNone/>
                      </a:pPr>
                      <a:r>
                        <a:rPr lang="es-ES" sz="3200" b="0" i="0" u="none" strike="noStrike" dirty="0" smtClean="0">
                          <a:latin typeface="Arial"/>
                        </a:rPr>
                        <a:t>*La </a:t>
                      </a:r>
                      <a:r>
                        <a:rPr lang="es-ES" sz="3200" b="0" i="0" u="none" strike="noStrike" dirty="0">
                          <a:latin typeface="Arial"/>
                        </a:rPr>
                        <a:t>calidad en el sistema</a:t>
                      </a:r>
                      <a:br>
                        <a:rPr lang="es-ES" sz="3200" b="0" i="0" u="none" strike="noStrike" dirty="0">
                          <a:latin typeface="Arial"/>
                        </a:rPr>
                      </a:br>
                      <a:r>
                        <a:rPr lang="es-ES" sz="3200" b="0" i="0" u="none" strike="noStrike" dirty="0">
                          <a:latin typeface="Arial"/>
                        </a:rPr>
                        <a:t>organizacional. </a:t>
                      </a:r>
                      <a:endParaRPr lang="es-ES" sz="3200" b="0" i="0" u="none" strike="noStrike" dirty="0" smtClean="0">
                        <a:latin typeface="Arial"/>
                      </a:endParaRPr>
                    </a:p>
                    <a:p>
                      <a:pPr algn="ctr" fontAlgn="ctr">
                        <a:buFont typeface="Arial" pitchFamily="34" charset="0"/>
                        <a:buNone/>
                      </a:pPr>
                      <a:r>
                        <a:rPr lang="es-ES" sz="3200" b="0" i="0" u="none" strike="noStrike" dirty="0" smtClean="0">
                          <a:latin typeface="Arial"/>
                        </a:rPr>
                        <a:t>*Ciclo </a:t>
                      </a:r>
                      <a:r>
                        <a:rPr lang="es-ES" sz="3200" b="0" i="0" u="none" strike="noStrike" dirty="0">
                          <a:latin typeface="Arial"/>
                        </a:rPr>
                        <a:t>de la calidad. </a:t>
                      </a:r>
                      <a:endParaRPr lang="es-ES" sz="3200" b="0" i="0" u="none" strike="noStrike" dirty="0" smtClean="0">
                        <a:latin typeface="Arial"/>
                      </a:endParaRPr>
                    </a:p>
                    <a:p>
                      <a:pPr algn="ctr" fontAlgn="ctr">
                        <a:buFont typeface="Arial" pitchFamily="34" charset="0"/>
                        <a:buNone/>
                      </a:pPr>
                      <a:r>
                        <a:rPr lang="es-ES" sz="3200" b="0" i="0" u="none" strike="noStrike" dirty="0" smtClean="0">
                          <a:latin typeface="Arial"/>
                        </a:rPr>
                        <a:t>*</a:t>
                      </a:r>
                      <a:r>
                        <a:rPr lang="es-ES" sz="3200" b="0" i="0" u="none" strike="noStrike" dirty="0" smtClean="0">
                          <a:solidFill>
                            <a:srgbClr val="FF0000"/>
                          </a:solidFill>
                          <a:latin typeface="Arial"/>
                        </a:rPr>
                        <a:t>Aseguramiento </a:t>
                      </a:r>
                      <a:r>
                        <a:rPr lang="es-ES" sz="3200" b="0" i="0" u="none" strike="noStrike" dirty="0" err="1">
                          <a:solidFill>
                            <a:srgbClr val="FF0000"/>
                          </a:solidFill>
                          <a:latin typeface="Arial"/>
                        </a:rPr>
                        <a:t>normalizativo</a:t>
                      </a:r>
                      <a:r>
                        <a:rPr lang="es-ES" sz="3200" b="0" i="0" u="none" strike="noStrike" dirty="0">
                          <a:solidFill>
                            <a:srgbClr val="FF0000"/>
                          </a:solidFill>
                          <a:latin typeface="Arial"/>
                        </a:rPr>
                        <a:t> y </a:t>
                      </a:r>
                      <a:r>
                        <a:rPr lang="es-ES" sz="3200" b="0" i="0" u="none" strike="noStrike" dirty="0" err="1">
                          <a:solidFill>
                            <a:srgbClr val="FF0000"/>
                          </a:solidFill>
                          <a:latin typeface="Arial"/>
                        </a:rPr>
                        <a:t>metrológico</a:t>
                      </a:r>
                      <a:r>
                        <a:rPr lang="es-ES" sz="3200" b="0" i="0" u="none" strike="noStrike" dirty="0" smtClean="0">
                          <a:solidFill>
                            <a:srgbClr val="FF0000"/>
                          </a:solidFill>
                          <a:latin typeface="Arial"/>
                        </a:rPr>
                        <a:t>.</a:t>
                      </a:r>
                    </a:p>
                    <a:p>
                      <a:pPr algn="ctr" fontAlgn="ctr">
                        <a:buFont typeface="Arial" pitchFamily="34" charset="0"/>
                        <a:buNone/>
                      </a:pPr>
                      <a:r>
                        <a:rPr lang="es-ES" sz="3200" b="0" i="0" u="none" strike="noStrike" dirty="0" smtClean="0">
                          <a:latin typeface="Arial"/>
                        </a:rPr>
                        <a:t>*Sistemas </a:t>
                      </a:r>
                      <a:r>
                        <a:rPr lang="es-ES" sz="3200" b="0" i="0" u="none" strike="noStrike" dirty="0">
                          <a:latin typeface="Arial"/>
                        </a:rPr>
                        <a:t>de gestión de la calidad. </a:t>
                      </a:r>
                      <a:endParaRPr lang="es-ES" sz="3200" b="1" i="0" u="none" strike="noStrike" dirty="0">
                        <a:latin typeface="Arial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84" name="Rectangle 4"/>
          <p:cNvSpPr>
            <a:spLocks noChangeArrowheads="1"/>
          </p:cNvSpPr>
          <p:nvPr/>
        </p:nvSpPr>
        <p:spPr bwMode="auto">
          <a:xfrm>
            <a:off x="1116013" y="836613"/>
            <a:ext cx="7123112" cy="723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r>
              <a:rPr lang="es-MX" sz="3600" b="1" i="1">
                <a:effectLst>
                  <a:outerShdw blurRad="38100" dist="38100" dir="2700000" algn="tl">
                    <a:srgbClr val="000000"/>
                  </a:outerShdw>
                </a:effectLst>
              </a:rPr>
              <a:t>LA GESTIÓN DE LA CALIDAD</a:t>
            </a:r>
            <a:endParaRPr lang="es-ES" sz="3600" b="1" i="1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378885" name="Rectangle 5"/>
          <p:cNvSpPr>
            <a:spLocks noChangeArrowheads="1"/>
          </p:cNvSpPr>
          <p:nvPr/>
        </p:nvSpPr>
        <p:spPr bwMode="auto">
          <a:xfrm>
            <a:off x="1276350" y="1981200"/>
            <a:ext cx="7124700" cy="4083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Char char="n"/>
            </a:pPr>
            <a:r>
              <a:rPr lang="es-MX" sz="2800" b="1" i="1" dirty="0"/>
              <a:t>Son las actividades coordinadas para dirigir y controlar una organización en lo relativo a la </a:t>
            </a:r>
            <a:r>
              <a:rPr lang="es-MX" sz="2800" b="1" i="1" dirty="0" smtClean="0"/>
              <a:t>calidad.</a:t>
            </a:r>
          </a:p>
          <a:p>
            <a:pPr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70000"/>
            </a:pPr>
            <a:endParaRPr lang="es-MX" sz="2800" b="1" i="1" dirty="0"/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None/>
            </a:pPr>
            <a:r>
              <a:rPr lang="es-MX" sz="2400" b="1" i="1" dirty="0"/>
              <a:t>Dirigir y controlar incluye: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Char char="n"/>
            </a:pPr>
            <a:r>
              <a:rPr lang="es-MX" sz="2400" b="1" i="1" dirty="0"/>
              <a:t>Establecer política y  objetivos de la calidad y hacer  cumplir la POLÍTICA DE CALIDAD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Char char="n"/>
            </a:pPr>
            <a:r>
              <a:rPr lang="es-MX" sz="2400" b="1" i="1" dirty="0"/>
              <a:t>La PLANIFICACIÓN DE LA CALIDAD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Char char="n"/>
            </a:pPr>
            <a:r>
              <a:rPr lang="es-MX" sz="2400" b="1" i="1" dirty="0"/>
              <a:t>El CONTROL DE LA CALIDAD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Char char="n"/>
            </a:pPr>
            <a:r>
              <a:rPr lang="es-MX" sz="2400" b="1" i="1" dirty="0"/>
              <a:t>El ASEGURAMIENTO DE LA CALIDAD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Char char="n"/>
            </a:pPr>
            <a:r>
              <a:rPr lang="es-MX" sz="2400" b="1" i="1" dirty="0"/>
              <a:t>La MEJORA DE LA CALIDAD</a:t>
            </a:r>
            <a:endParaRPr lang="es-ES" sz="2400" b="1" i="1" dirty="0"/>
          </a:p>
        </p:txBody>
      </p:sp>
      <p:sp>
        <p:nvSpPr>
          <p:cNvPr id="378886" name="Rectangle 6"/>
          <p:cNvSpPr>
            <a:spLocks noChangeArrowheads="1"/>
          </p:cNvSpPr>
          <p:nvPr/>
        </p:nvSpPr>
        <p:spPr bwMode="auto">
          <a:xfrm>
            <a:off x="1040683" y="3505200"/>
            <a:ext cx="7488238" cy="3200400"/>
          </a:xfrm>
          <a:prstGeom prst="rect">
            <a:avLst/>
          </a:prstGeom>
          <a:noFill/>
          <a:ln w="38100" cap="sq">
            <a:solidFill>
              <a:srgbClr val="FFCC00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ES"/>
          </a:p>
        </p:txBody>
      </p:sp>
    </p:spTree>
    <p:extLst>
      <p:ext uri="{BB962C8B-B14F-4D97-AF65-F5344CB8AC3E}">
        <p14:creationId xmlns="" xmlns:p14="http://schemas.microsoft.com/office/powerpoint/2010/main" val="2998181260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8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788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788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788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3" presetClass="entr" presetSubtype="16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8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788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788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6" presetID="23" presetClass="entr" presetSubtype="16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88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7888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7888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21" presetID="23" presetClass="entr" presetSubtype="16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88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7888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7888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26" presetID="23" presetClass="entr" presetSubtype="16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88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7888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7888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31" presetID="23" presetClass="entr" presetSubtype="16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88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37888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37888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 nodeType="afterGroup">
                            <p:stCondLst>
                              <p:cond delay="11000"/>
                            </p:stCondLst>
                            <p:childTnLst>
                              <p:par>
                                <p:cTn id="36" presetID="23" presetClass="entr" presetSubtype="16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88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37888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37888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13000"/>
                            </p:stCondLst>
                            <p:childTnLst>
                              <p:par>
                                <p:cTn id="41" presetID="23" presetClass="entr" presetSubtype="16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88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7888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37888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 nodeType="afterGroup">
                            <p:stCondLst>
                              <p:cond delay="15000"/>
                            </p:stCondLst>
                            <p:childTnLst>
                              <p:par>
                                <p:cTn id="46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8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8" dur="2000"/>
                                        <p:tgtEl>
                                          <p:spTgt spid="3788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8884" grpId="0"/>
      <p:bldP spid="378885" grpId="0" build="p" advAuto="1500"/>
      <p:bldP spid="378886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0932" name="Rectangle 4"/>
          <p:cNvSpPr>
            <a:spLocks noChangeArrowheads="1"/>
          </p:cNvSpPr>
          <p:nvPr/>
        </p:nvSpPr>
        <p:spPr bwMode="auto">
          <a:xfrm>
            <a:off x="1073150" y="312738"/>
            <a:ext cx="7531100" cy="1416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2511FB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/>
          <a:lstStyle/>
          <a:p>
            <a:r>
              <a:rPr lang="es-ES_tradnl" sz="4300" b="1" i="1"/>
              <a:t>Qué  es gestionar la calidad?</a:t>
            </a:r>
          </a:p>
        </p:txBody>
      </p:sp>
      <p:sp>
        <p:nvSpPr>
          <p:cNvPr id="380933" name="Rectangle 5"/>
          <p:cNvSpPr>
            <a:spLocks noChangeArrowheads="1"/>
          </p:cNvSpPr>
          <p:nvPr/>
        </p:nvSpPr>
        <p:spPr bwMode="auto">
          <a:xfrm>
            <a:off x="3429000" y="2057400"/>
            <a:ext cx="5397500" cy="4446587"/>
          </a:xfrm>
          <a:prstGeom prst="rect">
            <a:avLst/>
          </a:prstGeom>
          <a:noFill/>
          <a:ln w="38100">
            <a:solidFill>
              <a:srgbClr val="FFCC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Char char="n"/>
            </a:pPr>
            <a:r>
              <a:rPr lang="es-ES_tradnl" sz="2800" b="1" i="1"/>
              <a:t>Planificar metas y resultados  a alcanzar.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Char char="n"/>
            </a:pPr>
            <a:r>
              <a:rPr lang="es-ES_tradnl" sz="2800" b="1" i="1"/>
              <a:t>Identificar los procesos necesarios.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Char char="n"/>
            </a:pPr>
            <a:r>
              <a:rPr lang="es-ES_tradnl" sz="2800" b="1" i="1"/>
              <a:t>Preparación e implantación de procedimientos.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Char char="n"/>
            </a:pPr>
            <a:r>
              <a:rPr lang="es-ES_tradnl" sz="2800" b="1" i="1"/>
              <a:t> Formación de los RRHH .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Char char="n"/>
            </a:pPr>
            <a:r>
              <a:rPr lang="es-ES_tradnl" sz="2800" b="1" i="1"/>
              <a:t>Participación como única alternativa para lograr la mejora continua.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None/>
            </a:pPr>
            <a:endParaRPr lang="es-ES_tradnl" sz="2800" b="1" i="1"/>
          </a:p>
        </p:txBody>
      </p:sp>
      <p:graphicFrame>
        <p:nvGraphicFramePr>
          <p:cNvPr id="380934" name="Object 6"/>
          <p:cNvGraphicFramePr>
            <a:graphicFrameLocks/>
          </p:cNvGraphicFramePr>
          <p:nvPr/>
        </p:nvGraphicFramePr>
        <p:xfrm>
          <a:off x="233363" y="2611438"/>
          <a:ext cx="3043237" cy="2703512"/>
        </p:xfrm>
        <a:graphic>
          <a:graphicData uri="http://schemas.openxmlformats.org/presentationml/2006/ole">
            <p:oleObj spid="_x0000_s30722" name="Imagen" r:id="rId3" imgW="7284960" imgH="5189760" progId="">
              <p:embed/>
            </p:oleObj>
          </a:graphicData>
        </a:graphic>
      </p:graphicFrame>
    </p:spTree>
    <p:extLst>
      <p:ext uri="{BB962C8B-B14F-4D97-AF65-F5344CB8AC3E}">
        <p14:creationId xmlns="" xmlns:p14="http://schemas.microsoft.com/office/powerpoint/2010/main" val="2381340021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9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809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809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9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" dur="500"/>
                                        <p:tgtEl>
                                          <p:spTgt spid="3809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4" presetID="17" presetClass="entr" presetSubtype="1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93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80933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80933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19" presetID="17" presetClass="entr" presetSubtype="1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9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809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809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24" presetID="17" presetClass="entr" presetSubtype="1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9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809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809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8500"/>
                            </p:stCondLst>
                            <p:childTnLst>
                              <p:par>
                                <p:cTn id="29" presetID="17" presetClass="entr" presetSubtype="1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9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3809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809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 nodeType="afterGroup">
                            <p:stCondLst>
                              <p:cond delay="11000"/>
                            </p:stCondLst>
                            <p:childTnLst>
                              <p:par>
                                <p:cTn id="34" presetID="17" presetClass="entr" presetSubtype="1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9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809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3809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 nodeType="afterGroup">
                            <p:stCondLst>
                              <p:cond delay="13500"/>
                            </p:stCondLst>
                            <p:childTnLst>
                              <p:par>
                                <p:cTn id="39" presetID="17" presetClass="entr" presetSubtype="1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9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3809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809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0932" grpId="0"/>
      <p:bldP spid="380933" grpId="0" build="p" animBg="1" advAuto="200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1957" name="Rectangle 5"/>
          <p:cNvSpPr>
            <a:spLocks noChangeArrowheads="1"/>
          </p:cNvSpPr>
          <p:nvPr/>
        </p:nvSpPr>
        <p:spPr bwMode="auto">
          <a:xfrm>
            <a:off x="3429000" y="1878013"/>
            <a:ext cx="5715000" cy="4864100"/>
          </a:xfrm>
          <a:prstGeom prst="rect">
            <a:avLst/>
          </a:prstGeom>
          <a:noFill/>
          <a:ln w="38100">
            <a:solidFill>
              <a:srgbClr val="FFCC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Char char="n"/>
            </a:pPr>
            <a:r>
              <a:rPr lang="es-ES_tradnl" sz="2800" b="1" i="1"/>
              <a:t>Seguimiento y control de procesos y resultados.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Char char="n"/>
            </a:pPr>
            <a:r>
              <a:rPr lang="es-ES_tradnl" sz="2800" b="1" i="1"/>
              <a:t>Garantizar la satisfacción de los clientes, de forma permanente mediante la sistemática de trabajo establecida.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Char char="n"/>
            </a:pPr>
            <a:r>
              <a:rPr lang="es-ES_tradnl" sz="2800" b="1" i="1"/>
              <a:t>Medición de la eficacia del sistema de gestión</a:t>
            </a:r>
          </a:p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Char char="n"/>
            </a:pPr>
            <a:r>
              <a:rPr lang="es-ES_tradnl" sz="2800" b="1" i="1"/>
              <a:t>Disminución de las pérdidas mediante la prevención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Char char="n"/>
            </a:pPr>
            <a:endParaRPr lang="es-ES_tradnl" sz="2800" b="1" i="1"/>
          </a:p>
        </p:txBody>
      </p:sp>
      <p:graphicFrame>
        <p:nvGraphicFramePr>
          <p:cNvPr id="381958" name="Object 6"/>
          <p:cNvGraphicFramePr>
            <a:graphicFrameLocks/>
          </p:cNvGraphicFramePr>
          <p:nvPr>
            <p:extLst>
              <p:ext uri="{D42A27DB-BD31-4B8C-83A1-F6EECF244321}">
                <p14:modId xmlns="" xmlns:p14="http://schemas.microsoft.com/office/powerpoint/2010/main" val="951156227"/>
              </p:ext>
            </p:extLst>
          </p:nvPr>
        </p:nvGraphicFramePr>
        <p:xfrm>
          <a:off x="233363" y="2611438"/>
          <a:ext cx="3043237" cy="2703512"/>
        </p:xfrm>
        <a:graphic>
          <a:graphicData uri="http://schemas.openxmlformats.org/presentationml/2006/ole">
            <p:oleObj spid="_x0000_s31746" name="Imagen" r:id="rId3" imgW="7284960" imgH="5189760" progId="">
              <p:embed/>
            </p:oleObj>
          </a:graphicData>
        </a:graphic>
      </p:graphicFrame>
      <p:sp>
        <p:nvSpPr>
          <p:cNvPr id="381960" name="Rectangle 8"/>
          <p:cNvSpPr>
            <a:spLocks noChangeArrowheads="1"/>
          </p:cNvSpPr>
          <p:nvPr/>
        </p:nvSpPr>
        <p:spPr bwMode="auto">
          <a:xfrm>
            <a:off x="1073150" y="312738"/>
            <a:ext cx="7531100" cy="1416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2511FB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/>
          <a:lstStyle/>
          <a:p>
            <a:r>
              <a:rPr lang="es-ES_tradnl" sz="4300" b="1" i="1"/>
              <a:t>Qué  es gestionar la calidad?</a:t>
            </a:r>
          </a:p>
        </p:txBody>
      </p:sp>
    </p:spTree>
    <p:extLst>
      <p:ext uri="{BB962C8B-B14F-4D97-AF65-F5344CB8AC3E}">
        <p14:creationId xmlns="" xmlns:p14="http://schemas.microsoft.com/office/powerpoint/2010/main" val="1131552298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afterEffect">
                                  <p:stCondLst>
                                    <p:cond delay="100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19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3819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3819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3819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2680"/>
                            </p:stCondLst>
                            <p:childTnLst>
                              <p:par>
                                <p:cTn id="11" presetID="27" presetClass="entr" presetSubtype="0" fill="hold" grpId="0" nodeType="afterEffect">
                                  <p:stCondLst>
                                    <p:cond delay="200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195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" dur="80"/>
                                        <p:tgtEl>
                                          <p:spTgt spid="38195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4" dur="80"/>
                                        <p:tgtEl>
                                          <p:spTgt spid="38195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80"/>
                                        <p:tgtEl>
                                          <p:spTgt spid="38195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8600"/>
                            </p:stCondLst>
                            <p:childTnLst>
                              <p:par>
                                <p:cTn id="17" presetID="27" presetClass="entr" presetSubtype="0" fill="hold" grpId="0" nodeType="afterEffect">
                                  <p:stCondLst>
                                    <p:cond delay="200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195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9" dur="80"/>
                                        <p:tgtEl>
                                          <p:spTgt spid="38195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0" dur="80"/>
                                        <p:tgtEl>
                                          <p:spTgt spid="38195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80"/>
                                        <p:tgtEl>
                                          <p:spTgt spid="38195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12200"/>
                            </p:stCondLst>
                            <p:childTnLst>
                              <p:par>
                                <p:cTn id="23" presetID="27" presetClass="entr" presetSubtype="0" fill="hold" grpId="0" nodeType="afterEffect">
                                  <p:stCondLst>
                                    <p:cond delay="200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195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5" dur="80"/>
                                        <p:tgtEl>
                                          <p:spTgt spid="38195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6" dur="80"/>
                                        <p:tgtEl>
                                          <p:spTgt spid="38195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7" dur="80"/>
                                        <p:tgtEl>
                                          <p:spTgt spid="38195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16000"/>
                            </p:stCondLst>
                            <p:childTnLst>
                              <p:par>
                                <p:cTn id="2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19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819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819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1957" grpId="0" build="p" autoUpdateAnimBg="0" advAuto="2000"/>
      <p:bldP spid="381960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2980" name="Rectangle 4"/>
          <p:cNvSpPr>
            <a:spLocks noChangeArrowheads="1"/>
          </p:cNvSpPr>
          <p:nvPr/>
        </p:nvSpPr>
        <p:spPr bwMode="auto">
          <a:xfrm>
            <a:off x="1187450" y="312738"/>
            <a:ext cx="7272338" cy="1416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2511FB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/>
          <a:lstStyle/>
          <a:p>
            <a:r>
              <a:rPr lang="es-ES_tradnl" sz="3600" b="1" i="1" dirty="0"/>
              <a:t>Características de una organización que asume la gestión de la calidad</a:t>
            </a:r>
          </a:p>
        </p:txBody>
      </p:sp>
      <p:sp>
        <p:nvSpPr>
          <p:cNvPr id="382981" name="Rectangle 5"/>
          <p:cNvSpPr>
            <a:spLocks noChangeArrowheads="1"/>
          </p:cNvSpPr>
          <p:nvPr/>
        </p:nvSpPr>
        <p:spPr bwMode="auto">
          <a:xfrm>
            <a:off x="4140200" y="1989138"/>
            <a:ext cx="4752975" cy="4319587"/>
          </a:xfrm>
          <a:prstGeom prst="rect">
            <a:avLst/>
          </a:prstGeom>
          <a:noFill/>
          <a:ln w="38100">
            <a:solidFill>
              <a:srgbClr val="FFCC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  <a:buClr>
                <a:srgbClr val="FF7C80"/>
              </a:buClr>
              <a:buSzPct val="70000"/>
              <a:buFont typeface="Wingdings" pitchFamily="2" charset="2"/>
              <a:buChar char="|"/>
            </a:pPr>
            <a:r>
              <a:rPr lang="es-ES_tradnl" sz="2800" b="1" i="1"/>
              <a:t>Compromiso de la alta dirección</a:t>
            </a:r>
          </a:p>
          <a:p>
            <a:pPr marL="342900" indent="-342900">
              <a:spcBef>
                <a:spcPct val="20000"/>
              </a:spcBef>
              <a:buClr>
                <a:srgbClr val="FF7C80"/>
              </a:buClr>
              <a:buSzPct val="70000"/>
              <a:buFont typeface="Wingdings" pitchFamily="2" charset="2"/>
              <a:buChar char="|"/>
            </a:pPr>
            <a:r>
              <a:rPr lang="es-ES_tradnl" sz="2800" b="1" i="1"/>
              <a:t>Satisfacción de los clientes</a:t>
            </a:r>
          </a:p>
          <a:p>
            <a:pPr marL="342900" indent="-342900">
              <a:spcBef>
                <a:spcPct val="20000"/>
              </a:spcBef>
              <a:buClr>
                <a:srgbClr val="FF7C80"/>
              </a:buClr>
              <a:buSzPct val="70000"/>
              <a:buFont typeface="Wingdings" pitchFamily="2" charset="2"/>
              <a:buChar char="|"/>
            </a:pPr>
            <a:r>
              <a:rPr lang="es-ES_tradnl" sz="2800" b="1" i="1"/>
              <a:t>Análisis de las pérdidas de calidad</a:t>
            </a:r>
          </a:p>
          <a:p>
            <a:pPr marL="342900" indent="-342900">
              <a:spcBef>
                <a:spcPct val="20000"/>
              </a:spcBef>
              <a:buClr>
                <a:srgbClr val="FF7C80"/>
              </a:buClr>
              <a:buSzPct val="70000"/>
              <a:buFont typeface="Wingdings" pitchFamily="2" charset="2"/>
              <a:buChar char="|"/>
            </a:pPr>
            <a:r>
              <a:rPr lang="es-ES_tradnl" sz="2800" b="1" i="1"/>
              <a:t>Participación de todas las funciones</a:t>
            </a:r>
          </a:p>
          <a:p>
            <a:pPr marL="342900" indent="-342900">
              <a:spcBef>
                <a:spcPct val="20000"/>
              </a:spcBef>
              <a:buClr>
                <a:srgbClr val="FF7C80"/>
              </a:buClr>
              <a:buSzPct val="70000"/>
              <a:buFont typeface="Wingdings" pitchFamily="2" charset="2"/>
              <a:buChar char="|"/>
            </a:pPr>
            <a:r>
              <a:rPr lang="es-ES_tradnl" sz="2800" b="1" i="1"/>
              <a:t>Mejoramiento continuo</a:t>
            </a:r>
          </a:p>
        </p:txBody>
      </p:sp>
      <p:graphicFrame>
        <p:nvGraphicFramePr>
          <p:cNvPr id="382982" name="Object 6"/>
          <p:cNvGraphicFramePr>
            <a:graphicFrameLocks/>
          </p:cNvGraphicFramePr>
          <p:nvPr>
            <p:extLst>
              <p:ext uri="{D42A27DB-BD31-4B8C-83A1-F6EECF244321}">
                <p14:modId xmlns="" xmlns:p14="http://schemas.microsoft.com/office/powerpoint/2010/main" val="3633817480"/>
              </p:ext>
            </p:extLst>
          </p:nvPr>
        </p:nvGraphicFramePr>
        <p:xfrm>
          <a:off x="323850" y="2349500"/>
          <a:ext cx="3800475" cy="2703513"/>
        </p:xfrm>
        <a:graphic>
          <a:graphicData uri="http://schemas.openxmlformats.org/presentationml/2006/ole">
            <p:oleObj spid="_x0000_s32770" name="Imagen" r:id="rId3" imgW="7284960" imgH="5189760" progId="">
              <p:embed/>
            </p:oleObj>
          </a:graphicData>
        </a:graphic>
      </p:graphicFrame>
    </p:spTree>
    <p:extLst>
      <p:ext uri="{BB962C8B-B14F-4D97-AF65-F5344CB8AC3E}">
        <p14:creationId xmlns="" xmlns:p14="http://schemas.microsoft.com/office/powerpoint/2010/main" val="2587635716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29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29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2980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298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829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3900"/>
                            </p:stCondLst>
                            <p:childTnLst>
                              <p:par>
                                <p:cTn id="11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29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829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829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5" dur="1000"/>
                                        <p:tgtEl>
                                          <p:spTgt spid="3829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4900"/>
                            </p:stCondLst>
                            <p:childTnLst>
                              <p:par>
                                <p:cTn id="17" presetID="34" presetClass="entr" presetSubtype="0" fill="hold" grpId="0" nodeType="afterEffect">
                                  <p:stCondLst>
                                    <p:cond delay="1000"/>
                                  </p:stCondLst>
                                  <p:iterate type="wd">
                                    <p:tmPct val="16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298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9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2981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0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82981">
                                            <p:bg/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82981">
                                            <p:bg/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82981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10260"/>
                            </p:stCondLst>
                            <p:childTnLst>
                              <p:par>
                                <p:cTn id="24" presetID="34" presetClass="entr" presetSubtype="0" fill="hold" grpId="0" nodeType="afterEffect">
                                  <p:stCondLst>
                                    <p:cond delay="1000"/>
                                  </p:stCondLst>
                                  <p:iterate type="wd">
                                    <p:tmPct val="16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298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6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298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7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8298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8298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8298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12900"/>
                            </p:stCondLst>
                            <p:childTnLst>
                              <p:par>
                                <p:cTn id="31" presetID="34" presetClass="entr" presetSubtype="0" fill="hold" grpId="0" nodeType="afterEffect">
                                  <p:stCondLst>
                                    <p:cond delay="1000"/>
                                  </p:stCondLst>
                                  <p:iterate type="wd">
                                    <p:tmPct val="16000"/>
                                  </p:iterate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298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33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298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34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8298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3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8298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3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8298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 nodeType="afterGroup">
                            <p:stCondLst>
                              <p:cond delay="15380"/>
                            </p:stCondLst>
                            <p:childTnLst>
                              <p:par>
                                <p:cTn id="38" presetID="34" presetClass="entr" presetSubtype="0" fill="hold" grpId="0" nodeType="afterEffect">
                                  <p:stCondLst>
                                    <p:cond delay="1000"/>
                                  </p:stCondLst>
                                  <p:iterate type="wd">
                                    <p:tmPct val="16000"/>
                                  </p:iterate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298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40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298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41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8298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4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8298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4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8298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afterGroup">
                            <p:stCondLst>
                              <p:cond delay="18180"/>
                            </p:stCondLst>
                            <p:childTnLst>
                              <p:par>
                                <p:cTn id="45" presetID="34" presetClass="entr" presetSubtype="0" fill="hold" grpId="0" nodeType="afterEffect">
                                  <p:stCondLst>
                                    <p:cond delay="1000"/>
                                  </p:stCondLst>
                                  <p:iterate type="wd">
                                    <p:tmPct val="16000"/>
                                  </p:iterate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298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4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298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4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8298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4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8298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5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8298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 nodeType="afterGroup">
                            <p:stCondLst>
                              <p:cond delay="20820"/>
                            </p:stCondLst>
                            <p:childTnLst>
                              <p:par>
                                <p:cTn id="52" presetID="34" presetClass="entr" presetSubtype="0" fill="hold" grpId="0" nodeType="afterEffect">
                                  <p:stCondLst>
                                    <p:cond delay="1000"/>
                                  </p:stCondLst>
                                  <p:iterate type="wd">
                                    <p:tmPct val="16000"/>
                                  </p:iterate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298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54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298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55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8298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5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8298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5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8298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2980" grpId="0"/>
      <p:bldP spid="382981" grpId="0" build="p" animBg="1" autoUpdateAnimBg="0" advAuto="100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7858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381000"/>
            <a:ext cx="8229600" cy="762000"/>
          </a:xfrm>
        </p:spPr>
        <p:txBody>
          <a:bodyPr/>
          <a:lstStyle/>
          <a:p>
            <a:r>
              <a:rPr lang="en-US" sz="3200" b="0" i="1" dirty="0">
                <a:latin typeface="Arial" pitchFamily="34" charset="0"/>
              </a:rPr>
              <a:t>SISTEMA DE GESTI</a:t>
            </a:r>
            <a:r>
              <a:rPr lang="en-US" sz="3200" b="0" i="1" dirty="0">
                <a:latin typeface="Arial" pitchFamily="34" charset="0"/>
                <a:cs typeface="Times New Roman" pitchFamily="18" charset="0"/>
              </a:rPr>
              <a:t>Ó</a:t>
            </a:r>
            <a:r>
              <a:rPr lang="en-US" sz="3200" b="0" i="1" dirty="0">
                <a:latin typeface="Arial" pitchFamily="34" charset="0"/>
              </a:rPr>
              <a:t>N DE LA CALIDAD</a:t>
            </a:r>
            <a:endParaRPr lang="es-ES" sz="3200" b="0" i="1" dirty="0">
              <a:latin typeface="Arial" pitchFamily="34" charset="0"/>
            </a:endParaRPr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976197" y="1557338"/>
            <a:ext cx="4402137" cy="2633662"/>
            <a:chOff x="288" y="1008"/>
            <a:chExt cx="2592" cy="1632"/>
          </a:xfrm>
        </p:grpSpPr>
        <p:sp>
          <p:nvSpPr>
            <p:cNvPr id="377860" name="Rectangle 4"/>
            <p:cNvSpPr>
              <a:spLocks noChangeArrowheads="1"/>
            </p:cNvSpPr>
            <p:nvPr/>
          </p:nvSpPr>
          <p:spPr bwMode="auto">
            <a:xfrm>
              <a:off x="288" y="1008"/>
              <a:ext cx="2592" cy="1488"/>
            </a:xfrm>
            <a:prstGeom prst="rect">
              <a:avLst/>
            </a:prstGeom>
            <a:gradFill rotWithShape="0">
              <a:gsLst>
                <a:gs pos="0">
                  <a:srgbClr val="FFCC00"/>
                </a:gs>
                <a:gs pos="100000">
                  <a:srgbClr val="FFFF99"/>
                </a:gs>
              </a:gsLst>
              <a:path path="shape">
                <a:fillToRect l="50000" t="50000" r="50000" b="50000"/>
              </a:path>
            </a:gradFill>
            <a:ln w="57150">
              <a:solidFill>
                <a:srgbClr val="FFCC00"/>
              </a:solidFill>
              <a:miter lim="800000"/>
              <a:headEnd/>
              <a:tailEnd/>
            </a:ln>
            <a:effectLst>
              <a:outerShdw dist="35921" dir="2700000" algn="ctr" rotWithShape="0">
                <a:schemeClr val="bg2"/>
              </a:outerShdw>
            </a:effectLst>
          </p:spPr>
          <p:txBody>
            <a:bodyPr wrap="none" anchor="ctr"/>
            <a:lstStyle/>
            <a:p>
              <a:endParaRPr lang="es-ES"/>
            </a:p>
          </p:txBody>
        </p:sp>
        <p:sp>
          <p:nvSpPr>
            <p:cNvPr id="377861" name="Rectangle 5"/>
            <p:cNvSpPr>
              <a:spLocks noChangeArrowheads="1"/>
            </p:cNvSpPr>
            <p:nvPr/>
          </p:nvSpPr>
          <p:spPr bwMode="auto">
            <a:xfrm>
              <a:off x="336" y="1104"/>
              <a:ext cx="2400" cy="1536"/>
            </a:xfrm>
            <a:prstGeom prst="rect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bg2"/>
              </a:outerShdw>
            </a:effectLst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342900" indent="-342900">
                <a:spcBef>
                  <a:spcPct val="20000"/>
                </a:spcBef>
              </a:pPr>
              <a:r>
                <a:rPr lang="en-US" sz="2800" b="1" i="1" dirty="0" err="1">
                  <a:latin typeface="Helvetica" charset="0"/>
                  <a:cs typeface="Times New Roman" pitchFamily="18" charset="0"/>
                </a:rPr>
                <a:t>sistema</a:t>
              </a:r>
              <a:r>
                <a:rPr lang="en-US" sz="2800" b="1" i="1" dirty="0">
                  <a:latin typeface="Helvetica" charset="0"/>
                  <a:cs typeface="Times New Roman" pitchFamily="18" charset="0"/>
                </a:rPr>
                <a:t> de </a:t>
              </a:r>
              <a:r>
                <a:rPr lang="en-US" sz="2800" b="1" i="1" dirty="0" err="1">
                  <a:latin typeface="Helvetica" charset="0"/>
                  <a:cs typeface="Times New Roman" pitchFamily="18" charset="0"/>
                </a:rPr>
                <a:t>gestión</a:t>
              </a:r>
              <a:r>
                <a:rPr lang="en-US" sz="2800" b="1" i="1" dirty="0">
                  <a:latin typeface="Helvetica" charset="0"/>
                  <a:cs typeface="Times New Roman" pitchFamily="18" charset="0"/>
                </a:rPr>
                <a:t> </a:t>
              </a:r>
              <a:r>
                <a:rPr lang="en-US" sz="2800" i="1" dirty="0">
                  <a:latin typeface="Helvetica" charset="0"/>
                  <a:cs typeface="Times New Roman" pitchFamily="18" charset="0"/>
                </a:rPr>
                <a:t>  </a:t>
              </a:r>
              <a:r>
                <a:rPr lang="en-US" sz="2800" i="1" dirty="0" err="1">
                  <a:latin typeface="Helvetica" charset="0"/>
                  <a:cs typeface="Times New Roman" pitchFamily="18" charset="0"/>
                </a:rPr>
                <a:t>para</a:t>
              </a:r>
              <a:r>
                <a:rPr lang="en-US" sz="2800" i="1" dirty="0">
                  <a:latin typeface="Helvetica" charset="0"/>
                  <a:cs typeface="Times New Roman" pitchFamily="18" charset="0"/>
                </a:rPr>
                <a:t> </a:t>
              </a:r>
              <a:r>
                <a:rPr lang="en-US" sz="2800" i="1" dirty="0" err="1">
                  <a:latin typeface="Helvetica" charset="0"/>
                  <a:cs typeface="Times New Roman" pitchFamily="18" charset="0"/>
                </a:rPr>
                <a:t>dirigir</a:t>
              </a:r>
              <a:r>
                <a:rPr lang="en-US" sz="2800" i="1" dirty="0">
                  <a:latin typeface="Helvetica" charset="0"/>
                  <a:cs typeface="Times New Roman" pitchFamily="18" charset="0"/>
                </a:rPr>
                <a:t> y </a:t>
              </a:r>
              <a:r>
                <a:rPr lang="en-US" sz="2800" i="1" dirty="0" err="1">
                  <a:latin typeface="Helvetica" charset="0"/>
                  <a:cs typeface="Times New Roman" pitchFamily="18" charset="0"/>
                </a:rPr>
                <a:t>controlar</a:t>
              </a:r>
              <a:r>
                <a:rPr lang="en-US" sz="2800" i="1" dirty="0">
                  <a:latin typeface="Helvetica" charset="0"/>
                  <a:cs typeface="Times New Roman" pitchFamily="18" charset="0"/>
                </a:rPr>
                <a:t> </a:t>
              </a:r>
              <a:r>
                <a:rPr lang="en-US" sz="2800" i="1" dirty="0" err="1">
                  <a:latin typeface="Helvetica" charset="0"/>
                  <a:cs typeface="Times New Roman" pitchFamily="18" charset="0"/>
                </a:rPr>
                <a:t>una</a:t>
              </a:r>
              <a:r>
                <a:rPr lang="en-US" sz="2800" i="1" dirty="0">
                  <a:latin typeface="Helvetica" charset="0"/>
                  <a:cs typeface="Times New Roman" pitchFamily="18" charset="0"/>
                </a:rPr>
                <a:t> </a:t>
              </a:r>
              <a:r>
                <a:rPr lang="en-US" sz="2800" b="1" i="1" dirty="0" err="1">
                  <a:latin typeface="Helvetica" charset="0"/>
                  <a:cs typeface="Times New Roman" pitchFamily="18" charset="0"/>
                </a:rPr>
                <a:t>organización</a:t>
              </a:r>
              <a:r>
                <a:rPr lang="en-US" sz="2800" i="1" dirty="0">
                  <a:latin typeface="Helvetica" charset="0"/>
                  <a:cs typeface="Times New Roman" pitchFamily="18" charset="0"/>
                </a:rPr>
                <a:t>   con </a:t>
              </a:r>
              <a:r>
                <a:rPr lang="en-US" sz="2800" i="1" dirty="0" err="1">
                  <a:latin typeface="Helvetica" charset="0"/>
                  <a:cs typeface="Times New Roman" pitchFamily="18" charset="0"/>
                </a:rPr>
                <a:t>respecto</a:t>
              </a:r>
              <a:r>
                <a:rPr lang="en-US" sz="2800" i="1" dirty="0">
                  <a:latin typeface="Helvetica" charset="0"/>
                  <a:cs typeface="Times New Roman" pitchFamily="18" charset="0"/>
                </a:rPr>
                <a:t> a la </a:t>
              </a:r>
              <a:r>
                <a:rPr lang="en-US" sz="2800" b="1" i="1" dirty="0" err="1">
                  <a:latin typeface="Helvetica" charset="0"/>
                  <a:cs typeface="Times New Roman" pitchFamily="18" charset="0"/>
                </a:rPr>
                <a:t>calidad</a:t>
              </a:r>
              <a:r>
                <a:rPr lang="en-US" sz="2800" i="1" dirty="0">
                  <a:latin typeface="Helvetica" charset="0"/>
                  <a:cs typeface="Times New Roman" pitchFamily="18" charset="0"/>
                </a:rPr>
                <a:t> </a:t>
              </a:r>
              <a:endParaRPr lang="es-ES" sz="2800" i="1" dirty="0">
                <a:latin typeface="Helvetica" charset="0"/>
                <a:cs typeface="Times New Roman" pitchFamily="18" charset="0"/>
              </a:endParaRPr>
            </a:p>
          </p:txBody>
        </p:sp>
      </p:grpSp>
      <p:grpSp>
        <p:nvGrpSpPr>
          <p:cNvPr id="3" name="Group 6"/>
          <p:cNvGrpSpPr>
            <a:grpSpLocks/>
          </p:cNvGrpSpPr>
          <p:nvPr/>
        </p:nvGrpSpPr>
        <p:grpSpPr bwMode="auto">
          <a:xfrm>
            <a:off x="4551363" y="4752975"/>
            <a:ext cx="4413250" cy="2082574"/>
            <a:chOff x="2640" y="2880"/>
            <a:chExt cx="2784" cy="1136"/>
          </a:xfrm>
        </p:grpSpPr>
        <p:sp>
          <p:nvSpPr>
            <p:cNvPr id="377863" name="Rectangle 7"/>
            <p:cNvSpPr>
              <a:spLocks noChangeArrowheads="1"/>
            </p:cNvSpPr>
            <p:nvPr/>
          </p:nvSpPr>
          <p:spPr bwMode="auto">
            <a:xfrm>
              <a:off x="2640" y="2880"/>
              <a:ext cx="2736" cy="960"/>
            </a:xfrm>
            <a:prstGeom prst="rect">
              <a:avLst/>
            </a:prstGeom>
            <a:gradFill rotWithShape="0">
              <a:gsLst>
                <a:gs pos="0">
                  <a:srgbClr val="FFCC00"/>
                </a:gs>
                <a:gs pos="100000">
                  <a:srgbClr val="FFFF99"/>
                </a:gs>
              </a:gsLst>
              <a:path path="shape">
                <a:fillToRect l="50000" t="50000" r="50000" b="50000"/>
              </a:path>
            </a:gradFill>
            <a:ln w="38100">
              <a:solidFill>
                <a:srgbClr val="FFCC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"/>
            </a:p>
          </p:txBody>
        </p:sp>
        <p:sp>
          <p:nvSpPr>
            <p:cNvPr id="377864" name="Rectangle 8"/>
            <p:cNvSpPr>
              <a:spLocks noChangeArrowheads="1"/>
            </p:cNvSpPr>
            <p:nvPr/>
          </p:nvSpPr>
          <p:spPr bwMode="auto">
            <a:xfrm>
              <a:off x="2688" y="2958"/>
              <a:ext cx="2736" cy="1058"/>
            </a:xfrm>
            <a:prstGeom prst="rect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bg2"/>
              </a:outerShdw>
            </a:effectLst>
            <a:extLst>
              <a:ext uri="{909E8E84-426E-40DD-AFC4-6F175D3DCCD1}">
                <a14:hiddenFill xmlns="" xmlns:a14="http://schemas.microsoft.com/office/drawing/2010/main">
                  <a:solidFill>
                    <a:srgbClr val="FFFF99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/>
            <a:p>
              <a:r>
                <a:rPr lang="es-ES_tradnl" sz="1000" i="1">
                  <a:latin typeface="Times New Roman" pitchFamily="18" charset="0"/>
                  <a:cs typeface="Times New Roman" pitchFamily="18" charset="0"/>
                </a:rPr>
                <a:t>                 </a:t>
              </a:r>
              <a:r>
                <a:rPr lang="es-ES_tradnl" sz="2400" b="1" i="1">
                  <a:latin typeface="Times New Roman" pitchFamily="18" charset="0"/>
                  <a:cs typeface="Times New Roman" pitchFamily="18" charset="0"/>
                </a:rPr>
                <a:t>Obtención de la satisfacción del cliente a través de la calidad del producto o servicio que recibe al menor costo posible</a:t>
              </a:r>
            </a:p>
            <a:p>
              <a:pPr eaLnBrk="0" hangingPunct="0"/>
              <a:endParaRPr lang="es-ES_tradnl" sz="2400" b="1" i="1">
                <a:latin typeface="Times New Roman" pitchFamily="18" charset="0"/>
              </a:endParaRPr>
            </a:p>
          </p:txBody>
        </p:sp>
      </p:grpSp>
      <p:sp>
        <p:nvSpPr>
          <p:cNvPr id="377865" name="AutoShape 9"/>
          <p:cNvSpPr>
            <a:spLocks noChangeArrowheads="1"/>
          </p:cNvSpPr>
          <p:nvPr/>
        </p:nvSpPr>
        <p:spPr bwMode="auto">
          <a:xfrm rot="5400000">
            <a:off x="5297488" y="2930525"/>
            <a:ext cx="1981200" cy="1752600"/>
          </a:xfrm>
          <a:custGeom>
            <a:avLst/>
            <a:gdLst>
              <a:gd name="G0" fmla="+- 15127 0 0"/>
              <a:gd name="G1" fmla="+- 3698 0 0"/>
              <a:gd name="G2" fmla="+- 12158 0 3698"/>
              <a:gd name="G3" fmla="+- G2 0 3698"/>
              <a:gd name="G4" fmla="*/ G3 32768 32059"/>
              <a:gd name="G5" fmla="*/ G4 1 2"/>
              <a:gd name="G6" fmla="+- 21600 0 15127"/>
              <a:gd name="G7" fmla="*/ G6 3698 6079"/>
              <a:gd name="G8" fmla="+- G7 15127 0"/>
              <a:gd name="T0" fmla="*/ 15127 w 21600"/>
              <a:gd name="T1" fmla="*/ 0 h 21600"/>
              <a:gd name="T2" fmla="*/ 15127 w 21600"/>
              <a:gd name="T3" fmla="*/ 12158 h 21600"/>
              <a:gd name="T4" fmla="*/ 2434 w 21600"/>
              <a:gd name="T5" fmla="*/ 21600 h 21600"/>
              <a:gd name="T6" fmla="*/ 21600 w 21600"/>
              <a:gd name="T7" fmla="*/ 6079 h 21600"/>
              <a:gd name="T8" fmla="*/ 17694720 60000 65536"/>
              <a:gd name="T9" fmla="*/ 5898240 60000 65536"/>
              <a:gd name="T10" fmla="*/ 5898240 60000 65536"/>
              <a:gd name="T11" fmla="*/ 0 60000 65536"/>
              <a:gd name="T12" fmla="*/ 12427 w 21600"/>
              <a:gd name="T13" fmla="*/ G1 h 21600"/>
              <a:gd name="T14" fmla="*/ G8 w 21600"/>
              <a:gd name="T15" fmla="*/ G2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21600" y="6079"/>
                </a:moveTo>
                <a:lnTo>
                  <a:pt x="15127" y="0"/>
                </a:lnTo>
                <a:lnTo>
                  <a:pt x="15127" y="3698"/>
                </a:lnTo>
                <a:lnTo>
                  <a:pt x="12427" y="3698"/>
                </a:lnTo>
                <a:cubicBezTo>
                  <a:pt x="5564" y="3698"/>
                  <a:pt x="0" y="7486"/>
                  <a:pt x="0" y="12158"/>
                </a:cubicBezTo>
                <a:lnTo>
                  <a:pt x="0" y="21600"/>
                </a:lnTo>
                <a:lnTo>
                  <a:pt x="4867" y="21600"/>
                </a:lnTo>
                <a:lnTo>
                  <a:pt x="4867" y="12158"/>
                </a:lnTo>
                <a:cubicBezTo>
                  <a:pt x="4867" y="10116"/>
                  <a:pt x="8252" y="8460"/>
                  <a:pt x="12427" y="8460"/>
                </a:cubicBezTo>
                <a:lnTo>
                  <a:pt x="15127" y="8460"/>
                </a:lnTo>
                <a:lnTo>
                  <a:pt x="15127" y="12158"/>
                </a:lnTo>
                <a:close/>
              </a:path>
            </a:pathLst>
          </a:custGeom>
          <a:gradFill rotWithShape="0">
            <a:gsLst>
              <a:gs pos="0">
                <a:srgbClr val="FFCC00"/>
              </a:gs>
              <a:gs pos="100000">
                <a:srgbClr val="FF0000"/>
              </a:gs>
            </a:gsLst>
            <a:lin ang="5400000" scaled="1"/>
          </a:gradFill>
          <a:ln w="381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ES"/>
          </a:p>
        </p:txBody>
      </p:sp>
    </p:spTree>
    <p:extLst>
      <p:ext uri="{BB962C8B-B14F-4D97-AF65-F5344CB8AC3E}">
        <p14:creationId xmlns="" xmlns:p14="http://schemas.microsoft.com/office/powerpoint/2010/main" val="4289333432"/>
      </p:ext>
    </p:extLst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78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778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778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4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78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6" dur="500"/>
                                        <p:tgtEl>
                                          <p:spTgt spid="3778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8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7858" grpId="0" autoUpdateAnimBg="0"/>
      <p:bldP spid="377865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499" name="Text Box 3"/>
          <p:cNvSpPr txBox="1">
            <a:spLocks noChangeArrowheads="1"/>
          </p:cNvSpPr>
          <p:nvPr/>
        </p:nvSpPr>
        <p:spPr bwMode="auto">
          <a:xfrm>
            <a:off x="609600" y="304800"/>
            <a:ext cx="7696200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s-ES_tradnl" sz="3200" b="1" i="1"/>
              <a:t>Funcionamiento del SGC como instrumento de gestión</a:t>
            </a:r>
          </a:p>
        </p:txBody>
      </p:sp>
      <p:grpSp>
        <p:nvGrpSpPr>
          <p:cNvPr id="2" name="Group 30"/>
          <p:cNvGrpSpPr>
            <a:grpSpLocks/>
          </p:cNvGrpSpPr>
          <p:nvPr/>
        </p:nvGrpSpPr>
        <p:grpSpPr bwMode="auto">
          <a:xfrm>
            <a:off x="381000" y="2133600"/>
            <a:ext cx="8716963" cy="4403725"/>
            <a:chOff x="240" y="1200"/>
            <a:chExt cx="5491" cy="2774"/>
          </a:xfrm>
        </p:grpSpPr>
        <p:sp>
          <p:nvSpPr>
            <p:cNvPr id="234500" name="Text Box 4"/>
            <p:cNvSpPr txBox="1">
              <a:spLocks noChangeArrowheads="1"/>
            </p:cNvSpPr>
            <p:nvPr/>
          </p:nvSpPr>
          <p:spPr bwMode="auto">
            <a:xfrm>
              <a:off x="576" y="1248"/>
              <a:ext cx="1348" cy="64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12700" cap="sq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s-ES_tradnl" sz="2400" b="1" i="1"/>
                <a:t>GESTIÓN DE</a:t>
              </a:r>
            </a:p>
            <a:p>
              <a:pPr>
                <a:spcBef>
                  <a:spcPct val="50000"/>
                </a:spcBef>
              </a:pPr>
              <a:r>
                <a:rPr lang="es-ES_tradnl" sz="2400" b="1" i="1"/>
                <a:t> LA CALIDAD</a:t>
              </a:r>
            </a:p>
          </p:txBody>
        </p:sp>
        <p:sp>
          <p:nvSpPr>
            <p:cNvPr id="234501" name="Rectangle 5"/>
            <p:cNvSpPr>
              <a:spLocks noChangeArrowheads="1"/>
            </p:cNvSpPr>
            <p:nvPr/>
          </p:nvSpPr>
          <p:spPr bwMode="auto">
            <a:xfrm>
              <a:off x="480" y="1200"/>
              <a:ext cx="1536" cy="720"/>
            </a:xfrm>
            <a:prstGeom prst="rect">
              <a:avLst/>
            </a:prstGeom>
            <a:noFill/>
            <a:ln w="38100" cap="sq">
              <a:solidFill>
                <a:srgbClr val="FFCC00"/>
              </a:solidFill>
              <a:miter lim="800000"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"/>
            </a:p>
          </p:txBody>
        </p:sp>
        <p:sp>
          <p:nvSpPr>
            <p:cNvPr id="234502" name="Line 6"/>
            <p:cNvSpPr>
              <a:spLocks noChangeShapeType="1"/>
            </p:cNvSpPr>
            <p:nvPr/>
          </p:nvSpPr>
          <p:spPr bwMode="auto">
            <a:xfrm>
              <a:off x="2016" y="1488"/>
              <a:ext cx="1680" cy="0"/>
            </a:xfrm>
            <a:prstGeom prst="line">
              <a:avLst/>
            </a:prstGeom>
            <a:noFill/>
            <a:ln w="38100" cap="sq">
              <a:solidFill>
                <a:srgbClr val="FFCC00"/>
              </a:solidFill>
              <a:miter lim="800000"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"/>
            </a:p>
          </p:txBody>
        </p:sp>
        <p:sp>
          <p:nvSpPr>
            <p:cNvPr id="234504" name="Line 8"/>
            <p:cNvSpPr>
              <a:spLocks noChangeShapeType="1"/>
            </p:cNvSpPr>
            <p:nvPr/>
          </p:nvSpPr>
          <p:spPr bwMode="auto">
            <a:xfrm>
              <a:off x="3696" y="1488"/>
              <a:ext cx="0" cy="816"/>
            </a:xfrm>
            <a:prstGeom prst="line">
              <a:avLst/>
            </a:prstGeom>
            <a:noFill/>
            <a:ln w="38100" cap="sq">
              <a:solidFill>
                <a:srgbClr val="FFCC00"/>
              </a:solidFill>
              <a:miter lim="800000"/>
              <a:headEnd type="none" w="sm" len="sm"/>
              <a:tailEnd type="triangle" w="sm" len="sm"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"/>
            </a:p>
          </p:txBody>
        </p:sp>
        <p:sp>
          <p:nvSpPr>
            <p:cNvPr id="234505" name="Text Box 9"/>
            <p:cNvSpPr txBox="1">
              <a:spLocks noChangeArrowheads="1"/>
            </p:cNvSpPr>
            <p:nvPr/>
          </p:nvSpPr>
          <p:spPr bwMode="auto">
            <a:xfrm>
              <a:off x="2448" y="2352"/>
              <a:ext cx="1812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12700" cap="sq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s-ES_tradnl" sz="2000" b="1" i="1"/>
                <a:t>Sistema de la calidad</a:t>
              </a:r>
            </a:p>
          </p:txBody>
        </p:sp>
        <p:sp>
          <p:nvSpPr>
            <p:cNvPr id="234506" name="Rectangle 10"/>
            <p:cNvSpPr>
              <a:spLocks noChangeArrowheads="1"/>
            </p:cNvSpPr>
            <p:nvPr/>
          </p:nvSpPr>
          <p:spPr bwMode="auto">
            <a:xfrm>
              <a:off x="2448" y="2352"/>
              <a:ext cx="1776" cy="288"/>
            </a:xfrm>
            <a:prstGeom prst="rect">
              <a:avLst/>
            </a:prstGeom>
            <a:noFill/>
            <a:ln w="38100" cap="sq">
              <a:solidFill>
                <a:srgbClr val="FFCC00"/>
              </a:solidFill>
              <a:miter lim="800000"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"/>
            </a:p>
          </p:txBody>
        </p:sp>
        <p:sp>
          <p:nvSpPr>
            <p:cNvPr id="234507" name="Line 11"/>
            <p:cNvSpPr>
              <a:spLocks noChangeShapeType="1"/>
            </p:cNvSpPr>
            <p:nvPr/>
          </p:nvSpPr>
          <p:spPr bwMode="auto">
            <a:xfrm flipH="1" flipV="1">
              <a:off x="1152" y="2496"/>
              <a:ext cx="1296" cy="0"/>
            </a:xfrm>
            <a:prstGeom prst="line">
              <a:avLst/>
            </a:prstGeom>
            <a:noFill/>
            <a:ln w="38100" cap="sq">
              <a:solidFill>
                <a:srgbClr val="FFCC00"/>
              </a:solidFill>
              <a:miter lim="800000"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"/>
            </a:p>
          </p:txBody>
        </p:sp>
        <p:sp>
          <p:nvSpPr>
            <p:cNvPr id="234508" name="Line 12"/>
            <p:cNvSpPr>
              <a:spLocks noChangeShapeType="1"/>
            </p:cNvSpPr>
            <p:nvPr/>
          </p:nvSpPr>
          <p:spPr bwMode="auto">
            <a:xfrm flipV="1">
              <a:off x="1152" y="1920"/>
              <a:ext cx="0" cy="576"/>
            </a:xfrm>
            <a:prstGeom prst="line">
              <a:avLst/>
            </a:prstGeom>
            <a:noFill/>
            <a:ln w="38100" cap="sq">
              <a:solidFill>
                <a:srgbClr val="FFCC00"/>
              </a:solidFill>
              <a:miter lim="800000"/>
              <a:headEnd type="none" w="sm" len="sm"/>
              <a:tailEnd type="triangle" w="sm" len="sm"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"/>
            </a:p>
          </p:txBody>
        </p:sp>
        <p:sp>
          <p:nvSpPr>
            <p:cNvPr id="234509" name="Line 13"/>
            <p:cNvSpPr>
              <a:spLocks noChangeShapeType="1"/>
            </p:cNvSpPr>
            <p:nvPr/>
          </p:nvSpPr>
          <p:spPr bwMode="auto">
            <a:xfrm>
              <a:off x="240" y="1536"/>
              <a:ext cx="240" cy="0"/>
            </a:xfrm>
            <a:prstGeom prst="line">
              <a:avLst/>
            </a:prstGeom>
            <a:noFill/>
            <a:ln w="38100" cap="sq">
              <a:solidFill>
                <a:srgbClr val="FFCC00"/>
              </a:solidFill>
              <a:miter lim="800000"/>
              <a:headEnd type="none" w="sm" len="sm"/>
              <a:tailEnd type="triangle" w="sm" len="sm"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"/>
            </a:p>
          </p:txBody>
        </p:sp>
        <p:sp>
          <p:nvSpPr>
            <p:cNvPr id="234510" name="Line 14"/>
            <p:cNvSpPr>
              <a:spLocks noChangeShapeType="1"/>
            </p:cNvSpPr>
            <p:nvPr/>
          </p:nvSpPr>
          <p:spPr bwMode="auto">
            <a:xfrm>
              <a:off x="240" y="1536"/>
              <a:ext cx="0" cy="2208"/>
            </a:xfrm>
            <a:prstGeom prst="line">
              <a:avLst/>
            </a:prstGeom>
            <a:noFill/>
            <a:ln w="38100" cap="sq">
              <a:solidFill>
                <a:srgbClr val="FFCC00"/>
              </a:solidFill>
              <a:miter lim="800000"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"/>
            </a:p>
          </p:txBody>
        </p:sp>
        <p:sp>
          <p:nvSpPr>
            <p:cNvPr id="234511" name="Line 15"/>
            <p:cNvSpPr>
              <a:spLocks noChangeShapeType="1"/>
            </p:cNvSpPr>
            <p:nvPr/>
          </p:nvSpPr>
          <p:spPr bwMode="auto">
            <a:xfrm>
              <a:off x="240" y="3744"/>
              <a:ext cx="2736" cy="0"/>
            </a:xfrm>
            <a:prstGeom prst="line">
              <a:avLst/>
            </a:prstGeom>
            <a:noFill/>
            <a:ln w="38100" cap="sq">
              <a:solidFill>
                <a:srgbClr val="FFCC00"/>
              </a:solidFill>
              <a:miter lim="800000"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"/>
            </a:p>
          </p:txBody>
        </p:sp>
        <p:sp>
          <p:nvSpPr>
            <p:cNvPr id="234512" name="Line 16"/>
            <p:cNvSpPr>
              <a:spLocks noChangeShapeType="1"/>
            </p:cNvSpPr>
            <p:nvPr/>
          </p:nvSpPr>
          <p:spPr bwMode="auto">
            <a:xfrm>
              <a:off x="2976" y="2640"/>
              <a:ext cx="0" cy="1104"/>
            </a:xfrm>
            <a:prstGeom prst="line">
              <a:avLst/>
            </a:prstGeom>
            <a:noFill/>
            <a:ln w="38100" cap="sq">
              <a:solidFill>
                <a:srgbClr val="FFCC00"/>
              </a:solidFill>
              <a:miter lim="800000"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"/>
            </a:p>
          </p:txBody>
        </p:sp>
        <p:sp>
          <p:nvSpPr>
            <p:cNvPr id="234513" name="Line 17"/>
            <p:cNvSpPr>
              <a:spLocks noChangeShapeType="1"/>
            </p:cNvSpPr>
            <p:nvPr/>
          </p:nvSpPr>
          <p:spPr bwMode="auto">
            <a:xfrm>
              <a:off x="4224" y="2496"/>
              <a:ext cx="624" cy="0"/>
            </a:xfrm>
            <a:prstGeom prst="line">
              <a:avLst/>
            </a:prstGeom>
            <a:noFill/>
            <a:ln w="38100" cap="sq">
              <a:solidFill>
                <a:srgbClr val="FFCC00"/>
              </a:solidFill>
              <a:miter lim="800000"/>
              <a:headEnd type="none" w="sm" len="sm"/>
              <a:tailEnd type="triangle" w="sm" len="sm"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"/>
            </a:p>
          </p:txBody>
        </p:sp>
        <p:sp>
          <p:nvSpPr>
            <p:cNvPr id="234515" name="Text Box 19"/>
            <p:cNvSpPr txBox="1">
              <a:spLocks noChangeArrowheads="1"/>
            </p:cNvSpPr>
            <p:nvPr/>
          </p:nvSpPr>
          <p:spPr bwMode="auto">
            <a:xfrm>
              <a:off x="4785" y="2352"/>
              <a:ext cx="94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12700" cap="sq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s-ES_tradnl" sz="2400" b="1" i="1"/>
                <a:t>Clientes </a:t>
              </a:r>
            </a:p>
          </p:txBody>
        </p:sp>
        <p:sp>
          <p:nvSpPr>
            <p:cNvPr id="234516" name="Rectangle 20"/>
            <p:cNvSpPr>
              <a:spLocks noChangeArrowheads="1"/>
            </p:cNvSpPr>
            <p:nvPr/>
          </p:nvSpPr>
          <p:spPr bwMode="auto">
            <a:xfrm>
              <a:off x="4848" y="2352"/>
              <a:ext cx="864" cy="336"/>
            </a:xfrm>
            <a:prstGeom prst="rect">
              <a:avLst/>
            </a:prstGeom>
            <a:noFill/>
            <a:ln w="38100" cap="sq">
              <a:solidFill>
                <a:srgbClr val="FFCC00"/>
              </a:solidFill>
              <a:miter lim="800000"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"/>
            </a:p>
          </p:txBody>
        </p:sp>
        <p:sp>
          <p:nvSpPr>
            <p:cNvPr id="234517" name="Line 21"/>
            <p:cNvSpPr>
              <a:spLocks noChangeShapeType="1"/>
            </p:cNvSpPr>
            <p:nvPr/>
          </p:nvSpPr>
          <p:spPr bwMode="auto">
            <a:xfrm flipV="1">
              <a:off x="3456" y="2640"/>
              <a:ext cx="0" cy="432"/>
            </a:xfrm>
            <a:prstGeom prst="line">
              <a:avLst/>
            </a:prstGeom>
            <a:noFill/>
            <a:ln w="38100" cap="sq">
              <a:solidFill>
                <a:srgbClr val="FFCC00"/>
              </a:solidFill>
              <a:miter lim="800000"/>
              <a:headEnd type="none" w="sm" len="sm"/>
              <a:tailEnd type="triangle" w="sm" len="sm"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"/>
            </a:p>
          </p:txBody>
        </p:sp>
        <p:sp>
          <p:nvSpPr>
            <p:cNvPr id="234518" name="Line 22"/>
            <p:cNvSpPr>
              <a:spLocks noChangeShapeType="1"/>
            </p:cNvSpPr>
            <p:nvPr/>
          </p:nvSpPr>
          <p:spPr bwMode="auto">
            <a:xfrm>
              <a:off x="3456" y="3072"/>
              <a:ext cx="1728" cy="0"/>
            </a:xfrm>
            <a:prstGeom prst="line">
              <a:avLst/>
            </a:prstGeom>
            <a:noFill/>
            <a:ln w="38100" cap="sq">
              <a:solidFill>
                <a:srgbClr val="FFCC00"/>
              </a:solidFill>
              <a:miter lim="800000"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"/>
            </a:p>
          </p:txBody>
        </p:sp>
        <p:sp>
          <p:nvSpPr>
            <p:cNvPr id="234519" name="Line 23"/>
            <p:cNvSpPr>
              <a:spLocks noChangeShapeType="1"/>
            </p:cNvSpPr>
            <p:nvPr/>
          </p:nvSpPr>
          <p:spPr bwMode="auto">
            <a:xfrm flipV="1">
              <a:off x="5184" y="2688"/>
              <a:ext cx="0" cy="384"/>
            </a:xfrm>
            <a:prstGeom prst="line">
              <a:avLst/>
            </a:prstGeom>
            <a:noFill/>
            <a:ln w="38100" cap="sq">
              <a:solidFill>
                <a:srgbClr val="FFCC00"/>
              </a:solidFill>
              <a:miter lim="800000"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"/>
            </a:p>
          </p:txBody>
        </p:sp>
        <p:sp>
          <p:nvSpPr>
            <p:cNvPr id="234521" name="Text Box 25"/>
            <p:cNvSpPr txBox="1">
              <a:spLocks noChangeArrowheads="1"/>
            </p:cNvSpPr>
            <p:nvPr/>
          </p:nvSpPr>
          <p:spPr bwMode="auto">
            <a:xfrm>
              <a:off x="2256" y="1207"/>
              <a:ext cx="1451" cy="54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12700" cap="sq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s-ES_tradnl" sz="2000" b="1" i="1"/>
                <a:t>Dirige y planifica </a:t>
              </a:r>
            </a:p>
            <a:p>
              <a:pPr>
                <a:spcBef>
                  <a:spcPct val="50000"/>
                </a:spcBef>
              </a:pPr>
              <a:r>
                <a:rPr lang="es-ES_tradnl" sz="2000" b="1" i="1"/>
                <a:t>las acciones</a:t>
              </a:r>
            </a:p>
          </p:txBody>
        </p:sp>
        <p:sp>
          <p:nvSpPr>
            <p:cNvPr id="234522" name="Text Box 26"/>
            <p:cNvSpPr txBox="1">
              <a:spLocks noChangeArrowheads="1"/>
            </p:cNvSpPr>
            <p:nvPr/>
          </p:nvSpPr>
          <p:spPr bwMode="auto">
            <a:xfrm>
              <a:off x="4199" y="2208"/>
              <a:ext cx="705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12700" cap="sq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s-ES_tradnl" sz="2000" b="1" i="1"/>
                <a:t>Ventas</a:t>
              </a:r>
              <a:r>
                <a:rPr lang="es-ES_tradnl" sz="2000">
                  <a:latin typeface="Times New Roman" pitchFamily="18" charset="0"/>
                </a:rPr>
                <a:t> </a:t>
              </a:r>
            </a:p>
          </p:txBody>
        </p:sp>
        <p:sp>
          <p:nvSpPr>
            <p:cNvPr id="234523" name="Text Box 27"/>
            <p:cNvSpPr txBox="1">
              <a:spLocks noChangeArrowheads="1"/>
            </p:cNvSpPr>
            <p:nvPr/>
          </p:nvSpPr>
          <p:spPr bwMode="auto">
            <a:xfrm>
              <a:off x="3792" y="2736"/>
              <a:ext cx="1081" cy="25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12700" cap="sq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s-ES_tradnl" sz="2000" b="1" i="1"/>
                <a:t>Información</a:t>
              </a:r>
              <a:r>
                <a:rPr lang="es-ES_tradnl" sz="2000">
                  <a:latin typeface="Times New Roman" pitchFamily="18" charset="0"/>
                </a:rPr>
                <a:t> </a:t>
              </a:r>
            </a:p>
          </p:txBody>
        </p:sp>
        <p:sp>
          <p:nvSpPr>
            <p:cNvPr id="234524" name="Text Box 28"/>
            <p:cNvSpPr txBox="1">
              <a:spLocks noChangeArrowheads="1"/>
            </p:cNvSpPr>
            <p:nvPr/>
          </p:nvSpPr>
          <p:spPr bwMode="auto">
            <a:xfrm>
              <a:off x="567" y="2296"/>
              <a:ext cx="1947" cy="44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12700" cap="sq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s-ES_tradnl" sz="1600" b="1" i="1"/>
                <a:t>              Información sobre </a:t>
              </a:r>
            </a:p>
            <a:p>
              <a:pPr>
                <a:spcBef>
                  <a:spcPct val="50000"/>
                </a:spcBef>
              </a:pPr>
              <a:r>
                <a:rPr lang="es-ES_tradnl" sz="1600" b="1" i="1"/>
                <a:t>el funcionamiento del SGC</a:t>
              </a:r>
            </a:p>
          </p:txBody>
        </p:sp>
        <p:sp>
          <p:nvSpPr>
            <p:cNvPr id="234525" name="Text Box 29"/>
            <p:cNvSpPr txBox="1">
              <a:spLocks noChangeArrowheads="1"/>
            </p:cNvSpPr>
            <p:nvPr/>
          </p:nvSpPr>
          <p:spPr bwMode="auto">
            <a:xfrm>
              <a:off x="336" y="3483"/>
              <a:ext cx="2518" cy="4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12700" cap="sq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s-ES_tradnl" b="1" i="1"/>
                <a:t>Información sobre la satisfacción</a:t>
              </a:r>
            </a:p>
            <a:p>
              <a:pPr>
                <a:spcBef>
                  <a:spcPct val="50000"/>
                </a:spcBef>
              </a:pPr>
              <a:r>
                <a:rPr lang="es-ES_tradnl" b="1" i="1"/>
                <a:t> del cliente</a:t>
              </a:r>
            </a:p>
          </p:txBody>
        </p:sp>
      </p:grpSp>
    </p:spTree>
    <p:extLst>
      <p:ext uri="{BB962C8B-B14F-4D97-AF65-F5344CB8AC3E}">
        <p14:creationId xmlns="" xmlns:p14="http://schemas.microsoft.com/office/powerpoint/2010/main" val="747588388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4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344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344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344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9" presetClass="entr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4499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ChangeArrowheads="1"/>
          </p:cNvSpPr>
          <p:nvPr>
            <p:ph type="body" sz="half" idx="1"/>
          </p:nvPr>
        </p:nvSpPr>
        <p:spPr>
          <a:xfrm>
            <a:off x="2928938" y="1752600"/>
            <a:ext cx="6215062" cy="5105400"/>
          </a:xfrm>
          <a:noFill/>
          <a:ln/>
        </p:spPr>
        <p:txBody>
          <a:bodyPr lIns="92075" tIns="46038" rIns="92075" bIns="46038"/>
          <a:lstStyle/>
          <a:p>
            <a:pPr>
              <a:buClr>
                <a:srgbClr val="FF7C80"/>
              </a:buClr>
              <a:buFont typeface="Wingdings" pitchFamily="2" charset="2"/>
              <a:buChar char=""/>
            </a:pPr>
            <a:r>
              <a:rPr lang="es-ES_tradnl" sz="2800" b="1" i="1"/>
              <a:t>Definir e implantar la forma  en que deben realizarse por  cada persona o ente implicado    las actividades relacionadas   con la calidad de su propio trabajo.</a:t>
            </a:r>
          </a:p>
          <a:p>
            <a:pPr>
              <a:buClr>
                <a:srgbClr val="FF7C80"/>
              </a:buClr>
              <a:buFont typeface="Wingdings" pitchFamily="2" charset="2"/>
              <a:buChar char=""/>
            </a:pPr>
            <a:r>
              <a:rPr lang="es-ES_tradnl" sz="2800" b="1" i="1"/>
              <a:t>Poder  repetir   su   aplicación indefinidamente.</a:t>
            </a:r>
          </a:p>
          <a:p>
            <a:pPr>
              <a:buClr>
                <a:srgbClr val="FF7C80"/>
              </a:buClr>
              <a:buFont typeface="Wingdings" pitchFamily="2" charset="2"/>
              <a:buChar char=""/>
            </a:pPr>
            <a:r>
              <a:rPr lang="es-ES_tradnl" sz="2800" b="1" i="1"/>
              <a:t>Definir el ámbito de su aplicación.</a:t>
            </a:r>
          </a:p>
          <a:p>
            <a:pPr>
              <a:buClr>
                <a:srgbClr val="FF7C80"/>
              </a:buClr>
              <a:buFont typeface="Wingdings" pitchFamily="2" charset="2"/>
              <a:buChar char=""/>
            </a:pPr>
            <a:r>
              <a:rPr lang="es-ES_tradnl" sz="2800" b="1" i="1"/>
              <a:t>Poder   realizar  su  evaluación de forma sistemática.</a:t>
            </a:r>
          </a:p>
        </p:txBody>
      </p:sp>
      <p:graphicFrame>
        <p:nvGraphicFramePr>
          <p:cNvPr id="62467" name="Object 3"/>
          <p:cNvGraphicFramePr>
            <a:graphicFrameLocks noGrp="1"/>
          </p:cNvGraphicFramePr>
          <p:nvPr>
            <p:ph type="clipArt" sz="half" idx="2"/>
            <p:extLst>
              <p:ext uri="{D42A27DB-BD31-4B8C-83A1-F6EECF244321}">
                <p14:modId xmlns="" xmlns:p14="http://schemas.microsoft.com/office/powerpoint/2010/main" val="2861801657"/>
              </p:ext>
            </p:extLst>
          </p:nvPr>
        </p:nvGraphicFramePr>
        <p:xfrm>
          <a:off x="250825" y="2349500"/>
          <a:ext cx="2514600" cy="4181475"/>
        </p:xfrm>
        <a:graphic>
          <a:graphicData uri="http://schemas.openxmlformats.org/presentationml/2006/ole">
            <p:oleObj spid="_x0000_s33794" name="Imagen" r:id="rId4" imgW="2247900" imgH="3306763" progId="">
              <p:embed/>
            </p:oleObj>
          </a:graphicData>
        </a:graphic>
      </p:graphicFrame>
      <p:sp>
        <p:nvSpPr>
          <p:cNvPr id="62468" name="Rectangle 4"/>
          <p:cNvSpPr>
            <a:spLocks noGrp="1" noChangeArrowheads="1"/>
          </p:cNvSpPr>
          <p:nvPr>
            <p:ph type="title"/>
          </p:nvPr>
        </p:nvSpPr>
        <p:spPr>
          <a:xfrm>
            <a:off x="609600" y="315913"/>
            <a:ext cx="7848600" cy="1357312"/>
          </a:xfrm>
          <a:noFill/>
          <a:ln/>
          <a:extLst>
            <a:ext uri="{91240B29-F687-4F45-9708-019B960494DF}">
              <a14:hiddenLine xmlns="" xmlns:a14="http://schemas.microsoft.com/office/drawing/2010/main" w="76200" cap="flat" cmpd="sng">
                <a:solidFill>
                  <a:srgbClr val="00DFCA"/>
                </a:solidFill>
                <a:prstDash val="solid"/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r>
              <a:rPr lang="es-ES_tradnl" sz="4000" i="1" dirty="0"/>
              <a:t>Al establecer un sistema de gesti</a:t>
            </a:r>
            <a:r>
              <a:rPr lang="es-ES_tradnl" sz="4000" i="1" dirty="0">
                <a:cs typeface="Arial" pitchFamily="34" charset="0"/>
              </a:rPr>
              <a:t>ó</a:t>
            </a:r>
            <a:r>
              <a:rPr lang="es-ES_tradnl" sz="4000" i="1" dirty="0"/>
              <a:t>n de la calidad se debe:</a:t>
            </a:r>
          </a:p>
        </p:txBody>
      </p:sp>
    </p:spTree>
    <p:extLst>
      <p:ext uri="{BB962C8B-B14F-4D97-AF65-F5344CB8AC3E}">
        <p14:creationId xmlns="" xmlns:p14="http://schemas.microsoft.com/office/powerpoint/2010/main" val="2061258351"/>
      </p:ext>
    </p:extLst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24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24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24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24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624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3640"/>
                            </p:stCondLst>
                            <p:childTnLst>
                              <p:par>
                                <p:cTn id="12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24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24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4140"/>
                            </p:stCondLst>
                            <p:childTnLst>
                              <p:par>
                                <p:cTn id="17" presetID="29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624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624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1" dur="1000"/>
                                        <p:tgtEl>
                                          <p:spTgt spid="624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7140"/>
                            </p:stCondLst>
                            <p:childTnLst>
                              <p:par>
                                <p:cTn id="23" presetID="29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624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624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7" dur="1000"/>
                                        <p:tgtEl>
                                          <p:spTgt spid="624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10140"/>
                            </p:stCondLst>
                            <p:childTnLst>
                              <p:par>
                                <p:cTn id="29" presetID="29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624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624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3" dur="1000"/>
                                        <p:tgtEl>
                                          <p:spTgt spid="624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13140"/>
                            </p:stCondLst>
                            <p:childTnLst>
                              <p:par>
                                <p:cTn id="35" presetID="29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6246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6246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9" dur="1000"/>
                                        <p:tgtEl>
                                          <p:spTgt spid="6246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466" grpId="0" build="p" advAuto="2000"/>
      <p:bldP spid="62468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916" name="Rectangle 4"/>
          <p:cNvSpPr>
            <a:spLocks noChangeArrowheads="1"/>
          </p:cNvSpPr>
          <p:nvPr/>
        </p:nvSpPr>
        <p:spPr bwMode="auto">
          <a:xfrm>
            <a:off x="685800" y="1989138"/>
            <a:ext cx="8134350" cy="4824412"/>
          </a:xfrm>
          <a:prstGeom prst="rect">
            <a:avLst/>
          </a:prstGeom>
          <a:noFill/>
          <a:ln w="12700" cap="sq">
            <a:solidFill>
              <a:schemeClr val="bg1"/>
            </a:solidFill>
            <a:miter lim="800000"/>
            <a:headEnd type="none" w="sm" len="sm"/>
            <a:tailEnd type="none" w="sm" len="sm"/>
          </a:ln>
          <a:effectLst>
            <a:prstShdw prst="shdw17" dist="17961" dir="2700000">
              <a:schemeClr val="bg1">
                <a:gamma/>
                <a:shade val="60000"/>
                <a:invGamma/>
              </a:schemeClr>
            </a:prstShdw>
          </a:effectLst>
          <a:extLst>
            <a:ext uri="{909E8E84-426E-40DD-AFC4-6F175D3DCCD1}">
              <a14:hiddenFill xmlns="" xmlns:a14="http://schemas.microsoft.com/office/drawing/2010/main">
                <a:solidFill>
                  <a:schemeClr val="bg2"/>
                </a:solidFill>
              </a14:hiddenFill>
            </a:ext>
          </a:extLst>
        </p:spPr>
        <p:txBody>
          <a:bodyPr wrap="none" anchor="ctr"/>
          <a:lstStyle/>
          <a:p>
            <a:endParaRPr lang="es-ES"/>
          </a:p>
        </p:txBody>
      </p:sp>
      <p:sp>
        <p:nvSpPr>
          <p:cNvPr id="166914" name="Rectangle 2"/>
          <p:cNvSpPr>
            <a:spLocks noChangeArrowheads="1"/>
          </p:cNvSpPr>
          <p:nvPr/>
        </p:nvSpPr>
        <p:spPr bwMode="auto">
          <a:xfrm>
            <a:off x="900113" y="1989138"/>
            <a:ext cx="7993062" cy="4450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hlink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/>
          <a:p>
            <a:pPr defTabSz="571500" eaLnBrk="0" hangingPunct="0">
              <a:lnSpc>
                <a:spcPct val="90000"/>
              </a:lnSpc>
              <a:spcAft>
                <a:spcPct val="50000"/>
              </a:spcAft>
              <a:buClr>
                <a:schemeClr val="accent1"/>
              </a:buClr>
              <a:buSzPct val="70000"/>
              <a:buFont typeface="Wingdings" pitchFamily="2" charset="2"/>
              <a:buNone/>
            </a:pPr>
            <a:r>
              <a:rPr lang="es-ES" sz="2600" b="1" i="1" dirty="0"/>
              <a:t>estimula a las organizaciones a:</a:t>
            </a:r>
          </a:p>
          <a:p>
            <a:pPr marL="1143000" lvl="1" indent="-381000" defTabSz="571500" eaLnBrk="0" hangingPunct="0">
              <a:lnSpc>
                <a:spcPct val="90000"/>
              </a:lnSpc>
              <a:spcAft>
                <a:spcPct val="30000"/>
              </a:spcAft>
              <a:buClr>
                <a:srgbClr val="FF7C80"/>
              </a:buClr>
              <a:buSzPct val="70000"/>
              <a:buFont typeface="Wingdings" pitchFamily="2" charset="2"/>
              <a:buChar char="Ü"/>
            </a:pPr>
            <a:r>
              <a:rPr lang="es-ES" sz="2600" b="1" i="1" u="sng" dirty="0"/>
              <a:t>analizar</a:t>
            </a:r>
            <a:r>
              <a:rPr lang="es-ES" sz="2600" b="1" i="1" dirty="0"/>
              <a:t> los requerimientos del consumidor</a:t>
            </a:r>
          </a:p>
          <a:p>
            <a:pPr marL="1143000" lvl="1" indent="-381000" defTabSz="571500" eaLnBrk="0" hangingPunct="0">
              <a:lnSpc>
                <a:spcPct val="90000"/>
              </a:lnSpc>
              <a:spcAft>
                <a:spcPct val="30000"/>
              </a:spcAft>
              <a:buClr>
                <a:srgbClr val="FF7C80"/>
              </a:buClr>
              <a:buSzPct val="70000"/>
              <a:buFont typeface="Wingdings" pitchFamily="2" charset="2"/>
              <a:buChar char="Ü"/>
            </a:pPr>
            <a:r>
              <a:rPr lang="es-ES" sz="2600" b="1" i="1" u="sng" dirty="0"/>
              <a:t>definir</a:t>
            </a:r>
            <a:r>
              <a:rPr lang="es-ES" sz="2600" b="1" i="1" dirty="0"/>
              <a:t> los procesos necesarios  para materializar un producto aceptable</a:t>
            </a:r>
          </a:p>
          <a:p>
            <a:pPr marL="1143000" lvl="1" indent="-381000" defTabSz="571500" eaLnBrk="0" hangingPunct="0">
              <a:lnSpc>
                <a:spcPct val="90000"/>
              </a:lnSpc>
              <a:spcAft>
                <a:spcPct val="30000"/>
              </a:spcAft>
              <a:buClr>
                <a:srgbClr val="FF7C80"/>
              </a:buClr>
              <a:buSzPct val="70000"/>
              <a:buFont typeface="Wingdings" pitchFamily="2" charset="2"/>
              <a:buChar char="Ü"/>
            </a:pPr>
            <a:r>
              <a:rPr lang="es-ES" sz="2600" b="1" i="1" u="sng" dirty="0"/>
              <a:t>controlar</a:t>
            </a:r>
            <a:r>
              <a:rPr lang="es-ES" sz="2600" b="1" i="1" dirty="0"/>
              <a:t> estos procesos</a:t>
            </a:r>
          </a:p>
          <a:p>
            <a:pPr marL="1143000" lvl="1" indent="-381000" defTabSz="571500" eaLnBrk="0" hangingPunct="0">
              <a:lnSpc>
                <a:spcPct val="90000"/>
              </a:lnSpc>
              <a:spcAft>
                <a:spcPct val="50000"/>
              </a:spcAft>
              <a:buClr>
                <a:srgbClr val="FF7C80"/>
              </a:buClr>
              <a:buSzPct val="70000"/>
              <a:buFont typeface="Wingdings" pitchFamily="2" charset="2"/>
              <a:buChar char="Ü"/>
            </a:pPr>
            <a:r>
              <a:rPr lang="es-ES" sz="2600" b="1" i="1" u="sng" dirty="0"/>
              <a:t>perfeccionar</a:t>
            </a:r>
            <a:r>
              <a:rPr lang="es-ES" sz="2600" b="1" i="1" dirty="0"/>
              <a:t> estos procesos y su producto continuamente</a:t>
            </a:r>
          </a:p>
          <a:p>
            <a:pPr algn="ctr" defTabSz="571500" eaLnBrk="0" hangingPunct="0">
              <a:lnSpc>
                <a:spcPct val="90000"/>
              </a:lnSpc>
              <a:spcAft>
                <a:spcPct val="20000"/>
              </a:spcAft>
              <a:buClr>
                <a:schemeClr val="accent1"/>
              </a:buClr>
              <a:buSzPct val="70000"/>
              <a:buFont typeface="Wingdings" pitchFamily="2" charset="2"/>
              <a:buNone/>
            </a:pPr>
            <a:r>
              <a:rPr lang="es-ES" sz="2600" b="1" i="1" dirty="0"/>
              <a:t>Dicho SGC promueve la confianza en la satisfacción de los requerimientos de los clientes</a:t>
            </a:r>
          </a:p>
        </p:txBody>
      </p:sp>
      <p:sp>
        <p:nvSpPr>
          <p:cNvPr id="166915" name="Rectangle 3"/>
          <p:cNvSpPr>
            <a:spLocks noChangeArrowheads="1"/>
          </p:cNvSpPr>
          <p:nvPr/>
        </p:nvSpPr>
        <p:spPr bwMode="auto">
          <a:xfrm>
            <a:off x="1116013" y="549275"/>
            <a:ext cx="7777162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hlink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/>
          <a:p>
            <a:pPr defTabSz="762000" eaLnBrk="0" hangingPunct="0"/>
            <a:r>
              <a:rPr lang="fr-FR" sz="3600" b="1" i="1" dirty="0"/>
              <a:t>Un </a:t>
            </a:r>
            <a:r>
              <a:rPr lang="fr-FR" sz="3600" b="1" i="1" dirty="0" err="1"/>
              <a:t>Sistema</a:t>
            </a:r>
            <a:r>
              <a:rPr lang="fr-FR" sz="3600" b="1" i="1" dirty="0"/>
              <a:t> de </a:t>
            </a:r>
            <a:r>
              <a:rPr lang="fr-FR" sz="3600" b="1" i="1" dirty="0" err="1"/>
              <a:t>Gestión</a:t>
            </a:r>
            <a:r>
              <a:rPr lang="fr-FR" sz="3600" b="1" i="1" dirty="0"/>
              <a:t> de la </a:t>
            </a:r>
            <a:r>
              <a:rPr lang="fr-FR" sz="3600" b="1" i="1" dirty="0" err="1"/>
              <a:t>Calidad</a:t>
            </a:r>
            <a:r>
              <a:rPr lang="fr-FR" sz="3600" b="1" i="1" dirty="0"/>
              <a:t> (SGC):</a:t>
            </a:r>
          </a:p>
        </p:txBody>
      </p:sp>
      <p:sp>
        <p:nvSpPr>
          <p:cNvPr id="166917" name="Rectangle 5"/>
          <p:cNvSpPr>
            <a:spLocks noChangeArrowheads="1"/>
          </p:cNvSpPr>
          <p:nvPr/>
        </p:nvSpPr>
        <p:spPr bwMode="auto">
          <a:xfrm>
            <a:off x="1042988" y="2492376"/>
            <a:ext cx="7777162" cy="2917826"/>
          </a:xfrm>
          <a:prstGeom prst="rect">
            <a:avLst/>
          </a:prstGeom>
          <a:noFill/>
          <a:ln w="28575" cap="sq">
            <a:solidFill>
              <a:srgbClr val="FFCC00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ES"/>
          </a:p>
        </p:txBody>
      </p:sp>
      <p:sp>
        <p:nvSpPr>
          <p:cNvPr id="166918" name="Rectangle 6"/>
          <p:cNvSpPr>
            <a:spLocks noChangeArrowheads="1"/>
          </p:cNvSpPr>
          <p:nvPr/>
        </p:nvSpPr>
        <p:spPr bwMode="auto">
          <a:xfrm>
            <a:off x="685799" y="5410201"/>
            <a:ext cx="8207375" cy="1301750"/>
          </a:xfrm>
          <a:prstGeom prst="rect">
            <a:avLst/>
          </a:prstGeom>
          <a:noFill/>
          <a:ln w="57150" cap="sq">
            <a:solidFill>
              <a:srgbClr val="FFCC00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ES"/>
          </a:p>
        </p:txBody>
      </p:sp>
    </p:spTree>
    <p:extLst>
      <p:ext uri="{BB962C8B-B14F-4D97-AF65-F5344CB8AC3E}">
        <p14:creationId xmlns="" xmlns:p14="http://schemas.microsoft.com/office/powerpoint/2010/main" val="1760481505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669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669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669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4400"/>
                            </p:stCondLst>
                            <p:childTnLst>
                              <p:par>
                                <p:cTn id="11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669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669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5" dur="1000"/>
                                        <p:tgtEl>
                                          <p:spTgt spid="1669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54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1669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7900"/>
                            </p:stCondLst>
                            <p:childTnLst>
                              <p:par>
                                <p:cTn id="21" presetID="22" presetClass="entr" presetSubtype="8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1669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10400"/>
                            </p:stCondLst>
                            <p:childTnLst>
                              <p:par>
                                <p:cTn id="25" presetID="22" presetClass="entr" presetSubtype="8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669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12900"/>
                            </p:stCondLst>
                            <p:childTnLst>
                              <p:par>
                                <p:cTn id="29" presetID="22" presetClass="entr" presetSubtype="8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1669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15400"/>
                            </p:stCondLst>
                            <p:childTnLst>
                              <p:par>
                                <p:cTn id="33" presetID="22" presetClass="entr" presetSubtype="8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1669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17900"/>
                            </p:stCondLst>
                            <p:childTnLst>
                              <p:par>
                                <p:cTn id="37" presetID="27" presetClass="entr" presetSubtype="0" fill="hold" grpId="0" nodeType="afterEffect">
                                  <p:stCondLst>
                                    <p:cond delay="200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9" dur="80"/>
                                        <p:tgtEl>
                                          <p:spTgt spid="1669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0" dur="80"/>
                                        <p:tgtEl>
                                          <p:spTgt spid="1669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1" dur="80"/>
                                        <p:tgtEl>
                                          <p:spTgt spid="1669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 nodeType="afterGroup">
                            <p:stCondLst>
                              <p:cond delay="22940"/>
                            </p:stCondLst>
                            <p:childTnLst>
                              <p:par>
                                <p:cTn id="43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5" dur="2000"/>
                                        <p:tgtEl>
                                          <p:spTgt spid="1669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 nodeType="afterGroup">
                            <p:stCondLst>
                              <p:cond delay="24940"/>
                            </p:stCondLst>
                            <p:childTnLst>
                              <p:par>
                                <p:cTn id="4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3000"/>
                                        <p:tgtEl>
                                          <p:spTgt spid="1669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6916" grpId="0" animBg="1"/>
      <p:bldP spid="166914" grpId="0" build="p" bldLvl="2" autoUpdateAnimBg="0" advAuto="2000"/>
      <p:bldP spid="166915" grpId="0" autoUpdateAnimBg="0"/>
      <p:bldP spid="166915" grpId="1"/>
      <p:bldP spid="166917" grpId="0" animBg="1"/>
      <p:bldP spid="166918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450" name="Rectangle 2"/>
          <p:cNvSpPr>
            <a:spLocks noChangeArrowheads="1"/>
          </p:cNvSpPr>
          <p:nvPr/>
        </p:nvSpPr>
        <p:spPr bwMode="auto">
          <a:xfrm>
            <a:off x="1116013" y="476250"/>
            <a:ext cx="8027987" cy="1092200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</a:effectLst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50800">
                <a:solidFill>
                  <a:srgbClr val="2511FB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 anchor="ctr"/>
          <a:lstStyle/>
          <a:p>
            <a:pPr defTabSz="762000" eaLnBrk="0" hangingPunct="0"/>
            <a:r>
              <a:rPr lang="es-ES" sz="3200" b="1" i="1" dirty="0"/>
              <a:t>La implantación de un sistema </a:t>
            </a:r>
            <a:r>
              <a:rPr lang="en-US" sz="3200" b="1" i="1" dirty="0"/>
              <a:t>de </a:t>
            </a:r>
            <a:r>
              <a:rPr lang="en-US" sz="3200" b="1" i="1" dirty="0" err="1"/>
              <a:t>gesti</a:t>
            </a:r>
            <a:r>
              <a:rPr lang="en-US" sz="3200" b="1" i="1" dirty="0" err="1">
                <a:cs typeface="Arial" pitchFamily="34" charset="0"/>
              </a:rPr>
              <a:t>ó</a:t>
            </a:r>
            <a:r>
              <a:rPr lang="en-US" sz="3200" b="1" i="1" dirty="0" err="1"/>
              <a:t>n</a:t>
            </a:r>
            <a:r>
              <a:rPr lang="en-US" sz="3200" b="1" i="1" dirty="0"/>
              <a:t> </a:t>
            </a:r>
            <a:r>
              <a:rPr lang="es-ES" sz="3200" b="1" i="1" dirty="0"/>
              <a:t>de calidad es una actividad continua</a:t>
            </a:r>
          </a:p>
        </p:txBody>
      </p:sp>
      <p:sp>
        <p:nvSpPr>
          <p:cNvPr id="232451" name="Rectangle 3"/>
          <p:cNvSpPr>
            <a:spLocks noChangeArrowheads="1"/>
          </p:cNvSpPr>
          <p:nvPr/>
        </p:nvSpPr>
        <p:spPr bwMode="auto">
          <a:xfrm>
            <a:off x="2644775" y="1916113"/>
            <a:ext cx="6248400" cy="4114800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</a:effectLst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 defTabSz="762000" eaLnBrk="0" hangingPunct="0">
              <a:spcBef>
                <a:spcPct val="20000"/>
              </a:spcBef>
              <a:buClr>
                <a:srgbClr val="FF7C80"/>
              </a:buClr>
              <a:buFont typeface="Wingdings 2" pitchFamily="18" charset="2"/>
              <a:buChar char="³"/>
            </a:pPr>
            <a:r>
              <a:rPr lang="es-ES" sz="2800" b="1" i="1"/>
              <a:t>Debe adecuarse periódicamente para mejorar su eficacia.</a:t>
            </a:r>
          </a:p>
          <a:p>
            <a:pPr marL="342900" indent="-342900" defTabSz="762000" eaLnBrk="0" hangingPunct="0">
              <a:spcBef>
                <a:spcPct val="20000"/>
              </a:spcBef>
              <a:buClr>
                <a:srgbClr val="FF7C80"/>
              </a:buClr>
              <a:buFont typeface="Wingdings 2" pitchFamily="18" charset="2"/>
              <a:buChar char="³"/>
            </a:pPr>
            <a:r>
              <a:rPr lang="es-ES" sz="2800" b="1" i="1"/>
              <a:t>La medida de la eficacia del Sistema se logra  a través de su evaluación.</a:t>
            </a:r>
          </a:p>
          <a:p>
            <a:pPr marL="342900" indent="-342900" defTabSz="762000" eaLnBrk="0" hangingPunct="0">
              <a:spcBef>
                <a:spcPct val="20000"/>
              </a:spcBef>
              <a:buClr>
                <a:srgbClr val="FF7C80"/>
              </a:buClr>
              <a:buFont typeface="Wingdings 2" pitchFamily="18" charset="2"/>
              <a:buChar char="³"/>
            </a:pPr>
            <a:r>
              <a:rPr lang="es-ES" sz="2800" b="1" i="1"/>
              <a:t>La   acciones   correctoras consecuentes deben permitir  conocer sus resultados a través de otra evaluación.</a:t>
            </a:r>
          </a:p>
        </p:txBody>
      </p:sp>
      <p:graphicFrame>
        <p:nvGraphicFramePr>
          <p:cNvPr id="232452" name="Object 4"/>
          <p:cNvGraphicFramePr>
            <a:graphicFrameLocks/>
          </p:cNvGraphicFramePr>
          <p:nvPr/>
        </p:nvGraphicFramePr>
        <p:xfrm>
          <a:off x="88900" y="2924175"/>
          <a:ext cx="3043238" cy="3810000"/>
        </p:xfrm>
        <a:graphic>
          <a:graphicData uri="http://schemas.openxmlformats.org/presentationml/2006/ole">
            <p:oleObj spid="_x0000_s34818" name="ClipArt" r:id="rId3" imgW="5614988" imgH="3833813" progId="">
              <p:embed/>
            </p:oleObj>
          </a:graphicData>
        </a:graphic>
      </p:graphicFrame>
    </p:spTree>
    <p:extLst>
      <p:ext uri="{BB962C8B-B14F-4D97-AF65-F5344CB8AC3E}">
        <p14:creationId xmlns="" xmlns:p14="http://schemas.microsoft.com/office/powerpoint/2010/main" val="897004301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4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4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32450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32450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324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2200"/>
                            </p:stCondLst>
                            <p:childTnLst>
                              <p:par>
                                <p:cTn id="12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4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324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324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2700"/>
                            </p:stCondLst>
                            <p:childTnLst>
                              <p:par>
                                <p:cTn id="17" presetID="2" presetClass="entr" presetSubtype="8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4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324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324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5200"/>
                            </p:stCondLst>
                            <p:childTnLst>
                              <p:par>
                                <p:cTn id="22" presetID="2" presetClass="entr" presetSubtype="8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4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324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324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7700"/>
                            </p:stCondLst>
                            <p:childTnLst>
                              <p:par>
                                <p:cTn id="27" presetID="2" presetClass="entr" presetSubtype="8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4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324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324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2450" grpId="0" autoUpdateAnimBg="0"/>
      <p:bldP spid="232451" grpId="0" build="p" autoUpdateAnimBg="0" advAuto="200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184" name="Rectangle 8"/>
          <p:cNvSpPr>
            <a:spLocks noChangeArrowheads="1"/>
          </p:cNvSpPr>
          <p:nvPr/>
        </p:nvSpPr>
        <p:spPr bwMode="auto">
          <a:xfrm>
            <a:off x="1042988" y="1916113"/>
            <a:ext cx="7704137" cy="458152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bg1">
                <a:gamma/>
                <a:shade val="60000"/>
                <a:invGamma/>
              </a:schemeClr>
            </a:prstShdw>
          </a:effectLst>
          <a:extLst>
            <a:ext uri="{909E8E84-426E-40DD-AFC4-6F175D3DCCD1}">
              <a14:hiddenFill xmlns=""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=""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anchor="ctr"/>
          <a:lstStyle/>
          <a:p>
            <a:endParaRPr lang="es-ES"/>
          </a:p>
        </p:txBody>
      </p:sp>
      <p:sp>
        <p:nvSpPr>
          <p:cNvPr id="178178" name="Text Box 2"/>
          <p:cNvSpPr txBox="1">
            <a:spLocks noChangeArrowheads="1"/>
          </p:cNvSpPr>
          <p:nvPr/>
        </p:nvSpPr>
        <p:spPr bwMode="auto">
          <a:xfrm>
            <a:off x="2051050" y="4076700"/>
            <a:ext cx="5489575" cy="20621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3200" b="1" i="1">
                <a:latin typeface="Arial" pitchFamily="34" charset="0"/>
              </a:rPr>
              <a:t>La  calidad hay que gestionarla como una funci</a:t>
            </a:r>
            <a:r>
              <a:rPr lang="en-US" sz="3200" b="1" i="1">
                <a:latin typeface="Arial" pitchFamily="34" charset="0"/>
                <a:cs typeface="Times New Roman" pitchFamily="18" charset="0"/>
              </a:rPr>
              <a:t>ó</a:t>
            </a:r>
            <a:r>
              <a:rPr lang="en-US" sz="3200" b="1" i="1">
                <a:latin typeface="Arial" pitchFamily="34" charset="0"/>
              </a:rPr>
              <a:t>n de direcci</a:t>
            </a:r>
            <a:r>
              <a:rPr lang="en-US" sz="3200" b="1" i="1">
                <a:latin typeface="Arial" pitchFamily="34" charset="0"/>
                <a:cs typeface="Times New Roman" pitchFamily="18" charset="0"/>
              </a:rPr>
              <a:t>ó</a:t>
            </a:r>
            <a:r>
              <a:rPr lang="en-US" sz="3200" b="1" i="1">
                <a:latin typeface="Arial" pitchFamily="34" charset="0"/>
              </a:rPr>
              <a:t>n de la organizaci</a:t>
            </a:r>
            <a:r>
              <a:rPr lang="en-US" sz="3200" b="1" i="1">
                <a:latin typeface="Arial" pitchFamily="34" charset="0"/>
                <a:cs typeface="Times New Roman" pitchFamily="18" charset="0"/>
              </a:rPr>
              <a:t>ó</a:t>
            </a:r>
            <a:r>
              <a:rPr lang="en-US" sz="3200" b="1" i="1">
                <a:latin typeface="Arial" pitchFamily="34" charset="0"/>
              </a:rPr>
              <a:t>n</a:t>
            </a:r>
            <a:endParaRPr lang="es-ES" sz="3200" b="1" i="1">
              <a:latin typeface="Arial" pitchFamily="34" charset="0"/>
            </a:endParaRPr>
          </a:p>
        </p:txBody>
      </p:sp>
      <p:sp>
        <p:nvSpPr>
          <p:cNvPr id="178179" name="Text Box 3"/>
          <p:cNvSpPr txBox="1">
            <a:spLocks noChangeArrowheads="1"/>
          </p:cNvSpPr>
          <p:nvPr/>
        </p:nvSpPr>
        <p:spPr bwMode="auto">
          <a:xfrm>
            <a:off x="533400" y="765175"/>
            <a:ext cx="76327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FFCC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3600" b="1" i="1" dirty="0">
                <a:cs typeface="Times New Roman" pitchFamily="18" charset="0"/>
              </a:rPr>
              <a:t>¿CÓMO LOGRAR LO ANTERIOR?</a:t>
            </a:r>
            <a:endParaRPr lang="es-ES" sz="3600" b="1" i="1" dirty="0"/>
          </a:p>
        </p:txBody>
      </p:sp>
      <p:sp>
        <p:nvSpPr>
          <p:cNvPr id="178180" name="Text Box 4"/>
          <p:cNvSpPr txBox="1">
            <a:spLocks noChangeArrowheads="1"/>
          </p:cNvSpPr>
          <p:nvPr/>
        </p:nvSpPr>
        <p:spPr bwMode="auto">
          <a:xfrm>
            <a:off x="1295400" y="1905000"/>
            <a:ext cx="7086600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2800" b="1" i="1" dirty="0"/>
              <a:t>Hay </a:t>
            </a:r>
            <a:r>
              <a:rPr lang="en-US" sz="2800" b="1" i="1" dirty="0" err="1"/>
              <a:t>que</a:t>
            </a:r>
            <a:r>
              <a:rPr lang="en-US" sz="2800" b="1" i="1" dirty="0"/>
              <a:t> </a:t>
            </a:r>
            <a:r>
              <a:rPr lang="en-US" sz="2800" b="1" i="1" dirty="0" err="1"/>
              <a:t>integrar</a:t>
            </a:r>
            <a:r>
              <a:rPr lang="en-US" sz="2800" b="1" i="1" dirty="0"/>
              <a:t> la </a:t>
            </a:r>
            <a:r>
              <a:rPr lang="en-US" sz="2800" b="1" i="1" dirty="0" err="1"/>
              <a:t>calidad</a:t>
            </a:r>
            <a:r>
              <a:rPr lang="en-US" sz="2800" b="1" i="1" dirty="0"/>
              <a:t> a la </a:t>
            </a:r>
            <a:r>
              <a:rPr lang="en-US" sz="2800" b="1" i="1" dirty="0" err="1"/>
              <a:t>gesti</a:t>
            </a:r>
            <a:r>
              <a:rPr lang="en-US" sz="2800" b="1" i="1" dirty="0" err="1">
                <a:cs typeface="Times New Roman" pitchFamily="18" charset="0"/>
              </a:rPr>
              <a:t>ó</a:t>
            </a:r>
            <a:r>
              <a:rPr lang="en-US" sz="2800" b="1" i="1" dirty="0" err="1"/>
              <a:t>n</a:t>
            </a:r>
            <a:r>
              <a:rPr lang="en-US" sz="2800" b="1" i="1" dirty="0"/>
              <a:t> de la </a:t>
            </a:r>
            <a:r>
              <a:rPr lang="en-US" sz="2800" b="1" i="1" dirty="0" err="1"/>
              <a:t>organizaci</a:t>
            </a:r>
            <a:r>
              <a:rPr lang="en-US" sz="2800" b="1" i="1" dirty="0" err="1">
                <a:cs typeface="Times New Roman" pitchFamily="18" charset="0"/>
              </a:rPr>
              <a:t>ó</a:t>
            </a:r>
            <a:r>
              <a:rPr lang="en-US" sz="2800" b="1" i="1" dirty="0" err="1"/>
              <a:t>n</a:t>
            </a:r>
            <a:endParaRPr lang="es-ES" sz="2800" b="1" i="1" dirty="0"/>
          </a:p>
        </p:txBody>
      </p:sp>
      <p:sp>
        <p:nvSpPr>
          <p:cNvPr id="178181" name="Rectangle 5"/>
          <p:cNvSpPr>
            <a:spLocks noChangeArrowheads="1"/>
          </p:cNvSpPr>
          <p:nvPr/>
        </p:nvSpPr>
        <p:spPr bwMode="auto">
          <a:xfrm>
            <a:off x="1371600" y="2133600"/>
            <a:ext cx="6934200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tx2"/>
                </a:solidFill>
              </a14:hiddenFill>
            </a:ext>
            <a:ext uri="{91240B29-F687-4F45-9708-019B960494DF}">
              <a14:hiddenLine xmlns="" xmlns:a14="http://schemas.microsoft.com/office/drawing/2010/main" w="57150">
                <a:solidFill>
                  <a:srgbClr val="33CCF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ES"/>
          </a:p>
        </p:txBody>
      </p:sp>
      <p:sp>
        <p:nvSpPr>
          <p:cNvPr id="178182" name="Rectangle 6"/>
          <p:cNvSpPr>
            <a:spLocks noChangeArrowheads="1"/>
          </p:cNvSpPr>
          <p:nvPr/>
        </p:nvSpPr>
        <p:spPr bwMode="auto">
          <a:xfrm>
            <a:off x="2124075" y="4005263"/>
            <a:ext cx="5334000" cy="2362200"/>
          </a:xfrm>
          <a:prstGeom prst="rect">
            <a:avLst/>
          </a:prstGeom>
          <a:noFill/>
          <a:ln w="38100">
            <a:solidFill>
              <a:srgbClr val="FFCC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ES"/>
          </a:p>
        </p:txBody>
      </p:sp>
      <p:sp>
        <p:nvSpPr>
          <p:cNvPr id="178183" name="AutoShape 7"/>
          <p:cNvSpPr>
            <a:spLocks noChangeArrowheads="1"/>
          </p:cNvSpPr>
          <p:nvPr/>
        </p:nvSpPr>
        <p:spPr bwMode="auto">
          <a:xfrm>
            <a:off x="3995738" y="2924175"/>
            <a:ext cx="1655762" cy="914400"/>
          </a:xfrm>
          <a:prstGeom prst="downArrow">
            <a:avLst>
              <a:gd name="adj1" fmla="val 50000"/>
              <a:gd name="adj2" fmla="val 25000"/>
            </a:avLst>
          </a:prstGeom>
          <a:solidFill>
            <a:srgbClr val="FF7C80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rgbClr val="33CCF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ES"/>
          </a:p>
        </p:txBody>
      </p:sp>
    </p:spTree>
    <p:extLst>
      <p:ext uri="{BB962C8B-B14F-4D97-AF65-F5344CB8AC3E}">
        <p14:creationId xmlns="" xmlns:p14="http://schemas.microsoft.com/office/powerpoint/2010/main" val="1246415813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33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7817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781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781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2650"/>
                            </p:stCondLst>
                            <p:childTnLst>
                              <p:par>
                                <p:cTn id="11" presetID="51" presetClass="entr" presetSubtype="0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1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770" decel="100000"/>
                                        <p:tgtEl>
                                          <p:spTgt spid="17818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4" dur="770" decel="100000"/>
                                        <p:tgtEl>
                                          <p:spTgt spid="178184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78184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6" dur="770" fill="hold"/>
                                        <p:tgtEl>
                                          <p:spTgt spid="1781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781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8" dur="770" fill="hold"/>
                                        <p:tgtEl>
                                          <p:spTgt spid="1781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781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4650"/>
                            </p:stCondLst>
                            <p:childTnLst>
                              <p:par>
                                <p:cTn id="21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1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3" dur="80"/>
                                        <p:tgtEl>
                                          <p:spTgt spid="1781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4" dur="80"/>
                                        <p:tgtEl>
                                          <p:spTgt spid="1781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5" dur="80"/>
                                        <p:tgtEl>
                                          <p:spTgt spid="1781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6650"/>
                            </p:stCondLst>
                            <p:childTnLst>
                              <p:par>
                                <p:cTn id="27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17818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781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781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7650"/>
                            </p:stCondLst>
                            <p:childTnLst>
                              <p:par>
                                <p:cTn id="33" presetID="5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385" decel="100000"/>
                                        <p:tgtEl>
                                          <p:spTgt spid="17817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6" dur="385" decel="100000"/>
                                        <p:tgtEl>
                                          <p:spTgt spid="178178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37" dur="615" accel="100000" fill="hold">
                                          <p:stCondLst>
                                            <p:cond delay="385"/>
                                          </p:stCondLst>
                                        </p:cTn>
                                        <p:tgtEl>
                                          <p:spTgt spid="178178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38" dur="385" fill="hold"/>
                                        <p:tgtEl>
                                          <p:spTgt spid="1781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39" dur="615" accel="100000" fill="hold">
                                          <p:stCondLst>
                                            <p:cond delay="385"/>
                                          </p:stCondLst>
                                        </p:cTn>
                                        <p:tgtEl>
                                          <p:spTgt spid="1781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40" dur="385" fill="hold"/>
                                        <p:tgtEl>
                                          <p:spTgt spid="1781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41" dur="615" accel="100000" fill="hold">
                                          <p:stCondLst>
                                            <p:cond delay="385"/>
                                          </p:stCondLst>
                                        </p:cTn>
                                        <p:tgtEl>
                                          <p:spTgt spid="1781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 nodeType="afterGroup">
                            <p:stCondLst>
                              <p:cond delay="9850"/>
                            </p:stCondLst>
                            <p:childTnLst>
                              <p:par>
                                <p:cTn id="43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5" dur="2000"/>
                                        <p:tgtEl>
                                          <p:spTgt spid="1781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8184" grpId="0"/>
      <p:bldP spid="178178" grpId="0"/>
      <p:bldP spid="178179" grpId="0"/>
      <p:bldP spid="178182" grpId="0" animBg="1"/>
      <p:bldP spid="17818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1 Tabla"/>
          <p:cNvGraphicFramePr>
            <a:graphicFrameLocks noGrp="1"/>
          </p:cNvGraphicFramePr>
          <p:nvPr/>
        </p:nvGraphicFramePr>
        <p:xfrm>
          <a:off x="428596" y="714356"/>
          <a:ext cx="8501122" cy="5500726"/>
        </p:xfrm>
        <a:graphic>
          <a:graphicData uri="http://schemas.openxmlformats.org/drawingml/2006/table">
            <a:tbl>
              <a:tblPr/>
              <a:tblGrid>
                <a:gridCol w="8501122"/>
              </a:tblGrid>
              <a:tr h="5500726">
                <a:tc>
                  <a:txBody>
                    <a:bodyPr/>
                    <a:lstStyle/>
                    <a:p>
                      <a:pPr algn="ctr" fontAlgn="ctr"/>
                      <a:r>
                        <a:rPr lang="es-ES" sz="3200" b="1" i="0" u="none" strike="noStrike" dirty="0" smtClean="0">
                          <a:latin typeface="Arial"/>
                        </a:rPr>
                        <a:t>OBJETIVOS</a:t>
                      </a:r>
                    </a:p>
                    <a:p>
                      <a:pPr algn="ctr" fontAlgn="ctr"/>
                      <a:endParaRPr lang="es-ES" sz="3200" b="0" i="0" u="none" strike="noStrike" dirty="0" smtClean="0">
                        <a:latin typeface="Arial"/>
                      </a:endParaRPr>
                    </a:p>
                    <a:p>
                      <a:pPr marL="514350" indent="-514350" algn="ctr" fontAlgn="ctr">
                        <a:buFont typeface="Arial" pitchFamily="34" charset="0"/>
                        <a:buAutoNum type="arabicPeriod"/>
                      </a:pPr>
                      <a:r>
                        <a:rPr lang="es-ES" sz="2800" b="0" i="0" u="none" strike="noStrike" baseline="0" dirty="0" smtClean="0">
                          <a:latin typeface="Arial"/>
                        </a:rPr>
                        <a:t>Establecer </a:t>
                      </a:r>
                      <a:r>
                        <a:rPr lang="es-ES" sz="2800" b="0" i="0" u="none" strike="noStrike" baseline="0" dirty="0" smtClean="0">
                          <a:latin typeface="Arial"/>
                        </a:rPr>
                        <a:t>el papel que juega la GC en el sistema empresarial y determinar el ciclo de la calidad, así como los sistemas de gestión que son empleados en el panorama nacional</a:t>
                      </a:r>
                    </a:p>
                    <a:p>
                      <a:pPr marL="514350" indent="-514350" algn="ctr" fontAlgn="ctr">
                        <a:buFont typeface="Arial" pitchFamily="34" charset="0"/>
                        <a:buAutoNum type="arabicPeriod"/>
                      </a:pPr>
                      <a:endParaRPr lang="es-ES" sz="2800" b="0" i="0" u="none" strike="noStrike" baseline="0" dirty="0" smtClean="0">
                        <a:latin typeface="Arial"/>
                      </a:endParaRPr>
                    </a:p>
                    <a:p>
                      <a:pPr marL="514350" indent="-514350" algn="ctr" fontAlgn="ctr">
                        <a:buFont typeface="Arial" pitchFamily="34" charset="0"/>
                        <a:buAutoNum type="arabicPeriod"/>
                      </a:pPr>
                      <a:r>
                        <a:rPr lang="es-ES" sz="2800" b="0" i="0" u="none" strike="noStrike" baseline="0" dirty="0" smtClean="0">
                          <a:latin typeface="Arial"/>
                        </a:rPr>
                        <a:t>Definir los elementos para medir de manera idónea la calidad del proceso</a:t>
                      </a:r>
                    </a:p>
                    <a:p>
                      <a:pPr marL="514350" indent="-514350" algn="ctr" fontAlgn="ctr">
                        <a:buFont typeface="Arial" pitchFamily="34" charset="0"/>
                        <a:buAutoNum type="arabicPeriod"/>
                      </a:pPr>
                      <a:endParaRPr lang="es-ES" sz="3200" b="0" i="0" u="none" strike="noStrike" baseline="0" dirty="0" smtClean="0">
                        <a:latin typeface="Arial"/>
                      </a:endParaRPr>
                    </a:p>
                    <a:p>
                      <a:pPr marL="514350" indent="-514350" algn="ctr" fontAlgn="ctr">
                        <a:buFont typeface="Arial" pitchFamily="34" charset="0"/>
                        <a:buAutoNum type="arabicPeriod"/>
                      </a:pPr>
                      <a:endParaRPr lang="es-ES" sz="3200" b="1" i="0" u="none" strike="noStrike" dirty="0">
                        <a:latin typeface="Arial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2546" name="Text Box 2"/>
          <p:cNvSpPr txBox="1">
            <a:spLocks noChangeArrowheads="1"/>
          </p:cNvSpPr>
          <p:nvPr/>
        </p:nvSpPr>
        <p:spPr bwMode="auto">
          <a:xfrm>
            <a:off x="228600" y="381000"/>
            <a:ext cx="8686800" cy="673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s-MX" sz="2800" b="1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rPr>
              <a:t>La gestión de la calidad </a:t>
            </a:r>
          </a:p>
          <a:p>
            <a:pPr eaLnBrk="0" hangingPunct="0">
              <a:spcBef>
                <a:spcPct val="50000"/>
              </a:spcBef>
            </a:pPr>
            <a:r>
              <a:rPr lang="es-MX" sz="2800" b="1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rPr>
              <a:t>Como sujeto de dirección tendrá las funciones:</a:t>
            </a:r>
          </a:p>
          <a:p>
            <a:pPr eaLnBrk="0" hangingPunct="0">
              <a:spcBef>
                <a:spcPct val="50000"/>
              </a:spcBef>
              <a:buFontTx/>
              <a:buChar char="•"/>
            </a:pPr>
            <a:r>
              <a:rPr lang="es-MX" sz="2400" b="1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rPr>
              <a:t>Planificar la calidad</a:t>
            </a:r>
          </a:p>
          <a:p>
            <a:pPr eaLnBrk="0" hangingPunct="0">
              <a:spcBef>
                <a:spcPct val="50000"/>
              </a:spcBef>
              <a:buFontTx/>
              <a:buChar char="•"/>
            </a:pPr>
            <a:r>
              <a:rPr lang="es-MX" sz="2400" b="1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rPr>
              <a:t>Organizar la calidad</a:t>
            </a:r>
          </a:p>
          <a:p>
            <a:pPr eaLnBrk="0" hangingPunct="0">
              <a:spcBef>
                <a:spcPct val="50000"/>
              </a:spcBef>
              <a:buFontTx/>
              <a:buChar char="•"/>
            </a:pPr>
            <a:r>
              <a:rPr lang="es-MX" sz="2400" b="1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rPr>
              <a:t>Liderear la calidad</a:t>
            </a:r>
          </a:p>
          <a:p>
            <a:pPr eaLnBrk="0" hangingPunct="0">
              <a:spcBef>
                <a:spcPct val="50000"/>
              </a:spcBef>
              <a:buFontTx/>
              <a:buChar char="•"/>
            </a:pPr>
            <a:r>
              <a:rPr lang="es-MX" sz="2400" b="1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rPr>
              <a:t>Controlar la calidad </a:t>
            </a:r>
          </a:p>
          <a:p>
            <a:pPr eaLnBrk="0" hangingPunct="0">
              <a:spcBef>
                <a:spcPct val="50000"/>
              </a:spcBef>
            </a:pPr>
            <a:r>
              <a:rPr lang="es-MX" sz="2800" b="1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rPr>
              <a:t>Como objeto de dirección tendrá las funciones:</a:t>
            </a:r>
          </a:p>
          <a:p>
            <a:pPr eaLnBrk="0" hangingPunct="0">
              <a:spcBef>
                <a:spcPct val="50000"/>
              </a:spcBef>
              <a:buFontTx/>
              <a:buChar char="•"/>
            </a:pPr>
            <a:r>
              <a:rPr lang="es-MX" sz="2400" b="1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rPr>
              <a:t>Planificación.</a:t>
            </a:r>
          </a:p>
          <a:p>
            <a:pPr eaLnBrk="0" hangingPunct="0">
              <a:spcBef>
                <a:spcPct val="50000"/>
              </a:spcBef>
              <a:buFontTx/>
              <a:buChar char="•"/>
            </a:pPr>
            <a:r>
              <a:rPr lang="es-MX" sz="2400" b="1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rPr>
              <a:t>Control.</a:t>
            </a:r>
          </a:p>
          <a:p>
            <a:pPr eaLnBrk="0" hangingPunct="0">
              <a:spcBef>
                <a:spcPct val="50000"/>
              </a:spcBef>
              <a:buFontTx/>
              <a:buChar char="•"/>
            </a:pPr>
            <a:r>
              <a:rPr lang="es-MX" sz="2400" b="1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rPr>
              <a:t>Aseguramiento.</a:t>
            </a:r>
          </a:p>
          <a:p>
            <a:pPr eaLnBrk="0" hangingPunct="0">
              <a:spcBef>
                <a:spcPct val="50000"/>
              </a:spcBef>
              <a:buFontTx/>
              <a:buChar char="•"/>
            </a:pPr>
            <a:r>
              <a:rPr lang="es-MX" sz="2400" b="1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rPr>
              <a:t>Mejora.</a:t>
            </a:r>
          </a:p>
          <a:p>
            <a:pPr eaLnBrk="0" hangingPunct="0">
              <a:spcBef>
                <a:spcPct val="50000"/>
              </a:spcBef>
            </a:pPr>
            <a:endParaRPr lang="en-US" sz="2400" b="1"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828460119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3570" name="Text Box 2"/>
          <p:cNvSpPr txBox="1">
            <a:spLocks noChangeArrowheads="1"/>
          </p:cNvSpPr>
          <p:nvPr/>
        </p:nvSpPr>
        <p:spPr bwMode="auto">
          <a:xfrm>
            <a:off x="228600" y="304800"/>
            <a:ext cx="8686800" cy="3660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s-MX" sz="3200" b="1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rPr>
              <a:t>Planificación de la calidad</a:t>
            </a:r>
          </a:p>
          <a:p>
            <a:pPr algn="ctr" eaLnBrk="0" hangingPunct="0">
              <a:spcBef>
                <a:spcPct val="50000"/>
              </a:spcBef>
            </a:pPr>
            <a:endParaRPr lang="es-MX" sz="3200" b="1"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</a:endParaRPr>
          </a:p>
          <a:p>
            <a:pPr algn="just" eaLnBrk="0" hangingPunct="0">
              <a:spcBef>
                <a:spcPct val="50000"/>
              </a:spcBef>
            </a:pPr>
            <a:r>
              <a:rPr lang="es-MX" sz="2800" b="1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rPr>
              <a:t>Parte de la gestión de la calidad enfocada al establecimiento de los objetivos de la calidad y a la especificación de los procesos operativos necesarios y de los recursos relacionados para cumplir los objetivos de la calidad.  </a:t>
            </a:r>
            <a:endParaRPr lang="en-US" sz="2800" b="1"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4131164590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5618" name="Text Box 2"/>
          <p:cNvSpPr txBox="1">
            <a:spLocks noChangeArrowheads="1"/>
          </p:cNvSpPr>
          <p:nvPr/>
        </p:nvSpPr>
        <p:spPr bwMode="auto">
          <a:xfrm>
            <a:off x="304800" y="307975"/>
            <a:ext cx="7924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endParaRPr lang="es-ES_tradnl" sz="2400">
              <a:latin typeface="Times New Roman" pitchFamily="18" charset="0"/>
            </a:endParaRPr>
          </a:p>
        </p:txBody>
      </p:sp>
      <p:sp>
        <p:nvSpPr>
          <p:cNvPr id="495619" name="Text Box 3"/>
          <p:cNvSpPr txBox="1">
            <a:spLocks noChangeArrowheads="1"/>
          </p:cNvSpPr>
          <p:nvPr/>
        </p:nvSpPr>
        <p:spPr bwMode="auto">
          <a:xfrm>
            <a:off x="381000" y="1222375"/>
            <a:ext cx="8534400" cy="2100263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</a:effectLst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s-ES_tradnl" sz="2400" b="1" i="1">
                <a:effectLst>
                  <a:outerShdw blurRad="38100" dist="38100" dir="2700000" algn="tl">
                    <a:srgbClr val="000000"/>
                  </a:outerShdw>
                </a:effectLst>
                <a:cs typeface="Times New Roman" pitchFamily="18" charset="0"/>
              </a:rPr>
              <a:t>   PARTE DE LA GESTI</a:t>
            </a:r>
            <a:r>
              <a:rPr lang="es-ES_tradnl" sz="2400" b="1" i="1">
                <a:effectLst>
                  <a:outerShdw blurRad="38100" dist="38100" dir="2700000" algn="tl">
                    <a:srgbClr val="000000"/>
                  </a:outerShdw>
                </a:effectLst>
                <a:cs typeface="Tahoma" pitchFamily="34" charset="0"/>
              </a:rPr>
              <a:t>ÓN DE LA CALIDAD ORIENTADA AL CUMPLIMIENTO DE  </a:t>
            </a:r>
            <a:r>
              <a:rPr lang="es-ES_tradnl" sz="2400" b="1" i="1">
                <a:effectLst>
                  <a:outerShdw blurRad="38100" dist="38100" dir="2700000" algn="tl">
                    <a:srgbClr val="000000"/>
                  </a:outerShdw>
                </a:effectLst>
                <a:cs typeface="Times New Roman" pitchFamily="18" charset="0"/>
              </a:rPr>
              <a:t>LOS REQUISITOS DE CALIDAD.  </a:t>
            </a:r>
          </a:p>
          <a:p>
            <a:pPr eaLnBrk="0" hangingPunct="0">
              <a:spcBef>
                <a:spcPct val="50000"/>
              </a:spcBef>
            </a:pPr>
            <a:r>
              <a:rPr lang="es-ES_tradnl" sz="2400" b="1" i="1">
                <a:effectLst>
                  <a:outerShdw blurRad="38100" dist="38100" dir="2700000" algn="tl">
                    <a:srgbClr val="000000"/>
                  </a:outerShdw>
                </a:effectLst>
                <a:cs typeface="Times New Roman" pitchFamily="18" charset="0"/>
              </a:rPr>
              <a:t>SE LOGRA A TRAV</a:t>
            </a:r>
            <a:r>
              <a:rPr lang="es-ES_tradnl" sz="2400" b="1" i="1">
                <a:effectLst>
                  <a:outerShdw blurRad="38100" dist="38100" dir="2700000" algn="tl">
                    <a:srgbClr val="000000"/>
                  </a:outerShdw>
                </a:effectLst>
                <a:cs typeface="Tahoma" pitchFamily="34" charset="0"/>
              </a:rPr>
              <a:t>ÉS DEL USO DE </a:t>
            </a:r>
            <a:r>
              <a:rPr lang="es-ES_tradnl" sz="2400" b="1" i="1">
                <a:effectLst>
                  <a:outerShdw blurRad="38100" dist="38100" dir="2700000" algn="tl">
                    <a:srgbClr val="000000"/>
                  </a:outerShdw>
                </a:effectLst>
                <a:cs typeface="Times New Roman" pitchFamily="18" charset="0"/>
              </a:rPr>
              <a:t>TÉCNICAS Y ACTIVIDADES  DE CARÁCTER OPERATIVO  </a:t>
            </a:r>
            <a:endParaRPr lang="es-ES" sz="2400" b="1" i="1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495620" name="Text Box 4"/>
          <p:cNvSpPr txBox="1">
            <a:spLocks noChangeArrowheads="1"/>
          </p:cNvSpPr>
          <p:nvPr/>
        </p:nvSpPr>
        <p:spPr bwMode="auto">
          <a:xfrm>
            <a:off x="533400" y="460375"/>
            <a:ext cx="7772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endParaRPr lang="es-ES_tradnl" sz="2400">
              <a:latin typeface="Times New Roman" pitchFamily="18" charset="0"/>
            </a:endParaRPr>
          </a:p>
        </p:txBody>
      </p:sp>
      <p:sp>
        <p:nvSpPr>
          <p:cNvPr id="495621" name="Text Box 5"/>
          <p:cNvSpPr txBox="1">
            <a:spLocks noChangeArrowheads="1"/>
          </p:cNvSpPr>
          <p:nvPr/>
        </p:nvSpPr>
        <p:spPr bwMode="auto">
          <a:xfrm>
            <a:off x="990600" y="384175"/>
            <a:ext cx="7162800" cy="579438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</a:effectLst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s-ES_tradnl" sz="3200" b="1">
                <a:latin typeface="Arial" pitchFamily="34" charset="0"/>
                <a:cs typeface="Times New Roman" pitchFamily="18" charset="0"/>
              </a:rPr>
              <a:t>CONTROL DE CALIDAD:</a:t>
            </a:r>
            <a:endParaRPr lang="es-ES" sz="3200">
              <a:latin typeface="Arial" pitchFamily="34" charset="0"/>
            </a:endParaRPr>
          </a:p>
        </p:txBody>
      </p:sp>
      <p:pic>
        <p:nvPicPr>
          <p:cNvPr id="495622" name="Picture 6" descr="PE01460_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19400" y="3392488"/>
            <a:ext cx="2790825" cy="3468687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2591848946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56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956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956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56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3" dur="500"/>
                                        <p:tgtEl>
                                          <p:spTgt spid="4956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3" presetClass="entr" presetSubtype="52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56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956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956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4956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956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5619" grpId="0" autoUpdateAnimBg="0"/>
      <p:bldP spid="495621" grpId="0" autoUpdateAnimBg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4594" name="Rectangle 2"/>
          <p:cNvSpPr>
            <a:spLocks noChangeArrowheads="1"/>
          </p:cNvSpPr>
          <p:nvPr/>
        </p:nvSpPr>
        <p:spPr bwMode="auto">
          <a:xfrm>
            <a:off x="685800" y="452438"/>
            <a:ext cx="7772400" cy="1143000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</a:effectLst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r>
              <a:rPr lang="es-ES_tradnl" sz="3200">
                <a:effectLst>
                  <a:outerShdw blurRad="38100" dist="38100" dir="2700000" algn="tl">
                    <a:srgbClr val="000000"/>
                  </a:outerShdw>
                </a:effectLst>
                <a:latin typeface="Staccato222 BT" pitchFamily="66" charset="0"/>
                <a:cs typeface="Times New Roman" pitchFamily="18" charset="0"/>
              </a:rPr>
              <a:t/>
            </a:r>
            <a:br>
              <a:rPr lang="es-ES_tradnl" sz="3200">
                <a:effectLst>
                  <a:outerShdw blurRad="38100" dist="38100" dir="2700000" algn="tl">
                    <a:srgbClr val="000000"/>
                  </a:outerShdw>
                </a:effectLst>
                <a:latin typeface="Staccato222 BT" pitchFamily="66" charset="0"/>
                <a:cs typeface="Times New Roman" pitchFamily="18" charset="0"/>
              </a:rPr>
            </a:br>
            <a:r>
              <a:rPr lang="es-ES_tradnl" sz="280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cs typeface="Times New Roman" pitchFamily="18" charset="0"/>
              </a:rPr>
              <a:t>ASEGURAMIENTO DE LA CALIDAD:</a:t>
            </a:r>
            <a:r>
              <a:rPr lang="es-ES_tradnl" sz="3200">
                <a:effectLst>
                  <a:outerShdw blurRad="38100" dist="38100" dir="2700000" algn="tl">
                    <a:srgbClr val="000000"/>
                  </a:outerShdw>
                </a:effectLst>
                <a:latin typeface="Staccato222 BT" pitchFamily="66" charset="0"/>
                <a:cs typeface="Times New Roman" pitchFamily="18" charset="0"/>
              </a:rPr>
              <a:t/>
            </a:r>
            <a:br>
              <a:rPr lang="es-ES_tradnl" sz="3200">
                <a:effectLst>
                  <a:outerShdw blurRad="38100" dist="38100" dir="2700000" algn="tl">
                    <a:srgbClr val="000000"/>
                  </a:outerShdw>
                </a:effectLst>
                <a:latin typeface="Staccato222 BT" pitchFamily="66" charset="0"/>
                <a:cs typeface="Times New Roman" pitchFamily="18" charset="0"/>
              </a:rPr>
            </a:br>
            <a:r>
              <a:rPr lang="es-ES_tradnl" sz="3200">
                <a:effectLst>
                  <a:outerShdw blurRad="38100" dist="38100" dir="2700000" algn="tl">
                    <a:srgbClr val="000000"/>
                  </a:outerShdw>
                </a:effectLst>
                <a:latin typeface="Staccato222 BT" pitchFamily="66" charset="0"/>
                <a:cs typeface="Times New Roman" pitchFamily="18" charset="0"/>
              </a:rPr>
              <a:t> </a:t>
            </a:r>
            <a:br>
              <a:rPr lang="es-ES_tradnl" sz="3200">
                <a:effectLst>
                  <a:outerShdw blurRad="38100" dist="38100" dir="2700000" algn="tl">
                    <a:srgbClr val="000000"/>
                  </a:outerShdw>
                </a:effectLst>
                <a:latin typeface="Staccato222 BT" pitchFamily="66" charset="0"/>
                <a:cs typeface="Times New Roman" pitchFamily="18" charset="0"/>
              </a:rPr>
            </a:br>
            <a:endParaRPr lang="es-ES" sz="3200">
              <a:effectLst>
                <a:outerShdw blurRad="38100" dist="38100" dir="2700000" algn="tl">
                  <a:srgbClr val="000000"/>
                </a:outerShdw>
              </a:effectLst>
              <a:latin typeface="Staccato222 BT" pitchFamily="66" charset="0"/>
              <a:cs typeface="Times New Roman" pitchFamily="18" charset="0"/>
            </a:endParaRPr>
          </a:p>
        </p:txBody>
      </p:sp>
      <p:sp>
        <p:nvSpPr>
          <p:cNvPr id="494595" name="Text Box 3"/>
          <p:cNvSpPr txBox="1">
            <a:spLocks noChangeArrowheads="1"/>
          </p:cNvSpPr>
          <p:nvPr/>
        </p:nvSpPr>
        <p:spPr bwMode="auto">
          <a:xfrm>
            <a:off x="762000" y="1366838"/>
            <a:ext cx="7467600" cy="3013075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</a:effectLst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s-ES_tradnl" sz="2400" b="1">
                <a:latin typeface="Times New Roman" pitchFamily="18" charset="0"/>
                <a:cs typeface="Times New Roman" pitchFamily="18" charset="0"/>
              </a:rPr>
              <a:t>  </a:t>
            </a:r>
            <a:r>
              <a:rPr lang="es-ES_tradnl" sz="2400" b="1" i="1">
                <a:effectLst>
                  <a:outerShdw blurRad="38100" dist="38100" dir="2700000" algn="tl">
                    <a:srgbClr val="000000"/>
                  </a:outerShdw>
                </a:effectLst>
                <a:cs typeface="Times New Roman" pitchFamily="18" charset="0"/>
              </a:rPr>
              <a:t>PARTE DE LA GESTI</a:t>
            </a:r>
            <a:r>
              <a:rPr lang="es-ES_tradnl" sz="2400" b="1" i="1">
                <a:effectLst>
                  <a:outerShdw blurRad="38100" dist="38100" dir="2700000" algn="tl">
                    <a:srgbClr val="000000"/>
                  </a:outerShdw>
                </a:effectLst>
                <a:cs typeface="Tahoma" pitchFamily="34" charset="0"/>
              </a:rPr>
              <a:t>ÓN DE LA CALIDAD ORIENTADA A PROPORCIONAR CONFIANZA DE QUE SE CUMPLIR</a:t>
            </a:r>
            <a:r>
              <a:rPr lang="es-ES_tradnl" sz="2400" b="1" i="1">
                <a:effectLst>
                  <a:outerShdw blurRad="38100" dist="38100" dir="2700000" algn="tl">
                    <a:srgbClr val="000000"/>
                  </a:outerShdw>
                </a:effectLst>
                <a:cs typeface="Times New Roman" pitchFamily="18" charset="0"/>
              </a:rPr>
              <a:t>ÁN LOS REQUISITOS DE LA CALIDAD</a:t>
            </a:r>
            <a:endParaRPr lang="es-ES_tradnl" sz="2400" b="1">
              <a:latin typeface="Times New Roman" pitchFamily="18" charset="0"/>
              <a:cs typeface="Times New Roman" pitchFamily="18" charset="0"/>
            </a:endParaRPr>
          </a:p>
          <a:p>
            <a:pPr algn="just" eaLnBrk="0" hangingPunct="0">
              <a:spcBef>
                <a:spcPct val="50000"/>
              </a:spcBef>
            </a:pPr>
            <a:r>
              <a:rPr lang="es-ES_tradnl" sz="2400" b="1" i="1">
                <a:effectLst>
                  <a:outerShdw blurRad="38100" dist="38100" dir="2700000" algn="tl">
                    <a:srgbClr val="000000"/>
                  </a:outerShdw>
                </a:effectLst>
                <a:cs typeface="Times New Roman" pitchFamily="18" charset="0"/>
              </a:rPr>
              <a:t>CONJUNTO DE ACCIONES PLANIFICADAS Y SISTEMÁTICAS .</a:t>
            </a:r>
          </a:p>
          <a:p>
            <a:pPr algn="just" eaLnBrk="0" hangingPunct="0">
              <a:spcBef>
                <a:spcPct val="50000"/>
              </a:spcBef>
            </a:pPr>
            <a:r>
              <a:rPr lang="es-ES_tradnl" sz="2400" b="1">
                <a:latin typeface="Times New Roman" pitchFamily="18" charset="0"/>
                <a:cs typeface="Times New Roman" pitchFamily="18" charset="0"/>
              </a:rPr>
              <a:t> </a:t>
            </a:r>
            <a:endParaRPr lang="es-ES" sz="2400" b="1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94596" name="Picture 4" descr="BD06982_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4600" y="4110038"/>
            <a:ext cx="5715000" cy="2751137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3712100729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45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945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945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45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945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945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45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945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49459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4594" grpId="0" autoUpdateAnimBg="0"/>
      <p:bldP spid="494595" grpId="0" autoUpdateAnimBg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68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MX"/>
              <a:t>Mejora de la Calidad.</a:t>
            </a:r>
            <a:endParaRPr lang="en-US"/>
          </a:p>
        </p:txBody>
      </p:sp>
      <p:sp>
        <p:nvSpPr>
          <p:cNvPr id="5068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MX"/>
          </a:p>
          <a:p>
            <a:pPr>
              <a:buFont typeface="Wingdings" pitchFamily="2" charset="2"/>
              <a:buNone/>
            </a:pPr>
            <a:r>
              <a:rPr lang="es-MX" b="1"/>
              <a:t>   Parte de la gestión de la calidad orientada a aumentar la capacidad de cumplir con los requisitos de la calidad.</a:t>
            </a:r>
            <a:endParaRPr lang="en-US" b="1"/>
          </a:p>
        </p:txBody>
      </p:sp>
    </p:spTree>
    <p:extLst>
      <p:ext uri="{BB962C8B-B14F-4D97-AF65-F5344CB8AC3E}">
        <p14:creationId xmlns="" xmlns:p14="http://schemas.microsoft.com/office/powerpoint/2010/main" val="655733973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9954" name="Text Box 2"/>
          <p:cNvSpPr txBox="1">
            <a:spLocks noChangeArrowheads="1"/>
          </p:cNvSpPr>
          <p:nvPr/>
        </p:nvSpPr>
        <p:spPr bwMode="auto">
          <a:xfrm>
            <a:off x="914400" y="533400"/>
            <a:ext cx="76200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s-ES" sz="3200" b="1">
                <a:latin typeface="Times New Roman" pitchFamily="18" charset="0"/>
              </a:rPr>
              <a:t>Características de los SGC actuales </a:t>
            </a:r>
            <a:endParaRPr lang="es-ES_tradnl" sz="3200" b="1">
              <a:latin typeface="Times New Roman" pitchFamily="18" charset="0"/>
            </a:endParaRPr>
          </a:p>
        </p:txBody>
      </p:sp>
      <p:sp>
        <p:nvSpPr>
          <p:cNvPr id="509955" name="Text Box 3"/>
          <p:cNvSpPr txBox="1">
            <a:spLocks noChangeArrowheads="1"/>
          </p:cNvSpPr>
          <p:nvPr/>
        </p:nvSpPr>
        <p:spPr bwMode="auto">
          <a:xfrm>
            <a:off x="838200" y="1752600"/>
            <a:ext cx="7772400" cy="4365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  <a:buFontTx/>
              <a:buChar char="•"/>
            </a:pPr>
            <a:r>
              <a:rPr lang="es-ES_tradnl" sz="2800">
                <a:latin typeface="Times New Roman" pitchFamily="18" charset="0"/>
              </a:rPr>
              <a:t>Deben estructurarse y adaptarse al tipo de actividad particular de la empresa.</a:t>
            </a:r>
          </a:p>
          <a:p>
            <a:pPr eaLnBrk="0" hangingPunct="0">
              <a:spcBef>
                <a:spcPct val="50000"/>
              </a:spcBef>
              <a:buFontTx/>
              <a:buChar char="•"/>
            </a:pPr>
            <a:r>
              <a:rPr lang="es-ES_tradnl" sz="2800">
                <a:latin typeface="Times New Roman" pitchFamily="18" charset="0"/>
              </a:rPr>
              <a:t>Debe funcionar de manera tal que brinde la confianza necesaria el cliente.</a:t>
            </a:r>
          </a:p>
          <a:p>
            <a:pPr eaLnBrk="0" hangingPunct="0">
              <a:spcBef>
                <a:spcPct val="50000"/>
              </a:spcBef>
              <a:buFontTx/>
              <a:buChar char="•"/>
            </a:pPr>
            <a:r>
              <a:rPr lang="es-ES_tradnl" sz="2800">
                <a:latin typeface="Times New Roman" pitchFamily="18" charset="0"/>
              </a:rPr>
              <a:t>Resulte eficaz y de fácil comprensión.</a:t>
            </a:r>
          </a:p>
          <a:p>
            <a:pPr eaLnBrk="0" hangingPunct="0">
              <a:spcBef>
                <a:spcPct val="50000"/>
              </a:spcBef>
              <a:buFontTx/>
              <a:buChar char="•"/>
            </a:pPr>
            <a:r>
              <a:rPr lang="es-ES_tradnl" sz="2800">
                <a:latin typeface="Times New Roman" pitchFamily="18" charset="0"/>
              </a:rPr>
              <a:t>Los productos satisfagan realmente el consumidor.</a:t>
            </a:r>
          </a:p>
          <a:p>
            <a:pPr eaLnBrk="0" hangingPunct="0">
              <a:spcBef>
                <a:spcPct val="50000"/>
              </a:spcBef>
              <a:buFontTx/>
              <a:buChar char="•"/>
            </a:pPr>
            <a:r>
              <a:rPr lang="es-ES_tradnl" sz="2800">
                <a:latin typeface="Times New Roman" pitchFamily="18" charset="0"/>
              </a:rPr>
              <a:t>Hacer más énfasis en la prevención de los problemas que detectarlos.   </a:t>
            </a:r>
          </a:p>
        </p:txBody>
      </p:sp>
      <p:sp>
        <p:nvSpPr>
          <p:cNvPr id="509956" name="Rectangle 4"/>
          <p:cNvSpPr>
            <a:spLocks noChangeArrowheads="1"/>
          </p:cNvSpPr>
          <p:nvPr/>
        </p:nvSpPr>
        <p:spPr bwMode="auto">
          <a:xfrm>
            <a:off x="838200" y="457200"/>
            <a:ext cx="7620000" cy="9906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ES"/>
          </a:p>
        </p:txBody>
      </p:sp>
    </p:spTree>
    <p:extLst>
      <p:ext uri="{BB962C8B-B14F-4D97-AF65-F5344CB8AC3E}">
        <p14:creationId xmlns="" xmlns:p14="http://schemas.microsoft.com/office/powerpoint/2010/main" val="488582963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8690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542131"/>
            <a:ext cx="7543800" cy="1049338"/>
          </a:xfrm>
        </p:spPr>
        <p:txBody>
          <a:bodyPr/>
          <a:lstStyle/>
          <a:p>
            <a:r>
              <a:rPr lang="es-ES_tradnl" sz="3200" dirty="0"/>
              <a:t>Principios de los sistemas de gestión de la calidad</a:t>
            </a:r>
          </a:p>
        </p:txBody>
      </p:sp>
      <p:sp>
        <p:nvSpPr>
          <p:cNvPr id="498691" name="Text Box 3"/>
          <p:cNvSpPr txBox="1">
            <a:spLocks noChangeArrowheads="1"/>
          </p:cNvSpPr>
          <p:nvPr/>
        </p:nvSpPr>
        <p:spPr bwMode="auto">
          <a:xfrm>
            <a:off x="1066800" y="1828800"/>
            <a:ext cx="7467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endParaRPr lang="es-ES_tradnl" sz="2400">
              <a:latin typeface="Times New Roman" pitchFamily="18" charset="0"/>
            </a:endParaRPr>
          </a:p>
        </p:txBody>
      </p:sp>
      <p:sp>
        <p:nvSpPr>
          <p:cNvPr id="498692" name="Text Box 4"/>
          <p:cNvSpPr txBox="1">
            <a:spLocks noChangeArrowheads="1"/>
          </p:cNvSpPr>
          <p:nvPr/>
        </p:nvSpPr>
        <p:spPr bwMode="auto">
          <a:xfrm>
            <a:off x="914400" y="1828800"/>
            <a:ext cx="7696200" cy="35607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s-ES_tradnl" sz="2400" dirty="0">
                <a:latin typeface="Times New Roman" pitchFamily="18" charset="0"/>
              </a:rPr>
              <a:t>1. Debe abarcar todas las etapas del ciclo de la vida del producto o servicio.</a:t>
            </a:r>
          </a:p>
          <a:p>
            <a:pPr eaLnBrk="0" hangingPunct="0">
              <a:spcBef>
                <a:spcPct val="50000"/>
              </a:spcBef>
            </a:pPr>
            <a:r>
              <a:rPr lang="es-ES_tradnl" sz="2400" dirty="0">
                <a:latin typeface="Times New Roman" pitchFamily="18" charset="0"/>
              </a:rPr>
              <a:t>2. La alta dirección es la máxima responsable de la calidad.</a:t>
            </a:r>
          </a:p>
          <a:p>
            <a:pPr eaLnBrk="0" hangingPunct="0">
              <a:spcBef>
                <a:spcPct val="50000"/>
              </a:spcBef>
            </a:pPr>
            <a:r>
              <a:rPr lang="es-ES_tradnl" sz="2400" dirty="0">
                <a:latin typeface="Times New Roman" pitchFamily="18" charset="0"/>
              </a:rPr>
              <a:t>3. Debe estar documentado.</a:t>
            </a:r>
          </a:p>
          <a:p>
            <a:pPr eaLnBrk="0" hangingPunct="0">
              <a:spcBef>
                <a:spcPct val="50000"/>
              </a:spcBef>
            </a:pPr>
            <a:r>
              <a:rPr lang="es-ES_tradnl" sz="2400" dirty="0">
                <a:latin typeface="Times New Roman" pitchFamily="18" charset="0"/>
              </a:rPr>
              <a:t>4. Debe ser auditado y evaluado sistemáticamente.</a:t>
            </a:r>
          </a:p>
          <a:p>
            <a:pPr eaLnBrk="0" hangingPunct="0">
              <a:spcBef>
                <a:spcPct val="50000"/>
              </a:spcBef>
            </a:pPr>
            <a:r>
              <a:rPr lang="es-ES_tradnl" sz="2400" dirty="0">
                <a:latin typeface="Times New Roman" pitchFamily="18" charset="0"/>
              </a:rPr>
              <a:t>5. Debe ser revisado y perfeccionado periódicamente.</a:t>
            </a:r>
          </a:p>
          <a:p>
            <a:pPr eaLnBrk="0" hangingPunct="0">
              <a:spcBef>
                <a:spcPct val="50000"/>
              </a:spcBef>
            </a:pPr>
            <a:r>
              <a:rPr lang="es-ES_tradnl" sz="2400" dirty="0">
                <a:latin typeface="Times New Roman" pitchFamily="18" charset="0"/>
              </a:rPr>
              <a:t>6. Debe contribuir a la eficiencia económica de la empresa.</a:t>
            </a:r>
          </a:p>
        </p:txBody>
      </p:sp>
      <p:sp>
        <p:nvSpPr>
          <p:cNvPr id="498693" name="Rectangle 5"/>
          <p:cNvSpPr>
            <a:spLocks noChangeArrowheads="1"/>
          </p:cNvSpPr>
          <p:nvPr/>
        </p:nvSpPr>
        <p:spPr bwMode="auto">
          <a:xfrm>
            <a:off x="838200" y="457200"/>
            <a:ext cx="7696200" cy="12192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ES"/>
          </a:p>
        </p:txBody>
      </p:sp>
    </p:spTree>
    <p:extLst>
      <p:ext uri="{BB962C8B-B14F-4D97-AF65-F5344CB8AC3E}">
        <p14:creationId xmlns="" xmlns:p14="http://schemas.microsoft.com/office/powerpoint/2010/main" val="2656148427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0738" name="Oval 2"/>
          <p:cNvSpPr>
            <a:spLocks noChangeArrowheads="1"/>
          </p:cNvSpPr>
          <p:nvPr/>
        </p:nvSpPr>
        <p:spPr bwMode="auto">
          <a:xfrm>
            <a:off x="3060700" y="2070100"/>
            <a:ext cx="2641600" cy="2641600"/>
          </a:xfrm>
          <a:prstGeom prst="ellips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ES"/>
          </a:p>
        </p:txBody>
      </p:sp>
      <p:sp>
        <p:nvSpPr>
          <p:cNvPr id="500739" name="Rectangle 3"/>
          <p:cNvSpPr>
            <a:spLocks noChangeArrowheads="1"/>
          </p:cNvSpPr>
          <p:nvPr/>
        </p:nvSpPr>
        <p:spPr bwMode="auto">
          <a:xfrm>
            <a:off x="5014913" y="900113"/>
            <a:ext cx="3341687" cy="819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pPr defTabSz="762000" eaLnBrk="0" hangingPunct="0"/>
            <a:r>
              <a:rPr lang="es-ES_tradnl" sz="2400">
                <a:latin typeface="Times New Roman" pitchFamily="18" charset="0"/>
              </a:rPr>
              <a:t>Proyecto/especificaciones</a:t>
            </a:r>
          </a:p>
          <a:p>
            <a:pPr defTabSz="762000" eaLnBrk="0" hangingPunct="0"/>
            <a:r>
              <a:rPr lang="es-ES_tradnl" sz="2400">
                <a:latin typeface="Times New Roman" pitchFamily="18" charset="0"/>
              </a:rPr>
              <a:t>y desarrollo del producto</a:t>
            </a:r>
          </a:p>
        </p:txBody>
      </p:sp>
      <p:sp>
        <p:nvSpPr>
          <p:cNvPr id="500740" name="Rectangle 4"/>
          <p:cNvSpPr>
            <a:spLocks noChangeArrowheads="1"/>
          </p:cNvSpPr>
          <p:nvPr/>
        </p:nvSpPr>
        <p:spPr bwMode="auto">
          <a:xfrm>
            <a:off x="6081713" y="2043113"/>
            <a:ext cx="1636712" cy="454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pPr defTabSz="762000" eaLnBrk="0" hangingPunct="0"/>
            <a:r>
              <a:rPr lang="es-ES_tradnl" sz="2400">
                <a:latin typeface="Times New Roman" pitchFamily="18" charset="0"/>
              </a:rPr>
              <a:t>Suministros</a:t>
            </a:r>
          </a:p>
        </p:txBody>
      </p:sp>
      <p:sp>
        <p:nvSpPr>
          <p:cNvPr id="500741" name="Rectangle 5"/>
          <p:cNvSpPr>
            <a:spLocks noChangeArrowheads="1"/>
          </p:cNvSpPr>
          <p:nvPr/>
        </p:nvSpPr>
        <p:spPr bwMode="auto">
          <a:xfrm>
            <a:off x="6081713" y="3033713"/>
            <a:ext cx="3005137" cy="819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pPr defTabSz="762000" eaLnBrk="0" hangingPunct="0"/>
            <a:r>
              <a:rPr lang="es-ES_tradnl" sz="2400">
                <a:latin typeface="Times New Roman" pitchFamily="18" charset="0"/>
              </a:rPr>
              <a:t>Planificación y </a:t>
            </a:r>
          </a:p>
          <a:p>
            <a:pPr defTabSz="762000" eaLnBrk="0" hangingPunct="0"/>
            <a:r>
              <a:rPr lang="es-ES_tradnl" sz="2400">
                <a:latin typeface="Times New Roman" pitchFamily="18" charset="0"/>
              </a:rPr>
              <a:t>desarrollo del producto</a:t>
            </a:r>
          </a:p>
        </p:txBody>
      </p:sp>
      <p:sp>
        <p:nvSpPr>
          <p:cNvPr id="500742" name="Rectangle 6"/>
          <p:cNvSpPr>
            <a:spLocks noChangeArrowheads="1"/>
          </p:cNvSpPr>
          <p:nvPr/>
        </p:nvSpPr>
        <p:spPr bwMode="auto">
          <a:xfrm>
            <a:off x="6081713" y="4176713"/>
            <a:ext cx="1720850" cy="454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pPr defTabSz="762000" eaLnBrk="0" hangingPunct="0"/>
            <a:r>
              <a:rPr lang="es-ES_tradnl" sz="2400">
                <a:latin typeface="Times New Roman" pitchFamily="18" charset="0"/>
              </a:rPr>
              <a:t> Producción </a:t>
            </a:r>
          </a:p>
        </p:txBody>
      </p:sp>
      <p:sp>
        <p:nvSpPr>
          <p:cNvPr id="500743" name="Rectangle 7"/>
          <p:cNvSpPr>
            <a:spLocks noChangeArrowheads="1"/>
          </p:cNvSpPr>
          <p:nvPr/>
        </p:nvSpPr>
        <p:spPr bwMode="auto">
          <a:xfrm>
            <a:off x="5624513" y="4862513"/>
            <a:ext cx="2651125" cy="454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pPr defTabSz="762000" eaLnBrk="0" hangingPunct="0"/>
            <a:r>
              <a:rPr lang="es-ES_tradnl" sz="2400">
                <a:latin typeface="Times New Roman" pitchFamily="18" charset="0"/>
              </a:rPr>
              <a:t>Inspección y ensayo</a:t>
            </a:r>
          </a:p>
        </p:txBody>
      </p:sp>
      <p:sp>
        <p:nvSpPr>
          <p:cNvPr id="500744" name="Rectangle 8"/>
          <p:cNvSpPr>
            <a:spLocks noChangeArrowheads="1"/>
          </p:cNvSpPr>
          <p:nvPr/>
        </p:nvSpPr>
        <p:spPr bwMode="auto">
          <a:xfrm>
            <a:off x="4938713" y="5395913"/>
            <a:ext cx="2614612" cy="819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pPr defTabSz="762000" eaLnBrk="0" hangingPunct="0"/>
            <a:r>
              <a:rPr lang="es-ES_tradnl" sz="2400">
                <a:latin typeface="Times New Roman" pitchFamily="18" charset="0"/>
              </a:rPr>
              <a:t>Envase, embalaje y </a:t>
            </a:r>
          </a:p>
          <a:p>
            <a:pPr defTabSz="762000" eaLnBrk="0" hangingPunct="0"/>
            <a:r>
              <a:rPr lang="es-ES_tradnl" sz="2400">
                <a:latin typeface="Times New Roman" pitchFamily="18" charset="0"/>
              </a:rPr>
              <a:t>almacenamiento</a:t>
            </a:r>
          </a:p>
        </p:txBody>
      </p:sp>
      <p:sp>
        <p:nvSpPr>
          <p:cNvPr id="500745" name="Rectangle 9"/>
          <p:cNvSpPr>
            <a:spLocks noChangeArrowheads="1"/>
          </p:cNvSpPr>
          <p:nvPr/>
        </p:nvSpPr>
        <p:spPr bwMode="auto">
          <a:xfrm>
            <a:off x="519113" y="5395913"/>
            <a:ext cx="2786062" cy="454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pPr defTabSz="762000" eaLnBrk="0" hangingPunct="0"/>
            <a:r>
              <a:rPr lang="es-ES_tradnl" sz="2400">
                <a:latin typeface="Times New Roman" pitchFamily="18" charset="0"/>
              </a:rPr>
              <a:t>Ventas y distribución</a:t>
            </a:r>
          </a:p>
        </p:txBody>
      </p:sp>
      <p:sp>
        <p:nvSpPr>
          <p:cNvPr id="500746" name="Rectangle 10"/>
          <p:cNvSpPr>
            <a:spLocks noChangeArrowheads="1"/>
          </p:cNvSpPr>
          <p:nvPr/>
        </p:nvSpPr>
        <p:spPr bwMode="auto">
          <a:xfrm>
            <a:off x="747713" y="4100513"/>
            <a:ext cx="1744662" cy="819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pPr defTabSz="762000" eaLnBrk="0" hangingPunct="0"/>
            <a:r>
              <a:rPr lang="es-ES_tradnl" sz="2400">
                <a:latin typeface="Times New Roman" pitchFamily="18" charset="0"/>
              </a:rPr>
              <a:t>Instalación y</a:t>
            </a:r>
          </a:p>
          <a:p>
            <a:pPr defTabSz="762000" eaLnBrk="0" hangingPunct="0"/>
            <a:r>
              <a:rPr lang="es-ES_tradnl" sz="2400">
                <a:latin typeface="Times New Roman" pitchFamily="18" charset="0"/>
              </a:rPr>
              <a:t>operación</a:t>
            </a:r>
          </a:p>
        </p:txBody>
      </p:sp>
      <p:sp>
        <p:nvSpPr>
          <p:cNvPr id="500747" name="Rectangle 11"/>
          <p:cNvSpPr>
            <a:spLocks noChangeArrowheads="1"/>
          </p:cNvSpPr>
          <p:nvPr/>
        </p:nvSpPr>
        <p:spPr bwMode="auto">
          <a:xfrm>
            <a:off x="290513" y="2728913"/>
            <a:ext cx="2386012" cy="819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pPr defTabSz="762000" eaLnBrk="0" hangingPunct="0"/>
            <a:r>
              <a:rPr lang="es-ES_tradnl" sz="2400">
                <a:latin typeface="Times New Roman" pitchFamily="18" charset="0"/>
              </a:rPr>
              <a:t>Asistencia técnica</a:t>
            </a:r>
          </a:p>
          <a:p>
            <a:pPr defTabSz="762000" eaLnBrk="0" hangingPunct="0"/>
            <a:r>
              <a:rPr lang="es-ES_tradnl" sz="2400">
                <a:latin typeface="Times New Roman" pitchFamily="18" charset="0"/>
              </a:rPr>
              <a:t>y mantenimiento</a:t>
            </a:r>
          </a:p>
        </p:txBody>
      </p:sp>
      <p:sp>
        <p:nvSpPr>
          <p:cNvPr id="500748" name="Rectangle 12"/>
          <p:cNvSpPr>
            <a:spLocks noChangeArrowheads="1"/>
          </p:cNvSpPr>
          <p:nvPr/>
        </p:nvSpPr>
        <p:spPr bwMode="auto">
          <a:xfrm>
            <a:off x="442913" y="1738313"/>
            <a:ext cx="2678112" cy="819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pPr defTabSz="762000" eaLnBrk="0" hangingPunct="0"/>
            <a:r>
              <a:rPr lang="es-ES_tradnl" sz="2400">
                <a:latin typeface="Times New Roman" pitchFamily="18" charset="0"/>
              </a:rPr>
              <a:t>Disposición después</a:t>
            </a:r>
          </a:p>
          <a:p>
            <a:pPr defTabSz="762000" eaLnBrk="0" hangingPunct="0"/>
            <a:r>
              <a:rPr lang="es-ES_tradnl" sz="2400">
                <a:latin typeface="Times New Roman" pitchFamily="18" charset="0"/>
              </a:rPr>
              <a:t>del uso</a:t>
            </a:r>
          </a:p>
        </p:txBody>
      </p:sp>
      <p:sp>
        <p:nvSpPr>
          <p:cNvPr id="500749" name="Rectangle 13"/>
          <p:cNvSpPr>
            <a:spLocks noChangeArrowheads="1"/>
          </p:cNvSpPr>
          <p:nvPr/>
        </p:nvSpPr>
        <p:spPr bwMode="auto">
          <a:xfrm>
            <a:off x="823913" y="747713"/>
            <a:ext cx="3375025" cy="819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pPr defTabSz="762000" eaLnBrk="0" hangingPunct="0"/>
            <a:r>
              <a:rPr lang="es-ES_tradnl" sz="2400">
                <a:latin typeface="Times New Roman" pitchFamily="18" charset="0"/>
              </a:rPr>
              <a:t>Marketing  e </a:t>
            </a:r>
          </a:p>
          <a:p>
            <a:pPr defTabSz="762000" eaLnBrk="0" hangingPunct="0"/>
            <a:r>
              <a:rPr lang="es-ES_tradnl" sz="2400">
                <a:latin typeface="Times New Roman" pitchFamily="18" charset="0"/>
              </a:rPr>
              <a:t>investigación del mercado</a:t>
            </a:r>
          </a:p>
        </p:txBody>
      </p:sp>
      <p:sp>
        <p:nvSpPr>
          <p:cNvPr id="500750" name="Line 14"/>
          <p:cNvSpPr>
            <a:spLocks noChangeShapeType="1"/>
          </p:cNvSpPr>
          <p:nvPr/>
        </p:nvSpPr>
        <p:spPr bwMode="auto">
          <a:xfrm>
            <a:off x="3435350" y="1530350"/>
            <a:ext cx="596900" cy="5969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ES"/>
          </a:p>
        </p:txBody>
      </p:sp>
      <p:sp>
        <p:nvSpPr>
          <p:cNvPr id="500751" name="Line 15"/>
          <p:cNvSpPr>
            <a:spLocks noChangeShapeType="1"/>
          </p:cNvSpPr>
          <p:nvPr/>
        </p:nvSpPr>
        <p:spPr bwMode="auto">
          <a:xfrm flipH="1">
            <a:off x="4870450" y="1682750"/>
            <a:ext cx="622300" cy="4445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ES"/>
          </a:p>
        </p:txBody>
      </p:sp>
      <p:sp>
        <p:nvSpPr>
          <p:cNvPr id="500752" name="Line 16"/>
          <p:cNvSpPr>
            <a:spLocks noChangeShapeType="1"/>
          </p:cNvSpPr>
          <p:nvPr/>
        </p:nvSpPr>
        <p:spPr bwMode="auto">
          <a:xfrm>
            <a:off x="2520950" y="2216150"/>
            <a:ext cx="749300" cy="4445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ES"/>
          </a:p>
        </p:txBody>
      </p:sp>
      <p:sp>
        <p:nvSpPr>
          <p:cNvPr id="500753" name="Line 17"/>
          <p:cNvSpPr>
            <a:spLocks noChangeShapeType="1"/>
          </p:cNvSpPr>
          <p:nvPr/>
        </p:nvSpPr>
        <p:spPr bwMode="auto">
          <a:xfrm>
            <a:off x="2292350" y="3505200"/>
            <a:ext cx="7493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ES"/>
          </a:p>
        </p:txBody>
      </p:sp>
      <p:sp>
        <p:nvSpPr>
          <p:cNvPr id="500754" name="Line 18"/>
          <p:cNvSpPr>
            <a:spLocks noChangeShapeType="1"/>
          </p:cNvSpPr>
          <p:nvPr/>
        </p:nvSpPr>
        <p:spPr bwMode="auto">
          <a:xfrm flipV="1">
            <a:off x="2368550" y="4108450"/>
            <a:ext cx="825500" cy="8509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ES"/>
          </a:p>
        </p:txBody>
      </p:sp>
      <p:sp>
        <p:nvSpPr>
          <p:cNvPr id="500755" name="Line 19"/>
          <p:cNvSpPr>
            <a:spLocks noChangeShapeType="1"/>
          </p:cNvSpPr>
          <p:nvPr/>
        </p:nvSpPr>
        <p:spPr bwMode="auto">
          <a:xfrm flipH="1">
            <a:off x="3270250" y="4578350"/>
            <a:ext cx="469900" cy="12065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ES"/>
          </a:p>
        </p:txBody>
      </p:sp>
      <p:sp>
        <p:nvSpPr>
          <p:cNvPr id="500756" name="Line 20"/>
          <p:cNvSpPr>
            <a:spLocks noChangeShapeType="1"/>
          </p:cNvSpPr>
          <p:nvPr/>
        </p:nvSpPr>
        <p:spPr bwMode="auto">
          <a:xfrm>
            <a:off x="4730750" y="4654550"/>
            <a:ext cx="222250" cy="15176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ES"/>
          </a:p>
        </p:txBody>
      </p:sp>
      <p:sp>
        <p:nvSpPr>
          <p:cNvPr id="500757" name="Line 21"/>
          <p:cNvSpPr>
            <a:spLocks noChangeShapeType="1"/>
          </p:cNvSpPr>
          <p:nvPr/>
        </p:nvSpPr>
        <p:spPr bwMode="auto">
          <a:xfrm>
            <a:off x="5264150" y="4425950"/>
            <a:ext cx="368300" cy="8255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ES"/>
          </a:p>
        </p:txBody>
      </p:sp>
      <p:sp>
        <p:nvSpPr>
          <p:cNvPr id="500758" name="Line 22"/>
          <p:cNvSpPr>
            <a:spLocks noChangeShapeType="1"/>
          </p:cNvSpPr>
          <p:nvPr/>
        </p:nvSpPr>
        <p:spPr bwMode="auto">
          <a:xfrm>
            <a:off x="5645150" y="3892550"/>
            <a:ext cx="520700" cy="6731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ES"/>
          </a:p>
        </p:txBody>
      </p:sp>
      <p:sp>
        <p:nvSpPr>
          <p:cNvPr id="500759" name="Line 23"/>
          <p:cNvSpPr>
            <a:spLocks noChangeShapeType="1"/>
          </p:cNvSpPr>
          <p:nvPr/>
        </p:nvSpPr>
        <p:spPr bwMode="auto">
          <a:xfrm>
            <a:off x="5721350" y="3352800"/>
            <a:ext cx="4445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ES"/>
          </a:p>
        </p:txBody>
      </p:sp>
      <p:sp>
        <p:nvSpPr>
          <p:cNvPr id="500760" name="Line 24"/>
          <p:cNvSpPr>
            <a:spLocks noChangeShapeType="1"/>
          </p:cNvSpPr>
          <p:nvPr/>
        </p:nvSpPr>
        <p:spPr bwMode="auto">
          <a:xfrm flipV="1">
            <a:off x="5492750" y="2432050"/>
            <a:ext cx="596900" cy="1651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ES"/>
          </a:p>
        </p:txBody>
      </p:sp>
      <p:sp>
        <p:nvSpPr>
          <p:cNvPr id="500761" name="Line 25"/>
          <p:cNvSpPr>
            <a:spLocks noChangeShapeType="1"/>
          </p:cNvSpPr>
          <p:nvPr/>
        </p:nvSpPr>
        <p:spPr bwMode="auto">
          <a:xfrm>
            <a:off x="4197350" y="4724400"/>
            <a:ext cx="635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ES"/>
          </a:p>
        </p:txBody>
      </p:sp>
      <p:sp>
        <p:nvSpPr>
          <p:cNvPr id="500762" name="Line 26"/>
          <p:cNvSpPr>
            <a:spLocks noChangeShapeType="1"/>
          </p:cNvSpPr>
          <p:nvPr/>
        </p:nvSpPr>
        <p:spPr bwMode="auto">
          <a:xfrm flipH="1">
            <a:off x="4337050" y="2057400"/>
            <a:ext cx="889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ES"/>
          </a:p>
        </p:txBody>
      </p:sp>
      <p:sp>
        <p:nvSpPr>
          <p:cNvPr id="500763" name="Line 27"/>
          <p:cNvSpPr>
            <a:spLocks noChangeShapeType="1"/>
          </p:cNvSpPr>
          <p:nvPr/>
        </p:nvSpPr>
        <p:spPr bwMode="auto">
          <a:xfrm flipH="1" flipV="1">
            <a:off x="5099050" y="2279650"/>
            <a:ext cx="241300" cy="1651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ES"/>
          </a:p>
        </p:txBody>
      </p:sp>
      <p:sp>
        <p:nvSpPr>
          <p:cNvPr id="500764" name="Line 28"/>
          <p:cNvSpPr>
            <a:spLocks noChangeShapeType="1"/>
          </p:cNvSpPr>
          <p:nvPr/>
        </p:nvSpPr>
        <p:spPr bwMode="auto">
          <a:xfrm>
            <a:off x="5568950" y="2749550"/>
            <a:ext cx="139700" cy="2921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ES"/>
          </a:p>
        </p:txBody>
      </p:sp>
      <p:sp>
        <p:nvSpPr>
          <p:cNvPr id="500765" name="Line 29"/>
          <p:cNvSpPr>
            <a:spLocks noChangeShapeType="1"/>
          </p:cNvSpPr>
          <p:nvPr/>
        </p:nvSpPr>
        <p:spPr bwMode="auto">
          <a:xfrm>
            <a:off x="5715000" y="3511550"/>
            <a:ext cx="0" cy="2159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ES"/>
          </a:p>
        </p:txBody>
      </p:sp>
      <p:sp>
        <p:nvSpPr>
          <p:cNvPr id="500766" name="Line 30"/>
          <p:cNvSpPr>
            <a:spLocks noChangeShapeType="1"/>
          </p:cNvSpPr>
          <p:nvPr/>
        </p:nvSpPr>
        <p:spPr bwMode="auto">
          <a:xfrm flipH="1">
            <a:off x="5403850" y="3968750"/>
            <a:ext cx="165100" cy="2921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ES"/>
          </a:p>
        </p:txBody>
      </p:sp>
      <p:sp>
        <p:nvSpPr>
          <p:cNvPr id="500767" name="Line 31"/>
          <p:cNvSpPr>
            <a:spLocks noChangeShapeType="1"/>
          </p:cNvSpPr>
          <p:nvPr/>
        </p:nvSpPr>
        <p:spPr bwMode="auto">
          <a:xfrm flipH="1">
            <a:off x="4870450" y="4502150"/>
            <a:ext cx="241300" cy="1397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ES"/>
          </a:p>
        </p:txBody>
      </p:sp>
      <p:sp>
        <p:nvSpPr>
          <p:cNvPr id="500768" name="Line 32"/>
          <p:cNvSpPr>
            <a:spLocks noChangeShapeType="1"/>
          </p:cNvSpPr>
          <p:nvPr/>
        </p:nvSpPr>
        <p:spPr bwMode="auto">
          <a:xfrm flipH="1" flipV="1">
            <a:off x="3346450" y="4260850"/>
            <a:ext cx="241300" cy="1651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ES"/>
          </a:p>
        </p:txBody>
      </p:sp>
      <p:sp>
        <p:nvSpPr>
          <p:cNvPr id="500769" name="Line 33"/>
          <p:cNvSpPr>
            <a:spLocks noChangeShapeType="1"/>
          </p:cNvSpPr>
          <p:nvPr/>
        </p:nvSpPr>
        <p:spPr bwMode="auto">
          <a:xfrm flipH="1" flipV="1">
            <a:off x="3041650" y="3575050"/>
            <a:ext cx="88900" cy="3175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ES"/>
          </a:p>
        </p:txBody>
      </p:sp>
      <p:sp>
        <p:nvSpPr>
          <p:cNvPr id="500770" name="Line 34"/>
          <p:cNvSpPr>
            <a:spLocks noChangeShapeType="1"/>
          </p:cNvSpPr>
          <p:nvPr/>
        </p:nvSpPr>
        <p:spPr bwMode="auto">
          <a:xfrm flipV="1">
            <a:off x="3054350" y="2889250"/>
            <a:ext cx="63500" cy="3175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ES"/>
          </a:p>
        </p:txBody>
      </p:sp>
      <p:sp>
        <p:nvSpPr>
          <p:cNvPr id="500771" name="Line 35"/>
          <p:cNvSpPr>
            <a:spLocks noChangeShapeType="1"/>
          </p:cNvSpPr>
          <p:nvPr/>
        </p:nvSpPr>
        <p:spPr bwMode="auto">
          <a:xfrm flipV="1">
            <a:off x="3435350" y="2279650"/>
            <a:ext cx="215900" cy="1651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ES"/>
          </a:p>
        </p:txBody>
      </p:sp>
      <p:sp>
        <p:nvSpPr>
          <p:cNvPr id="500772" name="Line 36"/>
          <p:cNvSpPr>
            <a:spLocks noChangeShapeType="1"/>
          </p:cNvSpPr>
          <p:nvPr/>
        </p:nvSpPr>
        <p:spPr bwMode="auto">
          <a:xfrm>
            <a:off x="6178550" y="4572000"/>
            <a:ext cx="18161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ES"/>
          </a:p>
        </p:txBody>
      </p:sp>
      <p:sp>
        <p:nvSpPr>
          <p:cNvPr id="500773" name="Line 37"/>
          <p:cNvSpPr>
            <a:spLocks noChangeShapeType="1"/>
          </p:cNvSpPr>
          <p:nvPr/>
        </p:nvSpPr>
        <p:spPr bwMode="auto">
          <a:xfrm>
            <a:off x="4953000" y="6172200"/>
            <a:ext cx="28067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ES"/>
          </a:p>
        </p:txBody>
      </p:sp>
      <p:sp>
        <p:nvSpPr>
          <p:cNvPr id="500774" name="Line 38"/>
          <p:cNvSpPr>
            <a:spLocks noChangeShapeType="1"/>
          </p:cNvSpPr>
          <p:nvPr/>
        </p:nvSpPr>
        <p:spPr bwMode="auto">
          <a:xfrm>
            <a:off x="5645150" y="5257800"/>
            <a:ext cx="25781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ES"/>
          </a:p>
        </p:txBody>
      </p:sp>
      <p:sp>
        <p:nvSpPr>
          <p:cNvPr id="500775" name="Line 39"/>
          <p:cNvSpPr>
            <a:spLocks noChangeShapeType="1"/>
          </p:cNvSpPr>
          <p:nvPr/>
        </p:nvSpPr>
        <p:spPr bwMode="auto">
          <a:xfrm>
            <a:off x="6102350" y="2438400"/>
            <a:ext cx="16637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ES"/>
          </a:p>
        </p:txBody>
      </p:sp>
      <p:sp>
        <p:nvSpPr>
          <p:cNvPr id="500776" name="Line 40"/>
          <p:cNvSpPr>
            <a:spLocks noChangeShapeType="1"/>
          </p:cNvSpPr>
          <p:nvPr/>
        </p:nvSpPr>
        <p:spPr bwMode="auto">
          <a:xfrm>
            <a:off x="5492750" y="1676400"/>
            <a:ext cx="27305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ES"/>
          </a:p>
        </p:txBody>
      </p:sp>
      <p:sp>
        <p:nvSpPr>
          <p:cNvPr id="500777" name="Line 41"/>
          <p:cNvSpPr>
            <a:spLocks noChangeShapeType="1"/>
          </p:cNvSpPr>
          <p:nvPr/>
        </p:nvSpPr>
        <p:spPr bwMode="auto">
          <a:xfrm flipH="1">
            <a:off x="603250" y="5791200"/>
            <a:ext cx="26797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ES"/>
          </a:p>
        </p:txBody>
      </p:sp>
      <p:sp>
        <p:nvSpPr>
          <p:cNvPr id="500778" name="Line 42"/>
          <p:cNvSpPr>
            <a:spLocks noChangeShapeType="1"/>
          </p:cNvSpPr>
          <p:nvPr/>
        </p:nvSpPr>
        <p:spPr bwMode="auto">
          <a:xfrm>
            <a:off x="844550" y="4953000"/>
            <a:ext cx="15113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ES"/>
          </a:p>
        </p:txBody>
      </p:sp>
      <p:sp>
        <p:nvSpPr>
          <p:cNvPr id="500779" name="Line 43"/>
          <p:cNvSpPr>
            <a:spLocks noChangeShapeType="1"/>
          </p:cNvSpPr>
          <p:nvPr/>
        </p:nvSpPr>
        <p:spPr bwMode="auto">
          <a:xfrm>
            <a:off x="1606550" y="2209800"/>
            <a:ext cx="9017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ES"/>
          </a:p>
        </p:txBody>
      </p:sp>
      <p:sp>
        <p:nvSpPr>
          <p:cNvPr id="500780" name="Line 44"/>
          <p:cNvSpPr>
            <a:spLocks noChangeShapeType="1"/>
          </p:cNvSpPr>
          <p:nvPr/>
        </p:nvSpPr>
        <p:spPr bwMode="auto">
          <a:xfrm>
            <a:off x="1149350" y="1524000"/>
            <a:ext cx="22733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ES"/>
          </a:p>
        </p:txBody>
      </p:sp>
      <p:sp>
        <p:nvSpPr>
          <p:cNvPr id="500781" name="Rectangle 45"/>
          <p:cNvSpPr>
            <a:spLocks noChangeArrowheads="1"/>
          </p:cNvSpPr>
          <p:nvPr/>
        </p:nvSpPr>
        <p:spPr bwMode="auto">
          <a:xfrm>
            <a:off x="3109913" y="2895600"/>
            <a:ext cx="1143000" cy="577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pPr defTabSz="762000" eaLnBrk="0" hangingPunct="0"/>
            <a:r>
              <a:rPr lang="es-ES_tradnl" sz="1600">
                <a:latin typeface="Times New Roman" pitchFamily="18" charset="0"/>
              </a:rPr>
              <a:t>Cliente -</a:t>
            </a:r>
          </a:p>
          <a:p>
            <a:pPr defTabSz="762000" eaLnBrk="0" hangingPunct="0"/>
            <a:r>
              <a:rPr lang="es-ES_tradnl" sz="1600">
                <a:latin typeface="Times New Roman" pitchFamily="18" charset="0"/>
              </a:rPr>
              <a:t>consumidor</a:t>
            </a:r>
          </a:p>
        </p:txBody>
      </p:sp>
      <p:sp>
        <p:nvSpPr>
          <p:cNvPr id="500782" name="Rectangle 46"/>
          <p:cNvSpPr>
            <a:spLocks noChangeArrowheads="1"/>
          </p:cNvSpPr>
          <p:nvPr/>
        </p:nvSpPr>
        <p:spPr bwMode="auto">
          <a:xfrm>
            <a:off x="4329113" y="3581400"/>
            <a:ext cx="1303337" cy="577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pPr defTabSz="762000" eaLnBrk="0" hangingPunct="0"/>
            <a:r>
              <a:rPr lang="es-ES_tradnl" sz="1600">
                <a:latin typeface="Times New Roman" pitchFamily="18" charset="0"/>
              </a:rPr>
              <a:t>Productor -</a:t>
            </a:r>
          </a:p>
          <a:p>
            <a:pPr defTabSz="762000" eaLnBrk="0" hangingPunct="0"/>
            <a:r>
              <a:rPr lang="es-ES_tradnl" sz="1600">
                <a:latin typeface="Times New Roman" pitchFamily="18" charset="0"/>
              </a:rPr>
              <a:t>suministrador</a:t>
            </a:r>
          </a:p>
        </p:txBody>
      </p:sp>
    </p:spTree>
    <p:extLst>
      <p:ext uri="{BB962C8B-B14F-4D97-AF65-F5344CB8AC3E}">
        <p14:creationId xmlns="" xmlns:p14="http://schemas.microsoft.com/office/powerpoint/2010/main" val="762292621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428596" y="1000108"/>
            <a:ext cx="830721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Actividad Independiente</a:t>
            </a:r>
            <a:endParaRPr lang="es-ES" sz="5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3" name="Text Box 4"/>
          <p:cNvSpPr txBox="1">
            <a:spLocks noChangeArrowheads="1"/>
          </p:cNvSpPr>
          <p:nvPr/>
        </p:nvSpPr>
        <p:spPr bwMode="auto">
          <a:xfrm>
            <a:off x="500034" y="1928802"/>
            <a:ext cx="8286808" cy="48936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just" eaLnBrk="0" hangingPunct="0">
              <a:spcBef>
                <a:spcPct val="50000"/>
              </a:spcBef>
            </a:pPr>
            <a:r>
              <a:rPr lang="es-ES_tradnl" sz="2400" dirty="0" smtClean="0">
                <a:latin typeface="Times New Roman" pitchFamily="18" charset="0"/>
              </a:rPr>
              <a:t>1. Investiga en la bibliografía de la asignatura o en otras fuentes confiables como se emplea es sistema de normalización y metrología para evaluar la calidad de los procesos en Cuba y como se aplica a tu sitio de trabajo.</a:t>
            </a:r>
          </a:p>
          <a:p>
            <a:pPr algn="just" eaLnBrk="0" hangingPunct="0">
              <a:spcBef>
                <a:spcPct val="50000"/>
              </a:spcBef>
            </a:pPr>
            <a:r>
              <a:rPr lang="es-ES_tradnl" sz="2400" dirty="0" smtClean="0">
                <a:latin typeface="Times New Roman" pitchFamily="18" charset="0"/>
              </a:rPr>
              <a:t>(Para debatir próximo encuentro y evaluar )</a:t>
            </a:r>
          </a:p>
          <a:p>
            <a:pPr algn="just" eaLnBrk="0" hangingPunct="0">
              <a:spcBef>
                <a:spcPct val="50000"/>
              </a:spcBef>
            </a:pPr>
            <a:endParaRPr lang="es-ES_tradnl" sz="2400" dirty="0" smtClean="0">
              <a:latin typeface="Times New Roman" pitchFamily="18" charset="0"/>
            </a:endParaRPr>
          </a:p>
          <a:p>
            <a:pPr algn="just" eaLnBrk="0" hangingPunct="0">
              <a:spcBef>
                <a:spcPct val="50000"/>
              </a:spcBef>
            </a:pPr>
            <a:r>
              <a:rPr lang="es-ES_tradnl" sz="2400" dirty="0" smtClean="0">
                <a:latin typeface="Times New Roman" pitchFamily="18" charset="0"/>
              </a:rPr>
              <a:t>2. Estudiar en la bibliografía de la asignatura las </a:t>
            </a:r>
            <a:r>
              <a:rPr lang="es-ES" sz="2400" dirty="0" smtClean="0">
                <a:latin typeface="Times New Roman" pitchFamily="18" charset="0"/>
              </a:rPr>
              <a:t>fuentes de variación de los procesos integrados por hombres, máquinas, equipos, materias primas, información, mediciones, energía, finanzas y el ambiente. Técnicas para reducir la variación. </a:t>
            </a:r>
          </a:p>
          <a:p>
            <a:pPr algn="just" eaLnBrk="0" hangingPunct="0">
              <a:spcBef>
                <a:spcPct val="50000"/>
              </a:spcBef>
            </a:pPr>
            <a:r>
              <a:rPr lang="es-ES" sz="2400" dirty="0" smtClean="0">
                <a:latin typeface="Times New Roman" pitchFamily="18" charset="0"/>
              </a:rPr>
              <a:t>(Para intercambiar en próxima clase encuentro)</a:t>
            </a:r>
            <a:endParaRPr lang="es-ES_tradnl" sz="2400" dirty="0">
              <a:latin typeface="Times New Roman" pitchFamily="18" charset="0"/>
            </a:endParaRP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1785918" y="2000240"/>
            <a:ext cx="5627630" cy="34163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b="1" cap="none" spc="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ysClr val="windowText" lastClr="00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INGENIERÍA DE </a:t>
            </a:r>
          </a:p>
          <a:p>
            <a:pPr algn="ctr"/>
            <a:r>
              <a:rPr lang="es-ES" sz="5400" b="1" cap="none" spc="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ysClr val="windowText" lastClr="00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LA CALIDAD</a:t>
            </a:r>
          </a:p>
          <a:p>
            <a:pPr algn="ctr"/>
            <a:endParaRPr lang="es-ES" sz="5400" b="1" dirty="0" smtClean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ysClr val="windowText" lastClr="00000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  <a:p>
            <a:pPr algn="ctr"/>
            <a:r>
              <a:rPr lang="es-ES" sz="5400" b="1" cap="none" spc="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ysClr val="windowText" lastClr="00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CONFERENCIA 3</a:t>
            </a:r>
            <a:endParaRPr lang="es-ES" sz="5400" b="1" cap="none" spc="0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ysClr val="windowText" lastClr="00000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>
          <a:xfrm>
            <a:off x="0" y="274638"/>
            <a:ext cx="8229600" cy="1143000"/>
          </a:xfrm>
          <a:prstGeom prst="rect">
            <a:avLst/>
          </a:prstGeom>
          <a:noFill/>
          <a:ln/>
        </p:spPr>
        <p:txBody>
          <a:bodyPr lIns="92075" tIns="46038" rIns="92075" bIns="46038" anchor="b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40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Evolución del concepto “Calidad”</a:t>
            </a:r>
            <a:endParaRPr kumimoji="0" lang="es-ES_tradnl" sz="4000" b="0" i="1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grpSp>
        <p:nvGrpSpPr>
          <p:cNvPr id="3" name="Group 15"/>
          <p:cNvGrpSpPr>
            <a:grpSpLocks/>
          </p:cNvGrpSpPr>
          <p:nvPr/>
        </p:nvGrpSpPr>
        <p:grpSpPr bwMode="auto">
          <a:xfrm>
            <a:off x="177800" y="5876925"/>
            <a:ext cx="2540000" cy="862013"/>
            <a:chOff x="400" y="3702"/>
            <a:chExt cx="1600" cy="543"/>
          </a:xfrm>
        </p:grpSpPr>
        <p:sp>
          <p:nvSpPr>
            <p:cNvPr id="4" name="Oval 3"/>
            <p:cNvSpPr>
              <a:spLocks noChangeArrowheads="1"/>
            </p:cNvSpPr>
            <p:nvPr/>
          </p:nvSpPr>
          <p:spPr bwMode="auto">
            <a:xfrm>
              <a:off x="400" y="3702"/>
              <a:ext cx="1600" cy="543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>
              <a:prstShdw prst="shdw17" dist="17961" dir="2700000">
                <a:schemeClr val="bg1">
                  <a:gamma/>
                  <a:shade val="60000"/>
                  <a:invGamma/>
                </a:schemeClr>
              </a:prstShdw>
            </a:effectLst>
            <a:extLst>
              <a:ext uri="{91240B29-F687-4F45-9708-019B960494DF}">
                <a14:hiddenLine xmlns="" xmlns:a14="http://schemas.microsoft.com/office/drawing/2010/main" w="50800">
                  <a:solidFill>
                    <a:srgbClr val="000066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/>
              <a:endParaRPr lang="es-ES_tradnl">
                <a:latin typeface="Arial" pitchFamily="34" charset="0"/>
              </a:endParaRPr>
            </a:p>
          </p:txBody>
        </p:sp>
        <p:sp>
          <p:nvSpPr>
            <p:cNvPr id="5" name="Rectangle 5"/>
            <p:cNvSpPr>
              <a:spLocks noChangeArrowheads="1"/>
            </p:cNvSpPr>
            <p:nvPr/>
          </p:nvSpPr>
          <p:spPr bwMode="auto">
            <a:xfrm>
              <a:off x="608" y="3822"/>
              <a:ext cx="1209" cy="2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eaLnBrk="0" hangingPunct="0"/>
              <a:r>
                <a:rPr lang="es-ES_tradnl" sz="2400" b="1" i="1" dirty="0">
                  <a:solidFill>
                    <a:srgbClr val="FF0000"/>
                  </a:solidFill>
                  <a:latin typeface="Arial" pitchFamily="34" charset="0"/>
                </a:rPr>
                <a:t>Verificación</a:t>
              </a:r>
            </a:p>
          </p:txBody>
        </p:sp>
      </p:grpSp>
      <p:grpSp>
        <p:nvGrpSpPr>
          <p:cNvPr id="6" name="Group 16"/>
          <p:cNvGrpSpPr>
            <a:grpSpLocks/>
          </p:cNvGrpSpPr>
          <p:nvPr/>
        </p:nvGrpSpPr>
        <p:grpSpPr bwMode="auto">
          <a:xfrm>
            <a:off x="1447800" y="4800600"/>
            <a:ext cx="2616200" cy="938213"/>
            <a:chOff x="1200" y="3024"/>
            <a:chExt cx="1648" cy="591"/>
          </a:xfrm>
        </p:grpSpPr>
        <p:sp>
          <p:nvSpPr>
            <p:cNvPr id="7" name="Oval 4"/>
            <p:cNvSpPr>
              <a:spLocks noChangeArrowheads="1"/>
            </p:cNvSpPr>
            <p:nvPr/>
          </p:nvSpPr>
          <p:spPr bwMode="auto">
            <a:xfrm>
              <a:off x="1200" y="3024"/>
              <a:ext cx="1648" cy="591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>
              <a:prstShdw prst="shdw17" dist="17961" dir="2700000">
                <a:schemeClr val="bg1">
                  <a:gamma/>
                  <a:shade val="60000"/>
                  <a:invGamma/>
                </a:schemeClr>
              </a:prstShdw>
            </a:effectLst>
            <a:extLst>
              <a:ext uri="{91240B29-F687-4F45-9708-019B960494DF}">
                <a14:hiddenLine xmlns="" xmlns:a14="http://schemas.microsoft.com/office/drawing/2010/main" w="50800">
                  <a:solidFill>
                    <a:srgbClr val="000066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/>
              <a:endParaRPr lang="es-ES_tradnl">
                <a:latin typeface="Times New Roman" pitchFamily="18" charset="0"/>
              </a:endParaRPr>
            </a:p>
          </p:txBody>
        </p:sp>
        <p:sp>
          <p:nvSpPr>
            <p:cNvPr id="8" name="Rectangle 8"/>
            <p:cNvSpPr>
              <a:spLocks noChangeArrowheads="1"/>
            </p:cNvSpPr>
            <p:nvPr/>
          </p:nvSpPr>
          <p:spPr bwMode="auto">
            <a:xfrm>
              <a:off x="1478" y="3067"/>
              <a:ext cx="1085" cy="52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eaLnBrk="0" hangingPunct="0"/>
              <a:r>
                <a:rPr lang="es-ES_tradnl" sz="2400" b="1" i="1">
                  <a:latin typeface="Arial" pitchFamily="34" charset="0"/>
                </a:rPr>
                <a:t>Control de</a:t>
              </a:r>
            </a:p>
            <a:p>
              <a:pPr eaLnBrk="0" hangingPunct="0"/>
              <a:r>
                <a:rPr lang="es-ES_tradnl" sz="2400" b="1" i="1">
                  <a:latin typeface="Arial" pitchFamily="34" charset="0"/>
                </a:rPr>
                <a:t>la calidad</a:t>
              </a:r>
            </a:p>
          </p:txBody>
        </p:sp>
      </p:grpSp>
      <p:grpSp>
        <p:nvGrpSpPr>
          <p:cNvPr id="9" name="Group 17"/>
          <p:cNvGrpSpPr>
            <a:grpSpLocks/>
          </p:cNvGrpSpPr>
          <p:nvPr/>
        </p:nvGrpSpPr>
        <p:grpSpPr bwMode="auto">
          <a:xfrm>
            <a:off x="4368800" y="3455988"/>
            <a:ext cx="2692400" cy="1014412"/>
            <a:chOff x="3040" y="2177"/>
            <a:chExt cx="1696" cy="639"/>
          </a:xfrm>
        </p:grpSpPr>
        <p:sp>
          <p:nvSpPr>
            <p:cNvPr id="10" name="Oval 7"/>
            <p:cNvSpPr>
              <a:spLocks noChangeArrowheads="1"/>
            </p:cNvSpPr>
            <p:nvPr/>
          </p:nvSpPr>
          <p:spPr bwMode="auto">
            <a:xfrm>
              <a:off x="3040" y="2177"/>
              <a:ext cx="1696" cy="63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>
              <a:prstShdw prst="shdw17" dist="17961" dir="2700000">
                <a:schemeClr val="bg1">
                  <a:gamma/>
                  <a:shade val="60000"/>
                  <a:invGamma/>
                </a:schemeClr>
              </a:prstShdw>
            </a:effectLst>
            <a:extLst>
              <a:ext uri="{91240B29-F687-4F45-9708-019B960494DF}">
                <a14:hiddenLine xmlns="" xmlns:a14="http://schemas.microsoft.com/office/drawing/2010/main" w="50800">
                  <a:solidFill>
                    <a:srgbClr val="000066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/>
              <a:endParaRPr lang="es-ES_tradnl">
                <a:latin typeface="Times New Roman" pitchFamily="18" charset="0"/>
              </a:endParaRPr>
            </a:p>
          </p:txBody>
        </p:sp>
        <p:sp>
          <p:nvSpPr>
            <p:cNvPr id="11" name="Rectangle 9"/>
            <p:cNvSpPr>
              <a:spLocks noChangeArrowheads="1"/>
            </p:cNvSpPr>
            <p:nvPr/>
          </p:nvSpPr>
          <p:spPr bwMode="auto">
            <a:xfrm>
              <a:off x="3158" y="2246"/>
              <a:ext cx="1529" cy="52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eaLnBrk="0" hangingPunct="0"/>
              <a:r>
                <a:rPr lang="es-ES_tradnl" sz="2400" b="1" i="1">
                  <a:latin typeface="Arial" pitchFamily="34" charset="0"/>
                </a:rPr>
                <a:t>Aseguramiento</a:t>
              </a:r>
            </a:p>
            <a:p>
              <a:pPr eaLnBrk="0" hangingPunct="0"/>
              <a:r>
                <a:rPr lang="es-ES_tradnl" sz="2400" b="1" i="1">
                  <a:latin typeface="Arial" pitchFamily="34" charset="0"/>
                </a:rPr>
                <a:t>de la calidad</a:t>
              </a:r>
            </a:p>
          </p:txBody>
        </p:sp>
      </p:grpSp>
      <p:grpSp>
        <p:nvGrpSpPr>
          <p:cNvPr id="12" name="Group 18"/>
          <p:cNvGrpSpPr>
            <a:grpSpLocks/>
          </p:cNvGrpSpPr>
          <p:nvPr/>
        </p:nvGrpSpPr>
        <p:grpSpPr bwMode="auto">
          <a:xfrm>
            <a:off x="6045200" y="2006600"/>
            <a:ext cx="2614613" cy="1016000"/>
            <a:chOff x="4096" y="1264"/>
            <a:chExt cx="1647" cy="640"/>
          </a:xfrm>
        </p:grpSpPr>
        <p:sp>
          <p:nvSpPr>
            <p:cNvPr id="13" name="Oval 6"/>
            <p:cNvSpPr>
              <a:spLocks noChangeArrowheads="1"/>
            </p:cNvSpPr>
            <p:nvPr/>
          </p:nvSpPr>
          <p:spPr bwMode="auto">
            <a:xfrm>
              <a:off x="4096" y="1264"/>
              <a:ext cx="1647" cy="64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>
              <a:prstShdw prst="shdw17" dist="17961" dir="2700000">
                <a:schemeClr val="bg1">
                  <a:gamma/>
                  <a:shade val="60000"/>
                  <a:invGamma/>
                </a:schemeClr>
              </a:prstShdw>
            </a:effectLst>
            <a:extLst>
              <a:ext uri="{91240B29-F687-4F45-9708-019B960494DF}">
                <a14:hiddenLine xmlns="" xmlns:a14="http://schemas.microsoft.com/office/drawing/2010/main" w="50800">
                  <a:solidFill>
                    <a:srgbClr val="000066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/>
              <a:endParaRPr lang="es-ES_tradnl">
                <a:latin typeface="Arial" pitchFamily="34" charset="0"/>
              </a:endParaRPr>
            </a:p>
          </p:txBody>
        </p:sp>
        <p:sp>
          <p:nvSpPr>
            <p:cNvPr id="14" name="Rectangle 10"/>
            <p:cNvSpPr>
              <a:spLocks noChangeArrowheads="1"/>
            </p:cNvSpPr>
            <p:nvPr/>
          </p:nvSpPr>
          <p:spPr bwMode="auto">
            <a:xfrm>
              <a:off x="4454" y="1334"/>
              <a:ext cx="922" cy="52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2075" tIns="46038" rIns="92075" bIns="46038">
              <a:spAutoFit/>
            </a:bodyPr>
            <a:lstStyle/>
            <a:p>
              <a:pPr eaLnBrk="0" hangingPunct="0"/>
              <a:r>
                <a:rPr lang="es-ES_tradnl" sz="2400" b="1" i="1">
                  <a:latin typeface="Arial" pitchFamily="34" charset="0"/>
                </a:rPr>
                <a:t>  Calidad</a:t>
              </a:r>
            </a:p>
            <a:p>
              <a:pPr eaLnBrk="0" hangingPunct="0"/>
              <a:r>
                <a:rPr lang="es-ES_tradnl" sz="2400" b="1" i="1">
                  <a:latin typeface="Arial" pitchFamily="34" charset="0"/>
                </a:rPr>
                <a:t>    Total</a:t>
              </a:r>
            </a:p>
          </p:txBody>
        </p:sp>
      </p:grpSp>
      <p:sp>
        <p:nvSpPr>
          <p:cNvPr id="15" name="Rectangle 11"/>
          <p:cNvSpPr>
            <a:spLocks noChangeArrowheads="1"/>
          </p:cNvSpPr>
          <p:nvPr/>
        </p:nvSpPr>
        <p:spPr bwMode="auto">
          <a:xfrm>
            <a:off x="2790825" y="6021388"/>
            <a:ext cx="5624938" cy="708528"/>
          </a:xfrm>
          <a:prstGeom prst="rect">
            <a:avLst/>
          </a:prstGeom>
          <a:solidFill>
            <a:schemeClr val="bg1"/>
          </a:solidFill>
          <a:ln w="25400">
            <a:solidFill>
              <a:srgbClr val="FFCC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s-ES_tradnl" sz="2000" i="1">
                <a:latin typeface="Arial" pitchFamily="34" charset="0"/>
              </a:rPr>
              <a:t>Calidad definida por el fabricante</a:t>
            </a:r>
          </a:p>
          <a:p>
            <a:pPr eaLnBrk="0" hangingPunct="0"/>
            <a:r>
              <a:rPr lang="es-ES_tradnl" sz="2000" i="1">
                <a:latin typeface="Arial" pitchFamily="34" charset="0"/>
              </a:rPr>
              <a:t>Fallos naturales, reparación sobre la marcha</a:t>
            </a:r>
          </a:p>
        </p:txBody>
      </p:sp>
      <p:sp>
        <p:nvSpPr>
          <p:cNvPr id="16" name="Rectangle 12"/>
          <p:cNvSpPr>
            <a:spLocks noChangeArrowheads="1"/>
          </p:cNvSpPr>
          <p:nvPr/>
        </p:nvSpPr>
        <p:spPr bwMode="auto">
          <a:xfrm>
            <a:off x="593725" y="3284538"/>
            <a:ext cx="3972241" cy="1324081"/>
          </a:xfrm>
          <a:prstGeom prst="rect">
            <a:avLst/>
          </a:prstGeom>
          <a:solidFill>
            <a:schemeClr val="bg1"/>
          </a:solidFill>
          <a:ln w="25400">
            <a:solidFill>
              <a:srgbClr val="FFCC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s-ES_tradnl" sz="2000" i="1">
                <a:latin typeface="Arial" pitchFamily="34" charset="0"/>
              </a:rPr>
              <a:t>Los clientes premian la calidad</a:t>
            </a:r>
          </a:p>
          <a:p>
            <a:pPr eaLnBrk="0" hangingPunct="0"/>
            <a:r>
              <a:rPr lang="es-ES_tradnl" sz="2000" i="1">
                <a:latin typeface="Arial" pitchFamily="34" charset="0"/>
              </a:rPr>
              <a:t>Nuevos enfoques, calidad </a:t>
            </a:r>
          </a:p>
          <a:p>
            <a:pPr eaLnBrk="0" hangingPunct="0"/>
            <a:r>
              <a:rPr lang="es-ES_tradnl" sz="2000" i="1">
                <a:latin typeface="Arial" pitchFamily="34" charset="0"/>
              </a:rPr>
              <a:t>extendida a otras áreas.</a:t>
            </a:r>
          </a:p>
          <a:p>
            <a:pPr eaLnBrk="0" hangingPunct="0"/>
            <a:r>
              <a:rPr lang="es-ES_tradnl" sz="2000" i="1">
                <a:latin typeface="Arial" pitchFamily="34" charset="0"/>
              </a:rPr>
              <a:t>Calidad estrategia competitiva</a:t>
            </a:r>
          </a:p>
        </p:txBody>
      </p:sp>
      <p:sp>
        <p:nvSpPr>
          <p:cNvPr id="17" name="Rectangle 13"/>
          <p:cNvSpPr>
            <a:spLocks noChangeArrowheads="1"/>
          </p:cNvSpPr>
          <p:nvPr/>
        </p:nvSpPr>
        <p:spPr bwMode="auto">
          <a:xfrm>
            <a:off x="4087813" y="4797425"/>
            <a:ext cx="4871783" cy="1016305"/>
          </a:xfrm>
          <a:prstGeom prst="rect">
            <a:avLst/>
          </a:prstGeom>
          <a:solidFill>
            <a:schemeClr val="bg1"/>
          </a:solidFill>
          <a:ln w="25400">
            <a:solidFill>
              <a:srgbClr val="FFCC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s-ES_tradnl" sz="2000" i="1">
                <a:latin typeface="Arial" pitchFamily="34" charset="0"/>
              </a:rPr>
              <a:t>Consumidores empiezan a </a:t>
            </a:r>
          </a:p>
          <a:p>
            <a:pPr eaLnBrk="0" hangingPunct="0"/>
            <a:r>
              <a:rPr lang="es-ES_tradnl" sz="2000" i="1">
                <a:latin typeface="Arial" pitchFamily="34" charset="0"/>
              </a:rPr>
              <a:t>seleccionar. Dptos. Control de Calidad</a:t>
            </a:r>
          </a:p>
          <a:p>
            <a:pPr eaLnBrk="0" hangingPunct="0"/>
            <a:r>
              <a:rPr lang="es-ES_tradnl" sz="2000" i="1">
                <a:latin typeface="Arial" pitchFamily="34" charset="0"/>
              </a:rPr>
              <a:t>Técnicas de control de la calidad</a:t>
            </a:r>
          </a:p>
        </p:txBody>
      </p:sp>
      <p:sp>
        <p:nvSpPr>
          <p:cNvPr id="18" name="Rectangle 14"/>
          <p:cNvSpPr>
            <a:spLocks noChangeArrowheads="1"/>
          </p:cNvSpPr>
          <p:nvPr/>
        </p:nvSpPr>
        <p:spPr bwMode="auto">
          <a:xfrm>
            <a:off x="1206500" y="1965325"/>
            <a:ext cx="4749800" cy="1324081"/>
          </a:xfrm>
          <a:prstGeom prst="rect">
            <a:avLst/>
          </a:prstGeom>
          <a:solidFill>
            <a:schemeClr val="bg1"/>
          </a:solidFill>
          <a:ln w="25400">
            <a:solidFill>
              <a:srgbClr val="FFCC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/>
          <a:p>
            <a:pPr eaLnBrk="0" hangingPunct="0"/>
            <a:r>
              <a:rPr lang="es-ES_tradnl" sz="2000" i="1" dirty="0">
                <a:latin typeface="Arial" pitchFamily="34" charset="0"/>
              </a:rPr>
              <a:t>Calidad:  la que percibe el Cliente</a:t>
            </a:r>
          </a:p>
          <a:p>
            <a:pPr eaLnBrk="0" hangingPunct="0"/>
            <a:r>
              <a:rPr lang="es-ES_tradnl" sz="2000" i="1" dirty="0">
                <a:latin typeface="Arial" pitchFamily="34" charset="0"/>
              </a:rPr>
              <a:t>Calidad dinámica. Satisfacción total.</a:t>
            </a:r>
          </a:p>
          <a:p>
            <a:pPr eaLnBrk="0" hangingPunct="0"/>
            <a:r>
              <a:rPr lang="es-ES_tradnl" sz="2000" i="1" dirty="0">
                <a:latin typeface="Arial" pitchFamily="34" charset="0"/>
              </a:rPr>
              <a:t> Todos los miembros y grupos externos.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4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500"/>
                            </p:stCondLst>
                            <p:childTnLst>
                              <p:par>
                                <p:cTn id="12" presetID="49" presetClass="entr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2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500"/>
                            </p:stCondLst>
                            <p:childTnLst>
                              <p:par>
                                <p:cTn id="24" presetID="52" presetClass="entr" presetSubtype="0" fill="hold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26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9" presetClass="entr" presetSubtype="0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3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6500"/>
                            </p:stCondLst>
                            <p:childTnLst>
                              <p:par>
                                <p:cTn id="35" presetID="25" presetClass="entr" presetSubtype="0" fill="hold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29" presetClass="entr" presetSubtype="0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9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10500"/>
                            </p:stCondLst>
                            <p:childTnLst>
                              <p:par>
                                <p:cTn id="51" presetID="35" presetClass="entr" presetSubtype="0" fill="hold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29" presetClass="entr" presetSubtype="0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1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15" grpId="0" animBg="1"/>
      <p:bldP spid="16" grpId="0" animBg="1"/>
      <p:bldP spid="17" grpId="0" animBg="1"/>
      <p:bldP spid="1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62" name="Text Box 2"/>
          <p:cNvSpPr txBox="1">
            <a:spLocks noChangeArrowheads="1"/>
          </p:cNvSpPr>
          <p:nvPr/>
        </p:nvSpPr>
        <p:spPr bwMode="auto">
          <a:xfrm>
            <a:off x="1584325" y="498475"/>
            <a:ext cx="70262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/>
            <a:endParaRPr lang="es-ES_tradnl" sz="2400">
              <a:latin typeface="Times New Roman" pitchFamily="18" charset="0"/>
            </a:endParaRPr>
          </a:p>
        </p:txBody>
      </p:sp>
      <p:sp>
        <p:nvSpPr>
          <p:cNvPr id="501763" name="Text Box 3"/>
          <p:cNvSpPr txBox="1">
            <a:spLocks noChangeArrowheads="1"/>
          </p:cNvSpPr>
          <p:nvPr/>
        </p:nvSpPr>
        <p:spPr bwMode="auto">
          <a:xfrm>
            <a:off x="228600" y="304800"/>
            <a:ext cx="8686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endParaRPr lang="es-ES_tradnl" sz="2400">
              <a:latin typeface="Times New Roman" pitchFamily="18" charset="0"/>
            </a:endParaRPr>
          </a:p>
        </p:txBody>
      </p:sp>
      <p:sp>
        <p:nvSpPr>
          <p:cNvPr id="501764" name="Text Box 4"/>
          <p:cNvSpPr txBox="1">
            <a:spLocks noChangeArrowheads="1"/>
          </p:cNvSpPr>
          <p:nvPr/>
        </p:nvSpPr>
        <p:spPr bwMode="auto">
          <a:xfrm>
            <a:off x="304800" y="0"/>
            <a:ext cx="9144000" cy="57861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endParaRPr lang="es-MX" sz="2800" b="1" dirty="0">
              <a:latin typeface="Arial" pitchFamily="34" charset="0"/>
            </a:endParaRPr>
          </a:p>
          <a:p>
            <a:pPr algn="ctr" eaLnBrk="0" hangingPunct="0">
              <a:spcBef>
                <a:spcPct val="50000"/>
              </a:spcBef>
            </a:pPr>
            <a:r>
              <a:rPr lang="es-MX" sz="2800" b="1" dirty="0">
                <a:latin typeface="Arial" pitchFamily="34" charset="0"/>
              </a:rPr>
              <a:t>Control de la calidad</a:t>
            </a:r>
          </a:p>
          <a:p>
            <a:pPr eaLnBrk="0" hangingPunct="0">
              <a:spcBef>
                <a:spcPct val="50000"/>
              </a:spcBef>
              <a:buFontTx/>
              <a:buChar char="•"/>
            </a:pPr>
            <a:r>
              <a:rPr lang="es-MX" sz="2400" b="1" dirty="0">
                <a:latin typeface="Arial" pitchFamily="34" charset="0"/>
              </a:rPr>
              <a:t>Objetivo: Control.</a:t>
            </a:r>
          </a:p>
          <a:p>
            <a:pPr eaLnBrk="0" hangingPunct="0">
              <a:spcBef>
                <a:spcPct val="50000"/>
              </a:spcBef>
              <a:buFontTx/>
              <a:buChar char="•"/>
            </a:pPr>
            <a:r>
              <a:rPr lang="es-MX" sz="2400" b="1" dirty="0">
                <a:latin typeface="Arial" pitchFamily="34" charset="0"/>
              </a:rPr>
              <a:t>Visión: Un problema a resolver.</a:t>
            </a:r>
          </a:p>
          <a:p>
            <a:pPr eaLnBrk="0" hangingPunct="0">
              <a:spcBef>
                <a:spcPct val="50000"/>
              </a:spcBef>
              <a:buFontTx/>
              <a:buChar char="•"/>
            </a:pPr>
            <a:r>
              <a:rPr lang="es-MX" sz="2400" b="1" dirty="0">
                <a:latin typeface="Arial" pitchFamily="34" charset="0"/>
              </a:rPr>
              <a:t>Énfasis :Uniformidad del producto/ servicio, reduciendo la inspección.</a:t>
            </a:r>
          </a:p>
          <a:p>
            <a:pPr eaLnBrk="0" hangingPunct="0">
              <a:spcBef>
                <a:spcPct val="50000"/>
              </a:spcBef>
              <a:buFontTx/>
              <a:buChar char="•"/>
            </a:pPr>
            <a:r>
              <a:rPr lang="es-MX" sz="2400" b="1" dirty="0">
                <a:latin typeface="Arial" pitchFamily="34" charset="0"/>
              </a:rPr>
              <a:t>Métodos: Herramientas y técnicas estadísticas.</a:t>
            </a:r>
          </a:p>
          <a:p>
            <a:pPr eaLnBrk="0" hangingPunct="0">
              <a:spcBef>
                <a:spcPct val="50000"/>
              </a:spcBef>
              <a:buFontTx/>
              <a:buChar char="•"/>
            </a:pPr>
            <a:r>
              <a:rPr lang="es-MX" sz="2400" b="1" dirty="0">
                <a:latin typeface="Arial" pitchFamily="34" charset="0"/>
              </a:rPr>
              <a:t>Papel de los profesionales: solución de los problemas y aplicación de métodos estadísticos.</a:t>
            </a:r>
          </a:p>
          <a:p>
            <a:pPr eaLnBrk="0" hangingPunct="0">
              <a:spcBef>
                <a:spcPct val="50000"/>
              </a:spcBef>
              <a:buFontTx/>
              <a:buChar char="•"/>
            </a:pPr>
            <a:r>
              <a:rPr lang="es-MX" sz="2400" b="1" dirty="0">
                <a:latin typeface="Arial" pitchFamily="34" charset="0"/>
              </a:rPr>
              <a:t>Responsables: El departamento de producción e ingeniería.</a:t>
            </a:r>
          </a:p>
          <a:p>
            <a:pPr eaLnBrk="0" hangingPunct="0">
              <a:spcBef>
                <a:spcPct val="50000"/>
              </a:spcBef>
              <a:buFontTx/>
              <a:buChar char="•"/>
            </a:pPr>
            <a:r>
              <a:rPr lang="es-MX" sz="2400" b="1" dirty="0">
                <a:latin typeface="Arial" pitchFamily="34" charset="0"/>
              </a:rPr>
              <a:t>Enfoque: La calidad se controla. </a:t>
            </a:r>
            <a:endParaRPr lang="en-US" sz="2400" b="1" dirty="0">
              <a:latin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591965437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2786" name="Text Box 2"/>
          <p:cNvSpPr txBox="1">
            <a:spLocks noChangeArrowheads="1"/>
          </p:cNvSpPr>
          <p:nvPr/>
        </p:nvSpPr>
        <p:spPr bwMode="auto">
          <a:xfrm>
            <a:off x="214282" y="862012"/>
            <a:ext cx="7848600" cy="56938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s-MX" sz="28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rPr>
              <a:t>Aseguramiento de la calidad</a:t>
            </a:r>
          </a:p>
          <a:p>
            <a:pPr eaLnBrk="0" hangingPunct="0">
              <a:spcBef>
                <a:spcPct val="50000"/>
              </a:spcBef>
              <a:buFontTx/>
              <a:buChar char="•"/>
            </a:pPr>
            <a:r>
              <a:rPr lang="es-MX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rPr>
              <a:t>Objetivo: Coordinación.</a:t>
            </a:r>
          </a:p>
          <a:p>
            <a:pPr eaLnBrk="0" hangingPunct="0">
              <a:spcBef>
                <a:spcPct val="50000"/>
              </a:spcBef>
              <a:buFontTx/>
              <a:buChar char="•"/>
            </a:pPr>
            <a:r>
              <a:rPr lang="es-MX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rPr>
              <a:t>Visión: Un problema a resolver.</a:t>
            </a:r>
          </a:p>
          <a:p>
            <a:pPr eaLnBrk="0" hangingPunct="0">
              <a:spcBef>
                <a:spcPct val="50000"/>
              </a:spcBef>
              <a:buFontTx/>
              <a:buChar char="•"/>
            </a:pPr>
            <a:r>
              <a:rPr lang="es-MX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rPr>
              <a:t>Énfasis :El ciclo de calidad.</a:t>
            </a:r>
          </a:p>
          <a:p>
            <a:pPr eaLnBrk="0" hangingPunct="0">
              <a:spcBef>
                <a:spcPct val="50000"/>
              </a:spcBef>
              <a:buFontTx/>
              <a:buChar char="•"/>
            </a:pPr>
            <a:r>
              <a:rPr lang="es-MX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rPr>
              <a:t>Métodos: Programas y sistemas.</a:t>
            </a:r>
          </a:p>
          <a:p>
            <a:pPr eaLnBrk="0" hangingPunct="0">
              <a:spcBef>
                <a:spcPct val="50000"/>
              </a:spcBef>
              <a:buFontTx/>
              <a:buChar char="•"/>
            </a:pPr>
            <a:r>
              <a:rPr lang="es-MX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rPr>
              <a:t>Papel de los profesionales: Planificación, medición de la calidad y diseño de programas.</a:t>
            </a:r>
          </a:p>
          <a:p>
            <a:pPr eaLnBrk="0" hangingPunct="0">
              <a:spcBef>
                <a:spcPct val="50000"/>
              </a:spcBef>
              <a:buFontTx/>
              <a:buChar char="•"/>
            </a:pPr>
            <a:r>
              <a:rPr lang="es-MX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rPr>
              <a:t>Responsables: Todos los departamentos, la dirección define la política, planifica, coordina y controla. </a:t>
            </a:r>
          </a:p>
          <a:p>
            <a:pPr eaLnBrk="0" hangingPunct="0">
              <a:spcBef>
                <a:spcPct val="50000"/>
              </a:spcBef>
              <a:buFontTx/>
              <a:buChar char="•"/>
            </a:pPr>
            <a:r>
              <a:rPr lang="es-MX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rPr>
              <a:t>Enfoque: La calidad se produce. </a:t>
            </a:r>
            <a:endParaRPr lang="en-US" sz="2400" dirty="0"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</a:endParaRPr>
          </a:p>
          <a:p>
            <a:pPr eaLnBrk="0" hangingPunct="0">
              <a:spcBef>
                <a:spcPct val="50000"/>
              </a:spcBef>
            </a:pPr>
            <a:endParaRPr lang="en-US" sz="2400" dirty="0"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721968414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3810" name="Text Box 2"/>
          <p:cNvSpPr txBox="1">
            <a:spLocks noChangeArrowheads="1"/>
          </p:cNvSpPr>
          <p:nvPr/>
        </p:nvSpPr>
        <p:spPr bwMode="auto">
          <a:xfrm>
            <a:off x="214282" y="642918"/>
            <a:ext cx="9144000" cy="60631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s-MX" sz="28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rPr>
              <a:t>Calidad total-Gestión estratégica</a:t>
            </a:r>
          </a:p>
          <a:p>
            <a:pPr eaLnBrk="0" hangingPunct="0">
              <a:spcBef>
                <a:spcPct val="50000"/>
              </a:spcBef>
              <a:buFontTx/>
              <a:buChar char="•"/>
            </a:pPr>
            <a:r>
              <a:rPr lang="es-MX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rPr>
              <a:t>Objetivo: Impacto estratégico.</a:t>
            </a:r>
          </a:p>
          <a:p>
            <a:pPr eaLnBrk="0" hangingPunct="0">
              <a:spcBef>
                <a:spcPct val="50000"/>
              </a:spcBef>
              <a:buFontTx/>
              <a:buChar char="•"/>
            </a:pPr>
            <a:r>
              <a:rPr lang="es-MX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rPr>
              <a:t>Visión: Un problema a resolver.</a:t>
            </a:r>
          </a:p>
          <a:p>
            <a:pPr eaLnBrk="0" hangingPunct="0">
              <a:spcBef>
                <a:spcPct val="50000"/>
              </a:spcBef>
              <a:buFontTx/>
              <a:buChar char="•"/>
            </a:pPr>
            <a:r>
              <a:rPr lang="es-MX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rPr>
              <a:t>Énfasis :El mercado y las necesidades de los clientes.</a:t>
            </a:r>
          </a:p>
          <a:p>
            <a:pPr eaLnBrk="0" hangingPunct="0">
              <a:spcBef>
                <a:spcPct val="50000"/>
              </a:spcBef>
              <a:buFontTx/>
              <a:buChar char="•"/>
            </a:pPr>
            <a:r>
              <a:rPr lang="es-MX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rPr>
              <a:t>Métodos: Planificación estratégica y movilización de la organización.</a:t>
            </a:r>
          </a:p>
          <a:p>
            <a:pPr eaLnBrk="0" hangingPunct="0">
              <a:spcBef>
                <a:spcPct val="50000"/>
              </a:spcBef>
              <a:buFontTx/>
              <a:buChar char="•"/>
            </a:pPr>
            <a:r>
              <a:rPr lang="es-MX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rPr>
              <a:t>Papel de los profesionales: Fijación de objetivos, formación, coordinación entre departamentos y diseño de programas.</a:t>
            </a:r>
          </a:p>
          <a:p>
            <a:pPr eaLnBrk="0" hangingPunct="0">
              <a:spcBef>
                <a:spcPct val="50000"/>
              </a:spcBef>
              <a:buFontTx/>
              <a:buChar char="•"/>
            </a:pPr>
            <a:r>
              <a:rPr lang="es-MX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rPr>
              <a:t>Responsables: Todos los miembros de la organización con liderazgo de la dirección.</a:t>
            </a:r>
          </a:p>
          <a:p>
            <a:pPr eaLnBrk="0" hangingPunct="0">
              <a:spcBef>
                <a:spcPct val="50000"/>
              </a:spcBef>
              <a:buFontTx/>
              <a:buChar char="•"/>
            </a:pPr>
            <a:r>
              <a:rPr lang="es-MX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rPr>
              <a:t>Enfoque: La calidad se gestiona. </a:t>
            </a:r>
            <a:endParaRPr lang="en-US" sz="2400" dirty="0"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</a:endParaRPr>
          </a:p>
          <a:p>
            <a:pPr eaLnBrk="0" hangingPunct="0">
              <a:spcBef>
                <a:spcPct val="50000"/>
              </a:spcBef>
            </a:pPr>
            <a:endParaRPr lang="en-US" sz="2400" dirty="0"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777032599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4834" name="Rectangle 2"/>
          <p:cNvSpPr>
            <a:spLocks noChangeArrowheads="1"/>
          </p:cNvSpPr>
          <p:nvPr/>
        </p:nvSpPr>
        <p:spPr bwMode="auto">
          <a:xfrm>
            <a:off x="0" y="571480"/>
            <a:ext cx="9144000" cy="1143000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</a:effectLst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/>
            <a:r>
              <a:rPr lang="en-US" sz="2800" dirty="0">
                <a:latin typeface="Arial" pitchFamily="34" charset="0"/>
                <a:cs typeface="Times New Roman" pitchFamily="18" charset="0"/>
              </a:rPr>
              <a:t>DIFERENCIAS ENTRE CONTROL Y ASEGURAMIENTO DE LA CALIDAD.</a:t>
            </a:r>
            <a:r>
              <a:rPr lang="es-ES" sz="2800" dirty="0">
                <a:latin typeface="Staccato222 BT" pitchFamily="66" charset="0"/>
              </a:rPr>
              <a:t> </a:t>
            </a:r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374650" y="1733574"/>
            <a:ext cx="8763000" cy="420687"/>
            <a:chOff x="240" y="849"/>
            <a:chExt cx="5520" cy="265"/>
          </a:xfrm>
        </p:grpSpPr>
        <p:sp>
          <p:nvSpPr>
            <p:cNvPr id="504836" name="Text Box 4"/>
            <p:cNvSpPr txBox="1">
              <a:spLocks noChangeArrowheads="1"/>
            </p:cNvSpPr>
            <p:nvPr/>
          </p:nvSpPr>
          <p:spPr bwMode="auto">
            <a:xfrm>
              <a:off x="240" y="864"/>
              <a:ext cx="2544" cy="250"/>
            </a:xfrm>
            <a:prstGeom prst="rect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bg2"/>
              </a:outerShdw>
            </a:effectLst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s-ES_tradnl" sz="2000" i="1" dirty="0">
                  <a:cs typeface="Times New Roman" pitchFamily="18" charset="0"/>
                </a:rPr>
                <a:t>CONTROL DE CALIDAD    </a:t>
              </a:r>
              <a:endParaRPr lang="es-ES_tradnl" i="1" dirty="0">
                <a:cs typeface="Times New Roman" pitchFamily="18" charset="0"/>
              </a:endParaRPr>
            </a:p>
          </p:txBody>
        </p:sp>
        <p:sp>
          <p:nvSpPr>
            <p:cNvPr id="504837" name="Text Box 5"/>
            <p:cNvSpPr txBox="1">
              <a:spLocks noChangeArrowheads="1"/>
            </p:cNvSpPr>
            <p:nvPr/>
          </p:nvSpPr>
          <p:spPr bwMode="auto">
            <a:xfrm>
              <a:off x="2880" y="849"/>
              <a:ext cx="2880" cy="250"/>
            </a:xfrm>
            <a:prstGeom prst="rect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bg2"/>
              </a:outerShdw>
            </a:effectLst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s-ES_tradnl" sz="2000" i="1">
                  <a:cs typeface="Times New Roman" pitchFamily="18" charset="0"/>
                </a:rPr>
                <a:t>ASEGURAMIENTO DE LA CALIDAD</a:t>
              </a:r>
              <a:endParaRPr lang="es-ES_tradnl" i="1">
                <a:cs typeface="Times New Roman" pitchFamily="18" charset="0"/>
              </a:endParaRPr>
            </a:p>
          </p:txBody>
        </p:sp>
      </p:grpSp>
      <p:sp>
        <p:nvSpPr>
          <p:cNvPr id="504838" name="Rectangle 6"/>
          <p:cNvSpPr>
            <a:spLocks noChangeArrowheads="1"/>
          </p:cNvSpPr>
          <p:nvPr/>
        </p:nvSpPr>
        <p:spPr bwMode="auto">
          <a:xfrm>
            <a:off x="527050" y="5870599"/>
            <a:ext cx="4038600" cy="915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s-ES_tradnl" i="1">
                <a:cs typeface="Times New Roman" pitchFamily="18" charset="0"/>
              </a:rPr>
              <a:t>ES UN MÉTODO   COSTOSO YA  QUE  NO EVITA LA APARICIÓN DE ERRORES.</a:t>
            </a:r>
          </a:p>
        </p:txBody>
      </p:sp>
      <p:sp>
        <p:nvSpPr>
          <p:cNvPr id="504839" name="Rectangle 7"/>
          <p:cNvSpPr>
            <a:spLocks noChangeArrowheads="1"/>
          </p:cNvSpPr>
          <p:nvPr/>
        </p:nvSpPr>
        <p:spPr bwMode="auto">
          <a:xfrm>
            <a:off x="4565650" y="5870599"/>
            <a:ext cx="4191000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i="1">
                <a:cs typeface="Times New Roman" pitchFamily="18" charset="0"/>
              </a:rPr>
              <a:t>FAVORECE EL AHORRO, YA QUE EVITA LA APARICI</a:t>
            </a:r>
            <a:r>
              <a:rPr lang="en-US" i="1">
                <a:cs typeface="Tahoma" pitchFamily="34" charset="0"/>
              </a:rPr>
              <a:t>ÓN DE ERRORES</a:t>
            </a:r>
            <a:endParaRPr lang="es-ES" i="1">
              <a:cs typeface="Tahoma" pitchFamily="34" charset="0"/>
            </a:endParaRPr>
          </a:p>
        </p:txBody>
      </p:sp>
      <p:sp>
        <p:nvSpPr>
          <p:cNvPr id="504840" name="Rectangle 8"/>
          <p:cNvSpPr>
            <a:spLocks noChangeArrowheads="1"/>
          </p:cNvSpPr>
          <p:nvPr/>
        </p:nvSpPr>
        <p:spPr bwMode="auto">
          <a:xfrm>
            <a:off x="603250" y="4727599"/>
            <a:ext cx="3962400" cy="915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s-ES_tradnl" i="1">
                <a:cs typeface="Times New Roman" pitchFamily="18" charset="0"/>
              </a:rPr>
              <a:t>SU OBJETIVO ES LA DETECCIÓN,  PARA SEPARAR LO ACEPTABLE DE LO NO ACEPTABLE.</a:t>
            </a:r>
          </a:p>
        </p:txBody>
      </p:sp>
      <p:sp>
        <p:nvSpPr>
          <p:cNvPr id="504841" name="Rectangle 9"/>
          <p:cNvSpPr>
            <a:spLocks noChangeArrowheads="1"/>
          </p:cNvSpPr>
          <p:nvPr/>
        </p:nvSpPr>
        <p:spPr bwMode="auto">
          <a:xfrm>
            <a:off x="4565650" y="4727599"/>
            <a:ext cx="4114800" cy="915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s-ES_tradnl" i="1">
                <a:cs typeface="Times New Roman" pitchFamily="18" charset="0"/>
              </a:rPr>
              <a:t>SU OBJETIVO ES LA PREVENCIÓN, PARA EVITAR LA APARICIÓN DE ERRORES.</a:t>
            </a:r>
          </a:p>
        </p:txBody>
      </p:sp>
      <p:sp>
        <p:nvSpPr>
          <p:cNvPr id="504842" name="Rectangle 10"/>
          <p:cNvSpPr>
            <a:spLocks noChangeArrowheads="1"/>
          </p:cNvSpPr>
          <p:nvPr/>
        </p:nvSpPr>
        <p:spPr bwMode="auto">
          <a:xfrm>
            <a:off x="527050" y="3632224"/>
            <a:ext cx="4038600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s-ES_tradnl" i="1">
                <a:cs typeface="Times New Roman" pitchFamily="18" charset="0"/>
              </a:rPr>
              <a:t>SE APLICA FUNDAMENTALMENTE,  AL PRODUCTO TERMINADO.</a:t>
            </a:r>
          </a:p>
        </p:txBody>
      </p:sp>
      <p:sp>
        <p:nvSpPr>
          <p:cNvPr id="504843" name="Rectangle 11"/>
          <p:cNvSpPr>
            <a:spLocks noChangeArrowheads="1"/>
          </p:cNvSpPr>
          <p:nvPr/>
        </p:nvSpPr>
        <p:spPr bwMode="auto">
          <a:xfrm>
            <a:off x="4565650" y="3630636"/>
            <a:ext cx="40386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/>
            <a:r>
              <a:rPr lang="es-ES_tradnl" i="1">
                <a:cs typeface="Times New Roman" pitchFamily="18" charset="0"/>
              </a:rPr>
              <a:t>SE APLICA A TODAS LAS FUNCIONES DE LA EMPRESA</a:t>
            </a:r>
            <a:endParaRPr lang="es-ES" i="1">
              <a:cs typeface="Times New Roman" pitchFamily="18" charset="0"/>
            </a:endParaRPr>
          </a:p>
        </p:txBody>
      </p:sp>
      <p:sp>
        <p:nvSpPr>
          <p:cNvPr id="504844" name="Rectangle 12"/>
          <p:cNvSpPr>
            <a:spLocks noChangeArrowheads="1"/>
          </p:cNvSpPr>
          <p:nvPr/>
        </p:nvSpPr>
        <p:spPr bwMode="auto">
          <a:xfrm>
            <a:off x="450850" y="2395561"/>
            <a:ext cx="4114800" cy="1190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s-ES_tradnl" i="1">
                <a:cs typeface="Times New Roman" pitchFamily="18" charset="0"/>
              </a:rPr>
              <a:t>NO EXISTE UNA POLÍTICA DE   CALIDAD QUE SE  APLIQUE A TODAS  LAS ETAPAS DEL CICLO DE VIDA DEL  PRODUCTO.</a:t>
            </a:r>
          </a:p>
        </p:txBody>
      </p:sp>
      <p:sp>
        <p:nvSpPr>
          <p:cNvPr id="504845" name="Rectangle 13"/>
          <p:cNvSpPr>
            <a:spLocks noChangeArrowheads="1"/>
          </p:cNvSpPr>
          <p:nvPr/>
        </p:nvSpPr>
        <p:spPr bwMode="auto">
          <a:xfrm>
            <a:off x="4565650" y="2366986"/>
            <a:ext cx="39624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s-ES_tradnl" i="1">
                <a:cs typeface="Times New Roman" pitchFamily="18" charset="0"/>
              </a:rPr>
              <a:t>SÍ EXISTE LA POLÍTICA DE CALIDAD</a:t>
            </a:r>
          </a:p>
        </p:txBody>
      </p:sp>
    </p:spTree>
    <p:extLst>
      <p:ext uri="{BB962C8B-B14F-4D97-AF65-F5344CB8AC3E}">
        <p14:creationId xmlns="" xmlns:p14="http://schemas.microsoft.com/office/powerpoint/2010/main" val="1567260442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48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048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048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48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048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048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48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048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048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48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048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048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48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048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048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48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5048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5048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48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5048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5048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48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5048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5048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48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5048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5048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4834" grpId="0" autoUpdateAnimBg="0"/>
      <p:bldP spid="504838" grpId="0" autoUpdateAnimBg="0"/>
      <p:bldP spid="504839" grpId="0" autoUpdateAnimBg="0"/>
      <p:bldP spid="504840" grpId="0" autoUpdateAnimBg="0"/>
      <p:bldP spid="504841" grpId="0" autoUpdateAnimBg="0"/>
      <p:bldP spid="504842" grpId="0" autoUpdateAnimBg="0"/>
      <p:bldP spid="504843" grpId="0" autoUpdateAnimBg="0"/>
      <p:bldP spid="504844" grpId="0" autoUpdateAnimBg="0"/>
      <p:bldP spid="504845" grpId="0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5858" name="Text Box 2"/>
          <p:cNvSpPr txBox="1">
            <a:spLocks noChangeArrowheads="1"/>
          </p:cNvSpPr>
          <p:nvPr/>
        </p:nvSpPr>
        <p:spPr bwMode="auto">
          <a:xfrm>
            <a:off x="762000" y="228600"/>
            <a:ext cx="8077200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2800" dirty="0">
                <a:latin typeface="Arial" pitchFamily="34" charset="0"/>
                <a:cs typeface="Times New Roman" pitchFamily="18" charset="0"/>
              </a:rPr>
              <a:t>DIFERENCIAS ENTRE ASEGURAMIENTO DE LA CALIDAD Y CALIDAD TOTAL</a:t>
            </a:r>
            <a:r>
              <a:rPr lang="es-ES" sz="2800" dirty="0">
                <a:latin typeface="Arial" pitchFamily="34" charset="0"/>
              </a:rPr>
              <a:t> </a:t>
            </a:r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228600" y="1219200"/>
            <a:ext cx="8839200" cy="473075"/>
            <a:chOff x="0" y="768"/>
            <a:chExt cx="5568" cy="298"/>
          </a:xfrm>
        </p:grpSpPr>
        <p:sp>
          <p:nvSpPr>
            <p:cNvPr id="505860" name="Text Box 4"/>
            <p:cNvSpPr txBox="1">
              <a:spLocks noChangeArrowheads="1"/>
            </p:cNvSpPr>
            <p:nvPr/>
          </p:nvSpPr>
          <p:spPr bwMode="auto">
            <a:xfrm>
              <a:off x="3264" y="816"/>
              <a:ext cx="2304" cy="250"/>
            </a:xfrm>
            <a:prstGeom prst="rect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bg2"/>
              </a:outerShdw>
            </a:effectLst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2000" i="1">
                  <a:cs typeface="Times New Roman" pitchFamily="18" charset="0"/>
                </a:rPr>
                <a:t>CALIDAD TOTAL</a:t>
              </a:r>
              <a:r>
                <a:rPr lang="es-ES" sz="2000" i="1"/>
                <a:t> </a:t>
              </a:r>
            </a:p>
          </p:txBody>
        </p:sp>
        <p:sp>
          <p:nvSpPr>
            <p:cNvPr id="505861" name="Text Box 5"/>
            <p:cNvSpPr txBox="1">
              <a:spLocks noChangeArrowheads="1"/>
            </p:cNvSpPr>
            <p:nvPr/>
          </p:nvSpPr>
          <p:spPr bwMode="auto">
            <a:xfrm>
              <a:off x="0" y="768"/>
              <a:ext cx="3120" cy="252"/>
            </a:xfrm>
            <a:prstGeom prst="rect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bg2"/>
              </a:outerShdw>
            </a:effectLst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s-ES_tradnl" sz="2000" i="1">
                  <a:cs typeface="Times New Roman" pitchFamily="18" charset="0"/>
                </a:rPr>
                <a:t>ASEGURAMIENTO DE LA          CALIDAD</a:t>
              </a:r>
              <a:endParaRPr lang="es-ES" sz="2000" i="1"/>
            </a:p>
          </p:txBody>
        </p:sp>
      </p:grpSp>
      <p:sp>
        <p:nvSpPr>
          <p:cNvPr id="505862" name="Text Box 6"/>
          <p:cNvSpPr txBox="1">
            <a:spLocks noChangeArrowheads="1"/>
          </p:cNvSpPr>
          <p:nvPr/>
        </p:nvSpPr>
        <p:spPr bwMode="auto">
          <a:xfrm>
            <a:off x="228600" y="1981200"/>
            <a:ext cx="4572000" cy="13287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s-ES_tradnl" i="1" dirty="0">
                <a:cs typeface="Times New Roman" pitchFamily="18" charset="0"/>
              </a:rPr>
              <a:t>SE APLICA A TODAS LAS FUNCIONES DE LA EMPRESA RELACIONADAS CON EL PRODUCTO.</a:t>
            </a:r>
          </a:p>
          <a:p>
            <a:pPr eaLnBrk="0" hangingPunct="0">
              <a:spcBef>
                <a:spcPct val="50000"/>
              </a:spcBef>
            </a:pPr>
            <a:endParaRPr lang="es-ES" i="1" dirty="0"/>
          </a:p>
        </p:txBody>
      </p:sp>
      <p:sp>
        <p:nvSpPr>
          <p:cNvPr id="505863" name="Text Box 7"/>
          <p:cNvSpPr txBox="1">
            <a:spLocks noChangeArrowheads="1"/>
          </p:cNvSpPr>
          <p:nvPr/>
        </p:nvSpPr>
        <p:spPr bwMode="auto">
          <a:xfrm>
            <a:off x="4800600" y="1981200"/>
            <a:ext cx="4800600" cy="646331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</a:effectLst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s-ES_tradnl" i="1">
                <a:cs typeface="Times New Roman" pitchFamily="18" charset="0"/>
              </a:rPr>
              <a:t>SE APLICA A TODA LA EMPRESA Y A LOS GRUPOS EXTERNOS RELACIONADOS </a:t>
            </a:r>
          </a:p>
        </p:txBody>
      </p:sp>
      <p:sp>
        <p:nvSpPr>
          <p:cNvPr id="505864" name="Rectangle 8"/>
          <p:cNvSpPr>
            <a:spLocks noChangeArrowheads="1"/>
          </p:cNvSpPr>
          <p:nvPr/>
        </p:nvSpPr>
        <p:spPr bwMode="auto">
          <a:xfrm>
            <a:off x="214282" y="6143644"/>
            <a:ext cx="8643998" cy="641350"/>
          </a:xfrm>
          <a:prstGeom prst="rect">
            <a:avLst/>
          </a:prstGeom>
          <a:ln/>
          <a:extLs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s-ES_tradnl" i="1" dirty="0">
                <a:cs typeface="Times New Roman" pitchFamily="18" charset="0"/>
              </a:rPr>
              <a:t>LO FUNDAMENTAL ES LA SATISFACCIÓN DEL </a:t>
            </a:r>
            <a:r>
              <a:rPr lang="en-US" i="1" dirty="0">
                <a:cs typeface="Times New Roman" pitchFamily="18" charset="0"/>
              </a:rPr>
              <a:t>CLIENTE QUE ES LO QUE GENERA  EL BENEFICIO.</a:t>
            </a:r>
            <a:r>
              <a:rPr lang="es-ES" i="1" dirty="0"/>
              <a:t> </a:t>
            </a:r>
          </a:p>
        </p:txBody>
      </p:sp>
      <p:sp>
        <p:nvSpPr>
          <p:cNvPr id="505865" name="Rectangle 9"/>
          <p:cNvSpPr>
            <a:spLocks noChangeArrowheads="1"/>
          </p:cNvSpPr>
          <p:nvPr/>
        </p:nvSpPr>
        <p:spPr bwMode="auto">
          <a:xfrm>
            <a:off x="228600" y="5105400"/>
            <a:ext cx="45720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s-ES_tradnl" i="1">
                <a:cs typeface="Times New Roman" pitchFamily="18" charset="0"/>
              </a:rPr>
              <a:t>CONSIDERA LOS COSTOS DESDE EL PUNTO DE VISTA DE LA CALIDAD.</a:t>
            </a:r>
          </a:p>
        </p:txBody>
      </p:sp>
      <p:sp>
        <p:nvSpPr>
          <p:cNvPr id="505866" name="Rectangle 10"/>
          <p:cNvSpPr>
            <a:spLocks noChangeArrowheads="1"/>
          </p:cNvSpPr>
          <p:nvPr/>
        </p:nvSpPr>
        <p:spPr bwMode="auto">
          <a:xfrm>
            <a:off x="228600" y="4114800"/>
            <a:ext cx="4572000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s-ES_tradnl" i="1">
                <a:cs typeface="Times New Roman" pitchFamily="18" charset="0"/>
              </a:rPr>
              <a:t>CONSIDERA A LOS RECURSOS HUMANOS EN RELACIÓN CON LA FORMACIÓN.</a:t>
            </a:r>
          </a:p>
        </p:txBody>
      </p:sp>
      <p:sp>
        <p:nvSpPr>
          <p:cNvPr id="505867" name="Rectangle 11"/>
          <p:cNvSpPr>
            <a:spLocks noChangeArrowheads="1"/>
          </p:cNvSpPr>
          <p:nvPr/>
        </p:nvSpPr>
        <p:spPr bwMode="auto">
          <a:xfrm>
            <a:off x="228600" y="3124200"/>
            <a:ext cx="4572000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s-ES_tradnl" i="1">
                <a:cs typeface="Times New Roman" pitchFamily="18" charset="0"/>
              </a:rPr>
              <a:t> SU OBJETIVO ES LA PREVENCIÓN PARA  EVITAR LA APARICIÓN DE DEFECTOS.</a:t>
            </a:r>
          </a:p>
        </p:txBody>
      </p:sp>
      <p:sp>
        <p:nvSpPr>
          <p:cNvPr id="505868" name="Rectangle 12"/>
          <p:cNvSpPr>
            <a:spLocks noChangeArrowheads="1"/>
          </p:cNvSpPr>
          <p:nvPr/>
        </p:nvSpPr>
        <p:spPr bwMode="auto">
          <a:xfrm>
            <a:off x="4800600" y="5057775"/>
            <a:ext cx="4572000" cy="923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s-ES_tradnl" i="1">
                <a:cs typeface="Times New Roman" pitchFamily="18" charset="0"/>
              </a:rPr>
              <a:t>CONSIDERA LOS COSTOS DE TODAS LAS FUNCIONES DE LA ORGANIZACIÓN, PERO NO LOS ESTIMA FUNDAMENTALES.</a:t>
            </a:r>
          </a:p>
        </p:txBody>
      </p:sp>
      <p:sp>
        <p:nvSpPr>
          <p:cNvPr id="505869" name="Rectangle 13"/>
          <p:cNvSpPr>
            <a:spLocks noChangeArrowheads="1"/>
          </p:cNvSpPr>
          <p:nvPr/>
        </p:nvSpPr>
        <p:spPr bwMode="auto">
          <a:xfrm>
            <a:off x="4800600" y="4037013"/>
            <a:ext cx="4572000" cy="915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s-ES_tradnl" i="1">
                <a:cs typeface="Times New Roman" pitchFamily="18" charset="0"/>
              </a:rPr>
              <a:t>CONSIDERA A LOS RECURSOS HUMANOS  FUNDAMENTAL EN TODOS LOS PROCESOS </a:t>
            </a:r>
          </a:p>
        </p:txBody>
      </p:sp>
      <p:sp>
        <p:nvSpPr>
          <p:cNvPr id="505870" name="Rectangle 14"/>
          <p:cNvSpPr>
            <a:spLocks noChangeArrowheads="1"/>
          </p:cNvSpPr>
          <p:nvPr/>
        </p:nvSpPr>
        <p:spPr bwMode="auto">
          <a:xfrm>
            <a:off x="4800600" y="3124200"/>
            <a:ext cx="4572000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s-ES_tradnl" i="1">
                <a:cs typeface="Times New Roman" pitchFamily="18" charset="0"/>
              </a:rPr>
              <a:t>SU OBJETIVO ES LA MEJORA CONTiNUA</a:t>
            </a:r>
          </a:p>
        </p:txBody>
      </p:sp>
    </p:spTree>
    <p:extLst>
      <p:ext uri="{BB962C8B-B14F-4D97-AF65-F5344CB8AC3E}">
        <p14:creationId xmlns="" xmlns:p14="http://schemas.microsoft.com/office/powerpoint/2010/main" val="59938102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58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058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058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58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5058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5058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58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5058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5058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58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5058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5058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58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5058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5058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58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5058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5058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58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5058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5058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58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5058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5058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58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5058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5058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58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5058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5058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5858" grpId="0" autoUpdateAnimBg="0"/>
      <p:bldP spid="505862" grpId="0" autoUpdateAnimBg="0"/>
      <p:bldP spid="505863" grpId="0" autoUpdateAnimBg="0"/>
      <p:bldP spid="505864" grpId="0" animBg="1" autoUpdateAnimBg="0"/>
      <p:bldP spid="505865" grpId="0" autoUpdateAnimBg="0"/>
      <p:bldP spid="505866" grpId="0" autoUpdateAnimBg="0"/>
      <p:bldP spid="505867" grpId="0" autoUpdateAnimBg="0"/>
      <p:bldP spid="505868" grpId="0" autoUpdateAnimBg="0"/>
      <p:bldP spid="505869" grpId="0" autoUpdateAnimBg="0"/>
      <p:bldP spid="505870" grpId="0" autoUpdateAnimBg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ujo">
  <a:themeElements>
    <a:clrScheme name="Flujo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ujo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ujo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31</TotalTime>
  <Words>1776</Words>
  <PresentationFormat>Presentación en pantalla (4:3)</PresentationFormat>
  <Paragraphs>276</Paragraphs>
  <Slides>39</Slides>
  <Notes>15</Notes>
  <HiddenSlides>0</HiddenSlides>
  <MMClips>0</MMClips>
  <ScaleCrop>false</ScaleCrop>
  <HeadingPairs>
    <vt:vector size="6" baseType="variant">
      <vt:variant>
        <vt:lpstr>Tema</vt:lpstr>
      </vt:variant>
      <vt:variant>
        <vt:i4>1</vt:i4>
      </vt:variant>
      <vt:variant>
        <vt:lpstr>Servidores OLE incrustados</vt:lpstr>
      </vt:variant>
      <vt:variant>
        <vt:i4>2</vt:i4>
      </vt:variant>
      <vt:variant>
        <vt:lpstr>Títulos de diapositiva</vt:lpstr>
      </vt:variant>
      <vt:variant>
        <vt:i4>39</vt:i4>
      </vt:variant>
    </vt:vector>
  </HeadingPairs>
  <TitlesOfParts>
    <vt:vector size="42" baseType="lpstr">
      <vt:lpstr>Flujo</vt:lpstr>
      <vt:lpstr>Imagen</vt:lpstr>
      <vt:lpstr>ClipArt</vt:lpstr>
      <vt:lpstr>Diapositiva 1</vt:lpstr>
      <vt:lpstr>Diapositiva 2</vt:lpstr>
      <vt:lpstr>Diapositiva 3</vt:lpstr>
      <vt:lpstr>Diapositiva 4</vt:lpstr>
      <vt:lpstr>Diapositiva 5</vt:lpstr>
      <vt:lpstr>Diapositiva 6</vt:lpstr>
      <vt:lpstr>Diapositiva 7</vt:lpstr>
      <vt:lpstr>Diapositiva 8</vt:lpstr>
      <vt:lpstr>Diapositiva 9</vt:lpstr>
      <vt:lpstr>Diapositiva 10</vt:lpstr>
      <vt:lpstr>Diapositiva 11</vt:lpstr>
      <vt:lpstr>Diapositiva 12</vt:lpstr>
      <vt:lpstr>Diapositiva 13</vt:lpstr>
      <vt:lpstr>Diapositiva 14</vt:lpstr>
      <vt:lpstr>Diapositiva 15</vt:lpstr>
      <vt:lpstr>Diapositiva 16</vt:lpstr>
      <vt:lpstr>COMPETITIVIDAD:</vt:lpstr>
      <vt:lpstr>Diapositiva 18</vt:lpstr>
      <vt:lpstr>Diapositiva 19</vt:lpstr>
      <vt:lpstr>Diapositiva 20</vt:lpstr>
      <vt:lpstr>Diapositiva 21</vt:lpstr>
      <vt:lpstr>Diapositiva 22</vt:lpstr>
      <vt:lpstr>Diapositiva 23</vt:lpstr>
      <vt:lpstr>SISTEMA DE GESTIÓN DE LA CALIDAD</vt:lpstr>
      <vt:lpstr>Diapositiva 25</vt:lpstr>
      <vt:lpstr>Al establecer un sistema de gestión de la calidad se debe:</vt:lpstr>
      <vt:lpstr>Diapositiva 27</vt:lpstr>
      <vt:lpstr>Diapositiva 28</vt:lpstr>
      <vt:lpstr>Diapositiva 29</vt:lpstr>
      <vt:lpstr>Diapositiva 30</vt:lpstr>
      <vt:lpstr>Diapositiva 31</vt:lpstr>
      <vt:lpstr>Diapositiva 32</vt:lpstr>
      <vt:lpstr>Diapositiva 33</vt:lpstr>
      <vt:lpstr>Mejora de la Calidad.</vt:lpstr>
      <vt:lpstr>Diapositiva 35</vt:lpstr>
      <vt:lpstr>Principios de los sistemas de gestión de la calidad</vt:lpstr>
      <vt:lpstr>Diapositiva 37</vt:lpstr>
      <vt:lpstr>Diapositiva 38</vt:lpstr>
      <vt:lpstr>Diapositiva 39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Economía</dc:creator>
  <cp:lastModifiedBy>Finanzas</cp:lastModifiedBy>
  <cp:revision>5</cp:revision>
  <dcterms:created xsi:type="dcterms:W3CDTF">2023-10-07T00:36:43Z</dcterms:created>
  <dcterms:modified xsi:type="dcterms:W3CDTF">2026-04-01T13:19:01Z</dcterms:modified>
</cp:coreProperties>
</file>