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8"/>
  </p:notesMasterIdLst>
  <p:handoutMasterIdLst>
    <p:handoutMasterId r:id="rId29"/>
  </p:handoutMasterIdLst>
  <p:sldIdLst>
    <p:sldId id="256" r:id="rId5"/>
    <p:sldId id="257" r:id="rId6"/>
    <p:sldId id="269" r:id="rId7"/>
    <p:sldId id="258" r:id="rId8"/>
    <p:sldId id="272" r:id="rId9"/>
    <p:sldId id="275" r:id="rId10"/>
    <p:sldId id="273" r:id="rId11"/>
    <p:sldId id="274" r:id="rId12"/>
    <p:sldId id="261" r:id="rId13"/>
    <p:sldId id="259" r:id="rId14"/>
    <p:sldId id="262" r:id="rId15"/>
    <p:sldId id="263" r:id="rId16"/>
    <p:sldId id="267" r:id="rId17"/>
    <p:sldId id="265" r:id="rId18"/>
    <p:sldId id="266" r:id="rId19"/>
    <p:sldId id="264" r:id="rId20"/>
    <p:sldId id="271" r:id="rId21"/>
    <p:sldId id="268" r:id="rId22"/>
    <p:sldId id="276" r:id="rId23"/>
    <p:sldId id="277" r:id="rId24"/>
    <p:sldId id="279" r:id="rId25"/>
    <p:sldId id="278" r:id="rId26"/>
    <p:sldId id="280" r:id="rId2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uario de Windows" initials="Ud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2" autoAdjust="0"/>
    <p:restoredTop sz="91459" autoAdjust="0"/>
  </p:normalViewPr>
  <p:slideViewPr>
    <p:cSldViewPr snapToGrid="0">
      <p:cViewPr>
        <p:scale>
          <a:sx n="50" d="100"/>
          <a:sy n="50" d="100"/>
        </p:scale>
        <p:origin x="-24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90" d="100"/>
          <a:sy n="90" d="100"/>
        </p:scale>
        <p:origin x="-2022" y="18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/>
              <a:t>Total de población según área de </a:t>
            </a:r>
            <a:r>
              <a:rPr lang="es-ES" dirty="0" smtClean="0"/>
              <a:t>residencia en Europa</a:t>
            </a:r>
            <a:endParaRPr lang="es-ES" dirty="0"/>
          </a:p>
        </c:rich>
      </c:tx>
      <c:layout>
        <c:manualLayout>
          <c:xMode val="edge"/>
          <c:yMode val="edge"/>
          <c:x val="0.18515528133514475"/>
          <c:y val="4.254579052561589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de población según área de residencia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32E-4B75-AC71-6221D3B5237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32E-4B75-AC71-6221D3B52378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32E-4B75-AC71-6221D3B52378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32E-4B75-AC71-6221D3B52378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3"/>
                <c:pt idx="0">
                  <c:v>población urbana</c:v>
                </c:pt>
                <c:pt idx="1">
                  <c:v>población rural </c:v>
                </c:pt>
                <c:pt idx="2">
                  <c:v>población intermedia</c:v>
                </c:pt>
              </c:strCache>
            </c:strRef>
          </c:cat>
          <c:val>
            <c:numRef>
              <c:f>Hoja1!$B$2:$B$5</c:f>
              <c:numCache>
                <c:formatCode>0.00%</c:formatCode>
                <c:ptCount val="4"/>
                <c:pt idx="0">
                  <c:v>0.40200000000000002</c:v>
                </c:pt>
                <c:pt idx="1">
                  <c:v>0.27800000000000002</c:v>
                </c:pt>
                <c:pt idx="2">
                  <c:v>0.32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5A0-424D-866B-3857E78D8DA5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24T09:09:01.912" idx="1">
    <p:pos x="10" y="10"/>
    <p:text>considerar la alta concentración de países que existe en Europa con respecto a Asia debido a la extensión superficial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AE2F9-0EE1-47AF-9C8F-C962ED882549}" type="datetimeFigureOut">
              <a:rPr lang="es-MX" smtClean="0"/>
              <a:t>24/05/2024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21F4F-8027-4ADD-ACAE-79B4B4A3DD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054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FD26C-2EB2-4982-97FD-1D333A038178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0AD65-2839-43CE-A944-2DBD86864B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2281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Considerar que en este continente se puede apreciar que en Europa existe una conglomeración de países debido a la poca extensión superficial que esta presenta con respecto a Asia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0AD65-2839-43CE-A944-2DBD86864B88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4285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0AD65-2839-43CE-A944-2DBD86864B8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2837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Ver como en la base de la pirámide nacen más varones que hembras, que la edad que presenta más número de población es entre los 10-14</a:t>
            </a:r>
            <a:r>
              <a:rPr lang="es-MX" baseline="0" dirty="0" smtClean="0"/>
              <a:t> años hasta los 35-39 años por lo que es aquí donde se concentra la población joven, que a partir de los 60-64 años la población femenina supera a la masculina y que la esperanza de vida es alta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0AD65-2839-43CE-A944-2DBD86864B88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934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51F5-2280-40DD-B90B-41BAC85E0A04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AC99-19D7-4226-9209-0643526FB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569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51F5-2280-40DD-B90B-41BAC85E0A04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AC99-19D7-4226-9209-0643526FB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435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51F5-2280-40DD-B90B-41BAC85E0A04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AC99-19D7-4226-9209-0643526FB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092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92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48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6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68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41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94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5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51F5-2280-40DD-B90B-41BAC85E0A04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AC99-19D7-4226-9209-0643526FB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1044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97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94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84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69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95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06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83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26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6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4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49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51F5-2280-40DD-B90B-41BAC85E0A04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AC99-19D7-4226-9209-0643526FB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4858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24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29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32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44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62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532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44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8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64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406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51F5-2280-40DD-B90B-41BAC85E0A04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AC99-19D7-4226-9209-0643526FB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4657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23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34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72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310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0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51F5-2280-40DD-B90B-41BAC85E0A04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AC99-19D7-4226-9209-0643526FB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919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51F5-2280-40DD-B90B-41BAC85E0A04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AC99-19D7-4226-9209-0643526FB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7853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51F5-2280-40DD-B90B-41BAC85E0A04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AC99-19D7-4226-9209-0643526FB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748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51F5-2280-40DD-B90B-41BAC85E0A04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AC99-19D7-4226-9209-0643526FB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767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51F5-2280-40DD-B90B-41BAC85E0A04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AC99-19D7-4226-9209-0643526FB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51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351F5-2280-40DD-B90B-41BAC85E0A04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CAC99-19D7-4226-9209-0643526FB9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72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7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2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24/05/2024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8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" Target="slide13.xml"/><Relationship Id="rId7" Type="http://schemas.openxmlformats.org/officeDocument/2006/relationships/image" Target="../media/image7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GEOGRAFÍA REGIONAL II 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PROF: M.Sc. Mayté Valdés Díaz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663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7792" y="117155"/>
            <a:ext cx="10515600" cy="1045221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Población de Europa entre el 2010-2023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23" t="26284" r="36593" b="5740"/>
          <a:stretch/>
        </p:blipFill>
        <p:spPr>
          <a:xfrm>
            <a:off x="747795" y="1162373"/>
            <a:ext cx="10364492" cy="554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3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20198"/>
            <a:ext cx="10515600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/>
              <a:t>CARACTERÍSTICAS GENERALES  DE LA POBLACIÓN EUROPEA</a:t>
            </a: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6019800" cy="5167312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s-ES" dirty="0" smtClean="0"/>
              <a:t>Predominio de la raza blanca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" dirty="0" smtClean="0">
                <a:hlinkClick r:id="rId2" action="ppaction://hlinksldjump"/>
              </a:rPr>
              <a:t>Más mujeres que hombres</a:t>
            </a:r>
            <a:endParaRPr lang="es-ES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s-ES" dirty="0" smtClean="0">
                <a:hlinkClick r:id="rId3" action="ppaction://hlinksldjump"/>
              </a:rPr>
              <a:t>Una población envejecida</a:t>
            </a:r>
            <a:endParaRPr lang="es-ES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s-ES" dirty="0" smtClean="0"/>
              <a:t>Menos nacimientos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" dirty="0" smtClean="0"/>
              <a:t>Madres longevas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" dirty="0">
                <a:hlinkClick r:id="rId4" action="ppaction://hlinksldjump"/>
              </a:rPr>
              <a:t>C</a:t>
            </a:r>
            <a:r>
              <a:rPr lang="es-ES" dirty="0" smtClean="0">
                <a:hlinkClick r:id="rId4" action="ppaction://hlinksldjump"/>
              </a:rPr>
              <a:t>recimiento de la inmigración</a:t>
            </a:r>
            <a:endParaRPr lang="es-ES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s-ES" dirty="0" smtClean="0">
                <a:hlinkClick r:id="rId5" action="ppaction://hlinksldjump"/>
              </a:rPr>
              <a:t>Movilidad de los ciudadanos de la UE hacia países del continente con mayor per cápita</a:t>
            </a:r>
            <a:endParaRPr lang="es-ES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s-ES" dirty="0" smtClean="0">
                <a:hlinkClick r:id="rId6" action="ppaction://hlinksldjump"/>
              </a:rPr>
              <a:t>Crecimiento de la población urbana</a:t>
            </a:r>
            <a:endParaRPr lang="es-ES" dirty="0"/>
          </a:p>
          <a:p>
            <a:pPr marL="514350" indent="-514350" algn="just">
              <a:buFont typeface="+mj-lt"/>
              <a:buAutoNum type="arabicPeriod"/>
            </a:pPr>
            <a:endParaRPr lang="es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90688"/>
            <a:ext cx="617220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1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827" y="108488"/>
            <a:ext cx="8880529" cy="674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7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31638" y="2168524"/>
            <a:ext cx="3820887" cy="1260476"/>
          </a:xfrm>
        </p:spPr>
        <p:txBody>
          <a:bodyPr>
            <a:noAutofit/>
          </a:bodyPr>
          <a:lstStyle/>
          <a:p>
            <a:pPr algn="just"/>
            <a:r>
              <a:rPr lang="es-ES" sz="3200" dirty="0" smtClean="0"/>
              <a:t>(En  torno  a  los  75-79  años  en  la mayoría de estados europeos)</a:t>
            </a:r>
            <a:endParaRPr lang="es-E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8131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1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275" y="0"/>
            <a:ext cx="11979729" cy="6755572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5845629" y="2351329"/>
            <a:ext cx="813707" cy="7674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981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294915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485" y="0"/>
            <a:ext cx="5856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5543" y="267155"/>
            <a:ext cx="10515600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s-ES" dirty="0" smtClean="0"/>
              <a:t>Movilidad de la población hacia los países de mayor per cápita en el centro-periferia de Europa 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465" y="1906292"/>
            <a:ext cx="11990523" cy="4951708"/>
          </a:xfrm>
          <a:prstGeom prst="rect">
            <a:avLst/>
          </a:prstGeom>
        </p:spPr>
      </p:pic>
      <p:cxnSp>
        <p:nvCxnSpPr>
          <p:cNvPr id="5" name="Conector recto de flecha 4"/>
          <p:cNvCxnSpPr/>
          <p:nvPr/>
        </p:nvCxnSpPr>
        <p:spPr>
          <a:xfrm flipV="1">
            <a:off x="6988640" y="2743200"/>
            <a:ext cx="2563585" cy="8490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9639310" y="2004536"/>
            <a:ext cx="2465615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Reino  Unido </a:t>
            </a:r>
            <a:r>
              <a:rPr lang="es-ES" dirty="0" smtClean="0"/>
              <a:t>hasta Italia, pasando  </a:t>
            </a:r>
            <a:r>
              <a:rPr lang="es-ES" dirty="0"/>
              <a:t>por  el  </a:t>
            </a:r>
            <a:r>
              <a:rPr lang="es-ES" dirty="0" smtClean="0"/>
              <a:t>Norte  </a:t>
            </a:r>
            <a:r>
              <a:rPr lang="es-ES" dirty="0"/>
              <a:t>de  Francia,  Bélgica,  Luxemburgo,  Alemania  y  </a:t>
            </a:r>
            <a:r>
              <a:rPr lang="es-ES" dirty="0" smtClean="0"/>
              <a:t>Suiza (mayor concentración de la industrialización y la urbanización)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47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dirty="0" smtClean="0"/>
              <a:t>Concentración de la población en la llamada banana azul europea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30" y="1795425"/>
            <a:ext cx="8898340" cy="457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Elipse"/>
          <p:cNvSpPr/>
          <p:nvPr/>
        </p:nvSpPr>
        <p:spPr>
          <a:xfrm>
            <a:off x="3701311" y="2719376"/>
            <a:ext cx="3163512" cy="3054821"/>
          </a:xfrm>
          <a:custGeom>
            <a:avLst/>
            <a:gdLst>
              <a:gd name="connsiteX0" fmla="*/ 0 w 3070746"/>
              <a:gd name="connsiteY0" fmla="*/ 1378424 h 2756848"/>
              <a:gd name="connsiteX1" fmla="*/ 1535373 w 3070746"/>
              <a:gd name="connsiteY1" fmla="*/ 0 h 2756848"/>
              <a:gd name="connsiteX2" fmla="*/ 3070746 w 3070746"/>
              <a:gd name="connsiteY2" fmla="*/ 1378424 h 2756848"/>
              <a:gd name="connsiteX3" fmla="*/ 1535373 w 3070746"/>
              <a:gd name="connsiteY3" fmla="*/ 2756848 h 2756848"/>
              <a:gd name="connsiteX4" fmla="*/ 0 w 3070746"/>
              <a:gd name="connsiteY4" fmla="*/ 1378424 h 2756848"/>
              <a:gd name="connsiteX0" fmla="*/ 1162 w 3071908"/>
              <a:gd name="connsiteY0" fmla="*/ 1378424 h 1952457"/>
              <a:gd name="connsiteX1" fmla="*/ 1536535 w 3071908"/>
              <a:gd name="connsiteY1" fmla="*/ 0 h 1952457"/>
              <a:gd name="connsiteX2" fmla="*/ 3071908 w 3071908"/>
              <a:gd name="connsiteY2" fmla="*/ 1378424 h 1952457"/>
              <a:gd name="connsiteX3" fmla="*/ 1741251 w 3071908"/>
              <a:gd name="connsiteY3" fmla="*/ 1924335 h 1952457"/>
              <a:gd name="connsiteX4" fmla="*/ 1162 w 3071908"/>
              <a:gd name="connsiteY4" fmla="*/ 1378424 h 1952457"/>
              <a:gd name="connsiteX0" fmla="*/ 345 w 3071091"/>
              <a:gd name="connsiteY0" fmla="*/ 1378424 h 1601659"/>
              <a:gd name="connsiteX1" fmla="*/ 1535718 w 3071091"/>
              <a:gd name="connsiteY1" fmla="*/ 0 h 1601659"/>
              <a:gd name="connsiteX2" fmla="*/ 3071091 w 3071091"/>
              <a:gd name="connsiteY2" fmla="*/ 1378424 h 1601659"/>
              <a:gd name="connsiteX3" fmla="*/ 1644900 w 3071091"/>
              <a:gd name="connsiteY3" fmla="*/ 709685 h 1601659"/>
              <a:gd name="connsiteX4" fmla="*/ 345 w 3071091"/>
              <a:gd name="connsiteY4" fmla="*/ 1378424 h 1601659"/>
              <a:gd name="connsiteX0" fmla="*/ 220 w 2606942"/>
              <a:gd name="connsiteY0" fmla="*/ 1401624 h 2893886"/>
              <a:gd name="connsiteX1" fmla="*/ 1535593 w 2606942"/>
              <a:gd name="connsiteY1" fmla="*/ 23200 h 2893886"/>
              <a:gd name="connsiteX2" fmla="*/ 2606942 w 2606942"/>
              <a:gd name="connsiteY2" fmla="*/ 2752752 h 2893886"/>
              <a:gd name="connsiteX3" fmla="*/ 1644775 w 2606942"/>
              <a:gd name="connsiteY3" fmla="*/ 732885 h 2893886"/>
              <a:gd name="connsiteX4" fmla="*/ 220 w 2606942"/>
              <a:gd name="connsiteY4" fmla="*/ 1401624 h 2893886"/>
              <a:gd name="connsiteX0" fmla="*/ 2571 w 2609293"/>
              <a:gd name="connsiteY0" fmla="*/ 1402912 h 2924400"/>
              <a:gd name="connsiteX1" fmla="*/ 1537944 w 2609293"/>
              <a:gd name="connsiteY1" fmla="*/ 24488 h 2924400"/>
              <a:gd name="connsiteX2" fmla="*/ 2609293 w 2609293"/>
              <a:gd name="connsiteY2" fmla="*/ 2754040 h 2924400"/>
              <a:gd name="connsiteX3" fmla="*/ 1210398 w 2609293"/>
              <a:gd name="connsiteY3" fmla="*/ 1266436 h 2924400"/>
              <a:gd name="connsiteX4" fmla="*/ 2571 w 2609293"/>
              <a:gd name="connsiteY4" fmla="*/ 1402912 h 2924400"/>
              <a:gd name="connsiteX0" fmla="*/ 1675 w 3167955"/>
              <a:gd name="connsiteY0" fmla="*/ 454243 h 3065812"/>
              <a:gd name="connsiteX1" fmla="*/ 2096606 w 3167955"/>
              <a:gd name="connsiteY1" fmla="*/ 153992 h 3065812"/>
              <a:gd name="connsiteX2" fmla="*/ 3167955 w 3167955"/>
              <a:gd name="connsiteY2" fmla="*/ 2883544 h 3065812"/>
              <a:gd name="connsiteX3" fmla="*/ 1769060 w 3167955"/>
              <a:gd name="connsiteY3" fmla="*/ 1395940 h 3065812"/>
              <a:gd name="connsiteX4" fmla="*/ 1675 w 3167955"/>
              <a:gd name="connsiteY4" fmla="*/ 454243 h 3065812"/>
              <a:gd name="connsiteX0" fmla="*/ 2909 w 3169189"/>
              <a:gd name="connsiteY0" fmla="*/ 220117 h 2831686"/>
              <a:gd name="connsiteX1" fmla="*/ 2207022 w 3169189"/>
              <a:gd name="connsiteY1" fmla="*/ 220117 h 2831686"/>
              <a:gd name="connsiteX2" fmla="*/ 3169189 w 3169189"/>
              <a:gd name="connsiteY2" fmla="*/ 2649418 h 2831686"/>
              <a:gd name="connsiteX3" fmla="*/ 1770294 w 3169189"/>
              <a:gd name="connsiteY3" fmla="*/ 1161814 h 2831686"/>
              <a:gd name="connsiteX4" fmla="*/ 2909 w 3169189"/>
              <a:gd name="connsiteY4" fmla="*/ 220117 h 2831686"/>
              <a:gd name="connsiteX0" fmla="*/ 2711 w 3168991"/>
              <a:gd name="connsiteY0" fmla="*/ 224792 h 2843834"/>
              <a:gd name="connsiteX1" fmla="*/ 2206824 w 3168991"/>
              <a:gd name="connsiteY1" fmla="*/ 224792 h 2843834"/>
              <a:gd name="connsiteX2" fmla="*/ 3168991 w 3168991"/>
              <a:gd name="connsiteY2" fmla="*/ 2654093 h 2843834"/>
              <a:gd name="connsiteX3" fmla="*/ 1783744 w 3168991"/>
              <a:gd name="connsiteY3" fmla="*/ 1262024 h 2843834"/>
              <a:gd name="connsiteX4" fmla="*/ 2711 w 3168991"/>
              <a:gd name="connsiteY4" fmla="*/ 224792 h 2843834"/>
              <a:gd name="connsiteX0" fmla="*/ 2688 w 3182616"/>
              <a:gd name="connsiteY0" fmla="*/ 108464 h 3003975"/>
              <a:gd name="connsiteX1" fmla="*/ 2220449 w 3182616"/>
              <a:gd name="connsiteY1" fmla="*/ 381419 h 3003975"/>
              <a:gd name="connsiteX2" fmla="*/ 3182616 w 3182616"/>
              <a:gd name="connsiteY2" fmla="*/ 2810720 h 3003975"/>
              <a:gd name="connsiteX3" fmla="*/ 1797369 w 3182616"/>
              <a:gd name="connsiteY3" fmla="*/ 1418651 h 3003975"/>
              <a:gd name="connsiteX4" fmla="*/ 2688 w 3182616"/>
              <a:gd name="connsiteY4" fmla="*/ 108464 h 3003975"/>
              <a:gd name="connsiteX0" fmla="*/ 2734 w 3155366"/>
              <a:gd name="connsiteY0" fmla="*/ 77253 h 3111043"/>
              <a:gd name="connsiteX1" fmla="*/ 2193199 w 3155366"/>
              <a:gd name="connsiteY1" fmla="*/ 486686 h 3111043"/>
              <a:gd name="connsiteX2" fmla="*/ 3155366 w 3155366"/>
              <a:gd name="connsiteY2" fmla="*/ 2915987 h 3111043"/>
              <a:gd name="connsiteX3" fmla="*/ 1770119 w 3155366"/>
              <a:gd name="connsiteY3" fmla="*/ 1523918 h 3111043"/>
              <a:gd name="connsiteX4" fmla="*/ 2734 w 3155366"/>
              <a:gd name="connsiteY4" fmla="*/ 77253 h 3111043"/>
              <a:gd name="connsiteX0" fmla="*/ 10880 w 3163512"/>
              <a:gd name="connsiteY0" fmla="*/ 37471 h 3059903"/>
              <a:gd name="connsiteX1" fmla="*/ 2201345 w 3163512"/>
              <a:gd name="connsiteY1" fmla="*/ 446904 h 3059903"/>
              <a:gd name="connsiteX2" fmla="*/ 3163512 w 3163512"/>
              <a:gd name="connsiteY2" fmla="*/ 2876205 h 3059903"/>
              <a:gd name="connsiteX3" fmla="*/ 1778265 w 3163512"/>
              <a:gd name="connsiteY3" fmla="*/ 1484136 h 3059903"/>
              <a:gd name="connsiteX4" fmla="*/ 1375656 w 3163512"/>
              <a:gd name="connsiteY4" fmla="*/ 938224 h 3059903"/>
              <a:gd name="connsiteX5" fmla="*/ 10880 w 3163512"/>
              <a:gd name="connsiteY5" fmla="*/ 37471 h 3059903"/>
              <a:gd name="connsiteX0" fmla="*/ 10880 w 3163512"/>
              <a:gd name="connsiteY0" fmla="*/ 37471 h 3054821"/>
              <a:gd name="connsiteX1" fmla="*/ 2201345 w 3163512"/>
              <a:gd name="connsiteY1" fmla="*/ 446904 h 3054821"/>
              <a:gd name="connsiteX2" fmla="*/ 3163512 w 3163512"/>
              <a:gd name="connsiteY2" fmla="*/ 2876205 h 3054821"/>
              <a:gd name="connsiteX3" fmla="*/ 1955685 w 3163512"/>
              <a:gd name="connsiteY3" fmla="*/ 1415898 h 3054821"/>
              <a:gd name="connsiteX4" fmla="*/ 1375656 w 3163512"/>
              <a:gd name="connsiteY4" fmla="*/ 938224 h 3054821"/>
              <a:gd name="connsiteX5" fmla="*/ 10880 w 3163512"/>
              <a:gd name="connsiteY5" fmla="*/ 37471 h 30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3512" h="3054821">
                <a:moveTo>
                  <a:pt x="10880" y="37471"/>
                </a:moveTo>
                <a:cubicBezTo>
                  <a:pt x="148495" y="-44416"/>
                  <a:pt x="1675906" y="-26218"/>
                  <a:pt x="2201345" y="446904"/>
                </a:cubicBezTo>
                <a:cubicBezTo>
                  <a:pt x="2726784" y="920026"/>
                  <a:pt x="3163512" y="2114922"/>
                  <a:pt x="3163512" y="2876205"/>
                </a:cubicBezTo>
                <a:cubicBezTo>
                  <a:pt x="3163512" y="3637488"/>
                  <a:pt x="2253661" y="1738895"/>
                  <a:pt x="1955685" y="1415898"/>
                </a:cubicBezTo>
                <a:cubicBezTo>
                  <a:pt x="1657709" y="1092901"/>
                  <a:pt x="1670220" y="1179335"/>
                  <a:pt x="1375656" y="938224"/>
                </a:cubicBezTo>
                <a:cubicBezTo>
                  <a:pt x="1081092" y="697113"/>
                  <a:pt x="-126735" y="119358"/>
                  <a:pt x="10880" y="37471"/>
                </a:cubicBezTo>
                <a:close/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491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1444987164"/>
              </p:ext>
            </p:extLst>
          </p:nvPr>
        </p:nvGraphicFramePr>
        <p:xfrm>
          <a:off x="1405721" y="887331"/>
          <a:ext cx="8766412" cy="5033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02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CARACTERÍSTICAS GENERALES DE LA POBLACIÓN ASIÁTICA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96" y="1860331"/>
            <a:ext cx="5071763" cy="4593125"/>
          </a:xfrm>
        </p:spPr>
      </p:pic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s-MX" dirty="0" smtClean="0"/>
              <a:t>Más hombres que mujeres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/>
              <a:t>Predominio de una población joven excepto en China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/>
              <a:t>Alta esperanza de vida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/>
              <a:t>Natalidad elevada aunque es controlada en los países de mayor extensión y en vías de desarrollo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/>
              <a:t>Desigual concentración de la población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/>
              <a:t>La población urbana aumenta a un ritmo acelerado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/>
              <a:t>Multiculturalidad y presencia de gran número de grupos étnicos</a:t>
            </a:r>
          </a:p>
          <a:p>
            <a:pPr marL="514350" indent="-514350" algn="just">
              <a:buFont typeface="+mj-lt"/>
              <a:buAutoNum type="arabicPeriod"/>
            </a:pPr>
            <a:endParaRPr lang="es-MX" dirty="0" smtClean="0"/>
          </a:p>
          <a:p>
            <a:pPr marL="514350" indent="-514350" algn="just">
              <a:buFont typeface="+mj-lt"/>
              <a:buAutoNum type="arabicPeriod"/>
            </a:pPr>
            <a:endParaRPr lang="es-MX" dirty="0" smtClean="0"/>
          </a:p>
          <a:p>
            <a:pPr marL="514350" indent="-514350" algn="just">
              <a:buFont typeface="+mj-lt"/>
              <a:buAutoNum type="arabicPeriod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1109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Tema 1: Eurasia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199" y="1825625"/>
            <a:ext cx="10708037" cy="1165548"/>
          </a:xfrm>
        </p:spPr>
        <p:txBody>
          <a:bodyPr>
            <a:noAutofit/>
          </a:bodyPr>
          <a:lstStyle/>
          <a:p>
            <a:pPr algn="just"/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Clase 4: Europa y Asia: mapa político. Población, características económico- sociales</a:t>
            </a:r>
          </a:p>
          <a:p>
            <a:pPr marL="0" indent="0" algn="just">
              <a:buNone/>
            </a:pPr>
            <a:r>
              <a:rPr lang="es-E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Argumentar el comportamiento de los objetos, procesos y fenómenos geográficos en su carácter integral y su distribución territorial espacial</a:t>
            </a:r>
          </a:p>
          <a:p>
            <a:pPr algn="just"/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Comprender y apreciar los valores estéticos, éticos de la naturaleza y la sociedad, durante el estudio de los continentes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90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1" y="1"/>
            <a:ext cx="10042635" cy="6858000"/>
          </a:xfrm>
        </p:spPr>
      </p:pic>
    </p:spTree>
    <p:extLst>
      <p:ext uri="{BB962C8B-B14F-4D97-AF65-F5344CB8AC3E}">
        <p14:creationId xmlns:p14="http://schemas.microsoft.com/office/powerpoint/2010/main" val="93139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8015" y="157655"/>
            <a:ext cx="11447735" cy="148573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MX" sz="3600" dirty="0" smtClean="0">
                <a:latin typeface="Arial" pitchFamily="34" charset="0"/>
                <a:cs typeface="Arial" pitchFamily="34" charset="0"/>
              </a:rPr>
              <a:t>¿Por qué China presenta el mayor número de población envejecida con respecto al resto de Asia?</a:t>
            </a:r>
            <a:endParaRPr lang="es-MX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4951" y="1825624"/>
            <a:ext cx="11666483" cy="4890485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dirty="0" smtClean="0">
                <a:latin typeface="Arial" pitchFamily="34" charset="0"/>
                <a:cs typeface="Arial" pitchFamily="34" charset="0"/>
              </a:rPr>
              <a:t>China  implementó la política del Hijo </a:t>
            </a:r>
            <a:r>
              <a:rPr lang="es-MX" dirty="0">
                <a:latin typeface="Arial" pitchFamily="34" charset="0"/>
                <a:cs typeface="Arial" pitchFamily="34" charset="0"/>
              </a:rPr>
              <a:t>ú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nico en los años setenta del pasado siglo hasta el año 2015.</a:t>
            </a:r>
          </a:p>
          <a:p>
            <a:pPr algn="just"/>
            <a:r>
              <a:rPr lang="es-MX" dirty="0" smtClean="0">
                <a:latin typeface="Arial" pitchFamily="34" charset="0"/>
                <a:cs typeface="Arial" pitchFamily="34" charset="0"/>
              </a:rPr>
              <a:t>La medida fue tomada debido al alto costo de vida, las ventajas de tener un solo hijo para darle mejores oportunidades debido a la escases de alimentos en los años 70</a:t>
            </a:r>
          </a:p>
          <a:p>
            <a:pPr algn="just"/>
            <a:r>
              <a:rPr lang="es-MX" dirty="0" smtClean="0">
                <a:latin typeface="Arial" pitchFamily="34" charset="0"/>
                <a:cs typeface="Arial" pitchFamily="34" charset="0"/>
              </a:rPr>
              <a:t>Esto provocó un frenazo en las tasas de natalidad y un envejecimiento de la población que es considerado hoy en día como un desafío social y económico</a:t>
            </a:r>
          </a:p>
          <a:p>
            <a:pPr algn="just"/>
            <a:r>
              <a:rPr lang="es-MX" dirty="0" smtClean="0">
                <a:latin typeface="Arial" pitchFamily="34" charset="0"/>
                <a:cs typeface="Arial" pitchFamily="34" charset="0"/>
              </a:rPr>
              <a:t>Actualmente continúa el control de la natalidad, solo pueden tener hasta tres hijos, aunque muchos profesionales chinos consideran que con dos es suficiente: Están acostumbrados a las familias pequeñas y a ser hijos únicos</a:t>
            </a:r>
          </a:p>
        </p:txBody>
      </p:sp>
    </p:spTree>
    <p:extLst>
      <p:ext uri="{BB962C8B-B14F-4D97-AF65-F5344CB8AC3E}">
        <p14:creationId xmlns:p14="http://schemas.microsoft.com/office/powerpoint/2010/main" val="348074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06953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Áreas más densamente pobladas de Asia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07" y="1686910"/>
            <a:ext cx="11020096" cy="4918842"/>
          </a:xfrm>
        </p:spPr>
      </p:pic>
    </p:spTree>
    <p:extLst>
      <p:ext uri="{BB962C8B-B14F-4D97-AF65-F5344CB8AC3E}">
        <p14:creationId xmlns:p14="http://schemas.microsoft.com/office/powerpoint/2010/main" val="80957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87" y="1825625"/>
            <a:ext cx="6162025" cy="4351338"/>
          </a:xfrm>
        </p:spPr>
      </p:pic>
    </p:spTree>
    <p:extLst>
      <p:ext uri="{BB962C8B-B14F-4D97-AF65-F5344CB8AC3E}">
        <p14:creationId xmlns:p14="http://schemas.microsoft.com/office/powerpoint/2010/main" val="167602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4446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s-E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Preguntas de la clase</a:t>
            </a:r>
            <a:endParaRPr lang="es-E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" y="1825627"/>
            <a:ext cx="12191999" cy="5032375"/>
          </a:xfr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¿Cuántos países existen en Europa y cuántos en Asia?</a:t>
            </a:r>
          </a:p>
          <a:p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¿Existirá un consenso en cuanto al número de países que existen en ambos continentes?</a:t>
            </a:r>
          </a:p>
          <a:p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¿Todos estarán conformes en pertenecer  políticamente al continente donde se ubican geográficamente?</a:t>
            </a:r>
          </a:p>
          <a:p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¿A cuánto asciende el porciento de habitantes que viven en Eurasia con respecto al resto de los continentes?</a:t>
            </a:r>
          </a:p>
          <a:p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¿Cuáles son las características sociales de la población de Eurasia?</a:t>
            </a:r>
            <a:endParaRPr lang="es-E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29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Mapa político de Eurasia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821" y="1608083"/>
            <a:ext cx="10042634" cy="4761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63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Distribución geográfica de la población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3600" b="1" dirty="0" smtClean="0">
                <a:latin typeface="Arial" pitchFamily="34" charset="0"/>
                <a:cs typeface="Arial" pitchFamily="34" charset="0"/>
              </a:rPr>
              <a:t>Población de Europa</a:t>
            </a:r>
          </a:p>
          <a:p>
            <a:pPr algn="just"/>
            <a:r>
              <a:rPr lang="es-MX" sz="3600" dirty="0" smtClean="0">
                <a:latin typeface="Arial" pitchFamily="34" charset="0"/>
                <a:cs typeface="Arial" pitchFamily="34" charset="0"/>
              </a:rPr>
              <a:t>Se encuentra dispersa en un total de 50 países</a:t>
            </a:r>
          </a:p>
          <a:p>
            <a:pPr algn="just">
              <a:buFont typeface="Wingdings" pitchFamily="2" charset="2"/>
              <a:buChar char="q"/>
            </a:pPr>
            <a:r>
              <a:rPr lang="es-MX" sz="3600" dirty="0" smtClean="0">
                <a:latin typeface="Arial" pitchFamily="34" charset="0"/>
                <a:cs typeface="Arial" pitchFamily="34" charset="0"/>
              </a:rPr>
              <a:t>43 países se encuentran dentro del territorio europeo</a:t>
            </a:r>
          </a:p>
          <a:p>
            <a:pPr algn="just">
              <a:buFont typeface="Wingdings" pitchFamily="2" charset="2"/>
              <a:buChar char="q"/>
            </a:pPr>
            <a:r>
              <a:rPr lang="es-MX" sz="3600" dirty="0" smtClean="0">
                <a:latin typeface="Arial" pitchFamily="34" charset="0"/>
                <a:cs typeface="Arial" pitchFamily="34" charset="0"/>
              </a:rPr>
              <a:t>7 países dentro del territorio euroasiático</a:t>
            </a:r>
          </a:p>
          <a:p>
            <a:pPr algn="just"/>
            <a:endParaRPr lang="es-MX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28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Población de Asia</a:t>
            </a:r>
            <a:endParaRPr lang="es-MX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3600" dirty="0" smtClean="0">
                <a:latin typeface="Arial" pitchFamily="34" charset="0"/>
                <a:cs typeface="Arial" pitchFamily="34" charset="0"/>
              </a:rPr>
              <a:t>Se encuentra dispersa en 48 países</a:t>
            </a:r>
          </a:p>
          <a:p>
            <a:pPr algn="just">
              <a:buFont typeface="Wingdings" pitchFamily="2" charset="2"/>
              <a:buChar char="q"/>
            </a:pPr>
            <a:r>
              <a:rPr lang="es-MX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3600" dirty="0" smtClean="0">
                <a:latin typeface="Arial" pitchFamily="34" charset="0"/>
                <a:cs typeface="Arial" pitchFamily="34" charset="0"/>
              </a:rPr>
              <a:t>41 se encuentran dentro del territorio asiático</a:t>
            </a:r>
          </a:p>
          <a:p>
            <a:pPr algn="just">
              <a:buFont typeface="Wingdings" pitchFamily="2" charset="2"/>
              <a:buChar char="q"/>
            </a:pPr>
            <a:r>
              <a:rPr lang="es-MX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3600" dirty="0" smtClean="0">
                <a:latin typeface="Arial" pitchFamily="34" charset="0"/>
                <a:cs typeface="Arial" pitchFamily="34" charset="0"/>
              </a:rPr>
              <a:t>7 países dentro del territorio euroasiático</a:t>
            </a:r>
            <a:endParaRPr lang="es-MX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0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Países euroasiáticos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0948" y="1070573"/>
            <a:ext cx="10972800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s-MX" dirty="0" smtClean="0"/>
              <a:t>Rusia</a:t>
            </a:r>
          </a:p>
          <a:p>
            <a:pPr>
              <a:buFont typeface="Wingdings" pitchFamily="2" charset="2"/>
              <a:buChar char="q"/>
            </a:pPr>
            <a:r>
              <a:rPr lang="es-MX" dirty="0" smtClean="0"/>
              <a:t>Turquía</a:t>
            </a:r>
          </a:p>
          <a:p>
            <a:pPr>
              <a:buFont typeface="Wingdings" pitchFamily="2" charset="2"/>
              <a:buChar char="q"/>
            </a:pPr>
            <a:r>
              <a:rPr lang="es-MX" dirty="0" smtClean="0"/>
              <a:t>Kazajistán</a:t>
            </a:r>
          </a:p>
          <a:p>
            <a:pPr>
              <a:buFont typeface="Wingdings" pitchFamily="2" charset="2"/>
              <a:buChar char="Ø"/>
            </a:pPr>
            <a:r>
              <a:rPr lang="es-MX" b="1" dirty="0" smtClean="0"/>
              <a:t>Azerbaiyán</a:t>
            </a:r>
          </a:p>
          <a:p>
            <a:pPr>
              <a:buFont typeface="Wingdings" pitchFamily="2" charset="2"/>
              <a:buChar char="Ø"/>
            </a:pPr>
            <a:r>
              <a:rPr lang="es-MX" dirty="0" smtClean="0"/>
              <a:t>Georgia</a:t>
            </a:r>
          </a:p>
          <a:p>
            <a:r>
              <a:rPr lang="es-MX" dirty="0" smtClean="0"/>
              <a:t>Chipre</a:t>
            </a:r>
          </a:p>
          <a:p>
            <a:pPr>
              <a:buFont typeface="Wingdings" pitchFamily="2" charset="2"/>
              <a:buChar char="Ø"/>
            </a:pPr>
            <a:r>
              <a:rPr lang="es-MX" dirty="0" smtClean="0"/>
              <a:t>Armenia </a:t>
            </a:r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605" y="1052737"/>
            <a:ext cx="816090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83892" y="5500000"/>
            <a:ext cx="11789621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s-MX" dirty="0" smtClean="0">
                <a:solidFill>
                  <a:prstClr val="black"/>
                </a:solidFill>
              </a:rPr>
              <a:t>Fronteras que se encuentran próximas a las de Europa y algunos geógrafos lo consideran como europeos. (</a:t>
            </a:r>
            <a:r>
              <a:rPr lang="es-MX" b="1" dirty="0" smtClean="0">
                <a:solidFill>
                  <a:prstClr val="black"/>
                </a:solidFill>
              </a:rPr>
              <a:t>miembro de la Unión Europea</a:t>
            </a:r>
            <a:r>
              <a:rPr lang="es-MX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es-MX" dirty="0" smtClean="0">
                <a:solidFill>
                  <a:prstClr val="black"/>
                </a:solidFill>
              </a:rPr>
              <a:t>Una pequeña porción occidental del país pertenece a Europa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MX" dirty="0" smtClean="0">
                <a:solidFill>
                  <a:prstClr val="black"/>
                </a:solidFill>
              </a:rPr>
              <a:t>Geográficamente se encuentran en Asia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5" name="4 Elipse"/>
          <p:cNvSpPr/>
          <p:nvPr/>
        </p:nvSpPr>
        <p:spPr>
          <a:xfrm>
            <a:off x="4175787" y="3284992"/>
            <a:ext cx="2371328" cy="10081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7250469" y="2564904"/>
            <a:ext cx="2467339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6384033" y="1506488"/>
            <a:ext cx="2467339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42" y="0"/>
            <a:ext cx="12193356" cy="639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>
            <a:off x="10224459" y="5661248"/>
            <a:ext cx="1219200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 rot="21364582">
            <a:off x="4847861" y="5949490"/>
            <a:ext cx="5568619" cy="73366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prstClr val="black"/>
                </a:solidFill>
              </a:rPr>
              <a:t>Geográficamente pertenece a Asia</a:t>
            </a:r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212" y="1839182"/>
            <a:ext cx="10988299" cy="483415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802334" y="6488668"/>
            <a:ext cx="1400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 17 feb 2023 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86909" y="1528548"/>
            <a:ext cx="10515600" cy="4339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ctr"/>
            <a:r>
              <a:rPr lang="es-ES" sz="1800" dirty="0" smtClean="0"/>
              <a:t>Distribución porcentual de la población mundial por continente en 2022 </a:t>
            </a:r>
            <a:br>
              <a:rPr lang="es-ES" sz="1800" dirty="0" smtClean="0"/>
            </a:br>
            <a:endParaRPr lang="es-E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68" y="189815"/>
            <a:ext cx="11339512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60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700</Words>
  <Application>Microsoft Office PowerPoint</Application>
  <PresentationFormat>Personalizado</PresentationFormat>
  <Paragraphs>72</Paragraphs>
  <Slides>23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Tema de Office</vt:lpstr>
      <vt:lpstr>1_Tema de Office</vt:lpstr>
      <vt:lpstr>2_Tema de Office</vt:lpstr>
      <vt:lpstr>3_Tema de Office</vt:lpstr>
      <vt:lpstr>GEOGRAFÍA REGIONAL II </vt:lpstr>
      <vt:lpstr>Tema 1: Eurasia</vt:lpstr>
      <vt:lpstr>Preguntas de la clase</vt:lpstr>
      <vt:lpstr>Mapa político de Eurasia</vt:lpstr>
      <vt:lpstr>Distribución geográfica de la población</vt:lpstr>
      <vt:lpstr>Población de Asia</vt:lpstr>
      <vt:lpstr>Países euroasiáticos</vt:lpstr>
      <vt:lpstr>Presentación de PowerPoint</vt:lpstr>
      <vt:lpstr>Distribución porcentual de la población mundial por continente en 2022  </vt:lpstr>
      <vt:lpstr>Población de Europa entre el 2010-2023</vt:lpstr>
      <vt:lpstr>CARACTERÍSTICAS GENERALES  DE LA POBLACIÓN EUROPEA</vt:lpstr>
      <vt:lpstr>Presentación de PowerPoint</vt:lpstr>
      <vt:lpstr>Presentación de PowerPoint</vt:lpstr>
      <vt:lpstr>Presentación de PowerPoint</vt:lpstr>
      <vt:lpstr>Presentación de PowerPoint</vt:lpstr>
      <vt:lpstr>Movilidad de la población hacia los países de mayor per cápita en el centro-periferia de Europa </vt:lpstr>
      <vt:lpstr>Concentración de la población en la llamada banana azul europea</vt:lpstr>
      <vt:lpstr>Presentación de PowerPoint</vt:lpstr>
      <vt:lpstr>CARACTERÍSTICAS GENERALES DE LA POBLACIÓN ASIÁTICA</vt:lpstr>
      <vt:lpstr>Presentación de PowerPoint</vt:lpstr>
      <vt:lpstr>¿Por qué China presenta el mayor número de población envejecida con respecto al resto de Asia?</vt:lpstr>
      <vt:lpstr>Áreas más densamente pobladas de Asia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GEOGRAFÍA REGIONAL II</dc:title>
  <dc:creator>PC 4</dc:creator>
  <cp:lastModifiedBy>Usuario de Windows</cp:lastModifiedBy>
  <cp:revision>36</cp:revision>
  <dcterms:created xsi:type="dcterms:W3CDTF">2024-05-22T12:15:38Z</dcterms:created>
  <dcterms:modified xsi:type="dcterms:W3CDTF">2024-05-24T16:12:27Z</dcterms:modified>
</cp:coreProperties>
</file>