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viewProps+xml" PartName="/ppt/viewProps1.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9.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xml" PartName="/ppt/slides/slide8.xml"/>
  <Override ContentType="application/vnd.openxmlformats-officedocument.presentationml.slide+xml" PartName="/ppt/slides/slide10.xml"/>
  <Override ContentType="application/vnd.openxmlformats-officedocument.presentationml.slide+xml" PartName="/ppt/slides/slide16.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7.xml"/>
  <Override ContentType="application/vnd.openxmlformats-officedocument.presentationml.slide+xml" PartName="/ppt/slides/slide19.xml"/>
  <Override ContentType="application/vnd.openxmlformats-officedocument.presentationml.slide+xml" PartName="/ppt/slides/slide15.xml"/>
  <Override ContentType="application/vnd.openxmlformats-officedocument.presentationml.slide+xml" PartName="/ppt/slides/slide5.xml"/>
  <Override ContentType="application/vnd.openxmlformats-officedocument.presentationml.slide+xml" PartName="/ppt/slides/slide18.xml"/>
  <Override ContentType="application/vnd.openxmlformats-officedocument.presentationml.slide+xml" PartName="/ppt/slides/slide17.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20.xml"/>
  <Override ContentType="application/vnd.openxmlformats-officedocument.presentationml.slide+xml" PartName="/ppt/slides/slide1.xml"/>
  <Override ContentType="application/vnd.openxmlformats-officedocument.presentationml.slide+xml" PartName="/ppt/slides/slide12.xml"/>
  <Override ContentType="application/vnd.openxmlformats-officedocument.presentationml.slide+xml" PartName="/ppt/slides/slide9.xml"/>
  <Override ContentType="application/vnd.openxmlformats-officedocument.presentationml.slide+xml" PartName="/ppt/slides/slide3.xml"/>
  <Override ContentType="application/vnd.openxmlformats-officedocument.presentationml.presentation.main+xml" PartName="/ppt/presentation.xml"/>
  <Override ContentType="application/vnd.openxmlformats-officedocument.presentationml.presProps+xml" PartName="/ppt/pres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Lst>
  <p:sldSz cy="6858000" cx="12192000"/>
  <p:notesSz cx="6858000" cy="9144000"/>
  <p:defaultTextStyle>
    <a:defPPr lvl="0">
      <a:defRPr lang="es-EC"/>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8" Type="http://schemas.openxmlformats.org/officeDocument/2006/relationships/slide" Target="slides/slide14.xml"/><Relationship Id="rId5" Type="http://schemas.openxmlformats.org/officeDocument/2006/relationships/slide" Target="slides/slide1.xml"/><Relationship Id="rId12" Type="http://schemas.openxmlformats.org/officeDocument/2006/relationships/slide" Target="slides/slide8.xml"/><Relationship Id="rId16" Type="http://schemas.openxmlformats.org/officeDocument/2006/relationships/slide" Target="slides/slide12.xml"/><Relationship Id="rId20" Type="http://schemas.openxmlformats.org/officeDocument/2006/relationships/slide" Target="slides/slide16.xml"/><Relationship Id="rId15" Type="http://schemas.openxmlformats.org/officeDocument/2006/relationships/slide" Target="slides/slide11.xml"/><Relationship Id="rId24" Type="http://schemas.openxmlformats.org/officeDocument/2006/relationships/slide" Target="slides/slide20.xml"/><Relationship Id="rId11" Type="http://schemas.openxmlformats.org/officeDocument/2006/relationships/slide" Target="slides/slide7.xml"/><Relationship Id="rId14" Type="http://schemas.openxmlformats.org/officeDocument/2006/relationships/slide" Target="slides/slide10.xml"/><Relationship Id="rId7" Type="http://schemas.openxmlformats.org/officeDocument/2006/relationships/slide" Target="slides/slide3.xml"/><Relationship Id="rId23" Type="http://schemas.openxmlformats.org/officeDocument/2006/relationships/slide" Target="slides/slide19.xml"/><Relationship Id="rId21" Type="http://schemas.openxmlformats.org/officeDocument/2006/relationships/slide" Target="slides/slide17.xml"/><Relationship Id="rId2" Type="http://schemas.openxmlformats.org/officeDocument/2006/relationships/viewProps" Target="viewProps1.xml"/><Relationship Id="rId10" Type="http://schemas.openxmlformats.org/officeDocument/2006/relationships/slide" Target="slides/slide6.xml"/><Relationship Id="rId19" Type="http://schemas.openxmlformats.org/officeDocument/2006/relationships/slide" Target="slides/slide15.xml"/><Relationship Id="rId13" Type="http://schemas.openxmlformats.org/officeDocument/2006/relationships/slide" Target="slides/slide9.xml"/><Relationship Id="rId8" Type="http://schemas.openxmlformats.org/officeDocument/2006/relationships/slide" Target="slides/slide4.xml"/><Relationship Id="rId17" Type="http://schemas.openxmlformats.org/officeDocument/2006/relationships/slide" Target="slides/slide13.xml"/><Relationship Id="rId4" Type="http://schemas.openxmlformats.org/officeDocument/2006/relationships/slideMaster" Target="slideMasters/slideMaster1.xml"/><Relationship Id="rId3" Type="http://schemas.openxmlformats.org/officeDocument/2006/relationships/presProps" Target="presProps1.xml"/><Relationship Id="rId9" Type="http://schemas.openxmlformats.org/officeDocument/2006/relationships/slide" Target="slides/slide5.xml"/><Relationship Id="rId6" Type="http://schemas.openxmlformats.org/officeDocument/2006/relationships/slide" Target="slides/slide2.xml"/><Relationship Id="rId22" Type="http://schemas.openxmlformats.org/officeDocument/2006/relationships/slide" Target="slides/slide18.xml"/><Relationship Id="rId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981F70A-188E-49E8-A203-4CF41B964C0D}" type="datetimeFigureOut">
              <a:rPr lang="es-EC" smtClean="0"/>
              <a:t>15/9/2022</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394670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981F70A-188E-49E8-A203-4CF41B964C0D}" type="datetimeFigureOut">
              <a:rPr lang="es-EC" smtClean="0"/>
              <a:t>15/9/2022</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377290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981F70A-188E-49E8-A203-4CF41B964C0D}" type="datetimeFigureOut">
              <a:rPr lang="es-EC" smtClean="0"/>
              <a:t>15/9/2022</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2651511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981F70A-188E-49E8-A203-4CF41B964C0D}" type="datetimeFigureOut">
              <a:rPr lang="es-EC" smtClean="0"/>
              <a:t>15/9/2022</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3235618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3981F70A-188E-49E8-A203-4CF41B964C0D}" type="datetimeFigureOut">
              <a:rPr lang="es-EC" smtClean="0"/>
              <a:t>15/9/2022</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1684719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981F70A-188E-49E8-A203-4CF41B964C0D}" type="datetimeFigureOut">
              <a:rPr lang="es-EC" smtClean="0"/>
              <a:t>15/9/2022</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3988258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981F70A-188E-49E8-A203-4CF41B964C0D}" type="datetimeFigureOut">
              <a:rPr lang="es-EC" smtClean="0"/>
              <a:t>15/9/2022</a:t>
            </a:fld>
            <a:endParaRPr lang="es-EC"/>
          </a:p>
        </p:txBody>
      </p:sp>
      <p:sp>
        <p:nvSpPr>
          <p:cNvPr id="8" name="Footer Placeholder 7"/>
          <p:cNvSpPr>
            <a:spLocks noGrp="1"/>
          </p:cNvSpPr>
          <p:nvPr>
            <p:ph type="ftr" sz="quarter" idx="11"/>
          </p:nvPr>
        </p:nvSpPr>
        <p:spPr/>
        <p:txBody>
          <a:bodyPr/>
          <a:lstStyle/>
          <a:p>
            <a:endParaRPr lang="es-EC"/>
          </a:p>
        </p:txBody>
      </p:sp>
      <p:sp>
        <p:nvSpPr>
          <p:cNvPr id="9" name="Slide Number Placeholder 8"/>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4026494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981F70A-188E-49E8-A203-4CF41B964C0D}" type="datetimeFigureOut">
              <a:rPr lang="es-EC" smtClean="0"/>
              <a:t>15/9/2022</a:t>
            </a:fld>
            <a:endParaRPr lang="es-EC"/>
          </a:p>
        </p:txBody>
      </p:sp>
      <p:sp>
        <p:nvSpPr>
          <p:cNvPr id="4" name="Footer Placeholder 3"/>
          <p:cNvSpPr>
            <a:spLocks noGrp="1"/>
          </p:cNvSpPr>
          <p:nvPr>
            <p:ph type="ftr" sz="quarter" idx="11"/>
          </p:nvPr>
        </p:nvSpPr>
        <p:spPr/>
        <p:txBody>
          <a:bodyPr/>
          <a:lstStyle/>
          <a:p>
            <a:endParaRPr lang="es-EC"/>
          </a:p>
        </p:txBody>
      </p:sp>
      <p:sp>
        <p:nvSpPr>
          <p:cNvPr id="5" name="Slide Number Placeholder 4"/>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3637874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81F70A-188E-49E8-A203-4CF41B964C0D}" type="datetimeFigureOut">
              <a:rPr lang="es-EC" smtClean="0"/>
              <a:t>15/9/2022</a:t>
            </a:fld>
            <a:endParaRPr lang="es-EC"/>
          </a:p>
        </p:txBody>
      </p:sp>
      <p:sp>
        <p:nvSpPr>
          <p:cNvPr id="3" name="Footer Placeholder 2"/>
          <p:cNvSpPr>
            <a:spLocks noGrp="1"/>
          </p:cNvSpPr>
          <p:nvPr>
            <p:ph type="ftr" sz="quarter" idx="11"/>
          </p:nvPr>
        </p:nvSpPr>
        <p:spPr/>
        <p:txBody>
          <a:bodyPr/>
          <a:lstStyle/>
          <a:p>
            <a:endParaRPr lang="es-EC"/>
          </a:p>
        </p:txBody>
      </p:sp>
      <p:sp>
        <p:nvSpPr>
          <p:cNvPr id="4" name="Slide Number Placeholder 3"/>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103170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981F70A-188E-49E8-A203-4CF41B964C0D}" type="datetimeFigureOut">
              <a:rPr lang="es-EC" smtClean="0"/>
              <a:t>15/9/2022</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149864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981F70A-188E-49E8-A203-4CF41B964C0D}" type="datetimeFigureOut">
              <a:rPr lang="es-EC" smtClean="0"/>
              <a:t>15/9/2022</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678A1D90-73DF-4769-BFFA-C25ED670CE11}" type="slidenum">
              <a:rPr lang="es-EC" smtClean="0"/>
              <a:t>‹Nº›</a:t>
            </a:fld>
            <a:endParaRPr lang="es-EC"/>
          </a:p>
        </p:txBody>
      </p:sp>
    </p:spTree>
    <p:extLst>
      <p:ext uri="{BB962C8B-B14F-4D97-AF65-F5344CB8AC3E}">
        <p14:creationId xmlns:p14="http://schemas.microsoft.com/office/powerpoint/2010/main" val="935149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1F70A-188E-49E8-A203-4CF41B964C0D}" type="datetimeFigureOut">
              <a:rPr lang="es-EC" smtClean="0"/>
              <a:t>15/9/2022</a:t>
            </a:fld>
            <a:endParaRPr lang="es-EC"/>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8A1D90-73DF-4769-BFFA-C25ED670CE11}" type="slidenum">
              <a:rPr lang="es-EC" smtClean="0"/>
              <a:t>‹Nº›</a:t>
            </a:fld>
            <a:endParaRPr lang="es-EC"/>
          </a:p>
        </p:txBody>
      </p:sp>
    </p:spTree>
    <p:extLst>
      <p:ext uri="{BB962C8B-B14F-4D97-AF65-F5344CB8AC3E}">
        <p14:creationId xmlns:p14="http://schemas.microsoft.com/office/powerpoint/2010/main" val="419118280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C" dirty="0">
                <a:solidFill>
                  <a:schemeClr val="bg1"/>
                </a:solidFill>
              </a:rPr>
              <a:t>Curso: Teoría del Poder político y la democracia</a:t>
            </a:r>
          </a:p>
        </p:txBody>
      </p:sp>
      <p:sp>
        <p:nvSpPr>
          <p:cNvPr id="3" name="Subtítulo 2"/>
          <p:cNvSpPr>
            <a:spLocks noGrp="1"/>
          </p:cNvSpPr>
          <p:nvPr>
            <p:ph type="subTitle" idx="1"/>
          </p:nvPr>
        </p:nvSpPr>
        <p:spPr/>
        <p:txBody>
          <a:bodyPr/>
          <a:lstStyle/>
          <a:p>
            <a:r>
              <a:rPr lang="es-EC" dirty="0">
                <a:solidFill>
                  <a:schemeClr val="bg1"/>
                </a:solidFill>
              </a:rPr>
              <a:t>Dra. Mirtha A. del Rio (UCLV)</a:t>
            </a:r>
          </a:p>
          <a:p>
            <a:r>
              <a:rPr lang="es-EC" dirty="0">
                <a:solidFill>
                  <a:schemeClr val="bg1"/>
                </a:solidFill>
              </a:rPr>
              <a:t>2022</a:t>
            </a:r>
          </a:p>
        </p:txBody>
      </p:sp>
    </p:spTree>
    <p:extLst>
      <p:ext uri="{BB962C8B-B14F-4D97-AF65-F5344CB8AC3E}">
        <p14:creationId xmlns:p14="http://schemas.microsoft.com/office/powerpoint/2010/main" val="3905708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EC" dirty="0">
                <a:solidFill>
                  <a:schemeClr val="bg1"/>
                </a:solidFill>
              </a:rPr>
              <a:t>Para Bobbio existen tres tipos de poderes partiendo del criterio de los medios que se utilizan:</a:t>
            </a:r>
          </a:p>
          <a:p>
            <a:pPr marL="0" indent="0">
              <a:buNone/>
            </a:pPr>
            <a:r>
              <a:rPr lang="es-EC" dirty="0">
                <a:solidFill>
                  <a:schemeClr val="bg1"/>
                </a:solidFill>
              </a:rPr>
              <a:t>Poder Económico (posesión de ciertos bienes)</a:t>
            </a:r>
          </a:p>
          <a:p>
            <a:pPr marL="0" indent="0">
              <a:buNone/>
            </a:pPr>
            <a:r>
              <a:rPr lang="es-EC" dirty="0">
                <a:solidFill>
                  <a:schemeClr val="bg1"/>
                </a:solidFill>
              </a:rPr>
              <a:t>Poder Ideológico (posesión de saber, conocimientos, información, etc.)</a:t>
            </a:r>
          </a:p>
          <a:p>
            <a:pPr marL="0" indent="0">
              <a:buNone/>
            </a:pPr>
            <a:r>
              <a:rPr lang="es-EC" dirty="0">
                <a:solidFill>
                  <a:schemeClr val="bg1"/>
                </a:solidFill>
              </a:rPr>
              <a:t>Poder Político (posesión de la fuerza y la coacción)</a:t>
            </a:r>
          </a:p>
          <a:p>
            <a:pPr marL="0" indent="0">
              <a:buNone/>
            </a:pPr>
            <a:endParaRPr lang="es-EC" dirty="0">
              <a:solidFill>
                <a:schemeClr val="bg1"/>
              </a:solidFill>
            </a:endParaRPr>
          </a:p>
          <a:p>
            <a:endParaRPr lang="es-EC" dirty="0"/>
          </a:p>
        </p:txBody>
      </p:sp>
    </p:spTree>
    <p:extLst>
      <p:ext uri="{BB962C8B-B14F-4D97-AF65-F5344CB8AC3E}">
        <p14:creationId xmlns:p14="http://schemas.microsoft.com/office/powerpoint/2010/main" val="778132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Mecanismos del poder</a:t>
            </a:r>
          </a:p>
        </p:txBody>
      </p:sp>
      <p:sp>
        <p:nvSpPr>
          <p:cNvPr id="3" name="Marcador de contenido 2"/>
          <p:cNvSpPr>
            <a:spLocks noGrp="1"/>
          </p:cNvSpPr>
          <p:nvPr>
            <p:ph idx="1"/>
          </p:nvPr>
        </p:nvSpPr>
        <p:spPr/>
        <p:txBody>
          <a:bodyPr/>
          <a:lstStyle/>
          <a:p>
            <a:r>
              <a:rPr lang="es-EC" dirty="0">
                <a:solidFill>
                  <a:schemeClr val="bg1"/>
                </a:solidFill>
              </a:rPr>
              <a:t>Materiales (recursos económicos; la administración de bienes y servicios; la posesión de los medios de información, etc., a través de los cuales se puede ejercer presión)</a:t>
            </a:r>
          </a:p>
          <a:p>
            <a:endParaRPr lang="es-EC" dirty="0"/>
          </a:p>
          <a:p>
            <a:endParaRPr lang="es-EC" dirty="0"/>
          </a:p>
          <a:p>
            <a:r>
              <a:rPr lang="es-EC" dirty="0">
                <a:solidFill>
                  <a:schemeClr val="bg1"/>
                </a:solidFill>
              </a:rPr>
              <a:t>Ideológicos (se trata de la búsqueda de consenso en torno al poder sobre la base de su legitimación)</a:t>
            </a:r>
          </a:p>
        </p:txBody>
      </p:sp>
    </p:spTree>
    <p:extLst>
      <p:ext uri="{BB962C8B-B14F-4D97-AF65-F5344CB8AC3E}">
        <p14:creationId xmlns:p14="http://schemas.microsoft.com/office/powerpoint/2010/main" val="1375211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Legitimación del poder</a:t>
            </a:r>
          </a:p>
        </p:txBody>
      </p:sp>
      <p:sp>
        <p:nvSpPr>
          <p:cNvPr id="3" name="Marcador de contenido 2"/>
          <p:cNvSpPr>
            <a:spLocks noGrp="1"/>
          </p:cNvSpPr>
          <p:nvPr>
            <p:ph idx="1"/>
          </p:nvPr>
        </p:nvSpPr>
        <p:spPr>
          <a:xfrm>
            <a:off x="838200" y="2123268"/>
            <a:ext cx="10515600" cy="4053695"/>
          </a:xfrm>
        </p:spPr>
        <p:txBody>
          <a:bodyPr>
            <a:normAutofit lnSpcReduction="10000"/>
          </a:bodyPr>
          <a:lstStyle/>
          <a:p>
            <a:pPr marL="0" indent="0">
              <a:buNone/>
            </a:pPr>
            <a:r>
              <a:rPr lang="es-EC" dirty="0">
                <a:solidFill>
                  <a:schemeClr val="bg1"/>
                </a:solidFill>
              </a:rPr>
              <a:t>Para Max Weber, existen 3 tipos de legitimidad:</a:t>
            </a:r>
          </a:p>
          <a:p>
            <a:pPr marL="0" indent="0">
              <a:buNone/>
            </a:pPr>
            <a:r>
              <a:rPr lang="es-EC" dirty="0">
                <a:solidFill>
                  <a:schemeClr val="bg1"/>
                </a:solidFill>
              </a:rPr>
              <a:t>Teocrática o tradicional (el poder se ejerce por quienes tienen títulos para exigir obediencia, dada su conexión con la divinidad; el poder y la obediencia están condicionados por las tradiciones); </a:t>
            </a:r>
          </a:p>
          <a:p>
            <a:pPr marL="0" indent="0">
              <a:buNone/>
            </a:pPr>
            <a:r>
              <a:rPr lang="es-EC" dirty="0">
                <a:solidFill>
                  <a:schemeClr val="bg1"/>
                </a:solidFill>
              </a:rPr>
              <a:t>Carismática (se basa en la ejemplaridad y heroicidad de un caudillo, cuya fuerza moral lleva a la obediencia de sus dictados); y racional (supone una creencia en la legalidad de los derechos de mando otorgados por ley a quienes ejercen la autoridad)</a:t>
            </a:r>
          </a:p>
          <a:p>
            <a:pPr marL="0" indent="0">
              <a:buNone/>
            </a:pPr>
            <a:r>
              <a:rPr lang="es-EC" dirty="0">
                <a:solidFill>
                  <a:schemeClr val="bg1"/>
                </a:solidFill>
              </a:rPr>
              <a:t>Racional (supone una creencia en la legalidad de los derechos de mando otorgados por ley a quienes ejercen la autoridad)</a:t>
            </a:r>
          </a:p>
          <a:p>
            <a:pPr marL="0" indent="0">
              <a:buNone/>
            </a:pPr>
            <a:endParaRPr lang="es-EC" dirty="0"/>
          </a:p>
          <a:p>
            <a:pPr marL="0" indent="0">
              <a:buNone/>
            </a:pPr>
            <a:endParaRPr lang="es-EC" dirty="0"/>
          </a:p>
        </p:txBody>
      </p:sp>
    </p:spTree>
    <p:extLst>
      <p:ext uri="{BB962C8B-B14F-4D97-AF65-F5344CB8AC3E}">
        <p14:creationId xmlns:p14="http://schemas.microsoft.com/office/powerpoint/2010/main" val="2893068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Definición de legitimidad en Weber</a:t>
            </a:r>
          </a:p>
        </p:txBody>
      </p:sp>
      <p:sp>
        <p:nvSpPr>
          <p:cNvPr id="3" name="Marcador de contenido 2"/>
          <p:cNvSpPr>
            <a:spLocks noGrp="1"/>
          </p:cNvSpPr>
          <p:nvPr>
            <p:ph idx="1"/>
          </p:nvPr>
        </p:nvSpPr>
        <p:spPr/>
        <p:txBody>
          <a:bodyPr/>
          <a:lstStyle/>
          <a:p>
            <a:pPr marL="0" indent="0">
              <a:buNone/>
            </a:pPr>
            <a:r>
              <a:rPr lang="es-EC" dirty="0">
                <a:solidFill>
                  <a:schemeClr val="bg1"/>
                </a:solidFill>
              </a:rPr>
              <a:t>Es el atributo del estado que consiste en la existencia en una parte relevante de la población de un grado de consenso tal que asegure la obediencia sin que sea necesario, salvo en casos marginales, recurrir a la fuerza. Por lo tanto, todo poder tratará de ganarse el consenso para que se le reconozca como legítimo, transformando la obediencia en adhesión. La creencia en la legitimidad es, pues, el elemento integrante de las relaciones de poder que se desarrollan en el ámbito estatal.</a:t>
            </a:r>
          </a:p>
        </p:txBody>
      </p:sp>
    </p:spTree>
    <p:extLst>
      <p:ext uri="{BB962C8B-B14F-4D97-AF65-F5344CB8AC3E}">
        <p14:creationId xmlns:p14="http://schemas.microsoft.com/office/powerpoint/2010/main" val="86647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¿Qué razones motivan la obediencia al poder político?</a:t>
            </a:r>
          </a:p>
        </p:txBody>
      </p:sp>
      <p:sp>
        <p:nvSpPr>
          <p:cNvPr id="3" name="Marcador de contenido 2"/>
          <p:cNvSpPr>
            <a:spLocks noGrp="1"/>
          </p:cNvSpPr>
          <p:nvPr>
            <p:ph idx="1"/>
          </p:nvPr>
        </p:nvSpPr>
        <p:spPr/>
        <p:txBody>
          <a:bodyPr>
            <a:normAutofit lnSpcReduction="10000"/>
          </a:bodyPr>
          <a:lstStyle/>
          <a:p>
            <a:pPr marL="0" indent="0">
              <a:buNone/>
            </a:pPr>
            <a:r>
              <a:rPr lang="es-EC" dirty="0">
                <a:solidFill>
                  <a:schemeClr val="bg1"/>
                </a:solidFill>
              </a:rPr>
              <a:t>Weber explica la obediencia al poder político a partir de los tipos de legitimación. </a:t>
            </a:r>
          </a:p>
          <a:p>
            <a:r>
              <a:rPr lang="es-EC" dirty="0">
                <a:solidFill>
                  <a:schemeClr val="bg1"/>
                </a:solidFill>
              </a:rPr>
              <a:t>En el poder tradicional el motivo de la obediencia y el éxito del mandato es la creencia en la sacralidad del soberano.</a:t>
            </a:r>
          </a:p>
          <a:p>
            <a:r>
              <a:rPr lang="es-EC" dirty="0">
                <a:solidFill>
                  <a:schemeClr val="bg1"/>
                </a:solidFill>
              </a:rPr>
              <a:t>en el poder racional el motivo de la obediencia se deriva de la creencia en la racionalidad del comportamiento conforme a las leyes, o sea, es racional (fundado, legítimo) el poder que se deriva de normas generales que instituyen la relación entre gobernantes y gobernados; </a:t>
            </a:r>
          </a:p>
          <a:p>
            <a:r>
              <a:rPr lang="es-EC" dirty="0">
                <a:solidFill>
                  <a:schemeClr val="bg1"/>
                </a:solidFill>
              </a:rPr>
              <a:t>en el poder carismático la obediencia se funda en la creencia en las dotes extraordinarias del jefe. </a:t>
            </a:r>
          </a:p>
          <a:p>
            <a:endParaRPr lang="es-EC" dirty="0">
              <a:solidFill>
                <a:schemeClr val="bg1"/>
              </a:solidFill>
            </a:endParaRPr>
          </a:p>
          <a:p>
            <a:pPr marL="0" indent="0">
              <a:buNone/>
            </a:pPr>
            <a:endParaRPr lang="es-EC" dirty="0"/>
          </a:p>
        </p:txBody>
      </p:sp>
    </p:spTree>
    <p:extLst>
      <p:ext uri="{BB962C8B-B14F-4D97-AF65-F5344CB8AC3E}">
        <p14:creationId xmlns:p14="http://schemas.microsoft.com/office/powerpoint/2010/main" val="1647127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Política, Poder y Sistema Político </a:t>
            </a:r>
          </a:p>
        </p:txBody>
      </p:sp>
      <p:sp>
        <p:nvSpPr>
          <p:cNvPr id="3" name="Marcador de contenido 2"/>
          <p:cNvSpPr>
            <a:spLocks noGrp="1"/>
          </p:cNvSpPr>
          <p:nvPr>
            <p:ph idx="1"/>
          </p:nvPr>
        </p:nvSpPr>
        <p:spPr/>
        <p:txBody>
          <a:bodyPr>
            <a:normAutofit/>
          </a:bodyPr>
          <a:lstStyle/>
          <a:p>
            <a:pPr marL="0" indent="0">
              <a:buNone/>
            </a:pPr>
            <a:r>
              <a:rPr lang="es-ES" dirty="0">
                <a:solidFill>
                  <a:schemeClr val="bg1"/>
                </a:solidFill>
              </a:rPr>
              <a:t>En su relación con el Poder, la Política es entendida como el proceso social mediante el cual los hombres o sus agrupaciones se distribuyen poder, autoridad y recursos de modo que las decisiones alcanzadas posean fuerza y entren en vigor dentro de un ámbito dado. </a:t>
            </a:r>
          </a:p>
          <a:p>
            <a:pPr marL="0" indent="0">
              <a:buNone/>
            </a:pPr>
            <a:endParaRPr lang="es-EC" dirty="0">
              <a:solidFill>
                <a:schemeClr val="bg1"/>
              </a:solidFill>
            </a:endParaRPr>
          </a:p>
          <a:p>
            <a:pPr marL="0" indent="0">
              <a:buNone/>
            </a:pPr>
            <a:r>
              <a:rPr lang="es-EC" dirty="0">
                <a:solidFill>
                  <a:schemeClr val="bg1"/>
                </a:solidFill>
              </a:rPr>
              <a:t>Se entiende también por política la estrategia o línea de actuación que sigue un individuo o un grupo con respecto a algún objetivo. </a:t>
            </a:r>
          </a:p>
        </p:txBody>
      </p:sp>
    </p:spTree>
    <p:extLst>
      <p:ext uri="{BB962C8B-B14F-4D97-AF65-F5344CB8AC3E}">
        <p14:creationId xmlns:p14="http://schemas.microsoft.com/office/powerpoint/2010/main" val="3654824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a:bodyPr>
          <a:lstStyle/>
          <a:p>
            <a:pPr marL="0" indent="0">
              <a:buNone/>
            </a:pPr>
            <a:r>
              <a:rPr lang="es-EC" dirty="0">
                <a:solidFill>
                  <a:schemeClr val="bg1"/>
                </a:solidFill>
              </a:rPr>
              <a:t>El poder y la política se desarrollan en un marco institucional determinado, que suele denominarse “Sistema político”.</a:t>
            </a:r>
          </a:p>
          <a:p>
            <a:pPr marL="0" indent="0">
              <a:buNone/>
            </a:pPr>
            <a:r>
              <a:rPr lang="es-EC" dirty="0">
                <a:solidFill>
                  <a:schemeClr val="bg1"/>
                </a:solidFill>
              </a:rPr>
              <a:t>Para Fernández Bulté es: “(…) </a:t>
            </a:r>
            <a:r>
              <a:rPr lang="es-ES" dirty="0">
                <a:solidFill>
                  <a:schemeClr val="bg1"/>
                </a:solidFill>
              </a:rPr>
              <a:t>el conjunto de órganos, aparatos, mecanismos, organizaciones, normas de proceder y reglas, que tienen en el aparato estatal su eslabón principal y a través de las cuales se adoptan las decisiones políticas.” Su elemento o eslabón fundamental es el Estado.</a:t>
            </a:r>
          </a:p>
          <a:p>
            <a:pPr marL="0" indent="0">
              <a:buNone/>
            </a:pPr>
            <a:endParaRPr lang="es-ES" dirty="0">
              <a:solidFill>
                <a:schemeClr val="bg1"/>
              </a:solidFill>
            </a:endParaRPr>
          </a:p>
          <a:p>
            <a:pPr marL="0" indent="0">
              <a:buNone/>
            </a:pPr>
            <a:r>
              <a:rPr lang="es-ES" dirty="0">
                <a:solidFill>
                  <a:schemeClr val="bg1"/>
                </a:solidFill>
              </a:rPr>
              <a:t>¿Qué elementos lo conforman?</a:t>
            </a:r>
          </a:p>
          <a:p>
            <a:pPr marL="0" indent="0">
              <a:buNone/>
            </a:pPr>
            <a:r>
              <a:rPr lang="es-ES" dirty="0">
                <a:solidFill>
                  <a:schemeClr val="bg1"/>
                </a:solidFill>
              </a:rPr>
              <a:t>¿También las organizaciones  opuestas al poder político forman parte del Sistema político de la sociedad?</a:t>
            </a:r>
            <a:endParaRPr lang="es-EC" dirty="0">
              <a:solidFill>
                <a:schemeClr val="bg1"/>
              </a:solidFill>
            </a:endParaRPr>
          </a:p>
          <a:p>
            <a:endParaRPr lang="es-EC" dirty="0"/>
          </a:p>
        </p:txBody>
      </p:sp>
    </p:spTree>
    <p:extLst>
      <p:ext uri="{BB962C8B-B14F-4D97-AF65-F5344CB8AC3E}">
        <p14:creationId xmlns:p14="http://schemas.microsoft.com/office/powerpoint/2010/main" val="2017549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ES" dirty="0">
                <a:solidFill>
                  <a:schemeClr val="bg1"/>
                </a:solidFill>
              </a:rPr>
              <a:t>Fernández Bulté responde a la segunda interrogante afirmando que: “me inclino a sostener que el sistema político de la sociedad de clases incluye a todos los entes políticos, sociales y económicos que tienen que ver con la toma de las decisiones políticas, de manera inmediata o mediata, en mayor o menor proporción, desde posiciones de colaboración y apoyo al régimen y al estado o en oposición a estos”.</a:t>
            </a:r>
            <a:endParaRPr lang="es-EC" dirty="0">
              <a:solidFill>
                <a:schemeClr val="bg1"/>
              </a:solidFill>
            </a:endParaRPr>
          </a:p>
        </p:txBody>
      </p:sp>
    </p:spTree>
    <p:extLst>
      <p:ext uri="{BB962C8B-B14F-4D97-AF65-F5344CB8AC3E}">
        <p14:creationId xmlns:p14="http://schemas.microsoft.com/office/powerpoint/2010/main" val="2213368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ES" dirty="0">
                <a:solidFill>
                  <a:schemeClr val="bg1"/>
                </a:solidFill>
              </a:rPr>
              <a:t>En su criterio, tener una visión más estrecha del Sistema político, reducido a aquellos entes o elementos legalmente reconocidos “(…) no permitiría entender el tejido político de la sociedad clasista, contradictoria, dinámica, llena de luchas y tensiones y, peor aún, no permitiría entender las razones de determinadas acciones políticas, de determinados vuelcos del poder incluso, que solo se explican por la acción o la influencia de las fuerzas de oposición.”</a:t>
            </a:r>
            <a:endParaRPr lang="es-EC" dirty="0">
              <a:solidFill>
                <a:schemeClr val="bg1"/>
              </a:solidFill>
            </a:endParaRPr>
          </a:p>
        </p:txBody>
      </p:sp>
    </p:spTree>
    <p:extLst>
      <p:ext uri="{BB962C8B-B14F-4D97-AF65-F5344CB8AC3E}">
        <p14:creationId xmlns:p14="http://schemas.microsoft.com/office/powerpoint/2010/main" val="3590630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Estado y poder político</a:t>
            </a:r>
          </a:p>
        </p:txBody>
      </p:sp>
      <p:sp>
        <p:nvSpPr>
          <p:cNvPr id="3" name="Marcador de contenido 2"/>
          <p:cNvSpPr>
            <a:spLocks noGrp="1"/>
          </p:cNvSpPr>
          <p:nvPr>
            <p:ph idx="1"/>
          </p:nvPr>
        </p:nvSpPr>
        <p:spPr/>
        <p:txBody>
          <a:bodyPr/>
          <a:lstStyle/>
          <a:p>
            <a:pPr marL="0" indent="0">
              <a:buNone/>
            </a:pPr>
            <a:r>
              <a:rPr lang="es-EC" dirty="0">
                <a:solidFill>
                  <a:schemeClr val="bg1"/>
                </a:solidFill>
              </a:rPr>
              <a:t>¿Por qué el Estado es el eslabón fundamental dentro del sistema Político?</a:t>
            </a:r>
          </a:p>
          <a:p>
            <a:pPr marL="0" indent="0">
              <a:buNone/>
            </a:pPr>
            <a:endParaRPr lang="es-EC" dirty="0">
              <a:solidFill>
                <a:schemeClr val="bg1"/>
              </a:solidFill>
            </a:endParaRPr>
          </a:p>
          <a:p>
            <a:pPr marL="0" indent="0">
              <a:buNone/>
            </a:pPr>
            <a:r>
              <a:rPr lang="es-EC" dirty="0">
                <a:solidFill>
                  <a:schemeClr val="bg1"/>
                </a:solidFill>
              </a:rPr>
              <a:t>Se integra por todos los órganos facultados para su ejercicio</a:t>
            </a:r>
          </a:p>
          <a:p>
            <a:pPr marL="0" indent="0">
              <a:buNone/>
            </a:pPr>
            <a:r>
              <a:rPr lang="es-EC" dirty="0">
                <a:solidFill>
                  <a:schemeClr val="bg1"/>
                </a:solidFill>
              </a:rPr>
              <a:t>Sus órganos concentran las facultades legislativas, ejecutivas y judiciales</a:t>
            </a:r>
          </a:p>
          <a:p>
            <a:pPr marL="0" indent="0">
              <a:buNone/>
            </a:pPr>
            <a:r>
              <a:rPr lang="es-EC" dirty="0">
                <a:solidFill>
                  <a:schemeClr val="bg1"/>
                </a:solidFill>
              </a:rPr>
              <a:t>El poder político que detenta es superior a cualquier otro poder en la sociedad</a:t>
            </a:r>
          </a:p>
        </p:txBody>
      </p:sp>
    </p:spTree>
    <p:extLst>
      <p:ext uri="{BB962C8B-B14F-4D97-AF65-F5344CB8AC3E}">
        <p14:creationId xmlns:p14="http://schemas.microsoft.com/office/powerpoint/2010/main" val="4074239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Tema I. Teoría del Poder político</a:t>
            </a:r>
          </a:p>
        </p:txBody>
      </p:sp>
      <p:sp>
        <p:nvSpPr>
          <p:cNvPr id="3" name="Marcador de contenido 2"/>
          <p:cNvSpPr>
            <a:spLocks noGrp="1"/>
          </p:cNvSpPr>
          <p:nvPr>
            <p:ph idx="1"/>
          </p:nvPr>
        </p:nvSpPr>
        <p:spPr/>
        <p:txBody>
          <a:bodyPr/>
          <a:lstStyle/>
          <a:p>
            <a:pPr marL="0" indent="0">
              <a:buNone/>
            </a:pPr>
            <a:r>
              <a:rPr lang="es-EC" dirty="0">
                <a:solidFill>
                  <a:schemeClr val="bg1"/>
                </a:solidFill>
              </a:rPr>
              <a:t>Objetivo: lograr un acercamiento reflexivo de los estudiantes a la teoría del poder político, abarcando cuestiones relativas al Estado, el Sistema político, particularizando en sus expresiones en el proyecto socialista cubano.</a:t>
            </a:r>
          </a:p>
          <a:p>
            <a:pPr marL="0" indent="0">
              <a:buNone/>
            </a:pPr>
            <a:r>
              <a:rPr lang="es-EC" dirty="0">
                <a:solidFill>
                  <a:schemeClr val="bg1"/>
                </a:solidFill>
              </a:rPr>
              <a:t>Contenidos: El debate en torno al poder político. Los mecanismos del poder. La legitimidad del poder. El Sistema político como marco institucional del poder político. El Estado y el poder político. La toma de decisiones como elemento esencial del poder. </a:t>
            </a:r>
          </a:p>
        </p:txBody>
      </p:sp>
    </p:spTree>
    <p:extLst>
      <p:ext uri="{BB962C8B-B14F-4D97-AF65-F5344CB8AC3E}">
        <p14:creationId xmlns:p14="http://schemas.microsoft.com/office/powerpoint/2010/main" val="2061982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Bibliografía</a:t>
            </a:r>
          </a:p>
        </p:txBody>
      </p:sp>
      <p:sp>
        <p:nvSpPr>
          <p:cNvPr id="3" name="Marcador de contenido 2"/>
          <p:cNvSpPr>
            <a:spLocks noGrp="1"/>
          </p:cNvSpPr>
          <p:nvPr>
            <p:ph idx="1"/>
          </p:nvPr>
        </p:nvSpPr>
        <p:spPr/>
        <p:txBody>
          <a:bodyPr>
            <a:normAutofit fontScale="70000" lnSpcReduction="20000"/>
          </a:bodyPr>
          <a:lstStyle/>
          <a:p>
            <a:pPr marL="0" indent="0">
              <a:buNone/>
            </a:pPr>
            <a:r>
              <a:rPr lang="es-ES" u="sng" dirty="0">
                <a:solidFill>
                  <a:schemeClr val="bg1"/>
                </a:solidFill>
              </a:rPr>
              <a:t>Sobre Poder político. Sistema político y Estado en el contexto cubano actual</a:t>
            </a:r>
            <a:endParaRPr lang="es-EC" dirty="0">
              <a:solidFill>
                <a:schemeClr val="bg1"/>
              </a:solidFill>
            </a:endParaRPr>
          </a:p>
          <a:p>
            <a:pPr marL="0" indent="0">
              <a:buNone/>
            </a:pPr>
            <a:r>
              <a:rPr lang="es-ES" dirty="0">
                <a:solidFill>
                  <a:schemeClr val="bg1"/>
                </a:solidFill>
              </a:rPr>
              <a:t>Lecturas: (46 páginas en total)</a:t>
            </a:r>
          </a:p>
          <a:p>
            <a:r>
              <a:rPr lang="es-ES" dirty="0">
                <a:solidFill>
                  <a:schemeClr val="bg1"/>
                </a:solidFill>
              </a:rPr>
              <a:t>Cabrera C.; Aguilera, L. La determinación social de la Política. En Teoría sociopolítica. Selección de lecturas. T I. Editorial Félix Varela 2004. pág. 45-54.</a:t>
            </a:r>
            <a:endParaRPr lang="es-EC" dirty="0">
              <a:solidFill>
                <a:schemeClr val="bg1"/>
              </a:solidFill>
            </a:endParaRPr>
          </a:p>
          <a:p>
            <a:r>
              <a:rPr lang="es-ES" dirty="0">
                <a:solidFill>
                  <a:schemeClr val="bg1"/>
                </a:solidFill>
              </a:rPr>
              <a:t>Del Rio Hernández Mirtha A.; Alonso Freyre, J. (2005). Lógica funcional del sistema político. En Teoría sociopolítica. Selección de temas. Tomo I. Editorial Félix Varela. Pp. 55-73.</a:t>
            </a:r>
            <a:endParaRPr lang="es-EC" dirty="0">
              <a:solidFill>
                <a:schemeClr val="bg1"/>
              </a:solidFill>
            </a:endParaRPr>
          </a:p>
          <a:p>
            <a:r>
              <a:rPr lang="es-ES" dirty="0">
                <a:solidFill>
                  <a:schemeClr val="bg1"/>
                </a:solidFill>
              </a:rPr>
              <a:t>Salas D. (2014). Hacer política socialista. En Revista temas No. 78 abril-junio 2014. Pp. 4-18.</a:t>
            </a:r>
            <a:endParaRPr lang="es-EC" dirty="0">
              <a:solidFill>
                <a:schemeClr val="bg1"/>
              </a:solidFill>
            </a:endParaRPr>
          </a:p>
          <a:p>
            <a:r>
              <a:rPr lang="es-ES" dirty="0">
                <a:solidFill>
                  <a:schemeClr val="bg1"/>
                </a:solidFill>
              </a:rPr>
              <a:t>Machado, R. J. (2014). ¿Cuadros o líderes? Dirigir en el siglo XXI. En Revista temas No. 78 abril-junio 2014. Pp. 19-24.</a:t>
            </a:r>
            <a:endParaRPr lang="es-EC" dirty="0">
              <a:solidFill>
                <a:schemeClr val="bg1"/>
              </a:solidFill>
            </a:endParaRPr>
          </a:p>
          <a:p>
            <a:r>
              <a:rPr lang="es-ES" dirty="0">
                <a:solidFill>
                  <a:schemeClr val="bg1"/>
                </a:solidFill>
              </a:rPr>
              <a:t>González </a:t>
            </a:r>
            <a:r>
              <a:rPr lang="es-ES" dirty="0" err="1">
                <a:solidFill>
                  <a:schemeClr val="bg1"/>
                </a:solidFill>
              </a:rPr>
              <a:t>Aróstegui</a:t>
            </a:r>
            <a:r>
              <a:rPr lang="es-ES" dirty="0">
                <a:solidFill>
                  <a:schemeClr val="bg1"/>
                </a:solidFill>
              </a:rPr>
              <a:t>; </a:t>
            </a:r>
            <a:r>
              <a:rPr lang="es-ES" dirty="0" err="1">
                <a:solidFill>
                  <a:schemeClr val="bg1"/>
                </a:solidFill>
              </a:rPr>
              <a:t>Mely</a:t>
            </a:r>
            <a:r>
              <a:rPr lang="es-ES" dirty="0">
                <a:solidFill>
                  <a:schemeClr val="bg1"/>
                </a:solidFill>
              </a:rPr>
              <a:t> del R. (2019). Paredes de cristal. La burocracia y sus peligros en el socialismo. En Revista temas no. 98. Abril- junio de 2019. Pp. 102-109.</a:t>
            </a:r>
            <a:endParaRPr lang="es-EC" dirty="0">
              <a:solidFill>
                <a:schemeClr val="bg1"/>
              </a:solidFill>
            </a:endParaRPr>
          </a:p>
          <a:p>
            <a:r>
              <a:rPr lang="es-ES" dirty="0">
                <a:solidFill>
                  <a:schemeClr val="bg1"/>
                </a:solidFill>
              </a:rPr>
              <a:t>Constitución de la República de Cuba. </a:t>
            </a:r>
            <a:r>
              <a:rPr lang="es-EC" i="1" dirty="0">
                <a:solidFill>
                  <a:schemeClr val="bg1"/>
                </a:solidFill>
              </a:rPr>
              <a:t>Gaceta Oficial de la República de Cuba</a:t>
            </a:r>
            <a:r>
              <a:rPr lang="es-EC" dirty="0">
                <a:solidFill>
                  <a:schemeClr val="bg1"/>
                </a:solidFill>
              </a:rPr>
              <a:t>, Número 5, Edición Extraordinaria, de 10 de abril de 2019. Título I. Capítulo I.</a:t>
            </a:r>
          </a:p>
          <a:p>
            <a:pPr marL="0" indent="0">
              <a:buNone/>
            </a:pPr>
            <a:endParaRPr lang="es-EC" dirty="0">
              <a:solidFill>
                <a:schemeClr val="bg1"/>
              </a:solidFill>
            </a:endParaRPr>
          </a:p>
          <a:p>
            <a:endParaRPr lang="es-EC" dirty="0"/>
          </a:p>
        </p:txBody>
      </p:sp>
    </p:spTree>
    <p:extLst>
      <p:ext uri="{BB962C8B-B14F-4D97-AF65-F5344CB8AC3E}">
        <p14:creationId xmlns:p14="http://schemas.microsoft.com/office/powerpoint/2010/main" val="3344045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EC" dirty="0">
                <a:solidFill>
                  <a:schemeClr val="bg1"/>
                </a:solidFill>
              </a:rPr>
              <a:t>¿Qué es el Poder?</a:t>
            </a:r>
          </a:p>
          <a:p>
            <a:r>
              <a:rPr lang="es-EC" dirty="0">
                <a:solidFill>
                  <a:schemeClr val="bg1"/>
                </a:solidFill>
              </a:rPr>
              <a:t>¿Quién o quienes lo ejercen?</a:t>
            </a:r>
          </a:p>
          <a:p>
            <a:r>
              <a:rPr lang="es-EC" dirty="0">
                <a:solidFill>
                  <a:schemeClr val="bg1"/>
                </a:solidFill>
              </a:rPr>
              <a:t>¿Cómo se ejerce?</a:t>
            </a:r>
          </a:p>
          <a:p>
            <a:r>
              <a:rPr lang="es-EC" dirty="0">
                <a:solidFill>
                  <a:schemeClr val="bg1"/>
                </a:solidFill>
              </a:rPr>
              <a:t>¿Cómo se justifica o fundamenta el Poder de unos sobre otros?</a:t>
            </a:r>
          </a:p>
          <a:p>
            <a:r>
              <a:rPr lang="es-EC" dirty="0">
                <a:solidFill>
                  <a:schemeClr val="bg1"/>
                </a:solidFill>
              </a:rPr>
              <a:t>¿Qué límites tiene el ejercicio del poder?</a:t>
            </a:r>
          </a:p>
          <a:p>
            <a:endParaRPr lang="es-EC" dirty="0">
              <a:solidFill>
                <a:schemeClr val="bg1"/>
              </a:solidFill>
            </a:endParaRPr>
          </a:p>
          <a:p>
            <a:pPr marL="0" indent="0">
              <a:buNone/>
            </a:pPr>
            <a:r>
              <a:rPr lang="es-EC" dirty="0">
                <a:solidFill>
                  <a:schemeClr val="bg1"/>
                </a:solidFill>
              </a:rPr>
              <a:t>Estas y otras interrogantes han sido planteadas históricamente dentro de las teorías sobre el poder.</a:t>
            </a:r>
            <a:endParaRPr lang="es-EC" sz="2000" dirty="0">
              <a:solidFill>
                <a:schemeClr val="bg1"/>
              </a:solidFill>
            </a:endParaRPr>
          </a:p>
        </p:txBody>
      </p:sp>
    </p:spTree>
    <p:extLst>
      <p:ext uri="{BB962C8B-B14F-4D97-AF65-F5344CB8AC3E}">
        <p14:creationId xmlns:p14="http://schemas.microsoft.com/office/powerpoint/2010/main" val="2315636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lgn="ctr">
              <a:buNone/>
            </a:pPr>
            <a:r>
              <a:rPr lang="es-EC" dirty="0">
                <a:solidFill>
                  <a:schemeClr val="bg1"/>
                </a:solidFill>
              </a:rPr>
              <a:t>Teorías sobre el poder político</a:t>
            </a:r>
          </a:p>
          <a:p>
            <a:pPr marL="0" indent="0" algn="ctr">
              <a:buNone/>
            </a:pPr>
            <a:endParaRPr lang="es-EC" dirty="0"/>
          </a:p>
          <a:p>
            <a:pPr marL="0" indent="0" algn="ctr">
              <a:buNone/>
            </a:pPr>
            <a:endParaRPr lang="es-EC" dirty="0"/>
          </a:p>
          <a:p>
            <a:pPr marL="0" indent="0" algn="ctr">
              <a:buNone/>
            </a:pPr>
            <a:endParaRPr lang="es-EC" dirty="0"/>
          </a:p>
          <a:p>
            <a:pPr marL="0" indent="0" algn="ctr">
              <a:buNone/>
            </a:pPr>
            <a:endParaRPr lang="es-EC" dirty="0"/>
          </a:p>
          <a:p>
            <a:pPr marL="0" indent="0" algn="ctr">
              <a:buNone/>
            </a:pPr>
            <a:r>
              <a:rPr lang="es-EC" dirty="0">
                <a:solidFill>
                  <a:schemeClr val="bg1"/>
                </a:solidFill>
              </a:rPr>
              <a:t>Teorías sobre el Estado</a:t>
            </a:r>
          </a:p>
        </p:txBody>
      </p:sp>
      <p:sp>
        <p:nvSpPr>
          <p:cNvPr id="7" name="Flecha abajo 6"/>
          <p:cNvSpPr/>
          <p:nvPr/>
        </p:nvSpPr>
        <p:spPr>
          <a:xfrm>
            <a:off x="4904232" y="27051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8" name="Flecha arriba 7"/>
          <p:cNvSpPr/>
          <p:nvPr/>
        </p:nvSpPr>
        <p:spPr>
          <a:xfrm>
            <a:off x="6096000" y="2705100"/>
            <a:ext cx="484632" cy="9784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1524214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Teorías sobre el origen de la dominación política</a:t>
            </a:r>
          </a:p>
        </p:txBody>
      </p:sp>
      <p:sp>
        <p:nvSpPr>
          <p:cNvPr id="3" name="Marcador de contenido 2"/>
          <p:cNvSpPr>
            <a:spLocks noGrp="1"/>
          </p:cNvSpPr>
          <p:nvPr>
            <p:ph idx="1"/>
          </p:nvPr>
        </p:nvSpPr>
        <p:spPr/>
        <p:txBody>
          <a:bodyPr/>
          <a:lstStyle/>
          <a:p>
            <a:r>
              <a:rPr lang="es-EC" dirty="0">
                <a:solidFill>
                  <a:schemeClr val="bg1"/>
                </a:solidFill>
              </a:rPr>
              <a:t>T. de la sociabilidad</a:t>
            </a:r>
          </a:p>
          <a:p>
            <a:r>
              <a:rPr lang="es-EC" dirty="0">
                <a:solidFill>
                  <a:schemeClr val="bg1"/>
                </a:solidFill>
              </a:rPr>
              <a:t>T. del Mal menor</a:t>
            </a:r>
          </a:p>
          <a:p>
            <a:r>
              <a:rPr lang="es-EC" dirty="0">
                <a:solidFill>
                  <a:schemeClr val="bg1"/>
                </a:solidFill>
              </a:rPr>
              <a:t>T. patriarcal</a:t>
            </a:r>
          </a:p>
          <a:p>
            <a:r>
              <a:rPr lang="es-EC" dirty="0">
                <a:solidFill>
                  <a:schemeClr val="bg1"/>
                </a:solidFill>
              </a:rPr>
              <a:t>T. contractual</a:t>
            </a:r>
          </a:p>
          <a:p>
            <a:r>
              <a:rPr lang="es-EC" dirty="0">
                <a:solidFill>
                  <a:schemeClr val="bg1"/>
                </a:solidFill>
              </a:rPr>
              <a:t>T. del conflicto.</a:t>
            </a:r>
          </a:p>
          <a:p>
            <a:endParaRPr lang="es-EC" dirty="0"/>
          </a:p>
        </p:txBody>
      </p:sp>
    </p:spTree>
    <p:extLst>
      <p:ext uri="{BB962C8B-B14F-4D97-AF65-F5344CB8AC3E}">
        <p14:creationId xmlns:p14="http://schemas.microsoft.com/office/powerpoint/2010/main" val="822303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1550" y="876300"/>
            <a:ext cx="10382250" cy="5300663"/>
          </a:xfrm>
        </p:spPr>
        <p:txBody>
          <a:bodyPr/>
          <a:lstStyle/>
          <a:p>
            <a:pPr marL="0" indent="0" algn="ctr">
              <a:buNone/>
            </a:pPr>
            <a:r>
              <a:rPr lang="es-EC" dirty="0">
                <a:solidFill>
                  <a:schemeClr val="bg1"/>
                </a:solidFill>
              </a:rPr>
              <a:t>En la Teoría Marxista la dominación política y el Estado:</a:t>
            </a:r>
          </a:p>
          <a:p>
            <a:pPr marL="0" indent="0" algn="ctr">
              <a:buNone/>
            </a:pPr>
            <a:r>
              <a:rPr lang="es-EC" dirty="0">
                <a:solidFill>
                  <a:schemeClr val="bg1"/>
                </a:solidFill>
              </a:rPr>
              <a:t>Son fenómenos histórico-concretos</a:t>
            </a:r>
          </a:p>
          <a:p>
            <a:pPr marL="0" indent="0" algn="ctr">
              <a:buNone/>
            </a:pPr>
            <a:endParaRPr lang="es-EC" dirty="0"/>
          </a:p>
          <a:p>
            <a:pPr marL="0" indent="0">
              <a:buNone/>
            </a:pPr>
            <a:endParaRPr lang="es-EC" dirty="0"/>
          </a:p>
          <a:p>
            <a:pPr marL="0" indent="0" algn="ctr">
              <a:buNone/>
            </a:pPr>
            <a:r>
              <a:rPr lang="es-EC" dirty="0">
                <a:solidFill>
                  <a:schemeClr val="bg1"/>
                </a:solidFill>
              </a:rPr>
              <a:t>Se originan a partir de la aparición de las clases sociales</a:t>
            </a:r>
          </a:p>
          <a:p>
            <a:pPr marL="0" indent="0" algn="ctr">
              <a:buNone/>
            </a:pPr>
            <a:endParaRPr lang="es-EC" dirty="0"/>
          </a:p>
          <a:p>
            <a:pPr marL="0" indent="0">
              <a:buNone/>
            </a:pPr>
            <a:endParaRPr lang="es-EC" dirty="0"/>
          </a:p>
          <a:p>
            <a:pPr marL="0" indent="0" algn="ctr">
              <a:buNone/>
            </a:pPr>
            <a:endParaRPr lang="es-EC" dirty="0"/>
          </a:p>
          <a:p>
            <a:pPr marL="0" indent="0" algn="ctr">
              <a:buNone/>
            </a:pPr>
            <a:r>
              <a:rPr lang="es-EC" dirty="0">
                <a:solidFill>
                  <a:schemeClr val="bg1"/>
                </a:solidFill>
              </a:rPr>
              <a:t>Se desarrollan y transforman en el marco de las FES</a:t>
            </a:r>
          </a:p>
          <a:p>
            <a:pPr marL="0" indent="0">
              <a:buNone/>
            </a:pPr>
            <a:endParaRPr lang="es-EC" dirty="0"/>
          </a:p>
          <a:p>
            <a:pPr marL="0" indent="0">
              <a:buNone/>
            </a:pPr>
            <a:endParaRPr lang="es-EC" dirty="0"/>
          </a:p>
          <a:p>
            <a:endParaRPr lang="es-EC" dirty="0"/>
          </a:p>
        </p:txBody>
      </p:sp>
      <p:sp>
        <p:nvSpPr>
          <p:cNvPr id="5" name="Flecha abajo 4"/>
          <p:cNvSpPr/>
          <p:nvPr/>
        </p:nvSpPr>
        <p:spPr>
          <a:xfrm>
            <a:off x="5369814" y="1943099"/>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6" name="Flecha abajo 5"/>
          <p:cNvSpPr/>
          <p:nvPr/>
        </p:nvSpPr>
        <p:spPr>
          <a:xfrm>
            <a:off x="5414010" y="357082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3910043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solidFill>
                  <a:schemeClr val="bg1"/>
                </a:solidFill>
              </a:rPr>
              <a:t>¿Qué es el poder?</a:t>
            </a:r>
          </a:p>
        </p:txBody>
      </p:sp>
      <p:sp>
        <p:nvSpPr>
          <p:cNvPr id="3" name="Marcador de contenido 2"/>
          <p:cNvSpPr>
            <a:spLocks noGrp="1"/>
          </p:cNvSpPr>
          <p:nvPr>
            <p:ph idx="1"/>
          </p:nvPr>
        </p:nvSpPr>
        <p:spPr/>
        <p:txBody>
          <a:bodyPr/>
          <a:lstStyle/>
          <a:p>
            <a:pPr marL="0" indent="0">
              <a:buNone/>
            </a:pPr>
            <a:r>
              <a:rPr lang="es-EC" dirty="0">
                <a:solidFill>
                  <a:schemeClr val="bg1"/>
                </a:solidFill>
              </a:rPr>
              <a:t>Según García Cotarelo y de Blas Guerrero es: la </a:t>
            </a:r>
            <a:r>
              <a:rPr lang="es-EC" b="1" dirty="0">
                <a:solidFill>
                  <a:schemeClr val="bg1"/>
                </a:solidFill>
              </a:rPr>
              <a:t>capacidad de imponer la obediencia</a:t>
            </a:r>
            <a:r>
              <a:rPr lang="es-EC" dirty="0">
                <a:solidFill>
                  <a:schemeClr val="bg1"/>
                </a:solidFill>
              </a:rPr>
              <a:t>, para lo cual se cuenta con elementos materiales e ideológicos.</a:t>
            </a:r>
          </a:p>
          <a:p>
            <a:pPr marL="0" indent="0">
              <a:buNone/>
            </a:pPr>
            <a:r>
              <a:rPr lang="es-EC" dirty="0">
                <a:solidFill>
                  <a:schemeClr val="bg1"/>
                </a:solidFill>
              </a:rPr>
              <a:t>Para Norberto Bobbio existen tres teorías para interpretar el poder:</a:t>
            </a:r>
          </a:p>
          <a:p>
            <a:pPr marL="0" indent="0">
              <a:buNone/>
            </a:pPr>
            <a:r>
              <a:rPr lang="es-EC" dirty="0">
                <a:solidFill>
                  <a:schemeClr val="bg1"/>
                </a:solidFill>
              </a:rPr>
              <a:t>Sustancialista</a:t>
            </a:r>
          </a:p>
          <a:p>
            <a:pPr marL="0" indent="0">
              <a:buNone/>
            </a:pPr>
            <a:r>
              <a:rPr lang="es-EC" dirty="0">
                <a:solidFill>
                  <a:schemeClr val="bg1"/>
                </a:solidFill>
              </a:rPr>
              <a:t>Subjetivista</a:t>
            </a:r>
          </a:p>
          <a:p>
            <a:pPr marL="0" indent="0">
              <a:buNone/>
            </a:pPr>
            <a:r>
              <a:rPr lang="es-EC" dirty="0">
                <a:solidFill>
                  <a:schemeClr val="bg1"/>
                </a:solidFill>
              </a:rPr>
              <a:t>Relacional</a:t>
            </a:r>
          </a:p>
        </p:txBody>
      </p:sp>
    </p:spTree>
    <p:extLst>
      <p:ext uri="{BB962C8B-B14F-4D97-AF65-F5344CB8AC3E}">
        <p14:creationId xmlns:p14="http://schemas.microsoft.com/office/powerpoint/2010/main" val="3094424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EC" dirty="0">
                <a:solidFill>
                  <a:schemeClr val="bg1"/>
                </a:solidFill>
              </a:rPr>
              <a:t>T. Sustancialista: uno de sus exponentes (Hobbes) plantea que: “el poder de un hombre (…) son los medios que tiene en el presente para obtener algún aparente bien futuro”. (dotes naturales, inteligencia, riqueza)</a:t>
            </a:r>
          </a:p>
          <a:p>
            <a:pPr marL="0" indent="0">
              <a:buNone/>
            </a:pPr>
            <a:r>
              <a:rPr lang="es-EC" dirty="0">
                <a:solidFill>
                  <a:schemeClr val="bg1"/>
                </a:solidFill>
              </a:rPr>
              <a:t>Para Bertrand Russel el poder consiste en “la producción de los efectos deseados” y puede adoptar la forma de poder físico o sicológico.</a:t>
            </a:r>
          </a:p>
          <a:p>
            <a:pPr marL="0" indent="0">
              <a:buNone/>
            </a:pPr>
            <a:r>
              <a:rPr lang="es-EC" dirty="0">
                <a:solidFill>
                  <a:schemeClr val="bg1"/>
                </a:solidFill>
              </a:rPr>
              <a:t>T. Subjetivista: sintetizada en Locke, no entiende por poder “la cosa que sirve a alcanzar el objetivo (riqueza, fuerza física, etc.) sino la capacidad del sujeto de obtener ciertos efectos”.</a:t>
            </a:r>
          </a:p>
          <a:p>
            <a:pPr marL="0" indent="0">
              <a:buNone/>
            </a:pPr>
            <a:endParaRPr lang="es-EC" dirty="0"/>
          </a:p>
          <a:p>
            <a:pPr marL="0" indent="0">
              <a:buNone/>
            </a:pPr>
            <a:endParaRPr lang="es-EC" dirty="0">
              <a:solidFill>
                <a:schemeClr val="bg1"/>
              </a:solidFill>
            </a:endParaRPr>
          </a:p>
        </p:txBody>
      </p:sp>
    </p:spTree>
    <p:extLst>
      <p:ext uri="{BB962C8B-B14F-4D97-AF65-F5344CB8AC3E}">
        <p14:creationId xmlns:p14="http://schemas.microsoft.com/office/powerpoint/2010/main" val="1901390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EC" dirty="0">
                <a:solidFill>
                  <a:schemeClr val="bg1"/>
                </a:solidFill>
              </a:rPr>
              <a:t>T. Relacional: entiende por poder la relación entre dos sujetos de los cuales el primero obtiene del segundo un comportamiento que este de otra manera no habría realizado. </a:t>
            </a:r>
          </a:p>
          <a:p>
            <a:pPr marL="0" indent="0">
              <a:buNone/>
            </a:pPr>
            <a:r>
              <a:rPr lang="es-EC" dirty="0">
                <a:solidFill>
                  <a:schemeClr val="bg1"/>
                </a:solidFill>
              </a:rPr>
              <a:t>Para Robert </a:t>
            </a:r>
            <a:r>
              <a:rPr lang="es-EC" dirty="0" err="1">
                <a:solidFill>
                  <a:schemeClr val="bg1"/>
                </a:solidFill>
              </a:rPr>
              <a:t>Dahl</a:t>
            </a:r>
            <a:r>
              <a:rPr lang="es-EC" dirty="0">
                <a:solidFill>
                  <a:schemeClr val="bg1"/>
                </a:solidFill>
              </a:rPr>
              <a:t> “La influencia -como concepto más amplio que abarca al poder- es una relación entre actores en la que uno de ellos induce a los otros a actuar de un modo en el que no lo harían de otra manera”. En esa relación el concepto de poder está ligado al de libertad.</a:t>
            </a:r>
          </a:p>
          <a:p>
            <a:endParaRPr lang="es-EC" dirty="0"/>
          </a:p>
        </p:txBody>
      </p:sp>
    </p:spTree>
    <p:extLst>
      <p:ext uri="{BB962C8B-B14F-4D97-AF65-F5344CB8AC3E}">
        <p14:creationId xmlns:p14="http://schemas.microsoft.com/office/powerpoint/2010/main" val="676791813"/>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