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y="9144000" cx="16256000"/>
  <p:notesSz cx="9144000" cy="16256000"/>
  <p:embeddedFontLst>
    <p:embeddedFont>
      <p:font typeface="Quattrocento Sans" pitchFamily="34" charset="-122"/>
      <p:regular r:id="rId28"/>
    </p:embeddedFont>
    <p:embeddedFont>
      <p:font typeface="Liter" pitchFamily="34" charset="-122"/>
      <p:regular r:id="rId29"/>
    </p:embeddedFont>
  </p:embeddedFontLst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font" Target="fonts/font1.fntdata"/><Relationship Id="rId29" Type="http://schemas.openxmlformats.org/officeDocument/2006/relationships/font" Target="fonts/font2.fntdata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59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959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959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59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59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9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4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9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0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0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0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0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0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0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0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1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1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2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2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27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2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28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2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3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3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42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4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42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4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4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4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5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5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958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7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7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7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1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8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8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8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E35"/>
        </a:solidFill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https://kimi-web-img.moonshot.cn/img/ulurutoursaustralia.com.au/382ef53840b66757654bbcb7f0621534951db405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40000"/>
          </a:blip>
          <a:srcRect l="12959" t="0" r="12959" b="0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8576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5000"/>
                </a:srgbClr>
              </a:gs>
              <a:gs pos="50000">
                <a:srgbClr val="1A2E35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</p:spPr>
        <p:txBody>
          <a:bodyPr/>
          <a:p>
            <a:r>
              <a:rPr altLang="en-US" lang="zh-CN"/>
              <a:t>
</a:t>
            </a:r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endParaRPr altLang="en-US" lang="zh-CN"/>
          </a:p>
          <a:p>
            <a:r>
              <a:rPr altLang="es-ES" lang="en-US"/>
              <a:t>G</a:t>
            </a:r>
            <a:r>
              <a:rPr altLang="es-ES" lang="en-US"/>
              <a:t>e</a:t>
            </a:r>
            <a:r>
              <a:rPr altLang="es-ES" lang="en-US"/>
              <a:t>o</a:t>
            </a:r>
            <a:r>
              <a:rPr altLang="es-ES" lang="en-US"/>
              <a:t>g</a:t>
            </a:r>
            <a:r>
              <a:rPr altLang="es-ES" lang="en-US"/>
              <a:t>r</a:t>
            </a:r>
            <a:r>
              <a:rPr altLang="es-ES" lang="en-US"/>
              <a:t>a</a:t>
            </a:r>
            <a:r>
              <a:rPr altLang="es-ES" lang="en-US"/>
              <a:t>f</a:t>
            </a:r>
            <a:r>
              <a:rPr altLang="es-ES" lang="es-ES"/>
              <a:t>ía </a:t>
            </a:r>
            <a:r>
              <a:rPr altLang="es-ES" lang="en-US"/>
              <a:t>Regional </a:t>
            </a:r>
            <a:r>
              <a:rPr altLang="es-ES" lang="en-US"/>
              <a:t>II</a:t>
            </a:r>
            <a:endParaRPr altLang="en-US" lang="zh-CN"/>
          </a:p>
          <a:p>
            <a:r>
              <a:rPr altLang="es-ES" lang="en-US"/>
              <a:t>P</a:t>
            </a:r>
            <a:r>
              <a:rPr altLang="es-ES" lang="en-US"/>
              <a:t>r</a:t>
            </a:r>
            <a:r>
              <a:rPr altLang="es-ES" lang="en-US"/>
              <a:t>o</a:t>
            </a:r>
            <a:r>
              <a:rPr altLang="es-ES" lang="en-US"/>
              <a:t>f</a:t>
            </a:r>
            <a:r>
              <a:rPr altLang="es-ES" lang="en-US"/>
              <a:t>e</a:t>
            </a:r>
            <a:r>
              <a:rPr altLang="es-ES" lang="en-US"/>
              <a:t>sora</a:t>
            </a:r>
            <a:r>
              <a:rPr altLang="es-ES" lang="en-US"/>
              <a:t>:</a:t>
            </a:r>
            <a:r>
              <a:rPr altLang="es-ES" lang="en-US"/>
              <a:t> </a:t>
            </a:r>
            <a:r>
              <a:rPr altLang="es-ES" lang="en-US"/>
              <a:t>M</a:t>
            </a:r>
            <a:r>
              <a:rPr altLang="es-ES" lang="en-US"/>
              <a:t>S</a:t>
            </a:r>
            <a:r>
              <a:rPr altLang="es-ES" lang="en-US"/>
              <a:t>.</a:t>
            </a:r>
            <a:r>
              <a:rPr altLang="es-ES" lang="en-US"/>
              <a:t>C</a:t>
            </a:r>
            <a:r>
              <a:rPr altLang="es-ES" lang="en-US"/>
              <a:t> </a:t>
            </a:r>
            <a:r>
              <a:rPr altLang="es-ES" lang="en-US"/>
              <a:t>M</a:t>
            </a:r>
            <a:r>
              <a:rPr altLang="es-ES" lang="en-US"/>
              <a:t>a</a:t>
            </a:r>
            <a:r>
              <a:rPr altLang="es-ES" lang="en-US"/>
              <a:t>y</a:t>
            </a:r>
            <a:r>
              <a:rPr altLang="es-ES" lang="en-US"/>
              <a:t>t</a:t>
            </a:r>
            <a:r>
              <a:rPr altLang="es-ES" lang="es-ES"/>
              <a:t>é </a:t>
            </a:r>
            <a:r>
              <a:rPr altLang="es-ES" lang="en-US"/>
              <a:t>Valdés </a:t>
            </a:r>
            <a:r>
              <a:rPr altLang="es-ES" lang="en-US"/>
              <a:t>Díaz </a:t>
            </a:r>
            <a:r>
              <a:rPr altLang="es-ES" lang="en-US"/>
              <a:t>a</a:t>
            </a:r>
            <a:endParaRPr altLang="en-US" lang="zh-CN"/>
          </a:p>
        </p:txBody>
      </p:sp>
      <p:sp>
        <p:nvSpPr>
          <p:cNvPr id="1048577" name="Text 1"/>
          <p:cNvSpPr/>
          <p:nvPr/>
        </p:nvSpPr>
        <p:spPr>
          <a:xfrm>
            <a:off x="508000" y="565150"/>
            <a:ext cx="2947491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Análisis Geográfico</a:t>
            </a:r>
            <a:endParaRPr dirty="0" sz="1600" lang="en-US"/>
          </a:p>
        </p:txBody>
      </p:sp>
      <p:sp>
        <p:nvSpPr>
          <p:cNvPr id="1048578" name="Text 2"/>
          <p:cNvSpPr/>
          <p:nvPr/>
        </p:nvSpPr>
        <p:spPr>
          <a:xfrm>
            <a:off x="508000" y="1016000"/>
            <a:ext cx="4902200" cy="12319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88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Australia</a:t>
            </a:r>
            <a:endParaRPr dirty="0" sz="1600" lang="en-US"/>
          </a:p>
        </p:txBody>
      </p:sp>
      <p:sp>
        <p:nvSpPr>
          <p:cNvPr id="1048579" name="Text 3"/>
          <p:cNvSpPr/>
          <p:nvPr/>
        </p:nvSpPr>
        <p:spPr>
          <a:xfrm>
            <a:off x="508000" y="2550120"/>
            <a:ext cx="70485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dirty="0" sz="36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Geografía Física y Socioeconómica</a:t>
            </a:r>
            <a:endParaRPr dirty="0" sz="1600" lang="en-US"/>
          </a:p>
        </p:txBody>
      </p:sp>
      <p:sp>
        <p:nvSpPr>
          <p:cNvPr id="1048580" name="Shape 4"/>
          <p:cNvSpPr/>
          <p:nvPr/>
        </p:nvSpPr>
        <p:spPr>
          <a:xfrm>
            <a:off x="508000" y="3464520"/>
            <a:ext cx="1219200" cy="50800"/>
          </a:xfrm>
          <a:prstGeom prst="roundRect">
            <a:avLst>
              <a:gd name="adj" fmla="val 0"/>
            </a:avLst>
          </a:prstGeom>
          <a:solidFill>
            <a:srgbClr val="C9A87C"/>
          </a:solidFill>
        </p:spPr>
      </p:sp>
      <p:sp>
        <p:nvSpPr>
          <p:cNvPr id="1048581" name="Text 5"/>
          <p:cNvSpPr/>
          <p:nvPr/>
        </p:nvSpPr>
        <p:spPr>
          <a:xfrm>
            <a:off x="508000" y="3921720"/>
            <a:ext cx="8483600" cy="4191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20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análisis comprehensivo del continente-isla para estudiantes de Geografía</a:t>
            </a:r>
            <a:endParaRPr dirty="0" sz="1600" lang="en-US"/>
          </a:p>
        </p:txBody>
      </p:sp>
      <p:sp>
        <p:nvSpPr>
          <p:cNvPr id="1048582" name="Shape 6"/>
          <p:cNvSpPr/>
          <p:nvPr/>
        </p:nvSpPr>
        <p:spPr>
          <a:xfrm>
            <a:off x="508000" y="7918450"/>
            <a:ext cx="15240000" cy="12700"/>
          </a:xfrm>
          <a:prstGeom prst="roundRect">
            <a:avLst>
              <a:gd name="adj" fmla="val 0"/>
            </a:avLst>
          </a:prstGeom>
          <a:solidFill>
            <a:srgbClr val="E5E5E5">
              <a:alpha val="20000"/>
            </a:srgbClr>
          </a:solidFill>
        </p:spPr>
      </p:sp>
      <p:sp>
        <p:nvSpPr>
          <p:cNvPr id="1048583" name="Shape 7"/>
          <p:cNvSpPr/>
          <p:nvPr/>
        </p:nvSpPr>
        <p:spPr>
          <a:xfrm>
            <a:off x="533400" y="836295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9844" y="113030"/>
                </a:moveTo>
                <a:cubicBezTo>
                  <a:pt x="21511" y="113863"/>
                  <a:pt x="23416" y="114300"/>
                  <a:pt x="25400" y="114300"/>
                </a:cubicBezTo>
                <a:lnTo>
                  <a:pt x="45522" y="114300"/>
                </a:lnTo>
                <a:cubicBezTo>
                  <a:pt x="48895" y="114300"/>
                  <a:pt x="52110" y="115649"/>
                  <a:pt x="54491" y="118031"/>
                </a:cubicBezTo>
                <a:lnTo>
                  <a:pt x="59769" y="123309"/>
                </a:lnTo>
                <a:cubicBezTo>
                  <a:pt x="62151" y="125690"/>
                  <a:pt x="65365" y="127040"/>
                  <a:pt x="68739" y="127040"/>
                </a:cubicBezTo>
                <a:lnTo>
                  <a:pt x="76160" y="127040"/>
                </a:lnTo>
                <a:cubicBezTo>
                  <a:pt x="83185" y="127040"/>
                  <a:pt x="88860" y="121364"/>
                  <a:pt x="88860" y="114340"/>
                </a:cubicBezTo>
                <a:lnTo>
                  <a:pt x="88860" y="98465"/>
                </a:lnTo>
                <a:cubicBezTo>
                  <a:pt x="88860" y="93186"/>
                  <a:pt x="93107" y="88940"/>
                  <a:pt x="98385" y="88940"/>
                </a:cubicBezTo>
                <a:cubicBezTo>
                  <a:pt x="103664" y="88940"/>
                  <a:pt x="107910" y="84693"/>
                  <a:pt x="107910" y="79415"/>
                </a:cubicBezTo>
                <a:lnTo>
                  <a:pt x="107910" y="62468"/>
                </a:lnTo>
                <a:cubicBezTo>
                  <a:pt x="107910" y="59095"/>
                  <a:pt x="109260" y="55880"/>
                  <a:pt x="111641" y="53499"/>
                </a:cubicBezTo>
                <a:lnTo>
                  <a:pt x="116919" y="48220"/>
                </a:lnTo>
                <a:cubicBezTo>
                  <a:pt x="119301" y="45839"/>
                  <a:pt x="120650" y="42624"/>
                  <a:pt x="120650" y="39251"/>
                </a:cubicBezTo>
                <a:lnTo>
                  <a:pt x="120650" y="22622"/>
                </a:lnTo>
                <a:cubicBezTo>
                  <a:pt x="120650" y="22146"/>
                  <a:pt x="120610" y="21709"/>
                  <a:pt x="120571" y="21233"/>
                </a:cubicBezTo>
                <a:cubicBezTo>
                  <a:pt x="114459" y="19804"/>
                  <a:pt x="108109" y="19050"/>
                  <a:pt x="101600" y="19050"/>
                </a:cubicBezTo>
                <a:cubicBezTo>
                  <a:pt x="55999" y="19050"/>
                  <a:pt x="19050" y="55999"/>
                  <a:pt x="19050" y="101600"/>
                </a:cubicBezTo>
                <a:cubicBezTo>
                  <a:pt x="19050" y="105489"/>
                  <a:pt x="19328" y="109299"/>
                  <a:pt x="19844" y="113030"/>
                </a:cubicBezTo>
                <a:close/>
                <a:moveTo>
                  <a:pt x="179903" y="127833"/>
                </a:moveTo>
                <a:cubicBezTo>
                  <a:pt x="178633" y="127278"/>
                  <a:pt x="177244" y="127000"/>
                  <a:pt x="175736" y="127000"/>
                </a:cubicBezTo>
                <a:lnTo>
                  <a:pt x="171450" y="127000"/>
                </a:lnTo>
                <a:cubicBezTo>
                  <a:pt x="167958" y="127000"/>
                  <a:pt x="165100" y="124143"/>
                  <a:pt x="165100" y="120650"/>
                </a:cubicBezTo>
                <a:cubicBezTo>
                  <a:pt x="165100" y="117157"/>
                  <a:pt x="162243" y="114300"/>
                  <a:pt x="158750" y="114300"/>
                </a:cubicBezTo>
                <a:lnTo>
                  <a:pt x="144978" y="114300"/>
                </a:lnTo>
                <a:cubicBezTo>
                  <a:pt x="141605" y="114300"/>
                  <a:pt x="138390" y="115649"/>
                  <a:pt x="136009" y="118031"/>
                </a:cubicBezTo>
                <a:lnTo>
                  <a:pt x="118031" y="136009"/>
                </a:lnTo>
                <a:cubicBezTo>
                  <a:pt x="115649" y="138390"/>
                  <a:pt x="114300" y="141605"/>
                  <a:pt x="114300" y="144978"/>
                </a:cubicBezTo>
                <a:lnTo>
                  <a:pt x="114300" y="152400"/>
                </a:lnTo>
                <a:cubicBezTo>
                  <a:pt x="114300" y="159425"/>
                  <a:pt x="119975" y="165100"/>
                  <a:pt x="127000" y="165100"/>
                </a:cubicBezTo>
                <a:lnTo>
                  <a:pt x="134422" y="165100"/>
                </a:lnTo>
                <a:cubicBezTo>
                  <a:pt x="137795" y="165100"/>
                  <a:pt x="141010" y="166449"/>
                  <a:pt x="143391" y="168831"/>
                </a:cubicBezTo>
                <a:cubicBezTo>
                  <a:pt x="144264" y="169704"/>
                  <a:pt x="145256" y="170458"/>
                  <a:pt x="146288" y="171013"/>
                </a:cubicBezTo>
                <a:cubicBezTo>
                  <a:pt x="161885" y="160933"/>
                  <a:pt x="173871" y="145772"/>
                  <a:pt x="179864" y="127833"/>
                </a:cubicBezTo>
                <a:close/>
                <a:moveTo>
                  <a:pt x="0" y="101600"/>
                </a:moveTo>
                <a:cubicBezTo>
                  <a:pt x="0" y="45525"/>
                  <a:pt x="45525" y="0"/>
                  <a:pt x="101600" y="0"/>
                </a:cubicBezTo>
                <a:cubicBezTo>
                  <a:pt x="157675" y="0"/>
                  <a:pt x="203200" y="45525"/>
                  <a:pt x="203200" y="101600"/>
                </a:cubicBezTo>
                <a:cubicBezTo>
                  <a:pt x="203200" y="157675"/>
                  <a:pt x="157675" y="203200"/>
                  <a:pt x="101600" y="203200"/>
                </a:cubicBezTo>
                <a:cubicBezTo>
                  <a:pt x="45525" y="203200"/>
                  <a:pt x="0" y="157675"/>
                  <a:pt x="0" y="101600"/>
                </a:cubicBezTo>
                <a:close/>
                <a:moveTo>
                  <a:pt x="50800" y="146050"/>
                </a:moveTo>
                <a:cubicBezTo>
                  <a:pt x="50800" y="149543"/>
                  <a:pt x="53657" y="152400"/>
                  <a:pt x="57150" y="152400"/>
                </a:cubicBezTo>
                <a:lnTo>
                  <a:pt x="69850" y="152400"/>
                </a:lnTo>
                <a:cubicBezTo>
                  <a:pt x="73343" y="152400"/>
                  <a:pt x="76200" y="149543"/>
                  <a:pt x="76200" y="146050"/>
                </a:cubicBezTo>
                <a:cubicBezTo>
                  <a:pt x="76200" y="142558"/>
                  <a:pt x="73343" y="139700"/>
                  <a:pt x="69850" y="139700"/>
                </a:cubicBezTo>
                <a:lnTo>
                  <a:pt x="57150" y="139700"/>
                </a:lnTo>
                <a:cubicBezTo>
                  <a:pt x="53657" y="139700"/>
                  <a:pt x="50800" y="142558"/>
                  <a:pt x="50800" y="146050"/>
                </a:cubicBezTo>
                <a:close/>
                <a:moveTo>
                  <a:pt x="107950" y="101600"/>
                </a:moveTo>
                <a:cubicBezTo>
                  <a:pt x="104458" y="101600"/>
                  <a:pt x="101600" y="104458"/>
                  <a:pt x="101600" y="107950"/>
                </a:cubicBezTo>
                <a:lnTo>
                  <a:pt x="101600" y="120650"/>
                </a:lnTo>
                <a:cubicBezTo>
                  <a:pt x="101600" y="124143"/>
                  <a:pt x="104458" y="127000"/>
                  <a:pt x="107950" y="127000"/>
                </a:cubicBezTo>
                <a:cubicBezTo>
                  <a:pt x="111443" y="127000"/>
                  <a:pt x="114300" y="124143"/>
                  <a:pt x="114300" y="120650"/>
                </a:cubicBezTo>
                <a:lnTo>
                  <a:pt x="114300" y="107950"/>
                </a:lnTo>
                <a:cubicBezTo>
                  <a:pt x="114300" y="104458"/>
                  <a:pt x="111443" y="101600"/>
                  <a:pt x="107950" y="101600"/>
                </a:cubicBezTo>
                <a:close/>
                <a:moveTo>
                  <a:pt x="127000" y="57150"/>
                </a:moveTo>
                <a:lnTo>
                  <a:pt x="127000" y="69850"/>
                </a:lnTo>
                <a:cubicBezTo>
                  <a:pt x="127000" y="73343"/>
                  <a:pt x="129858" y="76200"/>
                  <a:pt x="133350" y="76200"/>
                </a:cubicBezTo>
                <a:cubicBezTo>
                  <a:pt x="136843" y="76200"/>
                  <a:pt x="139700" y="73343"/>
                  <a:pt x="139700" y="69850"/>
                </a:cubicBezTo>
                <a:lnTo>
                  <a:pt x="139700" y="57150"/>
                </a:lnTo>
                <a:cubicBezTo>
                  <a:pt x="139700" y="53657"/>
                  <a:pt x="136843" y="50800"/>
                  <a:pt x="133350" y="50800"/>
                </a:cubicBezTo>
                <a:cubicBezTo>
                  <a:pt x="129858" y="50800"/>
                  <a:pt x="127000" y="53657"/>
                  <a:pt x="127000" y="57150"/>
                </a:cubicBezTo>
                <a:close/>
              </a:path>
            </a:pathLst>
          </a:custGeom>
          <a:solidFill>
            <a:srgbClr val="E5E5E5">
              <a:alpha val="60000"/>
            </a:srgbClr>
          </a:solidFill>
        </p:spPr>
      </p:sp>
      <p:sp>
        <p:nvSpPr>
          <p:cNvPr id="1048584" name="Text 8"/>
          <p:cNvSpPr/>
          <p:nvPr/>
        </p:nvSpPr>
        <p:spPr>
          <a:xfrm>
            <a:off x="863600" y="8331200"/>
            <a:ext cx="14351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Oceanía • 2025</a:t>
            </a:r>
            <a:endParaRPr dirty="0" sz="1600" lang="en-US"/>
          </a:p>
        </p:txBody>
      </p:sp>
      <p:sp>
        <p:nvSpPr>
          <p:cNvPr id="1048585" name="Shape 9"/>
          <p:cNvSpPr/>
          <p:nvPr/>
        </p:nvSpPr>
        <p:spPr>
          <a:xfrm>
            <a:off x="13794284" y="8362950"/>
            <a:ext cx="228600" cy="203200"/>
          </a:xfrm>
          <a:custGeom>
            <a:avLst/>
            <a:ahLst/>
            <a:rect l="l" t="t" r="r" b="b"/>
            <a:pathLst>
              <a:path w="228600" h="203200">
                <a:moveTo>
                  <a:pt x="19050" y="77708"/>
                </a:moveTo>
                <a:lnTo>
                  <a:pt x="102076" y="111879"/>
                </a:lnTo>
                <a:cubicBezTo>
                  <a:pt x="105966" y="113467"/>
                  <a:pt x="110093" y="114300"/>
                  <a:pt x="114300" y="114300"/>
                </a:cubicBezTo>
                <a:cubicBezTo>
                  <a:pt x="118507" y="114300"/>
                  <a:pt x="122634" y="113467"/>
                  <a:pt x="126524" y="111879"/>
                </a:cubicBezTo>
                <a:lnTo>
                  <a:pt x="222726" y="72271"/>
                </a:lnTo>
                <a:cubicBezTo>
                  <a:pt x="226298" y="70802"/>
                  <a:pt x="228600" y="67350"/>
                  <a:pt x="228600" y="63500"/>
                </a:cubicBezTo>
                <a:cubicBezTo>
                  <a:pt x="228600" y="59650"/>
                  <a:pt x="226298" y="56197"/>
                  <a:pt x="222726" y="54729"/>
                </a:cubicBezTo>
                <a:lnTo>
                  <a:pt x="126524" y="15121"/>
                </a:lnTo>
                <a:cubicBezTo>
                  <a:pt x="122634" y="13533"/>
                  <a:pt x="118507" y="12700"/>
                  <a:pt x="114300" y="12700"/>
                </a:cubicBezTo>
                <a:cubicBezTo>
                  <a:pt x="110093" y="12700"/>
                  <a:pt x="105966" y="13533"/>
                  <a:pt x="102076" y="15121"/>
                </a:cubicBezTo>
                <a:lnTo>
                  <a:pt x="5874" y="54729"/>
                </a:lnTo>
                <a:cubicBezTo>
                  <a:pt x="2302" y="56198"/>
                  <a:pt x="0" y="59650"/>
                  <a:pt x="0" y="63500"/>
                </a:cubicBezTo>
                <a:lnTo>
                  <a:pt x="0" y="180975"/>
                </a:lnTo>
                <a:cubicBezTo>
                  <a:pt x="0" y="186253"/>
                  <a:pt x="4247" y="190500"/>
                  <a:pt x="9525" y="190500"/>
                </a:cubicBezTo>
                <a:cubicBezTo>
                  <a:pt x="14803" y="190500"/>
                  <a:pt x="19050" y="186253"/>
                  <a:pt x="19050" y="180975"/>
                </a:cubicBezTo>
                <a:lnTo>
                  <a:pt x="19050" y="77708"/>
                </a:lnTo>
                <a:close/>
                <a:moveTo>
                  <a:pt x="38100" y="106164"/>
                </a:moveTo>
                <a:lnTo>
                  <a:pt x="38100" y="152400"/>
                </a:lnTo>
                <a:cubicBezTo>
                  <a:pt x="38100" y="173434"/>
                  <a:pt x="72231" y="190500"/>
                  <a:pt x="114300" y="190500"/>
                </a:cubicBezTo>
                <a:cubicBezTo>
                  <a:pt x="156369" y="190500"/>
                  <a:pt x="190500" y="173434"/>
                  <a:pt x="190500" y="152400"/>
                </a:cubicBezTo>
                <a:lnTo>
                  <a:pt x="190500" y="106124"/>
                </a:lnTo>
                <a:lnTo>
                  <a:pt x="133787" y="129500"/>
                </a:lnTo>
                <a:cubicBezTo>
                  <a:pt x="127595" y="132040"/>
                  <a:pt x="121007" y="133350"/>
                  <a:pt x="114300" y="133350"/>
                </a:cubicBezTo>
                <a:cubicBezTo>
                  <a:pt x="107593" y="133350"/>
                  <a:pt x="101005" y="132040"/>
                  <a:pt x="94813" y="129500"/>
                </a:cubicBezTo>
                <a:lnTo>
                  <a:pt x="38100" y="106124"/>
                </a:lnTo>
                <a:close/>
              </a:path>
            </a:pathLst>
          </a:custGeom>
          <a:solidFill>
            <a:srgbClr val="E5E5E5">
              <a:alpha val="60000"/>
            </a:srgbClr>
          </a:solidFill>
        </p:spPr>
      </p:sp>
      <p:sp>
        <p:nvSpPr>
          <p:cNvPr id="1048586" name="Text 10"/>
          <p:cNvSpPr/>
          <p:nvPr/>
        </p:nvSpPr>
        <p:spPr>
          <a:xfrm>
            <a:off x="14137184" y="8331200"/>
            <a:ext cx="17145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Nivel Universitario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2E35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Text 0"/>
          <p:cNvSpPr/>
          <p:nvPr/>
        </p:nvSpPr>
        <p:spPr>
          <a:xfrm>
            <a:off x="508000" y="565150"/>
            <a:ext cx="1831380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Biodiversidad</a:t>
            </a:r>
            <a:endParaRPr dirty="0" sz="1600" lang="en-US"/>
          </a:p>
        </p:txBody>
      </p:sp>
      <p:sp>
        <p:nvSpPr>
          <p:cNvPr id="1048885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Ecosistemas y Conservación</a:t>
            </a:r>
            <a:endParaRPr dirty="0" sz="1600" lang="en-US"/>
          </a:p>
        </p:txBody>
      </p:sp>
      <p:sp>
        <p:nvSpPr>
          <p:cNvPr id="1048886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887" name="Shape 3"/>
          <p:cNvSpPr/>
          <p:nvPr/>
        </p:nvSpPr>
        <p:spPr>
          <a:xfrm>
            <a:off x="508000" y="1828800"/>
            <a:ext cx="7518400" cy="3378200"/>
          </a:xfrm>
          <a:prstGeom prst="roundRect">
            <a:avLst>
              <a:gd name="adj" fmla="val 3008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888" name="Text 4"/>
          <p:cNvSpPr/>
          <p:nvPr/>
        </p:nvSpPr>
        <p:spPr>
          <a:xfrm>
            <a:off x="7112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Biodiversidad Única</a:t>
            </a:r>
            <a:endParaRPr dirty="0" sz="1600" lang="en-US"/>
          </a:p>
        </p:txBody>
      </p:sp>
      <p:sp>
        <p:nvSpPr>
          <p:cNvPr id="1048889" name="Text 5"/>
          <p:cNvSpPr/>
          <p:nvPr/>
        </p:nvSpPr>
        <p:spPr>
          <a:xfrm>
            <a:off x="711200" y="2540000"/>
            <a:ext cx="72136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aislamiento geográfico de Australia ha generado una biodiversidad endémica extraordinaria, con especies que no existen en ningún otro lugar del mundo.</a:t>
            </a:r>
            <a:endParaRPr dirty="0" sz="1600" lang="en-US"/>
          </a:p>
        </p:txBody>
      </p:sp>
      <p:sp>
        <p:nvSpPr>
          <p:cNvPr id="1048890" name="Shape 6"/>
          <p:cNvSpPr/>
          <p:nvPr/>
        </p:nvSpPr>
        <p:spPr>
          <a:xfrm>
            <a:off x="711200" y="3352800"/>
            <a:ext cx="3479800" cy="1651000"/>
          </a:xfrm>
          <a:prstGeom prst="roundRect">
            <a:avLst>
              <a:gd name="adj" fmla="val 3077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891" name="Shape 7"/>
          <p:cNvSpPr/>
          <p:nvPr/>
        </p:nvSpPr>
        <p:spPr>
          <a:xfrm>
            <a:off x="2263775" y="3505200"/>
            <a:ext cx="381000" cy="381000"/>
          </a:xfrm>
          <a:custGeom>
            <a:avLst/>
            <a:ahLst/>
            <a:rect l="l" t="t" r="r" b="b"/>
            <a:pathLst>
              <a:path w="381000" h="381000">
                <a:moveTo>
                  <a:pt x="174501" y="69131"/>
                </a:moveTo>
                <a:cubicBezTo>
                  <a:pt x="185142" y="101054"/>
                  <a:pt x="174278" y="133276"/>
                  <a:pt x="150242" y="141163"/>
                </a:cubicBezTo>
                <a:cubicBezTo>
                  <a:pt x="126206" y="149051"/>
                  <a:pt x="98078" y="129555"/>
                  <a:pt x="87437" y="97631"/>
                </a:cubicBezTo>
                <a:cubicBezTo>
                  <a:pt x="76795" y="65708"/>
                  <a:pt x="87660" y="33486"/>
                  <a:pt x="111696" y="25598"/>
                </a:cubicBezTo>
                <a:cubicBezTo>
                  <a:pt x="135731" y="17711"/>
                  <a:pt x="163860" y="37207"/>
                  <a:pt x="174501" y="69131"/>
                </a:cubicBezTo>
                <a:close/>
                <a:moveTo>
                  <a:pt x="74712" y="147786"/>
                </a:moveTo>
                <a:cubicBezTo>
                  <a:pt x="88776" y="171896"/>
                  <a:pt x="85353" y="199951"/>
                  <a:pt x="67121" y="210369"/>
                </a:cubicBezTo>
                <a:cubicBezTo>
                  <a:pt x="48890" y="220787"/>
                  <a:pt x="22696" y="209699"/>
                  <a:pt x="8706" y="185589"/>
                </a:cubicBezTo>
                <a:cubicBezTo>
                  <a:pt x="-5283" y="161479"/>
                  <a:pt x="-1935" y="133424"/>
                  <a:pt x="16297" y="123006"/>
                </a:cubicBezTo>
                <a:cubicBezTo>
                  <a:pt x="34528" y="112588"/>
                  <a:pt x="60722" y="123676"/>
                  <a:pt x="74712" y="147786"/>
                </a:cubicBezTo>
                <a:close/>
                <a:moveTo>
                  <a:pt x="51495" y="298549"/>
                </a:moveTo>
                <a:cubicBezTo>
                  <a:pt x="90488" y="193402"/>
                  <a:pt x="159767" y="166688"/>
                  <a:pt x="190500" y="166688"/>
                </a:cubicBezTo>
                <a:cubicBezTo>
                  <a:pt x="221233" y="166688"/>
                  <a:pt x="290513" y="193402"/>
                  <a:pt x="329505" y="298549"/>
                </a:cubicBezTo>
                <a:cubicBezTo>
                  <a:pt x="332184" y="305767"/>
                  <a:pt x="333375" y="313506"/>
                  <a:pt x="333375" y="321246"/>
                </a:cubicBezTo>
                <a:lnTo>
                  <a:pt x="333375" y="322436"/>
                </a:lnTo>
                <a:cubicBezTo>
                  <a:pt x="333375" y="341635"/>
                  <a:pt x="317822" y="357188"/>
                  <a:pt x="298624" y="357188"/>
                </a:cubicBezTo>
                <a:cubicBezTo>
                  <a:pt x="290066" y="357188"/>
                  <a:pt x="281583" y="356146"/>
                  <a:pt x="273323" y="354062"/>
                </a:cubicBezTo>
                <a:lnTo>
                  <a:pt x="207838" y="337691"/>
                </a:lnTo>
                <a:cubicBezTo>
                  <a:pt x="196453" y="334863"/>
                  <a:pt x="184547" y="334863"/>
                  <a:pt x="173162" y="337691"/>
                </a:cubicBezTo>
                <a:lnTo>
                  <a:pt x="107677" y="354062"/>
                </a:lnTo>
                <a:cubicBezTo>
                  <a:pt x="99417" y="356146"/>
                  <a:pt x="90934" y="357188"/>
                  <a:pt x="82376" y="357188"/>
                </a:cubicBezTo>
                <a:cubicBezTo>
                  <a:pt x="63178" y="357188"/>
                  <a:pt x="47625" y="341635"/>
                  <a:pt x="47625" y="322436"/>
                </a:cubicBezTo>
                <a:lnTo>
                  <a:pt x="47625" y="321246"/>
                </a:lnTo>
                <a:cubicBezTo>
                  <a:pt x="47625" y="313506"/>
                  <a:pt x="48816" y="305767"/>
                  <a:pt x="51495" y="298549"/>
                </a:cubicBezTo>
                <a:close/>
                <a:moveTo>
                  <a:pt x="313879" y="210369"/>
                </a:moveTo>
                <a:cubicBezTo>
                  <a:pt x="295647" y="199951"/>
                  <a:pt x="292224" y="171896"/>
                  <a:pt x="306288" y="147786"/>
                </a:cubicBezTo>
                <a:cubicBezTo>
                  <a:pt x="320353" y="123676"/>
                  <a:pt x="346472" y="112588"/>
                  <a:pt x="364703" y="123006"/>
                </a:cubicBezTo>
                <a:cubicBezTo>
                  <a:pt x="382935" y="133424"/>
                  <a:pt x="386358" y="161479"/>
                  <a:pt x="372294" y="185589"/>
                </a:cubicBezTo>
                <a:cubicBezTo>
                  <a:pt x="358229" y="209699"/>
                  <a:pt x="332110" y="220787"/>
                  <a:pt x="313879" y="210369"/>
                </a:cubicBezTo>
                <a:close/>
                <a:moveTo>
                  <a:pt x="230758" y="141163"/>
                </a:moveTo>
                <a:cubicBezTo>
                  <a:pt x="206722" y="133276"/>
                  <a:pt x="195858" y="101054"/>
                  <a:pt x="206499" y="69131"/>
                </a:cubicBezTo>
                <a:cubicBezTo>
                  <a:pt x="217140" y="37207"/>
                  <a:pt x="245269" y="17711"/>
                  <a:pt x="269304" y="25598"/>
                </a:cubicBezTo>
                <a:cubicBezTo>
                  <a:pt x="293340" y="33486"/>
                  <a:pt x="304205" y="65708"/>
                  <a:pt x="293563" y="97631"/>
                </a:cubicBezTo>
                <a:cubicBezTo>
                  <a:pt x="282922" y="129555"/>
                  <a:pt x="254794" y="149051"/>
                  <a:pt x="230758" y="141163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892" name="Text 8"/>
          <p:cNvSpPr/>
          <p:nvPr/>
        </p:nvSpPr>
        <p:spPr>
          <a:xfrm>
            <a:off x="806450" y="3987800"/>
            <a:ext cx="3289300" cy="3556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30000"/>
              </a:lnSpc>
            </a:pPr>
            <a:r>
              <a:rPr b="1" dirty="0" sz="18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Fauna Icónica</a:t>
            </a:r>
            <a:endParaRPr dirty="0" sz="1600" lang="en-US"/>
          </a:p>
        </p:txBody>
      </p:sp>
      <p:sp>
        <p:nvSpPr>
          <p:cNvPr id="1048893" name="Text 9"/>
          <p:cNvSpPr/>
          <p:nvPr/>
        </p:nvSpPr>
        <p:spPr>
          <a:xfrm>
            <a:off x="819150" y="4343400"/>
            <a:ext cx="3263900" cy="508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Canguros, koalas, ornitorrincos, demonios de Tasmania</a:t>
            </a:r>
            <a:endParaRPr dirty="0" sz="1600" lang="en-US"/>
          </a:p>
        </p:txBody>
      </p:sp>
      <p:sp>
        <p:nvSpPr>
          <p:cNvPr id="1048894" name="Shape 10"/>
          <p:cNvSpPr/>
          <p:nvPr/>
        </p:nvSpPr>
        <p:spPr>
          <a:xfrm>
            <a:off x="4343400" y="3352800"/>
            <a:ext cx="3479800" cy="1651000"/>
          </a:xfrm>
          <a:prstGeom prst="roundRect">
            <a:avLst>
              <a:gd name="adj" fmla="val 3077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895" name="Shape 11"/>
          <p:cNvSpPr/>
          <p:nvPr/>
        </p:nvSpPr>
        <p:spPr>
          <a:xfrm>
            <a:off x="5919788" y="3505200"/>
            <a:ext cx="333375" cy="381000"/>
          </a:xfrm>
          <a:custGeom>
            <a:avLst/>
            <a:ahLst/>
            <a:rect l="l" t="t" r="r" b="b"/>
            <a:pathLst>
              <a:path w="333375" h="381000">
                <a:moveTo>
                  <a:pt x="166688" y="-23812"/>
                </a:moveTo>
                <a:cubicBezTo>
                  <a:pt x="171896" y="-23812"/>
                  <a:pt x="176882" y="-21506"/>
                  <a:pt x="180305" y="-17487"/>
                </a:cubicBezTo>
                <a:lnTo>
                  <a:pt x="281508" y="101575"/>
                </a:lnTo>
                <a:cubicBezTo>
                  <a:pt x="286048" y="106859"/>
                  <a:pt x="287015" y="114300"/>
                  <a:pt x="284113" y="120625"/>
                </a:cubicBezTo>
                <a:cubicBezTo>
                  <a:pt x="281211" y="126950"/>
                  <a:pt x="274886" y="130969"/>
                  <a:pt x="267891" y="130969"/>
                </a:cubicBezTo>
                <a:lnTo>
                  <a:pt x="249362" y="130969"/>
                </a:lnTo>
                <a:lnTo>
                  <a:pt x="305321" y="196825"/>
                </a:lnTo>
                <a:cubicBezTo>
                  <a:pt x="309860" y="202109"/>
                  <a:pt x="310828" y="209550"/>
                  <a:pt x="307925" y="215875"/>
                </a:cubicBezTo>
                <a:cubicBezTo>
                  <a:pt x="305023" y="222200"/>
                  <a:pt x="298698" y="226219"/>
                  <a:pt x="291703" y="226219"/>
                </a:cubicBezTo>
                <a:lnTo>
                  <a:pt x="263054" y="226219"/>
                </a:lnTo>
                <a:lnTo>
                  <a:pt x="329133" y="303981"/>
                </a:lnTo>
                <a:cubicBezTo>
                  <a:pt x="333673" y="309265"/>
                  <a:pt x="334640" y="316706"/>
                  <a:pt x="331738" y="323031"/>
                </a:cubicBezTo>
                <a:cubicBezTo>
                  <a:pt x="328836" y="329357"/>
                  <a:pt x="322511" y="333375"/>
                  <a:pt x="315516" y="333375"/>
                </a:cubicBezTo>
                <a:lnTo>
                  <a:pt x="190500" y="333375"/>
                </a:lnTo>
                <a:lnTo>
                  <a:pt x="190500" y="381000"/>
                </a:lnTo>
                <a:cubicBezTo>
                  <a:pt x="190500" y="394171"/>
                  <a:pt x="179859" y="404813"/>
                  <a:pt x="166688" y="404813"/>
                </a:cubicBezTo>
                <a:cubicBezTo>
                  <a:pt x="153516" y="404813"/>
                  <a:pt x="142875" y="394171"/>
                  <a:pt x="142875" y="381000"/>
                </a:cubicBezTo>
                <a:lnTo>
                  <a:pt x="142875" y="333375"/>
                </a:lnTo>
                <a:lnTo>
                  <a:pt x="17859" y="333375"/>
                </a:lnTo>
                <a:cubicBezTo>
                  <a:pt x="10864" y="333375"/>
                  <a:pt x="4539" y="329357"/>
                  <a:pt x="1637" y="323031"/>
                </a:cubicBezTo>
                <a:cubicBezTo>
                  <a:pt x="-1265" y="316706"/>
                  <a:pt x="-298" y="309265"/>
                  <a:pt x="4242" y="303981"/>
                </a:cubicBezTo>
                <a:lnTo>
                  <a:pt x="70321" y="226219"/>
                </a:lnTo>
                <a:lnTo>
                  <a:pt x="41672" y="226219"/>
                </a:lnTo>
                <a:cubicBezTo>
                  <a:pt x="34677" y="226219"/>
                  <a:pt x="28352" y="222200"/>
                  <a:pt x="25450" y="215875"/>
                </a:cubicBezTo>
                <a:cubicBezTo>
                  <a:pt x="22547" y="209550"/>
                  <a:pt x="23515" y="202109"/>
                  <a:pt x="28054" y="196825"/>
                </a:cubicBezTo>
                <a:lnTo>
                  <a:pt x="84013" y="130969"/>
                </a:lnTo>
                <a:lnTo>
                  <a:pt x="65484" y="130969"/>
                </a:lnTo>
                <a:cubicBezTo>
                  <a:pt x="58489" y="130969"/>
                  <a:pt x="52164" y="126950"/>
                  <a:pt x="49262" y="120625"/>
                </a:cubicBezTo>
                <a:cubicBezTo>
                  <a:pt x="46360" y="114300"/>
                  <a:pt x="47327" y="106859"/>
                  <a:pt x="51867" y="101575"/>
                </a:cubicBezTo>
                <a:lnTo>
                  <a:pt x="153070" y="-17487"/>
                </a:lnTo>
                <a:cubicBezTo>
                  <a:pt x="156493" y="-21506"/>
                  <a:pt x="161479" y="-23812"/>
                  <a:pt x="166688" y="-23812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896" name="Text 12"/>
          <p:cNvSpPr/>
          <p:nvPr/>
        </p:nvSpPr>
        <p:spPr>
          <a:xfrm>
            <a:off x="4438650" y="3987800"/>
            <a:ext cx="3289300" cy="3556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30000"/>
              </a:lnSpc>
            </a:pPr>
            <a:r>
              <a:rPr b="1" dirty="0" sz="18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Flora Característica</a:t>
            </a:r>
            <a:endParaRPr dirty="0" sz="1600" lang="en-US"/>
          </a:p>
        </p:txBody>
      </p:sp>
      <p:sp>
        <p:nvSpPr>
          <p:cNvPr id="1048897" name="Text 13"/>
          <p:cNvSpPr/>
          <p:nvPr/>
        </p:nvSpPr>
        <p:spPr>
          <a:xfrm>
            <a:off x="4451350" y="4343400"/>
            <a:ext cx="3263900" cy="508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700+ especies de eucaliptos, bosques tropicales</a:t>
            </a:r>
            <a:endParaRPr dirty="0" sz="1600" lang="en-US"/>
          </a:p>
        </p:txBody>
      </p:sp>
      <p:sp>
        <p:nvSpPr>
          <p:cNvPr id="1048898" name="Shape 14"/>
          <p:cNvSpPr/>
          <p:nvPr/>
        </p:nvSpPr>
        <p:spPr>
          <a:xfrm>
            <a:off x="508000" y="5359400"/>
            <a:ext cx="7518400" cy="2082800"/>
          </a:xfrm>
          <a:prstGeom prst="roundRect">
            <a:avLst>
              <a:gd name="adj" fmla="val 4878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899" name="Shape 15"/>
          <p:cNvSpPr/>
          <p:nvPr/>
        </p:nvSpPr>
        <p:spPr>
          <a:xfrm>
            <a:off x="742950" y="5626100"/>
            <a:ext cx="228600" cy="228600"/>
          </a:xfrm>
          <a:custGeom>
            <a:avLst/>
            <a:ahLst/>
            <a:rect l="l" t="t" r="r" b="b"/>
            <a:pathLst>
              <a:path w="228600" h="228600">
                <a:moveTo>
                  <a:pt x="183326" y="55409"/>
                </a:moveTo>
                <a:cubicBezTo>
                  <a:pt x="192569" y="62374"/>
                  <a:pt x="203865" y="69116"/>
                  <a:pt x="216456" y="70812"/>
                </a:cubicBezTo>
                <a:cubicBezTo>
                  <a:pt x="222305" y="71616"/>
                  <a:pt x="227707" y="67464"/>
                  <a:pt x="228511" y="61615"/>
                </a:cubicBezTo>
                <a:cubicBezTo>
                  <a:pt x="229314" y="55766"/>
                  <a:pt x="225162" y="50363"/>
                  <a:pt x="219313" y="49560"/>
                </a:cubicBezTo>
                <a:cubicBezTo>
                  <a:pt x="212214" y="48622"/>
                  <a:pt x="204490" y="44514"/>
                  <a:pt x="196230" y="38308"/>
                </a:cubicBezTo>
                <a:cubicBezTo>
                  <a:pt x="179085" y="25360"/>
                  <a:pt x="155823" y="25360"/>
                  <a:pt x="138633" y="38308"/>
                </a:cubicBezTo>
                <a:cubicBezTo>
                  <a:pt x="127918" y="46390"/>
                  <a:pt x="120461" y="50051"/>
                  <a:pt x="114300" y="50051"/>
                </a:cubicBezTo>
                <a:cubicBezTo>
                  <a:pt x="108139" y="50051"/>
                  <a:pt x="100682" y="46390"/>
                  <a:pt x="89967" y="38308"/>
                </a:cubicBezTo>
                <a:cubicBezTo>
                  <a:pt x="72822" y="25360"/>
                  <a:pt x="49560" y="25360"/>
                  <a:pt x="32370" y="38308"/>
                </a:cubicBezTo>
                <a:cubicBezTo>
                  <a:pt x="24110" y="44514"/>
                  <a:pt x="16386" y="48622"/>
                  <a:pt x="9287" y="49560"/>
                </a:cubicBezTo>
                <a:cubicBezTo>
                  <a:pt x="3438" y="50363"/>
                  <a:pt x="-714" y="55721"/>
                  <a:pt x="89" y="61615"/>
                </a:cubicBezTo>
                <a:cubicBezTo>
                  <a:pt x="893" y="67508"/>
                  <a:pt x="6251" y="71616"/>
                  <a:pt x="12144" y="70812"/>
                </a:cubicBezTo>
                <a:cubicBezTo>
                  <a:pt x="24735" y="69116"/>
                  <a:pt x="36076" y="62374"/>
                  <a:pt x="45274" y="55409"/>
                </a:cubicBezTo>
                <a:cubicBezTo>
                  <a:pt x="54784" y="48220"/>
                  <a:pt x="67553" y="48220"/>
                  <a:pt x="77063" y="55409"/>
                </a:cubicBezTo>
                <a:cubicBezTo>
                  <a:pt x="87868" y="63579"/>
                  <a:pt x="100414" y="71438"/>
                  <a:pt x="114300" y="71438"/>
                </a:cubicBezTo>
                <a:cubicBezTo>
                  <a:pt x="128186" y="71438"/>
                  <a:pt x="140687" y="63535"/>
                  <a:pt x="151537" y="55409"/>
                </a:cubicBezTo>
                <a:cubicBezTo>
                  <a:pt x="161047" y="48220"/>
                  <a:pt x="173816" y="48220"/>
                  <a:pt x="183326" y="55409"/>
                </a:cubicBezTo>
                <a:close/>
                <a:moveTo>
                  <a:pt x="183326" y="119702"/>
                </a:moveTo>
                <a:cubicBezTo>
                  <a:pt x="192569" y="126668"/>
                  <a:pt x="203865" y="133410"/>
                  <a:pt x="216456" y="135106"/>
                </a:cubicBezTo>
                <a:cubicBezTo>
                  <a:pt x="222305" y="135910"/>
                  <a:pt x="227707" y="131758"/>
                  <a:pt x="228511" y="125909"/>
                </a:cubicBezTo>
                <a:cubicBezTo>
                  <a:pt x="229314" y="120060"/>
                  <a:pt x="225162" y="114657"/>
                  <a:pt x="219313" y="113854"/>
                </a:cubicBezTo>
                <a:cubicBezTo>
                  <a:pt x="212214" y="112916"/>
                  <a:pt x="204490" y="108808"/>
                  <a:pt x="196230" y="102602"/>
                </a:cubicBezTo>
                <a:cubicBezTo>
                  <a:pt x="179085" y="89654"/>
                  <a:pt x="155823" y="89654"/>
                  <a:pt x="138633" y="102602"/>
                </a:cubicBezTo>
                <a:cubicBezTo>
                  <a:pt x="127918" y="110683"/>
                  <a:pt x="120461" y="114345"/>
                  <a:pt x="114300" y="114345"/>
                </a:cubicBezTo>
                <a:cubicBezTo>
                  <a:pt x="108139" y="114345"/>
                  <a:pt x="100682" y="110683"/>
                  <a:pt x="89967" y="102602"/>
                </a:cubicBezTo>
                <a:cubicBezTo>
                  <a:pt x="72822" y="89654"/>
                  <a:pt x="49560" y="89654"/>
                  <a:pt x="32370" y="102602"/>
                </a:cubicBezTo>
                <a:cubicBezTo>
                  <a:pt x="24110" y="108808"/>
                  <a:pt x="16386" y="112916"/>
                  <a:pt x="9287" y="113854"/>
                </a:cubicBezTo>
                <a:cubicBezTo>
                  <a:pt x="3438" y="114613"/>
                  <a:pt x="-714" y="120015"/>
                  <a:pt x="89" y="125909"/>
                </a:cubicBezTo>
                <a:cubicBezTo>
                  <a:pt x="893" y="131802"/>
                  <a:pt x="6251" y="135910"/>
                  <a:pt x="12144" y="135106"/>
                </a:cubicBezTo>
                <a:cubicBezTo>
                  <a:pt x="24735" y="133410"/>
                  <a:pt x="36076" y="126668"/>
                  <a:pt x="45274" y="119702"/>
                </a:cubicBezTo>
                <a:cubicBezTo>
                  <a:pt x="54784" y="112514"/>
                  <a:pt x="67553" y="112514"/>
                  <a:pt x="77063" y="119702"/>
                </a:cubicBezTo>
                <a:cubicBezTo>
                  <a:pt x="87868" y="127873"/>
                  <a:pt x="100414" y="135731"/>
                  <a:pt x="114300" y="135731"/>
                </a:cubicBezTo>
                <a:cubicBezTo>
                  <a:pt x="128186" y="135731"/>
                  <a:pt x="140687" y="127828"/>
                  <a:pt x="151537" y="119702"/>
                </a:cubicBezTo>
                <a:cubicBezTo>
                  <a:pt x="161047" y="112514"/>
                  <a:pt x="173816" y="112514"/>
                  <a:pt x="183326" y="119702"/>
                </a:cubicBezTo>
                <a:close/>
                <a:moveTo>
                  <a:pt x="151537" y="183996"/>
                </a:moveTo>
                <a:cubicBezTo>
                  <a:pt x="161047" y="176808"/>
                  <a:pt x="173816" y="176808"/>
                  <a:pt x="183326" y="183996"/>
                </a:cubicBezTo>
                <a:cubicBezTo>
                  <a:pt x="192569" y="190961"/>
                  <a:pt x="203865" y="197703"/>
                  <a:pt x="216456" y="199400"/>
                </a:cubicBezTo>
                <a:cubicBezTo>
                  <a:pt x="222305" y="200204"/>
                  <a:pt x="227707" y="196051"/>
                  <a:pt x="228511" y="190202"/>
                </a:cubicBezTo>
                <a:cubicBezTo>
                  <a:pt x="229314" y="184353"/>
                  <a:pt x="225162" y="178951"/>
                  <a:pt x="219313" y="178147"/>
                </a:cubicBezTo>
                <a:cubicBezTo>
                  <a:pt x="212214" y="177210"/>
                  <a:pt x="204490" y="173102"/>
                  <a:pt x="196230" y="166896"/>
                </a:cubicBezTo>
                <a:cubicBezTo>
                  <a:pt x="179085" y="153948"/>
                  <a:pt x="155823" y="153948"/>
                  <a:pt x="138633" y="166896"/>
                </a:cubicBezTo>
                <a:cubicBezTo>
                  <a:pt x="127918" y="174977"/>
                  <a:pt x="120461" y="178638"/>
                  <a:pt x="114300" y="178638"/>
                </a:cubicBezTo>
                <a:cubicBezTo>
                  <a:pt x="108139" y="178638"/>
                  <a:pt x="100682" y="174977"/>
                  <a:pt x="89967" y="166896"/>
                </a:cubicBezTo>
                <a:cubicBezTo>
                  <a:pt x="72822" y="153948"/>
                  <a:pt x="49560" y="153948"/>
                  <a:pt x="32370" y="166896"/>
                </a:cubicBezTo>
                <a:cubicBezTo>
                  <a:pt x="24110" y="173102"/>
                  <a:pt x="16386" y="177210"/>
                  <a:pt x="9287" y="178147"/>
                </a:cubicBezTo>
                <a:cubicBezTo>
                  <a:pt x="3438" y="178951"/>
                  <a:pt x="-714" y="184309"/>
                  <a:pt x="89" y="190202"/>
                </a:cubicBezTo>
                <a:cubicBezTo>
                  <a:pt x="893" y="196096"/>
                  <a:pt x="6251" y="200204"/>
                  <a:pt x="12144" y="199400"/>
                </a:cubicBezTo>
                <a:cubicBezTo>
                  <a:pt x="24735" y="197703"/>
                  <a:pt x="36076" y="190961"/>
                  <a:pt x="45274" y="183996"/>
                </a:cubicBezTo>
                <a:cubicBezTo>
                  <a:pt x="54784" y="176808"/>
                  <a:pt x="67553" y="176808"/>
                  <a:pt x="77063" y="183996"/>
                </a:cubicBezTo>
                <a:cubicBezTo>
                  <a:pt x="87868" y="192167"/>
                  <a:pt x="100414" y="200025"/>
                  <a:pt x="114300" y="200025"/>
                </a:cubicBezTo>
                <a:cubicBezTo>
                  <a:pt x="128186" y="200025"/>
                  <a:pt x="140687" y="192122"/>
                  <a:pt x="151537" y="183996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900" name="Text 16"/>
          <p:cNvSpPr/>
          <p:nvPr/>
        </p:nvSpPr>
        <p:spPr>
          <a:xfrm>
            <a:off x="1003300" y="5562600"/>
            <a:ext cx="69342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Ecosistemas Marinos</a:t>
            </a:r>
            <a:endParaRPr dirty="0" sz="1600" lang="en-US"/>
          </a:p>
        </p:txBody>
      </p:sp>
      <p:sp>
        <p:nvSpPr>
          <p:cNvPr id="1048901" name="Shape 17"/>
          <p:cNvSpPr/>
          <p:nvPr/>
        </p:nvSpPr>
        <p:spPr>
          <a:xfrm>
            <a:off x="711200" y="60198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902" name="Shape 18"/>
          <p:cNvSpPr/>
          <p:nvPr/>
        </p:nvSpPr>
        <p:spPr>
          <a:xfrm>
            <a:off x="850900" y="6172200"/>
            <a:ext cx="228600" cy="203200"/>
          </a:xfrm>
          <a:custGeom>
            <a:avLst/>
            <a:ahLst/>
            <a:rect l="l" t="t" r="r" b="b"/>
            <a:pathLst>
              <a:path w="228600" h="203200">
                <a:moveTo>
                  <a:pt x="71636" y="56158"/>
                </a:moveTo>
                <a:cubicBezTo>
                  <a:pt x="87193" y="43061"/>
                  <a:pt x="108188" y="31750"/>
                  <a:pt x="133350" y="31750"/>
                </a:cubicBezTo>
                <a:cubicBezTo>
                  <a:pt x="158512" y="31750"/>
                  <a:pt x="179507" y="43061"/>
                  <a:pt x="195064" y="56158"/>
                </a:cubicBezTo>
                <a:cubicBezTo>
                  <a:pt x="210582" y="69255"/>
                  <a:pt x="221615" y="84892"/>
                  <a:pt x="227211" y="95766"/>
                </a:cubicBezTo>
                <a:cubicBezTo>
                  <a:pt x="229076" y="99417"/>
                  <a:pt x="229076" y="103743"/>
                  <a:pt x="227211" y="107394"/>
                </a:cubicBezTo>
                <a:cubicBezTo>
                  <a:pt x="221615" y="118269"/>
                  <a:pt x="210582" y="133906"/>
                  <a:pt x="195064" y="147003"/>
                </a:cubicBezTo>
                <a:cubicBezTo>
                  <a:pt x="179507" y="160139"/>
                  <a:pt x="158552" y="171410"/>
                  <a:pt x="133350" y="171410"/>
                </a:cubicBezTo>
                <a:cubicBezTo>
                  <a:pt x="108148" y="171410"/>
                  <a:pt x="87193" y="160099"/>
                  <a:pt x="71636" y="147003"/>
                </a:cubicBezTo>
                <a:cubicBezTo>
                  <a:pt x="65207" y="141565"/>
                  <a:pt x="59531" y="135692"/>
                  <a:pt x="54689" y="129897"/>
                </a:cubicBezTo>
                <a:lnTo>
                  <a:pt x="19090" y="150654"/>
                </a:lnTo>
                <a:cubicBezTo>
                  <a:pt x="14129" y="153551"/>
                  <a:pt x="7818" y="152757"/>
                  <a:pt x="3731" y="148709"/>
                </a:cubicBezTo>
                <a:cubicBezTo>
                  <a:pt x="-357" y="144661"/>
                  <a:pt x="-1191" y="138390"/>
                  <a:pt x="1627" y="133390"/>
                </a:cubicBezTo>
                <a:lnTo>
                  <a:pt x="19844" y="101600"/>
                </a:lnTo>
                <a:lnTo>
                  <a:pt x="1667" y="69810"/>
                </a:lnTo>
                <a:cubicBezTo>
                  <a:pt x="-1191" y="64810"/>
                  <a:pt x="-317" y="58539"/>
                  <a:pt x="3770" y="54491"/>
                </a:cubicBezTo>
                <a:cubicBezTo>
                  <a:pt x="7858" y="50443"/>
                  <a:pt x="14129" y="49649"/>
                  <a:pt x="19129" y="52546"/>
                </a:cubicBezTo>
                <a:lnTo>
                  <a:pt x="54729" y="73303"/>
                </a:lnTo>
                <a:cubicBezTo>
                  <a:pt x="59571" y="67508"/>
                  <a:pt x="65246" y="61635"/>
                  <a:pt x="71676" y="56198"/>
                </a:cubicBezTo>
                <a:close/>
                <a:moveTo>
                  <a:pt x="177800" y="101600"/>
                </a:moveTo>
                <a:cubicBezTo>
                  <a:pt x="177800" y="94591"/>
                  <a:pt x="172109" y="88900"/>
                  <a:pt x="165100" y="88900"/>
                </a:cubicBezTo>
                <a:cubicBezTo>
                  <a:pt x="158091" y="88900"/>
                  <a:pt x="152400" y="94591"/>
                  <a:pt x="152400" y="101600"/>
                </a:cubicBezTo>
                <a:cubicBezTo>
                  <a:pt x="152400" y="108609"/>
                  <a:pt x="158091" y="114300"/>
                  <a:pt x="165100" y="114300"/>
                </a:cubicBezTo>
                <a:cubicBezTo>
                  <a:pt x="172109" y="114300"/>
                  <a:pt x="177800" y="108609"/>
                  <a:pt x="177800" y="1016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903" name="Text 19"/>
          <p:cNvSpPr/>
          <p:nvPr/>
        </p:nvSpPr>
        <p:spPr>
          <a:xfrm>
            <a:off x="1371600" y="6019800"/>
            <a:ext cx="40513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Gran Barrera de Coral</a:t>
            </a:r>
            <a:endParaRPr dirty="0" sz="1600" lang="en-US"/>
          </a:p>
        </p:txBody>
      </p:sp>
      <p:sp>
        <p:nvSpPr>
          <p:cNvPr id="1048904" name="Text 20"/>
          <p:cNvSpPr/>
          <p:nvPr/>
        </p:nvSpPr>
        <p:spPr>
          <a:xfrm>
            <a:off x="1371600" y="6324600"/>
            <a:ext cx="40386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2.300 km, 2.900 arrecifes, 1.500 especies de peces</a:t>
            </a:r>
            <a:endParaRPr dirty="0" sz="1600" lang="en-US"/>
          </a:p>
        </p:txBody>
      </p:sp>
      <p:sp>
        <p:nvSpPr>
          <p:cNvPr id="1048905" name="Shape 21"/>
          <p:cNvSpPr/>
          <p:nvPr/>
        </p:nvSpPr>
        <p:spPr>
          <a:xfrm>
            <a:off x="711200" y="66802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906" name="Shape 22"/>
          <p:cNvSpPr/>
          <p:nvPr/>
        </p:nvSpPr>
        <p:spPr>
          <a:xfrm>
            <a:off x="863600" y="68326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62957" y="49252"/>
                </a:moveTo>
                <a:cubicBezTo>
                  <a:pt x="171172" y="55443"/>
                  <a:pt x="181213" y="61436"/>
                  <a:pt x="192405" y="62944"/>
                </a:cubicBezTo>
                <a:cubicBezTo>
                  <a:pt x="197604" y="63659"/>
                  <a:pt x="202406" y="59968"/>
                  <a:pt x="203121" y="54769"/>
                </a:cubicBezTo>
                <a:cubicBezTo>
                  <a:pt x="203835" y="49570"/>
                  <a:pt x="200144" y="44768"/>
                  <a:pt x="194945" y="44053"/>
                </a:cubicBezTo>
                <a:cubicBezTo>
                  <a:pt x="188635" y="43220"/>
                  <a:pt x="181769" y="39568"/>
                  <a:pt x="174427" y="34052"/>
                </a:cubicBezTo>
                <a:cubicBezTo>
                  <a:pt x="159187" y="22543"/>
                  <a:pt x="138509" y="22543"/>
                  <a:pt x="123230" y="34052"/>
                </a:cubicBezTo>
                <a:cubicBezTo>
                  <a:pt x="113705" y="41235"/>
                  <a:pt x="107077" y="44490"/>
                  <a:pt x="101600" y="44490"/>
                </a:cubicBezTo>
                <a:cubicBezTo>
                  <a:pt x="96123" y="44490"/>
                  <a:pt x="89495" y="41235"/>
                  <a:pt x="79970" y="34052"/>
                </a:cubicBezTo>
                <a:cubicBezTo>
                  <a:pt x="64730" y="22543"/>
                  <a:pt x="44053" y="22543"/>
                  <a:pt x="28773" y="34052"/>
                </a:cubicBezTo>
                <a:cubicBezTo>
                  <a:pt x="21431" y="39568"/>
                  <a:pt x="14565" y="43220"/>
                  <a:pt x="8255" y="44053"/>
                </a:cubicBezTo>
                <a:cubicBezTo>
                  <a:pt x="3056" y="44768"/>
                  <a:pt x="-635" y="49530"/>
                  <a:pt x="79" y="54769"/>
                </a:cubicBezTo>
                <a:cubicBezTo>
                  <a:pt x="794" y="60007"/>
                  <a:pt x="5556" y="63659"/>
                  <a:pt x="10795" y="62944"/>
                </a:cubicBezTo>
                <a:cubicBezTo>
                  <a:pt x="21987" y="61436"/>
                  <a:pt x="32068" y="55443"/>
                  <a:pt x="40243" y="49252"/>
                </a:cubicBezTo>
                <a:cubicBezTo>
                  <a:pt x="48697" y="42863"/>
                  <a:pt x="60047" y="42863"/>
                  <a:pt x="68501" y="49252"/>
                </a:cubicBezTo>
                <a:cubicBezTo>
                  <a:pt x="78105" y="56515"/>
                  <a:pt x="89257" y="63500"/>
                  <a:pt x="101600" y="63500"/>
                </a:cubicBezTo>
                <a:cubicBezTo>
                  <a:pt x="113943" y="63500"/>
                  <a:pt x="125055" y="56475"/>
                  <a:pt x="134699" y="49252"/>
                </a:cubicBezTo>
                <a:cubicBezTo>
                  <a:pt x="143153" y="42863"/>
                  <a:pt x="154503" y="42863"/>
                  <a:pt x="162957" y="49252"/>
                </a:cubicBezTo>
                <a:close/>
                <a:moveTo>
                  <a:pt x="162957" y="106402"/>
                </a:moveTo>
                <a:cubicBezTo>
                  <a:pt x="171172" y="112593"/>
                  <a:pt x="181213" y="118586"/>
                  <a:pt x="192405" y="120094"/>
                </a:cubicBezTo>
                <a:cubicBezTo>
                  <a:pt x="197604" y="120809"/>
                  <a:pt x="202406" y="117118"/>
                  <a:pt x="203121" y="111919"/>
                </a:cubicBezTo>
                <a:cubicBezTo>
                  <a:pt x="203835" y="106720"/>
                  <a:pt x="200144" y="101918"/>
                  <a:pt x="194945" y="101203"/>
                </a:cubicBezTo>
                <a:cubicBezTo>
                  <a:pt x="188635" y="100370"/>
                  <a:pt x="181769" y="96718"/>
                  <a:pt x="174427" y="91202"/>
                </a:cubicBezTo>
                <a:cubicBezTo>
                  <a:pt x="159187" y="79693"/>
                  <a:pt x="138509" y="79693"/>
                  <a:pt x="123230" y="91202"/>
                </a:cubicBezTo>
                <a:cubicBezTo>
                  <a:pt x="113705" y="98385"/>
                  <a:pt x="107077" y="101640"/>
                  <a:pt x="101600" y="101640"/>
                </a:cubicBezTo>
                <a:cubicBezTo>
                  <a:pt x="96123" y="101640"/>
                  <a:pt x="89495" y="98385"/>
                  <a:pt x="79970" y="91202"/>
                </a:cubicBezTo>
                <a:cubicBezTo>
                  <a:pt x="64730" y="79693"/>
                  <a:pt x="44053" y="79693"/>
                  <a:pt x="28773" y="91202"/>
                </a:cubicBezTo>
                <a:cubicBezTo>
                  <a:pt x="21431" y="96718"/>
                  <a:pt x="14565" y="100370"/>
                  <a:pt x="8255" y="101203"/>
                </a:cubicBezTo>
                <a:cubicBezTo>
                  <a:pt x="3056" y="101878"/>
                  <a:pt x="-635" y="106680"/>
                  <a:pt x="79" y="111919"/>
                </a:cubicBezTo>
                <a:cubicBezTo>
                  <a:pt x="794" y="117157"/>
                  <a:pt x="5556" y="120809"/>
                  <a:pt x="10795" y="120094"/>
                </a:cubicBezTo>
                <a:cubicBezTo>
                  <a:pt x="21987" y="118586"/>
                  <a:pt x="32068" y="112593"/>
                  <a:pt x="40243" y="106402"/>
                </a:cubicBezTo>
                <a:cubicBezTo>
                  <a:pt x="48697" y="100013"/>
                  <a:pt x="60047" y="100013"/>
                  <a:pt x="68501" y="106402"/>
                </a:cubicBezTo>
                <a:cubicBezTo>
                  <a:pt x="78105" y="113665"/>
                  <a:pt x="89257" y="120650"/>
                  <a:pt x="101600" y="120650"/>
                </a:cubicBezTo>
                <a:cubicBezTo>
                  <a:pt x="113943" y="120650"/>
                  <a:pt x="125055" y="113625"/>
                  <a:pt x="134699" y="106402"/>
                </a:cubicBezTo>
                <a:cubicBezTo>
                  <a:pt x="143153" y="100013"/>
                  <a:pt x="154503" y="100013"/>
                  <a:pt x="162957" y="106402"/>
                </a:cubicBezTo>
                <a:close/>
                <a:moveTo>
                  <a:pt x="134699" y="163552"/>
                </a:moveTo>
                <a:cubicBezTo>
                  <a:pt x="143153" y="157163"/>
                  <a:pt x="154503" y="157163"/>
                  <a:pt x="162957" y="163552"/>
                </a:cubicBezTo>
                <a:cubicBezTo>
                  <a:pt x="171172" y="169743"/>
                  <a:pt x="181213" y="175736"/>
                  <a:pt x="192405" y="177244"/>
                </a:cubicBezTo>
                <a:cubicBezTo>
                  <a:pt x="197604" y="177959"/>
                  <a:pt x="202406" y="174268"/>
                  <a:pt x="203121" y="169069"/>
                </a:cubicBezTo>
                <a:cubicBezTo>
                  <a:pt x="203835" y="163870"/>
                  <a:pt x="200144" y="159068"/>
                  <a:pt x="194945" y="158353"/>
                </a:cubicBezTo>
                <a:cubicBezTo>
                  <a:pt x="188635" y="157520"/>
                  <a:pt x="181769" y="153868"/>
                  <a:pt x="174427" y="148352"/>
                </a:cubicBezTo>
                <a:cubicBezTo>
                  <a:pt x="159187" y="136843"/>
                  <a:pt x="138509" y="136843"/>
                  <a:pt x="123230" y="148352"/>
                </a:cubicBezTo>
                <a:cubicBezTo>
                  <a:pt x="113705" y="155535"/>
                  <a:pt x="107077" y="158790"/>
                  <a:pt x="101600" y="158790"/>
                </a:cubicBezTo>
                <a:cubicBezTo>
                  <a:pt x="96123" y="158790"/>
                  <a:pt x="89495" y="155535"/>
                  <a:pt x="79970" y="148352"/>
                </a:cubicBezTo>
                <a:cubicBezTo>
                  <a:pt x="64730" y="136843"/>
                  <a:pt x="44053" y="136843"/>
                  <a:pt x="28773" y="148352"/>
                </a:cubicBezTo>
                <a:cubicBezTo>
                  <a:pt x="21431" y="153868"/>
                  <a:pt x="14565" y="157520"/>
                  <a:pt x="8255" y="158353"/>
                </a:cubicBezTo>
                <a:cubicBezTo>
                  <a:pt x="3056" y="159068"/>
                  <a:pt x="-635" y="163830"/>
                  <a:pt x="79" y="169069"/>
                </a:cubicBezTo>
                <a:cubicBezTo>
                  <a:pt x="794" y="174308"/>
                  <a:pt x="5556" y="177959"/>
                  <a:pt x="10795" y="177244"/>
                </a:cubicBezTo>
                <a:cubicBezTo>
                  <a:pt x="21987" y="175736"/>
                  <a:pt x="32068" y="169743"/>
                  <a:pt x="40243" y="163552"/>
                </a:cubicBezTo>
                <a:cubicBezTo>
                  <a:pt x="48697" y="157163"/>
                  <a:pt x="60047" y="157163"/>
                  <a:pt x="68501" y="163552"/>
                </a:cubicBezTo>
                <a:cubicBezTo>
                  <a:pt x="78105" y="170815"/>
                  <a:pt x="89257" y="177800"/>
                  <a:pt x="101600" y="177800"/>
                </a:cubicBezTo>
                <a:cubicBezTo>
                  <a:pt x="113943" y="177800"/>
                  <a:pt x="125055" y="170775"/>
                  <a:pt x="134699" y="163552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907" name="Text 23"/>
          <p:cNvSpPr/>
          <p:nvPr/>
        </p:nvSpPr>
        <p:spPr>
          <a:xfrm>
            <a:off x="1371600" y="6680200"/>
            <a:ext cx="4330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Bosques de Kelp</a:t>
            </a:r>
            <a:endParaRPr dirty="0" sz="1600" lang="en-US"/>
          </a:p>
        </p:txBody>
      </p:sp>
      <p:sp>
        <p:nvSpPr>
          <p:cNvPr id="1048908" name="Text 24"/>
          <p:cNvSpPr/>
          <p:nvPr/>
        </p:nvSpPr>
        <p:spPr>
          <a:xfrm>
            <a:off x="1371600" y="6985000"/>
            <a:ext cx="43180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Ecosistemas costeros del sur, alta biodiversidad marina</a:t>
            </a:r>
            <a:endParaRPr dirty="0" sz="1600" lang="en-US"/>
          </a:p>
        </p:txBody>
      </p:sp>
      <p:sp>
        <p:nvSpPr>
          <p:cNvPr id="1048909" name="Shape 25"/>
          <p:cNvSpPr/>
          <p:nvPr/>
        </p:nvSpPr>
        <p:spPr>
          <a:xfrm>
            <a:off x="8229600" y="1828800"/>
            <a:ext cx="7518400" cy="4876800"/>
          </a:xfrm>
          <a:prstGeom prst="roundRect">
            <a:avLst>
              <a:gd name="adj" fmla="val 2083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910" name="Shape 26"/>
          <p:cNvSpPr/>
          <p:nvPr/>
        </p:nvSpPr>
        <p:spPr>
          <a:xfrm>
            <a:off x="8464550" y="2082800"/>
            <a:ext cx="254000" cy="254000"/>
          </a:xfrm>
          <a:custGeom>
            <a:avLst/>
            <a:ahLst/>
            <a:rect l="l" t="t" r="r" b="b"/>
            <a:pathLst>
              <a:path w="254000" h="254000">
                <a:moveTo>
                  <a:pt x="127000" y="0"/>
                </a:moveTo>
                <a:cubicBezTo>
                  <a:pt x="129282" y="0"/>
                  <a:pt x="131564" y="496"/>
                  <a:pt x="133648" y="1439"/>
                </a:cubicBezTo>
                <a:lnTo>
                  <a:pt x="227112" y="41077"/>
                </a:lnTo>
                <a:cubicBezTo>
                  <a:pt x="238026" y="45690"/>
                  <a:pt x="246162" y="56455"/>
                  <a:pt x="246112" y="69453"/>
                </a:cubicBezTo>
                <a:cubicBezTo>
                  <a:pt x="245864" y="118666"/>
                  <a:pt x="225623" y="208707"/>
                  <a:pt x="140146" y="249634"/>
                </a:cubicBezTo>
                <a:cubicBezTo>
                  <a:pt x="131862" y="253603"/>
                  <a:pt x="122238" y="253603"/>
                  <a:pt x="113953" y="249634"/>
                </a:cubicBezTo>
                <a:cubicBezTo>
                  <a:pt x="28426" y="208707"/>
                  <a:pt x="8235" y="118666"/>
                  <a:pt x="7987" y="69453"/>
                </a:cubicBezTo>
                <a:cubicBezTo>
                  <a:pt x="7937" y="56455"/>
                  <a:pt x="16073" y="45690"/>
                  <a:pt x="26987" y="41077"/>
                </a:cubicBezTo>
                <a:lnTo>
                  <a:pt x="120402" y="1439"/>
                </a:lnTo>
                <a:cubicBezTo>
                  <a:pt x="122486" y="496"/>
                  <a:pt x="124718" y="0"/>
                  <a:pt x="127000" y="0"/>
                </a:cubicBezTo>
                <a:close/>
                <a:moveTo>
                  <a:pt x="127000" y="33139"/>
                </a:moveTo>
                <a:lnTo>
                  <a:pt x="127000" y="220712"/>
                </a:lnTo>
                <a:cubicBezTo>
                  <a:pt x="195461" y="187573"/>
                  <a:pt x="213866" y="114151"/>
                  <a:pt x="214313" y="70197"/>
                </a:cubicBezTo>
                <a:lnTo>
                  <a:pt x="127000" y="33189"/>
                </a:lnTo>
                <a:lnTo>
                  <a:pt x="127000" y="33189"/>
                </a:ln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911" name="Text 27"/>
          <p:cNvSpPr/>
          <p:nvPr/>
        </p:nvSpPr>
        <p:spPr>
          <a:xfrm>
            <a:off x="8750300" y="2032000"/>
            <a:ext cx="69215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Políticas de Conservación</a:t>
            </a:r>
            <a:endParaRPr dirty="0" sz="1600" lang="en-US"/>
          </a:p>
        </p:txBody>
      </p:sp>
      <p:sp>
        <p:nvSpPr>
          <p:cNvPr id="1048912" name="Shape 28"/>
          <p:cNvSpPr/>
          <p:nvPr/>
        </p:nvSpPr>
        <p:spPr>
          <a:xfrm>
            <a:off x="8458200" y="25400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8913" name="Shape 29"/>
          <p:cNvSpPr/>
          <p:nvPr/>
        </p:nvSpPr>
        <p:spPr>
          <a:xfrm>
            <a:off x="8458200" y="25400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914" name="Text 30"/>
          <p:cNvSpPr/>
          <p:nvPr/>
        </p:nvSpPr>
        <p:spPr>
          <a:xfrm>
            <a:off x="8636000" y="26924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Objetivo 30×30</a:t>
            </a:r>
            <a:endParaRPr dirty="0" sz="1600" lang="en-US"/>
          </a:p>
        </p:txBody>
      </p:sp>
      <p:sp>
        <p:nvSpPr>
          <p:cNvPr id="1048915" name="Text 31"/>
          <p:cNvSpPr/>
          <p:nvPr/>
        </p:nvSpPr>
        <p:spPr>
          <a:xfrm>
            <a:off x="8636000" y="30480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Proteger el </a:t>
            </a: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30% de tierras y mares para 2030</a:t>
            </a:r>
            <a:endParaRPr dirty="0" sz="1600" lang="en-US"/>
          </a:p>
        </p:txBody>
      </p:sp>
      <p:sp>
        <p:nvSpPr>
          <p:cNvPr id="1048916" name="Shape 32"/>
          <p:cNvSpPr/>
          <p:nvPr/>
        </p:nvSpPr>
        <p:spPr>
          <a:xfrm>
            <a:off x="8458200" y="35560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8917" name="Shape 33"/>
          <p:cNvSpPr/>
          <p:nvPr/>
        </p:nvSpPr>
        <p:spPr>
          <a:xfrm>
            <a:off x="8458200" y="35560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918" name="Text 34"/>
          <p:cNvSpPr/>
          <p:nvPr/>
        </p:nvSpPr>
        <p:spPr>
          <a:xfrm>
            <a:off x="8636000" y="37084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 Nacional de Reservas</a:t>
            </a:r>
            <a:endParaRPr dirty="0" sz="1600" lang="en-US"/>
          </a:p>
        </p:txBody>
      </p:sp>
      <p:sp>
        <p:nvSpPr>
          <p:cNvPr id="1048919" name="Text 35"/>
          <p:cNvSpPr/>
          <p:nvPr/>
        </p:nvSpPr>
        <p:spPr>
          <a:xfrm>
            <a:off x="8636000" y="40640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Actualmente protege el </a:t>
            </a: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22% del territorio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(170M ha)</a:t>
            </a:r>
            <a:endParaRPr dirty="0" sz="1600" lang="en-US"/>
          </a:p>
        </p:txBody>
      </p:sp>
      <p:sp>
        <p:nvSpPr>
          <p:cNvPr id="1048920" name="Shape 36"/>
          <p:cNvSpPr/>
          <p:nvPr/>
        </p:nvSpPr>
        <p:spPr>
          <a:xfrm>
            <a:off x="8458200" y="45720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8921" name="Shape 37"/>
          <p:cNvSpPr/>
          <p:nvPr/>
        </p:nvSpPr>
        <p:spPr>
          <a:xfrm>
            <a:off x="8458200" y="45720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922" name="Text 38"/>
          <p:cNvSpPr/>
          <p:nvPr/>
        </p:nvSpPr>
        <p:spPr>
          <a:xfrm>
            <a:off x="8636000" y="47244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Áreas Protegidas Indígenas</a:t>
            </a:r>
            <a:endParaRPr dirty="0" sz="1600" lang="en-US"/>
          </a:p>
        </p:txBody>
      </p:sp>
      <p:sp>
        <p:nvSpPr>
          <p:cNvPr id="1048923" name="Text 39"/>
          <p:cNvSpPr/>
          <p:nvPr/>
        </p:nvSpPr>
        <p:spPr>
          <a:xfrm>
            <a:off x="8636000" y="50800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87 millones de hectáreas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gestionadas por pueblos originarios</a:t>
            </a:r>
            <a:endParaRPr dirty="0" sz="1600" lang="en-US"/>
          </a:p>
        </p:txBody>
      </p:sp>
      <p:sp>
        <p:nvSpPr>
          <p:cNvPr id="1048924" name="Shape 40"/>
          <p:cNvSpPr/>
          <p:nvPr/>
        </p:nvSpPr>
        <p:spPr>
          <a:xfrm>
            <a:off x="8458200" y="55880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8925" name="Shape 41"/>
          <p:cNvSpPr/>
          <p:nvPr/>
        </p:nvSpPr>
        <p:spPr>
          <a:xfrm>
            <a:off x="8458200" y="55880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926" name="Text 42"/>
          <p:cNvSpPr/>
          <p:nvPr/>
        </p:nvSpPr>
        <p:spPr>
          <a:xfrm>
            <a:off x="8636000" y="57404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 de Parques Marinos</a:t>
            </a:r>
            <a:endParaRPr dirty="0" sz="1600" lang="en-US"/>
          </a:p>
        </p:txBody>
      </p:sp>
      <p:sp>
        <p:nvSpPr>
          <p:cNvPr id="1048927" name="Text 43"/>
          <p:cNvSpPr/>
          <p:nvPr/>
        </p:nvSpPr>
        <p:spPr>
          <a:xfrm>
            <a:off x="8636000" y="60960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Cubre el </a:t>
            </a: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45% de aguas australianas</a:t>
            </a:r>
            <a:endParaRPr dirty="0" sz="1600" lang="en-US"/>
          </a:p>
        </p:txBody>
      </p:sp>
      <p:sp>
        <p:nvSpPr>
          <p:cNvPr id="1048928" name="Shape 44"/>
          <p:cNvSpPr/>
          <p:nvPr/>
        </p:nvSpPr>
        <p:spPr>
          <a:xfrm>
            <a:off x="8229600" y="6858000"/>
            <a:ext cx="7518400" cy="2260600"/>
          </a:xfrm>
          <a:prstGeom prst="roundRect">
            <a:avLst>
              <a:gd name="adj" fmla="val 4494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929" name="Text 45"/>
          <p:cNvSpPr/>
          <p:nvPr/>
        </p:nvSpPr>
        <p:spPr>
          <a:xfrm>
            <a:off x="8432800" y="70612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Inversión en Conservación</a:t>
            </a:r>
            <a:endParaRPr dirty="0" sz="1600" lang="en-US"/>
          </a:p>
        </p:txBody>
      </p:sp>
      <p:sp>
        <p:nvSpPr>
          <p:cNvPr id="1048930" name="Text 46"/>
          <p:cNvSpPr/>
          <p:nvPr/>
        </p:nvSpPr>
        <p:spPr>
          <a:xfrm>
            <a:off x="8432800" y="7543800"/>
            <a:ext cx="2463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Áreas Protegidas Indígenas</a:t>
            </a:r>
            <a:endParaRPr dirty="0" sz="1600" lang="en-US"/>
          </a:p>
        </p:txBody>
      </p:sp>
      <p:sp>
        <p:nvSpPr>
          <p:cNvPr id="1048931" name="Text 47"/>
          <p:cNvSpPr/>
          <p:nvPr/>
        </p:nvSpPr>
        <p:spPr>
          <a:xfrm>
            <a:off x="14655701" y="7518400"/>
            <a:ext cx="1003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$231.5M</a:t>
            </a:r>
            <a:endParaRPr dirty="0" sz="1600" lang="en-US"/>
          </a:p>
        </p:txBody>
      </p:sp>
      <p:sp>
        <p:nvSpPr>
          <p:cNvPr id="1048932" name="Text 48"/>
          <p:cNvSpPr/>
          <p:nvPr/>
        </p:nvSpPr>
        <p:spPr>
          <a:xfrm>
            <a:off x="8432800" y="7975600"/>
            <a:ext cx="72009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Inversión de 5 años (2023-2028) para 10 nuevas áreas protegidas</a:t>
            </a:r>
            <a:endParaRPr dirty="0" sz="1600" lang="en-US"/>
          </a:p>
        </p:txBody>
      </p:sp>
      <p:sp>
        <p:nvSpPr>
          <p:cNvPr id="1048933" name="Shape 49"/>
          <p:cNvSpPr/>
          <p:nvPr/>
        </p:nvSpPr>
        <p:spPr>
          <a:xfrm>
            <a:off x="8439150" y="8337550"/>
            <a:ext cx="7099300" cy="571500"/>
          </a:xfrm>
          <a:prstGeom prst="roundRect">
            <a:avLst>
              <a:gd name="adj" fmla="val 8889"/>
            </a:avLst>
          </a:prstGeom>
          <a:solidFill>
            <a:srgbClr val="D8976C">
              <a:alpha val="20000"/>
            </a:srgbClr>
          </a:solidFill>
          <a:ln w="12700">
            <a:solidFill>
              <a:srgbClr val="D8976C">
                <a:alpha val="40000"/>
              </a:srgbClr>
            </a:solidFill>
            <a:prstDash val="solid"/>
          </a:ln>
        </p:spPr>
      </p:sp>
      <p:sp>
        <p:nvSpPr>
          <p:cNvPr id="1048934" name="Text 50"/>
          <p:cNvSpPr/>
          <p:nvPr/>
        </p:nvSpPr>
        <p:spPr>
          <a:xfrm>
            <a:off x="8597900" y="8496300"/>
            <a:ext cx="6870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 de Acción 2022-2032: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Hoja de ruta para recuperación de especies amenazadas.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2E35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age 0" descr="https://kimi-web-img.moonshot.cn/img/media.timeout.com/2b97a77870eb12249d314af73c5750291961f5df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30000"/>
          </a:blip>
          <a:srcRect l="0" t="12467" r="0" b="12467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8938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8000"/>
                </a:srgbClr>
              </a:gs>
              <a:gs pos="50000">
                <a:srgbClr val="1A2E35">
                  <a:alpha val="90000"/>
                </a:srgbClr>
              </a:gs>
              <a:gs pos="100000">
                <a:srgbClr val="1A2E35">
                  <a:alpha val="70000"/>
                </a:srgbClr>
              </a:gs>
            </a:gsLst>
            <a:lin ang="0" scaled="1"/>
          </a:gradFill>
        </p:spPr>
      </p:sp>
      <p:sp>
        <p:nvSpPr>
          <p:cNvPr id="1048939" name="Text 1"/>
          <p:cNvSpPr/>
          <p:nvPr/>
        </p:nvSpPr>
        <p:spPr>
          <a:xfrm>
            <a:off x="508000" y="2654300"/>
            <a:ext cx="1733748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Capítulo 04</a:t>
            </a:r>
            <a:endParaRPr dirty="0" sz="1600" lang="en-US"/>
          </a:p>
        </p:txBody>
      </p:sp>
      <p:sp>
        <p:nvSpPr>
          <p:cNvPr id="1048940" name="Text 2"/>
          <p:cNvSpPr/>
          <p:nvPr/>
        </p:nvSpPr>
        <p:spPr>
          <a:xfrm>
            <a:off x="508000" y="3105150"/>
            <a:ext cx="15697200" cy="2286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Demografía y</a:t>
            </a:r>
            <a:endParaRPr dirty="0" sz="1600" lang="en-US"/>
          </a:p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Población</a:t>
            </a:r>
            <a:endParaRPr dirty="0" sz="1600" lang="en-US"/>
          </a:p>
        </p:txBody>
      </p:sp>
      <p:sp>
        <p:nvSpPr>
          <p:cNvPr id="1048941" name="Shape 3"/>
          <p:cNvSpPr/>
          <p:nvPr/>
        </p:nvSpPr>
        <p:spPr>
          <a:xfrm>
            <a:off x="508000" y="5695950"/>
            <a:ext cx="16256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942" name="Text 4"/>
          <p:cNvSpPr/>
          <p:nvPr/>
        </p:nvSpPr>
        <p:spPr>
          <a:xfrm>
            <a:off x="508000" y="6051550"/>
            <a:ext cx="8686800" cy="4953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2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Distribución poblacional y estructura demográfica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2E35"/>
        </a:solid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Text 0"/>
          <p:cNvSpPr/>
          <p:nvPr/>
        </p:nvSpPr>
        <p:spPr>
          <a:xfrm>
            <a:off x="508000" y="565150"/>
            <a:ext cx="1534319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Demografía</a:t>
            </a:r>
            <a:endParaRPr dirty="0" sz="1600" lang="en-US"/>
          </a:p>
        </p:txBody>
      </p:sp>
      <p:sp>
        <p:nvSpPr>
          <p:cNvPr id="1048947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Población y Distribución Urbana</a:t>
            </a:r>
            <a:endParaRPr dirty="0" sz="1600" lang="en-US"/>
          </a:p>
        </p:txBody>
      </p:sp>
      <p:sp>
        <p:nvSpPr>
          <p:cNvPr id="1048948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949" name="Shape 3"/>
          <p:cNvSpPr/>
          <p:nvPr/>
        </p:nvSpPr>
        <p:spPr>
          <a:xfrm>
            <a:off x="508000" y="1828800"/>
            <a:ext cx="9067800" cy="2692400"/>
          </a:xfrm>
          <a:prstGeom prst="roundRect">
            <a:avLst>
              <a:gd name="adj" fmla="val 3774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950" name="Text 4"/>
          <p:cNvSpPr/>
          <p:nvPr/>
        </p:nvSpPr>
        <p:spPr>
          <a:xfrm>
            <a:off x="711200" y="2032000"/>
            <a:ext cx="8788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Datos Demográficos Fundamentales</a:t>
            </a:r>
            <a:endParaRPr dirty="0" sz="1600" lang="en-US"/>
          </a:p>
        </p:txBody>
      </p:sp>
      <p:sp>
        <p:nvSpPr>
          <p:cNvPr id="1048951" name="Shape 5"/>
          <p:cNvSpPr/>
          <p:nvPr/>
        </p:nvSpPr>
        <p:spPr>
          <a:xfrm>
            <a:off x="711200" y="2540000"/>
            <a:ext cx="27813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952" name="Text 6"/>
          <p:cNvSpPr/>
          <p:nvPr/>
        </p:nvSpPr>
        <p:spPr>
          <a:xfrm>
            <a:off x="768350" y="2692400"/>
            <a:ext cx="26670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27.1M</a:t>
            </a:r>
            <a:endParaRPr dirty="0" sz="1600" lang="en-US"/>
          </a:p>
        </p:txBody>
      </p:sp>
      <p:sp>
        <p:nvSpPr>
          <p:cNvPr id="1048953" name="Text 7"/>
          <p:cNvSpPr/>
          <p:nvPr/>
        </p:nvSpPr>
        <p:spPr>
          <a:xfrm>
            <a:off x="819150" y="3149600"/>
            <a:ext cx="25654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Habitantes (2024)</a:t>
            </a:r>
            <a:endParaRPr dirty="0" sz="1600" lang="en-US"/>
          </a:p>
        </p:txBody>
      </p:sp>
      <p:sp>
        <p:nvSpPr>
          <p:cNvPr id="1048954" name="Shape 8"/>
          <p:cNvSpPr/>
          <p:nvPr/>
        </p:nvSpPr>
        <p:spPr>
          <a:xfrm>
            <a:off x="3647380" y="2540000"/>
            <a:ext cx="27813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955" name="Text 9"/>
          <p:cNvSpPr/>
          <p:nvPr/>
        </p:nvSpPr>
        <p:spPr>
          <a:xfrm>
            <a:off x="3704530" y="2692400"/>
            <a:ext cx="26670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1.6%</a:t>
            </a:r>
            <a:endParaRPr dirty="0" sz="1600" lang="en-US"/>
          </a:p>
        </p:txBody>
      </p:sp>
      <p:sp>
        <p:nvSpPr>
          <p:cNvPr id="1048956" name="Text 10"/>
          <p:cNvSpPr/>
          <p:nvPr/>
        </p:nvSpPr>
        <p:spPr>
          <a:xfrm>
            <a:off x="3755330" y="3149600"/>
            <a:ext cx="25654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Crecimiento anual</a:t>
            </a:r>
            <a:endParaRPr dirty="0" sz="1600" lang="en-US"/>
          </a:p>
        </p:txBody>
      </p:sp>
      <p:sp>
        <p:nvSpPr>
          <p:cNvPr id="1048957" name="Shape 11"/>
          <p:cNvSpPr/>
          <p:nvPr/>
        </p:nvSpPr>
        <p:spPr>
          <a:xfrm>
            <a:off x="6583561" y="2540000"/>
            <a:ext cx="27813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958" name="Text 12"/>
          <p:cNvSpPr/>
          <p:nvPr/>
        </p:nvSpPr>
        <p:spPr>
          <a:xfrm>
            <a:off x="6640711" y="2692400"/>
            <a:ext cx="26670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86%</a:t>
            </a:r>
            <a:endParaRPr dirty="0" sz="1600" lang="en-US"/>
          </a:p>
        </p:txBody>
      </p:sp>
      <p:sp>
        <p:nvSpPr>
          <p:cNvPr id="1048959" name="Text 13"/>
          <p:cNvSpPr/>
          <p:nvPr/>
        </p:nvSpPr>
        <p:spPr>
          <a:xfrm>
            <a:off x="6691511" y="3149600"/>
            <a:ext cx="25654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Población urbana</a:t>
            </a:r>
            <a:endParaRPr dirty="0" sz="1600" lang="en-US"/>
          </a:p>
        </p:txBody>
      </p:sp>
      <p:sp>
        <p:nvSpPr>
          <p:cNvPr id="1048960" name="Shape 14"/>
          <p:cNvSpPr/>
          <p:nvPr/>
        </p:nvSpPr>
        <p:spPr>
          <a:xfrm>
            <a:off x="711200" y="3708400"/>
            <a:ext cx="8661400" cy="609600"/>
          </a:xfrm>
          <a:prstGeom prst="roundRect">
            <a:avLst>
              <a:gd name="adj" fmla="val 8333"/>
            </a:avLst>
          </a:prstGeom>
          <a:solidFill>
            <a:srgbClr val="1A2E35">
              <a:alpha val="50196"/>
            </a:srgbClr>
          </a:solidFill>
        </p:spPr>
      </p:sp>
      <p:sp>
        <p:nvSpPr>
          <p:cNvPr id="1048961" name="Text 15"/>
          <p:cNvSpPr/>
          <p:nvPr/>
        </p:nvSpPr>
        <p:spPr>
          <a:xfrm>
            <a:off x="863600" y="3860800"/>
            <a:ext cx="84582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Característica clave:</a:t>
            </a: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Baja densidad poblacional (3.5 hab/km²) con alta concentración costera.</a:t>
            </a:r>
            <a:endParaRPr dirty="0" sz="1600" lang="en-US"/>
          </a:p>
        </p:txBody>
      </p:sp>
      <p:sp>
        <p:nvSpPr>
          <p:cNvPr id="1048962" name="Shape 16"/>
          <p:cNvSpPr/>
          <p:nvPr/>
        </p:nvSpPr>
        <p:spPr>
          <a:xfrm>
            <a:off x="508000" y="4673600"/>
            <a:ext cx="9067800" cy="3251200"/>
          </a:xfrm>
          <a:prstGeom prst="roundRect">
            <a:avLst>
              <a:gd name="adj" fmla="val 312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963" name="Text 17"/>
          <p:cNvSpPr/>
          <p:nvPr/>
        </p:nvSpPr>
        <p:spPr>
          <a:xfrm>
            <a:off x="711200" y="4876800"/>
            <a:ext cx="87757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Distribución por Estados y Territorios</a:t>
            </a:r>
            <a:endParaRPr dirty="0" sz="1600" lang="en-US"/>
          </a:p>
        </p:txBody>
      </p:sp>
      <p:sp>
        <p:nvSpPr>
          <p:cNvPr id="1048964" name="Text 18"/>
          <p:cNvSpPr/>
          <p:nvPr/>
        </p:nvSpPr>
        <p:spPr>
          <a:xfrm>
            <a:off x="711200" y="5334000"/>
            <a:ext cx="16256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Nueva Gales del Sur</a:t>
            </a:r>
            <a:endParaRPr dirty="0" sz="1600" lang="en-US"/>
          </a:p>
        </p:txBody>
      </p:sp>
      <p:sp>
        <p:nvSpPr>
          <p:cNvPr id="1048965" name="Text 19"/>
          <p:cNvSpPr/>
          <p:nvPr/>
        </p:nvSpPr>
        <p:spPr>
          <a:xfrm>
            <a:off x="8904883" y="5334000"/>
            <a:ext cx="54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8.47M</a:t>
            </a:r>
            <a:endParaRPr dirty="0" sz="1600" lang="en-US"/>
          </a:p>
        </p:txBody>
      </p:sp>
      <p:sp>
        <p:nvSpPr>
          <p:cNvPr id="1048966" name="Text 20"/>
          <p:cNvSpPr/>
          <p:nvPr/>
        </p:nvSpPr>
        <p:spPr>
          <a:xfrm>
            <a:off x="711200" y="5638800"/>
            <a:ext cx="685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Victoria</a:t>
            </a:r>
            <a:endParaRPr dirty="0" sz="1600" lang="en-US"/>
          </a:p>
        </p:txBody>
      </p:sp>
      <p:sp>
        <p:nvSpPr>
          <p:cNvPr id="1048967" name="Text 21"/>
          <p:cNvSpPr/>
          <p:nvPr/>
        </p:nvSpPr>
        <p:spPr>
          <a:xfrm>
            <a:off x="8881666" y="5638800"/>
            <a:ext cx="5715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6.96M</a:t>
            </a:r>
            <a:endParaRPr dirty="0" sz="1600" lang="en-US"/>
          </a:p>
        </p:txBody>
      </p:sp>
      <p:sp>
        <p:nvSpPr>
          <p:cNvPr id="1048968" name="Text 22"/>
          <p:cNvSpPr/>
          <p:nvPr/>
        </p:nvSpPr>
        <p:spPr>
          <a:xfrm>
            <a:off x="711200" y="5943600"/>
            <a:ext cx="10160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Queensland</a:t>
            </a:r>
            <a:endParaRPr dirty="0" sz="1600" lang="en-US"/>
          </a:p>
        </p:txBody>
      </p:sp>
      <p:sp>
        <p:nvSpPr>
          <p:cNvPr id="1048969" name="Text 23"/>
          <p:cNvSpPr/>
          <p:nvPr/>
        </p:nvSpPr>
        <p:spPr>
          <a:xfrm>
            <a:off x="8886428" y="5943600"/>
            <a:ext cx="5715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5.56M</a:t>
            </a:r>
            <a:endParaRPr dirty="0" sz="1600" lang="en-US"/>
          </a:p>
        </p:txBody>
      </p:sp>
      <p:sp>
        <p:nvSpPr>
          <p:cNvPr id="1048970" name="Text 24"/>
          <p:cNvSpPr/>
          <p:nvPr/>
        </p:nvSpPr>
        <p:spPr>
          <a:xfrm>
            <a:off x="711200" y="6248400"/>
            <a:ext cx="16256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Occidental</a:t>
            </a:r>
            <a:endParaRPr dirty="0" sz="1600" lang="en-US"/>
          </a:p>
        </p:txBody>
      </p:sp>
      <p:sp>
        <p:nvSpPr>
          <p:cNvPr id="1048971" name="Text 25"/>
          <p:cNvSpPr/>
          <p:nvPr/>
        </p:nvSpPr>
        <p:spPr>
          <a:xfrm>
            <a:off x="8891389" y="6248400"/>
            <a:ext cx="558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2.95M</a:t>
            </a:r>
            <a:endParaRPr dirty="0" sz="1600" lang="en-US"/>
          </a:p>
        </p:txBody>
      </p:sp>
      <p:sp>
        <p:nvSpPr>
          <p:cNvPr id="1048972" name="Text 26"/>
          <p:cNvSpPr/>
          <p:nvPr/>
        </p:nvSpPr>
        <p:spPr>
          <a:xfrm>
            <a:off x="711200" y="6553200"/>
            <a:ext cx="16129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Meridional</a:t>
            </a:r>
            <a:endParaRPr dirty="0" sz="1600" lang="en-US"/>
          </a:p>
        </p:txBody>
      </p:sp>
      <p:sp>
        <p:nvSpPr>
          <p:cNvPr id="1048973" name="Text 27"/>
          <p:cNvSpPr/>
          <p:nvPr/>
        </p:nvSpPr>
        <p:spPr>
          <a:xfrm>
            <a:off x="8938915" y="6553200"/>
            <a:ext cx="520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1.87M</a:t>
            </a:r>
            <a:endParaRPr dirty="0" sz="1600" lang="en-US"/>
          </a:p>
        </p:txBody>
      </p:sp>
      <p:sp>
        <p:nvSpPr>
          <p:cNvPr id="1048974" name="Text 28"/>
          <p:cNvSpPr/>
          <p:nvPr/>
        </p:nvSpPr>
        <p:spPr>
          <a:xfrm>
            <a:off x="711200" y="6858000"/>
            <a:ext cx="812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Tasmania</a:t>
            </a:r>
            <a:endParaRPr dirty="0" sz="1600" lang="en-US"/>
          </a:p>
        </p:txBody>
      </p:sp>
      <p:sp>
        <p:nvSpPr>
          <p:cNvPr id="1048975" name="Text 29"/>
          <p:cNvSpPr/>
          <p:nvPr/>
        </p:nvSpPr>
        <p:spPr>
          <a:xfrm>
            <a:off x="8739584" y="6858000"/>
            <a:ext cx="711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575,700</a:t>
            </a:r>
            <a:endParaRPr dirty="0" sz="1600" lang="en-US"/>
          </a:p>
        </p:txBody>
      </p:sp>
      <p:sp>
        <p:nvSpPr>
          <p:cNvPr id="1048976" name="Text 30"/>
          <p:cNvSpPr/>
          <p:nvPr/>
        </p:nvSpPr>
        <p:spPr>
          <a:xfrm>
            <a:off x="711200" y="7162800"/>
            <a:ext cx="2235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Territorio Capital (Canberra)</a:t>
            </a:r>
            <a:endParaRPr dirty="0" sz="1600" lang="en-US"/>
          </a:p>
        </p:txBody>
      </p:sp>
      <p:sp>
        <p:nvSpPr>
          <p:cNvPr id="1048977" name="Text 31"/>
          <p:cNvSpPr/>
          <p:nvPr/>
        </p:nvSpPr>
        <p:spPr>
          <a:xfrm>
            <a:off x="8732143" y="7162800"/>
            <a:ext cx="7239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472,800</a:t>
            </a:r>
            <a:endParaRPr dirty="0" sz="1600" lang="en-US"/>
          </a:p>
        </p:txBody>
      </p:sp>
      <p:sp>
        <p:nvSpPr>
          <p:cNvPr id="1048978" name="Text 32"/>
          <p:cNvSpPr/>
          <p:nvPr/>
        </p:nvSpPr>
        <p:spPr>
          <a:xfrm>
            <a:off x="711200" y="7467600"/>
            <a:ext cx="1562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Territorio del Norte</a:t>
            </a:r>
            <a:endParaRPr dirty="0" sz="1600" lang="en-US"/>
          </a:p>
        </p:txBody>
      </p:sp>
      <p:sp>
        <p:nvSpPr>
          <p:cNvPr id="1048979" name="Text 33"/>
          <p:cNvSpPr/>
          <p:nvPr/>
        </p:nvSpPr>
        <p:spPr>
          <a:xfrm>
            <a:off x="8717756" y="7467600"/>
            <a:ext cx="7366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254,800</a:t>
            </a:r>
            <a:endParaRPr dirty="0" sz="1600" lang="en-US"/>
          </a:p>
        </p:txBody>
      </p:sp>
      <p:pic>
        <p:nvPicPr>
          <p:cNvPr id="2097159" name="Image 0" descr="https://kimi-web-img.moonshot.cn/img/www.visitvictoria.com/b1a39555ab74b5b19ec1ce9c39f04848f9a560e3.jpe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0" t="22766" r="0" b="22766"/>
          <a:stretch>
            <a:fillRect/>
          </a:stretch>
        </p:blipFill>
        <p:spPr>
          <a:xfrm>
            <a:off x="9773841" y="1828800"/>
            <a:ext cx="5969000" cy="2438400"/>
          </a:xfrm>
          <a:prstGeom prst="roundRect">
            <a:avLst>
              <a:gd name="adj" fmla="val 4167"/>
            </a:avLst>
          </a:prstGeom>
        </p:spPr>
      </p:pic>
      <p:sp>
        <p:nvSpPr>
          <p:cNvPr id="1048980" name="Shape 34"/>
          <p:cNvSpPr/>
          <p:nvPr/>
        </p:nvSpPr>
        <p:spPr>
          <a:xfrm>
            <a:off x="9773841" y="4419600"/>
            <a:ext cx="5969000" cy="5334000"/>
          </a:xfrm>
          <a:prstGeom prst="roundRect">
            <a:avLst>
              <a:gd name="adj" fmla="val 190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981" name="Text 35"/>
          <p:cNvSpPr/>
          <p:nvPr/>
        </p:nvSpPr>
        <p:spPr>
          <a:xfrm>
            <a:off x="9977041" y="4622800"/>
            <a:ext cx="56769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Principales Ciudades</a:t>
            </a:r>
            <a:endParaRPr dirty="0" sz="1600" lang="en-US"/>
          </a:p>
        </p:txBody>
      </p:sp>
      <p:sp>
        <p:nvSpPr>
          <p:cNvPr id="1048982" name="Shape 36"/>
          <p:cNvSpPr/>
          <p:nvPr/>
        </p:nvSpPr>
        <p:spPr>
          <a:xfrm>
            <a:off x="9977041" y="5080000"/>
            <a:ext cx="5562600" cy="812800"/>
          </a:xfrm>
          <a:prstGeom prst="roundRect">
            <a:avLst>
              <a:gd name="adj" fmla="val 625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983" name="Text 37"/>
          <p:cNvSpPr/>
          <p:nvPr/>
        </p:nvSpPr>
        <p:spPr>
          <a:xfrm>
            <a:off x="10078641" y="5207000"/>
            <a:ext cx="6985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Sídney</a:t>
            </a:r>
            <a:endParaRPr dirty="0" sz="1600" lang="en-US"/>
          </a:p>
        </p:txBody>
      </p:sp>
      <p:sp>
        <p:nvSpPr>
          <p:cNvPr id="1048984" name="Text 38"/>
          <p:cNvSpPr/>
          <p:nvPr/>
        </p:nvSpPr>
        <p:spPr>
          <a:xfrm>
            <a:off x="14920020" y="5181600"/>
            <a:ext cx="635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5.3M</a:t>
            </a:r>
            <a:endParaRPr dirty="0" sz="1600" lang="en-US"/>
          </a:p>
        </p:txBody>
      </p:sp>
      <p:sp>
        <p:nvSpPr>
          <p:cNvPr id="1048985" name="Text 39"/>
          <p:cNvSpPr/>
          <p:nvPr/>
        </p:nvSpPr>
        <p:spPr>
          <a:xfrm>
            <a:off x="10078641" y="5537200"/>
            <a:ext cx="5448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Mayor ciudad y centro económico</a:t>
            </a:r>
            <a:endParaRPr dirty="0" sz="1600" lang="en-US"/>
          </a:p>
        </p:txBody>
      </p:sp>
      <p:sp>
        <p:nvSpPr>
          <p:cNvPr id="1048986" name="Shape 40"/>
          <p:cNvSpPr/>
          <p:nvPr/>
        </p:nvSpPr>
        <p:spPr>
          <a:xfrm>
            <a:off x="9977041" y="5994400"/>
            <a:ext cx="5562600" cy="812800"/>
          </a:xfrm>
          <a:prstGeom prst="roundRect">
            <a:avLst>
              <a:gd name="adj" fmla="val 625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987" name="Text 41"/>
          <p:cNvSpPr/>
          <p:nvPr/>
        </p:nvSpPr>
        <p:spPr>
          <a:xfrm>
            <a:off x="10078641" y="6121400"/>
            <a:ext cx="10541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Melbourne</a:t>
            </a:r>
            <a:endParaRPr dirty="0" sz="1600" lang="en-US"/>
          </a:p>
        </p:txBody>
      </p:sp>
      <p:sp>
        <p:nvSpPr>
          <p:cNvPr id="1048988" name="Text 42"/>
          <p:cNvSpPr/>
          <p:nvPr/>
        </p:nvSpPr>
        <p:spPr>
          <a:xfrm>
            <a:off x="14963477" y="6096000"/>
            <a:ext cx="5969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5.1M</a:t>
            </a:r>
            <a:endParaRPr dirty="0" sz="1600" lang="en-US"/>
          </a:p>
        </p:txBody>
      </p:sp>
      <p:sp>
        <p:nvSpPr>
          <p:cNvPr id="1048989" name="Text 43"/>
          <p:cNvSpPr/>
          <p:nvPr/>
        </p:nvSpPr>
        <p:spPr>
          <a:xfrm>
            <a:off x="10078641" y="6451600"/>
            <a:ext cx="5448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Capital cultural y educativa</a:t>
            </a:r>
            <a:endParaRPr dirty="0" sz="1600" lang="en-US"/>
          </a:p>
        </p:txBody>
      </p:sp>
      <p:sp>
        <p:nvSpPr>
          <p:cNvPr id="1048990" name="Shape 44"/>
          <p:cNvSpPr/>
          <p:nvPr/>
        </p:nvSpPr>
        <p:spPr>
          <a:xfrm>
            <a:off x="9977041" y="6908800"/>
            <a:ext cx="5562600" cy="812800"/>
          </a:xfrm>
          <a:prstGeom prst="roundRect">
            <a:avLst>
              <a:gd name="adj" fmla="val 625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991" name="Text 45"/>
          <p:cNvSpPr/>
          <p:nvPr/>
        </p:nvSpPr>
        <p:spPr>
          <a:xfrm>
            <a:off x="10078641" y="7035800"/>
            <a:ext cx="850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Brisbane</a:t>
            </a:r>
            <a:endParaRPr dirty="0" sz="1600" lang="en-US"/>
          </a:p>
        </p:txBody>
      </p:sp>
      <p:sp>
        <p:nvSpPr>
          <p:cNvPr id="1048992" name="Text 46"/>
          <p:cNvSpPr/>
          <p:nvPr/>
        </p:nvSpPr>
        <p:spPr>
          <a:xfrm>
            <a:off x="14936688" y="7010400"/>
            <a:ext cx="622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2.7M</a:t>
            </a:r>
            <a:endParaRPr dirty="0" sz="1600" lang="en-US"/>
          </a:p>
        </p:txBody>
      </p:sp>
      <p:sp>
        <p:nvSpPr>
          <p:cNvPr id="1048993" name="Text 47"/>
          <p:cNvSpPr/>
          <p:nvPr/>
        </p:nvSpPr>
        <p:spPr>
          <a:xfrm>
            <a:off x="10078641" y="7366000"/>
            <a:ext cx="5448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Puerta de entrada al norte tropical</a:t>
            </a:r>
            <a:endParaRPr dirty="0" sz="1600" lang="en-US"/>
          </a:p>
        </p:txBody>
      </p:sp>
      <p:sp>
        <p:nvSpPr>
          <p:cNvPr id="1048994" name="Shape 48"/>
          <p:cNvSpPr/>
          <p:nvPr/>
        </p:nvSpPr>
        <p:spPr>
          <a:xfrm>
            <a:off x="9977041" y="7823200"/>
            <a:ext cx="5562600" cy="812800"/>
          </a:xfrm>
          <a:prstGeom prst="roundRect">
            <a:avLst>
              <a:gd name="adj" fmla="val 625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995" name="Text 49"/>
          <p:cNvSpPr/>
          <p:nvPr/>
        </p:nvSpPr>
        <p:spPr>
          <a:xfrm>
            <a:off x="10078641" y="7950200"/>
            <a:ext cx="55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Perth</a:t>
            </a:r>
            <a:endParaRPr dirty="0" sz="1600" lang="en-US"/>
          </a:p>
        </p:txBody>
      </p:sp>
      <p:sp>
        <p:nvSpPr>
          <p:cNvPr id="1048996" name="Text 50"/>
          <p:cNvSpPr/>
          <p:nvPr/>
        </p:nvSpPr>
        <p:spPr>
          <a:xfrm>
            <a:off x="14962287" y="7924800"/>
            <a:ext cx="5969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2.1M</a:t>
            </a:r>
            <a:endParaRPr dirty="0" sz="1600" lang="en-US"/>
          </a:p>
        </p:txBody>
      </p:sp>
      <p:sp>
        <p:nvSpPr>
          <p:cNvPr id="1048997" name="Text 51"/>
          <p:cNvSpPr/>
          <p:nvPr/>
        </p:nvSpPr>
        <p:spPr>
          <a:xfrm>
            <a:off x="10078641" y="8280400"/>
            <a:ext cx="5448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Centro minero del oeste</a:t>
            </a:r>
            <a:endParaRPr dirty="0" sz="1600" lang="en-US"/>
          </a:p>
        </p:txBody>
      </p:sp>
      <p:sp>
        <p:nvSpPr>
          <p:cNvPr id="1048998" name="Shape 52"/>
          <p:cNvSpPr/>
          <p:nvPr/>
        </p:nvSpPr>
        <p:spPr>
          <a:xfrm>
            <a:off x="9977041" y="8737600"/>
            <a:ext cx="5562600" cy="812800"/>
          </a:xfrm>
          <a:prstGeom prst="roundRect">
            <a:avLst>
              <a:gd name="adj" fmla="val 625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999" name="Text 53"/>
          <p:cNvSpPr/>
          <p:nvPr/>
        </p:nvSpPr>
        <p:spPr>
          <a:xfrm>
            <a:off x="10078641" y="8864600"/>
            <a:ext cx="8636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Adelaida</a:t>
            </a:r>
            <a:endParaRPr dirty="0" sz="1600" lang="en-US"/>
          </a:p>
        </p:txBody>
      </p:sp>
      <p:sp>
        <p:nvSpPr>
          <p:cNvPr id="1049000" name="Text 54"/>
          <p:cNvSpPr/>
          <p:nvPr/>
        </p:nvSpPr>
        <p:spPr>
          <a:xfrm>
            <a:off x="14960501" y="8839200"/>
            <a:ext cx="5969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1.4M</a:t>
            </a:r>
            <a:endParaRPr dirty="0" sz="1600" lang="en-US"/>
          </a:p>
        </p:txBody>
      </p:sp>
      <p:sp>
        <p:nvSpPr>
          <p:cNvPr id="1049001" name="Text 55"/>
          <p:cNvSpPr/>
          <p:nvPr/>
        </p:nvSpPr>
        <p:spPr>
          <a:xfrm>
            <a:off x="10078641" y="9194800"/>
            <a:ext cx="5448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Cultura gastronómica y del vino</a:t>
            </a:r>
            <a:endParaRPr dirty="0" sz="1600" lang="en-US"/>
          </a:p>
        </p:txBody>
      </p:sp>
      <p:sp>
        <p:nvSpPr>
          <p:cNvPr id="1049002" name="Shape 56"/>
          <p:cNvSpPr/>
          <p:nvPr/>
        </p:nvSpPr>
        <p:spPr>
          <a:xfrm>
            <a:off x="9780191" y="9912350"/>
            <a:ext cx="5956300" cy="927100"/>
          </a:xfrm>
          <a:prstGeom prst="roundRect">
            <a:avLst>
              <a:gd name="adj" fmla="val 10959"/>
            </a:avLst>
          </a:prstGeom>
          <a:solidFill>
            <a:srgbClr val="D8976C">
              <a:alpha val="10196"/>
            </a:srgbClr>
          </a:solidFill>
          <a:ln w="12700">
            <a:solidFill>
              <a:srgbClr val="D8976C">
                <a:alpha val="30196"/>
              </a:srgbClr>
            </a:solidFill>
            <a:prstDash val="solid"/>
          </a:ln>
        </p:spPr>
      </p:sp>
      <p:sp>
        <p:nvSpPr>
          <p:cNvPr id="1049003" name="Shape 57"/>
          <p:cNvSpPr/>
          <p:nvPr/>
        </p:nvSpPr>
        <p:spPr>
          <a:xfrm>
            <a:off x="9951641" y="10121900"/>
            <a:ext cx="228600" cy="203200"/>
          </a:xfrm>
          <a:custGeom>
            <a:avLst/>
            <a:ahLst/>
            <a:rect l="l" t="t" r="r" b="b"/>
            <a:pathLst>
              <a:path w="228600" h="203200">
                <a:moveTo>
                  <a:pt x="203359" y="95250"/>
                </a:moveTo>
                <a:lnTo>
                  <a:pt x="133509" y="95250"/>
                </a:lnTo>
                <a:cubicBezTo>
                  <a:pt x="126484" y="95250"/>
                  <a:pt x="120809" y="89575"/>
                  <a:pt x="120809" y="82550"/>
                </a:cubicBezTo>
                <a:lnTo>
                  <a:pt x="120809" y="12700"/>
                </a:lnTo>
                <a:cubicBezTo>
                  <a:pt x="120809" y="5675"/>
                  <a:pt x="126524" y="-79"/>
                  <a:pt x="133469" y="833"/>
                </a:cubicBezTo>
                <a:cubicBezTo>
                  <a:pt x="175935" y="6469"/>
                  <a:pt x="209590" y="40124"/>
                  <a:pt x="215225" y="82590"/>
                </a:cubicBezTo>
                <a:cubicBezTo>
                  <a:pt x="216138" y="89535"/>
                  <a:pt x="210383" y="95250"/>
                  <a:pt x="203359" y="95250"/>
                </a:cubicBezTo>
                <a:close/>
                <a:moveTo>
                  <a:pt x="88344" y="14764"/>
                </a:moveTo>
                <a:cubicBezTo>
                  <a:pt x="95528" y="13256"/>
                  <a:pt x="101759" y="19129"/>
                  <a:pt x="101759" y="26472"/>
                </a:cubicBezTo>
                <a:lnTo>
                  <a:pt x="101759" y="104775"/>
                </a:lnTo>
                <a:cubicBezTo>
                  <a:pt x="101759" y="106998"/>
                  <a:pt x="102552" y="109141"/>
                  <a:pt x="103942" y="110847"/>
                </a:cubicBezTo>
                <a:lnTo>
                  <a:pt x="156369" y="174109"/>
                </a:lnTo>
                <a:cubicBezTo>
                  <a:pt x="161012" y="179705"/>
                  <a:pt x="160020" y="188158"/>
                  <a:pt x="153630" y="191611"/>
                </a:cubicBezTo>
                <a:cubicBezTo>
                  <a:pt x="140097" y="198993"/>
                  <a:pt x="124579" y="203200"/>
                  <a:pt x="108109" y="203200"/>
                </a:cubicBezTo>
                <a:cubicBezTo>
                  <a:pt x="55523" y="203200"/>
                  <a:pt x="12859" y="160536"/>
                  <a:pt x="12859" y="107950"/>
                </a:cubicBezTo>
                <a:cubicBezTo>
                  <a:pt x="12859" y="62111"/>
                  <a:pt x="45204" y="23852"/>
                  <a:pt x="88344" y="14764"/>
                </a:cubicBezTo>
                <a:close/>
                <a:moveTo>
                  <a:pt x="189627" y="114300"/>
                </a:moveTo>
                <a:lnTo>
                  <a:pt x="215027" y="114300"/>
                </a:lnTo>
                <a:cubicBezTo>
                  <a:pt x="222369" y="114300"/>
                  <a:pt x="228243" y="120531"/>
                  <a:pt x="226735" y="127714"/>
                </a:cubicBezTo>
                <a:cubicBezTo>
                  <a:pt x="222687" y="146923"/>
                  <a:pt x="212844" y="163989"/>
                  <a:pt x="199112" y="177006"/>
                </a:cubicBezTo>
                <a:cubicBezTo>
                  <a:pt x="194231" y="181650"/>
                  <a:pt x="186571" y="180658"/>
                  <a:pt x="182285" y="175458"/>
                </a:cubicBezTo>
                <a:lnTo>
                  <a:pt x="148788" y="135096"/>
                </a:lnTo>
                <a:cubicBezTo>
                  <a:pt x="141922" y="126802"/>
                  <a:pt x="147836" y="114300"/>
                  <a:pt x="158552" y="114300"/>
                </a:cubicBezTo>
                <a:lnTo>
                  <a:pt x="189587" y="114300"/>
                </a:ln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004" name="Text 58"/>
          <p:cNvSpPr/>
          <p:nvPr/>
        </p:nvSpPr>
        <p:spPr>
          <a:xfrm>
            <a:off x="10192941" y="10071100"/>
            <a:ext cx="5486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Concentración Urbana</a:t>
            </a:r>
            <a:endParaRPr dirty="0" sz="1600" lang="en-US"/>
          </a:p>
        </p:txBody>
      </p:sp>
      <p:sp>
        <p:nvSpPr>
          <p:cNvPr id="1049005" name="Text 59"/>
          <p:cNvSpPr/>
          <p:nvPr/>
        </p:nvSpPr>
        <p:spPr>
          <a:xfrm>
            <a:off x="9938941" y="10426700"/>
            <a:ext cx="5727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80%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la población vive en solo 5 ciudades costeras.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2E35"/>
        </a:solid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Image 0" descr="https://kimi-web-img.moonshot.cn/img/cdn.britannica.com/015876eb83e740a5ee3496665b039fba0d29cbb7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25000"/>
          </a:blip>
          <a:srcRect l="1222" t="0" r="1222" b="0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9009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8000"/>
                </a:srgbClr>
              </a:gs>
              <a:gs pos="50000">
                <a:srgbClr val="1A2E35">
                  <a:alpha val="90000"/>
                </a:srgbClr>
              </a:gs>
              <a:gs pos="100000">
                <a:srgbClr val="1A2E35">
                  <a:alpha val="70000"/>
                </a:srgbClr>
              </a:gs>
            </a:gsLst>
            <a:lin ang="0" scaled="1"/>
          </a:gradFill>
        </p:spPr>
      </p:sp>
      <p:sp>
        <p:nvSpPr>
          <p:cNvPr id="1049010" name="Text 1"/>
          <p:cNvSpPr/>
          <p:nvPr/>
        </p:nvSpPr>
        <p:spPr>
          <a:xfrm>
            <a:off x="508000" y="2654300"/>
            <a:ext cx="173910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Capítulo 05</a:t>
            </a:r>
            <a:endParaRPr dirty="0" sz="1600" lang="en-US"/>
          </a:p>
        </p:txBody>
      </p:sp>
      <p:sp>
        <p:nvSpPr>
          <p:cNvPr id="1049011" name="Text 2"/>
          <p:cNvSpPr/>
          <p:nvPr/>
        </p:nvSpPr>
        <p:spPr>
          <a:xfrm>
            <a:off x="508000" y="3105150"/>
            <a:ext cx="15697200" cy="2286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Sistema</a:t>
            </a:r>
            <a:endParaRPr dirty="0" sz="1600" lang="en-US"/>
          </a:p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Político</a:t>
            </a:r>
            <a:endParaRPr dirty="0" sz="1600" lang="en-US"/>
          </a:p>
        </p:txBody>
      </p:sp>
      <p:sp>
        <p:nvSpPr>
          <p:cNvPr id="1049012" name="Shape 3"/>
          <p:cNvSpPr/>
          <p:nvPr/>
        </p:nvSpPr>
        <p:spPr>
          <a:xfrm>
            <a:off x="508000" y="5695950"/>
            <a:ext cx="16256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013" name="Text 4"/>
          <p:cNvSpPr/>
          <p:nvPr/>
        </p:nvSpPr>
        <p:spPr>
          <a:xfrm>
            <a:off x="508000" y="6051550"/>
            <a:ext cx="8686800" cy="4953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2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Estructura de gobierno y democracia parlamentaria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A2E35"/>
        </a:solidFill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Text 0"/>
          <p:cNvSpPr/>
          <p:nvPr/>
        </p:nvSpPr>
        <p:spPr>
          <a:xfrm>
            <a:off x="508000" y="565150"/>
            <a:ext cx="2152848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 Político</a:t>
            </a:r>
            <a:endParaRPr dirty="0" sz="1600" lang="en-US"/>
          </a:p>
        </p:txBody>
      </p:sp>
      <p:sp>
        <p:nvSpPr>
          <p:cNvPr id="1049018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Democracia Parlamentaria y Gobierno</a:t>
            </a:r>
            <a:endParaRPr dirty="0" sz="1600" lang="en-US"/>
          </a:p>
        </p:txBody>
      </p:sp>
      <p:sp>
        <p:nvSpPr>
          <p:cNvPr id="1049019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020" name="Shape 3"/>
          <p:cNvSpPr/>
          <p:nvPr/>
        </p:nvSpPr>
        <p:spPr>
          <a:xfrm>
            <a:off x="508000" y="1828800"/>
            <a:ext cx="7518400" cy="4622800"/>
          </a:xfrm>
          <a:prstGeom prst="roundRect">
            <a:avLst>
              <a:gd name="adj" fmla="val 2198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021" name="Text 4"/>
          <p:cNvSpPr/>
          <p:nvPr/>
        </p:nvSpPr>
        <p:spPr>
          <a:xfrm>
            <a:off x="7112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Estructura del Sistema</a:t>
            </a:r>
            <a:endParaRPr dirty="0" sz="1600" lang="en-US"/>
          </a:p>
        </p:txBody>
      </p:sp>
      <p:sp>
        <p:nvSpPr>
          <p:cNvPr id="1049022" name="Text 5"/>
          <p:cNvSpPr/>
          <p:nvPr/>
        </p:nvSpPr>
        <p:spPr>
          <a:xfrm>
            <a:off x="711200" y="2540000"/>
            <a:ext cx="72136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es una </a:t>
            </a: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democracia parlamentaria</a:t>
            </a: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tipo Westminster con monarquía constitucional.</a:t>
            </a:r>
            <a:endParaRPr dirty="0" sz="1600" lang="en-US"/>
          </a:p>
        </p:txBody>
      </p:sp>
      <p:sp>
        <p:nvSpPr>
          <p:cNvPr id="1049023" name="Shape 6"/>
          <p:cNvSpPr/>
          <p:nvPr/>
        </p:nvSpPr>
        <p:spPr>
          <a:xfrm>
            <a:off x="736600" y="33020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024" name="Shape 7"/>
          <p:cNvSpPr/>
          <p:nvPr/>
        </p:nvSpPr>
        <p:spPr>
          <a:xfrm>
            <a:off x="736600" y="33020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025" name="Text 8"/>
          <p:cNvSpPr/>
          <p:nvPr/>
        </p:nvSpPr>
        <p:spPr>
          <a:xfrm>
            <a:off x="914400" y="34544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Jefe de Estado</a:t>
            </a:r>
            <a:endParaRPr dirty="0" sz="1600" lang="en-US"/>
          </a:p>
        </p:txBody>
      </p:sp>
      <p:sp>
        <p:nvSpPr>
          <p:cNvPr id="1049026" name="Text 9"/>
          <p:cNvSpPr/>
          <p:nvPr/>
        </p:nvSpPr>
        <p:spPr>
          <a:xfrm>
            <a:off x="914400" y="38100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Rey Carlos III (representado por el Gobernador General)</a:t>
            </a:r>
            <a:endParaRPr dirty="0" sz="1600" lang="en-US"/>
          </a:p>
        </p:txBody>
      </p:sp>
      <p:sp>
        <p:nvSpPr>
          <p:cNvPr id="1049027" name="Shape 10"/>
          <p:cNvSpPr/>
          <p:nvPr/>
        </p:nvSpPr>
        <p:spPr>
          <a:xfrm>
            <a:off x="736600" y="43180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028" name="Shape 11"/>
          <p:cNvSpPr/>
          <p:nvPr/>
        </p:nvSpPr>
        <p:spPr>
          <a:xfrm>
            <a:off x="736600" y="43180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029" name="Text 12"/>
          <p:cNvSpPr/>
          <p:nvPr/>
        </p:nvSpPr>
        <p:spPr>
          <a:xfrm>
            <a:off x="914400" y="44704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Jefe de Gobierno</a:t>
            </a:r>
            <a:endParaRPr dirty="0" sz="1600" lang="en-US"/>
          </a:p>
        </p:txBody>
      </p:sp>
      <p:sp>
        <p:nvSpPr>
          <p:cNvPr id="1049030" name="Text 13"/>
          <p:cNvSpPr/>
          <p:nvPr/>
        </p:nvSpPr>
        <p:spPr>
          <a:xfrm>
            <a:off x="914400" y="48260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Primer Ministro (líder del partido mayoritario)</a:t>
            </a:r>
            <a:endParaRPr dirty="0" sz="1600" lang="en-US"/>
          </a:p>
        </p:txBody>
      </p:sp>
      <p:sp>
        <p:nvSpPr>
          <p:cNvPr id="1049031" name="Shape 14"/>
          <p:cNvSpPr/>
          <p:nvPr/>
        </p:nvSpPr>
        <p:spPr>
          <a:xfrm>
            <a:off x="736600" y="53340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032" name="Shape 15"/>
          <p:cNvSpPr/>
          <p:nvPr/>
        </p:nvSpPr>
        <p:spPr>
          <a:xfrm>
            <a:off x="736600" y="53340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033" name="Text 16"/>
          <p:cNvSpPr/>
          <p:nvPr/>
        </p:nvSpPr>
        <p:spPr>
          <a:xfrm>
            <a:off x="914400" y="54864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Parlamento Bicameral</a:t>
            </a:r>
            <a:endParaRPr dirty="0" sz="1600" lang="en-US"/>
          </a:p>
        </p:txBody>
      </p:sp>
      <p:sp>
        <p:nvSpPr>
          <p:cNvPr id="1049034" name="Text 17"/>
          <p:cNvSpPr/>
          <p:nvPr/>
        </p:nvSpPr>
        <p:spPr>
          <a:xfrm>
            <a:off x="914400" y="58420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Cámara de Representantes (151) + Senado (76)</a:t>
            </a:r>
            <a:endParaRPr dirty="0" sz="1600" lang="en-US"/>
          </a:p>
        </p:txBody>
      </p:sp>
      <p:sp>
        <p:nvSpPr>
          <p:cNvPr id="1049035" name="Shape 18"/>
          <p:cNvSpPr/>
          <p:nvPr/>
        </p:nvSpPr>
        <p:spPr>
          <a:xfrm>
            <a:off x="508000" y="6604000"/>
            <a:ext cx="7518400" cy="3403600"/>
          </a:xfrm>
          <a:prstGeom prst="roundRect">
            <a:avLst>
              <a:gd name="adj" fmla="val 298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036" name="Shape 19"/>
          <p:cNvSpPr/>
          <p:nvPr/>
        </p:nvSpPr>
        <p:spPr>
          <a:xfrm>
            <a:off x="742950" y="6870700"/>
            <a:ext cx="228600" cy="228600"/>
          </a:xfrm>
          <a:custGeom>
            <a:avLst/>
            <a:ahLst/>
            <a:rect l="l" t="t" r="r" b="b"/>
            <a:pathLst>
              <a:path w="228600" h="228600">
                <a:moveTo>
                  <a:pt x="106576" y="2277"/>
                </a:moveTo>
                <a:cubicBezTo>
                  <a:pt x="111264" y="-759"/>
                  <a:pt x="117336" y="-759"/>
                  <a:pt x="122024" y="2277"/>
                </a:cubicBezTo>
                <a:lnTo>
                  <a:pt x="222037" y="66571"/>
                </a:lnTo>
                <a:cubicBezTo>
                  <a:pt x="227350" y="70009"/>
                  <a:pt x="229806" y="76527"/>
                  <a:pt x="228020" y="82600"/>
                </a:cubicBezTo>
                <a:cubicBezTo>
                  <a:pt x="226234" y="88672"/>
                  <a:pt x="220653" y="92869"/>
                  <a:pt x="214313" y="92869"/>
                </a:cubicBezTo>
                <a:lnTo>
                  <a:pt x="200025" y="92869"/>
                </a:lnTo>
                <a:lnTo>
                  <a:pt x="200025" y="185738"/>
                </a:lnTo>
                <a:lnTo>
                  <a:pt x="222885" y="202883"/>
                </a:lnTo>
                <a:cubicBezTo>
                  <a:pt x="226502" y="205561"/>
                  <a:pt x="228600" y="209803"/>
                  <a:pt x="228600" y="214313"/>
                </a:cubicBezTo>
                <a:cubicBezTo>
                  <a:pt x="228600" y="222215"/>
                  <a:pt x="222215" y="228600"/>
                  <a:pt x="214313" y="228600"/>
                </a:cubicBezTo>
                <a:lnTo>
                  <a:pt x="14288" y="228600"/>
                </a:lnTo>
                <a:cubicBezTo>
                  <a:pt x="6385" y="228600"/>
                  <a:pt x="0" y="222215"/>
                  <a:pt x="0" y="214313"/>
                </a:cubicBezTo>
                <a:cubicBezTo>
                  <a:pt x="0" y="209803"/>
                  <a:pt x="2098" y="205561"/>
                  <a:pt x="5715" y="202883"/>
                </a:cubicBezTo>
                <a:lnTo>
                  <a:pt x="28575" y="185738"/>
                </a:lnTo>
                <a:lnTo>
                  <a:pt x="28575" y="185738"/>
                </a:lnTo>
                <a:lnTo>
                  <a:pt x="28575" y="92869"/>
                </a:lnTo>
                <a:lnTo>
                  <a:pt x="14288" y="92869"/>
                </a:lnTo>
                <a:cubicBezTo>
                  <a:pt x="7947" y="92869"/>
                  <a:pt x="2366" y="88672"/>
                  <a:pt x="580" y="82600"/>
                </a:cubicBezTo>
                <a:cubicBezTo>
                  <a:pt x="-1206" y="76527"/>
                  <a:pt x="1250" y="69964"/>
                  <a:pt x="6563" y="66571"/>
                </a:cubicBezTo>
                <a:lnTo>
                  <a:pt x="106576" y="2277"/>
                </a:lnTo>
                <a:close/>
                <a:moveTo>
                  <a:pt x="150019" y="92869"/>
                </a:moveTo>
                <a:lnTo>
                  <a:pt x="150019" y="185738"/>
                </a:lnTo>
                <a:lnTo>
                  <a:pt x="178594" y="185738"/>
                </a:lnTo>
                <a:lnTo>
                  <a:pt x="178594" y="92869"/>
                </a:lnTo>
                <a:lnTo>
                  <a:pt x="150019" y="92869"/>
                </a:lnTo>
                <a:close/>
                <a:moveTo>
                  <a:pt x="100013" y="185738"/>
                </a:moveTo>
                <a:lnTo>
                  <a:pt x="128588" y="185738"/>
                </a:lnTo>
                <a:lnTo>
                  <a:pt x="128588" y="92869"/>
                </a:lnTo>
                <a:lnTo>
                  <a:pt x="100013" y="92869"/>
                </a:lnTo>
                <a:lnTo>
                  <a:pt x="100013" y="185738"/>
                </a:lnTo>
                <a:close/>
                <a:moveTo>
                  <a:pt x="50006" y="92869"/>
                </a:moveTo>
                <a:lnTo>
                  <a:pt x="50006" y="185738"/>
                </a:lnTo>
                <a:lnTo>
                  <a:pt x="78581" y="185738"/>
                </a:lnTo>
                <a:lnTo>
                  <a:pt x="78581" y="92869"/>
                </a:lnTo>
                <a:lnTo>
                  <a:pt x="50006" y="92869"/>
                </a:ln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037" name="Text 20"/>
          <p:cNvSpPr/>
          <p:nvPr/>
        </p:nvSpPr>
        <p:spPr>
          <a:xfrm>
            <a:off x="1003300" y="6807200"/>
            <a:ext cx="69342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 de Gobierno</a:t>
            </a:r>
            <a:endParaRPr dirty="0" sz="1600" lang="en-US"/>
          </a:p>
        </p:txBody>
      </p:sp>
      <p:sp>
        <p:nvSpPr>
          <p:cNvPr id="1049038" name="Shape 21"/>
          <p:cNvSpPr/>
          <p:nvPr/>
        </p:nvSpPr>
        <p:spPr>
          <a:xfrm>
            <a:off x="736600" y="73152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039" name="Text 22"/>
          <p:cNvSpPr/>
          <p:nvPr/>
        </p:nvSpPr>
        <p:spPr>
          <a:xfrm>
            <a:off x="1035050" y="7264400"/>
            <a:ext cx="30861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Federación de Estados</a:t>
            </a:r>
            <a:endParaRPr dirty="0" sz="1600" lang="en-US"/>
          </a:p>
        </p:txBody>
      </p:sp>
      <p:sp>
        <p:nvSpPr>
          <p:cNvPr id="1049040" name="Text 23"/>
          <p:cNvSpPr/>
          <p:nvPr/>
        </p:nvSpPr>
        <p:spPr>
          <a:xfrm>
            <a:off x="1035050" y="7569200"/>
            <a:ext cx="30734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 estados + 2 territorios con autonomía</a:t>
            </a:r>
            <a:endParaRPr dirty="0" sz="1600" lang="en-US"/>
          </a:p>
        </p:txBody>
      </p:sp>
      <p:sp>
        <p:nvSpPr>
          <p:cNvPr id="1049041" name="Shape 24"/>
          <p:cNvSpPr/>
          <p:nvPr/>
        </p:nvSpPr>
        <p:spPr>
          <a:xfrm>
            <a:off x="736600" y="79756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042" name="Text 25"/>
          <p:cNvSpPr/>
          <p:nvPr/>
        </p:nvSpPr>
        <p:spPr>
          <a:xfrm>
            <a:off x="1035050" y="7924800"/>
            <a:ext cx="26543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Voto Obligatorio</a:t>
            </a:r>
            <a:endParaRPr dirty="0" sz="1600" lang="en-US"/>
          </a:p>
        </p:txBody>
      </p:sp>
      <p:sp>
        <p:nvSpPr>
          <p:cNvPr id="1049043" name="Text 26"/>
          <p:cNvSpPr/>
          <p:nvPr/>
        </p:nvSpPr>
        <p:spPr>
          <a:xfrm>
            <a:off x="1035050" y="8229600"/>
            <a:ext cx="26416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Ciudadanos &gt;18 años deben votar</a:t>
            </a:r>
            <a:endParaRPr dirty="0" sz="1600" lang="en-US"/>
          </a:p>
        </p:txBody>
      </p:sp>
      <p:sp>
        <p:nvSpPr>
          <p:cNvPr id="1049044" name="Shape 27"/>
          <p:cNvSpPr/>
          <p:nvPr/>
        </p:nvSpPr>
        <p:spPr>
          <a:xfrm>
            <a:off x="736600" y="86360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045" name="Text 28"/>
          <p:cNvSpPr/>
          <p:nvPr/>
        </p:nvSpPr>
        <p:spPr>
          <a:xfrm>
            <a:off x="1035050" y="8585200"/>
            <a:ext cx="24765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Elecciones cada 3 años</a:t>
            </a:r>
            <a:endParaRPr dirty="0" sz="1600" lang="en-US"/>
          </a:p>
        </p:txBody>
      </p:sp>
      <p:sp>
        <p:nvSpPr>
          <p:cNvPr id="1049046" name="Text 29"/>
          <p:cNvSpPr/>
          <p:nvPr/>
        </p:nvSpPr>
        <p:spPr>
          <a:xfrm>
            <a:off x="1035050" y="8890000"/>
            <a:ext cx="2463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 bipartidista dominante</a:t>
            </a:r>
            <a:endParaRPr dirty="0" sz="1600" lang="en-US"/>
          </a:p>
        </p:txBody>
      </p:sp>
      <p:sp>
        <p:nvSpPr>
          <p:cNvPr id="1049047" name="Shape 30"/>
          <p:cNvSpPr/>
          <p:nvPr/>
        </p:nvSpPr>
        <p:spPr>
          <a:xfrm>
            <a:off x="736600" y="92964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048" name="Text 31"/>
          <p:cNvSpPr/>
          <p:nvPr/>
        </p:nvSpPr>
        <p:spPr>
          <a:xfrm>
            <a:off x="1035050" y="9245600"/>
            <a:ext cx="3644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Separación de Poderes</a:t>
            </a:r>
            <a:endParaRPr dirty="0" sz="1600" lang="en-US"/>
          </a:p>
        </p:txBody>
      </p:sp>
      <p:sp>
        <p:nvSpPr>
          <p:cNvPr id="1049049" name="Text 32"/>
          <p:cNvSpPr/>
          <p:nvPr/>
        </p:nvSpPr>
        <p:spPr>
          <a:xfrm>
            <a:off x="1035050" y="9550400"/>
            <a:ext cx="3632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Legislativo, Ejecutivo y Judicial independientes</a:t>
            </a:r>
            <a:endParaRPr dirty="0" sz="1600" lang="en-US"/>
          </a:p>
        </p:txBody>
      </p:sp>
      <p:sp>
        <p:nvSpPr>
          <p:cNvPr id="1049050" name="Shape 33"/>
          <p:cNvSpPr/>
          <p:nvPr/>
        </p:nvSpPr>
        <p:spPr>
          <a:xfrm>
            <a:off x="8229600" y="1828800"/>
            <a:ext cx="7518400" cy="4927600"/>
          </a:xfrm>
          <a:prstGeom prst="roundRect">
            <a:avLst>
              <a:gd name="adj" fmla="val 2062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051" name="Text 34"/>
          <p:cNvSpPr/>
          <p:nvPr/>
        </p:nvSpPr>
        <p:spPr>
          <a:xfrm>
            <a:off x="84328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Principales Partidos Políticos</a:t>
            </a:r>
            <a:endParaRPr dirty="0" sz="1600" lang="en-US"/>
          </a:p>
        </p:txBody>
      </p:sp>
      <p:sp>
        <p:nvSpPr>
          <p:cNvPr id="1049052" name="Shape 35"/>
          <p:cNvSpPr/>
          <p:nvPr/>
        </p:nvSpPr>
        <p:spPr>
          <a:xfrm>
            <a:off x="8432800" y="2540000"/>
            <a:ext cx="7112000" cy="1270000"/>
          </a:xfrm>
          <a:prstGeom prst="roundRect">
            <a:avLst>
              <a:gd name="adj" fmla="val 4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053" name="Text 36"/>
          <p:cNvSpPr/>
          <p:nvPr/>
        </p:nvSpPr>
        <p:spPr>
          <a:xfrm>
            <a:off x="8585200" y="2717800"/>
            <a:ext cx="1574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Partido Laborista</a:t>
            </a:r>
            <a:endParaRPr dirty="0" sz="1600" lang="en-US"/>
          </a:p>
        </p:txBody>
      </p:sp>
      <p:sp>
        <p:nvSpPr>
          <p:cNvPr id="1049054" name="Shape 37"/>
          <p:cNvSpPr/>
          <p:nvPr/>
        </p:nvSpPr>
        <p:spPr>
          <a:xfrm>
            <a:off x="13967619" y="2692400"/>
            <a:ext cx="1422400" cy="355600"/>
          </a:xfrm>
          <a:prstGeom prst="roundRect">
            <a:avLst>
              <a:gd name="adj" fmla="val 14286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055" name="Text 38"/>
          <p:cNvSpPr/>
          <p:nvPr/>
        </p:nvSpPr>
        <p:spPr>
          <a:xfrm>
            <a:off x="13967619" y="2692400"/>
            <a:ext cx="1511300" cy="355600"/>
          </a:xfrm>
          <a:prstGeom prst="rect"/>
          <a:noFill/>
        </p:spPr>
        <p:txBody>
          <a:bodyPr anchor="ctr" bIns="50800" lIns="101600" rIns="101600" rtlCol="0" tIns="5080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Centroizquierda</a:t>
            </a:r>
            <a:endParaRPr dirty="0" sz="1600" lang="en-US"/>
          </a:p>
        </p:txBody>
      </p:sp>
      <p:sp>
        <p:nvSpPr>
          <p:cNvPr id="1049056" name="Text 39"/>
          <p:cNvSpPr/>
          <p:nvPr/>
        </p:nvSpPr>
        <p:spPr>
          <a:xfrm>
            <a:off x="8585200" y="30988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Socialdemocracia. Gobierno actual (Anthony Albanese)</a:t>
            </a:r>
            <a:endParaRPr dirty="0" sz="1600" lang="en-US"/>
          </a:p>
        </p:txBody>
      </p:sp>
      <p:sp>
        <p:nvSpPr>
          <p:cNvPr id="1049057" name="Text 40"/>
          <p:cNvSpPr/>
          <p:nvPr/>
        </p:nvSpPr>
        <p:spPr>
          <a:xfrm>
            <a:off x="8585200" y="3403600"/>
            <a:ext cx="1435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94/150 diputados</a:t>
            </a:r>
            <a:endParaRPr dirty="0" sz="1600" lang="en-US"/>
          </a:p>
        </p:txBody>
      </p:sp>
      <p:sp>
        <p:nvSpPr>
          <p:cNvPr id="1049058" name="Text 41"/>
          <p:cNvSpPr/>
          <p:nvPr/>
        </p:nvSpPr>
        <p:spPr>
          <a:xfrm>
            <a:off x="10129242" y="3403600"/>
            <a:ext cx="13716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29/76 senadores</a:t>
            </a:r>
            <a:endParaRPr dirty="0" sz="1600" lang="en-US"/>
          </a:p>
        </p:txBody>
      </p:sp>
      <p:sp>
        <p:nvSpPr>
          <p:cNvPr id="1049059" name="Shape 42"/>
          <p:cNvSpPr/>
          <p:nvPr/>
        </p:nvSpPr>
        <p:spPr>
          <a:xfrm>
            <a:off x="8432800" y="3911600"/>
            <a:ext cx="7112000" cy="1270000"/>
          </a:xfrm>
          <a:prstGeom prst="roundRect">
            <a:avLst>
              <a:gd name="adj" fmla="val 4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060" name="Text 43"/>
          <p:cNvSpPr/>
          <p:nvPr/>
        </p:nvSpPr>
        <p:spPr>
          <a:xfrm>
            <a:off x="8585200" y="4089400"/>
            <a:ext cx="2413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Coalición Liberal-Nacional</a:t>
            </a:r>
            <a:endParaRPr dirty="0" sz="1600" lang="en-US"/>
          </a:p>
        </p:txBody>
      </p:sp>
      <p:sp>
        <p:nvSpPr>
          <p:cNvPr id="1049061" name="Shape 44"/>
          <p:cNvSpPr/>
          <p:nvPr/>
        </p:nvSpPr>
        <p:spPr>
          <a:xfrm>
            <a:off x="14043422" y="4064000"/>
            <a:ext cx="1346200" cy="355600"/>
          </a:xfrm>
          <a:prstGeom prst="roundRect">
            <a:avLst>
              <a:gd name="adj" fmla="val 14286"/>
            </a:avLst>
          </a:prstGeom>
          <a:solidFill>
            <a:srgbClr val="C9A87C">
              <a:alpha val="20000"/>
            </a:srgbClr>
          </a:solidFill>
        </p:spPr>
      </p:sp>
      <p:sp>
        <p:nvSpPr>
          <p:cNvPr id="1049062" name="Text 45"/>
          <p:cNvSpPr/>
          <p:nvPr/>
        </p:nvSpPr>
        <p:spPr>
          <a:xfrm>
            <a:off x="14043422" y="4064000"/>
            <a:ext cx="1435100" cy="355600"/>
          </a:xfrm>
          <a:prstGeom prst="rect"/>
          <a:noFill/>
        </p:spPr>
        <p:txBody>
          <a:bodyPr anchor="ctr" bIns="50800" lIns="101600" rIns="101600" rtlCol="0" tIns="5080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Centroderecha</a:t>
            </a:r>
            <a:endParaRPr dirty="0" sz="1600" lang="en-US"/>
          </a:p>
        </p:txBody>
      </p:sp>
      <p:sp>
        <p:nvSpPr>
          <p:cNvPr id="1049063" name="Text 46"/>
          <p:cNvSpPr/>
          <p:nvPr/>
        </p:nvSpPr>
        <p:spPr>
          <a:xfrm>
            <a:off x="8585200" y="44704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Conservadurismo liberal. Principal oposición</a:t>
            </a:r>
            <a:endParaRPr dirty="0" sz="1600" lang="en-US"/>
          </a:p>
        </p:txBody>
      </p:sp>
      <p:sp>
        <p:nvSpPr>
          <p:cNvPr id="1049064" name="Text 47"/>
          <p:cNvSpPr/>
          <p:nvPr/>
        </p:nvSpPr>
        <p:spPr>
          <a:xfrm>
            <a:off x="8585200" y="4775200"/>
            <a:ext cx="14224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43/150 diputados</a:t>
            </a:r>
            <a:endParaRPr dirty="0" sz="1600" lang="en-US"/>
          </a:p>
        </p:txBody>
      </p:sp>
      <p:sp>
        <p:nvSpPr>
          <p:cNvPr id="1049065" name="Text 48"/>
          <p:cNvSpPr/>
          <p:nvPr/>
        </p:nvSpPr>
        <p:spPr>
          <a:xfrm>
            <a:off x="10126266" y="4775200"/>
            <a:ext cx="1346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27/76 senadores</a:t>
            </a:r>
            <a:endParaRPr dirty="0" sz="1600" lang="en-US"/>
          </a:p>
        </p:txBody>
      </p:sp>
      <p:sp>
        <p:nvSpPr>
          <p:cNvPr id="1049066" name="Shape 49"/>
          <p:cNvSpPr/>
          <p:nvPr/>
        </p:nvSpPr>
        <p:spPr>
          <a:xfrm>
            <a:off x="8432800" y="5283200"/>
            <a:ext cx="7112000" cy="1270000"/>
          </a:xfrm>
          <a:prstGeom prst="roundRect">
            <a:avLst>
              <a:gd name="adj" fmla="val 4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067" name="Text 50"/>
          <p:cNvSpPr/>
          <p:nvPr/>
        </p:nvSpPr>
        <p:spPr>
          <a:xfrm>
            <a:off x="8585200" y="5461000"/>
            <a:ext cx="10795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Verdes</a:t>
            </a:r>
            <a:endParaRPr dirty="0" sz="1600" lang="en-US"/>
          </a:p>
        </p:txBody>
      </p:sp>
      <p:sp>
        <p:nvSpPr>
          <p:cNvPr id="1049068" name="Shape 51"/>
          <p:cNvSpPr/>
          <p:nvPr/>
        </p:nvSpPr>
        <p:spPr>
          <a:xfrm>
            <a:off x="14481175" y="5435600"/>
            <a:ext cx="914400" cy="355600"/>
          </a:xfrm>
          <a:prstGeom prst="roundRect">
            <a:avLst>
              <a:gd name="adj" fmla="val 14286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069" name="Text 52"/>
          <p:cNvSpPr/>
          <p:nvPr/>
        </p:nvSpPr>
        <p:spPr>
          <a:xfrm>
            <a:off x="14481175" y="5435600"/>
            <a:ext cx="1003300" cy="355600"/>
          </a:xfrm>
          <a:prstGeom prst="rect"/>
          <a:noFill/>
        </p:spPr>
        <p:txBody>
          <a:bodyPr anchor="ctr" bIns="50800" lIns="101600" rIns="101600" rtlCol="0" tIns="5080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Izquierda</a:t>
            </a:r>
            <a:endParaRPr dirty="0" sz="1600" lang="en-US"/>
          </a:p>
        </p:txBody>
      </p:sp>
      <p:sp>
        <p:nvSpPr>
          <p:cNvPr id="1049070" name="Text 53"/>
          <p:cNvSpPr/>
          <p:nvPr/>
        </p:nvSpPr>
        <p:spPr>
          <a:xfrm>
            <a:off x="8585200" y="5842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Ecologismo y progresismo</a:t>
            </a:r>
            <a:endParaRPr dirty="0" sz="1600" lang="en-US"/>
          </a:p>
        </p:txBody>
      </p:sp>
      <p:sp>
        <p:nvSpPr>
          <p:cNvPr id="1049071" name="Text 54"/>
          <p:cNvSpPr/>
          <p:nvPr/>
        </p:nvSpPr>
        <p:spPr>
          <a:xfrm>
            <a:off x="8585200" y="6146800"/>
            <a:ext cx="12954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1/150 diputados</a:t>
            </a:r>
            <a:endParaRPr dirty="0" sz="1600" lang="en-US"/>
          </a:p>
        </p:txBody>
      </p:sp>
      <p:sp>
        <p:nvSpPr>
          <p:cNvPr id="1049072" name="Text 55"/>
          <p:cNvSpPr/>
          <p:nvPr/>
        </p:nvSpPr>
        <p:spPr>
          <a:xfrm>
            <a:off x="9997182" y="6146800"/>
            <a:ext cx="1346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10/76 senadores</a:t>
            </a:r>
            <a:endParaRPr dirty="0" sz="1600" lang="en-US"/>
          </a:p>
        </p:txBody>
      </p:sp>
      <p:sp>
        <p:nvSpPr>
          <p:cNvPr id="1049073" name="Shape 56"/>
          <p:cNvSpPr/>
          <p:nvPr/>
        </p:nvSpPr>
        <p:spPr>
          <a:xfrm>
            <a:off x="8229600" y="6908800"/>
            <a:ext cx="7518400" cy="1879600"/>
          </a:xfrm>
          <a:prstGeom prst="roundRect">
            <a:avLst>
              <a:gd name="adj" fmla="val 540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074" name="Text 57"/>
          <p:cNvSpPr/>
          <p:nvPr/>
        </p:nvSpPr>
        <p:spPr>
          <a:xfrm>
            <a:off x="8432800" y="71120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Ranking Democrático</a:t>
            </a:r>
            <a:endParaRPr dirty="0" sz="1600" lang="en-US"/>
          </a:p>
        </p:txBody>
      </p:sp>
      <p:sp>
        <p:nvSpPr>
          <p:cNvPr id="1049075" name="Shape 58"/>
          <p:cNvSpPr/>
          <p:nvPr/>
        </p:nvSpPr>
        <p:spPr>
          <a:xfrm>
            <a:off x="8432800" y="7569200"/>
            <a:ext cx="34798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076" name="Text 59"/>
          <p:cNvSpPr/>
          <p:nvPr/>
        </p:nvSpPr>
        <p:spPr>
          <a:xfrm>
            <a:off x="8489950" y="7721600"/>
            <a:ext cx="33655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#11</a:t>
            </a:r>
            <a:endParaRPr dirty="0" sz="1600" lang="en-US"/>
          </a:p>
        </p:txBody>
      </p:sp>
      <p:sp>
        <p:nvSpPr>
          <p:cNvPr id="1049077" name="Text 60"/>
          <p:cNvSpPr/>
          <p:nvPr/>
        </p:nvSpPr>
        <p:spPr>
          <a:xfrm>
            <a:off x="8540750" y="81788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Índice de Democracia (EIU)</a:t>
            </a:r>
            <a:endParaRPr dirty="0" sz="1600" lang="en-US"/>
          </a:p>
        </p:txBody>
      </p:sp>
      <p:sp>
        <p:nvSpPr>
          <p:cNvPr id="1049078" name="Shape 61"/>
          <p:cNvSpPr/>
          <p:nvPr/>
        </p:nvSpPr>
        <p:spPr>
          <a:xfrm>
            <a:off x="12065000" y="7569200"/>
            <a:ext cx="34798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079" name="Text 62"/>
          <p:cNvSpPr/>
          <p:nvPr/>
        </p:nvSpPr>
        <p:spPr>
          <a:xfrm>
            <a:off x="12122150" y="7721600"/>
            <a:ext cx="33655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95/100</a:t>
            </a:r>
            <a:endParaRPr dirty="0" sz="1600" lang="en-US"/>
          </a:p>
        </p:txBody>
      </p:sp>
      <p:sp>
        <p:nvSpPr>
          <p:cNvPr id="1049080" name="Text 63"/>
          <p:cNvSpPr/>
          <p:nvPr/>
        </p:nvSpPr>
        <p:spPr>
          <a:xfrm>
            <a:off x="12172950" y="81788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Índice de Libertad Global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2E35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0" descr="https://kimi-web-img.moonshot.cn/img/investingnews.com/b5a4cf6e9e483bb9fc7437e890e6245db373657d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25000"/>
          </a:blip>
          <a:srcRect l="0" t="12500" r="0" b="12500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9084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8000"/>
                </a:srgbClr>
              </a:gs>
              <a:gs pos="50000">
                <a:srgbClr val="1A2E35">
                  <a:alpha val="90000"/>
                </a:srgbClr>
              </a:gs>
              <a:gs pos="100000">
                <a:srgbClr val="1A2E35">
                  <a:alpha val="70000"/>
                </a:srgbClr>
              </a:gs>
            </a:gsLst>
            <a:lin ang="0" scaled="1"/>
          </a:gradFill>
        </p:spPr>
      </p:sp>
      <p:sp>
        <p:nvSpPr>
          <p:cNvPr id="1049085" name="Text 1"/>
          <p:cNvSpPr/>
          <p:nvPr/>
        </p:nvSpPr>
        <p:spPr>
          <a:xfrm>
            <a:off x="508000" y="3225800"/>
            <a:ext cx="1741388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Capítulo 06</a:t>
            </a:r>
            <a:endParaRPr dirty="0" sz="1600" lang="en-US"/>
          </a:p>
        </p:txBody>
      </p:sp>
      <p:sp>
        <p:nvSpPr>
          <p:cNvPr id="1049086" name="Text 2"/>
          <p:cNvSpPr/>
          <p:nvPr/>
        </p:nvSpPr>
        <p:spPr>
          <a:xfrm>
            <a:off x="508000" y="3676650"/>
            <a:ext cx="15697200" cy="1143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Economía</a:t>
            </a:r>
            <a:endParaRPr dirty="0" sz="1600" lang="en-US"/>
          </a:p>
        </p:txBody>
      </p:sp>
      <p:sp>
        <p:nvSpPr>
          <p:cNvPr id="1049087" name="Shape 3"/>
          <p:cNvSpPr/>
          <p:nvPr/>
        </p:nvSpPr>
        <p:spPr>
          <a:xfrm>
            <a:off x="508000" y="5124450"/>
            <a:ext cx="16256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088" name="Text 4"/>
          <p:cNvSpPr/>
          <p:nvPr/>
        </p:nvSpPr>
        <p:spPr>
          <a:xfrm>
            <a:off x="508000" y="5480050"/>
            <a:ext cx="8686800" cy="4953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2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Estructura económica y sectores productivos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2E35"/>
        </a:solidFill>
      </p:bgPr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2" name="Text 0"/>
          <p:cNvSpPr/>
          <p:nvPr/>
        </p:nvSpPr>
        <p:spPr>
          <a:xfrm>
            <a:off x="508000" y="565150"/>
            <a:ext cx="128696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Economía</a:t>
            </a:r>
            <a:endParaRPr dirty="0" sz="1600" lang="en-US"/>
          </a:p>
        </p:txBody>
      </p:sp>
      <p:sp>
        <p:nvSpPr>
          <p:cNvPr id="1049093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Estructura Económica y Sectores</a:t>
            </a:r>
            <a:endParaRPr dirty="0" sz="1600" lang="en-US"/>
          </a:p>
        </p:txBody>
      </p:sp>
      <p:sp>
        <p:nvSpPr>
          <p:cNvPr id="1049094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095" name="Shape 3"/>
          <p:cNvSpPr/>
          <p:nvPr/>
        </p:nvSpPr>
        <p:spPr>
          <a:xfrm>
            <a:off x="508000" y="1828800"/>
            <a:ext cx="7518400" cy="3733800"/>
          </a:xfrm>
          <a:prstGeom prst="roundRect">
            <a:avLst>
              <a:gd name="adj" fmla="val 2721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096" name="Text 4"/>
          <p:cNvSpPr/>
          <p:nvPr/>
        </p:nvSpPr>
        <p:spPr>
          <a:xfrm>
            <a:off x="7112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Indicadores Macroeconómicos</a:t>
            </a:r>
            <a:endParaRPr dirty="0" sz="1600" lang="en-US"/>
          </a:p>
        </p:txBody>
      </p:sp>
      <p:sp>
        <p:nvSpPr>
          <p:cNvPr id="1049097" name="Shape 5"/>
          <p:cNvSpPr/>
          <p:nvPr/>
        </p:nvSpPr>
        <p:spPr>
          <a:xfrm>
            <a:off x="711200" y="2540000"/>
            <a:ext cx="34798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098" name="Text 6"/>
          <p:cNvSpPr/>
          <p:nvPr/>
        </p:nvSpPr>
        <p:spPr>
          <a:xfrm>
            <a:off x="787400" y="2692400"/>
            <a:ext cx="3327400" cy="4064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$1.42T</a:t>
            </a:r>
            <a:endParaRPr dirty="0" sz="1600" lang="en-US"/>
          </a:p>
        </p:txBody>
      </p:sp>
      <p:sp>
        <p:nvSpPr>
          <p:cNvPr id="1049099" name="Text 7"/>
          <p:cNvSpPr/>
          <p:nvPr/>
        </p:nvSpPr>
        <p:spPr>
          <a:xfrm>
            <a:off x="819150" y="30988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PIB (millones USD)</a:t>
            </a:r>
            <a:endParaRPr dirty="0" sz="1600" lang="en-US"/>
          </a:p>
        </p:txBody>
      </p:sp>
      <p:sp>
        <p:nvSpPr>
          <p:cNvPr id="1049100" name="Shape 8"/>
          <p:cNvSpPr/>
          <p:nvPr/>
        </p:nvSpPr>
        <p:spPr>
          <a:xfrm>
            <a:off x="4343400" y="2540000"/>
            <a:ext cx="34798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01" name="Text 9"/>
          <p:cNvSpPr/>
          <p:nvPr/>
        </p:nvSpPr>
        <p:spPr>
          <a:xfrm>
            <a:off x="4419600" y="2692400"/>
            <a:ext cx="3327400" cy="4064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$56,420</a:t>
            </a:r>
            <a:endParaRPr dirty="0" sz="1600" lang="en-US"/>
          </a:p>
        </p:txBody>
      </p:sp>
      <p:sp>
        <p:nvSpPr>
          <p:cNvPr id="1049102" name="Text 10"/>
          <p:cNvSpPr/>
          <p:nvPr/>
        </p:nvSpPr>
        <p:spPr>
          <a:xfrm>
            <a:off x="4451350" y="30988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PIB per cápita (USD)</a:t>
            </a:r>
            <a:endParaRPr dirty="0" sz="1600" lang="en-US"/>
          </a:p>
        </p:txBody>
      </p:sp>
      <p:sp>
        <p:nvSpPr>
          <p:cNvPr id="1049103" name="Shape 11"/>
          <p:cNvSpPr/>
          <p:nvPr/>
        </p:nvSpPr>
        <p:spPr>
          <a:xfrm>
            <a:off x="711200" y="3657600"/>
            <a:ext cx="34798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04" name="Text 12"/>
          <p:cNvSpPr/>
          <p:nvPr/>
        </p:nvSpPr>
        <p:spPr>
          <a:xfrm>
            <a:off x="787400" y="3810000"/>
            <a:ext cx="3327400" cy="4064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+1.2%</a:t>
            </a:r>
            <a:endParaRPr dirty="0" sz="1600" lang="en-US"/>
          </a:p>
        </p:txBody>
      </p:sp>
      <p:sp>
        <p:nvSpPr>
          <p:cNvPr id="1049105" name="Text 13"/>
          <p:cNvSpPr/>
          <p:nvPr/>
        </p:nvSpPr>
        <p:spPr>
          <a:xfrm>
            <a:off x="819150" y="42164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Crecimiento (2024)</a:t>
            </a:r>
            <a:endParaRPr dirty="0" sz="1600" lang="en-US"/>
          </a:p>
        </p:txBody>
      </p:sp>
      <p:sp>
        <p:nvSpPr>
          <p:cNvPr id="1049106" name="Shape 14"/>
          <p:cNvSpPr/>
          <p:nvPr/>
        </p:nvSpPr>
        <p:spPr>
          <a:xfrm>
            <a:off x="4343400" y="3657600"/>
            <a:ext cx="34798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07" name="Text 15"/>
          <p:cNvSpPr/>
          <p:nvPr/>
        </p:nvSpPr>
        <p:spPr>
          <a:xfrm>
            <a:off x="4419600" y="3810000"/>
            <a:ext cx="3327400" cy="4064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#16</a:t>
            </a:r>
            <a:endParaRPr dirty="0" sz="1600" lang="en-US"/>
          </a:p>
        </p:txBody>
      </p:sp>
      <p:sp>
        <p:nvSpPr>
          <p:cNvPr id="1049108" name="Text 16"/>
          <p:cNvSpPr/>
          <p:nvPr/>
        </p:nvSpPr>
        <p:spPr>
          <a:xfrm>
            <a:off x="4451350" y="42164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Competitividad Global</a:t>
            </a:r>
            <a:endParaRPr dirty="0" sz="1600" lang="en-US"/>
          </a:p>
        </p:txBody>
      </p:sp>
      <p:sp>
        <p:nvSpPr>
          <p:cNvPr id="1049109" name="Shape 17"/>
          <p:cNvSpPr/>
          <p:nvPr/>
        </p:nvSpPr>
        <p:spPr>
          <a:xfrm>
            <a:off x="717550" y="4781550"/>
            <a:ext cx="7099300" cy="571500"/>
          </a:xfrm>
          <a:prstGeom prst="roundRect">
            <a:avLst>
              <a:gd name="adj" fmla="val 8889"/>
            </a:avLst>
          </a:prstGeom>
          <a:solidFill>
            <a:srgbClr val="D8976C">
              <a:alpha val="20000"/>
            </a:srgbClr>
          </a:solidFill>
          <a:ln w="12700">
            <a:solidFill>
              <a:srgbClr val="D8976C">
                <a:alpha val="40000"/>
              </a:srgbClr>
            </a:solidFill>
            <a:prstDash val="solid"/>
          </a:ln>
        </p:spPr>
      </p:sp>
      <p:sp>
        <p:nvSpPr>
          <p:cNvPr id="1049110" name="Text 18"/>
          <p:cNvSpPr/>
          <p:nvPr/>
        </p:nvSpPr>
        <p:spPr>
          <a:xfrm>
            <a:off x="876300" y="4940300"/>
            <a:ext cx="6870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Economía avanzada: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Miembro del G20 con crecimiento ininterrumpido por 30 años.</a:t>
            </a:r>
            <a:endParaRPr dirty="0" sz="1600" lang="en-US"/>
          </a:p>
        </p:txBody>
      </p:sp>
      <p:sp>
        <p:nvSpPr>
          <p:cNvPr id="1049111" name="Shape 19"/>
          <p:cNvSpPr/>
          <p:nvPr/>
        </p:nvSpPr>
        <p:spPr>
          <a:xfrm>
            <a:off x="508000" y="5715000"/>
            <a:ext cx="7518400" cy="3149600"/>
          </a:xfrm>
          <a:prstGeom prst="roundRect">
            <a:avLst>
              <a:gd name="adj" fmla="val 3226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112" name="Text 20"/>
          <p:cNvSpPr/>
          <p:nvPr/>
        </p:nvSpPr>
        <p:spPr>
          <a:xfrm>
            <a:off x="711200" y="59182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Comercio Internacional</a:t>
            </a:r>
            <a:endParaRPr dirty="0" sz="1600" lang="en-US"/>
          </a:p>
        </p:txBody>
      </p:sp>
      <p:sp>
        <p:nvSpPr>
          <p:cNvPr id="1049113" name="Shape 21"/>
          <p:cNvSpPr/>
          <p:nvPr/>
        </p:nvSpPr>
        <p:spPr>
          <a:xfrm>
            <a:off x="711200" y="6375400"/>
            <a:ext cx="7112000" cy="1270000"/>
          </a:xfrm>
          <a:prstGeom prst="roundRect">
            <a:avLst>
              <a:gd name="adj" fmla="val 4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14" name="Text 22"/>
          <p:cNvSpPr/>
          <p:nvPr/>
        </p:nvSpPr>
        <p:spPr>
          <a:xfrm>
            <a:off x="863600" y="65278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Principal Socio Comercial</a:t>
            </a:r>
            <a:endParaRPr dirty="0" sz="1600" lang="en-US"/>
          </a:p>
        </p:txBody>
      </p:sp>
      <p:sp>
        <p:nvSpPr>
          <p:cNvPr id="1049115" name="Text 23"/>
          <p:cNvSpPr/>
          <p:nvPr/>
        </p:nvSpPr>
        <p:spPr>
          <a:xfrm>
            <a:off x="863600" y="6934200"/>
            <a:ext cx="520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China</a:t>
            </a:r>
            <a:endParaRPr dirty="0" sz="1600" lang="en-US"/>
          </a:p>
        </p:txBody>
      </p:sp>
      <p:sp>
        <p:nvSpPr>
          <p:cNvPr id="1049116" name="Text 24"/>
          <p:cNvSpPr/>
          <p:nvPr/>
        </p:nvSpPr>
        <p:spPr>
          <a:xfrm>
            <a:off x="7080945" y="6883400"/>
            <a:ext cx="6985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25.1%</a:t>
            </a:r>
            <a:endParaRPr dirty="0" sz="1600" lang="en-US"/>
          </a:p>
        </p:txBody>
      </p:sp>
      <p:sp>
        <p:nvSpPr>
          <p:cNvPr id="1049117" name="Text 25"/>
          <p:cNvSpPr/>
          <p:nvPr/>
        </p:nvSpPr>
        <p:spPr>
          <a:xfrm>
            <a:off x="863600" y="7239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exportaciones totales</a:t>
            </a:r>
            <a:endParaRPr dirty="0" sz="1600" lang="en-US"/>
          </a:p>
        </p:txBody>
      </p:sp>
      <p:sp>
        <p:nvSpPr>
          <p:cNvPr id="1049118" name="Shape 26"/>
          <p:cNvSpPr/>
          <p:nvPr/>
        </p:nvSpPr>
        <p:spPr>
          <a:xfrm>
            <a:off x="711200" y="77470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19" name="Text 27"/>
          <p:cNvSpPr/>
          <p:nvPr/>
        </p:nvSpPr>
        <p:spPr>
          <a:xfrm>
            <a:off x="863600" y="78994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Acuerdos Comerciales</a:t>
            </a:r>
            <a:endParaRPr dirty="0" sz="1600" lang="en-US"/>
          </a:p>
        </p:txBody>
      </p:sp>
      <p:sp>
        <p:nvSpPr>
          <p:cNvPr id="1049120" name="Text 28"/>
          <p:cNvSpPr/>
          <p:nvPr/>
        </p:nvSpPr>
        <p:spPr>
          <a:xfrm>
            <a:off x="863600" y="8255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CPTPP, tratados bilaterales con China, Japón, Corea del Sur</a:t>
            </a:r>
            <a:endParaRPr dirty="0" sz="1600" lang="en-US"/>
          </a:p>
        </p:txBody>
      </p:sp>
      <p:sp>
        <p:nvSpPr>
          <p:cNvPr id="1049121" name="Shape 29"/>
          <p:cNvSpPr/>
          <p:nvPr/>
        </p:nvSpPr>
        <p:spPr>
          <a:xfrm>
            <a:off x="8229600" y="1828800"/>
            <a:ext cx="7518400" cy="7162800"/>
          </a:xfrm>
          <a:prstGeom prst="roundRect">
            <a:avLst>
              <a:gd name="adj" fmla="val 1418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122" name="Text 30"/>
          <p:cNvSpPr/>
          <p:nvPr/>
        </p:nvSpPr>
        <p:spPr>
          <a:xfrm>
            <a:off x="84328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Distribución Sectorial del PIB</a:t>
            </a:r>
            <a:endParaRPr dirty="0" sz="1600" lang="en-US"/>
          </a:p>
        </p:txBody>
      </p:sp>
      <p:sp>
        <p:nvSpPr>
          <p:cNvPr id="1049123" name="Shape 31"/>
          <p:cNvSpPr/>
          <p:nvPr/>
        </p:nvSpPr>
        <p:spPr>
          <a:xfrm>
            <a:off x="8432800" y="2540000"/>
            <a:ext cx="7112000" cy="1168400"/>
          </a:xfrm>
          <a:prstGeom prst="roundRect">
            <a:avLst>
              <a:gd name="adj" fmla="val 4348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24" name="Text 32"/>
          <p:cNvSpPr/>
          <p:nvPr/>
        </p:nvSpPr>
        <p:spPr>
          <a:xfrm>
            <a:off x="8585200" y="2743200"/>
            <a:ext cx="889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Servicios</a:t>
            </a:r>
            <a:endParaRPr dirty="0" sz="1600" lang="en-US"/>
          </a:p>
        </p:txBody>
      </p:sp>
      <p:sp>
        <p:nvSpPr>
          <p:cNvPr id="1049125" name="Text 33"/>
          <p:cNvSpPr/>
          <p:nvPr/>
        </p:nvSpPr>
        <p:spPr>
          <a:xfrm>
            <a:off x="14800163" y="2692400"/>
            <a:ext cx="7493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70%</a:t>
            </a:r>
            <a:endParaRPr dirty="0" sz="1600" lang="en-US"/>
          </a:p>
        </p:txBody>
      </p:sp>
      <p:sp>
        <p:nvSpPr>
          <p:cNvPr id="1049126" name="Shape 34"/>
          <p:cNvSpPr/>
          <p:nvPr/>
        </p:nvSpPr>
        <p:spPr>
          <a:xfrm>
            <a:off x="8585200" y="3149600"/>
            <a:ext cx="68072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9127" name="Shape 35"/>
          <p:cNvSpPr/>
          <p:nvPr/>
        </p:nvSpPr>
        <p:spPr>
          <a:xfrm>
            <a:off x="8585200" y="3149600"/>
            <a:ext cx="47625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9128" name="Text 36"/>
          <p:cNvSpPr/>
          <p:nvPr/>
        </p:nvSpPr>
        <p:spPr>
          <a:xfrm>
            <a:off x="8585200" y="3302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Finanzas, educación, turismo, salud, tecnología</a:t>
            </a:r>
            <a:endParaRPr dirty="0" sz="1600" lang="en-US"/>
          </a:p>
        </p:txBody>
      </p:sp>
      <p:sp>
        <p:nvSpPr>
          <p:cNvPr id="1049129" name="Shape 37"/>
          <p:cNvSpPr/>
          <p:nvPr/>
        </p:nvSpPr>
        <p:spPr>
          <a:xfrm>
            <a:off x="8432800" y="3810000"/>
            <a:ext cx="7112000" cy="1168400"/>
          </a:xfrm>
          <a:prstGeom prst="roundRect">
            <a:avLst>
              <a:gd name="adj" fmla="val 4348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30" name="Text 38"/>
          <p:cNvSpPr/>
          <p:nvPr/>
        </p:nvSpPr>
        <p:spPr>
          <a:xfrm>
            <a:off x="8585200" y="4013200"/>
            <a:ext cx="7493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Minería</a:t>
            </a:r>
            <a:endParaRPr dirty="0" sz="1600" lang="en-US"/>
          </a:p>
        </p:txBody>
      </p:sp>
      <p:sp>
        <p:nvSpPr>
          <p:cNvPr id="1049131" name="Text 39"/>
          <p:cNvSpPr/>
          <p:nvPr/>
        </p:nvSpPr>
        <p:spPr>
          <a:xfrm>
            <a:off x="14608076" y="3962400"/>
            <a:ext cx="939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10.7%</a:t>
            </a:r>
            <a:endParaRPr dirty="0" sz="1600" lang="en-US"/>
          </a:p>
        </p:txBody>
      </p:sp>
      <p:sp>
        <p:nvSpPr>
          <p:cNvPr id="1049132" name="Shape 40"/>
          <p:cNvSpPr/>
          <p:nvPr/>
        </p:nvSpPr>
        <p:spPr>
          <a:xfrm>
            <a:off x="8585200" y="4419600"/>
            <a:ext cx="68072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9133" name="Shape 41"/>
          <p:cNvSpPr/>
          <p:nvPr/>
        </p:nvSpPr>
        <p:spPr>
          <a:xfrm>
            <a:off x="8585200" y="4419600"/>
            <a:ext cx="723900" cy="101600"/>
          </a:xfrm>
          <a:prstGeom prst="roundRect">
            <a:avLst>
              <a:gd name="adj" fmla="val 50000"/>
            </a:avLst>
          </a:prstGeom>
          <a:solidFill>
            <a:srgbClr val="C9A87C"/>
          </a:solidFill>
        </p:spPr>
      </p:sp>
      <p:sp>
        <p:nvSpPr>
          <p:cNvPr id="1049134" name="Text 42"/>
          <p:cNvSpPr/>
          <p:nvPr/>
        </p:nvSpPr>
        <p:spPr>
          <a:xfrm>
            <a:off x="8585200" y="4572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Hierro, carbón, oro, gas natural, uranio</a:t>
            </a:r>
            <a:endParaRPr dirty="0" sz="1600" lang="en-US"/>
          </a:p>
        </p:txBody>
      </p:sp>
      <p:sp>
        <p:nvSpPr>
          <p:cNvPr id="1049135" name="Shape 43"/>
          <p:cNvSpPr/>
          <p:nvPr/>
        </p:nvSpPr>
        <p:spPr>
          <a:xfrm>
            <a:off x="8432800" y="5080000"/>
            <a:ext cx="7112000" cy="1168400"/>
          </a:xfrm>
          <a:prstGeom prst="roundRect">
            <a:avLst>
              <a:gd name="adj" fmla="val 4348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36" name="Text 44"/>
          <p:cNvSpPr/>
          <p:nvPr/>
        </p:nvSpPr>
        <p:spPr>
          <a:xfrm>
            <a:off x="8585200" y="5283200"/>
            <a:ext cx="1295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Manufacturas</a:t>
            </a:r>
            <a:endParaRPr dirty="0" sz="1600" lang="en-US"/>
          </a:p>
        </p:txBody>
      </p:sp>
      <p:sp>
        <p:nvSpPr>
          <p:cNvPr id="1049137" name="Text 45"/>
          <p:cNvSpPr/>
          <p:nvPr/>
        </p:nvSpPr>
        <p:spPr>
          <a:xfrm>
            <a:off x="14968339" y="5232400"/>
            <a:ext cx="5715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6%</a:t>
            </a:r>
            <a:endParaRPr dirty="0" sz="1600" lang="en-US"/>
          </a:p>
        </p:txBody>
      </p:sp>
      <p:sp>
        <p:nvSpPr>
          <p:cNvPr id="1049138" name="Shape 46"/>
          <p:cNvSpPr/>
          <p:nvPr/>
        </p:nvSpPr>
        <p:spPr>
          <a:xfrm>
            <a:off x="8585200" y="5689600"/>
            <a:ext cx="68072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9139" name="Shape 47"/>
          <p:cNvSpPr/>
          <p:nvPr/>
        </p:nvSpPr>
        <p:spPr>
          <a:xfrm>
            <a:off x="8585200" y="5689600"/>
            <a:ext cx="4064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9140" name="Text 48"/>
          <p:cNvSpPr/>
          <p:nvPr/>
        </p:nvSpPr>
        <p:spPr>
          <a:xfrm>
            <a:off x="8585200" y="5842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Alimentos, maquinaria, productos metálicos</a:t>
            </a:r>
            <a:endParaRPr dirty="0" sz="1600" lang="en-US"/>
          </a:p>
        </p:txBody>
      </p:sp>
      <p:sp>
        <p:nvSpPr>
          <p:cNvPr id="1049141" name="Shape 49"/>
          <p:cNvSpPr/>
          <p:nvPr/>
        </p:nvSpPr>
        <p:spPr>
          <a:xfrm>
            <a:off x="8432800" y="6350000"/>
            <a:ext cx="7112000" cy="1168400"/>
          </a:xfrm>
          <a:prstGeom prst="roundRect">
            <a:avLst>
              <a:gd name="adj" fmla="val 4348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42" name="Text 50"/>
          <p:cNvSpPr/>
          <p:nvPr/>
        </p:nvSpPr>
        <p:spPr>
          <a:xfrm>
            <a:off x="8585200" y="6553200"/>
            <a:ext cx="1066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Agricultura</a:t>
            </a:r>
            <a:endParaRPr dirty="0" sz="1600" lang="en-US"/>
          </a:p>
        </p:txBody>
      </p:sp>
      <p:sp>
        <p:nvSpPr>
          <p:cNvPr id="1049143" name="Text 51"/>
          <p:cNvSpPr/>
          <p:nvPr/>
        </p:nvSpPr>
        <p:spPr>
          <a:xfrm>
            <a:off x="14781510" y="6502400"/>
            <a:ext cx="7620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2.1%</a:t>
            </a:r>
            <a:endParaRPr dirty="0" sz="1600" lang="en-US"/>
          </a:p>
        </p:txBody>
      </p:sp>
      <p:sp>
        <p:nvSpPr>
          <p:cNvPr id="1049144" name="Shape 52"/>
          <p:cNvSpPr/>
          <p:nvPr/>
        </p:nvSpPr>
        <p:spPr>
          <a:xfrm>
            <a:off x="8585200" y="6959600"/>
            <a:ext cx="68072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9145" name="Shape 53"/>
          <p:cNvSpPr/>
          <p:nvPr/>
        </p:nvSpPr>
        <p:spPr>
          <a:xfrm>
            <a:off x="8585200" y="6959600"/>
            <a:ext cx="139700" cy="101600"/>
          </a:xfrm>
          <a:prstGeom prst="roundRect">
            <a:avLst>
              <a:gd name="adj" fmla="val 50000"/>
            </a:avLst>
          </a:prstGeom>
          <a:solidFill>
            <a:srgbClr val="C9A87C"/>
          </a:solidFill>
        </p:spPr>
      </p:sp>
      <p:sp>
        <p:nvSpPr>
          <p:cNvPr id="1049146" name="Text 54"/>
          <p:cNvSpPr/>
          <p:nvPr/>
        </p:nvSpPr>
        <p:spPr>
          <a:xfrm>
            <a:off x="8585200" y="7112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Trigo, carne, lana, productos lácteos</a:t>
            </a:r>
            <a:endParaRPr dirty="0" sz="1600" lang="en-US"/>
          </a:p>
        </p:txBody>
      </p:sp>
      <p:sp>
        <p:nvSpPr>
          <p:cNvPr id="1049147" name="Shape 55"/>
          <p:cNvSpPr/>
          <p:nvPr/>
        </p:nvSpPr>
        <p:spPr>
          <a:xfrm>
            <a:off x="8432800" y="7620000"/>
            <a:ext cx="7112000" cy="1168400"/>
          </a:xfrm>
          <a:prstGeom prst="roundRect">
            <a:avLst>
              <a:gd name="adj" fmla="val 4348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48" name="Text 56"/>
          <p:cNvSpPr/>
          <p:nvPr/>
        </p:nvSpPr>
        <p:spPr>
          <a:xfrm>
            <a:off x="8585200" y="7823200"/>
            <a:ext cx="1270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Construcción</a:t>
            </a:r>
            <a:endParaRPr dirty="0" sz="1600" lang="en-US"/>
          </a:p>
        </p:txBody>
      </p:sp>
      <p:sp>
        <p:nvSpPr>
          <p:cNvPr id="1049149" name="Text 57"/>
          <p:cNvSpPr/>
          <p:nvPr/>
        </p:nvSpPr>
        <p:spPr>
          <a:xfrm>
            <a:off x="14737358" y="7772400"/>
            <a:ext cx="812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7.8%</a:t>
            </a:r>
            <a:endParaRPr dirty="0" sz="1600" lang="en-US"/>
          </a:p>
        </p:txBody>
      </p:sp>
      <p:sp>
        <p:nvSpPr>
          <p:cNvPr id="1049150" name="Shape 58"/>
          <p:cNvSpPr/>
          <p:nvPr/>
        </p:nvSpPr>
        <p:spPr>
          <a:xfrm>
            <a:off x="8585200" y="8229600"/>
            <a:ext cx="68072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9151" name="Shape 59"/>
          <p:cNvSpPr/>
          <p:nvPr/>
        </p:nvSpPr>
        <p:spPr>
          <a:xfrm>
            <a:off x="8585200" y="8229600"/>
            <a:ext cx="5334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9152" name="Text 60"/>
          <p:cNvSpPr/>
          <p:nvPr/>
        </p:nvSpPr>
        <p:spPr>
          <a:xfrm>
            <a:off x="8585200" y="8382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Infraestructura, residencial, comercial</a:t>
            </a:r>
            <a:endParaRPr dirty="0" sz="1600" lang="en-US"/>
          </a:p>
        </p:txBody>
      </p:sp>
      <p:sp>
        <p:nvSpPr>
          <p:cNvPr id="1049153" name="Shape 61"/>
          <p:cNvSpPr/>
          <p:nvPr/>
        </p:nvSpPr>
        <p:spPr>
          <a:xfrm>
            <a:off x="8229600" y="9144000"/>
            <a:ext cx="7518400" cy="1524000"/>
          </a:xfrm>
          <a:prstGeom prst="roundRect">
            <a:avLst>
              <a:gd name="adj" fmla="val 6667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154" name="Text 62"/>
          <p:cNvSpPr/>
          <p:nvPr/>
        </p:nvSpPr>
        <p:spPr>
          <a:xfrm>
            <a:off x="8432800" y="93472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Inversión en I+D</a:t>
            </a:r>
            <a:endParaRPr dirty="0" sz="1600" lang="en-US"/>
          </a:p>
        </p:txBody>
      </p:sp>
      <p:sp>
        <p:nvSpPr>
          <p:cNvPr id="1049155" name="Text 63"/>
          <p:cNvSpPr/>
          <p:nvPr/>
        </p:nvSpPr>
        <p:spPr>
          <a:xfrm>
            <a:off x="8432800" y="9855200"/>
            <a:ext cx="31496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Gasto en investigación y desarrollo</a:t>
            </a:r>
            <a:endParaRPr dirty="0" sz="1600" lang="en-US"/>
          </a:p>
        </p:txBody>
      </p:sp>
      <p:sp>
        <p:nvSpPr>
          <p:cNvPr id="1049156" name="Text 64"/>
          <p:cNvSpPr/>
          <p:nvPr/>
        </p:nvSpPr>
        <p:spPr>
          <a:xfrm>
            <a:off x="14928751" y="9804400"/>
            <a:ext cx="7747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1.9%</a:t>
            </a:r>
            <a:endParaRPr dirty="0" sz="1600" lang="en-US"/>
          </a:p>
        </p:txBody>
      </p:sp>
      <p:sp>
        <p:nvSpPr>
          <p:cNvPr id="1049157" name="Text 65"/>
          <p:cNvSpPr/>
          <p:nvPr/>
        </p:nvSpPr>
        <p:spPr>
          <a:xfrm>
            <a:off x="8432800" y="10210800"/>
            <a:ext cx="72009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Del PIB total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A2E35"/>
        </a:solidFill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1" name="Text 0"/>
          <p:cNvSpPr/>
          <p:nvPr/>
        </p:nvSpPr>
        <p:spPr>
          <a:xfrm>
            <a:off x="508000" y="565150"/>
            <a:ext cx="128696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Economía</a:t>
            </a:r>
            <a:endParaRPr dirty="0" sz="1600" lang="en-US"/>
          </a:p>
        </p:txBody>
      </p:sp>
      <p:sp>
        <p:nvSpPr>
          <p:cNvPr id="1049162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Recursos Naturales y Minería</a:t>
            </a:r>
            <a:endParaRPr dirty="0" sz="1600" lang="en-US"/>
          </a:p>
        </p:txBody>
      </p:sp>
      <p:sp>
        <p:nvSpPr>
          <p:cNvPr id="1049163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164" name="Shape 3"/>
          <p:cNvSpPr/>
          <p:nvPr/>
        </p:nvSpPr>
        <p:spPr>
          <a:xfrm>
            <a:off x="508000" y="1828800"/>
            <a:ext cx="9067800" cy="3124200"/>
          </a:xfrm>
          <a:prstGeom prst="roundRect">
            <a:avLst>
              <a:gd name="adj" fmla="val 3252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165" name="Text 4"/>
          <p:cNvSpPr/>
          <p:nvPr/>
        </p:nvSpPr>
        <p:spPr>
          <a:xfrm>
            <a:off x="711200" y="2032000"/>
            <a:ext cx="8788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Sector Minero: Pilar Económico</a:t>
            </a:r>
            <a:endParaRPr dirty="0" sz="1600" lang="en-US"/>
          </a:p>
        </p:txBody>
      </p:sp>
      <p:sp>
        <p:nvSpPr>
          <p:cNvPr id="1049166" name="Text 5"/>
          <p:cNvSpPr/>
          <p:nvPr/>
        </p:nvSpPr>
        <p:spPr>
          <a:xfrm>
            <a:off x="711200" y="2540000"/>
            <a:ext cx="87630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minería es fundamental para la economía australiana, generando empleo, divisas y desarrollo tecnológico.</a:t>
            </a:r>
            <a:endParaRPr dirty="0" sz="1600" lang="en-US"/>
          </a:p>
        </p:txBody>
      </p:sp>
      <p:sp>
        <p:nvSpPr>
          <p:cNvPr id="1049167" name="Shape 6"/>
          <p:cNvSpPr/>
          <p:nvPr/>
        </p:nvSpPr>
        <p:spPr>
          <a:xfrm>
            <a:off x="711200" y="3352800"/>
            <a:ext cx="4254500" cy="1397000"/>
          </a:xfrm>
          <a:prstGeom prst="roundRect">
            <a:avLst>
              <a:gd name="adj" fmla="val 363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68" name="Shape 7"/>
          <p:cNvSpPr/>
          <p:nvPr/>
        </p:nvSpPr>
        <p:spPr>
          <a:xfrm>
            <a:off x="2649835" y="3505200"/>
            <a:ext cx="381000" cy="381000"/>
          </a:xfrm>
          <a:custGeom>
            <a:avLst/>
            <a:ahLst/>
            <a:rect l="l" t="t" r="r" b="b"/>
            <a:pathLst>
              <a:path w="381000" h="381000">
                <a:moveTo>
                  <a:pt x="86841" y="25152"/>
                </a:moveTo>
                <a:cubicBezTo>
                  <a:pt x="90190" y="20613"/>
                  <a:pt x="95548" y="17859"/>
                  <a:pt x="101203" y="17859"/>
                </a:cubicBezTo>
                <a:lnTo>
                  <a:pt x="279797" y="17859"/>
                </a:lnTo>
                <a:cubicBezTo>
                  <a:pt x="285452" y="17859"/>
                  <a:pt x="290810" y="20538"/>
                  <a:pt x="294159" y="25152"/>
                </a:cubicBezTo>
                <a:lnTo>
                  <a:pt x="377503" y="138261"/>
                </a:lnTo>
                <a:cubicBezTo>
                  <a:pt x="382563" y="145107"/>
                  <a:pt x="382042" y="154558"/>
                  <a:pt x="376386" y="160883"/>
                </a:cubicBezTo>
                <a:lnTo>
                  <a:pt x="203746" y="351383"/>
                </a:lnTo>
                <a:cubicBezTo>
                  <a:pt x="200397" y="355104"/>
                  <a:pt x="195560" y="357262"/>
                  <a:pt x="190500" y="357262"/>
                </a:cubicBezTo>
                <a:cubicBezTo>
                  <a:pt x="185440" y="357262"/>
                  <a:pt x="180677" y="355104"/>
                  <a:pt x="177254" y="351383"/>
                </a:cubicBezTo>
                <a:lnTo>
                  <a:pt x="4614" y="160883"/>
                </a:lnTo>
                <a:cubicBezTo>
                  <a:pt x="-1116" y="154558"/>
                  <a:pt x="-1563" y="145107"/>
                  <a:pt x="3497" y="138261"/>
                </a:cubicBezTo>
                <a:lnTo>
                  <a:pt x="86841" y="25152"/>
                </a:lnTo>
                <a:close/>
                <a:moveTo>
                  <a:pt x="115491" y="54769"/>
                </a:moveTo>
                <a:cubicBezTo>
                  <a:pt x="113035" y="56629"/>
                  <a:pt x="112365" y="59978"/>
                  <a:pt x="113928" y="62582"/>
                </a:cubicBezTo>
                <a:lnTo>
                  <a:pt x="156642" y="133796"/>
                </a:lnTo>
                <a:lnTo>
                  <a:pt x="47104" y="142875"/>
                </a:lnTo>
                <a:cubicBezTo>
                  <a:pt x="44053" y="143098"/>
                  <a:pt x="41672" y="145703"/>
                  <a:pt x="41672" y="148828"/>
                </a:cubicBezTo>
                <a:cubicBezTo>
                  <a:pt x="41672" y="151954"/>
                  <a:pt x="44053" y="154484"/>
                  <a:pt x="47104" y="154781"/>
                </a:cubicBezTo>
                <a:lnTo>
                  <a:pt x="189979" y="166688"/>
                </a:lnTo>
                <a:cubicBezTo>
                  <a:pt x="190277" y="166688"/>
                  <a:pt x="190649" y="166688"/>
                  <a:pt x="190946" y="166688"/>
                </a:cubicBezTo>
                <a:lnTo>
                  <a:pt x="333821" y="154781"/>
                </a:lnTo>
                <a:cubicBezTo>
                  <a:pt x="336872" y="154558"/>
                  <a:pt x="339254" y="151954"/>
                  <a:pt x="339254" y="148828"/>
                </a:cubicBezTo>
                <a:cubicBezTo>
                  <a:pt x="339254" y="145703"/>
                  <a:pt x="336872" y="143173"/>
                  <a:pt x="333821" y="142875"/>
                </a:cubicBezTo>
                <a:lnTo>
                  <a:pt x="224284" y="133722"/>
                </a:lnTo>
                <a:lnTo>
                  <a:pt x="266998" y="62582"/>
                </a:lnTo>
                <a:cubicBezTo>
                  <a:pt x="268560" y="59978"/>
                  <a:pt x="267891" y="56555"/>
                  <a:pt x="265435" y="54769"/>
                </a:cubicBezTo>
                <a:cubicBezTo>
                  <a:pt x="262979" y="52983"/>
                  <a:pt x="259556" y="53280"/>
                  <a:pt x="257473" y="55513"/>
                </a:cubicBezTo>
                <a:lnTo>
                  <a:pt x="190500" y="128141"/>
                </a:lnTo>
                <a:lnTo>
                  <a:pt x="123453" y="55513"/>
                </a:lnTo>
                <a:cubicBezTo>
                  <a:pt x="121369" y="53280"/>
                  <a:pt x="117946" y="52983"/>
                  <a:pt x="115491" y="54769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169" name="Text 8"/>
          <p:cNvSpPr/>
          <p:nvPr/>
        </p:nvSpPr>
        <p:spPr>
          <a:xfrm>
            <a:off x="806450" y="3987800"/>
            <a:ext cx="4064000" cy="3556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10%</a:t>
            </a:r>
            <a:endParaRPr dirty="0" sz="1600" lang="en-US"/>
          </a:p>
        </p:txBody>
      </p:sp>
      <p:sp>
        <p:nvSpPr>
          <p:cNvPr id="1049170" name="Text 9"/>
          <p:cNvSpPr/>
          <p:nvPr/>
        </p:nvSpPr>
        <p:spPr>
          <a:xfrm>
            <a:off x="819150" y="4343400"/>
            <a:ext cx="40386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Contribución al PIB</a:t>
            </a:r>
            <a:endParaRPr dirty="0" sz="1600" lang="en-US"/>
          </a:p>
        </p:txBody>
      </p:sp>
      <p:sp>
        <p:nvSpPr>
          <p:cNvPr id="1049171" name="Shape 10"/>
          <p:cNvSpPr/>
          <p:nvPr/>
        </p:nvSpPr>
        <p:spPr>
          <a:xfrm>
            <a:off x="5115520" y="3352800"/>
            <a:ext cx="4254500" cy="1397000"/>
          </a:xfrm>
          <a:prstGeom prst="roundRect">
            <a:avLst>
              <a:gd name="adj" fmla="val 363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72" name="Shape 11"/>
          <p:cNvSpPr/>
          <p:nvPr/>
        </p:nvSpPr>
        <p:spPr>
          <a:xfrm>
            <a:off x="7054155" y="3505200"/>
            <a:ext cx="381000" cy="381000"/>
          </a:xfrm>
          <a:custGeom>
            <a:avLst/>
            <a:ahLst/>
            <a:rect l="l" t="t" r="r" b="b"/>
            <a:pathLst>
              <a:path w="381000" h="381000">
                <a:moveTo>
                  <a:pt x="47625" y="47625"/>
                </a:moveTo>
                <a:cubicBezTo>
                  <a:pt x="47625" y="34454"/>
                  <a:pt x="36984" y="23812"/>
                  <a:pt x="23812" y="23812"/>
                </a:cubicBezTo>
                <a:cubicBezTo>
                  <a:pt x="10641" y="23812"/>
                  <a:pt x="0" y="34454"/>
                  <a:pt x="0" y="47625"/>
                </a:cubicBezTo>
                <a:lnTo>
                  <a:pt x="0" y="297656"/>
                </a:lnTo>
                <a:cubicBezTo>
                  <a:pt x="0" y="330547"/>
                  <a:pt x="26640" y="357188"/>
                  <a:pt x="59531" y="357188"/>
                </a:cubicBezTo>
                <a:lnTo>
                  <a:pt x="357188" y="357188"/>
                </a:lnTo>
                <a:cubicBezTo>
                  <a:pt x="370359" y="357188"/>
                  <a:pt x="381000" y="346546"/>
                  <a:pt x="381000" y="333375"/>
                </a:cubicBezTo>
                <a:cubicBezTo>
                  <a:pt x="381000" y="320204"/>
                  <a:pt x="370359" y="309563"/>
                  <a:pt x="357188" y="309563"/>
                </a:cubicBezTo>
                <a:lnTo>
                  <a:pt x="59531" y="309563"/>
                </a:lnTo>
                <a:cubicBezTo>
                  <a:pt x="52983" y="309563"/>
                  <a:pt x="47625" y="304205"/>
                  <a:pt x="47625" y="297656"/>
                </a:cubicBezTo>
                <a:lnTo>
                  <a:pt x="47625" y="47625"/>
                </a:lnTo>
                <a:close/>
                <a:moveTo>
                  <a:pt x="350193" y="112068"/>
                </a:moveTo>
                <a:cubicBezTo>
                  <a:pt x="359494" y="102766"/>
                  <a:pt x="359494" y="87660"/>
                  <a:pt x="350193" y="78358"/>
                </a:cubicBezTo>
                <a:cubicBezTo>
                  <a:pt x="340891" y="69056"/>
                  <a:pt x="325785" y="69056"/>
                  <a:pt x="316483" y="78358"/>
                </a:cubicBezTo>
                <a:lnTo>
                  <a:pt x="238125" y="156790"/>
                </a:lnTo>
                <a:lnTo>
                  <a:pt x="195411" y="114151"/>
                </a:lnTo>
                <a:cubicBezTo>
                  <a:pt x="186110" y="104849"/>
                  <a:pt x="171004" y="104849"/>
                  <a:pt x="161702" y="114151"/>
                </a:cubicBezTo>
                <a:lnTo>
                  <a:pt x="90264" y="185589"/>
                </a:lnTo>
                <a:cubicBezTo>
                  <a:pt x="80963" y="194890"/>
                  <a:pt x="80963" y="209996"/>
                  <a:pt x="90264" y="219298"/>
                </a:cubicBezTo>
                <a:cubicBezTo>
                  <a:pt x="99566" y="228600"/>
                  <a:pt x="114672" y="228600"/>
                  <a:pt x="123974" y="219298"/>
                </a:cubicBezTo>
                <a:lnTo>
                  <a:pt x="178594" y="164678"/>
                </a:lnTo>
                <a:lnTo>
                  <a:pt x="221307" y="207392"/>
                </a:lnTo>
                <a:cubicBezTo>
                  <a:pt x="230609" y="216694"/>
                  <a:pt x="245715" y="216694"/>
                  <a:pt x="255017" y="207392"/>
                </a:cubicBezTo>
                <a:lnTo>
                  <a:pt x="350267" y="112142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173" name="Text 12"/>
          <p:cNvSpPr/>
          <p:nvPr/>
        </p:nvSpPr>
        <p:spPr>
          <a:xfrm>
            <a:off x="5210770" y="3987800"/>
            <a:ext cx="4064000" cy="3556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40%</a:t>
            </a:r>
            <a:endParaRPr dirty="0" sz="1600" lang="en-US"/>
          </a:p>
        </p:txBody>
      </p:sp>
      <p:sp>
        <p:nvSpPr>
          <p:cNvPr id="1049174" name="Text 13"/>
          <p:cNvSpPr/>
          <p:nvPr/>
        </p:nvSpPr>
        <p:spPr>
          <a:xfrm>
            <a:off x="5223470" y="4343400"/>
            <a:ext cx="40386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Reservas mundiales de uranio</a:t>
            </a:r>
            <a:endParaRPr dirty="0" sz="1600" lang="en-US"/>
          </a:p>
        </p:txBody>
      </p:sp>
      <p:sp>
        <p:nvSpPr>
          <p:cNvPr id="1049175" name="Shape 14"/>
          <p:cNvSpPr/>
          <p:nvPr/>
        </p:nvSpPr>
        <p:spPr>
          <a:xfrm>
            <a:off x="508000" y="5105400"/>
            <a:ext cx="9067800" cy="3403600"/>
          </a:xfrm>
          <a:prstGeom prst="roundRect">
            <a:avLst>
              <a:gd name="adj" fmla="val 298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176" name="Text 15"/>
          <p:cNvSpPr/>
          <p:nvPr/>
        </p:nvSpPr>
        <p:spPr>
          <a:xfrm>
            <a:off x="711200" y="5308600"/>
            <a:ext cx="87757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Principales Recursos Minerales</a:t>
            </a:r>
            <a:endParaRPr dirty="0" sz="1600" lang="en-US"/>
          </a:p>
        </p:txBody>
      </p:sp>
      <p:sp>
        <p:nvSpPr>
          <p:cNvPr id="1049177" name="Shape 16"/>
          <p:cNvSpPr/>
          <p:nvPr/>
        </p:nvSpPr>
        <p:spPr>
          <a:xfrm>
            <a:off x="711200" y="57658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178" name="Shape 17"/>
          <p:cNvSpPr/>
          <p:nvPr/>
        </p:nvSpPr>
        <p:spPr>
          <a:xfrm>
            <a:off x="863600" y="59182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01798" y="0"/>
                </a:moveTo>
                <a:cubicBezTo>
                  <a:pt x="107633" y="0"/>
                  <a:pt x="112990" y="3215"/>
                  <a:pt x="115768" y="8334"/>
                </a:cubicBezTo>
                <a:lnTo>
                  <a:pt x="201493" y="167084"/>
                </a:lnTo>
                <a:cubicBezTo>
                  <a:pt x="204152" y="172006"/>
                  <a:pt x="204033" y="177959"/>
                  <a:pt x="201176" y="182761"/>
                </a:cubicBezTo>
                <a:cubicBezTo>
                  <a:pt x="198318" y="187563"/>
                  <a:pt x="193119" y="190500"/>
                  <a:pt x="187563" y="190500"/>
                </a:cubicBezTo>
                <a:lnTo>
                  <a:pt x="16113" y="190500"/>
                </a:lnTo>
                <a:cubicBezTo>
                  <a:pt x="10517" y="190500"/>
                  <a:pt x="5358" y="187563"/>
                  <a:pt x="2500" y="182761"/>
                </a:cubicBezTo>
                <a:cubicBezTo>
                  <a:pt x="-357" y="177959"/>
                  <a:pt x="-476" y="172006"/>
                  <a:pt x="2183" y="167084"/>
                </a:cubicBezTo>
                <a:lnTo>
                  <a:pt x="87908" y="8334"/>
                </a:lnTo>
                <a:lnTo>
                  <a:pt x="89059" y="6509"/>
                </a:lnTo>
                <a:cubicBezTo>
                  <a:pt x="91956" y="2461"/>
                  <a:pt x="96679" y="0"/>
                  <a:pt x="101798" y="0"/>
                </a:cubicBezTo>
                <a:close/>
                <a:moveTo>
                  <a:pt x="67628" y="99179"/>
                </a:moveTo>
                <a:lnTo>
                  <a:pt x="78264" y="109815"/>
                </a:lnTo>
                <a:cubicBezTo>
                  <a:pt x="80724" y="112276"/>
                  <a:pt x="84773" y="112276"/>
                  <a:pt x="87233" y="109815"/>
                </a:cubicBezTo>
                <a:lnTo>
                  <a:pt x="104418" y="92631"/>
                </a:lnTo>
                <a:cubicBezTo>
                  <a:pt x="106799" y="90249"/>
                  <a:pt x="110014" y="88900"/>
                  <a:pt x="113387" y="88900"/>
                </a:cubicBezTo>
                <a:lnTo>
                  <a:pt x="130373" y="88900"/>
                </a:lnTo>
                <a:lnTo>
                  <a:pt x="101759" y="35917"/>
                </a:lnTo>
                <a:lnTo>
                  <a:pt x="67588" y="99179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179" name="Text 18"/>
          <p:cNvSpPr/>
          <p:nvPr/>
        </p:nvSpPr>
        <p:spPr>
          <a:xfrm>
            <a:off x="1371600" y="5765800"/>
            <a:ext cx="3949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Mineral de Hierro</a:t>
            </a:r>
            <a:endParaRPr dirty="0" sz="1600" lang="en-US"/>
          </a:p>
        </p:txBody>
      </p:sp>
      <p:sp>
        <p:nvSpPr>
          <p:cNvPr id="1049180" name="Text 19"/>
          <p:cNvSpPr/>
          <p:nvPr/>
        </p:nvSpPr>
        <p:spPr>
          <a:xfrm>
            <a:off x="1371600" y="6070600"/>
            <a:ext cx="39370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Principal exportador mundial. Australia Occidental</a:t>
            </a:r>
            <a:endParaRPr dirty="0" sz="1600" lang="en-US"/>
          </a:p>
        </p:txBody>
      </p:sp>
      <p:sp>
        <p:nvSpPr>
          <p:cNvPr id="1049181" name="Shape 20"/>
          <p:cNvSpPr/>
          <p:nvPr/>
        </p:nvSpPr>
        <p:spPr>
          <a:xfrm>
            <a:off x="711200" y="64262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182" name="Shape 21"/>
          <p:cNvSpPr/>
          <p:nvPr/>
        </p:nvSpPr>
        <p:spPr>
          <a:xfrm>
            <a:off x="876300" y="6578600"/>
            <a:ext cx="177800" cy="203200"/>
          </a:xfrm>
          <a:custGeom>
            <a:avLst/>
            <a:ahLst/>
            <a:rect l="l" t="t" r="r" b="b"/>
            <a:pathLst>
              <a:path w="177800" h="203200">
                <a:moveTo>
                  <a:pt x="63698" y="-10477"/>
                </a:moveTo>
                <a:cubicBezTo>
                  <a:pt x="67389" y="-13573"/>
                  <a:pt x="72827" y="-13454"/>
                  <a:pt x="76359" y="-10120"/>
                </a:cubicBezTo>
                <a:cubicBezTo>
                  <a:pt x="81240" y="-5517"/>
                  <a:pt x="85606" y="-437"/>
                  <a:pt x="89813" y="4723"/>
                </a:cubicBezTo>
                <a:cubicBezTo>
                  <a:pt x="95171" y="11271"/>
                  <a:pt x="101600" y="19923"/>
                  <a:pt x="107791" y="30202"/>
                </a:cubicBezTo>
                <a:cubicBezTo>
                  <a:pt x="109855" y="27503"/>
                  <a:pt x="111760" y="25122"/>
                  <a:pt x="113427" y="23098"/>
                </a:cubicBezTo>
                <a:cubicBezTo>
                  <a:pt x="113863" y="22582"/>
                  <a:pt x="114300" y="22027"/>
                  <a:pt x="114737" y="21471"/>
                </a:cubicBezTo>
                <a:cubicBezTo>
                  <a:pt x="117872" y="17582"/>
                  <a:pt x="121761" y="12700"/>
                  <a:pt x="126960" y="12700"/>
                </a:cubicBezTo>
                <a:cubicBezTo>
                  <a:pt x="132278" y="12700"/>
                  <a:pt x="136009" y="17423"/>
                  <a:pt x="139184" y="21471"/>
                </a:cubicBezTo>
                <a:cubicBezTo>
                  <a:pt x="139700" y="22146"/>
                  <a:pt x="140216" y="22781"/>
                  <a:pt x="140732" y="23376"/>
                </a:cubicBezTo>
                <a:cubicBezTo>
                  <a:pt x="144820" y="28297"/>
                  <a:pt x="150257" y="35401"/>
                  <a:pt x="155694" y="44172"/>
                </a:cubicBezTo>
                <a:cubicBezTo>
                  <a:pt x="166489" y="61595"/>
                  <a:pt x="177760" y="86400"/>
                  <a:pt x="177760" y="114260"/>
                </a:cubicBezTo>
                <a:cubicBezTo>
                  <a:pt x="177760" y="163354"/>
                  <a:pt x="137954" y="203160"/>
                  <a:pt x="88860" y="203160"/>
                </a:cubicBezTo>
                <a:cubicBezTo>
                  <a:pt x="39767" y="203160"/>
                  <a:pt x="0" y="163393"/>
                  <a:pt x="0" y="114300"/>
                </a:cubicBezTo>
                <a:cubicBezTo>
                  <a:pt x="0" y="78145"/>
                  <a:pt x="16312" y="46831"/>
                  <a:pt x="31948" y="25003"/>
                </a:cubicBezTo>
                <a:cubicBezTo>
                  <a:pt x="39846" y="14010"/>
                  <a:pt x="47704" y="5199"/>
                  <a:pt x="53618" y="-833"/>
                </a:cubicBezTo>
                <a:cubicBezTo>
                  <a:pt x="56872" y="-4167"/>
                  <a:pt x="60166" y="-7461"/>
                  <a:pt x="63738" y="-10438"/>
                </a:cubicBezTo>
                <a:close/>
                <a:moveTo>
                  <a:pt x="89575" y="165100"/>
                </a:moveTo>
                <a:cubicBezTo>
                  <a:pt x="99616" y="165100"/>
                  <a:pt x="108506" y="162322"/>
                  <a:pt x="116880" y="156766"/>
                </a:cubicBezTo>
                <a:cubicBezTo>
                  <a:pt x="133588" y="145098"/>
                  <a:pt x="138073" y="121761"/>
                  <a:pt x="128032" y="103426"/>
                </a:cubicBezTo>
                <a:cubicBezTo>
                  <a:pt x="126246" y="99854"/>
                  <a:pt x="121682" y="99616"/>
                  <a:pt x="119102" y="102632"/>
                </a:cubicBezTo>
                <a:lnTo>
                  <a:pt x="109101" y="114260"/>
                </a:lnTo>
                <a:cubicBezTo>
                  <a:pt x="106482" y="117277"/>
                  <a:pt x="101759" y="117197"/>
                  <a:pt x="99298" y="114062"/>
                </a:cubicBezTo>
                <a:cubicBezTo>
                  <a:pt x="92432" y="105291"/>
                  <a:pt x="79812" y="89297"/>
                  <a:pt x="73382" y="81121"/>
                </a:cubicBezTo>
                <a:cubicBezTo>
                  <a:pt x="71239" y="78383"/>
                  <a:pt x="67350" y="77946"/>
                  <a:pt x="64849" y="80367"/>
                </a:cubicBezTo>
                <a:cubicBezTo>
                  <a:pt x="57587" y="87432"/>
                  <a:pt x="44410" y="102910"/>
                  <a:pt x="44410" y="121761"/>
                </a:cubicBezTo>
                <a:cubicBezTo>
                  <a:pt x="44410" y="148987"/>
                  <a:pt x="64492" y="165100"/>
                  <a:pt x="89535" y="1651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183" name="Text 22"/>
          <p:cNvSpPr/>
          <p:nvPr/>
        </p:nvSpPr>
        <p:spPr>
          <a:xfrm>
            <a:off x="1371600" y="6426200"/>
            <a:ext cx="41021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Carbón</a:t>
            </a:r>
            <a:endParaRPr dirty="0" sz="1600" lang="en-US"/>
          </a:p>
        </p:txBody>
      </p:sp>
      <p:sp>
        <p:nvSpPr>
          <p:cNvPr id="1049184" name="Text 23"/>
          <p:cNvSpPr/>
          <p:nvPr/>
        </p:nvSpPr>
        <p:spPr>
          <a:xfrm>
            <a:off x="1371600" y="6731000"/>
            <a:ext cx="40894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Hullabiluminoso de alta calidad. Queensland y NSW</a:t>
            </a:r>
            <a:endParaRPr dirty="0" sz="1600" lang="en-US"/>
          </a:p>
        </p:txBody>
      </p:sp>
      <p:sp>
        <p:nvSpPr>
          <p:cNvPr id="1049185" name="Shape 24"/>
          <p:cNvSpPr/>
          <p:nvPr/>
        </p:nvSpPr>
        <p:spPr>
          <a:xfrm>
            <a:off x="711200" y="70866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186" name="Shape 25"/>
          <p:cNvSpPr/>
          <p:nvPr/>
        </p:nvSpPr>
        <p:spPr>
          <a:xfrm>
            <a:off x="863600" y="72390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50800" y="38100"/>
                </a:moveTo>
                <a:lnTo>
                  <a:pt x="50800" y="31750"/>
                </a:lnTo>
                <a:cubicBezTo>
                  <a:pt x="50800" y="14208"/>
                  <a:pt x="84931" y="0"/>
                  <a:pt x="127000" y="0"/>
                </a:cubicBezTo>
                <a:cubicBezTo>
                  <a:pt x="169069" y="0"/>
                  <a:pt x="203200" y="14208"/>
                  <a:pt x="203200" y="31750"/>
                </a:cubicBezTo>
                <a:lnTo>
                  <a:pt x="203200" y="38100"/>
                </a:lnTo>
                <a:cubicBezTo>
                  <a:pt x="203200" y="50244"/>
                  <a:pt x="186809" y="60801"/>
                  <a:pt x="162719" y="66159"/>
                </a:cubicBezTo>
                <a:cubicBezTo>
                  <a:pt x="161766" y="65048"/>
                  <a:pt x="160774" y="63976"/>
                  <a:pt x="159782" y="62984"/>
                </a:cubicBezTo>
                <a:cubicBezTo>
                  <a:pt x="153630" y="56912"/>
                  <a:pt x="145693" y="52308"/>
                  <a:pt x="137398" y="48895"/>
                </a:cubicBezTo>
                <a:cubicBezTo>
                  <a:pt x="120769" y="41950"/>
                  <a:pt x="99100" y="38140"/>
                  <a:pt x="76200" y="38140"/>
                </a:cubicBezTo>
                <a:cubicBezTo>
                  <a:pt x="67508" y="38140"/>
                  <a:pt x="59015" y="38695"/>
                  <a:pt x="50879" y="39767"/>
                </a:cubicBezTo>
                <a:cubicBezTo>
                  <a:pt x="50800" y="39251"/>
                  <a:pt x="50800" y="38695"/>
                  <a:pt x="50800" y="38140"/>
                </a:cubicBezTo>
                <a:close/>
                <a:moveTo>
                  <a:pt x="171450" y="140097"/>
                </a:moveTo>
                <a:lnTo>
                  <a:pt x="171450" y="121761"/>
                </a:lnTo>
                <a:cubicBezTo>
                  <a:pt x="177443" y="120213"/>
                  <a:pt x="183078" y="118388"/>
                  <a:pt x="188198" y="116245"/>
                </a:cubicBezTo>
                <a:cubicBezTo>
                  <a:pt x="193437" y="114062"/>
                  <a:pt x="198557" y="111403"/>
                  <a:pt x="203200" y="108188"/>
                </a:cubicBezTo>
                <a:lnTo>
                  <a:pt x="203200" y="114300"/>
                </a:lnTo>
                <a:cubicBezTo>
                  <a:pt x="203200" y="124936"/>
                  <a:pt x="190698" y="134342"/>
                  <a:pt x="171450" y="140097"/>
                </a:cubicBezTo>
                <a:close/>
                <a:moveTo>
                  <a:pt x="171450" y="101997"/>
                </a:moveTo>
                <a:lnTo>
                  <a:pt x="171450" y="88900"/>
                </a:lnTo>
                <a:cubicBezTo>
                  <a:pt x="171450" y="87114"/>
                  <a:pt x="171291" y="85408"/>
                  <a:pt x="171053" y="83741"/>
                </a:cubicBezTo>
                <a:cubicBezTo>
                  <a:pt x="177205" y="82193"/>
                  <a:pt x="182959" y="80328"/>
                  <a:pt x="188198" y="78105"/>
                </a:cubicBezTo>
                <a:cubicBezTo>
                  <a:pt x="193437" y="75883"/>
                  <a:pt x="198557" y="73263"/>
                  <a:pt x="203200" y="70048"/>
                </a:cubicBezTo>
                <a:lnTo>
                  <a:pt x="203200" y="76160"/>
                </a:lnTo>
                <a:cubicBezTo>
                  <a:pt x="203200" y="86797"/>
                  <a:pt x="190698" y="96203"/>
                  <a:pt x="171450" y="101957"/>
                </a:cubicBezTo>
                <a:close/>
                <a:moveTo>
                  <a:pt x="0" y="95250"/>
                </a:moveTo>
                <a:lnTo>
                  <a:pt x="0" y="88900"/>
                </a:lnTo>
                <a:cubicBezTo>
                  <a:pt x="0" y="71358"/>
                  <a:pt x="34131" y="57150"/>
                  <a:pt x="76200" y="57150"/>
                </a:cubicBezTo>
                <a:cubicBezTo>
                  <a:pt x="118269" y="57150"/>
                  <a:pt x="152400" y="71358"/>
                  <a:pt x="152400" y="88900"/>
                </a:cubicBezTo>
                <a:lnTo>
                  <a:pt x="152400" y="95250"/>
                </a:lnTo>
                <a:cubicBezTo>
                  <a:pt x="152400" y="112792"/>
                  <a:pt x="118269" y="127000"/>
                  <a:pt x="76200" y="127000"/>
                </a:cubicBezTo>
                <a:cubicBezTo>
                  <a:pt x="34131" y="127000"/>
                  <a:pt x="0" y="112792"/>
                  <a:pt x="0" y="95250"/>
                </a:cubicBezTo>
                <a:close/>
                <a:moveTo>
                  <a:pt x="152400" y="133350"/>
                </a:moveTo>
                <a:cubicBezTo>
                  <a:pt x="152400" y="150892"/>
                  <a:pt x="118269" y="165100"/>
                  <a:pt x="76200" y="165100"/>
                </a:cubicBezTo>
                <a:cubicBezTo>
                  <a:pt x="34131" y="165100"/>
                  <a:pt x="0" y="150892"/>
                  <a:pt x="0" y="133350"/>
                </a:cubicBezTo>
                <a:lnTo>
                  <a:pt x="0" y="127238"/>
                </a:lnTo>
                <a:cubicBezTo>
                  <a:pt x="4604" y="130453"/>
                  <a:pt x="9723" y="133072"/>
                  <a:pt x="15002" y="135295"/>
                </a:cubicBezTo>
                <a:cubicBezTo>
                  <a:pt x="31631" y="142240"/>
                  <a:pt x="53300" y="146050"/>
                  <a:pt x="76200" y="146050"/>
                </a:cubicBezTo>
                <a:cubicBezTo>
                  <a:pt x="99100" y="146050"/>
                  <a:pt x="120769" y="142200"/>
                  <a:pt x="137398" y="135295"/>
                </a:cubicBezTo>
                <a:cubicBezTo>
                  <a:pt x="142637" y="133112"/>
                  <a:pt x="147757" y="130453"/>
                  <a:pt x="152400" y="127238"/>
                </a:cubicBezTo>
                <a:lnTo>
                  <a:pt x="152400" y="133350"/>
                </a:lnTo>
                <a:close/>
                <a:moveTo>
                  <a:pt x="152400" y="165338"/>
                </a:moveTo>
                <a:lnTo>
                  <a:pt x="152400" y="171450"/>
                </a:lnTo>
                <a:cubicBezTo>
                  <a:pt x="152400" y="188992"/>
                  <a:pt x="118269" y="203200"/>
                  <a:pt x="76200" y="203200"/>
                </a:cubicBezTo>
                <a:cubicBezTo>
                  <a:pt x="34131" y="203200"/>
                  <a:pt x="0" y="188992"/>
                  <a:pt x="0" y="171450"/>
                </a:cubicBezTo>
                <a:lnTo>
                  <a:pt x="0" y="165338"/>
                </a:lnTo>
                <a:cubicBezTo>
                  <a:pt x="4604" y="168553"/>
                  <a:pt x="9723" y="171172"/>
                  <a:pt x="15002" y="173395"/>
                </a:cubicBezTo>
                <a:cubicBezTo>
                  <a:pt x="31631" y="180340"/>
                  <a:pt x="53300" y="184150"/>
                  <a:pt x="76200" y="184150"/>
                </a:cubicBezTo>
                <a:cubicBezTo>
                  <a:pt x="99100" y="184150"/>
                  <a:pt x="120769" y="180300"/>
                  <a:pt x="137398" y="173395"/>
                </a:cubicBezTo>
                <a:cubicBezTo>
                  <a:pt x="142637" y="171212"/>
                  <a:pt x="147757" y="168553"/>
                  <a:pt x="152400" y="16533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187" name="Text 26"/>
          <p:cNvSpPr/>
          <p:nvPr/>
        </p:nvSpPr>
        <p:spPr>
          <a:xfrm>
            <a:off x="1371600" y="7086600"/>
            <a:ext cx="3263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Oro</a:t>
            </a:r>
            <a:endParaRPr dirty="0" sz="1600" lang="en-US"/>
          </a:p>
        </p:txBody>
      </p:sp>
      <p:sp>
        <p:nvSpPr>
          <p:cNvPr id="1049188" name="Text 27"/>
          <p:cNvSpPr/>
          <p:nvPr/>
        </p:nvSpPr>
        <p:spPr>
          <a:xfrm>
            <a:off x="1371600" y="7391400"/>
            <a:ext cx="3251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Top 10 mundial en producción y reservas</a:t>
            </a:r>
            <a:endParaRPr dirty="0" sz="1600" lang="en-US"/>
          </a:p>
        </p:txBody>
      </p:sp>
      <p:sp>
        <p:nvSpPr>
          <p:cNvPr id="1049189" name="Shape 28"/>
          <p:cNvSpPr/>
          <p:nvPr/>
        </p:nvSpPr>
        <p:spPr>
          <a:xfrm>
            <a:off x="711200" y="77470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190" name="Shape 29"/>
          <p:cNvSpPr/>
          <p:nvPr/>
        </p:nvSpPr>
        <p:spPr>
          <a:xfrm>
            <a:off x="876300" y="7899400"/>
            <a:ext cx="177800" cy="203200"/>
          </a:xfrm>
          <a:custGeom>
            <a:avLst/>
            <a:ahLst/>
            <a:rect l="l" t="t" r="r" b="b"/>
            <a:pathLst>
              <a:path w="177800" h="203200">
                <a:moveTo>
                  <a:pt x="88900" y="158274"/>
                </a:moveTo>
                <a:cubicBezTo>
                  <a:pt x="84217" y="160298"/>
                  <a:pt x="79613" y="162123"/>
                  <a:pt x="75049" y="163632"/>
                </a:cubicBezTo>
                <a:cubicBezTo>
                  <a:pt x="81677" y="177046"/>
                  <a:pt x="87352" y="177800"/>
                  <a:pt x="88900" y="177800"/>
                </a:cubicBezTo>
                <a:cubicBezTo>
                  <a:pt x="90448" y="177800"/>
                  <a:pt x="96083" y="177046"/>
                  <a:pt x="102751" y="163632"/>
                </a:cubicBezTo>
                <a:cubicBezTo>
                  <a:pt x="98227" y="162084"/>
                  <a:pt x="93583" y="160298"/>
                  <a:pt x="88900" y="158274"/>
                </a:cubicBezTo>
                <a:close/>
                <a:moveTo>
                  <a:pt x="164306" y="101600"/>
                </a:moveTo>
                <a:cubicBezTo>
                  <a:pt x="177403" y="119539"/>
                  <a:pt x="181888" y="137676"/>
                  <a:pt x="173673" y="152400"/>
                </a:cubicBezTo>
                <a:cubicBezTo>
                  <a:pt x="165656" y="166807"/>
                  <a:pt x="148868" y="171966"/>
                  <a:pt x="127953" y="169545"/>
                </a:cubicBezTo>
                <a:cubicBezTo>
                  <a:pt x="119221" y="190222"/>
                  <a:pt x="105847" y="203200"/>
                  <a:pt x="88900" y="203200"/>
                </a:cubicBezTo>
                <a:cubicBezTo>
                  <a:pt x="71953" y="203200"/>
                  <a:pt x="58579" y="190222"/>
                  <a:pt x="49848" y="169545"/>
                </a:cubicBezTo>
                <a:cubicBezTo>
                  <a:pt x="28932" y="171966"/>
                  <a:pt x="12144" y="166807"/>
                  <a:pt x="4128" y="152400"/>
                </a:cubicBezTo>
                <a:cubicBezTo>
                  <a:pt x="-4088" y="137676"/>
                  <a:pt x="397" y="119539"/>
                  <a:pt x="13494" y="101600"/>
                </a:cubicBezTo>
                <a:cubicBezTo>
                  <a:pt x="397" y="83661"/>
                  <a:pt x="-4088" y="65524"/>
                  <a:pt x="4128" y="50800"/>
                </a:cubicBezTo>
                <a:cubicBezTo>
                  <a:pt x="12144" y="36393"/>
                  <a:pt x="28932" y="31234"/>
                  <a:pt x="49848" y="33655"/>
                </a:cubicBezTo>
                <a:cubicBezTo>
                  <a:pt x="58579" y="12978"/>
                  <a:pt x="71914" y="0"/>
                  <a:pt x="88900" y="0"/>
                </a:cubicBezTo>
                <a:cubicBezTo>
                  <a:pt x="105886" y="0"/>
                  <a:pt x="119221" y="12978"/>
                  <a:pt x="127953" y="33655"/>
                </a:cubicBezTo>
                <a:cubicBezTo>
                  <a:pt x="148868" y="31234"/>
                  <a:pt x="165656" y="36354"/>
                  <a:pt x="173673" y="50800"/>
                </a:cubicBezTo>
                <a:cubicBezTo>
                  <a:pt x="181888" y="65524"/>
                  <a:pt x="177403" y="83661"/>
                  <a:pt x="164306" y="101600"/>
                </a:cubicBezTo>
                <a:close/>
                <a:moveTo>
                  <a:pt x="138192" y="128349"/>
                </a:moveTo>
                <a:cubicBezTo>
                  <a:pt x="137517" y="133985"/>
                  <a:pt x="136644" y="139462"/>
                  <a:pt x="135533" y="144701"/>
                </a:cubicBezTo>
                <a:cubicBezTo>
                  <a:pt x="148153" y="145256"/>
                  <a:pt x="150852" y="141248"/>
                  <a:pt x="151487" y="140057"/>
                </a:cubicBezTo>
                <a:cubicBezTo>
                  <a:pt x="152400" y="138390"/>
                  <a:pt x="154265" y="132953"/>
                  <a:pt x="146764" y="120967"/>
                </a:cubicBezTo>
                <a:cubicBezTo>
                  <a:pt x="144066" y="123468"/>
                  <a:pt x="141208" y="125928"/>
                  <a:pt x="138192" y="128349"/>
                </a:cubicBezTo>
                <a:close/>
                <a:moveTo>
                  <a:pt x="135533" y="58539"/>
                </a:moveTo>
                <a:cubicBezTo>
                  <a:pt x="136644" y="63738"/>
                  <a:pt x="137517" y="69215"/>
                  <a:pt x="138192" y="74890"/>
                </a:cubicBezTo>
                <a:cubicBezTo>
                  <a:pt x="141208" y="77311"/>
                  <a:pt x="144066" y="79772"/>
                  <a:pt x="146764" y="82272"/>
                </a:cubicBezTo>
                <a:cubicBezTo>
                  <a:pt x="154265" y="70287"/>
                  <a:pt x="152400" y="64810"/>
                  <a:pt x="151487" y="63182"/>
                </a:cubicBezTo>
                <a:cubicBezTo>
                  <a:pt x="150852" y="62032"/>
                  <a:pt x="148153" y="58023"/>
                  <a:pt x="135533" y="58539"/>
                </a:cubicBezTo>
                <a:close/>
                <a:moveTo>
                  <a:pt x="102751" y="39568"/>
                </a:moveTo>
                <a:cubicBezTo>
                  <a:pt x="96083" y="26154"/>
                  <a:pt x="90448" y="25400"/>
                  <a:pt x="88900" y="25400"/>
                </a:cubicBezTo>
                <a:cubicBezTo>
                  <a:pt x="87352" y="25400"/>
                  <a:pt x="81717" y="26154"/>
                  <a:pt x="75049" y="39568"/>
                </a:cubicBezTo>
                <a:cubicBezTo>
                  <a:pt x="79573" y="41116"/>
                  <a:pt x="84217" y="42902"/>
                  <a:pt x="88900" y="44926"/>
                </a:cubicBezTo>
                <a:cubicBezTo>
                  <a:pt x="93583" y="42902"/>
                  <a:pt x="98187" y="41077"/>
                  <a:pt x="102751" y="39568"/>
                </a:cubicBezTo>
                <a:close/>
                <a:moveTo>
                  <a:pt x="39648" y="74851"/>
                </a:moveTo>
                <a:cubicBezTo>
                  <a:pt x="40322" y="69175"/>
                  <a:pt x="41196" y="63738"/>
                  <a:pt x="42307" y="58499"/>
                </a:cubicBezTo>
                <a:cubicBezTo>
                  <a:pt x="29686" y="57944"/>
                  <a:pt x="26987" y="61952"/>
                  <a:pt x="26352" y="63143"/>
                </a:cubicBezTo>
                <a:cubicBezTo>
                  <a:pt x="25440" y="64810"/>
                  <a:pt x="23574" y="70247"/>
                  <a:pt x="31075" y="82233"/>
                </a:cubicBezTo>
                <a:cubicBezTo>
                  <a:pt x="33774" y="79732"/>
                  <a:pt x="36632" y="77272"/>
                  <a:pt x="39648" y="74851"/>
                </a:cubicBezTo>
                <a:close/>
                <a:moveTo>
                  <a:pt x="31036" y="120968"/>
                </a:moveTo>
                <a:cubicBezTo>
                  <a:pt x="23535" y="132953"/>
                  <a:pt x="25400" y="138430"/>
                  <a:pt x="26313" y="140057"/>
                </a:cubicBezTo>
                <a:cubicBezTo>
                  <a:pt x="26948" y="141208"/>
                  <a:pt x="29647" y="145217"/>
                  <a:pt x="42267" y="144701"/>
                </a:cubicBezTo>
                <a:cubicBezTo>
                  <a:pt x="41156" y="139502"/>
                  <a:pt x="40283" y="134025"/>
                  <a:pt x="39608" y="128349"/>
                </a:cubicBezTo>
                <a:cubicBezTo>
                  <a:pt x="36592" y="125928"/>
                  <a:pt x="33734" y="123468"/>
                  <a:pt x="31036" y="120968"/>
                </a:cubicBezTo>
                <a:close/>
                <a:moveTo>
                  <a:pt x="120650" y="101600"/>
                </a:moveTo>
                <a:cubicBezTo>
                  <a:pt x="120650" y="84077"/>
                  <a:pt x="106423" y="69850"/>
                  <a:pt x="88900" y="69850"/>
                </a:cubicBezTo>
                <a:cubicBezTo>
                  <a:pt x="71377" y="69850"/>
                  <a:pt x="57150" y="84077"/>
                  <a:pt x="57150" y="101600"/>
                </a:cubicBezTo>
                <a:cubicBezTo>
                  <a:pt x="57150" y="119123"/>
                  <a:pt x="71377" y="133350"/>
                  <a:pt x="88900" y="133350"/>
                </a:cubicBezTo>
                <a:cubicBezTo>
                  <a:pt x="106423" y="133350"/>
                  <a:pt x="120650" y="119123"/>
                  <a:pt x="120650" y="101600"/>
                </a:cubicBezTo>
                <a:close/>
                <a:moveTo>
                  <a:pt x="88900" y="88900"/>
                </a:moveTo>
                <a:cubicBezTo>
                  <a:pt x="95909" y="88900"/>
                  <a:pt x="101600" y="94591"/>
                  <a:pt x="101600" y="101600"/>
                </a:cubicBezTo>
                <a:cubicBezTo>
                  <a:pt x="101600" y="108609"/>
                  <a:pt x="95909" y="114300"/>
                  <a:pt x="88900" y="114300"/>
                </a:cubicBezTo>
                <a:cubicBezTo>
                  <a:pt x="81891" y="114300"/>
                  <a:pt x="76200" y="108609"/>
                  <a:pt x="76200" y="101600"/>
                </a:cubicBezTo>
                <a:cubicBezTo>
                  <a:pt x="76200" y="94591"/>
                  <a:pt x="81891" y="88900"/>
                  <a:pt x="88900" y="889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191" name="Text 30"/>
          <p:cNvSpPr/>
          <p:nvPr/>
        </p:nvSpPr>
        <p:spPr>
          <a:xfrm>
            <a:off x="1371600" y="7747000"/>
            <a:ext cx="40513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Gas Natural y Uranio</a:t>
            </a:r>
            <a:endParaRPr dirty="0" sz="1600" lang="en-US"/>
          </a:p>
        </p:txBody>
      </p:sp>
      <p:sp>
        <p:nvSpPr>
          <p:cNvPr id="1049192" name="Text 31"/>
          <p:cNvSpPr/>
          <p:nvPr/>
        </p:nvSpPr>
        <p:spPr>
          <a:xfrm>
            <a:off x="1371600" y="8051800"/>
            <a:ext cx="40386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Exportación creciente de GNL. 40% reservas uranio</a:t>
            </a:r>
            <a:endParaRPr dirty="0" sz="1600" lang="en-US"/>
          </a:p>
        </p:txBody>
      </p:sp>
      <p:pic>
        <p:nvPicPr>
          <p:cNvPr id="2097162" name="Image 0" descr="https://kimi-web-img.moonshot.cn/img/mine.nridigital.com/78addf8c837186cef1c59f711f95b832cf68f2ed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0" t="19314" r="0" b="19314"/>
          <a:stretch>
            <a:fillRect/>
          </a:stretch>
        </p:blipFill>
        <p:spPr>
          <a:xfrm>
            <a:off x="9773841" y="1828800"/>
            <a:ext cx="5969000" cy="2438400"/>
          </a:xfrm>
          <a:prstGeom prst="roundRect">
            <a:avLst>
              <a:gd name="adj" fmla="val 4167"/>
            </a:avLst>
          </a:prstGeom>
        </p:spPr>
      </p:pic>
      <p:sp>
        <p:nvSpPr>
          <p:cNvPr id="1049193" name="Shape 32"/>
          <p:cNvSpPr/>
          <p:nvPr/>
        </p:nvSpPr>
        <p:spPr>
          <a:xfrm>
            <a:off x="9773841" y="4419600"/>
            <a:ext cx="5969000" cy="3911600"/>
          </a:xfrm>
          <a:prstGeom prst="roundRect">
            <a:avLst>
              <a:gd name="adj" fmla="val 2597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194" name="Text 33"/>
          <p:cNvSpPr/>
          <p:nvPr/>
        </p:nvSpPr>
        <p:spPr>
          <a:xfrm>
            <a:off x="9977041" y="4622800"/>
            <a:ext cx="56769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 Económico</a:t>
            </a:r>
            <a:endParaRPr dirty="0" sz="1600" lang="en-US"/>
          </a:p>
        </p:txBody>
      </p:sp>
      <p:sp>
        <p:nvSpPr>
          <p:cNvPr id="1049195" name="Shape 34"/>
          <p:cNvSpPr/>
          <p:nvPr/>
        </p:nvSpPr>
        <p:spPr>
          <a:xfrm>
            <a:off x="9977041" y="5080000"/>
            <a:ext cx="5562600" cy="812800"/>
          </a:xfrm>
          <a:prstGeom prst="roundRect">
            <a:avLst>
              <a:gd name="adj" fmla="val 625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96" name="Text 35"/>
          <p:cNvSpPr/>
          <p:nvPr/>
        </p:nvSpPr>
        <p:spPr>
          <a:xfrm>
            <a:off x="10129441" y="5232400"/>
            <a:ext cx="53467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Empleo: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Generación de empleo directo e indirecto en sector minero y servicios.</a:t>
            </a:r>
            <a:endParaRPr dirty="0" sz="1600" lang="en-US"/>
          </a:p>
        </p:txBody>
      </p:sp>
      <p:sp>
        <p:nvSpPr>
          <p:cNvPr id="1049197" name="Shape 36"/>
          <p:cNvSpPr/>
          <p:nvPr/>
        </p:nvSpPr>
        <p:spPr>
          <a:xfrm>
            <a:off x="9977041" y="5994400"/>
            <a:ext cx="5562600" cy="558800"/>
          </a:xfrm>
          <a:prstGeom prst="roundRect">
            <a:avLst>
              <a:gd name="adj" fmla="val 9091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198" name="Text 37"/>
          <p:cNvSpPr/>
          <p:nvPr/>
        </p:nvSpPr>
        <p:spPr>
          <a:xfrm>
            <a:off x="10129441" y="6146800"/>
            <a:ext cx="5346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Infraestructura: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Desarrollo de carreteras, ferrocarriles y puertos.</a:t>
            </a:r>
            <a:endParaRPr dirty="0" sz="1600" lang="en-US"/>
          </a:p>
        </p:txBody>
      </p:sp>
      <p:sp>
        <p:nvSpPr>
          <p:cNvPr id="1049199" name="Shape 38"/>
          <p:cNvSpPr/>
          <p:nvPr/>
        </p:nvSpPr>
        <p:spPr>
          <a:xfrm>
            <a:off x="9977041" y="6654800"/>
            <a:ext cx="5562600" cy="558800"/>
          </a:xfrm>
          <a:prstGeom prst="roundRect">
            <a:avLst>
              <a:gd name="adj" fmla="val 9091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00" name="Text 39"/>
          <p:cNvSpPr/>
          <p:nvPr/>
        </p:nvSpPr>
        <p:spPr>
          <a:xfrm>
            <a:off x="10129441" y="6807200"/>
            <a:ext cx="5346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Innovación: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Clústeres tecnológicos mineros, I+D en eficiencia.</a:t>
            </a:r>
            <a:endParaRPr dirty="0" sz="1600" lang="en-US"/>
          </a:p>
        </p:txBody>
      </p:sp>
      <p:sp>
        <p:nvSpPr>
          <p:cNvPr id="1049201" name="Shape 40"/>
          <p:cNvSpPr/>
          <p:nvPr/>
        </p:nvSpPr>
        <p:spPr>
          <a:xfrm>
            <a:off x="9977041" y="7315200"/>
            <a:ext cx="5562600" cy="812800"/>
          </a:xfrm>
          <a:prstGeom prst="roundRect">
            <a:avLst>
              <a:gd name="adj" fmla="val 625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02" name="Text 41"/>
          <p:cNvSpPr/>
          <p:nvPr/>
        </p:nvSpPr>
        <p:spPr>
          <a:xfrm>
            <a:off x="10129441" y="7467600"/>
            <a:ext cx="53467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Desarrollo Regional: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Impulso económico en Australia Occidental y Queensland.</a:t>
            </a:r>
            <a:endParaRPr dirty="0" sz="1600" lang="en-US"/>
          </a:p>
        </p:txBody>
      </p:sp>
      <p:sp>
        <p:nvSpPr>
          <p:cNvPr id="1049203" name="Shape 42"/>
          <p:cNvSpPr/>
          <p:nvPr/>
        </p:nvSpPr>
        <p:spPr>
          <a:xfrm>
            <a:off x="9780191" y="8489950"/>
            <a:ext cx="5956300" cy="927100"/>
          </a:xfrm>
          <a:prstGeom prst="roundRect">
            <a:avLst>
              <a:gd name="adj" fmla="val 10959"/>
            </a:avLst>
          </a:prstGeom>
          <a:solidFill>
            <a:srgbClr val="D8976C">
              <a:alpha val="10196"/>
            </a:srgbClr>
          </a:solidFill>
          <a:ln w="12700">
            <a:solidFill>
              <a:srgbClr val="D8976C">
                <a:alpha val="30196"/>
              </a:srgbClr>
            </a:solidFill>
            <a:prstDash val="solid"/>
          </a:ln>
        </p:spPr>
      </p:sp>
      <p:sp>
        <p:nvSpPr>
          <p:cNvPr id="1049204" name="Shape 43"/>
          <p:cNvSpPr/>
          <p:nvPr/>
        </p:nvSpPr>
        <p:spPr>
          <a:xfrm>
            <a:off x="9964341" y="86995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2700" y="12700"/>
                </a:moveTo>
                <a:cubicBezTo>
                  <a:pt x="5675" y="12700"/>
                  <a:pt x="0" y="18375"/>
                  <a:pt x="0" y="25400"/>
                </a:cubicBezTo>
                <a:lnTo>
                  <a:pt x="0" y="171450"/>
                </a:lnTo>
                <a:cubicBezTo>
                  <a:pt x="0" y="181967"/>
                  <a:pt x="8533" y="190500"/>
                  <a:pt x="19050" y="190500"/>
                </a:cubicBezTo>
                <a:lnTo>
                  <a:pt x="184150" y="190500"/>
                </a:lnTo>
                <a:cubicBezTo>
                  <a:pt x="194667" y="190500"/>
                  <a:pt x="203200" y="181967"/>
                  <a:pt x="203200" y="171450"/>
                </a:cubicBezTo>
                <a:lnTo>
                  <a:pt x="203200" y="60404"/>
                </a:lnTo>
                <a:cubicBezTo>
                  <a:pt x="203200" y="53181"/>
                  <a:pt x="195501" y="48617"/>
                  <a:pt x="189151" y="52030"/>
                </a:cubicBezTo>
                <a:lnTo>
                  <a:pt x="127000" y="85487"/>
                </a:lnTo>
                <a:lnTo>
                  <a:pt x="127000" y="60404"/>
                </a:lnTo>
                <a:cubicBezTo>
                  <a:pt x="127000" y="53181"/>
                  <a:pt x="119301" y="48617"/>
                  <a:pt x="112951" y="52030"/>
                </a:cubicBezTo>
                <a:lnTo>
                  <a:pt x="50800" y="85487"/>
                </a:lnTo>
                <a:lnTo>
                  <a:pt x="50800" y="25400"/>
                </a:lnTo>
                <a:cubicBezTo>
                  <a:pt x="50800" y="18375"/>
                  <a:pt x="45125" y="12700"/>
                  <a:pt x="38100" y="12700"/>
                </a:cubicBezTo>
                <a:lnTo>
                  <a:pt x="12700" y="12700"/>
                </a:ln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205" name="Text 44"/>
          <p:cNvSpPr/>
          <p:nvPr/>
        </p:nvSpPr>
        <p:spPr>
          <a:xfrm>
            <a:off x="10192941" y="8648700"/>
            <a:ext cx="5486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Región Minera Principal</a:t>
            </a:r>
            <a:endParaRPr dirty="0" sz="1600" lang="en-US"/>
          </a:p>
        </p:txBody>
      </p:sp>
      <p:sp>
        <p:nvSpPr>
          <p:cNvPr id="1049206" name="Text 45"/>
          <p:cNvSpPr/>
          <p:nvPr/>
        </p:nvSpPr>
        <p:spPr>
          <a:xfrm>
            <a:off x="9938941" y="9004300"/>
            <a:ext cx="5727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Occidental: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Líder en mineral de hierro, gas natural, oro y litio.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A2E35"/>
        </a:solidFill>
      </p:bgPr>
    </p:bg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0" name="Text 0"/>
          <p:cNvSpPr/>
          <p:nvPr/>
        </p:nvSpPr>
        <p:spPr>
          <a:xfrm>
            <a:off x="508000" y="565150"/>
            <a:ext cx="128696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Economía</a:t>
            </a:r>
            <a:endParaRPr dirty="0" sz="1600" lang="en-US"/>
          </a:p>
        </p:txBody>
      </p:sp>
      <p:sp>
        <p:nvSpPr>
          <p:cNvPr id="1049211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Agricultura y Producción Agropecuaria</a:t>
            </a:r>
            <a:endParaRPr dirty="0" sz="1600" lang="en-US"/>
          </a:p>
        </p:txBody>
      </p:sp>
      <p:sp>
        <p:nvSpPr>
          <p:cNvPr id="1049212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213" name="Shape 3"/>
          <p:cNvSpPr/>
          <p:nvPr/>
        </p:nvSpPr>
        <p:spPr>
          <a:xfrm>
            <a:off x="508000" y="1828800"/>
            <a:ext cx="7518400" cy="3124200"/>
          </a:xfrm>
          <a:prstGeom prst="roundRect">
            <a:avLst>
              <a:gd name="adj" fmla="val 3252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214" name="Text 4"/>
          <p:cNvSpPr/>
          <p:nvPr/>
        </p:nvSpPr>
        <p:spPr>
          <a:xfrm>
            <a:off x="7112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Sector Agropecuario</a:t>
            </a:r>
            <a:endParaRPr dirty="0" sz="1600" lang="en-US"/>
          </a:p>
        </p:txBody>
      </p:sp>
      <p:sp>
        <p:nvSpPr>
          <p:cNvPr id="1049215" name="Text 5"/>
          <p:cNvSpPr/>
          <p:nvPr/>
        </p:nvSpPr>
        <p:spPr>
          <a:xfrm>
            <a:off x="711200" y="2540000"/>
            <a:ext cx="72136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pesar de las condiciones climáticas adversas, Australia es una potencia agrícola global, destacando en producción y exportación.</a:t>
            </a:r>
            <a:endParaRPr dirty="0" sz="1600" lang="en-US"/>
          </a:p>
        </p:txBody>
      </p:sp>
      <p:sp>
        <p:nvSpPr>
          <p:cNvPr id="1049216" name="Shape 6"/>
          <p:cNvSpPr/>
          <p:nvPr/>
        </p:nvSpPr>
        <p:spPr>
          <a:xfrm>
            <a:off x="711200" y="3352800"/>
            <a:ext cx="3479800" cy="1397000"/>
          </a:xfrm>
          <a:prstGeom prst="roundRect">
            <a:avLst>
              <a:gd name="adj" fmla="val 363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17" name="Shape 7"/>
          <p:cNvSpPr/>
          <p:nvPr/>
        </p:nvSpPr>
        <p:spPr>
          <a:xfrm>
            <a:off x="2239963" y="3505200"/>
            <a:ext cx="428625" cy="381000"/>
          </a:xfrm>
          <a:custGeom>
            <a:avLst/>
            <a:ahLst/>
            <a:rect l="l" t="t" r="r" b="b"/>
            <a:pathLst>
              <a:path w="428625" h="381000">
                <a:moveTo>
                  <a:pt x="119063" y="71438"/>
                </a:moveTo>
                <a:lnTo>
                  <a:pt x="119063" y="142875"/>
                </a:lnTo>
                <a:lnTo>
                  <a:pt x="218331" y="142875"/>
                </a:lnTo>
                <a:lnTo>
                  <a:pt x="175468" y="71438"/>
                </a:lnTo>
                <a:lnTo>
                  <a:pt x="119063" y="71438"/>
                </a:lnTo>
                <a:close/>
                <a:moveTo>
                  <a:pt x="71438" y="165943"/>
                </a:moveTo>
                <a:lnTo>
                  <a:pt x="71438" y="47625"/>
                </a:lnTo>
                <a:cubicBezTo>
                  <a:pt x="71438" y="34454"/>
                  <a:pt x="82079" y="23812"/>
                  <a:pt x="95250" y="23812"/>
                </a:cubicBezTo>
                <a:lnTo>
                  <a:pt x="175468" y="23812"/>
                </a:lnTo>
                <a:cubicBezTo>
                  <a:pt x="192212" y="23812"/>
                  <a:pt x="207690" y="32593"/>
                  <a:pt x="216322" y="46955"/>
                </a:cubicBezTo>
                <a:lnTo>
                  <a:pt x="273918" y="142875"/>
                </a:lnTo>
                <a:lnTo>
                  <a:pt x="321543" y="142875"/>
                </a:lnTo>
                <a:lnTo>
                  <a:pt x="321543" y="89297"/>
                </a:lnTo>
                <a:cubicBezTo>
                  <a:pt x="321543" y="79400"/>
                  <a:pt x="329505" y="71438"/>
                  <a:pt x="339403" y="71438"/>
                </a:cubicBezTo>
                <a:cubicBezTo>
                  <a:pt x="349300" y="71438"/>
                  <a:pt x="357262" y="79400"/>
                  <a:pt x="357262" y="89297"/>
                </a:cubicBezTo>
                <a:lnTo>
                  <a:pt x="357262" y="142875"/>
                </a:lnTo>
                <a:lnTo>
                  <a:pt x="392981" y="142875"/>
                </a:lnTo>
                <a:cubicBezTo>
                  <a:pt x="412700" y="142875"/>
                  <a:pt x="428699" y="158874"/>
                  <a:pt x="428699" y="178594"/>
                </a:cubicBezTo>
                <a:lnTo>
                  <a:pt x="428699" y="209476"/>
                </a:lnTo>
                <a:cubicBezTo>
                  <a:pt x="428699" y="220042"/>
                  <a:pt x="424011" y="230163"/>
                  <a:pt x="415826" y="236934"/>
                </a:cubicBezTo>
                <a:lnTo>
                  <a:pt x="389781" y="258663"/>
                </a:lnTo>
                <a:cubicBezTo>
                  <a:pt x="409501" y="269974"/>
                  <a:pt x="422746" y="291182"/>
                  <a:pt x="422746" y="315516"/>
                </a:cubicBezTo>
                <a:cubicBezTo>
                  <a:pt x="422746" y="351681"/>
                  <a:pt x="393427" y="381000"/>
                  <a:pt x="357262" y="381000"/>
                </a:cubicBezTo>
                <a:cubicBezTo>
                  <a:pt x="321097" y="381000"/>
                  <a:pt x="291778" y="351681"/>
                  <a:pt x="291778" y="315516"/>
                </a:cubicBezTo>
                <a:cubicBezTo>
                  <a:pt x="291778" y="304800"/>
                  <a:pt x="294382" y="294680"/>
                  <a:pt x="298921" y="285750"/>
                </a:cubicBezTo>
                <a:lnTo>
                  <a:pt x="223614" y="285750"/>
                </a:lnTo>
                <a:cubicBezTo>
                  <a:pt x="221382" y="295721"/>
                  <a:pt x="217736" y="305098"/>
                  <a:pt x="212899" y="313804"/>
                </a:cubicBezTo>
                <a:cubicBezTo>
                  <a:pt x="218629" y="320799"/>
                  <a:pt x="218256" y="331217"/>
                  <a:pt x="211708" y="337765"/>
                </a:cubicBezTo>
                <a:lnTo>
                  <a:pt x="194890" y="354583"/>
                </a:lnTo>
                <a:cubicBezTo>
                  <a:pt x="188342" y="361131"/>
                  <a:pt x="177998" y="361504"/>
                  <a:pt x="170929" y="355774"/>
                </a:cubicBezTo>
                <a:cubicBezTo>
                  <a:pt x="164009" y="359643"/>
                  <a:pt x="156567" y="362694"/>
                  <a:pt x="148754" y="364927"/>
                </a:cubicBezTo>
                <a:cubicBezTo>
                  <a:pt x="147861" y="373931"/>
                  <a:pt x="140271" y="381000"/>
                  <a:pt x="130969" y="381000"/>
                </a:cubicBezTo>
                <a:lnTo>
                  <a:pt x="107156" y="381000"/>
                </a:lnTo>
                <a:cubicBezTo>
                  <a:pt x="97929" y="381000"/>
                  <a:pt x="90264" y="373931"/>
                  <a:pt x="89371" y="364927"/>
                </a:cubicBezTo>
                <a:cubicBezTo>
                  <a:pt x="81558" y="362694"/>
                  <a:pt x="74191" y="359569"/>
                  <a:pt x="67196" y="355774"/>
                </a:cubicBezTo>
                <a:cubicBezTo>
                  <a:pt x="60201" y="361504"/>
                  <a:pt x="49783" y="361131"/>
                  <a:pt x="43235" y="354583"/>
                </a:cubicBezTo>
                <a:lnTo>
                  <a:pt x="26417" y="337691"/>
                </a:lnTo>
                <a:cubicBezTo>
                  <a:pt x="19869" y="331143"/>
                  <a:pt x="19496" y="320799"/>
                  <a:pt x="25226" y="313730"/>
                </a:cubicBezTo>
                <a:cubicBezTo>
                  <a:pt x="21357" y="306809"/>
                  <a:pt x="18306" y="299368"/>
                  <a:pt x="16073" y="291554"/>
                </a:cubicBezTo>
                <a:cubicBezTo>
                  <a:pt x="7069" y="290661"/>
                  <a:pt x="0" y="283071"/>
                  <a:pt x="0" y="273769"/>
                </a:cubicBezTo>
                <a:lnTo>
                  <a:pt x="0" y="249957"/>
                </a:lnTo>
                <a:cubicBezTo>
                  <a:pt x="0" y="240729"/>
                  <a:pt x="7069" y="233065"/>
                  <a:pt x="16073" y="232172"/>
                </a:cubicBezTo>
                <a:cubicBezTo>
                  <a:pt x="18306" y="224358"/>
                  <a:pt x="21431" y="216991"/>
                  <a:pt x="25226" y="209996"/>
                </a:cubicBezTo>
                <a:cubicBezTo>
                  <a:pt x="19496" y="203002"/>
                  <a:pt x="19869" y="192584"/>
                  <a:pt x="26417" y="186035"/>
                </a:cubicBezTo>
                <a:lnTo>
                  <a:pt x="43235" y="169218"/>
                </a:lnTo>
                <a:cubicBezTo>
                  <a:pt x="49783" y="162669"/>
                  <a:pt x="60127" y="162297"/>
                  <a:pt x="67196" y="168027"/>
                </a:cubicBezTo>
                <a:cubicBezTo>
                  <a:pt x="68610" y="167283"/>
                  <a:pt x="69949" y="166539"/>
                  <a:pt x="71438" y="165795"/>
                </a:cubicBezTo>
                <a:close/>
                <a:moveTo>
                  <a:pt x="119063" y="214313"/>
                </a:moveTo>
                <a:cubicBezTo>
                  <a:pt x="92778" y="214313"/>
                  <a:pt x="71438" y="235653"/>
                  <a:pt x="71438" y="261938"/>
                </a:cubicBezTo>
                <a:cubicBezTo>
                  <a:pt x="71438" y="288222"/>
                  <a:pt x="92778" y="309563"/>
                  <a:pt x="119063" y="309563"/>
                </a:cubicBezTo>
                <a:cubicBezTo>
                  <a:pt x="145347" y="309563"/>
                  <a:pt x="166688" y="288222"/>
                  <a:pt x="166688" y="261938"/>
                </a:cubicBezTo>
                <a:cubicBezTo>
                  <a:pt x="166688" y="235653"/>
                  <a:pt x="145347" y="214313"/>
                  <a:pt x="119063" y="214313"/>
                </a:cubicBezTo>
                <a:close/>
                <a:moveTo>
                  <a:pt x="327422" y="315516"/>
                </a:moveTo>
                <a:cubicBezTo>
                  <a:pt x="327422" y="331944"/>
                  <a:pt x="340759" y="345281"/>
                  <a:pt x="357188" y="345281"/>
                </a:cubicBezTo>
                <a:cubicBezTo>
                  <a:pt x="373616" y="345281"/>
                  <a:pt x="386953" y="331944"/>
                  <a:pt x="386953" y="315516"/>
                </a:cubicBezTo>
                <a:cubicBezTo>
                  <a:pt x="386953" y="299088"/>
                  <a:pt x="373616" y="285750"/>
                  <a:pt x="357188" y="285750"/>
                </a:cubicBezTo>
                <a:cubicBezTo>
                  <a:pt x="340759" y="285750"/>
                  <a:pt x="327422" y="299088"/>
                  <a:pt x="327422" y="315516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18" name="Text 8"/>
          <p:cNvSpPr/>
          <p:nvPr/>
        </p:nvSpPr>
        <p:spPr>
          <a:xfrm>
            <a:off x="806450" y="3987800"/>
            <a:ext cx="3289300" cy="3556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2.1%</a:t>
            </a:r>
            <a:endParaRPr dirty="0" sz="1600" lang="en-US"/>
          </a:p>
        </p:txBody>
      </p:sp>
      <p:sp>
        <p:nvSpPr>
          <p:cNvPr id="1049219" name="Text 9"/>
          <p:cNvSpPr/>
          <p:nvPr/>
        </p:nvSpPr>
        <p:spPr>
          <a:xfrm>
            <a:off x="819150" y="43434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Del PIB total</a:t>
            </a:r>
            <a:endParaRPr dirty="0" sz="1600" lang="en-US"/>
          </a:p>
        </p:txBody>
      </p:sp>
      <p:sp>
        <p:nvSpPr>
          <p:cNvPr id="1049220" name="Shape 10"/>
          <p:cNvSpPr/>
          <p:nvPr/>
        </p:nvSpPr>
        <p:spPr>
          <a:xfrm>
            <a:off x="4343400" y="3352800"/>
            <a:ext cx="3479800" cy="1397000"/>
          </a:xfrm>
          <a:prstGeom prst="roundRect">
            <a:avLst>
              <a:gd name="adj" fmla="val 363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21" name="Shape 11"/>
          <p:cNvSpPr/>
          <p:nvPr/>
        </p:nvSpPr>
        <p:spPr>
          <a:xfrm>
            <a:off x="5848350" y="3505200"/>
            <a:ext cx="476250" cy="381000"/>
          </a:xfrm>
          <a:custGeom>
            <a:avLst/>
            <a:ahLst/>
            <a:rect l="l" t="t" r="r" b="b"/>
            <a:pathLst>
              <a:path w="476250" h="381000">
                <a:moveTo>
                  <a:pt x="238125" y="11906"/>
                </a:moveTo>
                <a:cubicBezTo>
                  <a:pt x="280838" y="11906"/>
                  <a:pt x="315516" y="46584"/>
                  <a:pt x="315516" y="89297"/>
                </a:cubicBezTo>
                <a:cubicBezTo>
                  <a:pt x="315516" y="132010"/>
                  <a:pt x="280838" y="166688"/>
                  <a:pt x="238125" y="166688"/>
                </a:cubicBezTo>
                <a:cubicBezTo>
                  <a:pt x="195412" y="166688"/>
                  <a:pt x="160734" y="132010"/>
                  <a:pt x="160734" y="89297"/>
                </a:cubicBezTo>
                <a:cubicBezTo>
                  <a:pt x="160734" y="46584"/>
                  <a:pt x="195412" y="11906"/>
                  <a:pt x="238125" y="11906"/>
                </a:cubicBezTo>
                <a:close/>
                <a:moveTo>
                  <a:pt x="71438" y="65484"/>
                </a:moveTo>
                <a:cubicBezTo>
                  <a:pt x="101008" y="65484"/>
                  <a:pt x="125016" y="89492"/>
                  <a:pt x="125016" y="119063"/>
                </a:cubicBezTo>
                <a:cubicBezTo>
                  <a:pt x="125016" y="148633"/>
                  <a:pt x="101008" y="172641"/>
                  <a:pt x="71438" y="172641"/>
                </a:cubicBezTo>
                <a:cubicBezTo>
                  <a:pt x="41867" y="172641"/>
                  <a:pt x="17859" y="148633"/>
                  <a:pt x="17859" y="119063"/>
                </a:cubicBezTo>
                <a:cubicBezTo>
                  <a:pt x="17859" y="89492"/>
                  <a:pt x="41867" y="65484"/>
                  <a:pt x="71437" y="65484"/>
                </a:cubicBezTo>
                <a:close/>
                <a:moveTo>
                  <a:pt x="0" y="309563"/>
                </a:moveTo>
                <a:cubicBezTo>
                  <a:pt x="0" y="256952"/>
                  <a:pt x="42639" y="214313"/>
                  <a:pt x="95250" y="214313"/>
                </a:cubicBezTo>
                <a:cubicBezTo>
                  <a:pt x="104775" y="214313"/>
                  <a:pt x="114002" y="215726"/>
                  <a:pt x="122709" y="218331"/>
                </a:cubicBezTo>
                <a:cubicBezTo>
                  <a:pt x="98227" y="245715"/>
                  <a:pt x="83344" y="281880"/>
                  <a:pt x="83344" y="321469"/>
                </a:cubicBezTo>
                <a:lnTo>
                  <a:pt x="83344" y="333375"/>
                </a:lnTo>
                <a:cubicBezTo>
                  <a:pt x="83344" y="341858"/>
                  <a:pt x="85130" y="349895"/>
                  <a:pt x="88329" y="357188"/>
                </a:cubicBezTo>
                <a:lnTo>
                  <a:pt x="23812" y="357188"/>
                </a:lnTo>
                <a:cubicBezTo>
                  <a:pt x="10641" y="357188"/>
                  <a:pt x="0" y="346546"/>
                  <a:pt x="0" y="333375"/>
                </a:cubicBezTo>
                <a:lnTo>
                  <a:pt x="0" y="309563"/>
                </a:lnTo>
                <a:close/>
                <a:moveTo>
                  <a:pt x="387921" y="357188"/>
                </a:moveTo>
                <a:cubicBezTo>
                  <a:pt x="391120" y="349895"/>
                  <a:pt x="392906" y="341858"/>
                  <a:pt x="392906" y="333375"/>
                </a:cubicBezTo>
                <a:lnTo>
                  <a:pt x="392906" y="321469"/>
                </a:lnTo>
                <a:cubicBezTo>
                  <a:pt x="392906" y="281880"/>
                  <a:pt x="378023" y="245715"/>
                  <a:pt x="353541" y="218331"/>
                </a:cubicBezTo>
                <a:cubicBezTo>
                  <a:pt x="362248" y="215726"/>
                  <a:pt x="371475" y="214313"/>
                  <a:pt x="381000" y="214313"/>
                </a:cubicBezTo>
                <a:cubicBezTo>
                  <a:pt x="433611" y="214313"/>
                  <a:pt x="476250" y="256952"/>
                  <a:pt x="476250" y="309563"/>
                </a:cubicBezTo>
                <a:lnTo>
                  <a:pt x="476250" y="333375"/>
                </a:lnTo>
                <a:cubicBezTo>
                  <a:pt x="476250" y="346546"/>
                  <a:pt x="465609" y="357188"/>
                  <a:pt x="452438" y="357188"/>
                </a:cubicBezTo>
                <a:lnTo>
                  <a:pt x="387921" y="357188"/>
                </a:lnTo>
                <a:close/>
                <a:moveTo>
                  <a:pt x="351234" y="119063"/>
                </a:moveTo>
                <a:cubicBezTo>
                  <a:pt x="351234" y="89492"/>
                  <a:pt x="375242" y="65484"/>
                  <a:pt x="404813" y="65484"/>
                </a:cubicBezTo>
                <a:cubicBezTo>
                  <a:pt x="434383" y="65484"/>
                  <a:pt x="458391" y="89492"/>
                  <a:pt x="458391" y="119062"/>
                </a:cubicBezTo>
                <a:cubicBezTo>
                  <a:pt x="458391" y="148633"/>
                  <a:pt x="434383" y="172641"/>
                  <a:pt x="404813" y="172641"/>
                </a:cubicBezTo>
                <a:cubicBezTo>
                  <a:pt x="375242" y="172641"/>
                  <a:pt x="351234" y="148633"/>
                  <a:pt x="351234" y="119063"/>
                </a:cubicBezTo>
                <a:close/>
                <a:moveTo>
                  <a:pt x="119063" y="321469"/>
                </a:moveTo>
                <a:cubicBezTo>
                  <a:pt x="119063" y="255687"/>
                  <a:pt x="172343" y="202406"/>
                  <a:pt x="238125" y="202406"/>
                </a:cubicBezTo>
                <a:cubicBezTo>
                  <a:pt x="303907" y="202406"/>
                  <a:pt x="357188" y="255687"/>
                  <a:pt x="357188" y="321469"/>
                </a:cubicBezTo>
                <a:lnTo>
                  <a:pt x="357188" y="333375"/>
                </a:lnTo>
                <a:cubicBezTo>
                  <a:pt x="357188" y="346546"/>
                  <a:pt x="346546" y="357188"/>
                  <a:pt x="333375" y="357188"/>
                </a:cubicBezTo>
                <a:lnTo>
                  <a:pt x="142875" y="357188"/>
                </a:lnTo>
                <a:cubicBezTo>
                  <a:pt x="129704" y="357188"/>
                  <a:pt x="119063" y="346546"/>
                  <a:pt x="119063" y="333375"/>
                </a:cubicBezTo>
                <a:lnTo>
                  <a:pt x="119063" y="321469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22" name="Text 12"/>
          <p:cNvSpPr/>
          <p:nvPr/>
        </p:nvSpPr>
        <p:spPr>
          <a:xfrm>
            <a:off x="4438650" y="3987800"/>
            <a:ext cx="3289300" cy="3556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2.6%</a:t>
            </a:r>
            <a:endParaRPr dirty="0" sz="1600" lang="en-US"/>
          </a:p>
        </p:txBody>
      </p:sp>
      <p:sp>
        <p:nvSpPr>
          <p:cNvPr id="1049223" name="Text 13"/>
          <p:cNvSpPr/>
          <p:nvPr/>
        </p:nvSpPr>
        <p:spPr>
          <a:xfrm>
            <a:off x="4451350" y="43434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empleo total</a:t>
            </a:r>
            <a:endParaRPr dirty="0" sz="1600" lang="en-US"/>
          </a:p>
        </p:txBody>
      </p:sp>
      <p:sp>
        <p:nvSpPr>
          <p:cNvPr id="1049224" name="Shape 14"/>
          <p:cNvSpPr/>
          <p:nvPr/>
        </p:nvSpPr>
        <p:spPr>
          <a:xfrm>
            <a:off x="508000" y="5105400"/>
            <a:ext cx="7518400" cy="3962400"/>
          </a:xfrm>
          <a:prstGeom prst="roundRect">
            <a:avLst>
              <a:gd name="adj" fmla="val 2564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225" name="Text 15"/>
          <p:cNvSpPr/>
          <p:nvPr/>
        </p:nvSpPr>
        <p:spPr>
          <a:xfrm>
            <a:off x="711200" y="53086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Producción Destacada Mundial</a:t>
            </a:r>
            <a:endParaRPr dirty="0" sz="1600" lang="en-US"/>
          </a:p>
        </p:txBody>
      </p:sp>
      <p:sp>
        <p:nvSpPr>
          <p:cNvPr id="1049226" name="Shape 16"/>
          <p:cNvSpPr/>
          <p:nvPr/>
        </p:nvSpPr>
        <p:spPr>
          <a:xfrm>
            <a:off x="736600" y="5765800"/>
            <a:ext cx="70866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27" name="Shape 17"/>
          <p:cNvSpPr/>
          <p:nvPr/>
        </p:nvSpPr>
        <p:spPr>
          <a:xfrm>
            <a:off x="736600" y="5765800"/>
            <a:ext cx="50800" cy="965200"/>
          </a:xfrm>
          <a:custGeom>
            <a:avLst/>
            <a:ahLst/>
            <a:rect l="l" t="t" r="r" b="b"/>
            <a:pathLst>
              <a:path w="50800" h="965200">
                <a:moveTo>
                  <a:pt x="50800" y="0"/>
                </a:moveTo>
                <a:lnTo>
                  <a:pt x="50800" y="0"/>
                </a:lnTo>
                <a:lnTo>
                  <a:pt x="50800" y="965200"/>
                </a:lnTo>
                <a:lnTo>
                  <a:pt x="50800" y="965200"/>
                </a:lnTo>
                <a:cubicBezTo>
                  <a:pt x="22763" y="965200"/>
                  <a:pt x="0" y="942437"/>
                  <a:pt x="0" y="914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28" name="Text 18"/>
          <p:cNvSpPr/>
          <p:nvPr/>
        </p:nvSpPr>
        <p:spPr>
          <a:xfrm>
            <a:off x="914400" y="5943600"/>
            <a:ext cx="12573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Carne Bovina</a:t>
            </a:r>
            <a:endParaRPr dirty="0" sz="1600" lang="en-US"/>
          </a:p>
        </p:txBody>
      </p:sp>
      <p:sp>
        <p:nvSpPr>
          <p:cNvPr id="1049229" name="Shape 19"/>
          <p:cNvSpPr/>
          <p:nvPr/>
        </p:nvSpPr>
        <p:spPr>
          <a:xfrm>
            <a:off x="6359327" y="5918200"/>
            <a:ext cx="1308100" cy="355600"/>
          </a:xfrm>
          <a:prstGeom prst="roundRect">
            <a:avLst>
              <a:gd name="adj" fmla="val 14286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230" name="Text 20"/>
          <p:cNvSpPr/>
          <p:nvPr/>
        </p:nvSpPr>
        <p:spPr>
          <a:xfrm>
            <a:off x="6359327" y="5918200"/>
            <a:ext cx="1397000" cy="355600"/>
          </a:xfrm>
          <a:prstGeom prst="rect"/>
          <a:noFill/>
        </p:spPr>
        <p:txBody>
          <a:bodyPr anchor="ctr" bIns="50800" lIns="101600" rIns="101600" rtlCol="0" tIns="5080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#5 Exportador</a:t>
            </a:r>
            <a:endParaRPr dirty="0" sz="1600" lang="en-US"/>
          </a:p>
        </p:txBody>
      </p:sp>
      <p:sp>
        <p:nvSpPr>
          <p:cNvPr id="1049231" name="Text 21"/>
          <p:cNvSpPr/>
          <p:nvPr/>
        </p:nvSpPr>
        <p:spPr>
          <a:xfrm>
            <a:off x="914400" y="63246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2° mayor exportador después de Brasil</a:t>
            </a:r>
            <a:endParaRPr dirty="0" sz="1600" lang="en-US"/>
          </a:p>
        </p:txBody>
      </p:sp>
      <p:sp>
        <p:nvSpPr>
          <p:cNvPr id="1049232" name="Shape 22"/>
          <p:cNvSpPr/>
          <p:nvPr/>
        </p:nvSpPr>
        <p:spPr>
          <a:xfrm>
            <a:off x="736600" y="6832600"/>
            <a:ext cx="70866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33" name="Shape 23"/>
          <p:cNvSpPr/>
          <p:nvPr/>
        </p:nvSpPr>
        <p:spPr>
          <a:xfrm>
            <a:off x="736600" y="6832600"/>
            <a:ext cx="50800" cy="965200"/>
          </a:xfrm>
          <a:custGeom>
            <a:avLst/>
            <a:ahLst/>
            <a:rect l="l" t="t" r="r" b="b"/>
            <a:pathLst>
              <a:path w="50800" h="965200">
                <a:moveTo>
                  <a:pt x="50800" y="0"/>
                </a:moveTo>
                <a:lnTo>
                  <a:pt x="50800" y="0"/>
                </a:lnTo>
                <a:lnTo>
                  <a:pt x="50800" y="965200"/>
                </a:lnTo>
                <a:lnTo>
                  <a:pt x="50800" y="965200"/>
                </a:lnTo>
                <a:cubicBezTo>
                  <a:pt x="22763" y="965200"/>
                  <a:pt x="0" y="942437"/>
                  <a:pt x="0" y="914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234" name="Text 24"/>
          <p:cNvSpPr/>
          <p:nvPr/>
        </p:nvSpPr>
        <p:spPr>
          <a:xfrm>
            <a:off x="914400" y="7010400"/>
            <a:ext cx="1663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Carne de Cordero</a:t>
            </a:r>
            <a:endParaRPr dirty="0" sz="1600" lang="en-US"/>
          </a:p>
        </p:txBody>
      </p:sp>
      <p:sp>
        <p:nvSpPr>
          <p:cNvPr id="1049235" name="Shape 25"/>
          <p:cNvSpPr/>
          <p:nvPr/>
        </p:nvSpPr>
        <p:spPr>
          <a:xfrm>
            <a:off x="6364486" y="6985000"/>
            <a:ext cx="1308100" cy="355600"/>
          </a:xfrm>
          <a:prstGeom prst="roundRect">
            <a:avLst>
              <a:gd name="adj" fmla="val 14286"/>
            </a:avLst>
          </a:prstGeom>
          <a:solidFill>
            <a:srgbClr val="C9A87C">
              <a:alpha val="20000"/>
            </a:srgbClr>
          </a:solidFill>
        </p:spPr>
      </p:sp>
      <p:sp>
        <p:nvSpPr>
          <p:cNvPr id="1049236" name="Text 26"/>
          <p:cNvSpPr/>
          <p:nvPr/>
        </p:nvSpPr>
        <p:spPr>
          <a:xfrm>
            <a:off x="6364486" y="6985000"/>
            <a:ext cx="1397000" cy="355600"/>
          </a:xfrm>
          <a:prstGeom prst="rect"/>
          <a:noFill/>
        </p:spPr>
        <p:txBody>
          <a:bodyPr anchor="ctr" bIns="50800" lIns="101600" rIns="101600" rtlCol="0" tIns="5080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#2 Exportador</a:t>
            </a:r>
            <a:endParaRPr dirty="0" sz="1600" lang="en-US"/>
          </a:p>
        </p:txBody>
      </p:sp>
      <p:sp>
        <p:nvSpPr>
          <p:cNvPr id="1049237" name="Text 27"/>
          <p:cNvSpPr/>
          <p:nvPr/>
        </p:nvSpPr>
        <p:spPr>
          <a:xfrm>
            <a:off x="914400" y="73914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Segundo mayor exportador mundial</a:t>
            </a:r>
            <a:endParaRPr dirty="0" sz="1600" lang="en-US"/>
          </a:p>
        </p:txBody>
      </p:sp>
      <p:sp>
        <p:nvSpPr>
          <p:cNvPr id="1049238" name="Shape 28"/>
          <p:cNvSpPr/>
          <p:nvPr/>
        </p:nvSpPr>
        <p:spPr>
          <a:xfrm>
            <a:off x="736600" y="7899400"/>
            <a:ext cx="70866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39" name="Shape 29"/>
          <p:cNvSpPr/>
          <p:nvPr/>
        </p:nvSpPr>
        <p:spPr>
          <a:xfrm>
            <a:off x="736600" y="7899400"/>
            <a:ext cx="50800" cy="965200"/>
          </a:xfrm>
          <a:custGeom>
            <a:avLst/>
            <a:ahLst/>
            <a:rect l="l" t="t" r="r" b="b"/>
            <a:pathLst>
              <a:path w="50800" h="965200">
                <a:moveTo>
                  <a:pt x="50800" y="0"/>
                </a:moveTo>
                <a:lnTo>
                  <a:pt x="50800" y="0"/>
                </a:lnTo>
                <a:lnTo>
                  <a:pt x="50800" y="965200"/>
                </a:lnTo>
                <a:lnTo>
                  <a:pt x="50800" y="965200"/>
                </a:lnTo>
                <a:cubicBezTo>
                  <a:pt x="22763" y="965200"/>
                  <a:pt x="0" y="942437"/>
                  <a:pt x="0" y="914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40" name="Text 30"/>
          <p:cNvSpPr/>
          <p:nvPr/>
        </p:nvSpPr>
        <p:spPr>
          <a:xfrm>
            <a:off x="914400" y="8077200"/>
            <a:ext cx="50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Lana</a:t>
            </a:r>
            <a:endParaRPr dirty="0" sz="1600" lang="en-US"/>
          </a:p>
        </p:txBody>
      </p:sp>
      <p:sp>
        <p:nvSpPr>
          <p:cNvPr id="1049241" name="Shape 31"/>
          <p:cNvSpPr/>
          <p:nvPr/>
        </p:nvSpPr>
        <p:spPr>
          <a:xfrm>
            <a:off x="6641703" y="8051800"/>
            <a:ext cx="1028700" cy="355600"/>
          </a:xfrm>
          <a:prstGeom prst="roundRect">
            <a:avLst>
              <a:gd name="adj" fmla="val 14286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242" name="Text 32"/>
          <p:cNvSpPr/>
          <p:nvPr/>
        </p:nvSpPr>
        <p:spPr>
          <a:xfrm>
            <a:off x="6641703" y="8051800"/>
            <a:ext cx="1117600" cy="355600"/>
          </a:xfrm>
          <a:prstGeom prst="rect"/>
          <a:noFill/>
        </p:spPr>
        <p:txBody>
          <a:bodyPr anchor="ctr" bIns="50800" lIns="101600" rIns="101600" rtlCol="0" tIns="5080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#1 Mundial</a:t>
            </a:r>
            <a:endParaRPr dirty="0" sz="1600" lang="en-US"/>
          </a:p>
        </p:txBody>
      </p:sp>
      <p:sp>
        <p:nvSpPr>
          <p:cNvPr id="1049243" name="Text 33"/>
          <p:cNvSpPr/>
          <p:nvPr/>
        </p:nvSpPr>
        <p:spPr>
          <a:xfrm>
            <a:off x="914400" y="84582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Mayor productor y exportador de lana del planeta</a:t>
            </a:r>
            <a:endParaRPr dirty="0" sz="1600" lang="en-US"/>
          </a:p>
        </p:txBody>
      </p:sp>
      <p:sp>
        <p:nvSpPr>
          <p:cNvPr id="1049244" name="Shape 34"/>
          <p:cNvSpPr/>
          <p:nvPr/>
        </p:nvSpPr>
        <p:spPr>
          <a:xfrm>
            <a:off x="8229600" y="1828800"/>
            <a:ext cx="7518400" cy="3454400"/>
          </a:xfrm>
          <a:prstGeom prst="roundRect">
            <a:avLst>
              <a:gd name="adj" fmla="val 2941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245" name="Text 35"/>
          <p:cNvSpPr/>
          <p:nvPr/>
        </p:nvSpPr>
        <p:spPr>
          <a:xfrm>
            <a:off x="84328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Cultivos Principales</a:t>
            </a:r>
            <a:endParaRPr dirty="0" sz="1600" lang="en-US"/>
          </a:p>
        </p:txBody>
      </p:sp>
      <p:sp>
        <p:nvSpPr>
          <p:cNvPr id="1049246" name="Shape 36"/>
          <p:cNvSpPr/>
          <p:nvPr/>
        </p:nvSpPr>
        <p:spPr>
          <a:xfrm>
            <a:off x="8432800" y="25400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247" name="Shape 37"/>
          <p:cNvSpPr/>
          <p:nvPr/>
        </p:nvSpPr>
        <p:spPr>
          <a:xfrm>
            <a:off x="8585200" y="26924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203200" y="12700"/>
                </a:moveTo>
                <a:cubicBezTo>
                  <a:pt x="203200" y="55602"/>
                  <a:pt x="172799" y="91400"/>
                  <a:pt x="132398" y="99774"/>
                </a:cubicBezTo>
                <a:cubicBezTo>
                  <a:pt x="129262" y="76716"/>
                  <a:pt x="118904" y="55959"/>
                  <a:pt x="103624" y="39886"/>
                </a:cubicBezTo>
                <a:cubicBezTo>
                  <a:pt x="119539" y="15875"/>
                  <a:pt x="146804" y="0"/>
                  <a:pt x="177800" y="0"/>
                </a:cubicBezTo>
                <a:lnTo>
                  <a:pt x="190500" y="0"/>
                </a:lnTo>
                <a:cubicBezTo>
                  <a:pt x="197525" y="0"/>
                  <a:pt x="203200" y="5675"/>
                  <a:pt x="203200" y="12700"/>
                </a:cubicBezTo>
                <a:close/>
                <a:moveTo>
                  <a:pt x="0" y="38100"/>
                </a:moveTo>
                <a:cubicBezTo>
                  <a:pt x="0" y="31075"/>
                  <a:pt x="5675" y="25400"/>
                  <a:pt x="12700" y="25400"/>
                </a:cubicBezTo>
                <a:lnTo>
                  <a:pt x="25400" y="25400"/>
                </a:lnTo>
                <a:cubicBezTo>
                  <a:pt x="74493" y="25400"/>
                  <a:pt x="114300" y="65207"/>
                  <a:pt x="114300" y="114300"/>
                </a:cubicBezTo>
                <a:lnTo>
                  <a:pt x="114300" y="190500"/>
                </a:lnTo>
                <a:cubicBezTo>
                  <a:pt x="114300" y="197525"/>
                  <a:pt x="108625" y="203200"/>
                  <a:pt x="101600" y="203200"/>
                </a:cubicBezTo>
                <a:cubicBezTo>
                  <a:pt x="94575" y="203200"/>
                  <a:pt x="88900" y="197525"/>
                  <a:pt x="88900" y="190500"/>
                </a:cubicBezTo>
                <a:lnTo>
                  <a:pt x="88900" y="127000"/>
                </a:lnTo>
                <a:cubicBezTo>
                  <a:pt x="39807" y="127000"/>
                  <a:pt x="0" y="87193"/>
                  <a:pt x="0" y="381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48" name="Text 38"/>
          <p:cNvSpPr/>
          <p:nvPr/>
        </p:nvSpPr>
        <p:spPr>
          <a:xfrm>
            <a:off x="9093200" y="2540000"/>
            <a:ext cx="38481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Trigo</a:t>
            </a:r>
            <a:endParaRPr dirty="0" sz="1600" lang="en-US"/>
          </a:p>
        </p:txBody>
      </p:sp>
      <p:sp>
        <p:nvSpPr>
          <p:cNvPr id="1049249" name="Text 39"/>
          <p:cNvSpPr/>
          <p:nvPr/>
        </p:nvSpPr>
        <p:spPr>
          <a:xfrm>
            <a:off x="9093200" y="2844800"/>
            <a:ext cx="38354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Principal cultivo de grano, 2° exportador mundial</a:t>
            </a:r>
            <a:endParaRPr dirty="0" sz="1600" lang="en-US"/>
          </a:p>
        </p:txBody>
      </p:sp>
      <p:sp>
        <p:nvSpPr>
          <p:cNvPr id="1049250" name="Shape 40"/>
          <p:cNvSpPr/>
          <p:nvPr/>
        </p:nvSpPr>
        <p:spPr>
          <a:xfrm>
            <a:off x="8432800" y="32004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251" name="Shape 41"/>
          <p:cNvSpPr/>
          <p:nvPr/>
        </p:nvSpPr>
        <p:spPr>
          <a:xfrm>
            <a:off x="8585200" y="33528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87047" y="2659"/>
                </a:moveTo>
                <a:cubicBezTo>
                  <a:pt x="189587" y="238"/>
                  <a:pt x="193278" y="-635"/>
                  <a:pt x="196691" y="476"/>
                </a:cubicBezTo>
                <a:cubicBezTo>
                  <a:pt x="200581" y="1786"/>
                  <a:pt x="203200" y="5437"/>
                  <a:pt x="203200" y="9525"/>
                </a:cubicBezTo>
                <a:lnTo>
                  <a:pt x="203200" y="83701"/>
                </a:lnTo>
                <a:cubicBezTo>
                  <a:pt x="203200" y="135771"/>
                  <a:pt x="160298" y="177800"/>
                  <a:pt x="108426" y="177800"/>
                </a:cubicBezTo>
                <a:cubicBezTo>
                  <a:pt x="77867" y="177800"/>
                  <a:pt x="51514" y="158155"/>
                  <a:pt x="41950" y="130691"/>
                </a:cubicBezTo>
                <a:cubicBezTo>
                  <a:pt x="27900" y="142915"/>
                  <a:pt x="19050" y="160893"/>
                  <a:pt x="19050" y="180975"/>
                </a:cubicBezTo>
                <a:cubicBezTo>
                  <a:pt x="19050" y="186253"/>
                  <a:pt x="14803" y="190500"/>
                  <a:pt x="9525" y="190500"/>
                </a:cubicBezTo>
                <a:cubicBezTo>
                  <a:pt x="4247" y="190500"/>
                  <a:pt x="0" y="186253"/>
                  <a:pt x="0" y="180975"/>
                </a:cubicBezTo>
                <a:cubicBezTo>
                  <a:pt x="0" y="151249"/>
                  <a:pt x="15161" y="125055"/>
                  <a:pt x="38140" y="109657"/>
                </a:cubicBezTo>
                <a:cubicBezTo>
                  <a:pt x="52149" y="100290"/>
                  <a:pt x="68858" y="95250"/>
                  <a:pt x="85725" y="95250"/>
                </a:cubicBezTo>
                <a:lnTo>
                  <a:pt x="117475" y="95250"/>
                </a:lnTo>
                <a:cubicBezTo>
                  <a:pt x="122753" y="95250"/>
                  <a:pt x="127000" y="91003"/>
                  <a:pt x="127000" y="85725"/>
                </a:cubicBezTo>
                <a:cubicBezTo>
                  <a:pt x="127000" y="80447"/>
                  <a:pt x="122753" y="76200"/>
                  <a:pt x="117475" y="76200"/>
                </a:cubicBezTo>
                <a:lnTo>
                  <a:pt x="85725" y="76200"/>
                </a:lnTo>
                <a:cubicBezTo>
                  <a:pt x="69969" y="76200"/>
                  <a:pt x="55047" y="79693"/>
                  <a:pt x="41672" y="85923"/>
                </a:cubicBezTo>
                <a:cubicBezTo>
                  <a:pt x="50919" y="58142"/>
                  <a:pt x="77073" y="38100"/>
                  <a:pt x="107950" y="38100"/>
                </a:cubicBezTo>
                <a:cubicBezTo>
                  <a:pt x="134302" y="38100"/>
                  <a:pt x="153908" y="29329"/>
                  <a:pt x="166965" y="20638"/>
                </a:cubicBezTo>
                <a:cubicBezTo>
                  <a:pt x="174585" y="15558"/>
                  <a:pt x="181054" y="9485"/>
                  <a:pt x="187087" y="2659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52" name="Text 42"/>
          <p:cNvSpPr/>
          <p:nvPr/>
        </p:nvSpPr>
        <p:spPr>
          <a:xfrm>
            <a:off x="9093200" y="3200400"/>
            <a:ext cx="2590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Cebada</a:t>
            </a:r>
            <a:endParaRPr dirty="0" sz="1600" lang="en-US"/>
          </a:p>
        </p:txBody>
      </p:sp>
      <p:sp>
        <p:nvSpPr>
          <p:cNvPr id="1049253" name="Text 43"/>
          <p:cNvSpPr/>
          <p:nvPr/>
        </p:nvSpPr>
        <p:spPr>
          <a:xfrm>
            <a:off x="9093200" y="3505200"/>
            <a:ext cx="2578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Importante para malta y cerveza</a:t>
            </a:r>
            <a:endParaRPr dirty="0" sz="1600" lang="en-US"/>
          </a:p>
        </p:txBody>
      </p:sp>
      <p:sp>
        <p:nvSpPr>
          <p:cNvPr id="1049254" name="Shape 44"/>
          <p:cNvSpPr/>
          <p:nvPr/>
        </p:nvSpPr>
        <p:spPr>
          <a:xfrm>
            <a:off x="8432800" y="38608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255" name="Shape 45"/>
          <p:cNvSpPr/>
          <p:nvPr/>
        </p:nvSpPr>
        <p:spPr>
          <a:xfrm>
            <a:off x="8597900" y="4013200"/>
            <a:ext cx="177800" cy="203200"/>
          </a:xfrm>
          <a:custGeom>
            <a:avLst/>
            <a:ahLst/>
            <a:rect l="l" t="t" r="r" b="b"/>
            <a:pathLst>
              <a:path w="177800" h="203200">
                <a:moveTo>
                  <a:pt x="167402" y="15716"/>
                </a:moveTo>
                <a:cubicBezTo>
                  <a:pt x="179388" y="33814"/>
                  <a:pt x="181173" y="56713"/>
                  <a:pt x="172680" y="76200"/>
                </a:cubicBezTo>
                <a:lnTo>
                  <a:pt x="107037" y="76200"/>
                </a:lnTo>
                <a:lnTo>
                  <a:pt x="123468" y="59769"/>
                </a:lnTo>
                <a:cubicBezTo>
                  <a:pt x="123785" y="59452"/>
                  <a:pt x="124063" y="59134"/>
                  <a:pt x="124341" y="58817"/>
                </a:cubicBezTo>
                <a:lnTo>
                  <a:pt x="167402" y="15716"/>
                </a:lnTo>
                <a:close/>
                <a:moveTo>
                  <a:pt x="106363" y="40838"/>
                </a:moveTo>
                <a:cubicBezTo>
                  <a:pt x="106045" y="41116"/>
                  <a:pt x="105727" y="41394"/>
                  <a:pt x="105410" y="41712"/>
                </a:cubicBezTo>
                <a:lnTo>
                  <a:pt x="94258" y="52864"/>
                </a:lnTo>
                <a:cubicBezTo>
                  <a:pt x="84336" y="62786"/>
                  <a:pt x="68263" y="62786"/>
                  <a:pt x="58341" y="52864"/>
                </a:cubicBezTo>
                <a:cubicBezTo>
                  <a:pt x="48419" y="42942"/>
                  <a:pt x="48419" y="26868"/>
                  <a:pt x="58341" y="16947"/>
                </a:cubicBezTo>
                <a:lnTo>
                  <a:pt x="69453" y="5794"/>
                </a:lnTo>
                <a:cubicBezTo>
                  <a:pt x="91242" y="-15954"/>
                  <a:pt x="124817" y="-18534"/>
                  <a:pt x="149423" y="-2222"/>
                </a:cubicBezTo>
                <a:lnTo>
                  <a:pt x="106363" y="40838"/>
                </a:lnTo>
                <a:close/>
                <a:moveTo>
                  <a:pt x="49887" y="133350"/>
                </a:moveTo>
                <a:lnTo>
                  <a:pt x="81637" y="101600"/>
                </a:lnTo>
                <a:lnTo>
                  <a:pt x="153472" y="101600"/>
                </a:lnTo>
                <a:lnTo>
                  <a:pt x="120729" y="134342"/>
                </a:lnTo>
                <a:lnTo>
                  <a:pt x="120729" y="133350"/>
                </a:lnTo>
                <a:lnTo>
                  <a:pt x="49887" y="133350"/>
                </a:lnTo>
                <a:close/>
                <a:moveTo>
                  <a:pt x="96322" y="158750"/>
                </a:moveTo>
                <a:lnTo>
                  <a:pt x="56118" y="198953"/>
                </a:lnTo>
                <a:cubicBezTo>
                  <a:pt x="46196" y="208875"/>
                  <a:pt x="30123" y="208875"/>
                  <a:pt x="20201" y="198953"/>
                </a:cubicBezTo>
                <a:cubicBezTo>
                  <a:pt x="10279" y="189032"/>
                  <a:pt x="10279" y="172958"/>
                  <a:pt x="20201" y="163036"/>
                </a:cubicBezTo>
                <a:lnTo>
                  <a:pt x="24448" y="158790"/>
                </a:lnTo>
                <a:lnTo>
                  <a:pt x="96282" y="158790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56" name="Text 46"/>
          <p:cNvSpPr/>
          <p:nvPr/>
        </p:nvSpPr>
        <p:spPr>
          <a:xfrm>
            <a:off x="9093200" y="3860800"/>
            <a:ext cx="2463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Caña de Azúcar</a:t>
            </a:r>
            <a:endParaRPr dirty="0" sz="1600" lang="en-US"/>
          </a:p>
        </p:txBody>
      </p:sp>
      <p:sp>
        <p:nvSpPr>
          <p:cNvPr id="1049257" name="Text 47"/>
          <p:cNvSpPr/>
          <p:nvPr/>
        </p:nvSpPr>
        <p:spPr>
          <a:xfrm>
            <a:off x="9093200" y="4165600"/>
            <a:ext cx="2451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Cultivo tropical en Queensland</a:t>
            </a:r>
            <a:endParaRPr dirty="0" sz="1600" lang="en-US"/>
          </a:p>
        </p:txBody>
      </p:sp>
      <p:sp>
        <p:nvSpPr>
          <p:cNvPr id="1049258" name="Shape 48"/>
          <p:cNvSpPr/>
          <p:nvPr/>
        </p:nvSpPr>
        <p:spPr>
          <a:xfrm>
            <a:off x="8432800" y="45212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259" name="Shape 49"/>
          <p:cNvSpPr/>
          <p:nvPr/>
        </p:nvSpPr>
        <p:spPr>
          <a:xfrm>
            <a:off x="8597900" y="4673600"/>
            <a:ext cx="177800" cy="203200"/>
          </a:xfrm>
          <a:custGeom>
            <a:avLst/>
            <a:ahLst/>
            <a:rect l="l" t="t" r="r" b="b"/>
            <a:pathLst>
              <a:path w="177800" h="203200">
                <a:moveTo>
                  <a:pt x="88900" y="44450"/>
                </a:moveTo>
                <a:cubicBezTo>
                  <a:pt x="85408" y="44450"/>
                  <a:pt x="82550" y="41593"/>
                  <a:pt x="82550" y="38100"/>
                </a:cubicBezTo>
                <a:lnTo>
                  <a:pt x="82550" y="31750"/>
                </a:lnTo>
                <a:cubicBezTo>
                  <a:pt x="82550" y="14208"/>
                  <a:pt x="96758" y="0"/>
                  <a:pt x="114300" y="0"/>
                </a:cubicBezTo>
                <a:lnTo>
                  <a:pt x="120650" y="0"/>
                </a:lnTo>
                <a:cubicBezTo>
                  <a:pt x="124143" y="0"/>
                  <a:pt x="127000" y="2858"/>
                  <a:pt x="127000" y="6350"/>
                </a:cubicBezTo>
                <a:lnTo>
                  <a:pt x="127000" y="12700"/>
                </a:lnTo>
                <a:cubicBezTo>
                  <a:pt x="127000" y="30242"/>
                  <a:pt x="112792" y="44450"/>
                  <a:pt x="95250" y="44450"/>
                </a:cubicBezTo>
                <a:lnTo>
                  <a:pt x="88900" y="44450"/>
                </a:lnTo>
                <a:close/>
                <a:moveTo>
                  <a:pt x="0" y="114300"/>
                </a:moveTo>
                <a:cubicBezTo>
                  <a:pt x="0" y="84018"/>
                  <a:pt x="14168" y="50800"/>
                  <a:pt x="44450" y="50800"/>
                </a:cubicBezTo>
                <a:cubicBezTo>
                  <a:pt x="55285" y="50800"/>
                  <a:pt x="68143" y="54888"/>
                  <a:pt x="77272" y="58460"/>
                </a:cubicBezTo>
                <a:cubicBezTo>
                  <a:pt x="84733" y="61357"/>
                  <a:pt x="93107" y="61357"/>
                  <a:pt x="100568" y="58460"/>
                </a:cubicBezTo>
                <a:cubicBezTo>
                  <a:pt x="109657" y="54928"/>
                  <a:pt x="122555" y="50800"/>
                  <a:pt x="133390" y="50800"/>
                </a:cubicBezTo>
                <a:cubicBezTo>
                  <a:pt x="163671" y="50800"/>
                  <a:pt x="177840" y="84018"/>
                  <a:pt x="177840" y="114300"/>
                </a:cubicBezTo>
                <a:cubicBezTo>
                  <a:pt x="177840" y="165100"/>
                  <a:pt x="146090" y="203200"/>
                  <a:pt x="114340" y="203200"/>
                </a:cubicBezTo>
                <a:cubicBezTo>
                  <a:pt x="107791" y="203200"/>
                  <a:pt x="99219" y="200581"/>
                  <a:pt x="93901" y="198715"/>
                </a:cubicBezTo>
                <a:cubicBezTo>
                  <a:pt x="90686" y="197604"/>
                  <a:pt x="87193" y="197604"/>
                  <a:pt x="83979" y="198715"/>
                </a:cubicBezTo>
                <a:cubicBezTo>
                  <a:pt x="78661" y="200581"/>
                  <a:pt x="70088" y="203200"/>
                  <a:pt x="63540" y="203200"/>
                </a:cubicBezTo>
                <a:cubicBezTo>
                  <a:pt x="31790" y="203200"/>
                  <a:pt x="40" y="165100"/>
                  <a:pt x="40" y="1143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60" name="Text 50"/>
          <p:cNvSpPr/>
          <p:nvPr/>
        </p:nvSpPr>
        <p:spPr>
          <a:xfrm>
            <a:off x="9093200" y="4521200"/>
            <a:ext cx="3556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Frutas y Vino</a:t>
            </a:r>
            <a:endParaRPr dirty="0" sz="1600" lang="en-US"/>
          </a:p>
        </p:txBody>
      </p:sp>
      <p:sp>
        <p:nvSpPr>
          <p:cNvPr id="1049261" name="Text 51"/>
          <p:cNvSpPr/>
          <p:nvPr/>
        </p:nvSpPr>
        <p:spPr>
          <a:xfrm>
            <a:off x="9093200" y="4826000"/>
            <a:ext cx="3543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Uvas, cítricos, manzanas. Reputación vinícola</a:t>
            </a:r>
            <a:endParaRPr dirty="0" sz="1600" lang="en-US"/>
          </a:p>
        </p:txBody>
      </p:sp>
      <p:sp>
        <p:nvSpPr>
          <p:cNvPr id="1049262" name="Shape 52"/>
          <p:cNvSpPr/>
          <p:nvPr/>
        </p:nvSpPr>
        <p:spPr>
          <a:xfrm>
            <a:off x="8229600" y="5435600"/>
            <a:ext cx="7518400" cy="3403600"/>
          </a:xfrm>
          <a:prstGeom prst="roundRect">
            <a:avLst>
              <a:gd name="adj" fmla="val 298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263" name="Text 53"/>
          <p:cNvSpPr/>
          <p:nvPr/>
        </p:nvSpPr>
        <p:spPr>
          <a:xfrm>
            <a:off x="8432800" y="56388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Desafíos del Sector</a:t>
            </a:r>
            <a:endParaRPr dirty="0" sz="1600" lang="en-US"/>
          </a:p>
        </p:txBody>
      </p:sp>
      <p:sp>
        <p:nvSpPr>
          <p:cNvPr id="1049264" name="Shape 54"/>
          <p:cNvSpPr/>
          <p:nvPr/>
        </p:nvSpPr>
        <p:spPr>
          <a:xfrm>
            <a:off x="8432800" y="6096000"/>
            <a:ext cx="7112000" cy="558800"/>
          </a:xfrm>
          <a:prstGeom prst="roundRect">
            <a:avLst>
              <a:gd name="adj" fmla="val 9091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65" name="Text 55"/>
          <p:cNvSpPr/>
          <p:nvPr/>
        </p:nvSpPr>
        <p:spPr>
          <a:xfrm>
            <a:off x="8585200" y="62484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Sequías: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Impacto en rendimientos, especialmente en granos.</a:t>
            </a:r>
            <a:endParaRPr dirty="0" sz="1600" lang="en-US"/>
          </a:p>
        </p:txBody>
      </p:sp>
      <p:sp>
        <p:nvSpPr>
          <p:cNvPr id="1049266" name="Shape 56"/>
          <p:cNvSpPr/>
          <p:nvPr/>
        </p:nvSpPr>
        <p:spPr>
          <a:xfrm>
            <a:off x="8432800" y="6756400"/>
            <a:ext cx="7112000" cy="558800"/>
          </a:xfrm>
          <a:prstGeom prst="roundRect">
            <a:avLst>
              <a:gd name="adj" fmla="val 9091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67" name="Text 57"/>
          <p:cNvSpPr/>
          <p:nvPr/>
        </p:nvSpPr>
        <p:spPr>
          <a:xfrm>
            <a:off x="8585200" y="69088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Cambio Climático: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Reducción de precipitaciones, aumento de temperaturas.</a:t>
            </a:r>
            <a:endParaRPr dirty="0" sz="1600" lang="en-US"/>
          </a:p>
        </p:txBody>
      </p:sp>
      <p:sp>
        <p:nvSpPr>
          <p:cNvPr id="1049268" name="Shape 58"/>
          <p:cNvSpPr/>
          <p:nvPr/>
        </p:nvSpPr>
        <p:spPr>
          <a:xfrm>
            <a:off x="8432800" y="7416800"/>
            <a:ext cx="7112000" cy="558800"/>
          </a:xfrm>
          <a:prstGeom prst="roundRect">
            <a:avLst>
              <a:gd name="adj" fmla="val 9091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69" name="Text 59"/>
          <p:cNvSpPr/>
          <p:nvPr/>
        </p:nvSpPr>
        <p:spPr>
          <a:xfrm>
            <a:off x="8585200" y="75692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Gestión del Agua: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Dependencia de la cuenca Murray-Darling.</a:t>
            </a:r>
            <a:endParaRPr dirty="0" sz="1600" lang="en-US"/>
          </a:p>
        </p:txBody>
      </p:sp>
      <p:sp>
        <p:nvSpPr>
          <p:cNvPr id="1049270" name="Shape 60"/>
          <p:cNvSpPr/>
          <p:nvPr/>
        </p:nvSpPr>
        <p:spPr>
          <a:xfrm>
            <a:off x="8432800" y="8077200"/>
            <a:ext cx="7112000" cy="558800"/>
          </a:xfrm>
          <a:prstGeom prst="roundRect">
            <a:avLst>
              <a:gd name="adj" fmla="val 9091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271" name="Text 61"/>
          <p:cNvSpPr/>
          <p:nvPr/>
        </p:nvSpPr>
        <p:spPr>
          <a:xfrm>
            <a:off x="8585200" y="82296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Suelos Limitados: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Solo 6.2% de suelos de cultivo.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A2E35"/>
        </a:solidFill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Image 0" descr="https://kimi-web-img.moonshot.cn/img/japingkaaboriginalart.com/c728ec7a8e59fb1baf88514806ce1619cebcb0ea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25000"/>
          </a:blip>
          <a:srcRect l="0" t="21875" r="0" b="21875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9275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8000"/>
                </a:srgbClr>
              </a:gs>
              <a:gs pos="50000">
                <a:srgbClr val="1A2E35">
                  <a:alpha val="90000"/>
                </a:srgbClr>
              </a:gs>
              <a:gs pos="100000">
                <a:srgbClr val="1A2E35">
                  <a:alpha val="70000"/>
                </a:srgbClr>
              </a:gs>
            </a:gsLst>
            <a:lin ang="0" scaled="1"/>
          </a:gradFill>
        </p:spPr>
      </p:sp>
      <p:sp>
        <p:nvSpPr>
          <p:cNvPr id="1049276" name="Text 1"/>
          <p:cNvSpPr/>
          <p:nvPr/>
        </p:nvSpPr>
        <p:spPr>
          <a:xfrm>
            <a:off x="508000" y="2654300"/>
            <a:ext cx="1724720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Capítulo 07</a:t>
            </a:r>
            <a:endParaRPr dirty="0" sz="1600" lang="en-US"/>
          </a:p>
        </p:txBody>
      </p:sp>
      <p:sp>
        <p:nvSpPr>
          <p:cNvPr id="1049277" name="Text 2"/>
          <p:cNvSpPr/>
          <p:nvPr/>
        </p:nvSpPr>
        <p:spPr>
          <a:xfrm>
            <a:off x="508000" y="3105150"/>
            <a:ext cx="15697200" cy="2286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Cultura y</a:t>
            </a:r>
            <a:endParaRPr dirty="0" sz="1600" lang="en-US"/>
          </a:p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Sociedad</a:t>
            </a:r>
            <a:endParaRPr dirty="0" sz="1600" lang="en-US"/>
          </a:p>
        </p:txBody>
      </p:sp>
      <p:sp>
        <p:nvSpPr>
          <p:cNvPr id="1049278" name="Shape 3"/>
          <p:cNvSpPr/>
          <p:nvPr/>
        </p:nvSpPr>
        <p:spPr>
          <a:xfrm>
            <a:off x="508000" y="5695950"/>
            <a:ext cx="16256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279" name="Text 4"/>
          <p:cNvSpPr/>
          <p:nvPr/>
        </p:nvSpPr>
        <p:spPr>
          <a:xfrm>
            <a:off x="508000" y="6051550"/>
            <a:ext cx="8686800" cy="4953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2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Diversidad cultural, pueblos indígenas y valores sociales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2E35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 0"/>
          <p:cNvSpPr/>
          <p:nvPr/>
        </p:nvSpPr>
        <p:spPr>
          <a:xfrm>
            <a:off x="508000" y="565150"/>
            <a:ext cx="1547118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Navegación</a:t>
            </a:r>
            <a:endParaRPr dirty="0" sz="1600" lang="en-US"/>
          </a:p>
        </p:txBody>
      </p:sp>
      <p:sp>
        <p:nvSpPr>
          <p:cNvPr id="1048591" name="Text 1"/>
          <p:cNvSpPr/>
          <p:nvPr/>
        </p:nvSpPr>
        <p:spPr>
          <a:xfrm>
            <a:off x="508000" y="914400"/>
            <a:ext cx="155448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80000"/>
              </a:lnSpc>
            </a:pPr>
            <a:r>
              <a:rPr b="1" dirty="0" sz="48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Contenido</a:t>
            </a:r>
            <a:endParaRPr dirty="0" sz="1600" lang="en-US"/>
          </a:p>
        </p:txBody>
      </p:sp>
      <p:sp>
        <p:nvSpPr>
          <p:cNvPr id="1048592" name="Shape 2"/>
          <p:cNvSpPr/>
          <p:nvPr/>
        </p:nvSpPr>
        <p:spPr>
          <a:xfrm>
            <a:off x="508000" y="17272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593" name="Shape 3"/>
          <p:cNvSpPr/>
          <p:nvPr/>
        </p:nvSpPr>
        <p:spPr>
          <a:xfrm>
            <a:off x="533400" y="2387600"/>
            <a:ext cx="4851400" cy="2184400"/>
          </a:xfrm>
          <a:custGeom>
            <a:avLst/>
            <a:ahLst/>
            <a:rect l="l" t="t" r="r" b="b"/>
            <a:pathLst>
              <a:path w="4851400" h="2184400">
                <a:moveTo>
                  <a:pt x="50800" y="0"/>
                </a:moveTo>
                <a:lnTo>
                  <a:pt x="4749800" y="0"/>
                </a:lnTo>
                <a:cubicBezTo>
                  <a:pt x="4805875" y="0"/>
                  <a:pt x="4851400" y="45525"/>
                  <a:pt x="4851400" y="101600"/>
                </a:cubicBezTo>
                <a:lnTo>
                  <a:pt x="4851400" y="2082800"/>
                </a:lnTo>
                <a:cubicBezTo>
                  <a:pt x="4851400" y="2138875"/>
                  <a:pt x="4805875" y="2184400"/>
                  <a:pt x="4749800" y="2184400"/>
                </a:cubicBez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5098"/>
            </a:srgbClr>
          </a:solidFill>
        </p:spPr>
      </p:sp>
      <p:sp>
        <p:nvSpPr>
          <p:cNvPr id="1048594" name="Shape 4"/>
          <p:cNvSpPr/>
          <p:nvPr/>
        </p:nvSpPr>
        <p:spPr>
          <a:xfrm>
            <a:off x="533400" y="2387600"/>
            <a:ext cx="50800" cy="2184400"/>
          </a:xfrm>
          <a:custGeom>
            <a:avLst/>
            <a:ahLst/>
            <a:rect l="l" t="t" r="r" b="b"/>
            <a:pathLst>
              <a:path w="50800" h="2184400">
                <a:moveTo>
                  <a:pt x="50800" y="0"/>
                </a:moveTo>
                <a:lnTo>
                  <a:pt x="50800" y="0"/>
                </a:lnTo>
                <a:lnTo>
                  <a:pt x="50800" y="2184400"/>
                </a:ln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595" name="Text 5"/>
          <p:cNvSpPr/>
          <p:nvPr/>
        </p:nvSpPr>
        <p:spPr>
          <a:xfrm>
            <a:off x="863600" y="2692400"/>
            <a:ext cx="4368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dirty="0" sz="1600" lang="en-US"/>
          </a:p>
        </p:txBody>
      </p:sp>
      <p:sp>
        <p:nvSpPr>
          <p:cNvPr id="1048596" name="Text 6"/>
          <p:cNvSpPr/>
          <p:nvPr/>
        </p:nvSpPr>
        <p:spPr>
          <a:xfrm>
            <a:off x="863600" y="3200400"/>
            <a:ext cx="4343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Geográfico</a:t>
            </a:r>
            <a:endParaRPr dirty="0" sz="1600" lang="en-US"/>
          </a:p>
        </p:txBody>
      </p:sp>
      <p:sp>
        <p:nvSpPr>
          <p:cNvPr id="1048597" name="Text 7"/>
          <p:cNvSpPr/>
          <p:nvPr/>
        </p:nvSpPr>
        <p:spPr>
          <a:xfrm>
            <a:off x="863600" y="3657600"/>
            <a:ext cx="43180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Ubicación, extensión y características generales del territorio</a:t>
            </a:r>
            <a:endParaRPr dirty="0" sz="1600" lang="en-US"/>
          </a:p>
        </p:txBody>
      </p:sp>
      <p:sp>
        <p:nvSpPr>
          <p:cNvPr id="1048598" name="Shape 8"/>
          <p:cNvSpPr/>
          <p:nvPr/>
        </p:nvSpPr>
        <p:spPr>
          <a:xfrm>
            <a:off x="5715000" y="2387600"/>
            <a:ext cx="4851400" cy="2184400"/>
          </a:xfrm>
          <a:custGeom>
            <a:avLst/>
            <a:ahLst/>
            <a:rect l="l" t="t" r="r" b="b"/>
            <a:pathLst>
              <a:path w="4851400" h="2184400">
                <a:moveTo>
                  <a:pt x="50800" y="0"/>
                </a:moveTo>
                <a:lnTo>
                  <a:pt x="4749800" y="0"/>
                </a:lnTo>
                <a:cubicBezTo>
                  <a:pt x="4805875" y="0"/>
                  <a:pt x="4851400" y="45525"/>
                  <a:pt x="4851400" y="101600"/>
                </a:cubicBezTo>
                <a:lnTo>
                  <a:pt x="4851400" y="2082800"/>
                </a:lnTo>
                <a:cubicBezTo>
                  <a:pt x="4851400" y="2138875"/>
                  <a:pt x="4805875" y="2184400"/>
                  <a:pt x="4749800" y="2184400"/>
                </a:cubicBez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5098"/>
            </a:srgbClr>
          </a:solidFill>
        </p:spPr>
      </p:sp>
      <p:sp>
        <p:nvSpPr>
          <p:cNvPr id="1048599" name="Shape 9"/>
          <p:cNvSpPr/>
          <p:nvPr/>
        </p:nvSpPr>
        <p:spPr>
          <a:xfrm>
            <a:off x="5715000" y="2387600"/>
            <a:ext cx="50800" cy="2184400"/>
          </a:xfrm>
          <a:custGeom>
            <a:avLst/>
            <a:ahLst/>
            <a:rect l="l" t="t" r="r" b="b"/>
            <a:pathLst>
              <a:path w="50800" h="2184400">
                <a:moveTo>
                  <a:pt x="50800" y="0"/>
                </a:moveTo>
                <a:lnTo>
                  <a:pt x="50800" y="0"/>
                </a:lnTo>
                <a:lnTo>
                  <a:pt x="50800" y="2184400"/>
                </a:ln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00" name="Text 10"/>
          <p:cNvSpPr/>
          <p:nvPr/>
        </p:nvSpPr>
        <p:spPr>
          <a:xfrm>
            <a:off x="6045200" y="2692400"/>
            <a:ext cx="4368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dirty="0" sz="1600" lang="en-US"/>
          </a:p>
        </p:txBody>
      </p:sp>
      <p:sp>
        <p:nvSpPr>
          <p:cNvPr id="1048601" name="Text 11"/>
          <p:cNvSpPr/>
          <p:nvPr/>
        </p:nvSpPr>
        <p:spPr>
          <a:xfrm>
            <a:off x="6045200" y="3200400"/>
            <a:ext cx="4343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Geografía Física</a:t>
            </a:r>
            <a:endParaRPr dirty="0" sz="1600" lang="en-US"/>
          </a:p>
        </p:txBody>
      </p:sp>
      <p:sp>
        <p:nvSpPr>
          <p:cNvPr id="1048602" name="Text 12"/>
          <p:cNvSpPr/>
          <p:nvPr/>
        </p:nvSpPr>
        <p:spPr>
          <a:xfrm>
            <a:off x="6045200" y="3657600"/>
            <a:ext cx="431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Relieve, clima, hidrografía y recursos naturales</a:t>
            </a:r>
            <a:endParaRPr dirty="0" sz="1600" lang="en-US"/>
          </a:p>
        </p:txBody>
      </p:sp>
      <p:sp>
        <p:nvSpPr>
          <p:cNvPr id="1048603" name="Shape 13"/>
          <p:cNvSpPr/>
          <p:nvPr/>
        </p:nvSpPr>
        <p:spPr>
          <a:xfrm>
            <a:off x="10896600" y="2387600"/>
            <a:ext cx="4851400" cy="2184400"/>
          </a:xfrm>
          <a:custGeom>
            <a:avLst/>
            <a:ahLst/>
            <a:rect l="l" t="t" r="r" b="b"/>
            <a:pathLst>
              <a:path w="4851400" h="2184400">
                <a:moveTo>
                  <a:pt x="50800" y="0"/>
                </a:moveTo>
                <a:lnTo>
                  <a:pt x="4749800" y="0"/>
                </a:lnTo>
                <a:cubicBezTo>
                  <a:pt x="4805875" y="0"/>
                  <a:pt x="4851400" y="45525"/>
                  <a:pt x="4851400" y="101600"/>
                </a:cubicBezTo>
                <a:lnTo>
                  <a:pt x="4851400" y="2082800"/>
                </a:lnTo>
                <a:cubicBezTo>
                  <a:pt x="4851400" y="2138875"/>
                  <a:pt x="4805875" y="2184400"/>
                  <a:pt x="4749800" y="2184400"/>
                </a:cubicBez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5098"/>
            </a:srgbClr>
          </a:solidFill>
        </p:spPr>
      </p:sp>
      <p:sp>
        <p:nvSpPr>
          <p:cNvPr id="1048604" name="Shape 14"/>
          <p:cNvSpPr/>
          <p:nvPr/>
        </p:nvSpPr>
        <p:spPr>
          <a:xfrm>
            <a:off x="10896600" y="2387600"/>
            <a:ext cx="50800" cy="2184400"/>
          </a:xfrm>
          <a:custGeom>
            <a:avLst/>
            <a:ahLst/>
            <a:rect l="l" t="t" r="r" b="b"/>
            <a:pathLst>
              <a:path w="50800" h="2184400">
                <a:moveTo>
                  <a:pt x="50800" y="0"/>
                </a:moveTo>
                <a:lnTo>
                  <a:pt x="50800" y="0"/>
                </a:lnTo>
                <a:lnTo>
                  <a:pt x="50800" y="2184400"/>
                </a:ln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05" name="Text 15"/>
          <p:cNvSpPr/>
          <p:nvPr/>
        </p:nvSpPr>
        <p:spPr>
          <a:xfrm>
            <a:off x="11226800" y="2692400"/>
            <a:ext cx="4368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dirty="0" sz="1600" lang="en-US"/>
          </a:p>
        </p:txBody>
      </p:sp>
      <p:sp>
        <p:nvSpPr>
          <p:cNvPr id="1048606" name="Text 16"/>
          <p:cNvSpPr/>
          <p:nvPr/>
        </p:nvSpPr>
        <p:spPr>
          <a:xfrm>
            <a:off x="11226800" y="3200400"/>
            <a:ext cx="4343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Biodiversidad</a:t>
            </a:r>
            <a:endParaRPr dirty="0" sz="1600" lang="en-US"/>
          </a:p>
        </p:txBody>
      </p:sp>
      <p:sp>
        <p:nvSpPr>
          <p:cNvPr id="1048607" name="Text 17"/>
          <p:cNvSpPr/>
          <p:nvPr/>
        </p:nvSpPr>
        <p:spPr>
          <a:xfrm>
            <a:off x="11226800" y="3657600"/>
            <a:ext cx="43180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Ecosistemas únicos y políticas de conservación ambiental</a:t>
            </a:r>
            <a:endParaRPr dirty="0" sz="1600" lang="en-US"/>
          </a:p>
        </p:txBody>
      </p:sp>
      <p:sp>
        <p:nvSpPr>
          <p:cNvPr id="1048608" name="Shape 18"/>
          <p:cNvSpPr/>
          <p:nvPr/>
        </p:nvSpPr>
        <p:spPr>
          <a:xfrm>
            <a:off x="533400" y="4876800"/>
            <a:ext cx="4851400" cy="2184400"/>
          </a:xfrm>
          <a:custGeom>
            <a:avLst/>
            <a:ahLst/>
            <a:rect l="l" t="t" r="r" b="b"/>
            <a:pathLst>
              <a:path w="4851400" h="2184400">
                <a:moveTo>
                  <a:pt x="50800" y="0"/>
                </a:moveTo>
                <a:lnTo>
                  <a:pt x="4749800" y="0"/>
                </a:lnTo>
                <a:cubicBezTo>
                  <a:pt x="4805875" y="0"/>
                  <a:pt x="4851400" y="45525"/>
                  <a:pt x="4851400" y="101600"/>
                </a:cubicBezTo>
                <a:lnTo>
                  <a:pt x="4851400" y="2082800"/>
                </a:lnTo>
                <a:cubicBezTo>
                  <a:pt x="4851400" y="2138875"/>
                  <a:pt x="4805875" y="2184400"/>
                  <a:pt x="4749800" y="2184400"/>
                </a:cubicBez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5098"/>
            </a:srgbClr>
          </a:solidFill>
        </p:spPr>
      </p:sp>
      <p:sp>
        <p:nvSpPr>
          <p:cNvPr id="1048609" name="Shape 19"/>
          <p:cNvSpPr/>
          <p:nvPr/>
        </p:nvSpPr>
        <p:spPr>
          <a:xfrm>
            <a:off x="533400" y="4876800"/>
            <a:ext cx="50800" cy="2184400"/>
          </a:xfrm>
          <a:custGeom>
            <a:avLst/>
            <a:ahLst/>
            <a:rect l="l" t="t" r="r" b="b"/>
            <a:pathLst>
              <a:path w="50800" h="2184400">
                <a:moveTo>
                  <a:pt x="50800" y="0"/>
                </a:moveTo>
                <a:lnTo>
                  <a:pt x="50800" y="0"/>
                </a:lnTo>
                <a:lnTo>
                  <a:pt x="50800" y="2184400"/>
                </a:ln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10" name="Text 20"/>
          <p:cNvSpPr/>
          <p:nvPr/>
        </p:nvSpPr>
        <p:spPr>
          <a:xfrm>
            <a:off x="863600" y="5181600"/>
            <a:ext cx="4368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dirty="0" sz="1600" lang="en-US"/>
          </a:p>
        </p:txBody>
      </p:sp>
      <p:sp>
        <p:nvSpPr>
          <p:cNvPr id="1048611" name="Text 21"/>
          <p:cNvSpPr/>
          <p:nvPr/>
        </p:nvSpPr>
        <p:spPr>
          <a:xfrm>
            <a:off x="863600" y="5689600"/>
            <a:ext cx="4343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Demografía</a:t>
            </a:r>
            <a:endParaRPr dirty="0" sz="1600" lang="en-US"/>
          </a:p>
        </p:txBody>
      </p:sp>
      <p:sp>
        <p:nvSpPr>
          <p:cNvPr id="1048612" name="Text 22"/>
          <p:cNvSpPr/>
          <p:nvPr/>
        </p:nvSpPr>
        <p:spPr>
          <a:xfrm>
            <a:off x="863600" y="6146800"/>
            <a:ext cx="43180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Población, distribución urbana y estructura demográfica</a:t>
            </a:r>
            <a:endParaRPr dirty="0" sz="1600" lang="en-US"/>
          </a:p>
        </p:txBody>
      </p:sp>
      <p:sp>
        <p:nvSpPr>
          <p:cNvPr id="1048613" name="Shape 23"/>
          <p:cNvSpPr/>
          <p:nvPr/>
        </p:nvSpPr>
        <p:spPr>
          <a:xfrm>
            <a:off x="5715000" y="4876800"/>
            <a:ext cx="4851400" cy="2184400"/>
          </a:xfrm>
          <a:custGeom>
            <a:avLst/>
            <a:ahLst/>
            <a:rect l="l" t="t" r="r" b="b"/>
            <a:pathLst>
              <a:path w="4851400" h="2184400">
                <a:moveTo>
                  <a:pt x="50800" y="0"/>
                </a:moveTo>
                <a:lnTo>
                  <a:pt x="4749800" y="0"/>
                </a:lnTo>
                <a:cubicBezTo>
                  <a:pt x="4805875" y="0"/>
                  <a:pt x="4851400" y="45525"/>
                  <a:pt x="4851400" y="101600"/>
                </a:cubicBezTo>
                <a:lnTo>
                  <a:pt x="4851400" y="2082800"/>
                </a:lnTo>
                <a:cubicBezTo>
                  <a:pt x="4851400" y="2138875"/>
                  <a:pt x="4805875" y="2184400"/>
                  <a:pt x="4749800" y="2184400"/>
                </a:cubicBez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5098"/>
            </a:srgbClr>
          </a:solidFill>
        </p:spPr>
      </p:sp>
      <p:sp>
        <p:nvSpPr>
          <p:cNvPr id="1048614" name="Shape 24"/>
          <p:cNvSpPr/>
          <p:nvPr/>
        </p:nvSpPr>
        <p:spPr>
          <a:xfrm>
            <a:off x="5715000" y="4876800"/>
            <a:ext cx="50800" cy="2184400"/>
          </a:xfrm>
          <a:custGeom>
            <a:avLst/>
            <a:ahLst/>
            <a:rect l="l" t="t" r="r" b="b"/>
            <a:pathLst>
              <a:path w="50800" h="2184400">
                <a:moveTo>
                  <a:pt x="50800" y="0"/>
                </a:moveTo>
                <a:lnTo>
                  <a:pt x="50800" y="0"/>
                </a:lnTo>
                <a:lnTo>
                  <a:pt x="50800" y="2184400"/>
                </a:ln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15" name="Text 25"/>
          <p:cNvSpPr/>
          <p:nvPr/>
        </p:nvSpPr>
        <p:spPr>
          <a:xfrm>
            <a:off x="6045200" y="5181600"/>
            <a:ext cx="4368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dirty="0" sz="1600" lang="en-US"/>
          </a:p>
        </p:txBody>
      </p:sp>
      <p:sp>
        <p:nvSpPr>
          <p:cNvPr id="1048616" name="Text 26"/>
          <p:cNvSpPr/>
          <p:nvPr/>
        </p:nvSpPr>
        <p:spPr>
          <a:xfrm>
            <a:off x="6045200" y="5689600"/>
            <a:ext cx="4343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 Político</a:t>
            </a:r>
            <a:endParaRPr dirty="0" sz="1600" lang="en-US"/>
          </a:p>
        </p:txBody>
      </p:sp>
      <p:sp>
        <p:nvSpPr>
          <p:cNvPr id="1048617" name="Text 27"/>
          <p:cNvSpPr/>
          <p:nvPr/>
        </p:nvSpPr>
        <p:spPr>
          <a:xfrm>
            <a:off x="6045200" y="6146800"/>
            <a:ext cx="43180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Democracia parlamentaria y estructura de gobierno</a:t>
            </a:r>
            <a:endParaRPr dirty="0" sz="1600" lang="en-US"/>
          </a:p>
        </p:txBody>
      </p:sp>
      <p:sp>
        <p:nvSpPr>
          <p:cNvPr id="1048618" name="Shape 28"/>
          <p:cNvSpPr/>
          <p:nvPr/>
        </p:nvSpPr>
        <p:spPr>
          <a:xfrm>
            <a:off x="10896600" y="4876800"/>
            <a:ext cx="4851400" cy="2184400"/>
          </a:xfrm>
          <a:custGeom>
            <a:avLst/>
            <a:ahLst/>
            <a:rect l="l" t="t" r="r" b="b"/>
            <a:pathLst>
              <a:path w="4851400" h="2184400">
                <a:moveTo>
                  <a:pt x="50800" y="0"/>
                </a:moveTo>
                <a:lnTo>
                  <a:pt x="4749800" y="0"/>
                </a:lnTo>
                <a:cubicBezTo>
                  <a:pt x="4805875" y="0"/>
                  <a:pt x="4851400" y="45525"/>
                  <a:pt x="4851400" y="101600"/>
                </a:cubicBezTo>
                <a:lnTo>
                  <a:pt x="4851400" y="2082800"/>
                </a:lnTo>
                <a:cubicBezTo>
                  <a:pt x="4851400" y="2138875"/>
                  <a:pt x="4805875" y="2184400"/>
                  <a:pt x="4749800" y="2184400"/>
                </a:cubicBez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5098"/>
            </a:srgbClr>
          </a:solidFill>
        </p:spPr>
      </p:sp>
      <p:sp>
        <p:nvSpPr>
          <p:cNvPr id="1048619" name="Shape 29"/>
          <p:cNvSpPr/>
          <p:nvPr/>
        </p:nvSpPr>
        <p:spPr>
          <a:xfrm>
            <a:off x="10896600" y="4876800"/>
            <a:ext cx="50800" cy="2184400"/>
          </a:xfrm>
          <a:custGeom>
            <a:avLst/>
            <a:ahLst/>
            <a:rect l="l" t="t" r="r" b="b"/>
            <a:pathLst>
              <a:path w="50800" h="2184400">
                <a:moveTo>
                  <a:pt x="50800" y="0"/>
                </a:moveTo>
                <a:lnTo>
                  <a:pt x="50800" y="0"/>
                </a:lnTo>
                <a:lnTo>
                  <a:pt x="50800" y="2184400"/>
                </a:ln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20" name="Text 30"/>
          <p:cNvSpPr/>
          <p:nvPr/>
        </p:nvSpPr>
        <p:spPr>
          <a:xfrm>
            <a:off x="11226800" y="5181600"/>
            <a:ext cx="4368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dirty="0" sz="1600" lang="en-US"/>
          </a:p>
        </p:txBody>
      </p:sp>
      <p:sp>
        <p:nvSpPr>
          <p:cNvPr id="1048621" name="Text 31"/>
          <p:cNvSpPr/>
          <p:nvPr/>
        </p:nvSpPr>
        <p:spPr>
          <a:xfrm>
            <a:off x="11226800" y="5689600"/>
            <a:ext cx="4343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Economía</a:t>
            </a:r>
            <a:endParaRPr dirty="0" sz="1600" lang="en-US"/>
          </a:p>
        </p:txBody>
      </p:sp>
      <p:sp>
        <p:nvSpPr>
          <p:cNvPr id="1048622" name="Text 32"/>
          <p:cNvSpPr/>
          <p:nvPr/>
        </p:nvSpPr>
        <p:spPr>
          <a:xfrm>
            <a:off x="11226800" y="6146800"/>
            <a:ext cx="43180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Sectores productivos, recursos naturales y comercio internacional</a:t>
            </a:r>
            <a:endParaRPr dirty="0" sz="1600" lang="en-US"/>
          </a:p>
        </p:txBody>
      </p:sp>
      <p:sp>
        <p:nvSpPr>
          <p:cNvPr id="1048623" name="Shape 33"/>
          <p:cNvSpPr/>
          <p:nvPr/>
        </p:nvSpPr>
        <p:spPr>
          <a:xfrm>
            <a:off x="533400" y="7366000"/>
            <a:ext cx="4851400" cy="2184400"/>
          </a:xfrm>
          <a:custGeom>
            <a:avLst/>
            <a:ahLst/>
            <a:rect l="l" t="t" r="r" b="b"/>
            <a:pathLst>
              <a:path w="4851400" h="2184400">
                <a:moveTo>
                  <a:pt x="50800" y="0"/>
                </a:moveTo>
                <a:lnTo>
                  <a:pt x="4749800" y="0"/>
                </a:lnTo>
                <a:cubicBezTo>
                  <a:pt x="4805875" y="0"/>
                  <a:pt x="4851400" y="45525"/>
                  <a:pt x="4851400" y="101600"/>
                </a:cubicBezTo>
                <a:lnTo>
                  <a:pt x="4851400" y="2082800"/>
                </a:lnTo>
                <a:cubicBezTo>
                  <a:pt x="4851400" y="2138875"/>
                  <a:pt x="4805875" y="2184400"/>
                  <a:pt x="4749800" y="2184400"/>
                </a:cubicBez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5098"/>
            </a:srgbClr>
          </a:solidFill>
        </p:spPr>
      </p:sp>
      <p:sp>
        <p:nvSpPr>
          <p:cNvPr id="1048624" name="Shape 34"/>
          <p:cNvSpPr/>
          <p:nvPr/>
        </p:nvSpPr>
        <p:spPr>
          <a:xfrm>
            <a:off x="533400" y="7366000"/>
            <a:ext cx="50800" cy="2184400"/>
          </a:xfrm>
          <a:custGeom>
            <a:avLst/>
            <a:ahLst/>
            <a:rect l="l" t="t" r="r" b="b"/>
            <a:pathLst>
              <a:path w="50800" h="2184400">
                <a:moveTo>
                  <a:pt x="50800" y="0"/>
                </a:moveTo>
                <a:lnTo>
                  <a:pt x="50800" y="0"/>
                </a:lnTo>
                <a:lnTo>
                  <a:pt x="50800" y="2184400"/>
                </a:ln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25" name="Text 35"/>
          <p:cNvSpPr/>
          <p:nvPr/>
        </p:nvSpPr>
        <p:spPr>
          <a:xfrm>
            <a:off x="863600" y="7670800"/>
            <a:ext cx="4368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</a:t>
            </a:r>
            <a:endParaRPr dirty="0" sz="1600" lang="en-US"/>
          </a:p>
        </p:txBody>
      </p:sp>
      <p:sp>
        <p:nvSpPr>
          <p:cNvPr id="1048626" name="Text 36"/>
          <p:cNvSpPr/>
          <p:nvPr/>
        </p:nvSpPr>
        <p:spPr>
          <a:xfrm>
            <a:off x="863600" y="8178800"/>
            <a:ext cx="4343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Cultura y Sociedad</a:t>
            </a:r>
            <a:endParaRPr dirty="0" sz="1600" lang="en-US"/>
          </a:p>
        </p:txBody>
      </p:sp>
      <p:sp>
        <p:nvSpPr>
          <p:cNvPr id="1048627" name="Text 37"/>
          <p:cNvSpPr/>
          <p:nvPr/>
        </p:nvSpPr>
        <p:spPr>
          <a:xfrm>
            <a:off x="863600" y="8636000"/>
            <a:ext cx="43180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Diversidad cultural, pueblos indígenas y valores sociales</a:t>
            </a:r>
            <a:endParaRPr dirty="0" sz="1600" lang="en-US"/>
          </a:p>
        </p:txBody>
      </p:sp>
      <p:sp>
        <p:nvSpPr>
          <p:cNvPr id="1048628" name="Shape 38"/>
          <p:cNvSpPr/>
          <p:nvPr/>
        </p:nvSpPr>
        <p:spPr>
          <a:xfrm>
            <a:off x="5715000" y="7366000"/>
            <a:ext cx="4851400" cy="2184400"/>
          </a:xfrm>
          <a:custGeom>
            <a:avLst/>
            <a:ahLst/>
            <a:rect l="l" t="t" r="r" b="b"/>
            <a:pathLst>
              <a:path w="4851400" h="2184400">
                <a:moveTo>
                  <a:pt x="50800" y="0"/>
                </a:moveTo>
                <a:lnTo>
                  <a:pt x="4749800" y="0"/>
                </a:lnTo>
                <a:cubicBezTo>
                  <a:pt x="4805875" y="0"/>
                  <a:pt x="4851400" y="45525"/>
                  <a:pt x="4851400" y="101600"/>
                </a:cubicBezTo>
                <a:lnTo>
                  <a:pt x="4851400" y="2082800"/>
                </a:lnTo>
                <a:cubicBezTo>
                  <a:pt x="4851400" y="2138875"/>
                  <a:pt x="4805875" y="2184400"/>
                  <a:pt x="4749800" y="2184400"/>
                </a:cubicBez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5098"/>
            </a:srgbClr>
          </a:solidFill>
        </p:spPr>
      </p:sp>
      <p:sp>
        <p:nvSpPr>
          <p:cNvPr id="1048629" name="Shape 39"/>
          <p:cNvSpPr/>
          <p:nvPr/>
        </p:nvSpPr>
        <p:spPr>
          <a:xfrm>
            <a:off x="5715000" y="7366000"/>
            <a:ext cx="50800" cy="2184400"/>
          </a:xfrm>
          <a:custGeom>
            <a:avLst/>
            <a:ahLst/>
            <a:rect l="l" t="t" r="r" b="b"/>
            <a:pathLst>
              <a:path w="50800" h="2184400">
                <a:moveTo>
                  <a:pt x="50800" y="0"/>
                </a:moveTo>
                <a:lnTo>
                  <a:pt x="50800" y="0"/>
                </a:lnTo>
                <a:lnTo>
                  <a:pt x="50800" y="2184400"/>
                </a:ln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30" name="Text 40"/>
          <p:cNvSpPr/>
          <p:nvPr/>
        </p:nvSpPr>
        <p:spPr>
          <a:xfrm>
            <a:off x="6045200" y="7670800"/>
            <a:ext cx="43688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08</a:t>
            </a:r>
            <a:endParaRPr dirty="0" sz="1600" lang="en-US"/>
          </a:p>
        </p:txBody>
      </p:sp>
      <p:sp>
        <p:nvSpPr>
          <p:cNvPr id="1048631" name="Text 41"/>
          <p:cNvSpPr/>
          <p:nvPr/>
        </p:nvSpPr>
        <p:spPr>
          <a:xfrm>
            <a:off x="6045200" y="8178800"/>
            <a:ext cx="4343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Medio Ambiente</a:t>
            </a:r>
            <a:endParaRPr dirty="0" sz="1600" lang="en-US"/>
          </a:p>
        </p:txBody>
      </p:sp>
      <p:sp>
        <p:nvSpPr>
          <p:cNvPr id="1048632" name="Text 42"/>
          <p:cNvSpPr/>
          <p:nvPr/>
        </p:nvSpPr>
        <p:spPr>
          <a:xfrm>
            <a:off x="6045200" y="8636000"/>
            <a:ext cx="43180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Desafíos ambientales, cambio climático y sostenibilidad</a:t>
            </a:r>
            <a:endParaRPr dirty="0" sz="1600" lang="en-US"/>
          </a:p>
        </p:txBody>
      </p:sp>
      <p:sp>
        <p:nvSpPr>
          <p:cNvPr id="1048633" name="Shape 43"/>
          <p:cNvSpPr/>
          <p:nvPr/>
        </p:nvSpPr>
        <p:spPr>
          <a:xfrm>
            <a:off x="10896600" y="7366000"/>
            <a:ext cx="4851400" cy="2184400"/>
          </a:xfrm>
          <a:custGeom>
            <a:avLst/>
            <a:ahLst/>
            <a:rect l="l" t="t" r="r" b="b"/>
            <a:pathLst>
              <a:path w="4851400" h="2184400">
                <a:moveTo>
                  <a:pt x="50800" y="0"/>
                </a:moveTo>
                <a:lnTo>
                  <a:pt x="4749800" y="0"/>
                </a:lnTo>
                <a:cubicBezTo>
                  <a:pt x="4805875" y="0"/>
                  <a:pt x="4851400" y="45525"/>
                  <a:pt x="4851400" y="101600"/>
                </a:cubicBezTo>
                <a:lnTo>
                  <a:pt x="4851400" y="2082800"/>
                </a:lnTo>
                <a:cubicBezTo>
                  <a:pt x="4851400" y="2138875"/>
                  <a:pt x="4805875" y="2184400"/>
                  <a:pt x="4749800" y="2184400"/>
                </a:cubicBez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5098"/>
            </a:srgbClr>
          </a:solidFill>
        </p:spPr>
      </p:sp>
      <p:sp>
        <p:nvSpPr>
          <p:cNvPr id="1048634" name="Shape 44"/>
          <p:cNvSpPr/>
          <p:nvPr/>
        </p:nvSpPr>
        <p:spPr>
          <a:xfrm>
            <a:off x="10896600" y="7366000"/>
            <a:ext cx="50800" cy="2184400"/>
          </a:xfrm>
          <a:custGeom>
            <a:avLst/>
            <a:ahLst/>
            <a:rect l="l" t="t" r="r" b="b"/>
            <a:pathLst>
              <a:path w="50800" h="2184400">
                <a:moveTo>
                  <a:pt x="50800" y="0"/>
                </a:moveTo>
                <a:lnTo>
                  <a:pt x="50800" y="0"/>
                </a:lnTo>
                <a:lnTo>
                  <a:pt x="50800" y="2184400"/>
                </a:lnTo>
                <a:lnTo>
                  <a:pt x="50800" y="2184400"/>
                </a:lnTo>
                <a:cubicBezTo>
                  <a:pt x="22763" y="2184400"/>
                  <a:pt x="0" y="2161637"/>
                  <a:pt x="0" y="213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635" name="Text 45"/>
          <p:cNvSpPr/>
          <p:nvPr/>
        </p:nvSpPr>
        <p:spPr>
          <a:xfrm>
            <a:off x="11169650" y="8102600"/>
            <a:ext cx="4330700" cy="711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30000"/>
              </a:lnSpc>
            </a:pPr>
            <a:r>
              <a:rPr dirty="0" sz="18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"Un análisis integral del continente-isla más grande del mundo"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A2E35"/>
        </a:solidFill>
      </p:bgPr>
    </p:bg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3" name="Text 0"/>
          <p:cNvSpPr/>
          <p:nvPr/>
        </p:nvSpPr>
        <p:spPr>
          <a:xfrm>
            <a:off x="508000" y="565150"/>
            <a:ext cx="252908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Cultura y Sociedad</a:t>
            </a:r>
            <a:endParaRPr dirty="0" sz="1600" lang="en-US"/>
          </a:p>
        </p:txBody>
      </p:sp>
      <p:sp>
        <p:nvSpPr>
          <p:cNvPr id="1049284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Cultura Aborigen y Diversidad</a:t>
            </a:r>
            <a:endParaRPr dirty="0" sz="1600" lang="en-US"/>
          </a:p>
        </p:txBody>
      </p:sp>
      <p:sp>
        <p:nvSpPr>
          <p:cNvPr id="1049285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286" name="Shape 3"/>
          <p:cNvSpPr/>
          <p:nvPr/>
        </p:nvSpPr>
        <p:spPr>
          <a:xfrm>
            <a:off x="508000" y="1828800"/>
            <a:ext cx="7518400" cy="4673600"/>
          </a:xfrm>
          <a:prstGeom prst="roundRect">
            <a:avLst>
              <a:gd name="adj" fmla="val 2174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287" name="Text 4"/>
          <p:cNvSpPr/>
          <p:nvPr/>
        </p:nvSpPr>
        <p:spPr>
          <a:xfrm>
            <a:off x="7112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Pueblos Aborígenes Australianos</a:t>
            </a:r>
            <a:endParaRPr dirty="0" sz="1600" lang="en-US"/>
          </a:p>
        </p:txBody>
      </p:sp>
      <p:sp>
        <p:nvSpPr>
          <p:cNvPr id="1049288" name="Text 5"/>
          <p:cNvSpPr/>
          <p:nvPr/>
        </p:nvSpPr>
        <p:spPr>
          <a:xfrm>
            <a:off x="711200" y="2540000"/>
            <a:ext cx="72136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aborígenes son los primeros habitantes de Australia, con una historia continua de más de 65,000 años.</a:t>
            </a:r>
            <a:endParaRPr dirty="0" sz="1600" lang="en-US"/>
          </a:p>
        </p:txBody>
      </p:sp>
      <p:sp>
        <p:nvSpPr>
          <p:cNvPr id="1049289" name="Shape 6"/>
          <p:cNvSpPr/>
          <p:nvPr/>
        </p:nvSpPr>
        <p:spPr>
          <a:xfrm>
            <a:off x="736600" y="3352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290" name="Shape 7"/>
          <p:cNvSpPr/>
          <p:nvPr/>
        </p:nvSpPr>
        <p:spPr>
          <a:xfrm>
            <a:off x="736600" y="3352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91" name="Text 8"/>
          <p:cNvSpPr/>
          <p:nvPr/>
        </p:nvSpPr>
        <p:spPr>
          <a:xfrm>
            <a:off x="914400" y="35052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Diversidad Lingüística</a:t>
            </a:r>
            <a:endParaRPr dirty="0" sz="1600" lang="en-US"/>
          </a:p>
        </p:txBody>
      </p:sp>
      <p:sp>
        <p:nvSpPr>
          <p:cNvPr id="1049292" name="Text 9"/>
          <p:cNvSpPr/>
          <p:nvPr/>
        </p:nvSpPr>
        <p:spPr>
          <a:xfrm>
            <a:off x="914400" y="3860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Más de </a:t>
            </a: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300 lenguas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agrupaciones culturales distintas</a:t>
            </a:r>
            <a:endParaRPr dirty="0" sz="1600" lang="en-US"/>
          </a:p>
        </p:txBody>
      </p:sp>
      <p:sp>
        <p:nvSpPr>
          <p:cNvPr id="1049293" name="Shape 10"/>
          <p:cNvSpPr/>
          <p:nvPr/>
        </p:nvSpPr>
        <p:spPr>
          <a:xfrm>
            <a:off x="736600" y="4368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294" name="Shape 11"/>
          <p:cNvSpPr/>
          <p:nvPr/>
        </p:nvSpPr>
        <p:spPr>
          <a:xfrm>
            <a:off x="736600" y="4368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295" name="Text 12"/>
          <p:cNvSpPr/>
          <p:nvPr/>
        </p:nvSpPr>
        <p:spPr>
          <a:xfrm>
            <a:off x="914400" y="45212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Tiempo del Sueño (Dreamtime)</a:t>
            </a:r>
            <a:endParaRPr dirty="0" sz="1600" lang="en-US"/>
          </a:p>
        </p:txBody>
      </p:sp>
      <p:sp>
        <p:nvSpPr>
          <p:cNvPr id="1049296" name="Text 13"/>
          <p:cNvSpPr/>
          <p:nvPr/>
        </p:nvSpPr>
        <p:spPr>
          <a:xfrm>
            <a:off x="914400" y="4876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 de creencias que explica la creación del mundo y las leyes de la naturaleza</a:t>
            </a:r>
            <a:endParaRPr dirty="0" sz="1600" lang="en-US"/>
          </a:p>
        </p:txBody>
      </p:sp>
      <p:sp>
        <p:nvSpPr>
          <p:cNvPr id="1049297" name="Shape 14"/>
          <p:cNvSpPr/>
          <p:nvPr/>
        </p:nvSpPr>
        <p:spPr>
          <a:xfrm>
            <a:off x="736600" y="5384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298" name="Shape 15"/>
          <p:cNvSpPr/>
          <p:nvPr/>
        </p:nvSpPr>
        <p:spPr>
          <a:xfrm>
            <a:off x="736600" y="5384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299" name="Text 16"/>
          <p:cNvSpPr/>
          <p:nvPr/>
        </p:nvSpPr>
        <p:spPr>
          <a:xfrm>
            <a:off x="914400" y="55372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Conexión con la Tierra</a:t>
            </a:r>
            <a:endParaRPr dirty="0" sz="1600" lang="en-US"/>
          </a:p>
        </p:txBody>
      </p:sp>
      <p:sp>
        <p:nvSpPr>
          <p:cNvPr id="1049300" name="Text 17"/>
          <p:cNvSpPr/>
          <p:nvPr/>
        </p:nvSpPr>
        <p:spPr>
          <a:xfrm>
            <a:off x="914400" y="5892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Relación espiritual profunda con el territorio, considerado sagrado</a:t>
            </a:r>
            <a:endParaRPr dirty="0" sz="1600" lang="en-US"/>
          </a:p>
        </p:txBody>
      </p:sp>
      <p:sp>
        <p:nvSpPr>
          <p:cNvPr id="1049301" name="Shape 18"/>
          <p:cNvSpPr/>
          <p:nvPr/>
        </p:nvSpPr>
        <p:spPr>
          <a:xfrm>
            <a:off x="508000" y="6654800"/>
            <a:ext cx="7518400" cy="3403600"/>
          </a:xfrm>
          <a:prstGeom prst="roundRect">
            <a:avLst>
              <a:gd name="adj" fmla="val 298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302" name="Text 19"/>
          <p:cNvSpPr/>
          <p:nvPr/>
        </p:nvSpPr>
        <p:spPr>
          <a:xfrm>
            <a:off x="711200" y="68580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Arte y Tradiciones</a:t>
            </a:r>
            <a:endParaRPr dirty="0" sz="1600" lang="en-US"/>
          </a:p>
        </p:txBody>
      </p:sp>
      <p:sp>
        <p:nvSpPr>
          <p:cNvPr id="1049303" name="Shape 20"/>
          <p:cNvSpPr/>
          <p:nvPr/>
        </p:nvSpPr>
        <p:spPr>
          <a:xfrm>
            <a:off x="711200" y="73152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304" name="Shape 21"/>
          <p:cNvSpPr/>
          <p:nvPr/>
        </p:nvSpPr>
        <p:spPr>
          <a:xfrm>
            <a:off x="850900" y="7467600"/>
            <a:ext cx="228600" cy="203200"/>
          </a:xfrm>
          <a:custGeom>
            <a:avLst/>
            <a:ahLst/>
            <a:rect l="l" t="t" r="r" b="b"/>
            <a:pathLst>
              <a:path w="228600" h="203200">
                <a:moveTo>
                  <a:pt x="190698" y="4088"/>
                </a:moveTo>
                <a:lnTo>
                  <a:pt x="102830" y="62706"/>
                </a:lnTo>
                <a:cubicBezTo>
                  <a:pt x="91281" y="70406"/>
                  <a:pt x="83939" y="82907"/>
                  <a:pt x="82748" y="96560"/>
                </a:cubicBezTo>
                <a:cubicBezTo>
                  <a:pt x="107474" y="101640"/>
                  <a:pt x="126960" y="121126"/>
                  <a:pt x="132080" y="145891"/>
                </a:cubicBezTo>
                <a:cubicBezTo>
                  <a:pt x="145772" y="144701"/>
                  <a:pt x="158234" y="137358"/>
                  <a:pt x="165933" y="125809"/>
                </a:cubicBezTo>
                <a:lnTo>
                  <a:pt x="224512" y="37902"/>
                </a:lnTo>
                <a:cubicBezTo>
                  <a:pt x="227171" y="33893"/>
                  <a:pt x="228600" y="29210"/>
                  <a:pt x="228600" y="24368"/>
                </a:cubicBezTo>
                <a:cubicBezTo>
                  <a:pt x="228600" y="10914"/>
                  <a:pt x="217686" y="0"/>
                  <a:pt x="204232" y="0"/>
                </a:cubicBezTo>
                <a:cubicBezTo>
                  <a:pt x="199430" y="0"/>
                  <a:pt x="194707" y="1429"/>
                  <a:pt x="190698" y="4088"/>
                </a:cubicBezTo>
                <a:close/>
                <a:moveTo>
                  <a:pt x="114300" y="158750"/>
                </a:moveTo>
                <a:cubicBezTo>
                  <a:pt x="114300" y="134183"/>
                  <a:pt x="94417" y="114300"/>
                  <a:pt x="69850" y="114300"/>
                </a:cubicBezTo>
                <a:cubicBezTo>
                  <a:pt x="45283" y="114300"/>
                  <a:pt x="25400" y="134183"/>
                  <a:pt x="25400" y="158750"/>
                </a:cubicBezTo>
                <a:cubicBezTo>
                  <a:pt x="25400" y="160298"/>
                  <a:pt x="25479" y="161846"/>
                  <a:pt x="25638" y="163354"/>
                </a:cubicBezTo>
                <a:cubicBezTo>
                  <a:pt x="26352" y="170299"/>
                  <a:pt x="21590" y="177800"/>
                  <a:pt x="14605" y="177800"/>
                </a:cubicBezTo>
                <a:lnTo>
                  <a:pt x="12700" y="177800"/>
                </a:lnTo>
                <a:cubicBezTo>
                  <a:pt x="5675" y="177800"/>
                  <a:pt x="0" y="183475"/>
                  <a:pt x="0" y="190500"/>
                </a:cubicBezTo>
                <a:cubicBezTo>
                  <a:pt x="0" y="197525"/>
                  <a:pt x="5675" y="203200"/>
                  <a:pt x="12700" y="203200"/>
                </a:cubicBezTo>
                <a:lnTo>
                  <a:pt x="69850" y="203200"/>
                </a:lnTo>
                <a:cubicBezTo>
                  <a:pt x="94417" y="203200"/>
                  <a:pt x="114300" y="183317"/>
                  <a:pt x="114300" y="15875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05" name="Text 22"/>
          <p:cNvSpPr/>
          <p:nvPr/>
        </p:nvSpPr>
        <p:spPr>
          <a:xfrm>
            <a:off x="1371600" y="7315200"/>
            <a:ext cx="3860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Arte Rupestre</a:t>
            </a:r>
            <a:endParaRPr dirty="0" sz="1600" lang="en-US"/>
          </a:p>
        </p:txBody>
      </p:sp>
      <p:sp>
        <p:nvSpPr>
          <p:cNvPr id="1049306" name="Text 23"/>
          <p:cNvSpPr/>
          <p:nvPr/>
        </p:nvSpPr>
        <p:spPr>
          <a:xfrm>
            <a:off x="1371600" y="7620000"/>
            <a:ext cx="3848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Pinturas y grabados milenarios en rocas y cuevas</a:t>
            </a:r>
            <a:endParaRPr dirty="0" sz="1600" lang="en-US"/>
          </a:p>
        </p:txBody>
      </p:sp>
      <p:sp>
        <p:nvSpPr>
          <p:cNvPr id="1049307" name="Shape 24"/>
          <p:cNvSpPr/>
          <p:nvPr/>
        </p:nvSpPr>
        <p:spPr>
          <a:xfrm>
            <a:off x="711200" y="79756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308" name="Shape 25"/>
          <p:cNvSpPr/>
          <p:nvPr/>
        </p:nvSpPr>
        <p:spPr>
          <a:xfrm>
            <a:off x="863600" y="81280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0" y="101600"/>
                </a:moveTo>
                <a:cubicBezTo>
                  <a:pt x="0" y="45525"/>
                  <a:pt x="45525" y="0"/>
                  <a:pt x="101600" y="0"/>
                </a:cubicBezTo>
                <a:cubicBezTo>
                  <a:pt x="157675" y="0"/>
                  <a:pt x="203200" y="45525"/>
                  <a:pt x="203200" y="101600"/>
                </a:cubicBezTo>
                <a:cubicBezTo>
                  <a:pt x="203200" y="157675"/>
                  <a:pt x="157675" y="203200"/>
                  <a:pt x="101600" y="203200"/>
                </a:cubicBezTo>
                <a:cubicBezTo>
                  <a:pt x="45525" y="203200"/>
                  <a:pt x="0" y="157675"/>
                  <a:pt x="0" y="1016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09" name="Text 26"/>
          <p:cNvSpPr/>
          <p:nvPr/>
        </p:nvSpPr>
        <p:spPr>
          <a:xfrm>
            <a:off x="1371600" y="7975600"/>
            <a:ext cx="4191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Arte de Puntos</a:t>
            </a:r>
            <a:endParaRPr dirty="0" sz="1600" lang="en-US"/>
          </a:p>
        </p:txBody>
      </p:sp>
      <p:sp>
        <p:nvSpPr>
          <p:cNvPr id="1049310" name="Text 27"/>
          <p:cNvSpPr/>
          <p:nvPr/>
        </p:nvSpPr>
        <p:spPr>
          <a:xfrm>
            <a:off x="1371600" y="8280400"/>
            <a:ext cx="4178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Movimiento acrílico contemporáneo de Papunya Tula</a:t>
            </a:r>
            <a:endParaRPr dirty="0" sz="1600" lang="en-US"/>
          </a:p>
        </p:txBody>
      </p:sp>
      <p:sp>
        <p:nvSpPr>
          <p:cNvPr id="1049311" name="Shape 28"/>
          <p:cNvSpPr/>
          <p:nvPr/>
        </p:nvSpPr>
        <p:spPr>
          <a:xfrm>
            <a:off x="711200" y="86360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312" name="Shape 29"/>
          <p:cNvSpPr/>
          <p:nvPr/>
        </p:nvSpPr>
        <p:spPr>
          <a:xfrm>
            <a:off x="863600" y="87884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85738" y="2778"/>
                </a:moveTo>
                <a:cubicBezTo>
                  <a:pt x="188754" y="5199"/>
                  <a:pt x="190500" y="8850"/>
                  <a:pt x="190500" y="12700"/>
                </a:cubicBezTo>
                <a:lnTo>
                  <a:pt x="190500" y="133350"/>
                </a:lnTo>
                <a:cubicBezTo>
                  <a:pt x="190500" y="150892"/>
                  <a:pt x="173434" y="165100"/>
                  <a:pt x="152400" y="165100"/>
                </a:cubicBezTo>
                <a:cubicBezTo>
                  <a:pt x="131366" y="165100"/>
                  <a:pt x="114300" y="150892"/>
                  <a:pt x="114300" y="133350"/>
                </a:cubicBezTo>
                <a:cubicBezTo>
                  <a:pt x="114300" y="115808"/>
                  <a:pt x="131366" y="101600"/>
                  <a:pt x="152400" y="101600"/>
                </a:cubicBezTo>
                <a:cubicBezTo>
                  <a:pt x="156845" y="101600"/>
                  <a:pt x="161131" y="102235"/>
                  <a:pt x="165100" y="103426"/>
                </a:cubicBezTo>
                <a:lnTo>
                  <a:pt x="165100" y="57110"/>
                </a:lnTo>
                <a:lnTo>
                  <a:pt x="76200" y="76875"/>
                </a:lnTo>
                <a:lnTo>
                  <a:pt x="76200" y="158750"/>
                </a:lnTo>
                <a:cubicBezTo>
                  <a:pt x="76200" y="176292"/>
                  <a:pt x="59134" y="190500"/>
                  <a:pt x="38100" y="190500"/>
                </a:cubicBezTo>
                <a:cubicBezTo>
                  <a:pt x="17066" y="190500"/>
                  <a:pt x="0" y="176292"/>
                  <a:pt x="0" y="158750"/>
                </a:cubicBezTo>
                <a:cubicBezTo>
                  <a:pt x="0" y="141208"/>
                  <a:pt x="17066" y="127000"/>
                  <a:pt x="38100" y="127000"/>
                </a:cubicBezTo>
                <a:cubicBezTo>
                  <a:pt x="42545" y="127000"/>
                  <a:pt x="46831" y="127635"/>
                  <a:pt x="50800" y="128826"/>
                </a:cubicBezTo>
                <a:lnTo>
                  <a:pt x="50800" y="38100"/>
                </a:lnTo>
                <a:cubicBezTo>
                  <a:pt x="50800" y="32147"/>
                  <a:pt x="54928" y="26988"/>
                  <a:pt x="60762" y="25717"/>
                </a:cubicBezTo>
                <a:lnTo>
                  <a:pt x="175062" y="317"/>
                </a:lnTo>
                <a:cubicBezTo>
                  <a:pt x="178832" y="-516"/>
                  <a:pt x="182761" y="397"/>
                  <a:pt x="185777" y="281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13" name="Text 30"/>
          <p:cNvSpPr/>
          <p:nvPr/>
        </p:nvSpPr>
        <p:spPr>
          <a:xfrm>
            <a:off x="1371600" y="8636000"/>
            <a:ext cx="38735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Música y Danza</a:t>
            </a:r>
            <a:endParaRPr dirty="0" sz="1600" lang="en-US"/>
          </a:p>
        </p:txBody>
      </p:sp>
      <p:sp>
        <p:nvSpPr>
          <p:cNvPr id="1049314" name="Text 31"/>
          <p:cNvSpPr/>
          <p:nvPr/>
        </p:nvSpPr>
        <p:spPr>
          <a:xfrm>
            <a:off x="1371600" y="8940800"/>
            <a:ext cx="3860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Didgeridoo, clapsticks, corroborees (ceremonias)</a:t>
            </a:r>
            <a:endParaRPr dirty="0" sz="1600" lang="en-US"/>
          </a:p>
        </p:txBody>
      </p:sp>
      <p:sp>
        <p:nvSpPr>
          <p:cNvPr id="1049315" name="Shape 32"/>
          <p:cNvSpPr/>
          <p:nvPr/>
        </p:nvSpPr>
        <p:spPr>
          <a:xfrm>
            <a:off x="711200" y="92964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9316" name="Shape 33"/>
          <p:cNvSpPr/>
          <p:nvPr/>
        </p:nvSpPr>
        <p:spPr>
          <a:xfrm>
            <a:off x="876300" y="9448800"/>
            <a:ext cx="177800" cy="203200"/>
          </a:xfrm>
          <a:custGeom>
            <a:avLst/>
            <a:ahLst/>
            <a:rect l="l" t="t" r="r" b="b"/>
            <a:pathLst>
              <a:path w="177800" h="203200">
                <a:moveTo>
                  <a:pt x="152400" y="203200"/>
                </a:moveTo>
                <a:lnTo>
                  <a:pt x="38100" y="203200"/>
                </a:lnTo>
                <a:cubicBezTo>
                  <a:pt x="17066" y="203200"/>
                  <a:pt x="0" y="186134"/>
                  <a:pt x="0" y="165100"/>
                </a:cubicBezTo>
                <a:lnTo>
                  <a:pt x="0" y="38100"/>
                </a:lnTo>
                <a:cubicBezTo>
                  <a:pt x="0" y="17066"/>
                  <a:pt x="17066" y="0"/>
                  <a:pt x="38100" y="0"/>
                </a:cubicBezTo>
                <a:lnTo>
                  <a:pt x="158750" y="0"/>
                </a:lnTo>
                <a:cubicBezTo>
                  <a:pt x="169267" y="0"/>
                  <a:pt x="177800" y="8533"/>
                  <a:pt x="177800" y="19050"/>
                </a:cubicBezTo>
                <a:lnTo>
                  <a:pt x="177800" y="133350"/>
                </a:lnTo>
                <a:cubicBezTo>
                  <a:pt x="177800" y="141645"/>
                  <a:pt x="172482" y="148709"/>
                  <a:pt x="165100" y="151328"/>
                </a:cubicBezTo>
                <a:lnTo>
                  <a:pt x="165100" y="177800"/>
                </a:lnTo>
                <a:cubicBezTo>
                  <a:pt x="172125" y="177800"/>
                  <a:pt x="177800" y="183475"/>
                  <a:pt x="177800" y="190500"/>
                </a:cubicBezTo>
                <a:cubicBezTo>
                  <a:pt x="177800" y="197525"/>
                  <a:pt x="172125" y="203200"/>
                  <a:pt x="165100" y="203200"/>
                </a:cubicBezTo>
                <a:lnTo>
                  <a:pt x="152400" y="203200"/>
                </a:lnTo>
                <a:close/>
                <a:moveTo>
                  <a:pt x="38100" y="152400"/>
                </a:moveTo>
                <a:cubicBezTo>
                  <a:pt x="31075" y="152400"/>
                  <a:pt x="25400" y="158075"/>
                  <a:pt x="25400" y="165100"/>
                </a:cubicBezTo>
                <a:cubicBezTo>
                  <a:pt x="25400" y="172125"/>
                  <a:pt x="31075" y="177800"/>
                  <a:pt x="38100" y="177800"/>
                </a:cubicBezTo>
                <a:lnTo>
                  <a:pt x="139700" y="177800"/>
                </a:lnTo>
                <a:lnTo>
                  <a:pt x="139700" y="152400"/>
                </a:lnTo>
                <a:lnTo>
                  <a:pt x="38100" y="152400"/>
                </a:lnTo>
                <a:close/>
                <a:moveTo>
                  <a:pt x="50800" y="60325"/>
                </a:moveTo>
                <a:cubicBezTo>
                  <a:pt x="50800" y="65603"/>
                  <a:pt x="55047" y="69850"/>
                  <a:pt x="60325" y="69850"/>
                </a:cubicBezTo>
                <a:lnTo>
                  <a:pt x="130175" y="69850"/>
                </a:lnTo>
                <a:cubicBezTo>
                  <a:pt x="135453" y="69850"/>
                  <a:pt x="139700" y="65603"/>
                  <a:pt x="139700" y="60325"/>
                </a:cubicBezTo>
                <a:cubicBezTo>
                  <a:pt x="139700" y="55047"/>
                  <a:pt x="135453" y="50800"/>
                  <a:pt x="130175" y="50800"/>
                </a:cubicBezTo>
                <a:lnTo>
                  <a:pt x="60325" y="50800"/>
                </a:lnTo>
                <a:cubicBezTo>
                  <a:pt x="55047" y="50800"/>
                  <a:pt x="50800" y="55047"/>
                  <a:pt x="50800" y="60325"/>
                </a:cubicBezTo>
                <a:close/>
                <a:moveTo>
                  <a:pt x="60325" y="88900"/>
                </a:moveTo>
                <a:cubicBezTo>
                  <a:pt x="55047" y="88900"/>
                  <a:pt x="50800" y="93147"/>
                  <a:pt x="50800" y="98425"/>
                </a:cubicBezTo>
                <a:cubicBezTo>
                  <a:pt x="50800" y="103703"/>
                  <a:pt x="55047" y="107950"/>
                  <a:pt x="60325" y="107950"/>
                </a:cubicBezTo>
                <a:lnTo>
                  <a:pt x="130175" y="107950"/>
                </a:lnTo>
                <a:cubicBezTo>
                  <a:pt x="135453" y="107950"/>
                  <a:pt x="139700" y="103703"/>
                  <a:pt x="139700" y="98425"/>
                </a:cubicBezTo>
                <a:cubicBezTo>
                  <a:pt x="139700" y="93147"/>
                  <a:pt x="135453" y="88900"/>
                  <a:pt x="130175" y="88900"/>
                </a:cubicBezTo>
                <a:lnTo>
                  <a:pt x="60325" y="88900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17" name="Text 34"/>
          <p:cNvSpPr/>
          <p:nvPr/>
        </p:nvSpPr>
        <p:spPr>
          <a:xfrm>
            <a:off x="1371600" y="9296400"/>
            <a:ext cx="4457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Tradición Oral</a:t>
            </a:r>
            <a:endParaRPr dirty="0" sz="1600" lang="en-US"/>
          </a:p>
        </p:txBody>
      </p:sp>
      <p:sp>
        <p:nvSpPr>
          <p:cNvPr id="1049318" name="Text 35"/>
          <p:cNvSpPr/>
          <p:nvPr/>
        </p:nvSpPr>
        <p:spPr>
          <a:xfrm>
            <a:off x="1371600" y="9601200"/>
            <a:ext cx="44450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Historias transmitidas por generaciones durante milenios</a:t>
            </a:r>
            <a:endParaRPr dirty="0" sz="1600" lang="en-US"/>
          </a:p>
        </p:txBody>
      </p:sp>
      <p:sp>
        <p:nvSpPr>
          <p:cNvPr id="1049319" name="Shape 36"/>
          <p:cNvSpPr/>
          <p:nvPr/>
        </p:nvSpPr>
        <p:spPr>
          <a:xfrm>
            <a:off x="8229600" y="1828800"/>
            <a:ext cx="7518400" cy="4622800"/>
          </a:xfrm>
          <a:prstGeom prst="roundRect">
            <a:avLst>
              <a:gd name="adj" fmla="val 2198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320" name="Text 37"/>
          <p:cNvSpPr/>
          <p:nvPr/>
        </p:nvSpPr>
        <p:spPr>
          <a:xfrm>
            <a:off x="84328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Sociedad Multicultural</a:t>
            </a:r>
            <a:endParaRPr dirty="0" sz="1600" lang="en-US"/>
          </a:p>
        </p:txBody>
      </p:sp>
      <p:sp>
        <p:nvSpPr>
          <p:cNvPr id="1049321" name="Text 38"/>
          <p:cNvSpPr/>
          <p:nvPr/>
        </p:nvSpPr>
        <p:spPr>
          <a:xfrm>
            <a:off x="8432800" y="2540000"/>
            <a:ext cx="72136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es una de las sociedades más diversas del mundo, producto de la inmigración.</a:t>
            </a:r>
            <a:endParaRPr dirty="0" sz="1600" lang="en-US"/>
          </a:p>
        </p:txBody>
      </p:sp>
      <p:sp>
        <p:nvSpPr>
          <p:cNvPr id="1049322" name="Shape 39"/>
          <p:cNvSpPr/>
          <p:nvPr/>
        </p:nvSpPr>
        <p:spPr>
          <a:xfrm>
            <a:off x="8432800" y="33020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323" name="Text 40"/>
          <p:cNvSpPr/>
          <p:nvPr/>
        </p:nvSpPr>
        <p:spPr>
          <a:xfrm>
            <a:off x="8585200" y="34544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Composición Étnica</a:t>
            </a:r>
            <a:endParaRPr dirty="0" sz="1600" lang="en-US"/>
          </a:p>
        </p:txBody>
      </p:sp>
      <p:sp>
        <p:nvSpPr>
          <p:cNvPr id="1049324" name="Text 41"/>
          <p:cNvSpPr/>
          <p:nvPr/>
        </p:nvSpPr>
        <p:spPr>
          <a:xfrm>
            <a:off x="8585200" y="3810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Población de origen europeo, asiático, aborigen y otros</a:t>
            </a:r>
            <a:endParaRPr dirty="0" sz="1600" lang="en-US"/>
          </a:p>
        </p:txBody>
      </p:sp>
      <p:sp>
        <p:nvSpPr>
          <p:cNvPr id="1049325" name="Shape 42"/>
          <p:cNvSpPr/>
          <p:nvPr/>
        </p:nvSpPr>
        <p:spPr>
          <a:xfrm>
            <a:off x="8432800" y="43180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326" name="Text 43"/>
          <p:cNvSpPr/>
          <p:nvPr/>
        </p:nvSpPr>
        <p:spPr>
          <a:xfrm>
            <a:off x="8585200" y="44704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Inmigración</a:t>
            </a:r>
            <a:endParaRPr dirty="0" sz="1600" lang="en-US"/>
          </a:p>
        </p:txBody>
      </p:sp>
      <p:sp>
        <p:nvSpPr>
          <p:cNvPr id="1049327" name="Text 44"/>
          <p:cNvSpPr/>
          <p:nvPr/>
        </p:nvSpPr>
        <p:spPr>
          <a:xfrm>
            <a:off x="8585200" y="4826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Programa de inmigración selectiva, aceptación de refugiados</a:t>
            </a:r>
            <a:endParaRPr dirty="0" sz="1600" lang="en-US"/>
          </a:p>
        </p:txBody>
      </p:sp>
      <p:sp>
        <p:nvSpPr>
          <p:cNvPr id="1049328" name="Shape 45"/>
          <p:cNvSpPr/>
          <p:nvPr/>
        </p:nvSpPr>
        <p:spPr>
          <a:xfrm>
            <a:off x="8432800" y="53340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329" name="Text 46"/>
          <p:cNvSpPr/>
          <p:nvPr/>
        </p:nvSpPr>
        <p:spPr>
          <a:xfrm>
            <a:off x="8585200" y="54864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Tolerancia e Inclusión</a:t>
            </a:r>
            <a:endParaRPr dirty="0" sz="1600" lang="en-US"/>
          </a:p>
        </p:txBody>
      </p:sp>
      <p:sp>
        <p:nvSpPr>
          <p:cNvPr id="1049330" name="Text 47"/>
          <p:cNvSpPr/>
          <p:nvPr/>
        </p:nvSpPr>
        <p:spPr>
          <a:xfrm>
            <a:off x="8585200" y="5842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Políticas anti-discriminación, respeto a la diversidad</a:t>
            </a:r>
            <a:endParaRPr dirty="0" sz="1600" lang="en-US"/>
          </a:p>
        </p:txBody>
      </p:sp>
      <p:sp>
        <p:nvSpPr>
          <p:cNvPr id="1049331" name="Shape 48"/>
          <p:cNvSpPr/>
          <p:nvPr/>
        </p:nvSpPr>
        <p:spPr>
          <a:xfrm>
            <a:off x="8229600" y="6604000"/>
            <a:ext cx="7518400" cy="2895600"/>
          </a:xfrm>
          <a:prstGeom prst="roundRect">
            <a:avLst>
              <a:gd name="adj" fmla="val 3509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332" name="Text 49"/>
          <p:cNvSpPr/>
          <p:nvPr/>
        </p:nvSpPr>
        <p:spPr>
          <a:xfrm>
            <a:off x="8432800" y="68072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Valores Australianos</a:t>
            </a:r>
            <a:endParaRPr dirty="0" sz="1600" lang="en-US"/>
          </a:p>
        </p:txBody>
      </p:sp>
      <p:sp>
        <p:nvSpPr>
          <p:cNvPr id="1049333" name="Shape 50"/>
          <p:cNvSpPr/>
          <p:nvPr/>
        </p:nvSpPr>
        <p:spPr>
          <a:xfrm>
            <a:off x="8458200" y="73025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34" name="Text 51"/>
          <p:cNvSpPr/>
          <p:nvPr/>
        </p:nvSpPr>
        <p:spPr>
          <a:xfrm>
            <a:off x="8756650" y="7264400"/>
            <a:ext cx="21209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Democracia parlamentaria</a:t>
            </a:r>
            <a:endParaRPr dirty="0" sz="1600" lang="en-US"/>
          </a:p>
        </p:txBody>
      </p:sp>
      <p:sp>
        <p:nvSpPr>
          <p:cNvPr id="1049335" name="Shape 52"/>
          <p:cNvSpPr/>
          <p:nvPr/>
        </p:nvSpPr>
        <p:spPr>
          <a:xfrm>
            <a:off x="8458200" y="76581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36" name="Text 53"/>
          <p:cNvSpPr/>
          <p:nvPr/>
        </p:nvSpPr>
        <p:spPr>
          <a:xfrm>
            <a:off x="8756650" y="7620000"/>
            <a:ext cx="15240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Estado de derecho</a:t>
            </a:r>
            <a:endParaRPr dirty="0" sz="1600" lang="en-US"/>
          </a:p>
        </p:txBody>
      </p:sp>
      <p:sp>
        <p:nvSpPr>
          <p:cNvPr id="1049337" name="Shape 54"/>
          <p:cNvSpPr/>
          <p:nvPr/>
        </p:nvSpPr>
        <p:spPr>
          <a:xfrm>
            <a:off x="8458200" y="80137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38" name="Text 55"/>
          <p:cNvSpPr/>
          <p:nvPr/>
        </p:nvSpPr>
        <p:spPr>
          <a:xfrm>
            <a:off x="8756650" y="7975600"/>
            <a:ext cx="25019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Libertad de expresión y religión</a:t>
            </a:r>
            <a:endParaRPr dirty="0" sz="1600" lang="en-US"/>
          </a:p>
        </p:txBody>
      </p:sp>
      <p:sp>
        <p:nvSpPr>
          <p:cNvPr id="1049339" name="Shape 56"/>
          <p:cNvSpPr/>
          <p:nvPr/>
        </p:nvSpPr>
        <p:spPr>
          <a:xfrm>
            <a:off x="8458200" y="83693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40" name="Text 57"/>
          <p:cNvSpPr/>
          <p:nvPr/>
        </p:nvSpPr>
        <p:spPr>
          <a:xfrm>
            <a:off x="8756650" y="8331200"/>
            <a:ext cx="2146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Igualdad de oportunidades</a:t>
            </a:r>
            <a:endParaRPr dirty="0" sz="1600" lang="en-US"/>
          </a:p>
        </p:txBody>
      </p:sp>
      <p:sp>
        <p:nvSpPr>
          <p:cNvPr id="1049341" name="Shape 58"/>
          <p:cNvSpPr/>
          <p:nvPr/>
        </p:nvSpPr>
        <p:spPr>
          <a:xfrm>
            <a:off x="8458200" y="87249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42" name="Text 59"/>
          <p:cNvSpPr/>
          <p:nvPr/>
        </p:nvSpPr>
        <p:spPr>
          <a:xfrm>
            <a:off x="8756650" y="8686800"/>
            <a:ext cx="21336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Compañerismo (mateship)</a:t>
            </a:r>
            <a:endParaRPr dirty="0" sz="1600" lang="en-US"/>
          </a:p>
        </p:txBody>
      </p:sp>
      <p:sp>
        <p:nvSpPr>
          <p:cNvPr id="1049343" name="Shape 60"/>
          <p:cNvSpPr/>
          <p:nvPr/>
        </p:nvSpPr>
        <p:spPr>
          <a:xfrm>
            <a:off x="8458200" y="90805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44" name="Text 61"/>
          <p:cNvSpPr/>
          <p:nvPr/>
        </p:nvSpPr>
        <p:spPr>
          <a:xfrm>
            <a:off x="8756650" y="9042400"/>
            <a:ext cx="1257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Respeto mutuo</a:t>
            </a:r>
            <a:endParaRPr dirty="0" sz="1600" lang="en-US"/>
          </a:p>
        </p:txBody>
      </p:sp>
      <p:sp>
        <p:nvSpPr>
          <p:cNvPr id="1049345" name="Shape 62"/>
          <p:cNvSpPr/>
          <p:nvPr/>
        </p:nvSpPr>
        <p:spPr>
          <a:xfrm>
            <a:off x="8235950" y="9658350"/>
            <a:ext cx="7505700" cy="1181100"/>
          </a:xfrm>
          <a:prstGeom prst="roundRect">
            <a:avLst>
              <a:gd name="adj" fmla="val 8602"/>
            </a:avLst>
          </a:prstGeom>
          <a:solidFill>
            <a:srgbClr val="D8976C">
              <a:alpha val="10196"/>
            </a:srgbClr>
          </a:solidFill>
          <a:ln w="12700">
            <a:solidFill>
              <a:srgbClr val="D8976C">
                <a:alpha val="30196"/>
              </a:srgbClr>
            </a:solidFill>
            <a:prstDash val="solid"/>
          </a:ln>
        </p:spPr>
      </p:sp>
      <p:sp>
        <p:nvSpPr>
          <p:cNvPr id="1049346" name="Shape 63"/>
          <p:cNvSpPr/>
          <p:nvPr/>
        </p:nvSpPr>
        <p:spPr>
          <a:xfrm>
            <a:off x="8394700" y="9867900"/>
            <a:ext cx="254000" cy="203200"/>
          </a:xfrm>
          <a:custGeom>
            <a:avLst/>
            <a:ahLst/>
            <a:rect l="l" t="t" r="r" b="b"/>
            <a:pathLst>
              <a:path w="254000" h="203200">
                <a:moveTo>
                  <a:pt x="127000" y="6350"/>
                </a:moveTo>
                <a:cubicBezTo>
                  <a:pt x="149780" y="6350"/>
                  <a:pt x="168275" y="24845"/>
                  <a:pt x="168275" y="47625"/>
                </a:cubicBezTo>
                <a:cubicBezTo>
                  <a:pt x="168275" y="70405"/>
                  <a:pt x="149780" y="88900"/>
                  <a:pt x="127000" y="88900"/>
                </a:cubicBezTo>
                <a:cubicBezTo>
                  <a:pt x="104220" y="88900"/>
                  <a:pt x="85725" y="70405"/>
                  <a:pt x="85725" y="47625"/>
                </a:cubicBezTo>
                <a:cubicBezTo>
                  <a:pt x="85725" y="24845"/>
                  <a:pt x="104220" y="6350"/>
                  <a:pt x="127000" y="6350"/>
                </a:cubicBezTo>
                <a:close/>
                <a:moveTo>
                  <a:pt x="38100" y="34925"/>
                </a:moveTo>
                <a:cubicBezTo>
                  <a:pt x="53871" y="34925"/>
                  <a:pt x="66675" y="47729"/>
                  <a:pt x="66675" y="63500"/>
                </a:cubicBezTo>
                <a:cubicBezTo>
                  <a:pt x="66675" y="79271"/>
                  <a:pt x="53871" y="92075"/>
                  <a:pt x="38100" y="92075"/>
                </a:cubicBezTo>
                <a:cubicBezTo>
                  <a:pt x="22329" y="92075"/>
                  <a:pt x="9525" y="79271"/>
                  <a:pt x="9525" y="63500"/>
                </a:cubicBezTo>
                <a:cubicBezTo>
                  <a:pt x="9525" y="47729"/>
                  <a:pt x="22329" y="34925"/>
                  <a:pt x="38100" y="34925"/>
                </a:cubicBezTo>
                <a:close/>
                <a:moveTo>
                  <a:pt x="0" y="165100"/>
                </a:moveTo>
                <a:cubicBezTo>
                  <a:pt x="0" y="137041"/>
                  <a:pt x="22741" y="114300"/>
                  <a:pt x="50800" y="114300"/>
                </a:cubicBezTo>
                <a:cubicBezTo>
                  <a:pt x="55880" y="114300"/>
                  <a:pt x="60801" y="115054"/>
                  <a:pt x="65445" y="116443"/>
                </a:cubicBezTo>
                <a:cubicBezTo>
                  <a:pt x="52388" y="131048"/>
                  <a:pt x="44450" y="150336"/>
                  <a:pt x="44450" y="171450"/>
                </a:cubicBezTo>
                <a:lnTo>
                  <a:pt x="44450" y="177800"/>
                </a:lnTo>
                <a:cubicBezTo>
                  <a:pt x="44450" y="182324"/>
                  <a:pt x="45403" y="186611"/>
                  <a:pt x="47109" y="190500"/>
                </a:cubicBezTo>
                <a:lnTo>
                  <a:pt x="12700" y="190500"/>
                </a:lnTo>
                <a:cubicBezTo>
                  <a:pt x="5675" y="190500"/>
                  <a:pt x="0" y="184825"/>
                  <a:pt x="0" y="177800"/>
                </a:cubicBezTo>
                <a:lnTo>
                  <a:pt x="0" y="165100"/>
                </a:lnTo>
                <a:close/>
                <a:moveTo>
                  <a:pt x="206891" y="190500"/>
                </a:moveTo>
                <a:cubicBezTo>
                  <a:pt x="208597" y="186611"/>
                  <a:pt x="209550" y="182324"/>
                  <a:pt x="209550" y="177800"/>
                </a:cubicBezTo>
                <a:lnTo>
                  <a:pt x="209550" y="171450"/>
                </a:lnTo>
                <a:cubicBezTo>
                  <a:pt x="209550" y="150336"/>
                  <a:pt x="201613" y="131048"/>
                  <a:pt x="188555" y="116443"/>
                </a:cubicBezTo>
                <a:cubicBezTo>
                  <a:pt x="193199" y="115054"/>
                  <a:pt x="198120" y="114300"/>
                  <a:pt x="203200" y="114300"/>
                </a:cubicBezTo>
                <a:cubicBezTo>
                  <a:pt x="231259" y="114300"/>
                  <a:pt x="254000" y="137041"/>
                  <a:pt x="254000" y="165100"/>
                </a:cubicBezTo>
                <a:lnTo>
                  <a:pt x="254000" y="177800"/>
                </a:lnTo>
                <a:cubicBezTo>
                  <a:pt x="254000" y="184825"/>
                  <a:pt x="248325" y="190500"/>
                  <a:pt x="241300" y="190500"/>
                </a:cubicBezTo>
                <a:lnTo>
                  <a:pt x="206891" y="190500"/>
                </a:lnTo>
                <a:close/>
                <a:moveTo>
                  <a:pt x="187325" y="63500"/>
                </a:moveTo>
                <a:cubicBezTo>
                  <a:pt x="187325" y="47729"/>
                  <a:pt x="200129" y="34925"/>
                  <a:pt x="215900" y="34925"/>
                </a:cubicBezTo>
                <a:cubicBezTo>
                  <a:pt x="231671" y="34925"/>
                  <a:pt x="244475" y="47729"/>
                  <a:pt x="244475" y="63500"/>
                </a:cubicBezTo>
                <a:cubicBezTo>
                  <a:pt x="244475" y="79271"/>
                  <a:pt x="231671" y="92075"/>
                  <a:pt x="215900" y="92075"/>
                </a:cubicBezTo>
                <a:cubicBezTo>
                  <a:pt x="200129" y="92075"/>
                  <a:pt x="187325" y="79271"/>
                  <a:pt x="187325" y="63500"/>
                </a:cubicBezTo>
                <a:close/>
                <a:moveTo>
                  <a:pt x="63500" y="171450"/>
                </a:moveTo>
                <a:cubicBezTo>
                  <a:pt x="63500" y="136366"/>
                  <a:pt x="91916" y="107950"/>
                  <a:pt x="127000" y="107950"/>
                </a:cubicBezTo>
                <a:cubicBezTo>
                  <a:pt x="162084" y="107950"/>
                  <a:pt x="190500" y="136366"/>
                  <a:pt x="190500" y="171450"/>
                </a:cubicBezTo>
                <a:lnTo>
                  <a:pt x="190500" y="177800"/>
                </a:lnTo>
                <a:cubicBezTo>
                  <a:pt x="190500" y="184825"/>
                  <a:pt x="184825" y="190500"/>
                  <a:pt x="177800" y="190500"/>
                </a:cubicBezTo>
                <a:lnTo>
                  <a:pt x="76200" y="190500"/>
                </a:lnTo>
                <a:cubicBezTo>
                  <a:pt x="69175" y="190500"/>
                  <a:pt x="63500" y="184825"/>
                  <a:pt x="63500" y="177800"/>
                </a:cubicBezTo>
                <a:lnTo>
                  <a:pt x="63500" y="171450"/>
                </a:ln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347" name="Text 64"/>
          <p:cNvSpPr/>
          <p:nvPr/>
        </p:nvSpPr>
        <p:spPr>
          <a:xfrm>
            <a:off x="8648700" y="9817100"/>
            <a:ext cx="7035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Dato Demográfico</a:t>
            </a:r>
            <a:endParaRPr dirty="0" sz="1600" lang="en-US"/>
          </a:p>
        </p:txBody>
      </p:sp>
      <p:sp>
        <p:nvSpPr>
          <p:cNvPr id="1049348" name="Text 65"/>
          <p:cNvSpPr/>
          <p:nvPr/>
        </p:nvSpPr>
        <p:spPr>
          <a:xfrm>
            <a:off x="8394700" y="10172700"/>
            <a:ext cx="72771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</a:t>
            </a: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43.9%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la población profesa el cristianismo, mientras que el </a:t>
            </a: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38.9%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declara no tener religión.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1A2E35"/>
        </a:solidFill>
      </p:bgPr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2" name="Text 0"/>
          <p:cNvSpPr/>
          <p:nvPr/>
        </p:nvSpPr>
        <p:spPr>
          <a:xfrm>
            <a:off x="508000" y="565150"/>
            <a:ext cx="252908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Cultura y Sociedad</a:t>
            </a:r>
            <a:endParaRPr dirty="0" sz="1600" lang="en-US"/>
          </a:p>
        </p:txBody>
      </p:sp>
      <p:sp>
        <p:nvSpPr>
          <p:cNvPr id="1049353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Sistema Educativo y Sanidad</a:t>
            </a:r>
            <a:endParaRPr dirty="0" sz="1600" lang="en-US"/>
          </a:p>
        </p:txBody>
      </p:sp>
      <p:sp>
        <p:nvSpPr>
          <p:cNvPr id="1049354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355" name="Shape 3"/>
          <p:cNvSpPr/>
          <p:nvPr/>
        </p:nvSpPr>
        <p:spPr>
          <a:xfrm>
            <a:off x="508000" y="1828800"/>
            <a:ext cx="7518400" cy="4673600"/>
          </a:xfrm>
          <a:prstGeom prst="roundRect">
            <a:avLst>
              <a:gd name="adj" fmla="val 2174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356" name="Shape 4"/>
          <p:cNvSpPr/>
          <p:nvPr/>
        </p:nvSpPr>
        <p:spPr>
          <a:xfrm>
            <a:off x="727075" y="2082800"/>
            <a:ext cx="285750" cy="254000"/>
          </a:xfrm>
          <a:custGeom>
            <a:avLst/>
            <a:ahLst/>
            <a:rect l="l" t="t" r="r" b="b"/>
            <a:pathLst>
              <a:path w="285750" h="254000">
                <a:moveTo>
                  <a:pt x="23812" y="97135"/>
                </a:moveTo>
                <a:lnTo>
                  <a:pt x="127595" y="139849"/>
                </a:lnTo>
                <a:cubicBezTo>
                  <a:pt x="132457" y="141833"/>
                  <a:pt x="137616" y="142875"/>
                  <a:pt x="142875" y="142875"/>
                </a:cubicBezTo>
                <a:cubicBezTo>
                  <a:pt x="148134" y="142875"/>
                  <a:pt x="153293" y="141833"/>
                  <a:pt x="158155" y="139849"/>
                </a:cubicBezTo>
                <a:lnTo>
                  <a:pt x="278408" y="90339"/>
                </a:lnTo>
                <a:cubicBezTo>
                  <a:pt x="282873" y="88503"/>
                  <a:pt x="285750" y="84187"/>
                  <a:pt x="285750" y="79375"/>
                </a:cubicBezTo>
                <a:cubicBezTo>
                  <a:pt x="285750" y="74563"/>
                  <a:pt x="282873" y="70247"/>
                  <a:pt x="278408" y="68411"/>
                </a:cubicBezTo>
                <a:lnTo>
                  <a:pt x="158155" y="18901"/>
                </a:lnTo>
                <a:cubicBezTo>
                  <a:pt x="153293" y="16917"/>
                  <a:pt x="148134" y="15875"/>
                  <a:pt x="142875" y="15875"/>
                </a:cubicBezTo>
                <a:cubicBezTo>
                  <a:pt x="137616" y="15875"/>
                  <a:pt x="132457" y="16917"/>
                  <a:pt x="127595" y="18901"/>
                </a:cubicBezTo>
                <a:lnTo>
                  <a:pt x="7342" y="68411"/>
                </a:lnTo>
                <a:cubicBezTo>
                  <a:pt x="2877" y="70247"/>
                  <a:pt x="0" y="74563"/>
                  <a:pt x="0" y="79375"/>
                </a:cubicBezTo>
                <a:lnTo>
                  <a:pt x="0" y="226219"/>
                </a:lnTo>
                <a:cubicBezTo>
                  <a:pt x="0" y="232817"/>
                  <a:pt x="5308" y="238125"/>
                  <a:pt x="11906" y="238125"/>
                </a:cubicBezTo>
                <a:cubicBezTo>
                  <a:pt x="18504" y="238125"/>
                  <a:pt x="23812" y="232817"/>
                  <a:pt x="23812" y="226219"/>
                </a:cubicBezTo>
                <a:lnTo>
                  <a:pt x="23812" y="97135"/>
                </a:lnTo>
                <a:close/>
                <a:moveTo>
                  <a:pt x="47625" y="132705"/>
                </a:moveTo>
                <a:lnTo>
                  <a:pt x="47625" y="190500"/>
                </a:lnTo>
                <a:cubicBezTo>
                  <a:pt x="47625" y="216793"/>
                  <a:pt x="90289" y="238125"/>
                  <a:pt x="142875" y="238125"/>
                </a:cubicBezTo>
                <a:cubicBezTo>
                  <a:pt x="195461" y="238125"/>
                  <a:pt x="238125" y="216793"/>
                  <a:pt x="238125" y="190500"/>
                </a:cubicBezTo>
                <a:lnTo>
                  <a:pt x="238125" y="132655"/>
                </a:lnTo>
                <a:lnTo>
                  <a:pt x="167233" y="161875"/>
                </a:lnTo>
                <a:cubicBezTo>
                  <a:pt x="159494" y="165050"/>
                  <a:pt x="151259" y="166687"/>
                  <a:pt x="142875" y="166687"/>
                </a:cubicBezTo>
                <a:cubicBezTo>
                  <a:pt x="134491" y="166687"/>
                  <a:pt x="126256" y="165050"/>
                  <a:pt x="118517" y="161875"/>
                </a:cubicBezTo>
                <a:lnTo>
                  <a:pt x="47625" y="132655"/>
                </a:ln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357" name="Text 5"/>
          <p:cNvSpPr/>
          <p:nvPr/>
        </p:nvSpPr>
        <p:spPr>
          <a:xfrm>
            <a:off x="1028700" y="2032000"/>
            <a:ext cx="69215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 Educativo</a:t>
            </a:r>
            <a:endParaRPr dirty="0" sz="1600" lang="en-US"/>
          </a:p>
        </p:txBody>
      </p:sp>
      <p:sp>
        <p:nvSpPr>
          <p:cNvPr id="1049358" name="Text 6"/>
          <p:cNvSpPr/>
          <p:nvPr/>
        </p:nvSpPr>
        <p:spPr>
          <a:xfrm>
            <a:off x="711200" y="2540000"/>
            <a:ext cx="72136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posee uno de los sistemas educativos más reconocidos mundialmente, atractivo para estudiantes internacionales.</a:t>
            </a:r>
            <a:endParaRPr dirty="0" sz="1600" lang="en-US"/>
          </a:p>
        </p:txBody>
      </p:sp>
      <p:sp>
        <p:nvSpPr>
          <p:cNvPr id="1049359" name="Shape 7"/>
          <p:cNvSpPr/>
          <p:nvPr/>
        </p:nvSpPr>
        <p:spPr>
          <a:xfrm>
            <a:off x="736600" y="3352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360" name="Shape 8"/>
          <p:cNvSpPr/>
          <p:nvPr/>
        </p:nvSpPr>
        <p:spPr>
          <a:xfrm>
            <a:off x="736600" y="3352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61" name="Text 9"/>
          <p:cNvSpPr/>
          <p:nvPr/>
        </p:nvSpPr>
        <p:spPr>
          <a:xfrm>
            <a:off x="914400" y="35052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 Educativa</a:t>
            </a:r>
            <a:endParaRPr dirty="0" sz="1600" lang="en-US"/>
          </a:p>
        </p:txBody>
      </p:sp>
      <p:sp>
        <p:nvSpPr>
          <p:cNvPr id="1049362" name="Text 10"/>
          <p:cNvSpPr/>
          <p:nvPr/>
        </p:nvSpPr>
        <p:spPr>
          <a:xfrm>
            <a:off x="914400" y="3860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Universidades en ranking mundial, investigación de excelencia</a:t>
            </a:r>
            <a:endParaRPr dirty="0" sz="1600" lang="en-US"/>
          </a:p>
        </p:txBody>
      </p:sp>
      <p:sp>
        <p:nvSpPr>
          <p:cNvPr id="1049363" name="Shape 11"/>
          <p:cNvSpPr/>
          <p:nvPr/>
        </p:nvSpPr>
        <p:spPr>
          <a:xfrm>
            <a:off x="736600" y="4368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364" name="Shape 12"/>
          <p:cNvSpPr/>
          <p:nvPr/>
        </p:nvSpPr>
        <p:spPr>
          <a:xfrm>
            <a:off x="736600" y="4368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365" name="Text 13"/>
          <p:cNvSpPr/>
          <p:nvPr/>
        </p:nvSpPr>
        <p:spPr>
          <a:xfrm>
            <a:off x="914400" y="45212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Educación Internacional</a:t>
            </a:r>
            <a:endParaRPr dirty="0" sz="1600" lang="en-US"/>
          </a:p>
        </p:txBody>
      </p:sp>
      <p:sp>
        <p:nvSpPr>
          <p:cNvPr id="1049366" name="Text 14"/>
          <p:cNvSpPr/>
          <p:nvPr/>
        </p:nvSpPr>
        <p:spPr>
          <a:xfrm>
            <a:off x="914400" y="4876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Principal destino para estudiantes de Asia-Pacífico</a:t>
            </a:r>
            <a:endParaRPr dirty="0" sz="1600" lang="en-US"/>
          </a:p>
        </p:txBody>
      </p:sp>
      <p:sp>
        <p:nvSpPr>
          <p:cNvPr id="1049367" name="Shape 15"/>
          <p:cNvSpPr/>
          <p:nvPr/>
        </p:nvSpPr>
        <p:spPr>
          <a:xfrm>
            <a:off x="736600" y="5384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368" name="Shape 16"/>
          <p:cNvSpPr/>
          <p:nvPr/>
        </p:nvSpPr>
        <p:spPr>
          <a:xfrm>
            <a:off x="736600" y="5384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69" name="Text 17"/>
          <p:cNvSpPr/>
          <p:nvPr/>
        </p:nvSpPr>
        <p:spPr>
          <a:xfrm>
            <a:off x="914400" y="55372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Inversión Pública</a:t>
            </a:r>
            <a:endParaRPr dirty="0" sz="1600" lang="en-US"/>
          </a:p>
        </p:txBody>
      </p:sp>
      <p:sp>
        <p:nvSpPr>
          <p:cNvPr id="1049370" name="Text 18"/>
          <p:cNvSpPr/>
          <p:nvPr/>
        </p:nvSpPr>
        <p:spPr>
          <a:xfrm>
            <a:off x="914400" y="5892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Gasto en educación: </a:t>
            </a: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5.2% del PIB</a:t>
            </a:r>
            <a:endParaRPr dirty="0" sz="1600" lang="en-US"/>
          </a:p>
        </p:txBody>
      </p:sp>
      <p:sp>
        <p:nvSpPr>
          <p:cNvPr id="1049371" name="Shape 19"/>
          <p:cNvSpPr/>
          <p:nvPr/>
        </p:nvSpPr>
        <p:spPr>
          <a:xfrm>
            <a:off x="508000" y="6654800"/>
            <a:ext cx="7518400" cy="3403600"/>
          </a:xfrm>
          <a:prstGeom prst="roundRect">
            <a:avLst>
              <a:gd name="adj" fmla="val 298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372" name="Text 20"/>
          <p:cNvSpPr/>
          <p:nvPr/>
        </p:nvSpPr>
        <p:spPr>
          <a:xfrm>
            <a:off x="711200" y="68580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Estructura Educativa</a:t>
            </a:r>
            <a:endParaRPr dirty="0" sz="1600" lang="en-US"/>
          </a:p>
        </p:txBody>
      </p:sp>
      <p:sp>
        <p:nvSpPr>
          <p:cNvPr id="1049373" name="Shape 21"/>
          <p:cNvSpPr/>
          <p:nvPr/>
        </p:nvSpPr>
        <p:spPr>
          <a:xfrm>
            <a:off x="769938" y="7366000"/>
            <a:ext cx="111125" cy="177800"/>
          </a:xfrm>
          <a:custGeom>
            <a:avLst/>
            <a:ahLst/>
            <a:rect l="l" t="t" r="r" b="b"/>
            <a:pathLst>
              <a:path w="111125" h="177800">
                <a:moveTo>
                  <a:pt x="33337" y="22225"/>
                </a:moveTo>
                <a:cubicBezTo>
                  <a:pt x="33337" y="9959"/>
                  <a:pt x="43296" y="0"/>
                  <a:pt x="55563" y="0"/>
                </a:cubicBezTo>
                <a:cubicBezTo>
                  <a:pt x="67829" y="0"/>
                  <a:pt x="77788" y="9959"/>
                  <a:pt x="77788" y="22225"/>
                </a:cubicBezTo>
                <a:cubicBezTo>
                  <a:pt x="77788" y="34491"/>
                  <a:pt x="67829" y="44450"/>
                  <a:pt x="55563" y="44450"/>
                </a:cubicBezTo>
                <a:cubicBezTo>
                  <a:pt x="43296" y="44450"/>
                  <a:pt x="33337" y="34491"/>
                  <a:pt x="33337" y="22225"/>
                </a:cubicBezTo>
                <a:close/>
                <a:moveTo>
                  <a:pt x="50006" y="133350"/>
                </a:moveTo>
                <a:lnTo>
                  <a:pt x="50006" y="166688"/>
                </a:lnTo>
                <a:cubicBezTo>
                  <a:pt x="50006" y="172834"/>
                  <a:pt x="45040" y="177800"/>
                  <a:pt x="38894" y="177800"/>
                </a:cubicBezTo>
                <a:cubicBezTo>
                  <a:pt x="32747" y="177800"/>
                  <a:pt x="27781" y="172834"/>
                  <a:pt x="27781" y="166688"/>
                </a:cubicBezTo>
                <a:lnTo>
                  <a:pt x="27781" y="99943"/>
                </a:lnTo>
                <a:lnTo>
                  <a:pt x="20523" y="111472"/>
                </a:lnTo>
                <a:cubicBezTo>
                  <a:pt x="17259" y="116681"/>
                  <a:pt x="10383" y="118209"/>
                  <a:pt x="5209" y="114945"/>
                </a:cubicBezTo>
                <a:cubicBezTo>
                  <a:pt x="35" y="111681"/>
                  <a:pt x="-1563" y="104839"/>
                  <a:pt x="1702" y="99665"/>
                </a:cubicBezTo>
                <a:lnTo>
                  <a:pt x="15558" y="77683"/>
                </a:lnTo>
                <a:cubicBezTo>
                  <a:pt x="24204" y="63897"/>
                  <a:pt x="39310" y="55563"/>
                  <a:pt x="55563" y="55563"/>
                </a:cubicBezTo>
                <a:cubicBezTo>
                  <a:pt x="71815" y="55563"/>
                  <a:pt x="86921" y="63897"/>
                  <a:pt x="95567" y="77649"/>
                </a:cubicBezTo>
                <a:lnTo>
                  <a:pt x="109423" y="99665"/>
                </a:lnTo>
                <a:cubicBezTo>
                  <a:pt x="112688" y="104874"/>
                  <a:pt x="111125" y="111715"/>
                  <a:pt x="105951" y="114980"/>
                </a:cubicBezTo>
                <a:cubicBezTo>
                  <a:pt x="100776" y="118244"/>
                  <a:pt x="93901" y="116681"/>
                  <a:pt x="90636" y="111507"/>
                </a:cubicBezTo>
                <a:lnTo>
                  <a:pt x="83344" y="99943"/>
                </a:lnTo>
                <a:lnTo>
                  <a:pt x="83344" y="166688"/>
                </a:lnTo>
                <a:cubicBezTo>
                  <a:pt x="83344" y="172834"/>
                  <a:pt x="78378" y="177800"/>
                  <a:pt x="72231" y="177800"/>
                </a:cubicBezTo>
                <a:cubicBezTo>
                  <a:pt x="66085" y="177800"/>
                  <a:pt x="61119" y="172834"/>
                  <a:pt x="61119" y="166688"/>
                </a:cubicBezTo>
                <a:lnTo>
                  <a:pt x="61119" y="133350"/>
                </a:lnTo>
                <a:lnTo>
                  <a:pt x="50006" y="133350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74" name="Text 22"/>
          <p:cNvSpPr/>
          <p:nvPr/>
        </p:nvSpPr>
        <p:spPr>
          <a:xfrm>
            <a:off x="1035050" y="7315200"/>
            <a:ext cx="2374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Educación Primaria</a:t>
            </a:r>
            <a:endParaRPr dirty="0" sz="1600" lang="en-US"/>
          </a:p>
        </p:txBody>
      </p:sp>
      <p:sp>
        <p:nvSpPr>
          <p:cNvPr id="1049375" name="Text 23"/>
          <p:cNvSpPr/>
          <p:nvPr/>
        </p:nvSpPr>
        <p:spPr>
          <a:xfrm>
            <a:off x="1035050" y="7620000"/>
            <a:ext cx="2362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Obligatoria, edades 6-12 años</a:t>
            </a:r>
            <a:endParaRPr dirty="0" sz="1600" lang="en-US"/>
          </a:p>
        </p:txBody>
      </p:sp>
      <p:sp>
        <p:nvSpPr>
          <p:cNvPr id="1049376" name="Shape 24"/>
          <p:cNvSpPr/>
          <p:nvPr/>
        </p:nvSpPr>
        <p:spPr>
          <a:xfrm>
            <a:off x="747713" y="8026400"/>
            <a:ext cx="155575" cy="177800"/>
          </a:xfrm>
          <a:custGeom>
            <a:avLst/>
            <a:ahLst/>
            <a:rect l="l" t="t" r="r" b="b"/>
            <a:pathLst>
              <a:path w="155575" h="177800">
                <a:moveTo>
                  <a:pt x="83795" y="-4514"/>
                </a:moveTo>
                <a:cubicBezTo>
                  <a:pt x="79836" y="-5313"/>
                  <a:pt x="75773" y="-5313"/>
                  <a:pt x="71815" y="-4514"/>
                </a:cubicBezTo>
                <a:lnTo>
                  <a:pt x="6702" y="8508"/>
                </a:lnTo>
                <a:cubicBezTo>
                  <a:pt x="2813" y="9272"/>
                  <a:pt x="0" y="12710"/>
                  <a:pt x="0" y="16669"/>
                </a:cubicBezTo>
                <a:cubicBezTo>
                  <a:pt x="0" y="20246"/>
                  <a:pt x="2257" y="23371"/>
                  <a:pt x="5556" y="24517"/>
                </a:cubicBezTo>
                <a:lnTo>
                  <a:pt x="5556" y="50006"/>
                </a:lnTo>
                <a:lnTo>
                  <a:pt x="104" y="77301"/>
                </a:lnTo>
                <a:cubicBezTo>
                  <a:pt x="35" y="77614"/>
                  <a:pt x="0" y="77961"/>
                  <a:pt x="0" y="78308"/>
                </a:cubicBezTo>
                <a:cubicBezTo>
                  <a:pt x="0" y="81087"/>
                  <a:pt x="2257" y="83378"/>
                  <a:pt x="5070" y="83378"/>
                </a:cubicBezTo>
                <a:lnTo>
                  <a:pt x="17190" y="83378"/>
                </a:lnTo>
                <a:cubicBezTo>
                  <a:pt x="19968" y="83378"/>
                  <a:pt x="22260" y="81121"/>
                  <a:pt x="22260" y="78308"/>
                </a:cubicBezTo>
                <a:cubicBezTo>
                  <a:pt x="22260" y="77961"/>
                  <a:pt x="22225" y="77649"/>
                  <a:pt x="22156" y="77301"/>
                </a:cubicBezTo>
                <a:lnTo>
                  <a:pt x="16669" y="50006"/>
                </a:lnTo>
                <a:lnTo>
                  <a:pt x="16669" y="26844"/>
                </a:lnTo>
                <a:lnTo>
                  <a:pt x="33337" y="30177"/>
                </a:lnTo>
                <a:lnTo>
                  <a:pt x="33337" y="50006"/>
                </a:lnTo>
                <a:cubicBezTo>
                  <a:pt x="33337" y="74558"/>
                  <a:pt x="53236" y="94456"/>
                  <a:pt x="77788" y="94456"/>
                </a:cubicBezTo>
                <a:cubicBezTo>
                  <a:pt x="102339" y="94456"/>
                  <a:pt x="122238" y="74558"/>
                  <a:pt x="122238" y="50006"/>
                </a:cubicBezTo>
                <a:lnTo>
                  <a:pt x="122238" y="30177"/>
                </a:lnTo>
                <a:lnTo>
                  <a:pt x="148873" y="24864"/>
                </a:lnTo>
                <a:cubicBezTo>
                  <a:pt x="152762" y="24066"/>
                  <a:pt x="155575" y="20628"/>
                  <a:pt x="155575" y="16669"/>
                </a:cubicBezTo>
                <a:cubicBezTo>
                  <a:pt x="155575" y="12710"/>
                  <a:pt x="152762" y="9272"/>
                  <a:pt x="148873" y="8508"/>
                </a:cubicBezTo>
                <a:lnTo>
                  <a:pt x="83795" y="-4514"/>
                </a:lnTo>
                <a:close/>
                <a:moveTo>
                  <a:pt x="77788" y="77788"/>
                </a:moveTo>
                <a:cubicBezTo>
                  <a:pt x="62438" y="77788"/>
                  <a:pt x="50006" y="65355"/>
                  <a:pt x="50006" y="50006"/>
                </a:cubicBezTo>
                <a:lnTo>
                  <a:pt x="105569" y="50006"/>
                </a:lnTo>
                <a:cubicBezTo>
                  <a:pt x="105569" y="65355"/>
                  <a:pt x="93137" y="77788"/>
                  <a:pt x="77788" y="77788"/>
                </a:cubicBezTo>
                <a:close/>
                <a:moveTo>
                  <a:pt x="41707" y="111160"/>
                </a:moveTo>
                <a:cubicBezTo>
                  <a:pt x="20384" y="120953"/>
                  <a:pt x="5556" y="142483"/>
                  <a:pt x="5556" y="167486"/>
                </a:cubicBezTo>
                <a:cubicBezTo>
                  <a:pt x="5556" y="173181"/>
                  <a:pt x="10175" y="177800"/>
                  <a:pt x="15870" y="177800"/>
                </a:cubicBezTo>
                <a:lnTo>
                  <a:pt x="69453" y="177800"/>
                </a:lnTo>
                <a:lnTo>
                  <a:pt x="69453" y="127099"/>
                </a:lnTo>
                <a:lnTo>
                  <a:pt x="49520" y="112167"/>
                </a:lnTo>
                <a:cubicBezTo>
                  <a:pt x="47263" y="110465"/>
                  <a:pt x="44242" y="110014"/>
                  <a:pt x="41672" y="111194"/>
                </a:cubicBezTo>
                <a:close/>
                <a:moveTo>
                  <a:pt x="86122" y="177800"/>
                </a:moveTo>
                <a:lnTo>
                  <a:pt x="139705" y="177800"/>
                </a:lnTo>
                <a:cubicBezTo>
                  <a:pt x="145400" y="177800"/>
                  <a:pt x="150019" y="173181"/>
                  <a:pt x="150019" y="167486"/>
                </a:cubicBezTo>
                <a:cubicBezTo>
                  <a:pt x="150019" y="142483"/>
                  <a:pt x="135191" y="120953"/>
                  <a:pt x="113868" y="111194"/>
                </a:cubicBezTo>
                <a:cubicBezTo>
                  <a:pt x="111299" y="110014"/>
                  <a:pt x="108277" y="110465"/>
                  <a:pt x="106020" y="112167"/>
                </a:cubicBezTo>
                <a:lnTo>
                  <a:pt x="86087" y="127099"/>
                </a:lnTo>
                <a:lnTo>
                  <a:pt x="86087" y="177800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77" name="Text 25"/>
          <p:cNvSpPr/>
          <p:nvPr/>
        </p:nvSpPr>
        <p:spPr>
          <a:xfrm>
            <a:off x="1035050" y="7975600"/>
            <a:ext cx="35941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Educación Secundaria</a:t>
            </a:r>
            <a:endParaRPr dirty="0" sz="1600" lang="en-US"/>
          </a:p>
        </p:txBody>
      </p:sp>
      <p:sp>
        <p:nvSpPr>
          <p:cNvPr id="1049378" name="Text 26"/>
          <p:cNvSpPr/>
          <p:nvPr/>
        </p:nvSpPr>
        <p:spPr>
          <a:xfrm>
            <a:off x="1035050" y="8280400"/>
            <a:ext cx="35814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Edades 13-18 años, diversas especializaciones</a:t>
            </a:r>
            <a:endParaRPr dirty="0" sz="1600" lang="en-US"/>
          </a:p>
        </p:txBody>
      </p:sp>
      <p:sp>
        <p:nvSpPr>
          <p:cNvPr id="1049379" name="Shape 27"/>
          <p:cNvSpPr/>
          <p:nvPr/>
        </p:nvSpPr>
        <p:spPr>
          <a:xfrm>
            <a:off x="736600" y="86868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94422" y="7015"/>
                </a:moveTo>
                <a:cubicBezTo>
                  <a:pt x="91018" y="5070"/>
                  <a:pt x="86816" y="5070"/>
                  <a:pt x="83378" y="7015"/>
                </a:cubicBezTo>
                <a:lnTo>
                  <a:pt x="5591" y="51465"/>
                </a:lnTo>
                <a:cubicBezTo>
                  <a:pt x="1215" y="53965"/>
                  <a:pt x="-938" y="59105"/>
                  <a:pt x="347" y="63966"/>
                </a:cubicBezTo>
                <a:cubicBezTo>
                  <a:pt x="1632" y="68828"/>
                  <a:pt x="6077" y="72231"/>
                  <a:pt x="11112" y="72231"/>
                </a:cubicBezTo>
                <a:lnTo>
                  <a:pt x="22225" y="72231"/>
                </a:lnTo>
                <a:lnTo>
                  <a:pt x="22225" y="144463"/>
                </a:lnTo>
                <a:lnTo>
                  <a:pt x="22225" y="144463"/>
                </a:lnTo>
                <a:lnTo>
                  <a:pt x="4445" y="157798"/>
                </a:lnTo>
                <a:cubicBezTo>
                  <a:pt x="1632" y="159881"/>
                  <a:pt x="0" y="163180"/>
                  <a:pt x="0" y="166688"/>
                </a:cubicBezTo>
                <a:cubicBezTo>
                  <a:pt x="0" y="172834"/>
                  <a:pt x="4966" y="177800"/>
                  <a:pt x="11112" y="177800"/>
                </a:cubicBezTo>
                <a:lnTo>
                  <a:pt x="166688" y="177800"/>
                </a:lnTo>
                <a:cubicBezTo>
                  <a:pt x="172834" y="177800"/>
                  <a:pt x="177800" y="172834"/>
                  <a:pt x="177800" y="166688"/>
                </a:cubicBezTo>
                <a:cubicBezTo>
                  <a:pt x="177800" y="163180"/>
                  <a:pt x="176168" y="159881"/>
                  <a:pt x="173355" y="157798"/>
                </a:cubicBezTo>
                <a:lnTo>
                  <a:pt x="155575" y="144463"/>
                </a:lnTo>
                <a:lnTo>
                  <a:pt x="155575" y="72231"/>
                </a:lnTo>
                <a:lnTo>
                  <a:pt x="166688" y="72231"/>
                </a:lnTo>
                <a:cubicBezTo>
                  <a:pt x="171723" y="72231"/>
                  <a:pt x="176133" y="68828"/>
                  <a:pt x="177418" y="63966"/>
                </a:cubicBezTo>
                <a:cubicBezTo>
                  <a:pt x="178703" y="59105"/>
                  <a:pt x="176550" y="53965"/>
                  <a:pt x="172174" y="51465"/>
                </a:cubicBezTo>
                <a:lnTo>
                  <a:pt x="94387" y="7015"/>
                </a:lnTo>
                <a:close/>
                <a:moveTo>
                  <a:pt x="138906" y="72231"/>
                </a:moveTo>
                <a:lnTo>
                  <a:pt x="138906" y="144463"/>
                </a:lnTo>
                <a:lnTo>
                  <a:pt x="116681" y="144463"/>
                </a:lnTo>
                <a:lnTo>
                  <a:pt x="116681" y="72231"/>
                </a:lnTo>
                <a:lnTo>
                  <a:pt x="138906" y="72231"/>
                </a:lnTo>
                <a:close/>
                <a:moveTo>
                  <a:pt x="100013" y="72231"/>
                </a:moveTo>
                <a:lnTo>
                  <a:pt x="100013" y="144463"/>
                </a:lnTo>
                <a:lnTo>
                  <a:pt x="77788" y="144463"/>
                </a:lnTo>
                <a:lnTo>
                  <a:pt x="77788" y="72231"/>
                </a:lnTo>
                <a:lnTo>
                  <a:pt x="100013" y="72231"/>
                </a:lnTo>
                <a:close/>
                <a:moveTo>
                  <a:pt x="61119" y="72231"/>
                </a:moveTo>
                <a:lnTo>
                  <a:pt x="61119" y="144463"/>
                </a:lnTo>
                <a:lnTo>
                  <a:pt x="38894" y="144463"/>
                </a:lnTo>
                <a:lnTo>
                  <a:pt x="38894" y="72231"/>
                </a:lnTo>
                <a:lnTo>
                  <a:pt x="61119" y="72231"/>
                </a:lnTo>
                <a:close/>
                <a:moveTo>
                  <a:pt x="88900" y="33337"/>
                </a:moveTo>
                <a:cubicBezTo>
                  <a:pt x="95033" y="33337"/>
                  <a:pt x="100013" y="38317"/>
                  <a:pt x="100013" y="44450"/>
                </a:cubicBezTo>
                <a:cubicBezTo>
                  <a:pt x="100013" y="50583"/>
                  <a:pt x="95033" y="55563"/>
                  <a:pt x="88900" y="55563"/>
                </a:cubicBezTo>
                <a:cubicBezTo>
                  <a:pt x="82767" y="55563"/>
                  <a:pt x="77788" y="50583"/>
                  <a:pt x="77788" y="44450"/>
                </a:cubicBezTo>
                <a:cubicBezTo>
                  <a:pt x="77788" y="38317"/>
                  <a:pt x="82767" y="33337"/>
                  <a:pt x="88900" y="33337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80" name="Text 28"/>
          <p:cNvSpPr/>
          <p:nvPr/>
        </p:nvSpPr>
        <p:spPr>
          <a:xfrm>
            <a:off x="1035050" y="8636000"/>
            <a:ext cx="3200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Educación Superior</a:t>
            </a:r>
            <a:endParaRPr dirty="0" sz="1600" lang="en-US"/>
          </a:p>
        </p:txBody>
      </p:sp>
      <p:sp>
        <p:nvSpPr>
          <p:cNvPr id="1049381" name="Text 29"/>
          <p:cNvSpPr/>
          <p:nvPr/>
        </p:nvSpPr>
        <p:spPr>
          <a:xfrm>
            <a:off x="1035050" y="8940800"/>
            <a:ext cx="3187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Universidades, TAFE (formación técnica)</a:t>
            </a:r>
            <a:endParaRPr dirty="0" sz="1600" lang="en-US"/>
          </a:p>
        </p:txBody>
      </p:sp>
      <p:sp>
        <p:nvSpPr>
          <p:cNvPr id="1049382" name="Shape 30"/>
          <p:cNvSpPr/>
          <p:nvPr/>
        </p:nvSpPr>
        <p:spPr>
          <a:xfrm>
            <a:off x="736600" y="93472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122203" y="97234"/>
                </a:moveTo>
                <a:lnTo>
                  <a:pt x="55910" y="97234"/>
                </a:lnTo>
                <a:cubicBezTo>
                  <a:pt x="56917" y="119633"/>
                  <a:pt x="61883" y="140261"/>
                  <a:pt x="68932" y="155367"/>
                </a:cubicBezTo>
                <a:cubicBezTo>
                  <a:pt x="72891" y="163875"/>
                  <a:pt x="77162" y="169882"/>
                  <a:pt x="81121" y="173563"/>
                </a:cubicBezTo>
                <a:cubicBezTo>
                  <a:pt x="85011" y="177210"/>
                  <a:pt x="87685" y="177800"/>
                  <a:pt x="89074" y="177800"/>
                </a:cubicBezTo>
                <a:cubicBezTo>
                  <a:pt x="90463" y="177800"/>
                  <a:pt x="93137" y="177210"/>
                  <a:pt x="97026" y="173563"/>
                </a:cubicBezTo>
                <a:cubicBezTo>
                  <a:pt x="100985" y="169882"/>
                  <a:pt x="105256" y="163840"/>
                  <a:pt x="109215" y="155367"/>
                </a:cubicBezTo>
                <a:cubicBezTo>
                  <a:pt x="116265" y="140261"/>
                  <a:pt x="121230" y="119633"/>
                  <a:pt x="122238" y="97234"/>
                </a:cubicBezTo>
                <a:close/>
                <a:moveTo>
                  <a:pt x="55875" y="80566"/>
                </a:moveTo>
                <a:lnTo>
                  <a:pt x="122168" y="80566"/>
                </a:lnTo>
                <a:cubicBezTo>
                  <a:pt x="121196" y="58167"/>
                  <a:pt x="116230" y="37539"/>
                  <a:pt x="109180" y="22433"/>
                </a:cubicBezTo>
                <a:cubicBezTo>
                  <a:pt x="105221" y="13960"/>
                  <a:pt x="100950" y="7918"/>
                  <a:pt x="96991" y="4237"/>
                </a:cubicBezTo>
                <a:cubicBezTo>
                  <a:pt x="93102" y="590"/>
                  <a:pt x="90428" y="0"/>
                  <a:pt x="89039" y="0"/>
                </a:cubicBezTo>
                <a:cubicBezTo>
                  <a:pt x="87650" y="0"/>
                  <a:pt x="84976" y="590"/>
                  <a:pt x="81087" y="4237"/>
                </a:cubicBezTo>
                <a:cubicBezTo>
                  <a:pt x="77128" y="7918"/>
                  <a:pt x="72856" y="13960"/>
                  <a:pt x="68897" y="22433"/>
                </a:cubicBezTo>
                <a:cubicBezTo>
                  <a:pt x="61848" y="37539"/>
                  <a:pt x="56882" y="58167"/>
                  <a:pt x="55875" y="80566"/>
                </a:cubicBezTo>
                <a:close/>
                <a:moveTo>
                  <a:pt x="39206" y="80566"/>
                </a:moveTo>
                <a:cubicBezTo>
                  <a:pt x="40422" y="50840"/>
                  <a:pt x="48096" y="23232"/>
                  <a:pt x="59313" y="5105"/>
                </a:cubicBezTo>
                <a:cubicBezTo>
                  <a:pt x="27330" y="16426"/>
                  <a:pt x="3785" y="45561"/>
                  <a:pt x="521" y="80566"/>
                </a:cubicBezTo>
                <a:lnTo>
                  <a:pt x="39206" y="80566"/>
                </a:lnTo>
                <a:close/>
                <a:moveTo>
                  <a:pt x="521" y="97234"/>
                </a:moveTo>
                <a:cubicBezTo>
                  <a:pt x="3785" y="132239"/>
                  <a:pt x="27330" y="161374"/>
                  <a:pt x="59313" y="172695"/>
                </a:cubicBezTo>
                <a:cubicBezTo>
                  <a:pt x="48096" y="154568"/>
                  <a:pt x="40422" y="126960"/>
                  <a:pt x="39206" y="97234"/>
                </a:cubicBezTo>
                <a:lnTo>
                  <a:pt x="521" y="97234"/>
                </a:lnTo>
                <a:close/>
                <a:moveTo>
                  <a:pt x="138872" y="97234"/>
                </a:moveTo>
                <a:cubicBezTo>
                  <a:pt x="137656" y="126960"/>
                  <a:pt x="129982" y="154568"/>
                  <a:pt x="118765" y="172695"/>
                </a:cubicBezTo>
                <a:cubicBezTo>
                  <a:pt x="150748" y="161340"/>
                  <a:pt x="174293" y="132239"/>
                  <a:pt x="177557" y="97234"/>
                </a:cubicBezTo>
                <a:lnTo>
                  <a:pt x="138872" y="97234"/>
                </a:lnTo>
                <a:close/>
                <a:moveTo>
                  <a:pt x="177557" y="80566"/>
                </a:moveTo>
                <a:cubicBezTo>
                  <a:pt x="174293" y="45561"/>
                  <a:pt x="150748" y="16426"/>
                  <a:pt x="118765" y="5105"/>
                </a:cubicBezTo>
                <a:cubicBezTo>
                  <a:pt x="129982" y="23232"/>
                  <a:pt x="137656" y="50840"/>
                  <a:pt x="138872" y="80566"/>
                </a:cubicBezTo>
                <a:lnTo>
                  <a:pt x="177557" y="80566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383" name="Text 31"/>
          <p:cNvSpPr/>
          <p:nvPr/>
        </p:nvSpPr>
        <p:spPr>
          <a:xfrm>
            <a:off x="1035050" y="9296400"/>
            <a:ext cx="2667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Estudiantes Internacionales</a:t>
            </a:r>
            <a:endParaRPr dirty="0" sz="1600" lang="en-US"/>
          </a:p>
        </p:txBody>
      </p:sp>
      <p:sp>
        <p:nvSpPr>
          <p:cNvPr id="1049384" name="Text 32"/>
          <p:cNvSpPr/>
          <p:nvPr/>
        </p:nvSpPr>
        <p:spPr>
          <a:xfrm>
            <a:off x="1035050" y="9601200"/>
            <a:ext cx="2654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Gran aporte económico y cultural</a:t>
            </a:r>
            <a:endParaRPr dirty="0" sz="1600" lang="en-US"/>
          </a:p>
        </p:txBody>
      </p:sp>
      <p:sp>
        <p:nvSpPr>
          <p:cNvPr id="1049385" name="Shape 33"/>
          <p:cNvSpPr/>
          <p:nvPr/>
        </p:nvSpPr>
        <p:spPr>
          <a:xfrm>
            <a:off x="8229600" y="1828800"/>
            <a:ext cx="7518400" cy="5842000"/>
          </a:xfrm>
          <a:prstGeom prst="roundRect">
            <a:avLst>
              <a:gd name="adj" fmla="val 1739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386" name="Shape 34"/>
          <p:cNvSpPr/>
          <p:nvPr/>
        </p:nvSpPr>
        <p:spPr>
          <a:xfrm>
            <a:off x="8464550" y="2082800"/>
            <a:ext cx="254000" cy="254000"/>
          </a:xfrm>
          <a:custGeom>
            <a:avLst/>
            <a:ahLst/>
            <a:rect l="l" t="t" r="r" b="b"/>
            <a:pathLst>
              <a:path w="254000" h="254000">
                <a:moveTo>
                  <a:pt x="127000" y="53529"/>
                </a:moveTo>
                <a:lnTo>
                  <a:pt x="119559" y="43210"/>
                </a:lnTo>
                <a:cubicBezTo>
                  <a:pt x="107156" y="26045"/>
                  <a:pt x="87263" y="15875"/>
                  <a:pt x="66030" y="15875"/>
                </a:cubicBezTo>
                <a:cubicBezTo>
                  <a:pt x="29567" y="15875"/>
                  <a:pt x="0" y="45442"/>
                  <a:pt x="0" y="81905"/>
                </a:cubicBezTo>
                <a:lnTo>
                  <a:pt x="0" y="83195"/>
                </a:lnTo>
                <a:cubicBezTo>
                  <a:pt x="0" y="94903"/>
                  <a:pt x="3076" y="107007"/>
                  <a:pt x="8235" y="119063"/>
                </a:cubicBezTo>
                <a:lnTo>
                  <a:pt x="60821" y="119063"/>
                </a:lnTo>
                <a:cubicBezTo>
                  <a:pt x="62409" y="119063"/>
                  <a:pt x="63847" y="118120"/>
                  <a:pt x="64492" y="116632"/>
                </a:cubicBezTo>
                <a:lnTo>
                  <a:pt x="80268" y="78780"/>
                </a:lnTo>
                <a:cubicBezTo>
                  <a:pt x="82104" y="74414"/>
                  <a:pt x="86370" y="71537"/>
                  <a:pt x="91083" y="71438"/>
                </a:cubicBezTo>
                <a:cubicBezTo>
                  <a:pt x="95796" y="71338"/>
                  <a:pt x="100161" y="74116"/>
                  <a:pt x="102096" y="78432"/>
                </a:cubicBezTo>
                <a:lnTo>
                  <a:pt x="127546" y="134938"/>
                </a:lnTo>
                <a:lnTo>
                  <a:pt x="148084" y="93861"/>
                </a:lnTo>
                <a:cubicBezTo>
                  <a:pt x="150118" y="89843"/>
                  <a:pt x="154236" y="87263"/>
                  <a:pt x="158750" y="87263"/>
                </a:cubicBezTo>
                <a:cubicBezTo>
                  <a:pt x="163264" y="87263"/>
                  <a:pt x="167382" y="89793"/>
                  <a:pt x="169416" y="93861"/>
                </a:cubicBezTo>
                <a:lnTo>
                  <a:pt x="180925" y="116830"/>
                </a:lnTo>
                <a:cubicBezTo>
                  <a:pt x="181620" y="118170"/>
                  <a:pt x="182959" y="119013"/>
                  <a:pt x="184497" y="119013"/>
                </a:cubicBezTo>
                <a:lnTo>
                  <a:pt x="245814" y="119013"/>
                </a:lnTo>
                <a:cubicBezTo>
                  <a:pt x="251023" y="106958"/>
                  <a:pt x="254050" y="94853"/>
                  <a:pt x="254050" y="83145"/>
                </a:cubicBezTo>
                <a:lnTo>
                  <a:pt x="254050" y="81855"/>
                </a:lnTo>
                <a:cubicBezTo>
                  <a:pt x="254000" y="45442"/>
                  <a:pt x="224433" y="15875"/>
                  <a:pt x="187970" y="15875"/>
                </a:cubicBezTo>
                <a:cubicBezTo>
                  <a:pt x="166787" y="15875"/>
                  <a:pt x="146844" y="26045"/>
                  <a:pt x="134441" y="43210"/>
                </a:cubicBezTo>
                <a:lnTo>
                  <a:pt x="127000" y="53479"/>
                </a:lnTo>
                <a:close/>
                <a:moveTo>
                  <a:pt x="232966" y="142875"/>
                </a:moveTo>
                <a:lnTo>
                  <a:pt x="184448" y="142875"/>
                </a:lnTo>
                <a:cubicBezTo>
                  <a:pt x="173930" y="142875"/>
                  <a:pt x="164306" y="136922"/>
                  <a:pt x="159593" y="127496"/>
                </a:cubicBezTo>
                <a:lnTo>
                  <a:pt x="158750" y="125809"/>
                </a:lnTo>
                <a:lnTo>
                  <a:pt x="137666" y="168027"/>
                </a:lnTo>
                <a:cubicBezTo>
                  <a:pt x="135632" y="172145"/>
                  <a:pt x="131366" y="174724"/>
                  <a:pt x="126752" y="174625"/>
                </a:cubicBezTo>
                <a:cubicBezTo>
                  <a:pt x="122138" y="174526"/>
                  <a:pt x="118021" y="171797"/>
                  <a:pt x="116136" y="167630"/>
                </a:cubicBezTo>
                <a:lnTo>
                  <a:pt x="91678" y="113308"/>
                </a:lnTo>
                <a:lnTo>
                  <a:pt x="86469" y="125809"/>
                </a:lnTo>
                <a:cubicBezTo>
                  <a:pt x="82153" y="136178"/>
                  <a:pt x="72033" y="142925"/>
                  <a:pt x="60821" y="142925"/>
                </a:cubicBezTo>
                <a:lnTo>
                  <a:pt x="21034" y="142925"/>
                </a:lnTo>
                <a:cubicBezTo>
                  <a:pt x="44450" y="179536"/>
                  <a:pt x="82054" y="213221"/>
                  <a:pt x="105569" y="231180"/>
                </a:cubicBezTo>
                <a:cubicBezTo>
                  <a:pt x="111720" y="235843"/>
                  <a:pt x="119261" y="238175"/>
                  <a:pt x="126950" y="238175"/>
                </a:cubicBezTo>
                <a:cubicBezTo>
                  <a:pt x="134640" y="238175"/>
                  <a:pt x="142230" y="235893"/>
                  <a:pt x="148332" y="231180"/>
                </a:cubicBezTo>
                <a:cubicBezTo>
                  <a:pt x="171946" y="213171"/>
                  <a:pt x="209550" y="179487"/>
                  <a:pt x="232966" y="142875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387" name="Text 35"/>
          <p:cNvSpPr/>
          <p:nvPr/>
        </p:nvSpPr>
        <p:spPr>
          <a:xfrm>
            <a:off x="8750300" y="2032000"/>
            <a:ext cx="69215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 de Salud</a:t>
            </a:r>
            <a:endParaRPr dirty="0" sz="1600" lang="en-US"/>
          </a:p>
        </p:txBody>
      </p:sp>
      <p:sp>
        <p:nvSpPr>
          <p:cNvPr id="1049388" name="Text 36"/>
          <p:cNvSpPr/>
          <p:nvPr/>
        </p:nvSpPr>
        <p:spPr>
          <a:xfrm>
            <a:off x="8432800" y="2540000"/>
            <a:ext cx="72136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sistema de salud australiano (Medicare) es reconocido por su calidad y accesibilidad universal.</a:t>
            </a:r>
            <a:endParaRPr dirty="0" sz="1600" lang="en-US"/>
          </a:p>
        </p:txBody>
      </p:sp>
      <p:sp>
        <p:nvSpPr>
          <p:cNvPr id="1049389" name="Shape 37"/>
          <p:cNvSpPr/>
          <p:nvPr/>
        </p:nvSpPr>
        <p:spPr>
          <a:xfrm>
            <a:off x="8432800" y="3352800"/>
            <a:ext cx="34798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390" name="Text 38"/>
          <p:cNvSpPr/>
          <p:nvPr/>
        </p:nvSpPr>
        <p:spPr>
          <a:xfrm>
            <a:off x="8489950" y="3505200"/>
            <a:ext cx="33655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9.4%</a:t>
            </a:r>
            <a:endParaRPr dirty="0" sz="1600" lang="en-US"/>
          </a:p>
        </p:txBody>
      </p:sp>
      <p:sp>
        <p:nvSpPr>
          <p:cNvPr id="1049391" name="Text 39"/>
          <p:cNvSpPr/>
          <p:nvPr/>
        </p:nvSpPr>
        <p:spPr>
          <a:xfrm>
            <a:off x="8540750" y="39624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Gasto en salud/PIB</a:t>
            </a:r>
            <a:endParaRPr dirty="0" sz="1600" lang="en-US"/>
          </a:p>
        </p:txBody>
      </p:sp>
      <p:sp>
        <p:nvSpPr>
          <p:cNvPr id="1049392" name="Shape 40"/>
          <p:cNvSpPr/>
          <p:nvPr/>
        </p:nvSpPr>
        <p:spPr>
          <a:xfrm>
            <a:off x="12065000" y="3352800"/>
            <a:ext cx="34798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393" name="Text 41"/>
          <p:cNvSpPr/>
          <p:nvPr/>
        </p:nvSpPr>
        <p:spPr>
          <a:xfrm>
            <a:off x="12122150" y="3505200"/>
            <a:ext cx="33655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#3</a:t>
            </a:r>
            <a:endParaRPr dirty="0" sz="1600" lang="en-US"/>
          </a:p>
        </p:txBody>
      </p:sp>
      <p:sp>
        <p:nvSpPr>
          <p:cNvPr id="1049394" name="Text 42"/>
          <p:cNvSpPr/>
          <p:nvPr/>
        </p:nvSpPr>
        <p:spPr>
          <a:xfrm>
            <a:off x="12172950" y="39624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Ranking IDH mundial</a:t>
            </a:r>
            <a:endParaRPr dirty="0" sz="1600" lang="en-US"/>
          </a:p>
        </p:txBody>
      </p:sp>
      <p:sp>
        <p:nvSpPr>
          <p:cNvPr id="1049395" name="Shape 43"/>
          <p:cNvSpPr/>
          <p:nvPr/>
        </p:nvSpPr>
        <p:spPr>
          <a:xfrm>
            <a:off x="8432800" y="45212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396" name="Text 44"/>
          <p:cNvSpPr/>
          <p:nvPr/>
        </p:nvSpPr>
        <p:spPr>
          <a:xfrm>
            <a:off x="8585200" y="46736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Medicare</a:t>
            </a:r>
            <a:endParaRPr dirty="0" sz="1600" lang="en-US"/>
          </a:p>
        </p:txBody>
      </p:sp>
      <p:sp>
        <p:nvSpPr>
          <p:cNvPr id="1049397" name="Text 45"/>
          <p:cNvSpPr/>
          <p:nvPr/>
        </p:nvSpPr>
        <p:spPr>
          <a:xfrm>
            <a:off x="8585200" y="50292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Cobertura universal gratuita para residentes</a:t>
            </a:r>
            <a:endParaRPr dirty="0" sz="1600" lang="en-US"/>
          </a:p>
        </p:txBody>
      </p:sp>
      <p:sp>
        <p:nvSpPr>
          <p:cNvPr id="1049398" name="Shape 46"/>
          <p:cNvSpPr/>
          <p:nvPr/>
        </p:nvSpPr>
        <p:spPr>
          <a:xfrm>
            <a:off x="8432800" y="55372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399" name="Text 47"/>
          <p:cNvSpPr/>
          <p:nvPr/>
        </p:nvSpPr>
        <p:spPr>
          <a:xfrm>
            <a:off x="8585200" y="56896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Seguros Privados</a:t>
            </a:r>
            <a:endParaRPr dirty="0" sz="1600" lang="en-US"/>
          </a:p>
        </p:txBody>
      </p:sp>
      <p:sp>
        <p:nvSpPr>
          <p:cNvPr id="1049400" name="Text 48"/>
          <p:cNvSpPr/>
          <p:nvPr/>
        </p:nvSpPr>
        <p:spPr>
          <a:xfrm>
            <a:off x="8585200" y="60452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Complementarios para servicios adicionales</a:t>
            </a:r>
            <a:endParaRPr dirty="0" sz="1600" lang="en-US"/>
          </a:p>
        </p:txBody>
      </p:sp>
      <p:sp>
        <p:nvSpPr>
          <p:cNvPr id="1049401" name="Shape 49"/>
          <p:cNvSpPr/>
          <p:nvPr/>
        </p:nvSpPr>
        <p:spPr>
          <a:xfrm>
            <a:off x="8432800" y="65532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402" name="Text 50"/>
          <p:cNvSpPr/>
          <p:nvPr/>
        </p:nvSpPr>
        <p:spPr>
          <a:xfrm>
            <a:off x="8585200" y="67056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 de Atención</a:t>
            </a:r>
            <a:endParaRPr dirty="0" sz="1600" lang="en-US"/>
          </a:p>
        </p:txBody>
      </p:sp>
      <p:sp>
        <p:nvSpPr>
          <p:cNvPr id="1049403" name="Text 51"/>
          <p:cNvSpPr/>
          <p:nvPr/>
        </p:nvSpPr>
        <p:spPr>
          <a:xfrm>
            <a:off x="8585200" y="70612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Hospitales de primer nivel, tecnología avanzada</a:t>
            </a:r>
            <a:endParaRPr dirty="0" sz="1600" lang="en-US"/>
          </a:p>
        </p:txBody>
      </p:sp>
      <p:sp>
        <p:nvSpPr>
          <p:cNvPr id="1049404" name="Shape 52"/>
          <p:cNvSpPr/>
          <p:nvPr/>
        </p:nvSpPr>
        <p:spPr>
          <a:xfrm>
            <a:off x="8229600" y="7823200"/>
            <a:ext cx="7518400" cy="2540000"/>
          </a:xfrm>
          <a:prstGeom prst="roundRect">
            <a:avLst>
              <a:gd name="adj" fmla="val 4000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405" name="Text 53"/>
          <p:cNvSpPr/>
          <p:nvPr/>
        </p:nvSpPr>
        <p:spPr>
          <a:xfrm>
            <a:off x="8432800" y="80264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Indicadores de Bienestar</a:t>
            </a:r>
            <a:endParaRPr dirty="0" sz="1600" lang="en-US"/>
          </a:p>
        </p:txBody>
      </p:sp>
      <p:sp>
        <p:nvSpPr>
          <p:cNvPr id="1049406" name="Text 54"/>
          <p:cNvSpPr/>
          <p:nvPr/>
        </p:nvSpPr>
        <p:spPr>
          <a:xfrm>
            <a:off x="8432800" y="8483600"/>
            <a:ext cx="1473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Esperanza de vida</a:t>
            </a:r>
            <a:endParaRPr dirty="0" sz="1600" lang="en-US"/>
          </a:p>
        </p:txBody>
      </p:sp>
      <p:sp>
        <p:nvSpPr>
          <p:cNvPr id="1049407" name="Text 55"/>
          <p:cNvSpPr/>
          <p:nvPr/>
        </p:nvSpPr>
        <p:spPr>
          <a:xfrm>
            <a:off x="14810978" y="8483600"/>
            <a:ext cx="8255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83.2 años</a:t>
            </a:r>
            <a:endParaRPr dirty="0" sz="1600" lang="en-US"/>
          </a:p>
        </p:txBody>
      </p:sp>
      <p:sp>
        <p:nvSpPr>
          <p:cNvPr id="1049408" name="Text 56"/>
          <p:cNvSpPr/>
          <p:nvPr/>
        </p:nvSpPr>
        <p:spPr>
          <a:xfrm>
            <a:off x="8432800" y="8839200"/>
            <a:ext cx="2108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Tasa de mortalidad infantil</a:t>
            </a:r>
            <a:endParaRPr dirty="0" sz="1600" lang="en-US"/>
          </a:p>
        </p:txBody>
      </p:sp>
      <p:sp>
        <p:nvSpPr>
          <p:cNvPr id="1049409" name="Text 57"/>
          <p:cNvSpPr/>
          <p:nvPr/>
        </p:nvSpPr>
        <p:spPr>
          <a:xfrm>
            <a:off x="15142071" y="8839200"/>
            <a:ext cx="49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3.1‰</a:t>
            </a:r>
            <a:endParaRPr dirty="0" sz="1600" lang="en-US"/>
          </a:p>
        </p:txBody>
      </p:sp>
      <p:sp>
        <p:nvSpPr>
          <p:cNvPr id="1049410" name="Text 58"/>
          <p:cNvSpPr/>
          <p:nvPr/>
        </p:nvSpPr>
        <p:spPr>
          <a:xfrm>
            <a:off x="8432800" y="9194800"/>
            <a:ext cx="901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Índice Gini</a:t>
            </a:r>
            <a:endParaRPr dirty="0" sz="1600" lang="en-US"/>
          </a:p>
        </p:txBody>
      </p:sp>
      <p:sp>
        <p:nvSpPr>
          <p:cNvPr id="1049411" name="Text 59"/>
          <p:cNvSpPr/>
          <p:nvPr/>
        </p:nvSpPr>
        <p:spPr>
          <a:xfrm>
            <a:off x="15120838" y="9194800"/>
            <a:ext cx="5080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0.347</a:t>
            </a:r>
            <a:endParaRPr dirty="0" sz="1600" lang="en-US"/>
          </a:p>
        </p:txBody>
      </p:sp>
      <p:sp>
        <p:nvSpPr>
          <p:cNvPr id="1049412" name="Text 60"/>
          <p:cNvSpPr/>
          <p:nvPr/>
        </p:nvSpPr>
        <p:spPr>
          <a:xfrm>
            <a:off x="8432800" y="9550400"/>
            <a:ext cx="13335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Población activa</a:t>
            </a:r>
            <a:endParaRPr dirty="0" sz="1600" lang="en-US"/>
          </a:p>
        </p:txBody>
      </p:sp>
      <p:sp>
        <p:nvSpPr>
          <p:cNvPr id="1049413" name="Text 61"/>
          <p:cNvSpPr/>
          <p:nvPr/>
        </p:nvSpPr>
        <p:spPr>
          <a:xfrm>
            <a:off x="15048508" y="9550400"/>
            <a:ext cx="584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65.0%</a:t>
            </a:r>
            <a:endParaRPr dirty="0" sz="1600" lang="en-US"/>
          </a:p>
        </p:txBody>
      </p:sp>
      <p:sp>
        <p:nvSpPr>
          <p:cNvPr id="1049414" name="Text 62"/>
          <p:cNvSpPr/>
          <p:nvPr/>
        </p:nvSpPr>
        <p:spPr>
          <a:xfrm>
            <a:off x="8432800" y="9906000"/>
            <a:ext cx="1574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Tasa de desempleo</a:t>
            </a:r>
            <a:endParaRPr dirty="0" sz="1600" lang="en-US"/>
          </a:p>
        </p:txBody>
      </p:sp>
      <p:sp>
        <p:nvSpPr>
          <p:cNvPr id="1049415" name="Text 63"/>
          <p:cNvSpPr/>
          <p:nvPr/>
        </p:nvSpPr>
        <p:spPr>
          <a:xfrm>
            <a:off x="15171539" y="9906000"/>
            <a:ext cx="457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5.4%</a:t>
            </a:r>
            <a:endParaRPr dirty="0" sz="1600" lang="en-US"/>
          </a:p>
        </p:txBody>
      </p:sp>
      <p:sp>
        <p:nvSpPr>
          <p:cNvPr id="1049416" name="Shape 64"/>
          <p:cNvSpPr/>
          <p:nvPr/>
        </p:nvSpPr>
        <p:spPr>
          <a:xfrm>
            <a:off x="8235950" y="10521950"/>
            <a:ext cx="7505700" cy="1181100"/>
          </a:xfrm>
          <a:prstGeom prst="roundRect">
            <a:avLst>
              <a:gd name="adj" fmla="val 8602"/>
            </a:avLst>
          </a:prstGeom>
          <a:solidFill>
            <a:srgbClr val="D8976C">
              <a:alpha val="10196"/>
            </a:srgbClr>
          </a:solidFill>
          <a:ln w="12700">
            <a:solidFill>
              <a:srgbClr val="D8976C">
                <a:alpha val="30196"/>
              </a:srgbClr>
            </a:solidFill>
            <a:prstDash val="solid"/>
          </a:ln>
        </p:spPr>
      </p:sp>
      <p:sp>
        <p:nvSpPr>
          <p:cNvPr id="1049417" name="Shape 65"/>
          <p:cNvSpPr/>
          <p:nvPr/>
        </p:nvSpPr>
        <p:spPr>
          <a:xfrm>
            <a:off x="8420100" y="107315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01600" y="0"/>
                </a:moveTo>
                <a:cubicBezTo>
                  <a:pt x="107434" y="0"/>
                  <a:pt x="112792" y="3215"/>
                  <a:pt x="115570" y="8334"/>
                </a:cubicBezTo>
                <a:lnTo>
                  <a:pt x="201295" y="167084"/>
                </a:lnTo>
                <a:cubicBezTo>
                  <a:pt x="203954" y="172006"/>
                  <a:pt x="203835" y="177959"/>
                  <a:pt x="200978" y="182761"/>
                </a:cubicBezTo>
                <a:cubicBezTo>
                  <a:pt x="198120" y="187563"/>
                  <a:pt x="192921" y="190500"/>
                  <a:pt x="187325" y="190500"/>
                </a:cubicBezTo>
                <a:lnTo>
                  <a:pt x="15875" y="190500"/>
                </a:lnTo>
                <a:cubicBezTo>
                  <a:pt x="10279" y="190500"/>
                  <a:pt x="5120" y="187563"/>
                  <a:pt x="2223" y="182761"/>
                </a:cubicBezTo>
                <a:cubicBezTo>
                  <a:pt x="-675" y="177959"/>
                  <a:pt x="-754" y="172006"/>
                  <a:pt x="1905" y="167084"/>
                </a:cubicBezTo>
                <a:lnTo>
                  <a:pt x="87630" y="8334"/>
                </a:lnTo>
                <a:cubicBezTo>
                  <a:pt x="90408" y="3215"/>
                  <a:pt x="95766" y="0"/>
                  <a:pt x="101600" y="0"/>
                </a:cubicBezTo>
                <a:close/>
                <a:moveTo>
                  <a:pt x="101600" y="66675"/>
                </a:moveTo>
                <a:cubicBezTo>
                  <a:pt x="96322" y="66675"/>
                  <a:pt x="92075" y="70922"/>
                  <a:pt x="92075" y="76200"/>
                </a:cubicBezTo>
                <a:lnTo>
                  <a:pt x="92075" y="120650"/>
                </a:lnTo>
                <a:cubicBezTo>
                  <a:pt x="92075" y="125928"/>
                  <a:pt x="96322" y="130175"/>
                  <a:pt x="101600" y="130175"/>
                </a:cubicBezTo>
                <a:cubicBezTo>
                  <a:pt x="106878" y="130175"/>
                  <a:pt x="111125" y="125928"/>
                  <a:pt x="111125" y="120650"/>
                </a:cubicBezTo>
                <a:lnTo>
                  <a:pt x="111125" y="76200"/>
                </a:lnTo>
                <a:cubicBezTo>
                  <a:pt x="111125" y="70922"/>
                  <a:pt x="106878" y="66675"/>
                  <a:pt x="101600" y="66675"/>
                </a:cubicBezTo>
                <a:close/>
                <a:moveTo>
                  <a:pt x="112197" y="152400"/>
                </a:moveTo>
                <a:cubicBezTo>
                  <a:pt x="112438" y="148467"/>
                  <a:pt x="110476" y="144724"/>
                  <a:pt x="107104" y="142685"/>
                </a:cubicBezTo>
                <a:cubicBezTo>
                  <a:pt x="103732" y="140645"/>
                  <a:pt x="99507" y="140645"/>
                  <a:pt x="96135" y="142685"/>
                </a:cubicBezTo>
                <a:cubicBezTo>
                  <a:pt x="92764" y="144724"/>
                  <a:pt x="90802" y="148467"/>
                  <a:pt x="91043" y="152400"/>
                </a:cubicBezTo>
                <a:cubicBezTo>
                  <a:pt x="90802" y="156333"/>
                  <a:pt x="92764" y="160076"/>
                  <a:pt x="96135" y="162115"/>
                </a:cubicBezTo>
                <a:cubicBezTo>
                  <a:pt x="99507" y="164155"/>
                  <a:pt x="103732" y="164155"/>
                  <a:pt x="107104" y="162115"/>
                </a:cubicBezTo>
                <a:cubicBezTo>
                  <a:pt x="110476" y="160076"/>
                  <a:pt x="112438" y="156333"/>
                  <a:pt x="112197" y="15240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418" name="Text 66"/>
          <p:cNvSpPr/>
          <p:nvPr/>
        </p:nvSpPr>
        <p:spPr>
          <a:xfrm>
            <a:off x="8648700" y="10680700"/>
            <a:ext cx="7035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Desafíos</a:t>
            </a:r>
            <a:endParaRPr dirty="0" sz="1600" lang="en-US"/>
          </a:p>
        </p:txBody>
      </p:sp>
      <p:sp>
        <p:nvSpPr>
          <p:cNvPr id="1049419" name="Text 67"/>
          <p:cNvSpPr/>
          <p:nvPr/>
        </p:nvSpPr>
        <p:spPr>
          <a:xfrm>
            <a:off x="8394700" y="11036300"/>
            <a:ext cx="72771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Brechas en cobertura para zonas rurales y comunidades indígenas. Desigualdades en acceso a servicios especializados.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1A2E35"/>
        </a:solidFill>
      </p:bgPr>
    </p:bg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0" descr="https://kimi-web-img.moonshot.cn/img/media.sciencephoto.com/f13ed59535cae50245d78a99fee150e331db6834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25000"/>
          </a:blip>
          <a:srcRect l="0" t="11864" r="0" b="11864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9423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8000"/>
                </a:srgbClr>
              </a:gs>
              <a:gs pos="50000">
                <a:srgbClr val="1A2E35">
                  <a:alpha val="90000"/>
                </a:srgbClr>
              </a:gs>
              <a:gs pos="100000">
                <a:srgbClr val="1A2E35">
                  <a:alpha val="70000"/>
                </a:srgbClr>
              </a:gs>
            </a:gsLst>
            <a:lin ang="0" scaled="1"/>
          </a:gradFill>
        </p:spPr>
      </p:sp>
      <p:sp>
        <p:nvSpPr>
          <p:cNvPr id="1049424" name="Text 1"/>
          <p:cNvSpPr/>
          <p:nvPr/>
        </p:nvSpPr>
        <p:spPr>
          <a:xfrm>
            <a:off x="508000" y="2654300"/>
            <a:ext cx="1742678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Capítulo 08</a:t>
            </a:r>
            <a:endParaRPr dirty="0" sz="1600" lang="en-US"/>
          </a:p>
        </p:txBody>
      </p:sp>
      <p:sp>
        <p:nvSpPr>
          <p:cNvPr id="1049425" name="Text 2"/>
          <p:cNvSpPr/>
          <p:nvPr/>
        </p:nvSpPr>
        <p:spPr>
          <a:xfrm>
            <a:off x="508000" y="3105150"/>
            <a:ext cx="15697200" cy="2286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Medio</a:t>
            </a:r>
            <a:endParaRPr dirty="0" sz="1600" lang="en-US"/>
          </a:p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Ambiente</a:t>
            </a:r>
            <a:endParaRPr dirty="0" sz="1600" lang="en-US"/>
          </a:p>
        </p:txBody>
      </p:sp>
      <p:sp>
        <p:nvSpPr>
          <p:cNvPr id="1049426" name="Shape 3"/>
          <p:cNvSpPr/>
          <p:nvPr/>
        </p:nvSpPr>
        <p:spPr>
          <a:xfrm>
            <a:off x="508000" y="5695950"/>
            <a:ext cx="16256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427" name="Text 4"/>
          <p:cNvSpPr/>
          <p:nvPr/>
        </p:nvSpPr>
        <p:spPr>
          <a:xfrm>
            <a:off x="508000" y="6051550"/>
            <a:ext cx="8686800" cy="4953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2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Desafíos ambientales y sostenibilidad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1A2E35"/>
        </a:solidFill>
      </p:bgPr>
    </p:bg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1" name="Text 0"/>
          <p:cNvSpPr/>
          <p:nvPr/>
        </p:nvSpPr>
        <p:spPr>
          <a:xfrm>
            <a:off x="508000" y="565150"/>
            <a:ext cx="1998663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Medio Ambiente</a:t>
            </a:r>
            <a:endParaRPr dirty="0" sz="1600" lang="en-US"/>
          </a:p>
        </p:txBody>
      </p:sp>
      <p:sp>
        <p:nvSpPr>
          <p:cNvPr id="1049432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Cambio Climático y Sostenibilidad</a:t>
            </a:r>
            <a:endParaRPr dirty="0" sz="1600" lang="en-US"/>
          </a:p>
        </p:txBody>
      </p:sp>
      <p:sp>
        <p:nvSpPr>
          <p:cNvPr id="1049433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434" name="Shape 3"/>
          <p:cNvSpPr/>
          <p:nvPr/>
        </p:nvSpPr>
        <p:spPr>
          <a:xfrm>
            <a:off x="508000" y="1828800"/>
            <a:ext cx="7518400" cy="6451600"/>
          </a:xfrm>
          <a:prstGeom prst="roundRect">
            <a:avLst>
              <a:gd name="adj" fmla="val 157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435" name="Text 4"/>
          <p:cNvSpPr/>
          <p:nvPr/>
        </p:nvSpPr>
        <p:spPr>
          <a:xfrm>
            <a:off x="7112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Desafíos Ambientales Críticos</a:t>
            </a:r>
            <a:endParaRPr dirty="0" sz="1600" lang="en-US"/>
          </a:p>
        </p:txBody>
      </p:sp>
      <p:sp>
        <p:nvSpPr>
          <p:cNvPr id="1049436" name="Text 5"/>
          <p:cNvSpPr/>
          <p:nvPr/>
        </p:nvSpPr>
        <p:spPr>
          <a:xfrm>
            <a:off x="711200" y="2540000"/>
            <a:ext cx="72136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enfrenta múltiples amenazas ambientales que requieren acción urgente y coordinada.</a:t>
            </a:r>
            <a:endParaRPr dirty="0" sz="1600" lang="en-US"/>
          </a:p>
        </p:txBody>
      </p:sp>
      <p:sp>
        <p:nvSpPr>
          <p:cNvPr id="1049437" name="Shape 6"/>
          <p:cNvSpPr/>
          <p:nvPr/>
        </p:nvSpPr>
        <p:spPr>
          <a:xfrm>
            <a:off x="736600" y="3352800"/>
            <a:ext cx="7086600" cy="1168400"/>
          </a:xfrm>
          <a:custGeom>
            <a:avLst/>
            <a:ahLst/>
            <a:rect l="l" t="t" r="r" b="b"/>
            <a:pathLst>
              <a:path w="7086600" h="1168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1117600"/>
                </a:lnTo>
                <a:cubicBezTo>
                  <a:pt x="7086600" y="1145637"/>
                  <a:pt x="7063837" y="1168400"/>
                  <a:pt x="7035800" y="1168400"/>
                </a:cubicBezTo>
                <a:lnTo>
                  <a:pt x="50800" y="1168400"/>
                </a:lnTo>
                <a:cubicBezTo>
                  <a:pt x="22763" y="1168400"/>
                  <a:pt x="0" y="1145637"/>
                  <a:pt x="0" y="1117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438" name="Shape 7"/>
          <p:cNvSpPr/>
          <p:nvPr/>
        </p:nvSpPr>
        <p:spPr>
          <a:xfrm>
            <a:off x="736600" y="3352800"/>
            <a:ext cx="50800" cy="1168400"/>
          </a:xfrm>
          <a:custGeom>
            <a:avLst/>
            <a:ahLst/>
            <a:rect l="l" t="t" r="r" b="b"/>
            <a:pathLst>
              <a:path w="50800" h="1168400">
                <a:moveTo>
                  <a:pt x="50800" y="0"/>
                </a:moveTo>
                <a:lnTo>
                  <a:pt x="50800" y="0"/>
                </a:lnTo>
                <a:lnTo>
                  <a:pt x="50800" y="1168400"/>
                </a:lnTo>
                <a:lnTo>
                  <a:pt x="50800" y="1168400"/>
                </a:lnTo>
                <a:cubicBezTo>
                  <a:pt x="22763" y="1168400"/>
                  <a:pt x="0" y="1145637"/>
                  <a:pt x="0" y="1117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39" name="Shape 8"/>
          <p:cNvSpPr/>
          <p:nvPr/>
        </p:nvSpPr>
        <p:spPr>
          <a:xfrm>
            <a:off x="939800" y="35560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38100" y="38100"/>
                </a:moveTo>
                <a:cubicBezTo>
                  <a:pt x="38100" y="17066"/>
                  <a:pt x="55166" y="0"/>
                  <a:pt x="76200" y="0"/>
                </a:cubicBezTo>
                <a:cubicBezTo>
                  <a:pt x="97234" y="0"/>
                  <a:pt x="114300" y="17066"/>
                  <a:pt x="114300" y="38100"/>
                </a:cubicBezTo>
                <a:lnTo>
                  <a:pt x="114300" y="103465"/>
                </a:lnTo>
                <a:cubicBezTo>
                  <a:pt x="126008" y="113943"/>
                  <a:pt x="133350" y="129143"/>
                  <a:pt x="133350" y="146050"/>
                </a:cubicBezTo>
                <a:cubicBezTo>
                  <a:pt x="133350" y="177602"/>
                  <a:pt x="107752" y="203200"/>
                  <a:pt x="76200" y="203200"/>
                </a:cubicBezTo>
                <a:cubicBezTo>
                  <a:pt x="44648" y="203200"/>
                  <a:pt x="19050" y="177602"/>
                  <a:pt x="19050" y="146050"/>
                </a:cubicBezTo>
                <a:cubicBezTo>
                  <a:pt x="19050" y="129143"/>
                  <a:pt x="26392" y="113903"/>
                  <a:pt x="38100" y="103465"/>
                </a:cubicBezTo>
                <a:lnTo>
                  <a:pt x="38100" y="38100"/>
                </a:lnTo>
                <a:close/>
                <a:moveTo>
                  <a:pt x="76200" y="171450"/>
                </a:moveTo>
                <a:cubicBezTo>
                  <a:pt x="90210" y="171450"/>
                  <a:pt x="101600" y="160060"/>
                  <a:pt x="101600" y="146050"/>
                </a:cubicBezTo>
                <a:cubicBezTo>
                  <a:pt x="101600" y="135374"/>
                  <a:pt x="95052" y="126246"/>
                  <a:pt x="85725" y="122515"/>
                </a:cubicBezTo>
                <a:lnTo>
                  <a:pt x="85725" y="38100"/>
                </a:lnTo>
                <a:cubicBezTo>
                  <a:pt x="85725" y="32822"/>
                  <a:pt x="81478" y="28575"/>
                  <a:pt x="76200" y="28575"/>
                </a:cubicBezTo>
                <a:cubicBezTo>
                  <a:pt x="70922" y="28575"/>
                  <a:pt x="66675" y="32822"/>
                  <a:pt x="66675" y="38100"/>
                </a:cubicBezTo>
                <a:lnTo>
                  <a:pt x="66675" y="122515"/>
                </a:lnTo>
                <a:cubicBezTo>
                  <a:pt x="57348" y="126286"/>
                  <a:pt x="50800" y="135414"/>
                  <a:pt x="50800" y="146050"/>
                </a:cubicBezTo>
                <a:cubicBezTo>
                  <a:pt x="50800" y="160060"/>
                  <a:pt x="62190" y="171450"/>
                  <a:pt x="76200" y="171450"/>
                </a:cubicBezTo>
                <a:close/>
                <a:moveTo>
                  <a:pt x="184150" y="31750"/>
                </a:moveTo>
                <a:cubicBezTo>
                  <a:pt x="184150" y="24741"/>
                  <a:pt x="178459" y="19050"/>
                  <a:pt x="171450" y="19050"/>
                </a:cubicBezTo>
                <a:cubicBezTo>
                  <a:pt x="164441" y="19050"/>
                  <a:pt x="158750" y="24741"/>
                  <a:pt x="158750" y="31750"/>
                </a:cubicBezTo>
                <a:cubicBezTo>
                  <a:pt x="158750" y="38759"/>
                  <a:pt x="164441" y="44450"/>
                  <a:pt x="171450" y="44450"/>
                </a:cubicBezTo>
                <a:cubicBezTo>
                  <a:pt x="178459" y="44450"/>
                  <a:pt x="184150" y="38759"/>
                  <a:pt x="184150" y="31750"/>
                </a:cubicBezTo>
                <a:close/>
                <a:moveTo>
                  <a:pt x="139700" y="31750"/>
                </a:moveTo>
                <a:cubicBezTo>
                  <a:pt x="139700" y="14227"/>
                  <a:pt x="153927" y="0"/>
                  <a:pt x="171450" y="0"/>
                </a:cubicBezTo>
                <a:cubicBezTo>
                  <a:pt x="188973" y="0"/>
                  <a:pt x="203200" y="14227"/>
                  <a:pt x="203200" y="31750"/>
                </a:cubicBezTo>
                <a:cubicBezTo>
                  <a:pt x="203200" y="49273"/>
                  <a:pt x="188973" y="63500"/>
                  <a:pt x="171450" y="63500"/>
                </a:cubicBezTo>
                <a:cubicBezTo>
                  <a:pt x="153927" y="63500"/>
                  <a:pt x="139700" y="49273"/>
                  <a:pt x="139700" y="3175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40" name="Text 9"/>
          <p:cNvSpPr/>
          <p:nvPr/>
        </p:nvSpPr>
        <p:spPr>
          <a:xfrm>
            <a:off x="1270000" y="3505200"/>
            <a:ext cx="24511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Aumento de Temperaturas</a:t>
            </a:r>
            <a:endParaRPr dirty="0" sz="1600" lang="en-US"/>
          </a:p>
        </p:txBody>
      </p:sp>
      <p:sp>
        <p:nvSpPr>
          <p:cNvPr id="1049441" name="Text 10"/>
          <p:cNvSpPr/>
          <p:nvPr/>
        </p:nvSpPr>
        <p:spPr>
          <a:xfrm>
            <a:off x="914400" y="3860800"/>
            <a:ext cx="68453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Incremento de 1.1°C por encima del promedio. Los últimos 3 años fueron los más calurosos registrados.</a:t>
            </a:r>
            <a:endParaRPr dirty="0" sz="1600" lang="en-US"/>
          </a:p>
        </p:txBody>
      </p:sp>
      <p:sp>
        <p:nvSpPr>
          <p:cNvPr id="1049442" name="Shape 11"/>
          <p:cNvSpPr/>
          <p:nvPr/>
        </p:nvSpPr>
        <p:spPr>
          <a:xfrm>
            <a:off x="736600" y="4622800"/>
            <a:ext cx="7086600" cy="1168400"/>
          </a:xfrm>
          <a:custGeom>
            <a:avLst/>
            <a:ahLst/>
            <a:rect l="l" t="t" r="r" b="b"/>
            <a:pathLst>
              <a:path w="7086600" h="1168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1117600"/>
                </a:lnTo>
                <a:cubicBezTo>
                  <a:pt x="7086600" y="1145637"/>
                  <a:pt x="7063837" y="1168400"/>
                  <a:pt x="7035800" y="1168400"/>
                </a:cubicBezTo>
                <a:lnTo>
                  <a:pt x="50800" y="1168400"/>
                </a:lnTo>
                <a:cubicBezTo>
                  <a:pt x="22763" y="1168400"/>
                  <a:pt x="0" y="1145637"/>
                  <a:pt x="0" y="1117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443" name="Shape 12"/>
          <p:cNvSpPr/>
          <p:nvPr/>
        </p:nvSpPr>
        <p:spPr>
          <a:xfrm>
            <a:off x="736600" y="4622800"/>
            <a:ext cx="50800" cy="1168400"/>
          </a:xfrm>
          <a:custGeom>
            <a:avLst/>
            <a:ahLst/>
            <a:rect l="l" t="t" r="r" b="b"/>
            <a:pathLst>
              <a:path w="50800" h="1168400">
                <a:moveTo>
                  <a:pt x="50800" y="0"/>
                </a:moveTo>
                <a:lnTo>
                  <a:pt x="50800" y="0"/>
                </a:lnTo>
                <a:lnTo>
                  <a:pt x="50800" y="1168400"/>
                </a:lnTo>
                <a:lnTo>
                  <a:pt x="50800" y="1168400"/>
                </a:lnTo>
                <a:cubicBezTo>
                  <a:pt x="22763" y="1168400"/>
                  <a:pt x="0" y="1145637"/>
                  <a:pt x="0" y="1117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444" name="Shape 13"/>
          <p:cNvSpPr/>
          <p:nvPr/>
        </p:nvSpPr>
        <p:spPr>
          <a:xfrm>
            <a:off x="927100" y="4826000"/>
            <a:ext cx="228600" cy="203200"/>
          </a:xfrm>
          <a:custGeom>
            <a:avLst/>
            <a:ahLst/>
            <a:rect l="l" t="t" r="r" b="b"/>
            <a:pathLst>
              <a:path w="228600" h="203200">
                <a:moveTo>
                  <a:pt x="70723" y="-4008"/>
                </a:moveTo>
                <a:cubicBezTo>
                  <a:pt x="73660" y="-5239"/>
                  <a:pt x="76994" y="-4882"/>
                  <a:pt x="79653" y="-3135"/>
                </a:cubicBezTo>
                <a:lnTo>
                  <a:pt x="114498" y="19963"/>
                </a:lnTo>
                <a:lnTo>
                  <a:pt x="149344" y="-3135"/>
                </a:lnTo>
                <a:cubicBezTo>
                  <a:pt x="152003" y="-4882"/>
                  <a:pt x="155337" y="-5199"/>
                  <a:pt x="158274" y="-4008"/>
                </a:cubicBezTo>
                <a:cubicBezTo>
                  <a:pt x="161211" y="-2818"/>
                  <a:pt x="163274" y="-198"/>
                  <a:pt x="163909" y="2897"/>
                </a:cubicBezTo>
                <a:lnTo>
                  <a:pt x="172204" y="43855"/>
                </a:lnTo>
                <a:lnTo>
                  <a:pt x="213162" y="52149"/>
                </a:lnTo>
                <a:cubicBezTo>
                  <a:pt x="216257" y="52784"/>
                  <a:pt x="218877" y="54928"/>
                  <a:pt x="220067" y="57825"/>
                </a:cubicBezTo>
                <a:cubicBezTo>
                  <a:pt x="221258" y="60722"/>
                  <a:pt x="220940" y="64095"/>
                  <a:pt x="219194" y="66754"/>
                </a:cubicBezTo>
                <a:lnTo>
                  <a:pt x="196096" y="101600"/>
                </a:lnTo>
                <a:lnTo>
                  <a:pt x="219194" y="136446"/>
                </a:lnTo>
                <a:cubicBezTo>
                  <a:pt x="220940" y="139105"/>
                  <a:pt x="221258" y="142438"/>
                  <a:pt x="220067" y="145375"/>
                </a:cubicBezTo>
                <a:cubicBezTo>
                  <a:pt x="218877" y="148312"/>
                  <a:pt x="216257" y="150455"/>
                  <a:pt x="213162" y="151051"/>
                </a:cubicBezTo>
                <a:lnTo>
                  <a:pt x="172164" y="159306"/>
                </a:lnTo>
                <a:lnTo>
                  <a:pt x="163909" y="200303"/>
                </a:lnTo>
                <a:cubicBezTo>
                  <a:pt x="163274" y="203398"/>
                  <a:pt x="161131" y="206018"/>
                  <a:pt x="158234" y="207208"/>
                </a:cubicBezTo>
                <a:cubicBezTo>
                  <a:pt x="155337" y="208399"/>
                  <a:pt x="151963" y="208082"/>
                  <a:pt x="149304" y="206335"/>
                </a:cubicBezTo>
                <a:lnTo>
                  <a:pt x="114459" y="183237"/>
                </a:lnTo>
                <a:lnTo>
                  <a:pt x="79613" y="206335"/>
                </a:lnTo>
                <a:cubicBezTo>
                  <a:pt x="76954" y="208082"/>
                  <a:pt x="73620" y="208399"/>
                  <a:pt x="70683" y="207208"/>
                </a:cubicBezTo>
                <a:cubicBezTo>
                  <a:pt x="67747" y="206018"/>
                  <a:pt x="65603" y="203398"/>
                  <a:pt x="65008" y="200303"/>
                </a:cubicBezTo>
                <a:lnTo>
                  <a:pt x="56753" y="159306"/>
                </a:lnTo>
                <a:lnTo>
                  <a:pt x="15756" y="151011"/>
                </a:lnTo>
                <a:cubicBezTo>
                  <a:pt x="12660" y="150376"/>
                  <a:pt x="10041" y="148233"/>
                  <a:pt x="8850" y="145336"/>
                </a:cubicBezTo>
                <a:cubicBezTo>
                  <a:pt x="7660" y="142438"/>
                  <a:pt x="7977" y="139065"/>
                  <a:pt x="9723" y="136406"/>
                </a:cubicBezTo>
                <a:lnTo>
                  <a:pt x="32822" y="101600"/>
                </a:lnTo>
                <a:lnTo>
                  <a:pt x="9723" y="66754"/>
                </a:lnTo>
                <a:cubicBezTo>
                  <a:pt x="7977" y="64095"/>
                  <a:pt x="7660" y="60762"/>
                  <a:pt x="8850" y="57825"/>
                </a:cubicBezTo>
                <a:cubicBezTo>
                  <a:pt x="10041" y="54888"/>
                  <a:pt x="12660" y="52745"/>
                  <a:pt x="15756" y="52149"/>
                </a:cubicBezTo>
                <a:lnTo>
                  <a:pt x="56753" y="43894"/>
                </a:lnTo>
                <a:lnTo>
                  <a:pt x="65048" y="2897"/>
                </a:lnTo>
                <a:cubicBezTo>
                  <a:pt x="65683" y="-198"/>
                  <a:pt x="67826" y="-2818"/>
                  <a:pt x="70723" y="-4008"/>
                </a:cubicBezTo>
                <a:close/>
                <a:moveTo>
                  <a:pt x="82391" y="101600"/>
                </a:moveTo>
                <a:cubicBezTo>
                  <a:pt x="82391" y="90200"/>
                  <a:pt x="88473" y="79666"/>
                  <a:pt x="98346" y="73966"/>
                </a:cubicBezTo>
                <a:cubicBezTo>
                  <a:pt x="108218" y="68266"/>
                  <a:pt x="120382" y="68266"/>
                  <a:pt x="130254" y="73966"/>
                </a:cubicBezTo>
                <a:cubicBezTo>
                  <a:pt x="140127" y="79666"/>
                  <a:pt x="146209" y="90200"/>
                  <a:pt x="146209" y="101600"/>
                </a:cubicBezTo>
                <a:cubicBezTo>
                  <a:pt x="146209" y="119211"/>
                  <a:pt x="131911" y="133509"/>
                  <a:pt x="114300" y="133509"/>
                </a:cubicBezTo>
                <a:cubicBezTo>
                  <a:pt x="96689" y="133509"/>
                  <a:pt x="82391" y="119211"/>
                  <a:pt x="82391" y="101600"/>
                </a:cubicBezTo>
                <a:close/>
                <a:moveTo>
                  <a:pt x="165259" y="101600"/>
                </a:moveTo>
                <a:cubicBezTo>
                  <a:pt x="165259" y="73475"/>
                  <a:pt x="142425" y="50641"/>
                  <a:pt x="114300" y="50641"/>
                </a:cubicBezTo>
                <a:cubicBezTo>
                  <a:pt x="86175" y="50641"/>
                  <a:pt x="63341" y="73475"/>
                  <a:pt x="63341" y="101600"/>
                </a:cubicBezTo>
                <a:cubicBezTo>
                  <a:pt x="63341" y="119806"/>
                  <a:pt x="73054" y="136629"/>
                  <a:pt x="88821" y="145732"/>
                </a:cubicBezTo>
                <a:cubicBezTo>
                  <a:pt x="104587" y="154834"/>
                  <a:pt x="124013" y="154834"/>
                  <a:pt x="139779" y="145732"/>
                </a:cubicBezTo>
                <a:cubicBezTo>
                  <a:pt x="155546" y="136629"/>
                  <a:pt x="165259" y="119806"/>
                  <a:pt x="165259" y="10160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445" name="Text 14"/>
          <p:cNvSpPr/>
          <p:nvPr/>
        </p:nvSpPr>
        <p:spPr>
          <a:xfrm>
            <a:off x="1270000" y="4775200"/>
            <a:ext cx="1917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Sequías Prolongadas</a:t>
            </a:r>
            <a:endParaRPr dirty="0" sz="1600" lang="en-US"/>
          </a:p>
        </p:txBody>
      </p:sp>
      <p:sp>
        <p:nvSpPr>
          <p:cNvPr id="1049446" name="Text 15"/>
          <p:cNvSpPr/>
          <p:nvPr/>
        </p:nvSpPr>
        <p:spPr>
          <a:xfrm>
            <a:off x="914400" y="5130800"/>
            <a:ext cx="68453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"Big Dry" (1996-2010) y sequías recurrentes. Impacto severo en agricultura y recursos hídricos.</a:t>
            </a:r>
            <a:endParaRPr dirty="0" sz="1600" lang="en-US"/>
          </a:p>
        </p:txBody>
      </p:sp>
      <p:sp>
        <p:nvSpPr>
          <p:cNvPr id="1049447" name="Shape 16"/>
          <p:cNvSpPr/>
          <p:nvPr/>
        </p:nvSpPr>
        <p:spPr>
          <a:xfrm>
            <a:off x="736600" y="5892800"/>
            <a:ext cx="7086600" cy="1168400"/>
          </a:xfrm>
          <a:custGeom>
            <a:avLst/>
            <a:ahLst/>
            <a:rect l="l" t="t" r="r" b="b"/>
            <a:pathLst>
              <a:path w="7086600" h="1168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1117600"/>
                </a:lnTo>
                <a:cubicBezTo>
                  <a:pt x="7086600" y="1145637"/>
                  <a:pt x="7063837" y="1168400"/>
                  <a:pt x="7035800" y="1168400"/>
                </a:cubicBezTo>
                <a:lnTo>
                  <a:pt x="50800" y="1168400"/>
                </a:lnTo>
                <a:cubicBezTo>
                  <a:pt x="22763" y="1168400"/>
                  <a:pt x="0" y="1145637"/>
                  <a:pt x="0" y="1117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448" name="Shape 17"/>
          <p:cNvSpPr/>
          <p:nvPr/>
        </p:nvSpPr>
        <p:spPr>
          <a:xfrm>
            <a:off x="736600" y="5892800"/>
            <a:ext cx="50800" cy="1168400"/>
          </a:xfrm>
          <a:custGeom>
            <a:avLst/>
            <a:ahLst/>
            <a:rect l="l" t="t" r="r" b="b"/>
            <a:pathLst>
              <a:path w="50800" h="1168400">
                <a:moveTo>
                  <a:pt x="50800" y="0"/>
                </a:moveTo>
                <a:lnTo>
                  <a:pt x="50800" y="0"/>
                </a:lnTo>
                <a:lnTo>
                  <a:pt x="50800" y="1168400"/>
                </a:lnTo>
                <a:lnTo>
                  <a:pt x="50800" y="1168400"/>
                </a:lnTo>
                <a:cubicBezTo>
                  <a:pt x="22763" y="1168400"/>
                  <a:pt x="0" y="1145637"/>
                  <a:pt x="0" y="1117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49" name="Shape 18"/>
          <p:cNvSpPr/>
          <p:nvPr/>
        </p:nvSpPr>
        <p:spPr>
          <a:xfrm>
            <a:off x="952500" y="6096000"/>
            <a:ext cx="177800" cy="203200"/>
          </a:xfrm>
          <a:custGeom>
            <a:avLst/>
            <a:ahLst/>
            <a:rect l="l" t="t" r="r" b="b"/>
            <a:pathLst>
              <a:path w="177800" h="203200">
                <a:moveTo>
                  <a:pt x="63698" y="-10477"/>
                </a:moveTo>
                <a:cubicBezTo>
                  <a:pt x="67389" y="-13573"/>
                  <a:pt x="72827" y="-13454"/>
                  <a:pt x="76359" y="-10120"/>
                </a:cubicBezTo>
                <a:cubicBezTo>
                  <a:pt x="81240" y="-5517"/>
                  <a:pt x="85606" y="-437"/>
                  <a:pt x="89813" y="4723"/>
                </a:cubicBezTo>
                <a:cubicBezTo>
                  <a:pt x="95171" y="11271"/>
                  <a:pt x="101600" y="19923"/>
                  <a:pt x="107791" y="30202"/>
                </a:cubicBezTo>
                <a:cubicBezTo>
                  <a:pt x="109855" y="27503"/>
                  <a:pt x="111760" y="25122"/>
                  <a:pt x="113427" y="23098"/>
                </a:cubicBezTo>
                <a:cubicBezTo>
                  <a:pt x="113863" y="22582"/>
                  <a:pt x="114300" y="22027"/>
                  <a:pt x="114737" y="21471"/>
                </a:cubicBezTo>
                <a:cubicBezTo>
                  <a:pt x="117872" y="17582"/>
                  <a:pt x="121761" y="12700"/>
                  <a:pt x="126960" y="12700"/>
                </a:cubicBezTo>
                <a:cubicBezTo>
                  <a:pt x="132278" y="12700"/>
                  <a:pt x="136009" y="17423"/>
                  <a:pt x="139184" y="21471"/>
                </a:cubicBezTo>
                <a:cubicBezTo>
                  <a:pt x="139700" y="22146"/>
                  <a:pt x="140216" y="22781"/>
                  <a:pt x="140732" y="23376"/>
                </a:cubicBezTo>
                <a:cubicBezTo>
                  <a:pt x="144820" y="28297"/>
                  <a:pt x="150257" y="35401"/>
                  <a:pt x="155694" y="44172"/>
                </a:cubicBezTo>
                <a:cubicBezTo>
                  <a:pt x="166489" y="61595"/>
                  <a:pt x="177760" y="86400"/>
                  <a:pt x="177760" y="114260"/>
                </a:cubicBezTo>
                <a:cubicBezTo>
                  <a:pt x="177760" y="163354"/>
                  <a:pt x="137954" y="203160"/>
                  <a:pt x="88860" y="203160"/>
                </a:cubicBezTo>
                <a:cubicBezTo>
                  <a:pt x="39767" y="203160"/>
                  <a:pt x="0" y="163393"/>
                  <a:pt x="0" y="114300"/>
                </a:cubicBezTo>
                <a:cubicBezTo>
                  <a:pt x="0" y="78145"/>
                  <a:pt x="16312" y="46831"/>
                  <a:pt x="31948" y="25003"/>
                </a:cubicBezTo>
                <a:cubicBezTo>
                  <a:pt x="39846" y="14010"/>
                  <a:pt x="47704" y="5199"/>
                  <a:pt x="53618" y="-833"/>
                </a:cubicBezTo>
                <a:cubicBezTo>
                  <a:pt x="56872" y="-4167"/>
                  <a:pt x="60166" y="-7461"/>
                  <a:pt x="63738" y="-10438"/>
                </a:cubicBezTo>
                <a:close/>
                <a:moveTo>
                  <a:pt x="89575" y="165100"/>
                </a:moveTo>
                <a:cubicBezTo>
                  <a:pt x="99616" y="165100"/>
                  <a:pt x="108506" y="162322"/>
                  <a:pt x="116880" y="156766"/>
                </a:cubicBezTo>
                <a:cubicBezTo>
                  <a:pt x="133588" y="145098"/>
                  <a:pt x="138073" y="121761"/>
                  <a:pt x="128032" y="103426"/>
                </a:cubicBezTo>
                <a:cubicBezTo>
                  <a:pt x="126246" y="99854"/>
                  <a:pt x="121682" y="99616"/>
                  <a:pt x="119102" y="102632"/>
                </a:cubicBezTo>
                <a:lnTo>
                  <a:pt x="109101" y="114260"/>
                </a:lnTo>
                <a:cubicBezTo>
                  <a:pt x="106482" y="117277"/>
                  <a:pt x="101759" y="117197"/>
                  <a:pt x="99298" y="114062"/>
                </a:cubicBezTo>
                <a:cubicBezTo>
                  <a:pt x="92432" y="105291"/>
                  <a:pt x="79812" y="89297"/>
                  <a:pt x="73382" y="81121"/>
                </a:cubicBezTo>
                <a:cubicBezTo>
                  <a:pt x="71239" y="78383"/>
                  <a:pt x="67350" y="77946"/>
                  <a:pt x="64849" y="80367"/>
                </a:cubicBezTo>
                <a:cubicBezTo>
                  <a:pt x="57587" y="87432"/>
                  <a:pt x="44410" y="102910"/>
                  <a:pt x="44410" y="121761"/>
                </a:cubicBezTo>
                <a:cubicBezTo>
                  <a:pt x="44410" y="148987"/>
                  <a:pt x="64492" y="165100"/>
                  <a:pt x="89535" y="1651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50" name="Text 19"/>
          <p:cNvSpPr/>
          <p:nvPr/>
        </p:nvSpPr>
        <p:spPr>
          <a:xfrm>
            <a:off x="1270000" y="6045200"/>
            <a:ext cx="18923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Incendios Forestales</a:t>
            </a:r>
            <a:endParaRPr dirty="0" sz="1600" lang="en-US"/>
          </a:p>
        </p:txBody>
      </p:sp>
      <p:sp>
        <p:nvSpPr>
          <p:cNvPr id="1049451" name="Text 20"/>
          <p:cNvSpPr/>
          <p:nvPr/>
        </p:nvSpPr>
        <p:spPr>
          <a:xfrm>
            <a:off x="914400" y="6400800"/>
            <a:ext cx="68453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"Black Summer" (2019-2020): 24M hectáreas quemadas, 3,000 millones de animales afectados.</a:t>
            </a:r>
            <a:endParaRPr dirty="0" sz="1600" lang="en-US"/>
          </a:p>
        </p:txBody>
      </p:sp>
      <p:sp>
        <p:nvSpPr>
          <p:cNvPr id="1049452" name="Shape 21"/>
          <p:cNvSpPr/>
          <p:nvPr/>
        </p:nvSpPr>
        <p:spPr>
          <a:xfrm>
            <a:off x="736600" y="7162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453" name="Shape 22"/>
          <p:cNvSpPr/>
          <p:nvPr/>
        </p:nvSpPr>
        <p:spPr>
          <a:xfrm>
            <a:off x="736600" y="7162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454" name="Shape 23"/>
          <p:cNvSpPr/>
          <p:nvPr/>
        </p:nvSpPr>
        <p:spPr>
          <a:xfrm>
            <a:off x="939800" y="73660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62957" y="49252"/>
                </a:moveTo>
                <a:cubicBezTo>
                  <a:pt x="171172" y="55443"/>
                  <a:pt x="181213" y="61436"/>
                  <a:pt x="192405" y="62944"/>
                </a:cubicBezTo>
                <a:cubicBezTo>
                  <a:pt x="197604" y="63659"/>
                  <a:pt x="202406" y="59968"/>
                  <a:pt x="203121" y="54769"/>
                </a:cubicBezTo>
                <a:cubicBezTo>
                  <a:pt x="203835" y="49570"/>
                  <a:pt x="200144" y="44768"/>
                  <a:pt x="194945" y="44053"/>
                </a:cubicBezTo>
                <a:cubicBezTo>
                  <a:pt x="188635" y="43220"/>
                  <a:pt x="181769" y="39568"/>
                  <a:pt x="174427" y="34052"/>
                </a:cubicBezTo>
                <a:cubicBezTo>
                  <a:pt x="159187" y="22543"/>
                  <a:pt x="138509" y="22543"/>
                  <a:pt x="123230" y="34052"/>
                </a:cubicBezTo>
                <a:cubicBezTo>
                  <a:pt x="113705" y="41235"/>
                  <a:pt x="107077" y="44490"/>
                  <a:pt x="101600" y="44490"/>
                </a:cubicBezTo>
                <a:cubicBezTo>
                  <a:pt x="96123" y="44490"/>
                  <a:pt x="89495" y="41235"/>
                  <a:pt x="79970" y="34052"/>
                </a:cubicBezTo>
                <a:cubicBezTo>
                  <a:pt x="64730" y="22543"/>
                  <a:pt x="44053" y="22543"/>
                  <a:pt x="28773" y="34052"/>
                </a:cubicBezTo>
                <a:cubicBezTo>
                  <a:pt x="21431" y="39568"/>
                  <a:pt x="14565" y="43220"/>
                  <a:pt x="8255" y="44053"/>
                </a:cubicBezTo>
                <a:cubicBezTo>
                  <a:pt x="3056" y="44768"/>
                  <a:pt x="-635" y="49530"/>
                  <a:pt x="79" y="54769"/>
                </a:cubicBezTo>
                <a:cubicBezTo>
                  <a:pt x="794" y="60007"/>
                  <a:pt x="5556" y="63659"/>
                  <a:pt x="10795" y="62944"/>
                </a:cubicBezTo>
                <a:cubicBezTo>
                  <a:pt x="21987" y="61436"/>
                  <a:pt x="32068" y="55443"/>
                  <a:pt x="40243" y="49252"/>
                </a:cubicBezTo>
                <a:cubicBezTo>
                  <a:pt x="48697" y="42863"/>
                  <a:pt x="60047" y="42863"/>
                  <a:pt x="68501" y="49252"/>
                </a:cubicBezTo>
                <a:cubicBezTo>
                  <a:pt x="78105" y="56515"/>
                  <a:pt x="89257" y="63500"/>
                  <a:pt x="101600" y="63500"/>
                </a:cubicBezTo>
                <a:cubicBezTo>
                  <a:pt x="113943" y="63500"/>
                  <a:pt x="125055" y="56475"/>
                  <a:pt x="134699" y="49252"/>
                </a:cubicBezTo>
                <a:cubicBezTo>
                  <a:pt x="143153" y="42863"/>
                  <a:pt x="154503" y="42863"/>
                  <a:pt x="162957" y="49252"/>
                </a:cubicBezTo>
                <a:close/>
                <a:moveTo>
                  <a:pt x="162957" y="106402"/>
                </a:moveTo>
                <a:cubicBezTo>
                  <a:pt x="171172" y="112593"/>
                  <a:pt x="181213" y="118586"/>
                  <a:pt x="192405" y="120094"/>
                </a:cubicBezTo>
                <a:cubicBezTo>
                  <a:pt x="197604" y="120809"/>
                  <a:pt x="202406" y="117118"/>
                  <a:pt x="203121" y="111919"/>
                </a:cubicBezTo>
                <a:cubicBezTo>
                  <a:pt x="203835" y="106720"/>
                  <a:pt x="200144" y="101918"/>
                  <a:pt x="194945" y="101203"/>
                </a:cubicBezTo>
                <a:cubicBezTo>
                  <a:pt x="188635" y="100370"/>
                  <a:pt x="181769" y="96718"/>
                  <a:pt x="174427" y="91202"/>
                </a:cubicBezTo>
                <a:cubicBezTo>
                  <a:pt x="159187" y="79693"/>
                  <a:pt x="138509" y="79693"/>
                  <a:pt x="123230" y="91202"/>
                </a:cubicBezTo>
                <a:cubicBezTo>
                  <a:pt x="113705" y="98385"/>
                  <a:pt x="107077" y="101640"/>
                  <a:pt x="101600" y="101640"/>
                </a:cubicBezTo>
                <a:cubicBezTo>
                  <a:pt x="96123" y="101640"/>
                  <a:pt x="89495" y="98385"/>
                  <a:pt x="79970" y="91202"/>
                </a:cubicBezTo>
                <a:cubicBezTo>
                  <a:pt x="64730" y="79693"/>
                  <a:pt x="44053" y="79693"/>
                  <a:pt x="28773" y="91202"/>
                </a:cubicBezTo>
                <a:cubicBezTo>
                  <a:pt x="21431" y="96718"/>
                  <a:pt x="14565" y="100370"/>
                  <a:pt x="8255" y="101203"/>
                </a:cubicBezTo>
                <a:cubicBezTo>
                  <a:pt x="3056" y="101878"/>
                  <a:pt x="-635" y="106680"/>
                  <a:pt x="79" y="111919"/>
                </a:cubicBezTo>
                <a:cubicBezTo>
                  <a:pt x="794" y="117157"/>
                  <a:pt x="5556" y="120809"/>
                  <a:pt x="10795" y="120094"/>
                </a:cubicBezTo>
                <a:cubicBezTo>
                  <a:pt x="21987" y="118586"/>
                  <a:pt x="32068" y="112593"/>
                  <a:pt x="40243" y="106402"/>
                </a:cubicBezTo>
                <a:cubicBezTo>
                  <a:pt x="48697" y="100013"/>
                  <a:pt x="60047" y="100013"/>
                  <a:pt x="68501" y="106402"/>
                </a:cubicBezTo>
                <a:cubicBezTo>
                  <a:pt x="78105" y="113665"/>
                  <a:pt x="89257" y="120650"/>
                  <a:pt x="101600" y="120650"/>
                </a:cubicBezTo>
                <a:cubicBezTo>
                  <a:pt x="113943" y="120650"/>
                  <a:pt x="125055" y="113625"/>
                  <a:pt x="134699" y="106402"/>
                </a:cubicBezTo>
                <a:cubicBezTo>
                  <a:pt x="143153" y="100013"/>
                  <a:pt x="154503" y="100013"/>
                  <a:pt x="162957" y="106402"/>
                </a:cubicBezTo>
                <a:close/>
                <a:moveTo>
                  <a:pt x="134699" y="163552"/>
                </a:moveTo>
                <a:cubicBezTo>
                  <a:pt x="143153" y="157163"/>
                  <a:pt x="154503" y="157163"/>
                  <a:pt x="162957" y="163552"/>
                </a:cubicBezTo>
                <a:cubicBezTo>
                  <a:pt x="171172" y="169743"/>
                  <a:pt x="181213" y="175736"/>
                  <a:pt x="192405" y="177244"/>
                </a:cubicBezTo>
                <a:cubicBezTo>
                  <a:pt x="197604" y="177959"/>
                  <a:pt x="202406" y="174268"/>
                  <a:pt x="203121" y="169069"/>
                </a:cubicBezTo>
                <a:cubicBezTo>
                  <a:pt x="203835" y="163870"/>
                  <a:pt x="200144" y="159068"/>
                  <a:pt x="194945" y="158353"/>
                </a:cubicBezTo>
                <a:cubicBezTo>
                  <a:pt x="188635" y="157520"/>
                  <a:pt x="181769" y="153868"/>
                  <a:pt x="174427" y="148352"/>
                </a:cubicBezTo>
                <a:cubicBezTo>
                  <a:pt x="159187" y="136843"/>
                  <a:pt x="138509" y="136843"/>
                  <a:pt x="123230" y="148352"/>
                </a:cubicBezTo>
                <a:cubicBezTo>
                  <a:pt x="113705" y="155535"/>
                  <a:pt x="107077" y="158790"/>
                  <a:pt x="101600" y="158790"/>
                </a:cubicBezTo>
                <a:cubicBezTo>
                  <a:pt x="96123" y="158790"/>
                  <a:pt x="89495" y="155535"/>
                  <a:pt x="79970" y="148352"/>
                </a:cubicBezTo>
                <a:cubicBezTo>
                  <a:pt x="64730" y="136843"/>
                  <a:pt x="44053" y="136843"/>
                  <a:pt x="28773" y="148352"/>
                </a:cubicBezTo>
                <a:cubicBezTo>
                  <a:pt x="21431" y="153868"/>
                  <a:pt x="14565" y="157520"/>
                  <a:pt x="8255" y="158353"/>
                </a:cubicBezTo>
                <a:cubicBezTo>
                  <a:pt x="3056" y="159068"/>
                  <a:pt x="-635" y="163830"/>
                  <a:pt x="79" y="169069"/>
                </a:cubicBezTo>
                <a:cubicBezTo>
                  <a:pt x="794" y="174308"/>
                  <a:pt x="5556" y="177959"/>
                  <a:pt x="10795" y="177244"/>
                </a:cubicBezTo>
                <a:cubicBezTo>
                  <a:pt x="21987" y="175736"/>
                  <a:pt x="32068" y="169743"/>
                  <a:pt x="40243" y="163552"/>
                </a:cubicBezTo>
                <a:cubicBezTo>
                  <a:pt x="48697" y="157163"/>
                  <a:pt x="60047" y="157163"/>
                  <a:pt x="68501" y="163552"/>
                </a:cubicBezTo>
                <a:cubicBezTo>
                  <a:pt x="78105" y="170815"/>
                  <a:pt x="89257" y="177800"/>
                  <a:pt x="101600" y="177800"/>
                </a:cubicBezTo>
                <a:cubicBezTo>
                  <a:pt x="113943" y="177800"/>
                  <a:pt x="125055" y="170775"/>
                  <a:pt x="134699" y="163552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455" name="Text 24"/>
          <p:cNvSpPr/>
          <p:nvPr/>
        </p:nvSpPr>
        <p:spPr>
          <a:xfrm>
            <a:off x="1270000" y="7315200"/>
            <a:ext cx="1993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Gran Barrera de Coral</a:t>
            </a:r>
            <a:endParaRPr dirty="0" sz="1600" lang="en-US"/>
          </a:p>
        </p:txBody>
      </p:sp>
      <p:sp>
        <p:nvSpPr>
          <p:cNvPr id="1049456" name="Text 25"/>
          <p:cNvSpPr/>
          <p:nvPr/>
        </p:nvSpPr>
        <p:spPr>
          <a:xfrm>
            <a:off x="914400" y="7670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Blanqueamiento masivo por acidificación oceánica y temperaturas elevadas.</a:t>
            </a:r>
            <a:endParaRPr dirty="0" sz="1600" lang="en-US"/>
          </a:p>
        </p:txBody>
      </p:sp>
      <p:sp>
        <p:nvSpPr>
          <p:cNvPr id="1049457" name="Shape 26"/>
          <p:cNvSpPr/>
          <p:nvPr/>
        </p:nvSpPr>
        <p:spPr>
          <a:xfrm>
            <a:off x="508000" y="8432800"/>
            <a:ext cx="7518400" cy="2590800"/>
          </a:xfrm>
          <a:prstGeom prst="roundRect">
            <a:avLst>
              <a:gd name="adj" fmla="val 3922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458" name="Text 27"/>
          <p:cNvSpPr/>
          <p:nvPr/>
        </p:nvSpPr>
        <p:spPr>
          <a:xfrm>
            <a:off x="711200" y="86360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 en la Cuenca Murray-Darling</a:t>
            </a:r>
            <a:endParaRPr dirty="0" sz="1600" lang="en-US"/>
          </a:p>
        </p:txBody>
      </p:sp>
      <p:sp>
        <p:nvSpPr>
          <p:cNvPr id="1049459" name="Shape 28"/>
          <p:cNvSpPr/>
          <p:nvPr/>
        </p:nvSpPr>
        <p:spPr>
          <a:xfrm>
            <a:off x="711200" y="9093200"/>
            <a:ext cx="7112000" cy="1727200"/>
          </a:xfrm>
          <a:prstGeom prst="roundRect">
            <a:avLst>
              <a:gd name="adj" fmla="val 2941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460" name="Text 29"/>
          <p:cNvSpPr/>
          <p:nvPr/>
        </p:nvSpPr>
        <p:spPr>
          <a:xfrm>
            <a:off x="863600" y="92456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Reducción del caudal por cambio climático:</a:t>
            </a:r>
            <a:endParaRPr dirty="0" sz="1600" lang="en-US"/>
          </a:p>
        </p:txBody>
      </p:sp>
      <p:sp>
        <p:nvSpPr>
          <p:cNvPr id="1049461" name="Text 30"/>
          <p:cNvSpPr/>
          <p:nvPr/>
        </p:nvSpPr>
        <p:spPr>
          <a:xfrm>
            <a:off x="863600" y="9652000"/>
            <a:ext cx="19939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Por cada 1°C de aumento</a:t>
            </a:r>
            <a:endParaRPr dirty="0" sz="1600" lang="en-US"/>
          </a:p>
        </p:txBody>
      </p:sp>
      <p:sp>
        <p:nvSpPr>
          <p:cNvPr id="1049462" name="Text 31"/>
          <p:cNvSpPr/>
          <p:nvPr/>
        </p:nvSpPr>
        <p:spPr>
          <a:xfrm>
            <a:off x="7175103" y="9601200"/>
            <a:ext cx="6096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-15%</a:t>
            </a:r>
            <a:endParaRPr dirty="0" sz="1600" lang="en-US"/>
          </a:p>
        </p:txBody>
      </p:sp>
      <p:sp>
        <p:nvSpPr>
          <p:cNvPr id="1049463" name="Text 32"/>
          <p:cNvSpPr/>
          <p:nvPr/>
        </p:nvSpPr>
        <p:spPr>
          <a:xfrm>
            <a:off x="863600" y="10058400"/>
            <a:ext cx="1320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Pérdida de agua</a:t>
            </a:r>
            <a:endParaRPr dirty="0" sz="1600" lang="en-US"/>
          </a:p>
        </p:txBody>
      </p:sp>
      <p:sp>
        <p:nvSpPr>
          <p:cNvPr id="1049464" name="Text 33"/>
          <p:cNvSpPr/>
          <p:nvPr/>
        </p:nvSpPr>
        <p:spPr>
          <a:xfrm>
            <a:off x="6776938" y="10007600"/>
            <a:ext cx="1003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1,850 GL</a:t>
            </a:r>
            <a:endParaRPr dirty="0" sz="1600" lang="en-US"/>
          </a:p>
        </p:txBody>
      </p:sp>
      <p:sp>
        <p:nvSpPr>
          <p:cNvPr id="1049465" name="Text 34"/>
          <p:cNvSpPr/>
          <p:nvPr/>
        </p:nvSpPr>
        <p:spPr>
          <a:xfrm>
            <a:off x="863600" y="10464800"/>
            <a:ext cx="6883400" cy="2032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dirty="0" sz="12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niveles actuales ya están por debajo de lo proyectado para 2030</a:t>
            </a:r>
            <a:endParaRPr dirty="0" sz="1600" lang="en-US"/>
          </a:p>
        </p:txBody>
      </p:sp>
      <p:sp>
        <p:nvSpPr>
          <p:cNvPr id="1049466" name="Shape 35"/>
          <p:cNvSpPr/>
          <p:nvPr/>
        </p:nvSpPr>
        <p:spPr>
          <a:xfrm>
            <a:off x="8229600" y="1828800"/>
            <a:ext cx="7518400" cy="3860800"/>
          </a:xfrm>
          <a:prstGeom prst="roundRect">
            <a:avLst>
              <a:gd name="adj" fmla="val 2632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467" name="Text 36"/>
          <p:cNvSpPr/>
          <p:nvPr/>
        </p:nvSpPr>
        <p:spPr>
          <a:xfrm>
            <a:off x="84328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Políticas de Mitigación</a:t>
            </a:r>
            <a:endParaRPr dirty="0" sz="1600" lang="en-US"/>
          </a:p>
        </p:txBody>
      </p:sp>
      <p:sp>
        <p:nvSpPr>
          <p:cNvPr id="1049468" name="Shape 37"/>
          <p:cNvSpPr/>
          <p:nvPr/>
        </p:nvSpPr>
        <p:spPr>
          <a:xfrm>
            <a:off x="8432800" y="25400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469" name="Shape 38"/>
          <p:cNvSpPr/>
          <p:nvPr/>
        </p:nvSpPr>
        <p:spPr>
          <a:xfrm>
            <a:off x="8610600" y="27432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14300" y="12700"/>
                </a:moveTo>
                <a:cubicBezTo>
                  <a:pt x="114300" y="19725"/>
                  <a:pt x="119975" y="25400"/>
                  <a:pt x="127000" y="25400"/>
                </a:cubicBezTo>
                <a:lnTo>
                  <a:pt x="142875" y="25400"/>
                </a:lnTo>
                <a:cubicBezTo>
                  <a:pt x="148153" y="25400"/>
                  <a:pt x="152400" y="29647"/>
                  <a:pt x="152400" y="34925"/>
                </a:cubicBezTo>
                <a:cubicBezTo>
                  <a:pt x="152400" y="40203"/>
                  <a:pt x="148153" y="44450"/>
                  <a:pt x="142875" y="44450"/>
                </a:cubicBezTo>
                <a:lnTo>
                  <a:pt x="12700" y="44450"/>
                </a:lnTo>
                <a:cubicBezTo>
                  <a:pt x="5675" y="44450"/>
                  <a:pt x="0" y="50125"/>
                  <a:pt x="0" y="57150"/>
                </a:cubicBezTo>
                <a:cubicBezTo>
                  <a:pt x="0" y="64175"/>
                  <a:pt x="5675" y="69850"/>
                  <a:pt x="12700" y="69850"/>
                </a:cubicBezTo>
                <a:lnTo>
                  <a:pt x="142875" y="69850"/>
                </a:lnTo>
                <a:cubicBezTo>
                  <a:pt x="162163" y="69850"/>
                  <a:pt x="177800" y="54213"/>
                  <a:pt x="177800" y="34925"/>
                </a:cubicBezTo>
                <a:cubicBezTo>
                  <a:pt x="177800" y="15637"/>
                  <a:pt x="162163" y="0"/>
                  <a:pt x="142875" y="0"/>
                </a:cubicBezTo>
                <a:lnTo>
                  <a:pt x="127000" y="0"/>
                </a:lnTo>
                <a:cubicBezTo>
                  <a:pt x="119975" y="0"/>
                  <a:pt x="114300" y="5675"/>
                  <a:pt x="114300" y="12700"/>
                </a:cubicBezTo>
                <a:close/>
                <a:moveTo>
                  <a:pt x="139700" y="152400"/>
                </a:moveTo>
                <a:cubicBezTo>
                  <a:pt x="139700" y="159425"/>
                  <a:pt x="145375" y="165100"/>
                  <a:pt x="152400" y="165100"/>
                </a:cubicBezTo>
                <a:lnTo>
                  <a:pt x="165100" y="165100"/>
                </a:lnTo>
                <a:cubicBezTo>
                  <a:pt x="186134" y="165100"/>
                  <a:pt x="203200" y="148034"/>
                  <a:pt x="203200" y="127000"/>
                </a:cubicBezTo>
                <a:cubicBezTo>
                  <a:pt x="203200" y="105966"/>
                  <a:pt x="186134" y="88900"/>
                  <a:pt x="165100" y="88900"/>
                </a:cubicBezTo>
                <a:lnTo>
                  <a:pt x="12700" y="88900"/>
                </a:lnTo>
                <a:cubicBezTo>
                  <a:pt x="5675" y="88900"/>
                  <a:pt x="0" y="94575"/>
                  <a:pt x="0" y="101600"/>
                </a:cubicBezTo>
                <a:cubicBezTo>
                  <a:pt x="0" y="108625"/>
                  <a:pt x="5675" y="114300"/>
                  <a:pt x="12700" y="114300"/>
                </a:cubicBezTo>
                <a:lnTo>
                  <a:pt x="165100" y="114300"/>
                </a:lnTo>
                <a:cubicBezTo>
                  <a:pt x="172125" y="114300"/>
                  <a:pt x="177800" y="119975"/>
                  <a:pt x="177800" y="127000"/>
                </a:cubicBezTo>
                <a:cubicBezTo>
                  <a:pt x="177800" y="134025"/>
                  <a:pt x="172125" y="139700"/>
                  <a:pt x="165100" y="139700"/>
                </a:cubicBezTo>
                <a:lnTo>
                  <a:pt x="152400" y="139700"/>
                </a:lnTo>
                <a:cubicBezTo>
                  <a:pt x="145375" y="139700"/>
                  <a:pt x="139700" y="145375"/>
                  <a:pt x="139700" y="152400"/>
                </a:cubicBezTo>
                <a:close/>
                <a:moveTo>
                  <a:pt x="50800" y="203200"/>
                </a:moveTo>
                <a:lnTo>
                  <a:pt x="66675" y="203200"/>
                </a:lnTo>
                <a:cubicBezTo>
                  <a:pt x="85963" y="203200"/>
                  <a:pt x="101600" y="187563"/>
                  <a:pt x="101600" y="168275"/>
                </a:cubicBezTo>
                <a:cubicBezTo>
                  <a:pt x="101600" y="148987"/>
                  <a:pt x="85963" y="133350"/>
                  <a:pt x="66675" y="133350"/>
                </a:cubicBezTo>
                <a:lnTo>
                  <a:pt x="12700" y="133350"/>
                </a:lnTo>
                <a:cubicBezTo>
                  <a:pt x="5675" y="133350"/>
                  <a:pt x="0" y="139025"/>
                  <a:pt x="0" y="146050"/>
                </a:cubicBezTo>
                <a:cubicBezTo>
                  <a:pt x="0" y="153075"/>
                  <a:pt x="5675" y="158750"/>
                  <a:pt x="12700" y="158750"/>
                </a:cubicBezTo>
                <a:lnTo>
                  <a:pt x="66675" y="158750"/>
                </a:lnTo>
                <a:cubicBezTo>
                  <a:pt x="71953" y="158750"/>
                  <a:pt x="76200" y="162997"/>
                  <a:pt x="76200" y="168275"/>
                </a:cubicBezTo>
                <a:cubicBezTo>
                  <a:pt x="76200" y="173553"/>
                  <a:pt x="71953" y="177800"/>
                  <a:pt x="66675" y="177800"/>
                </a:cubicBezTo>
                <a:lnTo>
                  <a:pt x="50800" y="177800"/>
                </a:lnTo>
                <a:cubicBezTo>
                  <a:pt x="43775" y="177800"/>
                  <a:pt x="38100" y="183475"/>
                  <a:pt x="38100" y="190500"/>
                </a:cubicBezTo>
                <a:cubicBezTo>
                  <a:pt x="38100" y="197525"/>
                  <a:pt x="43775" y="203200"/>
                  <a:pt x="50800" y="2032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70" name="Text 39"/>
          <p:cNvSpPr/>
          <p:nvPr/>
        </p:nvSpPr>
        <p:spPr>
          <a:xfrm>
            <a:off x="8940800" y="2692400"/>
            <a:ext cx="1905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Energías Renovables</a:t>
            </a:r>
            <a:endParaRPr dirty="0" sz="1600" lang="en-US"/>
          </a:p>
        </p:txBody>
      </p:sp>
      <p:sp>
        <p:nvSpPr>
          <p:cNvPr id="1049471" name="Text 40"/>
          <p:cNvSpPr/>
          <p:nvPr/>
        </p:nvSpPr>
        <p:spPr>
          <a:xfrm>
            <a:off x="8585200" y="3048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Inversión en eólica, solar y hidroeléctrica. Transición energética en curso.</a:t>
            </a:r>
            <a:endParaRPr dirty="0" sz="1600" lang="en-US"/>
          </a:p>
        </p:txBody>
      </p:sp>
      <p:sp>
        <p:nvSpPr>
          <p:cNvPr id="1049472" name="Shape 41"/>
          <p:cNvSpPr/>
          <p:nvPr/>
        </p:nvSpPr>
        <p:spPr>
          <a:xfrm>
            <a:off x="8432800" y="35560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473" name="Shape 42"/>
          <p:cNvSpPr/>
          <p:nvPr/>
        </p:nvSpPr>
        <p:spPr>
          <a:xfrm>
            <a:off x="8597900" y="3759200"/>
            <a:ext cx="228600" cy="203200"/>
          </a:xfrm>
          <a:custGeom>
            <a:avLst/>
            <a:ahLst/>
            <a:rect l="l" t="t" r="r" b="b"/>
            <a:pathLst>
              <a:path w="228600" h="203200">
                <a:moveTo>
                  <a:pt x="106720" y="33814"/>
                </a:moveTo>
                <a:lnTo>
                  <a:pt x="60444" y="85249"/>
                </a:lnTo>
                <a:cubicBezTo>
                  <a:pt x="58618" y="87273"/>
                  <a:pt x="58698" y="90408"/>
                  <a:pt x="60643" y="92353"/>
                </a:cubicBezTo>
                <a:cubicBezTo>
                  <a:pt x="72747" y="104458"/>
                  <a:pt x="92393" y="104458"/>
                  <a:pt x="104497" y="92353"/>
                </a:cubicBezTo>
                <a:lnTo>
                  <a:pt x="117118" y="79732"/>
                </a:lnTo>
                <a:cubicBezTo>
                  <a:pt x="118785" y="78065"/>
                  <a:pt x="120888" y="77153"/>
                  <a:pt x="123031" y="76994"/>
                </a:cubicBezTo>
                <a:cubicBezTo>
                  <a:pt x="125730" y="76756"/>
                  <a:pt x="128508" y="77668"/>
                  <a:pt x="130572" y="79732"/>
                </a:cubicBezTo>
                <a:lnTo>
                  <a:pt x="200660" y="149225"/>
                </a:lnTo>
                <a:lnTo>
                  <a:pt x="228600" y="127000"/>
                </a:lnTo>
                <a:lnTo>
                  <a:pt x="228600" y="12700"/>
                </a:lnTo>
                <a:lnTo>
                  <a:pt x="184150" y="38100"/>
                </a:lnTo>
                <a:lnTo>
                  <a:pt x="174704" y="31790"/>
                </a:lnTo>
                <a:cubicBezTo>
                  <a:pt x="168434" y="27622"/>
                  <a:pt x="161092" y="25400"/>
                  <a:pt x="153551" y="25400"/>
                </a:cubicBezTo>
                <a:lnTo>
                  <a:pt x="125611" y="25400"/>
                </a:lnTo>
                <a:cubicBezTo>
                  <a:pt x="125174" y="25400"/>
                  <a:pt x="124698" y="25400"/>
                  <a:pt x="124262" y="25440"/>
                </a:cubicBezTo>
                <a:cubicBezTo>
                  <a:pt x="117554" y="25797"/>
                  <a:pt x="111244" y="28813"/>
                  <a:pt x="106720" y="33814"/>
                </a:cubicBezTo>
                <a:close/>
                <a:moveTo>
                  <a:pt x="46276" y="72509"/>
                </a:moveTo>
                <a:lnTo>
                  <a:pt x="88662" y="25400"/>
                </a:lnTo>
                <a:lnTo>
                  <a:pt x="72946" y="25400"/>
                </a:lnTo>
                <a:cubicBezTo>
                  <a:pt x="62825" y="25400"/>
                  <a:pt x="53142" y="29408"/>
                  <a:pt x="45998" y="36552"/>
                </a:cubicBezTo>
                <a:lnTo>
                  <a:pt x="44450" y="38100"/>
                </a:lnTo>
                <a:lnTo>
                  <a:pt x="0" y="12700"/>
                </a:lnTo>
                <a:lnTo>
                  <a:pt x="0" y="127000"/>
                </a:lnTo>
                <a:lnTo>
                  <a:pt x="62071" y="178713"/>
                </a:lnTo>
                <a:cubicBezTo>
                  <a:pt x="71199" y="186333"/>
                  <a:pt x="82709" y="190500"/>
                  <a:pt x="94575" y="190500"/>
                </a:cubicBezTo>
                <a:lnTo>
                  <a:pt x="100806" y="190500"/>
                </a:lnTo>
                <a:lnTo>
                  <a:pt x="98028" y="187722"/>
                </a:lnTo>
                <a:cubicBezTo>
                  <a:pt x="94298" y="183991"/>
                  <a:pt x="94298" y="177959"/>
                  <a:pt x="98028" y="174268"/>
                </a:cubicBezTo>
                <a:cubicBezTo>
                  <a:pt x="101759" y="170577"/>
                  <a:pt x="107791" y="170537"/>
                  <a:pt x="111482" y="174268"/>
                </a:cubicBezTo>
                <a:lnTo>
                  <a:pt x="127754" y="190540"/>
                </a:lnTo>
                <a:lnTo>
                  <a:pt x="131326" y="190540"/>
                </a:lnTo>
                <a:cubicBezTo>
                  <a:pt x="138906" y="190540"/>
                  <a:pt x="146328" y="188833"/>
                  <a:pt x="153075" y="185658"/>
                </a:cubicBezTo>
                <a:lnTo>
                  <a:pt x="142478" y="175022"/>
                </a:lnTo>
                <a:cubicBezTo>
                  <a:pt x="138748" y="171291"/>
                  <a:pt x="138748" y="165259"/>
                  <a:pt x="142478" y="161568"/>
                </a:cubicBezTo>
                <a:cubicBezTo>
                  <a:pt x="146209" y="157877"/>
                  <a:pt x="152241" y="157837"/>
                  <a:pt x="155932" y="161568"/>
                </a:cubicBezTo>
                <a:lnTo>
                  <a:pt x="168632" y="174268"/>
                </a:lnTo>
                <a:lnTo>
                  <a:pt x="175577" y="167323"/>
                </a:lnTo>
                <a:cubicBezTo>
                  <a:pt x="179110" y="163790"/>
                  <a:pt x="180142" y="158671"/>
                  <a:pt x="178594" y="154186"/>
                </a:cubicBezTo>
                <a:lnTo>
                  <a:pt x="123865" y="99893"/>
                </a:lnTo>
                <a:lnTo>
                  <a:pt x="117951" y="105807"/>
                </a:lnTo>
                <a:cubicBezTo>
                  <a:pt x="98385" y="125373"/>
                  <a:pt x="66715" y="125373"/>
                  <a:pt x="47149" y="105807"/>
                </a:cubicBezTo>
                <a:cubicBezTo>
                  <a:pt x="38021" y="96679"/>
                  <a:pt x="37663" y="82034"/>
                  <a:pt x="46276" y="72469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74" name="Text 43"/>
          <p:cNvSpPr/>
          <p:nvPr/>
        </p:nvSpPr>
        <p:spPr>
          <a:xfrm>
            <a:off x="8940800" y="3708400"/>
            <a:ext cx="15875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Acuerdo de París</a:t>
            </a:r>
            <a:endParaRPr dirty="0" sz="1600" lang="en-US"/>
          </a:p>
        </p:txBody>
      </p:sp>
      <p:sp>
        <p:nvSpPr>
          <p:cNvPr id="1049475" name="Text 44"/>
          <p:cNvSpPr/>
          <p:nvPr/>
        </p:nvSpPr>
        <p:spPr>
          <a:xfrm>
            <a:off x="8585200" y="4064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Compromiso de reducir emisiones de gases de efecto invernadero.</a:t>
            </a:r>
            <a:endParaRPr dirty="0" sz="1600" lang="en-US"/>
          </a:p>
        </p:txBody>
      </p:sp>
      <p:sp>
        <p:nvSpPr>
          <p:cNvPr id="1049476" name="Shape 45"/>
          <p:cNvSpPr/>
          <p:nvPr/>
        </p:nvSpPr>
        <p:spPr>
          <a:xfrm>
            <a:off x="8432800" y="4572000"/>
            <a:ext cx="7112000" cy="914400"/>
          </a:xfrm>
          <a:prstGeom prst="roundRect">
            <a:avLst>
              <a:gd name="adj" fmla="val 5556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477" name="Shape 46"/>
          <p:cNvSpPr/>
          <p:nvPr/>
        </p:nvSpPr>
        <p:spPr>
          <a:xfrm>
            <a:off x="8610600" y="47752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87047" y="2659"/>
                </a:moveTo>
                <a:cubicBezTo>
                  <a:pt x="189587" y="238"/>
                  <a:pt x="193278" y="-635"/>
                  <a:pt x="196691" y="476"/>
                </a:cubicBezTo>
                <a:cubicBezTo>
                  <a:pt x="200581" y="1786"/>
                  <a:pt x="203200" y="5437"/>
                  <a:pt x="203200" y="9525"/>
                </a:cubicBezTo>
                <a:lnTo>
                  <a:pt x="203200" y="83701"/>
                </a:lnTo>
                <a:cubicBezTo>
                  <a:pt x="203200" y="135771"/>
                  <a:pt x="160298" y="177800"/>
                  <a:pt x="108426" y="177800"/>
                </a:cubicBezTo>
                <a:cubicBezTo>
                  <a:pt x="77867" y="177800"/>
                  <a:pt x="51514" y="158155"/>
                  <a:pt x="41950" y="130691"/>
                </a:cubicBezTo>
                <a:cubicBezTo>
                  <a:pt x="27900" y="142915"/>
                  <a:pt x="19050" y="160893"/>
                  <a:pt x="19050" y="180975"/>
                </a:cubicBezTo>
                <a:cubicBezTo>
                  <a:pt x="19050" y="186253"/>
                  <a:pt x="14803" y="190500"/>
                  <a:pt x="9525" y="190500"/>
                </a:cubicBezTo>
                <a:cubicBezTo>
                  <a:pt x="4247" y="190500"/>
                  <a:pt x="0" y="186253"/>
                  <a:pt x="0" y="180975"/>
                </a:cubicBezTo>
                <a:cubicBezTo>
                  <a:pt x="0" y="151249"/>
                  <a:pt x="15161" y="125055"/>
                  <a:pt x="38140" y="109657"/>
                </a:cubicBezTo>
                <a:cubicBezTo>
                  <a:pt x="52149" y="100290"/>
                  <a:pt x="68858" y="95250"/>
                  <a:pt x="85725" y="95250"/>
                </a:cubicBezTo>
                <a:lnTo>
                  <a:pt x="117475" y="95250"/>
                </a:lnTo>
                <a:cubicBezTo>
                  <a:pt x="122753" y="95250"/>
                  <a:pt x="127000" y="91003"/>
                  <a:pt x="127000" y="85725"/>
                </a:cubicBezTo>
                <a:cubicBezTo>
                  <a:pt x="127000" y="80447"/>
                  <a:pt x="122753" y="76200"/>
                  <a:pt x="117475" y="76200"/>
                </a:cubicBezTo>
                <a:lnTo>
                  <a:pt x="85725" y="76200"/>
                </a:lnTo>
                <a:cubicBezTo>
                  <a:pt x="69969" y="76200"/>
                  <a:pt x="55047" y="79693"/>
                  <a:pt x="41672" y="85923"/>
                </a:cubicBezTo>
                <a:cubicBezTo>
                  <a:pt x="50919" y="58142"/>
                  <a:pt x="77073" y="38100"/>
                  <a:pt x="107950" y="38100"/>
                </a:cubicBezTo>
                <a:cubicBezTo>
                  <a:pt x="134302" y="38100"/>
                  <a:pt x="153908" y="29329"/>
                  <a:pt x="166965" y="20638"/>
                </a:cubicBezTo>
                <a:cubicBezTo>
                  <a:pt x="174585" y="15558"/>
                  <a:pt x="181054" y="9485"/>
                  <a:pt x="187087" y="2659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78" name="Text 47"/>
          <p:cNvSpPr/>
          <p:nvPr/>
        </p:nvSpPr>
        <p:spPr>
          <a:xfrm>
            <a:off x="8940800" y="4724400"/>
            <a:ext cx="1549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Economía Verde</a:t>
            </a:r>
            <a:endParaRPr dirty="0" sz="1600" lang="en-US"/>
          </a:p>
        </p:txBody>
      </p:sp>
      <p:sp>
        <p:nvSpPr>
          <p:cNvPr id="1049479" name="Text 48"/>
          <p:cNvSpPr/>
          <p:nvPr/>
        </p:nvSpPr>
        <p:spPr>
          <a:xfrm>
            <a:off x="8585200" y="5080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Desarrollo de tecnologías limpias, mercado de carbono.</a:t>
            </a:r>
            <a:endParaRPr dirty="0" sz="1600" lang="en-US"/>
          </a:p>
        </p:txBody>
      </p:sp>
      <p:sp>
        <p:nvSpPr>
          <p:cNvPr id="1049480" name="Shape 49"/>
          <p:cNvSpPr/>
          <p:nvPr/>
        </p:nvSpPr>
        <p:spPr>
          <a:xfrm>
            <a:off x="8229600" y="5842000"/>
            <a:ext cx="7518400" cy="2743200"/>
          </a:xfrm>
          <a:prstGeom prst="roundRect">
            <a:avLst>
              <a:gd name="adj" fmla="val 3704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481" name="Text 50"/>
          <p:cNvSpPr/>
          <p:nvPr/>
        </p:nvSpPr>
        <p:spPr>
          <a:xfrm>
            <a:off x="8432800" y="60452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 de Acción para Especies Amenazadas</a:t>
            </a:r>
            <a:endParaRPr dirty="0" sz="1600" lang="en-US"/>
          </a:p>
        </p:txBody>
      </p:sp>
      <p:sp>
        <p:nvSpPr>
          <p:cNvPr id="1049482" name="Shape 51"/>
          <p:cNvSpPr/>
          <p:nvPr/>
        </p:nvSpPr>
        <p:spPr>
          <a:xfrm>
            <a:off x="8432800" y="6502400"/>
            <a:ext cx="7112000" cy="1879600"/>
          </a:xfrm>
          <a:prstGeom prst="roundRect">
            <a:avLst>
              <a:gd name="adj" fmla="val 2703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483" name="Text 52"/>
          <p:cNvSpPr/>
          <p:nvPr/>
        </p:nvSpPr>
        <p:spPr>
          <a:xfrm>
            <a:off x="8585200" y="66548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2022-2032</a:t>
            </a:r>
            <a:endParaRPr dirty="0" sz="1600" lang="en-US"/>
          </a:p>
        </p:txBody>
      </p:sp>
      <p:sp>
        <p:nvSpPr>
          <p:cNvPr id="1049484" name="Text 53"/>
          <p:cNvSpPr/>
          <p:nvPr/>
        </p:nvSpPr>
        <p:spPr>
          <a:xfrm>
            <a:off x="8585200" y="70104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Estrategia para recuperación de especies amenazadas, incluyendo:</a:t>
            </a:r>
            <a:endParaRPr dirty="0" sz="1600" lang="en-US"/>
          </a:p>
        </p:txBody>
      </p:sp>
      <p:sp>
        <p:nvSpPr>
          <p:cNvPr id="1049485" name="Shape 54"/>
          <p:cNvSpPr/>
          <p:nvPr/>
        </p:nvSpPr>
        <p:spPr>
          <a:xfrm>
            <a:off x="8610600" y="74041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1434" y="32261"/>
                </a:moveTo>
                <a:cubicBezTo>
                  <a:pt x="86400" y="47159"/>
                  <a:pt x="81330" y="62195"/>
                  <a:pt x="70113" y="65876"/>
                </a:cubicBezTo>
                <a:cubicBezTo>
                  <a:pt x="58896" y="69557"/>
                  <a:pt x="45770" y="60459"/>
                  <a:pt x="40804" y="45561"/>
                </a:cubicBezTo>
                <a:cubicBezTo>
                  <a:pt x="35838" y="30664"/>
                  <a:pt x="40908" y="15627"/>
                  <a:pt x="52125" y="11946"/>
                </a:cubicBezTo>
                <a:cubicBezTo>
                  <a:pt x="63341" y="8265"/>
                  <a:pt x="76468" y="17363"/>
                  <a:pt x="81434" y="32261"/>
                </a:cubicBezTo>
                <a:close/>
                <a:moveTo>
                  <a:pt x="34865" y="68967"/>
                </a:moveTo>
                <a:cubicBezTo>
                  <a:pt x="41429" y="80218"/>
                  <a:pt x="39831" y="93310"/>
                  <a:pt x="31323" y="98172"/>
                </a:cubicBezTo>
                <a:cubicBezTo>
                  <a:pt x="22815" y="103034"/>
                  <a:pt x="10592" y="97859"/>
                  <a:pt x="4063" y="86608"/>
                </a:cubicBezTo>
                <a:cubicBezTo>
                  <a:pt x="-2466" y="75357"/>
                  <a:pt x="-903" y="62265"/>
                  <a:pt x="7605" y="57403"/>
                </a:cubicBezTo>
                <a:cubicBezTo>
                  <a:pt x="16113" y="52541"/>
                  <a:pt x="28337" y="57716"/>
                  <a:pt x="34865" y="68967"/>
                </a:cubicBezTo>
                <a:close/>
                <a:moveTo>
                  <a:pt x="24031" y="139323"/>
                </a:moveTo>
                <a:cubicBezTo>
                  <a:pt x="42228" y="90254"/>
                  <a:pt x="74558" y="77788"/>
                  <a:pt x="88900" y="77788"/>
                </a:cubicBezTo>
                <a:cubicBezTo>
                  <a:pt x="103242" y="77788"/>
                  <a:pt x="135572" y="90254"/>
                  <a:pt x="153769" y="139323"/>
                </a:cubicBezTo>
                <a:cubicBezTo>
                  <a:pt x="155019" y="142691"/>
                  <a:pt x="155575" y="146303"/>
                  <a:pt x="155575" y="149915"/>
                </a:cubicBezTo>
                <a:lnTo>
                  <a:pt x="155575" y="150470"/>
                </a:lnTo>
                <a:cubicBezTo>
                  <a:pt x="155575" y="159430"/>
                  <a:pt x="148317" y="166688"/>
                  <a:pt x="139358" y="166688"/>
                </a:cubicBezTo>
                <a:cubicBezTo>
                  <a:pt x="135364" y="166688"/>
                  <a:pt x="131405" y="166201"/>
                  <a:pt x="127551" y="165229"/>
                </a:cubicBezTo>
                <a:lnTo>
                  <a:pt x="96991" y="157589"/>
                </a:lnTo>
                <a:cubicBezTo>
                  <a:pt x="91678" y="156270"/>
                  <a:pt x="86122" y="156270"/>
                  <a:pt x="80809" y="157589"/>
                </a:cubicBezTo>
                <a:lnTo>
                  <a:pt x="50249" y="165229"/>
                </a:lnTo>
                <a:cubicBezTo>
                  <a:pt x="46395" y="166201"/>
                  <a:pt x="42436" y="166688"/>
                  <a:pt x="38442" y="166688"/>
                </a:cubicBezTo>
                <a:cubicBezTo>
                  <a:pt x="29483" y="166688"/>
                  <a:pt x="22225" y="159430"/>
                  <a:pt x="22225" y="150470"/>
                </a:cubicBezTo>
                <a:lnTo>
                  <a:pt x="22225" y="149915"/>
                </a:lnTo>
                <a:cubicBezTo>
                  <a:pt x="22225" y="146303"/>
                  <a:pt x="22781" y="142691"/>
                  <a:pt x="24031" y="139323"/>
                </a:cubicBezTo>
                <a:close/>
                <a:moveTo>
                  <a:pt x="146477" y="98172"/>
                </a:moveTo>
                <a:cubicBezTo>
                  <a:pt x="137969" y="93310"/>
                  <a:pt x="136371" y="80218"/>
                  <a:pt x="142935" y="68967"/>
                </a:cubicBezTo>
                <a:cubicBezTo>
                  <a:pt x="149498" y="57716"/>
                  <a:pt x="161687" y="52541"/>
                  <a:pt x="170195" y="57403"/>
                </a:cubicBezTo>
                <a:cubicBezTo>
                  <a:pt x="178703" y="62265"/>
                  <a:pt x="180300" y="75357"/>
                  <a:pt x="173737" y="86608"/>
                </a:cubicBezTo>
                <a:cubicBezTo>
                  <a:pt x="167174" y="97859"/>
                  <a:pt x="154985" y="103034"/>
                  <a:pt x="146477" y="98172"/>
                </a:cubicBezTo>
                <a:close/>
                <a:moveTo>
                  <a:pt x="107687" y="65876"/>
                </a:moveTo>
                <a:cubicBezTo>
                  <a:pt x="96470" y="62195"/>
                  <a:pt x="91400" y="47159"/>
                  <a:pt x="96366" y="32261"/>
                </a:cubicBezTo>
                <a:cubicBezTo>
                  <a:pt x="101332" y="17363"/>
                  <a:pt x="114459" y="8265"/>
                  <a:pt x="125675" y="11946"/>
                </a:cubicBezTo>
                <a:cubicBezTo>
                  <a:pt x="136892" y="15627"/>
                  <a:pt x="141962" y="30664"/>
                  <a:pt x="136996" y="45561"/>
                </a:cubicBezTo>
                <a:cubicBezTo>
                  <a:pt x="132030" y="60459"/>
                  <a:pt x="118904" y="69557"/>
                  <a:pt x="107687" y="65876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86" name="Text 55"/>
          <p:cNvSpPr/>
          <p:nvPr/>
        </p:nvSpPr>
        <p:spPr>
          <a:xfrm>
            <a:off x="8909050" y="7366000"/>
            <a:ext cx="2451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Koalas, demonios de Tasmania</a:t>
            </a:r>
            <a:endParaRPr dirty="0" sz="1600" lang="en-US"/>
          </a:p>
        </p:txBody>
      </p:sp>
      <p:sp>
        <p:nvSpPr>
          <p:cNvPr id="1049487" name="Shape 56"/>
          <p:cNvSpPr/>
          <p:nvPr/>
        </p:nvSpPr>
        <p:spPr>
          <a:xfrm>
            <a:off x="8610600" y="77089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122238" y="0"/>
                </a:moveTo>
                <a:cubicBezTo>
                  <a:pt x="136475" y="0"/>
                  <a:pt x="150123" y="5660"/>
                  <a:pt x="160159" y="15696"/>
                </a:cubicBezTo>
                <a:lnTo>
                  <a:pt x="162069" y="17606"/>
                </a:lnTo>
                <a:cubicBezTo>
                  <a:pt x="172140" y="27677"/>
                  <a:pt x="177800" y="41325"/>
                  <a:pt x="177800" y="55528"/>
                </a:cubicBezTo>
                <a:cubicBezTo>
                  <a:pt x="177800" y="63897"/>
                  <a:pt x="175821" y="72058"/>
                  <a:pt x="172174" y="79420"/>
                </a:cubicBezTo>
                <a:cubicBezTo>
                  <a:pt x="171514" y="80705"/>
                  <a:pt x="170334" y="81677"/>
                  <a:pt x="168945" y="82094"/>
                </a:cubicBezTo>
                <a:lnTo>
                  <a:pt x="130051" y="93762"/>
                </a:lnTo>
                <a:cubicBezTo>
                  <a:pt x="128697" y="94178"/>
                  <a:pt x="127794" y="95394"/>
                  <a:pt x="127794" y="96818"/>
                </a:cubicBezTo>
                <a:cubicBezTo>
                  <a:pt x="127794" y="98589"/>
                  <a:pt x="129218" y="100013"/>
                  <a:pt x="130989" y="100013"/>
                </a:cubicBezTo>
                <a:lnTo>
                  <a:pt x="142171" y="100013"/>
                </a:lnTo>
                <a:cubicBezTo>
                  <a:pt x="147136" y="100013"/>
                  <a:pt x="149602" y="105985"/>
                  <a:pt x="146095" y="109493"/>
                </a:cubicBezTo>
                <a:lnTo>
                  <a:pt x="138316" y="117272"/>
                </a:lnTo>
                <a:cubicBezTo>
                  <a:pt x="137656" y="117931"/>
                  <a:pt x="136857" y="118383"/>
                  <a:pt x="135989" y="118661"/>
                </a:cubicBezTo>
                <a:lnTo>
                  <a:pt x="107861" y="127099"/>
                </a:lnTo>
                <a:cubicBezTo>
                  <a:pt x="106506" y="127516"/>
                  <a:pt x="105603" y="128731"/>
                  <a:pt x="105603" y="130155"/>
                </a:cubicBezTo>
                <a:cubicBezTo>
                  <a:pt x="105603" y="131926"/>
                  <a:pt x="107027" y="133350"/>
                  <a:pt x="108798" y="133350"/>
                </a:cubicBezTo>
                <a:cubicBezTo>
                  <a:pt x="113382" y="133350"/>
                  <a:pt x="115362" y="138802"/>
                  <a:pt x="111507" y="141302"/>
                </a:cubicBezTo>
                <a:cubicBezTo>
                  <a:pt x="97234" y="150540"/>
                  <a:pt x="80496" y="155575"/>
                  <a:pt x="63237" y="155575"/>
                </a:cubicBezTo>
                <a:lnTo>
                  <a:pt x="33372" y="155575"/>
                </a:lnTo>
                <a:lnTo>
                  <a:pt x="16703" y="172244"/>
                </a:lnTo>
                <a:cubicBezTo>
                  <a:pt x="13648" y="175300"/>
                  <a:pt x="8647" y="175300"/>
                  <a:pt x="5591" y="172244"/>
                </a:cubicBezTo>
                <a:cubicBezTo>
                  <a:pt x="2535" y="169188"/>
                  <a:pt x="2535" y="164187"/>
                  <a:pt x="5591" y="161131"/>
                </a:cubicBezTo>
                <a:lnTo>
                  <a:pt x="88900" y="77788"/>
                </a:lnTo>
                <a:cubicBezTo>
                  <a:pt x="91956" y="74732"/>
                  <a:pt x="91956" y="69731"/>
                  <a:pt x="88900" y="66675"/>
                </a:cubicBezTo>
                <a:cubicBezTo>
                  <a:pt x="85844" y="63619"/>
                  <a:pt x="80843" y="63619"/>
                  <a:pt x="77788" y="66675"/>
                </a:cubicBezTo>
                <a:lnTo>
                  <a:pt x="27608" y="116855"/>
                </a:lnTo>
                <a:cubicBezTo>
                  <a:pt x="25628" y="118834"/>
                  <a:pt x="22225" y="117445"/>
                  <a:pt x="22225" y="114632"/>
                </a:cubicBezTo>
                <a:cubicBezTo>
                  <a:pt x="22225" y="91053"/>
                  <a:pt x="31601" y="68446"/>
                  <a:pt x="48270" y="51777"/>
                </a:cubicBezTo>
                <a:lnTo>
                  <a:pt x="84316" y="15696"/>
                </a:lnTo>
                <a:cubicBezTo>
                  <a:pt x="94352" y="5660"/>
                  <a:pt x="108000" y="0"/>
                  <a:pt x="122238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88" name="Text 57"/>
          <p:cNvSpPr/>
          <p:nvPr/>
        </p:nvSpPr>
        <p:spPr>
          <a:xfrm>
            <a:off x="8909050" y="7670800"/>
            <a:ext cx="1346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Aves endémicas</a:t>
            </a:r>
            <a:endParaRPr dirty="0" sz="1600" lang="en-US"/>
          </a:p>
        </p:txBody>
      </p:sp>
      <p:sp>
        <p:nvSpPr>
          <p:cNvPr id="1049489" name="Shape 58"/>
          <p:cNvSpPr/>
          <p:nvPr/>
        </p:nvSpPr>
        <p:spPr>
          <a:xfrm>
            <a:off x="8599488" y="8013700"/>
            <a:ext cx="200025" cy="177800"/>
          </a:xfrm>
          <a:custGeom>
            <a:avLst/>
            <a:ahLst/>
            <a:rect l="l" t="t" r="r" b="b"/>
            <a:pathLst>
              <a:path w="200025" h="177800">
                <a:moveTo>
                  <a:pt x="62681" y="49138"/>
                </a:moveTo>
                <a:cubicBezTo>
                  <a:pt x="76294" y="37678"/>
                  <a:pt x="94665" y="27781"/>
                  <a:pt x="116681" y="27781"/>
                </a:cubicBezTo>
                <a:cubicBezTo>
                  <a:pt x="138698" y="27781"/>
                  <a:pt x="157068" y="37678"/>
                  <a:pt x="170681" y="49138"/>
                </a:cubicBezTo>
                <a:cubicBezTo>
                  <a:pt x="184259" y="60598"/>
                  <a:pt x="193913" y="74280"/>
                  <a:pt x="198810" y="83795"/>
                </a:cubicBezTo>
                <a:cubicBezTo>
                  <a:pt x="200442" y="86990"/>
                  <a:pt x="200442" y="90775"/>
                  <a:pt x="198810" y="93970"/>
                </a:cubicBezTo>
                <a:cubicBezTo>
                  <a:pt x="193913" y="103485"/>
                  <a:pt x="184259" y="117167"/>
                  <a:pt x="170681" y="128627"/>
                </a:cubicBezTo>
                <a:cubicBezTo>
                  <a:pt x="157068" y="140122"/>
                  <a:pt x="138733" y="149984"/>
                  <a:pt x="116681" y="149984"/>
                </a:cubicBezTo>
                <a:cubicBezTo>
                  <a:pt x="94630" y="149984"/>
                  <a:pt x="76294" y="140087"/>
                  <a:pt x="62681" y="128627"/>
                </a:cubicBezTo>
                <a:cubicBezTo>
                  <a:pt x="57056" y="123870"/>
                  <a:pt x="52090" y="118730"/>
                  <a:pt x="47853" y="113660"/>
                </a:cubicBezTo>
                <a:lnTo>
                  <a:pt x="16703" y="131822"/>
                </a:lnTo>
                <a:cubicBezTo>
                  <a:pt x="12363" y="134357"/>
                  <a:pt x="6841" y="133663"/>
                  <a:pt x="3264" y="130120"/>
                </a:cubicBezTo>
                <a:cubicBezTo>
                  <a:pt x="-313" y="126578"/>
                  <a:pt x="-1042" y="121092"/>
                  <a:pt x="1424" y="116716"/>
                </a:cubicBezTo>
                <a:lnTo>
                  <a:pt x="17363" y="88900"/>
                </a:lnTo>
                <a:lnTo>
                  <a:pt x="1459" y="61084"/>
                </a:lnTo>
                <a:cubicBezTo>
                  <a:pt x="-1042" y="56708"/>
                  <a:pt x="-278" y="51222"/>
                  <a:pt x="3299" y="47680"/>
                </a:cubicBezTo>
                <a:cubicBezTo>
                  <a:pt x="6876" y="44137"/>
                  <a:pt x="12363" y="43443"/>
                  <a:pt x="16738" y="45978"/>
                </a:cubicBezTo>
                <a:lnTo>
                  <a:pt x="47888" y="64140"/>
                </a:lnTo>
                <a:cubicBezTo>
                  <a:pt x="52125" y="59070"/>
                  <a:pt x="57090" y="53930"/>
                  <a:pt x="62716" y="49173"/>
                </a:cubicBezTo>
                <a:close/>
                <a:moveTo>
                  <a:pt x="155575" y="88900"/>
                </a:moveTo>
                <a:cubicBezTo>
                  <a:pt x="155575" y="82767"/>
                  <a:pt x="150596" y="77788"/>
                  <a:pt x="144463" y="77788"/>
                </a:cubicBezTo>
                <a:cubicBezTo>
                  <a:pt x="138329" y="77788"/>
                  <a:pt x="133350" y="82767"/>
                  <a:pt x="133350" y="88900"/>
                </a:cubicBezTo>
                <a:cubicBezTo>
                  <a:pt x="133350" y="95033"/>
                  <a:pt x="138329" y="100013"/>
                  <a:pt x="144463" y="100013"/>
                </a:cubicBezTo>
                <a:cubicBezTo>
                  <a:pt x="150596" y="100013"/>
                  <a:pt x="155575" y="95033"/>
                  <a:pt x="155575" y="889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490" name="Text 59"/>
          <p:cNvSpPr/>
          <p:nvPr/>
        </p:nvSpPr>
        <p:spPr>
          <a:xfrm>
            <a:off x="8909050" y="7975600"/>
            <a:ext cx="1409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Especies marinas</a:t>
            </a:r>
            <a:endParaRPr dirty="0" sz="1600" lang="en-US"/>
          </a:p>
        </p:txBody>
      </p:sp>
      <p:sp>
        <p:nvSpPr>
          <p:cNvPr id="1049491" name="Shape 60"/>
          <p:cNvSpPr/>
          <p:nvPr/>
        </p:nvSpPr>
        <p:spPr>
          <a:xfrm>
            <a:off x="8235950" y="8743950"/>
            <a:ext cx="7505700" cy="1866900"/>
          </a:xfrm>
          <a:prstGeom prst="roundRect">
            <a:avLst>
              <a:gd name="adj" fmla="val 5442"/>
            </a:avLst>
          </a:prstGeom>
          <a:solidFill>
            <a:srgbClr val="D8976C">
              <a:alpha val="10196"/>
            </a:srgbClr>
          </a:solidFill>
          <a:ln w="12700">
            <a:solidFill>
              <a:srgbClr val="D8976C">
                <a:alpha val="30196"/>
              </a:srgbClr>
            </a:solidFill>
            <a:prstDash val="solid"/>
          </a:ln>
        </p:spPr>
      </p:sp>
      <p:sp>
        <p:nvSpPr>
          <p:cNvPr id="1049492" name="Shape 61"/>
          <p:cNvSpPr/>
          <p:nvPr/>
        </p:nvSpPr>
        <p:spPr>
          <a:xfrm>
            <a:off x="8477250" y="9017000"/>
            <a:ext cx="228600" cy="228600"/>
          </a:xfrm>
          <a:custGeom>
            <a:avLst/>
            <a:ah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14300" y="60722"/>
                </a:moveTo>
                <a:cubicBezTo>
                  <a:pt x="120238" y="60722"/>
                  <a:pt x="125016" y="65499"/>
                  <a:pt x="125016" y="71438"/>
                </a:cubicBezTo>
                <a:lnTo>
                  <a:pt x="125016" y="121444"/>
                </a:lnTo>
                <a:cubicBezTo>
                  <a:pt x="125016" y="127382"/>
                  <a:pt x="120238" y="132159"/>
                  <a:pt x="114300" y="132159"/>
                </a:cubicBezTo>
                <a:cubicBezTo>
                  <a:pt x="108362" y="132159"/>
                  <a:pt x="103584" y="127382"/>
                  <a:pt x="103584" y="121444"/>
                </a:cubicBezTo>
                <a:lnTo>
                  <a:pt x="103584" y="71438"/>
                </a:lnTo>
                <a:cubicBezTo>
                  <a:pt x="103584" y="65499"/>
                  <a:pt x="108362" y="60722"/>
                  <a:pt x="114300" y="60722"/>
                </a:cubicBezTo>
                <a:close/>
                <a:moveTo>
                  <a:pt x="102379" y="157163"/>
                </a:moveTo>
                <a:cubicBezTo>
                  <a:pt x="102108" y="152738"/>
                  <a:pt x="104314" y="148528"/>
                  <a:pt x="108108" y="146233"/>
                </a:cubicBezTo>
                <a:cubicBezTo>
                  <a:pt x="111901" y="143939"/>
                  <a:pt x="116654" y="143939"/>
                  <a:pt x="120448" y="146233"/>
                </a:cubicBezTo>
                <a:cubicBezTo>
                  <a:pt x="124241" y="148528"/>
                  <a:pt x="126448" y="152738"/>
                  <a:pt x="126176" y="157162"/>
                </a:cubicBezTo>
                <a:cubicBezTo>
                  <a:pt x="126448" y="161587"/>
                  <a:pt x="124241" y="165797"/>
                  <a:pt x="120448" y="168092"/>
                </a:cubicBezTo>
                <a:cubicBezTo>
                  <a:pt x="116654" y="170386"/>
                  <a:pt x="111901" y="170386"/>
                  <a:pt x="108108" y="168092"/>
                </a:cubicBezTo>
                <a:cubicBezTo>
                  <a:pt x="104314" y="165797"/>
                  <a:pt x="102108" y="161587"/>
                  <a:pt x="102379" y="157163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493" name="Text 62"/>
          <p:cNvSpPr/>
          <p:nvPr/>
        </p:nvSpPr>
        <p:spPr>
          <a:xfrm>
            <a:off x="8737600" y="8953500"/>
            <a:ext cx="69088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Urgencia Ambiental</a:t>
            </a:r>
            <a:endParaRPr dirty="0" sz="1600" lang="en-US"/>
          </a:p>
        </p:txBody>
      </p:sp>
      <p:sp>
        <p:nvSpPr>
          <p:cNvPr id="1049494" name="Text 63"/>
          <p:cNvSpPr/>
          <p:nvPr/>
        </p:nvSpPr>
        <p:spPr>
          <a:xfrm>
            <a:off x="8445500" y="9410700"/>
            <a:ext cx="7188200" cy="990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Informe sobre el Estado del Medio Ambiente 2021 constató que la flora y fauna únicas de Australia están bajo </a:t>
            </a: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presión significativa</a:t>
            </a: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Se requiere acción urgente para frenar el deterioro.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1A2E35"/>
        </a:solidFill>
      </p:bgPr>
    </p:bg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8" name="Text 0"/>
          <p:cNvSpPr/>
          <p:nvPr/>
        </p:nvSpPr>
        <p:spPr>
          <a:xfrm>
            <a:off x="508000" y="565150"/>
            <a:ext cx="1998663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Medio Ambiente</a:t>
            </a:r>
            <a:endParaRPr dirty="0" sz="1600" lang="en-US"/>
          </a:p>
        </p:txBody>
      </p:sp>
      <p:sp>
        <p:nvSpPr>
          <p:cNvPr id="1049499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Gestión de Recursos y Políticas Ambientales</a:t>
            </a:r>
            <a:endParaRPr dirty="0" sz="1600" lang="en-US"/>
          </a:p>
        </p:txBody>
      </p:sp>
      <p:sp>
        <p:nvSpPr>
          <p:cNvPr id="1049500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501" name="Shape 3"/>
          <p:cNvSpPr/>
          <p:nvPr/>
        </p:nvSpPr>
        <p:spPr>
          <a:xfrm>
            <a:off x="508000" y="1828800"/>
            <a:ext cx="7518400" cy="4673600"/>
          </a:xfrm>
          <a:prstGeom prst="roundRect">
            <a:avLst>
              <a:gd name="adj" fmla="val 2174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502" name="Text 4"/>
          <p:cNvSpPr/>
          <p:nvPr/>
        </p:nvSpPr>
        <p:spPr>
          <a:xfrm>
            <a:off x="7112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Ordenación Forestal Sostenible</a:t>
            </a:r>
            <a:endParaRPr dirty="0" sz="1600" lang="en-US"/>
          </a:p>
        </p:txBody>
      </p:sp>
      <p:sp>
        <p:nvSpPr>
          <p:cNvPr id="1049503" name="Text 5"/>
          <p:cNvSpPr/>
          <p:nvPr/>
        </p:nvSpPr>
        <p:spPr>
          <a:xfrm>
            <a:off x="711200" y="2540000"/>
            <a:ext cx="72136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implementa un enfoque por ecosistemas para la gestión forestal, integrando valores comerciales y no comerciales.</a:t>
            </a:r>
            <a:endParaRPr dirty="0" sz="1600" lang="en-US"/>
          </a:p>
        </p:txBody>
      </p:sp>
      <p:sp>
        <p:nvSpPr>
          <p:cNvPr id="1049504" name="Shape 6"/>
          <p:cNvSpPr/>
          <p:nvPr/>
        </p:nvSpPr>
        <p:spPr>
          <a:xfrm>
            <a:off x="736600" y="3352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505" name="Shape 7"/>
          <p:cNvSpPr/>
          <p:nvPr/>
        </p:nvSpPr>
        <p:spPr>
          <a:xfrm>
            <a:off x="736600" y="3352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506" name="Text 8"/>
          <p:cNvSpPr/>
          <p:nvPr/>
        </p:nvSpPr>
        <p:spPr>
          <a:xfrm>
            <a:off x="914400" y="35052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Enfoque por Ecosistemas</a:t>
            </a:r>
            <a:endParaRPr dirty="0" sz="1600" lang="en-US"/>
          </a:p>
        </p:txBody>
      </p:sp>
      <p:sp>
        <p:nvSpPr>
          <p:cNvPr id="1049507" name="Text 9"/>
          <p:cNvSpPr/>
          <p:nvPr/>
        </p:nvSpPr>
        <p:spPr>
          <a:xfrm>
            <a:off x="914400" y="3860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Gestión integrada de tierra, agua, fauna y flora para conservar biodiversidad</a:t>
            </a:r>
            <a:endParaRPr dirty="0" sz="1600" lang="en-US"/>
          </a:p>
        </p:txBody>
      </p:sp>
      <p:sp>
        <p:nvSpPr>
          <p:cNvPr id="1049508" name="Shape 10"/>
          <p:cNvSpPr/>
          <p:nvPr/>
        </p:nvSpPr>
        <p:spPr>
          <a:xfrm>
            <a:off x="736600" y="4368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509" name="Shape 11"/>
          <p:cNvSpPr/>
          <p:nvPr/>
        </p:nvSpPr>
        <p:spPr>
          <a:xfrm>
            <a:off x="736600" y="4368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510" name="Text 12"/>
          <p:cNvSpPr/>
          <p:nvPr/>
        </p:nvSpPr>
        <p:spPr>
          <a:xfrm>
            <a:off x="914400" y="45212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Principios de Sostenibilidad</a:t>
            </a:r>
            <a:endParaRPr dirty="0" sz="1600" lang="en-US"/>
          </a:p>
        </p:txBody>
      </p:sp>
      <p:sp>
        <p:nvSpPr>
          <p:cNvPr id="1049511" name="Text 13"/>
          <p:cNvSpPr/>
          <p:nvPr/>
        </p:nvSpPr>
        <p:spPr>
          <a:xfrm>
            <a:off x="914400" y="4876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Mantener procesos ecológicos, diversidad biológica y beneficios para la comunidad</a:t>
            </a:r>
            <a:endParaRPr dirty="0" sz="1600" lang="en-US"/>
          </a:p>
        </p:txBody>
      </p:sp>
      <p:sp>
        <p:nvSpPr>
          <p:cNvPr id="1049512" name="Shape 14"/>
          <p:cNvSpPr/>
          <p:nvPr/>
        </p:nvSpPr>
        <p:spPr>
          <a:xfrm>
            <a:off x="736600" y="5384800"/>
            <a:ext cx="7086600" cy="914400"/>
          </a:xfrm>
          <a:custGeom>
            <a:avLst/>
            <a:ahLst/>
            <a:rect l="l" t="t" r="r" b="b"/>
            <a:pathLst>
              <a:path w="7086600" h="914400">
                <a:moveTo>
                  <a:pt x="50800" y="0"/>
                </a:moveTo>
                <a:lnTo>
                  <a:pt x="7035800" y="0"/>
                </a:lnTo>
                <a:cubicBezTo>
                  <a:pt x="7063837" y="0"/>
                  <a:pt x="7086600" y="22763"/>
                  <a:pt x="7086600" y="50800"/>
                </a:cubicBezTo>
                <a:lnTo>
                  <a:pt x="7086600" y="863600"/>
                </a:lnTo>
                <a:cubicBezTo>
                  <a:pt x="7086600" y="891637"/>
                  <a:pt x="7063837" y="914400"/>
                  <a:pt x="7035800" y="914400"/>
                </a:cubicBez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9513" name="Shape 15"/>
          <p:cNvSpPr/>
          <p:nvPr/>
        </p:nvSpPr>
        <p:spPr>
          <a:xfrm>
            <a:off x="736600" y="5384800"/>
            <a:ext cx="50800" cy="914400"/>
          </a:xfrm>
          <a:custGeom>
            <a:avLst/>
            <a:ahLst/>
            <a:rect l="l" t="t" r="r" b="b"/>
            <a:pathLst>
              <a:path w="50800" h="914400">
                <a:moveTo>
                  <a:pt x="50800" y="0"/>
                </a:moveTo>
                <a:lnTo>
                  <a:pt x="50800" y="0"/>
                </a:lnTo>
                <a:lnTo>
                  <a:pt x="50800" y="914400"/>
                </a:lnTo>
                <a:lnTo>
                  <a:pt x="50800" y="914400"/>
                </a:lnTo>
                <a:cubicBezTo>
                  <a:pt x="22763" y="914400"/>
                  <a:pt x="0" y="891637"/>
                  <a:pt x="0" y="863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514" name="Text 16"/>
          <p:cNvSpPr/>
          <p:nvPr/>
        </p:nvSpPr>
        <p:spPr>
          <a:xfrm>
            <a:off x="914400" y="5537200"/>
            <a:ext cx="685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Conservación in situ y ex situ</a:t>
            </a:r>
            <a:endParaRPr dirty="0" sz="1600" lang="en-US"/>
          </a:p>
        </p:txBody>
      </p:sp>
      <p:sp>
        <p:nvSpPr>
          <p:cNvPr id="1049515" name="Text 17"/>
          <p:cNvSpPr/>
          <p:nvPr/>
        </p:nvSpPr>
        <p:spPr>
          <a:xfrm>
            <a:off x="914400" y="5892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Dentro y fuera de reservas naturales, con planes de ordenación forestal</a:t>
            </a:r>
            <a:endParaRPr dirty="0" sz="1600" lang="en-US"/>
          </a:p>
        </p:txBody>
      </p:sp>
      <p:sp>
        <p:nvSpPr>
          <p:cNvPr id="1049516" name="Shape 18"/>
          <p:cNvSpPr/>
          <p:nvPr/>
        </p:nvSpPr>
        <p:spPr>
          <a:xfrm>
            <a:off x="508000" y="6654800"/>
            <a:ext cx="7518400" cy="3225800"/>
          </a:xfrm>
          <a:prstGeom prst="roundRect">
            <a:avLst>
              <a:gd name="adj" fmla="val 3150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517" name="Text 19"/>
          <p:cNvSpPr/>
          <p:nvPr/>
        </p:nvSpPr>
        <p:spPr>
          <a:xfrm>
            <a:off x="711200" y="68580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Áreas Protegidas Indígenas</a:t>
            </a:r>
            <a:endParaRPr dirty="0" sz="1600" lang="en-US"/>
          </a:p>
        </p:txBody>
      </p:sp>
      <p:sp>
        <p:nvSpPr>
          <p:cNvPr id="1049518" name="Shape 20"/>
          <p:cNvSpPr/>
          <p:nvPr/>
        </p:nvSpPr>
        <p:spPr>
          <a:xfrm>
            <a:off x="711200" y="7315200"/>
            <a:ext cx="71120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519" name="Text 21"/>
          <p:cNvSpPr/>
          <p:nvPr/>
        </p:nvSpPr>
        <p:spPr>
          <a:xfrm>
            <a:off x="863600" y="7518400"/>
            <a:ext cx="14351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Extensión Total</a:t>
            </a:r>
            <a:endParaRPr dirty="0" sz="1600" lang="en-US"/>
          </a:p>
        </p:txBody>
      </p:sp>
      <p:sp>
        <p:nvSpPr>
          <p:cNvPr id="1049520" name="Text 22"/>
          <p:cNvSpPr/>
          <p:nvPr/>
        </p:nvSpPr>
        <p:spPr>
          <a:xfrm>
            <a:off x="6671568" y="7467600"/>
            <a:ext cx="11557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87M ha</a:t>
            </a:r>
            <a:endParaRPr dirty="0" sz="1600" lang="en-US"/>
          </a:p>
        </p:txBody>
      </p:sp>
      <p:sp>
        <p:nvSpPr>
          <p:cNvPr id="1049521" name="Text 23"/>
          <p:cNvSpPr/>
          <p:nvPr/>
        </p:nvSpPr>
        <p:spPr>
          <a:xfrm>
            <a:off x="863600" y="79248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tierras y 5M ha de mar protegidos</a:t>
            </a:r>
            <a:endParaRPr dirty="0" sz="1600" lang="en-US"/>
          </a:p>
        </p:txBody>
      </p:sp>
      <p:sp>
        <p:nvSpPr>
          <p:cNvPr id="1049522" name="Shape 24"/>
          <p:cNvSpPr/>
          <p:nvPr/>
        </p:nvSpPr>
        <p:spPr>
          <a:xfrm>
            <a:off x="711200" y="8432800"/>
            <a:ext cx="7112000" cy="558800"/>
          </a:xfrm>
          <a:prstGeom prst="roundRect">
            <a:avLst>
              <a:gd name="adj" fmla="val 9091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523" name="Text 25"/>
          <p:cNvSpPr/>
          <p:nvPr/>
        </p:nvSpPr>
        <p:spPr>
          <a:xfrm>
            <a:off x="863600" y="85852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Más del 50%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del Sistema Nacional de Reservas gestionado por pueblos indígenas</a:t>
            </a:r>
            <a:endParaRPr dirty="0" sz="1600" lang="en-US"/>
          </a:p>
        </p:txBody>
      </p:sp>
      <p:sp>
        <p:nvSpPr>
          <p:cNvPr id="1049524" name="Shape 26"/>
          <p:cNvSpPr/>
          <p:nvPr/>
        </p:nvSpPr>
        <p:spPr>
          <a:xfrm>
            <a:off x="717550" y="9099550"/>
            <a:ext cx="7099300" cy="571500"/>
          </a:xfrm>
          <a:prstGeom prst="roundRect">
            <a:avLst>
              <a:gd name="adj" fmla="val 8889"/>
            </a:avLst>
          </a:prstGeom>
          <a:solidFill>
            <a:srgbClr val="D8976C">
              <a:alpha val="20000"/>
            </a:srgbClr>
          </a:solidFill>
          <a:ln w="12700">
            <a:solidFill>
              <a:srgbClr val="D8976C">
                <a:alpha val="40000"/>
              </a:srgbClr>
            </a:solidFill>
            <a:prstDash val="solid"/>
          </a:ln>
        </p:spPr>
      </p:sp>
      <p:sp>
        <p:nvSpPr>
          <p:cNvPr id="1049525" name="Text 27"/>
          <p:cNvSpPr/>
          <p:nvPr/>
        </p:nvSpPr>
        <p:spPr>
          <a:xfrm>
            <a:off x="876300" y="9258300"/>
            <a:ext cx="6870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Inversión: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$231.5M de 2023-2028 para 10 nuevas áreas protegidas</a:t>
            </a:r>
            <a:endParaRPr dirty="0" sz="1600" lang="en-US"/>
          </a:p>
        </p:txBody>
      </p:sp>
      <p:sp>
        <p:nvSpPr>
          <p:cNvPr id="1049526" name="Shape 28"/>
          <p:cNvSpPr/>
          <p:nvPr/>
        </p:nvSpPr>
        <p:spPr>
          <a:xfrm>
            <a:off x="8229600" y="1828800"/>
            <a:ext cx="7518400" cy="3606800"/>
          </a:xfrm>
          <a:prstGeom prst="roundRect">
            <a:avLst>
              <a:gd name="adj" fmla="val 2817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527" name="Text 29"/>
          <p:cNvSpPr/>
          <p:nvPr/>
        </p:nvSpPr>
        <p:spPr>
          <a:xfrm>
            <a:off x="84328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Objetivo 30×30</a:t>
            </a:r>
            <a:endParaRPr dirty="0" sz="1600" lang="en-US"/>
          </a:p>
        </p:txBody>
      </p:sp>
      <p:sp>
        <p:nvSpPr>
          <p:cNvPr id="1049528" name="Text 30"/>
          <p:cNvSpPr/>
          <p:nvPr/>
        </p:nvSpPr>
        <p:spPr>
          <a:xfrm>
            <a:off x="8432800" y="2540000"/>
            <a:ext cx="72136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Meta de proteger el 30% de tierras y mares para 2030:</a:t>
            </a:r>
            <a:endParaRPr dirty="0" sz="1600" lang="en-US"/>
          </a:p>
        </p:txBody>
      </p:sp>
      <p:sp>
        <p:nvSpPr>
          <p:cNvPr id="1049529" name="Shape 31"/>
          <p:cNvSpPr/>
          <p:nvPr/>
        </p:nvSpPr>
        <p:spPr>
          <a:xfrm>
            <a:off x="8432800" y="2997200"/>
            <a:ext cx="7112000" cy="1066800"/>
          </a:xfrm>
          <a:prstGeom prst="roundRect">
            <a:avLst>
              <a:gd name="adj" fmla="val 4762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530" name="Text 32"/>
          <p:cNvSpPr/>
          <p:nvPr/>
        </p:nvSpPr>
        <p:spPr>
          <a:xfrm>
            <a:off x="8585200" y="3200400"/>
            <a:ext cx="2463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Tierras protegidas actualmente</a:t>
            </a:r>
            <a:endParaRPr dirty="0" sz="1600" lang="en-US"/>
          </a:p>
        </p:txBody>
      </p:sp>
      <p:sp>
        <p:nvSpPr>
          <p:cNvPr id="1049531" name="Text 33"/>
          <p:cNvSpPr/>
          <p:nvPr/>
        </p:nvSpPr>
        <p:spPr>
          <a:xfrm>
            <a:off x="14945420" y="3149600"/>
            <a:ext cx="5588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22%</a:t>
            </a:r>
            <a:endParaRPr dirty="0" sz="1600" lang="en-US"/>
          </a:p>
        </p:txBody>
      </p:sp>
      <p:sp>
        <p:nvSpPr>
          <p:cNvPr id="1049532" name="Shape 34"/>
          <p:cNvSpPr/>
          <p:nvPr/>
        </p:nvSpPr>
        <p:spPr>
          <a:xfrm>
            <a:off x="8585200" y="3556000"/>
            <a:ext cx="68072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9533" name="Shape 35"/>
          <p:cNvSpPr/>
          <p:nvPr/>
        </p:nvSpPr>
        <p:spPr>
          <a:xfrm>
            <a:off x="8585200" y="3556000"/>
            <a:ext cx="14986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9534" name="Text 36"/>
          <p:cNvSpPr/>
          <p:nvPr/>
        </p:nvSpPr>
        <p:spPr>
          <a:xfrm>
            <a:off x="8585200" y="3708400"/>
            <a:ext cx="6883400" cy="2032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dirty="0" sz="12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170M de hectáreas (necesita 60M adicionales)</a:t>
            </a:r>
            <a:endParaRPr dirty="0" sz="1600" lang="en-US"/>
          </a:p>
        </p:txBody>
      </p:sp>
      <p:sp>
        <p:nvSpPr>
          <p:cNvPr id="1049535" name="Shape 37"/>
          <p:cNvSpPr/>
          <p:nvPr/>
        </p:nvSpPr>
        <p:spPr>
          <a:xfrm>
            <a:off x="8432800" y="4165600"/>
            <a:ext cx="7112000" cy="1066800"/>
          </a:xfrm>
          <a:prstGeom prst="roundRect">
            <a:avLst>
              <a:gd name="adj" fmla="val 4762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536" name="Text 38"/>
          <p:cNvSpPr/>
          <p:nvPr/>
        </p:nvSpPr>
        <p:spPr>
          <a:xfrm>
            <a:off x="8585200" y="4368800"/>
            <a:ext cx="2070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Aguas marinas protegidas</a:t>
            </a:r>
            <a:endParaRPr dirty="0" sz="1600" lang="en-US"/>
          </a:p>
        </p:txBody>
      </p:sp>
      <p:sp>
        <p:nvSpPr>
          <p:cNvPr id="1049537" name="Text 39"/>
          <p:cNvSpPr/>
          <p:nvPr/>
        </p:nvSpPr>
        <p:spPr>
          <a:xfrm>
            <a:off x="14944725" y="4318000"/>
            <a:ext cx="5588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45%</a:t>
            </a:r>
            <a:endParaRPr dirty="0" sz="1600" lang="en-US"/>
          </a:p>
        </p:txBody>
      </p:sp>
      <p:sp>
        <p:nvSpPr>
          <p:cNvPr id="1049538" name="Shape 40"/>
          <p:cNvSpPr/>
          <p:nvPr/>
        </p:nvSpPr>
        <p:spPr>
          <a:xfrm>
            <a:off x="8585200" y="4724400"/>
            <a:ext cx="68072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9539" name="Shape 41"/>
          <p:cNvSpPr/>
          <p:nvPr/>
        </p:nvSpPr>
        <p:spPr>
          <a:xfrm>
            <a:off x="8585200" y="4724400"/>
            <a:ext cx="3060700" cy="101600"/>
          </a:xfrm>
          <a:prstGeom prst="roundRect">
            <a:avLst>
              <a:gd name="adj" fmla="val 50000"/>
            </a:avLst>
          </a:prstGeom>
          <a:solidFill>
            <a:srgbClr val="C9A87C"/>
          </a:solidFill>
        </p:spPr>
      </p:sp>
      <p:sp>
        <p:nvSpPr>
          <p:cNvPr id="1049540" name="Text 42"/>
          <p:cNvSpPr/>
          <p:nvPr/>
        </p:nvSpPr>
        <p:spPr>
          <a:xfrm>
            <a:off x="8585200" y="4876800"/>
            <a:ext cx="6883400" cy="2032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dirty="0" sz="12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18% con protección completa (zona de veda)</a:t>
            </a:r>
            <a:endParaRPr dirty="0" sz="1600" lang="en-US"/>
          </a:p>
        </p:txBody>
      </p:sp>
      <p:sp>
        <p:nvSpPr>
          <p:cNvPr id="1049541" name="Shape 43"/>
          <p:cNvSpPr/>
          <p:nvPr/>
        </p:nvSpPr>
        <p:spPr>
          <a:xfrm>
            <a:off x="8229600" y="5588000"/>
            <a:ext cx="7518400" cy="2336800"/>
          </a:xfrm>
          <a:prstGeom prst="roundRect">
            <a:avLst>
              <a:gd name="adj" fmla="val 4348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542" name="Text 44"/>
          <p:cNvSpPr/>
          <p:nvPr/>
        </p:nvSpPr>
        <p:spPr>
          <a:xfrm>
            <a:off x="8432800" y="57912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Mercado de Restauración de la Naturaleza</a:t>
            </a:r>
            <a:endParaRPr dirty="0" sz="1600" lang="en-US"/>
          </a:p>
        </p:txBody>
      </p:sp>
      <p:sp>
        <p:nvSpPr>
          <p:cNvPr id="1049543" name="Shape 45"/>
          <p:cNvSpPr/>
          <p:nvPr/>
        </p:nvSpPr>
        <p:spPr>
          <a:xfrm>
            <a:off x="8432800" y="6248400"/>
            <a:ext cx="7112000" cy="812800"/>
          </a:xfrm>
          <a:prstGeom prst="roundRect">
            <a:avLst>
              <a:gd name="adj" fmla="val 625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544" name="Text 46"/>
          <p:cNvSpPr/>
          <p:nvPr/>
        </p:nvSpPr>
        <p:spPr>
          <a:xfrm>
            <a:off x="8585200" y="6400800"/>
            <a:ext cx="68961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Mercado voluntario: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Recompensa a propietarios e inversores por restaurar biodiversidad.</a:t>
            </a:r>
            <a:endParaRPr dirty="0" sz="1600" lang="en-US"/>
          </a:p>
        </p:txBody>
      </p:sp>
      <p:sp>
        <p:nvSpPr>
          <p:cNvPr id="1049545" name="Shape 47"/>
          <p:cNvSpPr/>
          <p:nvPr/>
        </p:nvSpPr>
        <p:spPr>
          <a:xfrm>
            <a:off x="8432800" y="7162800"/>
            <a:ext cx="7112000" cy="558800"/>
          </a:xfrm>
          <a:prstGeom prst="roundRect">
            <a:avLst>
              <a:gd name="adj" fmla="val 9091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9546" name="Text 48"/>
          <p:cNvSpPr/>
          <p:nvPr/>
        </p:nvSpPr>
        <p:spPr>
          <a:xfrm>
            <a:off x="8585200" y="73152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OECM: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Otras medidas efectivas de conservación basadas en áreas.</a:t>
            </a:r>
            <a:endParaRPr dirty="0" sz="1600" lang="en-US"/>
          </a:p>
        </p:txBody>
      </p:sp>
      <p:sp>
        <p:nvSpPr>
          <p:cNvPr id="1049547" name="Shape 49"/>
          <p:cNvSpPr/>
          <p:nvPr/>
        </p:nvSpPr>
        <p:spPr>
          <a:xfrm>
            <a:off x="8229600" y="8077200"/>
            <a:ext cx="7518400" cy="3403600"/>
          </a:xfrm>
          <a:prstGeom prst="roundRect">
            <a:avLst>
              <a:gd name="adj" fmla="val 298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9548" name="Text 50"/>
          <p:cNvSpPr/>
          <p:nvPr/>
        </p:nvSpPr>
        <p:spPr>
          <a:xfrm>
            <a:off x="8432800" y="82804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Colaboración Intergubernamental</a:t>
            </a:r>
            <a:endParaRPr dirty="0" sz="1600" lang="en-US"/>
          </a:p>
        </p:txBody>
      </p:sp>
      <p:sp>
        <p:nvSpPr>
          <p:cNvPr id="1049549" name="Shape 51"/>
          <p:cNvSpPr/>
          <p:nvPr/>
        </p:nvSpPr>
        <p:spPr>
          <a:xfrm>
            <a:off x="8447088" y="8788400"/>
            <a:ext cx="200025" cy="177800"/>
          </a:xfrm>
          <a:custGeom>
            <a:avLst/>
            <a:ahLst/>
            <a:rect l="l" t="t" r="r" b="b"/>
            <a:pathLst>
              <a:path w="200025" h="177800">
                <a:moveTo>
                  <a:pt x="93380" y="29587"/>
                </a:moveTo>
                <a:lnTo>
                  <a:pt x="52889" y="74593"/>
                </a:lnTo>
                <a:cubicBezTo>
                  <a:pt x="51291" y="76364"/>
                  <a:pt x="51361" y="79107"/>
                  <a:pt x="53062" y="80809"/>
                </a:cubicBezTo>
                <a:cubicBezTo>
                  <a:pt x="63654" y="91400"/>
                  <a:pt x="80843" y="91400"/>
                  <a:pt x="91435" y="80809"/>
                </a:cubicBezTo>
                <a:lnTo>
                  <a:pt x="102478" y="69766"/>
                </a:lnTo>
                <a:cubicBezTo>
                  <a:pt x="103937" y="68307"/>
                  <a:pt x="105777" y="67508"/>
                  <a:pt x="107652" y="67370"/>
                </a:cubicBezTo>
                <a:cubicBezTo>
                  <a:pt x="110014" y="67161"/>
                  <a:pt x="112445" y="67960"/>
                  <a:pt x="114250" y="69766"/>
                </a:cubicBezTo>
                <a:lnTo>
                  <a:pt x="175577" y="130572"/>
                </a:lnTo>
                <a:lnTo>
                  <a:pt x="200025" y="111125"/>
                </a:lnTo>
                <a:lnTo>
                  <a:pt x="200025" y="11112"/>
                </a:lnTo>
                <a:lnTo>
                  <a:pt x="161131" y="33337"/>
                </a:lnTo>
                <a:lnTo>
                  <a:pt x="152866" y="27816"/>
                </a:lnTo>
                <a:cubicBezTo>
                  <a:pt x="147380" y="24170"/>
                  <a:pt x="140955" y="22225"/>
                  <a:pt x="134357" y="22225"/>
                </a:cubicBezTo>
                <a:lnTo>
                  <a:pt x="109910" y="22225"/>
                </a:lnTo>
                <a:cubicBezTo>
                  <a:pt x="109528" y="22225"/>
                  <a:pt x="109111" y="22225"/>
                  <a:pt x="108729" y="22260"/>
                </a:cubicBezTo>
                <a:cubicBezTo>
                  <a:pt x="102860" y="22572"/>
                  <a:pt x="97339" y="25211"/>
                  <a:pt x="93380" y="29587"/>
                </a:cubicBezTo>
                <a:close/>
                <a:moveTo>
                  <a:pt x="40491" y="63445"/>
                </a:moveTo>
                <a:lnTo>
                  <a:pt x="77579" y="22225"/>
                </a:lnTo>
                <a:lnTo>
                  <a:pt x="63827" y="22225"/>
                </a:lnTo>
                <a:cubicBezTo>
                  <a:pt x="54972" y="22225"/>
                  <a:pt x="46499" y="25732"/>
                  <a:pt x="40248" y="31983"/>
                </a:cubicBezTo>
                <a:lnTo>
                  <a:pt x="38894" y="33337"/>
                </a:lnTo>
                <a:lnTo>
                  <a:pt x="0" y="11112"/>
                </a:lnTo>
                <a:lnTo>
                  <a:pt x="0" y="111125"/>
                </a:lnTo>
                <a:lnTo>
                  <a:pt x="54312" y="156374"/>
                </a:lnTo>
                <a:cubicBezTo>
                  <a:pt x="62299" y="163041"/>
                  <a:pt x="72370" y="166688"/>
                  <a:pt x="82753" y="166688"/>
                </a:cubicBezTo>
                <a:lnTo>
                  <a:pt x="88205" y="166688"/>
                </a:lnTo>
                <a:lnTo>
                  <a:pt x="85775" y="164257"/>
                </a:lnTo>
                <a:cubicBezTo>
                  <a:pt x="82510" y="160992"/>
                  <a:pt x="82510" y="155714"/>
                  <a:pt x="85775" y="152484"/>
                </a:cubicBezTo>
                <a:cubicBezTo>
                  <a:pt x="89039" y="149255"/>
                  <a:pt x="94317" y="149220"/>
                  <a:pt x="97547" y="152484"/>
                </a:cubicBezTo>
                <a:lnTo>
                  <a:pt x="111785" y="166722"/>
                </a:lnTo>
                <a:lnTo>
                  <a:pt x="114910" y="166722"/>
                </a:lnTo>
                <a:cubicBezTo>
                  <a:pt x="121543" y="166722"/>
                  <a:pt x="128037" y="165229"/>
                  <a:pt x="133940" y="162451"/>
                </a:cubicBezTo>
                <a:lnTo>
                  <a:pt x="124668" y="153144"/>
                </a:lnTo>
                <a:cubicBezTo>
                  <a:pt x="121404" y="149880"/>
                  <a:pt x="121404" y="144601"/>
                  <a:pt x="124668" y="141372"/>
                </a:cubicBezTo>
                <a:cubicBezTo>
                  <a:pt x="127933" y="138142"/>
                  <a:pt x="133211" y="138108"/>
                  <a:pt x="136441" y="141372"/>
                </a:cubicBezTo>
                <a:lnTo>
                  <a:pt x="147553" y="152484"/>
                </a:lnTo>
                <a:lnTo>
                  <a:pt x="153630" y="146407"/>
                </a:lnTo>
                <a:cubicBezTo>
                  <a:pt x="156721" y="143317"/>
                  <a:pt x="157624" y="138837"/>
                  <a:pt x="156270" y="134913"/>
                </a:cubicBezTo>
                <a:lnTo>
                  <a:pt x="108382" y="87407"/>
                </a:lnTo>
                <a:lnTo>
                  <a:pt x="103207" y="92581"/>
                </a:lnTo>
                <a:cubicBezTo>
                  <a:pt x="86087" y="109701"/>
                  <a:pt x="58375" y="109701"/>
                  <a:pt x="41255" y="92581"/>
                </a:cubicBezTo>
                <a:cubicBezTo>
                  <a:pt x="33268" y="84594"/>
                  <a:pt x="32956" y="71780"/>
                  <a:pt x="40491" y="63411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550" name="Text 52"/>
          <p:cNvSpPr/>
          <p:nvPr/>
        </p:nvSpPr>
        <p:spPr>
          <a:xfrm>
            <a:off x="8756650" y="8737600"/>
            <a:ext cx="23876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Gobiernos Estatales</a:t>
            </a:r>
            <a:endParaRPr dirty="0" sz="1600" lang="en-US"/>
          </a:p>
        </p:txBody>
      </p:sp>
      <p:sp>
        <p:nvSpPr>
          <p:cNvPr id="1049551" name="Text 53"/>
          <p:cNvSpPr/>
          <p:nvPr/>
        </p:nvSpPr>
        <p:spPr>
          <a:xfrm>
            <a:off x="8756650" y="9042400"/>
            <a:ext cx="23749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Coordinación federal y estatal</a:t>
            </a:r>
            <a:endParaRPr dirty="0" sz="1600" lang="en-US"/>
          </a:p>
        </p:txBody>
      </p:sp>
      <p:sp>
        <p:nvSpPr>
          <p:cNvPr id="1049552" name="Shape 54"/>
          <p:cNvSpPr/>
          <p:nvPr/>
        </p:nvSpPr>
        <p:spPr>
          <a:xfrm>
            <a:off x="8435975" y="9448800"/>
            <a:ext cx="222250" cy="177800"/>
          </a:xfrm>
          <a:custGeom>
            <a:avLst/>
            <a:ahLst/>
            <a:rect l="l" t="t" r="r" b="b"/>
            <a:pathLst>
              <a:path w="222250" h="177800">
                <a:moveTo>
                  <a:pt x="111125" y="5556"/>
                </a:moveTo>
                <a:cubicBezTo>
                  <a:pt x="131058" y="5556"/>
                  <a:pt x="147241" y="21739"/>
                  <a:pt x="147241" y="41672"/>
                </a:cubicBezTo>
                <a:cubicBezTo>
                  <a:pt x="147241" y="61605"/>
                  <a:pt x="131058" y="77788"/>
                  <a:pt x="111125" y="77788"/>
                </a:cubicBezTo>
                <a:cubicBezTo>
                  <a:pt x="91192" y="77788"/>
                  <a:pt x="75009" y="61605"/>
                  <a:pt x="75009" y="41672"/>
                </a:cubicBezTo>
                <a:cubicBezTo>
                  <a:pt x="75009" y="21739"/>
                  <a:pt x="91192" y="5556"/>
                  <a:pt x="111125" y="5556"/>
                </a:cubicBezTo>
                <a:close/>
                <a:moveTo>
                  <a:pt x="33337" y="30559"/>
                </a:moveTo>
                <a:cubicBezTo>
                  <a:pt x="47137" y="30559"/>
                  <a:pt x="58341" y="41763"/>
                  <a:pt x="58341" y="55563"/>
                </a:cubicBezTo>
                <a:cubicBezTo>
                  <a:pt x="58341" y="69362"/>
                  <a:pt x="47137" y="80566"/>
                  <a:pt x="33337" y="80566"/>
                </a:cubicBezTo>
                <a:cubicBezTo>
                  <a:pt x="19538" y="80566"/>
                  <a:pt x="8334" y="69362"/>
                  <a:pt x="8334" y="55563"/>
                </a:cubicBezTo>
                <a:cubicBezTo>
                  <a:pt x="8334" y="41763"/>
                  <a:pt x="19538" y="30559"/>
                  <a:pt x="33337" y="30559"/>
                </a:cubicBezTo>
                <a:close/>
                <a:moveTo>
                  <a:pt x="0" y="144463"/>
                </a:moveTo>
                <a:cubicBezTo>
                  <a:pt x="0" y="119911"/>
                  <a:pt x="19898" y="100013"/>
                  <a:pt x="44450" y="100013"/>
                </a:cubicBezTo>
                <a:cubicBezTo>
                  <a:pt x="48895" y="100013"/>
                  <a:pt x="53201" y="100672"/>
                  <a:pt x="57264" y="101888"/>
                </a:cubicBezTo>
                <a:cubicBezTo>
                  <a:pt x="45839" y="114667"/>
                  <a:pt x="38894" y="131544"/>
                  <a:pt x="38894" y="150019"/>
                </a:cubicBezTo>
                <a:lnTo>
                  <a:pt x="38894" y="155575"/>
                </a:lnTo>
                <a:cubicBezTo>
                  <a:pt x="38894" y="159534"/>
                  <a:pt x="39727" y="163284"/>
                  <a:pt x="41220" y="166688"/>
                </a:cubicBezTo>
                <a:lnTo>
                  <a:pt x="11112" y="166688"/>
                </a:lnTo>
                <a:cubicBezTo>
                  <a:pt x="4966" y="166688"/>
                  <a:pt x="0" y="161722"/>
                  <a:pt x="0" y="155575"/>
                </a:cubicBezTo>
                <a:lnTo>
                  <a:pt x="0" y="144463"/>
                </a:lnTo>
                <a:close/>
                <a:moveTo>
                  <a:pt x="181030" y="166688"/>
                </a:moveTo>
                <a:cubicBezTo>
                  <a:pt x="182523" y="163284"/>
                  <a:pt x="183356" y="159534"/>
                  <a:pt x="183356" y="155575"/>
                </a:cubicBezTo>
                <a:lnTo>
                  <a:pt x="183356" y="150019"/>
                </a:lnTo>
                <a:cubicBezTo>
                  <a:pt x="183356" y="131544"/>
                  <a:pt x="176411" y="114667"/>
                  <a:pt x="164986" y="101888"/>
                </a:cubicBezTo>
                <a:cubicBezTo>
                  <a:pt x="169049" y="100672"/>
                  <a:pt x="173355" y="100013"/>
                  <a:pt x="177800" y="100013"/>
                </a:cubicBezTo>
                <a:cubicBezTo>
                  <a:pt x="202352" y="100013"/>
                  <a:pt x="222250" y="119911"/>
                  <a:pt x="222250" y="144463"/>
                </a:cubicBezTo>
                <a:lnTo>
                  <a:pt x="222250" y="155575"/>
                </a:lnTo>
                <a:cubicBezTo>
                  <a:pt x="222250" y="161722"/>
                  <a:pt x="217284" y="166688"/>
                  <a:pt x="211138" y="166688"/>
                </a:cubicBezTo>
                <a:lnTo>
                  <a:pt x="181030" y="166688"/>
                </a:lnTo>
                <a:close/>
                <a:moveTo>
                  <a:pt x="163909" y="55563"/>
                </a:moveTo>
                <a:cubicBezTo>
                  <a:pt x="163909" y="41763"/>
                  <a:pt x="175113" y="30559"/>
                  <a:pt x="188913" y="30559"/>
                </a:cubicBezTo>
                <a:cubicBezTo>
                  <a:pt x="202712" y="30559"/>
                  <a:pt x="213916" y="41763"/>
                  <a:pt x="213916" y="55562"/>
                </a:cubicBezTo>
                <a:cubicBezTo>
                  <a:pt x="213916" y="69362"/>
                  <a:pt x="202712" y="80566"/>
                  <a:pt x="188913" y="80566"/>
                </a:cubicBezTo>
                <a:cubicBezTo>
                  <a:pt x="175113" y="80566"/>
                  <a:pt x="163909" y="69362"/>
                  <a:pt x="163909" y="55563"/>
                </a:cubicBezTo>
                <a:close/>
                <a:moveTo>
                  <a:pt x="55563" y="150019"/>
                </a:moveTo>
                <a:cubicBezTo>
                  <a:pt x="55563" y="119320"/>
                  <a:pt x="80427" y="94456"/>
                  <a:pt x="111125" y="94456"/>
                </a:cubicBezTo>
                <a:cubicBezTo>
                  <a:pt x="141823" y="94456"/>
                  <a:pt x="166688" y="119320"/>
                  <a:pt x="166688" y="150019"/>
                </a:cubicBezTo>
                <a:lnTo>
                  <a:pt x="166688" y="155575"/>
                </a:lnTo>
                <a:cubicBezTo>
                  <a:pt x="166688" y="161722"/>
                  <a:pt x="161722" y="166688"/>
                  <a:pt x="155575" y="166688"/>
                </a:cubicBezTo>
                <a:lnTo>
                  <a:pt x="66675" y="166688"/>
                </a:lnTo>
                <a:cubicBezTo>
                  <a:pt x="60528" y="166688"/>
                  <a:pt x="55563" y="161722"/>
                  <a:pt x="55563" y="155575"/>
                </a:cubicBezTo>
                <a:lnTo>
                  <a:pt x="55563" y="150019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553" name="Text 55"/>
          <p:cNvSpPr/>
          <p:nvPr/>
        </p:nvSpPr>
        <p:spPr>
          <a:xfrm>
            <a:off x="8756650" y="9398000"/>
            <a:ext cx="2374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Comunidades Indígenas</a:t>
            </a:r>
            <a:endParaRPr dirty="0" sz="1600" lang="en-US"/>
          </a:p>
        </p:txBody>
      </p:sp>
      <p:sp>
        <p:nvSpPr>
          <p:cNvPr id="1049554" name="Text 56"/>
          <p:cNvSpPr/>
          <p:nvPr/>
        </p:nvSpPr>
        <p:spPr>
          <a:xfrm>
            <a:off x="8756650" y="9702800"/>
            <a:ext cx="2362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Como custodios tradicionales</a:t>
            </a:r>
            <a:endParaRPr dirty="0" sz="1600" lang="en-US"/>
          </a:p>
        </p:txBody>
      </p:sp>
      <p:sp>
        <p:nvSpPr>
          <p:cNvPr id="1049555" name="Shape 57"/>
          <p:cNvSpPr/>
          <p:nvPr/>
        </p:nvSpPr>
        <p:spPr>
          <a:xfrm>
            <a:off x="8480425" y="10109200"/>
            <a:ext cx="133350" cy="177800"/>
          </a:xfrm>
          <a:custGeom>
            <a:avLst/>
            <a:ahLst/>
            <a:rect l="l" t="t" r="r" b="b"/>
            <a:pathLst>
              <a:path w="133350" h="177800">
                <a:moveTo>
                  <a:pt x="22225" y="0"/>
                </a:moveTo>
                <a:cubicBezTo>
                  <a:pt x="9967" y="0"/>
                  <a:pt x="0" y="9967"/>
                  <a:pt x="0" y="22225"/>
                </a:cubicBezTo>
                <a:lnTo>
                  <a:pt x="0" y="155575"/>
                </a:lnTo>
                <a:cubicBezTo>
                  <a:pt x="0" y="167833"/>
                  <a:pt x="9967" y="177800"/>
                  <a:pt x="22225" y="177800"/>
                </a:cubicBezTo>
                <a:lnTo>
                  <a:pt x="111125" y="177800"/>
                </a:lnTo>
                <a:cubicBezTo>
                  <a:pt x="123383" y="177800"/>
                  <a:pt x="133350" y="167833"/>
                  <a:pt x="133350" y="155575"/>
                </a:cubicBezTo>
                <a:lnTo>
                  <a:pt x="133350" y="22225"/>
                </a:lnTo>
                <a:cubicBezTo>
                  <a:pt x="133350" y="9967"/>
                  <a:pt x="123383" y="0"/>
                  <a:pt x="111125" y="0"/>
                </a:cubicBezTo>
                <a:lnTo>
                  <a:pt x="22225" y="0"/>
                </a:lnTo>
                <a:close/>
                <a:moveTo>
                  <a:pt x="61119" y="122238"/>
                </a:moveTo>
                <a:lnTo>
                  <a:pt x="72231" y="122238"/>
                </a:lnTo>
                <a:cubicBezTo>
                  <a:pt x="78378" y="122238"/>
                  <a:pt x="83344" y="127203"/>
                  <a:pt x="83344" y="133350"/>
                </a:cubicBezTo>
                <a:lnTo>
                  <a:pt x="83344" y="161131"/>
                </a:lnTo>
                <a:lnTo>
                  <a:pt x="50006" y="161131"/>
                </a:lnTo>
                <a:lnTo>
                  <a:pt x="50006" y="133350"/>
                </a:lnTo>
                <a:cubicBezTo>
                  <a:pt x="50006" y="127203"/>
                  <a:pt x="54972" y="122238"/>
                  <a:pt x="61119" y="122238"/>
                </a:cubicBezTo>
                <a:close/>
                <a:moveTo>
                  <a:pt x="33337" y="38894"/>
                </a:moveTo>
                <a:cubicBezTo>
                  <a:pt x="33337" y="35838"/>
                  <a:pt x="35838" y="33337"/>
                  <a:pt x="38894" y="33337"/>
                </a:cubicBezTo>
                <a:lnTo>
                  <a:pt x="50006" y="33337"/>
                </a:lnTo>
                <a:cubicBezTo>
                  <a:pt x="53062" y="33337"/>
                  <a:pt x="55563" y="35838"/>
                  <a:pt x="55563" y="38894"/>
                </a:cubicBezTo>
                <a:lnTo>
                  <a:pt x="55563" y="50006"/>
                </a:lnTo>
                <a:cubicBezTo>
                  <a:pt x="55563" y="53062"/>
                  <a:pt x="53062" y="55563"/>
                  <a:pt x="50006" y="55563"/>
                </a:cubicBezTo>
                <a:lnTo>
                  <a:pt x="38894" y="55563"/>
                </a:lnTo>
                <a:cubicBezTo>
                  <a:pt x="35838" y="55563"/>
                  <a:pt x="33337" y="53062"/>
                  <a:pt x="33337" y="50006"/>
                </a:cubicBezTo>
                <a:lnTo>
                  <a:pt x="33337" y="38894"/>
                </a:lnTo>
                <a:close/>
                <a:moveTo>
                  <a:pt x="83344" y="33337"/>
                </a:moveTo>
                <a:lnTo>
                  <a:pt x="94456" y="33337"/>
                </a:lnTo>
                <a:cubicBezTo>
                  <a:pt x="97512" y="33337"/>
                  <a:pt x="100013" y="35838"/>
                  <a:pt x="100013" y="38894"/>
                </a:cubicBezTo>
                <a:lnTo>
                  <a:pt x="100013" y="50006"/>
                </a:lnTo>
                <a:cubicBezTo>
                  <a:pt x="100013" y="53062"/>
                  <a:pt x="97512" y="55563"/>
                  <a:pt x="94456" y="55563"/>
                </a:cubicBezTo>
                <a:lnTo>
                  <a:pt x="83344" y="55563"/>
                </a:lnTo>
                <a:cubicBezTo>
                  <a:pt x="80288" y="55563"/>
                  <a:pt x="77788" y="53062"/>
                  <a:pt x="77788" y="50006"/>
                </a:cubicBezTo>
                <a:lnTo>
                  <a:pt x="77788" y="38894"/>
                </a:lnTo>
                <a:cubicBezTo>
                  <a:pt x="77788" y="35838"/>
                  <a:pt x="80288" y="33337"/>
                  <a:pt x="83344" y="33337"/>
                </a:cubicBezTo>
                <a:close/>
                <a:moveTo>
                  <a:pt x="33337" y="83344"/>
                </a:moveTo>
                <a:cubicBezTo>
                  <a:pt x="33337" y="80288"/>
                  <a:pt x="35838" y="77788"/>
                  <a:pt x="38894" y="77788"/>
                </a:cubicBezTo>
                <a:lnTo>
                  <a:pt x="50006" y="77788"/>
                </a:lnTo>
                <a:cubicBezTo>
                  <a:pt x="53062" y="77788"/>
                  <a:pt x="55563" y="80288"/>
                  <a:pt x="55563" y="83344"/>
                </a:cubicBezTo>
                <a:lnTo>
                  <a:pt x="55563" y="94456"/>
                </a:lnTo>
                <a:cubicBezTo>
                  <a:pt x="55563" y="97512"/>
                  <a:pt x="53062" y="100013"/>
                  <a:pt x="50006" y="100013"/>
                </a:cubicBezTo>
                <a:lnTo>
                  <a:pt x="38894" y="100013"/>
                </a:lnTo>
                <a:cubicBezTo>
                  <a:pt x="35838" y="100013"/>
                  <a:pt x="33337" y="97512"/>
                  <a:pt x="33337" y="94456"/>
                </a:cubicBezTo>
                <a:lnTo>
                  <a:pt x="33337" y="83344"/>
                </a:lnTo>
                <a:close/>
                <a:moveTo>
                  <a:pt x="83344" y="77788"/>
                </a:moveTo>
                <a:lnTo>
                  <a:pt x="94456" y="77788"/>
                </a:lnTo>
                <a:cubicBezTo>
                  <a:pt x="97512" y="77788"/>
                  <a:pt x="100013" y="80288"/>
                  <a:pt x="100013" y="83344"/>
                </a:cubicBezTo>
                <a:lnTo>
                  <a:pt x="100013" y="94456"/>
                </a:lnTo>
                <a:cubicBezTo>
                  <a:pt x="100013" y="97512"/>
                  <a:pt x="97512" y="100013"/>
                  <a:pt x="94456" y="100013"/>
                </a:cubicBezTo>
                <a:lnTo>
                  <a:pt x="83344" y="100013"/>
                </a:lnTo>
                <a:cubicBezTo>
                  <a:pt x="80288" y="100013"/>
                  <a:pt x="77788" y="97512"/>
                  <a:pt x="77788" y="94456"/>
                </a:cubicBezTo>
                <a:lnTo>
                  <a:pt x="77788" y="83344"/>
                </a:lnTo>
                <a:cubicBezTo>
                  <a:pt x="77788" y="80288"/>
                  <a:pt x="80288" y="77788"/>
                  <a:pt x="83344" y="7778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556" name="Text 58"/>
          <p:cNvSpPr/>
          <p:nvPr/>
        </p:nvSpPr>
        <p:spPr>
          <a:xfrm>
            <a:off x="8756650" y="10058400"/>
            <a:ext cx="2209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Sector Privado</a:t>
            </a:r>
            <a:endParaRPr dirty="0" sz="1600" lang="en-US"/>
          </a:p>
        </p:txBody>
      </p:sp>
      <p:sp>
        <p:nvSpPr>
          <p:cNvPr id="1049557" name="Text 59"/>
          <p:cNvSpPr/>
          <p:nvPr/>
        </p:nvSpPr>
        <p:spPr>
          <a:xfrm>
            <a:off x="8756650" y="10363200"/>
            <a:ext cx="2197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Inversión y responsabilidad</a:t>
            </a:r>
            <a:endParaRPr dirty="0" sz="1600" lang="en-US"/>
          </a:p>
        </p:txBody>
      </p:sp>
      <p:sp>
        <p:nvSpPr>
          <p:cNvPr id="1049558" name="Shape 60"/>
          <p:cNvSpPr/>
          <p:nvPr/>
        </p:nvSpPr>
        <p:spPr>
          <a:xfrm>
            <a:off x="8458200" y="107696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3691" y="30247"/>
                </a:moveTo>
                <a:lnTo>
                  <a:pt x="88900" y="37435"/>
                </a:lnTo>
                <a:lnTo>
                  <a:pt x="94109" y="30247"/>
                </a:lnTo>
                <a:cubicBezTo>
                  <a:pt x="102791" y="18231"/>
                  <a:pt x="116751" y="11112"/>
                  <a:pt x="131579" y="11112"/>
                </a:cubicBezTo>
                <a:cubicBezTo>
                  <a:pt x="157103" y="11112"/>
                  <a:pt x="177800" y="31810"/>
                  <a:pt x="177800" y="57334"/>
                </a:cubicBezTo>
                <a:lnTo>
                  <a:pt x="177800" y="58236"/>
                </a:lnTo>
                <a:cubicBezTo>
                  <a:pt x="177800" y="97200"/>
                  <a:pt x="129218" y="142448"/>
                  <a:pt x="103867" y="161791"/>
                </a:cubicBezTo>
                <a:cubicBezTo>
                  <a:pt x="99561" y="165055"/>
                  <a:pt x="94283" y="166688"/>
                  <a:pt x="88900" y="166688"/>
                </a:cubicBezTo>
                <a:cubicBezTo>
                  <a:pt x="83517" y="166688"/>
                  <a:pt x="78204" y="165090"/>
                  <a:pt x="73933" y="161791"/>
                </a:cubicBezTo>
                <a:cubicBezTo>
                  <a:pt x="48582" y="142448"/>
                  <a:pt x="0" y="97200"/>
                  <a:pt x="0" y="58236"/>
                </a:cubicBezTo>
                <a:lnTo>
                  <a:pt x="0" y="57334"/>
                </a:lnTo>
                <a:cubicBezTo>
                  <a:pt x="0" y="31810"/>
                  <a:pt x="20697" y="11112"/>
                  <a:pt x="46221" y="11112"/>
                </a:cubicBezTo>
                <a:cubicBezTo>
                  <a:pt x="61049" y="11112"/>
                  <a:pt x="75009" y="18231"/>
                  <a:pt x="83691" y="30247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559" name="Text 61"/>
          <p:cNvSpPr/>
          <p:nvPr/>
        </p:nvSpPr>
        <p:spPr>
          <a:xfrm>
            <a:off x="8756650" y="10718800"/>
            <a:ext cx="2971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Organizaciones sin fines de lucro</a:t>
            </a:r>
            <a:endParaRPr dirty="0" sz="1600" lang="en-US"/>
          </a:p>
        </p:txBody>
      </p:sp>
      <p:sp>
        <p:nvSpPr>
          <p:cNvPr id="1049560" name="Text 62"/>
          <p:cNvSpPr/>
          <p:nvPr/>
        </p:nvSpPr>
        <p:spPr>
          <a:xfrm>
            <a:off x="8756650" y="11023600"/>
            <a:ext cx="2959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Investigación y advocacy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1A2E35"/>
        </a:solidFill>
      </p:bgPr>
    </p:bg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Image 0" descr="https://kimi-web-img.moonshot.cn/img/sydneyharbourhotel.com/12833480a214f021bb4a64f41989e9264eda6a9e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30000"/>
          </a:blip>
          <a:srcRect l="0" t="895" r="0" b="895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9564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5000"/>
                </a:srgbClr>
              </a:gs>
              <a:gs pos="50000">
                <a:srgbClr val="1A2E35">
                  <a:alpha val="90000"/>
                </a:srgbClr>
              </a:gs>
              <a:gs pos="100000">
                <a:srgbClr val="1A2E35">
                  <a:alpha val="80000"/>
                </a:srgbClr>
              </a:gs>
            </a:gsLst>
            <a:lin ang="2700000" scaled="1"/>
          </a:gradFill>
        </p:spPr>
      </p:sp>
      <p:sp>
        <p:nvSpPr>
          <p:cNvPr id="1049565" name="Text 1"/>
          <p:cNvSpPr/>
          <p:nvPr/>
        </p:nvSpPr>
        <p:spPr>
          <a:xfrm>
            <a:off x="508000" y="180975"/>
            <a:ext cx="2022574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Conclusiones</a:t>
            </a:r>
            <a:endParaRPr dirty="0" sz="1600" lang="en-US"/>
          </a:p>
        </p:txBody>
      </p:sp>
      <p:sp>
        <p:nvSpPr>
          <p:cNvPr id="1049566" name="Text 2"/>
          <p:cNvSpPr/>
          <p:nvPr/>
        </p:nvSpPr>
        <p:spPr>
          <a:xfrm>
            <a:off x="508000" y="631825"/>
            <a:ext cx="15621000" cy="152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80000"/>
              </a:lnSpc>
            </a:pPr>
            <a:r>
              <a:rPr b="1" dirty="0" sz="60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Australia:</a:t>
            </a:r>
            <a:endParaRPr dirty="0" sz="1600" lang="en-US"/>
          </a:p>
          <a:p>
            <a:pPr>
              <a:lnSpc>
                <a:spcPct val="80000"/>
              </a:lnSpc>
            </a:pPr>
            <a:r>
              <a:rPr b="1" dirty="0" sz="60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 Caso de Estudio Único</a:t>
            </a:r>
            <a:endParaRPr dirty="0" sz="1600" lang="en-US"/>
          </a:p>
        </p:txBody>
      </p:sp>
      <p:sp>
        <p:nvSpPr>
          <p:cNvPr id="1049567" name="Shape 3"/>
          <p:cNvSpPr/>
          <p:nvPr/>
        </p:nvSpPr>
        <p:spPr>
          <a:xfrm>
            <a:off x="508000" y="2460625"/>
            <a:ext cx="16256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9568" name="Shape 4"/>
          <p:cNvSpPr/>
          <p:nvPr/>
        </p:nvSpPr>
        <p:spPr>
          <a:xfrm>
            <a:off x="533400" y="3121025"/>
            <a:ext cx="7442200" cy="2006600"/>
          </a:xfrm>
          <a:custGeom>
            <a:avLst/>
            <a:ahLst/>
            <a:rect l="l" t="t" r="r" b="b"/>
            <a:pathLst>
              <a:path w="7442200" h="2006600">
                <a:moveTo>
                  <a:pt x="50800" y="0"/>
                </a:moveTo>
                <a:lnTo>
                  <a:pt x="7340600" y="0"/>
                </a:lnTo>
                <a:cubicBezTo>
                  <a:pt x="7396675" y="0"/>
                  <a:pt x="7442200" y="45525"/>
                  <a:pt x="7442200" y="101600"/>
                </a:cubicBezTo>
                <a:lnTo>
                  <a:pt x="7442200" y="1905000"/>
                </a:lnTo>
                <a:cubicBezTo>
                  <a:pt x="7442200" y="1961075"/>
                  <a:pt x="7396675" y="2006600"/>
                  <a:pt x="7340600" y="2006600"/>
                </a:cubicBezTo>
                <a:lnTo>
                  <a:pt x="50800" y="2006600"/>
                </a:lnTo>
                <a:cubicBezTo>
                  <a:pt x="22763" y="2006600"/>
                  <a:pt x="0" y="1983837"/>
                  <a:pt x="0" y="1955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10196"/>
            </a:srgbClr>
          </a:solidFill>
        </p:spPr>
      </p:sp>
      <p:sp>
        <p:nvSpPr>
          <p:cNvPr id="1049569" name="Shape 5"/>
          <p:cNvSpPr/>
          <p:nvPr/>
        </p:nvSpPr>
        <p:spPr>
          <a:xfrm>
            <a:off x="533400" y="3121025"/>
            <a:ext cx="50800" cy="2006600"/>
          </a:xfrm>
          <a:custGeom>
            <a:avLst/>
            <a:ahLst/>
            <a:rect l="l" t="t" r="r" b="b"/>
            <a:pathLst>
              <a:path w="50800" h="2006600">
                <a:moveTo>
                  <a:pt x="50800" y="0"/>
                </a:moveTo>
                <a:lnTo>
                  <a:pt x="50800" y="0"/>
                </a:lnTo>
                <a:lnTo>
                  <a:pt x="50800" y="2006600"/>
                </a:lnTo>
                <a:lnTo>
                  <a:pt x="50800" y="2006600"/>
                </a:lnTo>
                <a:cubicBezTo>
                  <a:pt x="22763" y="2006600"/>
                  <a:pt x="0" y="1983837"/>
                  <a:pt x="0" y="1955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570" name="Text 6"/>
          <p:cNvSpPr/>
          <p:nvPr/>
        </p:nvSpPr>
        <p:spPr>
          <a:xfrm>
            <a:off x="812800" y="3375025"/>
            <a:ext cx="70358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Geografía Física</a:t>
            </a:r>
            <a:endParaRPr dirty="0" sz="1600" lang="en-US"/>
          </a:p>
        </p:txBody>
      </p:sp>
      <p:sp>
        <p:nvSpPr>
          <p:cNvPr id="1049571" name="Text 7"/>
          <p:cNvSpPr/>
          <p:nvPr/>
        </p:nvSpPr>
        <p:spPr>
          <a:xfrm>
            <a:off x="812800" y="3883025"/>
            <a:ext cx="7010400" cy="990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Vasto territorio (7.7M km²) con baja densidad poblacional, relieve plano y antiguo, clima predominantemente árido, y biodiversidad única por aislamiento geográfico.</a:t>
            </a:r>
            <a:endParaRPr dirty="0" sz="1600" lang="en-US"/>
          </a:p>
        </p:txBody>
      </p:sp>
      <p:sp>
        <p:nvSpPr>
          <p:cNvPr id="1049572" name="Shape 8"/>
          <p:cNvSpPr/>
          <p:nvPr/>
        </p:nvSpPr>
        <p:spPr>
          <a:xfrm>
            <a:off x="8305800" y="3121025"/>
            <a:ext cx="7442200" cy="2006600"/>
          </a:xfrm>
          <a:custGeom>
            <a:avLst/>
            <a:ahLst/>
            <a:rect l="l" t="t" r="r" b="b"/>
            <a:pathLst>
              <a:path w="7442200" h="2006600">
                <a:moveTo>
                  <a:pt x="50800" y="0"/>
                </a:moveTo>
                <a:lnTo>
                  <a:pt x="7340600" y="0"/>
                </a:lnTo>
                <a:cubicBezTo>
                  <a:pt x="7396675" y="0"/>
                  <a:pt x="7442200" y="45525"/>
                  <a:pt x="7442200" y="101600"/>
                </a:cubicBezTo>
                <a:lnTo>
                  <a:pt x="7442200" y="1905000"/>
                </a:lnTo>
                <a:cubicBezTo>
                  <a:pt x="7442200" y="1961075"/>
                  <a:pt x="7396675" y="2006600"/>
                  <a:pt x="7340600" y="2006600"/>
                </a:cubicBezTo>
                <a:lnTo>
                  <a:pt x="50800" y="2006600"/>
                </a:lnTo>
                <a:cubicBezTo>
                  <a:pt x="22763" y="2006600"/>
                  <a:pt x="0" y="1983837"/>
                  <a:pt x="0" y="1955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10196"/>
            </a:srgbClr>
          </a:solidFill>
        </p:spPr>
      </p:sp>
      <p:sp>
        <p:nvSpPr>
          <p:cNvPr id="1049573" name="Shape 9"/>
          <p:cNvSpPr/>
          <p:nvPr/>
        </p:nvSpPr>
        <p:spPr>
          <a:xfrm>
            <a:off x="8305800" y="3121025"/>
            <a:ext cx="50800" cy="2006600"/>
          </a:xfrm>
          <a:custGeom>
            <a:avLst/>
            <a:ahLst/>
            <a:rect l="l" t="t" r="r" b="b"/>
            <a:pathLst>
              <a:path w="50800" h="2006600">
                <a:moveTo>
                  <a:pt x="50800" y="0"/>
                </a:moveTo>
                <a:lnTo>
                  <a:pt x="50800" y="0"/>
                </a:lnTo>
                <a:lnTo>
                  <a:pt x="50800" y="2006600"/>
                </a:lnTo>
                <a:lnTo>
                  <a:pt x="50800" y="2006600"/>
                </a:lnTo>
                <a:cubicBezTo>
                  <a:pt x="22763" y="2006600"/>
                  <a:pt x="0" y="1983837"/>
                  <a:pt x="0" y="1955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574" name="Text 10"/>
          <p:cNvSpPr/>
          <p:nvPr/>
        </p:nvSpPr>
        <p:spPr>
          <a:xfrm>
            <a:off x="8585200" y="3375025"/>
            <a:ext cx="70358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Desarrollo Socioeconómico</a:t>
            </a:r>
            <a:endParaRPr dirty="0" sz="1600" lang="en-US"/>
          </a:p>
        </p:txBody>
      </p:sp>
      <p:sp>
        <p:nvSpPr>
          <p:cNvPr id="1049575" name="Text 11"/>
          <p:cNvSpPr/>
          <p:nvPr/>
        </p:nvSpPr>
        <p:spPr>
          <a:xfrm>
            <a:off x="8585200" y="3883025"/>
            <a:ext cx="7010400" cy="990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Economía avanzada (PIB per cápita $56,420) basada en servicios (70%) y recursos naturales, democracia parlamentaria estable, y sociedad multicultural con fuerte sistema de bienestar.</a:t>
            </a:r>
            <a:endParaRPr dirty="0" sz="1600" lang="en-US"/>
          </a:p>
        </p:txBody>
      </p:sp>
      <p:sp>
        <p:nvSpPr>
          <p:cNvPr id="1049576" name="Shape 12"/>
          <p:cNvSpPr/>
          <p:nvPr/>
        </p:nvSpPr>
        <p:spPr>
          <a:xfrm>
            <a:off x="533400" y="5432425"/>
            <a:ext cx="7442200" cy="2006600"/>
          </a:xfrm>
          <a:custGeom>
            <a:avLst/>
            <a:ahLst/>
            <a:rect l="l" t="t" r="r" b="b"/>
            <a:pathLst>
              <a:path w="7442200" h="2006600">
                <a:moveTo>
                  <a:pt x="50800" y="0"/>
                </a:moveTo>
                <a:lnTo>
                  <a:pt x="7340600" y="0"/>
                </a:lnTo>
                <a:cubicBezTo>
                  <a:pt x="7396675" y="0"/>
                  <a:pt x="7442200" y="45525"/>
                  <a:pt x="7442200" y="101600"/>
                </a:cubicBezTo>
                <a:lnTo>
                  <a:pt x="7442200" y="1905000"/>
                </a:lnTo>
                <a:cubicBezTo>
                  <a:pt x="7442200" y="1961075"/>
                  <a:pt x="7396675" y="2006600"/>
                  <a:pt x="7340600" y="2006600"/>
                </a:cubicBezTo>
                <a:lnTo>
                  <a:pt x="50800" y="2006600"/>
                </a:lnTo>
                <a:cubicBezTo>
                  <a:pt x="22763" y="2006600"/>
                  <a:pt x="0" y="1983837"/>
                  <a:pt x="0" y="1955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10196"/>
            </a:srgbClr>
          </a:solidFill>
        </p:spPr>
      </p:sp>
      <p:sp>
        <p:nvSpPr>
          <p:cNvPr id="1049577" name="Shape 13"/>
          <p:cNvSpPr/>
          <p:nvPr/>
        </p:nvSpPr>
        <p:spPr>
          <a:xfrm>
            <a:off x="533400" y="5432425"/>
            <a:ext cx="50800" cy="2006600"/>
          </a:xfrm>
          <a:custGeom>
            <a:avLst/>
            <a:ahLst/>
            <a:rect l="l" t="t" r="r" b="b"/>
            <a:pathLst>
              <a:path w="50800" h="2006600">
                <a:moveTo>
                  <a:pt x="50800" y="0"/>
                </a:moveTo>
                <a:lnTo>
                  <a:pt x="50800" y="0"/>
                </a:lnTo>
                <a:lnTo>
                  <a:pt x="50800" y="2006600"/>
                </a:lnTo>
                <a:lnTo>
                  <a:pt x="50800" y="2006600"/>
                </a:lnTo>
                <a:cubicBezTo>
                  <a:pt x="22763" y="2006600"/>
                  <a:pt x="0" y="1983837"/>
                  <a:pt x="0" y="1955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9578" name="Text 14"/>
          <p:cNvSpPr/>
          <p:nvPr/>
        </p:nvSpPr>
        <p:spPr>
          <a:xfrm>
            <a:off x="812800" y="5686425"/>
            <a:ext cx="70358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Desafíos Contemporáneos</a:t>
            </a:r>
            <a:endParaRPr dirty="0" sz="1600" lang="en-US"/>
          </a:p>
        </p:txBody>
      </p:sp>
      <p:sp>
        <p:nvSpPr>
          <p:cNvPr id="1049579" name="Text 15"/>
          <p:cNvSpPr/>
          <p:nvPr/>
        </p:nvSpPr>
        <p:spPr>
          <a:xfrm>
            <a:off x="812800" y="6194425"/>
            <a:ext cx="7010400" cy="990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Cambio climático, sequías, incendios forestales, conservación de biodiversidad, y gestión sostenible de recursos hídricos son prioridades urgentes.</a:t>
            </a:r>
            <a:endParaRPr dirty="0" sz="1600" lang="en-US"/>
          </a:p>
        </p:txBody>
      </p:sp>
      <p:sp>
        <p:nvSpPr>
          <p:cNvPr id="1049580" name="Shape 16"/>
          <p:cNvSpPr/>
          <p:nvPr/>
        </p:nvSpPr>
        <p:spPr>
          <a:xfrm>
            <a:off x="8305800" y="5432425"/>
            <a:ext cx="7442200" cy="2006600"/>
          </a:xfrm>
          <a:custGeom>
            <a:avLst/>
            <a:ahLst/>
            <a:rect l="l" t="t" r="r" b="b"/>
            <a:pathLst>
              <a:path w="7442200" h="2006600">
                <a:moveTo>
                  <a:pt x="50800" y="0"/>
                </a:moveTo>
                <a:lnTo>
                  <a:pt x="7340600" y="0"/>
                </a:lnTo>
                <a:cubicBezTo>
                  <a:pt x="7396675" y="0"/>
                  <a:pt x="7442200" y="45525"/>
                  <a:pt x="7442200" y="101600"/>
                </a:cubicBezTo>
                <a:lnTo>
                  <a:pt x="7442200" y="1905000"/>
                </a:lnTo>
                <a:cubicBezTo>
                  <a:pt x="7442200" y="1961075"/>
                  <a:pt x="7396675" y="2006600"/>
                  <a:pt x="7340600" y="2006600"/>
                </a:cubicBezTo>
                <a:lnTo>
                  <a:pt x="50800" y="2006600"/>
                </a:lnTo>
                <a:cubicBezTo>
                  <a:pt x="22763" y="2006600"/>
                  <a:pt x="0" y="1983837"/>
                  <a:pt x="0" y="1955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5">
              <a:alpha val="10196"/>
            </a:srgbClr>
          </a:solidFill>
        </p:spPr>
      </p:sp>
      <p:sp>
        <p:nvSpPr>
          <p:cNvPr id="1049581" name="Shape 17"/>
          <p:cNvSpPr/>
          <p:nvPr/>
        </p:nvSpPr>
        <p:spPr>
          <a:xfrm>
            <a:off x="8305800" y="5432425"/>
            <a:ext cx="50800" cy="2006600"/>
          </a:xfrm>
          <a:custGeom>
            <a:avLst/>
            <a:ahLst/>
            <a:rect l="l" t="t" r="r" b="b"/>
            <a:pathLst>
              <a:path w="50800" h="2006600">
                <a:moveTo>
                  <a:pt x="50800" y="0"/>
                </a:moveTo>
                <a:lnTo>
                  <a:pt x="50800" y="0"/>
                </a:lnTo>
                <a:lnTo>
                  <a:pt x="50800" y="2006600"/>
                </a:lnTo>
                <a:lnTo>
                  <a:pt x="50800" y="2006600"/>
                </a:lnTo>
                <a:cubicBezTo>
                  <a:pt x="22763" y="2006600"/>
                  <a:pt x="0" y="1983837"/>
                  <a:pt x="0" y="1955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9582" name="Text 18"/>
          <p:cNvSpPr/>
          <p:nvPr/>
        </p:nvSpPr>
        <p:spPr>
          <a:xfrm>
            <a:off x="8585200" y="5686425"/>
            <a:ext cx="70358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Interacción Geografía-Desarrollo</a:t>
            </a:r>
            <a:endParaRPr dirty="0" sz="1600" lang="en-US"/>
          </a:p>
        </p:txBody>
      </p:sp>
      <p:sp>
        <p:nvSpPr>
          <p:cNvPr id="1049583" name="Text 19"/>
          <p:cNvSpPr/>
          <p:nvPr/>
        </p:nvSpPr>
        <p:spPr>
          <a:xfrm>
            <a:off x="8585200" y="6194425"/>
            <a:ext cx="70104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distribución desigual de recursos naturales y población define patrones de asentamiento, actividad económica y políticas públicas.</a:t>
            </a:r>
            <a:endParaRPr dirty="0" sz="1600" lang="en-US"/>
          </a:p>
        </p:txBody>
      </p:sp>
      <p:sp>
        <p:nvSpPr>
          <p:cNvPr id="1049584" name="Shape 20"/>
          <p:cNvSpPr/>
          <p:nvPr/>
        </p:nvSpPr>
        <p:spPr>
          <a:xfrm>
            <a:off x="514350" y="7750175"/>
            <a:ext cx="15227300" cy="1270000"/>
          </a:xfrm>
          <a:prstGeom prst="roundRect">
            <a:avLst>
              <a:gd name="adj" fmla="val 8000"/>
            </a:avLst>
          </a:prstGeom>
          <a:solidFill>
            <a:srgbClr val="D8976C">
              <a:alpha val="20000"/>
            </a:srgbClr>
          </a:solidFill>
          <a:ln w="12700">
            <a:solidFill>
              <a:srgbClr val="D8976C">
                <a:alpha val="40000"/>
              </a:srgbClr>
            </a:solidFill>
            <a:prstDash val="solid"/>
          </a:ln>
        </p:spPr>
      </p:sp>
      <p:sp>
        <p:nvSpPr>
          <p:cNvPr id="1049585" name="Text 21"/>
          <p:cNvSpPr/>
          <p:nvPr/>
        </p:nvSpPr>
        <p:spPr>
          <a:xfrm>
            <a:off x="717550" y="8010525"/>
            <a:ext cx="14820900" cy="7493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40000"/>
              </a:lnSpc>
            </a:pPr>
            <a:r>
              <a:rPr b="1" dirty="0" sz="18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representa un modelo de desarrollo basado en recursos naturales</a:t>
            </a:r>
            <a:r>
              <a:rPr dirty="0" sz="18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que enfrenta el desafío de transitar hacia la sostenibilidad ambiental manteniendo su prosperidad económica y calidad de vida.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2E35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 0" descr="https://kimi-web-img.moonshot.cn/img/as2.ftcdn.net/4208e689013a17c8887caa7ba810f5b6f343532f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30000"/>
          </a:blip>
          <a:srcRect l="0" t="7834" r="0" b="7834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8639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8000"/>
                </a:srgbClr>
              </a:gs>
              <a:gs pos="50000">
                <a:srgbClr val="1A2E35">
                  <a:alpha val="90000"/>
                </a:srgbClr>
              </a:gs>
              <a:gs pos="100000">
                <a:srgbClr val="1A2E35">
                  <a:alpha val="70000"/>
                </a:srgbClr>
              </a:gs>
            </a:gsLst>
            <a:lin ang="0" scaled="1"/>
          </a:gradFill>
        </p:spPr>
      </p:sp>
      <p:sp>
        <p:nvSpPr>
          <p:cNvPr id="1048640" name="Text 1"/>
          <p:cNvSpPr/>
          <p:nvPr/>
        </p:nvSpPr>
        <p:spPr>
          <a:xfrm>
            <a:off x="508000" y="2406650"/>
            <a:ext cx="169981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Capítulo 01</a:t>
            </a:r>
            <a:endParaRPr dirty="0" sz="1600" lang="en-US"/>
          </a:p>
        </p:txBody>
      </p:sp>
      <p:sp>
        <p:nvSpPr>
          <p:cNvPr id="1048641" name="Text 2"/>
          <p:cNvSpPr/>
          <p:nvPr/>
        </p:nvSpPr>
        <p:spPr>
          <a:xfrm>
            <a:off x="508000" y="2857500"/>
            <a:ext cx="15697200" cy="2286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Contexto</a:t>
            </a:r>
            <a:endParaRPr dirty="0" sz="1600" lang="en-US"/>
          </a:p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Geográfico</a:t>
            </a:r>
            <a:endParaRPr dirty="0" sz="1600" lang="en-US"/>
          </a:p>
        </p:txBody>
      </p:sp>
      <p:sp>
        <p:nvSpPr>
          <p:cNvPr id="1048642" name="Shape 3"/>
          <p:cNvSpPr/>
          <p:nvPr/>
        </p:nvSpPr>
        <p:spPr>
          <a:xfrm>
            <a:off x="508000" y="5448300"/>
            <a:ext cx="16256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643" name="Text 4"/>
          <p:cNvSpPr/>
          <p:nvPr/>
        </p:nvSpPr>
        <p:spPr>
          <a:xfrm>
            <a:off x="508000" y="5803900"/>
            <a:ext cx="8686800" cy="990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2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Ubicación, extensión y características generales del territorio australiano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2E35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 0"/>
          <p:cNvSpPr/>
          <p:nvPr/>
        </p:nvSpPr>
        <p:spPr>
          <a:xfrm>
            <a:off x="508000" y="565150"/>
            <a:ext cx="2782094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Geográfico</a:t>
            </a:r>
            <a:endParaRPr dirty="0" sz="1600" lang="en-US"/>
          </a:p>
        </p:txBody>
      </p:sp>
      <p:sp>
        <p:nvSpPr>
          <p:cNvPr id="1048648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Ubicación y Extensión Territorial</a:t>
            </a:r>
            <a:endParaRPr dirty="0" sz="1600" lang="en-US"/>
          </a:p>
        </p:txBody>
      </p:sp>
      <p:sp>
        <p:nvSpPr>
          <p:cNvPr id="1048649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650" name="Shape 3"/>
          <p:cNvSpPr/>
          <p:nvPr/>
        </p:nvSpPr>
        <p:spPr>
          <a:xfrm>
            <a:off x="508000" y="1828800"/>
            <a:ext cx="7518400" cy="3657600"/>
          </a:xfrm>
          <a:prstGeom prst="roundRect">
            <a:avLst>
              <a:gd name="adj" fmla="val 2778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651" name="Shape 4"/>
          <p:cNvSpPr/>
          <p:nvPr/>
        </p:nvSpPr>
        <p:spPr>
          <a:xfrm>
            <a:off x="711200" y="2082800"/>
            <a:ext cx="317500" cy="254000"/>
          </a:xfrm>
          <a:custGeom>
            <a:avLst/>
            <a:ahLst/>
            <a:rect l="l" t="t" r="r" b="b"/>
            <a:pathLst>
              <a:path w="317500" h="254000">
                <a:moveTo>
                  <a:pt x="285750" y="23812"/>
                </a:moveTo>
                <a:cubicBezTo>
                  <a:pt x="285750" y="18306"/>
                  <a:pt x="282922" y="13196"/>
                  <a:pt x="278209" y="10319"/>
                </a:cubicBezTo>
                <a:cubicBezTo>
                  <a:pt x="273496" y="7441"/>
                  <a:pt x="267692" y="7144"/>
                  <a:pt x="262781" y="9624"/>
                </a:cubicBezTo>
                <a:lnTo>
                  <a:pt x="205135" y="38447"/>
                </a:lnTo>
                <a:lnTo>
                  <a:pt x="116136" y="8731"/>
                </a:lnTo>
                <a:cubicBezTo>
                  <a:pt x="112117" y="7392"/>
                  <a:pt x="107801" y="7689"/>
                  <a:pt x="104031" y="9575"/>
                </a:cubicBezTo>
                <a:lnTo>
                  <a:pt x="40531" y="41325"/>
                </a:lnTo>
                <a:cubicBezTo>
                  <a:pt x="35123" y="44053"/>
                  <a:pt x="31750" y="49560"/>
                  <a:pt x="31750" y="55563"/>
                </a:cubicBezTo>
                <a:lnTo>
                  <a:pt x="31750" y="230188"/>
                </a:lnTo>
                <a:cubicBezTo>
                  <a:pt x="31750" y="235694"/>
                  <a:pt x="34578" y="240804"/>
                  <a:pt x="39291" y="243681"/>
                </a:cubicBezTo>
                <a:cubicBezTo>
                  <a:pt x="44004" y="246559"/>
                  <a:pt x="49808" y="246856"/>
                  <a:pt x="54719" y="244376"/>
                </a:cubicBezTo>
                <a:lnTo>
                  <a:pt x="112316" y="215553"/>
                </a:lnTo>
                <a:lnTo>
                  <a:pt x="198289" y="244227"/>
                </a:lnTo>
                <a:cubicBezTo>
                  <a:pt x="196155" y="241052"/>
                  <a:pt x="194072" y="237728"/>
                  <a:pt x="192038" y="234355"/>
                </a:cubicBezTo>
                <a:cubicBezTo>
                  <a:pt x="186581" y="225276"/>
                  <a:pt x="181173" y="214858"/>
                  <a:pt x="177155" y="203696"/>
                </a:cubicBezTo>
                <a:lnTo>
                  <a:pt x="126950" y="186978"/>
                </a:lnTo>
                <a:lnTo>
                  <a:pt x="126950" y="45839"/>
                </a:lnTo>
                <a:lnTo>
                  <a:pt x="190450" y="67022"/>
                </a:lnTo>
                <a:lnTo>
                  <a:pt x="190450" y="116284"/>
                </a:lnTo>
                <a:cubicBezTo>
                  <a:pt x="205829" y="98524"/>
                  <a:pt x="228650" y="87313"/>
                  <a:pt x="253950" y="87313"/>
                </a:cubicBezTo>
                <a:cubicBezTo>
                  <a:pt x="265162" y="87313"/>
                  <a:pt x="275878" y="89495"/>
                  <a:pt x="285700" y="93514"/>
                </a:cubicBezTo>
                <a:lnTo>
                  <a:pt x="285750" y="23812"/>
                </a:lnTo>
                <a:close/>
                <a:moveTo>
                  <a:pt x="254000" y="111125"/>
                </a:moveTo>
                <a:cubicBezTo>
                  <a:pt x="221109" y="111125"/>
                  <a:pt x="194469" y="137319"/>
                  <a:pt x="194469" y="169614"/>
                </a:cubicBezTo>
                <a:cubicBezTo>
                  <a:pt x="194469" y="203795"/>
                  <a:pt x="226268" y="244227"/>
                  <a:pt x="243384" y="263525"/>
                </a:cubicBezTo>
                <a:cubicBezTo>
                  <a:pt x="249138" y="269974"/>
                  <a:pt x="258911" y="269974"/>
                  <a:pt x="264666" y="263525"/>
                </a:cubicBezTo>
                <a:cubicBezTo>
                  <a:pt x="281781" y="244227"/>
                  <a:pt x="313581" y="203795"/>
                  <a:pt x="313581" y="169614"/>
                </a:cubicBezTo>
                <a:cubicBezTo>
                  <a:pt x="313581" y="137319"/>
                  <a:pt x="286941" y="111125"/>
                  <a:pt x="254050" y="111125"/>
                </a:cubicBezTo>
                <a:close/>
                <a:moveTo>
                  <a:pt x="234156" y="170656"/>
                </a:moveTo>
                <a:cubicBezTo>
                  <a:pt x="234156" y="159704"/>
                  <a:pt x="243048" y="150813"/>
                  <a:pt x="254000" y="150813"/>
                </a:cubicBezTo>
                <a:cubicBezTo>
                  <a:pt x="264952" y="150813"/>
                  <a:pt x="273844" y="159704"/>
                  <a:pt x="273844" y="170656"/>
                </a:cubicBezTo>
                <a:cubicBezTo>
                  <a:pt x="273844" y="181608"/>
                  <a:pt x="264952" y="190500"/>
                  <a:pt x="254000" y="190500"/>
                </a:cubicBezTo>
                <a:cubicBezTo>
                  <a:pt x="243048" y="190500"/>
                  <a:pt x="234156" y="181608"/>
                  <a:pt x="234156" y="170656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652" name="Text 5"/>
          <p:cNvSpPr/>
          <p:nvPr/>
        </p:nvSpPr>
        <p:spPr>
          <a:xfrm>
            <a:off x="1028700" y="2032000"/>
            <a:ext cx="69215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Características Fundamentales</a:t>
            </a:r>
            <a:endParaRPr dirty="0" sz="1600" lang="en-US"/>
          </a:p>
        </p:txBody>
      </p:sp>
      <p:sp>
        <p:nvSpPr>
          <p:cNvPr id="1048653" name="Shape 6"/>
          <p:cNvSpPr/>
          <p:nvPr/>
        </p:nvSpPr>
        <p:spPr>
          <a:xfrm>
            <a:off x="711200" y="2590800"/>
            <a:ext cx="406400" cy="406400"/>
          </a:xfrm>
          <a:prstGeom prst="roundRect">
            <a:avLst>
              <a:gd name="adj" fmla="val 5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654" name="Shape 7"/>
          <p:cNvSpPr/>
          <p:nvPr/>
        </p:nvSpPr>
        <p:spPr>
          <a:xfrm>
            <a:off x="839788" y="2705100"/>
            <a:ext cx="155575" cy="177800"/>
          </a:xfrm>
          <a:custGeom>
            <a:avLst/>
            <a:ahLst/>
            <a:rect l="l" t="t" r="r" b="b"/>
            <a:pathLst>
              <a:path w="155575" h="177800">
                <a:moveTo>
                  <a:pt x="347" y="153387"/>
                </a:moveTo>
                <a:cubicBezTo>
                  <a:pt x="1910" y="160958"/>
                  <a:pt x="8612" y="166688"/>
                  <a:pt x="16669" y="166688"/>
                </a:cubicBezTo>
                <a:lnTo>
                  <a:pt x="138906" y="166688"/>
                </a:lnTo>
                <a:cubicBezTo>
                  <a:pt x="148109" y="166688"/>
                  <a:pt x="155575" y="159221"/>
                  <a:pt x="155575" y="150019"/>
                </a:cubicBezTo>
                <a:lnTo>
                  <a:pt x="155575" y="116681"/>
                </a:lnTo>
                <a:cubicBezTo>
                  <a:pt x="155575" y="107479"/>
                  <a:pt x="148109" y="100013"/>
                  <a:pt x="138906" y="100013"/>
                </a:cubicBezTo>
                <a:lnTo>
                  <a:pt x="122238" y="100013"/>
                </a:lnTo>
                <a:lnTo>
                  <a:pt x="122238" y="125016"/>
                </a:lnTo>
                <a:cubicBezTo>
                  <a:pt x="122238" y="129634"/>
                  <a:pt x="118522" y="133350"/>
                  <a:pt x="113903" y="133350"/>
                </a:cubicBezTo>
                <a:cubicBezTo>
                  <a:pt x="109284" y="133350"/>
                  <a:pt x="105569" y="129634"/>
                  <a:pt x="105569" y="125016"/>
                </a:cubicBezTo>
                <a:lnTo>
                  <a:pt x="105569" y="100013"/>
                </a:lnTo>
                <a:lnTo>
                  <a:pt x="83344" y="100013"/>
                </a:lnTo>
                <a:lnTo>
                  <a:pt x="83344" y="125016"/>
                </a:lnTo>
                <a:cubicBezTo>
                  <a:pt x="83344" y="129634"/>
                  <a:pt x="79628" y="133350"/>
                  <a:pt x="75009" y="133350"/>
                </a:cubicBezTo>
                <a:cubicBezTo>
                  <a:pt x="70391" y="133350"/>
                  <a:pt x="66675" y="129634"/>
                  <a:pt x="66675" y="125016"/>
                </a:cubicBezTo>
                <a:lnTo>
                  <a:pt x="66675" y="100013"/>
                </a:lnTo>
                <a:lnTo>
                  <a:pt x="41672" y="100013"/>
                </a:lnTo>
                <a:cubicBezTo>
                  <a:pt x="37053" y="100013"/>
                  <a:pt x="33337" y="96297"/>
                  <a:pt x="33337" y="91678"/>
                </a:cubicBezTo>
                <a:cubicBezTo>
                  <a:pt x="33337" y="87059"/>
                  <a:pt x="37053" y="83344"/>
                  <a:pt x="41672" y="83344"/>
                </a:cubicBezTo>
                <a:lnTo>
                  <a:pt x="66675" y="83344"/>
                </a:lnTo>
                <a:lnTo>
                  <a:pt x="66675" y="61119"/>
                </a:lnTo>
                <a:lnTo>
                  <a:pt x="41672" y="61119"/>
                </a:lnTo>
                <a:cubicBezTo>
                  <a:pt x="37053" y="61119"/>
                  <a:pt x="33337" y="57403"/>
                  <a:pt x="33337" y="52784"/>
                </a:cubicBezTo>
                <a:cubicBezTo>
                  <a:pt x="33337" y="48166"/>
                  <a:pt x="37053" y="44450"/>
                  <a:pt x="41672" y="44450"/>
                </a:cubicBezTo>
                <a:lnTo>
                  <a:pt x="66675" y="44450"/>
                </a:lnTo>
                <a:lnTo>
                  <a:pt x="66675" y="27781"/>
                </a:lnTo>
                <a:cubicBezTo>
                  <a:pt x="66675" y="18579"/>
                  <a:pt x="59209" y="11112"/>
                  <a:pt x="50006" y="11112"/>
                </a:cubicBezTo>
                <a:lnTo>
                  <a:pt x="16669" y="11112"/>
                </a:lnTo>
                <a:cubicBezTo>
                  <a:pt x="7466" y="11112"/>
                  <a:pt x="0" y="18579"/>
                  <a:pt x="0" y="27781"/>
                </a:cubicBezTo>
                <a:lnTo>
                  <a:pt x="0" y="150019"/>
                </a:lnTo>
                <a:cubicBezTo>
                  <a:pt x="0" y="151165"/>
                  <a:pt x="104" y="152311"/>
                  <a:pt x="347" y="153387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55" name="Text 8"/>
          <p:cNvSpPr/>
          <p:nvPr/>
        </p:nvSpPr>
        <p:spPr>
          <a:xfrm>
            <a:off x="1270000" y="2540000"/>
            <a:ext cx="3136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Superficie Total</a:t>
            </a:r>
            <a:endParaRPr dirty="0" sz="1600" lang="en-US"/>
          </a:p>
        </p:txBody>
      </p:sp>
      <p:sp>
        <p:nvSpPr>
          <p:cNvPr id="1048656" name="Text 9"/>
          <p:cNvSpPr/>
          <p:nvPr/>
        </p:nvSpPr>
        <p:spPr>
          <a:xfrm>
            <a:off x="1270000" y="2844800"/>
            <a:ext cx="3136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7.741.411 km² - </a:t>
            </a:r>
            <a:r>
              <a:rPr dirty="0" sz="1600" lang="en-US">
                <a:solidFill>
                  <a:srgbClr val="E5E5E5"/>
                </a:solidFill>
                <a:highlight>
                  <a:srgbClr val="D8976C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6° país más grande</a:t>
            </a:r>
            <a:endParaRPr dirty="0" sz="1600" lang="en-US"/>
          </a:p>
        </p:txBody>
      </p:sp>
      <p:sp>
        <p:nvSpPr>
          <p:cNvPr id="1048657" name="Shape 10"/>
          <p:cNvSpPr/>
          <p:nvPr/>
        </p:nvSpPr>
        <p:spPr>
          <a:xfrm>
            <a:off x="711200" y="3302000"/>
            <a:ext cx="406400" cy="406400"/>
          </a:xfrm>
          <a:prstGeom prst="roundRect">
            <a:avLst>
              <a:gd name="adj" fmla="val 5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658" name="Shape 11"/>
          <p:cNvSpPr/>
          <p:nvPr/>
        </p:nvSpPr>
        <p:spPr>
          <a:xfrm>
            <a:off x="828675" y="34163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19343" y="69349"/>
                </a:moveTo>
                <a:lnTo>
                  <a:pt x="30073" y="80079"/>
                </a:lnTo>
                <a:cubicBezTo>
                  <a:pt x="32157" y="82163"/>
                  <a:pt x="34970" y="83344"/>
                  <a:pt x="37921" y="83344"/>
                </a:cubicBezTo>
                <a:lnTo>
                  <a:pt x="45388" y="83344"/>
                </a:lnTo>
                <a:cubicBezTo>
                  <a:pt x="48339" y="83344"/>
                  <a:pt x="51152" y="84524"/>
                  <a:pt x="53236" y="86608"/>
                </a:cubicBezTo>
                <a:lnTo>
                  <a:pt x="63411" y="96783"/>
                </a:lnTo>
                <a:cubicBezTo>
                  <a:pt x="65494" y="98867"/>
                  <a:pt x="66675" y="101679"/>
                  <a:pt x="66675" y="104631"/>
                </a:cubicBezTo>
                <a:lnTo>
                  <a:pt x="66675" y="117654"/>
                </a:lnTo>
                <a:cubicBezTo>
                  <a:pt x="66675" y="120605"/>
                  <a:pt x="67856" y="123418"/>
                  <a:pt x="69939" y="125502"/>
                </a:cubicBezTo>
                <a:lnTo>
                  <a:pt x="74558" y="130120"/>
                </a:lnTo>
                <a:cubicBezTo>
                  <a:pt x="76642" y="132204"/>
                  <a:pt x="77822" y="135017"/>
                  <a:pt x="77822" y="137969"/>
                </a:cubicBezTo>
                <a:lnTo>
                  <a:pt x="77822" y="144463"/>
                </a:lnTo>
                <a:cubicBezTo>
                  <a:pt x="77822" y="150609"/>
                  <a:pt x="82788" y="155575"/>
                  <a:pt x="88935" y="155575"/>
                </a:cubicBezTo>
                <a:cubicBezTo>
                  <a:pt x="95081" y="155575"/>
                  <a:pt x="100047" y="150609"/>
                  <a:pt x="100047" y="144463"/>
                </a:cubicBezTo>
                <a:lnTo>
                  <a:pt x="100047" y="143525"/>
                </a:lnTo>
                <a:cubicBezTo>
                  <a:pt x="100047" y="140573"/>
                  <a:pt x="101228" y="137760"/>
                  <a:pt x="103312" y="135677"/>
                </a:cubicBezTo>
                <a:lnTo>
                  <a:pt x="119043" y="119946"/>
                </a:lnTo>
                <a:cubicBezTo>
                  <a:pt x="121126" y="117862"/>
                  <a:pt x="122307" y="115049"/>
                  <a:pt x="122307" y="112097"/>
                </a:cubicBezTo>
                <a:lnTo>
                  <a:pt x="122307" y="100047"/>
                </a:lnTo>
                <a:cubicBezTo>
                  <a:pt x="122307" y="93901"/>
                  <a:pt x="117341" y="88935"/>
                  <a:pt x="111194" y="88935"/>
                </a:cubicBezTo>
                <a:lnTo>
                  <a:pt x="82476" y="88935"/>
                </a:lnTo>
                <a:cubicBezTo>
                  <a:pt x="79524" y="88935"/>
                  <a:pt x="76711" y="87754"/>
                  <a:pt x="74627" y="85670"/>
                </a:cubicBezTo>
                <a:lnTo>
                  <a:pt x="69071" y="80114"/>
                </a:lnTo>
                <a:cubicBezTo>
                  <a:pt x="67613" y="78656"/>
                  <a:pt x="66779" y="76642"/>
                  <a:pt x="66779" y="74558"/>
                </a:cubicBezTo>
                <a:cubicBezTo>
                  <a:pt x="66779" y="70217"/>
                  <a:pt x="70287" y="66710"/>
                  <a:pt x="74627" y="66710"/>
                </a:cubicBezTo>
                <a:lnTo>
                  <a:pt x="86678" y="66710"/>
                </a:lnTo>
                <a:cubicBezTo>
                  <a:pt x="91018" y="66710"/>
                  <a:pt x="94526" y="63202"/>
                  <a:pt x="94526" y="58862"/>
                </a:cubicBezTo>
                <a:cubicBezTo>
                  <a:pt x="94526" y="56778"/>
                  <a:pt x="93692" y="54764"/>
                  <a:pt x="92234" y="53305"/>
                </a:cubicBezTo>
                <a:lnTo>
                  <a:pt x="85393" y="46464"/>
                </a:lnTo>
                <a:cubicBezTo>
                  <a:pt x="84038" y="45145"/>
                  <a:pt x="83344" y="43443"/>
                  <a:pt x="83344" y="41672"/>
                </a:cubicBezTo>
                <a:cubicBezTo>
                  <a:pt x="83344" y="39901"/>
                  <a:pt x="84038" y="38199"/>
                  <a:pt x="85323" y="36914"/>
                </a:cubicBezTo>
                <a:lnTo>
                  <a:pt x="91331" y="30907"/>
                </a:lnTo>
                <a:cubicBezTo>
                  <a:pt x="93345" y="28893"/>
                  <a:pt x="94491" y="26149"/>
                  <a:pt x="94491" y="23302"/>
                </a:cubicBezTo>
                <a:cubicBezTo>
                  <a:pt x="94491" y="20801"/>
                  <a:pt x="93658" y="18544"/>
                  <a:pt x="92268" y="16738"/>
                </a:cubicBezTo>
                <a:cubicBezTo>
                  <a:pt x="91157" y="16703"/>
                  <a:pt x="90046" y="16669"/>
                  <a:pt x="88935" y="16669"/>
                </a:cubicBezTo>
                <a:cubicBezTo>
                  <a:pt x="55806" y="16669"/>
                  <a:pt x="27920" y="38963"/>
                  <a:pt x="19377" y="69349"/>
                </a:cubicBezTo>
                <a:close/>
                <a:moveTo>
                  <a:pt x="161131" y="88900"/>
                </a:moveTo>
                <a:cubicBezTo>
                  <a:pt x="161131" y="76885"/>
                  <a:pt x="158214" y="65564"/>
                  <a:pt x="153005" y="55632"/>
                </a:cubicBezTo>
                <a:cubicBezTo>
                  <a:pt x="150783" y="55944"/>
                  <a:pt x="148595" y="56986"/>
                  <a:pt x="146789" y="58792"/>
                </a:cubicBezTo>
                <a:lnTo>
                  <a:pt x="142136" y="63445"/>
                </a:lnTo>
                <a:cubicBezTo>
                  <a:pt x="140052" y="65529"/>
                  <a:pt x="138872" y="68342"/>
                  <a:pt x="138872" y="71294"/>
                </a:cubicBezTo>
                <a:lnTo>
                  <a:pt x="138872" y="83344"/>
                </a:lnTo>
                <a:cubicBezTo>
                  <a:pt x="138872" y="89490"/>
                  <a:pt x="143837" y="94456"/>
                  <a:pt x="149984" y="94456"/>
                </a:cubicBezTo>
                <a:lnTo>
                  <a:pt x="158353" y="94456"/>
                </a:lnTo>
                <a:cubicBezTo>
                  <a:pt x="159221" y="94456"/>
                  <a:pt x="160089" y="94352"/>
                  <a:pt x="160888" y="94178"/>
                </a:cubicBezTo>
                <a:cubicBezTo>
                  <a:pt x="161027" y="92442"/>
                  <a:pt x="161062" y="90671"/>
                  <a:pt x="161062" y="88900"/>
                </a:cubicBezTo>
                <a:close/>
                <a:moveTo>
                  <a:pt x="0" y="88900"/>
                </a:moveTo>
                <a:cubicBezTo>
                  <a:pt x="0" y="39835"/>
                  <a:pt x="39835" y="0"/>
                  <a:pt x="88900" y="0"/>
                </a:cubicBezTo>
                <a:cubicBezTo>
                  <a:pt x="137965" y="0"/>
                  <a:pt x="177800" y="39835"/>
                  <a:pt x="177800" y="88900"/>
                </a:cubicBezTo>
                <a:cubicBezTo>
                  <a:pt x="177800" y="137965"/>
                  <a:pt x="137965" y="177800"/>
                  <a:pt x="88900" y="177800"/>
                </a:cubicBezTo>
                <a:cubicBezTo>
                  <a:pt x="39835" y="177800"/>
                  <a:pt x="0" y="137965"/>
                  <a:pt x="0" y="889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59" name="Text 12"/>
          <p:cNvSpPr/>
          <p:nvPr/>
        </p:nvSpPr>
        <p:spPr>
          <a:xfrm>
            <a:off x="1270000" y="3251200"/>
            <a:ext cx="3708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Hemisferio Sur</a:t>
            </a:r>
            <a:endParaRPr dirty="0" sz="1600" lang="en-US"/>
          </a:p>
        </p:txBody>
      </p:sp>
      <p:sp>
        <p:nvSpPr>
          <p:cNvPr id="1048660" name="Text 13"/>
          <p:cNvSpPr/>
          <p:nvPr/>
        </p:nvSpPr>
        <p:spPr>
          <a:xfrm>
            <a:off x="1270000" y="3556000"/>
            <a:ext cx="3708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Único país que ocupa todo un continente</a:t>
            </a:r>
            <a:endParaRPr dirty="0" sz="1600" lang="en-US"/>
          </a:p>
        </p:txBody>
      </p:sp>
      <p:sp>
        <p:nvSpPr>
          <p:cNvPr id="1048661" name="Shape 14"/>
          <p:cNvSpPr/>
          <p:nvPr/>
        </p:nvSpPr>
        <p:spPr>
          <a:xfrm>
            <a:off x="711200" y="4013200"/>
            <a:ext cx="406400" cy="406400"/>
          </a:xfrm>
          <a:prstGeom prst="roundRect">
            <a:avLst>
              <a:gd name="adj" fmla="val 5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662" name="Shape 15"/>
          <p:cNvSpPr/>
          <p:nvPr/>
        </p:nvSpPr>
        <p:spPr>
          <a:xfrm>
            <a:off x="828675" y="41275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142587" y="43096"/>
                </a:moveTo>
                <a:cubicBezTo>
                  <a:pt x="149776" y="48513"/>
                  <a:pt x="158561" y="53757"/>
                  <a:pt x="168354" y="55076"/>
                </a:cubicBezTo>
                <a:cubicBezTo>
                  <a:pt x="172904" y="55701"/>
                  <a:pt x="177105" y="52472"/>
                  <a:pt x="177731" y="47923"/>
                </a:cubicBezTo>
                <a:cubicBezTo>
                  <a:pt x="178356" y="43373"/>
                  <a:pt x="175126" y="39172"/>
                  <a:pt x="170577" y="38546"/>
                </a:cubicBezTo>
                <a:cubicBezTo>
                  <a:pt x="165055" y="37817"/>
                  <a:pt x="159048" y="34622"/>
                  <a:pt x="152623" y="29795"/>
                </a:cubicBezTo>
                <a:cubicBezTo>
                  <a:pt x="139288" y="19725"/>
                  <a:pt x="121196" y="19725"/>
                  <a:pt x="107826" y="29795"/>
                </a:cubicBezTo>
                <a:cubicBezTo>
                  <a:pt x="99492" y="36081"/>
                  <a:pt x="93692" y="38928"/>
                  <a:pt x="88900" y="38928"/>
                </a:cubicBezTo>
                <a:cubicBezTo>
                  <a:pt x="84108" y="38928"/>
                  <a:pt x="78308" y="36081"/>
                  <a:pt x="69974" y="29795"/>
                </a:cubicBezTo>
                <a:cubicBezTo>
                  <a:pt x="56639" y="19725"/>
                  <a:pt x="38546" y="19725"/>
                  <a:pt x="25177" y="29795"/>
                </a:cubicBezTo>
                <a:cubicBezTo>
                  <a:pt x="18752" y="34622"/>
                  <a:pt x="12745" y="37817"/>
                  <a:pt x="7223" y="38546"/>
                </a:cubicBezTo>
                <a:cubicBezTo>
                  <a:pt x="2674" y="39172"/>
                  <a:pt x="-556" y="43339"/>
                  <a:pt x="69" y="47923"/>
                </a:cubicBezTo>
                <a:cubicBezTo>
                  <a:pt x="695" y="52507"/>
                  <a:pt x="4862" y="55701"/>
                  <a:pt x="9446" y="55076"/>
                </a:cubicBezTo>
                <a:cubicBezTo>
                  <a:pt x="19239" y="53757"/>
                  <a:pt x="28059" y="48513"/>
                  <a:pt x="35213" y="43096"/>
                </a:cubicBezTo>
                <a:cubicBezTo>
                  <a:pt x="42609" y="37505"/>
                  <a:pt x="52541" y="37505"/>
                  <a:pt x="59938" y="43096"/>
                </a:cubicBezTo>
                <a:cubicBezTo>
                  <a:pt x="68342" y="49451"/>
                  <a:pt x="78100" y="55563"/>
                  <a:pt x="88900" y="55563"/>
                </a:cubicBezTo>
                <a:cubicBezTo>
                  <a:pt x="99700" y="55563"/>
                  <a:pt x="109423" y="49416"/>
                  <a:pt x="117862" y="43096"/>
                </a:cubicBezTo>
                <a:cubicBezTo>
                  <a:pt x="125259" y="37505"/>
                  <a:pt x="135191" y="37505"/>
                  <a:pt x="142587" y="43096"/>
                </a:cubicBezTo>
                <a:close/>
                <a:moveTo>
                  <a:pt x="142587" y="93102"/>
                </a:moveTo>
                <a:cubicBezTo>
                  <a:pt x="149776" y="98519"/>
                  <a:pt x="158561" y="103763"/>
                  <a:pt x="168354" y="105083"/>
                </a:cubicBezTo>
                <a:cubicBezTo>
                  <a:pt x="172904" y="105708"/>
                  <a:pt x="177105" y="102478"/>
                  <a:pt x="177731" y="97929"/>
                </a:cubicBezTo>
                <a:cubicBezTo>
                  <a:pt x="178356" y="93380"/>
                  <a:pt x="175126" y="89178"/>
                  <a:pt x="170577" y="88553"/>
                </a:cubicBezTo>
                <a:cubicBezTo>
                  <a:pt x="165055" y="87823"/>
                  <a:pt x="159048" y="84629"/>
                  <a:pt x="152623" y="79802"/>
                </a:cubicBezTo>
                <a:cubicBezTo>
                  <a:pt x="139288" y="69731"/>
                  <a:pt x="121196" y="69731"/>
                  <a:pt x="107826" y="79802"/>
                </a:cubicBezTo>
                <a:cubicBezTo>
                  <a:pt x="99492" y="86087"/>
                  <a:pt x="93692" y="88935"/>
                  <a:pt x="88900" y="88935"/>
                </a:cubicBezTo>
                <a:cubicBezTo>
                  <a:pt x="84108" y="88935"/>
                  <a:pt x="78308" y="86087"/>
                  <a:pt x="69974" y="79802"/>
                </a:cubicBezTo>
                <a:cubicBezTo>
                  <a:pt x="56639" y="69731"/>
                  <a:pt x="38546" y="69731"/>
                  <a:pt x="25177" y="79802"/>
                </a:cubicBezTo>
                <a:cubicBezTo>
                  <a:pt x="18752" y="84629"/>
                  <a:pt x="12745" y="87823"/>
                  <a:pt x="7223" y="88553"/>
                </a:cubicBezTo>
                <a:cubicBezTo>
                  <a:pt x="2674" y="89143"/>
                  <a:pt x="-556" y="93345"/>
                  <a:pt x="69" y="97929"/>
                </a:cubicBezTo>
                <a:cubicBezTo>
                  <a:pt x="695" y="102513"/>
                  <a:pt x="4862" y="105708"/>
                  <a:pt x="9446" y="105083"/>
                </a:cubicBezTo>
                <a:cubicBezTo>
                  <a:pt x="19239" y="103763"/>
                  <a:pt x="28059" y="98519"/>
                  <a:pt x="35213" y="93102"/>
                </a:cubicBezTo>
                <a:cubicBezTo>
                  <a:pt x="42609" y="87511"/>
                  <a:pt x="52541" y="87511"/>
                  <a:pt x="59938" y="93102"/>
                </a:cubicBezTo>
                <a:cubicBezTo>
                  <a:pt x="68342" y="99457"/>
                  <a:pt x="78100" y="105569"/>
                  <a:pt x="88900" y="105569"/>
                </a:cubicBezTo>
                <a:cubicBezTo>
                  <a:pt x="99700" y="105569"/>
                  <a:pt x="109423" y="99422"/>
                  <a:pt x="117862" y="93102"/>
                </a:cubicBezTo>
                <a:cubicBezTo>
                  <a:pt x="125259" y="87511"/>
                  <a:pt x="135191" y="87511"/>
                  <a:pt x="142587" y="93102"/>
                </a:cubicBezTo>
                <a:close/>
                <a:moveTo>
                  <a:pt x="117862" y="143108"/>
                </a:moveTo>
                <a:cubicBezTo>
                  <a:pt x="125259" y="137517"/>
                  <a:pt x="135191" y="137517"/>
                  <a:pt x="142587" y="143108"/>
                </a:cubicBezTo>
                <a:cubicBezTo>
                  <a:pt x="149776" y="148526"/>
                  <a:pt x="158561" y="153769"/>
                  <a:pt x="168354" y="155089"/>
                </a:cubicBezTo>
                <a:cubicBezTo>
                  <a:pt x="172904" y="155714"/>
                  <a:pt x="177105" y="152484"/>
                  <a:pt x="177731" y="147935"/>
                </a:cubicBezTo>
                <a:cubicBezTo>
                  <a:pt x="178356" y="143386"/>
                  <a:pt x="175126" y="139184"/>
                  <a:pt x="170577" y="138559"/>
                </a:cubicBezTo>
                <a:cubicBezTo>
                  <a:pt x="165055" y="137830"/>
                  <a:pt x="159048" y="134635"/>
                  <a:pt x="152623" y="129808"/>
                </a:cubicBezTo>
                <a:cubicBezTo>
                  <a:pt x="139288" y="119737"/>
                  <a:pt x="121196" y="119737"/>
                  <a:pt x="107826" y="129808"/>
                </a:cubicBezTo>
                <a:cubicBezTo>
                  <a:pt x="99492" y="136093"/>
                  <a:pt x="93692" y="138941"/>
                  <a:pt x="88900" y="138941"/>
                </a:cubicBezTo>
                <a:cubicBezTo>
                  <a:pt x="84108" y="138941"/>
                  <a:pt x="78308" y="136093"/>
                  <a:pt x="69974" y="129808"/>
                </a:cubicBezTo>
                <a:cubicBezTo>
                  <a:pt x="56639" y="119737"/>
                  <a:pt x="38546" y="119737"/>
                  <a:pt x="25177" y="129808"/>
                </a:cubicBezTo>
                <a:cubicBezTo>
                  <a:pt x="18752" y="134635"/>
                  <a:pt x="12745" y="137830"/>
                  <a:pt x="7223" y="138559"/>
                </a:cubicBezTo>
                <a:cubicBezTo>
                  <a:pt x="2674" y="139184"/>
                  <a:pt x="-556" y="143351"/>
                  <a:pt x="69" y="147935"/>
                </a:cubicBezTo>
                <a:cubicBezTo>
                  <a:pt x="695" y="152519"/>
                  <a:pt x="4862" y="155714"/>
                  <a:pt x="9446" y="155089"/>
                </a:cubicBezTo>
                <a:cubicBezTo>
                  <a:pt x="19239" y="153769"/>
                  <a:pt x="28059" y="148526"/>
                  <a:pt x="35213" y="143108"/>
                </a:cubicBezTo>
                <a:cubicBezTo>
                  <a:pt x="42609" y="137517"/>
                  <a:pt x="52541" y="137517"/>
                  <a:pt x="59938" y="143108"/>
                </a:cubicBezTo>
                <a:cubicBezTo>
                  <a:pt x="68342" y="149463"/>
                  <a:pt x="78100" y="155575"/>
                  <a:pt x="88900" y="155575"/>
                </a:cubicBezTo>
                <a:cubicBezTo>
                  <a:pt x="99700" y="155575"/>
                  <a:pt x="109423" y="149428"/>
                  <a:pt x="117862" y="143108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63" name="Text 16"/>
          <p:cNvSpPr/>
          <p:nvPr/>
        </p:nvSpPr>
        <p:spPr>
          <a:xfrm>
            <a:off x="1270000" y="3962400"/>
            <a:ext cx="1905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Línea Costera</a:t>
            </a:r>
            <a:endParaRPr dirty="0" sz="1600" lang="en-US"/>
          </a:p>
        </p:txBody>
      </p:sp>
      <p:sp>
        <p:nvSpPr>
          <p:cNvPr id="1048664" name="Text 17"/>
          <p:cNvSpPr/>
          <p:nvPr/>
        </p:nvSpPr>
        <p:spPr>
          <a:xfrm>
            <a:off x="1270000" y="4267200"/>
            <a:ext cx="1905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25.760 km de costas</a:t>
            </a:r>
            <a:endParaRPr dirty="0" sz="1600" lang="en-US"/>
          </a:p>
        </p:txBody>
      </p:sp>
      <p:sp>
        <p:nvSpPr>
          <p:cNvPr id="1048665" name="Shape 18"/>
          <p:cNvSpPr/>
          <p:nvPr/>
        </p:nvSpPr>
        <p:spPr>
          <a:xfrm>
            <a:off x="711200" y="4724400"/>
            <a:ext cx="406400" cy="406400"/>
          </a:xfrm>
          <a:prstGeom prst="roundRect">
            <a:avLst>
              <a:gd name="adj" fmla="val 5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666" name="Shape 19"/>
          <p:cNvSpPr/>
          <p:nvPr/>
        </p:nvSpPr>
        <p:spPr>
          <a:xfrm>
            <a:off x="828675" y="48387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174536" y="141198"/>
                </a:moveTo>
                <a:lnTo>
                  <a:pt x="141198" y="174536"/>
                </a:lnTo>
                <a:cubicBezTo>
                  <a:pt x="138003" y="177731"/>
                  <a:pt x="133246" y="178668"/>
                  <a:pt x="129079" y="176932"/>
                </a:cubicBezTo>
                <a:cubicBezTo>
                  <a:pt x="124911" y="175196"/>
                  <a:pt x="122238" y="171167"/>
                  <a:pt x="122238" y="166688"/>
                </a:cubicBezTo>
                <a:lnTo>
                  <a:pt x="122238" y="144463"/>
                </a:lnTo>
                <a:lnTo>
                  <a:pt x="11112" y="144463"/>
                </a:lnTo>
                <a:cubicBezTo>
                  <a:pt x="4966" y="144463"/>
                  <a:pt x="0" y="139497"/>
                  <a:pt x="0" y="133350"/>
                </a:cubicBezTo>
                <a:cubicBezTo>
                  <a:pt x="0" y="127203"/>
                  <a:pt x="4966" y="122238"/>
                  <a:pt x="11112" y="122238"/>
                </a:cubicBezTo>
                <a:lnTo>
                  <a:pt x="122238" y="122238"/>
                </a:lnTo>
                <a:lnTo>
                  <a:pt x="122238" y="100013"/>
                </a:lnTo>
                <a:cubicBezTo>
                  <a:pt x="122238" y="95533"/>
                  <a:pt x="124946" y="91470"/>
                  <a:pt x="129113" y="89733"/>
                </a:cubicBezTo>
                <a:cubicBezTo>
                  <a:pt x="133281" y="87997"/>
                  <a:pt x="138038" y="88969"/>
                  <a:pt x="141233" y="92130"/>
                </a:cubicBezTo>
                <a:lnTo>
                  <a:pt x="174570" y="125467"/>
                </a:lnTo>
                <a:cubicBezTo>
                  <a:pt x="178911" y="129808"/>
                  <a:pt x="178911" y="136857"/>
                  <a:pt x="174570" y="141198"/>
                </a:cubicBezTo>
                <a:close/>
                <a:moveTo>
                  <a:pt x="3264" y="52298"/>
                </a:moveTo>
                <a:cubicBezTo>
                  <a:pt x="-1077" y="47957"/>
                  <a:pt x="-1077" y="40908"/>
                  <a:pt x="3264" y="36567"/>
                </a:cubicBezTo>
                <a:lnTo>
                  <a:pt x="36602" y="3230"/>
                </a:lnTo>
                <a:cubicBezTo>
                  <a:pt x="39797" y="35"/>
                  <a:pt x="44554" y="-903"/>
                  <a:pt x="48721" y="833"/>
                </a:cubicBezTo>
                <a:cubicBezTo>
                  <a:pt x="52889" y="2570"/>
                  <a:pt x="55563" y="6633"/>
                  <a:pt x="55563" y="11112"/>
                </a:cubicBezTo>
                <a:lnTo>
                  <a:pt x="55563" y="33337"/>
                </a:lnTo>
                <a:lnTo>
                  <a:pt x="166688" y="33337"/>
                </a:lnTo>
                <a:cubicBezTo>
                  <a:pt x="172834" y="33337"/>
                  <a:pt x="177800" y="38303"/>
                  <a:pt x="177800" y="44450"/>
                </a:cubicBezTo>
                <a:cubicBezTo>
                  <a:pt x="177800" y="50597"/>
                  <a:pt x="172834" y="55563"/>
                  <a:pt x="166688" y="55563"/>
                </a:cubicBezTo>
                <a:lnTo>
                  <a:pt x="55563" y="55563"/>
                </a:lnTo>
                <a:lnTo>
                  <a:pt x="55563" y="77788"/>
                </a:lnTo>
                <a:cubicBezTo>
                  <a:pt x="55563" y="82267"/>
                  <a:pt x="52854" y="86330"/>
                  <a:pt x="48687" y="88067"/>
                </a:cubicBezTo>
                <a:cubicBezTo>
                  <a:pt x="44519" y="89803"/>
                  <a:pt x="39762" y="88831"/>
                  <a:pt x="36567" y="85670"/>
                </a:cubicBezTo>
                <a:lnTo>
                  <a:pt x="3230" y="52333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667" name="Text 20"/>
          <p:cNvSpPr/>
          <p:nvPr/>
        </p:nvSpPr>
        <p:spPr>
          <a:xfrm>
            <a:off x="1270000" y="4673600"/>
            <a:ext cx="2806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Dimensiones</a:t>
            </a:r>
            <a:endParaRPr dirty="0" sz="1600" lang="en-US"/>
          </a:p>
        </p:txBody>
      </p:sp>
      <p:sp>
        <p:nvSpPr>
          <p:cNvPr id="1048668" name="Text 21"/>
          <p:cNvSpPr/>
          <p:nvPr/>
        </p:nvSpPr>
        <p:spPr>
          <a:xfrm>
            <a:off x="1270000" y="4978400"/>
            <a:ext cx="2806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4.000 km E-O × 3.700 km N-S</a:t>
            </a:r>
            <a:endParaRPr dirty="0" sz="1600" lang="en-US"/>
          </a:p>
        </p:txBody>
      </p:sp>
      <p:sp>
        <p:nvSpPr>
          <p:cNvPr id="1048669" name="Shape 22"/>
          <p:cNvSpPr/>
          <p:nvPr/>
        </p:nvSpPr>
        <p:spPr>
          <a:xfrm>
            <a:off x="508000" y="5638800"/>
            <a:ext cx="7518400" cy="2235200"/>
          </a:xfrm>
          <a:prstGeom prst="roundRect">
            <a:avLst>
              <a:gd name="adj" fmla="val 454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670" name="Shape 23"/>
          <p:cNvSpPr/>
          <p:nvPr/>
        </p:nvSpPr>
        <p:spPr>
          <a:xfrm>
            <a:off x="757238" y="5905500"/>
            <a:ext cx="200025" cy="228600"/>
          </a:xfrm>
          <a:custGeom>
            <a:avLst/>
            <a:ahLst/>
            <a:rect l="l" t="t" r="r" b="b"/>
            <a:pathLst>
              <a:path w="200025" h="228600">
                <a:moveTo>
                  <a:pt x="171450" y="42863"/>
                </a:moveTo>
                <a:lnTo>
                  <a:pt x="171450" y="100013"/>
                </a:lnTo>
                <a:lnTo>
                  <a:pt x="114300" y="100013"/>
                </a:lnTo>
                <a:lnTo>
                  <a:pt x="114300" y="42863"/>
                </a:lnTo>
                <a:lnTo>
                  <a:pt x="171450" y="42863"/>
                </a:lnTo>
                <a:close/>
                <a:moveTo>
                  <a:pt x="171450" y="128588"/>
                </a:moveTo>
                <a:lnTo>
                  <a:pt x="171450" y="185738"/>
                </a:lnTo>
                <a:lnTo>
                  <a:pt x="114300" y="185738"/>
                </a:lnTo>
                <a:lnTo>
                  <a:pt x="114300" y="128588"/>
                </a:lnTo>
                <a:lnTo>
                  <a:pt x="171450" y="128588"/>
                </a:lnTo>
                <a:close/>
                <a:moveTo>
                  <a:pt x="85725" y="100013"/>
                </a:moveTo>
                <a:lnTo>
                  <a:pt x="28575" y="100013"/>
                </a:lnTo>
                <a:lnTo>
                  <a:pt x="28575" y="42863"/>
                </a:lnTo>
                <a:lnTo>
                  <a:pt x="85725" y="42863"/>
                </a:lnTo>
                <a:lnTo>
                  <a:pt x="85725" y="100013"/>
                </a:lnTo>
                <a:close/>
                <a:moveTo>
                  <a:pt x="28575" y="128588"/>
                </a:moveTo>
                <a:lnTo>
                  <a:pt x="85725" y="128588"/>
                </a:lnTo>
                <a:lnTo>
                  <a:pt x="85725" y="185738"/>
                </a:lnTo>
                <a:lnTo>
                  <a:pt x="28575" y="185738"/>
                </a:lnTo>
                <a:lnTo>
                  <a:pt x="28575" y="128588"/>
                </a:lnTo>
                <a:close/>
                <a:moveTo>
                  <a:pt x="28575" y="14288"/>
                </a:moveTo>
                <a:cubicBezTo>
                  <a:pt x="12814" y="14288"/>
                  <a:pt x="0" y="27102"/>
                  <a:pt x="0" y="42863"/>
                </a:cubicBezTo>
                <a:lnTo>
                  <a:pt x="0" y="185738"/>
                </a:lnTo>
                <a:cubicBezTo>
                  <a:pt x="0" y="201498"/>
                  <a:pt x="12814" y="214313"/>
                  <a:pt x="28575" y="214313"/>
                </a:cubicBezTo>
                <a:lnTo>
                  <a:pt x="171450" y="214313"/>
                </a:lnTo>
                <a:cubicBezTo>
                  <a:pt x="187211" y="214313"/>
                  <a:pt x="200025" y="201498"/>
                  <a:pt x="200025" y="185738"/>
                </a:cubicBezTo>
                <a:lnTo>
                  <a:pt x="200025" y="42863"/>
                </a:lnTo>
                <a:cubicBezTo>
                  <a:pt x="200025" y="27102"/>
                  <a:pt x="187211" y="14288"/>
                  <a:pt x="171450" y="14288"/>
                </a:cubicBezTo>
                <a:lnTo>
                  <a:pt x="28575" y="14288"/>
                </a:ln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671" name="Text 24"/>
          <p:cNvSpPr/>
          <p:nvPr/>
        </p:nvSpPr>
        <p:spPr>
          <a:xfrm>
            <a:off x="1003300" y="5842000"/>
            <a:ext cx="69342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División Administrativa</a:t>
            </a:r>
            <a:endParaRPr dirty="0" sz="1600" lang="en-US"/>
          </a:p>
        </p:txBody>
      </p:sp>
      <p:sp>
        <p:nvSpPr>
          <p:cNvPr id="1048672" name="Shape 25"/>
          <p:cNvSpPr/>
          <p:nvPr/>
        </p:nvSpPr>
        <p:spPr>
          <a:xfrm>
            <a:off x="711200" y="64008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8673" name="Text 26"/>
          <p:cNvSpPr/>
          <p:nvPr/>
        </p:nvSpPr>
        <p:spPr>
          <a:xfrm>
            <a:off x="914400" y="6299200"/>
            <a:ext cx="1866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Nueva Gales del Sur</a:t>
            </a:r>
            <a:endParaRPr dirty="0" sz="1600" lang="en-US"/>
          </a:p>
        </p:txBody>
      </p:sp>
      <p:sp>
        <p:nvSpPr>
          <p:cNvPr id="1048674" name="Shape 27"/>
          <p:cNvSpPr/>
          <p:nvPr/>
        </p:nvSpPr>
        <p:spPr>
          <a:xfrm>
            <a:off x="4343400" y="64008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8675" name="Text 28"/>
          <p:cNvSpPr/>
          <p:nvPr/>
        </p:nvSpPr>
        <p:spPr>
          <a:xfrm>
            <a:off x="4546600" y="6299200"/>
            <a:ext cx="774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Victoria</a:t>
            </a:r>
            <a:endParaRPr dirty="0" sz="1600" lang="en-US"/>
          </a:p>
        </p:txBody>
      </p:sp>
      <p:sp>
        <p:nvSpPr>
          <p:cNvPr id="1048676" name="Shape 29"/>
          <p:cNvSpPr/>
          <p:nvPr/>
        </p:nvSpPr>
        <p:spPr>
          <a:xfrm>
            <a:off x="711200" y="67564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8677" name="Text 30"/>
          <p:cNvSpPr/>
          <p:nvPr/>
        </p:nvSpPr>
        <p:spPr>
          <a:xfrm>
            <a:off x="914400" y="6654800"/>
            <a:ext cx="1155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Queensland</a:t>
            </a:r>
            <a:endParaRPr dirty="0" sz="1600" lang="en-US"/>
          </a:p>
        </p:txBody>
      </p:sp>
      <p:sp>
        <p:nvSpPr>
          <p:cNvPr id="1048678" name="Shape 31"/>
          <p:cNvSpPr/>
          <p:nvPr/>
        </p:nvSpPr>
        <p:spPr>
          <a:xfrm>
            <a:off x="4343400" y="67564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8679" name="Text 32"/>
          <p:cNvSpPr/>
          <p:nvPr/>
        </p:nvSpPr>
        <p:spPr>
          <a:xfrm>
            <a:off x="4546600" y="6654800"/>
            <a:ext cx="18669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Occidental</a:t>
            </a:r>
            <a:endParaRPr dirty="0" sz="1600" lang="en-US"/>
          </a:p>
        </p:txBody>
      </p:sp>
      <p:sp>
        <p:nvSpPr>
          <p:cNvPr id="1048680" name="Shape 33"/>
          <p:cNvSpPr/>
          <p:nvPr/>
        </p:nvSpPr>
        <p:spPr>
          <a:xfrm>
            <a:off x="711200" y="71120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8681" name="Text 34"/>
          <p:cNvSpPr/>
          <p:nvPr/>
        </p:nvSpPr>
        <p:spPr>
          <a:xfrm>
            <a:off x="914400" y="7010400"/>
            <a:ext cx="18415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Meridional</a:t>
            </a:r>
            <a:endParaRPr dirty="0" sz="1600" lang="en-US"/>
          </a:p>
        </p:txBody>
      </p:sp>
      <p:sp>
        <p:nvSpPr>
          <p:cNvPr id="1048682" name="Shape 35"/>
          <p:cNvSpPr/>
          <p:nvPr/>
        </p:nvSpPr>
        <p:spPr>
          <a:xfrm>
            <a:off x="4343400" y="71120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8683" name="Text 36"/>
          <p:cNvSpPr/>
          <p:nvPr/>
        </p:nvSpPr>
        <p:spPr>
          <a:xfrm>
            <a:off x="4546600" y="7010400"/>
            <a:ext cx="939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Tasmania</a:t>
            </a:r>
            <a:endParaRPr dirty="0" sz="1600" lang="en-US"/>
          </a:p>
        </p:txBody>
      </p:sp>
      <p:sp>
        <p:nvSpPr>
          <p:cNvPr id="1048684" name="Shape 37"/>
          <p:cNvSpPr/>
          <p:nvPr/>
        </p:nvSpPr>
        <p:spPr>
          <a:xfrm>
            <a:off x="711200" y="74676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C9A87C"/>
          </a:solidFill>
        </p:spPr>
      </p:sp>
      <p:sp>
        <p:nvSpPr>
          <p:cNvPr id="1048685" name="Text 38"/>
          <p:cNvSpPr/>
          <p:nvPr/>
        </p:nvSpPr>
        <p:spPr>
          <a:xfrm>
            <a:off x="914400" y="7366000"/>
            <a:ext cx="1778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Territorio del Norte</a:t>
            </a:r>
            <a:endParaRPr dirty="0" sz="1600" lang="en-US"/>
          </a:p>
        </p:txBody>
      </p:sp>
      <p:sp>
        <p:nvSpPr>
          <p:cNvPr id="1048686" name="Shape 39"/>
          <p:cNvSpPr/>
          <p:nvPr/>
        </p:nvSpPr>
        <p:spPr>
          <a:xfrm>
            <a:off x="4343400" y="74676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C9A87C"/>
          </a:solidFill>
        </p:spPr>
      </p:sp>
      <p:sp>
        <p:nvSpPr>
          <p:cNvPr id="1048687" name="Text 40"/>
          <p:cNvSpPr/>
          <p:nvPr/>
        </p:nvSpPr>
        <p:spPr>
          <a:xfrm>
            <a:off x="4546600" y="7366000"/>
            <a:ext cx="1574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Territorio Capital</a:t>
            </a:r>
            <a:endParaRPr dirty="0" sz="1600" lang="en-US"/>
          </a:p>
        </p:txBody>
      </p:sp>
      <p:sp>
        <p:nvSpPr>
          <p:cNvPr id="1048688" name="Shape 41"/>
          <p:cNvSpPr/>
          <p:nvPr/>
        </p:nvSpPr>
        <p:spPr>
          <a:xfrm>
            <a:off x="8229600" y="1828800"/>
            <a:ext cx="7518400" cy="4013200"/>
          </a:xfrm>
          <a:prstGeom prst="roundRect">
            <a:avLst>
              <a:gd name="adj" fmla="val 2532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689" name="Shape 42"/>
          <p:cNvSpPr/>
          <p:nvPr/>
        </p:nvSpPr>
        <p:spPr>
          <a:xfrm>
            <a:off x="8464550" y="2082800"/>
            <a:ext cx="254000" cy="254000"/>
          </a:xfrm>
          <a:custGeom>
            <a:avLst/>
            <a:ahLst/>
            <a:rect l="l" t="t" r="r" b="b"/>
            <a:pathLst>
              <a:path w="254000" h="254000">
                <a:moveTo>
                  <a:pt x="24805" y="141288"/>
                </a:moveTo>
                <a:cubicBezTo>
                  <a:pt x="26888" y="142329"/>
                  <a:pt x="29270" y="142875"/>
                  <a:pt x="31750" y="142875"/>
                </a:cubicBezTo>
                <a:lnTo>
                  <a:pt x="56902" y="142875"/>
                </a:lnTo>
                <a:cubicBezTo>
                  <a:pt x="61119" y="142875"/>
                  <a:pt x="65137" y="144562"/>
                  <a:pt x="68114" y="147538"/>
                </a:cubicBezTo>
                <a:lnTo>
                  <a:pt x="74712" y="154136"/>
                </a:lnTo>
                <a:cubicBezTo>
                  <a:pt x="77688" y="157113"/>
                  <a:pt x="81707" y="158800"/>
                  <a:pt x="85923" y="158800"/>
                </a:cubicBezTo>
                <a:lnTo>
                  <a:pt x="95200" y="158800"/>
                </a:lnTo>
                <a:cubicBezTo>
                  <a:pt x="103981" y="158800"/>
                  <a:pt x="111075" y="151705"/>
                  <a:pt x="111075" y="142925"/>
                </a:cubicBezTo>
                <a:lnTo>
                  <a:pt x="111075" y="123081"/>
                </a:lnTo>
                <a:cubicBezTo>
                  <a:pt x="111075" y="116483"/>
                  <a:pt x="116384" y="111175"/>
                  <a:pt x="122982" y="111175"/>
                </a:cubicBezTo>
                <a:cubicBezTo>
                  <a:pt x="129580" y="111175"/>
                  <a:pt x="134888" y="105866"/>
                  <a:pt x="134888" y="99268"/>
                </a:cubicBezTo>
                <a:lnTo>
                  <a:pt x="134888" y="78085"/>
                </a:lnTo>
                <a:cubicBezTo>
                  <a:pt x="134888" y="73868"/>
                  <a:pt x="136575" y="69850"/>
                  <a:pt x="139551" y="66873"/>
                </a:cubicBezTo>
                <a:lnTo>
                  <a:pt x="146149" y="60275"/>
                </a:lnTo>
                <a:cubicBezTo>
                  <a:pt x="149126" y="57299"/>
                  <a:pt x="150812" y="53280"/>
                  <a:pt x="150812" y="49064"/>
                </a:cubicBezTo>
                <a:lnTo>
                  <a:pt x="150813" y="28277"/>
                </a:lnTo>
                <a:cubicBezTo>
                  <a:pt x="150813" y="27682"/>
                  <a:pt x="150763" y="27136"/>
                  <a:pt x="150713" y="26541"/>
                </a:cubicBezTo>
                <a:cubicBezTo>
                  <a:pt x="143073" y="24755"/>
                  <a:pt x="135136" y="23812"/>
                  <a:pt x="127000" y="23812"/>
                </a:cubicBezTo>
                <a:cubicBezTo>
                  <a:pt x="69999" y="23812"/>
                  <a:pt x="23812" y="69999"/>
                  <a:pt x="23812" y="127000"/>
                </a:cubicBezTo>
                <a:cubicBezTo>
                  <a:pt x="23812" y="131862"/>
                  <a:pt x="24160" y="136624"/>
                  <a:pt x="24805" y="141288"/>
                </a:cubicBezTo>
                <a:close/>
                <a:moveTo>
                  <a:pt x="224879" y="159792"/>
                </a:moveTo>
                <a:cubicBezTo>
                  <a:pt x="223292" y="159097"/>
                  <a:pt x="221555" y="158750"/>
                  <a:pt x="219670" y="158750"/>
                </a:cubicBezTo>
                <a:lnTo>
                  <a:pt x="214313" y="158750"/>
                </a:lnTo>
                <a:cubicBezTo>
                  <a:pt x="209947" y="158750"/>
                  <a:pt x="206375" y="155178"/>
                  <a:pt x="206375" y="150813"/>
                </a:cubicBezTo>
                <a:cubicBezTo>
                  <a:pt x="206375" y="146447"/>
                  <a:pt x="202803" y="142875"/>
                  <a:pt x="198438" y="142875"/>
                </a:cubicBezTo>
                <a:lnTo>
                  <a:pt x="181223" y="142875"/>
                </a:lnTo>
                <a:cubicBezTo>
                  <a:pt x="177006" y="142875"/>
                  <a:pt x="172988" y="144562"/>
                  <a:pt x="170011" y="147538"/>
                </a:cubicBezTo>
                <a:lnTo>
                  <a:pt x="147538" y="170011"/>
                </a:lnTo>
                <a:cubicBezTo>
                  <a:pt x="144562" y="172988"/>
                  <a:pt x="142875" y="177006"/>
                  <a:pt x="142875" y="181223"/>
                </a:cubicBezTo>
                <a:lnTo>
                  <a:pt x="142875" y="190500"/>
                </a:lnTo>
                <a:cubicBezTo>
                  <a:pt x="142875" y="199281"/>
                  <a:pt x="149969" y="206375"/>
                  <a:pt x="158750" y="206375"/>
                </a:cubicBezTo>
                <a:lnTo>
                  <a:pt x="168027" y="206375"/>
                </a:lnTo>
                <a:cubicBezTo>
                  <a:pt x="172244" y="206375"/>
                  <a:pt x="176262" y="208062"/>
                  <a:pt x="179239" y="211038"/>
                </a:cubicBezTo>
                <a:cubicBezTo>
                  <a:pt x="180330" y="212130"/>
                  <a:pt x="181570" y="213072"/>
                  <a:pt x="182860" y="213767"/>
                </a:cubicBezTo>
                <a:cubicBezTo>
                  <a:pt x="202357" y="201166"/>
                  <a:pt x="217339" y="182215"/>
                  <a:pt x="224830" y="159792"/>
                </a:cubicBezTo>
                <a:close/>
                <a:moveTo>
                  <a:pt x="0" y="127000"/>
                </a:moveTo>
                <a:cubicBezTo>
                  <a:pt x="0" y="56907"/>
                  <a:pt x="56907" y="0"/>
                  <a:pt x="127000" y="0"/>
                </a:cubicBezTo>
                <a:cubicBezTo>
                  <a:pt x="197093" y="0"/>
                  <a:pt x="254000" y="56907"/>
                  <a:pt x="254000" y="127000"/>
                </a:cubicBezTo>
                <a:cubicBezTo>
                  <a:pt x="254000" y="197093"/>
                  <a:pt x="197093" y="254000"/>
                  <a:pt x="127000" y="254000"/>
                </a:cubicBezTo>
                <a:cubicBezTo>
                  <a:pt x="56907" y="254000"/>
                  <a:pt x="0" y="197093"/>
                  <a:pt x="0" y="127000"/>
                </a:cubicBezTo>
                <a:close/>
                <a:moveTo>
                  <a:pt x="63500" y="182563"/>
                </a:moveTo>
                <a:cubicBezTo>
                  <a:pt x="63500" y="186928"/>
                  <a:pt x="67072" y="190500"/>
                  <a:pt x="71438" y="190500"/>
                </a:cubicBezTo>
                <a:lnTo>
                  <a:pt x="87313" y="190500"/>
                </a:lnTo>
                <a:cubicBezTo>
                  <a:pt x="91678" y="190500"/>
                  <a:pt x="95250" y="186928"/>
                  <a:pt x="95250" y="182563"/>
                </a:cubicBezTo>
                <a:cubicBezTo>
                  <a:pt x="95250" y="178197"/>
                  <a:pt x="91678" y="174625"/>
                  <a:pt x="87313" y="174625"/>
                </a:cubicBezTo>
                <a:lnTo>
                  <a:pt x="71438" y="174625"/>
                </a:lnTo>
                <a:cubicBezTo>
                  <a:pt x="67072" y="174625"/>
                  <a:pt x="63500" y="178197"/>
                  <a:pt x="63500" y="182563"/>
                </a:cubicBezTo>
                <a:close/>
                <a:moveTo>
                  <a:pt x="134938" y="127000"/>
                </a:moveTo>
                <a:cubicBezTo>
                  <a:pt x="130572" y="127000"/>
                  <a:pt x="127000" y="130572"/>
                  <a:pt x="127000" y="134938"/>
                </a:cubicBezTo>
                <a:lnTo>
                  <a:pt x="127000" y="150813"/>
                </a:lnTo>
                <a:cubicBezTo>
                  <a:pt x="127000" y="155178"/>
                  <a:pt x="130572" y="158750"/>
                  <a:pt x="134938" y="158750"/>
                </a:cubicBezTo>
                <a:cubicBezTo>
                  <a:pt x="139303" y="158750"/>
                  <a:pt x="142875" y="155178"/>
                  <a:pt x="142875" y="150813"/>
                </a:cubicBezTo>
                <a:lnTo>
                  <a:pt x="142875" y="134938"/>
                </a:lnTo>
                <a:cubicBezTo>
                  <a:pt x="142875" y="130572"/>
                  <a:pt x="139303" y="127000"/>
                  <a:pt x="134938" y="127000"/>
                </a:cubicBezTo>
                <a:close/>
                <a:moveTo>
                  <a:pt x="158750" y="71438"/>
                </a:moveTo>
                <a:lnTo>
                  <a:pt x="158750" y="87313"/>
                </a:lnTo>
                <a:cubicBezTo>
                  <a:pt x="158750" y="91678"/>
                  <a:pt x="162322" y="95250"/>
                  <a:pt x="166688" y="95250"/>
                </a:cubicBezTo>
                <a:cubicBezTo>
                  <a:pt x="171053" y="95250"/>
                  <a:pt x="174625" y="91678"/>
                  <a:pt x="174625" y="87313"/>
                </a:cubicBezTo>
                <a:lnTo>
                  <a:pt x="174625" y="71438"/>
                </a:lnTo>
                <a:cubicBezTo>
                  <a:pt x="174625" y="67072"/>
                  <a:pt x="171053" y="63500"/>
                  <a:pt x="166688" y="63500"/>
                </a:cubicBezTo>
                <a:cubicBezTo>
                  <a:pt x="162322" y="63500"/>
                  <a:pt x="158750" y="67072"/>
                  <a:pt x="158750" y="71438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690" name="Text 43"/>
          <p:cNvSpPr/>
          <p:nvPr/>
        </p:nvSpPr>
        <p:spPr>
          <a:xfrm>
            <a:off x="8750300" y="2032000"/>
            <a:ext cx="69215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Geopolítico</a:t>
            </a:r>
            <a:endParaRPr dirty="0" sz="1600" lang="en-US"/>
          </a:p>
        </p:txBody>
      </p:sp>
      <p:sp>
        <p:nvSpPr>
          <p:cNvPr id="1048691" name="Shape 44"/>
          <p:cNvSpPr/>
          <p:nvPr/>
        </p:nvSpPr>
        <p:spPr>
          <a:xfrm>
            <a:off x="8432800" y="2540000"/>
            <a:ext cx="71120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50196"/>
            </a:srgbClr>
          </a:solidFill>
        </p:spPr>
      </p:sp>
      <p:sp>
        <p:nvSpPr>
          <p:cNvPr id="1048692" name="Text 45"/>
          <p:cNvSpPr/>
          <p:nvPr/>
        </p:nvSpPr>
        <p:spPr>
          <a:xfrm>
            <a:off x="8585200" y="26924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Fronteras Marítimas</a:t>
            </a:r>
            <a:endParaRPr dirty="0" sz="1600" lang="en-US"/>
          </a:p>
        </p:txBody>
      </p:sp>
      <p:sp>
        <p:nvSpPr>
          <p:cNvPr id="1048693" name="Text 46"/>
          <p:cNvSpPr/>
          <p:nvPr/>
        </p:nvSpPr>
        <p:spPr>
          <a:xfrm>
            <a:off x="8585200" y="30480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Océanos Índico y Pacífico, mares de Timor y Arafura</a:t>
            </a:r>
            <a:endParaRPr dirty="0" sz="1600" lang="en-US"/>
          </a:p>
        </p:txBody>
      </p:sp>
      <p:sp>
        <p:nvSpPr>
          <p:cNvPr id="1048694" name="Shape 47"/>
          <p:cNvSpPr/>
          <p:nvPr/>
        </p:nvSpPr>
        <p:spPr>
          <a:xfrm>
            <a:off x="8432800" y="3606800"/>
            <a:ext cx="71120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50196"/>
            </a:srgbClr>
          </a:solidFill>
        </p:spPr>
      </p:sp>
      <p:sp>
        <p:nvSpPr>
          <p:cNvPr id="1048695" name="Text 48"/>
          <p:cNvSpPr/>
          <p:nvPr/>
        </p:nvSpPr>
        <p:spPr>
          <a:xfrm>
            <a:off x="8585200" y="37592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Países Vecinos</a:t>
            </a:r>
            <a:endParaRPr dirty="0" sz="1600" lang="en-US"/>
          </a:p>
        </p:txBody>
      </p:sp>
      <p:sp>
        <p:nvSpPr>
          <p:cNvPr id="1048696" name="Text 49"/>
          <p:cNvSpPr/>
          <p:nvPr/>
        </p:nvSpPr>
        <p:spPr>
          <a:xfrm>
            <a:off x="8585200" y="41148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Indonesia, Papua Nueva Guinea, Timor Oriental, Nueva Zelanda</a:t>
            </a:r>
            <a:endParaRPr dirty="0" sz="1600" lang="en-US"/>
          </a:p>
        </p:txBody>
      </p:sp>
      <p:sp>
        <p:nvSpPr>
          <p:cNvPr id="1048697" name="Shape 50"/>
          <p:cNvSpPr/>
          <p:nvPr/>
        </p:nvSpPr>
        <p:spPr>
          <a:xfrm>
            <a:off x="8432800" y="4673600"/>
            <a:ext cx="71120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50196"/>
            </a:srgbClr>
          </a:solidFill>
        </p:spPr>
      </p:sp>
      <p:sp>
        <p:nvSpPr>
          <p:cNvPr id="1048698" name="Text 51"/>
          <p:cNvSpPr/>
          <p:nvPr/>
        </p:nvSpPr>
        <p:spPr>
          <a:xfrm>
            <a:off x="8585200" y="48260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Importancia Estratégica</a:t>
            </a:r>
            <a:endParaRPr dirty="0" sz="1600" lang="en-US"/>
          </a:p>
        </p:txBody>
      </p:sp>
      <p:sp>
        <p:nvSpPr>
          <p:cNvPr id="1048699" name="Text 52"/>
          <p:cNvSpPr/>
          <p:nvPr/>
        </p:nvSpPr>
        <p:spPr>
          <a:xfrm>
            <a:off x="8585200" y="5181600"/>
            <a:ext cx="690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Puente entre Asia-Pacífico y Occidente, miembro G20</a:t>
            </a:r>
            <a:endParaRPr dirty="0" sz="1600" lang="en-US"/>
          </a:p>
        </p:txBody>
      </p:sp>
      <p:sp>
        <p:nvSpPr>
          <p:cNvPr id="1048700" name="Shape 53"/>
          <p:cNvSpPr/>
          <p:nvPr/>
        </p:nvSpPr>
        <p:spPr>
          <a:xfrm>
            <a:off x="8235950" y="6000750"/>
            <a:ext cx="7505700" cy="1536700"/>
          </a:xfrm>
          <a:prstGeom prst="roundRect">
            <a:avLst>
              <a:gd name="adj" fmla="val 6612"/>
            </a:avLst>
          </a:prstGeom>
          <a:solidFill>
            <a:srgbClr val="D8976C">
              <a:alpha val="10196"/>
            </a:srgbClr>
          </a:solidFill>
          <a:ln w="12700">
            <a:solidFill>
              <a:srgbClr val="D8976C">
                <a:alpha val="30196"/>
              </a:srgbClr>
            </a:solidFill>
            <a:prstDash val="solid"/>
          </a:ln>
        </p:spPr>
      </p:sp>
      <p:sp>
        <p:nvSpPr>
          <p:cNvPr id="1048701" name="Shape 54"/>
          <p:cNvSpPr/>
          <p:nvPr/>
        </p:nvSpPr>
        <p:spPr>
          <a:xfrm>
            <a:off x="8505825" y="6273800"/>
            <a:ext cx="171450" cy="228600"/>
          </a:xfrm>
          <a:custGeom>
            <a:avLst/>
            <a:ah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702" name="Text 55"/>
          <p:cNvSpPr/>
          <p:nvPr/>
        </p:nvSpPr>
        <p:spPr>
          <a:xfrm>
            <a:off x="8737600" y="6210300"/>
            <a:ext cx="69088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Dato Geográfico</a:t>
            </a:r>
            <a:endParaRPr dirty="0" sz="1600" lang="en-US"/>
          </a:p>
        </p:txBody>
      </p:sp>
      <p:sp>
        <p:nvSpPr>
          <p:cNvPr id="1048703" name="Text 56"/>
          <p:cNvSpPr/>
          <p:nvPr/>
        </p:nvSpPr>
        <p:spPr>
          <a:xfrm>
            <a:off x="8445500" y="6667500"/>
            <a:ext cx="71882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es el </a:t>
            </a:r>
            <a:r>
              <a:rPr b="1" dirty="0" sz="16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continente más seco, plano y con terrenos más antiguos</a:t>
            </a: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del mundo. Su aislamiento geográfico ha generado una biodiversidad única.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2E35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 0" descr="https://kimi-web-img.moonshot.cn/img/www.esa.int/50f5a0ee15699a0d4785bc08648d0654192928d5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25000"/>
          </a:blip>
          <a:srcRect l="0" t="21875" r="0" b="21875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8707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8000"/>
                </a:srgbClr>
              </a:gs>
              <a:gs pos="50000">
                <a:srgbClr val="1A2E35">
                  <a:alpha val="90000"/>
                </a:srgbClr>
              </a:gs>
              <a:gs pos="100000">
                <a:srgbClr val="1A2E35">
                  <a:alpha val="70000"/>
                </a:srgbClr>
              </a:gs>
            </a:gsLst>
            <a:lin ang="0" scaled="1"/>
          </a:gradFill>
        </p:spPr>
      </p:sp>
      <p:sp>
        <p:nvSpPr>
          <p:cNvPr id="1048708" name="Text 1"/>
          <p:cNvSpPr/>
          <p:nvPr/>
        </p:nvSpPr>
        <p:spPr>
          <a:xfrm>
            <a:off x="508000" y="2654300"/>
            <a:ext cx="1733947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Capítulo 02</a:t>
            </a:r>
            <a:endParaRPr dirty="0" sz="1600" lang="en-US"/>
          </a:p>
        </p:txBody>
      </p:sp>
      <p:sp>
        <p:nvSpPr>
          <p:cNvPr id="1048709" name="Text 2"/>
          <p:cNvSpPr/>
          <p:nvPr/>
        </p:nvSpPr>
        <p:spPr>
          <a:xfrm>
            <a:off x="508000" y="3105150"/>
            <a:ext cx="15697200" cy="2286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Geografía</a:t>
            </a:r>
            <a:endParaRPr dirty="0" sz="1600" lang="en-US"/>
          </a:p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Física</a:t>
            </a:r>
            <a:endParaRPr dirty="0" sz="1600" lang="en-US"/>
          </a:p>
        </p:txBody>
      </p:sp>
      <p:sp>
        <p:nvSpPr>
          <p:cNvPr id="1048710" name="Shape 3"/>
          <p:cNvSpPr/>
          <p:nvPr/>
        </p:nvSpPr>
        <p:spPr>
          <a:xfrm>
            <a:off x="508000" y="5695950"/>
            <a:ext cx="16256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711" name="Text 4"/>
          <p:cNvSpPr/>
          <p:nvPr/>
        </p:nvSpPr>
        <p:spPr>
          <a:xfrm>
            <a:off x="508000" y="6051550"/>
            <a:ext cx="8686800" cy="4953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2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Relieve, formaciones geológicas y características del territorio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2E35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ext 0"/>
          <p:cNvSpPr/>
          <p:nvPr/>
        </p:nvSpPr>
        <p:spPr>
          <a:xfrm>
            <a:off x="508000" y="565150"/>
            <a:ext cx="214431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Geografía Física</a:t>
            </a:r>
            <a:endParaRPr dirty="0" sz="1600" lang="en-US"/>
          </a:p>
        </p:txBody>
      </p:sp>
      <p:sp>
        <p:nvSpPr>
          <p:cNvPr id="1048716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Relieve y Formaciones Geográficas</a:t>
            </a:r>
            <a:endParaRPr dirty="0" sz="1600" lang="en-US"/>
          </a:p>
        </p:txBody>
      </p:sp>
      <p:sp>
        <p:nvSpPr>
          <p:cNvPr id="1048717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718" name="Shape 3"/>
          <p:cNvSpPr/>
          <p:nvPr/>
        </p:nvSpPr>
        <p:spPr>
          <a:xfrm>
            <a:off x="508000" y="1828800"/>
            <a:ext cx="9067800" cy="3048000"/>
          </a:xfrm>
          <a:prstGeom prst="roundRect">
            <a:avLst>
              <a:gd name="adj" fmla="val 3333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719" name="Text 4"/>
          <p:cNvSpPr/>
          <p:nvPr/>
        </p:nvSpPr>
        <p:spPr>
          <a:xfrm>
            <a:off x="711200" y="2032000"/>
            <a:ext cx="87884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Características del Relieve</a:t>
            </a:r>
            <a:endParaRPr dirty="0" sz="1600" lang="en-US"/>
          </a:p>
        </p:txBody>
      </p:sp>
      <p:sp>
        <p:nvSpPr>
          <p:cNvPr id="1048720" name="Text 5"/>
          <p:cNvSpPr/>
          <p:nvPr/>
        </p:nvSpPr>
        <p:spPr>
          <a:xfrm>
            <a:off x="711200" y="2540000"/>
            <a:ext cx="87630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presenta un relieve predominantemente plano y antiguo, con terrenos de gran antigüedad geológica. Es el continente más plano del mundo.</a:t>
            </a:r>
            <a:endParaRPr dirty="0" sz="1600" lang="en-US"/>
          </a:p>
        </p:txBody>
      </p:sp>
      <p:sp>
        <p:nvSpPr>
          <p:cNvPr id="1048721" name="Shape 6"/>
          <p:cNvSpPr/>
          <p:nvPr/>
        </p:nvSpPr>
        <p:spPr>
          <a:xfrm>
            <a:off x="723900" y="3352800"/>
            <a:ext cx="4241800" cy="1320800"/>
          </a:xfrm>
          <a:custGeom>
            <a:avLst/>
            <a:ahLst/>
            <a:rect l="l" t="t" r="r" b="b"/>
            <a:pathLst>
              <a:path w="4241800" h="1320800">
                <a:moveTo>
                  <a:pt x="25400" y="0"/>
                </a:moveTo>
                <a:lnTo>
                  <a:pt x="4191000" y="0"/>
                </a:lnTo>
                <a:cubicBezTo>
                  <a:pt x="4219037" y="0"/>
                  <a:pt x="4241800" y="22763"/>
                  <a:pt x="4241800" y="50800"/>
                </a:cubicBezTo>
                <a:lnTo>
                  <a:pt x="4241800" y="1270000"/>
                </a:lnTo>
                <a:cubicBezTo>
                  <a:pt x="4241800" y="1298037"/>
                  <a:pt x="4219037" y="1320800"/>
                  <a:pt x="4191000" y="1320800"/>
                </a:cubicBezTo>
                <a:lnTo>
                  <a:pt x="25400" y="1320800"/>
                </a:lnTo>
                <a:cubicBezTo>
                  <a:pt x="11381" y="1320800"/>
                  <a:pt x="0" y="1309419"/>
                  <a:pt x="0" y="129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8722" name="Shape 7"/>
          <p:cNvSpPr/>
          <p:nvPr/>
        </p:nvSpPr>
        <p:spPr>
          <a:xfrm>
            <a:off x="723900" y="3352800"/>
            <a:ext cx="25400" cy="1320800"/>
          </a:xfrm>
          <a:custGeom>
            <a:avLst/>
            <a:ahLst/>
            <a:rect l="l" t="t" r="r" b="b"/>
            <a:pathLst>
              <a:path w="25400" h="1320800">
                <a:moveTo>
                  <a:pt x="25400" y="0"/>
                </a:moveTo>
                <a:lnTo>
                  <a:pt x="25400" y="0"/>
                </a:lnTo>
                <a:lnTo>
                  <a:pt x="25400" y="1320800"/>
                </a:lnTo>
                <a:lnTo>
                  <a:pt x="25400" y="1320800"/>
                </a:lnTo>
                <a:cubicBezTo>
                  <a:pt x="11381" y="1320800"/>
                  <a:pt x="0" y="1309419"/>
                  <a:pt x="0" y="129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23" name="Shape 8"/>
          <p:cNvSpPr/>
          <p:nvPr/>
        </p:nvSpPr>
        <p:spPr>
          <a:xfrm>
            <a:off x="914400" y="35560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01798" y="0"/>
                </a:moveTo>
                <a:cubicBezTo>
                  <a:pt x="107633" y="0"/>
                  <a:pt x="112990" y="3215"/>
                  <a:pt x="115768" y="8334"/>
                </a:cubicBezTo>
                <a:lnTo>
                  <a:pt x="201493" y="167084"/>
                </a:lnTo>
                <a:cubicBezTo>
                  <a:pt x="204152" y="172006"/>
                  <a:pt x="204033" y="177959"/>
                  <a:pt x="201176" y="182761"/>
                </a:cubicBezTo>
                <a:cubicBezTo>
                  <a:pt x="198318" y="187563"/>
                  <a:pt x="193119" y="190500"/>
                  <a:pt x="187563" y="190500"/>
                </a:cubicBezTo>
                <a:lnTo>
                  <a:pt x="16113" y="190500"/>
                </a:lnTo>
                <a:cubicBezTo>
                  <a:pt x="10517" y="190500"/>
                  <a:pt x="5358" y="187563"/>
                  <a:pt x="2500" y="182761"/>
                </a:cubicBezTo>
                <a:cubicBezTo>
                  <a:pt x="-357" y="177959"/>
                  <a:pt x="-476" y="172006"/>
                  <a:pt x="2183" y="167084"/>
                </a:cubicBezTo>
                <a:lnTo>
                  <a:pt x="87908" y="8334"/>
                </a:lnTo>
                <a:lnTo>
                  <a:pt x="89059" y="6509"/>
                </a:lnTo>
                <a:cubicBezTo>
                  <a:pt x="91956" y="2461"/>
                  <a:pt x="96679" y="0"/>
                  <a:pt x="101798" y="0"/>
                </a:cubicBezTo>
                <a:close/>
                <a:moveTo>
                  <a:pt x="67628" y="99179"/>
                </a:moveTo>
                <a:lnTo>
                  <a:pt x="78264" y="109815"/>
                </a:lnTo>
                <a:cubicBezTo>
                  <a:pt x="80724" y="112276"/>
                  <a:pt x="84773" y="112276"/>
                  <a:pt x="87233" y="109815"/>
                </a:cubicBezTo>
                <a:lnTo>
                  <a:pt x="104418" y="92631"/>
                </a:lnTo>
                <a:cubicBezTo>
                  <a:pt x="106799" y="90249"/>
                  <a:pt x="110014" y="88900"/>
                  <a:pt x="113387" y="88900"/>
                </a:cubicBezTo>
                <a:lnTo>
                  <a:pt x="130373" y="88900"/>
                </a:lnTo>
                <a:lnTo>
                  <a:pt x="101759" y="35917"/>
                </a:lnTo>
                <a:lnTo>
                  <a:pt x="67588" y="99179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24" name="Text 9"/>
          <p:cNvSpPr/>
          <p:nvPr/>
        </p:nvSpPr>
        <p:spPr>
          <a:xfrm>
            <a:off x="1244600" y="3505200"/>
            <a:ext cx="16891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Monte Kosciuszko</a:t>
            </a:r>
            <a:endParaRPr dirty="0" sz="1600" lang="en-US"/>
          </a:p>
        </p:txBody>
      </p:sp>
      <p:sp>
        <p:nvSpPr>
          <p:cNvPr id="1048725" name="Text 10"/>
          <p:cNvSpPr/>
          <p:nvPr/>
        </p:nvSpPr>
        <p:spPr>
          <a:xfrm>
            <a:off x="889000" y="3860800"/>
            <a:ext cx="40767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2.228 m</a:t>
            </a:r>
            <a:endParaRPr dirty="0" sz="1600" lang="en-US"/>
          </a:p>
        </p:txBody>
      </p:sp>
      <p:sp>
        <p:nvSpPr>
          <p:cNvPr id="1048726" name="Text 11"/>
          <p:cNvSpPr/>
          <p:nvPr/>
        </p:nvSpPr>
        <p:spPr>
          <a:xfrm>
            <a:off x="889000" y="4267200"/>
            <a:ext cx="4013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Punto más alto de la isla principal</a:t>
            </a:r>
            <a:endParaRPr dirty="0" sz="1600" lang="en-US"/>
          </a:p>
        </p:txBody>
      </p:sp>
      <p:sp>
        <p:nvSpPr>
          <p:cNvPr id="1048727" name="Shape 12"/>
          <p:cNvSpPr/>
          <p:nvPr/>
        </p:nvSpPr>
        <p:spPr>
          <a:xfrm>
            <a:off x="5128220" y="3352800"/>
            <a:ext cx="4241800" cy="1320800"/>
          </a:xfrm>
          <a:custGeom>
            <a:avLst/>
            <a:ahLst/>
            <a:rect l="l" t="t" r="r" b="b"/>
            <a:pathLst>
              <a:path w="4241800" h="1320800">
                <a:moveTo>
                  <a:pt x="25400" y="0"/>
                </a:moveTo>
                <a:lnTo>
                  <a:pt x="4191000" y="0"/>
                </a:lnTo>
                <a:cubicBezTo>
                  <a:pt x="4219037" y="0"/>
                  <a:pt x="4241800" y="22763"/>
                  <a:pt x="4241800" y="50800"/>
                </a:cubicBezTo>
                <a:lnTo>
                  <a:pt x="4241800" y="1270000"/>
                </a:lnTo>
                <a:cubicBezTo>
                  <a:pt x="4241800" y="1298037"/>
                  <a:pt x="4219037" y="1320800"/>
                  <a:pt x="4191000" y="1320800"/>
                </a:cubicBezTo>
                <a:lnTo>
                  <a:pt x="25400" y="1320800"/>
                </a:lnTo>
                <a:cubicBezTo>
                  <a:pt x="11381" y="1320800"/>
                  <a:pt x="0" y="1309419"/>
                  <a:pt x="0" y="129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1A2E35">
              <a:alpha val="70196"/>
            </a:srgbClr>
          </a:solidFill>
        </p:spPr>
      </p:sp>
      <p:sp>
        <p:nvSpPr>
          <p:cNvPr id="1048728" name="Shape 13"/>
          <p:cNvSpPr/>
          <p:nvPr/>
        </p:nvSpPr>
        <p:spPr>
          <a:xfrm>
            <a:off x="5128220" y="3352800"/>
            <a:ext cx="25400" cy="1320800"/>
          </a:xfrm>
          <a:custGeom>
            <a:avLst/>
            <a:ahLst/>
            <a:rect l="l" t="t" r="r" b="b"/>
            <a:pathLst>
              <a:path w="25400" h="1320800">
                <a:moveTo>
                  <a:pt x="25400" y="0"/>
                </a:moveTo>
                <a:lnTo>
                  <a:pt x="25400" y="0"/>
                </a:lnTo>
                <a:lnTo>
                  <a:pt x="25400" y="1320800"/>
                </a:lnTo>
                <a:lnTo>
                  <a:pt x="25400" y="1320800"/>
                </a:lnTo>
                <a:cubicBezTo>
                  <a:pt x="11381" y="1320800"/>
                  <a:pt x="0" y="1309419"/>
                  <a:pt x="0" y="129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29" name="Shape 14"/>
          <p:cNvSpPr/>
          <p:nvPr/>
        </p:nvSpPr>
        <p:spPr>
          <a:xfrm>
            <a:off x="5318720" y="35560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39660" y="111125"/>
                </a:moveTo>
                <a:lnTo>
                  <a:pt x="63897" y="111125"/>
                </a:lnTo>
                <a:cubicBezTo>
                  <a:pt x="65048" y="136723"/>
                  <a:pt x="70723" y="160298"/>
                  <a:pt x="78780" y="177562"/>
                </a:cubicBezTo>
                <a:cubicBezTo>
                  <a:pt x="83304" y="187285"/>
                  <a:pt x="88186" y="194151"/>
                  <a:pt x="92710" y="198358"/>
                </a:cubicBezTo>
                <a:cubicBezTo>
                  <a:pt x="97155" y="202525"/>
                  <a:pt x="100211" y="203200"/>
                  <a:pt x="101798" y="203200"/>
                </a:cubicBezTo>
                <a:cubicBezTo>
                  <a:pt x="103386" y="203200"/>
                  <a:pt x="106442" y="202525"/>
                  <a:pt x="110887" y="198358"/>
                </a:cubicBezTo>
                <a:cubicBezTo>
                  <a:pt x="115411" y="194151"/>
                  <a:pt x="120293" y="187246"/>
                  <a:pt x="124817" y="177562"/>
                </a:cubicBezTo>
                <a:cubicBezTo>
                  <a:pt x="132874" y="160298"/>
                  <a:pt x="138549" y="136723"/>
                  <a:pt x="139700" y="111125"/>
                </a:cubicBezTo>
                <a:close/>
                <a:moveTo>
                  <a:pt x="63857" y="92075"/>
                </a:moveTo>
                <a:lnTo>
                  <a:pt x="139621" y="92075"/>
                </a:lnTo>
                <a:cubicBezTo>
                  <a:pt x="138509" y="66477"/>
                  <a:pt x="132834" y="42902"/>
                  <a:pt x="124777" y="25638"/>
                </a:cubicBezTo>
                <a:cubicBezTo>
                  <a:pt x="120253" y="15954"/>
                  <a:pt x="115372" y="9049"/>
                  <a:pt x="110847" y="4842"/>
                </a:cubicBezTo>
                <a:cubicBezTo>
                  <a:pt x="106402" y="675"/>
                  <a:pt x="103346" y="0"/>
                  <a:pt x="101759" y="0"/>
                </a:cubicBezTo>
                <a:cubicBezTo>
                  <a:pt x="100171" y="0"/>
                  <a:pt x="97115" y="675"/>
                  <a:pt x="92670" y="4842"/>
                </a:cubicBezTo>
                <a:cubicBezTo>
                  <a:pt x="88146" y="9049"/>
                  <a:pt x="83264" y="15954"/>
                  <a:pt x="78740" y="25638"/>
                </a:cubicBezTo>
                <a:cubicBezTo>
                  <a:pt x="70683" y="42902"/>
                  <a:pt x="65008" y="66477"/>
                  <a:pt x="63857" y="92075"/>
                </a:cubicBezTo>
                <a:close/>
                <a:moveTo>
                  <a:pt x="44807" y="92075"/>
                </a:moveTo>
                <a:cubicBezTo>
                  <a:pt x="46196" y="58103"/>
                  <a:pt x="54967" y="26551"/>
                  <a:pt x="67786" y="5834"/>
                </a:cubicBezTo>
                <a:cubicBezTo>
                  <a:pt x="31234" y="18772"/>
                  <a:pt x="4326" y="52070"/>
                  <a:pt x="595" y="92075"/>
                </a:cubicBezTo>
                <a:lnTo>
                  <a:pt x="44807" y="92075"/>
                </a:lnTo>
                <a:close/>
                <a:moveTo>
                  <a:pt x="595" y="111125"/>
                </a:moveTo>
                <a:cubicBezTo>
                  <a:pt x="4326" y="151130"/>
                  <a:pt x="31234" y="184428"/>
                  <a:pt x="67786" y="197366"/>
                </a:cubicBezTo>
                <a:cubicBezTo>
                  <a:pt x="54967" y="176649"/>
                  <a:pt x="46196" y="145098"/>
                  <a:pt x="44807" y="111125"/>
                </a:cubicBezTo>
                <a:lnTo>
                  <a:pt x="595" y="111125"/>
                </a:lnTo>
                <a:close/>
                <a:moveTo>
                  <a:pt x="158710" y="111125"/>
                </a:moveTo>
                <a:cubicBezTo>
                  <a:pt x="157321" y="145098"/>
                  <a:pt x="148550" y="176649"/>
                  <a:pt x="135731" y="197366"/>
                </a:cubicBezTo>
                <a:cubicBezTo>
                  <a:pt x="172283" y="184388"/>
                  <a:pt x="199192" y="151130"/>
                  <a:pt x="202922" y="111125"/>
                </a:cubicBezTo>
                <a:lnTo>
                  <a:pt x="158710" y="111125"/>
                </a:lnTo>
                <a:close/>
                <a:moveTo>
                  <a:pt x="202922" y="92075"/>
                </a:moveTo>
                <a:cubicBezTo>
                  <a:pt x="199192" y="52070"/>
                  <a:pt x="172283" y="18772"/>
                  <a:pt x="135731" y="5834"/>
                </a:cubicBezTo>
                <a:cubicBezTo>
                  <a:pt x="148550" y="26551"/>
                  <a:pt x="157321" y="58103"/>
                  <a:pt x="158710" y="92075"/>
                </a:cubicBezTo>
                <a:lnTo>
                  <a:pt x="202922" y="92075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30" name="Text 15"/>
          <p:cNvSpPr/>
          <p:nvPr/>
        </p:nvSpPr>
        <p:spPr>
          <a:xfrm>
            <a:off x="5648920" y="3505200"/>
            <a:ext cx="14732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Monte Mawson</a:t>
            </a:r>
            <a:endParaRPr dirty="0" sz="1600" lang="en-US"/>
          </a:p>
        </p:txBody>
      </p:sp>
      <p:sp>
        <p:nvSpPr>
          <p:cNvPr id="1048731" name="Text 16"/>
          <p:cNvSpPr/>
          <p:nvPr/>
        </p:nvSpPr>
        <p:spPr>
          <a:xfrm>
            <a:off x="5293320" y="3860800"/>
            <a:ext cx="40767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2.745 m</a:t>
            </a:r>
            <a:endParaRPr dirty="0" sz="1600" lang="en-US"/>
          </a:p>
        </p:txBody>
      </p:sp>
      <p:sp>
        <p:nvSpPr>
          <p:cNvPr id="1048732" name="Text 17"/>
          <p:cNvSpPr/>
          <p:nvPr/>
        </p:nvSpPr>
        <p:spPr>
          <a:xfrm>
            <a:off x="5293320" y="4267200"/>
            <a:ext cx="4013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 isla Heard (Océano Índico)</a:t>
            </a:r>
            <a:endParaRPr dirty="0" sz="1600" lang="en-US"/>
          </a:p>
        </p:txBody>
      </p:sp>
      <p:sp>
        <p:nvSpPr>
          <p:cNvPr id="1048733" name="Shape 18"/>
          <p:cNvSpPr/>
          <p:nvPr/>
        </p:nvSpPr>
        <p:spPr>
          <a:xfrm>
            <a:off x="508000" y="5029200"/>
            <a:ext cx="9067800" cy="2743200"/>
          </a:xfrm>
          <a:prstGeom prst="roundRect">
            <a:avLst>
              <a:gd name="adj" fmla="val 3704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734" name="Text 19"/>
          <p:cNvSpPr/>
          <p:nvPr/>
        </p:nvSpPr>
        <p:spPr>
          <a:xfrm>
            <a:off x="711200" y="5232400"/>
            <a:ext cx="87757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Formaciones Destacadas</a:t>
            </a:r>
            <a:endParaRPr dirty="0" sz="1600" lang="en-US"/>
          </a:p>
        </p:txBody>
      </p:sp>
      <p:sp>
        <p:nvSpPr>
          <p:cNvPr id="1048735" name="Shape 20"/>
          <p:cNvSpPr/>
          <p:nvPr/>
        </p:nvSpPr>
        <p:spPr>
          <a:xfrm>
            <a:off x="711200" y="56896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736" name="Shape 21"/>
          <p:cNvSpPr/>
          <p:nvPr/>
        </p:nvSpPr>
        <p:spPr>
          <a:xfrm>
            <a:off x="863600" y="58420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62957" y="49252"/>
                </a:moveTo>
                <a:cubicBezTo>
                  <a:pt x="171172" y="55443"/>
                  <a:pt x="181213" y="61436"/>
                  <a:pt x="192405" y="62944"/>
                </a:cubicBezTo>
                <a:cubicBezTo>
                  <a:pt x="197604" y="63659"/>
                  <a:pt x="202406" y="59968"/>
                  <a:pt x="203121" y="54769"/>
                </a:cubicBezTo>
                <a:cubicBezTo>
                  <a:pt x="203835" y="49570"/>
                  <a:pt x="200144" y="44768"/>
                  <a:pt x="194945" y="44053"/>
                </a:cubicBezTo>
                <a:cubicBezTo>
                  <a:pt x="188635" y="43220"/>
                  <a:pt x="181769" y="39568"/>
                  <a:pt x="174427" y="34052"/>
                </a:cubicBezTo>
                <a:cubicBezTo>
                  <a:pt x="159187" y="22543"/>
                  <a:pt x="138509" y="22543"/>
                  <a:pt x="123230" y="34052"/>
                </a:cubicBezTo>
                <a:cubicBezTo>
                  <a:pt x="113705" y="41235"/>
                  <a:pt x="107077" y="44490"/>
                  <a:pt x="101600" y="44490"/>
                </a:cubicBezTo>
                <a:cubicBezTo>
                  <a:pt x="96123" y="44490"/>
                  <a:pt x="89495" y="41235"/>
                  <a:pt x="79970" y="34052"/>
                </a:cubicBezTo>
                <a:cubicBezTo>
                  <a:pt x="64730" y="22543"/>
                  <a:pt x="44053" y="22543"/>
                  <a:pt x="28773" y="34052"/>
                </a:cubicBezTo>
                <a:cubicBezTo>
                  <a:pt x="21431" y="39568"/>
                  <a:pt x="14565" y="43220"/>
                  <a:pt x="8255" y="44053"/>
                </a:cubicBezTo>
                <a:cubicBezTo>
                  <a:pt x="3056" y="44768"/>
                  <a:pt x="-635" y="49530"/>
                  <a:pt x="79" y="54769"/>
                </a:cubicBezTo>
                <a:cubicBezTo>
                  <a:pt x="794" y="60007"/>
                  <a:pt x="5556" y="63659"/>
                  <a:pt x="10795" y="62944"/>
                </a:cubicBezTo>
                <a:cubicBezTo>
                  <a:pt x="21987" y="61436"/>
                  <a:pt x="32068" y="55443"/>
                  <a:pt x="40243" y="49252"/>
                </a:cubicBezTo>
                <a:cubicBezTo>
                  <a:pt x="48697" y="42863"/>
                  <a:pt x="60047" y="42863"/>
                  <a:pt x="68501" y="49252"/>
                </a:cubicBezTo>
                <a:cubicBezTo>
                  <a:pt x="78105" y="56515"/>
                  <a:pt x="89257" y="63500"/>
                  <a:pt x="101600" y="63500"/>
                </a:cubicBezTo>
                <a:cubicBezTo>
                  <a:pt x="113943" y="63500"/>
                  <a:pt x="125055" y="56475"/>
                  <a:pt x="134699" y="49252"/>
                </a:cubicBezTo>
                <a:cubicBezTo>
                  <a:pt x="143153" y="42863"/>
                  <a:pt x="154503" y="42863"/>
                  <a:pt x="162957" y="49252"/>
                </a:cubicBezTo>
                <a:close/>
                <a:moveTo>
                  <a:pt x="162957" y="106402"/>
                </a:moveTo>
                <a:cubicBezTo>
                  <a:pt x="171172" y="112593"/>
                  <a:pt x="181213" y="118586"/>
                  <a:pt x="192405" y="120094"/>
                </a:cubicBezTo>
                <a:cubicBezTo>
                  <a:pt x="197604" y="120809"/>
                  <a:pt x="202406" y="117118"/>
                  <a:pt x="203121" y="111919"/>
                </a:cubicBezTo>
                <a:cubicBezTo>
                  <a:pt x="203835" y="106720"/>
                  <a:pt x="200144" y="101918"/>
                  <a:pt x="194945" y="101203"/>
                </a:cubicBezTo>
                <a:cubicBezTo>
                  <a:pt x="188635" y="100370"/>
                  <a:pt x="181769" y="96718"/>
                  <a:pt x="174427" y="91202"/>
                </a:cubicBezTo>
                <a:cubicBezTo>
                  <a:pt x="159187" y="79693"/>
                  <a:pt x="138509" y="79693"/>
                  <a:pt x="123230" y="91202"/>
                </a:cubicBezTo>
                <a:cubicBezTo>
                  <a:pt x="113705" y="98385"/>
                  <a:pt x="107077" y="101640"/>
                  <a:pt x="101600" y="101640"/>
                </a:cubicBezTo>
                <a:cubicBezTo>
                  <a:pt x="96123" y="101640"/>
                  <a:pt x="89495" y="98385"/>
                  <a:pt x="79970" y="91202"/>
                </a:cubicBezTo>
                <a:cubicBezTo>
                  <a:pt x="64730" y="79693"/>
                  <a:pt x="44053" y="79693"/>
                  <a:pt x="28773" y="91202"/>
                </a:cubicBezTo>
                <a:cubicBezTo>
                  <a:pt x="21431" y="96718"/>
                  <a:pt x="14565" y="100370"/>
                  <a:pt x="8255" y="101203"/>
                </a:cubicBezTo>
                <a:cubicBezTo>
                  <a:pt x="3056" y="101878"/>
                  <a:pt x="-635" y="106680"/>
                  <a:pt x="79" y="111919"/>
                </a:cubicBezTo>
                <a:cubicBezTo>
                  <a:pt x="794" y="117157"/>
                  <a:pt x="5556" y="120809"/>
                  <a:pt x="10795" y="120094"/>
                </a:cubicBezTo>
                <a:cubicBezTo>
                  <a:pt x="21987" y="118586"/>
                  <a:pt x="32068" y="112593"/>
                  <a:pt x="40243" y="106402"/>
                </a:cubicBezTo>
                <a:cubicBezTo>
                  <a:pt x="48697" y="100013"/>
                  <a:pt x="60047" y="100013"/>
                  <a:pt x="68501" y="106402"/>
                </a:cubicBezTo>
                <a:cubicBezTo>
                  <a:pt x="78105" y="113665"/>
                  <a:pt x="89257" y="120650"/>
                  <a:pt x="101600" y="120650"/>
                </a:cubicBezTo>
                <a:cubicBezTo>
                  <a:pt x="113943" y="120650"/>
                  <a:pt x="125055" y="113625"/>
                  <a:pt x="134699" y="106402"/>
                </a:cubicBezTo>
                <a:cubicBezTo>
                  <a:pt x="143153" y="100013"/>
                  <a:pt x="154503" y="100013"/>
                  <a:pt x="162957" y="106402"/>
                </a:cubicBezTo>
                <a:close/>
                <a:moveTo>
                  <a:pt x="134699" y="163552"/>
                </a:moveTo>
                <a:cubicBezTo>
                  <a:pt x="143153" y="157163"/>
                  <a:pt x="154503" y="157163"/>
                  <a:pt x="162957" y="163552"/>
                </a:cubicBezTo>
                <a:cubicBezTo>
                  <a:pt x="171172" y="169743"/>
                  <a:pt x="181213" y="175736"/>
                  <a:pt x="192405" y="177244"/>
                </a:cubicBezTo>
                <a:cubicBezTo>
                  <a:pt x="197604" y="177959"/>
                  <a:pt x="202406" y="174268"/>
                  <a:pt x="203121" y="169069"/>
                </a:cubicBezTo>
                <a:cubicBezTo>
                  <a:pt x="203835" y="163870"/>
                  <a:pt x="200144" y="159068"/>
                  <a:pt x="194945" y="158353"/>
                </a:cubicBezTo>
                <a:cubicBezTo>
                  <a:pt x="188635" y="157520"/>
                  <a:pt x="181769" y="153868"/>
                  <a:pt x="174427" y="148352"/>
                </a:cubicBezTo>
                <a:cubicBezTo>
                  <a:pt x="159187" y="136843"/>
                  <a:pt x="138509" y="136843"/>
                  <a:pt x="123230" y="148352"/>
                </a:cubicBezTo>
                <a:cubicBezTo>
                  <a:pt x="113705" y="155535"/>
                  <a:pt x="107077" y="158790"/>
                  <a:pt x="101600" y="158790"/>
                </a:cubicBezTo>
                <a:cubicBezTo>
                  <a:pt x="96123" y="158790"/>
                  <a:pt x="89495" y="155535"/>
                  <a:pt x="79970" y="148352"/>
                </a:cubicBezTo>
                <a:cubicBezTo>
                  <a:pt x="64730" y="136843"/>
                  <a:pt x="44053" y="136843"/>
                  <a:pt x="28773" y="148352"/>
                </a:cubicBezTo>
                <a:cubicBezTo>
                  <a:pt x="21431" y="153868"/>
                  <a:pt x="14565" y="157520"/>
                  <a:pt x="8255" y="158353"/>
                </a:cubicBezTo>
                <a:cubicBezTo>
                  <a:pt x="3056" y="159068"/>
                  <a:pt x="-635" y="163830"/>
                  <a:pt x="79" y="169069"/>
                </a:cubicBezTo>
                <a:cubicBezTo>
                  <a:pt x="794" y="174308"/>
                  <a:pt x="5556" y="177959"/>
                  <a:pt x="10795" y="177244"/>
                </a:cubicBezTo>
                <a:cubicBezTo>
                  <a:pt x="21987" y="175736"/>
                  <a:pt x="32068" y="169743"/>
                  <a:pt x="40243" y="163552"/>
                </a:cubicBezTo>
                <a:cubicBezTo>
                  <a:pt x="48697" y="157163"/>
                  <a:pt x="60047" y="157163"/>
                  <a:pt x="68501" y="163552"/>
                </a:cubicBezTo>
                <a:cubicBezTo>
                  <a:pt x="78105" y="170815"/>
                  <a:pt x="89257" y="177800"/>
                  <a:pt x="101600" y="177800"/>
                </a:cubicBezTo>
                <a:cubicBezTo>
                  <a:pt x="113943" y="177800"/>
                  <a:pt x="125055" y="170775"/>
                  <a:pt x="134699" y="163552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37" name="Text 22"/>
          <p:cNvSpPr/>
          <p:nvPr/>
        </p:nvSpPr>
        <p:spPr>
          <a:xfrm>
            <a:off x="1371600" y="5689600"/>
            <a:ext cx="5994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Gran Barrera de Coral</a:t>
            </a:r>
            <a:endParaRPr dirty="0" sz="1600" lang="en-US"/>
          </a:p>
        </p:txBody>
      </p:sp>
      <p:sp>
        <p:nvSpPr>
          <p:cNvPr id="1048738" name="Text 23"/>
          <p:cNvSpPr/>
          <p:nvPr/>
        </p:nvSpPr>
        <p:spPr>
          <a:xfrm>
            <a:off x="1371600" y="5994400"/>
            <a:ext cx="5981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2.300 km de extensión, arrecife más grande del mundo, Patrimonio UNESCO</a:t>
            </a:r>
            <a:endParaRPr dirty="0" sz="1600" lang="en-US"/>
          </a:p>
        </p:txBody>
      </p:sp>
      <p:sp>
        <p:nvSpPr>
          <p:cNvPr id="1048739" name="Shape 24"/>
          <p:cNvSpPr/>
          <p:nvPr/>
        </p:nvSpPr>
        <p:spPr>
          <a:xfrm>
            <a:off x="711200" y="63500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740" name="Shape 25"/>
          <p:cNvSpPr/>
          <p:nvPr/>
        </p:nvSpPr>
        <p:spPr>
          <a:xfrm>
            <a:off x="863600" y="65024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0" y="101600"/>
                </a:moveTo>
                <a:cubicBezTo>
                  <a:pt x="0" y="45525"/>
                  <a:pt x="45525" y="0"/>
                  <a:pt x="101600" y="0"/>
                </a:cubicBezTo>
                <a:cubicBezTo>
                  <a:pt x="157675" y="0"/>
                  <a:pt x="203200" y="45525"/>
                  <a:pt x="203200" y="101600"/>
                </a:cubicBezTo>
                <a:cubicBezTo>
                  <a:pt x="203200" y="157675"/>
                  <a:pt x="157675" y="203200"/>
                  <a:pt x="101600" y="203200"/>
                </a:cubicBezTo>
                <a:cubicBezTo>
                  <a:pt x="45525" y="203200"/>
                  <a:pt x="0" y="157675"/>
                  <a:pt x="0" y="1016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41" name="Text 26"/>
          <p:cNvSpPr/>
          <p:nvPr/>
        </p:nvSpPr>
        <p:spPr>
          <a:xfrm>
            <a:off x="1371600" y="6350000"/>
            <a:ext cx="5080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Uluru (Ayers Rock)</a:t>
            </a:r>
            <a:endParaRPr dirty="0" sz="1600" lang="en-US"/>
          </a:p>
        </p:txBody>
      </p:sp>
      <p:sp>
        <p:nvSpPr>
          <p:cNvPr id="1048742" name="Text 27"/>
          <p:cNvSpPr/>
          <p:nvPr/>
        </p:nvSpPr>
        <p:spPr>
          <a:xfrm>
            <a:off x="1371600" y="6654800"/>
            <a:ext cx="5067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Monolito sagrado aborigen, 348 m de altura, 9.4 km de perímetro</a:t>
            </a:r>
            <a:endParaRPr dirty="0" sz="1600" lang="en-US"/>
          </a:p>
        </p:txBody>
      </p:sp>
      <p:sp>
        <p:nvSpPr>
          <p:cNvPr id="1048743" name="Shape 28"/>
          <p:cNvSpPr/>
          <p:nvPr/>
        </p:nvSpPr>
        <p:spPr>
          <a:xfrm>
            <a:off x="711200" y="7010400"/>
            <a:ext cx="508000" cy="508000"/>
          </a:xfrm>
          <a:prstGeom prst="roundRect">
            <a:avLst>
              <a:gd name="adj" fmla="val 20000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744" name="Shape 29"/>
          <p:cNvSpPr/>
          <p:nvPr/>
        </p:nvSpPr>
        <p:spPr>
          <a:xfrm>
            <a:off x="850900" y="7162800"/>
            <a:ext cx="228600" cy="203200"/>
          </a:xfrm>
          <a:custGeom>
            <a:avLst/>
            <a:ahLst/>
            <a:rect l="l" t="t" r="r" b="b"/>
            <a:pathLst>
              <a:path w="228600" h="203200">
                <a:moveTo>
                  <a:pt x="70723" y="-4008"/>
                </a:moveTo>
                <a:cubicBezTo>
                  <a:pt x="73660" y="-5239"/>
                  <a:pt x="76994" y="-4882"/>
                  <a:pt x="79653" y="-3135"/>
                </a:cubicBezTo>
                <a:lnTo>
                  <a:pt x="114498" y="19963"/>
                </a:lnTo>
                <a:lnTo>
                  <a:pt x="149344" y="-3135"/>
                </a:lnTo>
                <a:cubicBezTo>
                  <a:pt x="152003" y="-4882"/>
                  <a:pt x="155337" y="-5199"/>
                  <a:pt x="158274" y="-4008"/>
                </a:cubicBezTo>
                <a:cubicBezTo>
                  <a:pt x="161211" y="-2818"/>
                  <a:pt x="163274" y="-198"/>
                  <a:pt x="163909" y="2897"/>
                </a:cubicBezTo>
                <a:lnTo>
                  <a:pt x="172204" y="43855"/>
                </a:lnTo>
                <a:lnTo>
                  <a:pt x="213162" y="52149"/>
                </a:lnTo>
                <a:cubicBezTo>
                  <a:pt x="216257" y="52784"/>
                  <a:pt x="218877" y="54928"/>
                  <a:pt x="220067" y="57825"/>
                </a:cubicBezTo>
                <a:cubicBezTo>
                  <a:pt x="221258" y="60722"/>
                  <a:pt x="220940" y="64095"/>
                  <a:pt x="219194" y="66754"/>
                </a:cubicBezTo>
                <a:lnTo>
                  <a:pt x="196096" y="101600"/>
                </a:lnTo>
                <a:lnTo>
                  <a:pt x="219194" y="136446"/>
                </a:lnTo>
                <a:cubicBezTo>
                  <a:pt x="220940" y="139105"/>
                  <a:pt x="221258" y="142438"/>
                  <a:pt x="220067" y="145375"/>
                </a:cubicBezTo>
                <a:cubicBezTo>
                  <a:pt x="218877" y="148312"/>
                  <a:pt x="216257" y="150455"/>
                  <a:pt x="213162" y="151051"/>
                </a:cubicBezTo>
                <a:lnTo>
                  <a:pt x="172164" y="159306"/>
                </a:lnTo>
                <a:lnTo>
                  <a:pt x="163909" y="200303"/>
                </a:lnTo>
                <a:cubicBezTo>
                  <a:pt x="163274" y="203398"/>
                  <a:pt x="161131" y="206018"/>
                  <a:pt x="158234" y="207208"/>
                </a:cubicBezTo>
                <a:cubicBezTo>
                  <a:pt x="155337" y="208399"/>
                  <a:pt x="151963" y="208082"/>
                  <a:pt x="149304" y="206335"/>
                </a:cubicBezTo>
                <a:lnTo>
                  <a:pt x="114459" y="183237"/>
                </a:lnTo>
                <a:lnTo>
                  <a:pt x="79613" y="206335"/>
                </a:lnTo>
                <a:cubicBezTo>
                  <a:pt x="76954" y="208082"/>
                  <a:pt x="73620" y="208399"/>
                  <a:pt x="70683" y="207208"/>
                </a:cubicBezTo>
                <a:cubicBezTo>
                  <a:pt x="67747" y="206018"/>
                  <a:pt x="65603" y="203398"/>
                  <a:pt x="65008" y="200303"/>
                </a:cubicBezTo>
                <a:lnTo>
                  <a:pt x="56753" y="159306"/>
                </a:lnTo>
                <a:lnTo>
                  <a:pt x="15756" y="151011"/>
                </a:lnTo>
                <a:cubicBezTo>
                  <a:pt x="12660" y="150376"/>
                  <a:pt x="10041" y="148233"/>
                  <a:pt x="8850" y="145336"/>
                </a:cubicBezTo>
                <a:cubicBezTo>
                  <a:pt x="7660" y="142438"/>
                  <a:pt x="7977" y="139065"/>
                  <a:pt x="9723" y="136406"/>
                </a:cubicBezTo>
                <a:lnTo>
                  <a:pt x="32822" y="101600"/>
                </a:lnTo>
                <a:lnTo>
                  <a:pt x="9723" y="66754"/>
                </a:lnTo>
                <a:cubicBezTo>
                  <a:pt x="7977" y="64095"/>
                  <a:pt x="7660" y="60762"/>
                  <a:pt x="8850" y="57825"/>
                </a:cubicBezTo>
                <a:cubicBezTo>
                  <a:pt x="10041" y="54888"/>
                  <a:pt x="12660" y="52745"/>
                  <a:pt x="15756" y="52149"/>
                </a:cubicBezTo>
                <a:lnTo>
                  <a:pt x="56753" y="43894"/>
                </a:lnTo>
                <a:lnTo>
                  <a:pt x="65048" y="2897"/>
                </a:lnTo>
                <a:cubicBezTo>
                  <a:pt x="65683" y="-198"/>
                  <a:pt x="67826" y="-2818"/>
                  <a:pt x="70723" y="-4008"/>
                </a:cubicBezTo>
                <a:close/>
                <a:moveTo>
                  <a:pt x="82391" y="101600"/>
                </a:moveTo>
                <a:cubicBezTo>
                  <a:pt x="82391" y="90200"/>
                  <a:pt x="88473" y="79666"/>
                  <a:pt x="98346" y="73966"/>
                </a:cubicBezTo>
                <a:cubicBezTo>
                  <a:pt x="108218" y="68266"/>
                  <a:pt x="120382" y="68266"/>
                  <a:pt x="130254" y="73966"/>
                </a:cubicBezTo>
                <a:cubicBezTo>
                  <a:pt x="140127" y="79666"/>
                  <a:pt x="146209" y="90200"/>
                  <a:pt x="146209" y="101600"/>
                </a:cubicBezTo>
                <a:cubicBezTo>
                  <a:pt x="146209" y="119211"/>
                  <a:pt x="131911" y="133509"/>
                  <a:pt x="114300" y="133509"/>
                </a:cubicBezTo>
                <a:cubicBezTo>
                  <a:pt x="96689" y="133509"/>
                  <a:pt x="82391" y="119211"/>
                  <a:pt x="82391" y="101600"/>
                </a:cubicBezTo>
                <a:close/>
                <a:moveTo>
                  <a:pt x="165259" y="101600"/>
                </a:moveTo>
                <a:cubicBezTo>
                  <a:pt x="165259" y="73475"/>
                  <a:pt x="142425" y="50641"/>
                  <a:pt x="114300" y="50641"/>
                </a:cubicBezTo>
                <a:cubicBezTo>
                  <a:pt x="86175" y="50641"/>
                  <a:pt x="63341" y="73475"/>
                  <a:pt x="63341" y="101600"/>
                </a:cubicBezTo>
                <a:cubicBezTo>
                  <a:pt x="63341" y="119806"/>
                  <a:pt x="73054" y="136629"/>
                  <a:pt x="88821" y="145732"/>
                </a:cubicBezTo>
                <a:cubicBezTo>
                  <a:pt x="104587" y="154834"/>
                  <a:pt x="124013" y="154834"/>
                  <a:pt x="139779" y="145732"/>
                </a:cubicBezTo>
                <a:cubicBezTo>
                  <a:pt x="155546" y="136629"/>
                  <a:pt x="165259" y="119806"/>
                  <a:pt x="165259" y="1016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45" name="Text 30"/>
          <p:cNvSpPr/>
          <p:nvPr/>
        </p:nvSpPr>
        <p:spPr>
          <a:xfrm>
            <a:off x="1371600" y="7010400"/>
            <a:ext cx="3987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Desiertos y Outback</a:t>
            </a:r>
            <a:endParaRPr dirty="0" sz="1600" lang="en-US"/>
          </a:p>
        </p:txBody>
      </p:sp>
      <p:sp>
        <p:nvSpPr>
          <p:cNvPr id="1048746" name="Text 31"/>
          <p:cNvSpPr/>
          <p:nvPr/>
        </p:nvSpPr>
        <p:spPr>
          <a:xfrm>
            <a:off x="1371600" y="7315200"/>
            <a:ext cx="3975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40% del territorio cubierto por dunas de arena roja</a:t>
            </a:r>
            <a:endParaRPr dirty="0" sz="1600" lang="en-US"/>
          </a:p>
        </p:txBody>
      </p:sp>
      <p:pic>
        <p:nvPicPr>
          <p:cNvPr id="2097155" name="Image 0" descr="https://kimi-web-img.moonshot.cn/img/www.shutterstock.com/cdb3784244a7b332baf4bb0ddebadc34c7d8974b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773841" y="1828800"/>
            <a:ext cx="5969000" cy="2438400"/>
          </a:xfrm>
          <a:prstGeom prst="roundRect">
            <a:avLst>
              <a:gd name="adj" fmla="val 4167"/>
            </a:avLst>
          </a:prstGeom>
        </p:spPr>
      </p:pic>
      <p:pic>
        <p:nvPicPr>
          <p:cNvPr id="2097156" name="Image 1" descr="https://kimi-web-img.moonshot.cn/img/uluru.gov.au/3dc7e0acc14e1cdf19fee4c520b6c08e850b85a8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0" t="29574" r="0" b="29574"/>
          <a:stretch>
            <a:fillRect/>
          </a:stretch>
        </p:blipFill>
        <p:spPr>
          <a:xfrm>
            <a:off x="9773841" y="4419600"/>
            <a:ext cx="5969000" cy="2438400"/>
          </a:xfrm>
          <a:prstGeom prst="roundRect">
            <a:avLst>
              <a:gd name="adj" fmla="val 4167"/>
            </a:avLst>
          </a:prstGeom>
        </p:spPr>
      </p:pic>
      <p:sp>
        <p:nvSpPr>
          <p:cNvPr id="1048747" name="Shape 32"/>
          <p:cNvSpPr/>
          <p:nvPr/>
        </p:nvSpPr>
        <p:spPr>
          <a:xfrm>
            <a:off x="9780191" y="7016750"/>
            <a:ext cx="5956300" cy="1181100"/>
          </a:xfrm>
          <a:prstGeom prst="roundRect">
            <a:avLst>
              <a:gd name="adj" fmla="val 8602"/>
            </a:avLst>
          </a:prstGeom>
          <a:solidFill>
            <a:srgbClr val="D8976C">
              <a:alpha val="10196"/>
            </a:srgbClr>
          </a:solidFill>
          <a:ln w="12700">
            <a:solidFill>
              <a:srgbClr val="D8976C">
                <a:alpha val="30196"/>
              </a:srgbClr>
            </a:solidFill>
            <a:prstDash val="solid"/>
          </a:ln>
        </p:spPr>
      </p:sp>
      <p:sp>
        <p:nvSpPr>
          <p:cNvPr id="1048748" name="Shape 33"/>
          <p:cNvSpPr/>
          <p:nvPr/>
        </p:nvSpPr>
        <p:spPr>
          <a:xfrm>
            <a:off x="9964341" y="7226300"/>
            <a:ext cx="203200" cy="203200"/>
          </a:xfrm>
          <a:custGeom>
            <a:avLst/>
            <a:ah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88900" y="63500"/>
                </a:moveTo>
                <a:cubicBezTo>
                  <a:pt x="88900" y="56491"/>
                  <a:pt x="94591" y="50800"/>
                  <a:pt x="101600" y="50800"/>
                </a:cubicBezTo>
                <a:cubicBezTo>
                  <a:pt x="108609" y="50800"/>
                  <a:pt x="114300" y="56491"/>
                  <a:pt x="114300" y="63500"/>
                </a:cubicBezTo>
                <a:cubicBezTo>
                  <a:pt x="114300" y="70509"/>
                  <a:pt x="108609" y="76200"/>
                  <a:pt x="101600" y="76200"/>
                </a:cubicBezTo>
                <a:cubicBezTo>
                  <a:pt x="94591" y="76200"/>
                  <a:pt x="88900" y="70509"/>
                  <a:pt x="88900" y="63500"/>
                </a:cubicBezTo>
                <a:close/>
                <a:moveTo>
                  <a:pt x="85725" y="88900"/>
                </a:moveTo>
                <a:lnTo>
                  <a:pt x="104775" y="88900"/>
                </a:lnTo>
                <a:cubicBezTo>
                  <a:pt x="110053" y="88900"/>
                  <a:pt x="114300" y="93147"/>
                  <a:pt x="114300" y="98425"/>
                </a:cubicBezTo>
                <a:lnTo>
                  <a:pt x="114300" y="133350"/>
                </a:lnTo>
                <a:lnTo>
                  <a:pt x="117475" y="133350"/>
                </a:lnTo>
                <a:cubicBezTo>
                  <a:pt x="122753" y="133350"/>
                  <a:pt x="127000" y="137597"/>
                  <a:pt x="127000" y="142875"/>
                </a:cubicBezTo>
                <a:cubicBezTo>
                  <a:pt x="127000" y="148153"/>
                  <a:pt x="122753" y="152400"/>
                  <a:pt x="117475" y="152400"/>
                </a:cubicBezTo>
                <a:lnTo>
                  <a:pt x="85725" y="152400"/>
                </a:lnTo>
                <a:cubicBezTo>
                  <a:pt x="80447" y="152400"/>
                  <a:pt x="76200" y="148153"/>
                  <a:pt x="76200" y="142875"/>
                </a:cubicBezTo>
                <a:cubicBezTo>
                  <a:pt x="76200" y="137597"/>
                  <a:pt x="80447" y="133350"/>
                  <a:pt x="85725" y="133350"/>
                </a:cubicBezTo>
                <a:lnTo>
                  <a:pt x="95250" y="133350"/>
                </a:lnTo>
                <a:lnTo>
                  <a:pt x="95250" y="107950"/>
                </a:lnTo>
                <a:lnTo>
                  <a:pt x="85725" y="107950"/>
                </a:lnTo>
                <a:cubicBezTo>
                  <a:pt x="80447" y="107950"/>
                  <a:pt x="76200" y="103703"/>
                  <a:pt x="76200" y="98425"/>
                </a:cubicBezTo>
                <a:cubicBezTo>
                  <a:pt x="76200" y="93147"/>
                  <a:pt x="80447" y="88900"/>
                  <a:pt x="85725" y="8890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749" name="Text 34"/>
          <p:cNvSpPr/>
          <p:nvPr/>
        </p:nvSpPr>
        <p:spPr>
          <a:xfrm>
            <a:off x="10192941" y="7175500"/>
            <a:ext cx="5486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Dato Curioso</a:t>
            </a:r>
            <a:endParaRPr dirty="0" sz="1600" lang="en-US"/>
          </a:p>
        </p:txBody>
      </p:sp>
      <p:sp>
        <p:nvSpPr>
          <p:cNvPr id="1048750" name="Text 35"/>
          <p:cNvSpPr/>
          <p:nvPr/>
        </p:nvSpPr>
        <p:spPr>
          <a:xfrm>
            <a:off x="9938941" y="7531100"/>
            <a:ext cx="57277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Monte Augustus es el monolito más grande del mundo, superando a Uluru.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2E35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ext 0"/>
          <p:cNvSpPr/>
          <p:nvPr/>
        </p:nvSpPr>
        <p:spPr>
          <a:xfrm>
            <a:off x="508000" y="565150"/>
            <a:ext cx="214431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Geografía Física</a:t>
            </a:r>
            <a:endParaRPr dirty="0" sz="1600" lang="en-US"/>
          </a:p>
        </p:txBody>
      </p:sp>
      <p:sp>
        <p:nvSpPr>
          <p:cNvPr id="1048755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Clima y Patrones Meteorológicos</a:t>
            </a:r>
            <a:endParaRPr dirty="0" sz="1600" lang="en-US"/>
          </a:p>
        </p:txBody>
      </p:sp>
      <p:sp>
        <p:nvSpPr>
          <p:cNvPr id="1048756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757" name="Shape 3"/>
          <p:cNvSpPr/>
          <p:nvPr/>
        </p:nvSpPr>
        <p:spPr>
          <a:xfrm>
            <a:off x="508000" y="1828800"/>
            <a:ext cx="7518400" cy="4013200"/>
          </a:xfrm>
          <a:prstGeom prst="roundRect">
            <a:avLst>
              <a:gd name="adj" fmla="val 2532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758" name="Text 4"/>
          <p:cNvSpPr/>
          <p:nvPr/>
        </p:nvSpPr>
        <p:spPr>
          <a:xfrm>
            <a:off x="7112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Diversidad Climática</a:t>
            </a:r>
            <a:endParaRPr dirty="0" sz="1600" lang="en-US"/>
          </a:p>
        </p:txBody>
      </p:sp>
      <p:sp>
        <p:nvSpPr>
          <p:cNvPr id="1048759" name="Shape 5"/>
          <p:cNvSpPr/>
          <p:nvPr/>
        </p:nvSpPr>
        <p:spPr>
          <a:xfrm>
            <a:off x="736600" y="2540000"/>
            <a:ext cx="70866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50196"/>
            </a:srgbClr>
          </a:solidFill>
        </p:spPr>
      </p:sp>
      <p:sp>
        <p:nvSpPr>
          <p:cNvPr id="1048760" name="Shape 6"/>
          <p:cNvSpPr/>
          <p:nvPr/>
        </p:nvSpPr>
        <p:spPr>
          <a:xfrm>
            <a:off x="736600" y="2540000"/>
            <a:ext cx="50800" cy="965200"/>
          </a:xfrm>
          <a:custGeom>
            <a:avLst/>
            <a:ahLst/>
            <a:rect l="l" t="t" r="r" b="b"/>
            <a:pathLst>
              <a:path w="50800" h="965200">
                <a:moveTo>
                  <a:pt x="50800" y="0"/>
                </a:moveTo>
                <a:lnTo>
                  <a:pt x="50800" y="0"/>
                </a:lnTo>
                <a:lnTo>
                  <a:pt x="50800" y="965200"/>
                </a:lnTo>
                <a:lnTo>
                  <a:pt x="50800" y="965200"/>
                </a:lnTo>
                <a:cubicBezTo>
                  <a:pt x="22763" y="965200"/>
                  <a:pt x="0" y="942437"/>
                  <a:pt x="0" y="914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61" name="Text 7"/>
          <p:cNvSpPr/>
          <p:nvPr/>
        </p:nvSpPr>
        <p:spPr>
          <a:xfrm>
            <a:off x="914400" y="2717800"/>
            <a:ext cx="1676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Árido y Semiárido</a:t>
            </a:r>
            <a:endParaRPr dirty="0" sz="1600" lang="en-US"/>
          </a:p>
        </p:txBody>
      </p:sp>
      <p:sp>
        <p:nvSpPr>
          <p:cNvPr id="1048762" name="Shape 8"/>
          <p:cNvSpPr/>
          <p:nvPr/>
        </p:nvSpPr>
        <p:spPr>
          <a:xfrm>
            <a:off x="6128345" y="2692400"/>
            <a:ext cx="1536700" cy="355600"/>
          </a:xfrm>
          <a:prstGeom prst="roundRect">
            <a:avLst>
              <a:gd name="adj" fmla="val 14286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763" name="Text 9"/>
          <p:cNvSpPr/>
          <p:nvPr/>
        </p:nvSpPr>
        <p:spPr>
          <a:xfrm>
            <a:off x="6128345" y="2692400"/>
            <a:ext cx="1625600" cy="355600"/>
          </a:xfrm>
          <a:prstGeom prst="rect"/>
          <a:noFill/>
        </p:spPr>
        <p:txBody>
          <a:bodyPr anchor="ctr" bIns="50800" lIns="101600" rIns="101600" rtlCol="0" tIns="5080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70% del territorio</a:t>
            </a:r>
            <a:endParaRPr dirty="0" sz="1600" lang="en-US"/>
          </a:p>
        </p:txBody>
      </p:sp>
      <p:sp>
        <p:nvSpPr>
          <p:cNvPr id="1048764" name="Text 10"/>
          <p:cNvSpPr/>
          <p:nvPr/>
        </p:nvSpPr>
        <p:spPr>
          <a:xfrm>
            <a:off x="914400" y="30988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Outback: desiertos cálidos, precipitaciones &lt;300 mm anuales, temperaturas &gt;40°C</a:t>
            </a:r>
            <a:endParaRPr dirty="0" sz="1600" lang="en-US"/>
          </a:p>
        </p:txBody>
      </p:sp>
      <p:sp>
        <p:nvSpPr>
          <p:cNvPr id="1048765" name="Shape 11"/>
          <p:cNvSpPr/>
          <p:nvPr/>
        </p:nvSpPr>
        <p:spPr>
          <a:xfrm>
            <a:off x="736600" y="3606800"/>
            <a:ext cx="70866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50196"/>
            </a:srgbClr>
          </a:solidFill>
        </p:spPr>
      </p:sp>
      <p:sp>
        <p:nvSpPr>
          <p:cNvPr id="1048766" name="Shape 12"/>
          <p:cNvSpPr/>
          <p:nvPr/>
        </p:nvSpPr>
        <p:spPr>
          <a:xfrm>
            <a:off x="736600" y="3606800"/>
            <a:ext cx="50800" cy="965200"/>
          </a:xfrm>
          <a:custGeom>
            <a:avLst/>
            <a:ahLst/>
            <a:rect l="l" t="t" r="r" b="b"/>
            <a:pathLst>
              <a:path w="50800" h="965200">
                <a:moveTo>
                  <a:pt x="50800" y="0"/>
                </a:moveTo>
                <a:lnTo>
                  <a:pt x="50800" y="0"/>
                </a:lnTo>
                <a:lnTo>
                  <a:pt x="50800" y="965200"/>
                </a:lnTo>
                <a:lnTo>
                  <a:pt x="50800" y="965200"/>
                </a:lnTo>
                <a:cubicBezTo>
                  <a:pt x="22763" y="965200"/>
                  <a:pt x="0" y="942437"/>
                  <a:pt x="0" y="914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767" name="Text 13"/>
          <p:cNvSpPr/>
          <p:nvPr/>
        </p:nvSpPr>
        <p:spPr>
          <a:xfrm>
            <a:off x="914400" y="3784600"/>
            <a:ext cx="812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Tropical</a:t>
            </a:r>
            <a:endParaRPr dirty="0" sz="1600" lang="en-US"/>
          </a:p>
        </p:txBody>
      </p:sp>
      <p:sp>
        <p:nvSpPr>
          <p:cNvPr id="1048768" name="Shape 14"/>
          <p:cNvSpPr/>
          <p:nvPr/>
        </p:nvSpPr>
        <p:spPr>
          <a:xfrm>
            <a:off x="7031534" y="3759200"/>
            <a:ext cx="635000" cy="355600"/>
          </a:xfrm>
          <a:prstGeom prst="roundRect">
            <a:avLst>
              <a:gd name="adj" fmla="val 14286"/>
            </a:avLst>
          </a:prstGeom>
          <a:solidFill>
            <a:srgbClr val="C9A87C">
              <a:alpha val="20000"/>
            </a:srgbClr>
          </a:solidFill>
        </p:spPr>
      </p:sp>
      <p:sp>
        <p:nvSpPr>
          <p:cNvPr id="1048769" name="Text 15"/>
          <p:cNvSpPr/>
          <p:nvPr/>
        </p:nvSpPr>
        <p:spPr>
          <a:xfrm>
            <a:off x="7031534" y="3759200"/>
            <a:ext cx="723900" cy="355600"/>
          </a:xfrm>
          <a:prstGeom prst="rect"/>
          <a:noFill/>
        </p:spPr>
        <p:txBody>
          <a:bodyPr anchor="ctr" bIns="50800" lIns="101600" rIns="101600" rtlCol="0" tIns="5080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Norte</a:t>
            </a:r>
            <a:endParaRPr dirty="0" sz="1600" lang="en-US"/>
          </a:p>
        </p:txBody>
      </p:sp>
      <p:sp>
        <p:nvSpPr>
          <p:cNvPr id="1048770" name="Text 16"/>
          <p:cNvSpPr/>
          <p:nvPr/>
        </p:nvSpPr>
        <p:spPr>
          <a:xfrm>
            <a:off x="914400" y="41656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Selvas tropicales, manglares, praderas. Estación húmeda noviembre-abril</a:t>
            </a:r>
            <a:endParaRPr dirty="0" sz="1600" lang="en-US"/>
          </a:p>
        </p:txBody>
      </p:sp>
      <p:sp>
        <p:nvSpPr>
          <p:cNvPr id="1048771" name="Shape 17"/>
          <p:cNvSpPr/>
          <p:nvPr/>
        </p:nvSpPr>
        <p:spPr>
          <a:xfrm>
            <a:off x="736600" y="4673600"/>
            <a:ext cx="7086600" cy="965200"/>
          </a:xfrm>
          <a:prstGeom prst="roundRect">
            <a:avLst>
              <a:gd name="adj" fmla="val 5263"/>
            </a:avLst>
          </a:prstGeom>
          <a:solidFill>
            <a:srgbClr val="1A2E35">
              <a:alpha val="50196"/>
            </a:srgbClr>
          </a:solidFill>
        </p:spPr>
      </p:sp>
      <p:sp>
        <p:nvSpPr>
          <p:cNvPr id="1048772" name="Shape 18"/>
          <p:cNvSpPr/>
          <p:nvPr/>
        </p:nvSpPr>
        <p:spPr>
          <a:xfrm>
            <a:off x="736600" y="4673600"/>
            <a:ext cx="50800" cy="965200"/>
          </a:xfrm>
          <a:custGeom>
            <a:avLst/>
            <a:ahLst/>
            <a:rect l="l" t="t" r="r" b="b"/>
            <a:pathLst>
              <a:path w="50800" h="965200">
                <a:moveTo>
                  <a:pt x="50800" y="0"/>
                </a:moveTo>
                <a:lnTo>
                  <a:pt x="50800" y="0"/>
                </a:lnTo>
                <a:lnTo>
                  <a:pt x="50800" y="965200"/>
                </a:lnTo>
                <a:lnTo>
                  <a:pt x="50800" y="965200"/>
                </a:lnTo>
                <a:cubicBezTo>
                  <a:pt x="22763" y="965200"/>
                  <a:pt x="0" y="942437"/>
                  <a:pt x="0" y="914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73" name="Text 19"/>
          <p:cNvSpPr/>
          <p:nvPr/>
        </p:nvSpPr>
        <p:spPr>
          <a:xfrm>
            <a:off x="914400" y="4851400"/>
            <a:ext cx="9906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Templado</a:t>
            </a:r>
            <a:endParaRPr dirty="0" sz="1600" lang="en-US"/>
          </a:p>
        </p:txBody>
      </p:sp>
      <p:sp>
        <p:nvSpPr>
          <p:cNvPr id="1048774" name="Shape 20"/>
          <p:cNvSpPr/>
          <p:nvPr/>
        </p:nvSpPr>
        <p:spPr>
          <a:xfrm>
            <a:off x="6140252" y="4826000"/>
            <a:ext cx="1536700" cy="355600"/>
          </a:xfrm>
          <a:prstGeom prst="roundRect">
            <a:avLst>
              <a:gd name="adj" fmla="val 14286"/>
            </a:avLst>
          </a:prstGeom>
          <a:solidFill>
            <a:srgbClr val="D8976C">
              <a:alpha val="20000"/>
            </a:srgbClr>
          </a:solidFill>
        </p:spPr>
      </p:sp>
      <p:sp>
        <p:nvSpPr>
          <p:cNvPr id="1048775" name="Text 21"/>
          <p:cNvSpPr/>
          <p:nvPr/>
        </p:nvSpPr>
        <p:spPr>
          <a:xfrm>
            <a:off x="6140252" y="4826000"/>
            <a:ext cx="1625600" cy="355600"/>
          </a:xfrm>
          <a:prstGeom prst="rect"/>
          <a:noFill/>
        </p:spPr>
        <p:txBody>
          <a:bodyPr anchor="ctr" bIns="50800" lIns="101600" rIns="101600" rtlCol="0" tIns="5080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Sureste/Suroeste</a:t>
            </a:r>
            <a:endParaRPr dirty="0" sz="1600" lang="en-US"/>
          </a:p>
        </p:txBody>
      </p:sp>
      <p:sp>
        <p:nvSpPr>
          <p:cNvPr id="1048776" name="Text 22"/>
          <p:cNvSpPr/>
          <p:nvPr/>
        </p:nvSpPr>
        <p:spPr>
          <a:xfrm>
            <a:off x="914400" y="5232400"/>
            <a:ext cx="6845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Suelos fértiles, cuatro estaciones definidas, mayor densidad poblacional</a:t>
            </a:r>
            <a:endParaRPr dirty="0" sz="1600" lang="en-US"/>
          </a:p>
        </p:txBody>
      </p:sp>
      <p:sp>
        <p:nvSpPr>
          <p:cNvPr id="1048777" name="Shape 23"/>
          <p:cNvSpPr/>
          <p:nvPr/>
        </p:nvSpPr>
        <p:spPr>
          <a:xfrm>
            <a:off x="508000" y="5994400"/>
            <a:ext cx="7518400" cy="1879600"/>
          </a:xfrm>
          <a:prstGeom prst="roundRect">
            <a:avLst>
              <a:gd name="adj" fmla="val 5405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778" name="Shape 24"/>
          <p:cNvSpPr/>
          <p:nvPr/>
        </p:nvSpPr>
        <p:spPr>
          <a:xfrm>
            <a:off x="728663" y="6261100"/>
            <a:ext cx="257175" cy="228600"/>
          </a:xfrm>
          <a:custGeom>
            <a:avLst/>
            <a:ahLst/>
            <a:rect l="l" t="t" r="r" b="b"/>
            <a:pathLst>
              <a:path w="257175" h="228600">
                <a:moveTo>
                  <a:pt x="135374" y="-1429"/>
                </a:moveTo>
                <a:cubicBezTo>
                  <a:pt x="134883" y="-3750"/>
                  <a:pt x="133320" y="-5670"/>
                  <a:pt x="131132" y="-6608"/>
                </a:cubicBezTo>
                <a:cubicBezTo>
                  <a:pt x="128945" y="-7546"/>
                  <a:pt x="126444" y="-7278"/>
                  <a:pt x="124480" y="-5983"/>
                </a:cubicBezTo>
                <a:lnTo>
                  <a:pt x="92869" y="15002"/>
                </a:lnTo>
                <a:lnTo>
                  <a:pt x="61302" y="-5938"/>
                </a:lnTo>
                <a:cubicBezTo>
                  <a:pt x="59338" y="-7233"/>
                  <a:pt x="56837" y="-7501"/>
                  <a:pt x="54650" y="-6563"/>
                </a:cubicBezTo>
                <a:cubicBezTo>
                  <a:pt x="52462" y="-5626"/>
                  <a:pt x="50855" y="-3706"/>
                  <a:pt x="50408" y="-1384"/>
                </a:cubicBezTo>
                <a:lnTo>
                  <a:pt x="42863" y="35719"/>
                </a:lnTo>
                <a:lnTo>
                  <a:pt x="5715" y="43220"/>
                </a:lnTo>
                <a:cubicBezTo>
                  <a:pt x="3393" y="43711"/>
                  <a:pt x="1473" y="45274"/>
                  <a:pt x="536" y="47461"/>
                </a:cubicBezTo>
                <a:cubicBezTo>
                  <a:pt x="-402" y="49649"/>
                  <a:pt x="-134" y="52149"/>
                  <a:pt x="1161" y="54114"/>
                </a:cubicBezTo>
                <a:lnTo>
                  <a:pt x="22146" y="85725"/>
                </a:lnTo>
                <a:lnTo>
                  <a:pt x="1206" y="117291"/>
                </a:lnTo>
                <a:cubicBezTo>
                  <a:pt x="-89" y="119256"/>
                  <a:pt x="-357" y="121756"/>
                  <a:pt x="580" y="123944"/>
                </a:cubicBezTo>
                <a:cubicBezTo>
                  <a:pt x="1518" y="126132"/>
                  <a:pt x="3438" y="127739"/>
                  <a:pt x="5760" y="128186"/>
                </a:cubicBezTo>
                <a:lnTo>
                  <a:pt x="42863" y="135731"/>
                </a:lnTo>
                <a:lnTo>
                  <a:pt x="50363" y="172879"/>
                </a:lnTo>
                <a:cubicBezTo>
                  <a:pt x="50855" y="175200"/>
                  <a:pt x="52417" y="177120"/>
                  <a:pt x="54605" y="178058"/>
                </a:cubicBezTo>
                <a:cubicBezTo>
                  <a:pt x="56793" y="178996"/>
                  <a:pt x="59293" y="178728"/>
                  <a:pt x="61258" y="177433"/>
                </a:cubicBezTo>
                <a:lnTo>
                  <a:pt x="91306" y="157520"/>
                </a:lnTo>
                <a:cubicBezTo>
                  <a:pt x="84252" y="148858"/>
                  <a:pt x="79697" y="138098"/>
                  <a:pt x="78715" y="126310"/>
                </a:cubicBezTo>
                <a:cubicBezTo>
                  <a:pt x="61972" y="120461"/>
                  <a:pt x="49962" y="104567"/>
                  <a:pt x="49962" y="85814"/>
                </a:cubicBezTo>
                <a:cubicBezTo>
                  <a:pt x="49962" y="62151"/>
                  <a:pt x="69160" y="42952"/>
                  <a:pt x="92824" y="42952"/>
                </a:cubicBezTo>
                <a:cubicBezTo>
                  <a:pt x="102513" y="42952"/>
                  <a:pt x="111487" y="46166"/>
                  <a:pt x="118631" y="51614"/>
                </a:cubicBezTo>
                <a:cubicBezTo>
                  <a:pt x="125551" y="43755"/>
                  <a:pt x="135106" y="38219"/>
                  <a:pt x="145911" y="36433"/>
                </a:cubicBezTo>
                <a:lnTo>
                  <a:pt x="142875" y="35719"/>
                </a:lnTo>
                <a:lnTo>
                  <a:pt x="135374" y="-1429"/>
                </a:lnTo>
                <a:close/>
                <a:moveTo>
                  <a:pt x="108496" y="71036"/>
                </a:moveTo>
                <a:cubicBezTo>
                  <a:pt x="104567" y="66883"/>
                  <a:pt x="99030" y="64294"/>
                  <a:pt x="92869" y="64294"/>
                </a:cubicBezTo>
                <a:cubicBezTo>
                  <a:pt x="81037" y="64294"/>
                  <a:pt x="71438" y="73893"/>
                  <a:pt x="71438" y="85725"/>
                </a:cubicBezTo>
                <a:cubicBezTo>
                  <a:pt x="71438" y="93315"/>
                  <a:pt x="75411" y="100013"/>
                  <a:pt x="81349" y="103808"/>
                </a:cubicBezTo>
                <a:cubicBezTo>
                  <a:pt x="85904" y="89788"/>
                  <a:pt x="95682" y="78179"/>
                  <a:pt x="108451" y="71214"/>
                </a:cubicBezTo>
                <a:lnTo>
                  <a:pt x="108496" y="71036"/>
                </a:lnTo>
                <a:close/>
                <a:moveTo>
                  <a:pt x="135731" y="157163"/>
                </a:moveTo>
                <a:lnTo>
                  <a:pt x="221456" y="157163"/>
                </a:lnTo>
                <a:cubicBezTo>
                  <a:pt x="241191" y="157163"/>
                  <a:pt x="257175" y="141178"/>
                  <a:pt x="257175" y="121444"/>
                </a:cubicBezTo>
                <a:cubicBezTo>
                  <a:pt x="257175" y="106308"/>
                  <a:pt x="247754" y="93360"/>
                  <a:pt x="234449" y="88181"/>
                </a:cubicBezTo>
                <a:cubicBezTo>
                  <a:pt x="235297" y="85145"/>
                  <a:pt x="235744" y="81930"/>
                  <a:pt x="235744" y="78581"/>
                </a:cubicBezTo>
                <a:cubicBezTo>
                  <a:pt x="235744" y="58847"/>
                  <a:pt x="219760" y="42863"/>
                  <a:pt x="200025" y="42863"/>
                </a:cubicBezTo>
                <a:cubicBezTo>
                  <a:pt x="186273" y="42863"/>
                  <a:pt x="174352" y="50631"/>
                  <a:pt x="168369" y="61972"/>
                </a:cubicBezTo>
                <a:cubicBezTo>
                  <a:pt x="164217" y="58936"/>
                  <a:pt x="159127" y="57150"/>
                  <a:pt x="153591" y="57150"/>
                </a:cubicBezTo>
                <a:cubicBezTo>
                  <a:pt x="139794" y="57150"/>
                  <a:pt x="128588" y="68357"/>
                  <a:pt x="128588" y="82153"/>
                </a:cubicBezTo>
                <a:cubicBezTo>
                  <a:pt x="128588" y="83582"/>
                  <a:pt x="128721" y="85011"/>
                  <a:pt x="128945" y="86350"/>
                </a:cubicBezTo>
                <a:cubicBezTo>
                  <a:pt x="112469" y="89520"/>
                  <a:pt x="100013" y="104031"/>
                  <a:pt x="100013" y="121444"/>
                </a:cubicBezTo>
                <a:cubicBezTo>
                  <a:pt x="100013" y="141178"/>
                  <a:pt x="115997" y="157163"/>
                  <a:pt x="135731" y="157163"/>
                </a:cubicBezTo>
                <a:close/>
                <a:moveTo>
                  <a:pt x="127248" y="179085"/>
                </a:moveTo>
                <a:cubicBezTo>
                  <a:pt x="121622" y="177210"/>
                  <a:pt x="115550" y="180246"/>
                  <a:pt x="113675" y="185871"/>
                </a:cubicBezTo>
                <a:lnTo>
                  <a:pt x="104120" y="214491"/>
                </a:lnTo>
                <a:cubicBezTo>
                  <a:pt x="102245" y="220117"/>
                  <a:pt x="105281" y="226189"/>
                  <a:pt x="110907" y="228064"/>
                </a:cubicBezTo>
                <a:cubicBezTo>
                  <a:pt x="116532" y="229939"/>
                  <a:pt x="122605" y="226903"/>
                  <a:pt x="124480" y="221278"/>
                </a:cubicBezTo>
                <a:lnTo>
                  <a:pt x="134035" y="192658"/>
                </a:lnTo>
                <a:cubicBezTo>
                  <a:pt x="135910" y="187032"/>
                  <a:pt x="132874" y="180960"/>
                  <a:pt x="127248" y="179085"/>
                </a:cubicBezTo>
                <a:close/>
                <a:moveTo>
                  <a:pt x="180826" y="179085"/>
                </a:moveTo>
                <a:cubicBezTo>
                  <a:pt x="175200" y="177210"/>
                  <a:pt x="169128" y="180246"/>
                  <a:pt x="167253" y="185871"/>
                </a:cubicBezTo>
                <a:lnTo>
                  <a:pt x="157698" y="214491"/>
                </a:lnTo>
                <a:cubicBezTo>
                  <a:pt x="155823" y="220117"/>
                  <a:pt x="158859" y="226189"/>
                  <a:pt x="164485" y="228064"/>
                </a:cubicBezTo>
                <a:cubicBezTo>
                  <a:pt x="170111" y="229939"/>
                  <a:pt x="176183" y="226903"/>
                  <a:pt x="178058" y="221278"/>
                </a:cubicBezTo>
                <a:lnTo>
                  <a:pt x="187613" y="192658"/>
                </a:lnTo>
                <a:cubicBezTo>
                  <a:pt x="189488" y="187032"/>
                  <a:pt x="186452" y="180960"/>
                  <a:pt x="180826" y="179085"/>
                </a:cubicBezTo>
                <a:close/>
                <a:moveTo>
                  <a:pt x="234404" y="179085"/>
                </a:moveTo>
                <a:cubicBezTo>
                  <a:pt x="228779" y="177210"/>
                  <a:pt x="222706" y="180246"/>
                  <a:pt x="220831" y="185871"/>
                </a:cubicBezTo>
                <a:lnTo>
                  <a:pt x="211276" y="214491"/>
                </a:lnTo>
                <a:cubicBezTo>
                  <a:pt x="209401" y="220117"/>
                  <a:pt x="212437" y="226189"/>
                  <a:pt x="218063" y="228064"/>
                </a:cubicBezTo>
                <a:cubicBezTo>
                  <a:pt x="223689" y="229939"/>
                  <a:pt x="229761" y="226903"/>
                  <a:pt x="231636" y="221278"/>
                </a:cubicBezTo>
                <a:lnTo>
                  <a:pt x="241191" y="192658"/>
                </a:lnTo>
                <a:cubicBezTo>
                  <a:pt x="243066" y="187032"/>
                  <a:pt x="240030" y="180960"/>
                  <a:pt x="234404" y="179085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779" name="Text 25"/>
          <p:cNvSpPr/>
          <p:nvPr/>
        </p:nvSpPr>
        <p:spPr>
          <a:xfrm>
            <a:off x="1003300" y="6197600"/>
            <a:ext cx="69342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Influencia Climática</a:t>
            </a:r>
            <a:endParaRPr dirty="0" sz="1600" lang="en-US"/>
          </a:p>
        </p:txBody>
      </p:sp>
      <p:sp>
        <p:nvSpPr>
          <p:cNvPr id="1048780" name="Text 26"/>
          <p:cNvSpPr/>
          <p:nvPr/>
        </p:nvSpPr>
        <p:spPr>
          <a:xfrm>
            <a:off x="711200" y="6654800"/>
            <a:ext cx="72136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Niño-Oscilación del Sur (ENSO):</a:t>
            </a: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Fenómeno dominante que causa:</a:t>
            </a:r>
            <a:endParaRPr dirty="0" sz="1600" lang="en-US"/>
          </a:p>
        </p:txBody>
      </p:sp>
      <p:sp>
        <p:nvSpPr>
          <p:cNvPr id="1048781" name="Shape 27"/>
          <p:cNvSpPr/>
          <p:nvPr/>
        </p:nvSpPr>
        <p:spPr>
          <a:xfrm>
            <a:off x="736600" y="70993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33337" y="33337"/>
                </a:moveTo>
                <a:cubicBezTo>
                  <a:pt x="33337" y="14932"/>
                  <a:pt x="48270" y="0"/>
                  <a:pt x="66675" y="0"/>
                </a:cubicBezTo>
                <a:cubicBezTo>
                  <a:pt x="85080" y="0"/>
                  <a:pt x="100013" y="14932"/>
                  <a:pt x="100013" y="33337"/>
                </a:cubicBezTo>
                <a:lnTo>
                  <a:pt x="100013" y="90532"/>
                </a:lnTo>
                <a:cubicBezTo>
                  <a:pt x="110257" y="99700"/>
                  <a:pt x="116681" y="113000"/>
                  <a:pt x="116681" y="127794"/>
                </a:cubicBezTo>
                <a:cubicBezTo>
                  <a:pt x="116681" y="155401"/>
                  <a:pt x="94283" y="177800"/>
                  <a:pt x="66675" y="177800"/>
                </a:cubicBezTo>
                <a:cubicBezTo>
                  <a:pt x="39067" y="177800"/>
                  <a:pt x="16669" y="155401"/>
                  <a:pt x="16669" y="127794"/>
                </a:cubicBezTo>
                <a:cubicBezTo>
                  <a:pt x="16669" y="113000"/>
                  <a:pt x="23093" y="99665"/>
                  <a:pt x="33337" y="90532"/>
                </a:cubicBezTo>
                <a:lnTo>
                  <a:pt x="33337" y="33337"/>
                </a:lnTo>
                <a:close/>
                <a:moveTo>
                  <a:pt x="66675" y="150019"/>
                </a:moveTo>
                <a:cubicBezTo>
                  <a:pt x="78933" y="150019"/>
                  <a:pt x="88900" y="140052"/>
                  <a:pt x="88900" y="127794"/>
                </a:cubicBezTo>
                <a:cubicBezTo>
                  <a:pt x="88900" y="118452"/>
                  <a:pt x="83170" y="110465"/>
                  <a:pt x="75009" y="107201"/>
                </a:cubicBezTo>
                <a:lnTo>
                  <a:pt x="75009" y="33337"/>
                </a:lnTo>
                <a:cubicBezTo>
                  <a:pt x="75009" y="28719"/>
                  <a:pt x="71294" y="25003"/>
                  <a:pt x="66675" y="25003"/>
                </a:cubicBezTo>
                <a:cubicBezTo>
                  <a:pt x="62056" y="25003"/>
                  <a:pt x="58341" y="28719"/>
                  <a:pt x="58341" y="33337"/>
                </a:cubicBezTo>
                <a:lnTo>
                  <a:pt x="58341" y="107201"/>
                </a:lnTo>
                <a:cubicBezTo>
                  <a:pt x="50180" y="110500"/>
                  <a:pt x="44450" y="118487"/>
                  <a:pt x="44450" y="127794"/>
                </a:cubicBezTo>
                <a:cubicBezTo>
                  <a:pt x="44450" y="140052"/>
                  <a:pt x="54417" y="150019"/>
                  <a:pt x="66675" y="150019"/>
                </a:cubicBezTo>
                <a:close/>
                <a:moveTo>
                  <a:pt x="161131" y="27781"/>
                </a:moveTo>
                <a:cubicBezTo>
                  <a:pt x="161131" y="21648"/>
                  <a:pt x="156152" y="16669"/>
                  <a:pt x="150019" y="16669"/>
                </a:cubicBezTo>
                <a:cubicBezTo>
                  <a:pt x="143886" y="16669"/>
                  <a:pt x="138906" y="21648"/>
                  <a:pt x="138906" y="27781"/>
                </a:cubicBezTo>
                <a:cubicBezTo>
                  <a:pt x="138906" y="33914"/>
                  <a:pt x="143886" y="38894"/>
                  <a:pt x="150019" y="38894"/>
                </a:cubicBezTo>
                <a:cubicBezTo>
                  <a:pt x="156152" y="38894"/>
                  <a:pt x="161131" y="33914"/>
                  <a:pt x="161131" y="27781"/>
                </a:cubicBezTo>
                <a:close/>
                <a:moveTo>
                  <a:pt x="122238" y="27781"/>
                </a:moveTo>
                <a:cubicBezTo>
                  <a:pt x="122238" y="12448"/>
                  <a:pt x="134686" y="0"/>
                  <a:pt x="150019" y="0"/>
                </a:cubicBezTo>
                <a:cubicBezTo>
                  <a:pt x="165352" y="0"/>
                  <a:pt x="177800" y="12448"/>
                  <a:pt x="177800" y="27781"/>
                </a:cubicBezTo>
                <a:cubicBezTo>
                  <a:pt x="177800" y="43114"/>
                  <a:pt x="165352" y="55563"/>
                  <a:pt x="150019" y="55563"/>
                </a:cubicBezTo>
                <a:cubicBezTo>
                  <a:pt x="134686" y="55563"/>
                  <a:pt x="122238" y="43114"/>
                  <a:pt x="122238" y="27781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82" name="Text 28"/>
          <p:cNvSpPr/>
          <p:nvPr/>
        </p:nvSpPr>
        <p:spPr>
          <a:xfrm>
            <a:off x="1035050" y="7061200"/>
            <a:ext cx="16764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Sequías prolongadas</a:t>
            </a:r>
            <a:endParaRPr dirty="0" sz="1600" lang="en-US"/>
          </a:p>
        </p:txBody>
      </p:sp>
      <p:sp>
        <p:nvSpPr>
          <p:cNvPr id="1048783" name="Shape 29"/>
          <p:cNvSpPr/>
          <p:nvPr/>
        </p:nvSpPr>
        <p:spPr>
          <a:xfrm>
            <a:off x="4343400" y="70993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100013" y="11112"/>
                </a:moveTo>
                <a:cubicBezTo>
                  <a:pt x="100013" y="17259"/>
                  <a:pt x="104978" y="22225"/>
                  <a:pt x="111125" y="22225"/>
                </a:cubicBezTo>
                <a:lnTo>
                  <a:pt x="125016" y="22225"/>
                </a:lnTo>
                <a:cubicBezTo>
                  <a:pt x="129634" y="22225"/>
                  <a:pt x="133350" y="25941"/>
                  <a:pt x="133350" y="30559"/>
                </a:cubicBezTo>
                <a:cubicBezTo>
                  <a:pt x="133350" y="35178"/>
                  <a:pt x="129634" y="38894"/>
                  <a:pt x="125016" y="38894"/>
                </a:cubicBezTo>
                <a:lnTo>
                  <a:pt x="11112" y="38894"/>
                </a:lnTo>
                <a:cubicBezTo>
                  <a:pt x="4966" y="38894"/>
                  <a:pt x="0" y="43860"/>
                  <a:pt x="0" y="50006"/>
                </a:cubicBezTo>
                <a:cubicBezTo>
                  <a:pt x="0" y="56153"/>
                  <a:pt x="4966" y="61119"/>
                  <a:pt x="11112" y="61119"/>
                </a:cubicBezTo>
                <a:lnTo>
                  <a:pt x="125016" y="61119"/>
                </a:lnTo>
                <a:cubicBezTo>
                  <a:pt x="141893" y="61119"/>
                  <a:pt x="155575" y="47436"/>
                  <a:pt x="155575" y="30559"/>
                </a:cubicBezTo>
                <a:cubicBezTo>
                  <a:pt x="155575" y="13682"/>
                  <a:pt x="141893" y="0"/>
                  <a:pt x="125016" y="0"/>
                </a:cubicBezTo>
                <a:lnTo>
                  <a:pt x="111125" y="0"/>
                </a:lnTo>
                <a:cubicBezTo>
                  <a:pt x="104978" y="0"/>
                  <a:pt x="100013" y="4966"/>
                  <a:pt x="100013" y="11112"/>
                </a:cubicBezTo>
                <a:close/>
                <a:moveTo>
                  <a:pt x="122238" y="133350"/>
                </a:moveTo>
                <a:cubicBezTo>
                  <a:pt x="122238" y="139497"/>
                  <a:pt x="127203" y="144463"/>
                  <a:pt x="133350" y="144463"/>
                </a:cubicBezTo>
                <a:lnTo>
                  <a:pt x="144463" y="144463"/>
                </a:lnTo>
                <a:cubicBezTo>
                  <a:pt x="162868" y="144463"/>
                  <a:pt x="177800" y="129530"/>
                  <a:pt x="177800" y="111125"/>
                </a:cubicBezTo>
                <a:cubicBezTo>
                  <a:pt x="177800" y="92720"/>
                  <a:pt x="162868" y="77788"/>
                  <a:pt x="144463" y="77788"/>
                </a:cubicBezTo>
                <a:lnTo>
                  <a:pt x="11112" y="77788"/>
                </a:lnTo>
                <a:cubicBezTo>
                  <a:pt x="4966" y="77788"/>
                  <a:pt x="0" y="82753"/>
                  <a:pt x="0" y="88900"/>
                </a:cubicBezTo>
                <a:cubicBezTo>
                  <a:pt x="0" y="95047"/>
                  <a:pt x="4966" y="100013"/>
                  <a:pt x="11112" y="100013"/>
                </a:cubicBezTo>
                <a:lnTo>
                  <a:pt x="144463" y="100013"/>
                </a:lnTo>
                <a:cubicBezTo>
                  <a:pt x="150609" y="100013"/>
                  <a:pt x="155575" y="104978"/>
                  <a:pt x="155575" y="111125"/>
                </a:cubicBezTo>
                <a:cubicBezTo>
                  <a:pt x="155575" y="117272"/>
                  <a:pt x="150609" y="122238"/>
                  <a:pt x="144463" y="122238"/>
                </a:cubicBezTo>
                <a:lnTo>
                  <a:pt x="133350" y="122238"/>
                </a:lnTo>
                <a:cubicBezTo>
                  <a:pt x="127203" y="122238"/>
                  <a:pt x="122238" y="127203"/>
                  <a:pt x="122238" y="133350"/>
                </a:cubicBezTo>
                <a:close/>
                <a:moveTo>
                  <a:pt x="44450" y="177800"/>
                </a:moveTo>
                <a:lnTo>
                  <a:pt x="58341" y="177800"/>
                </a:lnTo>
                <a:cubicBezTo>
                  <a:pt x="75218" y="177800"/>
                  <a:pt x="88900" y="164118"/>
                  <a:pt x="88900" y="147241"/>
                </a:cubicBezTo>
                <a:cubicBezTo>
                  <a:pt x="88900" y="130364"/>
                  <a:pt x="75218" y="116681"/>
                  <a:pt x="58341" y="116681"/>
                </a:cubicBezTo>
                <a:lnTo>
                  <a:pt x="11112" y="116681"/>
                </a:lnTo>
                <a:cubicBezTo>
                  <a:pt x="4966" y="116681"/>
                  <a:pt x="0" y="121647"/>
                  <a:pt x="0" y="127794"/>
                </a:cubicBezTo>
                <a:cubicBezTo>
                  <a:pt x="0" y="133940"/>
                  <a:pt x="4966" y="138906"/>
                  <a:pt x="11112" y="138906"/>
                </a:cubicBezTo>
                <a:lnTo>
                  <a:pt x="58341" y="138906"/>
                </a:lnTo>
                <a:cubicBezTo>
                  <a:pt x="62959" y="138906"/>
                  <a:pt x="66675" y="142622"/>
                  <a:pt x="66675" y="147241"/>
                </a:cubicBezTo>
                <a:cubicBezTo>
                  <a:pt x="66675" y="151859"/>
                  <a:pt x="62959" y="155575"/>
                  <a:pt x="58341" y="155575"/>
                </a:cubicBezTo>
                <a:lnTo>
                  <a:pt x="44450" y="155575"/>
                </a:lnTo>
                <a:cubicBezTo>
                  <a:pt x="38303" y="155575"/>
                  <a:pt x="33337" y="160541"/>
                  <a:pt x="33337" y="166688"/>
                </a:cubicBezTo>
                <a:cubicBezTo>
                  <a:pt x="33337" y="172834"/>
                  <a:pt x="38303" y="177800"/>
                  <a:pt x="44450" y="1778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84" name="Text 30"/>
          <p:cNvSpPr/>
          <p:nvPr/>
        </p:nvSpPr>
        <p:spPr>
          <a:xfrm>
            <a:off x="4641850" y="7061200"/>
            <a:ext cx="16256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Incendios forestales</a:t>
            </a:r>
            <a:endParaRPr dirty="0" sz="1600" lang="en-US"/>
          </a:p>
        </p:txBody>
      </p:sp>
      <p:sp>
        <p:nvSpPr>
          <p:cNvPr id="1048785" name="Shape 31"/>
          <p:cNvSpPr/>
          <p:nvPr/>
        </p:nvSpPr>
        <p:spPr>
          <a:xfrm>
            <a:off x="736600" y="74549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33337" y="111125"/>
                </a:moveTo>
                <a:cubicBezTo>
                  <a:pt x="14932" y="111125"/>
                  <a:pt x="0" y="96193"/>
                  <a:pt x="0" y="77788"/>
                </a:cubicBezTo>
                <a:cubicBezTo>
                  <a:pt x="0" y="63029"/>
                  <a:pt x="9585" y="50492"/>
                  <a:pt x="22885" y="46117"/>
                </a:cubicBezTo>
                <a:cubicBezTo>
                  <a:pt x="22433" y="43790"/>
                  <a:pt x="22225" y="41359"/>
                  <a:pt x="22225" y="38894"/>
                </a:cubicBezTo>
                <a:cubicBezTo>
                  <a:pt x="22225" y="17398"/>
                  <a:pt x="39623" y="0"/>
                  <a:pt x="61119" y="0"/>
                </a:cubicBezTo>
                <a:cubicBezTo>
                  <a:pt x="76086" y="0"/>
                  <a:pt x="89074" y="8439"/>
                  <a:pt x="95567" y="20836"/>
                </a:cubicBezTo>
                <a:cubicBezTo>
                  <a:pt x="100672" y="14898"/>
                  <a:pt x="108243" y="11113"/>
                  <a:pt x="116681" y="11113"/>
                </a:cubicBezTo>
                <a:cubicBezTo>
                  <a:pt x="132030" y="11113"/>
                  <a:pt x="144463" y="23545"/>
                  <a:pt x="144463" y="38894"/>
                </a:cubicBezTo>
                <a:cubicBezTo>
                  <a:pt x="144463" y="40804"/>
                  <a:pt x="144254" y="42644"/>
                  <a:pt x="143907" y="44450"/>
                </a:cubicBezTo>
                <a:cubicBezTo>
                  <a:pt x="144081" y="44450"/>
                  <a:pt x="144289" y="44450"/>
                  <a:pt x="144463" y="44450"/>
                </a:cubicBezTo>
                <a:cubicBezTo>
                  <a:pt x="162868" y="44450"/>
                  <a:pt x="177800" y="59382"/>
                  <a:pt x="177800" y="77788"/>
                </a:cubicBezTo>
                <a:cubicBezTo>
                  <a:pt x="177800" y="96193"/>
                  <a:pt x="162868" y="111125"/>
                  <a:pt x="144463" y="111125"/>
                </a:cubicBezTo>
                <a:lnTo>
                  <a:pt x="33337" y="111125"/>
                </a:lnTo>
                <a:close/>
                <a:moveTo>
                  <a:pt x="33893" y="134809"/>
                </a:moveTo>
                <a:cubicBezTo>
                  <a:pt x="34275" y="133940"/>
                  <a:pt x="35143" y="133350"/>
                  <a:pt x="36116" y="133350"/>
                </a:cubicBezTo>
                <a:cubicBezTo>
                  <a:pt x="37088" y="133350"/>
                  <a:pt x="37956" y="133906"/>
                  <a:pt x="38338" y="134809"/>
                </a:cubicBezTo>
                <a:lnTo>
                  <a:pt x="48826" y="158492"/>
                </a:lnTo>
                <a:cubicBezTo>
                  <a:pt x="49590" y="160263"/>
                  <a:pt x="50006" y="162138"/>
                  <a:pt x="50006" y="164048"/>
                </a:cubicBezTo>
                <a:cubicBezTo>
                  <a:pt x="50006" y="171653"/>
                  <a:pt x="43721" y="177800"/>
                  <a:pt x="36116" y="177800"/>
                </a:cubicBezTo>
                <a:cubicBezTo>
                  <a:pt x="28511" y="177800"/>
                  <a:pt x="22225" y="171653"/>
                  <a:pt x="22225" y="164048"/>
                </a:cubicBezTo>
                <a:cubicBezTo>
                  <a:pt x="22225" y="162138"/>
                  <a:pt x="22642" y="160228"/>
                  <a:pt x="23406" y="158492"/>
                </a:cubicBezTo>
                <a:lnTo>
                  <a:pt x="33893" y="134809"/>
                </a:lnTo>
                <a:close/>
                <a:moveTo>
                  <a:pt x="86678" y="134809"/>
                </a:moveTo>
                <a:cubicBezTo>
                  <a:pt x="87059" y="133940"/>
                  <a:pt x="87928" y="133350"/>
                  <a:pt x="88900" y="133350"/>
                </a:cubicBezTo>
                <a:cubicBezTo>
                  <a:pt x="89872" y="133350"/>
                  <a:pt x="90741" y="133906"/>
                  <a:pt x="91122" y="134809"/>
                </a:cubicBezTo>
                <a:lnTo>
                  <a:pt x="101610" y="158492"/>
                </a:lnTo>
                <a:cubicBezTo>
                  <a:pt x="102374" y="160263"/>
                  <a:pt x="102791" y="162138"/>
                  <a:pt x="102791" y="164048"/>
                </a:cubicBezTo>
                <a:cubicBezTo>
                  <a:pt x="102791" y="171653"/>
                  <a:pt x="96505" y="177800"/>
                  <a:pt x="88900" y="177800"/>
                </a:cubicBezTo>
                <a:cubicBezTo>
                  <a:pt x="81295" y="177800"/>
                  <a:pt x="75009" y="171653"/>
                  <a:pt x="75009" y="164048"/>
                </a:cubicBezTo>
                <a:cubicBezTo>
                  <a:pt x="75009" y="162138"/>
                  <a:pt x="75426" y="160228"/>
                  <a:pt x="76190" y="158492"/>
                </a:cubicBezTo>
                <a:lnTo>
                  <a:pt x="86677" y="134809"/>
                </a:lnTo>
                <a:close/>
                <a:moveTo>
                  <a:pt x="128974" y="158492"/>
                </a:moveTo>
                <a:lnTo>
                  <a:pt x="139462" y="134809"/>
                </a:lnTo>
                <a:cubicBezTo>
                  <a:pt x="139844" y="133940"/>
                  <a:pt x="140712" y="133350"/>
                  <a:pt x="141684" y="133350"/>
                </a:cubicBezTo>
                <a:cubicBezTo>
                  <a:pt x="142657" y="133350"/>
                  <a:pt x="143525" y="133906"/>
                  <a:pt x="143907" y="134809"/>
                </a:cubicBezTo>
                <a:lnTo>
                  <a:pt x="154394" y="158492"/>
                </a:lnTo>
                <a:cubicBezTo>
                  <a:pt x="155158" y="160263"/>
                  <a:pt x="155575" y="162138"/>
                  <a:pt x="155575" y="164048"/>
                </a:cubicBezTo>
                <a:cubicBezTo>
                  <a:pt x="155575" y="171653"/>
                  <a:pt x="149289" y="177800"/>
                  <a:pt x="141684" y="177800"/>
                </a:cubicBezTo>
                <a:cubicBezTo>
                  <a:pt x="134079" y="177800"/>
                  <a:pt x="127794" y="171653"/>
                  <a:pt x="127794" y="164048"/>
                </a:cubicBezTo>
                <a:cubicBezTo>
                  <a:pt x="127794" y="162138"/>
                  <a:pt x="128210" y="160228"/>
                  <a:pt x="128974" y="158492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86" name="Text 32"/>
          <p:cNvSpPr/>
          <p:nvPr/>
        </p:nvSpPr>
        <p:spPr>
          <a:xfrm>
            <a:off x="1035050" y="7416800"/>
            <a:ext cx="1320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Lluvias erráticas</a:t>
            </a:r>
            <a:endParaRPr dirty="0" sz="1600" lang="en-US"/>
          </a:p>
        </p:txBody>
      </p:sp>
      <p:sp>
        <p:nvSpPr>
          <p:cNvPr id="1048787" name="Shape 33"/>
          <p:cNvSpPr/>
          <p:nvPr/>
        </p:nvSpPr>
        <p:spPr>
          <a:xfrm>
            <a:off x="4343400" y="7454900"/>
            <a:ext cx="177800" cy="177800"/>
          </a:xfrm>
          <a:custGeom>
            <a:avLst/>
            <a:ahLst/>
            <a:rect l="l" t="t" r="r" b="b"/>
            <a:pathLst>
              <a:path w="177800" h="177800">
                <a:moveTo>
                  <a:pt x="88900" y="0"/>
                </a:moveTo>
                <a:cubicBezTo>
                  <a:pt x="94005" y="0"/>
                  <a:pt x="98693" y="2813"/>
                  <a:pt x="101124" y="7293"/>
                </a:cubicBezTo>
                <a:lnTo>
                  <a:pt x="176133" y="146199"/>
                </a:lnTo>
                <a:cubicBezTo>
                  <a:pt x="178460" y="150505"/>
                  <a:pt x="178356" y="155714"/>
                  <a:pt x="175855" y="159916"/>
                </a:cubicBezTo>
                <a:cubicBezTo>
                  <a:pt x="173355" y="164118"/>
                  <a:pt x="168806" y="166688"/>
                  <a:pt x="163909" y="166688"/>
                </a:cubicBezTo>
                <a:lnTo>
                  <a:pt x="13891" y="166688"/>
                </a:lnTo>
                <a:cubicBezTo>
                  <a:pt x="8994" y="166688"/>
                  <a:pt x="4480" y="164118"/>
                  <a:pt x="1945" y="159916"/>
                </a:cubicBezTo>
                <a:cubicBezTo>
                  <a:pt x="-590" y="155714"/>
                  <a:pt x="-660" y="150505"/>
                  <a:pt x="1667" y="146199"/>
                </a:cubicBezTo>
                <a:lnTo>
                  <a:pt x="76676" y="7293"/>
                </a:lnTo>
                <a:cubicBezTo>
                  <a:pt x="79107" y="2813"/>
                  <a:pt x="83795" y="0"/>
                  <a:pt x="88900" y="0"/>
                </a:cubicBezTo>
                <a:close/>
                <a:moveTo>
                  <a:pt x="88900" y="58341"/>
                </a:moveTo>
                <a:cubicBezTo>
                  <a:pt x="84281" y="58341"/>
                  <a:pt x="80566" y="62056"/>
                  <a:pt x="80566" y="66675"/>
                </a:cubicBezTo>
                <a:lnTo>
                  <a:pt x="80566" y="105569"/>
                </a:lnTo>
                <a:cubicBezTo>
                  <a:pt x="80566" y="110187"/>
                  <a:pt x="84281" y="113903"/>
                  <a:pt x="88900" y="113903"/>
                </a:cubicBezTo>
                <a:cubicBezTo>
                  <a:pt x="93519" y="113903"/>
                  <a:pt x="97234" y="110187"/>
                  <a:pt x="97234" y="105569"/>
                </a:cubicBezTo>
                <a:lnTo>
                  <a:pt x="97234" y="66675"/>
                </a:lnTo>
                <a:cubicBezTo>
                  <a:pt x="97234" y="62056"/>
                  <a:pt x="93519" y="58341"/>
                  <a:pt x="88900" y="58341"/>
                </a:cubicBezTo>
                <a:close/>
                <a:moveTo>
                  <a:pt x="98172" y="133350"/>
                </a:moveTo>
                <a:cubicBezTo>
                  <a:pt x="98383" y="129908"/>
                  <a:pt x="96667" y="126634"/>
                  <a:pt x="93716" y="124849"/>
                </a:cubicBezTo>
                <a:cubicBezTo>
                  <a:pt x="90766" y="123065"/>
                  <a:pt x="87069" y="123065"/>
                  <a:pt x="84119" y="124849"/>
                </a:cubicBezTo>
                <a:cubicBezTo>
                  <a:pt x="81168" y="126634"/>
                  <a:pt x="79452" y="129908"/>
                  <a:pt x="79663" y="133350"/>
                </a:cubicBezTo>
                <a:cubicBezTo>
                  <a:pt x="79452" y="136792"/>
                  <a:pt x="81168" y="140066"/>
                  <a:pt x="84119" y="141851"/>
                </a:cubicBezTo>
                <a:cubicBezTo>
                  <a:pt x="87069" y="143635"/>
                  <a:pt x="90766" y="143635"/>
                  <a:pt x="93716" y="141851"/>
                </a:cubicBezTo>
                <a:cubicBezTo>
                  <a:pt x="96667" y="140066"/>
                  <a:pt x="98383" y="136792"/>
                  <a:pt x="98172" y="13335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88" name="Text 34"/>
          <p:cNvSpPr/>
          <p:nvPr/>
        </p:nvSpPr>
        <p:spPr>
          <a:xfrm>
            <a:off x="4641850" y="7416800"/>
            <a:ext cx="1536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Ciclones tropicales</a:t>
            </a:r>
            <a:endParaRPr dirty="0" sz="1600" lang="en-US"/>
          </a:p>
        </p:txBody>
      </p:sp>
      <p:sp>
        <p:nvSpPr>
          <p:cNvPr id="1048789" name="Shape 35"/>
          <p:cNvSpPr/>
          <p:nvPr/>
        </p:nvSpPr>
        <p:spPr>
          <a:xfrm>
            <a:off x="8229600" y="1828800"/>
            <a:ext cx="7518400" cy="4064000"/>
          </a:xfrm>
          <a:prstGeom prst="roundRect">
            <a:avLst>
              <a:gd name="adj" fmla="val 2500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790" name="Text 36"/>
          <p:cNvSpPr/>
          <p:nvPr/>
        </p:nvSpPr>
        <p:spPr>
          <a:xfrm>
            <a:off x="8432800" y="2032000"/>
            <a:ext cx="72390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Datos Meteorológicos Clave</a:t>
            </a:r>
            <a:endParaRPr dirty="0" sz="1600" lang="en-US"/>
          </a:p>
        </p:txBody>
      </p:sp>
      <p:sp>
        <p:nvSpPr>
          <p:cNvPr id="1048791" name="Shape 37"/>
          <p:cNvSpPr/>
          <p:nvPr/>
        </p:nvSpPr>
        <p:spPr>
          <a:xfrm>
            <a:off x="8432800" y="2540000"/>
            <a:ext cx="3479800" cy="1498600"/>
          </a:xfrm>
          <a:prstGeom prst="roundRect">
            <a:avLst>
              <a:gd name="adj" fmla="val 339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792" name="Shape 38"/>
          <p:cNvSpPr/>
          <p:nvPr/>
        </p:nvSpPr>
        <p:spPr>
          <a:xfrm>
            <a:off x="9985375" y="2692400"/>
            <a:ext cx="381000" cy="381000"/>
          </a:xfrm>
          <a:custGeom>
            <a:avLst/>
            <a:ahLst/>
            <a:rect l="l" t="t" r="r" b="b"/>
            <a:pathLst>
              <a:path w="381000" h="381000">
                <a:moveTo>
                  <a:pt x="71438" y="238125"/>
                </a:moveTo>
                <a:cubicBezTo>
                  <a:pt x="31998" y="238125"/>
                  <a:pt x="0" y="206127"/>
                  <a:pt x="0" y="166688"/>
                </a:cubicBezTo>
                <a:cubicBezTo>
                  <a:pt x="0" y="135062"/>
                  <a:pt x="20538" y="108198"/>
                  <a:pt x="49039" y="98822"/>
                </a:cubicBezTo>
                <a:cubicBezTo>
                  <a:pt x="48071" y="93836"/>
                  <a:pt x="47625" y="88627"/>
                  <a:pt x="47625" y="83344"/>
                </a:cubicBezTo>
                <a:cubicBezTo>
                  <a:pt x="47625" y="37281"/>
                  <a:pt x="84906" y="0"/>
                  <a:pt x="130969" y="0"/>
                </a:cubicBezTo>
                <a:cubicBezTo>
                  <a:pt x="163041" y="0"/>
                  <a:pt x="190872" y="18083"/>
                  <a:pt x="204787" y="44648"/>
                </a:cubicBezTo>
                <a:cubicBezTo>
                  <a:pt x="215726" y="31924"/>
                  <a:pt x="231949" y="23813"/>
                  <a:pt x="250031" y="23813"/>
                </a:cubicBezTo>
                <a:cubicBezTo>
                  <a:pt x="282922" y="23813"/>
                  <a:pt x="309563" y="50453"/>
                  <a:pt x="309563" y="83344"/>
                </a:cubicBezTo>
                <a:cubicBezTo>
                  <a:pt x="309563" y="87437"/>
                  <a:pt x="309116" y="91380"/>
                  <a:pt x="308372" y="95250"/>
                </a:cubicBezTo>
                <a:cubicBezTo>
                  <a:pt x="308744" y="95250"/>
                  <a:pt x="309190" y="95250"/>
                  <a:pt x="309563" y="95250"/>
                </a:cubicBezTo>
                <a:cubicBezTo>
                  <a:pt x="349002" y="95250"/>
                  <a:pt x="381000" y="127248"/>
                  <a:pt x="381000" y="166688"/>
                </a:cubicBezTo>
                <a:cubicBezTo>
                  <a:pt x="381000" y="206127"/>
                  <a:pt x="349002" y="238125"/>
                  <a:pt x="309563" y="238125"/>
                </a:cubicBezTo>
                <a:lnTo>
                  <a:pt x="71438" y="238125"/>
                </a:lnTo>
                <a:close/>
                <a:moveTo>
                  <a:pt x="72628" y="288875"/>
                </a:moveTo>
                <a:cubicBezTo>
                  <a:pt x="73447" y="287015"/>
                  <a:pt x="75307" y="285750"/>
                  <a:pt x="77391" y="285750"/>
                </a:cubicBezTo>
                <a:cubicBezTo>
                  <a:pt x="79474" y="285750"/>
                  <a:pt x="81335" y="286941"/>
                  <a:pt x="82153" y="288875"/>
                </a:cubicBezTo>
                <a:lnTo>
                  <a:pt x="104626" y="339626"/>
                </a:lnTo>
                <a:cubicBezTo>
                  <a:pt x="106263" y="343421"/>
                  <a:pt x="107156" y="347439"/>
                  <a:pt x="107156" y="351532"/>
                </a:cubicBezTo>
                <a:cubicBezTo>
                  <a:pt x="107156" y="367829"/>
                  <a:pt x="93687" y="381000"/>
                  <a:pt x="77391" y="381000"/>
                </a:cubicBezTo>
                <a:cubicBezTo>
                  <a:pt x="61094" y="381000"/>
                  <a:pt x="47625" y="367829"/>
                  <a:pt x="47625" y="351532"/>
                </a:cubicBezTo>
                <a:cubicBezTo>
                  <a:pt x="47625" y="347439"/>
                  <a:pt x="48518" y="343346"/>
                  <a:pt x="50155" y="339626"/>
                </a:cubicBezTo>
                <a:lnTo>
                  <a:pt x="72628" y="288875"/>
                </a:lnTo>
                <a:close/>
                <a:moveTo>
                  <a:pt x="185738" y="288875"/>
                </a:moveTo>
                <a:cubicBezTo>
                  <a:pt x="186556" y="287015"/>
                  <a:pt x="188416" y="285750"/>
                  <a:pt x="190500" y="285750"/>
                </a:cubicBezTo>
                <a:cubicBezTo>
                  <a:pt x="192584" y="285750"/>
                  <a:pt x="194444" y="286941"/>
                  <a:pt x="195262" y="288875"/>
                </a:cubicBezTo>
                <a:lnTo>
                  <a:pt x="217736" y="339626"/>
                </a:lnTo>
                <a:cubicBezTo>
                  <a:pt x="219373" y="343421"/>
                  <a:pt x="220266" y="347439"/>
                  <a:pt x="220266" y="351532"/>
                </a:cubicBezTo>
                <a:cubicBezTo>
                  <a:pt x="220266" y="367829"/>
                  <a:pt x="206797" y="381000"/>
                  <a:pt x="190500" y="381000"/>
                </a:cubicBezTo>
                <a:cubicBezTo>
                  <a:pt x="174203" y="381000"/>
                  <a:pt x="160734" y="367829"/>
                  <a:pt x="160734" y="351532"/>
                </a:cubicBezTo>
                <a:cubicBezTo>
                  <a:pt x="160734" y="347439"/>
                  <a:pt x="161627" y="343346"/>
                  <a:pt x="163264" y="339626"/>
                </a:cubicBezTo>
                <a:lnTo>
                  <a:pt x="185737" y="288875"/>
                </a:lnTo>
                <a:close/>
                <a:moveTo>
                  <a:pt x="276374" y="339626"/>
                </a:moveTo>
                <a:lnTo>
                  <a:pt x="298847" y="288875"/>
                </a:lnTo>
                <a:cubicBezTo>
                  <a:pt x="299665" y="287015"/>
                  <a:pt x="301526" y="285750"/>
                  <a:pt x="303609" y="285750"/>
                </a:cubicBezTo>
                <a:cubicBezTo>
                  <a:pt x="305693" y="285750"/>
                  <a:pt x="307553" y="286941"/>
                  <a:pt x="308372" y="288875"/>
                </a:cubicBezTo>
                <a:lnTo>
                  <a:pt x="330845" y="339626"/>
                </a:lnTo>
                <a:cubicBezTo>
                  <a:pt x="332482" y="343421"/>
                  <a:pt x="333375" y="347439"/>
                  <a:pt x="333375" y="351532"/>
                </a:cubicBezTo>
                <a:cubicBezTo>
                  <a:pt x="333375" y="367829"/>
                  <a:pt x="319906" y="381000"/>
                  <a:pt x="303609" y="381000"/>
                </a:cubicBezTo>
                <a:cubicBezTo>
                  <a:pt x="287313" y="381000"/>
                  <a:pt x="273844" y="367829"/>
                  <a:pt x="273844" y="351532"/>
                </a:cubicBezTo>
                <a:cubicBezTo>
                  <a:pt x="273844" y="347439"/>
                  <a:pt x="274737" y="343346"/>
                  <a:pt x="276374" y="339626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93" name="Text 39"/>
          <p:cNvSpPr/>
          <p:nvPr/>
        </p:nvSpPr>
        <p:spPr>
          <a:xfrm>
            <a:off x="8489950" y="3175000"/>
            <a:ext cx="33655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419 mm</a:t>
            </a:r>
            <a:endParaRPr dirty="0" sz="1600" lang="en-US"/>
          </a:p>
        </p:txBody>
      </p:sp>
      <p:sp>
        <p:nvSpPr>
          <p:cNvPr id="1048794" name="Text 40"/>
          <p:cNvSpPr/>
          <p:nvPr/>
        </p:nvSpPr>
        <p:spPr>
          <a:xfrm>
            <a:off x="8540750" y="36322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Precipitación media anual</a:t>
            </a:r>
            <a:endParaRPr dirty="0" sz="1600" lang="en-US"/>
          </a:p>
        </p:txBody>
      </p:sp>
      <p:sp>
        <p:nvSpPr>
          <p:cNvPr id="1048795" name="Shape 41"/>
          <p:cNvSpPr/>
          <p:nvPr/>
        </p:nvSpPr>
        <p:spPr>
          <a:xfrm>
            <a:off x="12065000" y="2540000"/>
            <a:ext cx="3479800" cy="1498600"/>
          </a:xfrm>
          <a:prstGeom prst="roundRect">
            <a:avLst>
              <a:gd name="adj" fmla="val 339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796" name="Shape 42"/>
          <p:cNvSpPr/>
          <p:nvPr/>
        </p:nvSpPr>
        <p:spPr>
          <a:xfrm>
            <a:off x="13617575" y="2692400"/>
            <a:ext cx="381000" cy="381000"/>
          </a:xfrm>
          <a:custGeom>
            <a:avLst/>
            <a:ahLst/>
            <a:rect l="l" t="t" r="r" b="b"/>
            <a:pathLst>
              <a:path w="381000" h="381000">
                <a:moveTo>
                  <a:pt x="71438" y="71438"/>
                </a:moveTo>
                <a:cubicBezTo>
                  <a:pt x="71438" y="31998"/>
                  <a:pt x="103436" y="0"/>
                  <a:pt x="142875" y="0"/>
                </a:cubicBezTo>
                <a:cubicBezTo>
                  <a:pt x="182314" y="0"/>
                  <a:pt x="214313" y="31998"/>
                  <a:pt x="214313" y="71438"/>
                </a:cubicBezTo>
                <a:lnTo>
                  <a:pt x="214313" y="193997"/>
                </a:lnTo>
                <a:cubicBezTo>
                  <a:pt x="236265" y="213643"/>
                  <a:pt x="250031" y="242143"/>
                  <a:pt x="250031" y="273844"/>
                </a:cubicBezTo>
                <a:cubicBezTo>
                  <a:pt x="250031" y="333003"/>
                  <a:pt x="202034" y="381000"/>
                  <a:pt x="142875" y="381000"/>
                </a:cubicBezTo>
                <a:cubicBezTo>
                  <a:pt x="83716" y="381000"/>
                  <a:pt x="35719" y="333003"/>
                  <a:pt x="35719" y="273844"/>
                </a:cubicBezTo>
                <a:cubicBezTo>
                  <a:pt x="35719" y="242143"/>
                  <a:pt x="49485" y="213568"/>
                  <a:pt x="71438" y="193997"/>
                </a:cubicBezTo>
                <a:lnTo>
                  <a:pt x="71438" y="71438"/>
                </a:lnTo>
                <a:close/>
                <a:moveTo>
                  <a:pt x="142875" y="321469"/>
                </a:moveTo>
                <a:cubicBezTo>
                  <a:pt x="169143" y="321469"/>
                  <a:pt x="190500" y="300112"/>
                  <a:pt x="190500" y="273844"/>
                </a:cubicBezTo>
                <a:cubicBezTo>
                  <a:pt x="190500" y="253826"/>
                  <a:pt x="178222" y="236711"/>
                  <a:pt x="160734" y="229716"/>
                </a:cubicBezTo>
                <a:lnTo>
                  <a:pt x="160734" y="71438"/>
                </a:lnTo>
                <a:cubicBezTo>
                  <a:pt x="160734" y="61540"/>
                  <a:pt x="152772" y="53578"/>
                  <a:pt x="142875" y="53578"/>
                </a:cubicBezTo>
                <a:cubicBezTo>
                  <a:pt x="132978" y="53578"/>
                  <a:pt x="125016" y="61540"/>
                  <a:pt x="125016" y="71438"/>
                </a:cubicBezTo>
                <a:lnTo>
                  <a:pt x="125016" y="229716"/>
                </a:lnTo>
                <a:cubicBezTo>
                  <a:pt x="107528" y="236786"/>
                  <a:pt x="95250" y="253901"/>
                  <a:pt x="95250" y="273844"/>
                </a:cubicBezTo>
                <a:cubicBezTo>
                  <a:pt x="95250" y="300112"/>
                  <a:pt x="116607" y="321469"/>
                  <a:pt x="142875" y="321469"/>
                </a:cubicBezTo>
                <a:close/>
                <a:moveTo>
                  <a:pt x="345281" y="59531"/>
                </a:moveTo>
                <a:cubicBezTo>
                  <a:pt x="345281" y="46389"/>
                  <a:pt x="334611" y="35719"/>
                  <a:pt x="321469" y="35719"/>
                </a:cubicBezTo>
                <a:cubicBezTo>
                  <a:pt x="308326" y="35719"/>
                  <a:pt x="297656" y="46389"/>
                  <a:pt x="297656" y="59531"/>
                </a:cubicBezTo>
                <a:cubicBezTo>
                  <a:pt x="297656" y="72674"/>
                  <a:pt x="308326" y="83344"/>
                  <a:pt x="321469" y="83344"/>
                </a:cubicBezTo>
                <a:cubicBezTo>
                  <a:pt x="334611" y="83344"/>
                  <a:pt x="345281" y="72674"/>
                  <a:pt x="345281" y="59531"/>
                </a:cubicBezTo>
                <a:close/>
                <a:moveTo>
                  <a:pt x="261938" y="59531"/>
                </a:moveTo>
                <a:cubicBezTo>
                  <a:pt x="261938" y="26675"/>
                  <a:pt x="288613" y="0"/>
                  <a:pt x="321469" y="0"/>
                </a:cubicBezTo>
                <a:cubicBezTo>
                  <a:pt x="354325" y="0"/>
                  <a:pt x="381000" y="26675"/>
                  <a:pt x="381000" y="59531"/>
                </a:cubicBezTo>
                <a:cubicBezTo>
                  <a:pt x="381000" y="92387"/>
                  <a:pt x="354325" y="119063"/>
                  <a:pt x="321469" y="119063"/>
                </a:cubicBezTo>
                <a:cubicBezTo>
                  <a:pt x="288613" y="119063"/>
                  <a:pt x="261938" y="92387"/>
                  <a:pt x="261938" y="59531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797" name="Text 43"/>
          <p:cNvSpPr/>
          <p:nvPr/>
        </p:nvSpPr>
        <p:spPr>
          <a:xfrm>
            <a:off x="12122150" y="3175000"/>
            <a:ext cx="33655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&gt;40°C</a:t>
            </a:r>
            <a:endParaRPr dirty="0" sz="1600" lang="en-US"/>
          </a:p>
        </p:txBody>
      </p:sp>
      <p:sp>
        <p:nvSpPr>
          <p:cNvPr id="1048798" name="Text 44"/>
          <p:cNvSpPr/>
          <p:nvPr/>
        </p:nvSpPr>
        <p:spPr>
          <a:xfrm>
            <a:off x="12172950" y="36322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Máximas en desiertos</a:t>
            </a:r>
            <a:endParaRPr dirty="0" sz="1600" lang="en-US"/>
          </a:p>
        </p:txBody>
      </p:sp>
      <p:sp>
        <p:nvSpPr>
          <p:cNvPr id="1048799" name="Shape 45"/>
          <p:cNvSpPr/>
          <p:nvPr/>
        </p:nvSpPr>
        <p:spPr>
          <a:xfrm>
            <a:off x="8432800" y="4191000"/>
            <a:ext cx="3479800" cy="1498600"/>
          </a:xfrm>
          <a:prstGeom prst="roundRect">
            <a:avLst>
              <a:gd name="adj" fmla="val 339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800" name="Shape 46"/>
          <p:cNvSpPr/>
          <p:nvPr/>
        </p:nvSpPr>
        <p:spPr>
          <a:xfrm>
            <a:off x="10009188" y="4343400"/>
            <a:ext cx="333375" cy="381000"/>
          </a:xfrm>
          <a:custGeom>
            <a:avLst/>
            <a:ahLst/>
            <a:rect l="l" t="t" r="r" b="b"/>
            <a:pathLst>
              <a:path w="333375" h="381000">
                <a:moveTo>
                  <a:pt x="142875" y="95250"/>
                </a:moveTo>
                <a:cubicBezTo>
                  <a:pt x="142875" y="55823"/>
                  <a:pt x="110865" y="23812"/>
                  <a:pt x="71438" y="23812"/>
                </a:cubicBezTo>
                <a:cubicBezTo>
                  <a:pt x="32010" y="23812"/>
                  <a:pt x="0" y="55823"/>
                  <a:pt x="0" y="95250"/>
                </a:cubicBezTo>
                <a:cubicBezTo>
                  <a:pt x="0" y="134677"/>
                  <a:pt x="32010" y="166688"/>
                  <a:pt x="71437" y="166688"/>
                </a:cubicBezTo>
                <a:cubicBezTo>
                  <a:pt x="110865" y="166688"/>
                  <a:pt x="142875" y="134677"/>
                  <a:pt x="142875" y="95250"/>
                </a:cubicBezTo>
                <a:close/>
                <a:moveTo>
                  <a:pt x="333375" y="285750"/>
                </a:moveTo>
                <a:cubicBezTo>
                  <a:pt x="333375" y="246323"/>
                  <a:pt x="301365" y="214313"/>
                  <a:pt x="261938" y="214313"/>
                </a:cubicBezTo>
                <a:cubicBezTo>
                  <a:pt x="222510" y="214313"/>
                  <a:pt x="190500" y="246323"/>
                  <a:pt x="190500" y="285750"/>
                </a:cubicBezTo>
                <a:cubicBezTo>
                  <a:pt x="190500" y="325177"/>
                  <a:pt x="222510" y="357188"/>
                  <a:pt x="261938" y="357188"/>
                </a:cubicBezTo>
                <a:cubicBezTo>
                  <a:pt x="301365" y="357188"/>
                  <a:pt x="333375" y="325177"/>
                  <a:pt x="333375" y="285750"/>
                </a:cubicBezTo>
                <a:close/>
                <a:moveTo>
                  <a:pt x="326380" y="64443"/>
                </a:moveTo>
                <a:cubicBezTo>
                  <a:pt x="335682" y="55141"/>
                  <a:pt x="335682" y="40035"/>
                  <a:pt x="326380" y="30733"/>
                </a:cubicBezTo>
                <a:cubicBezTo>
                  <a:pt x="317078" y="21431"/>
                  <a:pt x="301972" y="21431"/>
                  <a:pt x="292671" y="30733"/>
                </a:cubicBezTo>
                <a:lnTo>
                  <a:pt x="6921" y="316483"/>
                </a:lnTo>
                <a:cubicBezTo>
                  <a:pt x="-2381" y="325785"/>
                  <a:pt x="-2381" y="340891"/>
                  <a:pt x="6921" y="350193"/>
                </a:cubicBezTo>
                <a:cubicBezTo>
                  <a:pt x="16222" y="359494"/>
                  <a:pt x="31328" y="359494"/>
                  <a:pt x="40630" y="350193"/>
                </a:cubicBezTo>
                <a:lnTo>
                  <a:pt x="326380" y="64443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801" name="Text 47"/>
          <p:cNvSpPr/>
          <p:nvPr/>
        </p:nvSpPr>
        <p:spPr>
          <a:xfrm>
            <a:off x="8489950" y="4826000"/>
            <a:ext cx="33655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80%</a:t>
            </a:r>
            <a:endParaRPr dirty="0" sz="1600" lang="en-US"/>
          </a:p>
        </p:txBody>
      </p:sp>
      <p:sp>
        <p:nvSpPr>
          <p:cNvPr id="1048802" name="Text 48"/>
          <p:cNvSpPr/>
          <p:nvPr/>
        </p:nvSpPr>
        <p:spPr>
          <a:xfrm>
            <a:off x="8540750" y="52832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Territorio con &lt;600 mm</a:t>
            </a:r>
            <a:endParaRPr dirty="0" sz="1600" lang="en-US"/>
          </a:p>
        </p:txBody>
      </p:sp>
      <p:sp>
        <p:nvSpPr>
          <p:cNvPr id="1048803" name="Shape 49"/>
          <p:cNvSpPr/>
          <p:nvPr/>
        </p:nvSpPr>
        <p:spPr>
          <a:xfrm>
            <a:off x="12065000" y="4191000"/>
            <a:ext cx="3479800" cy="1498600"/>
          </a:xfrm>
          <a:prstGeom prst="roundRect">
            <a:avLst>
              <a:gd name="adj" fmla="val 339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804" name="Shape 50"/>
          <p:cNvSpPr/>
          <p:nvPr/>
        </p:nvSpPr>
        <p:spPr>
          <a:xfrm>
            <a:off x="13593763" y="4343400"/>
            <a:ext cx="428625" cy="381000"/>
          </a:xfrm>
          <a:custGeom>
            <a:avLst/>
            <a:ahLst/>
            <a:rect l="l" t="t" r="r" b="b"/>
            <a:pathLst>
              <a:path w="428625" h="381000">
                <a:moveTo>
                  <a:pt x="132606" y="-7516"/>
                </a:moveTo>
                <a:cubicBezTo>
                  <a:pt x="138113" y="-9823"/>
                  <a:pt x="144363" y="-9153"/>
                  <a:pt x="149349" y="-5879"/>
                </a:cubicBezTo>
                <a:lnTo>
                  <a:pt x="214685" y="37430"/>
                </a:lnTo>
                <a:lnTo>
                  <a:pt x="280020" y="-5879"/>
                </a:lnTo>
                <a:cubicBezTo>
                  <a:pt x="285006" y="-9153"/>
                  <a:pt x="291257" y="-9748"/>
                  <a:pt x="296763" y="-7516"/>
                </a:cubicBezTo>
                <a:cubicBezTo>
                  <a:pt x="302270" y="-5283"/>
                  <a:pt x="306139" y="-372"/>
                  <a:pt x="307330" y="5432"/>
                </a:cubicBezTo>
                <a:lnTo>
                  <a:pt x="322883" y="82228"/>
                </a:lnTo>
                <a:lnTo>
                  <a:pt x="399678" y="97780"/>
                </a:lnTo>
                <a:cubicBezTo>
                  <a:pt x="405482" y="98971"/>
                  <a:pt x="410394" y="102989"/>
                  <a:pt x="412626" y="108421"/>
                </a:cubicBezTo>
                <a:cubicBezTo>
                  <a:pt x="414858" y="113854"/>
                  <a:pt x="414263" y="120179"/>
                  <a:pt x="410989" y="125164"/>
                </a:cubicBezTo>
                <a:lnTo>
                  <a:pt x="367680" y="190500"/>
                </a:lnTo>
                <a:lnTo>
                  <a:pt x="410989" y="255836"/>
                </a:lnTo>
                <a:cubicBezTo>
                  <a:pt x="414263" y="260821"/>
                  <a:pt x="414858" y="267072"/>
                  <a:pt x="412626" y="272579"/>
                </a:cubicBezTo>
                <a:cubicBezTo>
                  <a:pt x="410394" y="278085"/>
                  <a:pt x="405482" y="282104"/>
                  <a:pt x="399678" y="283220"/>
                </a:cubicBezTo>
                <a:lnTo>
                  <a:pt x="322808" y="298698"/>
                </a:lnTo>
                <a:lnTo>
                  <a:pt x="307330" y="375568"/>
                </a:lnTo>
                <a:cubicBezTo>
                  <a:pt x="306139" y="381372"/>
                  <a:pt x="302121" y="386283"/>
                  <a:pt x="296689" y="388516"/>
                </a:cubicBezTo>
                <a:cubicBezTo>
                  <a:pt x="291257" y="390748"/>
                  <a:pt x="284931" y="390153"/>
                  <a:pt x="279946" y="386879"/>
                </a:cubicBezTo>
                <a:lnTo>
                  <a:pt x="214610" y="343570"/>
                </a:lnTo>
                <a:lnTo>
                  <a:pt x="149275" y="386879"/>
                </a:lnTo>
                <a:cubicBezTo>
                  <a:pt x="144289" y="390153"/>
                  <a:pt x="138038" y="390748"/>
                  <a:pt x="132531" y="388516"/>
                </a:cubicBezTo>
                <a:cubicBezTo>
                  <a:pt x="127025" y="386283"/>
                  <a:pt x="123006" y="381372"/>
                  <a:pt x="121890" y="375568"/>
                </a:cubicBezTo>
                <a:lnTo>
                  <a:pt x="106412" y="298698"/>
                </a:lnTo>
                <a:lnTo>
                  <a:pt x="29542" y="283146"/>
                </a:lnTo>
                <a:cubicBezTo>
                  <a:pt x="23738" y="281955"/>
                  <a:pt x="18827" y="277937"/>
                  <a:pt x="16594" y="272504"/>
                </a:cubicBezTo>
                <a:cubicBezTo>
                  <a:pt x="14362" y="267072"/>
                  <a:pt x="14957" y="260747"/>
                  <a:pt x="18231" y="255761"/>
                </a:cubicBezTo>
                <a:lnTo>
                  <a:pt x="61540" y="190500"/>
                </a:lnTo>
                <a:lnTo>
                  <a:pt x="18231" y="125164"/>
                </a:lnTo>
                <a:cubicBezTo>
                  <a:pt x="14957" y="120179"/>
                  <a:pt x="14362" y="113928"/>
                  <a:pt x="16594" y="108421"/>
                </a:cubicBezTo>
                <a:cubicBezTo>
                  <a:pt x="18827" y="102915"/>
                  <a:pt x="23738" y="98896"/>
                  <a:pt x="29542" y="97780"/>
                </a:cubicBezTo>
                <a:lnTo>
                  <a:pt x="106412" y="82302"/>
                </a:lnTo>
                <a:lnTo>
                  <a:pt x="121965" y="5432"/>
                </a:lnTo>
                <a:cubicBezTo>
                  <a:pt x="123155" y="-372"/>
                  <a:pt x="127174" y="-5283"/>
                  <a:pt x="132606" y="-7516"/>
                </a:cubicBezTo>
                <a:close/>
                <a:moveTo>
                  <a:pt x="154484" y="190500"/>
                </a:moveTo>
                <a:cubicBezTo>
                  <a:pt x="154484" y="169125"/>
                  <a:pt x="165887" y="149374"/>
                  <a:pt x="184398" y="138687"/>
                </a:cubicBezTo>
                <a:cubicBezTo>
                  <a:pt x="202909" y="127999"/>
                  <a:pt x="225716" y="127999"/>
                  <a:pt x="244227" y="138687"/>
                </a:cubicBezTo>
                <a:cubicBezTo>
                  <a:pt x="262738" y="149374"/>
                  <a:pt x="274141" y="169125"/>
                  <a:pt x="274141" y="190500"/>
                </a:cubicBezTo>
                <a:cubicBezTo>
                  <a:pt x="274141" y="223520"/>
                  <a:pt x="247333" y="250329"/>
                  <a:pt x="214313" y="250329"/>
                </a:cubicBezTo>
                <a:cubicBezTo>
                  <a:pt x="181292" y="250329"/>
                  <a:pt x="154484" y="223520"/>
                  <a:pt x="154484" y="190500"/>
                </a:cubicBezTo>
                <a:close/>
                <a:moveTo>
                  <a:pt x="309860" y="190500"/>
                </a:moveTo>
                <a:cubicBezTo>
                  <a:pt x="309860" y="137766"/>
                  <a:pt x="267047" y="94952"/>
                  <a:pt x="214313" y="94952"/>
                </a:cubicBezTo>
                <a:cubicBezTo>
                  <a:pt x="161578" y="94952"/>
                  <a:pt x="118765" y="137766"/>
                  <a:pt x="118765" y="190500"/>
                </a:cubicBezTo>
                <a:cubicBezTo>
                  <a:pt x="118765" y="224636"/>
                  <a:pt x="136976" y="256179"/>
                  <a:pt x="166539" y="273247"/>
                </a:cubicBezTo>
                <a:cubicBezTo>
                  <a:pt x="196101" y="290315"/>
                  <a:pt x="232524" y="290315"/>
                  <a:pt x="262086" y="273247"/>
                </a:cubicBezTo>
                <a:cubicBezTo>
                  <a:pt x="291649" y="256179"/>
                  <a:pt x="309860" y="224636"/>
                  <a:pt x="309860" y="190500"/>
                </a:cubicBez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805" name="Text 51"/>
          <p:cNvSpPr/>
          <p:nvPr/>
        </p:nvSpPr>
        <p:spPr>
          <a:xfrm>
            <a:off x="12122150" y="4826000"/>
            <a:ext cx="3365500" cy="4572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00000"/>
              </a:lnSpc>
            </a:pPr>
            <a:r>
              <a:rPr b="1" dirty="0" sz="30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50%</a:t>
            </a:r>
            <a:endParaRPr dirty="0" sz="1600" lang="en-US"/>
          </a:p>
        </p:txBody>
      </p:sp>
      <p:sp>
        <p:nvSpPr>
          <p:cNvPr id="1048806" name="Text 52"/>
          <p:cNvSpPr/>
          <p:nvPr/>
        </p:nvSpPr>
        <p:spPr>
          <a:xfrm>
            <a:off x="12172950" y="5283200"/>
            <a:ext cx="3263900" cy="254000"/>
          </a:xfrm>
          <a:prstGeom prst="rect"/>
          <a:noFill/>
        </p:spPr>
        <p:txBody>
          <a:bodyPr anchor="ctr" bIns="0" lIns="0" rIns="0" rtlCol="0" tIns="0" wrap="square"/>
          <a:p>
            <a:pPr algn="ctr"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Territorio con &lt;300 mm</a:t>
            </a:r>
            <a:endParaRPr dirty="0" sz="1600" lang="en-US"/>
          </a:p>
        </p:txBody>
      </p:sp>
      <p:sp>
        <p:nvSpPr>
          <p:cNvPr id="1048807" name="Shape 53"/>
          <p:cNvSpPr/>
          <p:nvPr/>
        </p:nvSpPr>
        <p:spPr>
          <a:xfrm>
            <a:off x="8235950" y="6051550"/>
            <a:ext cx="7505700" cy="1866900"/>
          </a:xfrm>
          <a:prstGeom prst="roundRect">
            <a:avLst>
              <a:gd name="adj" fmla="val 5442"/>
            </a:avLst>
          </a:prstGeom>
          <a:solidFill>
            <a:srgbClr val="D8976C">
              <a:alpha val="10196"/>
            </a:srgbClr>
          </a:solidFill>
          <a:ln w="12700">
            <a:solidFill>
              <a:srgbClr val="D8976C">
                <a:alpha val="30196"/>
              </a:srgbClr>
            </a:solidFill>
            <a:prstDash val="solid"/>
          </a:ln>
        </p:spPr>
      </p:sp>
      <p:sp>
        <p:nvSpPr>
          <p:cNvPr id="1048808" name="Shape 54"/>
          <p:cNvSpPr/>
          <p:nvPr/>
        </p:nvSpPr>
        <p:spPr>
          <a:xfrm>
            <a:off x="8477250" y="6324600"/>
            <a:ext cx="228600" cy="228600"/>
          </a:xfrm>
          <a:custGeom>
            <a:avLst/>
            <a:ah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14300" y="60722"/>
                </a:moveTo>
                <a:cubicBezTo>
                  <a:pt x="120238" y="60722"/>
                  <a:pt x="125016" y="65499"/>
                  <a:pt x="125016" y="71438"/>
                </a:cubicBezTo>
                <a:lnTo>
                  <a:pt x="125016" y="121444"/>
                </a:lnTo>
                <a:cubicBezTo>
                  <a:pt x="125016" y="127382"/>
                  <a:pt x="120238" y="132159"/>
                  <a:pt x="114300" y="132159"/>
                </a:cubicBezTo>
                <a:cubicBezTo>
                  <a:pt x="108362" y="132159"/>
                  <a:pt x="103584" y="127382"/>
                  <a:pt x="103584" y="121444"/>
                </a:cubicBezTo>
                <a:lnTo>
                  <a:pt x="103584" y="71438"/>
                </a:lnTo>
                <a:cubicBezTo>
                  <a:pt x="103584" y="65499"/>
                  <a:pt x="108362" y="60722"/>
                  <a:pt x="114300" y="60722"/>
                </a:cubicBezTo>
                <a:close/>
                <a:moveTo>
                  <a:pt x="102379" y="157163"/>
                </a:moveTo>
                <a:cubicBezTo>
                  <a:pt x="102108" y="152738"/>
                  <a:pt x="104314" y="148528"/>
                  <a:pt x="108108" y="146233"/>
                </a:cubicBezTo>
                <a:cubicBezTo>
                  <a:pt x="111901" y="143939"/>
                  <a:pt x="116654" y="143939"/>
                  <a:pt x="120448" y="146233"/>
                </a:cubicBezTo>
                <a:cubicBezTo>
                  <a:pt x="124241" y="148528"/>
                  <a:pt x="126448" y="152738"/>
                  <a:pt x="126176" y="157162"/>
                </a:cubicBezTo>
                <a:cubicBezTo>
                  <a:pt x="126448" y="161587"/>
                  <a:pt x="124241" y="165797"/>
                  <a:pt x="120448" y="168092"/>
                </a:cubicBezTo>
                <a:cubicBezTo>
                  <a:pt x="116654" y="170386"/>
                  <a:pt x="111901" y="170386"/>
                  <a:pt x="108108" y="168092"/>
                </a:cubicBezTo>
                <a:cubicBezTo>
                  <a:pt x="104314" y="165797"/>
                  <a:pt x="102108" y="161587"/>
                  <a:pt x="102379" y="157163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809" name="Text 55"/>
          <p:cNvSpPr/>
          <p:nvPr/>
        </p:nvSpPr>
        <p:spPr>
          <a:xfrm>
            <a:off x="8737600" y="6261100"/>
            <a:ext cx="69088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 del Cambio Climático</a:t>
            </a:r>
            <a:endParaRPr dirty="0" sz="1600" lang="en-US"/>
          </a:p>
        </p:txBody>
      </p:sp>
      <p:sp>
        <p:nvSpPr>
          <p:cNvPr id="1048810" name="Text 56"/>
          <p:cNvSpPr/>
          <p:nvPr/>
        </p:nvSpPr>
        <p:spPr>
          <a:xfrm>
            <a:off x="8445500" y="6718300"/>
            <a:ext cx="7188200" cy="990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es particularmente vulnerable: aumento de temperaturas, sequías más frecuentes e intensas, ascenso del nivel del mar, acidificación oceánica que afecta la Gran Barrera de Coral.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2E35"/>
        </a:soli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Text 0"/>
          <p:cNvSpPr/>
          <p:nvPr/>
        </p:nvSpPr>
        <p:spPr>
          <a:xfrm>
            <a:off x="508000" y="565150"/>
            <a:ext cx="2144316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28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Geografía Física</a:t>
            </a:r>
            <a:endParaRPr dirty="0" sz="1600" lang="en-US"/>
          </a:p>
        </p:txBody>
      </p:sp>
      <p:sp>
        <p:nvSpPr>
          <p:cNvPr id="1048815" name="Text 1"/>
          <p:cNvSpPr/>
          <p:nvPr/>
        </p:nvSpPr>
        <p:spPr>
          <a:xfrm>
            <a:off x="508000" y="914400"/>
            <a:ext cx="154686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90000"/>
              </a:lnSpc>
            </a:pPr>
            <a:r>
              <a:rPr b="1" dirty="0" sz="36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Recursos Hídricos y Cuencas</a:t>
            </a:r>
            <a:endParaRPr dirty="0" sz="1600" lang="en-US"/>
          </a:p>
        </p:txBody>
      </p:sp>
      <p:sp>
        <p:nvSpPr>
          <p:cNvPr id="1048816" name="Shape 2"/>
          <p:cNvSpPr/>
          <p:nvPr/>
        </p:nvSpPr>
        <p:spPr>
          <a:xfrm>
            <a:off x="508000" y="1574800"/>
            <a:ext cx="8128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817" name="Shape 3"/>
          <p:cNvSpPr/>
          <p:nvPr/>
        </p:nvSpPr>
        <p:spPr>
          <a:xfrm>
            <a:off x="508000" y="1828800"/>
            <a:ext cx="7518400" cy="3860800"/>
          </a:xfrm>
          <a:prstGeom prst="roundRect">
            <a:avLst>
              <a:gd name="adj" fmla="val 2632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818" name="Shape 4"/>
          <p:cNvSpPr/>
          <p:nvPr/>
        </p:nvSpPr>
        <p:spPr>
          <a:xfrm>
            <a:off x="774700" y="2082800"/>
            <a:ext cx="190500" cy="254000"/>
          </a:xfrm>
          <a:custGeom>
            <a:avLst/>
            <a:ahLst/>
            <a:rect l="l" t="t" r="r" b="b"/>
            <a:pathLst>
              <a:path w="190500" h="254000">
                <a:moveTo>
                  <a:pt x="95250" y="254000"/>
                </a:moveTo>
                <a:cubicBezTo>
                  <a:pt x="42664" y="254000"/>
                  <a:pt x="0" y="211336"/>
                  <a:pt x="0" y="158750"/>
                </a:cubicBezTo>
                <a:cubicBezTo>
                  <a:pt x="0" y="113506"/>
                  <a:pt x="64591" y="22771"/>
                  <a:pt x="82649" y="-1736"/>
                </a:cubicBezTo>
                <a:cubicBezTo>
                  <a:pt x="85576" y="-5705"/>
                  <a:pt x="90190" y="-7937"/>
                  <a:pt x="95151" y="-7937"/>
                </a:cubicBezTo>
                <a:lnTo>
                  <a:pt x="95349" y="-7937"/>
                </a:lnTo>
                <a:cubicBezTo>
                  <a:pt x="100310" y="-7937"/>
                  <a:pt x="104924" y="-5705"/>
                  <a:pt x="107851" y="-1736"/>
                </a:cubicBezTo>
                <a:cubicBezTo>
                  <a:pt x="125909" y="22771"/>
                  <a:pt x="190500" y="113506"/>
                  <a:pt x="190500" y="158750"/>
                </a:cubicBezTo>
                <a:cubicBezTo>
                  <a:pt x="190500" y="211336"/>
                  <a:pt x="147836" y="254000"/>
                  <a:pt x="95250" y="254000"/>
                </a:cubicBezTo>
                <a:close/>
                <a:moveTo>
                  <a:pt x="55563" y="154781"/>
                </a:moveTo>
                <a:cubicBezTo>
                  <a:pt x="55563" y="148183"/>
                  <a:pt x="50254" y="142875"/>
                  <a:pt x="43656" y="142875"/>
                </a:cubicBezTo>
                <a:cubicBezTo>
                  <a:pt x="37058" y="142875"/>
                  <a:pt x="31750" y="148183"/>
                  <a:pt x="31750" y="154781"/>
                </a:cubicBezTo>
                <a:cubicBezTo>
                  <a:pt x="31750" y="192038"/>
                  <a:pt x="61962" y="222250"/>
                  <a:pt x="99219" y="222250"/>
                </a:cubicBezTo>
                <a:cubicBezTo>
                  <a:pt x="105817" y="222250"/>
                  <a:pt x="111125" y="216942"/>
                  <a:pt x="111125" y="210344"/>
                </a:cubicBezTo>
                <a:cubicBezTo>
                  <a:pt x="111125" y="203746"/>
                  <a:pt x="105817" y="198438"/>
                  <a:pt x="99219" y="198438"/>
                </a:cubicBezTo>
                <a:cubicBezTo>
                  <a:pt x="75109" y="198438"/>
                  <a:pt x="55563" y="178891"/>
                  <a:pt x="55563" y="154781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819" name="Text 5"/>
          <p:cNvSpPr/>
          <p:nvPr/>
        </p:nvSpPr>
        <p:spPr>
          <a:xfrm>
            <a:off x="1028700" y="2032000"/>
            <a:ext cx="69215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Escasez Hídrica Crítica</a:t>
            </a:r>
            <a:endParaRPr dirty="0" sz="1600" lang="en-US"/>
          </a:p>
        </p:txBody>
      </p:sp>
      <p:sp>
        <p:nvSpPr>
          <p:cNvPr id="1048820" name="Text 6"/>
          <p:cNvSpPr/>
          <p:nvPr/>
        </p:nvSpPr>
        <p:spPr>
          <a:xfrm>
            <a:off x="711200" y="2540000"/>
            <a:ext cx="7213600" cy="660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Australia es uno de los países más secos del mundo. La distribución desigual del agua representa uno de los mayores desafíos geográficos y socioeconómicos.</a:t>
            </a:r>
            <a:endParaRPr dirty="0" sz="1600" lang="en-US"/>
          </a:p>
        </p:txBody>
      </p:sp>
      <p:sp>
        <p:nvSpPr>
          <p:cNvPr id="1048821" name="Shape 7"/>
          <p:cNvSpPr/>
          <p:nvPr/>
        </p:nvSpPr>
        <p:spPr>
          <a:xfrm>
            <a:off x="711200" y="3352800"/>
            <a:ext cx="71120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50196"/>
            </a:srgbClr>
          </a:solidFill>
        </p:spPr>
      </p:sp>
      <p:sp>
        <p:nvSpPr>
          <p:cNvPr id="1048822" name="Text 8"/>
          <p:cNvSpPr/>
          <p:nvPr/>
        </p:nvSpPr>
        <p:spPr>
          <a:xfrm>
            <a:off x="863600" y="3556000"/>
            <a:ext cx="16256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Suelos de Cultivo</a:t>
            </a:r>
            <a:endParaRPr dirty="0" sz="1600" lang="en-US"/>
          </a:p>
        </p:txBody>
      </p:sp>
      <p:sp>
        <p:nvSpPr>
          <p:cNvPr id="1048823" name="Text 9"/>
          <p:cNvSpPr/>
          <p:nvPr/>
        </p:nvSpPr>
        <p:spPr>
          <a:xfrm>
            <a:off x="6999585" y="3505200"/>
            <a:ext cx="8255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6.2%</a:t>
            </a:r>
            <a:endParaRPr dirty="0" sz="1600" lang="en-US"/>
          </a:p>
        </p:txBody>
      </p:sp>
      <p:sp>
        <p:nvSpPr>
          <p:cNvPr id="1048824" name="Text 10"/>
          <p:cNvSpPr/>
          <p:nvPr/>
        </p:nvSpPr>
        <p:spPr>
          <a:xfrm>
            <a:off x="863600" y="39624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la superficie total del país</a:t>
            </a:r>
            <a:endParaRPr dirty="0" sz="1600" lang="en-US"/>
          </a:p>
        </p:txBody>
      </p:sp>
      <p:sp>
        <p:nvSpPr>
          <p:cNvPr id="1048825" name="Shape 11"/>
          <p:cNvSpPr/>
          <p:nvPr/>
        </p:nvSpPr>
        <p:spPr>
          <a:xfrm>
            <a:off x="711200" y="4470400"/>
            <a:ext cx="7112000" cy="1016000"/>
          </a:xfrm>
          <a:prstGeom prst="roundRect">
            <a:avLst>
              <a:gd name="adj" fmla="val 5000"/>
            </a:avLst>
          </a:prstGeom>
          <a:solidFill>
            <a:srgbClr val="1A2E35">
              <a:alpha val="50196"/>
            </a:srgbClr>
          </a:solidFill>
        </p:spPr>
      </p:sp>
      <p:sp>
        <p:nvSpPr>
          <p:cNvPr id="1048826" name="Text 12"/>
          <p:cNvSpPr/>
          <p:nvPr/>
        </p:nvSpPr>
        <p:spPr>
          <a:xfrm>
            <a:off x="863600" y="4673600"/>
            <a:ext cx="18288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Praderas Cultivadas</a:t>
            </a:r>
            <a:endParaRPr dirty="0" sz="1600" lang="en-US"/>
          </a:p>
        </p:txBody>
      </p:sp>
      <p:sp>
        <p:nvSpPr>
          <p:cNvPr id="1048827" name="Text 13"/>
          <p:cNvSpPr/>
          <p:nvPr/>
        </p:nvSpPr>
        <p:spPr>
          <a:xfrm>
            <a:off x="6681688" y="4622800"/>
            <a:ext cx="11430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27M ha</a:t>
            </a:r>
            <a:endParaRPr dirty="0" sz="1600" lang="en-US"/>
          </a:p>
        </p:txBody>
      </p:sp>
      <p:sp>
        <p:nvSpPr>
          <p:cNvPr id="1048828" name="Text 14"/>
          <p:cNvSpPr/>
          <p:nvPr/>
        </p:nvSpPr>
        <p:spPr>
          <a:xfrm>
            <a:off x="863600" y="5080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Hectáreas dedicadas a pastoreo</a:t>
            </a:r>
            <a:endParaRPr dirty="0" sz="1600" lang="en-US"/>
          </a:p>
        </p:txBody>
      </p:sp>
      <p:sp>
        <p:nvSpPr>
          <p:cNvPr id="1048829" name="Shape 15"/>
          <p:cNvSpPr/>
          <p:nvPr/>
        </p:nvSpPr>
        <p:spPr>
          <a:xfrm>
            <a:off x="508000" y="5842000"/>
            <a:ext cx="7518400" cy="2743200"/>
          </a:xfrm>
          <a:prstGeom prst="roundRect">
            <a:avLst>
              <a:gd name="adj" fmla="val 3704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830" name="Shape 16"/>
          <p:cNvSpPr/>
          <p:nvPr/>
        </p:nvSpPr>
        <p:spPr>
          <a:xfrm>
            <a:off x="742950" y="6108700"/>
            <a:ext cx="228600" cy="228600"/>
          </a:xfrm>
          <a:custGeom>
            <a:avLst/>
            <a:ah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831" name="Text 17"/>
          <p:cNvSpPr/>
          <p:nvPr/>
        </p:nvSpPr>
        <p:spPr>
          <a:xfrm>
            <a:off x="1003300" y="6045200"/>
            <a:ext cx="69342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Problemas Ambientales</a:t>
            </a:r>
            <a:endParaRPr dirty="0" sz="1600" lang="en-US"/>
          </a:p>
        </p:txBody>
      </p:sp>
      <p:sp>
        <p:nvSpPr>
          <p:cNvPr id="1048832" name="Shape 18"/>
          <p:cNvSpPr/>
          <p:nvPr/>
        </p:nvSpPr>
        <p:spPr>
          <a:xfrm>
            <a:off x="762000" y="6553200"/>
            <a:ext cx="152400" cy="203200"/>
          </a:xfrm>
          <a:custGeom>
            <a:avLst/>
            <a:ahLst/>
            <a:rect l="l" t="t" r="r" b="b"/>
            <a:pathLst>
              <a:path w="152400" h="203200">
                <a:moveTo>
                  <a:pt x="85169" y="6906"/>
                </a:moveTo>
                <a:cubicBezTo>
                  <a:pt x="80208" y="1945"/>
                  <a:pt x="72152" y="1945"/>
                  <a:pt x="67191" y="6906"/>
                </a:cubicBezTo>
                <a:lnTo>
                  <a:pt x="3691" y="70406"/>
                </a:lnTo>
                <a:cubicBezTo>
                  <a:pt x="-1270" y="75367"/>
                  <a:pt x="-1270" y="83423"/>
                  <a:pt x="3691" y="88384"/>
                </a:cubicBezTo>
                <a:cubicBezTo>
                  <a:pt x="8652" y="93345"/>
                  <a:pt x="16708" y="93345"/>
                  <a:pt x="21669" y="88384"/>
                </a:cubicBezTo>
                <a:lnTo>
                  <a:pt x="63500" y="46553"/>
                </a:lnTo>
                <a:lnTo>
                  <a:pt x="63500" y="193675"/>
                </a:lnTo>
                <a:cubicBezTo>
                  <a:pt x="63500" y="200700"/>
                  <a:pt x="69175" y="206375"/>
                  <a:pt x="76200" y="206375"/>
                </a:cubicBezTo>
                <a:cubicBezTo>
                  <a:pt x="83225" y="206375"/>
                  <a:pt x="88900" y="200700"/>
                  <a:pt x="88900" y="193675"/>
                </a:cubicBezTo>
                <a:lnTo>
                  <a:pt x="88900" y="46553"/>
                </a:lnTo>
                <a:lnTo>
                  <a:pt x="130731" y="88384"/>
                </a:lnTo>
                <a:cubicBezTo>
                  <a:pt x="135692" y="93345"/>
                  <a:pt x="143748" y="93345"/>
                  <a:pt x="148709" y="88384"/>
                </a:cubicBezTo>
                <a:cubicBezTo>
                  <a:pt x="153670" y="83423"/>
                  <a:pt x="153670" y="75367"/>
                  <a:pt x="148709" y="70406"/>
                </a:cubicBezTo>
                <a:lnTo>
                  <a:pt x="85209" y="6906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833" name="Text 19"/>
          <p:cNvSpPr/>
          <p:nvPr/>
        </p:nvSpPr>
        <p:spPr>
          <a:xfrm>
            <a:off x="1066800" y="6502400"/>
            <a:ext cx="38354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Salinización</a:t>
            </a:r>
            <a:endParaRPr dirty="0" sz="1600" lang="en-US"/>
          </a:p>
        </p:txBody>
      </p:sp>
      <p:sp>
        <p:nvSpPr>
          <p:cNvPr id="1048834" name="Text 20"/>
          <p:cNvSpPr/>
          <p:nvPr/>
        </p:nvSpPr>
        <p:spPr>
          <a:xfrm>
            <a:off x="1066800" y="6807200"/>
            <a:ext cx="38227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Degradación de suelos por acumulación de sales</a:t>
            </a:r>
            <a:endParaRPr dirty="0" sz="1600" lang="en-US"/>
          </a:p>
        </p:txBody>
      </p:sp>
      <p:sp>
        <p:nvSpPr>
          <p:cNvPr id="1048835" name="Shape 21"/>
          <p:cNvSpPr/>
          <p:nvPr/>
        </p:nvSpPr>
        <p:spPr>
          <a:xfrm>
            <a:off x="762000" y="7213600"/>
            <a:ext cx="152400" cy="203200"/>
          </a:xfrm>
          <a:custGeom>
            <a:avLst/>
            <a:ahLst/>
            <a:rect l="l" t="t" r="r" b="b"/>
            <a:pathLst>
              <a:path w="152400" h="203200">
                <a:moveTo>
                  <a:pt x="85169" y="6906"/>
                </a:moveTo>
                <a:cubicBezTo>
                  <a:pt x="80208" y="1945"/>
                  <a:pt x="72152" y="1945"/>
                  <a:pt x="67191" y="6906"/>
                </a:cubicBezTo>
                <a:lnTo>
                  <a:pt x="3691" y="70406"/>
                </a:lnTo>
                <a:cubicBezTo>
                  <a:pt x="-1270" y="75367"/>
                  <a:pt x="-1270" y="83423"/>
                  <a:pt x="3691" y="88384"/>
                </a:cubicBezTo>
                <a:cubicBezTo>
                  <a:pt x="8652" y="93345"/>
                  <a:pt x="16708" y="93345"/>
                  <a:pt x="21669" y="88384"/>
                </a:cubicBezTo>
                <a:lnTo>
                  <a:pt x="63500" y="46553"/>
                </a:lnTo>
                <a:lnTo>
                  <a:pt x="63500" y="193675"/>
                </a:lnTo>
                <a:cubicBezTo>
                  <a:pt x="63500" y="200700"/>
                  <a:pt x="69175" y="206375"/>
                  <a:pt x="76200" y="206375"/>
                </a:cubicBezTo>
                <a:cubicBezTo>
                  <a:pt x="83225" y="206375"/>
                  <a:pt x="88900" y="200700"/>
                  <a:pt x="88900" y="193675"/>
                </a:cubicBezTo>
                <a:lnTo>
                  <a:pt x="88900" y="46553"/>
                </a:lnTo>
                <a:lnTo>
                  <a:pt x="130731" y="88384"/>
                </a:lnTo>
                <a:cubicBezTo>
                  <a:pt x="135692" y="93345"/>
                  <a:pt x="143748" y="93345"/>
                  <a:pt x="148709" y="88384"/>
                </a:cubicBezTo>
                <a:cubicBezTo>
                  <a:pt x="153670" y="83423"/>
                  <a:pt x="153670" y="75367"/>
                  <a:pt x="148709" y="70406"/>
                </a:cubicBezTo>
                <a:lnTo>
                  <a:pt x="85209" y="6906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836" name="Text 22"/>
          <p:cNvSpPr/>
          <p:nvPr/>
        </p:nvSpPr>
        <p:spPr>
          <a:xfrm>
            <a:off x="1066800" y="7162800"/>
            <a:ext cx="39370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Desertificación</a:t>
            </a:r>
            <a:endParaRPr dirty="0" sz="1600" lang="en-US"/>
          </a:p>
        </p:txBody>
      </p:sp>
      <p:sp>
        <p:nvSpPr>
          <p:cNvPr id="1048837" name="Text 23"/>
          <p:cNvSpPr/>
          <p:nvPr/>
        </p:nvSpPr>
        <p:spPr>
          <a:xfrm>
            <a:off x="1066800" y="7467600"/>
            <a:ext cx="39243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Expansión de zonas áridas en Australia Occidental</a:t>
            </a:r>
            <a:endParaRPr dirty="0" sz="1600" lang="en-US"/>
          </a:p>
        </p:txBody>
      </p:sp>
      <p:sp>
        <p:nvSpPr>
          <p:cNvPr id="1048838" name="Shape 24"/>
          <p:cNvSpPr/>
          <p:nvPr/>
        </p:nvSpPr>
        <p:spPr>
          <a:xfrm>
            <a:off x="762000" y="7874000"/>
            <a:ext cx="152400" cy="203200"/>
          </a:xfrm>
          <a:custGeom>
            <a:avLst/>
            <a:ahLst/>
            <a:rect l="l" t="t" r="r" b="b"/>
            <a:pathLst>
              <a:path w="152400" h="203200">
                <a:moveTo>
                  <a:pt x="85169" y="6906"/>
                </a:moveTo>
                <a:cubicBezTo>
                  <a:pt x="80208" y="1945"/>
                  <a:pt x="72152" y="1945"/>
                  <a:pt x="67191" y="6906"/>
                </a:cubicBezTo>
                <a:lnTo>
                  <a:pt x="3691" y="70406"/>
                </a:lnTo>
                <a:cubicBezTo>
                  <a:pt x="-1270" y="75367"/>
                  <a:pt x="-1270" y="83423"/>
                  <a:pt x="3691" y="88384"/>
                </a:cubicBezTo>
                <a:cubicBezTo>
                  <a:pt x="8652" y="93345"/>
                  <a:pt x="16708" y="93345"/>
                  <a:pt x="21669" y="88384"/>
                </a:cubicBezTo>
                <a:lnTo>
                  <a:pt x="63500" y="46553"/>
                </a:lnTo>
                <a:lnTo>
                  <a:pt x="63500" y="193675"/>
                </a:lnTo>
                <a:cubicBezTo>
                  <a:pt x="63500" y="200700"/>
                  <a:pt x="69175" y="206375"/>
                  <a:pt x="76200" y="206375"/>
                </a:cubicBezTo>
                <a:cubicBezTo>
                  <a:pt x="83225" y="206375"/>
                  <a:pt x="88900" y="200700"/>
                  <a:pt x="88900" y="193675"/>
                </a:cubicBezTo>
                <a:lnTo>
                  <a:pt x="88900" y="46553"/>
                </a:lnTo>
                <a:lnTo>
                  <a:pt x="130731" y="88384"/>
                </a:lnTo>
                <a:cubicBezTo>
                  <a:pt x="135692" y="93345"/>
                  <a:pt x="143748" y="93345"/>
                  <a:pt x="148709" y="88384"/>
                </a:cubicBezTo>
                <a:cubicBezTo>
                  <a:pt x="153670" y="83423"/>
                  <a:pt x="153670" y="75367"/>
                  <a:pt x="148709" y="70406"/>
                </a:cubicBezTo>
                <a:lnTo>
                  <a:pt x="85209" y="6906"/>
                </a:lnTo>
                <a:close/>
              </a:path>
            </a:pathLst>
          </a:custGeom>
          <a:solidFill>
            <a:srgbClr val="D8976C"/>
          </a:solidFill>
        </p:spPr>
      </p:sp>
      <p:sp>
        <p:nvSpPr>
          <p:cNvPr id="1048839" name="Text 25"/>
          <p:cNvSpPr/>
          <p:nvPr/>
        </p:nvSpPr>
        <p:spPr>
          <a:xfrm>
            <a:off x="1066800" y="7823200"/>
            <a:ext cx="4457700" cy="3048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6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Cambio Climático</a:t>
            </a:r>
            <a:endParaRPr dirty="0" sz="1600" lang="en-US"/>
          </a:p>
        </p:txBody>
      </p:sp>
      <p:sp>
        <p:nvSpPr>
          <p:cNvPr id="1048840" name="Text 26"/>
          <p:cNvSpPr/>
          <p:nvPr/>
        </p:nvSpPr>
        <p:spPr>
          <a:xfrm>
            <a:off x="1066800" y="8128000"/>
            <a:ext cx="44450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Reducción de precipitaciones y aumento de evaporación</a:t>
            </a:r>
            <a:endParaRPr dirty="0" sz="1600" lang="en-US"/>
          </a:p>
        </p:txBody>
      </p:sp>
      <p:sp>
        <p:nvSpPr>
          <p:cNvPr id="1048841" name="Shape 27"/>
          <p:cNvSpPr/>
          <p:nvPr/>
        </p:nvSpPr>
        <p:spPr>
          <a:xfrm>
            <a:off x="8229600" y="1828800"/>
            <a:ext cx="7518400" cy="5257800"/>
          </a:xfrm>
          <a:prstGeom prst="roundRect">
            <a:avLst>
              <a:gd name="adj" fmla="val 1932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842" name="Shape 28"/>
          <p:cNvSpPr/>
          <p:nvPr/>
        </p:nvSpPr>
        <p:spPr>
          <a:xfrm>
            <a:off x="8464550" y="2082800"/>
            <a:ext cx="254000" cy="254000"/>
          </a:xfrm>
          <a:custGeom>
            <a:avLst/>
            <a:ahLst/>
            <a:rect l="l" t="t" r="r" b="b"/>
            <a:pathLst>
              <a:path w="254000" h="254000">
                <a:moveTo>
                  <a:pt x="203696" y="61565"/>
                </a:moveTo>
                <a:cubicBezTo>
                  <a:pt x="213965" y="69304"/>
                  <a:pt x="226516" y="76795"/>
                  <a:pt x="240506" y="78680"/>
                </a:cubicBezTo>
                <a:cubicBezTo>
                  <a:pt x="247005" y="79573"/>
                  <a:pt x="253008" y="74960"/>
                  <a:pt x="253901" y="68461"/>
                </a:cubicBezTo>
                <a:cubicBezTo>
                  <a:pt x="254794" y="61962"/>
                  <a:pt x="250180" y="55959"/>
                  <a:pt x="243681" y="55066"/>
                </a:cubicBezTo>
                <a:cubicBezTo>
                  <a:pt x="235793" y="54025"/>
                  <a:pt x="227211" y="49461"/>
                  <a:pt x="218033" y="42565"/>
                </a:cubicBezTo>
                <a:cubicBezTo>
                  <a:pt x="198983" y="28178"/>
                  <a:pt x="173137" y="28178"/>
                  <a:pt x="154037" y="42565"/>
                </a:cubicBezTo>
                <a:cubicBezTo>
                  <a:pt x="142131" y="51544"/>
                  <a:pt x="133846" y="55612"/>
                  <a:pt x="127000" y="55612"/>
                </a:cubicBezTo>
                <a:cubicBezTo>
                  <a:pt x="120154" y="55612"/>
                  <a:pt x="111869" y="51544"/>
                  <a:pt x="99963" y="42565"/>
                </a:cubicBezTo>
                <a:cubicBezTo>
                  <a:pt x="80913" y="28178"/>
                  <a:pt x="55066" y="28178"/>
                  <a:pt x="35967" y="42565"/>
                </a:cubicBezTo>
                <a:cubicBezTo>
                  <a:pt x="26789" y="49461"/>
                  <a:pt x="18207" y="54025"/>
                  <a:pt x="10319" y="55066"/>
                </a:cubicBezTo>
                <a:cubicBezTo>
                  <a:pt x="3820" y="55959"/>
                  <a:pt x="-794" y="61913"/>
                  <a:pt x="99" y="68461"/>
                </a:cubicBezTo>
                <a:cubicBezTo>
                  <a:pt x="992" y="75009"/>
                  <a:pt x="6945" y="79573"/>
                  <a:pt x="13494" y="78680"/>
                </a:cubicBezTo>
                <a:cubicBezTo>
                  <a:pt x="27484" y="76795"/>
                  <a:pt x="40084" y="69304"/>
                  <a:pt x="50304" y="61565"/>
                </a:cubicBezTo>
                <a:cubicBezTo>
                  <a:pt x="60871" y="53578"/>
                  <a:pt x="75059" y="53578"/>
                  <a:pt x="85626" y="61565"/>
                </a:cubicBezTo>
                <a:cubicBezTo>
                  <a:pt x="97631" y="70644"/>
                  <a:pt x="111571" y="79375"/>
                  <a:pt x="127000" y="79375"/>
                </a:cubicBezTo>
                <a:cubicBezTo>
                  <a:pt x="142429" y="79375"/>
                  <a:pt x="156319" y="70594"/>
                  <a:pt x="168374" y="61565"/>
                </a:cubicBezTo>
                <a:cubicBezTo>
                  <a:pt x="178941" y="53578"/>
                  <a:pt x="193129" y="53578"/>
                  <a:pt x="203696" y="61565"/>
                </a:cubicBezTo>
                <a:close/>
                <a:moveTo>
                  <a:pt x="203696" y="133003"/>
                </a:moveTo>
                <a:cubicBezTo>
                  <a:pt x="213965" y="140742"/>
                  <a:pt x="226516" y="148233"/>
                  <a:pt x="240506" y="150118"/>
                </a:cubicBezTo>
                <a:cubicBezTo>
                  <a:pt x="247005" y="151011"/>
                  <a:pt x="253008" y="146397"/>
                  <a:pt x="253901" y="139898"/>
                </a:cubicBezTo>
                <a:cubicBezTo>
                  <a:pt x="254794" y="133400"/>
                  <a:pt x="250180" y="127397"/>
                  <a:pt x="243681" y="126504"/>
                </a:cubicBezTo>
                <a:cubicBezTo>
                  <a:pt x="235793" y="125462"/>
                  <a:pt x="227211" y="120898"/>
                  <a:pt x="218033" y="114002"/>
                </a:cubicBezTo>
                <a:cubicBezTo>
                  <a:pt x="198983" y="99616"/>
                  <a:pt x="173137" y="99616"/>
                  <a:pt x="154037" y="114002"/>
                </a:cubicBezTo>
                <a:cubicBezTo>
                  <a:pt x="142131" y="122982"/>
                  <a:pt x="133846" y="127050"/>
                  <a:pt x="127000" y="127050"/>
                </a:cubicBezTo>
                <a:cubicBezTo>
                  <a:pt x="120154" y="127050"/>
                  <a:pt x="111869" y="122982"/>
                  <a:pt x="99963" y="114002"/>
                </a:cubicBezTo>
                <a:cubicBezTo>
                  <a:pt x="80913" y="99616"/>
                  <a:pt x="55066" y="99616"/>
                  <a:pt x="35967" y="114002"/>
                </a:cubicBezTo>
                <a:cubicBezTo>
                  <a:pt x="26789" y="120898"/>
                  <a:pt x="18207" y="125462"/>
                  <a:pt x="10319" y="126504"/>
                </a:cubicBezTo>
                <a:cubicBezTo>
                  <a:pt x="3820" y="127347"/>
                  <a:pt x="-794" y="133350"/>
                  <a:pt x="99" y="139898"/>
                </a:cubicBezTo>
                <a:cubicBezTo>
                  <a:pt x="992" y="146447"/>
                  <a:pt x="6945" y="151011"/>
                  <a:pt x="13494" y="150118"/>
                </a:cubicBezTo>
                <a:cubicBezTo>
                  <a:pt x="27484" y="148233"/>
                  <a:pt x="40084" y="140742"/>
                  <a:pt x="50304" y="133003"/>
                </a:cubicBezTo>
                <a:cubicBezTo>
                  <a:pt x="60871" y="125016"/>
                  <a:pt x="75059" y="125016"/>
                  <a:pt x="85626" y="133003"/>
                </a:cubicBezTo>
                <a:cubicBezTo>
                  <a:pt x="97631" y="142081"/>
                  <a:pt x="111571" y="150813"/>
                  <a:pt x="127000" y="150813"/>
                </a:cubicBezTo>
                <a:cubicBezTo>
                  <a:pt x="142429" y="150813"/>
                  <a:pt x="156319" y="142032"/>
                  <a:pt x="168374" y="133003"/>
                </a:cubicBezTo>
                <a:cubicBezTo>
                  <a:pt x="178941" y="125016"/>
                  <a:pt x="193129" y="125016"/>
                  <a:pt x="203696" y="133003"/>
                </a:cubicBezTo>
                <a:close/>
                <a:moveTo>
                  <a:pt x="168374" y="204440"/>
                </a:moveTo>
                <a:cubicBezTo>
                  <a:pt x="178941" y="196453"/>
                  <a:pt x="193129" y="196453"/>
                  <a:pt x="203696" y="204440"/>
                </a:cubicBezTo>
                <a:cubicBezTo>
                  <a:pt x="213965" y="212179"/>
                  <a:pt x="226516" y="219670"/>
                  <a:pt x="240506" y="221555"/>
                </a:cubicBezTo>
                <a:cubicBezTo>
                  <a:pt x="247005" y="222448"/>
                  <a:pt x="253008" y="217835"/>
                  <a:pt x="253901" y="211336"/>
                </a:cubicBezTo>
                <a:cubicBezTo>
                  <a:pt x="254794" y="204837"/>
                  <a:pt x="250180" y="198834"/>
                  <a:pt x="243681" y="197941"/>
                </a:cubicBezTo>
                <a:cubicBezTo>
                  <a:pt x="235793" y="196900"/>
                  <a:pt x="227211" y="192336"/>
                  <a:pt x="218033" y="185440"/>
                </a:cubicBezTo>
                <a:cubicBezTo>
                  <a:pt x="198983" y="171053"/>
                  <a:pt x="173137" y="171053"/>
                  <a:pt x="154037" y="185440"/>
                </a:cubicBezTo>
                <a:cubicBezTo>
                  <a:pt x="142131" y="194419"/>
                  <a:pt x="133846" y="198487"/>
                  <a:pt x="127000" y="198487"/>
                </a:cubicBezTo>
                <a:cubicBezTo>
                  <a:pt x="120154" y="198487"/>
                  <a:pt x="111869" y="194419"/>
                  <a:pt x="99963" y="185440"/>
                </a:cubicBezTo>
                <a:cubicBezTo>
                  <a:pt x="80913" y="171053"/>
                  <a:pt x="55066" y="171053"/>
                  <a:pt x="35967" y="185440"/>
                </a:cubicBezTo>
                <a:cubicBezTo>
                  <a:pt x="26789" y="192336"/>
                  <a:pt x="18207" y="196900"/>
                  <a:pt x="10319" y="197941"/>
                </a:cubicBezTo>
                <a:cubicBezTo>
                  <a:pt x="3820" y="198834"/>
                  <a:pt x="-794" y="204788"/>
                  <a:pt x="99" y="211336"/>
                </a:cubicBezTo>
                <a:cubicBezTo>
                  <a:pt x="992" y="217884"/>
                  <a:pt x="6945" y="222448"/>
                  <a:pt x="13494" y="221555"/>
                </a:cubicBezTo>
                <a:cubicBezTo>
                  <a:pt x="27484" y="219670"/>
                  <a:pt x="40084" y="212179"/>
                  <a:pt x="50304" y="204440"/>
                </a:cubicBezTo>
                <a:cubicBezTo>
                  <a:pt x="60871" y="196453"/>
                  <a:pt x="75059" y="196453"/>
                  <a:pt x="85626" y="204440"/>
                </a:cubicBezTo>
                <a:cubicBezTo>
                  <a:pt x="97631" y="213519"/>
                  <a:pt x="111571" y="222250"/>
                  <a:pt x="127000" y="222250"/>
                </a:cubicBezTo>
                <a:cubicBezTo>
                  <a:pt x="142429" y="222250"/>
                  <a:pt x="156319" y="213469"/>
                  <a:pt x="168374" y="204440"/>
                </a:cubicBezTo>
                <a:close/>
              </a:path>
            </a:pathLst>
          </a:custGeom>
          <a:solidFill>
            <a:srgbClr val="C9A87C"/>
          </a:solidFill>
        </p:spPr>
      </p:sp>
      <p:sp>
        <p:nvSpPr>
          <p:cNvPr id="1048843" name="Text 29"/>
          <p:cNvSpPr/>
          <p:nvPr/>
        </p:nvSpPr>
        <p:spPr>
          <a:xfrm>
            <a:off x="8750300" y="2032000"/>
            <a:ext cx="69215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20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Cuenca Murray-Darling</a:t>
            </a:r>
            <a:endParaRPr dirty="0" sz="1600" lang="en-US"/>
          </a:p>
        </p:txBody>
      </p:sp>
      <p:sp>
        <p:nvSpPr>
          <p:cNvPr id="1048844" name="Text 30"/>
          <p:cNvSpPr/>
          <p:nvPr/>
        </p:nvSpPr>
        <p:spPr>
          <a:xfrm>
            <a:off x="8432800" y="2540000"/>
            <a:ext cx="7213600" cy="609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dirty="0" sz="16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Principal sistema fluvial de Australia, vital para la agricultura y el abastecimiento urbano.</a:t>
            </a:r>
            <a:endParaRPr dirty="0" sz="1600" lang="en-US"/>
          </a:p>
        </p:txBody>
      </p:sp>
      <p:sp>
        <p:nvSpPr>
          <p:cNvPr id="1048845" name="Shape 31"/>
          <p:cNvSpPr/>
          <p:nvPr/>
        </p:nvSpPr>
        <p:spPr>
          <a:xfrm>
            <a:off x="8432800" y="3302000"/>
            <a:ext cx="7112000" cy="1270000"/>
          </a:xfrm>
          <a:prstGeom prst="roundRect">
            <a:avLst>
              <a:gd name="adj" fmla="val 4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846" name="Text 32"/>
          <p:cNvSpPr/>
          <p:nvPr/>
        </p:nvSpPr>
        <p:spPr>
          <a:xfrm>
            <a:off x="8585200" y="34544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 del cambio climático:</a:t>
            </a:r>
            <a:endParaRPr dirty="0" sz="1600" lang="en-US"/>
          </a:p>
        </p:txBody>
      </p:sp>
      <p:sp>
        <p:nvSpPr>
          <p:cNvPr id="1048847" name="Text 33"/>
          <p:cNvSpPr/>
          <p:nvPr/>
        </p:nvSpPr>
        <p:spPr>
          <a:xfrm>
            <a:off x="8585200" y="3759200"/>
            <a:ext cx="69596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-15%</a:t>
            </a:r>
            <a:endParaRPr dirty="0" sz="1600" lang="en-US"/>
          </a:p>
        </p:txBody>
      </p:sp>
      <p:sp>
        <p:nvSpPr>
          <p:cNvPr id="1048848" name="Text 34"/>
          <p:cNvSpPr/>
          <p:nvPr/>
        </p:nvSpPr>
        <p:spPr>
          <a:xfrm>
            <a:off x="8585200" y="41656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Reducción del caudal por cada 1°C de aumento</a:t>
            </a:r>
            <a:endParaRPr dirty="0" sz="1600" lang="en-US"/>
          </a:p>
        </p:txBody>
      </p:sp>
      <p:sp>
        <p:nvSpPr>
          <p:cNvPr id="1048849" name="Shape 35"/>
          <p:cNvSpPr/>
          <p:nvPr/>
        </p:nvSpPr>
        <p:spPr>
          <a:xfrm>
            <a:off x="8432800" y="4673600"/>
            <a:ext cx="7112000" cy="1270000"/>
          </a:xfrm>
          <a:prstGeom prst="roundRect">
            <a:avLst>
              <a:gd name="adj" fmla="val 4000"/>
            </a:avLst>
          </a:prstGeom>
          <a:solidFill>
            <a:srgbClr val="1A2E35">
              <a:alpha val="70196"/>
            </a:srgbClr>
          </a:solidFill>
        </p:spPr>
      </p:sp>
      <p:sp>
        <p:nvSpPr>
          <p:cNvPr id="1048850" name="Text 36"/>
          <p:cNvSpPr/>
          <p:nvPr/>
        </p:nvSpPr>
        <p:spPr>
          <a:xfrm>
            <a:off x="8585200" y="48260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Pérdida de agua:</a:t>
            </a:r>
            <a:endParaRPr dirty="0" sz="1600" lang="en-US"/>
          </a:p>
        </p:txBody>
      </p:sp>
      <p:sp>
        <p:nvSpPr>
          <p:cNvPr id="1048851" name="Text 37"/>
          <p:cNvSpPr/>
          <p:nvPr/>
        </p:nvSpPr>
        <p:spPr>
          <a:xfrm>
            <a:off x="8585200" y="5130800"/>
            <a:ext cx="6959600" cy="4064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10000"/>
              </a:lnSpc>
            </a:pPr>
            <a:r>
              <a:rPr b="1" dirty="0" sz="2400" lang="en-US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1.850 GL</a:t>
            </a:r>
            <a:endParaRPr dirty="0" sz="1600" lang="en-US"/>
          </a:p>
        </p:txBody>
      </p:sp>
      <p:sp>
        <p:nvSpPr>
          <p:cNvPr id="1048852" name="Text 38"/>
          <p:cNvSpPr/>
          <p:nvPr/>
        </p:nvSpPr>
        <p:spPr>
          <a:xfrm>
            <a:off x="8585200" y="5537200"/>
            <a:ext cx="68961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Gigalitros menos por grado de temperatura</a:t>
            </a:r>
            <a:endParaRPr dirty="0" sz="1600" lang="en-US"/>
          </a:p>
        </p:txBody>
      </p:sp>
      <p:sp>
        <p:nvSpPr>
          <p:cNvPr id="1048853" name="Shape 39"/>
          <p:cNvSpPr/>
          <p:nvPr/>
        </p:nvSpPr>
        <p:spPr>
          <a:xfrm>
            <a:off x="8439150" y="6051550"/>
            <a:ext cx="7099300" cy="825500"/>
          </a:xfrm>
          <a:prstGeom prst="roundRect">
            <a:avLst>
              <a:gd name="adj" fmla="val 6154"/>
            </a:avLst>
          </a:prstGeom>
          <a:solidFill>
            <a:srgbClr val="D8976C">
              <a:alpha val="20000"/>
            </a:srgbClr>
          </a:solidFill>
          <a:ln w="12700">
            <a:solidFill>
              <a:srgbClr val="D8976C">
                <a:alpha val="40000"/>
              </a:srgbClr>
            </a:solidFill>
            <a:prstDash val="solid"/>
          </a:ln>
        </p:spPr>
      </p:sp>
      <p:sp>
        <p:nvSpPr>
          <p:cNvPr id="1048854" name="Text 40"/>
          <p:cNvSpPr/>
          <p:nvPr/>
        </p:nvSpPr>
        <p:spPr>
          <a:xfrm>
            <a:off x="8597900" y="6210300"/>
            <a:ext cx="6870700" cy="508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E5E5E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Situación crítica:</a:t>
            </a:r>
            <a:r>
              <a:rPr dirty="0" sz="1400" lang="en-US">
                <a:solidFill>
                  <a:srgbClr val="E5E5E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Los últimos 10 años mostraron reducciones significativas, con niveles previstos para 2030 ya alcanzados.</a:t>
            </a:r>
            <a:endParaRPr dirty="0" sz="1600" lang="en-US"/>
          </a:p>
        </p:txBody>
      </p:sp>
      <p:sp>
        <p:nvSpPr>
          <p:cNvPr id="1048855" name="Shape 41"/>
          <p:cNvSpPr/>
          <p:nvPr/>
        </p:nvSpPr>
        <p:spPr>
          <a:xfrm>
            <a:off x="8229600" y="7239000"/>
            <a:ext cx="7518400" cy="2184400"/>
          </a:xfrm>
          <a:prstGeom prst="roundRect">
            <a:avLst>
              <a:gd name="adj" fmla="val 4651"/>
            </a:avLst>
          </a:prstGeom>
          <a:solidFill>
            <a:srgbClr val="E5E5E5">
              <a:alpha val="5098"/>
            </a:srgbClr>
          </a:solidFill>
        </p:spPr>
      </p:sp>
      <p:sp>
        <p:nvSpPr>
          <p:cNvPr id="1048856" name="Text 42"/>
          <p:cNvSpPr/>
          <p:nvPr/>
        </p:nvSpPr>
        <p:spPr>
          <a:xfrm>
            <a:off x="8432800" y="7442200"/>
            <a:ext cx="7226300" cy="3556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30000"/>
              </a:lnSpc>
            </a:pPr>
            <a:r>
              <a:rPr b="1" dirty="0" sz="1800" lang="en-US">
                <a:solidFill>
                  <a:srgbClr val="D8976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Distribución del Agua</a:t>
            </a:r>
            <a:endParaRPr dirty="0" sz="1600" lang="en-US"/>
          </a:p>
        </p:txBody>
      </p:sp>
      <p:sp>
        <p:nvSpPr>
          <p:cNvPr id="1048857" name="Text 43"/>
          <p:cNvSpPr/>
          <p:nvPr/>
        </p:nvSpPr>
        <p:spPr>
          <a:xfrm>
            <a:off x="8432800" y="7899400"/>
            <a:ext cx="10414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Uso agrícola</a:t>
            </a:r>
            <a:endParaRPr dirty="0" sz="1600" lang="en-US"/>
          </a:p>
        </p:txBody>
      </p:sp>
      <p:sp>
        <p:nvSpPr>
          <p:cNvPr id="1048858" name="Shape 44"/>
          <p:cNvSpPr/>
          <p:nvPr/>
        </p:nvSpPr>
        <p:spPr>
          <a:xfrm>
            <a:off x="9531350" y="7975600"/>
            <a:ext cx="55245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8859" name="Shape 45"/>
          <p:cNvSpPr/>
          <p:nvPr/>
        </p:nvSpPr>
        <p:spPr>
          <a:xfrm>
            <a:off x="9531350" y="7975600"/>
            <a:ext cx="35941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8860" name="Text 46"/>
          <p:cNvSpPr/>
          <p:nvPr/>
        </p:nvSpPr>
        <p:spPr>
          <a:xfrm>
            <a:off x="15205670" y="7899400"/>
            <a:ext cx="4318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65%</a:t>
            </a:r>
            <a:endParaRPr dirty="0" sz="1600" lang="en-US"/>
          </a:p>
        </p:txBody>
      </p:sp>
      <p:sp>
        <p:nvSpPr>
          <p:cNvPr id="1048861" name="Text 47"/>
          <p:cNvSpPr/>
          <p:nvPr/>
        </p:nvSpPr>
        <p:spPr>
          <a:xfrm>
            <a:off x="8432800" y="8255000"/>
            <a:ext cx="9779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Uso urbano</a:t>
            </a:r>
            <a:endParaRPr dirty="0" sz="1600" lang="en-US"/>
          </a:p>
        </p:txBody>
      </p:sp>
      <p:sp>
        <p:nvSpPr>
          <p:cNvPr id="1048862" name="Shape 48"/>
          <p:cNvSpPr/>
          <p:nvPr/>
        </p:nvSpPr>
        <p:spPr>
          <a:xfrm>
            <a:off x="9476879" y="8331200"/>
            <a:ext cx="55626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8863" name="Shape 49"/>
          <p:cNvSpPr/>
          <p:nvPr/>
        </p:nvSpPr>
        <p:spPr>
          <a:xfrm>
            <a:off x="9476879" y="8331200"/>
            <a:ext cx="1117600" cy="101600"/>
          </a:xfrm>
          <a:prstGeom prst="roundRect">
            <a:avLst>
              <a:gd name="adj" fmla="val 50000"/>
            </a:avLst>
          </a:prstGeom>
          <a:solidFill>
            <a:srgbClr val="C9A87C"/>
          </a:solidFill>
        </p:spPr>
      </p:sp>
      <p:sp>
        <p:nvSpPr>
          <p:cNvPr id="1048864" name="Text 50"/>
          <p:cNvSpPr/>
          <p:nvPr/>
        </p:nvSpPr>
        <p:spPr>
          <a:xfrm>
            <a:off x="15193367" y="8255000"/>
            <a:ext cx="4445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20%</a:t>
            </a:r>
            <a:endParaRPr dirty="0" sz="1600" lang="en-US"/>
          </a:p>
        </p:txBody>
      </p:sp>
      <p:sp>
        <p:nvSpPr>
          <p:cNvPr id="1048865" name="Text 51"/>
          <p:cNvSpPr/>
          <p:nvPr/>
        </p:nvSpPr>
        <p:spPr>
          <a:xfrm>
            <a:off x="8432800" y="8610600"/>
            <a:ext cx="11430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Uso industrial</a:t>
            </a:r>
            <a:endParaRPr dirty="0" sz="1600" lang="en-US"/>
          </a:p>
        </p:txBody>
      </p:sp>
      <p:sp>
        <p:nvSpPr>
          <p:cNvPr id="1048866" name="Shape 52"/>
          <p:cNvSpPr/>
          <p:nvPr/>
        </p:nvSpPr>
        <p:spPr>
          <a:xfrm>
            <a:off x="9633942" y="8686800"/>
            <a:ext cx="54356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8867" name="Shape 53"/>
          <p:cNvSpPr/>
          <p:nvPr/>
        </p:nvSpPr>
        <p:spPr>
          <a:xfrm>
            <a:off x="9633942" y="8686800"/>
            <a:ext cx="546100" cy="101600"/>
          </a:xfrm>
          <a:prstGeom prst="roundRect">
            <a:avLst>
              <a:gd name="adj" fmla="val 50000"/>
            </a:avLst>
          </a:prstGeom>
          <a:solidFill>
            <a:srgbClr val="D8976C"/>
          </a:solidFill>
        </p:spPr>
      </p:sp>
      <p:sp>
        <p:nvSpPr>
          <p:cNvPr id="1048868" name="Text 54"/>
          <p:cNvSpPr/>
          <p:nvPr/>
        </p:nvSpPr>
        <p:spPr>
          <a:xfrm>
            <a:off x="15227598" y="8610600"/>
            <a:ext cx="4064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10%</a:t>
            </a:r>
            <a:endParaRPr dirty="0" sz="1600" lang="en-US"/>
          </a:p>
        </p:txBody>
      </p:sp>
      <p:sp>
        <p:nvSpPr>
          <p:cNvPr id="1048869" name="Text 55"/>
          <p:cNvSpPr/>
          <p:nvPr/>
        </p:nvSpPr>
        <p:spPr>
          <a:xfrm>
            <a:off x="8432800" y="8966200"/>
            <a:ext cx="13335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dirty="0" sz="1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Medio ambiente</a:t>
            </a:r>
            <a:endParaRPr dirty="0" sz="1600" lang="en-US"/>
          </a:p>
        </p:txBody>
      </p:sp>
      <p:sp>
        <p:nvSpPr>
          <p:cNvPr id="1048870" name="Shape 56"/>
          <p:cNvSpPr/>
          <p:nvPr/>
        </p:nvSpPr>
        <p:spPr>
          <a:xfrm>
            <a:off x="9832876" y="9042400"/>
            <a:ext cx="5321300" cy="101600"/>
          </a:xfrm>
          <a:prstGeom prst="roundRect">
            <a:avLst>
              <a:gd name="adj" fmla="val 50000"/>
            </a:avLst>
          </a:prstGeom>
          <a:solidFill>
            <a:srgbClr val="E5E5E5">
              <a:alpha val="10196"/>
            </a:srgbClr>
          </a:solidFill>
        </p:spPr>
      </p:sp>
      <p:sp>
        <p:nvSpPr>
          <p:cNvPr id="1048871" name="Shape 57"/>
          <p:cNvSpPr/>
          <p:nvPr/>
        </p:nvSpPr>
        <p:spPr>
          <a:xfrm>
            <a:off x="9832876" y="9042400"/>
            <a:ext cx="266700" cy="101600"/>
          </a:xfrm>
          <a:prstGeom prst="roundRect">
            <a:avLst>
              <a:gd name="adj" fmla="val 50000"/>
            </a:avLst>
          </a:prstGeom>
          <a:solidFill>
            <a:srgbClr val="C9A87C"/>
          </a:solidFill>
        </p:spPr>
      </p:sp>
      <p:sp>
        <p:nvSpPr>
          <p:cNvPr id="1048872" name="Text 58"/>
          <p:cNvSpPr/>
          <p:nvPr/>
        </p:nvSpPr>
        <p:spPr>
          <a:xfrm>
            <a:off x="15303698" y="8966200"/>
            <a:ext cx="330200" cy="254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lang="en-US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5%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2E35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Image 0" descr="https://kimi-web-img.moonshot.cn/img/www.gowalkabouttravel.com/68560d0604a4bff9a81111038a037db9696cf850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25000"/>
          </a:blip>
          <a:srcRect l="0" t="5837" r="0" b="5837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1048876" name="Shape 0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A2E35">
                  <a:alpha val="98000"/>
                </a:srgbClr>
              </a:gs>
              <a:gs pos="50000">
                <a:srgbClr val="1A2E35">
                  <a:alpha val="90000"/>
                </a:srgbClr>
              </a:gs>
              <a:gs pos="100000">
                <a:srgbClr val="1A2E35">
                  <a:alpha val="70000"/>
                </a:srgbClr>
              </a:gs>
            </a:gsLst>
            <a:lin ang="0" scaled="1"/>
          </a:gradFill>
        </p:spPr>
      </p:sp>
      <p:sp>
        <p:nvSpPr>
          <p:cNvPr id="1048877" name="Text 1"/>
          <p:cNvSpPr/>
          <p:nvPr/>
        </p:nvSpPr>
        <p:spPr>
          <a:xfrm>
            <a:off x="508000" y="3225800"/>
            <a:ext cx="1738610" cy="19685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20000"/>
              </a:lnSpc>
            </a:pPr>
            <a:r>
              <a:rPr b="1" dirty="0" sz="1400" kern="0" lang="en-US" spc="42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Capítulo 03</a:t>
            </a:r>
            <a:endParaRPr dirty="0" sz="1600" lang="en-US"/>
          </a:p>
        </p:txBody>
      </p:sp>
      <p:sp>
        <p:nvSpPr>
          <p:cNvPr id="1048878" name="Text 2"/>
          <p:cNvSpPr/>
          <p:nvPr/>
        </p:nvSpPr>
        <p:spPr>
          <a:xfrm>
            <a:off x="508000" y="3676650"/>
            <a:ext cx="15697200" cy="11430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00000"/>
              </a:lnSpc>
            </a:pPr>
            <a:r>
              <a:rPr b="1" dirty="0" sz="7200" lang="en-US">
                <a:solidFill>
                  <a:srgbClr val="E5E5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Biodiversidad</a:t>
            </a:r>
            <a:endParaRPr dirty="0" sz="1600" lang="en-US"/>
          </a:p>
        </p:txBody>
      </p:sp>
      <p:sp>
        <p:nvSpPr>
          <p:cNvPr id="1048879" name="Shape 3"/>
          <p:cNvSpPr/>
          <p:nvPr/>
        </p:nvSpPr>
        <p:spPr>
          <a:xfrm>
            <a:off x="508000" y="5124450"/>
            <a:ext cx="1625600" cy="50800"/>
          </a:xfrm>
          <a:prstGeom prst="roundRect">
            <a:avLst>
              <a:gd name="adj" fmla="val 0"/>
            </a:avLst>
          </a:prstGeom>
          <a:solidFill>
            <a:srgbClr val="D8976C"/>
          </a:solidFill>
        </p:spPr>
      </p:sp>
      <p:sp>
        <p:nvSpPr>
          <p:cNvPr id="1048880" name="Text 4"/>
          <p:cNvSpPr/>
          <p:nvPr/>
        </p:nvSpPr>
        <p:spPr>
          <a:xfrm>
            <a:off x="508000" y="5480050"/>
            <a:ext cx="8686800" cy="495300"/>
          </a:xfrm>
          <a:prstGeom prst="rect"/>
          <a:noFill/>
        </p:spPr>
        <p:txBody>
          <a:bodyPr anchor="ctr" bIns="0" lIns="0" rIns="0" rtlCol="0" tIns="0" wrap="square"/>
          <a:p>
            <a:pPr>
              <a:lnSpc>
                <a:spcPct val="140000"/>
              </a:lnSpc>
            </a:pPr>
            <a:r>
              <a:rPr dirty="0" sz="2400" lang="en-US">
                <a:solidFill>
                  <a:srgbClr val="E5E5E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Ecosistemas únicos y conservación ambiental</a:t>
            </a:r>
            <a:endParaRPr dirty="0" sz="1600"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Moonshot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Australia: Geografía Física y Socioeconómica</dc:title>
  <dc:creator>Kimi</dc:creator>
  <cp:lastModifiedBy>Kimi</cp:lastModifiedBy>
  <dcterms:created xsi:type="dcterms:W3CDTF">2026-04-20T23:02:45Z</dcterms:created>
  <dcterms:modified xsi:type="dcterms:W3CDTF">2026-04-20T15:07:36Z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{"Label":"Australia: Geografía Física y Socioeconómica","ContentProducer":"001191110108MACG2KBH8F10000","ProduceID":"","ReservedCode1":"","ContentPropagator":"001191110108MACG2KBH8F20000","PropagateID":"","ReservedCode2":""}</vt:lpwstr>
  </property>
  <property fmtid="{D5CDD505-2E9C-101B-9397-08002B2CF9AE}" pid="3" name="ICV">
    <vt:lpwstr>083d581f35ac4ab79e317ac3177e6712</vt:lpwstr>
  </property>
</Properties>
</file>