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80" r:id="rId3"/>
    <p:sldId id="258" r:id="rId4"/>
    <p:sldId id="259" r:id="rId5"/>
    <p:sldId id="260" r:id="rId6"/>
    <p:sldId id="298" r:id="rId7"/>
    <p:sldId id="300" r:id="rId8"/>
    <p:sldId id="301" r:id="rId9"/>
    <p:sldId id="302" r:id="rId10"/>
    <p:sldId id="303" r:id="rId11"/>
    <p:sldId id="262" r:id="rId12"/>
    <p:sldId id="264" r:id="rId13"/>
    <p:sldId id="309" r:id="rId14"/>
    <p:sldId id="310" r:id="rId15"/>
    <p:sldId id="265" r:id="rId16"/>
    <p:sldId id="266" r:id="rId17"/>
    <p:sldId id="267" r:id="rId18"/>
    <p:sldId id="269" r:id="rId19"/>
    <p:sldId id="270" r:id="rId20"/>
    <p:sldId id="297" r:id="rId21"/>
    <p:sldId id="272" r:id="rId22"/>
    <p:sldId id="273" r:id="rId23"/>
    <p:sldId id="274" r:id="rId24"/>
    <p:sldId id="275" r:id="rId25"/>
    <p:sldId id="277" r:id="rId26"/>
    <p:sldId id="278" r:id="rId27"/>
    <p:sldId id="279" r:id="rId28"/>
    <p:sldId id="281" r:id="rId29"/>
    <p:sldId id="282" r:id="rId30"/>
    <p:sldId id="283" r:id="rId31"/>
    <p:sldId id="286" r:id="rId32"/>
    <p:sldId id="289" r:id="rId33"/>
    <p:sldId id="284" r:id="rId34"/>
    <p:sldId id="285" r:id="rId35"/>
    <p:sldId id="299" r:id="rId36"/>
    <p:sldId id="287" r:id="rId37"/>
    <p:sldId id="308" r:id="rId38"/>
    <p:sldId id="291" r:id="rId39"/>
    <p:sldId id="292" r:id="rId40"/>
    <p:sldId id="293" r:id="rId41"/>
    <p:sldId id="294" r:id="rId42"/>
    <p:sldId id="296" r:id="rId43"/>
    <p:sldId id="307" r:id="rId44"/>
    <p:sldId id="305" r:id="rId45"/>
    <p:sldId id="306" r:id="rId46"/>
    <p:sldId id="304"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F79661-EC44-4107-8B02-E30E149A54F9}" type="datetimeFigureOut">
              <a:rPr lang="es-ES" smtClean="0"/>
              <a:t>19/06/2024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8EA0B-B90D-4099-B0B9-2D6F6EB1A5D6}" type="slidenum">
              <a:rPr lang="es-ES" smtClean="0"/>
              <a:t>‹Nº›</a:t>
            </a:fld>
            <a:endParaRPr lang="es-ES"/>
          </a:p>
        </p:txBody>
      </p:sp>
    </p:spTree>
    <p:extLst>
      <p:ext uri="{BB962C8B-B14F-4D97-AF65-F5344CB8AC3E}">
        <p14:creationId xmlns:p14="http://schemas.microsoft.com/office/powerpoint/2010/main" val="251525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19/06/2024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19/06/2024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19/06/2024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t>19/06/2024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t>19/06/2024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t>19/06/2024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19/06/2024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19/06/2024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19/06/2024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19/06/2024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980729"/>
            <a:ext cx="8892480" cy="2304255"/>
          </a:xfrm>
        </p:spPr>
        <p:txBody>
          <a:bodyPr>
            <a:normAutofit fontScale="90000"/>
          </a:bodyPr>
          <a:lstStyle/>
          <a:p>
            <a:r>
              <a:rPr lang="es-ES" dirty="0"/>
              <a:t>Tema: Biosfera</a:t>
            </a:r>
            <a:br>
              <a:rPr lang="es-ES" dirty="0"/>
            </a:br>
            <a:r>
              <a:rPr lang="es-ES" dirty="0"/>
              <a:t>Influencia de los factores topográfico y edáfico en la distribución de los seres vivos. </a:t>
            </a:r>
          </a:p>
        </p:txBody>
      </p:sp>
      <p:sp>
        <p:nvSpPr>
          <p:cNvPr id="3" name="2 Subtítulo"/>
          <p:cNvSpPr>
            <a:spLocks noGrp="1"/>
          </p:cNvSpPr>
          <p:nvPr>
            <p:ph type="subTitle" idx="1"/>
          </p:nvPr>
        </p:nvSpPr>
        <p:spPr>
          <a:xfrm>
            <a:off x="1259632" y="3429000"/>
            <a:ext cx="6400800" cy="1752600"/>
          </a:xfrm>
        </p:spPr>
        <p:txBody>
          <a:bodyPr/>
          <a:lstStyle/>
          <a:p>
            <a:r>
              <a:rPr lang="es-ES" dirty="0">
                <a:solidFill>
                  <a:schemeClr val="tx1"/>
                </a:solidFill>
              </a:rPr>
              <a:t>Autora: M. Sc. Rene Blanco Saranova</a:t>
            </a:r>
          </a:p>
          <a:p>
            <a:r>
              <a:rPr lang="es-ES" dirty="0">
                <a:solidFill>
                  <a:schemeClr val="tx1"/>
                </a:solidFill>
              </a:rPr>
              <a:t>Universidad de Artemisa</a:t>
            </a:r>
          </a:p>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581128"/>
            <a:ext cx="3103169"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02 charrascos de la Bander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589049"/>
            <a:ext cx="2771800" cy="20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684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Cara N-S de Pico Joaquí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6732240"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5"/>
          <p:cNvSpPr txBox="1">
            <a:spLocks noChangeArrowheads="1"/>
          </p:cNvSpPr>
          <p:nvPr/>
        </p:nvSpPr>
        <p:spPr bwMode="auto">
          <a:xfrm>
            <a:off x="153224" y="241610"/>
            <a:ext cx="894603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t>Matorral montano (</a:t>
            </a:r>
            <a:r>
              <a:rPr lang="es-ES" sz="2800" b="1" dirty="0" err="1"/>
              <a:t>subparámo</a:t>
            </a:r>
            <a:r>
              <a:rPr lang="es-ES" sz="2800" b="1" dirty="0"/>
              <a:t>). Se encuentran en las cumbres de las altas montañas de Cuba oriental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902" y="1196752"/>
            <a:ext cx="3054361" cy="207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43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a:t>Laderas de solana y umbría</a:t>
            </a:r>
          </a:p>
        </p:txBody>
      </p:sp>
      <p:sp>
        <p:nvSpPr>
          <p:cNvPr id="3" name="2 Marcador de contenido"/>
          <p:cNvSpPr>
            <a:spLocks noGrp="1"/>
          </p:cNvSpPr>
          <p:nvPr>
            <p:ph idx="1"/>
          </p:nvPr>
        </p:nvSpPr>
        <p:spPr>
          <a:xfrm>
            <a:off x="457200" y="836712"/>
            <a:ext cx="8229600" cy="5832648"/>
          </a:xfrm>
        </p:spPr>
        <p:txBody>
          <a:bodyPr>
            <a:normAutofit fontScale="85000" lnSpcReduction="10000"/>
          </a:bodyPr>
          <a:lstStyle/>
          <a:p>
            <a:pPr marL="0" indent="0">
              <a:buNone/>
            </a:pPr>
            <a:r>
              <a:rPr lang="es-ES" dirty="0"/>
              <a:t>El relieve también incide sobre el período de Insolación y por tanto sobre el aporte de energía</a:t>
            </a:r>
          </a:p>
          <a:p>
            <a:r>
              <a:rPr lang="es-ES" dirty="0"/>
              <a:t>En una cadena montañosa orientada de este a oeste en el hemisferio norte la </a:t>
            </a:r>
            <a:r>
              <a:rPr lang="es-ES" dirty="0">
                <a:solidFill>
                  <a:srgbClr val="FF0000"/>
                </a:solidFill>
              </a:rPr>
              <a:t>vertiente sur sufrirá a lo largo </a:t>
            </a:r>
            <a:r>
              <a:rPr lang="es-ES" dirty="0"/>
              <a:t>del año una incidencia mayor de los rayos solares, con ángulos de llegada mayores </a:t>
            </a:r>
            <a:r>
              <a:rPr lang="es-ES" dirty="0">
                <a:solidFill>
                  <a:srgbClr val="FF0000"/>
                </a:solidFill>
              </a:rPr>
              <a:t>(ladera de solana</a:t>
            </a:r>
            <a:r>
              <a:rPr lang="es-ES" dirty="0"/>
              <a:t>) y la </a:t>
            </a:r>
            <a:r>
              <a:rPr lang="es-ES" dirty="0">
                <a:solidFill>
                  <a:srgbClr val="FF0000"/>
                </a:solidFill>
              </a:rPr>
              <a:t>ladera norte </a:t>
            </a:r>
            <a:r>
              <a:rPr lang="es-ES" dirty="0"/>
              <a:t>recibe menos insolación es </a:t>
            </a:r>
            <a:r>
              <a:rPr lang="es-ES" dirty="0">
                <a:solidFill>
                  <a:srgbClr val="FF0000"/>
                </a:solidFill>
              </a:rPr>
              <a:t>ladera de umbría</a:t>
            </a:r>
            <a:r>
              <a:rPr lang="es-ES" dirty="0"/>
              <a:t>. </a:t>
            </a:r>
          </a:p>
          <a:p>
            <a:r>
              <a:rPr lang="es-ES" dirty="0"/>
              <a:t>Esto se recrudece a latitudes superiores a los 23º al Norte del Trópico de Cáncer en los que el Sol nunca estará en el cenit y por tanto los rayos siempre llegaran con una componente sur.</a:t>
            </a:r>
          </a:p>
          <a:p>
            <a:pPr marL="0" indent="0">
              <a:buNone/>
            </a:pPr>
            <a:r>
              <a:rPr lang="es-ES" dirty="0"/>
              <a:t>En el hemisferio austral el fenómeno es inverso, siendo la vertiente norte la que recibirá mayor energía</a:t>
            </a:r>
          </a:p>
        </p:txBody>
      </p:sp>
    </p:spTree>
    <p:extLst>
      <p:ext uri="{BB962C8B-B14F-4D97-AF65-F5344CB8AC3E}">
        <p14:creationId xmlns:p14="http://schemas.microsoft.com/office/powerpoint/2010/main" val="102991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a:t>Laderas de solana y umbría</a:t>
            </a:r>
          </a:p>
        </p:txBody>
      </p:sp>
      <p:sp>
        <p:nvSpPr>
          <p:cNvPr id="3" name="2 Marcador de contenido"/>
          <p:cNvSpPr>
            <a:spLocks noGrp="1"/>
          </p:cNvSpPr>
          <p:nvPr>
            <p:ph idx="1"/>
          </p:nvPr>
        </p:nvSpPr>
        <p:spPr>
          <a:xfrm>
            <a:off x="323528" y="980728"/>
            <a:ext cx="8363272" cy="5877272"/>
          </a:xfrm>
        </p:spPr>
        <p:txBody>
          <a:bodyPr>
            <a:normAutofit fontScale="92500" lnSpcReduction="10000"/>
          </a:bodyPr>
          <a:lstStyle/>
          <a:p>
            <a:pPr marL="0" indent="0">
              <a:buNone/>
            </a:pPr>
            <a:r>
              <a:rPr lang="es-ES" dirty="0"/>
              <a:t>En ambos hemisferios, al analizar cadenas orientadas norte-sur las vertientes occidentales serán las que mayor energía recibirán. </a:t>
            </a:r>
          </a:p>
          <a:p>
            <a:r>
              <a:rPr lang="es-ES" dirty="0"/>
              <a:t>En las horas de la mañana los rayos solares se encargarán de calentar la atmósfera en general, además de aportar el calor necesario para evaporar el rocío formado durante la noche. </a:t>
            </a:r>
          </a:p>
          <a:p>
            <a:r>
              <a:rPr lang="es-ES" dirty="0"/>
              <a:t>En la tarde los rayos solares tendrán un ángulo de incidencia menor en la </a:t>
            </a:r>
            <a:r>
              <a:rPr lang="es-ES" dirty="0">
                <a:solidFill>
                  <a:srgbClr val="FF0000"/>
                </a:solidFill>
              </a:rPr>
              <a:t>vertiente este (umbría</a:t>
            </a:r>
            <a:r>
              <a:rPr lang="es-ES" dirty="0"/>
              <a:t>) y llegarán con ángulos mayores en la </a:t>
            </a:r>
            <a:r>
              <a:rPr lang="es-ES" dirty="0">
                <a:solidFill>
                  <a:srgbClr val="FF0000"/>
                </a:solidFill>
              </a:rPr>
              <a:t>oeste (solana)</a:t>
            </a:r>
            <a:r>
              <a:rPr lang="es-ES" dirty="0"/>
              <a:t>, por lo que es esta la que recibirá mayor energía después que la atmósfera se ha calentado y el rocío se ha evaporado.</a:t>
            </a:r>
          </a:p>
        </p:txBody>
      </p:sp>
    </p:spTree>
    <p:extLst>
      <p:ext uri="{BB962C8B-B14F-4D97-AF65-F5344CB8AC3E}">
        <p14:creationId xmlns:p14="http://schemas.microsoft.com/office/powerpoint/2010/main" val="8109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528" y="31122"/>
            <a:ext cx="8136904" cy="898633"/>
          </a:xfrm>
        </p:spPr>
        <p:txBody>
          <a:bodyPr>
            <a:normAutofit/>
          </a:bodyPr>
          <a:lstStyle/>
          <a:p>
            <a:pPr algn="r"/>
            <a:r>
              <a:rPr lang="es-ES" sz="3600" dirty="0"/>
              <a:t>Influencia del relieve en la temperatura</a:t>
            </a:r>
          </a:p>
        </p:txBody>
      </p:sp>
      <p:pic>
        <p:nvPicPr>
          <p:cNvPr id="27651" name="Picture 3" descr="E:\Yola\DOCENCIA\GF PLAN  E\Atmósfera\imagen atmosfera nov 2\relie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29755"/>
            <a:ext cx="442798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Yola\DOCENCIA\GF PLAN  E\Atmósfera\imagen atmosfera nov 2\factores-geomorfolgicos-sobre-la-vegetacin-4-72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1" y="3234012"/>
            <a:ext cx="5688632" cy="347997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082398" y="764704"/>
            <a:ext cx="3061601" cy="5632311"/>
          </a:xfrm>
          <a:prstGeom prst="rect">
            <a:avLst/>
          </a:prstGeom>
          <a:noFill/>
        </p:spPr>
        <p:txBody>
          <a:bodyPr wrap="square" rtlCol="0">
            <a:spAutoFit/>
          </a:bodyPr>
          <a:lstStyle/>
          <a:p>
            <a:r>
              <a:rPr lang="es-ES" sz="2400" dirty="0"/>
              <a:t>Las laderas  de solana llegan a recibir hasta 10 veces más energía que las de umbría, lo que influye en el tipo de  vegetación que se establece en ellas.</a:t>
            </a:r>
          </a:p>
          <a:p>
            <a:r>
              <a:rPr lang="es-ES" sz="2400" dirty="0"/>
              <a:t>Esta relación es valida también para</a:t>
            </a:r>
          </a:p>
          <a:p>
            <a:r>
              <a:rPr lang="es-ES" sz="2400" dirty="0"/>
              <a:t>el factor luz por lo que en las laderas de solana se establecerán plantas que necesiten mayor cantidad de ella y en l</a:t>
            </a:r>
            <a:r>
              <a:rPr lang="es-ES" sz="2000" dirty="0"/>
              <a:t>a umbría de  sombra.</a:t>
            </a:r>
          </a:p>
        </p:txBody>
      </p:sp>
    </p:spTree>
    <p:extLst>
      <p:ext uri="{BB962C8B-B14F-4D97-AF65-F5344CB8AC3E}">
        <p14:creationId xmlns:p14="http://schemas.microsoft.com/office/powerpoint/2010/main" val="2175635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Laderas de solana y umbría</a:t>
            </a:r>
          </a:p>
        </p:txBody>
      </p:sp>
      <p:pic>
        <p:nvPicPr>
          <p:cNvPr id="1026" name="Picture 2" descr="E:\Yola\PROTOCOLOS\GEOGRAFÍA FISICA\De internet\atmosfera\imagen atmosfera nov 2\factores-geograficos-diversidad-climatica-iv--L-yfrHnu.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208912" cy="515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2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Yola\DOCENCIA\GF PLAN  E\Atmósfera\imagen atmosfera nov 2\Cliserie_50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09" y="1873186"/>
            <a:ext cx="5490683" cy="43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6262249" y="1196752"/>
            <a:ext cx="2289712" cy="5262979"/>
          </a:xfrm>
          <a:prstGeom prst="rect">
            <a:avLst/>
          </a:prstGeom>
          <a:noFill/>
        </p:spPr>
        <p:txBody>
          <a:bodyPr wrap="square" rtlCol="0">
            <a:spAutoFit/>
          </a:bodyPr>
          <a:lstStyle/>
          <a:p>
            <a:r>
              <a:rPr lang="es-ES" sz="2800" dirty="0"/>
              <a:t>Estas laderas también determinan diferencias en la altura de los pisos de vegetación que serán más elevados en la ladera de solana que en la de umbría</a:t>
            </a:r>
          </a:p>
        </p:txBody>
      </p:sp>
      <p:sp>
        <p:nvSpPr>
          <p:cNvPr id="8" name="1 Título"/>
          <p:cNvSpPr>
            <a:spLocks noGrp="1"/>
          </p:cNvSpPr>
          <p:nvPr>
            <p:ph type="title"/>
          </p:nvPr>
        </p:nvSpPr>
        <p:spPr>
          <a:xfrm>
            <a:off x="476345" y="332656"/>
            <a:ext cx="8136904" cy="936105"/>
          </a:xfrm>
        </p:spPr>
        <p:txBody>
          <a:bodyPr>
            <a:normAutofit/>
          </a:bodyPr>
          <a:lstStyle/>
          <a:p>
            <a:pPr algn="r"/>
            <a:r>
              <a:rPr lang="es-ES" sz="3600" dirty="0"/>
              <a:t>Influencia del relieve en la temperatura</a:t>
            </a:r>
          </a:p>
        </p:txBody>
      </p:sp>
    </p:spTree>
    <p:extLst>
      <p:ext uri="{BB962C8B-B14F-4D97-AF65-F5344CB8AC3E}">
        <p14:creationId xmlns:p14="http://schemas.microsoft.com/office/powerpoint/2010/main" val="251969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323528" y="274638"/>
            <a:ext cx="8363272" cy="922114"/>
          </a:xfrm>
        </p:spPr>
        <p:txBody>
          <a:bodyPr>
            <a:noAutofit/>
          </a:bodyPr>
          <a:lstStyle/>
          <a:p>
            <a:r>
              <a:rPr lang="es-ES" sz="3600" dirty="0"/>
              <a:t>Relieve diferencia climas en laderas de barlovento y sotavento </a:t>
            </a:r>
          </a:p>
        </p:txBody>
      </p:sp>
      <p:pic>
        <p:nvPicPr>
          <p:cNvPr id="44036" name="Picture 2" descr="E:\Yola\DOCENCIA\GF PLAN  E\Atmósfera\imagen atmosfera nov 2\efecto-foehn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416640"/>
            <a:ext cx="4608512" cy="507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Yola\DOCENCIA\GF PLAN  E\Atmósfera\imagen atmosfera nov 2\reliev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6062" y="1844824"/>
            <a:ext cx="394389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44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Título"/>
          <p:cNvSpPr>
            <a:spLocks noGrp="1"/>
          </p:cNvSpPr>
          <p:nvPr>
            <p:ph type="title"/>
          </p:nvPr>
        </p:nvSpPr>
        <p:spPr>
          <a:xfrm>
            <a:off x="457200" y="274638"/>
            <a:ext cx="8229600" cy="562074"/>
          </a:xfrm>
        </p:spPr>
        <p:txBody>
          <a:bodyPr>
            <a:normAutofit fontScale="90000"/>
          </a:bodyPr>
          <a:lstStyle/>
          <a:p>
            <a:pPr eaLnBrk="1" hangingPunct="1"/>
            <a:r>
              <a:rPr lang="es-ES" dirty="0"/>
              <a:t>Relieve</a:t>
            </a:r>
          </a:p>
        </p:txBody>
      </p:sp>
      <p:sp>
        <p:nvSpPr>
          <p:cNvPr id="80899" name="2 Marcador de contenido"/>
          <p:cNvSpPr>
            <a:spLocks noGrp="1"/>
          </p:cNvSpPr>
          <p:nvPr>
            <p:ph idx="1"/>
          </p:nvPr>
        </p:nvSpPr>
        <p:spPr/>
        <p:txBody>
          <a:bodyPr/>
          <a:lstStyle/>
          <a:p>
            <a:pPr eaLnBrk="1" hangingPunct="1"/>
            <a:endParaRPr lang="es-ES"/>
          </a:p>
        </p:txBody>
      </p:sp>
      <p:pic>
        <p:nvPicPr>
          <p:cNvPr id="809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15" y="897959"/>
            <a:ext cx="8958262"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436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dirty="0"/>
              <a:t>Tipos genéticos de precipitación</a:t>
            </a:r>
            <a:br>
              <a:rPr lang="es-ES" dirty="0"/>
            </a:br>
            <a:r>
              <a:rPr lang="es-ES" dirty="0"/>
              <a:t>Lluvia orográfica</a:t>
            </a:r>
          </a:p>
        </p:txBody>
      </p:sp>
      <p:sp>
        <p:nvSpPr>
          <p:cNvPr id="3" name="2 Marcador de contenido"/>
          <p:cNvSpPr>
            <a:spLocks noGrp="1"/>
          </p:cNvSpPr>
          <p:nvPr>
            <p:ph idx="1"/>
          </p:nvPr>
        </p:nvSpPr>
        <p:spPr>
          <a:xfrm>
            <a:off x="323528" y="1196752"/>
            <a:ext cx="8820472" cy="4929411"/>
          </a:xfrm>
        </p:spPr>
        <p:txBody>
          <a:bodyPr/>
          <a:lstStyle/>
          <a:p>
            <a:r>
              <a:rPr lang="es-ES" sz="2800" dirty="0"/>
              <a:t>Asociada a montañas.</a:t>
            </a:r>
          </a:p>
          <a:p>
            <a:r>
              <a:rPr lang="es-ES" sz="2800" dirty="0"/>
              <a:t>Las masas de aire forzadas por las cordilleras </a:t>
            </a:r>
            <a:r>
              <a:rPr lang="es-ES" sz="2800" dirty="0">
                <a:solidFill>
                  <a:srgbClr val="FF0000"/>
                </a:solidFill>
              </a:rPr>
              <a:t>se elevan</a:t>
            </a:r>
            <a:r>
              <a:rPr lang="es-ES" sz="2800" dirty="0"/>
              <a:t> </a:t>
            </a:r>
            <a:r>
              <a:rPr lang="es-ES" sz="2800" dirty="0">
                <a:solidFill>
                  <a:srgbClr val="FF0000"/>
                </a:solidFill>
              </a:rPr>
              <a:t>en la ladera de barlovento </a:t>
            </a:r>
            <a:r>
              <a:rPr lang="es-ES" sz="2800" dirty="0"/>
              <a:t>y </a:t>
            </a:r>
            <a:r>
              <a:rPr lang="es-ES" sz="2800" dirty="0">
                <a:solidFill>
                  <a:srgbClr val="FF0000"/>
                </a:solidFill>
              </a:rPr>
              <a:t>se enfrían adiabáticamente, se forman nubes y precipita</a:t>
            </a:r>
          </a:p>
          <a:p>
            <a:r>
              <a:rPr lang="es-ES" sz="2800" dirty="0"/>
              <a:t>Al sobrepasar la cima el aire </a:t>
            </a:r>
            <a:r>
              <a:rPr lang="es-ES" sz="2800" dirty="0">
                <a:solidFill>
                  <a:srgbClr val="FF0000"/>
                </a:solidFill>
              </a:rPr>
              <a:t>desciende por la ladera de sotavento, se calienta </a:t>
            </a:r>
          </a:p>
          <a:p>
            <a:pPr marL="0" indent="0">
              <a:buNone/>
            </a:pPr>
            <a:r>
              <a:rPr lang="es-ES" sz="2800" dirty="0">
                <a:solidFill>
                  <a:srgbClr val="FF0000"/>
                </a:solidFill>
              </a:rPr>
              <a:t>    adiabáticamente </a:t>
            </a:r>
          </a:p>
          <a:p>
            <a:pPr marL="0" indent="0">
              <a:buNone/>
            </a:pPr>
            <a:r>
              <a:rPr lang="es-ES" sz="2800" dirty="0">
                <a:solidFill>
                  <a:srgbClr val="FF0000"/>
                </a:solidFill>
              </a:rPr>
              <a:t>     y no precipita </a:t>
            </a:r>
            <a:r>
              <a:rPr lang="es-ES" sz="2800" dirty="0"/>
              <a:t>y se </a:t>
            </a:r>
          </a:p>
          <a:p>
            <a:pPr marL="0" indent="0">
              <a:buNone/>
            </a:pPr>
            <a:r>
              <a:rPr lang="es-ES" sz="2800" dirty="0"/>
              <a:t>      forman desiertos </a:t>
            </a:r>
          </a:p>
        </p:txBody>
      </p:sp>
      <p:pic>
        <p:nvPicPr>
          <p:cNvPr id="6" name="Picture 3" descr="E:\Yola\DOCENCIA\GF PLAN  E\Atmósfera\imagen atmosfera nov 2\orograf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662" y="3573016"/>
            <a:ext cx="4565826"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53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251520" y="274638"/>
            <a:ext cx="8435280" cy="850106"/>
          </a:xfrm>
        </p:spPr>
        <p:txBody>
          <a:bodyPr>
            <a:normAutofit fontScale="90000"/>
          </a:bodyPr>
          <a:lstStyle/>
          <a:p>
            <a:r>
              <a:rPr lang="es-ES" dirty="0"/>
              <a:t>Influencia del relieve en la precipitación</a:t>
            </a:r>
          </a:p>
        </p:txBody>
      </p:sp>
      <p:sp>
        <p:nvSpPr>
          <p:cNvPr id="2" name="1 CuadroTexto"/>
          <p:cNvSpPr txBox="1"/>
          <p:nvPr/>
        </p:nvSpPr>
        <p:spPr>
          <a:xfrm>
            <a:off x="6191672" y="1412776"/>
            <a:ext cx="2952328" cy="4401205"/>
          </a:xfrm>
          <a:prstGeom prst="rect">
            <a:avLst/>
          </a:prstGeom>
          <a:noFill/>
        </p:spPr>
        <p:txBody>
          <a:bodyPr wrap="square" rtlCol="0">
            <a:spAutoFit/>
          </a:bodyPr>
          <a:lstStyle/>
          <a:p>
            <a:r>
              <a:rPr lang="es-ES" sz="2800" dirty="0"/>
              <a:t>Da lugar a las laderas de: </a:t>
            </a:r>
          </a:p>
          <a:p>
            <a:pPr marL="457200" indent="-457200">
              <a:buFont typeface="Arial" pitchFamily="34" charset="0"/>
              <a:buChar char="•"/>
            </a:pPr>
            <a:r>
              <a:rPr lang="es-ES" sz="2800" u="sng" dirty="0"/>
              <a:t>Barlovento</a:t>
            </a:r>
            <a:r>
              <a:rPr lang="es-ES" sz="2800" dirty="0"/>
              <a:t>, la que recibe el viento es la húmeda, por lluvia orográfica </a:t>
            </a:r>
          </a:p>
          <a:p>
            <a:pPr marL="457200" indent="-457200">
              <a:buFont typeface="Arial" pitchFamily="34" charset="0"/>
              <a:buChar char="•"/>
            </a:pPr>
            <a:r>
              <a:rPr lang="es-ES" sz="2800" dirty="0"/>
              <a:t>S</a:t>
            </a:r>
            <a:r>
              <a:rPr lang="es-ES" sz="2800" u="sng" dirty="0"/>
              <a:t>otavento</a:t>
            </a:r>
            <a:r>
              <a:rPr lang="es-ES" sz="2800" dirty="0"/>
              <a:t> ladera seca con desiertos </a:t>
            </a:r>
          </a:p>
        </p:txBody>
      </p:sp>
      <p:pic>
        <p:nvPicPr>
          <p:cNvPr id="6" name="Picture 2" descr="E:\Yola\DOCENCIA\GF PLAN  E\Atmósfera\imagen atmosfera nov 2\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572412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93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ES" dirty="0"/>
              <a:t>Factores del ambiente</a:t>
            </a:r>
          </a:p>
        </p:txBody>
      </p:sp>
      <p:sp>
        <p:nvSpPr>
          <p:cNvPr id="3" name="2 Marcador de contenido"/>
          <p:cNvSpPr>
            <a:spLocks noGrp="1"/>
          </p:cNvSpPr>
          <p:nvPr>
            <p:ph idx="1"/>
          </p:nvPr>
        </p:nvSpPr>
        <p:spPr>
          <a:xfrm>
            <a:off x="251520" y="1268760"/>
            <a:ext cx="8892480" cy="5112568"/>
          </a:xfrm>
        </p:spPr>
        <p:txBody>
          <a:bodyPr>
            <a:normAutofit/>
          </a:bodyPr>
          <a:lstStyle/>
          <a:p>
            <a:pPr marL="0" indent="0">
              <a:buNone/>
            </a:pPr>
            <a:r>
              <a:rPr lang="es-ES" dirty="0"/>
              <a:t>Son los factores físicos o condiciones abióticas:</a:t>
            </a:r>
          </a:p>
          <a:p>
            <a:r>
              <a:rPr lang="es-ES" dirty="0"/>
              <a:t>Factores climáticos: temperatura y precipitaciones </a:t>
            </a:r>
          </a:p>
          <a:p>
            <a:r>
              <a:rPr lang="es-ES" dirty="0"/>
              <a:t> Factor topográfico: relieve </a:t>
            </a:r>
          </a:p>
          <a:p>
            <a:r>
              <a:rPr lang="es-ES" dirty="0"/>
              <a:t>  Factor edáfico: suelos. </a:t>
            </a:r>
          </a:p>
        </p:txBody>
      </p:sp>
    </p:spTree>
    <p:extLst>
      <p:ext uri="{BB962C8B-B14F-4D97-AF65-F5344CB8AC3E}">
        <p14:creationId xmlns:p14="http://schemas.microsoft.com/office/powerpoint/2010/main" val="135131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La vegetación varía entre laderas de barlovento y sotavento</a:t>
            </a:r>
          </a:p>
        </p:txBody>
      </p:sp>
      <p:pic>
        <p:nvPicPr>
          <p:cNvPr id="5" name="Picture 2" descr="E:\Yola\DOCENCIA\GF PLAN  E\Atmósfera\imagen atmosfera nov 2\8f12a84a5f793f3fdfbdca7bc176fb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615634"/>
            <a:ext cx="4067871" cy="2762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Yola\DOCENCIA\GF PLAN  E\Atmósfera\imagen atmosfera nov 2\Precipitaciones-advectiv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039" y="2996952"/>
            <a:ext cx="4497016"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62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p:cNvSpPr>
          <p:nvPr>
            <p:ph type="title"/>
          </p:nvPr>
        </p:nvSpPr>
        <p:spPr>
          <a:xfrm>
            <a:off x="179512" y="260648"/>
            <a:ext cx="9107363" cy="1512168"/>
          </a:xfrm>
        </p:spPr>
        <p:txBody>
          <a:bodyPr>
            <a:noAutofit/>
          </a:bodyPr>
          <a:lstStyle/>
          <a:p>
            <a:r>
              <a:rPr lang="es-ES_tradnl" sz="3600" dirty="0"/>
              <a:t>Montanas del Noreste de </a:t>
            </a:r>
            <a:r>
              <a:rPr lang="es-ES_tradnl" sz="3600" dirty="0" err="1"/>
              <a:t>Sagua</a:t>
            </a:r>
            <a:r>
              <a:rPr lang="es-ES_tradnl" sz="3600" dirty="0"/>
              <a:t> Baracoa coinciden al norte las laderas de barlovento y umbría y la vegetación es bosque húmedo </a:t>
            </a:r>
          </a:p>
        </p:txBody>
      </p:sp>
      <p:pic>
        <p:nvPicPr>
          <p:cNvPr id="29700" name="Picture 4" descr="turquino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b="2754"/>
          <a:stretch>
            <a:fillRect/>
          </a:stretch>
        </p:blipFill>
        <p:spPr>
          <a:xfrm>
            <a:off x="251520" y="1988840"/>
            <a:ext cx="4248150" cy="4321075"/>
          </a:xfrm>
          <a:noFill/>
          <a:ln/>
        </p:spPr>
      </p:pic>
      <p:pic>
        <p:nvPicPr>
          <p:cNvPr id="174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988840"/>
            <a:ext cx="3995737"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754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ppt_w</p:attrName>
                                        </p:attrNameLst>
                                      </p:cBhvr>
                                      <p:tavLst>
                                        <p:tav tm="0">
                                          <p:val>
                                            <p:strVal val="4*#ppt_w"/>
                                          </p:val>
                                        </p:tav>
                                        <p:tav tm="100000">
                                          <p:val>
                                            <p:strVal val="#ppt_w"/>
                                          </p:val>
                                        </p:tav>
                                      </p:tavLst>
                                    </p:anim>
                                    <p:anim calcmode="lin" valueType="num">
                                      <p:cBhvr>
                                        <p:cTn id="8" dur="500" fill="hold"/>
                                        <p:tgtEl>
                                          <p:spTgt spid="2970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cub0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4437112"/>
            <a:ext cx="4473678" cy="222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79512" y="0"/>
            <a:ext cx="8507288" cy="1417638"/>
          </a:xfrm>
        </p:spPr>
        <p:txBody>
          <a:bodyPr>
            <a:noAutofit/>
          </a:bodyPr>
          <a:lstStyle/>
          <a:p>
            <a:r>
              <a:rPr lang="es-ES" sz="3200" dirty="0"/>
              <a:t>En la vertiente  sur del sistema montañoso y la costa al pie de este coinciden las laderas  de sotavento y solana la vegetación es xerófila   </a:t>
            </a:r>
          </a:p>
        </p:txBody>
      </p:sp>
      <p:pic>
        <p:nvPicPr>
          <p:cNvPr id="6" name="Picture 4" descr="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36439"/>
            <a:ext cx="3888432" cy="484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ayos 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736439"/>
            <a:ext cx="4473678" cy="25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11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712968" cy="778098"/>
          </a:xfrm>
        </p:spPr>
        <p:txBody>
          <a:bodyPr>
            <a:noAutofit/>
          </a:bodyPr>
          <a:lstStyle/>
          <a:p>
            <a:r>
              <a:rPr lang="es-ES" sz="3600" dirty="0"/>
              <a:t>Comunidades relacionadas directamente </a:t>
            </a:r>
            <a:br>
              <a:rPr lang="es-ES" sz="3600" dirty="0"/>
            </a:br>
            <a:r>
              <a:rPr lang="es-ES" sz="3600" dirty="0"/>
              <a:t>con la topografía</a:t>
            </a:r>
          </a:p>
        </p:txBody>
      </p:sp>
      <p:sp>
        <p:nvSpPr>
          <p:cNvPr id="3" name="2 Marcador de contenido"/>
          <p:cNvSpPr>
            <a:spLocks noGrp="1"/>
          </p:cNvSpPr>
          <p:nvPr>
            <p:ph idx="1"/>
          </p:nvPr>
        </p:nvSpPr>
        <p:spPr>
          <a:xfrm>
            <a:off x="179512" y="1268760"/>
            <a:ext cx="8964488" cy="5589240"/>
          </a:xfrm>
        </p:spPr>
        <p:txBody>
          <a:bodyPr>
            <a:normAutofit fontScale="70000" lnSpcReduction="20000"/>
          </a:bodyPr>
          <a:lstStyle/>
          <a:p>
            <a:pPr marL="0" indent="0">
              <a:buNone/>
            </a:pPr>
            <a:r>
              <a:rPr lang="es-ES" sz="3400" dirty="0"/>
              <a:t>Existen comunidades vegetales que necesitan determinadas condiciones topográficas:</a:t>
            </a:r>
          </a:p>
          <a:p>
            <a:r>
              <a:rPr lang="es-ES" sz="3400" dirty="0"/>
              <a:t>Asociaciones de áreas cenagosas, pantanosas, que solamente se Instalan en depresiones con niveles freáticos superficiales  se desarrollan en áreas palustres formando grandes tapices homogéneos de continuo crecimiento por la superficie, mientras que mueren en su base para transformarse en turba.</a:t>
            </a:r>
          </a:p>
          <a:p>
            <a:r>
              <a:rPr lang="es-ES" sz="3400" dirty="0"/>
              <a:t> Comunidades que se Instalan en peñascos y laderas pedregosas y que ayudan a estabilizar el substrato, permitiendo que luego se colonice el suelo por una vegetación mas densa</a:t>
            </a:r>
          </a:p>
          <a:p>
            <a:pPr marL="0" indent="0">
              <a:buNone/>
            </a:pPr>
            <a:r>
              <a:rPr lang="es-ES" sz="3400" dirty="0"/>
              <a:t>Los primeros pobladores  son musgos y  líquenes capaces de formar una fina cubierta vegetal sobre la roca y permiten que sus restos se acumulen en las grietas  como suelo en los que comienzan a desarrollarse </a:t>
            </a:r>
            <a:r>
              <a:rPr lang="es-ES" sz="3400" dirty="0">
                <a:solidFill>
                  <a:srgbClr val="FF0000"/>
                </a:solidFill>
              </a:rPr>
              <a:t>plantas  rupícolas </a:t>
            </a:r>
            <a:r>
              <a:rPr lang="es-ES" sz="3400" dirty="0"/>
              <a:t>con una evolución posterior muy limitada que puede llegar al establecimiento de mía cubierta herbácea</a:t>
            </a:r>
            <a:r>
              <a:rPr lang="es-ES" dirty="0"/>
              <a:t>»</a:t>
            </a:r>
          </a:p>
        </p:txBody>
      </p:sp>
    </p:spTree>
    <p:extLst>
      <p:ext uri="{BB962C8B-B14F-4D97-AF65-F5344CB8AC3E}">
        <p14:creationId xmlns:p14="http://schemas.microsoft.com/office/powerpoint/2010/main" val="37245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acuatica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8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Text Box 3"/>
          <p:cNvSpPr txBox="1">
            <a:spLocks noChangeArrowheads="1"/>
          </p:cNvSpPr>
          <p:nvPr/>
        </p:nvSpPr>
        <p:spPr bwMode="auto">
          <a:xfrm>
            <a:off x="713508" y="278594"/>
            <a:ext cx="77169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3200" b="1" dirty="0"/>
              <a:t>Vegetación de lagunas en depresiones</a:t>
            </a:r>
          </a:p>
        </p:txBody>
      </p:sp>
    </p:spTree>
    <p:extLst>
      <p:ext uri="{BB962C8B-B14F-4D97-AF65-F5344CB8AC3E}">
        <p14:creationId xmlns:p14="http://schemas.microsoft.com/office/powerpoint/2010/main" val="517302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640960" cy="634082"/>
          </a:xfrm>
        </p:spPr>
        <p:txBody>
          <a:bodyPr>
            <a:normAutofit/>
          </a:bodyPr>
          <a:lstStyle/>
          <a:p>
            <a:r>
              <a:rPr lang="es-ES" sz="3200" b="1" dirty="0"/>
              <a:t>Plantas rupícolas en pendientes desnudas</a:t>
            </a:r>
          </a:p>
        </p:txBody>
      </p:sp>
      <p:pic>
        <p:nvPicPr>
          <p:cNvPr id="1026" name="Picture 2" descr="D:\YOLA\GF 3\PW\nuevos internet\rupico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80" y="1196752"/>
            <a:ext cx="831939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602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s-ES" sz="4000" dirty="0"/>
              <a:t>Especies en las pendientes </a:t>
            </a:r>
          </a:p>
        </p:txBody>
      </p:sp>
      <p:pic>
        <p:nvPicPr>
          <p:cNvPr id="6148" name="Picture 16" descr="bobacopsis cubensis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800600" y="1412776"/>
            <a:ext cx="4038600" cy="4149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Text Box 18"/>
          <p:cNvSpPr txBox="1">
            <a:spLocks noChangeArrowheads="1"/>
          </p:cNvSpPr>
          <p:nvPr/>
        </p:nvSpPr>
        <p:spPr bwMode="auto">
          <a:xfrm>
            <a:off x="5220072" y="5579442"/>
            <a:ext cx="35978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z="1600" b="1" i="1" dirty="0" err="1"/>
              <a:t>Bombacopsis</a:t>
            </a:r>
            <a:r>
              <a:rPr lang="es-ES" sz="1600" b="1" i="1" dirty="0"/>
              <a:t> </a:t>
            </a:r>
            <a:r>
              <a:rPr lang="es-ES" sz="1600" b="1" i="1" dirty="0" err="1"/>
              <a:t>cubensis</a:t>
            </a:r>
            <a:r>
              <a:rPr lang="es-ES" sz="1600" b="1" i="1" dirty="0"/>
              <a:t> endémico del Occidente de Cuba </a:t>
            </a:r>
          </a:p>
        </p:txBody>
      </p:sp>
      <p:pic>
        <p:nvPicPr>
          <p:cNvPr id="6" name="Picture 6" descr="salto rio guayab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4032448" cy="414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105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mogote compl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Line 3"/>
          <p:cNvSpPr>
            <a:spLocks noChangeShapeType="1"/>
          </p:cNvSpPr>
          <p:nvPr/>
        </p:nvSpPr>
        <p:spPr bwMode="auto">
          <a:xfrm flipV="1">
            <a:off x="2133600" y="1524000"/>
            <a:ext cx="2819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40" name="Text Box 4"/>
          <p:cNvSpPr txBox="1">
            <a:spLocks noChangeArrowheads="1"/>
          </p:cNvSpPr>
          <p:nvPr/>
        </p:nvSpPr>
        <p:spPr bwMode="auto">
          <a:xfrm>
            <a:off x="5029200" y="1295400"/>
            <a:ext cx="255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dirty="0">
                <a:solidFill>
                  <a:srgbClr val="336600"/>
                </a:solidFill>
              </a:rPr>
              <a:t>Bosque bajo de la cima</a:t>
            </a:r>
          </a:p>
        </p:txBody>
      </p:sp>
      <p:sp>
        <p:nvSpPr>
          <p:cNvPr id="142341" name="Line 5"/>
          <p:cNvSpPr>
            <a:spLocks noChangeShapeType="1"/>
          </p:cNvSpPr>
          <p:nvPr/>
        </p:nvSpPr>
        <p:spPr bwMode="auto">
          <a:xfrm flipV="1">
            <a:off x="5029200" y="2819400"/>
            <a:ext cx="1295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42" name="Text Box 6"/>
          <p:cNvSpPr txBox="1">
            <a:spLocks noChangeArrowheads="1"/>
          </p:cNvSpPr>
          <p:nvPr/>
        </p:nvSpPr>
        <p:spPr bwMode="auto">
          <a:xfrm>
            <a:off x="6324600" y="2514600"/>
            <a:ext cx="2152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solidFill>
                  <a:srgbClr val="336600"/>
                </a:solidFill>
              </a:rPr>
              <a:t>Vegetación abierta </a:t>
            </a:r>
          </a:p>
          <a:p>
            <a:pPr algn="ctr" eaLnBrk="1" hangingPunct="1"/>
            <a:r>
              <a:rPr lang="es-ES">
                <a:solidFill>
                  <a:srgbClr val="336600"/>
                </a:solidFill>
              </a:rPr>
              <a:t>de las laderas</a:t>
            </a:r>
          </a:p>
        </p:txBody>
      </p:sp>
      <p:sp>
        <p:nvSpPr>
          <p:cNvPr id="142343" name="Line 7"/>
          <p:cNvSpPr>
            <a:spLocks noChangeShapeType="1"/>
          </p:cNvSpPr>
          <p:nvPr/>
        </p:nvSpPr>
        <p:spPr bwMode="auto">
          <a:xfrm flipV="1">
            <a:off x="4953000" y="4419600"/>
            <a:ext cx="1676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44" name="Text Box 8"/>
          <p:cNvSpPr txBox="1">
            <a:spLocks noChangeArrowheads="1"/>
          </p:cNvSpPr>
          <p:nvPr/>
        </p:nvSpPr>
        <p:spPr bwMode="auto">
          <a:xfrm>
            <a:off x="6559550" y="4267200"/>
            <a:ext cx="2584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solidFill>
                  <a:srgbClr val="336600"/>
                </a:solidFill>
              </a:rPr>
              <a:t>Bosque semicaducifolio</a:t>
            </a:r>
          </a:p>
          <a:p>
            <a:pPr algn="ctr" eaLnBrk="1" hangingPunct="1"/>
            <a:r>
              <a:rPr lang="es-ES">
                <a:solidFill>
                  <a:srgbClr val="336600"/>
                </a:solidFill>
              </a:rPr>
              <a:t>de la base</a:t>
            </a:r>
          </a:p>
        </p:txBody>
      </p:sp>
    </p:spTree>
    <p:extLst>
      <p:ext uri="{BB962C8B-B14F-4D97-AF65-F5344CB8AC3E}">
        <p14:creationId xmlns:p14="http://schemas.microsoft.com/office/powerpoint/2010/main" val="59317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363272" cy="1143000"/>
          </a:xfrm>
        </p:spPr>
        <p:txBody>
          <a:bodyPr/>
          <a:lstStyle/>
          <a:p>
            <a:r>
              <a:rPr lang="es-ES" b="1" dirty="0"/>
              <a:t>Factor edáfico</a:t>
            </a:r>
          </a:p>
        </p:txBody>
      </p:sp>
      <p:sp>
        <p:nvSpPr>
          <p:cNvPr id="3" name="2 Marcador de contenido"/>
          <p:cNvSpPr>
            <a:spLocks noGrp="1"/>
          </p:cNvSpPr>
          <p:nvPr>
            <p:ph idx="1"/>
          </p:nvPr>
        </p:nvSpPr>
        <p:spPr>
          <a:xfrm>
            <a:off x="395536" y="1268760"/>
            <a:ext cx="8568952" cy="5589240"/>
          </a:xfrm>
        </p:spPr>
        <p:txBody>
          <a:bodyPr>
            <a:normAutofit fontScale="92500" lnSpcReduction="20000"/>
          </a:bodyPr>
          <a:lstStyle/>
          <a:p>
            <a:r>
              <a:rPr lang="es-ES" dirty="0"/>
              <a:t>El suelo tiene un papel Importante en el establecimiento y distribución general de las comunidades bióticas, a través de varios factores físicos y químicos</a:t>
            </a:r>
          </a:p>
          <a:p>
            <a:r>
              <a:rPr lang="es-ES" dirty="0"/>
              <a:t> Así, algunas plantas solamente se desarrollan en un determinado tipo de suelo en función de las características de este.</a:t>
            </a:r>
          </a:p>
          <a:p>
            <a:r>
              <a:rPr lang="es-ES" dirty="0"/>
              <a:t>Entre los factores edáficos que inciden en la distribución de las comunidades</a:t>
            </a:r>
          </a:p>
          <a:p>
            <a:r>
              <a:rPr lang="es-ES" dirty="0"/>
              <a:t>vegetales se encuentran</a:t>
            </a:r>
          </a:p>
          <a:p>
            <a:r>
              <a:rPr lang="es-ES" dirty="0"/>
              <a:t>el contenido de agua;</a:t>
            </a:r>
          </a:p>
          <a:p>
            <a:r>
              <a:rPr lang="es-ES" dirty="0"/>
              <a:t>el contenido de Iones minerales como el calcio y el sodio</a:t>
            </a:r>
          </a:p>
        </p:txBody>
      </p:sp>
    </p:spTree>
    <p:extLst>
      <p:ext uri="{BB962C8B-B14F-4D97-AF65-F5344CB8AC3E}">
        <p14:creationId xmlns:p14="http://schemas.microsoft.com/office/powerpoint/2010/main" val="3306950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Factor edáfico</a:t>
            </a:r>
          </a:p>
        </p:txBody>
      </p:sp>
      <p:sp>
        <p:nvSpPr>
          <p:cNvPr id="3" name="2 Marcador de contenido"/>
          <p:cNvSpPr>
            <a:spLocks noGrp="1"/>
          </p:cNvSpPr>
          <p:nvPr>
            <p:ph idx="1"/>
          </p:nvPr>
        </p:nvSpPr>
        <p:spPr>
          <a:xfrm>
            <a:off x="457200" y="1268760"/>
            <a:ext cx="8229600" cy="4857403"/>
          </a:xfrm>
        </p:spPr>
        <p:txBody>
          <a:bodyPr>
            <a:normAutofit fontScale="85000" lnSpcReduction="10000"/>
          </a:bodyPr>
          <a:lstStyle/>
          <a:p>
            <a:pPr marL="0" indent="0">
              <a:buNone/>
            </a:pPr>
            <a:r>
              <a:rPr lang="es-ES" u="sng" dirty="0"/>
              <a:t>Contenido de agua en el suelo</a:t>
            </a:r>
          </a:p>
          <a:p>
            <a:r>
              <a:rPr lang="es-ES" dirty="0"/>
              <a:t>El requisito más importante para el desarrollo normal de las funciones vitales de las plantas es un adecuado y balanceado suministro de agua. </a:t>
            </a:r>
          </a:p>
          <a:p>
            <a:r>
              <a:rPr lang="es-ES" dirty="0"/>
              <a:t>El contenido de este líquido en el suelo es un factor determinante en la distribución de la vegetación lo que se manifiesta en la localización zonal de las  plantas alrededor de una laguna o un embalse. </a:t>
            </a:r>
          </a:p>
          <a:p>
            <a:r>
              <a:rPr lang="es-ES" dirty="0"/>
              <a:t>Las comunidades en estos casos se disponen en forma de anillos en función del grado de </a:t>
            </a:r>
            <a:r>
              <a:rPr lang="es-ES" dirty="0" err="1"/>
              <a:t>higrofilia</a:t>
            </a:r>
            <a:r>
              <a:rPr lang="es-ES" dirty="0"/>
              <a:t>, desde el agua hacia la tierra según el gradiente de humedad decreciente que se presenta.</a:t>
            </a:r>
          </a:p>
        </p:txBody>
      </p:sp>
    </p:spTree>
    <p:extLst>
      <p:ext uri="{BB962C8B-B14F-4D97-AF65-F5344CB8AC3E}">
        <p14:creationId xmlns:p14="http://schemas.microsoft.com/office/powerpoint/2010/main" val="119476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Factor topográfico </a:t>
            </a:r>
          </a:p>
        </p:txBody>
      </p:sp>
      <p:sp>
        <p:nvSpPr>
          <p:cNvPr id="3" name="2 Marcador de contenido"/>
          <p:cNvSpPr>
            <a:spLocks noGrp="1"/>
          </p:cNvSpPr>
          <p:nvPr>
            <p:ph idx="1"/>
          </p:nvPr>
        </p:nvSpPr>
        <p:spPr>
          <a:xfrm>
            <a:off x="457200" y="1340768"/>
            <a:ext cx="8435280" cy="4968552"/>
          </a:xfrm>
        </p:spPr>
        <p:txBody>
          <a:bodyPr>
            <a:normAutofit fontScale="85000" lnSpcReduction="20000"/>
          </a:bodyPr>
          <a:lstStyle/>
          <a:p>
            <a:pPr marL="0" indent="0">
              <a:buNone/>
            </a:pPr>
            <a:r>
              <a:rPr lang="es-ES" dirty="0"/>
              <a:t>Estos factores, relacionados con la orografía y las formas del terreno, ejercen una acción importante sobre las formas de vida al modificar las condiciones climáticas y edáficas. </a:t>
            </a:r>
          </a:p>
          <a:p>
            <a:pPr marL="0" indent="0">
              <a:buNone/>
            </a:pPr>
            <a:r>
              <a:rPr lang="es-ES" dirty="0"/>
              <a:t>Su influencia puede ser:</a:t>
            </a:r>
          </a:p>
          <a:p>
            <a:r>
              <a:rPr lang="es-ES" dirty="0"/>
              <a:t> Indirecta. Cuando modifica a otros factores ecológicos y climáticos:  altitud, las formas del relieve, la pendiente y la exposición influyen sobre el conjunto de factores climáticos y llegan a determinar la presencia de climas locales.</a:t>
            </a:r>
          </a:p>
          <a:p>
            <a:r>
              <a:rPr lang="es-ES" dirty="0"/>
              <a:t>Directa. Cuando intervienen en el establecimiento de particulares relacionadas con el relieve, en áreas cenagosas, etcétera.</a:t>
            </a:r>
          </a:p>
        </p:txBody>
      </p:sp>
    </p:spTree>
    <p:extLst>
      <p:ext uri="{BB962C8B-B14F-4D97-AF65-F5344CB8AC3E}">
        <p14:creationId xmlns:p14="http://schemas.microsoft.com/office/powerpoint/2010/main" val="2516768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Zonación en los alrededores de un estanque en función del agua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0891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311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71" y="802541"/>
            <a:ext cx="8515309"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531" name="1 CuadroTexto"/>
          <p:cNvSpPr txBox="1">
            <a:spLocks noChangeArrowheads="1"/>
          </p:cNvSpPr>
          <p:nvPr/>
        </p:nvSpPr>
        <p:spPr bwMode="auto">
          <a:xfrm>
            <a:off x="1222959" y="271790"/>
            <a:ext cx="6559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t>Vegetación alrededor de un estanque</a:t>
            </a:r>
          </a:p>
        </p:txBody>
      </p:sp>
    </p:spTree>
    <p:extLst>
      <p:ext uri="{BB962C8B-B14F-4D97-AF65-F5344CB8AC3E}">
        <p14:creationId xmlns:p14="http://schemas.microsoft.com/office/powerpoint/2010/main" val="4120874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55957"/>
            <a:ext cx="8298263" cy="569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611560" y="274638"/>
            <a:ext cx="8075240" cy="850106"/>
          </a:xfrm>
        </p:spPr>
        <p:txBody>
          <a:bodyPr>
            <a:normAutofit fontScale="90000"/>
          </a:bodyPr>
          <a:lstStyle/>
          <a:p>
            <a:r>
              <a:rPr lang="es-ES" b="1" dirty="0"/>
              <a:t>Vegetación alrededor de un estanque</a:t>
            </a:r>
            <a:br>
              <a:rPr lang="es-ES" b="1" dirty="0"/>
            </a:br>
            <a:endParaRPr lang="es-ES" dirty="0"/>
          </a:p>
        </p:txBody>
      </p:sp>
    </p:spTree>
    <p:extLst>
      <p:ext uri="{BB962C8B-B14F-4D97-AF65-F5344CB8AC3E}">
        <p14:creationId xmlns:p14="http://schemas.microsoft.com/office/powerpoint/2010/main" val="3943096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Factor edáfico</a:t>
            </a:r>
          </a:p>
        </p:txBody>
      </p:sp>
      <p:sp>
        <p:nvSpPr>
          <p:cNvPr id="3" name="2 Marcador de contenido"/>
          <p:cNvSpPr>
            <a:spLocks noGrp="1"/>
          </p:cNvSpPr>
          <p:nvPr>
            <p:ph idx="1"/>
          </p:nvPr>
        </p:nvSpPr>
        <p:spPr>
          <a:xfrm>
            <a:off x="457200" y="1196752"/>
            <a:ext cx="8435280" cy="5661248"/>
          </a:xfrm>
        </p:spPr>
        <p:txBody>
          <a:bodyPr>
            <a:normAutofit fontScale="85000" lnSpcReduction="10000"/>
          </a:bodyPr>
          <a:lstStyle/>
          <a:p>
            <a:pPr marL="0" indent="0">
              <a:buNone/>
            </a:pPr>
            <a:r>
              <a:rPr lang="es-ES" b="1" u="sng" dirty="0"/>
              <a:t>Contenido de elementos minerales en el suelo</a:t>
            </a:r>
          </a:p>
          <a:p>
            <a:pPr marL="0" indent="0">
              <a:buNone/>
            </a:pPr>
            <a:r>
              <a:rPr lang="es-ES" b="1" dirty="0"/>
              <a:t>- Contenido de calcio (Ca</a:t>
            </a:r>
            <a:r>
              <a:rPr lang="es-ES" dirty="0"/>
              <a:t>).</a:t>
            </a:r>
          </a:p>
          <a:p>
            <a:r>
              <a:rPr lang="es-ES" dirty="0"/>
              <a:t>El calcio desempeña un papel Importante como elemento en la nutrición de las planteas además de su acción en el pH del suelo,</a:t>
            </a:r>
          </a:p>
          <a:p>
            <a:pPr marL="0" indent="0">
              <a:buNone/>
            </a:pPr>
            <a:r>
              <a:rPr lang="es-ES" dirty="0"/>
              <a:t> Si bien es cierto que hay plantes incompatibles con este elemento, son mas abundantes las que lo necesitan, inclusive en cantidades elevadas, para su desarrollo. </a:t>
            </a:r>
          </a:p>
          <a:p>
            <a:r>
              <a:rPr lang="es-ES" dirty="0"/>
              <a:t>Las plantas que necesitan mucho calcio se denominan </a:t>
            </a:r>
            <a:r>
              <a:rPr lang="es-ES" dirty="0" err="1">
                <a:solidFill>
                  <a:srgbClr val="FF0000"/>
                </a:solidFill>
              </a:rPr>
              <a:t>calcícolas</a:t>
            </a:r>
            <a:r>
              <a:rPr lang="es-ES" dirty="0">
                <a:solidFill>
                  <a:srgbClr val="FF0000"/>
                </a:solidFill>
              </a:rPr>
              <a:t>  o </a:t>
            </a:r>
            <a:r>
              <a:rPr lang="es-ES" dirty="0" err="1">
                <a:solidFill>
                  <a:srgbClr val="FF0000"/>
                </a:solidFill>
              </a:rPr>
              <a:t>calcifitas</a:t>
            </a:r>
            <a:r>
              <a:rPr lang="es-ES" dirty="0">
                <a:solidFill>
                  <a:srgbClr val="FF0000"/>
                </a:solidFill>
              </a:rPr>
              <a:t> </a:t>
            </a:r>
            <a:r>
              <a:rPr lang="es-ES" dirty="0"/>
              <a:t>y se presentan en terrenos calcáreos. En Cuba un ejemplo de ellas es la palma real (</a:t>
            </a:r>
            <a:r>
              <a:rPr lang="es-ES" dirty="0" err="1"/>
              <a:t>Roystonea</a:t>
            </a:r>
            <a:r>
              <a:rPr lang="es-ES" dirty="0"/>
              <a:t> regla). Las </a:t>
            </a:r>
            <a:r>
              <a:rPr lang="es-ES" dirty="0" err="1"/>
              <a:t>calcífugas</a:t>
            </a:r>
            <a:r>
              <a:rPr lang="es-ES" dirty="0"/>
              <a:t> o </a:t>
            </a:r>
            <a:r>
              <a:rPr lang="es-ES" dirty="0" err="1"/>
              <a:t>calcífobas</a:t>
            </a:r>
            <a:r>
              <a:rPr lang="es-ES" dirty="0"/>
              <a:t> se desarrollan en suelos pobres en calcio, como el pino macho (</a:t>
            </a:r>
            <a:r>
              <a:rPr lang="es-ES" dirty="0" err="1"/>
              <a:t>Pinus</a:t>
            </a:r>
            <a:r>
              <a:rPr lang="es-ES" dirty="0"/>
              <a:t> </a:t>
            </a:r>
            <a:r>
              <a:rPr lang="es-ES" dirty="0" err="1"/>
              <a:t>caribaea</a:t>
            </a:r>
            <a:r>
              <a:rPr lang="es-ES" dirty="0"/>
              <a:t> </a:t>
            </a:r>
            <a:r>
              <a:rPr lang="es-ES" dirty="0" err="1"/>
              <a:t>Morelet</a:t>
            </a:r>
            <a:r>
              <a:rPr lang="es-ES" dirty="0"/>
              <a:t>).</a:t>
            </a:r>
          </a:p>
        </p:txBody>
      </p:sp>
    </p:spTree>
    <p:extLst>
      <p:ext uri="{BB962C8B-B14F-4D97-AF65-F5344CB8AC3E}">
        <p14:creationId xmlns:p14="http://schemas.microsoft.com/office/powerpoint/2010/main" val="1559540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a:t>Factor edáfico</a:t>
            </a:r>
          </a:p>
        </p:txBody>
      </p:sp>
      <p:sp>
        <p:nvSpPr>
          <p:cNvPr id="3" name="2 Rectángulo"/>
          <p:cNvSpPr/>
          <p:nvPr/>
        </p:nvSpPr>
        <p:spPr>
          <a:xfrm>
            <a:off x="179512" y="1164134"/>
            <a:ext cx="8784975" cy="5262979"/>
          </a:xfrm>
          <a:prstGeom prst="rect">
            <a:avLst/>
          </a:prstGeom>
        </p:spPr>
        <p:txBody>
          <a:bodyPr wrap="square">
            <a:spAutoFit/>
          </a:bodyPr>
          <a:lstStyle/>
          <a:p>
            <a:r>
              <a:rPr lang="es-ES" sz="2800" b="1" u="sng" dirty="0"/>
              <a:t>Contenido de elementos minerales en el suelo</a:t>
            </a:r>
          </a:p>
          <a:p>
            <a:r>
              <a:rPr lang="es-ES" sz="2800" b="1" dirty="0"/>
              <a:t>- Contenido de sodio (</a:t>
            </a:r>
            <a:r>
              <a:rPr lang="es-ES" sz="2800" b="1" dirty="0" err="1"/>
              <a:t>Na</a:t>
            </a:r>
            <a:r>
              <a:rPr lang="es-ES" sz="2800" b="1" dirty="0"/>
              <a:t>)</a:t>
            </a:r>
          </a:p>
          <a:p>
            <a:r>
              <a:rPr lang="es-ES" sz="2800" dirty="0"/>
              <a:t>El sodio es un elemento Importante del suelo en la distribución de la vegetación porque los que presentan elevados concentraciones </a:t>
            </a:r>
            <a:r>
              <a:rPr lang="es-ES" sz="2800" dirty="0" err="1"/>
              <a:t>CINa</a:t>
            </a:r>
            <a:r>
              <a:rPr lang="es-ES" sz="2800" dirty="0"/>
              <a:t> resultan Impropios para la mayoría de los vegetales.</a:t>
            </a:r>
          </a:p>
          <a:p>
            <a:r>
              <a:rPr lang="es-ES" sz="2800" dirty="0"/>
              <a:t> Pero la tolerancia a la sal es variable y cada especie puede alcanzar un óptimo desarrollo ante una concentración bien definida de esta sal</a:t>
            </a:r>
          </a:p>
          <a:p>
            <a:r>
              <a:rPr lang="es-ES" sz="2800" dirty="0"/>
              <a:t>La flora que coloniza los suelos salinos recibe el nombre de </a:t>
            </a:r>
            <a:r>
              <a:rPr lang="es-ES" sz="2800" dirty="0">
                <a:solidFill>
                  <a:srgbClr val="FF0000"/>
                </a:solidFill>
              </a:rPr>
              <a:t>halófila</a:t>
            </a:r>
            <a:r>
              <a:rPr lang="es-ES" sz="2800" dirty="0"/>
              <a:t> con  tejidos carnosos, en la vegetación de playas, depresiones saladas, desiertos  y estepas</a:t>
            </a:r>
          </a:p>
        </p:txBody>
      </p:sp>
    </p:spTree>
    <p:extLst>
      <p:ext uri="{BB962C8B-B14F-4D97-AF65-F5344CB8AC3E}">
        <p14:creationId xmlns:p14="http://schemas.microsoft.com/office/powerpoint/2010/main" val="1453756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a:t>Factor edáfico contenido de sal</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81" y="908720"/>
            <a:ext cx="8496944"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740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Autofit/>
          </a:bodyPr>
          <a:lstStyle/>
          <a:p>
            <a:r>
              <a:rPr lang="es-ES" sz="3600" dirty="0"/>
              <a:t>Manglar posee zonación en función del contenido de sal</a:t>
            </a:r>
          </a:p>
        </p:txBody>
      </p:sp>
      <p:pic>
        <p:nvPicPr>
          <p:cNvPr id="4" name="Picture 2" descr="Dibujo mamg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29478"/>
            <a:ext cx="8964488" cy="2671929"/>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1520" y="1268760"/>
            <a:ext cx="8892480" cy="2677656"/>
          </a:xfrm>
          <a:prstGeom prst="rect">
            <a:avLst/>
          </a:prstGeom>
        </p:spPr>
        <p:txBody>
          <a:bodyPr wrap="square">
            <a:spAutoFit/>
          </a:bodyPr>
          <a:lstStyle/>
          <a:p>
            <a:r>
              <a:rPr lang="es-ES" sz="2400" dirty="0"/>
              <a:t>Los mangles se disponen desde el agua hacia la tierra en función de su tolerancia, estando en este sentido los siguientes especies: </a:t>
            </a:r>
          </a:p>
          <a:p>
            <a:pPr marL="342900" indent="-342900">
              <a:buFont typeface="Arial" pitchFamily="34" charset="0"/>
              <a:buChar char="•"/>
            </a:pPr>
            <a:r>
              <a:rPr lang="es-ES" sz="2400" dirty="0"/>
              <a:t> Mangle rojo (</a:t>
            </a:r>
            <a:r>
              <a:rPr lang="es-ES" sz="2400" dirty="0" err="1"/>
              <a:t>Rhizophora</a:t>
            </a:r>
            <a:r>
              <a:rPr lang="es-ES" sz="2400" dirty="0"/>
              <a:t> mangle), prácticamente dentro del agua;</a:t>
            </a:r>
          </a:p>
          <a:p>
            <a:pPr marL="342900" indent="-342900">
              <a:buFont typeface="Arial" pitchFamily="34" charset="0"/>
              <a:buChar char="•"/>
            </a:pPr>
            <a:r>
              <a:rPr lang="es-ES" sz="2400" dirty="0"/>
              <a:t>Mangle prieto (</a:t>
            </a:r>
            <a:r>
              <a:rPr lang="es-ES" sz="2400" dirty="0" err="1"/>
              <a:t>Avicennia</a:t>
            </a:r>
            <a:r>
              <a:rPr lang="es-ES" sz="2400" dirty="0"/>
              <a:t> </a:t>
            </a:r>
            <a:r>
              <a:rPr lang="es-ES" sz="2400" dirty="0" err="1"/>
              <a:t>germynans</a:t>
            </a:r>
            <a:r>
              <a:rPr lang="es-ES" sz="2400" dirty="0"/>
              <a:t>);</a:t>
            </a:r>
          </a:p>
          <a:p>
            <a:pPr marL="342900" indent="-342900">
              <a:buFont typeface="Arial" pitchFamily="34" charset="0"/>
              <a:buChar char="•"/>
            </a:pPr>
            <a:r>
              <a:rPr lang="es-ES" sz="2400" dirty="0"/>
              <a:t> Patabán (</a:t>
            </a:r>
            <a:r>
              <a:rPr lang="es-ES" sz="2400" dirty="0" err="1"/>
              <a:t>Laguncularia</a:t>
            </a:r>
            <a:r>
              <a:rPr lang="es-ES" sz="2400" dirty="0"/>
              <a:t> </a:t>
            </a:r>
            <a:r>
              <a:rPr lang="es-ES" sz="2400" dirty="0" err="1"/>
              <a:t>racemosa</a:t>
            </a:r>
            <a:r>
              <a:rPr lang="es-ES" sz="2400" dirty="0"/>
              <a:t>);</a:t>
            </a:r>
          </a:p>
          <a:p>
            <a:pPr marL="342900" indent="-342900">
              <a:buFont typeface="Arial" pitchFamily="34" charset="0"/>
              <a:buChar char="•"/>
            </a:pPr>
            <a:r>
              <a:rPr lang="es-ES" sz="2400" dirty="0"/>
              <a:t> </a:t>
            </a:r>
            <a:r>
              <a:rPr lang="es-ES" sz="2400" dirty="0" err="1"/>
              <a:t>Yana</a:t>
            </a:r>
            <a:r>
              <a:rPr lang="es-ES" sz="2400" dirty="0"/>
              <a:t> (</a:t>
            </a:r>
            <a:r>
              <a:rPr lang="es-ES" sz="2400" dirty="0" err="1"/>
              <a:t>Conocarpus</a:t>
            </a:r>
            <a:r>
              <a:rPr lang="es-ES" sz="2400" dirty="0"/>
              <a:t> </a:t>
            </a:r>
            <a:r>
              <a:rPr lang="es-ES" sz="2400" dirty="0" err="1"/>
              <a:t>erectus</a:t>
            </a:r>
            <a:r>
              <a:rPr lang="es-ES" sz="2400" dirty="0"/>
              <a:t>), mas alejado del agua y soportando por tanto menor concentración de </a:t>
            </a:r>
            <a:r>
              <a:rPr lang="es-ES" sz="2400" dirty="0" err="1"/>
              <a:t>Na</a:t>
            </a:r>
            <a:endParaRPr lang="es-ES" sz="2400" dirty="0"/>
          </a:p>
        </p:txBody>
      </p:sp>
      <p:sp>
        <p:nvSpPr>
          <p:cNvPr id="5" name="4 CuadroTexto"/>
          <p:cNvSpPr txBox="1"/>
          <p:nvPr/>
        </p:nvSpPr>
        <p:spPr>
          <a:xfrm>
            <a:off x="6723438" y="5013176"/>
            <a:ext cx="1319079" cy="369332"/>
          </a:xfrm>
          <a:prstGeom prst="rect">
            <a:avLst/>
          </a:prstGeom>
          <a:noFill/>
        </p:spPr>
        <p:txBody>
          <a:bodyPr wrap="none" rtlCol="0">
            <a:spAutoFit/>
          </a:bodyPr>
          <a:lstStyle/>
          <a:p>
            <a:r>
              <a:rPr lang="es-ES" dirty="0"/>
              <a:t>Mangle rojo</a:t>
            </a:r>
          </a:p>
        </p:txBody>
      </p:sp>
      <p:sp>
        <p:nvSpPr>
          <p:cNvPr id="7" name="6 CuadroTexto"/>
          <p:cNvSpPr txBox="1"/>
          <p:nvPr/>
        </p:nvSpPr>
        <p:spPr>
          <a:xfrm>
            <a:off x="3852957" y="4279878"/>
            <a:ext cx="1510093" cy="369332"/>
          </a:xfrm>
          <a:prstGeom prst="rect">
            <a:avLst/>
          </a:prstGeom>
          <a:noFill/>
        </p:spPr>
        <p:txBody>
          <a:bodyPr wrap="none" rtlCol="0">
            <a:spAutoFit/>
          </a:bodyPr>
          <a:lstStyle/>
          <a:p>
            <a:r>
              <a:rPr lang="es-ES" dirty="0"/>
              <a:t>Mangle prieto</a:t>
            </a:r>
          </a:p>
        </p:txBody>
      </p:sp>
      <p:sp>
        <p:nvSpPr>
          <p:cNvPr id="8" name="7 CuadroTexto"/>
          <p:cNvSpPr txBox="1"/>
          <p:nvPr/>
        </p:nvSpPr>
        <p:spPr>
          <a:xfrm>
            <a:off x="1115616" y="4253853"/>
            <a:ext cx="677686" cy="369332"/>
          </a:xfrm>
          <a:prstGeom prst="rect">
            <a:avLst/>
          </a:prstGeom>
          <a:noFill/>
        </p:spPr>
        <p:txBody>
          <a:bodyPr wrap="none" rtlCol="0">
            <a:spAutoFit/>
          </a:bodyPr>
          <a:lstStyle/>
          <a:p>
            <a:r>
              <a:rPr lang="es-ES" dirty="0" err="1"/>
              <a:t>Yana</a:t>
            </a:r>
            <a:r>
              <a:rPr lang="es-ES" dirty="0"/>
              <a:t> </a:t>
            </a:r>
          </a:p>
        </p:txBody>
      </p:sp>
      <p:sp>
        <p:nvSpPr>
          <p:cNvPr id="9" name="8 CuadroTexto"/>
          <p:cNvSpPr txBox="1"/>
          <p:nvPr/>
        </p:nvSpPr>
        <p:spPr>
          <a:xfrm>
            <a:off x="2339752" y="4315748"/>
            <a:ext cx="945836" cy="369332"/>
          </a:xfrm>
          <a:prstGeom prst="rect">
            <a:avLst/>
          </a:prstGeom>
          <a:noFill/>
        </p:spPr>
        <p:txBody>
          <a:bodyPr wrap="none" rtlCol="0">
            <a:spAutoFit/>
          </a:bodyPr>
          <a:lstStyle/>
          <a:p>
            <a:r>
              <a:rPr lang="es-ES" dirty="0"/>
              <a:t>Patabán</a:t>
            </a:r>
          </a:p>
        </p:txBody>
      </p:sp>
    </p:spTree>
    <p:extLst>
      <p:ext uri="{BB962C8B-B14F-4D97-AF65-F5344CB8AC3E}">
        <p14:creationId xmlns:p14="http://schemas.microsoft.com/office/powerpoint/2010/main" val="165914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DR_0030"/>
          <p:cNvPicPr>
            <a:picLocks noChangeAspect="1" noChangeArrowheads="1"/>
          </p:cNvPicPr>
          <p:nvPr/>
        </p:nvPicPr>
        <p:blipFill>
          <a:blip r:embed="rId2"/>
          <a:srcRect/>
          <a:stretch>
            <a:fillRect/>
          </a:stretch>
        </p:blipFill>
        <p:spPr bwMode="auto">
          <a:xfrm>
            <a:off x="0" y="1214422"/>
            <a:ext cx="9144000" cy="5643578"/>
          </a:xfrm>
          <a:prstGeom prst="rect">
            <a:avLst/>
          </a:prstGeom>
          <a:noFill/>
          <a:ln w="9525">
            <a:noFill/>
            <a:miter lim="800000"/>
            <a:headEnd/>
            <a:tailEnd/>
          </a:ln>
        </p:spPr>
      </p:pic>
      <p:sp>
        <p:nvSpPr>
          <p:cNvPr id="3" name="2 Rectángulo"/>
          <p:cNvSpPr/>
          <p:nvPr/>
        </p:nvSpPr>
        <p:spPr>
          <a:xfrm>
            <a:off x="285720" y="500042"/>
            <a:ext cx="7858180" cy="584775"/>
          </a:xfrm>
          <a:prstGeom prst="rect">
            <a:avLst/>
          </a:prstGeom>
        </p:spPr>
        <p:txBody>
          <a:bodyPr wrap="square">
            <a:spAutoFit/>
          </a:bodyPr>
          <a:lstStyle/>
          <a:p>
            <a:pPr algn="ctr">
              <a:defRPr/>
            </a:pPr>
            <a:r>
              <a:rPr lang="es-ES" sz="3200" b="1" dirty="0"/>
              <a:t>Manglares el factor limitante es la sal</a:t>
            </a:r>
          </a:p>
        </p:txBody>
      </p:sp>
    </p:spTree>
    <p:extLst>
      <p:ext uri="{BB962C8B-B14F-4D97-AF65-F5344CB8AC3E}">
        <p14:creationId xmlns:p14="http://schemas.microsoft.com/office/powerpoint/2010/main" val="829863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descr="mangl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0" y="1556792"/>
            <a:ext cx="4086200" cy="51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6"/>
          <p:cNvSpPr txBox="1">
            <a:spLocks noChangeArrowheads="1"/>
          </p:cNvSpPr>
          <p:nvPr/>
        </p:nvSpPr>
        <p:spPr bwMode="auto">
          <a:xfrm>
            <a:off x="0" y="228600"/>
            <a:ext cx="90182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t> Mangle </a:t>
            </a:r>
            <a:r>
              <a:rPr lang="en-US" sz="3200" dirty="0" err="1"/>
              <a:t>rojo</a:t>
            </a:r>
            <a:r>
              <a:rPr lang="en-US" sz="3200" dirty="0"/>
              <a:t> (</a:t>
            </a:r>
            <a:r>
              <a:rPr lang="en-US" sz="3200" i="1" dirty="0" err="1"/>
              <a:t>Rhizophora</a:t>
            </a:r>
            <a:r>
              <a:rPr lang="en-US" sz="3200" i="1" dirty="0"/>
              <a:t> mangle)  </a:t>
            </a:r>
          </a:p>
          <a:p>
            <a:pPr algn="ctr" eaLnBrk="1" hangingPunct="1"/>
            <a:r>
              <a:rPr lang="es-ES" sz="3200" dirty="0"/>
              <a:t>Raíces zancudas y mayor tolerancia a la sal</a:t>
            </a:r>
          </a:p>
          <a:p>
            <a:pPr eaLnBrk="1" hangingPunct="1"/>
            <a:endParaRPr lang="es-ES" sz="3200" b="1" i="1" dirty="0"/>
          </a:p>
        </p:txBody>
      </p:sp>
      <p:pic>
        <p:nvPicPr>
          <p:cNvPr id="4" name="Picture 17" descr="DSC04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91971" y="1556792"/>
            <a:ext cx="4526269" cy="50956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1731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AvicenniaGerminans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9246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5"/>
          <p:cNvSpPr txBox="1">
            <a:spLocks noChangeArrowheads="1"/>
          </p:cNvSpPr>
          <p:nvPr/>
        </p:nvSpPr>
        <p:spPr bwMode="auto">
          <a:xfrm>
            <a:off x="467545" y="322203"/>
            <a:ext cx="86764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dirty="0"/>
              <a:t>Manglar: Mangle prieto  (</a:t>
            </a:r>
            <a:r>
              <a:rPr lang="es-ES" sz="2800" i="1" dirty="0" err="1"/>
              <a:t>Avicennia</a:t>
            </a:r>
            <a:r>
              <a:rPr lang="es-ES" sz="2800" i="1" dirty="0"/>
              <a:t> </a:t>
            </a:r>
            <a:r>
              <a:rPr lang="es-ES" sz="2800" i="1" dirty="0" err="1"/>
              <a:t>germinans</a:t>
            </a:r>
            <a:r>
              <a:rPr lang="es-ES" sz="2800" i="1" dirty="0"/>
              <a:t>) con </a:t>
            </a:r>
          </a:p>
          <a:p>
            <a:pPr eaLnBrk="1" hangingPunct="1"/>
            <a:r>
              <a:rPr lang="es-ES" sz="2800" dirty="0"/>
              <a:t>neumatóforos</a:t>
            </a:r>
            <a:endParaRPr lang="es-ES" sz="2800" i="1" dirty="0"/>
          </a:p>
        </p:txBody>
      </p:sp>
    </p:spTree>
    <p:extLst>
      <p:ext uri="{BB962C8B-B14F-4D97-AF65-F5344CB8AC3E}">
        <p14:creationId xmlns:p14="http://schemas.microsoft.com/office/powerpoint/2010/main" val="257654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Relieve: Influencia indirecta </a:t>
            </a:r>
          </a:p>
        </p:txBody>
      </p:sp>
      <p:pic>
        <p:nvPicPr>
          <p:cNvPr id="4" name="Picture 2" descr="E:\Yola\DOCENCIA\GF PLAN  E\Atmósfera\imagen atmosfera nov 2\slide_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848871"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9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dirty="0"/>
              <a:t>Factor edáfico</a:t>
            </a:r>
          </a:p>
        </p:txBody>
      </p:sp>
      <p:sp>
        <p:nvSpPr>
          <p:cNvPr id="4" name="3 CuadroTexto"/>
          <p:cNvSpPr txBox="1"/>
          <p:nvPr/>
        </p:nvSpPr>
        <p:spPr>
          <a:xfrm>
            <a:off x="812638" y="5559623"/>
            <a:ext cx="5688632" cy="461665"/>
          </a:xfrm>
          <a:prstGeom prst="rect">
            <a:avLst/>
          </a:prstGeom>
          <a:noFill/>
        </p:spPr>
        <p:txBody>
          <a:bodyPr wrap="square" rtlCol="0">
            <a:spAutoFit/>
          </a:bodyPr>
          <a:lstStyle/>
          <a:p>
            <a:r>
              <a:rPr lang="es-ES" sz="2400" dirty="0">
                <a:solidFill>
                  <a:srgbClr val="FF0000"/>
                </a:solidFill>
              </a:rPr>
              <a:t>La adaptación principal es el </a:t>
            </a:r>
            <a:r>
              <a:rPr lang="es-ES" sz="2400" dirty="0" err="1">
                <a:solidFill>
                  <a:srgbClr val="FF0000"/>
                </a:solidFill>
              </a:rPr>
              <a:t>xeromorfismo</a:t>
            </a:r>
            <a:endParaRPr lang="es-ES" sz="2400" dirty="0">
              <a:solidFill>
                <a:srgbClr val="FF0000"/>
              </a:solidFill>
            </a:endParaRPr>
          </a:p>
        </p:txBody>
      </p:sp>
      <p:sp>
        <p:nvSpPr>
          <p:cNvPr id="3" name="2 Rectángulo"/>
          <p:cNvSpPr/>
          <p:nvPr/>
        </p:nvSpPr>
        <p:spPr>
          <a:xfrm>
            <a:off x="251520" y="1443841"/>
            <a:ext cx="8712968" cy="4216539"/>
          </a:xfrm>
          <a:prstGeom prst="rect">
            <a:avLst/>
          </a:prstGeom>
        </p:spPr>
        <p:txBody>
          <a:bodyPr wrap="square">
            <a:spAutoFit/>
          </a:bodyPr>
          <a:lstStyle/>
          <a:p>
            <a:r>
              <a:rPr lang="es-ES" sz="2400" b="1" u="sng" dirty="0"/>
              <a:t>Contenido de elementos minerales en el suelo</a:t>
            </a:r>
          </a:p>
          <a:p>
            <a:r>
              <a:rPr lang="es-ES" sz="2400" b="1" i="1" dirty="0"/>
              <a:t>Contenido de magnesio (Mg)</a:t>
            </a:r>
          </a:p>
          <a:p>
            <a:r>
              <a:rPr lang="es-ES" sz="2400" i="1" dirty="0"/>
              <a:t>Este elemento es de suma importancia en la constitución del núcleo de los cloroplastos por lo que todas las plantas lo necesitan, pero cuando esta en cantidades abundantes en el suelo llega a ser toxico y da a las plantas aspecto </a:t>
            </a:r>
            <a:r>
              <a:rPr lang="es-ES" sz="2400" i="1" dirty="0" err="1"/>
              <a:t>xeromorfo</a:t>
            </a:r>
            <a:r>
              <a:rPr lang="es-ES" sz="2400" i="1" dirty="0"/>
              <a:t>. </a:t>
            </a:r>
          </a:p>
          <a:p>
            <a:endParaRPr lang="es-ES" sz="2400" i="1" dirty="0"/>
          </a:p>
          <a:p>
            <a:r>
              <a:rPr lang="es-ES" sz="2400" i="1" dirty="0"/>
              <a:t>Esta cualidad es la causa mas probable de la abundancia</a:t>
            </a:r>
          </a:p>
          <a:p>
            <a:r>
              <a:rPr lang="es-ES" sz="2400" i="1" dirty="0"/>
              <a:t>de endémicos en suelos sobre serpentinas debido a que deben establecer adaptaciones muy propias que les peraltan soportar niveles elevados de este elemento»</a:t>
            </a:r>
            <a:endParaRPr lang="es-ES" sz="2400" dirty="0"/>
          </a:p>
        </p:txBody>
      </p:sp>
    </p:spTree>
    <p:extLst>
      <p:ext uri="{BB962C8B-B14F-4D97-AF65-F5344CB8AC3E}">
        <p14:creationId xmlns:p14="http://schemas.microsoft.com/office/powerpoint/2010/main" val="3325784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964488" cy="706090"/>
          </a:xfrm>
        </p:spPr>
        <p:txBody>
          <a:bodyPr>
            <a:normAutofit fontScale="90000"/>
          </a:bodyPr>
          <a:lstStyle/>
          <a:p>
            <a:pPr algn="just"/>
            <a:br>
              <a:rPr lang="es-ES" sz="4000" dirty="0"/>
            </a:br>
            <a:r>
              <a:rPr lang="es-ES" sz="4000" dirty="0"/>
              <a:t>Matorral </a:t>
            </a:r>
            <a:r>
              <a:rPr lang="es-ES" sz="4000" dirty="0" err="1"/>
              <a:t>xeromorfo</a:t>
            </a:r>
            <a:r>
              <a:rPr lang="es-ES" sz="4000" dirty="0"/>
              <a:t> sobre serpentinita(cuabal)</a:t>
            </a:r>
            <a:br>
              <a:rPr lang="es-ES" sz="4000" dirty="0"/>
            </a:br>
            <a:endParaRPr lang="es-ES" sz="4000" dirty="0"/>
          </a:p>
        </p:txBody>
      </p:sp>
      <p:pic>
        <p:nvPicPr>
          <p:cNvPr id="6" name="Picture 4" descr="13 charrascal3 ni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7" y="1124742"/>
            <a:ext cx="4685819" cy="547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02 charrascos de la Bander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1201" y="1124742"/>
            <a:ext cx="3923928" cy="525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376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descr="matorral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90" y="1772816"/>
            <a:ext cx="4123220" cy="457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5"/>
          <p:cNvSpPr txBox="1">
            <a:spLocks noChangeArrowheads="1"/>
          </p:cNvSpPr>
          <p:nvPr/>
        </p:nvSpPr>
        <p:spPr bwMode="auto">
          <a:xfrm>
            <a:off x="739948" y="381000"/>
            <a:ext cx="78645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sz="2800" dirty="0"/>
              <a:t>Matorral </a:t>
            </a:r>
            <a:r>
              <a:rPr lang="es-ES" sz="2800" dirty="0" err="1"/>
              <a:t>xeromorfo</a:t>
            </a:r>
            <a:r>
              <a:rPr lang="es-ES" sz="2800" dirty="0"/>
              <a:t> sobre serpentinita(cuabal) adaptación al exceso de Mg en el suelo</a:t>
            </a:r>
          </a:p>
        </p:txBody>
      </p:sp>
      <p:pic>
        <p:nvPicPr>
          <p:cNvPr id="4" name="Picture 4" descr="matorral 9 cana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087" y="1772816"/>
            <a:ext cx="4499992" cy="457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347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Suelo como sustrato con alto contenido de hierro</a:t>
            </a:r>
          </a:p>
        </p:txBody>
      </p:sp>
      <p:pic>
        <p:nvPicPr>
          <p:cNvPr id="4" name="Picture 4" descr="Pizarras"/>
          <p:cNvPicPr>
            <a:picLocks noGrp="1" noChangeAspect="1" noChangeArrowheads="1"/>
          </p:cNvPicPr>
          <p:nvPr>
            <p:ph idx="1"/>
          </p:nvPr>
        </p:nvPicPr>
        <p:blipFill>
          <a:blip r:embed="rId2"/>
          <a:srcRect/>
          <a:stretch>
            <a:fillRect/>
          </a:stretch>
        </p:blipFill>
        <p:spPr bwMode="auto">
          <a:xfrm>
            <a:off x="1259632" y="1484784"/>
            <a:ext cx="6264696" cy="5112568"/>
          </a:xfrm>
          <a:prstGeom prst="rect">
            <a:avLst/>
          </a:prstGeom>
          <a:noFill/>
        </p:spPr>
      </p:pic>
    </p:spTree>
    <p:extLst>
      <p:ext uri="{BB962C8B-B14F-4D97-AF65-F5344CB8AC3E}">
        <p14:creationId xmlns:p14="http://schemas.microsoft.com/office/powerpoint/2010/main" val="3714380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457200" y="274638"/>
            <a:ext cx="8686800" cy="1143000"/>
          </a:xfrm>
        </p:spPr>
        <p:txBody>
          <a:bodyPr rtlCol="0">
            <a:normAutofit fontScale="90000"/>
          </a:bodyPr>
          <a:lstStyle/>
          <a:p>
            <a:pPr algn="l" fontAlgn="auto">
              <a:spcAft>
                <a:spcPts val="0"/>
              </a:spcAft>
              <a:defRPr/>
            </a:pPr>
            <a:br>
              <a:rPr lang="es-ES" sz="3600" dirty="0"/>
            </a:br>
            <a:r>
              <a:rPr lang="es-ES" sz="3600" b="1" dirty="0"/>
              <a:t>Sustrato rocoso. </a:t>
            </a:r>
            <a:br>
              <a:rPr lang="es-ES" sz="3600" dirty="0"/>
            </a:br>
            <a:r>
              <a:rPr lang="es-ES" sz="3600" dirty="0"/>
              <a:t>Factor limitante para el desarrollo de la vegetación</a:t>
            </a:r>
            <a:br>
              <a:rPr lang="es-ES" sz="3600" dirty="0"/>
            </a:br>
            <a:endParaRPr lang="es-PE" sz="3600" dirty="0"/>
          </a:p>
        </p:txBody>
      </p:sp>
      <p:pic>
        <p:nvPicPr>
          <p:cNvPr id="14338" name="Picture 4" descr="Carso5"/>
          <p:cNvPicPr>
            <a:picLocks noGrp="1" noChangeAspect="1" noChangeArrowheads="1"/>
          </p:cNvPicPr>
          <p:nvPr>
            <p:ph sz="half" idx="2"/>
          </p:nvPr>
        </p:nvPicPr>
        <p:blipFill>
          <a:blip r:embed="rId3"/>
          <a:srcRect/>
          <a:stretch>
            <a:fillRect/>
          </a:stretch>
        </p:blipFill>
        <p:spPr>
          <a:xfrm>
            <a:off x="539552" y="1772816"/>
            <a:ext cx="7992888" cy="4752528"/>
          </a:xfrm>
        </p:spPr>
      </p:pic>
    </p:spTree>
    <p:extLst>
      <p:ext uri="{BB962C8B-B14F-4D97-AF65-F5344CB8AC3E}">
        <p14:creationId xmlns:p14="http://schemas.microsoft.com/office/powerpoint/2010/main" val="679049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Bosque </a:t>
            </a:r>
            <a:r>
              <a:rPr lang="es-ES" dirty="0" err="1"/>
              <a:t>semideciduo</a:t>
            </a:r>
            <a:r>
              <a:rPr lang="es-ES" dirty="0"/>
              <a:t> </a:t>
            </a:r>
            <a:r>
              <a:rPr lang="es-ES" dirty="0" err="1"/>
              <a:t>micrófilo</a:t>
            </a:r>
            <a:r>
              <a:rPr lang="es-ES" dirty="0"/>
              <a:t> en </a:t>
            </a:r>
            <a:br>
              <a:rPr lang="es-ES" dirty="0"/>
            </a:br>
            <a:r>
              <a:rPr lang="es-ES" dirty="0"/>
              <a:t>sustrato rocoso</a:t>
            </a:r>
            <a:endParaRPr lang="es-PE" dirty="0"/>
          </a:p>
        </p:txBody>
      </p:sp>
      <p:pic>
        <p:nvPicPr>
          <p:cNvPr id="25602" name="Picture 2" descr="E:\Yoli\Cuba\Cuba 2016\biota\image0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338239"/>
            <a:ext cx="6624736" cy="504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048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dirty="0"/>
              <a:t>Bibliografía</a:t>
            </a:r>
          </a:p>
        </p:txBody>
      </p:sp>
      <p:sp>
        <p:nvSpPr>
          <p:cNvPr id="3" name="2 Marcador de contenido"/>
          <p:cNvSpPr>
            <a:spLocks noGrp="1"/>
          </p:cNvSpPr>
          <p:nvPr>
            <p:ph idx="1"/>
          </p:nvPr>
        </p:nvSpPr>
        <p:spPr>
          <a:xfrm>
            <a:off x="179512" y="1196752"/>
            <a:ext cx="8784976" cy="4929411"/>
          </a:xfrm>
        </p:spPr>
        <p:txBody>
          <a:bodyPr>
            <a:normAutofit/>
          </a:bodyPr>
          <a:lstStyle/>
          <a:p>
            <a:r>
              <a:rPr lang="es-ES" sz="2400" dirty="0">
                <a:latin typeface="Arial" pitchFamily="34" charset="0"/>
                <a:cs typeface="Arial" pitchFamily="34" charset="0"/>
              </a:rPr>
              <a:t>Colectivo de autores: Geografía Física. Volumen II. Editorial Universitaria Félix Varela. La Habana. 2018</a:t>
            </a:r>
          </a:p>
          <a:p>
            <a:r>
              <a:rPr lang="es-ES" sz="2400" dirty="0">
                <a:latin typeface="Arial" pitchFamily="34" charset="0"/>
                <a:cs typeface="Arial" pitchFamily="34" charset="0"/>
              </a:rPr>
              <a:t>Ferrari J. Yolanda Sosa y Caridad </a:t>
            </a:r>
            <a:r>
              <a:rPr lang="es-ES" sz="2400" dirty="0" err="1">
                <a:latin typeface="Arial" pitchFamily="34" charset="0"/>
                <a:cs typeface="Arial" pitchFamily="34" charset="0"/>
              </a:rPr>
              <a:t>Masot</a:t>
            </a:r>
            <a:r>
              <a:rPr lang="es-ES" sz="2400" dirty="0">
                <a:latin typeface="Arial" pitchFamily="34" charset="0"/>
                <a:cs typeface="Arial" pitchFamily="34" charset="0"/>
              </a:rPr>
              <a:t>.  Biogeografía. Editorial Pueblo y Educación. La Habana. 1988.</a:t>
            </a:r>
          </a:p>
          <a:p>
            <a:pPr algn="just"/>
            <a:r>
              <a:rPr lang="en-US" sz="2400" dirty="0" err="1">
                <a:latin typeface="Arial" pitchFamily="34" charset="0"/>
                <a:cs typeface="Arial" pitchFamily="34" charset="0"/>
              </a:rPr>
              <a:t>Berazaín</a:t>
            </a:r>
            <a:r>
              <a:rPr lang="en-US" sz="2400" dirty="0">
                <a:latin typeface="Arial" pitchFamily="34" charset="0"/>
                <a:cs typeface="Arial" pitchFamily="34" charset="0"/>
              </a:rPr>
              <a:t> Rosalina. </a:t>
            </a:r>
            <a:r>
              <a:rPr lang="es-MX" sz="2400" dirty="0">
                <a:latin typeface="Arial" pitchFamily="34" charset="0"/>
                <a:cs typeface="Arial" pitchFamily="34" charset="0"/>
              </a:rPr>
              <a:t>Diversidad de las Comunidades Vegetales de Cuba.</a:t>
            </a:r>
            <a:r>
              <a:rPr lang="es-ES" sz="2400" dirty="0">
                <a:solidFill>
                  <a:srgbClr val="FFFF00"/>
                </a:solidFill>
                <a:latin typeface="Arial" pitchFamily="34" charset="0"/>
                <a:cs typeface="Arial" pitchFamily="34" charset="0"/>
              </a:rPr>
              <a:t>.</a:t>
            </a:r>
            <a:r>
              <a:rPr lang="en-US" sz="2400" dirty="0" err="1">
                <a:latin typeface="Arial" pitchFamily="34" charset="0"/>
                <a:cs typeface="Arial" pitchFamily="34" charset="0"/>
              </a:rPr>
              <a:t>Jardín</a:t>
            </a:r>
            <a:r>
              <a:rPr lang="en-US" sz="2400" dirty="0">
                <a:latin typeface="Arial" pitchFamily="34" charset="0"/>
                <a:cs typeface="Arial" pitchFamily="34" charset="0"/>
              </a:rPr>
              <a:t> </a:t>
            </a:r>
            <a:r>
              <a:rPr lang="en-US" sz="2400" dirty="0" err="1">
                <a:latin typeface="Arial" pitchFamily="34" charset="0"/>
                <a:cs typeface="Arial" pitchFamily="34" charset="0"/>
              </a:rPr>
              <a:t>Botánico</a:t>
            </a:r>
            <a:r>
              <a:rPr lang="en-US" sz="2400" dirty="0">
                <a:latin typeface="Arial" pitchFamily="34" charset="0"/>
                <a:cs typeface="Arial" pitchFamily="34" charset="0"/>
              </a:rPr>
              <a:t> </a:t>
            </a:r>
            <a:r>
              <a:rPr lang="en-US" sz="2400" dirty="0" err="1">
                <a:latin typeface="Arial" pitchFamily="34" charset="0"/>
                <a:cs typeface="Arial" pitchFamily="34" charset="0"/>
              </a:rPr>
              <a:t>Nacional</a:t>
            </a:r>
            <a:r>
              <a:rPr lang="en-US" sz="2400" dirty="0">
                <a:latin typeface="Arial" pitchFamily="34" charset="0"/>
                <a:cs typeface="Arial" pitchFamily="34" charset="0"/>
              </a:rPr>
              <a:t> La Habana. </a:t>
            </a:r>
            <a:r>
              <a:rPr lang="es-ES" sz="2400" dirty="0">
                <a:latin typeface="Arial" pitchFamily="34" charset="0"/>
                <a:cs typeface="Arial" pitchFamily="34" charset="0"/>
              </a:rPr>
              <a:t>Presentación electrónica.</a:t>
            </a:r>
          </a:p>
          <a:p>
            <a:pPr algn="just"/>
            <a:r>
              <a:rPr lang="es-ES" sz="2400"/>
              <a:t>Factores </a:t>
            </a:r>
            <a:r>
              <a:rPr lang="es-ES" sz="2400" dirty="0"/>
              <a:t>y formas de expansión</a:t>
            </a:r>
            <a:r>
              <a:rPr lang="es-ES" sz="2400" dirty="0">
                <a:latin typeface="Arial" pitchFamily="34" charset="0"/>
                <a:cs typeface="Arial" pitchFamily="34" charset="0"/>
              </a:rPr>
              <a:t>. </a:t>
            </a:r>
            <a:r>
              <a:rPr lang="es-ES" sz="2400" dirty="0"/>
              <a:t>www.biogeografia.net</a:t>
            </a:r>
            <a:r>
              <a:rPr lang="es-ES" sz="2400" dirty="0">
                <a:latin typeface="Arial" pitchFamily="34" charset="0"/>
                <a:cs typeface="Arial" pitchFamily="34" charset="0"/>
              </a:rPr>
              <a:t>.</a:t>
            </a:r>
          </a:p>
        </p:txBody>
      </p:sp>
    </p:spTree>
    <p:extLst>
      <p:ext uri="{BB962C8B-B14F-4D97-AF65-F5344CB8AC3E}">
        <p14:creationId xmlns:p14="http://schemas.microsoft.com/office/powerpoint/2010/main" val="270919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Factor topográfico: relieve</a:t>
            </a:r>
          </a:p>
        </p:txBody>
      </p:sp>
      <p:sp>
        <p:nvSpPr>
          <p:cNvPr id="3" name="2 Marcador de contenido"/>
          <p:cNvSpPr>
            <a:spLocks noGrp="1"/>
          </p:cNvSpPr>
          <p:nvPr>
            <p:ph idx="1"/>
          </p:nvPr>
        </p:nvSpPr>
        <p:spPr/>
        <p:txBody>
          <a:bodyPr>
            <a:normAutofit lnSpcReduction="10000"/>
          </a:bodyPr>
          <a:lstStyle/>
          <a:p>
            <a:r>
              <a:rPr lang="es-ES" dirty="0"/>
              <a:t>Con la altura la temperatura disminuye 6 C cada 100 m en el aire húmedo y 1ºC cada 100 m en el aire seco. Este fenómeno origina la formación de pisos de vegetación bien diferenciados </a:t>
            </a:r>
          </a:p>
          <a:p>
            <a:r>
              <a:rPr lang="es-ES" dirty="0"/>
              <a:t>En los valles encajados y depresiones cerradas las masas de aire frío se acumulan en los fondos mientras que en las vertientes elevadas las temperaturas son mayores.</a:t>
            </a:r>
          </a:p>
        </p:txBody>
      </p:sp>
    </p:spTree>
    <p:extLst>
      <p:ext uri="{BB962C8B-B14F-4D97-AF65-F5344CB8AC3E}">
        <p14:creationId xmlns:p14="http://schemas.microsoft.com/office/powerpoint/2010/main" val="25983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435280" cy="764704"/>
          </a:xfrm>
        </p:spPr>
        <p:txBody>
          <a:bodyPr>
            <a:normAutofit fontScale="90000"/>
          </a:bodyPr>
          <a:lstStyle/>
          <a:p>
            <a:br>
              <a:rPr lang="es-ES_tradnl" sz="3200" dirty="0"/>
            </a:br>
            <a:r>
              <a:rPr lang="es-ES_tradnl" sz="3200" dirty="0" err="1"/>
              <a:t>Zonalidad</a:t>
            </a:r>
            <a:r>
              <a:rPr lang="es-ES_tradnl" sz="3200" dirty="0"/>
              <a:t> vertical de la vegetación por variación de la temperatura con la altura</a:t>
            </a:r>
            <a:endParaRPr lang="es-ES" sz="3200" dirty="0"/>
          </a:p>
        </p:txBody>
      </p:sp>
      <p:pic>
        <p:nvPicPr>
          <p:cNvPr id="16387" name="Picture 3" descr="pisos ve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716016" y="1250847"/>
            <a:ext cx="3874368"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CuadroTexto"/>
          <p:cNvSpPr txBox="1"/>
          <p:nvPr/>
        </p:nvSpPr>
        <p:spPr>
          <a:xfrm>
            <a:off x="7343800" y="1213301"/>
            <a:ext cx="1800200" cy="830997"/>
          </a:xfrm>
          <a:prstGeom prst="rect">
            <a:avLst/>
          </a:prstGeom>
          <a:noFill/>
        </p:spPr>
        <p:txBody>
          <a:bodyPr wrap="square" rtlCol="0">
            <a:spAutoFit/>
          </a:bodyPr>
          <a:lstStyle/>
          <a:p>
            <a:r>
              <a:rPr lang="es-ES" sz="2400" b="1" dirty="0"/>
              <a:t>Límite de los árboles</a:t>
            </a:r>
          </a:p>
        </p:txBody>
      </p:sp>
      <p:cxnSp>
        <p:nvCxnSpPr>
          <p:cNvPr id="5" name="4 Conector recto de flecha"/>
          <p:cNvCxnSpPr/>
          <p:nvPr/>
        </p:nvCxnSpPr>
        <p:spPr>
          <a:xfrm flipH="1">
            <a:off x="7020272" y="2044298"/>
            <a:ext cx="540060" cy="565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90" y="1404463"/>
            <a:ext cx="381642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16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57200" y="274638"/>
            <a:ext cx="8229600" cy="562074"/>
          </a:xfrm>
        </p:spPr>
        <p:txBody>
          <a:bodyPr>
            <a:normAutofit fontScale="90000"/>
          </a:bodyPr>
          <a:lstStyle/>
          <a:p>
            <a:r>
              <a:rPr lang="es-ES" dirty="0"/>
              <a:t>Factor relieve </a:t>
            </a:r>
          </a:p>
        </p:txBody>
      </p:sp>
      <p:sp>
        <p:nvSpPr>
          <p:cNvPr id="20483" name="2 Marcador de contenido"/>
          <p:cNvSpPr>
            <a:spLocks noGrp="1"/>
          </p:cNvSpPr>
          <p:nvPr>
            <p:ph idx="1"/>
          </p:nvPr>
        </p:nvSpPr>
        <p:spPr>
          <a:xfrm>
            <a:off x="0" y="1052736"/>
            <a:ext cx="9144000" cy="5805264"/>
          </a:xfrm>
        </p:spPr>
        <p:txBody>
          <a:bodyPr>
            <a:normAutofit/>
          </a:bodyPr>
          <a:lstStyle/>
          <a:p>
            <a:r>
              <a:rPr lang="es-ES" sz="2600" dirty="0"/>
              <a:t>Los climas de montaña por lo general dependen de dos factores: la latitud en que se encuentre la misma y la elevación que alcance.</a:t>
            </a:r>
          </a:p>
          <a:p>
            <a:r>
              <a:rPr lang="es-ES" sz="2600" dirty="0"/>
              <a:t> Cuando hay mayor altitud, hay también menor temperatura y menor presión atmosférica.</a:t>
            </a:r>
          </a:p>
          <a:p>
            <a:r>
              <a:rPr lang="es-ES" sz="2600" dirty="0"/>
              <a:t>Algo semejante ocurre con las lluvias que son más frecuentes a mayor altura. A mayor altura, el agua se congela y el aire pasa a ser más seco, con escasas precipitaciones.</a:t>
            </a:r>
          </a:p>
          <a:p>
            <a:r>
              <a:rPr lang="es-ES" sz="2600" dirty="0">
                <a:cs typeface="Arial" pitchFamily="34" charset="0"/>
              </a:rPr>
              <a:t>La vegetación de las montañas</a:t>
            </a:r>
            <a:r>
              <a:rPr lang="es-ES" sz="2600" b="1" dirty="0">
                <a:cs typeface="Arial" pitchFamily="34" charset="0"/>
              </a:rPr>
              <a:t> </a:t>
            </a:r>
            <a:r>
              <a:rPr lang="es-ES" sz="2600" dirty="0">
                <a:cs typeface="Arial" pitchFamily="34" charset="0"/>
              </a:rPr>
              <a:t>varía según el clima y la ubicación geográfica de la montaña, pero suele presentarse de manera escalonada, a medida que se asciende. La fauna también varía en función de la vegetación.</a:t>
            </a:r>
          </a:p>
          <a:p>
            <a:endParaRPr lang="es-ES" sz="2800" dirty="0"/>
          </a:p>
          <a:p>
            <a:endParaRPr lang="es-ES" dirty="0"/>
          </a:p>
        </p:txBody>
      </p:sp>
    </p:spTree>
    <p:extLst>
      <p:ext uri="{BB962C8B-B14F-4D97-AF65-F5344CB8AC3E}">
        <p14:creationId xmlns:p14="http://schemas.microsoft.com/office/powerpoint/2010/main" val="165800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712968" cy="274042"/>
          </a:xfrm>
        </p:spPr>
        <p:txBody>
          <a:bodyPr>
            <a:noAutofit/>
          </a:bodyPr>
          <a:lstStyle/>
          <a:p>
            <a:r>
              <a:rPr lang="es-ES" sz="3200" b="1" dirty="0"/>
              <a:t>Factor relieve en la distribución de los seres vivos </a:t>
            </a:r>
          </a:p>
        </p:txBody>
      </p:sp>
      <p:sp>
        <p:nvSpPr>
          <p:cNvPr id="3" name="2 Marcador de contenido"/>
          <p:cNvSpPr>
            <a:spLocks noGrp="1"/>
          </p:cNvSpPr>
          <p:nvPr>
            <p:ph idx="1"/>
          </p:nvPr>
        </p:nvSpPr>
        <p:spPr>
          <a:xfrm>
            <a:off x="0" y="836712"/>
            <a:ext cx="8964488" cy="6021288"/>
          </a:xfrm>
        </p:spPr>
        <p:txBody>
          <a:bodyPr>
            <a:normAutofit fontScale="92500"/>
          </a:bodyPr>
          <a:lstStyle/>
          <a:p>
            <a:pPr algn="just"/>
            <a:r>
              <a:rPr lang="es-ES" sz="2600" dirty="0">
                <a:cs typeface="Arial" pitchFamily="34" charset="0"/>
              </a:rPr>
              <a:t>La vegetación de las montañas es por peldaños a medida que se asciende.</a:t>
            </a:r>
          </a:p>
          <a:p>
            <a:pPr algn="just"/>
            <a:r>
              <a:rPr lang="es-ES" sz="2600" dirty="0">
                <a:cs typeface="Arial" pitchFamily="34" charset="0"/>
              </a:rPr>
              <a:t>En los pisos cercanos al pie abunda la vegetación de los llanos circundantes o bosques de montaña con árboles frondosos y de altura (en correspondencia con su latitud)</a:t>
            </a:r>
          </a:p>
          <a:p>
            <a:pPr algn="just"/>
            <a:r>
              <a:rPr lang="es-ES" sz="2600" dirty="0">
                <a:cs typeface="Arial" pitchFamily="34" charset="0"/>
              </a:rPr>
              <a:t>A medida que se gana altura, predominan las especies vegetales más resistentes al frío. Por encima del límite de los  árboles, hay disminución de la humedad y la vegetación pierde tamaño, es un matorral (arbustos y gramíneas de poco tamaño).</a:t>
            </a:r>
          </a:p>
          <a:p>
            <a:pPr algn="just"/>
            <a:r>
              <a:rPr lang="es-ES" sz="2600" dirty="0">
                <a:cs typeface="Arial" pitchFamily="34" charset="0"/>
              </a:rPr>
              <a:t>Las cimas de las montañas suelen ser más áridas, en especial aquellas cubiertas de hielo y nieve.</a:t>
            </a:r>
          </a:p>
          <a:p>
            <a:pPr algn="just"/>
            <a:r>
              <a:rPr lang="es-ES" sz="2600" dirty="0">
                <a:cs typeface="Arial" pitchFamily="34" charset="0"/>
              </a:rPr>
              <a:t>La fauna de montaña también obedece a la altura, concentrándose mayormente en las porciones de baja y media elevación, en las que predomina la vegetación (para darle cobijo y sustento) y el oxígeno</a:t>
            </a:r>
            <a:r>
              <a:rPr lang="es-ES" sz="3000" dirty="0">
                <a:cs typeface="Arial" pitchFamily="34" charset="0"/>
              </a:rPr>
              <a:t>.</a:t>
            </a:r>
          </a:p>
        </p:txBody>
      </p:sp>
    </p:spTree>
    <p:extLst>
      <p:ext uri="{BB962C8B-B14F-4D97-AF65-F5344CB8AC3E}">
        <p14:creationId xmlns:p14="http://schemas.microsoft.com/office/powerpoint/2010/main" val="311509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14369" y="257901"/>
            <a:ext cx="8686800" cy="1010859"/>
          </a:xfrm>
        </p:spPr>
        <p:txBody>
          <a:bodyPr>
            <a:noAutofit/>
          </a:bodyPr>
          <a:lstStyle/>
          <a:p>
            <a:r>
              <a:rPr lang="es-ES" sz="3600" dirty="0"/>
              <a:t>Influencia del relieve origina zonas biogeográficas  altitudinales</a:t>
            </a:r>
          </a:p>
        </p:txBody>
      </p:sp>
      <p:pic>
        <p:nvPicPr>
          <p:cNvPr id="5" name="Picture 2" descr="E:\Yola\DOCENCIA\GF PLAN  E\Atmósfera\imag diciembre\27a78899efb2cad87784fdc4746cc8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445085"/>
            <a:ext cx="5544616" cy="51248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Yola\DOCENCIA\GF PLAN  E\Atmósfera\imag diciembre\mont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89" y="2243330"/>
            <a:ext cx="237023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119118"/>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2002</Words>
  <Application>Microsoft Office PowerPoint</Application>
  <PresentationFormat>Presentación en pantalla (4:3)</PresentationFormat>
  <Paragraphs>139</Paragraphs>
  <Slides>46</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46</vt:i4>
      </vt:variant>
    </vt:vector>
  </HeadingPairs>
  <TitlesOfParts>
    <vt:vector size="49" baseType="lpstr">
      <vt:lpstr>Arial</vt:lpstr>
      <vt:lpstr>Calibri</vt:lpstr>
      <vt:lpstr>Tema de Office</vt:lpstr>
      <vt:lpstr>Tema: Biosfera Influencia de los factores topográfico y edáfico en la distribución de los seres vivos. </vt:lpstr>
      <vt:lpstr>Factores del ambiente</vt:lpstr>
      <vt:lpstr>Factor topográfico </vt:lpstr>
      <vt:lpstr>Relieve: Influencia indirecta </vt:lpstr>
      <vt:lpstr>Factor topográfico: relieve</vt:lpstr>
      <vt:lpstr> Zonalidad vertical de la vegetación por variación de la temperatura con la altura</vt:lpstr>
      <vt:lpstr>Factor relieve </vt:lpstr>
      <vt:lpstr>Factor relieve en la distribución de los seres vivos </vt:lpstr>
      <vt:lpstr>Influencia del relieve origina zonas biogeográficas  altitudinales</vt:lpstr>
      <vt:lpstr>Presentación de PowerPoint</vt:lpstr>
      <vt:lpstr>Laderas de solana y umbría</vt:lpstr>
      <vt:lpstr>Laderas de solana y umbría</vt:lpstr>
      <vt:lpstr>Influencia del relieve en la temperatura</vt:lpstr>
      <vt:lpstr>Laderas de solana y umbría</vt:lpstr>
      <vt:lpstr>Influencia del relieve en la temperatura</vt:lpstr>
      <vt:lpstr>Relieve diferencia climas en laderas de barlovento y sotavento </vt:lpstr>
      <vt:lpstr>Relieve</vt:lpstr>
      <vt:lpstr>Tipos genéticos de precipitación Lluvia orográfica</vt:lpstr>
      <vt:lpstr>Influencia del relieve en la precipitación</vt:lpstr>
      <vt:lpstr>La vegetación varía entre laderas de barlovento y sotavento</vt:lpstr>
      <vt:lpstr>Montanas del Noreste de Sagua Baracoa coinciden al norte las laderas de barlovento y umbría y la vegetación es bosque húmedo </vt:lpstr>
      <vt:lpstr>En la vertiente  sur del sistema montañoso y la costa al pie de este coinciden las laderas  de sotavento y solana la vegetación es xerófila   </vt:lpstr>
      <vt:lpstr>Comunidades relacionadas directamente  con la topografía</vt:lpstr>
      <vt:lpstr>Presentación de PowerPoint</vt:lpstr>
      <vt:lpstr>Plantas rupícolas en pendientes desnudas</vt:lpstr>
      <vt:lpstr>Especies en las pendientes </vt:lpstr>
      <vt:lpstr>Presentación de PowerPoint</vt:lpstr>
      <vt:lpstr>Factor edáfico</vt:lpstr>
      <vt:lpstr>Factor edáfico</vt:lpstr>
      <vt:lpstr>Zonación en los alrededores de un estanque en función del agua</vt:lpstr>
      <vt:lpstr>Presentación de PowerPoint</vt:lpstr>
      <vt:lpstr>Vegetación alrededor de un estanque </vt:lpstr>
      <vt:lpstr>Factor edáfico</vt:lpstr>
      <vt:lpstr>Factor edáfico</vt:lpstr>
      <vt:lpstr>Factor edáfico contenido de sal</vt:lpstr>
      <vt:lpstr>Manglar posee zonación en función del contenido de sal</vt:lpstr>
      <vt:lpstr>Presentación de PowerPoint</vt:lpstr>
      <vt:lpstr>Presentación de PowerPoint</vt:lpstr>
      <vt:lpstr>Presentación de PowerPoint</vt:lpstr>
      <vt:lpstr>Factor edáfico</vt:lpstr>
      <vt:lpstr> Matorral xeromorfo sobre serpentinita(cuabal) </vt:lpstr>
      <vt:lpstr>Presentación de PowerPoint</vt:lpstr>
      <vt:lpstr>Suelo como sustrato con alto contenido de hierro</vt:lpstr>
      <vt:lpstr> Sustrato rocoso.  Factor limitante para el desarrollo de la vegetación </vt:lpstr>
      <vt:lpstr>Bosque semideciduo micrófilo en  sustrato rocoso</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Biosfera Influencia de los factores topográficos  y edáficos en la distribución de los seres vivos. </dc:title>
  <dc:creator>Equipo</dc:creator>
  <cp:lastModifiedBy>rene</cp:lastModifiedBy>
  <cp:revision>53</cp:revision>
  <dcterms:created xsi:type="dcterms:W3CDTF">2002-01-01T05:50:37Z</dcterms:created>
  <dcterms:modified xsi:type="dcterms:W3CDTF">2024-06-19T14:59:12Z</dcterms:modified>
</cp:coreProperties>
</file>