
<file path=[Content_Types].xml><?xml version="1.0" encoding="utf-8"?>
<Types xmlns="http://schemas.openxmlformats.org/package/2006/content-types">
  <Default Extension="png" ContentType="image/png"/>
  <Default Extension="jpeg" ContentType="image/jpeg"/>
  <Default Extension="webp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hyperlink" Target="http://uva.uart.edu.cu/" TargetMode="External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hyperlink" Target="http://uva.uart.edu.cu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DD8225-40D8-44E7-B7CF-F345827869A3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20CB987-D7EC-4E64-B428-46461B50AA6D}">
      <dgm:prSet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just" rtl="0">
            <a:lnSpc>
              <a:spcPct val="100000"/>
            </a:lnSpc>
            <a:spcAft>
              <a:spcPts val="0"/>
            </a:spcAft>
          </a:pPr>
          <a:r>
            <a:rPr lang="es-ES_tradnl" sz="3000" b="1" i="0" u="none" dirty="0" smtClean="0"/>
            <a:t>La </a:t>
          </a:r>
          <a:r>
            <a:rPr lang="es-ES" sz="3000" b="1" i="0" u="none" dirty="0" smtClean="0"/>
            <a:t>P</a:t>
          </a:r>
          <a:r>
            <a:rPr lang="es-ES_tradnl" sz="3000" b="1" i="0" u="none" dirty="0" err="1" smtClean="0"/>
            <a:t>lataforma</a:t>
          </a:r>
          <a:r>
            <a:rPr lang="es-ES_tradnl" sz="3000" b="1" i="0" u="none" dirty="0" smtClean="0"/>
            <a:t> </a:t>
          </a:r>
          <a:r>
            <a:rPr lang="es-ES_tradnl" sz="3000" b="1" i="0" u="none" dirty="0" err="1" smtClean="0"/>
            <a:t>Moodle</a:t>
          </a:r>
          <a:r>
            <a:rPr lang="es-ES_tradnl" sz="3000" b="1" i="0" u="none" dirty="0" smtClean="0"/>
            <a:t> como herramienta de aprendizaje en la Universidad de Artemisa</a:t>
          </a:r>
          <a:endParaRPr lang="es-ES" sz="3000" i="0" u="none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F1B10A7-7F54-4B27-A817-C9E482534BEF}" type="parTrans" cxnId="{0F2164E8-5EA1-41D4-BB2B-1854ACE856D6}">
      <dgm:prSet/>
      <dgm:spPr/>
      <dgm:t>
        <a:bodyPr/>
        <a:lstStyle/>
        <a:p>
          <a:endParaRPr lang="es-ES"/>
        </a:p>
      </dgm:t>
    </dgm:pt>
    <dgm:pt modelId="{A95DA8DC-B334-4150-AA98-E7CDF6CD603E}" type="sibTrans" cxnId="{0F2164E8-5EA1-41D4-BB2B-1854ACE856D6}">
      <dgm:prSet/>
      <dgm:spPr/>
      <dgm:t>
        <a:bodyPr/>
        <a:lstStyle/>
        <a:p>
          <a:endParaRPr lang="es-ES"/>
        </a:p>
      </dgm:t>
    </dgm:pt>
    <dgm:pt modelId="{6684A978-AE39-448F-B1FE-4C1D674AE511}">
      <dgm:prSet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just" rtl="0">
            <a:lnSpc>
              <a:spcPct val="100000"/>
            </a:lnSpc>
            <a:spcAft>
              <a:spcPts val="0"/>
            </a:spcAft>
          </a:pPr>
          <a:r>
            <a:rPr lang="es-ES_tradnl" sz="3000" b="1" i="0" u="none" dirty="0" smtClean="0"/>
            <a:t>Los entornos virtuales de aprendizaje </a:t>
          </a:r>
          <a:endParaRPr lang="es-ES" sz="3000" b="1" i="0" u="none" dirty="0" smtClean="0"/>
        </a:p>
        <a:p>
          <a:pPr algn="just" rtl="0">
            <a:lnSpc>
              <a:spcPct val="100000"/>
            </a:lnSpc>
            <a:spcAft>
              <a:spcPts val="0"/>
            </a:spcAft>
          </a:pPr>
          <a:endParaRPr lang="es-ES" sz="2200" b="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52B230D-0CCC-4C8E-B984-621D9A4D88F1}" type="parTrans" cxnId="{7E42B776-1864-423D-A72B-FC7B0AB11E9F}">
      <dgm:prSet/>
      <dgm:spPr/>
      <dgm:t>
        <a:bodyPr/>
        <a:lstStyle/>
        <a:p>
          <a:endParaRPr lang="es-ES"/>
        </a:p>
      </dgm:t>
    </dgm:pt>
    <dgm:pt modelId="{A847575B-3038-4C67-9639-E6684F68928E}" type="sibTrans" cxnId="{7E42B776-1864-423D-A72B-FC7B0AB11E9F}">
      <dgm:prSet/>
      <dgm:spPr/>
      <dgm:t>
        <a:bodyPr/>
        <a:lstStyle/>
        <a:p>
          <a:endParaRPr lang="es-ES"/>
        </a:p>
      </dgm:t>
    </dgm:pt>
    <dgm:pt modelId="{806CCDE7-622A-4562-A1AF-3C4D836E0D32}">
      <dgm:prSet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just" rtl="0">
            <a:lnSpc>
              <a:spcPct val="100000"/>
            </a:lnSpc>
            <a:spcAft>
              <a:spcPts val="0"/>
            </a:spcAft>
          </a:pPr>
          <a:r>
            <a:rPr lang="es-ES" sz="3000" b="1" u="none" dirty="0" smtClean="0"/>
            <a:t>Las TIC en la enseñanza de la Geografía.</a:t>
          </a:r>
          <a:endParaRPr lang="es-ES" sz="3000" u="none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9167AE-9136-427C-BE21-CCCF417E8E22}" type="parTrans" cxnId="{CC10A3EF-6DB8-4631-89CB-2F3BAB14D2BC}">
      <dgm:prSet/>
      <dgm:spPr/>
      <dgm:t>
        <a:bodyPr/>
        <a:lstStyle/>
        <a:p>
          <a:endParaRPr lang="es-ES"/>
        </a:p>
      </dgm:t>
    </dgm:pt>
    <dgm:pt modelId="{2E31CF80-241C-4D3B-919E-D2056B841CB7}" type="sibTrans" cxnId="{CC10A3EF-6DB8-4631-89CB-2F3BAB14D2BC}">
      <dgm:prSet/>
      <dgm:spPr/>
      <dgm:t>
        <a:bodyPr/>
        <a:lstStyle/>
        <a:p>
          <a:endParaRPr lang="es-ES"/>
        </a:p>
      </dgm:t>
    </dgm:pt>
    <dgm:pt modelId="{DBAF7C60-B392-4C63-B7F3-0BC96C2AF4DE}" type="pres">
      <dgm:prSet presAssocID="{75DD8225-40D8-44E7-B7CF-F345827869A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4F2B2730-DB7E-4D3D-9C24-0DE1D05A325C}" type="pres">
      <dgm:prSet presAssocID="{920CB987-D7EC-4E64-B428-46461B50AA6D}" presName="composite" presStyleCnt="0"/>
      <dgm:spPr/>
    </dgm:pt>
    <dgm:pt modelId="{96295196-A280-431B-BA6C-32BFAAC2ACDC}" type="pres">
      <dgm:prSet presAssocID="{920CB987-D7EC-4E64-B428-46461B50AA6D}" presName="imgShp" presStyleLbl="fgImgPlace1" presStyleIdx="0" presStyleCnt="3" custScaleX="68042" custScaleY="68322" custLinFactNeighborX="-52759" custLinFactNeighborY="-935"/>
      <dgm:spPr/>
      <dgm:t>
        <a:bodyPr/>
        <a:lstStyle/>
        <a:p>
          <a:endParaRPr lang="es-ES"/>
        </a:p>
      </dgm:t>
    </dgm:pt>
    <dgm:pt modelId="{69AEFEB8-CDEB-4207-B95E-F0A273A0281B}" type="pres">
      <dgm:prSet presAssocID="{920CB987-D7EC-4E64-B428-46461B50AA6D}" presName="txShp" presStyleLbl="node1" presStyleIdx="0" presStyleCnt="3" custScaleX="143186" custScaleY="75222" custLinFactNeighborX="3595" custLinFactNeighborY="-5400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6EDAB03-F58A-4042-8E91-131CE981089B}" type="pres">
      <dgm:prSet presAssocID="{A95DA8DC-B334-4150-AA98-E7CDF6CD603E}" presName="spacing" presStyleCnt="0"/>
      <dgm:spPr/>
    </dgm:pt>
    <dgm:pt modelId="{4E937239-AD2B-497E-8F9A-387D7EAB1FE5}" type="pres">
      <dgm:prSet presAssocID="{6684A978-AE39-448F-B1FE-4C1D674AE511}" presName="composite" presStyleCnt="0"/>
      <dgm:spPr/>
    </dgm:pt>
    <dgm:pt modelId="{69183F7C-074A-419B-A765-9AFABB45C0DD}" type="pres">
      <dgm:prSet presAssocID="{6684A978-AE39-448F-B1FE-4C1D674AE511}" presName="imgShp" presStyleLbl="fgImgPlace1" presStyleIdx="1" presStyleCnt="3" custScaleX="65340" custScaleY="70001" custLinFactNeighborX="-45529" custLinFactNeighborY="-9494"/>
      <dgm:spPr/>
      <dgm:t>
        <a:bodyPr/>
        <a:lstStyle/>
        <a:p>
          <a:endParaRPr lang="es-ES"/>
        </a:p>
      </dgm:t>
    </dgm:pt>
    <dgm:pt modelId="{98EF9200-61E8-4690-A8D3-F6D05BE317F6}" type="pres">
      <dgm:prSet presAssocID="{6684A978-AE39-448F-B1FE-4C1D674AE511}" presName="txShp" presStyleLbl="node1" presStyleIdx="1" presStyleCnt="3" custScaleX="143653" custScaleY="70381" custLinFactNeighborX="3361" custLinFactNeighborY="-12184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21CC1201-849B-4CCF-A2BF-D15637ECAB1A}" type="pres">
      <dgm:prSet presAssocID="{A847575B-3038-4C67-9639-E6684F68928E}" presName="spacing" presStyleCnt="0"/>
      <dgm:spPr/>
    </dgm:pt>
    <dgm:pt modelId="{E8CEF01B-7695-4FA1-9917-FB1787158B83}" type="pres">
      <dgm:prSet presAssocID="{806CCDE7-622A-4562-A1AF-3C4D836E0D32}" presName="composite" presStyleCnt="0"/>
      <dgm:spPr/>
    </dgm:pt>
    <dgm:pt modelId="{86B3E5B6-35B5-413D-AE11-2B53BDBF6A61}" type="pres">
      <dgm:prSet presAssocID="{806CCDE7-622A-4562-A1AF-3C4D836E0D32}" presName="imgShp" presStyleLbl="fgImgPlace1" presStyleIdx="2" presStyleCnt="3" custScaleX="77923" custScaleY="71442" custLinFactNeighborX="-47463" custLinFactNeighborY="-20571"/>
      <dgm:spPr/>
      <dgm:t>
        <a:bodyPr/>
        <a:lstStyle/>
        <a:p>
          <a:endParaRPr lang="es-ES"/>
        </a:p>
      </dgm:t>
    </dgm:pt>
    <dgm:pt modelId="{8AAE3728-6204-4C56-94B4-6209E6A650B1}" type="pres">
      <dgm:prSet presAssocID="{806CCDE7-622A-4562-A1AF-3C4D836E0D32}" presName="txShp" presStyleLbl="node1" presStyleIdx="2" presStyleCnt="3" custScaleX="143651" custScaleY="78810" custLinFactNeighborX="3362" custLinFactNeighborY="-21329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0F2164E8-5EA1-41D4-BB2B-1854ACE856D6}" srcId="{75DD8225-40D8-44E7-B7CF-F345827869A3}" destId="{920CB987-D7EC-4E64-B428-46461B50AA6D}" srcOrd="0" destOrd="0" parTransId="{7F1B10A7-7F54-4B27-A817-C9E482534BEF}" sibTransId="{A95DA8DC-B334-4150-AA98-E7CDF6CD603E}"/>
    <dgm:cxn modelId="{27A07BB4-4146-4275-B76A-BA8166F1519B}" type="presOf" srcId="{6684A978-AE39-448F-B1FE-4C1D674AE511}" destId="{98EF9200-61E8-4690-A8D3-F6D05BE317F6}" srcOrd="0" destOrd="0" presId="urn:microsoft.com/office/officeart/2005/8/layout/vList3"/>
    <dgm:cxn modelId="{C8EE7E39-96E9-4F97-9622-BA5F7CACACD1}" type="presOf" srcId="{75DD8225-40D8-44E7-B7CF-F345827869A3}" destId="{DBAF7C60-B392-4C63-B7F3-0BC96C2AF4DE}" srcOrd="0" destOrd="0" presId="urn:microsoft.com/office/officeart/2005/8/layout/vList3"/>
    <dgm:cxn modelId="{A638FB4F-F425-4C47-810F-5DFFEC300D77}" type="presOf" srcId="{920CB987-D7EC-4E64-B428-46461B50AA6D}" destId="{69AEFEB8-CDEB-4207-B95E-F0A273A0281B}" srcOrd="0" destOrd="0" presId="urn:microsoft.com/office/officeart/2005/8/layout/vList3"/>
    <dgm:cxn modelId="{CC10A3EF-6DB8-4631-89CB-2F3BAB14D2BC}" srcId="{75DD8225-40D8-44E7-B7CF-F345827869A3}" destId="{806CCDE7-622A-4562-A1AF-3C4D836E0D32}" srcOrd="2" destOrd="0" parTransId="{1E9167AE-9136-427C-BE21-CCCF417E8E22}" sibTransId="{2E31CF80-241C-4D3B-919E-D2056B841CB7}"/>
    <dgm:cxn modelId="{9FBFFE40-E38B-4CFA-8C72-282DFF137A73}" type="presOf" srcId="{806CCDE7-622A-4562-A1AF-3C4D836E0D32}" destId="{8AAE3728-6204-4C56-94B4-6209E6A650B1}" srcOrd="0" destOrd="0" presId="urn:microsoft.com/office/officeart/2005/8/layout/vList3"/>
    <dgm:cxn modelId="{7E42B776-1864-423D-A72B-FC7B0AB11E9F}" srcId="{75DD8225-40D8-44E7-B7CF-F345827869A3}" destId="{6684A978-AE39-448F-B1FE-4C1D674AE511}" srcOrd="1" destOrd="0" parTransId="{D52B230D-0CCC-4C8E-B984-621D9A4D88F1}" sibTransId="{A847575B-3038-4C67-9639-E6684F68928E}"/>
    <dgm:cxn modelId="{D42E2778-92C4-4782-8B54-09112E11C28C}" type="presParOf" srcId="{DBAF7C60-B392-4C63-B7F3-0BC96C2AF4DE}" destId="{4F2B2730-DB7E-4D3D-9C24-0DE1D05A325C}" srcOrd="0" destOrd="0" presId="urn:microsoft.com/office/officeart/2005/8/layout/vList3"/>
    <dgm:cxn modelId="{852278BE-4D92-45F1-9444-B2D6E53EAEA8}" type="presParOf" srcId="{4F2B2730-DB7E-4D3D-9C24-0DE1D05A325C}" destId="{96295196-A280-431B-BA6C-32BFAAC2ACDC}" srcOrd="0" destOrd="0" presId="urn:microsoft.com/office/officeart/2005/8/layout/vList3"/>
    <dgm:cxn modelId="{FC7DDB30-CCA6-48DA-80DD-6EC9E18ADD8D}" type="presParOf" srcId="{4F2B2730-DB7E-4D3D-9C24-0DE1D05A325C}" destId="{69AEFEB8-CDEB-4207-B95E-F0A273A0281B}" srcOrd="1" destOrd="0" presId="urn:microsoft.com/office/officeart/2005/8/layout/vList3"/>
    <dgm:cxn modelId="{B9B9087B-3874-4A07-A56B-19D939D19FA7}" type="presParOf" srcId="{DBAF7C60-B392-4C63-B7F3-0BC96C2AF4DE}" destId="{26EDAB03-F58A-4042-8E91-131CE981089B}" srcOrd="1" destOrd="0" presId="urn:microsoft.com/office/officeart/2005/8/layout/vList3"/>
    <dgm:cxn modelId="{84295D8C-4AB7-4947-8E10-7003F0F4564E}" type="presParOf" srcId="{DBAF7C60-B392-4C63-B7F3-0BC96C2AF4DE}" destId="{4E937239-AD2B-497E-8F9A-387D7EAB1FE5}" srcOrd="2" destOrd="0" presId="urn:microsoft.com/office/officeart/2005/8/layout/vList3"/>
    <dgm:cxn modelId="{9E957626-7048-497C-9367-AD1D284B6769}" type="presParOf" srcId="{4E937239-AD2B-497E-8F9A-387D7EAB1FE5}" destId="{69183F7C-074A-419B-A765-9AFABB45C0DD}" srcOrd="0" destOrd="0" presId="urn:microsoft.com/office/officeart/2005/8/layout/vList3"/>
    <dgm:cxn modelId="{8F0B87FF-442D-44A3-8127-D7BF03172AC8}" type="presParOf" srcId="{4E937239-AD2B-497E-8F9A-387D7EAB1FE5}" destId="{98EF9200-61E8-4690-A8D3-F6D05BE317F6}" srcOrd="1" destOrd="0" presId="urn:microsoft.com/office/officeart/2005/8/layout/vList3"/>
    <dgm:cxn modelId="{73DF6E07-22CB-4D97-89E4-3797DF25B8FE}" type="presParOf" srcId="{DBAF7C60-B392-4C63-B7F3-0BC96C2AF4DE}" destId="{21CC1201-849B-4CCF-A2BF-D15637ECAB1A}" srcOrd="3" destOrd="0" presId="urn:microsoft.com/office/officeart/2005/8/layout/vList3"/>
    <dgm:cxn modelId="{90428368-7C05-4D1E-B2B9-3017729C8DFB}" type="presParOf" srcId="{DBAF7C60-B392-4C63-B7F3-0BC96C2AF4DE}" destId="{E8CEF01B-7695-4FA1-9917-FB1787158B83}" srcOrd="4" destOrd="0" presId="urn:microsoft.com/office/officeart/2005/8/layout/vList3"/>
    <dgm:cxn modelId="{95B13ACE-6D33-4543-9131-04A113F517E8}" type="presParOf" srcId="{E8CEF01B-7695-4FA1-9917-FB1787158B83}" destId="{86B3E5B6-35B5-413D-AE11-2B53BDBF6A61}" srcOrd="0" destOrd="0" presId="urn:microsoft.com/office/officeart/2005/8/layout/vList3"/>
    <dgm:cxn modelId="{11B2255D-2417-4249-9CE6-FBE1F0DFFC3C}" type="presParOf" srcId="{E8CEF01B-7695-4FA1-9917-FB1787158B83}" destId="{8AAE3728-6204-4C56-94B4-6209E6A650B1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8A0FAE-A201-488F-92EB-0C71D1A287C2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8794EFC-A6E8-4F2D-88EB-A298616AF097}">
      <dgm:prSet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just" rtl="0">
            <a:lnSpc>
              <a:spcPct val="100000"/>
            </a:lnSpc>
            <a:spcAft>
              <a:spcPts val="0"/>
            </a:spcAft>
          </a:pPr>
          <a:r>
            <a:rPr lang="es-ES" sz="3000" dirty="0" smtClean="0"/>
            <a:t>Explicar el papel que juega la Plataforma </a:t>
          </a:r>
          <a:r>
            <a:rPr lang="es-ES" sz="3000" dirty="0" err="1" smtClean="0"/>
            <a:t>Moodle</a:t>
          </a:r>
          <a:r>
            <a:rPr lang="es-ES" sz="3000" dirty="0" smtClean="0"/>
            <a:t> como herramienta para el desarrollo de la Educación a Distancia, así como también su uso en la Universidad de Artemisa con vistas a una mayor búsqueda y adquisición de conocimientos, que posibilite un mayor desarrollo profesional de los estudiantes.</a:t>
          </a:r>
          <a:endParaRPr lang="es-ES" sz="3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0FB6555-EEB9-4F31-8A83-FBC072C9DE0E}" type="parTrans" cxnId="{597B3BC6-75C3-4ED2-A328-076D86CC5741}">
      <dgm:prSet/>
      <dgm:spPr/>
      <dgm:t>
        <a:bodyPr/>
        <a:lstStyle/>
        <a:p>
          <a:endParaRPr lang="es-ES"/>
        </a:p>
      </dgm:t>
    </dgm:pt>
    <dgm:pt modelId="{F1097353-45FC-43F8-86A9-6D8D16B2F18A}" type="sibTrans" cxnId="{597B3BC6-75C3-4ED2-A328-076D86CC5741}">
      <dgm:prSet/>
      <dgm:spPr/>
      <dgm:t>
        <a:bodyPr/>
        <a:lstStyle/>
        <a:p>
          <a:endParaRPr lang="es-ES"/>
        </a:p>
      </dgm:t>
    </dgm:pt>
    <dgm:pt modelId="{54C09CA5-E6F8-47ED-A0CD-401BBF4CB7D5}" type="pres">
      <dgm:prSet presAssocID="{288A0FAE-A201-488F-92EB-0C71D1A287C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033BCC4-0C6D-43AD-A036-789D9CA59532}" type="pres">
      <dgm:prSet presAssocID="{28794EFC-A6E8-4F2D-88EB-A298616AF097}" presName="parentText" presStyleLbl="node1" presStyleIdx="0" presStyleCnt="1" custScaleX="101373" custScaleY="1069869" custLinFactNeighborX="151" custLinFactNeighborY="-32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FA1FECF3-25AB-4800-9F24-62DEA45BCC8E}" type="presOf" srcId="{288A0FAE-A201-488F-92EB-0C71D1A287C2}" destId="{54C09CA5-E6F8-47ED-A0CD-401BBF4CB7D5}" srcOrd="0" destOrd="0" presId="urn:microsoft.com/office/officeart/2005/8/layout/vList2"/>
    <dgm:cxn modelId="{597B3BC6-75C3-4ED2-A328-076D86CC5741}" srcId="{288A0FAE-A201-488F-92EB-0C71D1A287C2}" destId="{28794EFC-A6E8-4F2D-88EB-A298616AF097}" srcOrd="0" destOrd="0" parTransId="{70FB6555-EEB9-4F31-8A83-FBC072C9DE0E}" sibTransId="{F1097353-45FC-43F8-86A9-6D8D16B2F18A}"/>
    <dgm:cxn modelId="{BFAD10D9-D890-4832-B6FE-6DFA08A278B3}" type="presOf" srcId="{28794EFC-A6E8-4F2D-88EB-A298616AF097}" destId="{2033BCC4-0C6D-43AD-A036-789D9CA59532}" srcOrd="0" destOrd="0" presId="urn:microsoft.com/office/officeart/2005/8/layout/vList2"/>
    <dgm:cxn modelId="{4DFD46F6-BF26-48FA-ACBA-6BBA271C3551}" type="presParOf" srcId="{54C09CA5-E6F8-47ED-A0CD-401BBF4CB7D5}" destId="{2033BCC4-0C6D-43AD-A036-789D9CA5953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24CD1EA-96A3-4DFD-9A84-4F8BFB38CA39}" type="doc">
      <dgm:prSet loTypeId="urn:microsoft.com/office/officeart/2005/8/layout/vList2" loCatId="list" qsTypeId="urn:microsoft.com/office/officeart/2005/8/quickstyle/simple1" qsCatId="simple" csTypeId="urn:microsoft.com/office/officeart/2005/8/colors/accent5_2" csCatId="accent5" phldr="1"/>
      <dgm:spPr/>
      <dgm:t>
        <a:bodyPr/>
        <a:lstStyle/>
        <a:p>
          <a:endParaRPr lang="es-ES"/>
        </a:p>
      </dgm:t>
    </dgm:pt>
    <dgm:pt modelId="{6FC3FD19-BC7B-411B-A7EB-E0D15977BD19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just" rtl="0">
            <a:lnSpc>
              <a:spcPct val="100000"/>
            </a:lnSpc>
            <a:spcAft>
              <a:spcPts val="0"/>
            </a:spcAft>
          </a:pPr>
          <a:r>
            <a:rPr lang="es-ES" sz="2200" dirty="0" smtClean="0">
              <a:latin typeface="Arial Black" panose="020B0A04020102020204" pitchFamily="34" charset="0"/>
            </a:rPr>
            <a:t>¿Creen que será importante el curso de las TIC para su  futuro profesional?</a:t>
          </a:r>
          <a:endParaRPr lang="es-ES" sz="2200" dirty="0">
            <a:latin typeface="Arial Black" panose="020B0A04020102020204" pitchFamily="34" charset="0"/>
            <a:cs typeface="Arial" panose="020B0604020202020204" pitchFamily="34" charset="0"/>
          </a:endParaRPr>
        </a:p>
      </dgm:t>
    </dgm:pt>
    <dgm:pt modelId="{99B5BA6F-5DAA-47C8-891F-CA339730EB48}" type="parTrans" cxnId="{958536FB-FF82-4755-9F9A-BEC20FFA9106}">
      <dgm:prSet/>
      <dgm:spPr/>
      <dgm:t>
        <a:bodyPr/>
        <a:lstStyle/>
        <a:p>
          <a:endParaRPr lang="es-ES"/>
        </a:p>
      </dgm:t>
    </dgm:pt>
    <dgm:pt modelId="{E4BA5191-2BE1-4678-8D11-930A222DDA9E}" type="sibTrans" cxnId="{958536FB-FF82-4755-9F9A-BEC20FFA9106}">
      <dgm:prSet/>
      <dgm:spPr/>
      <dgm:t>
        <a:bodyPr/>
        <a:lstStyle/>
        <a:p>
          <a:endParaRPr lang="es-ES"/>
        </a:p>
      </dgm:t>
    </dgm:pt>
    <dgm:pt modelId="{1A40C1D1-C3C1-4EC3-81F1-99AD81970BF1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just" rtl="0">
            <a:lnSpc>
              <a:spcPct val="150000"/>
            </a:lnSpc>
            <a:spcAft>
              <a:spcPts val="0"/>
            </a:spcAft>
          </a:pPr>
          <a:r>
            <a:rPr lang="es-ES" sz="2200" dirty="0" smtClean="0">
              <a:latin typeface="Arial Black" panose="020B0A04020102020204" pitchFamily="34" charset="0"/>
            </a:rPr>
            <a:t>¿Alguna vez han oído hablar de esta Plataforma?</a:t>
          </a:r>
          <a:endParaRPr lang="es-ES" sz="2200" dirty="0">
            <a:latin typeface="Arial Black" panose="020B0A04020102020204" pitchFamily="34" charset="0"/>
            <a:cs typeface="Arial" panose="020B0604020202020204" pitchFamily="34" charset="0"/>
          </a:endParaRPr>
        </a:p>
      </dgm:t>
    </dgm:pt>
    <dgm:pt modelId="{68A662F5-D3C2-400A-B151-4E7A8E54920A}" type="parTrans" cxnId="{A0AC675B-EAB0-459A-AE2A-2DA8BEF6AB4E}">
      <dgm:prSet/>
      <dgm:spPr/>
      <dgm:t>
        <a:bodyPr/>
        <a:lstStyle/>
        <a:p>
          <a:endParaRPr lang="es-ES"/>
        </a:p>
      </dgm:t>
    </dgm:pt>
    <dgm:pt modelId="{733A5351-8570-45FD-9C74-04F418851F5F}" type="sibTrans" cxnId="{A0AC675B-EAB0-459A-AE2A-2DA8BEF6AB4E}">
      <dgm:prSet/>
      <dgm:spPr/>
      <dgm:t>
        <a:bodyPr/>
        <a:lstStyle/>
        <a:p>
          <a:endParaRPr lang="es-ES"/>
        </a:p>
      </dgm:t>
    </dgm:pt>
    <dgm:pt modelId="{943A4752-0511-45D8-AD9B-7E0D55EE133F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just" rtl="0">
            <a:lnSpc>
              <a:spcPct val="100000"/>
            </a:lnSpc>
            <a:spcAft>
              <a:spcPts val="0"/>
            </a:spcAft>
          </a:pPr>
          <a:r>
            <a:rPr lang="es-ES" sz="2200" dirty="0" smtClean="0">
              <a:latin typeface="Arial Black" panose="020B0A04020102020204" pitchFamily="34" charset="0"/>
            </a:rPr>
            <a:t>¿Qué ventajas pudieron apreciar en el video acerca de estudiar mediante esta plataforma?</a:t>
          </a:r>
          <a:endParaRPr lang="es-ES" sz="2200" dirty="0">
            <a:latin typeface="Arial Black" panose="020B0A04020102020204" pitchFamily="34" charset="0"/>
          </a:endParaRPr>
        </a:p>
      </dgm:t>
    </dgm:pt>
    <dgm:pt modelId="{42C48F91-678C-46C7-8CDE-4C2B87E47C7C}" type="parTrans" cxnId="{66675505-B4DA-4756-A863-28591E54730D}">
      <dgm:prSet/>
      <dgm:spPr/>
      <dgm:t>
        <a:bodyPr/>
        <a:lstStyle/>
        <a:p>
          <a:endParaRPr lang="es-ES"/>
        </a:p>
      </dgm:t>
    </dgm:pt>
    <dgm:pt modelId="{EFE2BB93-6541-4345-8497-D395ACCBAD6E}" type="sibTrans" cxnId="{66675505-B4DA-4756-A863-28591E54730D}">
      <dgm:prSet/>
      <dgm:spPr/>
      <dgm:t>
        <a:bodyPr/>
        <a:lstStyle/>
        <a:p>
          <a:endParaRPr lang="es-ES"/>
        </a:p>
      </dgm:t>
    </dgm:pt>
    <dgm:pt modelId="{0E62D584-8E30-4911-B72A-4ED507ECEDE6}">
      <dgm:prSet custT="1"/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rtl="0"/>
          <a:r>
            <a:rPr lang="es-ES" sz="2200" dirty="0" smtClean="0">
              <a:latin typeface="Arial Black" panose="020B0A04020102020204" pitchFamily="34" charset="0"/>
            </a:rPr>
            <a:t>¿Creen ustedes que pueden interactuar con ella en la vida real?</a:t>
          </a:r>
          <a:endParaRPr lang="es-ES" sz="2200" dirty="0">
            <a:latin typeface="Arial Black" panose="020B0A04020102020204" pitchFamily="34" charset="0"/>
          </a:endParaRPr>
        </a:p>
      </dgm:t>
    </dgm:pt>
    <dgm:pt modelId="{A9F5E6A3-B996-4922-A559-E0E0296A8F8D}" type="parTrans" cxnId="{146435A1-9D61-4A26-95E5-276030BB116B}">
      <dgm:prSet/>
      <dgm:spPr/>
      <dgm:t>
        <a:bodyPr/>
        <a:lstStyle/>
        <a:p>
          <a:endParaRPr lang="es-ES"/>
        </a:p>
      </dgm:t>
    </dgm:pt>
    <dgm:pt modelId="{6F4BF549-FED6-4BEC-BC85-A485F49610AD}" type="sibTrans" cxnId="{146435A1-9D61-4A26-95E5-276030BB116B}">
      <dgm:prSet/>
      <dgm:spPr/>
      <dgm:t>
        <a:bodyPr/>
        <a:lstStyle/>
        <a:p>
          <a:endParaRPr lang="es-ES"/>
        </a:p>
      </dgm:t>
    </dgm:pt>
    <dgm:pt modelId="{B0E1830C-AD98-4786-BCF7-26CC75860947}" type="pres">
      <dgm:prSet presAssocID="{924CD1EA-96A3-4DFD-9A84-4F8BFB38CA3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755BC0F5-557C-4221-BBF8-3602A180FE41}" type="pres">
      <dgm:prSet presAssocID="{6FC3FD19-BC7B-411B-A7EB-E0D15977BD19}" presName="parentText" presStyleLbl="node1" presStyleIdx="0" presStyleCnt="4" custScaleY="91923" custLinFactY="-56587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A17578C-9156-4663-97B4-2DF5C98ADC85}" type="pres">
      <dgm:prSet presAssocID="{E4BA5191-2BE1-4678-8D11-930A222DDA9E}" presName="spacer" presStyleCnt="0"/>
      <dgm:spPr/>
    </dgm:pt>
    <dgm:pt modelId="{FF05959E-58FE-46F9-B498-18EF9495D97A}" type="pres">
      <dgm:prSet presAssocID="{1A40C1D1-C3C1-4EC3-81F1-99AD81970BF1}" presName="parentText" presStyleLbl="node1" presStyleIdx="1" presStyleCnt="4" custScaleY="68815" custLinFactNeighborY="-9916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AD5D429-0A36-4899-B406-9855DB0A0783}" type="pres">
      <dgm:prSet presAssocID="{733A5351-8570-45FD-9C74-04F418851F5F}" presName="spacer" presStyleCnt="0"/>
      <dgm:spPr/>
    </dgm:pt>
    <dgm:pt modelId="{FCF5EA36-052A-4256-A284-5100AC14B928}" type="pres">
      <dgm:prSet presAssocID="{943A4752-0511-45D8-AD9B-7E0D55EE133F}" presName="parentText" presStyleLbl="node1" presStyleIdx="2" presStyleCnt="4" custScaleY="94030" custLinFactNeighborY="29276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EA014091-9DCF-4D8F-AB58-04024CE64873}" type="pres">
      <dgm:prSet presAssocID="{EFE2BB93-6541-4345-8497-D395ACCBAD6E}" presName="spacer" presStyleCnt="0"/>
      <dgm:spPr/>
    </dgm:pt>
    <dgm:pt modelId="{5FC0FD59-8758-4A10-AC78-7353F58646EC}" type="pres">
      <dgm:prSet presAssocID="{0E62D584-8E30-4911-B72A-4ED507ECEDE6}" presName="parentText" presStyleLbl="node1" presStyleIdx="3" presStyleCnt="4" custScaleY="94030" custLinFactY="34001" custLinFactNeighborX="699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A0AC675B-EAB0-459A-AE2A-2DA8BEF6AB4E}" srcId="{924CD1EA-96A3-4DFD-9A84-4F8BFB38CA39}" destId="{1A40C1D1-C3C1-4EC3-81F1-99AD81970BF1}" srcOrd="1" destOrd="0" parTransId="{68A662F5-D3C2-400A-B151-4E7A8E54920A}" sibTransId="{733A5351-8570-45FD-9C74-04F418851F5F}"/>
    <dgm:cxn modelId="{3371BC3C-9210-4434-AE73-59924EE9AF39}" type="presOf" srcId="{6FC3FD19-BC7B-411B-A7EB-E0D15977BD19}" destId="{755BC0F5-557C-4221-BBF8-3602A180FE41}" srcOrd="0" destOrd="0" presId="urn:microsoft.com/office/officeart/2005/8/layout/vList2"/>
    <dgm:cxn modelId="{C47DF567-25AE-45B0-8021-9988D6786ED3}" type="presOf" srcId="{1A40C1D1-C3C1-4EC3-81F1-99AD81970BF1}" destId="{FF05959E-58FE-46F9-B498-18EF9495D97A}" srcOrd="0" destOrd="0" presId="urn:microsoft.com/office/officeart/2005/8/layout/vList2"/>
    <dgm:cxn modelId="{BBFB2494-D228-41AE-8E56-17EA311CB69F}" type="presOf" srcId="{943A4752-0511-45D8-AD9B-7E0D55EE133F}" destId="{FCF5EA36-052A-4256-A284-5100AC14B928}" srcOrd="0" destOrd="0" presId="urn:microsoft.com/office/officeart/2005/8/layout/vList2"/>
    <dgm:cxn modelId="{146435A1-9D61-4A26-95E5-276030BB116B}" srcId="{924CD1EA-96A3-4DFD-9A84-4F8BFB38CA39}" destId="{0E62D584-8E30-4911-B72A-4ED507ECEDE6}" srcOrd="3" destOrd="0" parTransId="{A9F5E6A3-B996-4922-A559-E0E0296A8F8D}" sibTransId="{6F4BF549-FED6-4BEC-BC85-A485F49610AD}"/>
    <dgm:cxn modelId="{7745A02B-E700-4031-9931-B2E5F1B1837E}" type="presOf" srcId="{0E62D584-8E30-4911-B72A-4ED507ECEDE6}" destId="{5FC0FD59-8758-4A10-AC78-7353F58646EC}" srcOrd="0" destOrd="0" presId="urn:microsoft.com/office/officeart/2005/8/layout/vList2"/>
    <dgm:cxn modelId="{3ED7B051-133E-4688-A6DC-8ACF55667032}" type="presOf" srcId="{924CD1EA-96A3-4DFD-9A84-4F8BFB38CA39}" destId="{B0E1830C-AD98-4786-BCF7-26CC75860947}" srcOrd="0" destOrd="0" presId="urn:microsoft.com/office/officeart/2005/8/layout/vList2"/>
    <dgm:cxn modelId="{66675505-B4DA-4756-A863-28591E54730D}" srcId="{924CD1EA-96A3-4DFD-9A84-4F8BFB38CA39}" destId="{943A4752-0511-45D8-AD9B-7E0D55EE133F}" srcOrd="2" destOrd="0" parTransId="{42C48F91-678C-46C7-8CDE-4C2B87E47C7C}" sibTransId="{EFE2BB93-6541-4345-8497-D395ACCBAD6E}"/>
    <dgm:cxn modelId="{958536FB-FF82-4755-9F9A-BEC20FFA9106}" srcId="{924CD1EA-96A3-4DFD-9A84-4F8BFB38CA39}" destId="{6FC3FD19-BC7B-411B-A7EB-E0D15977BD19}" srcOrd="0" destOrd="0" parTransId="{99B5BA6F-5DAA-47C8-891F-CA339730EB48}" sibTransId="{E4BA5191-2BE1-4678-8D11-930A222DDA9E}"/>
    <dgm:cxn modelId="{3E328931-E302-4364-85BE-1CDC2290C6B2}" type="presParOf" srcId="{B0E1830C-AD98-4786-BCF7-26CC75860947}" destId="{755BC0F5-557C-4221-BBF8-3602A180FE41}" srcOrd="0" destOrd="0" presId="urn:microsoft.com/office/officeart/2005/8/layout/vList2"/>
    <dgm:cxn modelId="{2C412D94-AEB9-46EA-9B04-999CF93D9104}" type="presParOf" srcId="{B0E1830C-AD98-4786-BCF7-26CC75860947}" destId="{BA17578C-9156-4663-97B4-2DF5C98ADC85}" srcOrd="1" destOrd="0" presId="urn:microsoft.com/office/officeart/2005/8/layout/vList2"/>
    <dgm:cxn modelId="{E8E45405-53C1-425B-ADBC-E7D1EE68EC89}" type="presParOf" srcId="{B0E1830C-AD98-4786-BCF7-26CC75860947}" destId="{FF05959E-58FE-46F9-B498-18EF9495D97A}" srcOrd="2" destOrd="0" presId="urn:microsoft.com/office/officeart/2005/8/layout/vList2"/>
    <dgm:cxn modelId="{127C64E5-9592-494E-A1FE-FE112D8990C9}" type="presParOf" srcId="{B0E1830C-AD98-4786-BCF7-26CC75860947}" destId="{CAD5D429-0A36-4899-B406-9855DB0A0783}" srcOrd="3" destOrd="0" presId="urn:microsoft.com/office/officeart/2005/8/layout/vList2"/>
    <dgm:cxn modelId="{25F2EFCC-753D-4AB9-82BD-364009A3E414}" type="presParOf" srcId="{B0E1830C-AD98-4786-BCF7-26CC75860947}" destId="{FCF5EA36-052A-4256-A284-5100AC14B928}" srcOrd="4" destOrd="0" presId="urn:microsoft.com/office/officeart/2005/8/layout/vList2"/>
    <dgm:cxn modelId="{DF2A9B46-8894-40AE-B569-89C77A352296}" type="presParOf" srcId="{B0E1830C-AD98-4786-BCF7-26CC75860947}" destId="{EA014091-9DCF-4D8F-AB58-04024CE64873}" srcOrd="5" destOrd="0" presId="urn:microsoft.com/office/officeart/2005/8/layout/vList2"/>
    <dgm:cxn modelId="{FFAA88F5-0DBC-47C4-A24E-574D98360082}" type="presParOf" srcId="{B0E1830C-AD98-4786-BCF7-26CC75860947}" destId="{5FC0FD59-8758-4A10-AC78-7353F58646EC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88A0FAE-A201-488F-92EB-0C71D1A287C2}" type="doc">
      <dgm:prSet loTypeId="urn:microsoft.com/office/officeart/2005/8/layout/vList2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28794EFC-A6E8-4F2D-88EB-A298616AF097}">
      <dgm:prSet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just" rtl="0">
            <a:lnSpc>
              <a:spcPct val="100000"/>
            </a:lnSpc>
            <a:spcAft>
              <a:spcPts val="0"/>
            </a:spcAft>
          </a:pPr>
          <a:r>
            <a:rPr lang="es-ES" sz="3200" dirty="0" smtClean="0">
              <a:latin typeface="Arial Black" panose="020B0A04020102020204" pitchFamily="34" charset="0"/>
            </a:rPr>
            <a:t>A continuación vamos a interactuar con la plataforma </a:t>
          </a:r>
          <a:r>
            <a:rPr lang="es-ES" sz="3200" dirty="0" err="1" smtClean="0">
              <a:latin typeface="Arial Black" panose="020B0A04020102020204" pitchFamily="34" charset="0"/>
            </a:rPr>
            <a:t>Moodle</a:t>
          </a:r>
          <a:r>
            <a:rPr lang="es-ES" sz="3200" dirty="0" smtClean="0">
              <a:latin typeface="Arial Black" panose="020B0A04020102020204" pitchFamily="34" charset="0"/>
            </a:rPr>
            <a:t> de la Universidad de Artemisa.</a:t>
          </a:r>
          <a:endParaRPr lang="es-ES" sz="3200" dirty="0">
            <a:latin typeface="Arial Black" panose="020B0A04020102020204" pitchFamily="34" charset="0"/>
            <a:cs typeface="Arial" panose="020B0604020202020204" pitchFamily="34" charset="0"/>
          </a:endParaRPr>
        </a:p>
      </dgm:t>
    </dgm:pt>
    <dgm:pt modelId="{70FB6555-EEB9-4F31-8A83-FBC072C9DE0E}" type="parTrans" cxnId="{597B3BC6-75C3-4ED2-A328-076D86CC5741}">
      <dgm:prSet/>
      <dgm:spPr/>
      <dgm:t>
        <a:bodyPr/>
        <a:lstStyle/>
        <a:p>
          <a:endParaRPr lang="es-ES"/>
        </a:p>
      </dgm:t>
    </dgm:pt>
    <dgm:pt modelId="{F1097353-45FC-43F8-86A9-6D8D16B2F18A}" type="sibTrans" cxnId="{597B3BC6-75C3-4ED2-A328-076D86CC5741}">
      <dgm:prSet/>
      <dgm:spPr/>
      <dgm:t>
        <a:bodyPr/>
        <a:lstStyle/>
        <a:p>
          <a:endParaRPr lang="es-ES"/>
        </a:p>
      </dgm:t>
    </dgm:pt>
    <dgm:pt modelId="{54C09CA5-E6F8-47ED-A0CD-401BBF4CB7D5}" type="pres">
      <dgm:prSet presAssocID="{288A0FAE-A201-488F-92EB-0C71D1A287C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2033BCC4-0C6D-43AD-A036-789D9CA59532}" type="pres">
      <dgm:prSet presAssocID="{28794EFC-A6E8-4F2D-88EB-A298616AF097}" presName="parentText" presStyleLbl="node1" presStyleIdx="0" presStyleCnt="1" custScaleX="101373" custScaleY="555428" custLinFactNeighborX="151" custLinFactNeighborY="-32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6C98DFA6-1BD1-45AE-A456-DA10C5B49367}" type="presOf" srcId="{288A0FAE-A201-488F-92EB-0C71D1A287C2}" destId="{54C09CA5-E6F8-47ED-A0CD-401BBF4CB7D5}" srcOrd="0" destOrd="0" presId="urn:microsoft.com/office/officeart/2005/8/layout/vList2"/>
    <dgm:cxn modelId="{C83B633A-FC1E-44C2-89B7-E2169C442182}" type="presOf" srcId="{28794EFC-A6E8-4F2D-88EB-A298616AF097}" destId="{2033BCC4-0C6D-43AD-A036-789D9CA59532}" srcOrd="0" destOrd="0" presId="urn:microsoft.com/office/officeart/2005/8/layout/vList2"/>
    <dgm:cxn modelId="{597B3BC6-75C3-4ED2-A328-076D86CC5741}" srcId="{288A0FAE-A201-488F-92EB-0C71D1A287C2}" destId="{28794EFC-A6E8-4F2D-88EB-A298616AF097}" srcOrd="0" destOrd="0" parTransId="{70FB6555-EEB9-4F31-8A83-FBC072C9DE0E}" sibTransId="{F1097353-45FC-43F8-86A9-6D8D16B2F18A}"/>
    <dgm:cxn modelId="{7A26FD48-16C1-44ED-9E03-E54C5C83B946}" type="presParOf" srcId="{54C09CA5-E6F8-47ED-A0CD-401BBF4CB7D5}" destId="{2033BCC4-0C6D-43AD-A036-789D9CA59532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EF0E849-D271-4EEF-9E27-A0DD31F62177}" type="doc">
      <dgm:prSet loTypeId="urn:microsoft.com/office/officeart/2005/8/layout/vList2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es-ES"/>
        </a:p>
      </dgm:t>
    </dgm:pt>
    <dgm:pt modelId="{E1DB5964-15BF-4129-8808-620FF580348B}">
      <dgm:prSet custT="1"/>
      <dgm:spPr/>
      <dgm:t>
        <a:bodyPr/>
        <a:lstStyle/>
        <a:p>
          <a:pPr algn="ctr" rtl="0">
            <a:lnSpc>
              <a:spcPct val="100000"/>
            </a:lnSpc>
            <a:spcAft>
              <a:spcPts val="0"/>
            </a:spcAft>
          </a:pPr>
          <a:r>
            <a:rPr lang="es-ES" sz="4000" b="0" u="sng" dirty="0" smtClean="0">
              <a:solidFill>
                <a:srgbClr val="002060"/>
              </a:solidFill>
              <a:latin typeface="Arial Black" panose="020B0A04020102020204" pitchFamily="34" charset="0"/>
              <a:cs typeface="Arial" panose="020B0604020202020204" pitchFamily="34" charset="0"/>
              <a:hlinkClick xmlns:r="http://schemas.openxmlformats.org/officeDocument/2006/relationships" r:id="rId1"/>
            </a:rPr>
            <a:t>http://uva.uart.edu.cu</a:t>
          </a:r>
          <a:endParaRPr lang="es-ES" sz="4000" b="0" u="sng" dirty="0">
            <a:solidFill>
              <a:srgbClr val="002060"/>
            </a:solidFill>
            <a:latin typeface="Arial Black" panose="020B0A04020102020204" pitchFamily="34" charset="0"/>
            <a:cs typeface="Arial" panose="020B0604020202020204" pitchFamily="34" charset="0"/>
          </a:endParaRPr>
        </a:p>
      </dgm:t>
    </dgm:pt>
    <dgm:pt modelId="{564F847F-4EF6-468E-8F4A-F670A90DE556}" type="parTrans" cxnId="{99DCC4B7-A247-4BB7-ADD7-008DA5724A1A}">
      <dgm:prSet/>
      <dgm:spPr/>
      <dgm:t>
        <a:bodyPr/>
        <a:lstStyle/>
        <a:p>
          <a:endParaRPr lang="es-ES"/>
        </a:p>
      </dgm:t>
    </dgm:pt>
    <dgm:pt modelId="{E257BA12-5B00-4227-AAAC-99EDB6792B72}" type="sibTrans" cxnId="{99DCC4B7-A247-4BB7-ADD7-008DA5724A1A}">
      <dgm:prSet/>
      <dgm:spPr/>
      <dgm:t>
        <a:bodyPr/>
        <a:lstStyle/>
        <a:p>
          <a:endParaRPr lang="es-ES"/>
        </a:p>
      </dgm:t>
    </dgm:pt>
    <dgm:pt modelId="{DDDFFE8A-CD8B-44BE-9073-BDB8012EE0BC}" type="pres">
      <dgm:prSet presAssocID="{7EF0E849-D271-4EEF-9E27-A0DD31F6217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06C27007-550A-4F6F-8D6A-35234E531E37}" type="pres">
      <dgm:prSet presAssocID="{E1DB5964-15BF-4129-8808-620FF580348B}" presName="parentText" presStyleLbl="node1" presStyleIdx="0" presStyleCnt="1" custScaleY="294924" custLinFactNeighborY="-1936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286ABE3-1D0C-48DA-B2DD-514BD2F00FBD}" type="presOf" srcId="{E1DB5964-15BF-4129-8808-620FF580348B}" destId="{06C27007-550A-4F6F-8D6A-35234E531E37}" srcOrd="0" destOrd="0" presId="urn:microsoft.com/office/officeart/2005/8/layout/vList2"/>
    <dgm:cxn modelId="{BD621B1B-59AA-4960-8765-CB32292941D4}" type="presOf" srcId="{7EF0E849-D271-4EEF-9E27-A0DD31F62177}" destId="{DDDFFE8A-CD8B-44BE-9073-BDB8012EE0BC}" srcOrd="0" destOrd="0" presId="urn:microsoft.com/office/officeart/2005/8/layout/vList2"/>
    <dgm:cxn modelId="{99DCC4B7-A247-4BB7-ADD7-008DA5724A1A}" srcId="{7EF0E849-D271-4EEF-9E27-A0DD31F62177}" destId="{E1DB5964-15BF-4129-8808-620FF580348B}" srcOrd="0" destOrd="0" parTransId="{564F847F-4EF6-468E-8F4A-F670A90DE556}" sibTransId="{E257BA12-5B00-4227-AAAC-99EDB6792B72}"/>
    <dgm:cxn modelId="{365EA556-F5E6-45E5-BE74-D7CDEF315C00}" type="presParOf" srcId="{DDDFFE8A-CD8B-44BE-9073-BDB8012EE0BC}" destId="{06C27007-550A-4F6F-8D6A-35234E531E3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AEFEB8-CDEB-4207-B95E-F0A273A0281B}">
      <dsp:nvSpPr>
        <dsp:cNvPr id="0" name=""/>
        <dsp:cNvSpPr/>
      </dsp:nvSpPr>
      <dsp:spPr>
        <a:xfrm rot="10800000">
          <a:off x="504414" y="0"/>
          <a:ext cx="10045304" cy="1513558"/>
        </a:xfrm>
        <a:prstGeom prst="homePlate">
          <a:avLst/>
        </a:prstGeom>
        <a:solidFill>
          <a:schemeClr val="accent5"/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887290" tIns="114300" rIns="213360" bIns="114300" numCol="1" spcCol="1270" anchor="ctr" anchorCtr="0">
          <a:noAutofit/>
        </a:bodyPr>
        <a:lstStyle/>
        <a:p>
          <a:pPr lvl="0" algn="just" defTabSz="13335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_tradnl" sz="3000" b="1" i="0" u="none" kern="1200" dirty="0" smtClean="0"/>
            <a:t>La </a:t>
          </a:r>
          <a:r>
            <a:rPr lang="es-ES" sz="3000" b="1" i="0" u="none" kern="1200" dirty="0" smtClean="0"/>
            <a:t>P</a:t>
          </a:r>
          <a:r>
            <a:rPr lang="es-ES_tradnl" sz="3000" b="1" i="0" u="none" kern="1200" dirty="0" err="1" smtClean="0"/>
            <a:t>lataforma</a:t>
          </a:r>
          <a:r>
            <a:rPr lang="es-ES_tradnl" sz="3000" b="1" i="0" u="none" kern="1200" dirty="0" smtClean="0"/>
            <a:t> </a:t>
          </a:r>
          <a:r>
            <a:rPr lang="es-ES_tradnl" sz="3000" b="1" i="0" u="none" kern="1200" dirty="0" err="1" smtClean="0"/>
            <a:t>Moodle</a:t>
          </a:r>
          <a:r>
            <a:rPr lang="es-ES_tradnl" sz="3000" b="1" i="0" u="none" kern="1200" dirty="0" smtClean="0"/>
            <a:t> como herramienta de aprendizaje en la Universidad de Artemisa</a:t>
          </a:r>
          <a:endParaRPr lang="es-ES" sz="3000" i="0" u="none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882803" y="0"/>
        <a:ext cx="9666915" cy="1513558"/>
      </dsp:txXfrm>
    </dsp:sp>
    <dsp:sp modelId="{96295196-A280-431B-BA6C-32BFAAC2ACDC}">
      <dsp:nvSpPr>
        <dsp:cNvPr id="0" name=""/>
        <dsp:cNvSpPr/>
      </dsp:nvSpPr>
      <dsp:spPr>
        <a:xfrm>
          <a:off x="20958" y="51445"/>
          <a:ext cx="1369088" cy="1374721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EF9200-61E8-4690-A8D3-F6D05BE317F6}">
      <dsp:nvSpPr>
        <dsp:cNvPr id="0" name=""/>
        <dsp:cNvSpPr/>
      </dsp:nvSpPr>
      <dsp:spPr>
        <a:xfrm rot="10800000">
          <a:off x="471619" y="1869875"/>
          <a:ext cx="10078066" cy="1416151"/>
        </a:xfrm>
        <a:prstGeom prst="homePlate">
          <a:avLst/>
        </a:prstGeom>
        <a:solidFill>
          <a:schemeClr val="accent5"/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887290" tIns="114300" rIns="213360" bIns="114300" numCol="1" spcCol="1270" anchor="ctr" anchorCtr="0">
          <a:noAutofit/>
        </a:bodyPr>
        <a:lstStyle/>
        <a:p>
          <a:pPr lvl="0" algn="just" defTabSz="13335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_tradnl" sz="3000" b="1" i="0" u="none" kern="1200" dirty="0" smtClean="0"/>
            <a:t>Los entornos virtuales de aprendizaje </a:t>
          </a:r>
          <a:endParaRPr lang="es-ES" sz="3000" b="1" i="0" u="none" kern="1200" dirty="0" smtClean="0"/>
        </a:p>
        <a:p>
          <a:pPr lvl="0" algn="just" defTabSz="13335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es-ES" sz="2200" b="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825657" y="1869875"/>
        <a:ext cx="9724028" cy="1416151"/>
      </dsp:txXfrm>
    </dsp:sp>
    <dsp:sp modelId="{69183F7C-074A-419B-A765-9AFABB45C0DD}">
      <dsp:nvSpPr>
        <dsp:cNvPr id="0" name=""/>
        <dsp:cNvSpPr/>
      </dsp:nvSpPr>
      <dsp:spPr>
        <a:xfrm>
          <a:off x="193618" y="1927824"/>
          <a:ext cx="1314720" cy="1408505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AE3728-6204-4C56-94B4-6209E6A650B1}">
      <dsp:nvSpPr>
        <dsp:cNvPr id="0" name=""/>
        <dsp:cNvSpPr/>
      </dsp:nvSpPr>
      <dsp:spPr>
        <a:xfrm rot="10800000">
          <a:off x="471759" y="3702652"/>
          <a:ext cx="10077926" cy="1585753"/>
        </a:xfrm>
        <a:prstGeom prst="homePlate">
          <a:avLst/>
        </a:prstGeom>
        <a:solidFill>
          <a:schemeClr val="accent5"/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887290" tIns="114300" rIns="213360" bIns="114300" numCol="1" spcCol="1270" anchor="ctr" anchorCtr="0">
          <a:noAutofit/>
        </a:bodyPr>
        <a:lstStyle/>
        <a:p>
          <a:pPr lvl="0" algn="just" defTabSz="13335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3000" b="1" u="none" kern="1200" dirty="0" smtClean="0"/>
            <a:t>Las TIC en la enseñanza de la Geografía.</a:t>
          </a:r>
          <a:endParaRPr lang="es-ES" sz="3000" u="none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868197" y="3702652"/>
        <a:ext cx="9681488" cy="1585753"/>
      </dsp:txXfrm>
    </dsp:sp>
    <dsp:sp modelId="{86B3E5B6-35B5-413D-AE11-2B53BDBF6A61}">
      <dsp:nvSpPr>
        <dsp:cNvPr id="0" name=""/>
        <dsp:cNvSpPr/>
      </dsp:nvSpPr>
      <dsp:spPr>
        <a:xfrm>
          <a:off x="28111" y="3792030"/>
          <a:ext cx="1567905" cy="143750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33BCC4-0C6D-43AD-A036-789D9CA59532}">
      <dsp:nvSpPr>
        <dsp:cNvPr id="0" name=""/>
        <dsp:cNvSpPr/>
      </dsp:nvSpPr>
      <dsp:spPr>
        <a:xfrm>
          <a:off x="0" y="288463"/>
          <a:ext cx="10952330" cy="3622979"/>
        </a:xfrm>
        <a:prstGeom prst="round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just" defTabSz="13335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3000" kern="1200" dirty="0" smtClean="0"/>
            <a:t>Explicar el papel que juega la Plataforma </a:t>
          </a:r>
          <a:r>
            <a:rPr lang="es-ES" sz="3000" kern="1200" dirty="0" err="1" smtClean="0"/>
            <a:t>Moodle</a:t>
          </a:r>
          <a:r>
            <a:rPr lang="es-ES" sz="3000" kern="1200" dirty="0" smtClean="0"/>
            <a:t> como herramienta para el desarrollo de la Educación a Distancia, así como también su uso en la Universidad de Artemisa con vistas a una mayor búsqueda y adquisición de conocimientos, que posibilite un mayor desarrollo profesional de los estudiantes.</a:t>
          </a:r>
          <a:endParaRPr lang="es-ES" sz="3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6859" y="465322"/>
        <a:ext cx="10598612" cy="326926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5BC0F5-557C-4221-BBF8-3602A180FE41}">
      <dsp:nvSpPr>
        <dsp:cNvPr id="0" name=""/>
        <dsp:cNvSpPr/>
      </dsp:nvSpPr>
      <dsp:spPr>
        <a:xfrm>
          <a:off x="0" y="0"/>
          <a:ext cx="10417791" cy="115347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just" defTabSz="9779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2200" kern="1200" dirty="0" smtClean="0">
              <a:latin typeface="Arial Black" panose="020B0A04020102020204" pitchFamily="34" charset="0"/>
            </a:rPr>
            <a:t>¿Creen que será importante el curso de las TIC para su  futuro profesional?</a:t>
          </a:r>
          <a:endParaRPr lang="es-ES" sz="2200" kern="1200" dirty="0">
            <a:latin typeface="Arial Black" panose="020B0A04020102020204" pitchFamily="34" charset="0"/>
            <a:cs typeface="Arial" panose="020B0604020202020204" pitchFamily="34" charset="0"/>
          </a:endParaRPr>
        </a:p>
      </dsp:txBody>
      <dsp:txXfrm>
        <a:off x="56308" y="56308"/>
        <a:ext cx="10305175" cy="1040856"/>
      </dsp:txXfrm>
    </dsp:sp>
    <dsp:sp modelId="{FF05959E-58FE-46F9-B498-18EF9495D97A}">
      <dsp:nvSpPr>
        <dsp:cNvPr id="0" name=""/>
        <dsp:cNvSpPr/>
      </dsp:nvSpPr>
      <dsp:spPr>
        <a:xfrm>
          <a:off x="0" y="1479316"/>
          <a:ext cx="10417791" cy="86350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just" defTabSz="977900" rtl="0">
            <a:lnSpc>
              <a:spcPct val="150000"/>
            </a:lnSpc>
            <a:spcBef>
              <a:spcPct val="0"/>
            </a:spcBef>
            <a:spcAft>
              <a:spcPts val="0"/>
            </a:spcAft>
          </a:pPr>
          <a:r>
            <a:rPr lang="es-ES" sz="2200" kern="1200" dirty="0" smtClean="0">
              <a:latin typeface="Arial Black" panose="020B0A04020102020204" pitchFamily="34" charset="0"/>
            </a:rPr>
            <a:t>¿Alguna vez han oído hablar de esta Plataforma?</a:t>
          </a:r>
          <a:endParaRPr lang="es-ES" sz="2200" kern="1200" dirty="0">
            <a:latin typeface="Arial Black" panose="020B0A04020102020204" pitchFamily="34" charset="0"/>
            <a:cs typeface="Arial" panose="020B0604020202020204" pitchFamily="34" charset="0"/>
          </a:endParaRPr>
        </a:p>
      </dsp:txBody>
      <dsp:txXfrm>
        <a:off x="42153" y="1521469"/>
        <a:ext cx="10333485" cy="779201"/>
      </dsp:txXfrm>
    </dsp:sp>
    <dsp:sp modelId="{FCF5EA36-052A-4256-A284-5100AC14B928}">
      <dsp:nvSpPr>
        <dsp:cNvPr id="0" name=""/>
        <dsp:cNvSpPr/>
      </dsp:nvSpPr>
      <dsp:spPr>
        <a:xfrm>
          <a:off x="0" y="2770456"/>
          <a:ext cx="10417791" cy="117991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just" defTabSz="9779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2200" kern="1200" dirty="0" smtClean="0">
              <a:latin typeface="Arial Black" panose="020B0A04020102020204" pitchFamily="34" charset="0"/>
            </a:rPr>
            <a:t>¿Qué ventajas pudieron apreciar en el video acerca de estudiar mediante esta plataforma?</a:t>
          </a:r>
          <a:endParaRPr lang="es-ES" sz="2200" kern="1200" dirty="0">
            <a:latin typeface="Arial Black" panose="020B0A04020102020204" pitchFamily="34" charset="0"/>
          </a:endParaRPr>
        </a:p>
      </dsp:txBody>
      <dsp:txXfrm>
        <a:off x="57599" y="2828055"/>
        <a:ext cx="10302593" cy="1064713"/>
      </dsp:txXfrm>
    </dsp:sp>
    <dsp:sp modelId="{5FC0FD59-8758-4A10-AC78-7353F58646EC}">
      <dsp:nvSpPr>
        <dsp:cNvPr id="0" name=""/>
        <dsp:cNvSpPr/>
      </dsp:nvSpPr>
      <dsp:spPr>
        <a:xfrm>
          <a:off x="0" y="4407035"/>
          <a:ext cx="10417791" cy="117991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noFill/>
          <a:prstDash val="solid"/>
          <a:miter lim="800000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>
              <a:latin typeface="Arial Black" panose="020B0A04020102020204" pitchFamily="34" charset="0"/>
            </a:rPr>
            <a:t>¿Creen ustedes que pueden interactuar con ella en la vida real?</a:t>
          </a:r>
          <a:endParaRPr lang="es-ES" sz="2200" kern="1200" dirty="0">
            <a:latin typeface="Arial Black" panose="020B0A04020102020204" pitchFamily="34" charset="0"/>
          </a:endParaRPr>
        </a:p>
      </dsp:txBody>
      <dsp:txXfrm>
        <a:off x="57599" y="4464634"/>
        <a:ext cx="10302593" cy="106471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33BCC4-0C6D-43AD-A036-789D9CA59532}">
      <dsp:nvSpPr>
        <dsp:cNvPr id="0" name=""/>
        <dsp:cNvSpPr/>
      </dsp:nvSpPr>
      <dsp:spPr>
        <a:xfrm>
          <a:off x="0" y="1062108"/>
          <a:ext cx="10952330" cy="2075462"/>
        </a:xfrm>
        <a:prstGeom prst="roundRect">
          <a:avLst/>
        </a:prstGeom>
        <a:gradFill rotWithShape="1">
          <a:gsLst>
            <a:gs pos="0">
              <a:schemeClr val="accent5">
                <a:satMod val="103000"/>
                <a:lumMod val="102000"/>
                <a:tint val="94000"/>
              </a:schemeClr>
            </a:gs>
            <a:gs pos="50000">
              <a:schemeClr val="accent5">
                <a:satMod val="110000"/>
                <a:lumMod val="100000"/>
                <a:shade val="100000"/>
              </a:schemeClr>
            </a:gs>
            <a:gs pos="100000">
              <a:schemeClr val="accent5"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just" defTabSz="14224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3200" kern="1200" dirty="0" smtClean="0">
              <a:latin typeface="Arial Black" panose="020B0A04020102020204" pitchFamily="34" charset="0"/>
            </a:rPr>
            <a:t>A continuación vamos a interactuar con la plataforma </a:t>
          </a:r>
          <a:r>
            <a:rPr lang="es-ES" sz="3200" kern="1200" dirty="0" err="1" smtClean="0">
              <a:latin typeface="Arial Black" panose="020B0A04020102020204" pitchFamily="34" charset="0"/>
            </a:rPr>
            <a:t>Moodle</a:t>
          </a:r>
          <a:r>
            <a:rPr lang="es-ES" sz="3200" kern="1200" dirty="0" smtClean="0">
              <a:latin typeface="Arial Black" panose="020B0A04020102020204" pitchFamily="34" charset="0"/>
            </a:rPr>
            <a:t> de la Universidad de Artemisa.</a:t>
          </a:r>
          <a:endParaRPr lang="es-ES" sz="3200" kern="1200" dirty="0">
            <a:latin typeface="Arial Black" panose="020B0A04020102020204" pitchFamily="34" charset="0"/>
            <a:cs typeface="Arial" panose="020B0604020202020204" pitchFamily="34" charset="0"/>
          </a:endParaRPr>
        </a:p>
      </dsp:txBody>
      <dsp:txXfrm>
        <a:off x="101316" y="1163424"/>
        <a:ext cx="10749698" cy="18728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C27007-550A-4F6F-8D6A-35234E531E37}">
      <dsp:nvSpPr>
        <dsp:cNvPr id="0" name=""/>
        <dsp:cNvSpPr/>
      </dsp:nvSpPr>
      <dsp:spPr>
        <a:xfrm>
          <a:off x="0" y="0"/>
          <a:ext cx="6680053" cy="140784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4000" b="0" u="sng" kern="1200" dirty="0" smtClean="0">
              <a:solidFill>
                <a:srgbClr val="002060"/>
              </a:solidFill>
              <a:latin typeface="Arial Black" panose="020B0A04020102020204" pitchFamily="34" charset="0"/>
              <a:cs typeface="Arial" panose="020B0604020202020204" pitchFamily="34" charset="0"/>
              <a:hlinkClick xmlns:r="http://schemas.openxmlformats.org/officeDocument/2006/relationships" r:id="rId1"/>
            </a:rPr>
            <a:t>http://uva.uart.edu.cu</a:t>
          </a:r>
          <a:endParaRPr lang="es-ES" sz="4000" b="0" u="sng" kern="1200" dirty="0">
            <a:solidFill>
              <a:srgbClr val="002060"/>
            </a:solidFill>
            <a:latin typeface="Arial Black" panose="020B0A04020102020204" pitchFamily="34" charset="0"/>
            <a:cs typeface="Arial" panose="020B0604020202020204" pitchFamily="34" charset="0"/>
          </a:endParaRPr>
        </a:p>
      </dsp:txBody>
      <dsp:txXfrm>
        <a:off x="68726" y="68726"/>
        <a:ext cx="6542601" cy="12703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418DDB-44C1-42B9-9A00-C6888C894E04}" type="datetimeFigureOut">
              <a:rPr lang="es-ES" smtClean="0"/>
              <a:t>25/04/2022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B8F724-8F50-4A11-8CEB-72F0DF803E4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6190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8F724-8F50-4A11-8CEB-72F0DF803E41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44691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8F724-8F50-4A11-8CEB-72F0DF803E41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656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8F724-8F50-4A11-8CEB-72F0DF803E41}" type="slidenum">
              <a:rPr lang="es-ES" smtClean="0"/>
              <a:t>10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1896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34E9-328C-4DEB-BC4C-B2CCE8CD6B31}" type="datetimeFigureOut">
              <a:rPr lang="es-ES" smtClean="0"/>
              <a:t>25/04/2022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CDE1-69A7-47DF-95C9-4E7570AD40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969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34E9-328C-4DEB-BC4C-B2CCE8CD6B31}" type="datetimeFigureOut">
              <a:rPr lang="es-ES" smtClean="0"/>
              <a:t>25/04/2022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CDE1-69A7-47DF-95C9-4E7570AD40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7664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34E9-328C-4DEB-BC4C-B2CCE8CD6B31}" type="datetimeFigureOut">
              <a:rPr lang="es-ES" smtClean="0"/>
              <a:t>25/04/2022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CDE1-69A7-47DF-95C9-4E7570AD40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4659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34E9-328C-4DEB-BC4C-B2CCE8CD6B31}" type="datetimeFigureOut">
              <a:rPr lang="es-ES" smtClean="0"/>
              <a:t>25/04/2022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CDE1-69A7-47DF-95C9-4E7570AD40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1711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34E9-328C-4DEB-BC4C-B2CCE8CD6B31}" type="datetimeFigureOut">
              <a:rPr lang="es-ES" smtClean="0"/>
              <a:t>25/04/2022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CDE1-69A7-47DF-95C9-4E7570AD40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2578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34E9-328C-4DEB-BC4C-B2CCE8CD6B31}" type="datetimeFigureOut">
              <a:rPr lang="es-ES" smtClean="0"/>
              <a:t>25/04/2022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CDE1-69A7-47DF-95C9-4E7570AD40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027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34E9-328C-4DEB-BC4C-B2CCE8CD6B31}" type="datetimeFigureOut">
              <a:rPr lang="es-ES" smtClean="0"/>
              <a:t>25/04/2022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CDE1-69A7-47DF-95C9-4E7570AD40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8363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34E9-328C-4DEB-BC4C-B2CCE8CD6B31}" type="datetimeFigureOut">
              <a:rPr lang="es-ES" smtClean="0"/>
              <a:t>25/04/2022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CDE1-69A7-47DF-95C9-4E7570AD40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4800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34E9-328C-4DEB-BC4C-B2CCE8CD6B31}" type="datetimeFigureOut">
              <a:rPr lang="es-ES" smtClean="0"/>
              <a:t>25/04/2022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CDE1-69A7-47DF-95C9-4E7570AD40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4850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34E9-328C-4DEB-BC4C-B2CCE8CD6B31}" type="datetimeFigureOut">
              <a:rPr lang="es-ES" smtClean="0"/>
              <a:t>25/04/2022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CDE1-69A7-47DF-95C9-4E7570AD40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6155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934E9-328C-4DEB-BC4C-B2CCE8CD6B31}" type="datetimeFigureOut">
              <a:rPr lang="es-ES" smtClean="0"/>
              <a:t>25/04/2022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44CDE1-69A7-47DF-95C9-4E7570AD40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8433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934E9-328C-4DEB-BC4C-B2CCE8CD6B31}" type="datetimeFigureOut">
              <a:rPr lang="es-ES" smtClean="0"/>
              <a:t>25/04/2022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4CDE1-69A7-47DF-95C9-4E7570AD404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8984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webp"/><Relationship Id="rId4" Type="http://schemas.openxmlformats.org/officeDocument/2006/relationships/hyperlink" Target="../PROGRAMA%20PARA%20GEOGRAF&#205;A/Videos%20para%20las%20clases%20TIC/Qu&#233;_es_moodle_y_para_qu&#233;_sirve(360p).mp4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microsoft.com/office/2007/relationships/diagramDrawing" Target="../diagrams/drawing5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12" Type="http://schemas.openxmlformats.org/officeDocument/2006/relationships/diagramColors" Target="../diagrams/colors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11" Type="http://schemas.openxmlformats.org/officeDocument/2006/relationships/diagramQuickStyle" Target="../diagrams/quickStyle5.xml"/><Relationship Id="rId5" Type="http://schemas.openxmlformats.org/officeDocument/2006/relationships/diagramQuickStyle" Target="../diagrams/quickStyle4.xml"/><Relationship Id="rId10" Type="http://schemas.openxmlformats.org/officeDocument/2006/relationships/diagramLayout" Target="../diagrams/layout5.xml"/><Relationship Id="rId4" Type="http://schemas.openxmlformats.org/officeDocument/2006/relationships/diagramLayout" Target="../diagrams/layout4.xml"/><Relationship Id="rId9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1999" cy="6857143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4217156" y="488437"/>
            <a:ext cx="43672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dirty="0" smtClean="0">
                <a:latin typeface="Arial Black" panose="020B0A04020102020204" pitchFamily="34" charset="0"/>
                <a:cs typeface="Arial" panose="020B0604020202020204" pitchFamily="34" charset="0"/>
              </a:rPr>
              <a:t>Conferencia #1</a:t>
            </a:r>
            <a:endParaRPr lang="es-ES" sz="30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79611" y="1248777"/>
            <a:ext cx="11998658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dirty="0" smtClean="0">
                <a:latin typeface="Arial Black" panose="020B0A04020102020204" pitchFamily="34" charset="0"/>
                <a:cs typeface="Arial" panose="020B0604020202020204" pitchFamily="34" charset="0"/>
              </a:rPr>
              <a:t>Tema #1: </a:t>
            </a:r>
            <a:r>
              <a:rPr lang="es-ES" sz="3200" b="1" dirty="0"/>
              <a:t>La Plataforma </a:t>
            </a:r>
            <a:r>
              <a:rPr lang="es-ES" sz="3200" b="1" dirty="0" err="1"/>
              <a:t>Moodle</a:t>
            </a:r>
            <a:r>
              <a:rPr lang="es-ES" sz="3200" b="1" dirty="0"/>
              <a:t> como herramienta de </a:t>
            </a:r>
            <a:r>
              <a:rPr lang="es-ES" sz="3200" b="1" dirty="0" smtClean="0"/>
              <a:t>aprendizaje en </a:t>
            </a:r>
            <a:r>
              <a:rPr lang="es-ES" sz="3200" b="1" dirty="0"/>
              <a:t>la Universidad de Artemisa.</a:t>
            </a:r>
            <a:endParaRPr lang="es-ES" sz="3200" dirty="0"/>
          </a:p>
          <a:p>
            <a:endParaRPr lang="es-ES" sz="30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79610" y="2706370"/>
            <a:ext cx="9610299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      </a:t>
            </a:r>
            <a:r>
              <a:rPr lang="es-ES" sz="3000" dirty="0" smtClean="0">
                <a:latin typeface="Arial Black" panose="020B0A04020102020204" pitchFamily="34" charset="0"/>
                <a:cs typeface="Arial" panose="020B0604020202020204" pitchFamily="34" charset="0"/>
              </a:rPr>
              <a:t>Sumario: </a:t>
            </a:r>
          </a:p>
          <a:p>
            <a:r>
              <a:rPr lang="es-ES" sz="3000" b="1" dirty="0" smtClean="0"/>
              <a:t>La </a:t>
            </a:r>
            <a:r>
              <a:rPr lang="es-ES" sz="3000" b="1" dirty="0"/>
              <a:t>Plataforma </a:t>
            </a:r>
            <a:r>
              <a:rPr lang="es-ES" sz="3000" b="1" dirty="0" err="1"/>
              <a:t>Moodle</a:t>
            </a:r>
            <a:r>
              <a:rPr lang="es-ES" sz="3000" b="1" dirty="0"/>
              <a:t>, las herramientas útiles de </a:t>
            </a:r>
            <a:r>
              <a:rPr lang="es-ES" sz="3000" b="1" dirty="0" err="1"/>
              <a:t>Moodle</a:t>
            </a:r>
            <a:r>
              <a:rPr lang="es-ES" sz="3000" b="1" dirty="0"/>
              <a:t> para el desarrollo de la Modalidad Educación a Distancia. Estructura Didáctica Virtual para </a:t>
            </a:r>
            <a:r>
              <a:rPr lang="es-ES" sz="3000" b="1" dirty="0" err="1"/>
              <a:t>Moodle</a:t>
            </a:r>
            <a:r>
              <a:rPr lang="es-ES" sz="3000" b="1" dirty="0"/>
              <a:t>. </a:t>
            </a:r>
          </a:p>
          <a:p>
            <a:endParaRPr lang="es-ES" sz="2500" b="1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6400798" y="6343969"/>
            <a:ext cx="40238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M.Sc</a:t>
            </a:r>
            <a:r>
              <a:rPr lang="es-ES" sz="2000" dirty="0" smtClean="0">
                <a:latin typeface="Arial Black" panose="020B0A04020102020204" pitchFamily="34" charset="0"/>
                <a:cs typeface="Arial" panose="020B0604020202020204" pitchFamily="34" charset="0"/>
              </a:rPr>
              <a:t>. </a:t>
            </a:r>
            <a:r>
              <a:rPr lang="es-ES" sz="2000" dirty="0" err="1" smtClean="0">
                <a:latin typeface="Arial Black" panose="020B0A04020102020204" pitchFamily="34" charset="0"/>
                <a:cs typeface="Arial" panose="020B0604020202020204" pitchFamily="34" charset="0"/>
              </a:rPr>
              <a:t>Yoel</a:t>
            </a:r>
            <a:r>
              <a:rPr lang="es-ES" sz="2000" dirty="0" smtClean="0">
                <a:latin typeface="Arial Black" panose="020B0A04020102020204" pitchFamily="34" charset="0"/>
                <a:cs typeface="Arial" panose="020B0604020202020204" pitchFamily="34" charset="0"/>
              </a:rPr>
              <a:t> Hernández Cruz</a:t>
            </a:r>
            <a:endParaRPr lang="es-ES" sz="20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Imagen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078" y="75648"/>
            <a:ext cx="1002641" cy="1134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3320" y="4656741"/>
            <a:ext cx="2334907" cy="1400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383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362" y="42089"/>
            <a:ext cx="1424628" cy="1268996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/>
          <a:srcRect l="2095" r="4288" b="3681"/>
          <a:stretch/>
        </p:blipFill>
        <p:spPr>
          <a:xfrm rot="5400000">
            <a:off x="-2889916" y="2889913"/>
            <a:ext cx="6858001" cy="10781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4"/>
          <a:srcRect l="2095" r="4288" b="3681"/>
          <a:stretch/>
        </p:blipFill>
        <p:spPr>
          <a:xfrm rot="5400000" flipV="1">
            <a:off x="8323997" y="2989997"/>
            <a:ext cx="6858001" cy="87800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846161" y="1158264"/>
            <a:ext cx="1104331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/>
              <a:t>Investigar, teniendo en cuenta </a:t>
            </a:r>
            <a:r>
              <a:rPr lang="es-ES" sz="3200" b="1" dirty="0" smtClean="0"/>
              <a:t>la bibliografía en el </a:t>
            </a:r>
            <a:r>
              <a:rPr lang="es-ES" sz="3200" b="1" dirty="0"/>
              <a:t>curso montado en la </a:t>
            </a:r>
            <a:r>
              <a:rPr lang="es-ES" sz="3200" b="1" dirty="0" smtClean="0"/>
              <a:t>Plataforma </a:t>
            </a:r>
            <a:r>
              <a:rPr lang="es-ES" sz="3200" b="1" dirty="0" err="1"/>
              <a:t>Moodle</a:t>
            </a:r>
            <a:r>
              <a:rPr lang="es-ES" sz="3200" b="1" dirty="0"/>
              <a:t>, las siguientes temáticas:</a:t>
            </a:r>
            <a:endParaRPr lang="es-ES" sz="3200" dirty="0"/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es-ES" sz="3200" dirty="0"/>
              <a:t>La Tecnología Educativa y su papel en la </a:t>
            </a:r>
            <a:r>
              <a:rPr lang="es-ES" sz="3200" dirty="0" smtClean="0"/>
              <a:t>Educación </a:t>
            </a:r>
            <a:endParaRPr lang="es-ES" sz="3200" dirty="0"/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es-ES" sz="3200" dirty="0"/>
              <a:t>Su implicación en el desarrollo de conocimientos desde la </a:t>
            </a:r>
            <a:r>
              <a:rPr lang="es-ES" sz="3200" dirty="0" smtClean="0"/>
              <a:t>Geografía</a:t>
            </a:r>
          </a:p>
          <a:p>
            <a:pPr marL="457200" lvl="0" indent="-457200">
              <a:buFont typeface="Wingdings" panose="05000000000000000000" pitchFamily="2" charset="2"/>
              <a:buChar char="ü"/>
            </a:pPr>
            <a:r>
              <a:rPr lang="es-ES" sz="3200" dirty="0" smtClean="0"/>
              <a:t>En </a:t>
            </a:r>
            <a:r>
              <a:rPr lang="es-ES" sz="3200" dirty="0"/>
              <a:t>la clase observamos en el video algunas ventajas del uso de la </a:t>
            </a:r>
            <a:r>
              <a:rPr lang="es-ES" sz="3200" dirty="0" err="1"/>
              <a:t>Moodle</a:t>
            </a:r>
            <a:r>
              <a:rPr lang="es-ES" sz="3200" dirty="0"/>
              <a:t> en la universidad. Mencione algunas deficiencias que puede presentarse para su uso en el Proceso de Enseñanza-Aprendizaje en la actualidad</a:t>
            </a:r>
            <a:r>
              <a:rPr lang="es-ES" sz="3200" dirty="0" smtClean="0"/>
              <a:t>.</a:t>
            </a:r>
            <a:r>
              <a:rPr lang="es-ES" dirty="0" smtClean="0"/>
              <a:t>  </a:t>
            </a:r>
            <a:endParaRPr lang="es-ES" dirty="0" smtClean="0"/>
          </a:p>
        </p:txBody>
      </p:sp>
      <p:sp>
        <p:nvSpPr>
          <p:cNvPr id="8" name="CuadroTexto 7"/>
          <p:cNvSpPr txBox="1"/>
          <p:nvPr/>
        </p:nvSpPr>
        <p:spPr>
          <a:xfrm>
            <a:off x="968991" y="368490"/>
            <a:ext cx="100993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>
                <a:latin typeface="Arial Black" panose="020B0A04020102020204" pitchFamily="34" charset="0"/>
              </a:rPr>
              <a:t>Estudio Independiente</a:t>
            </a:r>
            <a:endParaRPr lang="es-ES" sz="4000" dirty="0">
              <a:latin typeface="Arial Black" panose="020B0A04020102020204" pitchFamily="34" charset="0"/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1615269" y="5837768"/>
            <a:ext cx="9953767" cy="783155"/>
            <a:chOff x="0" y="0"/>
            <a:chExt cx="6680053" cy="1407849"/>
          </a:xfrm>
          <a:scene3d>
            <a:camera prst="orthographicFront"/>
            <a:lightRig rig="flat" dir="t"/>
          </a:scene3d>
        </p:grpSpPr>
        <p:sp>
          <p:nvSpPr>
            <p:cNvPr id="10" name="Rectángulo redondeado 9"/>
            <p:cNvSpPr/>
            <p:nvPr/>
          </p:nvSpPr>
          <p:spPr>
            <a:xfrm>
              <a:off x="0" y="0"/>
              <a:ext cx="6680053" cy="1407849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1" name="Rectángulo 10"/>
            <p:cNvSpPr/>
            <p:nvPr/>
          </p:nvSpPr>
          <p:spPr>
            <a:xfrm>
              <a:off x="68726" y="68727"/>
              <a:ext cx="6542601" cy="1270398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52400" tIns="152400" rIns="152400" bIns="152400" numCol="1" spcCol="1270" anchor="ctr" anchorCtr="0">
              <a:noAutofit/>
            </a:bodyPr>
            <a:lstStyle/>
            <a:p>
              <a:pPr lvl="0" algn="ctr" defTabSz="1778000" rtl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es-ES" sz="2000" b="0" kern="1200" dirty="0" smtClean="0">
                  <a:solidFill>
                    <a:srgbClr val="002060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Evaluación: Creación de todas las cuentas de usuario y llenado de la presentación de cada estudiante del curso</a:t>
              </a:r>
              <a:endParaRPr lang="es-ES" sz="2000" b="0" kern="1200" dirty="0">
                <a:solidFill>
                  <a:srgbClr val="002060"/>
                </a:solidFill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3" name="Imagen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069" y="5801574"/>
            <a:ext cx="1103527" cy="827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32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/>
          <a:srcRect l="2095" r="4288" b="3681"/>
          <a:stretch/>
        </p:blipFill>
        <p:spPr>
          <a:xfrm rot="5400000">
            <a:off x="-2889916" y="2889913"/>
            <a:ext cx="6858001" cy="10781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2095" r="4288" b="3681"/>
          <a:stretch/>
        </p:blipFill>
        <p:spPr>
          <a:xfrm rot="5400000" flipV="1">
            <a:off x="8323997" y="2989997"/>
            <a:ext cx="6858001" cy="878006"/>
          </a:xfrm>
          <a:prstGeom prst="rect">
            <a:avLst/>
          </a:prstGeom>
        </p:spPr>
      </p:pic>
      <p:sp>
        <p:nvSpPr>
          <p:cNvPr id="20" name="Rectángulo 19"/>
          <p:cNvSpPr/>
          <p:nvPr/>
        </p:nvSpPr>
        <p:spPr>
          <a:xfrm>
            <a:off x="1382348" y="1443841"/>
            <a:ext cx="9791245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3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Carrera: </a:t>
            </a:r>
            <a:r>
              <a:rPr lang="es-ES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Licenciatura en Educación Geografía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3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Año: 1</a:t>
            </a:r>
            <a:r>
              <a:rPr lang="es-ES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º    </a:t>
            </a:r>
            <a:r>
              <a:rPr lang="es-ES" sz="3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Período:</a:t>
            </a:r>
            <a:r>
              <a:rPr lang="es-ES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3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Tipo de Curso:</a:t>
            </a:r>
            <a:r>
              <a:rPr lang="es-ES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CD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3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Fondo de tiempo total de la asignatura:</a:t>
            </a:r>
            <a:r>
              <a:rPr lang="es-ES" sz="32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40 h/</a:t>
            </a:r>
            <a:r>
              <a:rPr lang="es-ES" sz="32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32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Tiene 3 Temas a estudiar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ES" sz="32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Formas de evaluación: </a:t>
            </a:r>
            <a:r>
              <a:rPr lang="es-ES" sz="3000" b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orales, escritas, Trabajos Independientes y 1 Trabajo Final de la asignatura</a:t>
            </a:r>
            <a:endParaRPr lang="es-ES" sz="3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968991" y="368490"/>
            <a:ext cx="100993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dirty="0" smtClean="0">
                <a:latin typeface="Arial Black" panose="020B0A04020102020204" pitchFamily="34" charset="0"/>
              </a:rPr>
              <a:t>Programa de la asignatura: </a:t>
            </a:r>
          </a:p>
          <a:p>
            <a:pPr algn="ctr"/>
            <a:r>
              <a:rPr lang="es-ES" sz="3000" dirty="0" smtClean="0">
                <a:latin typeface="Arial Black" panose="020B0A04020102020204" pitchFamily="34" charset="0"/>
              </a:rPr>
              <a:t>Las TIC en el PEA de la Geografía</a:t>
            </a:r>
            <a:endParaRPr lang="es-ES" sz="3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13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/>
          <a:srcRect l="2095" r="4288" b="3681"/>
          <a:stretch/>
        </p:blipFill>
        <p:spPr>
          <a:xfrm rot="5400000">
            <a:off x="-2889916" y="2889913"/>
            <a:ext cx="6858001" cy="10781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2095" r="4288" b="3681"/>
          <a:stretch/>
        </p:blipFill>
        <p:spPr>
          <a:xfrm rot="5400000" flipV="1">
            <a:off x="8323997" y="2989997"/>
            <a:ext cx="6858001" cy="878006"/>
          </a:xfrm>
          <a:prstGeom prst="rect">
            <a:avLst/>
          </a:prstGeom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85670671"/>
              </p:ext>
            </p:extLst>
          </p:nvPr>
        </p:nvGraphicFramePr>
        <p:xfrm>
          <a:off x="764275" y="873457"/>
          <a:ext cx="10549719" cy="5718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CuadroTexto 8"/>
          <p:cNvSpPr txBox="1"/>
          <p:nvPr/>
        </p:nvSpPr>
        <p:spPr>
          <a:xfrm>
            <a:off x="4121624" y="150815"/>
            <a:ext cx="41489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000" dirty="0" smtClean="0">
                <a:latin typeface="Arial Black" panose="020B0A04020102020204" pitchFamily="34" charset="0"/>
              </a:rPr>
              <a:t>Temas del curso</a:t>
            </a:r>
            <a:endParaRPr lang="es-ES" sz="3000" dirty="0">
              <a:latin typeface="Arial Black" panose="020B0A04020102020204" pitchFamily="34" charset="0"/>
            </a:endParaRPr>
          </a:p>
        </p:txBody>
      </p:sp>
      <p:sp>
        <p:nvSpPr>
          <p:cNvPr id="11" name="Elipse 10"/>
          <p:cNvSpPr/>
          <p:nvPr/>
        </p:nvSpPr>
        <p:spPr>
          <a:xfrm>
            <a:off x="794855" y="4609422"/>
            <a:ext cx="1596788" cy="146575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solidFill>
                  <a:srgbClr val="C00000"/>
                </a:solidFill>
              </a:rPr>
              <a:t>3</a:t>
            </a:r>
            <a:endParaRPr lang="es-ES" sz="4000" b="1" dirty="0">
              <a:solidFill>
                <a:srgbClr val="C00000"/>
              </a:solidFill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729902" y="2745829"/>
            <a:ext cx="1596788" cy="146575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solidFill>
                  <a:srgbClr val="C00000"/>
                </a:solidFill>
              </a:rPr>
              <a:t>2</a:t>
            </a:r>
            <a:endParaRPr lang="es-ES" sz="4000" b="1" dirty="0">
              <a:solidFill>
                <a:srgbClr val="C00000"/>
              </a:solidFill>
            </a:endParaRPr>
          </a:p>
        </p:txBody>
      </p:sp>
      <p:sp>
        <p:nvSpPr>
          <p:cNvPr id="13" name="Elipse 12"/>
          <p:cNvSpPr/>
          <p:nvPr/>
        </p:nvSpPr>
        <p:spPr>
          <a:xfrm>
            <a:off x="712967" y="868588"/>
            <a:ext cx="1596788" cy="146575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solidFill>
                  <a:srgbClr val="C00000"/>
                </a:solidFill>
              </a:rPr>
              <a:t>1</a:t>
            </a:r>
            <a:endParaRPr lang="es-ES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12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/>
          <a:srcRect l="2095" r="4288" b="3681"/>
          <a:stretch/>
        </p:blipFill>
        <p:spPr>
          <a:xfrm rot="5400000">
            <a:off x="-2889916" y="2889913"/>
            <a:ext cx="6858001" cy="10781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2095" r="4288" b="3681"/>
          <a:stretch/>
        </p:blipFill>
        <p:spPr>
          <a:xfrm rot="5400000" flipV="1">
            <a:off x="8323997" y="2989997"/>
            <a:ext cx="6858001" cy="87800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968991" y="368490"/>
            <a:ext cx="100993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>
                <a:latin typeface="Arial Black" panose="020B0A04020102020204" pitchFamily="34" charset="0"/>
              </a:rPr>
              <a:t>Sumario</a:t>
            </a:r>
            <a:endParaRPr lang="es-ES" sz="4000" dirty="0">
              <a:latin typeface="Arial Black" panose="020B0A04020102020204" pitchFamily="34" charset="0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671014" y="1536452"/>
            <a:ext cx="10849972" cy="3785096"/>
            <a:chOff x="0" y="405001"/>
            <a:chExt cx="10849972" cy="3785096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9" name="Rectángulo redondeado 8"/>
            <p:cNvSpPr/>
            <p:nvPr/>
          </p:nvSpPr>
          <p:spPr>
            <a:xfrm>
              <a:off x="0" y="405001"/>
              <a:ext cx="10849972" cy="3785096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</p:sp>
        <p:sp>
          <p:nvSpPr>
            <p:cNvPr id="10" name="Rectángulo 9"/>
            <p:cNvSpPr/>
            <p:nvPr/>
          </p:nvSpPr>
          <p:spPr>
            <a:xfrm>
              <a:off x="184773" y="589774"/>
              <a:ext cx="10480426" cy="341555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just" defTabSz="1333500">
                <a:spcBef>
                  <a:spcPct val="0"/>
                </a:spcBef>
              </a:pPr>
              <a:r>
                <a:rPr lang="es-ES" sz="3200" dirty="0"/>
                <a:t>La Plataforma </a:t>
              </a:r>
              <a:r>
                <a:rPr lang="es-ES" sz="3200" dirty="0" err="1"/>
                <a:t>Moodle</a:t>
              </a:r>
              <a:r>
                <a:rPr lang="es-ES" sz="3200" dirty="0"/>
                <a:t>, las herramientas útiles de </a:t>
              </a:r>
              <a:r>
                <a:rPr lang="es-ES" sz="3200" dirty="0" err="1"/>
                <a:t>Moodle</a:t>
              </a:r>
              <a:r>
                <a:rPr lang="es-ES" sz="3200" dirty="0"/>
                <a:t> para el desarrollo de la Modalidad Educación a Distancia. Estructura Didáctica Virtual para </a:t>
              </a:r>
              <a:r>
                <a:rPr lang="es-ES" sz="3200" dirty="0" err="1"/>
                <a:t>Moodle</a:t>
              </a:r>
              <a:r>
                <a:rPr lang="es-ES" sz="3200" dirty="0"/>
                <a:t>. </a:t>
              </a:r>
              <a:endParaRPr lang="es-ES" sz="3000" kern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092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/>
          <a:srcRect l="2095" r="4288" b="3681"/>
          <a:stretch/>
        </p:blipFill>
        <p:spPr>
          <a:xfrm rot="5400000">
            <a:off x="-2889916" y="2889913"/>
            <a:ext cx="6858001" cy="10781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2095" r="4288" b="3681"/>
          <a:stretch/>
        </p:blipFill>
        <p:spPr>
          <a:xfrm rot="5400000" flipV="1">
            <a:off x="8323997" y="2989997"/>
            <a:ext cx="6858001" cy="878006"/>
          </a:xfrm>
          <a:prstGeom prst="rect">
            <a:avLst/>
          </a:prstGeom>
        </p:spPr>
      </p:pic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731413714"/>
              </p:ext>
            </p:extLst>
          </p:nvPr>
        </p:nvGraphicFramePr>
        <p:xfrm>
          <a:off x="620973" y="1202418"/>
          <a:ext cx="10952330" cy="4202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CuadroTexto 7"/>
          <p:cNvSpPr txBox="1"/>
          <p:nvPr/>
        </p:nvSpPr>
        <p:spPr>
          <a:xfrm>
            <a:off x="968991" y="368490"/>
            <a:ext cx="100993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>
                <a:latin typeface="Arial Black" panose="020B0A04020102020204" pitchFamily="34" charset="0"/>
              </a:rPr>
              <a:t>Objetivo:</a:t>
            </a:r>
            <a:endParaRPr lang="es-ES" sz="4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270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/>
          <a:srcRect l="2095" r="4288" b="3681"/>
          <a:stretch/>
        </p:blipFill>
        <p:spPr>
          <a:xfrm rot="5400000">
            <a:off x="-2889916" y="2889913"/>
            <a:ext cx="6858001" cy="10781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3"/>
          <a:srcRect l="2095" r="4288" b="3681"/>
          <a:stretch/>
        </p:blipFill>
        <p:spPr>
          <a:xfrm rot="5400000" flipV="1">
            <a:off x="8323997" y="2989997"/>
            <a:ext cx="6858001" cy="878006"/>
          </a:xfrm>
          <a:prstGeom prst="rect">
            <a:avLst/>
          </a:prstGeom>
        </p:spPr>
      </p:pic>
      <p:pic>
        <p:nvPicPr>
          <p:cNvPr id="2" name="Imagen 1">
            <a:hlinkClick r:id="rId4" action="ppaction://hlinkfile"/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73" t="10716" r="10934" b="9398"/>
          <a:stretch/>
        </p:blipFill>
        <p:spPr>
          <a:xfrm>
            <a:off x="9908275" y="327546"/>
            <a:ext cx="914400" cy="696036"/>
          </a:xfrm>
          <a:prstGeom prst="rect">
            <a:avLst/>
          </a:prstGeom>
        </p:spPr>
      </p:pic>
      <p:grpSp>
        <p:nvGrpSpPr>
          <p:cNvPr id="8" name="Grupo 7"/>
          <p:cNvGrpSpPr/>
          <p:nvPr/>
        </p:nvGrpSpPr>
        <p:grpSpPr>
          <a:xfrm>
            <a:off x="648266" y="1409746"/>
            <a:ext cx="10849972" cy="4567973"/>
            <a:chOff x="0" y="405001"/>
            <a:chExt cx="10849972" cy="3785096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9" name="Rectángulo redondeado 8"/>
            <p:cNvSpPr/>
            <p:nvPr/>
          </p:nvSpPr>
          <p:spPr>
            <a:xfrm>
              <a:off x="0" y="405001"/>
              <a:ext cx="10849972" cy="3785096"/>
            </a:xfrm>
            <a:prstGeom prst="roundRect">
              <a:avLst/>
            </a:prstGeom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</p:sp>
        <p:sp>
          <p:nvSpPr>
            <p:cNvPr id="10" name="Rectángulo 9"/>
            <p:cNvSpPr/>
            <p:nvPr/>
          </p:nvSpPr>
          <p:spPr>
            <a:xfrm>
              <a:off x="184773" y="589774"/>
              <a:ext cx="10480426" cy="341555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just">
                <a:lnSpc>
                  <a:spcPct val="150000"/>
                </a:lnSpc>
              </a:pPr>
              <a:r>
                <a:rPr lang="es-ES" sz="2800" i="0" dirty="0" smtClean="0">
                  <a:latin typeface="Arial Black" panose="020B0A04020102020204" pitchFamily="34" charset="0"/>
                  <a:cs typeface="Arial" panose="020B0604020202020204" pitchFamily="34" charset="0"/>
                </a:rPr>
                <a:t>A continuación veremos un video titulado: </a:t>
              </a:r>
              <a:r>
                <a:rPr lang="es-ES" sz="2800" b="1" i="1" dirty="0" smtClean="0">
                  <a:latin typeface="Arial Black" panose="020B0A04020102020204" pitchFamily="34" charset="0"/>
                </a:rPr>
                <a:t>¿Qué es </a:t>
              </a:r>
              <a:r>
                <a:rPr lang="es-ES" sz="2800" b="1" i="1" dirty="0" err="1" smtClean="0">
                  <a:latin typeface="Arial Black" panose="020B0A04020102020204" pitchFamily="34" charset="0"/>
                </a:rPr>
                <a:t>Moodle</a:t>
              </a:r>
              <a:r>
                <a:rPr lang="es-ES" sz="2800" b="1" i="1" dirty="0" smtClean="0">
                  <a:latin typeface="Arial Black" panose="020B0A04020102020204" pitchFamily="34" charset="0"/>
                </a:rPr>
                <a:t> y para qué sirve?</a:t>
              </a:r>
              <a:r>
                <a:rPr lang="es-ES" sz="2800" b="1" i="0" dirty="0" smtClean="0">
                  <a:latin typeface="Arial Black" panose="020B0A04020102020204" pitchFamily="34" charset="0"/>
                </a:rPr>
                <a:t> </a:t>
              </a:r>
            </a:p>
            <a:p>
              <a:pPr lvl="0" algn="ctr">
                <a:lnSpc>
                  <a:spcPct val="150000"/>
                </a:lnSpc>
              </a:pPr>
              <a:r>
                <a:rPr lang="es-ES" sz="2800" i="0" dirty="0" smtClean="0">
                  <a:latin typeface="Arial Black" panose="020B0A04020102020204" pitchFamily="34" charset="0"/>
                  <a:cs typeface="Arial" panose="020B0604020202020204" pitchFamily="34" charset="0"/>
                </a:rPr>
                <a:t>Durante su observación tomaremos notas de lo que se está observando y a la vez de lo que se está explicando, haciendo énfasis en las ventajas que se explica de su uso</a:t>
              </a:r>
              <a:endParaRPr lang="es-ES" sz="2800" i="0" dirty="0">
                <a:latin typeface="Arial Black" panose="020B0A040201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6126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/>
          <a:srcRect l="2095" r="4288" b="3681"/>
          <a:stretch/>
        </p:blipFill>
        <p:spPr>
          <a:xfrm rot="5400000">
            <a:off x="-2889916" y="2889913"/>
            <a:ext cx="6858001" cy="10781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2095" r="4288" b="3681"/>
          <a:stretch/>
        </p:blipFill>
        <p:spPr>
          <a:xfrm rot="5400000" flipV="1">
            <a:off x="8323997" y="2989997"/>
            <a:ext cx="6858001" cy="878006"/>
          </a:xfrm>
          <a:prstGeom prst="rect">
            <a:avLst/>
          </a:prstGeom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1520483881"/>
              </p:ext>
            </p:extLst>
          </p:nvPr>
        </p:nvGraphicFramePr>
        <p:xfrm>
          <a:off x="896203" y="1086807"/>
          <a:ext cx="10417791" cy="55869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CuadroTexto 7"/>
          <p:cNvSpPr txBox="1"/>
          <p:nvPr/>
        </p:nvSpPr>
        <p:spPr>
          <a:xfrm>
            <a:off x="968991" y="368490"/>
            <a:ext cx="100993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>
                <a:latin typeface="Arial Black" panose="020B0A04020102020204" pitchFamily="34" charset="0"/>
              </a:rPr>
              <a:t>Preguntas</a:t>
            </a:r>
            <a:endParaRPr lang="es-ES" sz="4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43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/>
          <a:srcRect l="2095" r="4288" b="3681"/>
          <a:stretch/>
        </p:blipFill>
        <p:spPr>
          <a:xfrm rot="5400000">
            <a:off x="-2889916" y="2889913"/>
            <a:ext cx="6858001" cy="10781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2"/>
          <a:srcRect l="2095" r="4288" b="3681"/>
          <a:stretch/>
        </p:blipFill>
        <p:spPr>
          <a:xfrm rot="5400000" flipV="1">
            <a:off x="8323997" y="2989997"/>
            <a:ext cx="6858001" cy="878006"/>
          </a:xfrm>
          <a:prstGeom prst="rect">
            <a:avLst/>
          </a:prstGeom>
        </p:spPr>
      </p:pic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4287192544"/>
              </p:ext>
            </p:extLst>
          </p:nvPr>
        </p:nvGraphicFramePr>
        <p:xfrm>
          <a:off x="620973" y="1202418"/>
          <a:ext cx="10952330" cy="42020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90012" y="40943"/>
            <a:ext cx="4198393" cy="2166478"/>
          </a:xfrm>
          <a:prstGeom prst="rect">
            <a:avLst/>
          </a:prstGeom>
        </p:spPr>
      </p:pic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393777614"/>
              </p:ext>
            </p:extLst>
          </p:nvPr>
        </p:nvGraphicFramePr>
        <p:xfrm>
          <a:off x="2682310" y="4841209"/>
          <a:ext cx="6680053" cy="14094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187333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6641" y="252441"/>
            <a:ext cx="4519186" cy="154784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4"/>
          <a:srcRect l="2095" r="4288" b="3681"/>
          <a:stretch/>
        </p:blipFill>
        <p:spPr>
          <a:xfrm rot="5400000">
            <a:off x="-2889916" y="2889913"/>
            <a:ext cx="6858001" cy="107817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4"/>
          <a:srcRect l="2095" r="4288" b="3681"/>
          <a:stretch/>
        </p:blipFill>
        <p:spPr>
          <a:xfrm rot="5400000" flipV="1">
            <a:off x="8323997" y="2989997"/>
            <a:ext cx="6858001" cy="878006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709684" y="1800283"/>
            <a:ext cx="11043313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3000" b="1" dirty="0">
                <a:latin typeface="Arial" panose="020B0604020202020204" pitchFamily="34" charset="0"/>
                <a:cs typeface="Arial" panose="020B0604020202020204" pitchFamily="34" charset="0"/>
              </a:rPr>
              <a:t>¿Creen ustedes que es importante el desarrollo científico-técnico que ha alcanzado el mundo actual para el desarrollo de la Educación Superior</a:t>
            </a:r>
            <a:r>
              <a:rPr lang="es-E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s-E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000" b="1" dirty="0">
                <a:latin typeface="Arial" panose="020B0604020202020204" pitchFamily="34" charset="0"/>
                <a:cs typeface="Arial" panose="020B0604020202020204" pitchFamily="34" charset="0"/>
              </a:rPr>
              <a:t>¿Será importante la utilización de plataformas educativas para el desarrollo de conocimientos en la Educación Superior cubana</a:t>
            </a:r>
            <a:r>
              <a:rPr lang="es-E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s-E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3000" b="1" dirty="0">
                <a:latin typeface="Arial" panose="020B0604020202020204" pitchFamily="34" charset="0"/>
                <a:cs typeface="Arial" panose="020B0604020202020204" pitchFamily="34" charset="0"/>
              </a:rPr>
              <a:t>¿Qué esperan de su utilización por parte de ustedes en la carrera que escogieron</a:t>
            </a:r>
            <a:r>
              <a:rPr lang="es-ES" sz="3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s-ES" dirty="0" smtClean="0"/>
              <a:t> </a:t>
            </a:r>
            <a:endParaRPr lang="es-ES" dirty="0" smtClean="0"/>
          </a:p>
        </p:txBody>
      </p:sp>
      <p:sp>
        <p:nvSpPr>
          <p:cNvPr id="9" name="CuadroTexto 8"/>
          <p:cNvSpPr txBox="1"/>
          <p:nvPr/>
        </p:nvSpPr>
        <p:spPr>
          <a:xfrm>
            <a:off x="-483109" y="546199"/>
            <a:ext cx="100993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>
                <a:latin typeface="Arial Black" panose="020B0A04020102020204" pitchFamily="34" charset="0"/>
              </a:rPr>
              <a:t>Conclusiones</a:t>
            </a:r>
            <a:endParaRPr lang="es-ES" sz="40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13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505</Words>
  <Application>Microsoft Office PowerPoint</Application>
  <PresentationFormat>Panorámica</PresentationFormat>
  <Paragraphs>48</Paragraphs>
  <Slides>10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Tecnicos Inside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robe</dc:creator>
  <cp:lastModifiedBy>robe</cp:lastModifiedBy>
  <cp:revision>26</cp:revision>
  <dcterms:created xsi:type="dcterms:W3CDTF">2022-04-25T20:09:04Z</dcterms:created>
  <dcterms:modified xsi:type="dcterms:W3CDTF">2022-04-25T22:09:32Z</dcterms:modified>
</cp:coreProperties>
</file>