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2450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71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251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94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4794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526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39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4298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8479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1470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14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3C37D-75F2-49F5-B4A5-EC959BE66B2C}" type="datetimeFigureOut">
              <a:rPr lang="es-ES_tradnl" smtClean="0"/>
              <a:t>13/02/2026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19001-56BC-4EE3-B6F8-99D4D3B75D9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575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11156-FA37-4AF0-B2E1-EB31D08B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2893" y="200898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sz="5400" b="1" dirty="0" smtClean="0"/>
              <a:t>CE </a:t>
            </a:r>
            <a:r>
              <a:rPr lang="es-ES" sz="5400" b="1" dirty="0" smtClean="0"/>
              <a:t>2: Arquitectura y componentes de los sistemas de bases de datos</a:t>
            </a:r>
            <a:br>
              <a:rPr lang="es-ES" sz="5400" b="1" dirty="0" smtClean="0"/>
            </a:br>
            <a:endParaRPr lang="es-ES" sz="5400" b="1" dirty="0" smtClean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A65301-C5DC-478C-A108-0D22F5C42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6930" y="399473"/>
            <a:ext cx="9144000" cy="1253807"/>
          </a:xfrm>
        </p:spPr>
        <p:txBody>
          <a:bodyPr anchor="ctr">
            <a:normAutofit/>
          </a:bodyPr>
          <a:lstStyle/>
          <a:p>
            <a:r>
              <a:rPr lang="es-ES" sz="4800" b="1" dirty="0" smtClean="0"/>
              <a:t>Base </a:t>
            </a:r>
            <a:r>
              <a:rPr lang="es-ES" sz="4800" b="1" dirty="0"/>
              <a:t>de Datos I</a:t>
            </a:r>
            <a:endParaRPr lang="es-CU" sz="4800" b="1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B658CEA9-EC5B-4805-9D01-12DBA7A08059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0306EEAE-B35C-4AAA-9735-8D5E52434454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00258E70-5BA8-459B-9E07-37F42BD804E0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9E3BCCDC-BD55-49B7-80F4-4881E6F5014F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AB311301-4F02-4FE6-AF5F-48135078923A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35D89EBB-58C6-422F-BE1C-CFC49D51EBBD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CEA0A64-52E7-4FBA-88B1-9D3A89F17662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A0E5B49E-493A-46A7-AAA4-D53FFC9F0EB6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AF81A362-A150-4621-BD0D-357B220BB3D1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C32F0F48-7DDA-40A7-BCE8-BFAB52D907BF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412EEBCC-86E1-4251-B4AA-5A5CCAA0A0E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48F892E5-9076-40B8-B432-C98E17ABD4B8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1C152E07-ACA1-4D4F-9051-598D400733B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0184924-940D-43A4-9D51-AC56286BD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41649724-598A-4709-8497-752FA0CEC5EF}"/>
              </a:ext>
            </a:extLst>
          </p:cNvPr>
          <p:cNvSpPr txBox="1"/>
          <p:nvPr/>
        </p:nvSpPr>
        <p:spPr>
          <a:xfrm>
            <a:off x="2309774" y="4752284"/>
            <a:ext cx="5905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Ing. </a:t>
            </a:r>
            <a:r>
              <a:rPr lang="es-ES" sz="3200" dirty="0" err="1" smtClean="0"/>
              <a:t>Dayanis</a:t>
            </a:r>
            <a:r>
              <a:rPr lang="es-ES" sz="3200" dirty="0" smtClean="0"/>
              <a:t> A. Quintana Torres</a:t>
            </a:r>
            <a:endParaRPr lang="es-ES" sz="3200" dirty="0"/>
          </a:p>
          <a:p>
            <a:pPr algn="ctr"/>
            <a:r>
              <a:rPr lang="es-ES" sz="3200" dirty="0" smtClean="0"/>
              <a:t>Febrero/2026</a:t>
            </a:r>
            <a:endParaRPr lang="es-CU" sz="32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835" y="4070134"/>
            <a:ext cx="3088164" cy="25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0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Independencia lógica de </a:t>
            </a:r>
            <a:r>
              <a:rPr lang="es-ES_tradnl" dirty="0" smtClean="0"/>
              <a:t>datos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 smtClean="0"/>
              <a:t>“Cambio en el esquema conceptual afecta mínimamente o no afecta las vistas externas” 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Agregar un atributo nuevo a una tabla</a:t>
            </a:r>
          </a:p>
          <a:p>
            <a:r>
              <a:rPr lang="es-ES" dirty="0" smtClean="0"/>
              <a:t>Modificar restricciones de integridad</a:t>
            </a:r>
          </a:p>
          <a:p>
            <a:r>
              <a:rPr lang="es-ES" dirty="0" smtClean="0"/>
              <a:t>Cambiar nombre de tabla (con alias o vistas)</a:t>
            </a:r>
          </a:p>
          <a:p>
            <a:r>
              <a:rPr lang="es-ES" dirty="0" smtClean="0"/>
              <a:t>Reestructurar relaciones sin romper aplicaciones existentes  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89969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Tipos de </a:t>
            </a:r>
            <a:r>
              <a:rPr lang="es-ES_tradnl" dirty="0" smtClean="0"/>
              <a:t>independencia</a:t>
            </a:r>
            <a:endParaRPr lang="es-CU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4897" y="1825625"/>
            <a:ext cx="90422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68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Visión general de los componentes de un SGBD</a:t>
            </a:r>
            <a:endParaRPr lang="es-CU" b="1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0363" y="1924554"/>
            <a:ext cx="6611273" cy="415348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556846" y="3560857"/>
            <a:ext cx="2313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USUARIO</a:t>
            </a:r>
            <a:endParaRPr lang="es-ES_tradnl" sz="3600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401636" y="3459814"/>
            <a:ext cx="20270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000000"/>
                </a:solidFill>
                <a:latin typeface="Arial" panose="020B0604020202020204" pitchFamily="34" charset="0"/>
              </a:rPr>
              <a:t>BASE DE DATOS FÍSICA</a:t>
            </a:r>
          </a:p>
        </p:txBody>
      </p:sp>
    </p:spTree>
    <p:extLst>
      <p:ext uri="{BB962C8B-B14F-4D97-AF65-F5344CB8AC3E}">
        <p14:creationId xmlns:p14="http://schemas.microsoft.com/office/powerpoint/2010/main" val="3807671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Motor de base de </a:t>
            </a:r>
            <a:r>
              <a:rPr lang="es-ES" dirty="0" smtClean="0"/>
              <a:t>datos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Núcleo </a:t>
            </a:r>
            <a:r>
              <a:rPr lang="es-ES" sz="3200" dirty="0"/>
              <a:t>central del </a:t>
            </a:r>
            <a:r>
              <a:rPr lang="es-ES" sz="3200" dirty="0" smtClean="0"/>
              <a:t>SGBD</a:t>
            </a:r>
          </a:p>
          <a:p>
            <a:r>
              <a:rPr lang="es-ES" sz="3200" dirty="0" smtClean="0"/>
              <a:t>Ejecuta </a:t>
            </a:r>
            <a:r>
              <a:rPr lang="es-ES" sz="3200" dirty="0"/>
              <a:t>operaciones de bajo </a:t>
            </a:r>
            <a:r>
              <a:rPr lang="es-ES" sz="3200" dirty="0" smtClean="0"/>
              <a:t>nivel</a:t>
            </a:r>
          </a:p>
          <a:p>
            <a:r>
              <a:rPr lang="es-ES" sz="3200" dirty="0" smtClean="0"/>
              <a:t>Maneja </a:t>
            </a:r>
            <a:r>
              <a:rPr lang="es-ES" sz="3200" dirty="0"/>
              <a:t>acceso a disco y </a:t>
            </a:r>
            <a:r>
              <a:rPr lang="es-ES" sz="3200" dirty="0" smtClean="0"/>
              <a:t>memoria</a:t>
            </a:r>
          </a:p>
          <a:p>
            <a:r>
              <a:rPr lang="es-ES" sz="3200" dirty="0" smtClean="0"/>
              <a:t>Coordina </a:t>
            </a:r>
            <a:r>
              <a:rPr lang="es-ES" sz="3200" dirty="0"/>
              <a:t>otros componentes 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827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Catálogo del sistema (Diccionario de datos</a:t>
            </a:r>
            <a:r>
              <a:rPr lang="es-ES" dirty="0" smtClean="0"/>
              <a:t>)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 Almacena información sobre la estructura de la BD</a:t>
            </a:r>
          </a:p>
          <a:p>
            <a:r>
              <a:rPr lang="es-ES" sz="3200" dirty="0" smtClean="0"/>
              <a:t>Tablas, columnas, índices, vistas, permisos, restricciones</a:t>
            </a:r>
          </a:p>
          <a:p>
            <a:r>
              <a:rPr lang="es-ES" sz="3200" dirty="0" smtClean="0"/>
              <a:t>Usado por todos los componentes</a:t>
            </a:r>
          </a:p>
          <a:p>
            <a:r>
              <a:rPr lang="es-ES" sz="3200" dirty="0" smtClean="0"/>
              <a:t>Ejemplo: INFORMATION_SCHEMA en </a:t>
            </a:r>
            <a:r>
              <a:rPr lang="es-ES" sz="3200" dirty="0" err="1" smtClean="0"/>
              <a:t>MySQL</a:t>
            </a:r>
            <a:r>
              <a:rPr lang="es-ES" sz="3200" dirty="0" smtClean="0"/>
              <a:t>  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8281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Procesador de </a:t>
            </a:r>
            <a:r>
              <a:rPr lang="es-ES_tradnl" dirty="0" smtClean="0"/>
              <a:t>consultas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Analiza la consulta SQL</a:t>
            </a:r>
          </a:p>
          <a:p>
            <a:r>
              <a:rPr lang="es-ES" sz="3200" dirty="0" smtClean="0"/>
              <a:t>Genera plan de ejecución óptimo</a:t>
            </a:r>
          </a:p>
          <a:p>
            <a:r>
              <a:rPr lang="es-ES" sz="3200" dirty="0" smtClean="0"/>
              <a:t>Reescribe consultas (optimización)</a:t>
            </a:r>
          </a:p>
          <a:p>
            <a:r>
              <a:rPr lang="es-ES" sz="3200" dirty="0" smtClean="0"/>
              <a:t>Elige índices y </a:t>
            </a:r>
            <a:r>
              <a:rPr lang="es-ES" sz="3200" dirty="0" err="1" smtClean="0"/>
              <a:t>join</a:t>
            </a:r>
            <a:r>
              <a:rPr lang="es-ES" sz="3200" dirty="0" smtClean="0"/>
              <a:t> </a:t>
            </a:r>
            <a:r>
              <a:rPr lang="es-ES" sz="3200" dirty="0" err="1" smtClean="0"/>
              <a:t>orders</a:t>
            </a:r>
            <a:r>
              <a:rPr lang="es-ES" sz="3200" dirty="0" smtClean="0"/>
              <a:t>  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69055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Gestor de </a:t>
            </a:r>
            <a:r>
              <a:rPr lang="es-ES_tradnl" dirty="0" smtClean="0"/>
              <a:t>transacciones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Garantiza propiedades ACID</a:t>
            </a:r>
          </a:p>
          <a:p>
            <a:r>
              <a:rPr lang="es-ES" dirty="0" smtClean="0"/>
              <a:t>Control de concurrencia (bloqueos, MVCC)</a:t>
            </a:r>
          </a:p>
          <a:p>
            <a:r>
              <a:rPr lang="es-ES" dirty="0" smtClean="0"/>
              <a:t>Recuperación ante fallos (</a:t>
            </a:r>
            <a:r>
              <a:rPr lang="es-ES" dirty="0" err="1" smtClean="0"/>
              <a:t>logs</a:t>
            </a:r>
            <a:r>
              <a:rPr lang="es-ES" dirty="0" smtClean="0"/>
              <a:t>, </a:t>
            </a:r>
            <a:r>
              <a:rPr lang="es-ES" dirty="0" err="1" smtClean="0"/>
              <a:t>checkpoints</a:t>
            </a:r>
            <a:r>
              <a:rPr lang="es-ES" dirty="0" smtClean="0"/>
              <a:t>)</a:t>
            </a:r>
          </a:p>
          <a:p>
            <a:r>
              <a:rPr lang="es-ES" dirty="0" smtClean="0"/>
              <a:t>Manejo de COMMIT / ROLLBACK  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4088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Diagrama de flujo – Procesamiento de una </a:t>
            </a:r>
            <a:r>
              <a:rPr lang="es-ES" dirty="0" smtClean="0"/>
              <a:t>consulta</a:t>
            </a:r>
            <a:endParaRPr lang="es-CU" b="1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Usuario envía SQL </a:t>
            </a:r>
          </a:p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Procesador de consultas → Analiza y optimiza </a:t>
            </a:r>
          </a:p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Gestor de transacciones → Verifica permisos y concurrencia </a:t>
            </a:r>
          </a:p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Motor de BD → Ejecuta plan </a:t>
            </a:r>
          </a:p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Gestor de almacenamiento → Lee/escribe en disco </a:t>
            </a:r>
          </a:p>
          <a:p>
            <a:pPr>
              <a:buFont typeface="+mj-lt"/>
              <a:buAutoNum type="arabicPeriod"/>
            </a:pPr>
            <a:r>
              <a:rPr lang="es-ES" sz="3200" dirty="0">
                <a:solidFill>
                  <a:srgbClr val="000000"/>
                </a:solidFill>
                <a:latin typeface="Arial" panose="020B0604020202020204" pitchFamily="34" charset="0"/>
              </a:rPr>
              <a:t>Resultado vuelve al </a:t>
            </a:r>
            <a:r>
              <a:rPr lang="es-E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usuario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37472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Práctica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600" dirty="0" smtClean="0"/>
              <a:t>“</a:t>
            </a:r>
            <a:r>
              <a:rPr lang="es-ES" sz="3600" dirty="0"/>
              <a:t>Dibujen (en papel o Draw.io) el diagrama de 3 niveles para una BD de biblioteca escolar. Incluyan ejemplos concretos en cada nivel.” </a:t>
            </a:r>
          </a:p>
        </p:txBody>
      </p:sp>
    </p:spTree>
    <p:extLst>
      <p:ext uri="{BB962C8B-B14F-4D97-AF65-F5344CB8AC3E}">
        <p14:creationId xmlns:p14="http://schemas.microsoft.com/office/powerpoint/2010/main" val="170016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BD Biblioteca (nivel externo)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 smtClean="0"/>
              <a:t>Contenido </a:t>
            </a:r>
            <a:r>
              <a:rPr lang="es-ES" sz="3200" dirty="0"/>
              <a:t>visual Zoom en Nivel Externo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/>
              <a:t>Ejemplos:</a:t>
            </a:r>
            <a:br>
              <a:rPr lang="es-ES" sz="3200" dirty="0"/>
            </a:br>
            <a:r>
              <a:rPr lang="es-ES" sz="3200" dirty="0"/>
              <a:t>Vista “</a:t>
            </a:r>
            <a:r>
              <a:rPr lang="es-ES" sz="3200" dirty="0" err="1"/>
              <a:t>LibrosDisponibles</a:t>
            </a:r>
            <a:r>
              <a:rPr lang="es-ES" sz="3200" dirty="0"/>
              <a:t>”</a:t>
            </a:r>
            <a:br>
              <a:rPr lang="es-ES" sz="3200" dirty="0"/>
            </a:br>
            <a:r>
              <a:rPr lang="es-ES" sz="3200" dirty="0"/>
              <a:t>Vista “</a:t>
            </a:r>
            <a:r>
              <a:rPr lang="es-ES" sz="3200" dirty="0" err="1"/>
              <a:t>HistorialPrestamosUsuario</a:t>
            </a:r>
            <a:r>
              <a:rPr lang="es-ES" sz="3200" dirty="0"/>
              <a:t>”</a:t>
            </a:r>
            <a:br>
              <a:rPr lang="es-ES" sz="3200" dirty="0"/>
            </a:br>
            <a:r>
              <a:rPr lang="es-ES" sz="3200" dirty="0"/>
              <a:t>Vista “</a:t>
            </a:r>
            <a:r>
              <a:rPr lang="es-ES" sz="3200" dirty="0" err="1"/>
              <a:t>ReporteBibliotecario</a:t>
            </a:r>
            <a:r>
              <a:rPr lang="es-ES" sz="3200" dirty="0" smtClean="0"/>
              <a:t>”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99217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Objetivos específicos: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>• Explicar la arquitectura ANSI/SPARC de tres niveles y sus ventajas (independencia lógica y física).</a:t>
            </a:r>
            <a:br>
              <a:rPr lang="es-ES" dirty="0"/>
            </a:br>
            <a:r>
              <a:rPr lang="es-ES" dirty="0"/>
              <a:t>• Diferenciar entre esquema externo, conceptual e interno.</a:t>
            </a:r>
            <a:br>
              <a:rPr lang="es-ES" dirty="0"/>
            </a:br>
            <a:r>
              <a:rPr lang="es-ES" dirty="0"/>
              <a:t>• Identificar y describir los componentes clave de un SGBD (motor, catálogo, procesador de consultas, gestor de transacciones, etc.).</a:t>
            </a:r>
            <a:br>
              <a:rPr lang="es-ES" dirty="0"/>
            </a:br>
            <a:r>
              <a:rPr lang="es-ES" dirty="0"/>
              <a:t>• Entender cómo estos componentes interactúan para procesar consultas y mantener la integridad.</a:t>
            </a:r>
            <a:br>
              <a:rPr lang="es-ES" dirty="0"/>
            </a:br>
            <a:r>
              <a:rPr lang="es-ES" dirty="0"/>
              <a:t>• Aplicar estos conceptos a ejemplos prácticos simples.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23286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Nivel Conceptual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600" dirty="0" smtClean="0"/>
              <a:t>Contenido </a:t>
            </a:r>
            <a:r>
              <a:rPr lang="es-ES" sz="3600" dirty="0"/>
              <a:t>visual Tablas: Libro, Usuario, Préstamo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600" dirty="0"/>
              <a:t>Relaciones: 1:N, N:M si aplica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600" dirty="0"/>
              <a:t>Restricciones: PK, FK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905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Nivel Interno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 smtClean="0"/>
              <a:t>Contenido visual Archivos de datos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 smtClean="0"/>
              <a:t>Índices en ISBN y </a:t>
            </a:r>
            <a:r>
              <a:rPr lang="es-ES" sz="3200" dirty="0" err="1" smtClean="0"/>
              <a:t>IDUsuario</a:t>
            </a:r>
            <a:r>
              <a:rPr lang="es-ES" sz="32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 smtClean="0"/>
              <a:t>Buffer cache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3200" dirty="0" err="1" smtClean="0"/>
              <a:t>Logs</a:t>
            </a:r>
            <a:r>
              <a:rPr lang="es-ES" sz="3200" dirty="0" smtClean="0"/>
              <a:t> de transacciones</a:t>
            </a:r>
          </a:p>
        </p:txBody>
      </p:sp>
    </p:spTree>
    <p:extLst>
      <p:ext uri="{BB962C8B-B14F-4D97-AF65-F5344CB8AC3E}">
        <p14:creationId xmlns:p14="http://schemas.microsoft.com/office/powerpoint/2010/main" val="2461367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Conceptos </a:t>
            </a:r>
            <a:r>
              <a:rPr lang="es-ES_tradnl" dirty="0" smtClean="0"/>
              <a:t>clave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s-ES_tradnl" sz="3200" dirty="0" smtClean="0"/>
              <a:t>3 niveles ANSI/SPARC  </a:t>
            </a:r>
          </a:p>
          <a:p>
            <a:r>
              <a:rPr lang="es-ES_tradnl" sz="3200" dirty="0" smtClean="0"/>
              <a:t>Independencia física: cambios internos sin impacto arriba  </a:t>
            </a:r>
          </a:p>
          <a:p>
            <a:r>
              <a:rPr lang="es-ES_tradnl" sz="3200" dirty="0" smtClean="0"/>
              <a:t>Independencia lógica: cambios conceptuales con mínimo impacto  </a:t>
            </a:r>
          </a:p>
          <a:p>
            <a:r>
              <a:rPr lang="es-ES_tradnl" sz="3200" dirty="0" smtClean="0"/>
              <a:t>Componentes principales: Motor, Catálogo, Procesador consultas, Gestor transacciones, Gestor almacenamiento  </a:t>
            </a:r>
          </a:p>
          <a:p>
            <a:r>
              <a:rPr lang="es-ES_tradnl" sz="3200" dirty="0" smtClean="0"/>
              <a:t>Flujo típico de consulta</a:t>
            </a:r>
          </a:p>
          <a:p>
            <a:endParaRPr lang="es-ES_tradnl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4693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¿Por qué necesitamos una arquitectura estandarizada</a:t>
            </a:r>
            <a:r>
              <a:rPr lang="es-ES" dirty="0" smtClean="0"/>
              <a:t>?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Abstracción </a:t>
            </a:r>
            <a:r>
              <a:rPr lang="es-ES" sz="3200" dirty="0"/>
              <a:t>de complejidad </a:t>
            </a:r>
          </a:p>
          <a:p>
            <a:r>
              <a:rPr lang="es-ES" sz="3200" dirty="0"/>
              <a:t>Independencia de cambios </a:t>
            </a:r>
          </a:p>
          <a:p>
            <a:r>
              <a:rPr lang="es-ES" sz="3200" dirty="0"/>
              <a:t>Soporte multiusuario </a:t>
            </a:r>
          </a:p>
          <a:p>
            <a:r>
              <a:rPr lang="es-ES" sz="3200" dirty="0"/>
              <a:t>Facilidad de mantenimiento</a:t>
            </a:r>
          </a:p>
          <a:p>
            <a:endParaRPr lang="es-ES_tradnl" dirty="0"/>
          </a:p>
        </p:txBody>
      </p:sp>
      <p:pic>
        <p:nvPicPr>
          <p:cNvPr id="1026" name="Picture 2" descr="escudo protector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662" y="2146177"/>
            <a:ext cx="3296231" cy="360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83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Los tres niveles de la arquitectura </a:t>
            </a:r>
            <a:r>
              <a:rPr lang="es-ES" dirty="0" smtClean="0"/>
              <a:t>ANSI/SPARC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825624"/>
            <a:ext cx="685800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2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Nivel Externo (Vistas</a:t>
            </a:r>
            <a:r>
              <a:rPr lang="es-ES_tradnl" dirty="0" smtClean="0"/>
              <a:t>)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Definición</a:t>
            </a:r>
            <a:r>
              <a:rPr lang="es-ES" sz="3200" dirty="0"/>
              <a:t>: Vistas personalizadas para cada usuario/grupo </a:t>
            </a:r>
          </a:p>
          <a:p>
            <a:r>
              <a:rPr lang="es-ES" sz="3200" dirty="0"/>
              <a:t>Ventajas: Seguridad, simplicidad, personalización </a:t>
            </a:r>
          </a:p>
          <a:p>
            <a:r>
              <a:rPr lang="es-ES" sz="3200" dirty="0"/>
              <a:t>Ejemplo: Vista "</a:t>
            </a:r>
            <a:r>
              <a:rPr lang="es-ES" sz="3200" dirty="0" err="1"/>
              <a:t>NotasAlumno</a:t>
            </a:r>
            <a:r>
              <a:rPr lang="es-ES" sz="3200" dirty="0"/>
              <a:t>" vs. Vista "</a:t>
            </a:r>
            <a:r>
              <a:rPr lang="es-ES" sz="3200" dirty="0" err="1"/>
              <a:t>ReporteProfesor</a:t>
            </a:r>
            <a:r>
              <a:rPr lang="es-ES" sz="3200" dirty="0"/>
              <a:t>"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36332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Nivel Conceptual (Esquema lógico global</a:t>
            </a:r>
            <a:r>
              <a:rPr lang="es-ES" dirty="0" smtClean="0"/>
              <a:t>)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Qué datos existen, relaciones, restricciones  </a:t>
            </a:r>
          </a:p>
          <a:p>
            <a:r>
              <a:rPr lang="es-ES" sz="3200" dirty="0" smtClean="0"/>
              <a:t>Independiente de usuarios y almacenamiento físico  </a:t>
            </a:r>
          </a:p>
          <a:p>
            <a:r>
              <a:rPr lang="es-ES" sz="3200" dirty="0" smtClean="0"/>
              <a:t>Ejemplo: Entidades Estudiante, Curso, Matrícula + relaciones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9019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Nivel Interno (Esquema físico</a:t>
            </a:r>
            <a:r>
              <a:rPr lang="es-ES_tradnl" dirty="0" smtClean="0"/>
              <a:t>)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s-ES" sz="3200" dirty="0" smtClean="0"/>
              <a:t>Almacenamiento real: archivos, índices, bloques, particiones  </a:t>
            </a:r>
          </a:p>
          <a:p>
            <a:r>
              <a:rPr lang="es-ES" sz="3200" dirty="0" smtClean="0"/>
              <a:t>Optimizaciones: índices B-</a:t>
            </a:r>
            <a:r>
              <a:rPr lang="es-ES" sz="3200" dirty="0" err="1" smtClean="0"/>
              <a:t>tree</a:t>
            </a:r>
            <a:r>
              <a:rPr lang="es-ES" sz="3200" dirty="0" smtClean="0"/>
              <a:t>, </a:t>
            </a:r>
            <a:r>
              <a:rPr lang="es-ES" sz="3200" dirty="0" err="1" smtClean="0"/>
              <a:t>hashing</a:t>
            </a:r>
            <a:r>
              <a:rPr lang="es-ES" sz="3200" dirty="0" smtClean="0"/>
              <a:t>, compresión  </a:t>
            </a:r>
          </a:p>
          <a:p>
            <a:r>
              <a:rPr lang="es-ES" sz="3200" dirty="0" smtClean="0"/>
              <a:t>Ejemplo: Tabla Estudiante guardada en archivos .</a:t>
            </a:r>
            <a:r>
              <a:rPr lang="es-ES" sz="3200" dirty="0" err="1" smtClean="0"/>
              <a:t>ibd</a:t>
            </a:r>
            <a:r>
              <a:rPr lang="es-ES" sz="3200" dirty="0" smtClean="0"/>
              <a:t> (</a:t>
            </a:r>
            <a:r>
              <a:rPr lang="es-ES" sz="3200" dirty="0" err="1" smtClean="0"/>
              <a:t>InnoDB</a:t>
            </a:r>
            <a:r>
              <a:rPr lang="es-ES" sz="3200" dirty="0" smtClean="0"/>
              <a:t>)</a:t>
            </a:r>
          </a:p>
          <a:p>
            <a:endParaRPr lang="es-ES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15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Arquitectura ANSI/SPARC</a:t>
            </a:r>
            <a:endParaRPr lang="es-CU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86366"/>
            <a:ext cx="7473462" cy="5072696"/>
          </a:xfrm>
        </p:spPr>
      </p:pic>
    </p:spTree>
    <p:extLst>
      <p:ext uri="{BB962C8B-B14F-4D97-AF65-F5344CB8AC3E}">
        <p14:creationId xmlns:p14="http://schemas.microsoft.com/office/powerpoint/2010/main" val="9557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Independencia física de datos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s-ES" sz="3600" dirty="0" smtClean="0"/>
              <a:t>“</a:t>
            </a:r>
            <a:r>
              <a:rPr lang="es-ES" sz="3600" dirty="0"/>
              <a:t>Cambio en el nivel interno NO afecta los niveles conceptual ni externo” </a:t>
            </a:r>
            <a:endParaRPr lang="es-ES" sz="3600" dirty="0" smtClean="0"/>
          </a:p>
          <a:p>
            <a:pPr marL="0" indent="0" algn="ctr">
              <a:buNone/>
            </a:pPr>
            <a:endParaRPr lang="es-ES" sz="3600" dirty="0"/>
          </a:p>
          <a:p>
            <a:r>
              <a:rPr lang="es-ES" sz="3200" dirty="0" smtClean="0"/>
              <a:t>Cambiar </a:t>
            </a:r>
            <a:r>
              <a:rPr lang="es-ES" sz="3200" dirty="0"/>
              <a:t>tipo de disco (HDD → </a:t>
            </a:r>
            <a:r>
              <a:rPr lang="es-ES" sz="3200" dirty="0" smtClean="0"/>
              <a:t>SSD</a:t>
            </a:r>
          </a:p>
          <a:p>
            <a:r>
              <a:rPr lang="es-ES" sz="3200" dirty="0" smtClean="0"/>
              <a:t>Reorganizar </a:t>
            </a:r>
            <a:r>
              <a:rPr lang="es-ES" sz="3200" dirty="0"/>
              <a:t>archivos o </a:t>
            </a:r>
            <a:r>
              <a:rPr lang="es-ES" sz="3200" dirty="0" smtClean="0"/>
              <a:t>particiones</a:t>
            </a:r>
          </a:p>
          <a:p>
            <a:r>
              <a:rPr lang="es-ES" sz="3200" dirty="0" smtClean="0"/>
              <a:t>Agregar </a:t>
            </a:r>
            <a:r>
              <a:rPr lang="es-ES" sz="3200" dirty="0"/>
              <a:t>o modificar </a:t>
            </a:r>
            <a:r>
              <a:rPr lang="es-ES" sz="3200" dirty="0" smtClean="0"/>
              <a:t>índices</a:t>
            </a:r>
          </a:p>
          <a:p>
            <a:r>
              <a:rPr lang="es-ES" sz="3200" dirty="0" smtClean="0"/>
              <a:t>Cambiar </a:t>
            </a:r>
            <a:r>
              <a:rPr lang="es-ES" sz="3200" dirty="0"/>
              <a:t>método de </a:t>
            </a:r>
            <a:r>
              <a:rPr lang="es-ES" sz="3200" dirty="0" smtClean="0"/>
              <a:t>compresión</a:t>
            </a:r>
          </a:p>
          <a:p>
            <a:r>
              <a:rPr lang="es-ES" sz="3200" dirty="0" smtClean="0"/>
              <a:t>Modificar </a:t>
            </a:r>
            <a:r>
              <a:rPr lang="es-ES" sz="3200" dirty="0"/>
              <a:t>estructura de almacenamiento físico 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122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533</Words>
  <Application>Microsoft Office PowerPoint</Application>
  <PresentationFormat>Panorámica</PresentationFormat>
  <Paragraphs>91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CE 2: Arquitectura y componentes de los sistemas de bases de datos </vt:lpstr>
      <vt:lpstr>Objetivos específicos:</vt:lpstr>
      <vt:lpstr>¿Por qué necesitamos una arquitectura estandarizada?</vt:lpstr>
      <vt:lpstr>Los tres niveles de la arquitectura ANSI/SPARC</vt:lpstr>
      <vt:lpstr>Nivel Externo (Vistas)</vt:lpstr>
      <vt:lpstr>Nivel Conceptual (Esquema lógico global)</vt:lpstr>
      <vt:lpstr>Nivel Interno (Esquema físico)</vt:lpstr>
      <vt:lpstr>Arquitectura ANSI/SPARC</vt:lpstr>
      <vt:lpstr>Independencia física de datos</vt:lpstr>
      <vt:lpstr>Independencia lógica de datos</vt:lpstr>
      <vt:lpstr>Tipos de independencia</vt:lpstr>
      <vt:lpstr>Visión general de los componentes de un SGBD</vt:lpstr>
      <vt:lpstr>Motor de base de datos</vt:lpstr>
      <vt:lpstr>Catálogo del sistema (Diccionario de datos)</vt:lpstr>
      <vt:lpstr>Procesador de consultas</vt:lpstr>
      <vt:lpstr>Gestor de transacciones</vt:lpstr>
      <vt:lpstr>Diagrama de flujo – Procesamiento de una consulta</vt:lpstr>
      <vt:lpstr>Práctica</vt:lpstr>
      <vt:lpstr>BD Biblioteca (nivel externo)</vt:lpstr>
      <vt:lpstr>Nivel Conceptual</vt:lpstr>
      <vt:lpstr>Nivel Interno</vt:lpstr>
      <vt:lpstr>Conceptos clave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 2: Arquitectura y componentes de los sistemas de bases de datos </dc:title>
  <dc:creator>Artemisa PC</dc:creator>
  <cp:lastModifiedBy>Artemisa PC</cp:lastModifiedBy>
  <cp:revision>13</cp:revision>
  <dcterms:created xsi:type="dcterms:W3CDTF">2026-02-13T22:47:19Z</dcterms:created>
  <dcterms:modified xsi:type="dcterms:W3CDTF">2026-02-13T23:34:20Z</dcterms:modified>
</cp:coreProperties>
</file>