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257" r:id="rId5"/>
    <p:sldId id="258" r:id="rId6"/>
    <p:sldId id="261" r:id="rId7"/>
    <p:sldId id="259" r:id="rId8"/>
    <p:sldId id="260" r:id="rId9"/>
    <p:sldId id="25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5" r:id="rId21"/>
    <p:sldId id="272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76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A6E7C-6FED-457B-92FD-4C7FC322C8F9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4560E-A29A-4244-89FF-CC6F78D0F0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19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4560E-A29A-4244-89FF-CC6F78D0F02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64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78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2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68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82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53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90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5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14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06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35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7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6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6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50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80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24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37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0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482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0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55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0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57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74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32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72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0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28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958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47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6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47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10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80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6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92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65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65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0B67-0A18-4D2B-A1EF-5ED262E11172}" type="datetimeFigureOut">
              <a:rPr lang="es-ES" smtClean="0"/>
              <a:t>28/10/2024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AD20-8478-4395-AED1-5212A85DC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9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7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30183-0ABE-41AE-BF81-0E4E01F6E2E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28/10/2024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8530-DD17-4C69-9747-49CC6A3805E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064397"/>
            <a:ext cx="914519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ESTUDIOS EN CIENCIA TECNOLOGÍA Y SOCIEDAD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TEMA 2: </a:t>
            </a:r>
            <a:r>
              <a:rPr lang="es-ES" sz="24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«El recurso conocimiento y su impacto en el medioambiente» </a:t>
            </a:r>
          </a:p>
          <a:p>
            <a:pPr algn="ctr"/>
            <a:endParaRPr lang="es-ES" sz="2400" b="1" dirty="0">
              <a:solidFill>
                <a:srgbClr val="FF0000"/>
              </a:solidFill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CLASE 2.1 Clase Encuentro</a:t>
            </a:r>
          </a:p>
          <a:p>
            <a:pPr algn="ctr"/>
            <a:r>
              <a:rPr lang="es-ES" sz="24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TEMÁTICAS: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sz="24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El conocimiento como un producto social y su </a:t>
            </a:r>
            <a:r>
              <a:rPr lang="es-ES" sz="2400" b="1" dirty="0" smtClean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función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ES" sz="2800" b="1" dirty="0"/>
              <a:t>La interdisciplinariedad como una necesidad para el desarrollo de la ciencia y el análisis de sistemas complejos.</a:t>
            </a:r>
            <a:endParaRPr lang="es-ES" sz="2800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algn="ctr"/>
            <a:endParaRPr lang="es-ES" sz="2800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pPr algn="ctr"/>
            <a:endParaRPr lang="es-ES" sz="2400" b="1" dirty="0">
              <a:solidFill>
                <a:prstClr val="black"/>
              </a:solidFill>
              <a:latin typeface="Bookman Old Style" pitchFamily="18" charset="0"/>
              <a:cs typeface="Arial" pitchFamily="34" charset="0"/>
            </a:endParaRPr>
          </a:p>
          <a:p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8501" r="24067" b="22526"/>
          <a:stretch/>
        </p:blipFill>
        <p:spPr bwMode="auto">
          <a:xfrm>
            <a:off x="1" y="-1"/>
            <a:ext cx="1214438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C:\Users\Lais\Downloads\Lenin Engels y Mar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"/>
          <a:stretch/>
        </p:blipFill>
        <p:spPr bwMode="auto">
          <a:xfrm flipH="1">
            <a:off x="7246969" y="33391"/>
            <a:ext cx="1897039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arredondado 4"/>
          <p:cNvSpPr/>
          <p:nvPr/>
        </p:nvSpPr>
        <p:spPr>
          <a:xfrm>
            <a:off x="1289722" y="102263"/>
            <a:ext cx="5847365" cy="1112405"/>
          </a:xfrm>
          <a:prstGeom prst="roundRect">
            <a:avLst/>
          </a:prstGeom>
          <a:gradFill flip="none" rotWithShape="1">
            <a:gsLst>
              <a:gs pos="0">
                <a:srgbClr val="800000">
                  <a:tint val="66000"/>
                  <a:satMod val="160000"/>
                </a:srgbClr>
              </a:gs>
              <a:gs pos="50000">
                <a:srgbClr val="800000">
                  <a:tint val="44500"/>
                  <a:satMod val="160000"/>
                </a:srgbClr>
              </a:gs>
              <a:gs pos="100000">
                <a:srgbClr val="8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8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>
                <a:solidFill>
                  <a:prstClr val="black"/>
                </a:solidFill>
                <a:latin typeface="Bookman Old Style" pitchFamily="18" charset="0"/>
              </a:rPr>
              <a:t>UNIVERSIDAD DE ARTEMISA</a:t>
            </a:r>
          </a:p>
          <a:p>
            <a:pPr algn="ctr">
              <a:defRPr/>
            </a:pPr>
            <a:endParaRPr lang="pt-PT" sz="20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algn="ctr">
              <a:defRPr/>
            </a:pPr>
            <a:r>
              <a:rPr lang="pt-PT" sz="2000" b="1" dirty="0">
                <a:solidFill>
                  <a:prstClr val="black"/>
                </a:solidFill>
                <a:latin typeface="Bookman Old Style" pitchFamily="18" charset="0"/>
              </a:rPr>
              <a:t>DIRECCIÓN DE HISTORIA Y MARXISMO-LENINISMO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13" y="5090615"/>
            <a:ext cx="1619795" cy="176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5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3"/>
          <a:stretch/>
        </p:blipFill>
        <p:spPr bwMode="auto">
          <a:xfrm>
            <a:off x="-12879" y="476672"/>
            <a:ext cx="9156879" cy="573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14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4" b="4819"/>
          <a:stretch/>
        </p:blipFill>
        <p:spPr bwMode="auto">
          <a:xfrm>
            <a:off x="1" y="2"/>
            <a:ext cx="6876256" cy="383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9" r="5346" b="24719"/>
          <a:stretch/>
        </p:blipFill>
        <p:spPr bwMode="auto">
          <a:xfrm>
            <a:off x="2699792" y="3068960"/>
            <a:ext cx="65214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3636" y="764704"/>
            <a:ext cx="72838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400" b="1" dirty="0" smtClean="0"/>
              <a:t>Cuando el </a:t>
            </a:r>
            <a:r>
              <a:rPr lang="es-ES" sz="5400" b="1" dirty="0" smtClean="0">
                <a:solidFill>
                  <a:srgbClr val="FF0000"/>
                </a:solidFill>
              </a:rPr>
              <a:t>conocimiento</a:t>
            </a:r>
            <a:r>
              <a:rPr lang="es-ES" sz="5400" b="1" dirty="0" smtClean="0"/>
              <a:t> </a:t>
            </a:r>
          </a:p>
          <a:p>
            <a:pPr algn="ctr"/>
            <a:r>
              <a:rPr lang="es-ES" sz="5400" b="1" dirty="0" smtClean="0"/>
              <a:t>pasa a ser un recurso</a:t>
            </a:r>
            <a:endParaRPr lang="es-ES" sz="5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7525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7221" r="4701" b="6808"/>
          <a:stretch/>
        </p:blipFill>
        <p:spPr bwMode="auto">
          <a:xfrm>
            <a:off x="13374" y="-340"/>
            <a:ext cx="5718686" cy="400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0" y="40077"/>
            <a:ext cx="3411940" cy="353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1" y="3676704"/>
            <a:ext cx="3411940" cy="318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5065"/>
            <a:ext cx="573206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3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4036" r="15441" b="25117"/>
          <a:stretch/>
        </p:blipFill>
        <p:spPr bwMode="auto">
          <a:xfrm>
            <a:off x="-108520" y="25443"/>
            <a:ext cx="3637331" cy="376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b="15964"/>
          <a:stretch/>
        </p:blipFill>
        <p:spPr bwMode="auto">
          <a:xfrm>
            <a:off x="6123545" y="1"/>
            <a:ext cx="3020455" cy="37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b="24022"/>
          <a:stretch/>
        </p:blipFill>
        <p:spPr bwMode="auto">
          <a:xfrm>
            <a:off x="2835323" y="3968382"/>
            <a:ext cx="4299573" cy="288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 la derecha con bandas"/>
          <p:cNvSpPr/>
          <p:nvPr/>
        </p:nvSpPr>
        <p:spPr>
          <a:xfrm>
            <a:off x="3782979" y="940158"/>
            <a:ext cx="2057399" cy="1269242"/>
          </a:xfrm>
          <a:prstGeom prst="stripedRightArrow">
            <a:avLst>
              <a:gd name="adj1" fmla="val 69355"/>
              <a:gd name="adj2" fmla="val 100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lecha curvada hacia la izquierda"/>
          <p:cNvSpPr/>
          <p:nvPr/>
        </p:nvSpPr>
        <p:spPr>
          <a:xfrm>
            <a:off x="7239695" y="4169440"/>
            <a:ext cx="1327689" cy="22882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8" y="4169440"/>
            <a:ext cx="197524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0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t="3241" r="5346" b="23923"/>
          <a:stretch/>
        </p:blipFill>
        <p:spPr bwMode="auto">
          <a:xfrm>
            <a:off x="611560" y="332656"/>
            <a:ext cx="831641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435" r="1988" b="20342"/>
          <a:stretch/>
        </p:blipFill>
        <p:spPr bwMode="auto">
          <a:xfrm>
            <a:off x="539552" y="476672"/>
            <a:ext cx="835292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07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764704"/>
            <a:ext cx="81678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dirty="0" smtClean="0"/>
              <a:t>Existe relación entre </a:t>
            </a:r>
          </a:p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conocimiento </a:t>
            </a:r>
          </a:p>
          <a:p>
            <a:pPr algn="ctr"/>
            <a:r>
              <a:rPr lang="es-ES" sz="7200" b="1" dirty="0" smtClean="0"/>
              <a:t>y </a:t>
            </a:r>
          </a:p>
          <a:p>
            <a:pPr algn="ctr"/>
            <a:r>
              <a:rPr lang="es-ES" sz="7200" b="1" dirty="0" smtClean="0">
                <a:solidFill>
                  <a:srgbClr val="FF0000"/>
                </a:solidFill>
              </a:rPr>
              <a:t>ciencia</a:t>
            </a:r>
            <a:endParaRPr lang="es-E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4378" r="1988"/>
          <a:stretch/>
        </p:blipFill>
        <p:spPr bwMode="auto">
          <a:xfrm>
            <a:off x="107504" y="116632"/>
            <a:ext cx="8856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14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4851" y="42824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 smtClean="0">
                <a:latin typeface="Arial Rounded MT Bold" panose="020F0704030504030204" pitchFamily="34" charset="0"/>
              </a:rPr>
              <a:t>LA INTERDISCIPLINARIEDAD ES </a:t>
            </a:r>
            <a:r>
              <a:rPr lang="es-ES" sz="4000" dirty="0" smtClean="0">
                <a:latin typeface="Arial Rounded MT Bold" panose="020F0704030504030204" pitchFamily="34" charset="0"/>
              </a:rPr>
              <a:t>TECNOLOGÍA</a:t>
            </a:r>
            <a:r>
              <a:rPr lang="es-ES" sz="4000" dirty="0" smtClean="0">
                <a:latin typeface="Arial Rounded MT Bold" panose="020F0704030504030204" pitchFamily="34" charset="0"/>
              </a:rPr>
              <a:t>. </a:t>
            </a:r>
            <a:r>
              <a:rPr lang="es-ES" sz="4000" dirty="0">
                <a:latin typeface="Arial Rounded MT Bold" panose="020F0704030504030204" pitchFamily="34" charset="0"/>
              </a:rPr>
              <a:t>NECESARIA EN LA APLICACIÓN DE LA CIENCIA Y LA </a:t>
            </a:r>
            <a:endParaRPr lang="es-ES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4200" y="4838700"/>
            <a:ext cx="3175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rial Rounded MT Bold" panose="020F0704030504030204" pitchFamily="34" charset="0"/>
              </a:rPr>
              <a:t>¿QUÉ ES?</a:t>
            </a:r>
            <a:endParaRPr lang="es-ES" sz="4000" dirty="0">
              <a:latin typeface="Arial Rounded MT Bold" panose="020F0704030504030204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3707904" y="2982789"/>
            <a:ext cx="1440160" cy="17423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09749" y="2281049"/>
            <a:ext cx="6773554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prstClr val="black"/>
                </a:solidFill>
                <a:latin typeface="Arial Black" pitchFamily="34" charset="0"/>
              </a:rPr>
              <a:t>ORIENTACIÓN Y EXPLICACIÓN DEL TRABAJO FINAL DE LA ASIGNATURA</a:t>
            </a:r>
            <a:endParaRPr lang="es-ES" sz="2000" b="1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6237" y="263719"/>
            <a:ext cx="700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Arial Rounded MT Bold" panose="020F0704030504030204" pitchFamily="34" charset="0"/>
              </a:rPr>
              <a:t>INTERDISCIPLINARIEDAD</a:t>
            </a:r>
            <a:endParaRPr lang="es-ES" sz="3600" dirty="0">
              <a:latin typeface="Arial Rounded MT Bold" panose="020F07040305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407" y="263719"/>
            <a:ext cx="2220515" cy="18429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991100"/>
            <a:ext cx="1826895" cy="173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1181100" y="1451670"/>
            <a:ext cx="64152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Rounded MT Bold" panose="020F0704030504030204" pitchFamily="34" charset="0"/>
              </a:rPr>
              <a:t>Es una integración de saberes en la cual se relacionan diferentes áreas del saber para conseguir un aprendizaje significativo y lograr el desarrollo de la aplicación de lo que se sabe desde diferentes áreas del conocimiento.</a:t>
            </a:r>
            <a:endParaRPr lang="es-E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002">
            <a:off x="3990976" y="1303110"/>
            <a:ext cx="4282587" cy="370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609600" y="907368"/>
            <a:ext cx="3028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 Rounded MT Bold" panose="020F0704030504030204" pitchFamily="34" charset="0"/>
              </a:rPr>
              <a:t>Analiza ¿cuántas ciencias están presentes para crear este instrumento y para su uso en la agricultura?</a:t>
            </a:r>
            <a:endParaRPr lang="es-E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9240" y="116632"/>
            <a:ext cx="81057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 Rounded MT Bold" panose="020F0704030504030204" pitchFamily="34" charset="0"/>
              </a:rPr>
              <a:t>Ej.</a:t>
            </a:r>
            <a:r>
              <a:rPr lang="es-ES" dirty="0">
                <a:latin typeface="Arial Rounded MT Bold" panose="020F0704030504030204" pitchFamily="34" charset="0"/>
              </a:rPr>
              <a:t> </a:t>
            </a:r>
            <a:r>
              <a:rPr lang="es-ES" sz="3200" dirty="0">
                <a:latin typeface="Arial Rounded MT Bold" panose="020F0704030504030204" pitchFamily="34" charset="0"/>
              </a:rPr>
              <a:t>Para proyectar una buena cosecha, hay que estudiar el suelo, sus nutrientes, la planta a sembrar primero en laboratorio para explorar su resistencia a la plagas, prepararla en para esa contingencia, observar la cercanía al agua, por lo que la Física también tendrá que jugar su rol , en la caída del terreno para hacer canales </a:t>
            </a:r>
            <a:r>
              <a:rPr lang="es-ES" sz="3200" dirty="0" smtClean="0">
                <a:latin typeface="Arial Rounded MT Bold" panose="020F0704030504030204" pitchFamily="34" charset="0"/>
              </a:rPr>
              <a:t>o usar equipos de irrigación, se vincula entonces con la mecánica, las matemáticas y así sucesivamente, con la Botánica, la Geografía física.</a:t>
            </a:r>
            <a:endParaRPr lang="es-E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 Rounded MT Bold" panose="020F0704030504030204" pitchFamily="34" charset="0"/>
              </a:rPr>
              <a:t>GESTIÓN DEL CONOCIMIENTO</a:t>
            </a:r>
            <a:endParaRPr lang="es-E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>
                <a:latin typeface="Arial Rounded MT Bold" panose="020F0704030504030204" pitchFamily="34" charset="0"/>
              </a:rPr>
              <a:t>Es un proceso, cuyo contenido es;</a:t>
            </a:r>
          </a:p>
          <a:p>
            <a:pPr algn="just"/>
            <a:r>
              <a:rPr lang="es-ES" dirty="0" smtClean="0">
                <a:latin typeface="Arial Rounded MT Bold" panose="020F0704030504030204" pitchFamily="34" charset="0"/>
              </a:rPr>
              <a:t>Es el conjunto de actividades y procesos que fortalecen el intercambio de información dentro de una organización o grupos de profesionales con el fin de mejorar el </a:t>
            </a:r>
            <a:r>
              <a:rPr lang="es-ES" smtClean="0">
                <a:latin typeface="Arial Rounded MT Bold" panose="020F0704030504030204" pitchFamily="34" charset="0"/>
              </a:rPr>
              <a:t>rendimiento de la </a:t>
            </a:r>
            <a:r>
              <a:rPr lang="es-ES" dirty="0" smtClean="0">
                <a:latin typeface="Arial Rounded MT Bold" panose="020F0704030504030204" pitchFamily="34" charset="0"/>
              </a:rPr>
              <a:t>organización o resultados de un proyecto.</a:t>
            </a:r>
          </a:p>
          <a:p>
            <a:pPr algn="just"/>
            <a:r>
              <a:rPr lang="es-ES" dirty="0" smtClean="0">
                <a:latin typeface="Arial Rounded MT Bold" panose="020F0704030504030204" pitchFamily="34" charset="0"/>
              </a:rPr>
              <a:t>Los sistemas de datos que acumulan las empresas, creando base de datos, facilita el trabajo posterior a su creación. Es una gestión de conocimientos, acopiar información para usar después, facilitando el trabajo.</a:t>
            </a:r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600200" y="2184400"/>
            <a:ext cx="1612104" cy="1917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1er.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ciclo</a:t>
            </a:r>
            <a:endParaRPr lang="es-E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2305050" y="1357531"/>
            <a:ext cx="0" cy="787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533526" y="295007"/>
            <a:ext cx="885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1) </a:t>
            </a:r>
            <a:r>
              <a:rPr lang="es-ES" dirty="0" smtClean="0">
                <a:latin typeface="Arial Rounded MT Bold" panose="020F0704030504030204" pitchFamily="34" charset="0"/>
              </a:rPr>
              <a:t>Generar y producir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 flipV="1">
            <a:off x="942975" y="2568401"/>
            <a:ext cx="561975" cy="33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54795" y="1733202"/>
            <a:ext cx="150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2) </a:t>
            </a:r>
            <a:r>
              <a:rPr lang="es-ES" dirty="0" smtClean="0">
                <a:latin typeface="Arial Rounded MT Bold" panose="020F0704030504030204" pitchFamily="34" charset="0"/>
              </a:rPr>
              <a:t>Capturar e </a:t>
            </a:r>
          </a:p>
          <a:p>
            <a:r>
              <a:rPr lang="es-ES" dirty="0" err="1" smtClean="0">
                <a:latin typeface="Arial Rounded MT Bold" panose="020F0704030504030204" pitchFamily="34" charset="0"/>
              </a:rPr>
              <a:t>intrumentalizar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1223963" y="3747869"/>
            <a:ext cx="285750" cy="63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90575" y="4382869"/>
            <a:ext cx="11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3) Compartir</a:t>
            </a:r>
            <a:endParaRPr lang="es-ES" dirty="0"/>
          </a:p>
        </p:txBody>
      </p:sp>
      <p:sp>
        <p:nvSpPr>
          <p:cNvPr id="15" name="Elipse 14"/>
          <p:cNvSpPr/>
          <p:nvPr/>
        </p:nvSpPr>
        <p:spPr>
          <a:xfrm>
            <a:off x="2968227" y="2201470"/>
            <a:ext cx="1514475" cy="19177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2do.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ciclo</a:t>
            </a:r>
            <a:endParaRPr lang="es-E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3043573" y="1655683"/>
            <a:ext cx="179444" cy="9638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924602" y="1009352"/>
            <a:ext cx="80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4) Aplicar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3914775" y="1357531"/>
            <a:ext cx="257175" cy="787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557709" y="2898601"/>
            <a:ext cx="8334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4292199" y="3942671"/>
            <a:ext cx="288132" cy="6248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2968227" y="3378200"/>
            <a:ext cx="70248" cy="1549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4194141" y="918434"/>
            <a:ext cx="90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5) Evaluar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391150" y="2568402"/>
            <a:ext cx="97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6) Mejorar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435077" y="4558269"/>
            <a:ext cx="956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7) Difundir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305050" y="5105400"/>
            <a:ext cx="172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  8)   Aprender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 rot="588917">
            <a:off x="5792152" y="1013892"/>
            <a:ext cx="3180989" cy="22540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Proceso </a:t>
            </a:r>
            <a:endParaRPr lang="es-ES" sz="32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s-ES" sz="3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 </a:t>
            </a:r>
            <a:r>
              <a:rPr lang="es-E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Gestión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33550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RESUMEN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4400" dirty="0" smtClean="0">
                <a:latin typeface="Arial Rounded MT Bold" panose="020F0704030504030204" pitchFamily="34" charset="0"/>
              </a:rPr>
              <a:t>La gestión del conocimiento es un proceso de identificar, organizar, almacenar y difundir información dentro de una empresa u otro tipo de organización, para facilitar la labor de todos los que trabajan en ella.</a:t>
            </a:r>
            <a:endParaRPr lang="es-E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02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Rounded MT Bold" panose="020F0704030504030204" pitchFamily="34" charset="0"/>
              </a:rPr>
              <a:t>CONCLUSIONES</a:t>
            </a:r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>
                <a:latin typeface="Arial Rounded MT Bold" panose="020F0704030504030204" pitchFamily="34" charset="0"/>
              </a:rPr>
              <a:t>Cuba a pesar de su condición de subdesarrollado, se ha insertado en el mundo de la información con grandes esfuerzos y utiliza de forma generalizada, los beneficios de la gestión del conocimientos en  todas las áreas del saber.</a:t>
            </a:r>
          </a:p>
          <a:p>
            <a:r>
              <a:rPr lang="es-ES" dirty="0" smtClean="0">
                <a:latin typeface="Arial Rounded MT Bold" panose="020F0704030504030204" pitchFamily="34" charset="0"/>
              </a:rPr>
              <a:t>La única manera de mantener nuestra soberanía </a:t>
            </a:r>
            <a:r>
              <a:rPr lang="es-ES" dirty="0" err="1" smtClean="0">
                <a:latin typeface="Arial Rounded MT Bold" panose="020F0704030504030204" pitchFamily="34" charset="0"/>
              </a:rPr>
              <a:t>és</a:t>
            </a:r>
            <a:r>
              <a:rPr lang="es-ES" dirty="0" smtClean="0">
                <a:latin typeface="Arial Rounded MT Bold" panose="020F0704030504030204" pitchFamily="34" charset="0"/>
              </a:rPr>
              <a:t> teniendo como máxima lo dicho por Martí</a:t>
            </a:r>
          </a:p>
          <a:p>
            <a:pPr marL="0" indent="0">
              <a:buNone/>
            </a:pPr>
            <a:r>
              <a:rPr lang="es-ES" dirty="0" smtClean="0">
                <a:latin typeface="Arial Rounded MT Bold" panose="020F0704030504030204" pitchFamily="34" charset="0"/>
              </a:rPr>
              <a:t>                        “</a:t>
            </a:r>
            <a:r>
              <a:rPr lang="es-ES" dirty="0" smtClean="0">
                <a:latin typeface="Arial Rounded MT Bold" panose="020F0704030504030204" pitchFamily="34" charset="0"/>
              </a:rPr>
              <a:t>Ser culto para ser libres”</a:t>
            </a:r>
            <a:endParaRPr lang="es-E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31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7784"/>
            <a:ext cx="9144000" cy="81868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5400" b="1" dirty="0" smtClean="0">
                <a:solidFill>
                  <a:prstClr val="black"/>
                </a:solidFill>
              </a:rPr>
              <a:t>Estudio Independiente </a:t>
            </a:r>
          </a:p>
          <a:p>
            <a:pPr algn="just"/>
            <a:endParaRPr lang="es-ES" sz="3600" b="1" dirty="0" smtClean="0">
              <a:solidFill>
                <a:prstClr val="black"/>
              </a:solidFill>
            </a:endParaRPr>
          </a:p>
          <a:p>
            <a:pPr algn="just"/>
            <a:r>
              <a:rPr lang="es-ES" sz="3600" b="1" dirty="0" smtClean="0">
                <a:solidFill>
                  <a:prstClr val="black"/>
                </a:solidFill>
              </a:rPr>
              <a:t>Investiga el significado </a:t>
            </a:r>
            <a:r>
              <a:rPr lang="es-ES" sz="3600" b="1" dirty="0">
                <a:solidFill>
                  <a:prstClr val="black"/>
                </a:solidFill>
              </a:rPr>
              <a:t>del término </a:t>
            </a:r>
            <a:r>
              <a:rPr lang="es-ES" sz="3600" b="1" dirty="0" smtClean="0">
                <a:solidFill>
                  <a:srgbClr val="FF0000"/>
                </a:solidFill>
              </a:rPr>
              <a:t>Interdisciplinariedad </a:t>
            </a:r>
            <a:r>
              <a:rPr lang="es-ES" sz="3600" b="1" dirty="0" smtClean="0"/>
              <a:t>desde la mirada de diferentes autores. (cita y referencia).</a:t>
            </a:r>
          </a:p>
          <a:p>
            <a:endParaRPr lang="es-ES" sz="3600" b="1" dirty="0" smtClean="0"/>
          </a:p>
          <a:p>
            <a:pPr algn="just"/>
            <a:r>
              <a:rPr lang="es-ES" sz="3600" b="1" dirty="0" smtClean="0"/>
              <a:t>Ejemplifique desde tu perfil una situación donde se ponga de manifiesto la interdisciplinariedad para darle salida a un contenido, a un experimento o una situación académica determinada. 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pPr algn="just"/>
            <a:endParaRPr lang="es-ES" sz="2000" b="1" dirty="0" smtClean="0">
              <a:solidFill>
                <a:srgbClr val="FF0000"/>
              </a:solidFill>
            </a:endParaRPr>
          </a:p>
          <a:p>
            <a:pPr algn="just"/>
            <a:endParaRPr lang="es-ES" sz="2000" b="1" dirty="0">
              <a:solidFill>
                <a:srgbClr val="FF0000"/>
              </a:solidFill>
            </a:endParaRPr>
          </a:p>
          <a:p>
            <a:pPr algn="ctr"/>
            <a:endParaRPr lang="es-ES" sz="2400" b="1" dirty="0" smtClean="0"/>
          </a:p>
          <a:p>
            <a:pPr algn="ctr"/>
            <a:r>
              <a:rPr lang="en-US" sz="2000" b="1" dirty="0" err="1" smtClean="0"/>
              <a:t>Entregar</a:t>
            </a:r>
            <a:r>
              <a:rPr lang="en-US" sz="2000" b="1" dirty="0" smtClean="0"/>
              <a:t> en la </a:t>
            </a:r>
            <a:r>
              <a:rPr lang="en-US" sz="2000" b="1" dirty="0" err="1" smtClean="0"/>
              <a:t>moodle</a:t>
            </a:r>
            <a:r>
              <a:rPr lang="en-US" sz="2000" b="1" dirty="0" smtClean="0"/>
              <a:t>.  (</a:t>
            </a:r>
            <a:r>
              <a:rPr lang="en-US" sz="2000" b="1" dirty="0" err="1" smtClean="0"/>
              <a:t>Tarea</a:t>
            </a:r>
            <a:r>
              <a:rPr lang="en-US" sz="2000" b="1" dirty="0" smtClean="0"/>
              <a:t> 1. </a:t>
            </a:r>
            <a:r>
              <a:rPr lang="en-US" sz="2000" b="1" dirty="0" err="1" smtClean="0"/>
              <a:t>tema</a:t>
            </a:r>
            <a:r>
              <a:rPr lang="en-US" sz="2000" b="1" dirty="0" smtClean="0"/>
              <a:t> 2)</a:t>
            </a:r>
            <a:endParaRPr lang="en-US" sz="2000" b="1" dirty="0" smtClean="0"/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4400"/>
            <a:ext cx="9145016" cy="65943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605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154" y="391887"/>
            <a:ext cx="89284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prstClr val="black"/>
                </a:solidFill>
              </a:rPr>
              <a:t>Sistema de actividades para el desarrollo de la Clase </a:t>
            </a:r>
            <a:r>
              <a:rPr lang="es-ES" sz="3200" b="1" dirty="0" smtClean="0">
                <a:solidFill>
                  <a:prstClr val="black"/>
                </a:solidFill>
              </a:rPr>
              <a:t>Encuentro</a:t>
            </a:r>
          </a:p>
          <a:p>
            <a:r>
              <a:rPr lang="es-ES" sz="2400" b="1" dirty="0" smtClean="0">
                <a:solidFill>
                  <a:prstClr val="black"/>
                </a:solidFill>
              </a:rPr>
              <a:t>1- </a:t>
            </a:r>
            <a:r>
              <a:rPr lang="es-ES" sz="2400" b="1" dirty="0">
                <a:solidFill>
                  <a:prstClr val="black"/>
                </a:solidFill>
              </a:rPr>
              <a:t>Investiga quien fue Vladimir </a:t>
            </a:r>
            <a:r>
              <a:rPr lang="es-ES" sz="2400" b="1" dirty="0" err="1">
                <a:solidFill>
                  <a:prstClr val="black"/>
                </a:solidFill>
              </a:rPr>
              <a:t>Ilich</a:t>
            </a:r>
            <a:r>
              <a:rPr lang="es-ES" sz="2400" b="1" dirty="0">
                <a:solidFill>
                  <a:prstClr val="black"/>
                </a:solidFill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</a:rPr>
              <a:t>Lenin y cual </a:t>
            </a:r>
            <a:r>
              <a:rPr lang="es-ES" sz="2400" b="1" dirty="0">
                <a:solidFill>
                  <a:prstClr val="black"/>
                </a:solidFill>
              </a:rPr>
              <a:t>fue la teoría planteada con respecto al conociendo explíquela con sus</a:t>
            </a:r>
          </a:p>
          <a:p>
            <a:r>
              <a:rPr lang="es-ES" sz="2400" b="1" dirty="0">
                <a:solidFill>
                  <a:prstClr val="black"/>
                </a:solidFill>
              </a:rPr>
              <a:t>Palabras.</a:t>
            </a:r>
          </a:p>
          <a:p>
            <a:r>
              <a:rPr lang="es-ES" sz="2400" b="1" dirty="0">
                <a:solidFill>
                  <a:prstClr val="black"/>
                </a:solidFill>
              </a:rPr>
              <a:t>2- </a:t>
            </a:r>
            <a:r>
              <a:rPr lang="es-ES" sz="2400" b="1" dirty="0" smtClean="0">
                <a:solidFill>
                  <a:prstClr val="black"/>
                </a:solidFill>
              </a:rPr>
              <a:t>¿Qué entendemos por conocimiento?</a:t>
            </a:r>
          </a:p>
          <a:p>
            <a:r>
              <a:rPr lang="es-ES" sz="2400" b="1" dirty="0" smtClean="0">
                <a:solidFill>
                  <a:prstClr val="black"/>
                </a:solidFill>
              </a:rPr>
              <a:t>    -¿</a:t>
            </a:r>
            <a:r>
              <a:rPr lang="es-ES" sz="2400" b="1" dirty="0">
                <a:solidFill>
                  <a:prstClr val="black"/>
                </a:solidFill>
              </a:rPr>
              <a:t>Cuáles </a:t>
            </a:r>
            <a:r>
              <a:rPr lang="es-ES" sz="2400" b="1" dirty="0" smtClean="0">
                <a:solidFill>
                  <a:prstClr val="black"/>
                </a:solidFill>
              </a:rPr>
              <a:t>son </a:t>
            </a:r>
            <a:r>
              <a:rPr lang="es-ES" sz="2400" b="1" dirty="0">
                <a:solidFill>
                  <a:prstClr val="black"/>
                </a:solidFill>
              </a:rPr>
              <a:t>las metas y objetivos que persigue la teoría del conocimiento en el sector educacional?</a:t>
            </a:r>
          </a:p>
          <a:p>
            <a:r>
              <a:rPr lang="es-ES" sz="2400" b="1" dirty="0">
                <a:solidFill>
                  <a:prstClr val="black"/>
                </a:solidFill>
              </a:rPr>
              <a:t> </a:t>
            </a:r>
            <a:r>
              <a:rPr lang="es-ES" sz="2400" b="1" dirty="0" smtClean="0">
                <a:solidFill>
                  <a:prstClr val="black"/>
                </a:solidFill>
              </a:rPr>
              <a:t>   -¿A </a:t>
            </a:r>
            <a:r>
              <a:rPr lang="es-ES" sz="2400" b="1" dirty="0">
                <a:solidFill>
                  <a:prstClr val="black"/>
                </a:solidFill>
              </a:rPr>
              <a:t>qué nos referimos cuando empleamos el término de </a:t>
            </a:r>
            <a:r>
              <a:rPr lang="es-ES" sz="2400" b="1" dirty="0">
                <a:solidFill>
                  <a:srgbClr val="FF0000"/>
                </a:solidFill>
              </a:rPr>
              <a:t>conocimiento como un producto social ?.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prstClr val="black"/>
                </a:solidFill>
              </a:rPr>
              <a:t>¿Cuál es su función?.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prstClr val="black"/>
                </a:solidFill>
              </a:rPr>
              <a:t>Ejemplifique</a:t>
            </a:r>
          </a:p>
          <a:p>
            <a:r>
              <a:rPr lang="es-ES" sz="2400" b="1" dirty="0" smtClean="0">
                <a:solidFill>
                  <a:prstClr val="black"/>
                </a:solidFill>
              </a:rPr>
              <a:t>3- Significado del término </a:t>
            </a:r>
            <a:r>
              <a:rPr lang="es-ES" sz="2400" b="1" dirty="0" smtClean="0">
                <a:solidFill>
                  <a:srgbClr val="FF0000"/>
                </a:solidFill>
              </a:rPr>
              <a:t>Interdisciplinariedad.</a:t>
            </a:r>
          </a:p>
          <a:p>
            <a:r>
              <a:rPr lang="es-ES" sz="2400" b="1" dirty="0" smtClean="0"/>
              <a:t>4- Relación de </a:t>
            </a:r>
            <a:r>
              <a:rPr lang="es-ES" sz="2400" b="1" dirty="0" smtClean="0">
                <a:solidFill>
                  <a:srgbClr val="FF0000"/>
                </a:solidFill>
              </a:rPr>
              <a:t>interdisciplinariedad</a:t>
            </a:r>
            <a:r>
              <a:rPr lang="es-ES" sz="2400" b="1" dirty="0" smtClean="0"/>
              <a:t> y </a:t>
            </a:r>
            <a:r>
              <a:rPr lang="es-ES" sz="2400" b="1" dirty="0" smtClean="0">
                <a:solidFill>
                  <a:srgbClr val="FF0000"/>
                </a:solidFill>
              </a:rPr>
              <a:t>ciencia.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2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4" y="327557"/>
            <a:ext cx="3362325" cy="554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5717385" y="6021288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s-ES" altLang="es-ES" sz="3600" dirty="0">
                <a:solidFill>
                  <a:srgbClr val="000000"/>
                </a:solidFill>
              </a:rPr>
              <a:t>Lenin </a:t>
            </a:r>
            <a:r>
              <a:rPr lang="es-ES" altLang="es-ES" sz="2800" dirty="0">
                <a:solidFill>
                  <a:srgbClr val="000000"/>
                </a:solidFill>
              </a:rPr>
              <a:t>1870-1924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2276878"/>
            <a:ext cx="4807446" cy="1325563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 smtClean="0"/>
              <a:t>¿Quién fue Vladimir </a:t>
            </a:r>
            <a:br>
              <a:rPr lang="es-ES" sz="5400" b="1" dirty="0" smtClean="0"/>
            </a:br>
            <a:r>
              <a:rPr lang="es-ES" sz="5400" b="1" dirty="0" err="1" smtClean="0"/>
              <a:t>Ilich</a:t>
            </a:r>
            <a:r>
              <a:rPr lang="es-ES" sz="5400" b="1" dirty="0" smtClean="0"/>
              <a:t> Lenin?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25986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83568" y="661673"/>
            <a:ext cx="7704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/>
              <a:t>Teoría del conocimiento </a:t>
            </a:r>
          </a:p>
          <a:p>
            <a:pPr>
              <a:defRPr/>
            </a:pPr>
            <a:r>
              <a:rPr lang="es-ES" b="1" dirty="0" smtClean="0"/>
              <a:t>científico…</a:t>
            </a:r>
            <a:endParaRPr lang="es-ES" b="1" dirty="0"/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043610" y="2780931"/>
            <a:ext cx="72728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s-ES" altLang="es-ES" sz="3600" b="1" dirty="0">
                <a:solidFill>
                  <a:srgbClr val="000000"/>
                </a:solidFill>
              </a:rPr>
              <a:t>De la </a:t>
            </a:r>
            <a:r>
              <a:rPr lang="es-ES" altLang="es-ES" sz="3600" b="1" dirty="0">
                <a:solidFill>
                  <a:srgbClr val="FF0000"/>
                </a:solidFill>
              </a:rPr>
              <a:t>contemplación viva </a:t>
            </a:r>
            <a:r>
              <a:rPr lang="es-ES" altLang="es-ES" sz="3600" b="1" dirty="0">
                <a:solidFill>
                  <a:srgbClr val="000000"/>
                </a:solidFill>
              </a:rPr>
              <a:t>al pensamiento </a:t>
            </a:r>
            <a:r>
              <a:rPr lang="es-ES" altLang="es-ES" sz="3600" b="1" dirty="0" smtClean="0">
                <a:solidFill>
                  <a:srgbClr val="000000"/>
                </a:solidFill>
              </a:rPr>
              <a:t>abstracto…y de este a la práctica… </a:t>
            </a:r>
            <a:endParaRPr lang="es-ES" altLang="es-E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4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2216129" y="2021658"/>
            <a:ext cx="5702301" cy="3429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89000">
                <a:schemeClr val="accent1">
                  <a:tint val="44500"/>
                  <a:satMod val="160000"/>
                </a:schemeClr>
              </a:gs>
              <a:gs pos="100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-20638" y="5873750"/>
            <a:ext cx="2647951" cy="10112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Cuadro de texto 31"/>
          <p:cNvSpPr txBox="1">
            <a:spLocks noChangeArrowheads="1"/>
          </p:cNvSpPr>
          <p:nvPr/>
        </p:nvSpPr>
        <p:spPr bwMode="auto">
          <a:xfrm>
            <a:off x="166691" y="5976938"/>
            <a:ext cx="2281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_tradnl" altLang="es-ES" sz="2400">
                <a:solidFill>
                  <a:prstClr val="black"/>
                </a:solidFill>
                <a:latin typeface="Impact" pitchFamily="34" charset="0"/>
              </a:rPr>
              <a:t>Conocimiento </a:t>
            </a:r>
          </a:p>
          <a:p>
            <a:pPr algn="ctr"/>
            <a:r>
              <a:rPr lang="es-ES_tradnl" altLang="es-ES" sz="2400">
                <a:solidFill>
                  <a:prstClr val="black"/>
                </a:solidFill>
                <a:latin typeface="Impact" pitchFamily="34" charset="0"/>
              </a:rPr>
              <a:t>fáctico</a:t>
            </a:r>
          </a:p>
        </p:txBody>
      </p:sp>
      <p:sp>
        <p:nvSpPr>
          <p:cNvPr id="5125" name="Cuadro de texto 3"/>
          <p:cNvSpPr txBox="1">
            <a:spLocks noChangeArrowheads="1"/>
          </p:cNvSpPr>
          <p:nvPr/>
        </p:nvSpPr>
        <p:spPr bwMode="auto">
          <a:xfrm>
            <a:off x="153540" y="671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sz="2000" dirty="0">
                <a:solidFill>
                  <a:prstClr val="black"/>
                </a:solidFill>
                <a:latin typeface="Impact" pitchFamily="34" charset="0"/>
              </a:rPr>
              <a:t>                   </a:t>
            </a:r>
            <a:r>
              <a:rPr lang="es-ES_tradnl" altLang="es-ES" sz="2400" dirty="0">
                <a:solidFill>
                  <a:prstClr val="black"/>
                </a:solidFill>
                <a:latin typeface="Impact" pitchFamily="34" charset="0"/>
              </a:rPr>
              <a:t>TEORÍA DIALÉCTICO-MATERIALISTA DEL CONOCIMIENTO  (esquema simplificado)</a:t>
            </a:r>
          </a:p>
        </p:txBody>
      </p:sp>
      <p:sp>
        <p:nvSpPr>
          <p:cNvPr id="5126" name="Cuadro de texto 4"/>
          <p:cNvSpPr txBox="1">
            <a:spLocks noChangeArrowheads="1"/>
          </p:cNvSpPr>
          <p:nvPr/>
        </p:nvSpPr>
        <p:spPr bwMode="auto">
          <a:xfrm>
            <a:off x="-61912" y="3943350"/>
            <a:ext cx="22098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prstClr val="black"/>
                </a:solidFill>
                <a:latin typeface="Impact" pitchFamily="34" charset="0"/>
              </a:rPr>
              <a:t> sensaciones</a:t>
            </a:r>
          </a:p>
        </p:txBody>
      </p:sp>
      <p:sp>
        <p:nvSpPr>
          <p:cNvPr id="5127" name="Cuadro de texto 5"/>
          <p:cNvSpPr txBox="1">
            <a:spLocks noChangeArrowheads="1"/>
          </p:cNvSpPr>
          <p:nvPr/>
        </p:nvSpPr>
        <p:spPr bwMode="auto">
          <a:xfrm>
            <a:off x="1004888" y="348615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prstClr val="black"/>
                </a:solidFill>
                <a:latin typeface="Impact" pitchFamily="34" charset="0"/>
              </a:rPr>
              <a:t>percepciones    </a:t>
            </a:r>
          </a:p>
        </p:txBody>
      </p:sp>
      <p:sp>
        <p:nvSpPr>
          <p:cNvPr id="5128" name="Cuadro de texto 6"/>
          <p:cNvSpPr txBox="1">
            <a:spLocks noChangeArrowheads="1"/>
          </p:cNvSpPr>
          <p:nvPr/>
        </p:nvSpPr>
        <p:spPr bwMode="auto">
          <a:xfrm>
            <a:off x="2590800" y="310515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>
                <a:solidFill>
                  <a:prstClr val="black"/>
                </a:solidFill>
                <a:latin typeface="Impact" pitchFamily="34" charset="0"/>
              </a:rPr>
              <a:t>conceptos</a:t>
            </a:r>
          </a:p>
        </p:txBody>
      </p:sp>
      <p:sp>
        <p:nvSpPr>
          <p:cNvPr id="5129" name="Cuadro de texto 7"/>
          <p:cNvSpPr txBox="1">
            <a:spLocks noChangeArrowheads="1"/>
          </p:cNvSpPr>
          <p:nvPr/>
        </p:nvSpPr>
        <p:spPr bwMode="auto">
          <a:xfrm>
            <a:off x="3709988" y="2768600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>
                <a:solidFill>
                  <a:prstClr val="black"/>
                </a:solidFill>
                <a:latin typeface="Impact" pitchFamily="34" charset="0"/>
              </a:rPr>
              <a:t>categorías</a:t>
            </a:r>
          </a:p>
        </p:txBody>
      </p:sp>
      <p:sp>
        <p:nvSpPr>
          <p:cNvPr id="5130" name="Cuadro de texto 8"/>
          <p:cNvSpPr txBox="1">
            <a:spLocks noChangeArrowheads="1"/>
          </p:cNvSpPr>
          <p:nvPr/>
        </p:nvSpPr>
        <p:spPr bwMode="auto">
          <a:xfrm>
            <a:off x="4929188" y="23209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>
                <a:solidFill>
                  <a:prstClr val="black"/>
                </a:solidFill>
                <a:latin typeface="Impact" pitchFamily="34" charset="0"/>
              </a:rPr>
              <a:t>juicios</a:t>
            </a:r>
          </a:p>
        </p:txBody>
      </p:sp>
      <p:sp>
        <p:nvSpPr>
          <p:cNvPr id="5131" name="Cuadro de texto 9"/>
          <p:cNvSpPr txBox="1">
            <a:spLocks noChangeArrowheads="1"/>
          </p:cNvSpPr>
          <p:nvPr/>
        </p:nvSpPr>
        <p:spPr bwMode="auto">
          <a:xfrm>
            <a:off x="5500688" y="1882775"/>
            <a:ext cx="1905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>
                <a:solidFill>
                  <a:prstClr val="black"/>
                </a:solidFill>
                <a:latin typeface="Impact" pitchFamily="34" charset="0"/>
              </a:rPr>
              <a:t>hipótesis</a:t>
            </a:r>
          </a:p>
        </p:txBody>
      </p:sp>
      <p:sp>
        <p:nvSpPr>
          <p:cNvPr id="5132" name="Cuadro de texto 10"/>
          <p:cNvSpPr txBox="1">
            <a:spLocks noChangeArrowheads="1"/>
          </p:cNvSpPr>
          <p:nvPr/>
        </p:nvSpPr>
        <p:spPr bwMode="auto">
          <a:xfrm>
            <a:off x="6224588" y="153035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>
                <a:solidFill>
                  <a:prstClr val="black"/>
                </a:solidFill>
                <a:latin typeface="Impact" pitchFamily="34" charset="0"/>
              </a:rPr>
              <a:t> teorías</a:t>
            </a:r>
          </a:p>
        </p:txBody>
      </p:sp>
      <p:sp>
        <p:nvSpPr>
          <p:cNvPr id="5133" name="Línea 11"/>
          <p:cNvSpPr>
            <a:spLocks noChangeShapeType="1"/>
          </p:cNvSpPr>
          <p:nvPr/>
        </p:nvSpPr>
        <p:spPr bwMode="auto">
          <a:xfrm>
            <a:off x="2543175" y="1370013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34" name="Línea 12"/>
          <p:cNvSpPr>
            <a:spLocks noChangeShapeType="1"/>
          </p:cNvSpPr>
          <p:nvPr/>
        </p:nvSpPr>
        <p:spPr bwMode="auto">
          <a:xfrm>
            <a:off x="7100888" y="546100"/>
            <a:ext cx="0" cy="3581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35" name="Línea 13"/>
          <p:cNvSpPr>
            <a:spLocks noChangeShapeType="1"/>
          </p:cNvSpPr>
          <p:nvPr/>
        </p:nvSpPr>
        <p:spPr bwMode="auto">
          <a:xfrm>
            <a:off x="319091" y="4705350"/>
            <a:ext cx="1157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36" name="Línea 14"/>
          <p:cNvSpPr>
            <a:spLocks noChangeShapeType="1"/>
          </p:cNvSpPr>
          <p:nvPr/>
        </p:nvSpPr>
        <p:spPr bwMode="auto">
          <a:xfrm>
            <a:off x="1476375" y="41719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37" name="Línea 15"/>
          <p:cNvSpPr>
            <a:spLocks noChangeShapeType="1"/>
          </p:cNvSpPr>
          <p:nvPr/>
        </p:nvSpPr>
        <p:spPr bwMode="auto">
          <a:xfrm>
            <a:off x="1476375" y="4181475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38" name="Línea 16"/>
          <p:cNvSpPr>
            <a:spLocks noChangeShapeType="1"/>
          </p:cNvSpPr>
          <p:nvPr/>
        </p:nvSpPr>
        <p:spPr bwMode="auto">
          <a:xfrm>
            <a:off x="2543175" y="379095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39" name="Línea 17"/>
          <p:cNvSpPr>
            <a:spLocks noChangeShapeType="1"/>
          </p:cNvSpPr>
          <p:nvPr/>
        </p:nvSpPr>
        <p:spPr bwMode="auto">
          <a:xfrm>
            <a:off x="2543176" y="3790950"/>
            <a:ext cx="109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0" name="Línea 18"/>
          <p:cNvSpPr>
            <a:spLocks noChangeShapeType="1"/>
          </p:cNvSpPr>
          <p:nvPr/>
        </p:nvSpPr>
        <p:spPr bwMode="auto">
          <a:xfrm>
            <a:off x="3635375" y="34067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1" name="Línea 19"/>
          <p:cNvSpPr>
            <a:spLocks noChangeShapeType="1"/>
          </p:cNvSpPr>
          <p:nvPr/>
        </p:nvSpPr>
        <p:spPr bwMode="auto">
          <a:xfrm>
            <a:off x="3635375" y="3414713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2" name="Línea 20"/>
          <p:cNvSpPr>
            <a:spLocks noChangeShapeType="1"/>
          </p:cNvSpPr>
          <p:nvPr/>
        </p:nvSpPr>
        <p:spPr bwMode="auto">
          <a:xfrm>
            <a:off x="4854575" y="29527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3" name="Línea 21"/>
          <p:cNvSpPr>
            <a:spLocks noChangeShapeType="1"/>
          </p:cNvSpPr>
          <p:nvPr/>
        </p:nvSpPr>
        <p:spPr bwMode="auto">
          <a:xfrm>
            <a:off x="4854575" y="29527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4" name="Línea 22"/>
          <p:cNvSpPr>
            <a:spLocks noChangeShapeType="1"/>
          </p:cNvSpPr>
          <p:nvPr/>
        </p:nvSpPr>
        <p:spPr bwMode="auto">
          <a:xfrm>
            <a:off x="5692775" y="241458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5" name="Línea 23"/>
          <p:cNvSpPr>
            <a:spLocks noChangeShapeType="1"/>
          </p:cNvSpPr>
          <p:nvPr/>
        </p:nvSpPr>
        <p:spPr bwMode="auto">
          <a:xfrm>
            <a:off x="5681663" y="2414588"/>
            <a:ext cx="771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6" name="Línea 24"/>
          <p:cNvSpPr>
            <a:spLocks noChangeShapeType="1"/>
          </p:cNvSpPr>
          <p:nvPr/>
        </p:nvSpPr>
        <p:spPr bwMode="auto">
          <a:xfrm>
            <a:off x="6465888" y="188595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7" name="Línea 25"/>
          <p:cNvSpPr>
            <a:spLocks noChangeShapeType="1"/>
          </p:cNvSpPr>
          <p:nvPr/>
        </p:nvSpPr>
        <p:spPr bwMode="auto">
          <a:xfrm>
            <a:off x="6465889" y="1900238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48" name="Cuadro de texto 26"/>
          <p:cNvSpPr txBox="1">
            <a:spLocks noChangeArrowheads="1"/>
          </p:cNvSpPr>
          <p:nvPr/>
        </p:nvSpPr>
        <p:spPr bwMode="auto">
          <a:xfrm>
            <a:off x="6327" y="854080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sz="2400" dirty="0">
                <a:solidFill>
                  <a:srgbClr val="002060"/>
                </a:solidFill>
                <a:latin typeface="Impact" pitchFamily="34" charset="0"/>
              </a:rPr>
              <a:t>contemplación   viva</a:t>
            </a:r>
          </a:p>
        </p:txBody>
      </p:sp>
      <p:sp>
        <p:nvSpPr>
          <p:cNvPr id="5149" name="Cuadro de texto 27"/>
          <p:cNvSpPr txBox="1">
            <a:spLocks noChangeArrowheads="1"/>
          </p:cNvSpPr>
          <p:nvPr/>
        </p:nvSpPr>
        <p:spPr bwMode="auto">
          <a:xfrm>
            <a:off x="3557588" y="875973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sz="2400" dirty="0">
                <a:solidFill>
                  <a:srgbClr val="002060"/>
                </a:solidFill>
                <a:latin typeface="Impact" pitchFamily="34" charset="0"/>
              </a:rPr>
              <a:t>pensamiento abstracto</a:t>
            </a:r>
          </a:p>
        </p:txBody>
      </p:sp>
      <p:sp>
        <p:nvSpPr>
          <p:cNvPr id="5150" name="Cuadro de texto 28"/>
          <p:cNvSpPr txBox="1">
            <a:spLocks noChangeArrowheads="1"/>
          </p:cNvSpPr>
          <p:nvPr/>
        </p:nvSpPr>
        <p:spPr bwMode="auto">
          <a:xfrm>
            <a:off x="7164733" y="577998"/>
            <a:ext cx="2014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prstClr val="black"/>
                </a:solidFill>
                <a:latin typeface="Impact" pitchFamily="34" charset="0"/>
              </a:rPr>
              <a:t>     </a:t>
            </a:r>
            <a:r>
              <a:rPr lang="es-ES_tradnl" altLang="es-ES" sz="2400" dirty="0">
                <a:solidFill>
                  <a:srgbClr val="002060"/>
                </a:solidFill>
                <a:latin typeface="Impact" pitchFamily="34" charset="0"/>
              </a:rPr>
              <a:t>práctica transformadora</a:t>
            </a:r>
          </a:p>
        </p:txBody>
      </p:sp>
      <p:sp>
        <p:nvSpPr>
          <p:cNvPr id="5151" name="Cuadro de texto 29"/>
          <p:cNvSpPr txBox="1">
            <a:spLocks noChangeArrowheads="1"/>
          </p:cNvSpPr>
          <p:nvPr/>
        </p:nvSpPr>
        <p:spPr bwMode="auto">
          <a:xfrm>
            <a:off x="755653" y="566102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s-ES_tradnl" altLang="es-ES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5152" name="Cuadro de texto 30"/>
          <p:cNvSpPr txBox="1">
            <a:spLocks noChangeArrowheads="1"/>
          </p:cNvSpPr>
          <p:nvPr/>
        </p:nvSpPr>
        <p:spPr bwMode="auto">
          <a:xfrm>
            <a:off x="3829053" y="4706089"/>
            <a:ext cx="1863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srgbClr val="FF0000"/>
                </a:solidFill>
                <a:latin typeface="Impact" pitchFamily="34" charset="0"/>
              </a:rPr>
              <a:t>conocimiento   teórico</a:t>
            </a:r>
          </a:p>
        </p:txBody>
      </p:sp>
      <p:sp>
        <p:nvSpPr>
          <p:cNvPr id="5153" name="Cuadro de texto 31"/>
          <p:cNvSpPr txBox="1">
            <a:spLocks noChangeArrowheads="1"/>
          </p:cNvSpPr>
          <p:nvPr/>
        </p:nvSpPr>
        <p:spPr bwMode="auto">
          <a:xfrm>
            <a:off x="179389" y="4994281"/>
            <a:ext cx="28829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srgbClr val="FF0000"/>
                </a:solidFill>
                <a:latin typeface="Impact" pitchFamily="34" charset="0"/>
              </a:rPr>
              <a:t>Conocimiento empírico</a:t>
            </a:r>
          </a:p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srgbClr val="FF0000"/>
                </a:solidFill>
                <a:latin typeface="Impact" pitchFamily="34" charset="0"/>
              </a:rPr>
              <a:t>(valor descriptivo)</a:t>
            </a:r>
          </a:p>
        </p:txBody>
      </p:sp>
      <p:sp>
        <p:nvSpPr>
          <p:cNvPr id="5154" name="Cuadro de texto 32"/>
          <p:cNvSpPr txBox="1">
            <a:spLocks noChangeArrowheads="1"/>
          </p:cNvSpPr>
          <p:nvPr/>
        </p:nvSpPr>
        <p:spPr bwMode="auto">
          <a:xfrm>
            <a:off x="3862388" y="5073018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srgbClr val="FF0000"/>
                </a:solidFill>
                <a:latin typeface="Impact" pitchFamily="34" charset="0"/>
              </a:rPr>
              <a:t>(valor explicativo)</a:t>
            </a:r>
          </a:p>
        </p:txBody>
      </p:sp>
      <p:sp>
        <p:nvSpPr>
          <p:cNvPr id="5155" name="Cuadro de texto 3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002016" y="4813859"/>
            <a:ext cx="2339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dirty="0">
                <a:solidFill>
                  <a:prstClr val="black"/>
                </a:solidFill>
                <a:latin typeface="Impact" pitchFamily="34" charset="0"/>
              </a:rPr>
              <a:t>         </a:t>
            </a:r>
            <a:r>
              <a:rPr lang="es-ES_tradnl" altLang="es-ES" dirty="0">
                <a:solidFill>
                  <a:srgbClr val="FF0000"/>
                </a:solidFill>
                <a:latin typeface="Impact" pitchFamily="34" charset="0"/>
              </a:rPr>
              <a:t>( </a:t>
            </a:r>
            <a:r>
              <a:rPr lang="es-ES_tradnl" altLang="es-ES" dirty="0" smtClean="0">
                <a:solidFill>
                  <a:srgbClr val="FF0000"/>
                </a:solidFill>
                <a:latin typeface="Impact" pitchFamily="34" charset="0"/>
              </a:rPr>
              <a:t>valor   transformativo</a:t>
            </a:r>
            <a:r>
              <a:rPr lang="es-ES_tradnl" altLang="es-ES" dirty="0">
                <a:solidFill>
                  <a:srgbClr val="FF0000"/>
                </a:solidFill>
                <a:latin typeface="Impact" pitchFamily="34" charset="0"/>
              </a:rPr>
              <a:t>)</a:t>
            </a:r>
          </a:p>
        </p:txBody>
      </p:sp>
      <p:sp>
        <p:nvSpPr>
          <p:cNvPr id="5156" name="Línea 34"/>
          <p:cNvSpPr>
            <a:spLocks noChangeShapeType="1"/>
          </p:cNvSpPr>
          <p:nvPr/>
        </p:nvSpPr>
        <p:spPr bwMode="auto">
          <a:xfrm flipV="1">
            <a:off x="2170113" y="2724150"/>
            <a:ext cx="5943600" cy="2286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57" name="Autoforma 35"/>
          <p:cNvSpPr>
            <a:spLocks noChangeArrowheads="1"/>
          </p:cNvSpPr>
          <p:nvPr/>
        </p:nvSpPr>
        <p:spPr bwMode="auto">
          <a:xfrm>
            <a:off x="2528888" y="895350"/>
            <a:ext cx="533400" cy="457200"/>
          </a:xfrm>
          <a:prstGeom prst="notchedRightArrow">
            <a:avLst>
              <a:gd name="adj1" fmla="val 50000"/>
              <a:gd name="adj2" fmla="val 29167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5158" name="Autoforma 36"/>
          <p:cNvSpPr>
            <a:spLocks noChangeArrowheads="1"/>
          </p:cNvSpPr>
          <p:nvPr/>
        </p:nvSpPr>
        <p:spPr bwMode="auto">
          <a:xfrm>
            <a:off x="6186488" y="854075"/>
            <a:ext cx="533400" cy="457200"/>
          </a:xfrm>
          <a:prstGeom prst="notchedRightArrow">
            <a:avLst>
              <a:gd name="adj1" fmla="val 50000"/>
              <a:gd name="adj2" fmla="val 29167"/>
            </a:avLst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>
              <a:solidFill>
                <a:prstClr val="black"/>
              </a:solidFill>
              <a:latin typeface="Impact" pitchFamily="34" charset="0"/>
            </a:endParaRPr>
          </a:p>
        </p:txBody>
      </p:sp>
      <p:sp>
        <p:nvSpPr>
          <p:cNvPr id="5159" name="Línea 24"/>
          <p:cNvSpPr>
            <a:spLocks noChangeShapeType="1"/>
          </p:cNvSpPr>
          <p:nvPr/>
        </p:nvSpPr>
        <p:spPr bwMode="auto">
          <a:xfrm>
            <a:off x="7073900" y="137001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5160" name="Línea 25"/>
          <p:cNvSpPr>
            <a:spLocks noChangeShapeType="1"/>
          </p:cNvSpPr>
          <p:nvPr/>
        </p:nvSpPr>
        <p:spPr bwMode="auto">
          <a:xfrm>
            <a:off x="7062789" y="1401763"/>
            <a:ext cx="1612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2590803" y="5845181"/>
            <a:ext cx="4518025" cy="101282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1000">
                <a:srgbClr val="00CC00"/>
              </a:gs>
              <a:gs pos="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Cuadro de texto 31"/>
          <p:cNvSpPr txBox="1">
            <a:spLocks noChangeArrowheads="1"/>
          </p:cNvSpPr>
          <p:nvPr/>
        </p:nvSpPr>
        <p:spPr bwMode="auto">
          <a:xfrm>
            <a:off x="2916241" y="5949956"/>
            <a:ext cx="2232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s-ES_tradnl" altLang="es-ES" sz="2400">
                <a:solidFill>
                  <a:prstClr val="black"/>
                </a:solidFill>
                <a:latin typeface="Impact" pitchFamily="34" charset="0"/>
              </a:rPr>
              <a:t>Conocimiento </a:t>
            </a:r>
          </a:p>
          <a:p>
            <a:pPr algn="ctr"/>
            <a:r>
              <a:rPr lang="es-ES_tradnl" altLang="es-ES" sz="2400">
                <a:solidFill>
                  <a:prstClr val="black"/>
                </a:solidFill>
                <a:latin typeface="Impact" pitchFamily="34" charset="0"/>
              </a:rPr>
              <a:t>lógico</a:t>
            </a:r>
          </a:p>
        </p:txBody>
      </p:sp>
    </p:spTree>
    <p:extLst>
      <p:ext uri="{BB962C8B-B14F-4D97-AF65-F5344CB8AC3E}">
        <p14:creationId xmlns:p14="http://schemas.microsoft.com/office/powerpoint/2010/main" val="29629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3-UNIVERSIDAD ARTEMISA\Clases Estudio CTS                Sede Fundacional\Tema 2 El recurso conocimiento y su impacto en el medioambiente\teorias del conocimiento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6" y="7724"/>
            <a:ext cx="8434316" cy="672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6912768" cy="475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" y="-72552"/>
            <a:ext cx="2394978" cy="21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99" y="-18209"/>
            <a:ext cx="1408538" cy="181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55776" y="225453"/>
            <a:ext cx="5179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El conocimiento como un producto </a:t>
            </a:r>
            <a:r>
              <a:rPr lang="es-ES" sz="3200" b="1" dirty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social</a:t>
            </a:r>
            <a:r>
              <a:rPr lang="es-ES" sz="3200" b="1" dirty="0">
                <a:solidFill>
                  <a:prstClr val="black"/>
                </a:solidFill>
                <a:latin typeface="Bookman Old Style" pitchFamily="18" charset="0"/>
                <a:cs typeface="Arial" pitchFamily="34" charset="0"/>
              </a:rPr>
              <a:t> y su función…</a:t>
            </a:r>
            <a:endParaRPr lang="es-E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717</Words>
  <Application>Microsoft Office PowerPoint</Application>
  <PresentationFormat>Presentación en pantalla (4:3)</PresentationFormat>
  <Paragraphs>95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Tema de Office</vt:lpstr>
      <vt:lpstr>1_Tema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¿Quién fue Vladimir  Ilich Lenin?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DEL CONOCIMIENTO</vt:lpstr>
      <vt:lpstr>Presentación de PowerPoint</vt:lpstr>
      <vt:lpstr>RESUMEN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YANELYS</dc:creator>
  <cp:lastModifiedBy>YANELYS</cp:lastModifiedBy>
  <cp:revision>6</cp:revision>
  <dcterms:created xsi:type="dcterms:W3CDTF">2024-10-28T16:25:43Z</dcterms:created>
  <dcterms:modified xsi:type="dcterms:W3CDTF">2024-10-28T17:21:27Z</dcterms:modified>
</cp:coreProperties>
</file>