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82" r:id="rId14"/>
    <p:sldId id="283" r:id="rId15"/>
    <p:sldId id="284" r:id="rId16"/>
    <p:sldId id="285" r:id="rId17"/>
    <p:sldId id="276" r:id="rId18"/>
    <p:sldId id="277" r:id="rId19"/>
    <p:sldId id="278" r:id="rId20"/>
    <p:sldId id="279" r:id="rId21"/>
    <p:sldId id="280" r:id="rId22"/>
    <p:sldId id="281" r:id="rId23"/>
  </p:sldIdLst>
  <p:sldSz cx="12192000" cy="6858000"/>
  <p:notesSz cx="6858000" cy="9144000"/>
  <p:defaultTextStyle>
    <a:defPPr>
      <a:defRPr lang="es-C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14FAC1-001C-4E71-9019-52F4C7E6FA06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U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U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680A0-9EB1-4048-80B2-16629600DF3B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47498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680A0-9EB1-4048-80B2-16629600DF3B}" type="slidenum">
              <a:rPr lang="es-CU" smtClean="0"/>
              <a:t>4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7232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680A0-9EB1-4048-80B2-16629600DF3B}" type="slidenum">
              <a:rPr lang="es-CU" smtClean="0"/>
              <a:t>5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02823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680A0-9EB1-4048-80B2-16629600DF3B}" type="slidenum">
              <a:rPr lang="es-CU" smtClean="0"/>
              <a:t>18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7424806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U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5680A0-9EB1-4048-80B2-16629600DF3B}" type="slidenum">
              <a:rPr lang="es-CU" smtClean="0"/>
              <a:t>19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658338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6EB21-FC84-4D2A-B639-7D24F963B4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D7CBD88-04B7-4323-883D-DF85CE0EAB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4E481E-B1B8-4DEB-BAC9-C0A97C55C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F0ED7A-BC25-48BE-A411-DA73CBB7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15B12B-9D71-4CE2-BD27-BA4154EC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90704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13837-51F7-47AE-8E4F-E3D227C04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63AB4F-A52F-41F5-A1EA-CE40AB9F26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456F86-9B99-4607-B081-27396D2A2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F63F39-AEF5-4BAF-8482-0330A6AD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9C6271-A925-455A-8DFD-6F60529D6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36657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C02DD91-D25F-4FC4-BE1A-000709BED9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1CFA23-FCB8-47D1-BD8A-A153B8253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30649A-BC64-4FB3-B86E-A7E688A35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9748D8-3D3A-4C6B-921D-6D8EF5549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55FAD61-7EA3-4395-9AC9-C2C76A773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26458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1B69E-D6CC-445B-8F80-E6A4C2FEB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27490A-3378-40CE-AB6D-1C336B32F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ADD0298-B519-40B2-BEA0-975AE3FA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507DE8-5B98-42FE-B5E0-9E96C44D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CEF384-2DED-4FDD-9957-A5910D625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190437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4C0EC-B402-4730-AB72-FE4FEFE65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692498-29E4-4A01-A639-0990AE8A8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4E2E1B-D27F-449A-8F83-EB2D6BA89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837B87D-17AF-4019-8D95-1F107ADD3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F2CDFC-AA34-42BB-88C4-5B318ECD3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01680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90A956-7E36-4DCD-A3B8-DD2C8BCAC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F08AED-66C6-45E6-9E03-59B0B0B687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E8F78CB-65A8-43C4-B211-DF2AE1962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57B7AA-5F7E-4B87-81B7-8FD45283E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B5499FC-0F10-42A8-BBA3-0D8ECCD2B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6B612F2-D53F-48AA-BBA9-4F5BF948B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65235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2DCBB-8BF8-4C75-B762-6CA6741B1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D7DF0E8-F1BB-4A03-927C-8E321DE0D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FB688E4-7D05-4FBC-B254-F81BCB991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0F974AF-8853-4929-9F2D-33FD4322E5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FBC77D8-4AD5-48E5-BC5F-1FAECD37E0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8513D6-F98C-405E-B1B1-F1B851C14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D9012F-7F3D-4ECD-BC94-1DAF122CA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CD4D758-75A1-4A37-B900-9EE77A4B12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71556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B329BD-ECE6-40FE-AF66-93E5E656F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75E5A2C-589E-43F2-A0AC-6909CCD57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4588AAC-501A-4C9D-984F-647C30180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202EED3-AC42-45ED-96E8-DAAE2AE8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2182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5EDA1AF-2014-49D4-9F97-94D417F6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4B38A1F-001B-4DEC-AE26-D260CFEE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F3FE947-2A56-4A0A-A78B-71A812A98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69823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C83E74-3F85-40E0-851F-4D7CE28E7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7734AD-9EA4-491A-897D-3E00D5AAEC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37DB582-5C21-4990-B267-D21E6E38E0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6178439-2414-4C0F-AAE9-C34AFCFFF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79E08F7-19CD-448B-BEEE-E81CF6D0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44CE956-A484-4740-942E-F3FB6E3C7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3356490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1972CB-8BFA-4E02-AEF1-5E0CF3BDD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9327703-9968-477B-8078-B98CD10BA5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U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E2B4F0-4727-4B93-A0DF-C29B2BB7F3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A8C46D6-21B4-4731-9CBE-A5CEA353C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1E9A79-776F-49B9-933F-DFAE69900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U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ADE16C-6331-4996-8709-854C43654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291864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F432D7E-7117-431C-8D31-8348B1741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U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5D72C4-D4FC-42EB-AA20-CAADC466F2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U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84094F-2E17-4FAF-9712-CED70F93A2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22D28-7F98-4780-82AD-38F1D72E2D37}" type="datetimeFigureOut">
              <a:rPr lang="es-CU" smtClean="0"/>
              <a:t>24/2/2026</a:t>
            </a:fld>
            <a:endParaRPr lang="es-CU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65A441-39F4-463A-9C25-A98B76A951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U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C5E193-3C3A-473F-9479-E81A2F38A6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C0682-CDA3-4F0C-8FCB-037B4B0B8083}" type="slidenum">
              <a:rPr lang="es-CU" smtClean="0"/>
              <a:t>‹Nº›</a:t>
            </a:fld>
            <a:endParaRPr lang="es-CU"/>
          </a:p>
        </p:txBody>
      </p:sp>
    </p:spTree>
    <p:extLst>
      <p:ext uri="{BB962C8B-B14F-4D97-AF65-F5344CB8AC3E}">
        <p14:creationId xmlns:p14="http://schemas.microsoft.com/office/powerpoint/2010/main" val="1480239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637FE-C6D0-4FB5-BF03-6255D211CC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8461"/>
            <a:ext cx="9144000" cy="2387600"/>
          </a:xfrm>
        </p:spPr>
        <p:txBody>
          <a:bodyPr>
            <a:normAutofit/>
          </a:bodyPr>
          <a:lstStyle/>
          <a:p>
            <a:r>
              <a:rPr lang="es-CO" sz="3600" b="1" dirty="0"/>
              <a:t>Tema 2. La preparación de la economía para la defensa: principios, organización funcional, formulación de las demandas.</a:t>
            </a:r>
            <a:r>
              <a:rPr lang="es-CU" sz="3600" dirty="0"/>
              <a:t/>
            </a:r>
            <a:br>
              <a:rPr lang="es-CU" sz="3600" dirty="0"/>
            </a:br>
            <a:endParaRPr lang="es-CU" sz="3600" dirty="0"/>
          </a:p>
        </p:txBody>
      </p:sp>
    </p:spTree>
    <p:extLst>
      <p:ext uri="{BB962C8B-B14F-4D97-AF65-F5344CB8AC3E}">
        <p14:creationId xmlns:p14="http://schemas.microsoft.com/office/powerpoint/2010/main" val="31038631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u="sng" dirty="0"/>
              <a:t>Principios fundamentales.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432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s-ES_tradnl" dirty="0">
                <a:solidFill>
                  <a:srgbClr val="FF0000"/>
                </a:solidFill>
              </a:rPr>
              <a:t>Todos los recursos y actividades del país</a:t>
            </a:r>
            <a:r>
              <a:rPr lang="es-ES_tradnl" dirty="0"/>
              <a:t>, independientemente de su naturaleza, pueden ser puestos por el Gobierno </a:t>
            </a:r>
            <a:r>
              <a:rPr lang="es-ES_tradnl" dirty="0">
                <a:solidFill>
                  <a:srgbClr val="002060"/>
                </a:solidFill>
              </a:rPr>
              <a:t>en función </a:t>
            </a:r>
            <a:r>
              <a:rPr lang="es-ES_tradnl" dirty="0"/>
              <a:t>de satisfacer las necesidades de la Defensa durante las situaciones excepcionales;</a:t>
            </a:r>
            <a:endParaRPr lang="es-CU" dirty="0"/>
          </a:p>
          <a:p>
            <a:pPr marL="0" indent="0">
              <a:buNone/>
            </a:pPr>
            <a:endParaRPr lang="es-CU" dirty="0"/>
          </a:p>
          <a:p>
            <a:pPr lvl="0"/>
            <a:r>
              <a:rPr lang="es-ES_tradnl" dirty="0"/>
              <a:t>Los órganos y organismos estatales, las entidades económicas e instituciones sociales </a:t>
            </a:r>
            <a:r>
              <a:rPr lang="es-ES_tradnl" dirty="0">
                <a:solidFill>
                  <a:srgbClr val="FF0000"/>
                </a:solidFill>
              </a:rPr>
              <a:t>crean desde tiempo de paz las condiciones para cumplir las tareas y misiones para las situaciones excepcionales;</a:t>
            </a:r>
            <a:endParaRPr lang="es-C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s-ES_tradnl" dirty="0"/>
              <a:t> </a:t>
            </a:r>
            <a:endParaRPr lang="es-CU" dirty="0"/>
          </a:p>
          <a:p>
            <a:pPr lvl="0"/>
            <a:r>
              <a:rPr lang="es-ES_tradnl" dirty="0"/>
              <a:t>Los órganos y organismos estatales, las entidades económicas e instituciones sociales </a:t>
            </a:r>
            <a:r>
              <a:rPr lang="es-ES_tradnl" dirty="0">
                <a:solidFill>
                  <a:srgbClr val="FF0000"/>
                </a:solidFill>
              </a:rPr>
              <a:t>responden, durante la vigencia de las situaciones excepcionales, por las instalaciones y los recursos que poseen o están bajo su tutela;</a:t>
            </a:r>
          </a:p>
          <a:p>
            <a:pPr marL="0" lvl="0" indent="0">
              <a:buNone/>
            </a:pPr>
            <a:endParaRPr lang="es-ES_tradnl" dirty="0"/>
          </a:p>
          <a:p>
            <a:r>
              <a:rPr lang="es-ES_tradnl" dirty="0"/>
              <a:t>Se mantienen </a:t>
            </a:r>
            <a:r>
              <a:rPr lang="es-ES_tradnl" dirty="0">
                <a:solidFill>
                  <a:srgbClr val="FF0000"/>
                </a:solidFill>
              </a:rPr>
              <a:t>las relaciones monetario-mercantiles vigentes </a:t>
            </a:r>
            <a:r>
              <a:rPr lang="es-ES_tradnl" dirty="0"/>
              <a:t>en tiempo de paz.  En aquellos territorios donde las condiciones imperantes lo exijan, éstas pueden adecuarse;</a:t>
            </a:r>
            <a:endParaRPr lang="es-CU" dirty="0"/>
          </a:p>
          <a:p>
            <a:pPr lvl="0"/>
            <a:endParaRPr lang="es-CU" dirty="0"/>
          </a:p>
          <a:p>
            <a:pPr marL="0" indent="0">
              <a:buNone/>
            </a:pP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4222391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901"/>
            <a:ext cx="10515600" cy="1325563"/>
          </a:xfrm>
        </p:spPr>
        <p:txBody>
          <a:bodyPr/>
          <a:lstStyle/>
          <a:p>
            <a:r>
              <a:rPr lang="es-ES_tradnl" u="sng" dirty="0"/>
              <a:t>Principios fundamentales.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4782"/>
            <a:ext cx="10515600" cy="5208221"/>
          </a:xfrm>
        </p:spPr>
        <p:txBody>
          <a:bodyPr>
            <a:noAutofit/>
          </a:bodyPr>
          <a:lstStyle/>
          <a:p>
            <a:pPr lvl="0" algn="just"/>
            <a:r>
              <a:rPr lang="es-ES_tradnl" sz="2400" dirty="0"/>
              <a:t>El paso de la economía desde tiempo de paz a una situación excepcional se realiza de </a:t>
            </a:r>
            <a:r>
              <a:rPr lang="es-ES_tradnl" sz="2400" dirty="0">
                <a:solidFill>
                  <a:srgbClr val="FF0000"/>
                </a:solidFill>
              </a:rPr>
              <a:t>forma gradual y progresiva</a:t>
            </a:r>
            <a:r>
              <a:rPr lang="es-ES_tradnl" sz="2400" dirty="0"/>
              <a:t>, a partir de su declaración; </a:t>
            </a:r>
          </a:p>
          <a:p>
            <a:pPr lvl="0" algn="just"/>
            <a:endParaRPr lang="es-CU" sz="2400" dirty="0"/>
          </a:p>
          <a:p>
            <a:pPr lvl="0" algn="just"/>
            <a:r>
              <a:rPr lang="es-ES_tradnl" sz="2400" dirty="0">
                <a:solidFill>
                  <a:srgbClr val="FF0000"/>
                </a:solidFill>
              </a:rPr>
              <a:t>La satisfacción de las necesidades de alimentos de las tropas y la población </a:t>
            </a:r>
            <a:r>
              <a:rPr lang="es-ES_tradnl" sz="2400" dirty="0"/>
              <a:t>en situaciones excepcionales </a:t>
            </a:r>
            <a:r>
              <a:rPr lang="es-ES_tradnl" sz="2400" dirty="0">
                <a:solidFill>
                  <a:srgbClr val="002060"/>
                </a:solidFill>
              </a:rPr>
              <a:t>se garantizan territorialmente</a:t>
            </a:r>
            <a:r>
              <a:rPr lang="es-ES_tradnl" sz="2400" dirty="0"/>
              <a:t>, para lo cual los municipios crean desde tiempo de paz </a:t>
            </a:r>
            <a:r>
              <a:rPr lang="es-ES_tradnl" sz="2400" dirty="0">
                <a:solidFill>
                  <a:srgbClr val="FF0000"/>
                </a:solidFill>
              </a:rPr>
              <a:t>las condiciones necesarias que le permitan alcanzar su autoabastecimiento;</a:t>
            </a:r>
          </a:p>
          <a:p>
            <a:pPr lvl="0" algn="just"/>
            <a:endParaRPr lang="es-CU" sz="2400" dirty="0"/>
          </a:p>
          <a:p>
            <a:pPr lvl="0" algn="just"/>
            <a:r>
              <a:rPr lang="es-ES_tradnl" sz="2400" dirty="0">
                <a:solidFill>
                  <a:srgbClr val="FF0000"/>
                </a:solidFill>
              </a:rPr>
              <a:t>En situaciones excepcionales el suministro de agua para cubrir las necesidades de la población, la economía y las tropas</a:t>
            </a:r>
            <a:r>
              <a:rPr lang="es-ES_tradnl" sz="2400" dirty="0"/>
              <a:t> </a:t>
            </a:r>
            <a:r>
              <a:rPr lang="es-ES_tradnl" sz="2400" dirty="0">
                <a:solidFill>
                  <a:srgbClr val="002060"/>
                </a:solidFill>
              </a:rPr>
              <a:t>se realiza sustituyendo parte del empleo de combustibles convencionales </a:t>
            </a:r>
            <a:r>
              <a:rPr lang="es-ES_tradnl" sz="2400" dirty="0"/>
              <a:t>por la utilización de medios de extracción y bombeo que utilicen </a:t>
            </a:r>
            <a:r>
              <a:rPr lang="es-ES_tradnl" sz="2400" dirty="0">
                <a:solidFill>
                  <a:srgbClr val="002060"/>
                </a:solidFill>
              </a:rPr>
              <a:t>energía renovable</a:t>
            </a:r>
            <a:r>
              <a:rPr lang="es-ES_tradnl" sz="2400" dirty="0"/>
              <a:t>, a fin de hacer un uso más racional de las fuentes de abasto de agua, conciliando estas exigencias desde tiempo de paz en los planes de desarrollo hidráulico y de acueducto del país;</a:t>
            </a:r>
            <a:endParaRPr lang="es-CU" sz="2400" dirty="0"/>
          </a:p>
          <a:p>
            <a:pPr marL="0" indent="0" algn="just">
              <a:buNone/>
            </a:pPr>
            <a:endParaRPr lang="es-CU" sz="2400" dirty="0"/>
          </a:p>
        </p:txBody>
      </p:sp>
    </p:spTree>
    <p:extLst>
      <p:ext uri="{BB962C8B-B14F-4D97-AF65-F5344CB8AC3E}">
        <p14:creationId xmlns:p14="http://schemas.microsoft.com/office/powerpoint/2010/main" val="1825718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dirty="0"/>
              <a:t>3. </a:t>
            </a:r>
            <a:r>
              <a:rPr lang="es-CU" u="sng" dirty="0"/>
              <a:t>Organización funcional de la preparación de la economía para la defensa.</a:t>
            </a:r>
            <a:r>
              <a:rPr lang="es-CU" dirty="0"/>
              <a:t/>
            </a:r>
            <a:br>
              <a:rPr lang="es-CU" dirty="0"/>
            </a:br>
            <a:r>
              <a:rPr lang="es-CU" b="1" dirty="0"/>
              <a:t> </a:t>
            </a:r>
            <a:r>
              <a:rPr lang="es-CU" dirty="0"/>
              <a:t/>
            </a:r>
            <a:br>
              <a:rPr lang="es-CU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589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CU" dirty="0">
                <a:solidFill>
                  <a:srgbClr val="FF0000"/>
                </a:solidFill>
              </a:rPr>
              <a:t>El Consejo de Ministros</a:t>
            </a:r>
            <a:r>
              <a:rPr lang="es-CU" dirty="0"/>
              <a:t>, de conformidad con  los documentos rectores dirige la preparación de la economía nacional para la defensa con la participación de los órganos y organismos estatales, las entidades económicas e instituciones sociales.</a:t>
            </a:r>
          </a:p>
          <a:p>
            <a:pPr algn="just"/>
            <a:r>
              <a:rPr lang="es-CU" dirty="0">
                <a:solidFill>
                  <a:srgbClr val="FF0000"/>
                </a:solidFill>
              </a:rPr>
              <a:t>El Ministerio de las Fuerzas Armadas Revolucionarias</a:t>
            </a:r>
            <a:r>
              <a:rPr lang="es-CU" dirty="0"/>
              <a:t> es el organismo encargado de dirigir, ejecutar y controlar la aplicación de la política del Estado y del Gobierno en cuanto a las actividades de preparación del país para la defensa.</a:t>
            </a:r>
          </a:p>
          <a:p>
            <a:pPr algn="just"/>
            <a:r>
              <a:rPr lang="es-ES_tradnl" dirty="0">
                <a:solidFill>
                  <a:srgbClr val="FF0000"/>
                </a:solidFill>
              </a:rPr>
              <a:t>El Estado Mayor Nacional de la Defensa Civil </a:t>
            </a:r>
            <a:r>
              <a:rPr lang="es-ES_tradnl" dirty="0"/>
              <a:t>es el  órgano encargado de velar por el cumplimiento de las medidas de defensa civil, las normas y convenios internacionales relativos a la protección civil de los cuales la República de Cuba sea parte y de coordinar los programas de cooperación y ayuda internacional en caso de catástrofes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1681460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dirty="0"/>
              <a:t>3. </a:t>
            </a:r>
            <a:r>
              <a:rPr lang="es-CU" u="sng" dirty="0"/>
              <a:t>Organización funcional de la preparación de la economía para la defensa.</a:t>
            </a:r>
            <a:r>
              <a:rPr lang="es-CU" dirty="0"/>
              <a:t/>
            </a:r>
            <a:br>
              <a:rPr lang="es-CU" dirty="0"/>
            </a:br>
            <a:r>
              <a:rPr lang="es-CU" b="1" dirty="0"/>
              <a:t> </a:t>
            </a:r>
            <a:r>
              <a:rPr lang="es-CU" dirty="0"/>
              <a:t/>
            </a:r>
            <a:br>
              <a:rPr lang="es-CU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589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x-none" dirty="0">
                <a:solidFill>
                  <a:srgbClr val="FF0000"/>
                </a:solidFill>
              </a:rPr>
              <a:t>Los Órganos Locales del Poder Popular provinciales y municipales responden por la preparación de la economía para la defensa de sus respectivos territorios</a:t>
            </a:r>
            <a:r>
              <a:rPr lang="x-none" dirty="0"/>
              <a:t>, sobre la base de los lineamientos del Gobierno de la República y las indicaciones particulares de los órganos y organismos estatales, los acuerdos del Consejo Militar del Ejército, y la decisión adoptada por el presidente de Consejo de Defensa de la provincia o municipio.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3182585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dirty="0"/>
              <a:t>3. </a:t>
            </a:r>
            <a:r>
              <a:rPr lang="es-CU" u="sng" dirty="0"/>
              <a:t>Organización funcional de la preparación de la economía para la defensa.</a:t>
            </a:r>
            <a:r>
              <a:rPr lang="es-CU" dirty="0"/>
              <a:t/>
            </a:r>
            <a:br>
              <a:rPr lang="es-CU" dirty="0"/>
            </a:br>
            <a:r>
              <a:rPr lang="es-CU" b="1" dirty="0"/>
              <a:t> </a:t>
            </a:r>
            <a:r>
              <a:rPr lang="es-CU" dirty="0"/>
              <a:t/>
            </a:r>
            <a:br>
              <a:rPr lang="es-CU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589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es-ES_tradnl" b="1" dirty="0"/>
              <a:t>Las Regiones (Sectores) Militares, </a:t>
            </a:r>
            <a:r>
              <a:rPr lang="es-ES_tradnl" dirty="0"/>
              <a:t>según sea el caso, </a:t>
            </a:r>
            <a:r>
              <a:rPr lang="es-ES_tradnl" dirty="0">
                <a:solidFill>
                  <a:srgbClr val="FF0000"/>
                </a:solidFill>
              </a:rPr>
              <a:t>dirigen, orientan y controlan el trabajo de determinación de las demandas de la lucha armada de su territorio</a:t>
            </a:r>
            <a:r>
              <a:rPr lang="es-ES_tradnl" dirty="0"/>
              <a:t>. Las entidades económicas e instituciones sociales </a:t>
            </a:r>
            <a:r>
              <a:rPr lang="es-ES_tradnl" dirty="0">
                <a:solidFill>
                  <a:srgbClr val="002060"/>
                </a:solidFill>
              </a:rPr>
              <a:t>desarrollan la preparación de la economía para la defensa </a:t>
            </a:r>
            <a:r>
              <a:rPr lang="es-ES_tradnl" dirty="0"/>
              <a:t>en correspondencia con la legislación vigente y los lineamientos de los órganos y organismos estatales, según corresponda.  A esos efectos tienen las atribuciones y funciones siguientes: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3992355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dirty="0"/>
              <a:t>3. </a:t>
            </a:r>
            <a:r>
              <a:rPr lang="es-CU" u="sng" dirty="0"/>
              <a:t>Organización funcional de la preparación de la economía para la defensa.</a:t>
            </a:r>
            <a:r>
              <a:rPr lang="es-CU" dirty="0"/>
              <a:t/>
            </a:r>
            <a:br>
              <a:rPr lang="es-CU" dirty="0"/>
            </a:br>
            <a:r>
              <a:rPr lang="es-CU" b="1" dirty="0"/>
              <a:t> </a:t>
            </a:r>
            <a:r>
              <a:rPr lang="es-CU" dirty="0"/>
              <a:t/>
            </a:r>
            <a:br>
              <a:rPr lang="es-CU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589"/>
            <a:ext cx="10515600" cy="4351338"/>
          </a:xfrm>
        </p:spPr>
        <p:txBody>
          <a:bodyPr>
            <a:normAutofit/>
          </a:bodyPr>
          <a:lstStyle/>
          <a:p>
            <a:pPr lvl="0" algn="just"/>
            <a:r>
              <a:rPr lang="es-ES_tradnl" dirty="0"/>
              <a:t>Elaborar y mantener permanentemente actualizado el Plan para las Situaciones Excepcionales, independientemente de que continúen o cesen sus actividades productivas o de servicios durante la vigencia de esas situaciones, en correspondencia con la legislación vigente y los lineamientos emitidos por los órganos y organismos estatales facultados para ello;</a:t>
            </a:r>
            <a:endParaRPr lang="es-CU" dirty="0"/>
          </a:p>
          <a:p>
            <a:endParaRPr lang="es-CU" dirty="0"/>
          </a:p>
          <a:p>
            <a:pPr lvl="0" algn="just"/>
            <a:r>
              <a:rPr lang="es-ES_tradnl" dirty="0"/>
              <a:t>Satisfacer las demandas para la defensa que les han sido planteadas;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35319396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7EA11-9A9F-424A-8EE1-3F1701D98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94228"/>
            <a:ext cx="10515600" cy="396460"/>
          </a:xfrm>
        </p:spPr>
        <p:txBody>
          <a:bodyPr>
            <a:normAutofit fontScale="90000"/>
          </a:bodyPr>
          <a:lstStyle/>
          <a:p>
            <a:r>
              <a:rPr lang="es-ES" dirty="0"/>
              <a:t>3. </a:t>
            </a:r>
            <a:r>
              <a:rPr lang="es-CU" u="sng" dirty="0"/>
              <a:t>Organización funcional de la preparación de la economía para la defensa.</a:t>
            </a:r>
            <a:r>
              <a:rPr lang="es-CU" dirty="0"/>
              <a:t/>
            </a:r>
            <a:br>
              <a:rPr lang="es-CU" dirty="0"/>
            </a:br>
            <a:r>
              <a:rPr lang="es-CU" b="1" dirty="0"/>
              <a:t> </a:t>
            </a:r>
            <a:r>
              <a:rPr lang="es-CU" dirty="0"/>
              <a:t/>
            </a:r>
            <a:br>
              <a:rPr lang="es-CU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1CCE-46B2-48E6-B496-EFE0AE264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33589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ES_tradnl" dirty="0"/>
              <a:t>Acumular las reservas </a:t>
            </a:r>
            <a:r>
              <a:rPr lang="es-ES_tradnl" dirty="0" err="1"/>
              <a:t>movilizativas</a:t>
            </a:r>
            <a:r>
              <a:rPr lang="es-ES_tradnl" dirty="0"/>
              <a:t> que garantizan el cumplimiento de su plan para situaciones excepcionales;</a:t>
            </a:r>
            <a:endParaRPr lang="es-CU" dirty="0"/>
          </a:p>
          <a:p>
            <a:pPr marL="0" indent="0">
              <a:buNone/>
            </a:pPr>
            <a:r>
              <a:rPr lang="es-ES_tradnl" dirty="0"/>
              <a:t> </a:t>
            </a:r>
            <a:endParaRPr lang="es-CU" dirty="0"/>
          </a:p>
          <a:p>
            <a:pPr lvl="0"/>
            <a:r>
              <a:rPr lang="es-ES_tradnl" dirty="0"/>
              <a:t>Cumplir las medidas de defensa civil, en especial la protección de los trabajadores y las instalaciones;</a:t>
            </a:r>
            <a:endParaRPr lang="es-CU" dirty="0"/>
          </a:p>
          <a:p>
            <a:pPr marL="0" indent="0">
              <a:buNone/>
            </a:pPr>
            <a:r>
              <a:rPr lang="es-ES_tradnl" dirty="0"/>
              <a:t> </a:t>
            </a:r>
            <a:endParaRPr lang="es-CU" dirty="0"/>
          </a:p>
          <a:p>
            <a:pPr lvl="0"/>
            <a:r>
              <a:rPr lang="es-ES_tradnl" dirty="0"/>
              <a:t>Cumplir con las regulaciones establecidas para la compatibilización del desarrollo económico social del país con los intereses de la defensa;</a:t>
            </a:r>
            <a:endParaRPr lang="es-CU" dirty="0"/>
          </a:p>
          <a:p>
            <a:endParaRPr lang="es-CU" dirty="0"/>
          </a:p>
          <a:p>
            <a:pPr lvl="0"/>
            <a:r>
              <a:rPr lang="es-ES_tradnl" dirty="0"/>
              <a:t>Responder por la integridad de las instalaciones y de los recursos que las mismas disponen, durante la vigencia de las situaciones excepcionales.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242340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AB15A-1A4A-4C74-B186-16260145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2847"/>
            <a:ext cx="10515600" cy="1325563"/>
          </a:xfrm>
        </p:spPr>
        <p:txBody>
          <a:bodyPr/>
          <a:lstStyle/>
          <a:p>
            <a:r>
              <a:rPr lang="es-ES" dirty="0"/>
              <a:t>Formulación de las demandas: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C88A31-32D6-4F4C-A8B0-4AE09D6BE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023750"/>
            <a:ext cx="11549575" cy="5785005"/>
          </a:xfrm>
        </p:spPr>
        <p:txBody>
          <a:bodyPr>
            <a:noAutofit/>
          </a:bodyPr>
          <a:lstStyle/>
          <a:p>
            <a:pPr algn="just"/>
            <a:r>
              <a:rPr lang="es-ES_tradnl" u="sng" dirty="0"/>
              <a:t>Secuencia para la formulación y satisfacción de las demandas.</a:t>
            </a:r>
            <a:endParaRPr lang="es-CU" dirty="0"/>
          </a:p>
          <a:p>
            <a:pPr marL="0" indent="0" algn="just">
              <a:buNone/>
            </a:pPr>
            <a:r>
              <a:rPr lang="es-ES_tradnl" b="1" dirty="0"/>
              <a:t> </a:t>
            </a:r>
            <a:endParaRPr lang="es-CU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s-ES_tradnl" dirty="0"/>
              <a:t>Valoración de las demandas por los presidentes de los Consejos de Defensa correspondientes sobre la base del análisis realizado en las reuniones a cada nivel</a:t>
            </a:r>
          </a:p>
          <a:p>
            <a:pPr lvl="0" algn="just"/>
            <a:endParaRPr lang="es-CU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s-ES_tradnl" dirty="0"/>
              <a:t>Valoración territorial de las demandas en el Consejo Militar del Ejército a partir de las propuestas de los presidentes de los Consejos de Defensa y de los Consejos de Administración provinciales.</a:t>
            </a:r>
          </a:p>
          <a:p>
            <a:pPr lvl="0" algn="just"/>
            <a:endParaRPr lang="es-CU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s-ES_tradnl" dirty="0"/>
              <a:t>Valoración por el MINFAR y por los OACE de las demandas no satisfechas, las potencialidades no utilizadas en los territorios, así como los resultados del trabajo. </a:t>
            </a:r>
            <a:endParaRPr lang="es-CU" dirty="0"/>
          </a:p>
          <a:p>
            <a:pPr algn="just"/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3019459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1AB15A-1A4A-4C74-B186-162601458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0037"/>
            <a:ext cx="10515600" cy="1325563"/>
          </a:xfrm>
        </p:spPr>
        <p:txBody>
          <a:bodyPr/>
          <a:lstStyle/>
          <a:p>
            <a:r>
              <a:rPr lang="es-ES" dirty="0"/>
              <a:t>Formulación de las demandas: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9C88A31-32D6-4F4C-A8B0-4AE09D6BE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489" y="1375451"/>
            <a:ext cx="11549575" cy="4547048"/>
          </a:xfrm>
        </p:spPr>
        <p:txBody>
          <a:bodyPr>
            <a:noAutofit/>
          </a:bodyPr>
          <a:lstStyle/>
          <a:p>
            <a:pPr algn="just"/>
            <a:r>
              <a:rPr lang="es-ES_tradnl" u="sng" dirty="0"/>
              <a:t>Secuencia para la formulación y satisfacción de las demandas.</a:t>
            </a:r>
            <a:endParaRPr lang="es-CU" dirty="0"/>
          </a:p>
          <a:p>
            <a:pPr marL="0" indent="0" algn="just">
              <a:buNone/>
            </a:pPr>
            <a:r>
              <a:rPr lang="es-ES_tradnl" b="1" dirty="0"/>
              <a:t> </a:t>
            </a:r>
            <a:endParaRPr lang="es-CU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s-ES_tradnl" dirty="0"/>
              <a:t>Aprobación por los niveles correspondientes.</a:t>
            </a:r>
          </a:p>
          <a:p>
            <a:pPr lvl="0" algn="just">
              <a:buFont typeface="Wingdings" panose="05000000000000000000" pitchFamily="2" charset="2"/>
              <a:buChar char="v"/>
            </a:pPr>
            <a:endParaRPr lang="es-CU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es-ES_tradnl" dirty="0"/>
              <a:t>Conciliación por los demandantes de las cifras aprobadas de acuerdo con el nivel de satisfacción.</a:t>
            </a:r>
            <a:endParaRPr lang="es-CU" dirty="0"/>
          </a:p>
          <a:p>
            <a:pPr marL="0" indent="0" algn="just">
              <a:buNone/>
            </a:pPr>
            <a:r>
              <a:rPr lang="es-ES_tradnl" dirty="0"/>
              <a:t> </a:t>
            </a:r>
            <a:endParaRPr lang="es-CU" dirty="0"/>
          </a:p>
          <a:p>
            <a:pPr algn="just"/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141953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042247-55D1-4B39-8DCF-45138B688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Conclusiones de la clase.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903DC1E-03C7-47D5-A723-DCA4CE249E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Valoro cumplimiento de los objetivos.</a:t>
            </a:r>
          </a:p>
          <a:p>
            <a:pPr algn="just"/>
            <a:r>
              <a:rPr lang="es-ES" dirty="0"/>
              <a:t>Calificaciones a los alumnos.</a:t>
            </a:r>
          </a:p>
          <a:p>
            <a:pPr algn="just"/>
            <a:r>
              <a:rPr lang="es-ES" dirty="0"/>
              <a:t>Aspectos positivos y negativos detectados.</a:t>
            </a:r>
          </a:p>
          <a:p>
            <a:pPr algn="just"/>
            <a:r>
              <a:rPr lang="es-ES" dirty="0"/>
              <a:t>Tarea para la próxima clase.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138268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A55A7B-EC59-46FF-85AA-288C82D7D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u="sng" dirty="0"/>
              <a:t>Objetivos</a:t>
            </a:r>
            <a:r>
              <a:rPr lang="es-CO" dirty="0"/>
              <a:t>:</a:t>
            </a:r>
            <a:br>
              <a:rPr lang="es-CO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2464E2-3514-4302-89B6-F9C313C2A6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CU" sz="4000" dirty="0"/>
          </a:p>
          <a:p>
            <a:r>
              <a:rPr lang="es-CO" dirty="0"/>
              <a:t>Definir la esencia de la preparación de la economía para la defensa.</a:t>
            </a:r>
            <a:endParaRPr lang="es-CU" dirty="0"/>
          </a:p>
          <a:p>
            <a:r>
              <a:rPr lang="es-CO" dirty="0"/>
              <a:t>Argumentar sus objetivos, principios fundamentales, organización funcional y formulación de las demandas. </a:t>
            </a:r>
            <a:endParaRPr lang="es-CU" dirty="0"/>
          </a:p>
          <a:p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52161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0B35ED-450D-4A7A-A6B6-7206A2DAE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 próxima clase: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BD96B8C-B343-48EF-B74F-B7F3108E3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Tema </a:t>
            </a:r>
            <a:r>
              <a:rPr lang="es-CO" b="1" dirty="0"/>
              <a:t>3. Los sistemas, aseguramientos y servicios para la defensa, y el papel de las FAR, otras estructuras y los ciudadanos en relación con estas tareas.</a:t>
            </a:r>
            <a:endParaRPr lang="es-CU" dirty="0"/>
          </a:p>
          <a:p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10632620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DF596-4675-4531-8E1C-66212B67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CB3B0F-0D30-4DB0-91C8-8CA31CC5A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dirty="0"/>
              <a:t>¿Qué son las Fuerzas Armadas Revolucionarias y por qué categorías de tropas están integradas</a:t>
            </a:r>
            <a:r>
              <a:rPr lang="es-CO" dirty="0" smtClean="0"/>
              <a:t>?</a:t>
            </a:r>
            <a:endParaRPr lang="es-ES" b="1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endParaRPr lang="es-CU" dirty="0"/>
          </a:p>
          <a:p>
            <a:pPr marL="0" lvl="0" indent="0">
              <a:buNone/>
            </a:pPr>
            <a:r>
              <a:rPr lang="es-CO" dirty="0"/>
              <a:t>¿Cómo están estructuradas las FAR</a:t>
            </a:r>
            <a:r>
              <a:rPr lang="es-CO"/>
              <a:t>? </a:t>
            </a:r>
            <a:endParaRPr lang="es-CU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s-CO" dirty="0"/>
              <a:t> 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2453174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DF596-4675-4531-8E1C-66212B676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Tarea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CB3B0F-0D30-4DB0-91C8-8CA31CC5A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dirty="0"/>
              <a:t>¿Cuál es la organización, composición, designación, subordinación y misiones que se deben cumplir por las Zonas de Defensa y las Brigadas de Producción y Defensa (BPD) en el sistema defensivo territorial?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dirty="0" err="1"/>
              <a:t>Aniela</a:t>
            </a:r>
            <a:r>
              <a:rPr lang="es-ES" dirty="0"/>
              <a:t>, </a:t>
            </a:r>
            <a:r>
              <a:rPr lang="es-ES" dirty="0" err="1"/>
              <a:t>Maria</a:t>
            </a:r>
            <a:r>
              <a:rPr lang="es-ES" dirty="0"/>
              <a:t> Caridad y </a:t>
            </a:r>
            <a:r>
              <a:rPr lang="es-ES" dirty="0" err="1"/>
              <a:t>Arasay</a:t>
            </a:r>
            <a:endParaRPr lang="es-ES" dirty="0"/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r>
              <a:rPr lang="es-CO" dirty="0"/>
              <a:t>¿Cómo se realiza la preparación de las diferentes categorías del personal para la defensa del país? Consultar el material relacionado con las Fuerzas Armadas Revolucionarias.</a:t>
            </a:r>
            <a:endParaRPr lang="es-CU" dirty="0"/>
          </a:p>
          <a:p>
            <a:pPr>
              <a:buFont typeface="Wingdings" panose="05000000000000000000" pitchFamily="2" charset="2"/>
              <a:buChar char="Ø"/>
            </a:pPr>
            <a:r>
              <a:rPr lang="es-ES" dirty="0"/>
              <a:t>Ana </a:t>
            </a:r>
            <a:r>
              <a:rPr lang="es-ES" dirty="0" err="1"/>
              <a:t>Geisa</a:t>
            </a:r>
            <a:r>
              <a:rPr lang="es-ES" dirty="0"/>
              <a:t>, </a:t>
            </a:r>
            <a:r>
              <a:rPr lang="es-ES" dirty="0" err="1"/>
              <a:t>Vladiomel</a:t>
            </a:r>
            <a:r>
              <a:rPr lang="es-ES" dirty="0"/>
              <a:t> </a:t>
            </a:r>
            <a:r>
              <a:rPr lang="es-ES"/>
              <a:t>y Denis</a:t>
            </a:r>
            <a:endParaRPr lang="es-CO" dirty="0"/>
          </a:p>
          <a:p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3826111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16A792-02DB-4281-A719-CCB3BF084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u="sng" dirty="0"/>
              <a:t>Cuestiones</a:t>
            </a:r>
            <a:r>
              <a:rPr lang="es-ES" dirty="0"/>
              <a:t> </a:t>
            </a:r>
            <a:r>
              <a:rPr lang="es-ES" u="sng" dirty="0"/>
              <a:t>a</a:t>
            </a:r>
            <a:r>
              <a:rPr lang="es-ES" dirty="0"/>
              <a:t> </a:t>
            </a:r>
            <a:r>
              <a:rPr lang="es-ES" u="sng" dirty="0"/>
              <a:t>tratar</a:t>
            </a:r>
            <a:r>
              <a:rPr lang="es-ES" dirty="0"/>
              <a:t>: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18E939-B4F2-4698-B763-A11C64169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22904"/>
            <a:ext cx="10515600" cy="2422818"/>
          </a:xfrm>
        </p:spPr>
        <p:txBody>
          <a:bodyPr/>
          <a:lstStyle/>
          <a:p>
            <a:r>
              <a:rPr lang="es-CO" dirty="0"/>
              <a:t>Preparación de la economía para la defensa.</a:t>
            </a:r>
          </a:p>
          <a:p>
            <a:r>
              <a:rPr lang="es-CO" dirty="0"/>
              <a:t>Objetivos, principios fundamentales y organización de la economía para la defensa.</a:t>
            </a:r>
          </a:p>
          <a:p>
            <a:r>
              <a:rPr lang="es-CO" dirty="0"/>
              <a:t>Formulación de las demandas.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1105639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3B5FB-2813-42E2-AC49-EBB8AD4A6D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0377"/>
            <a:ext cx="10515600" cy="1325563"/>
          </a:xfrm>
        </p:spPr>
        <p:txBody>
          <a:bodyPr/>
          <a:lstStyle/>
          <a:p>
            <a:r>
              <a:rPr lang="es-ES" dirty="0"/>
              <a:t>Pregunta escrita de la clase anterior.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0ED70A-F246-44CE-A517-3140F684B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0711"/>
            <a:ext cx="10515600" cy="4139077"/>
          </a:xfrm>
        </p:spPr>
        <p:txBody>
          <a:bodyPr>
            <a:noAutofit/>
          </a:bodyPr>
          <a:lstStyle/>
          <a:p>
            <a:r>
              <a:rPr lang="es-ES" sz="1800" dirty="0"/>
              <a:t>En que consiste la doctrina militar cubana?</a:t>
            </a:r>
          </a:p>
          <a:p>
            <a:endParaRPr lang="es-ES" sz="1800" dirty="0"/>
          </a:p>
          <a:p>
            <a:r>
              <a:rPr lang="es-ES_tradnl" sz="1800" dirty="0"/>
              <a:t>resume la experiencia histórica acumulada por la nación y se basa en el despliegue del sistema defensivo territorial como sustento de su poderío defensivo y en el empleo más variado de todas las fuerzas y recursos de la sociedad y el estado.</a:t>
            </a:r>
            <a:endParaRPr lang="es-CU" sz="1800" dirty="0"/>
          </a:p>
          <a:p>
            <a:r>
              <a:rPr lang="es-ES_tradnl" sz="1800" dirty="0"/>
              <a:t> </a:t>
            </a:r>
            <a:endParaRPr lang="es-CU" sz="1800" dirty="0"/>
          </a:p>
          <a:p>
            <a:r>
              <a:rPr lang="es-ES_tradnl" sz="1800" dirty="0"/>
              <a:t> </a:t>
            </a:r>
            <a:endParaRPr lang="es-CU" sz="1800" dirty="0"/>
          </a:p>
          <a:p>
            <a:r>
              <a:rPr lang="es-CU" sz="1800" u="sng" dirty="0"/>
              <a:t>CONCEPCIÓN  DE  LA  GUERRA DE TODO EL PUEBLO</a:t>
            </a:r>
            <a:endParaRPr lang="es-CU" sz="1800" dirty="0"/>
          </a:p>
          <a:p>
            <a:r>
              <a:rPr lang="es-CU" sz="1800" dirty="0"/>
              <a:t>“La Guerra de Todo el Pueblo”... expresa la unidad política de nuestro pueblo, y su determinación de vivir con su Revolución o perecer en el empeño por defenderla, evidencia la confianza del pueblo en sus propias fuerzas y refrenda el postulado de Fidel de que mientras exista un revolucionario, un patriota, un hombre o mujer dignos, la lucha no habrá terminado y será posible la victoria”</a:t>
            </a:r>
          </a:p>
          <a:p>
            <a:r>
              <a:rPr lang="es-ES_tradnl" sz="1800" dirty="0"/>
              <a:t>Su </a:t>
            </a:r>
            <a:r>
              <a:rPr lang="es-ES_tradnl" sz="1800" b="1" dirty="0"/>
              <a:t>objetivo</a:t>
            </a:r>
            <a:r>
              <a:rPr lang="es-ES_tradnl" sz="1800" dirty="0"/>
              <a:t> consiste en lograr que nuestro país pueda con sus propias fuerzas y medios enfrentar con éxito la agresión militar directa en gran escala de un enemigo numérica y tecnológicamente superior, y como resultado de la lucha, obtener la victoria.</a:t>
            </a:r>
            <a:endParaRPr lang="es-CU" sz="1800" dirty="0"/>
          </a:p>
          <a:p>
            <a:endParaRPr lang="es-ES" sz="1800" dirty="0"/>
          </a:p>
          <a:p>
            <a:r>
              <a:rPr lang="es-ES" sz="1800" dirty="0"/>
              <a:t>Qué es la periodización del guerra, según concepto cubano?</a:t>
            </a:r>
            <a:endParaRPr lang="es-CU" sz="1800" dirty="0"/>
          </a:p>
        </p:txBody>
      </p:sp>
    </p:spTree>
    <p:extLst>
      <p:ext uri="{BB962C8B-B14F-4D97-AF65-F5344CB8AC3E}">
        <p14:creationId xmlns:p14="http://schemas.microsoft.com/office/powerpoint/2010/main" val="4274444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B3B5FB-2813-42E2-AC49-EBB8AD4A6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Pregunta escrita de la clase anterior.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0ED70A-F246-44CE-A517-3140F684B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4414690"/>
          </a:xfrm>
        </p:spPr>
        <p:txBody>
          <a:bodyPr>
            <a:normAutofit/>
          </a:bodyPr>
          <a:lstStyle/>
          <a:p>
            <a:r>
              <a:rPr lang="es-ES" dirty="0"/>
              <a:t>Qué es la periodización del guerra, según concepto cubano?</a:t>
            </a:r>
          </a:p>
          <a:p>
            <a:endParaRPr lang="es-C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DC93DB1-DB99-4EB2-963D-B27F7618A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977" y="2551016"/>
            <a:ext cx="10515599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2447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43EF0-32E5-47B0-93EC-68F1320CF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1.Preparación de la economía para la defensa.</a:t>
            </a:r>
            <a:br>
              <a:rPr lang="es-CO" dirty="0"/>
            </a:b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67DEBF-007B-40BF-B698-5ED25ED05D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dirty="0"/>
              <a:t>La preparación de la economía para la defensa consiste en la </a:t>
            </a:r>
            <a:r>
              <a:rPr lang="es-ES_tradnl" dirty="0">
                <a:solidFill>
                  <a:srgbClr val="002060"/>
                </a:solidFill>
              </a:rPr>
              <a:t>ejecución de un conjunto de medidas organizativas y </a:t>
            </a:r>
            <a:r>
              <a:rPr lang="es-ES_tradnl" dirty="0" err="1">
                <a:solidFill>
                  <a:srgbClr val="002060"/>
                </a:solidFill>
              </a:rPr>
              <a:t>movilizativas</a:t>
            </a:r>
            <a:r>
              <a:rPr lang="es-ES_tradnl" dirty="0">
                <a:solidFill>
                  <a:srgbClr val="002060"/>
                </a:solidFill>
              </a:rPr>
              <a:t>, económicas, financieras, técnico-materiales, de defensa civil </a:t>
            </a:r>
            <a:r>
              <a:rPr lang="es-ES_tradnl" dirty="0">
                <a:solidFill>
                  <a:srgbClr val="FF0000"/>
                </a:solidFill>
              </a:rPr>
              <a:t>y de creación de las reservas necesarias</a:t>
            </a:r>
            <a:r>
              <a:rPr lang="es-ES_tradnl" dirty="0"/>
              <a:t> para garantizar, desde tiempo de paz, el cumplimiento de los planes de producción y de servicios establecidos para tiempo de guerra, en correspondencia con lo dispuesto en  los documentos rectores.</a:t>
            </a:r>
            <a:endParaRPr lang="es-CU" dirty="0"/>
          </a:p>
          <a:p>
            <a:r>
              <a:rPr lang="es-ES_tradnl" dirty="0"/>
              <a:t> </a:t>
            </a:r>
            <a:endParaRPr lang="es-CU" dirty="0"/>
          </a:p>
          <a:p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2444569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B69C03-AD7F-470B-B2BF-62AD9E655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_tradnl" dirty="0"/>
              <a:t>Tiene como </a:t>
            </a:r>
            <a:r>
              <a:rPr lang="es-ES_tradnl" dirty="0">
                <a:solidFill>
                  <a:srgbClr val="FF0000"/>
                </a:solidFill>
              </a:rPr>
              <a:t>objetivo principal </a:t>
            </a:r>
            <a:r>
              <a:rPr lang="es-ES_tradnl" dirty="0"/>
              <a:t>la creación desde TP de las mejores condiciones para la continuidad de las actividades de la economía y la sociedad en las situaciones más difíciles, </a:t>
            </a:r>
            <a:r>
              <a:rPr lang="es-ES_tradnl" dirty="0">
                <a:solidFill>
                  <a:srgbClr val="002060"/>
                </a:solidFill>
              </a:rPr>
              <a:t>la satisfacción de las necesidades de la lucha armada</a:t>
            </a:r>
            <a:r>
              <a:rPr lang="es-ES_tradnl" dirty="0"/>
              <a:t>, de la propia economía y de la población en TG. </a:t>
            </a: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1151171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/>
              <a:t>Medidas</a:t>
            </a:r>
            <a:r>
              <a:rPr lang="es-ES_tradnl" dirty="0"/>
              <a:t> de la preparación de la economía en interés de la defensa 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756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ES_tradnl" dirty="0"/>
              <a:t>La preparación de las entidades económicas para su puesta en completa preparación para la defensa.</a:t>
            </a:r>
          </a:p>
          <a:p>
            <a:pPr marL="0" lvl="0" indent="0">
              <a:buNone/>
            </a:pPr>
            <a:endParaRPr lang="es-CU" dirty="0"/>
          </a:p>
          <a:p>
            <a:pPr lvl="0"/>
            <a:r>
              <a:rPr lang="es-ES_tradnl" dirty="0"/>
              <a:t>La preparación de las entidades económicas para su protección y para continuar la producción o los servicios en TG.</a:t>
            </a:r>
          </a:p>
          <a:p>
            <a:pPr marL="0" lvl="0" indent="0">
              <a:buNone/>
            </a:pPr>
            <a:endParaRPr lang="es-CU" dirty="0"/>
          </a:p>
          <a:p>
            <a:pPr lvl="0"/>
            <a:r>
              <a:rPr lang="es-ES_tradnl" dirty="0"/>
              <a:t>La preparación de los trabajadores para el cumplimiento de las medidas de defensa civil y demás misiones en TG u otro tipo de situaciones excepcionales.</a:t>
            </a:r>
          </a:p>
          <a:p>
            <a:pPr marL="0" lvl="0" indent="0">
              <a:buNone/>
            </a:pPr>
            <a:endParaRPr lang="es-ES_tradnl" dirty="0"/>
          </a:p>
          <a:p>
            <a:r>
              <a:rPr lang="es-ES_tradnl" dirty="0"/>
              <a:t>La preparación de los Grupos Económico – Sociales de los consejos de defensa y de los grupos de dirección de las entidades económicas.</a:t>
            </a:r>
            <a:endParaRPr lang="es-CU" dirty="0"/>
          </a:p>
          <a:p>
            <a:pPr lvl="0"/>
            <a:endParaRPr lang="es-CU" dirty="0"/>
          </a:p>
          <a:p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2935457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1F278E-E607-4515-BD3E-CF378634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u="sng" dirty="0"/>
              <a:t>2. Principios fundamentales.</a:t>
            </a:r>
            <a:endParaRPr lang="es-CU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304257D-0DBC-4321-94C6-C3FDB73BE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6980"/>
            <a:ext cx="10515600" cy="4351338"/>
          </a:xfrm>
        </p:spPr>
        <p:txBody>
          <a:bodyPr/>
          <a:lstStyle/>
          <a:p>
            <a:pPr lvl="0"/>
            <a:r>
              <a:rPr lang="es-ES_tradnl" dirty="0"/>
              <a:t>Se organiza partiendo de las directivas de los niveles superiores y se sustenta sobre la base de la territorialidad;</a:t>
            </a:r>
            <a:endParaRPr lang="es-CU" dirty="0"/>
          </a:p>
          <a:p>
            <a:pPr marL="0" indent="0">
              <a:buNone/>
            </a:pPr>
            <a:r>
              <a:rPr lang="es-ES_tradnl" dirty="0"/>
              <a:t> </a:t>
            </a:r>
            <a:endParaRPr lang="es-CU" dirty="0"/>
          </a:p>
          <a:p>
            <a:pPr lvl="0"/>
            <a:r>
              <a:rPr lang="es-ES_tradnl" dirty="0"/>
              <a:t>El proceso de preparación de la economía para la defensa se integra como parte del proceso de planificación del país, a fin de evaluar su viabilidad de conjunto con las necesidades de tiempo de paz;</a:t>
            </a:r>
            <a:endParaRPr lang="es-CU" dirty="0"/>
          </a:p>
          <a:p>
            <a:pPr marL="0" indent="0">
              <a:buNone/>
            </a:pPr>
            <a:endParaRPr lang="es-CU" dirty="0"/>
          </a:p>
          <a:p>
            <a:pPr lvl="0"/>
            <a:r>
              <a:rPr lang="es-ES_tradnl" dirty="0"/>
              <a:t>El Estado dispone el empleo de los recursos necesarios para asegurar desde tiempo de paz la defensa del territorio nacional;</a:t>
            </a:r>
            <a:endParaRPr lang="es-CU" dirty="0"/>
          </a:p>
          <a:p>
            <a:pPr marL="0" indent="0">
              <a:buNone/>
            </a:pPr>
            <a:endParaRPr lang="es-CU" dirty="0"/>
          </a:p>
        </p:txBody>
      </p:sp>
    </p:spTree>
    <p:extLst>
      <p:ext uri="{BB962C8B-B14F-4D97-AF65-F5344CB8AC3E}">
        <p14:creationId xmlns:p14="http://schemas.microsoft.com/office/powerpoint/2010/main" val="4656775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1138</Words>
  <Application>Microsoft Office PowerPoint</Application>
  <PresentationFormat>Panorámica</PresentationFormat>
  <Paragraphs>111</Paragraphs>
  <Slides>22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Wingdings</vt:lpstr>
      <vt:lpstr>Tema de Office</vt:lpstr>
      <vt:lpstr>Tema 2. La preparación de la economía para la defensa: principios, organización funcional, formulación de las demandas. </vt:lpstr>
      <vt:lpstr>Objetivos: </vt:lpstr>
      <vt:lpstr>Cuestiones a tratar:</vt:lpstr>
      <vt:lpstr>Pregunta escrita de la clase anterior.</vt:lpstr>
      <vt:lpstr>Pregunta escrita de la clase anterior.</vt:lpstr>
      <vt:lpstr>1.Preparación de la economía para la defensa. </vt:lpstr>
      <vt:lpstr>Presentación de PowerPoint</vt:lpstr>
      <vt:lpstr>Medidas de la preparación de la economía en interés de la defensa </vt:lpstr>
      <vt:lpstr>2. Principios fundamentales.</vt:lpstr>
      <vt:lpstr>Principios fundamentales.</vt:lpstr>
      <vt:lpstr>Principios fundamentales.</vt:lpstr>
      <vt:lpstr>3. Organización funcional de la preparación de la economía para la defensa.   </vt:lpstr>
      <vt:lpstr>3. Organización funcional de la preparación de la economía para la defensa.   </vt:lpstr>
      <vt:lpstr>3. Organización funcional de la preparación de la economía para la defensa.   </vt:lpstr>
      <vt:lpstr>3. Organización funcional de la preparación de la economía para la defensa.   </vt:lpstr>
      <vt:lpstr>3. Organización funcional de la preparación de la economía para la defensa.   </vt:lpstr>
      <vt:lpstr>Formulación de las demandas:</vt:lpstr>
      <vt:lpstr>Formulación de las demandas:</vt:lpstr>
      <vt:lpstr>Conclusiones de la clase.</vt:lpstr>
      <vt:lpstr>Tarea próxima clase:</vt:lpstr>
      <vt:lpstr>Tarea</vt:lpstr>
      <vt:lpstr>Tarea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2. La preparación de la economía para la defensa: principios, organización funcional, formulación de las demandas. </dc:title>
  <dc:creator>Oramas</dc:creator>
  <cp:lastModifiedBy>COMUNICACION</cp:lastModifiedBy>
  <cp:revision>17</cp:revision>
  <dcterms:created xsi:type="dcterms:W3CDTF">2024-05-10T01:41:21Z</dcterms:created>
  <dcterms:modified xsi:type="dcterms:W3CDTF">2026-02-25T02:55:49Z</dcterms:modified>
</cp:coreProperties>
</file>