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1" r:id="rId5"/>
    <p:sldId id="260" r:id="rId6"/>
    <p:sldId id="267" r:id="rId7"/>
    <p:sldId id="345" r:id="rId8"/>
    <p:sldId id="344" r:id="rId9"/>
    <p:sldId id="354" r:id="rId10"/>
    <p:sldId id="312" r:id="rId11"/>
    <p:sldId id="356" r:id="rId12"/>
    <p:sldId id="265" r:id="rId13"/>
    <p:sldId id="314" r:id="rId14"/>
    <p:sldId id="346" r:id="rId15"/>
    <p:sldId id="363" r:id="rId16"/>
    <p:sldId id="266" r:id="rId17"/>
    <p:sldId id="350" r:id="rId18"/>
    <p:sldId id="351" r:id="rId19"/>
    <p:sldId id="352" r:id="rId20"/>
    <p:sldId id="353" r:id="rId21"/>
    <p:sldId id="362" r:id="rId22"/>
    <p:sldId id="355" r:id="rId23"/>
    <p:sldId id="341" r:id="rId2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81"/>
    <a:srgbClr val="FFD24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5" d="100"/>
          <a:sy n="75" d="100"/>
        </p:scale>
        <p:origin x="874" y="43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932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861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543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6858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002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74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311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529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08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106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71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19/04/2025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67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6096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6096000" cy="6857999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18655" y="277058"/>
            <a:ext cx="56526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SOCIALIZANDO LOS RESULTADOS DEL ESTUDIO INDEPENDIENTE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07815" y="4031669"/>
            <a:ext cx="5652654" cy="1318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dirty="0">
                <a:latin typeface="Arial Black" panose="020B0A04020102020204" pitchFamily="34" charset="0"/>
              </a:rPr>
              <a:t>Presentación y valoración en plenario por cada </a:t>
            </a:r>
            <a:r>
              <a:rPr lang="es-ES" sz="2800">
                <a:latin typeface="Arial Black" panose="020B0A04020102020204" pitchFamily="34" charset="0"/>
              </a:rPr>
              <a:t>equipo 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04119" y="2313709"/>
            <a:ext cx="30202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EL ÁRBOL DE PROBLEMAS</a:t>
            </a:r>
          </a:p>
        </p:txBody>
      </p:sp>
    </p:spTree>
    <p:extLst>
      <p:ext uri="{BB962C8B-B14F-4D97-AF65-F5344CB8AC3E}">
        <p14:creationId xmlns:p14="http://schemas.microsoft.com/office/powerpoint/2010/main" val="1132529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13848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/>
              <a:t>Análisis de involucrados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29787"/>
              </p:ext>
            </p:extLst>
          </p:nvPr>
        </p:nvGraphicFramePr>
        <p:xfrm>
          <a:off x="147484" y="719666"/>
          <a:ext cx="11916696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3703">
                  <a:extLst>
                    <a:ext uri="{9D8B030D-6E8A-4147-A177-3AD203B41FA5}">
                      <a16:colId xmlns:a16="http://schemas.microsoft.com/office/drawing/2014/main" val="2083925923"/>
                    </a:ext>
                  </a:extLst>
                </a:gridCol>
                <a:gridCol w="3244645">
                  <a:extLst>
                    <a:ext uri="{9D8B030D-6E8A-4147-A177-3AD203B41FA5}">
                      <a16:colId xmlns:a16="http://schemas.microsoft.com/office/drawing/2014/main" val="145765198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59164307"/>
                    </a:ext>
                  </a:extLst>
                </a:gridCol>
                <a:gridCol w="3672348">
                  <a:extLst>
                    <a:ext uri="{9D8B030D-6E8A-4147-A177-3AD203B41FA5}">
                      <a16:colId xmlns:a16="http://schemas.microsoft.com/office/drawing/2014/main" val="35099851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rial Black" panose="020B0A04020102020204" pitchFamily="34" charset="0"/>
                        </a:rPr>
                        <a:t>Beneficiarios</a:t>
                      </a:r>
                      <a:endParaRPr lang="en-US" sz="2000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en-US" sz="2000" dirty="0" err="1">
                          <a:latin typeface="Arial Black" panose="020B0A04020102020204" pitchFamily="34" charset="0"/>
                        </a:rPr>
                        <a:t>Directos</a:t>
                      </a:r>
                      <a:endParaRPr lang="en-US" sz="20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baseline="0" dirty="0" err="1">
                          <a:latin typeface="Arial Black" panose="020B0A04020102020204" pitchFamily="34" charset="0"/>
                        </a:rPr>
                        <a:t>Beneficiarios</a:t>
                      </a:r>
                      <a:endParaRPr lang="en-US" sz="2000" b="1" i="0" u="none" strike="noStrike" baseline="0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en-US" sz="2000" b="1" i="0" u="none" strike="noStrike" baseline="0" dirty="0" err="1">
                          <a:latin typeface="Arial Black" panose="020B0A04020102020204" pitchFamily="34" charset="0"/>
                        </a:rPr>
                        <a:t>Indirectos</a:t>
                      </a:r>
                      <a:endParaRPr lang="en-US" sz="20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>
                          <a:latin typeface="Arial Black" panose="020B0A04020102020204" pitchFamily="34" charset="0"/>
                        </a:rPr>
                        <a:t>Excluidos/</a:t>
                      </a:r>
                    </a:p>
                    <a:p>
                      <a:pPr algn="ctr"/>
                      <a:r>
                        <a:rPr lang="es-ES" sz="2000" dirty="0">
                          <a:latin typeface="Arial Black" panose="020B0A04020102020204" pitchFamily="34" charset="0"/>
                        </a:rPr>
                        <a:t>Neutrales</a:t>
                      </a:r>
                      <a:endParaRPr lang="en-US" sz="20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rial Black" panose="020B0A04020102020204" pitchFamily="34" charset="0"/>
                        </a:rPr>
                        <a:t>Perjudicados</a:t>
                      </a:r>
                      <a:r>
                        <a:rPr lang="en-US" sz="2000" dirty="0">
                          <a:latin typeface="Arial Black" panose="020B0A04020102020204" pitchFamily="34" charset="0"/>
                        </a:rPr>
                        <a:t> /</a:t>
                      </a:r>
                    </a:p>
                    <a:p>
                      <a:pPr algn="ctr"/>
                      <a:r>
                        <a:rPr lang="en-US" sz="2000" dirty="0" err="1">
                          <a:latin typeface="Arial Black" panose="020B0A04020102020204" pitchFamily="34" charset="0"/>
                        </a:rPr>
                        <a:t>Oponentes</a:t>
                      </a:r>
                      <a:r>
                        <a:rPr lang="en-US" sz="20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2000" dirty="0" err="1">
                          <a:latin typeface="Arial Black" panose="020B0A04020102020204" pitchFamily="34" charset="0"/>
                        </a:rPr>
                        <a:t>potenciales</a:t>
                      </a:r>
                      <a:endParaRPr lang="en-US" sz="20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786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s-ES" sz="2000" dirty="0">
                          <a:latin typeface="Arial Black" panose="020B0A04020102020204" pitchFamily="34" charset="0"/>
                        </a:rPr>
                        <a:t>Empresas que producen y distribuyen alimentos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s-ES" sz="2000" dirty="0">
                          <a:latin typeface="Arial Black" panose="020B0A04020102020204" pitchFamily="34" charset="0"/>
                        </a:rPr>
                        <a:t>Comerciantes y distribuidores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s-ES" sz="20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u="none" strike="noStrike" baseline="0" dirty="0">
                          <a:latin typeface="Arial Black" panose="020B0A04020102020204" pitchFamily="34" charset="0"/>
                        </a:rPr>
                        <a:t>• </a:t>
                      </a:r>
                      <a:r>
                        <a:rPr lang="en-US" sz="2000" b="0" i="0" u="none" strike="noStrike" baseline="0" dirty="0" err="1">
                          <a:latin typeface="Arial Black" panose="020B0A04020102020204" pitchFamily="34" charset="0"/>
                        </a:rPr>
                        <a:t>Consumidores</a:t>
                      </a:r>
                      <a:endParaRPr lang="en-US" sz="2000" b="0" i="0" u="none" strike="noStrike" baseline="0" dirty="0">
                        <a:latin typeface="Arial Black" panose="020B0A040201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s-MX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Organizaciones ambientales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s-MX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Comunidades afectadas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s-MX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Salud pública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Instituciones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reguladoras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US" sz="2000" b="0" i="0" u="none" strike="noStrike" baseline="0" dirty="0">
                        <a:latin typeface="Arial Black" panose="020B0A04020102020204" pitchFamily="34" charset="0"/>
                      </a:endParaRPr>
                    </a:p>
                    <a:p>
                      <a:pPr algn="l"/>
                      <a:endParaRPr lang="en-US" sz="20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000" dirty="0">
                          <a:latin typeface="Arial Black" panose="020B0A04020102020204" pitchFamily="34" charset="0"/>
                        </a:rPr>
                        <a:t>Pequeñas y Medianas Empresas (PYMES)</a:t>
                      </a:r>
                      <a:endParaRPr lang="en-US" sz="20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s-ES" sz="2000" b="1" i="0" u="none" strike="noStrike" kern="1200" baseline="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Proveedores de plásticos (envases y empaques)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endParaRPr lang="en-US" sz="2000" b="1" i="0" u="none" strike="noStrike" kern="1200" baseline="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endParaRPr lang="en-US" sz="2000" b="1" i="0" u="none" strike="noStrike" kern="1200" baseline="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57169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079DF8C-5016-0421-65E1-5E9B12ECCF85}"/>
              </a:ext>
            </a:extLst>
          </p:cNvPr>
          <p:cNvSpPr txBox="1"/>
          <p:nvPr/>
        </p:nvSpPr>
        <p:spPr>
          <a:xfrm>
            <a:off x="213360" y="4826000"/>
            <a:ext cx="1127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Arial Black" panose="020B0A04020102020204" pitchFamily="34" charset="0"/>
              </a:rPr>
              <a:t>Si el proyecto incluye subsidios o capacitación, las Pymes pueden pasar a beneficiarios indirectos</a:t>
            </a:r>
            <a:endParaRPr lang="en-US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072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6B115-55F4-FBC0-5C94-FB41D5658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DE55DF-416A-6AD7-5F85-41FAE2965AB7}"/>
              </a:ext>
            </a:extLst>
          </p:cNvPr>
          <p:cNvSpPr txBox="1"/>
          <p:nvPr/>
        </p:nvSpPr>
        <p:spPr>
          <a:xfrm>
            <a:off x="240048" y="786363"/>
            <a:ext cx="3761251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Contaminación ambiental y afectación de la salud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2047A4-B729-0B5F-DAA6-1E7259CD89DB}"/>
              </a:ext>
            </a:extLst>
          </p:cNvPr>
          <p:cNvSpPr txBox="1"/>
          <p:nvPr/>
        </p:nvSpPr>
        <p:spPr>
          <a:xfrm>
            <a:off x="4805463" y="742645"/>
            <a:ext cx="2642370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Costos económicos para </a:t>
            </a: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las empresas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67E190-B969-B9CA-634B-93108409EFD2}"/>
              </a:ext>
            </a:extLst>
          </p:cNvPr>
          <p:cNvSpPr txBox="1"/>
          <p:nvPr/>
        </p:nvSpPr>
        <p:spPr>
          <a:xfrm>
            <a:off x="8336617" y="656558"/>
            <a:ext cx="3655190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Dificultades para adopción de </a:t>
            </a: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prácticas sostenibles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FD0C57-65CE-BB01-550A-0BB060130571}"/>
              </a:ext>
            </a:extLst>
          </p:cNvPr>
          <p:cNvSpPr txBox="1"/>
          <p:nvPr/>
        </p:nvSpPr>
        <p:spPr>
          <a:xfrm>
            <a:off x="1209370" y="2699256"/>
            <a:ext cx="10002232" cy="4001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Inadecuado reciclaje de plásticos desechados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6587AC-6C0E-F3CD-3895-BA1383F40235}"/>
              </a:ext>
            </a:extLst>
          </p:cNvPr>
          <p:cNvSpPr txBox="1"/>
          <p:nvPr/>
        </p:nvSpPr>
        <p:spPr>
          <a:xfrm>
            <a:off x="530941" y="4000240"/>
            <a:ext cx="2123766" cy="1015663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Inadecuada gestión de residuos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DEDB4-B27B-75E8-3244-2DDAAB1B98E2}"/>
              </a:ext>
            </a:extLst>
          </p:cNvPr>
          <p:cNvSpPr txBox="1"/>
          <p:nvPr/>
        </p:nvSpPr>
        <p:spPr>
          <a:xfrm>
            <a:off x="4557258" y="4000240"/>
            <a:ext cx="2123767" cy="1015663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Falta de alternativas sostenibles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8B477E-7350-F78A-DD86-D9DA315459A1}"/>
              </a:ext>
            </a:extLst>
          </p:cNvPr>
          <p:cNvSpPr txBox="1"/>
          <p:nvPr/>
        </p:nvSpPr>
        <p:spPr>
          <a:xfrm>
            <a:off x="9090337" y="4009968"/>
            <a:ext cx="2035278" cy="70788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Falta de información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07D898-9D5E-749D-8894-E16BA7FD1929}"/>
              </a:ext>
            </a:extLst>
          </p:cNvPr>
          <p:cNvCxnSpPr/>
          <p:nvPr/>
        </p:nvCxnSpPr>
        <p:spPr>
          <a:xfrm>
            <a:off x="1656526" y="3115309"/>
            <a:ext cx="0" cy="88493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1654DB-307D-B60E-4F19-8335991FB601}"/>
              </a:ext>
            </a:extLst>
          </p:cNvPr>
          <p:cNvCxnSpPr/>
          <p:nvPr/>
        </p:nvCxnSpPr>
        <p:spPr>
          <a:xfrm>
            <a:off x="10118225" y="3115209"/>
            <a:ext cx="0" cy="88493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1422DF6-7B09-46AB-A348-BF298FDCF489}"/>
              </a:ext>
            </a:extLst>
          </p:cNvPr>
          <p:cNvCxnSpPr/>
          <p:nvPr/>
        </p:nvCxnSpPr>
        <p:spPr>
          <a:xfrm>
            <a:off x="5593922" y="3120229"/>
            <a:ext cx="0" cy="88493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61CDFE-CB1C-DCA6-7131-B1F7786B0E1C}"/>
              </a:ext>
            </a:extLst>
          </p:cNvPr>
          <p:cNvCxnSpPr/>
          <p:nvPr/>
        </p:nvCxnSpPr>
        <p:spPr>
          <a:xfrm flipV="1">
            <a:off x="1563327" y="1902843"/>
            <a:ext cx="9571703" cy="1474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3B6FCBE-19FE-1669-FE21-959FA7B86884}"/>
              </a:ext>
            </a:extLst>
          </p:cNvPr>
          <p:cNvCxnSpPr/>
          <p:nvPr/>
        </p:nvCxnSpPr>
        <p:spPr>
          <a:xfrm>
            <a:off x="1563327" y="1445612"/>
            <a:ext cx="0" cy="47197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D8D69A6-2474-4A28-5F2D-6DFCEB2E38AE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126648" y="1388976"/>
            <a:ext cx="0" cy="51386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11F7FB5-CFB3-5C9C-F947-2ACCC2F42E0A}"/>
              </a:ext>
            </a:extLst>
          </p:cNvPr>
          <p:cNvCxnSpPr/>
          <p:nvPr/>
        </p:nvCxnSpPr>
        <p:spPr>
          <a:xfrm>
            <a:off x="11135030" y="1280408"/>
            <a:ext cx="0" cy="62243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2F025FA-E860-F951-ECDE-2E212F009758}"/>
              </a:ext>
            </a:extLst>
          </p:cNvPr>
          <p:cNvCxnSpPr/>
          <p:nvPr/>
        </p:nvCxnSpPr>
        <p:spPr>
          <a:xfrm>
            <a:off x="6132200" y="1917591"/>
            <a:ext cx="0" cy="78166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10">
            <a:extLst>
              <a:ext uri="{FF2B5EF4-FFF2-40B4-BE49-F238E27FC236}">
                <a16:creationId xmlns:a16="http://schemas.microsoft.com/office/drawing/2014/main" id="{D7D9C67E-D441-23B3-CF3D-28FEE5112386}"/>
              </a:ext>
            </a:extLst>
          </p:cNvPr>
          <p:cNvSpPr txBox="1"/>
          <p:nvPr/>
        </p:nvSpPr>
        <p:spPr>
          <a:xfrm>
            <a:off x="0" y="-6928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ÁRBOL DE PROBLEMAS</a:t>
            </a:r>
          </a:p>
        </p:txBody>
      </p:sp>
      <p:sp>
        <p:nvSpPr>
          <p:cNvPr id="36" name="CuadroTexto 21">
            <a:extLst>
              <a:ext uri="{FF2B5EF4-FFF2-40B4-BE49-F238E27FC236}">
                <a16:creationId xmlns:a16="http://schemas.microsoft.com/office/drawing/2014/main" id="{ADC01B8D-8BC1-58DC-BB00-32B8376B381D}"/>
              </a:ext>
            </a:extLst>
          </p:cNvPr>
          <p:cNvSpPr txBox="1"/>
          <p:nvPr/>
        </p:nvSpPr>
        <p:spPr>
          <a:xfrm>
            <a:off x="1112404" y="5678992"/>
            <a:ext cx="10002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Imagen completa de la situación negativa existente</a:t>
            </a:r>
          </a:p>
        </p:txBody>
      </p:sp>
    </p:spTree>
    <p:extLst>
      <p:ext uri="{BB962C8B-B14F-4D97-AF65-F5344CB8AC3E}">
        <p14:creationId xmlns:p14="http://schemas.microsoft.com/office/powerpoint/2010/main" val="387055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962392" y="13848"/>
            <a:ext cx="54864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/>
              <a:t>Análisis de objetivos</a:t>
            </a: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2" y="25840"/>
            <a:ext cx="2479956" cy="2146995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2618509" y="554178"/>
            <a:ext cx="94210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Consiste en convertir los estados negativos del árbol de problemas en soluciones, expresadas en forma de estados deseables</a:t>
            </a: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348730"/>
              </p:ext>
            </p:extLst>
          </p:nvPr>
        </p:nvGraphicFramePr>
        <p:xfrm>
          <a:off x="249382" y="2349812"/>
          <a:ext cx="11790218" cy="4249446"/>
        </p:xfrm>
        <a:graphic>
          <a:graphicData uri="http://schemas.openxmlformats.org/drawingml/2006/table">
            <a:tbl>
              <a:tblPr firstRow="1" firstCol="1" bandRow="1"/>
              <a:tblGrid>
                <a:gridCol w="4199681">
                  <a:extLst>
                    <a:ext uri="{9D8B030D-6E8A-4147-A177-3AD203B41FA5}">
                      <a16:colId xmlns:a16="http://schemas.microsoft.com/office/drawing/2014/main" val="3999138659"/>
                    </a:ext>
                  </a:extLst>
                </a:gridCol>
                <a:gridCol w="7590537">
                  <a:extLst>
                    <a:ext uri="{9D8B030D-6E8A-4147-A177-3AD203B41FA5}">
                      <a16:colId xmlns:a16="http://schemas.microsoft.com/office/drawing/2014/main" val="1742340680"/>
                    </a:ext>
                  </a:extLst>
                </a:gridCol>
              </a:tblGrid>
              <a:tr h="5010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MOMENTOS </a:t>
                      </a:r>
                      <a:endParaRPr lang="es-ES" sz="2400" dirty="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EXPLICACION</a:t>
                      </a:r>
                      <a:endParaRPr lang="es-ES" sz="2400" dirty="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4326"/>
                  </a:ext>
                </a:extLst>
              </a:tr>
              <a:tr h="83618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Transformar los problemas en objetivos</a:t>
                      </a:r>
                      <a:endParaRPr lang="es-ES" sz="24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24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Enunciar los problemas en situaciones deseables y posibles</a:t>
                      </a:r>
                      <a:endParaRPr lang="es-E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63156"/>
                  </a:ext>
                </a:extLst>
              </a:tr>
              <a:tr h="119874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-El PC es el OG</a:t>
                      </a:r>
                      <a:endParaRPr lang="es-ES" sz="2400" b="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Relaciones causales: relaciones medios-fines</a:t>
                      </a:r>
                      <a:endParaRPr lang="es-ES" sz="24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Diseñar nuevamente el árbol bajo estas condiciones</a:t>
                      </a:r>
                      <a:endParaRPr lang="es-E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971828"/>
                  </a:ext>
                </a:extLst>
              </a:tr>
              <a:tr h="139308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Revisar y validar el árbol de objetivos</a:t>
                      </a:r>
                      <a:endParaRPr lang="es-ES" sz="24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Analizar la consistencia del ADO. Ajustarlo las veces que se considere necesario</a:t>
                      </a:r>
                      <a:endParaRPr lang="es-E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203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544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2" name="Imagen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837" y="0"/>
            <a:ext cx="626225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567055" y="249382"/>
            <a:ext cx="532014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400" dirty="0">
                <a:latin typeface="Arial Black" panose="020B0A04020102020204" pitchFamily="34" charset="0"/>
              </a:rPr>
              <a:t>La estructura del ADO es muy similar a la del AP, pero no es necesariamente idéntica.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400" dirty="0">
                <a:latin typeface="Arial Black" panose="020B0A04020102020204" pitchFamily="34" charset="0"/>
              </a:rPr>
              <a:t>Debe asegurarse que todas las relaciones de causalidad sean entre un fin y un medio para lograrlo y que tengan sentido.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400" dirty="0">
                <a:latin typeface="Arial Black" panose="020B0A04020102020204" pitchFamily="34" charset="0"/>
              </a:rPr>
              <a:t>Se pueden eliminar soluciones no factibles o innecesarias y agregar soluciones apropiadas.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400" dirty="0">
                <a:latin typeface="Arial Black" panose="020B0A04020102020204" pitchFamily="34" charset="0"/>
              </a:rPr>
              <a:t>Todas las relaciones consideradas deben tener significado.</a:t>
            </a:r>
          </a:p>
        </p:txBody>
      </p:sp>
    </p:spTree>
    <p:extLst>
      <p:ext uri="{BB962C8B-B14F-4D97-AF65-F5344CB8AC3E}">
        <p14:creationId xmlns:p14="http://schemas.microsoft.com/office/powerpoint/2010/main" val="1664863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385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Pasos a seguir para elaborar el árbol de objetivos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526455"/>
            <a:ext cx="12192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Convertir los problemas en objetivos con cierto cuidado en la redacción para que exista coherencia: se trata de establecer un enunciado expresado en unos términos que resulten razonables.</a:t>
            </a:r>
          </a:p>
          <a:p>
            <a:pPr marL="457200" indent="-457200" algn="just">
              <a:buFont typeface="+mj-lt"/>
              <a:buAutoNum type="arabicPeriod"/>
            </a:pP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Los problemas que se considere que no son modificables pasan sin cambios al nuevo árbol. </a:t>
            </a:r>
          </a:p>
          <a:p>
            <a:pPr marL="457200" indent="-457200" algn="just">
              <a:buFont typeface="+mj-lt"/>
              <a:buAutoNum type="arabicPeriod"/>
            </a:pP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Se incluyen nuevos medios adicionales que se consideren importantes para el logro de los fines. </a:t>
            </a:r>
          </a:p>
          <a:p>
            <a:pPr marL="457200" indent="-457200" algn="just">
              <a:buFont typeface="+mj-lt"/>
              <a:buAutoNum type="arabicPeriod"/>
            </a:pP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Se comprueba la relación medios-fines. En este caso la pregunta clave para cada fin es “¿cómo?” y se supone que las respuestas serán en cada caso los medios situados en los niveles inferiores. </a:t>
            </a:r>
          </a:p>
          <a:p>
            <a:pPr marL="457200" indent="-457200" algn="just">
              <a:buFont typeface="+mj-lt"/>
              <a:buAutoNum type="arabicPeriod"/>
            </a:pP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Se dibuja un “árbol” que será el inverso en positivo del de problemas, con algunos problemas no modificados y algunos medios nuevos si es necesario. </a:t>
            </a:r>
          </a:p>
        </p:txBody>
      </p:sp>
    </p:spTree>
    <p:extLst>
      <p:ext uri="{BB962C8B-B14F-4D97-AF65-F5344CB8AC3E}">
        <p14:creationId xmlns:p14="http://schemas.microsoft.com/office/powerpoint/2010/main" val="2461939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6B115-55F4-FBC0-5C94-FB41D5658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DE55DF-416A-6AD7-5F85-41FAE2965AB7}"/>
              </a:ext>
            </a:extLst>
          </p:cNvPr>
          <p:cNvSpPr txBox="1"/>
          <p:nvPr/>
        </p:nvSpPr>
        <p:spPr>
          <a:xfrm>
            <a:off x="240049" y="512043"/>
            <a:ext cx="3451322" cy="92333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Implementados programas de separación de residuos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2047A4-B729-0B5F-DAA6-1E7259CD89DB}"/>
              </a:ext>
            </a:extLst>
          </p:cNvPr>
          <p:cNvSpPr txBox="1"/>
          <p:nvPr/>
        </p:nvSpPr>
        <p:spPr>
          <a:xfrm>
            <a:off x="4303258" y="742645"/>
            <a:ext cx="3655190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Fomentado el desarrollo de empaques biodegradables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67E190-B969-B9CA-634B-93108409EFD2}"/>
              </a:ext>
            </a:extLst>
          </p:cNvPr>
          <p:cNvSpPr txBox="1"/>
          <p:nvPr/>
        </p:nvSpPr>
        <p:spPr>
          <a:xfrm>
            <a:off x="8661737" y="798798"/>
            <a:ext cx="3184823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Diseñadas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campañas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de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concientización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FD0C57-65CE-BB01-550A-0BB060130571}"/>
              </a:ext>
            </a:extLst>
          </p:cNvPr>
          <p:cNvSpPr txBox="1"/>
          <p:nvPr/>
        </p:nvSpPr>
        <p:spPr>
          <a:xfrm>
            <a:off x="447041" y="2231896"/>
            <a:ext cx="11267439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Mejorado el reciclaje y la gestión de plásticos desechados en el sector alimentario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6587AC-6C0E-F3CD-3895-BA1383F40235}"/>
              </a:ext>
            </a:extLst>
          </p:cNvPr>
          <p:cNvSpPr txBox="1"/>
          <p:nvPr/>
        </p:nvSpPr>
        <p:spPr>
          <a:xfrm>
            <a:off x="530941" y="3065520"/>
            <a:ext cx="3160430" cy="646331"/>
          </a:xfrm>
          <a:prstGeom prst="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Mejora la gestión de residuos plásticos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DEDB4-B27B-75E8-3244-2DDAAB1B98E2}"/>
              </a:ext>
            </a:extLst>
          </p:cNvPr>
          <p:cNvSpPr txBox="1"/>
          <p:nvPr/>
        </p:nvSpPr>
        <p:spPr>
          <a:xfrm>
            <a:off x="4079737" y="2984240"/>
            <a:ext cx="3540253" cy="923330"/>
          </a:xfrm>
          <a:prstGeom prst="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</a:defRPr>
            </a:lvl1pPr>
          </a:lstStyle>
          <a:p>
            <a:pPr/>
            <a:r>
              <a:rPr lang="es-ES" dirty="0"/>
              <a:t>Se promueven alternativas sostenibles al plástico de un solo uso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8B477E-7350-F78A-DD86-D9DA315459A1}"/>
              </a:ext>
            </a:extLst>
          </p:cNvPr>
          <p:cNvSpPr txBox="1"/>
          <p:nvPr/>
        </p:nvSpPr>
        <p:spPr>
          <a:xfrm>
            <a:off x="8262921" y="2973648"/>
            <a:ext cx="3721194" cy="1200329"/>
          </a:xfrm>
          <a:prstGeom prst="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</a:defRPr>
            </a:lvl1pPr>
          </a:lstStyle>
          <a:p>
            <a:pPr/>
            <a:r>
              <a:rPr lang="es-ES" dirty="0"/>
              <a:t>Aumentan la información y educación sobre la gestión de plásticos y alternativas sostenibles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07D898-9D5E-749D-8894-E16BA7FD1929}"/>
              </a:ext>
            </a:extLst>
          </p:cNvPr>
          <p:cNvCxnSpPr>
            <a:cxnSpLocks/>
          </p:cNvCxnSpPr>
          <p:nvPr/>
        </p:nvCxnSpPr>
        <p:spPr>
          <a:xfrm>
            <a:off x="1656526" y="2617469"/>
            <a:ext cx="0" cy="44069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1654DB-307D-B60E-4F19-8335991FB601}"/>
              </a:ext>
            </a:extLst>
          </p:cNvPr>
          <p:cNvCxnSpPr>
            <a:cxnSpLocks/>
          </p:cNvCxnSpPr>
          <p:nvPr/>
        </p:nvCxnSpPr>
        <p:spPr>
          <a:xfrm>
            <a:off x="10118225" y="2617369"/>
            <a:ext cx="0" cy="36459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1422DF6-7B09-46AB-A348-BF298FDCF489}"/>
              </a:ext>
            </a:extLst>
          </p:cNvPr>
          <p:cNvCxnSpPr>
            <a:cxnSpLocks/>
          </p:cNvCxnSpPr>
          <p:nvPr/>
        </p:nvCxnSpPr>
        <p:spPr>
          <a:xfrm>
            <a:off x="5593922" y="2612229"/>
            <a:ext cx="0" cy="36973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61CDFE-CB1C-DCA6-7131-B1F7786B0E1C}"/>
              </a:ext>
            </a:extLst>
          </p:cNvPr>
          <p:cNvCxnSpPr/>
          <p:nvPr/>
        </p:nvCxnSpPr>
        <p:spPr>
          <a:xfrm flipV="1">
            <a:off x="1563327" y="1902843"/>
            <a:ext cx="9571703" cy="1474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3B6FCBE-19FE-1669-FE21-959FA7B86884}"/>
              </a:ext>
            </a:extLst>
          </p:cNvPr>
          <p:cNvCxnSpPr/>
          <p:nvPr/>
        </p:nvCxnSpPr>
        <p:spPr>
          <a:xfrm>
            <a:off x="1563327" y="1445612"/>
            <a:ext cx="0" cy="47197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D8D69A6-2474-4A28-5F2D-6DFCEB2E38AE}"/>
              </a:ext>
            </a:extLst>
          </p:cNvPr>
          <p:cNvCxnSpPr>
            <a:cxnSpLocks/>
          </p:cNvCxnSpPr>
          <p:nvPr/>
        </p:nvCxnSpPr>
        <p:spPr>
          <a:xfrm>
            <a:off x="6140849" y="1432295"/>
            <a:ext cx="0" cy="47054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11F7FB5-CFB3-5C9C-F947-2ACCC2F42E0A}"/>
              </a:ext>
            </a:extLst>
          </p:cNvPr>
          <p:cNvCxnSpPr>
            <a:cxnSpLocks/>
          </p:cNvCxnSpPr>
          <p:nvPr/>
        </p:nvCxnSpPr>
        <p:spPr>
          <a:xfrm>
            <a:off x="11135030" y="1445612"/>
            <a:ext cx="0" cy="45723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2F025FA-E860-F951-ECDE-2E212F009758}"/>
              </a:ext>
            </a:extLst>
          </p:cNvPr>
          <p:cNvCxnSpPr>
            <a:cxnSpLocks/>
          </p:cNvCxnSpPr>
          <p:nvPr/>
        </p:nvCxnSpPr>
        <p:spPr>
          <a:xfrm>
            <a:off x="6132200" y="1917591"/>
            <a:ext cx="0" cy="29728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10">
            <a:extLst>
              <a:ext uri="{FF2B5EF4-FFF2-40B4-BE49-F238E27FC236}">
                <a16:creationId xmlns:a16="http://schemas.microsoft.com/office/drawing/2014/main" id="{D7D9C67E-D441-23B3-CF3D-28FEE5112386}"/>
              </a:ext>
            </a:extLst>
          </p:cNvPr>
          <p:cNvSpPr txBox="1"/>
          <p:nvPr/>
        </p:nvSpPr>
        <p:spPr>
          <a:xfrm>
            <a:off x="0" y="-6928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ÁRBOL DE OBJETIVOS (ADO)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C1ADC-046A-1C0D-ADAC-5AAE2989B947}"/>
              </a:ext>
            </a:extLst>
          </p:cNvPr>
          <p:cNvSpPr txBox="1"/>
          <p:nvPr/>
        </p:nvSpPr>
        <p:spPr>
          <a:xfrm>
            <a:off x="544392" y="3738880"/>
            <a:ext cx="316043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-Implementar programas de separación de residuos.</a:t>
            </a:r>
          </a:p>
          <a:p>
            <a:r>
              <a:rPr lang="es-ES" b="1" dirty="0"/>
              <a:t>-Desarrollar infraestructura adecuada para la recolección y tratamiento de plásticos.</a:t>
            </a:r>
          </a:p>
          <a:p>
            <a:r>
              <a:rPr lang="es-ES" b="1" dirty="0"/>
              <a:t>-Establecer alianzas con empresas de reciclaje.</a:t>
            </a:r>
            <a:endParaRPr lang="en-US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9E4204-76D3-E460-D038-DB71D5425528}"/>
              </a:ext>
            </a:extLst>
          </p:cNvPr>
          <p:cNvSpPr txBox="1"/>
          <p:nvPr/>
        </p:nvSpPr>
        <p:spPr>
          <a:xfrm>
            <a:off x="4001299" y="3931920"/>
            <a:ext cx="361870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/>
            </a:lvl1pPr>
          </a:lstStyle>
          <a:p>
            <a:r>
              <a:rPr lang="es-ES" dirty="0"/>
              <a:t>-Fomentar la investigación y desarrollo de empaques biodegradables.</a:t>
            </a:r>
          </a:p>
          <a:p>
            <a:r>
              <a:rPr lang="es-ES" dirty="0"/>
              <a:t>-Incentivar la inversión en tecnologías de empaques sostenibles.</a:t>
            </a:r>
          </a:p>
          <a:p>
            <a:r>
              <a:rPr lang="es-ES" dirty="0"/>
              <a:t>-Crear programas de subsidios o incentivos para empresas que adopten alternativas sostenibles.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AEFFA3-3B6C-7BED-3F7B-3AE15E07B3D4}"/>
              </a:ext>
            </a:extLst>
          </p:cNvPr>
          <p:cNvSpPr txBox="1"/>
          <p:nvPr/>
        </p:nvSpPr>
        <p:spPr>
          <a:xfrm>
            <a:off x="8262921" y="4185920"/>
            <a:ext cx="37211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/>
            </a:lvl1pPr>
          </a:lstStyle>
          <a:p>
            <a:r>
              <a:rPr lang="es-ES" dirty="0"/>
              <a:t>-Diseñar campañas de concientización dirigidas a consumidores y empresas.</a:t>
            </a:r>
          </a:p>
          <a:p>
            <a:r>
              <a:rPr lang="es-ES" dirty="0"/>
              <a:t>-Crear materiales educativos sobre reciclaje y alternativas sostenibles.</a:t>
            </a:r>
          </a:p>
          <a:p>
            <a:r>
              <a:rPr lang="es-ES" dirty="0"/>
              <a:t>-Llevar a cabo talleres y capacitaciones para el sector alimentario.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6C52B2-363F-AC19-478F-BD21547DAF77}"/>
              </a:ext>
            </a:extLst>
          </p:cNvPr>
          <p:cNvSpPr txBox="1"/>
          <p:nvPr/>
        </p:nvSpPr>
        <p:spPr>
          <a:xfrm rot="16200000">
            <a:off x="-390764" y="4545362"/>
            <a:ext cx="1345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>
                <a:solidFill>
                  <a:srgbClr val="C00000"/>
                </a:solidFill>
              </a:rPr>
              <a:t>ACCIONES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1051D13-F6CE-6D27-C50F-18DBE22068CF}"/>
              </a:ext>
            </a:extLst>
          </p:cNvPr>
          <p:cNvSpPr/>
          <p:nvPr/>
        </p:nvSpPr>
        <p:spPr>
          <a:xfrm>
            <a:off x="162560" y="5943600"/>
            <a:ext cx="3718560" cy="73313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Arial Black" panose="020B0A04020102020204" pitchFamily="34" charset="0"/>
              </a:rPr>
              <a:t>RELACIONES MEDIOS- FINES EN EL ADO 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642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-5542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0" y="-41572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Análisis de alternativas de solución al problema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8545" y="581881"/>
            <a:ext cx="1188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Son las diversas formas de cómo puede solucionarse el problema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De las soluciones alternativas que se planteen y de su valoración surge la estrategia que se decide para el proyecto (</a:t>
            </a:r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estrategia de intervención</a:t>
            </a:r>
            <a:r>
              <a:rPr lang="es-ES" sz="2800" dirty="0">
                <a:latin typeface="Arial Black" panose="020B0A04020102020204" pitchFamily="34" charset="0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28655" y="3117273"/>
            <a:ext cx="3311236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ALTERNATIVAS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5855" y="3325091"/>
            <a:ext cx="2008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SIMPLES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69933" y="3408218"/>
            <a:ext cx="3034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COMPUESTAS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784764" y="3325091"/>
            <a:ext cx="1136072" cy="3154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550727" y="3408218"/>
            <a:ext cx="1108364" cy="2322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7091" y="3931438"/>
            <a:ext cx="7162800" cy="26776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Un “sendero” en el ADO:  empieza en una raíz (medio que no es generado por otros medios), pasa por el tronco (objetivo central) y termina en una hoja (un efecto que no provoca otros efectos)</a:t>
            </a:r>
          </a:p>
        </p:txBody>
      </p:sp>
      <p:sp>
        <p:nvSpPr>
          <p:cNvPr id="17" name="Curved Right Arrow 16"/>
          <p:cNvSpPr/>
          <p:nvPr/>
        </p:nvSpPr>
        <p:spPr>
          <a:xfrm rot="1866922">
            <a:off x="225011" y="3222336"/>
            <a:ext cx="526473" cy="650048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2060" y="4322625"/>
            <a:ext cx="4334413" cy="224676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Combinación de alternativas simples, o visualmente, una combinación de varios senderos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9892145" y="3848311"/>
            <a:ext cx="290946" cy="47431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445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73" y="193964"/>
            <a:ext cx="11707091" cy="64562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24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385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Función básica del análisis de alternativas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0108" y="794499"/>
            <a:ext cx="118872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latin typeface="Arial Black" panose="020B0A04020102020204" pitchFamily="34" charset="0"/>
              </a:rPr>
              <a:t>Comparar las diferentes opciones que pueden identificarse</a:t>
            </a: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en el árbol de objetivos para: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Rechazar las que no nos parezcan deseables o presentan un grado excesivo de incertidumbre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Seleccionar la alternativa que parece óptima, que permitirá formular el objetivo del futuro proyecto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9213" y="3495381"/>
            <a:ext cx="11606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rgbClr val="0070C0"/>
                </a:solidFill>
                <a:latin typeface="Arial Black" panose="020B0A04020102020204" pitchFamily="34" charset="0"/>
              </a:rPr>
              <a:t>Los procedimientos para realizar la selección son muy variados y no puede ofrecerse una “receta” de validez universal</a:t>
            </a:r>
            <a:endParaRPr lang="en-US" sz="24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9213" y="5160598"/>
            <a:ext cx="11503742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dirty="0">
                <a:latin typeface="Arial Black" panose="020B0A04020102020204" pitchFamily="34" charset="0"/>
              </a:rPr>
              <a:t>Preferencias de las instituciones participantes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dirty="0">
                <a:latin typeface="Arial Black" panose="020B0A04020102020204" pitchFamily="34" charset="0"/>
              </a:rPr>
              <a:t>En todos los casos debe mediar una valoración exhaustiva de las alternativas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1161" y="4586748"/>
            <a:ext cx="6563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Factores que determinan la selección</a:t>
            </a:r>
            <a:endParaRPr lang="en-U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07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13851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385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Valoración de las alternativas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4968" y="796413"/>
            <a:ext cx="116364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latin typeface="Arial Black" panose="020B0A04020102020204" pitchFamily="34" charset="0"/>
              </a:rPr>
              <a:t>Seleccionar criterios para comparar que se consideran significativos. 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5975" y="1946792"/>
            <a:ext cx="1976284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lvl="0" algn="just"/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Ejemplos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580968" y="1750520"/>
            <a:ext cx="9350477" cy="95410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Costes, riesgos, prioridad, tiempo, viabilidad, empleo de recursos locales, etc.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27756" y="2920184"/>
            <a:ext cx="212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ESCALAS</a:t>
            </a:r>
            <a:endParaRPr lang="en-US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6194" y="3849329"/>
            <a:ext cx="22860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Arial Black" panose="020B0A04020102020204" pitchFamily="34" charset="0"/>
              </a:rPr>
              <a:t>Cualitativas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88594" y="3790337"/>
            <a:ext cx="246298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Cuantitativas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17991" y="4513006"/>
            <a:ext cx="4837470" cy="95410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Bueno-regular-</a:t>
            </a:r>
            <a:r>
              <a:rPr lang="en-US" dirty="0" err="1"/>
              <a:t>malo</a:t>
            </a:r>
            <a:r>
              <a:rPr lang="en-US" dirty="0"/>
              <a:t>; alto-</a:t>
            </a:r>
            <a:r>
              <a:rPr lang="en-US" dirty="0" err="1"/>
              <a:t>medio</a:t>
            </a:r>
            <a:r>
              <a:rPr lang="en-US" dirty="0"/>
              <a:t>-</a:t>
            </a:r>
            <a:r>
              <a:rPr lang="en-US" dirty="0" err="1"/>
              <a:t>bajo</a:t>
            </a:r>
            <a:r>
              <a:rPr lang="en-US" dirty="0"/>
              <a:t>, etc.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95419" y="4468761"/>
            <a:ext cx="3805084" cy="95410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Escala numérica predeterminada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40658" y="5648641"/>
            <a:ext cx="1097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Se evalúa cada alternativa para cada criterio según los valores de la escala seleccionada</a:t>
            </a:r>
            <a:endParaRPr lang="en-U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3008671" y="3259394"/>
            <a:ext cx="1342103" cy="58993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848168" y="3200400"/>
            <a:ext cx="1292942" cy="58993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72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955964" y="4447320"/>
            <a:ext cx="107095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kumimoji="0" lang="es-ES_tradn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Tema 3</a:t>
            </a:r>
            <a:r>
              <a:rPr kumimoji="0" lang="es-ES_tradnl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: In</a:t>
            </a:r>
            <a:r>
              <a:rPr lang="es-ES" sz="2800" dirty="0" err="1">
                <a:solidFill>
                  <a:srgbClr val="002060"/>
                </a:solidFill>
                <a:latin typeface="Arial Black" panose="020B0A04020102020204" pitchFamily="34" charset="0"/>
              </a:rPr>
              <a:t>volucrados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 y objetivos. La alternativa óptima de solución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8" y="-5888"/>
            <a:ext cx="6045989" cy="21459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7176649" y="62346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CURSO DE POSGRADO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246916" y="2701646"/>
            <a:ext cx="9712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GESTIÓN DE PROYECTOS I + D + i</a:t>
            </a:r>
          </a:p>
        </p:txBody>
      </p:sp>
    </p:spTree>
    <p:extLst>
      <p:ext uri="{BB962C8B-B14F-4D97-AF65-F5344CB8AC3E}">
        <p14:creationId xmlns:p14="http://schemas.microsoft.com/office/powerpoint/2010/main" val="3531177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3851"/>
            <a:ext cx="12192000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sz="2400" dirty="0"/>
              <a:t>Ejemplo valoración alternativas generación desechos plásticos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1055" y="665018"/>
            <a:ext cx="7093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Análisis cualitativo de alternativas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496708"/>
              </p:ext>
            </p:extLst>
          </p:nvPr>
        </p:nvGraphicFramePr>
        <p:xfrm>
          <a:off x="324465" y="1269135"/>
          <a:ext cx="11503740" cy="4449064"/>
        </p:xfrm>
        <a:graphic>
          <a:graphicData uri="http://schemas.openxmlformats.org/drawingml/2006/table">
            <a:tbl>
              <a:tblPr firstRow="1" firstCol="1" bandRow="1"/>
              <a:tblGrid>
                <a:gridCol w="2639961">
                  <a:extLst>
                    <a:ext uri="{9D8B030D-6E8A-4147-A177-3AD203B41FA5}">
                      <a16:colId xmlns:a16="http://schemas.microsoft.com/office/drawing/2014/main" val="1582299459"/>
                    </a:ext>
                  </a:extLst>
                </a:gridCol>
                <a:gridCol w="2315497">
                  <a:extLst>
                    <a:ext uri="{9D8B030D-6E8A-4147-A177-3AD203B41FA5}">
                      <a16:colId xmlns:a16="http://schemas.microsoft.com/office/drawing/2014/main" val="1125405165"/>
                    </a:ext>
                  </a:extLst>
                </a:gridCol>
                <a:gridCol w="2757948">
                  <a:extLst>
                    <a:ext uri="{9D8B030D-6E8A-4147-A177-3AD203B41FA5}">
                      <a16:colId xmlns:a16="http://schemas.microsoft.com/office/drawing/2014/main" val="3968760386"/>
                    </a:ext>
                  </a:extLst>
                </a:gridCol>
                <a:gridCol w="3790334">
                  <a:extLst>
                    <a:ext uri="{9D8B030D-6E8A-4147-A177-3AD203B41FA5}">
                      <a16:colId xmlns:a16="http://schemas.microsoft.com/office/drawing/2014/main" val="3298129381"/>
                    </a:ext>
                  </a:extLst>
                </a:gridCol>
              </a:tblGrid>
              <a:tr h="145045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Criterios</a:t>
                      </a:r>
                      <a:endParaRPr lang="en-US" sz="2000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Alternativas</a:t>
                      </a:r>
                      <a:endParaRPr lang="en-US" sz="2000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102254"/>
                  </a:ext>
                </a:extLst>
              </a:tr>
              <a:tr h="10740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Mejorada la gestión de residuos plásticos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Promovidas alternativas sostenibles al plástico 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Aumentada la información y educación sobre la gestión de plásticos y alternativas sostenibles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0621949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Prioridad 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7990902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Tiempo 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Largo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859007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Impacto social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550536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Probabilidad 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902443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Viabilidad institucional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Bajo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366576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Aprovechamiento recursos locales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Bajo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Medio 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412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019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385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Ejemplo valoración alternativas barrio Los Chorrillos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1056" y="576530"/>
            <a:ext cx="7581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Análisis cuantitativo de alternativas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954067"/>
              </p:ext>
            </p:extLst>
          </p:nvPr>
        </p:nvGraphicFramePr>
        <p:xfrm>
          <a:off x="235975" y="1066627"/>
          <a:ext cx="11651225" cy="3403668"/>
        </p:xfrm>
        <a:graphic>
          <a:graphicData uri="http://schemas.openxmlformats.org/drawingml/2006/table">
            <a:tbl>
              <a:tblPr firstRow="1" firstCol="1" bandRow="1"/>
              <a:tblGrid>
                <a:gridCol w="2330245">
                  <a:extLst>
                    <a:ext uri="{9D8B030D-6E8A-4147-A177-3AD203B41FA5}">
                      <a16:colId xmlns:a16="http://schemas.microsoft.com/office/drawing/2014/main" val="3876279057"/>
                    </a:ext>
                  </a:extLst>
                </a:gridCol>
                <a:gridCol w="1873045">
                  <a:extLst>
                    <a:ext uri="{9D8B030D-6E8A-4147-A177-3AD203B41FA5}">
                      <a16:colId xmlns:a16="http://schemas.microsoft.com/office/drawing/2014/main" val="218441257"/>
                    </a:ext>
                  </a:extLst>
                </a:gridCol>
                <a:gridCol w="2787445">
                  <a:extLst>
                    <a:ext uri="{9D8B030D-6E8A-4147-A177-3AD203B41FA5}">
                      <a16:colId xmlns:a16="http://schemas.microsoft.com/office/drawing/2014/main" val="560191800"/>
                    </a:ext>
                  </a:extLst>
                </a:gridCol>
                <a:gridCol w="2330245">
                  <a:extLst>
                    <a:ext uri="{9D8B030D-6E8A-4147-A177-3AD203B41FA5}">
                      <a16:colId xmlns:a16="http://schemas.microsoft.com/office/drawing/2014/main" val="480179030"/>
                    </a:ext>
                  </a:extLst>
                </a:gridCol>
                <a:gridCol w="2330245">
                  <a:extLst>
                    <a:ext uri="{9D8B030D-6E8A-4147-A177-3AD203B41FA5}">
                      <a16:colId xmlns:a16="http://schemas.microsoft.com/office/drawing/2014/main" val="301250144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Criterios</a:t>
                      </a:r>
                      <a:endParaRPr lang="en-US" sz="1800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Coeficiente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Alternativas</a:t>
                      </a:r>
                      <a:endParaRPr lang="en-US" sz="1800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3220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Gestión de residuos plásticos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Alternativas sostenibles  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Información y educación 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2610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Prioridad 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3                            12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2                        8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1                        4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56548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Tiempo 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1                              2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3                        6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3                        6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650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Impacto social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3                            12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1                        4                       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5                      20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269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Probabilidad 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2                              6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2                        6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2                        6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899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Viabilidad institucional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3                            12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1                        4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2                        8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3370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Aprovechamiento recursos locales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5                              5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3                        3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5                        5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1827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47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31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49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45127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5976" y="4896476"/>
            <a:ext cx="9099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Arial Black" panose="020B0A04020102020204" pitchFamily="34" charset="0"/>
              </a:rPr>
              <a:t>Escala</a:t>
            </a:r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:</a:t>
            </a:r>
            <a:r>
              <a:rPr lang="es-ES" sz="2400" dirty="0">
                <a:latin typeface="Arial Black" panose="020B0A04020102020204" pitchFamily="34" charset="0"/>
              </a:rPr>
              <a:t> 1-5 (5 la más alta valoración y 1 la más baja)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976" y="5299149"/>
            <a:ext cx="11046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Coeficientes:</a:t>
            </a:r>
            <a:r>
              <a:rPr lang="es-ES" sz="2400" dirty="0">
                <a:latin typeface="Arial Black" panose="020B0A04020102020204" pitchFamily="34" charset="0"/>
              </a:rPr>
              <a:t> importancia relativa de cada criterio (ponderación)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5976" y="5722383"/>
            <a:ext cx="11651224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Arial Black" panose="020B0A04020102020204" pitchFamily="34" charset="0"/>
              </a:rPr>
              <a:t>Se evalúa c/criterio en c/alternativa y se multiplica por coeficiente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5976" y="6312314"/>
            <a:ext cx="10309122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El total de puntuaciones sugiere la estrategia más probable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958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-13859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Selección de la alternativa óptima en ejemplo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8545" y="692727"/>
            <a:ext cx="119010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La </a:t>
            </a:r>
            <a:r>
              <a:rPr lang="es-ES" sz="2800" dirty="0">
                <a:solidFill>
                  <a:srgbClr val="00B0F0"/>
                </a:solidFill>
                <a:latin typeface="Arial Black" panose="020B0A04020102020204" pitchFamily="34" charset="0"/>
              </a:rPr>
              <a:t>alternativa 2</a:t>
            </a:r>
            <a:r>
              <a:rPr lang="es-ES" sz="2800" dirty="0">
                <a:latin typeface="Arial Black" panose="020B0A04020102020204" pitchFamily="34" charset="0"/>
              </a:rPr>
              <a:t> está muy debajo en las valoraciones respecto a las otras dos.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0945" y="2084448"/>
            <a:ext cx="11748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La </a:t>
            </a:r>
            <a:r>
              <a:rPr lang="es-ES" dirty="0">
                <a:solidFill>
                  <a:srgbClr val="00B0F0"/>
                </a:solidFill>
              </a:rPr>
              <a:t>alternativa 3</a:t>
            </a:r>
            <a:r>
              <a:rPr lang="es-ES" dirty="0"/>
              <a:t> es la mejor valorada en lo cuantitativo; pero la puntuación está muy cercana a la 1.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1782" y="3356382"/>
            <a:ext cx="11513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Una posibilidad</a:t>
            </a:r>
            <a:r>
              <a:rPr lang="es-ES" dirty="0">
                <a:solidFill>
                  <a:srgbClr val="00B0F0"/>
                </a:solidFill>
              </a:rPr>
              <a:t> </a:t>
            </a:r>
            <a:r>
              <a:rPr lang="es-ES" dirty="0"/>
              <a:t>sería </a:t>
            </a:r>
            <a:r>
              <a:rPr lang="es-ES" dirty="0">
                <a:solidFill>
                  <a:srgbClr val="0070C0"/>
                </a:solidFill>
              </a:rPr>
              <a:t>combinar las alternativas 1 y 3</a:t>
            </a:r>
            <a:r>
              <a:rPr lang="es-ES" dirty="0"/>
              <a:t>. Lo determina el equipo del proyecto.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15391" y="4709213"/>
            <a:ext cx="3287552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Se escoge 1+ 3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40325" y="4431661"/>
            <a:ext cx="35329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i="1" dirty="0">
                <a:solidFill>
                  <a:srgbClr val="C00000"/>
                </a:solidFill>
                <a:latin typeface="Arial Black" panose="020B0A04020102020204" pitchFamily="34" charset="0"/>
              </a:rPr>
              <a:t>ESTRATEGIA DE INTERVENCIÓN</a:t>
            </a:r>
          </a:p>
        </p:txBody>
      </p:sp>
      <p:sp>
        <p:nvSpPr>
          <p:cNvPr id="14" name="Left Arrow 13"/>
          <p:cNvSpPr/>
          <p:nvPr/>
        </p:nvSpPr>
        <p:spPr>
          <a:xfrm>
            <a:off x="6262255" y="4828535"/>
            <a:ext cx="1634836" cy="315402"/>
          </a:xfrm>
          <a:prstGeom prst="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Down Arrow 5"/>
          <p:cNvSpPr/>
          <p:nvPr/>
        </p:nvSpPr>
        <p:spPr>
          <a:xfrm>
            <a:off x="2743200" y="5312028"/>
            <a:ext cx="722671" cy="48409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816707" y="5698220"/>
            <a:ext cx="8098202" cy="95410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Definidos en el ADO los medios y el fin con los que se trabajará en el proyecto</a:t>
            </a:r>
          </a:p>
        </p:txBody>
      </p:sp>
    </p:spTree>
    <p:extLst>
      <p:ext uri="{BB962C8B-B14F-4D97-AF65-F5344CB8AC3E}">
        <p14:creationId xmlns:p14="http://schemas.microsoft.com/office/powerpoint/2010/main" val="3734447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523215"/>
            <a:ext cx="12192000" cy="64633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-5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ESTUDIO INDEPENDIENTE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21673" y="536753"/>
            <a:ext cx="1177636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A partir del árbol de problemas elaborado para su propuesta de proyecto:</a:t>
            </a:r>
          </a:p>
          <a:p>
            <a:pPr algn="just"/>
            <a:endParaRPr lang="es-ES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s-ES" sz="2800" dirty="0">
                <a:latin typeface="Arial Black" panose="020B0A04020102020204" pitchFamily="34" charset="0"/>
              </a:rPr>
              <a:t>Realice el análisis de involucrados.</a:t>
            </a:r>
          </a:p>
          <a:p>
            <a:pPr marL="514350" indent="-514350" algn="just">
              <a:buAutoNum type="arabicPeriod"/>
            </a:pPr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2. Construya el árbol de objetivos. 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3. Identifique las alternativas de solución a su problema.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4. Valore las alternativas identificadas.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4. Seleccione la estrategia de intervención para su proyecto y fundamente su selección.</a:t>
            </a:r>
          </a:p>
        </p:txBody>
      </p:sp>
    </p:spTree>
    <p:extLst>
      <p:ext uri="{BB962C8B-B14F-4D97-AF65-F5344CB8AC3E}">
        <p14:creationId xmlns:p14="http://schemas.microsoft.com/office/powerpoint/2010/main" val="3655522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6" y="17572"/>
            <a:ext cx="5039264" cy="33490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</p:pic>
      <p:sp>
        <p:nvSpPr>
          <p:cNvPr id="3" name="CuadroTexto 2"/>
          <p:cNvSpPr txBox="1"/>
          <p:nvPr/>
        </p:nvSpPr>
        <p:spPr>
          <a:xfrm rot="17352146">
            <a:off x="-253797" y="1192813"/>
            <a:ext cx="2374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Objetivo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5277012" y="193945"/>
            <a:ext cx="6845713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lvl="0" algn="ctr">
              <a:lnSpc>
                <a:spcPct val="150000"/>
              </a:lnSpc>
            </a:pPr>
            <a:r>
              <a:rPr lang="es-ES" dirty="0">
                <a:solidFill>
                  <a:prstClr val="black"/>
                </a:solidFill>
              </a:rPr>
              <a:t>Formular los objetivos de un proyecto a partir del árbol de problemas y del análisis de involucrados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7748" y="4281055"/>
            <a:ext cx="11718725" cy="19643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lvl="0" algn="ctr">
              <a:lnSpc>
                <a:spcPct val="150000"/>
              </a:lnSpc>
              <a:defRPr sz="2800">
                <a:solidFill>
                  <a:prstClr val="black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Seleccionar la alternativa óptima de solución al problema central del proyecto entre varias alternativas elaboradas a partir del árbol de objetivos</a:t>
            </a:r>
          </a:p>
        </p:txBody>
      </p:sp>
    </p:spTree>
    <p:extLst>
      <p:ext uri="{BB962C8B-B14F-4D97-AF65-F5344CB8AC3E}">
        <p14:creationId xmlns:p14="http://schemas.microsoft.com/office/powerpoint/2010/main" val="298600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CuadroTexto 57"/>
          <p:cNvSpPr txBox="1"/>
          <p:nvPr/>
        </p:nvSpPr>
        <p:spPr>
          <a:xfrm>
            <a:off x="-55399" y="-203021"/>
            <a:ext cx="12192000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868885" y="49485"/>
            <a:ext cx="2481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SUMARIO </a:t>
            </a:r>
          </a:p>
        </p:txBody>
      </p:sp>
      <p:grpSp>
        <p:nvGrpSpPr>
          <p:cNvPr id="10" name="Grupo 9"/>
          <p:cNvGrpSpPr/>
          <p:nvPr/>
        </p:nvGrpSpPr>
        <p:grpSpPr>
          <a:xfrm>
            <a:off x="370122" y="744181"/>
            <a:ext cx="674915" cy="523220"/>
            <a:chOff x="827313" y="1045029"/>
            <a:chExt cx="674915" cy="523220"/>
          </a:xfrm>
        </p:grpSpPr>
        <p:sp>
          <p:nvSpPr>
            <p:cNvPr id="7" name="Hexágono 6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CuadroTexto 8"/>
            <p:cNvSpPr txBox="1"/>
            <p:nvPr/>
          </p:nvSpPr>
          <p:spPr>
            <a:xfrm>
              <a:off x="936172" y="1045029"/>
              <a:ext cx="4354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1</a:t>
              </a:r>
            </a:p>
          </p:txBody>
        </p:sp>
      </p:grpSp>
      <p:cxnSp>
        <p:nvCxnSpPr>
          <p:cNvPr id="13" name="Conector recto de flecha 12"/>
          <p:cNvCxnSpPr/>
          <p:nvPr/>
        </p:nvCxnSpPr>
        <p:spPr>
          <a:xfrm>
            <a:off x="914232" y="1253549"/>
            <a:ext cx="100031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/>
          <p:cNvSpPr txBox="1"/>
          <p:nvPr/>
        </p:nvSpPr>
        <p:spPr>
          <a:xfrm>
            <a:off x="1246913" y="4641298"/>
            <a:ext cx="8950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s-ES" dirty="0"/>
              <a:t>Las alternativas de solución del problema. Selección de la alternativa óptima</a:t>
            </a:r>
            <a:endParaRPr kumimoji="0" lang="es-ES_tradnl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391896" y="2871821"/>
            <a:ext cx="674915" cy="523220"/>
            <a:chOff x="827313" y="1045029"/>
            <a:chExt cx="674915" cy="523220"/>
          </a:xfrm>
          <a:solidFill>
            <a:srgbClr val="FF0000"/>
          </a:solidFill>
        </p:grpSpPr>
        <p:sp>
          <p:nvSpPr>
            <p:cNvPr id="21" name="Hexágono 20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936172" y="1045029"/>
              <a:ext cx="435428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_tradnl" sz="2800" dirty="0">
                  <a:solidFill>
                    <a:prstClr val="white"/>
                  </a:solidFill>
                  <a:latin typeface="Arial Black" panose="020B0A04020102020204" pitchFamily="34" charset="0"/>
                </a:rPr>
                <a:t>2</a:t>
              </a:r>
              <a:endParaRPr kumimoji="0" lang="es-ES_tradnl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25" name="Conector recto de flecha 24"/>
          <p:cNvCxnSpPr/>
          <p:nvPr/>
        </p:nvCxnSpPr>
        <p:spPr>
          <a:xfrm flipV="1">
            <a:off x="894441" y="3395041"/>
            <a:ext cx="8914577" cy="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upo 25"/>
          <p:cNvGrpSpPr/>
          <p:nvPr/>
        </p:nvGrpSpPr>
        <p:grpSpPr>
          <a:xfrm>
            <a:off x="433453" y="4603671"/>
            <a:ext cx="674915" cy="523220"/>
            <a:chOff x="827313" y="1045029"/>
            <a:chExt cx="674915" cy="523220"/>
          </a:xfrm>
          <a:solidFill>
            <a:srgbClr val="7030A0"/>
          </a:solidFill>
        </p:grpSpPr>
        <p:sp>
          <p:nvSpPr>
            <p:cNvPr id="27" name="Hexágono 26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CuadroTexto 27"/>
            <p:cNvSpPr txBox="1"/>
            <p:nvPr/>
          </p:nvSpPr>
          <p:spPr>
            <a:xfrm>
              <a:off x="936172" y="1045029"/>
              <a:ext cx="435428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_tradnl" sz="2800" dirty="0">
                  <a:solidFill>
                    <a:prstClr val="white"/>
                  </a:solidFill>
                  <a:latin typeface="Arial Black" panose="020B0A04020102020204" pitchFamily="34" charset="0"/>
                </a:rPr>
                <a:t>3</a:t>
              </a:r>
              <a:endParaRPr kumimoji="0" lang="es-ES_tradnl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31" name="Conector recto de flecha 30"/>
          <p:cNvCxnSpPr/>
          <p:nvPr/>
        </p:nvCxnSpPr>
        <p:spPr>
          <a:xfrm flipV="1">
            <a:off x="769764" y="5081377"/>
            <a:ext cx="9708063" cy="455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/>
          <p:cNvSpPr txBox="1"/>
          <p:nvPr/>
        </p:nvSpPr>
        <p:spPr>
          <a:xfrm>
            <a:off x="1130132" y="2947964"/>
            <a:ext cx="8498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Análisis de objetivos. El árbol de objetivos</a:t>
            </a:r>
            <a:endParaRPr kumimoji="0" lang="es-ES_tradnl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149943" y="730328"/>
            <a:ext cx="9573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Análisis de involucrados en la problemática a solucionar </a:t>
            </a:r>
          </a:p>
        </p:txBody>
      </p:sp>
    </p:spTree>
    <p:extLst>
      <p:ext uri="{BB962C8B-B14F-4D97-AF65-F5344CB8AC3E}">
        <p14:creationId xmlns:p14="http://schemas.microsoft.com/office/powerpoint/2010/main" val="2815068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5029213" y="55415"/>
            <a:ext cx="6913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CICLO DE VIDA DE UN PROYECTO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678839" y="969810"/>
            <a:ext cx="5721965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Identificación</a:t>
            </a:r>
            <a:r>
              <a:rPr lang="es-ES" sz="2800" dirty="0">
                <a:latin typeface="Arial Black" panose="020B0A04020102020204" pitchFamily="34" charset="0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rgbClr val="7030A0"/>
                </a:solidFill>
                <a:latin typeface="Arial Black" panose="020B0A04020102020204" pitchFamily="34" charset="0"/>
              </a:rPr>
              <a:t>Análisis de problemas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Análisis de involucrados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Análisis de objetivos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Análisis de</a:t>
            </a:r>
            <a:r>
              <a:rPr lang="es-ES" sz="2800" dirty="0">
                <a:latin typeface="Arial Black" panose="020B0A04020102020204" pitchFamily="34" charset="0"/>
              </a:rPr>
              <a:t> alternativas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659100" y="1603866"/>
            <a:ext cx="1510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FASES</a:t>
            </a:r>
          </a:p>
        </p:txBody>
      </p:sp>
      <p:sp>
        <p:nvSpPr>
          <p:cNvPr id="7" name="CuadroTexto 6"/>
          <p:cNvSpPr txBox="1"/>
          <p:nvPr/>
        </p:nvSpPr>
        <p:spPr>
          <a:xfrm rot="20640584">
            <a:off x="5689392" y="3722103"/>
            <a:ext cx="327236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>
                <a:solidFill>
                  <a:srgbClr val="FF0000"/>
                </a:solidFill>
              </a:rPr>
              <a:t>2. Formulación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7938653" y="5333994"/>
            <a:ext cx="297873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4. Evaluación</a:t>
            </a:r>
          </a:p>
        </p:txBody>
      </p:sp>
      <p:sp>
        <p:nvSpPr>
          <p:cNvPr id="11" name="CuadroTexto 10"/>
          <p:cNvSpPr txBox="1"/>
          <p:nvPr/>
        </p:nvSpPr>
        <p:spPr>
          <a:xfrm rot="1862208">
            <a:off x="573550" y="4791619"/>
            <a:ext cx="276859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pPr algn="just"/>
            <a:r>
              <a:rPr lang="es-ES" dirty="0"/>
              <a:t>3. Ejecución</a:t>
            </a:r>
          </a:p>
        </p:txBody>
      </p:sp>
    </p:spTree>
    <p:extLst>
      <p:ext uri="{BB962C8B-B14F-4D97-AF65-F5344CB8AC3E}">
        <p14:creationId xmlns:p14="http://schemas.microsoft.com/office/powerpoint/2010/main" val="3721257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" y="1385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Arial Black" panose="020B0A04020102020204" pitchFamily="34" charset="0"/>
              </a:rPr>
              <a:t>Análisis de involucrados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16182" y="720424"/>
            <a:ext cx="2230581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Grupos de personas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10545" y="761987"/>
            <a:ext cx="2854037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Instituciones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20545" y="720424"/>
            <a:ext cx="2258291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Empresas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1773364"/>
            <a:ext cx="3325091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Organizaciones </a:t>
            </a:r>
          </a:p>
        </p:txBody>
      </p:sp>
      <p:sp>
        <p:nvSpPr>
          <p:cNvPr id="7" name="TextBox 6"/>
          <p:cNvSpPr txBox="1"/>
          <p:nvPr/>
        </p:nvSpPr>
        <p:spPr>
          <a:xfrm rot="20528177">
            <a:off x="1399306" y="2227309"/>
            <a:ext cx="3588328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>
                <a:solidFill>
                  <a:srgbClr val="C00000"/>
                </a:solidFill>
              </a:rPr>
              <a:t>STAKEHOLDERS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1491" y="2812460"/>
            <a:ext cx="6359236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¿a quiénes afecta el problema?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5004" y="3796133"/>
            <a:ext cx="4932218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>
                <a:solidFill>
                  <a:srgbClr val="002060"/>
                </a:solidFill>
              </a:rPr>
              <a:t>Involucrados-problema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99571" y="3851551"/>
            <a:ext cx="491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Constituyen una unidad</a:t>
            </a:r>
          </a:p>
        </p:txBody>
      </p:sp>
      <p:sp>
        <p:nvSpPr>
          <p:cNvPr id="13" name="Left Arrow 12"/>
          <p:cNvSpPr/>
          <p:nvPr/>
        </p:nvSpPr>
        <p:spPr>
          <a:xfrm>
            <a:off x="5929745" y="4017804"/>
            <a:ext cx="775855" cy="24612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665004" y="4461148"/>
            <a:ext cx="110420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Cada problema tiene su nombre y apellido social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latin typeface="Arial Black" panose="020B0A04020102020204" pitchFamily="34" charset="0"/>
              </a:rPr>
              <a:t>No existe problema general que afecte de igual manera a todo el mundo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194" y="5899359"/>
            <a:ext cx="11046541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Indistintamente</a:t>
            </a:r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 se </a:t>
            </a:r>
            <a:r>
              <a:rPr lang="en-US" sz="2800" dirty="0" err="1">
                <a:solidFill>
                  <a:schemeClr val="bg1"/>
                </a:solidFill>
                <a:latin typeface="Arial Black" panose="020B0A04020102020204" pitchFamily="34" charset="0"/>
              </a:rPr>
              <a:t>puede</a:t>
            </a:r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 Black" panose="020B0A04020102020204" pitchFamily="34" charset="0"/>
              </a:rPr>
              <a:t>comenzar</a:t>
            </a:r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 por </a:t>
            </a:r>
            <a:r>
              <a:rPr lang="en-US" sz="2800" dirty="0" err="1">
                <a:solidFill>
                  <a:schemeClr val="bg1"/>
                </a:solidFill>
                <a:latin typeface="Arial Black" panose="020B0A04020102020204" pitchFamily="34" charset="0"/>
              </a:rPr>
              <a:t>análisis</a:t>
            </a:r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 de </a:t>
            </a:r>
            <a:r>
              <a:rPr lang="en-US" sz="28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involucrados</a:t>
            </a:r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 o de </a:t>
            </a:r>
            <a:r>
              <a:rPr lang="en-US" sz="2800" dirty="0" err="1">
                <a:solidFill>
                  <a:schemeClr val="bg1"/>
                </a:solidFill>
                <a:latin typeface="Arial Black" panose="020B0A04020102020204" pitchFamily="34" charset="0"/>
              </a:rPr>
              <a:t>problemas</a:t>
            </a:r>
            <a:endParaRPr lang="en-US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507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" y="1385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Arial Black" panose="020B0A04020102020204" pitchFamily="34" charset="0"/>
              </a:rPr>
              <a:t>Análisis de involucrados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371675"/>
              </p:ext>
            </p:extLst>
          </p:nvPr>
        </p:nvGraphicFramePr>
        <p:xfrm>
          <a:off x="58994" y="595192"/>
          <a:ext cx="12078927" cy="4260835"/>
        </p:xfrm>
        <a:graphic>
          <a:graphicData uri="http://schemas.openxmlformats.org/drawingml/2006/table">
            <a:tbl>
              <a:tblPr firstRow="1" firstCol="1" bandRow="1"/>
              <a:tblGrid>
                <a:gridCol w="2772663">
                  <a:extLst>
                    <a:ext uri="{9D8B030D-6E8A-4147-A177-3AD203B41FA5}">
                      <a16:colId xmlns:a16="http://schemas.microsoft.com/office/drawing/2014/main" val="929529456"/>
                    </a:ext>
                  </a:extLst>
                </a:gridCol>
                <a:gridCol w="9306264">
                  <a:extLst>
                    <a:ext uri="{9D8B030D-6E8A-4147-A177-3AD203B41FA5}">
                      <a16:colId xmlns:a16="http://schemas.microsoft.com/office/drawing/2014/main" val="2097551894"/>
                    </a:ext>
                  </a:extLst>
                </a:gridCol>
              </a:tblGrid>
              <a:tr h="543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MOMENTOS</a:t>
                      </a: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  </a:t>
                      </a:r>
                      <a:endParaRPr lang="es-E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EXPLICACION</a:t>
                      </a:r>
                      <a:endParaRPr lang="es-ES" sz="2400" dirty="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841186"/>
                  </a:ext>
                </a:extLst>
              </a:tr>
              <a:tr h="91124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Identificación</a:t>
                      </a: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 </a:t>
                      </a:r>
                      <a:endParaRPr lang="es-E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Elaborar listado de todos los agentes directos e indirectos involucrados</a:t>
                      </a:r>
                      <a:endParaRPr lang="es-E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697435"/>
                  </a:ext>
                </a:extLst>
              </a:tr>
              <a:tr h="92671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s-ES" sz="24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MFPGKI+TimesNewRoman"/>
                      </a:endParaRP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s-ES" sz="24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MFPGKI+TimesNewRoman"/>
                      </a:endParaRP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Descripción</a:t>
                      </a:r>
                      <a:endParaRPr lang="es-ES" sz="24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¿Quién o quiénes se encuentran en situación de mayor necesidad? ¿Quién o quiénes parecen tener mayores posibilidades de aprovechar los beneficios generados por la intervención? ¿Qué conflictos puede suponerse que ocurrirán al apoyar a determinados grupos?</a:t>
                      </a:r>
                      <a:endParaRPr lang="es-E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043171"/>
                  </a:ext>
                </a:extLst>
              </a:tr>
              <a:tr h="71988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" sz="24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Categorización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Beneficiarios directos, Beneficiarios indirectos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MFPGKI+TimesNewRoman"/>
                        </a:rPr>
                        <a:t>Neutrales/excluidos, Perjudicados/oponentes</a:t>
                      </a:r>
                      <a:endParaRPr lang="es-E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52737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6478" y="5427406"/>
            <a:ext cx="250722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Explicación </a:t>
            </a:r>
            <a:endParaRPr lang="en-US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67665" y="5132441"/>
            <a:ext cx="8908025" cy="138499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Fundamentación de algunas clasificaciones que pudieran variar dependiendo del curso que tome el proyecto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340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7706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1827876"/>
            <a:ext cx="9365673" cy="2970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200" dirty="0">
                <a:solidFill>
                  <a:srgbClr val="002060"/>
                </a:solidFill>
                <a:latin typeface="Arial Black" panose="020B0A04020102020204" pitchFamily="34" charset="0"/>
              </a:rPr>
              <a:t>ANÁLISIS DE INVOLUCRADOS PARA EL EJEMPLO DE GENERACIÓN DE RESIDUOS PLÁSTICOS EN EL SECTOR ALIMENTARIO</a:t>
            </a:r>
          </a:p>
        </p:txBody>
      </p:sp>
    </p:spTree>
    <p:extLst>
      <p:ext uri="{BB962C8B-B14F-4D97-AF65-F5344CB8AC3E}">
        <p14:creationId xmlns:p14="http://schemas.microsoft.com/office/powerpoint/2010/main" val="3066216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36FBC-1044-26D6-5AB1-9F188FC76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6B408F-87E2-C6AC-8545-048AA72C630C}"/>
              </a:ext>
            </a:extLst>
          </p:cNvPr>
          <p:cNvSpPr txBox="1"/>
          <p:nvPr/>
        </p:nvSpPr>
        <p:spPr>
          <a:xfrm>
            <a:off x="210343" y="221226"/>
            <a:ext cx="1181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EJEMPLO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: Generación de residuos plásticos en el sector alimentario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FA08A4-21D5-B50E-AEEF-F001B3D3F49A}"/>
              </a:ext>
            </a:extLst>
          </p:cNvPr>
          <p:cNvSpPr txBox="1"/>
          <p:nvPr/>
        </p:nvSpPr>
        <p:spPr>
          <a:xfrm>
            <a:off x="943897" y="1230707"/>
            <a:ext cx="10913806" cy="480131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La industria alimentaria utiliza una cantidad considerable de plásticos de un solo uso para empaques, envases y utensilios, lo que contribuye a la contaminación y el daño ambiental, pues los plásticos desechados, que no se reciclan adecuadamente, terminan en vertederos, océanos y otros ecosistemas, afectando la fauna y flora. La contaminación plástica puede ingresar a la cadena alimentaria, afectando la salud humana a través de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microplásticos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en alimentos y agua. Las empresas enfrentan costos crecientes asociados con el desecho y la gestión de residuos plásticos, así como multas por incumplimiento de regulaciones ambientales. Muchos productos alimentarios aún dependen de empaques plásticos convencionales, ya que las alternativas biodegradables a menudo son más costosas o no están disponibles a gran escala. A pesar de la creciente conciencia ambiental, algunas personas pueden tener dudas sobre la efectividad y seguridad de productos alternativos, lo que dificulta su adopción. No todas las empresas, especialmente las pequeñas y medianas, tienen los recursos para invertir en alternativas sostenibles, lo que genera una brecha en la adopción de prácticas ecológicas. La falta de información sobre los efectos de los plásticos y las opciones sostenibles reduce la capacidad de los consumidores para tomar decisiones informadas.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434047-57A0-7C23-A61F-7C750910DA54}"/>
              </a:ext>
            </a:extLst>
          </p:cNvPr>
          <p:cNvSpPr txBox="1"/>
          <p:nvPr/>
        </p:nvSpPr>
        <p:spPr>
          <a:xfrm rot="16200000">
            <a:off x="-1266426" y="3231820"/>
            <a:ext cx="3476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Situación actual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685267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6342</TotalTime>
  <Words>1682</Words>
  <Application>Microsoft Office PowerPoint</Application>
  <PresentationFormat>Widescreen</PresentationFormat>
  <Paragraphs>646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Black</vt:lpstr>
      <vt:lpstr>Calibri</vt:lpstr>
      <vt:lpstr>Calibri Light</vt:lpstr>
      <vt:lpstr>Wingdings</vt:lpstr>
      <vt:lpstr>1_Tema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Andrés</dc:creator>
  <cp:lastModifiedBy>Andrés</cp:lastModifiedBy>
  <cp:revision>369</cp:revision>
  <dcterms:created xsi:type="dcterms:W3CDTF">2018-02-08T20:07:53Z</dcterms:created>
  <dcterms:modified xsi:type="dcterms:W3CDTF">2025-04-20T16:56:50Z</dcterms:modified>
</cp:coreProperties>
</file>