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6" r:id="rId9"/>
    <p:sldId id="267" r:id="rId10"/>
    <p:sldId id="268" r:id="rId11"/>
    <p:sldId id="269" r:id="rId12"/>
    <p:sldId id="270" r:id="rId13"/>
    <p:sldId id="271" r:id="rId14"/>
    <p:sldId id="264" r:id="rId15"/>
    <p:sldId id="272" r:id="rId16"/>
    <p:sldId id="273" r:id="rId17"/>
    <p:sldId id="274" r:id="rId18"/>
    <p:sldId id="275" r:id="rId19"/>
    <p:sldId id="277" r:id="rId20"/>
    <p:sldId id="278" r:id="rId21"/>
    <p:sldId id="279" r:id="rId22"/>
    <p:sldId id="280" r:id="rId23"/>
    <p:sldId id="281" r:id="rId24"/>
    <p:sldId id="282" r:id="rId25"/>
    <p:sldId id="283" r:id="rId26"/>
    <p:sldId id="265" r:id="rId2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41" autoAdjust="0"/>
  </p:normalViewPr>
  <p:slideViewPr>
    <p:cSldViewPr>
      <p:cViewPr varScale="1">
        <p:scale>
          <a:sx n="71" d="100"/>
          <a:sy n="71" d="100"/>
        </p:scale>
        <p:origin x="-13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B4DA20-B739-4D4D-814E-FD4910CC8CB5}" type="datetimeFigureOut">
              <a:rPr lang="es-ES" smtClean="0"/>
              <a:t>11/02/2026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95AEF-79BE-457C-BA8F-AD12145F2C3E}" type="slidenum">
              <a:rPr lang="es-ES" smtClean="0"/>
              <a:t>‹Nº›</a:t>
            </a:fld>
            <a:endParaRPr lang="es-ES"/>
          </a:p>
        </p:txBody>
      </p:sp>
    </p:spTree>
    <p:extLst>
      <p:ext uri="{BB962C8B-B14F-4D97-AF65-F5344CB8AC3E}">
        <p14:creationId xmlns:p14="http://schemas.microsoft.com/office/powerpoint/2010/main" val="203953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60671BC-03E2-4B3E-9ED5-E017027FA02D}" type="datetimeFigureOut">
              <a:rPr lang="es-ES" smtClean="0"/>
              <a:t>11/02/2026</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BB39171-E4CC-4F7F-93F6-310E1A1846B0}" type="slidenum">
              <a:rPr lang="es-ES" smtClean="0"/>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11/02/2026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11/02/2026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60671BC-03E2-4B3E-9ED5-E017027FA02D}" type="datetimeFigureOut">
              <a:rPr lang="es-ES" smtClean="0"/>
              <a:t>11/02/2026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60671BC-03E2-4B3E-9ED5-E017027FA02D}" type="datetimeFigureOut">
              <a:rPr lang="es-ES" smtClean="0"/>
              <a:t>11/02/2026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11/02/2026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60671BC-03E2-4B3E-9ED5-E017027FA02D}" type="datetimeFigureOut">
              <a:rPr lang="es-ES" smtClean="0"/>
              <a:t>11/02/2026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60671BC-03E2-4B3E-9ED5-E017027FA02D}" type="datetimeFigureOut">
              <a:rPr lang="es-ES" smtClean="0"/>
              <a:t>11/02/2026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671BC-03E2-4B3E-9ED5-E017027FA02D}" type="datetimeFigureOut">
              <a:rPr lang="es-ES" smtClean="0"/>
              <a:t>11/02/2026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11/02/2026</a:t>
            </a:fld>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60671BC-03E2-4B3E-9ED5-E017027FA02D}" type="datetimeFigureOut">
              <a:rPr lang="es-ES" smtClean="0"/>
              <a:t>11/02/2026</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60671BC-03E2-4B3E-9ED5-E017027FA02D}" type="datetimeFigureOut">
              <a:rPr lang="es-ES" smtClean="0"/>
              <a:t>11/02/2026</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BB39171-E4CC-4F7F-93F6-310E1A1846B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788024" y="2420888"/>
            <a:ext cx="3313355" cy="3384376"/>
          </a:xfrm>
        </p:spPr>
        <p:txBody>
          <a:bodyPr>
            <a:normAutofit fontScale="90000"/>
          </a:bodyPr>
          <a:lstStyle/>
          <a:p>
            <a:pPr algn="ctr"/>
            <a:r>
              <a:rPr lang="es-ES" b="1" dirty="0"/>
              <a:t>Tema 1: </a:t>
            </a:r>
            <a:r>
              <a:rPr lang="es-ES" b="1" dirty="0" smtClean="0"/>
              <a:t/>
            </a:r>
            <a:br>
              <a:rPr lang="es-ES" b="1" dirty="0" smtClean="0"/>
            </a:br>
            <a:r>
              <a:rPr lang="es-ES" sz="3100" dirty="0" smtClean="0"/>
              <a:t>La </a:t>
            </a:r>
            <a:r>
              <a:rPr lang="es-ES" sz="3100" dirty="0"/>
              <a:t>Economía Política como ciencia social. Su carácter clasista. La teoría marxista del valor.</a:t>
            </a:r>
          </a:p>
        </p:txBody>
      </p:sp>
      <p:sp>
        <p:nvSpPr>
          <p:cNvPr id="4" name="3 CuadroTexto"/>
          <p:cNvSpPr txBox="1"/>
          <p:nvPr/>
        </p:nvSpPr>
        <p:spPr>
          <a:xfrm>
            <a:off x="611560" y="604067"/>
            <a:ext cx="3400966" cy="1077218"/>
          </a:xfrm>
          <a:prstGeom prst="rect">
            <a:avLst/>
          </a:prstGeom>
          <a:noFill/>
        </p:spPr>
        <p:txBody>
          <a:bodyPr wrap="square" rtlCol="0">
            <a:spAutoFit/>
          </a:bodyPr>
          <a:lstStyle/>
          <a:p>
            <a:pPr algn="ctr"/>
            <a:r>
              <a:rPr lang="es-ES" sz="3200" b="1" dirty="0" smtClean="0"/>
              <a:t>Clase1. Tema II</a:t>
            </a:r>
          </a:p>
          <a:p>
            <a:pPr algn="ctr"/>
            <a:endParaRPr lang="es-ES" sz="3200" b="1"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105" y="2080221"/>
            <a:ext cx="3127421" cy="3140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729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24744"/>
            <a:ext cx="3384376" cy="642937"/>
          </a:xfrm>
        </p:spPr>
        <p:txBody>
          <a:bodyPr rtlCol="0">
            <a:normAutofit fontScale="90000"/>
          </a:bodyPr>
          <a:lstStyle/>
          <a:p>
            <a:pPr eaLnBrk="1" fontAlgn="auto" hangingPunct="1">
              <a:spcAft>
                <a:spcPts val="0"/>
              </a:spcAft>
              <a:defRPr/>
            </a:pPr>
            <a:r>
              <a:rPr lang="es-ES" dirty="0" smtClean="0"/>
              <a:t/>
            </a:r>
            <a:br>
              <a:rPr lang="es-ES" dirty="0" smtClean="0"/>
            </a:br>
            <a:r>
              <a:rPr lang="es-ES" b="1" dirty="0" smtClean="0"/>
              <a:t>Capitalismo= </a:t>
            </a:r>
            <a:br>
              <a:rPr lang="es-ES" b="1" dirty="0" smtClean="0"/>
            </a:br>
            <a:endParaRPr lang="es-ES" b="1" dirty="0"/>
          </a:p>
        </p:txBody>
      </p:sp>
      <p:sp>
        <p:nvSpPr>
          <p:cNvPr id="14339" name="2 Marcador de contenido"/>
          <p:cNvSpPr>
            <a:spLocks noGrp="1"/>
          </p:cNvSpPr>
          <p:nvPr>
            <p:ph idx="1"/>
          </p:nvPr>
        </p:nvSpPr>
        <p:spPr>
          <a:xfrm>
            <a:off x="457200" y="1600200"/>
            <a:ext cx="8229600" cy="4972050"/>
          </a:xfrm>
        </p:spPr>
        <p:txBody>
          <a:bodyPr/>
          <a:lstStyle/>
          <a:p>
            <a:pPr eaLnBrk="1" hangingPunct="1"/>
            <a:r>
              <a:rPr lang="es-ES" sz="3600" dirty="0" smtClean="0"/>
              <a:t>Desarrollo económico?</a:t>
            </a:r>
          </a:p>
          <a:p>
            <a:pPr eaLnBrk="1" hangingPunct="1"/>
            <a:r>
              <a:rPr lang="es-ES" sz="3600" dirty="0" smtClean="0"/>
              <a:t>Industrialización?</a:t>
            </a:r>
          </a:p>
          <a:p>
            <a:pPr eaLnBrk="1" hangingPunct="1"/>
            <a:r>
              <a:rPr lang="es-ES" sz="3600" dirty="0" smtClean="0"/>
              <a:t>Productividad? </a:t>
            </a:r>
          </a:p>
          <a:p>
            <a:pPr eaLnBrk="1" hangingPunct="1"/>
            <a:r>
              <a:rPr lang="es-ES" sz="3600" dirty="0" smtClean="0"/>
              <a:t>Eficiencia?</a:t>
            </a:r>
          </a:p>
        </p:txBody>
      </p:sp>
      <p:pic>
        <p:nvPicPr>
          <p:cNvPr id="4" name="5 Marcador de contenido" descr="libre empres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5364088" y="2780928"/>
            <a:ext cx="3240360" cy="2938636"/>
          </a:xfrm>
          <a:prstGeom prst="rect">
            <a:avLst/>
          </a:prstGeom>
        </p:spPr>
      </p:pic>
    </p:spTree>
    <p:extLst>
      <p:ext uri="{BB962C8B-B14F-4D97-AF65-F5344CB8AC3E}">
        <p14:creationId xmlns:p14="http://schemas.microsoft.com/office/powerpoint/2010/main" val="22498768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p:cNvSpPr>
            <a:spLocks noGrp="1"/>
          </p:cNvSpPr>
          <p:nvPr>
            <p:ph type="title"/>
          </p:nvPr>
        </p:nvSpPr>
        <p:spPr/>
        <p:txBody>
          <a:bodyPr/>
          <a:lstStyle/>
          <a:p>
            <a:pPr eaLnBrk="1" hangingPunct="1"/>
            <a:r>
              <a:rPr lang="es-ES" sz="4800" smtClean="0"/>
              <a:t>Capitalismo=</a:t>
            </a:r>
          </a:p>
        </p:txBody>
      </p:sp>
      <p:sp>
        <p:nvSpPr>
          <p:cNvPr id="15363" name="2 Marcador de contenido"/>
          <p:cNvSpPr>
            <a:spLocks noGrp="1"/>
          </p:cNvSpPr>
          <p:nvPr>
            <p:ph idx="1"/>
          </p:nvPr>
        </p:nvSpPr>
        <p:spPr>
          <a:xfrm>
            <a:off x="323850" y="1700213"/>
            <a:ext cx="8362950" cy="4681537"/>
          </a:xfrm>
        </p:spPr>
        <p:txBody>
          <a:bodyPr/>
          <a:lstStyle/>
          <a:p>
            <a:pPr eaLnBrk="1" hangingPunct="1">
              <a:buFont typeface="Arial" charset="0"/>
              <a:buNone/>
            </a:pPr>
            <a:endParaRPr lang="es-ES" sz="4000" dirty="0" smtClean="0"/>
          </a:p>
          <a:p>
            <a:pPr eaLnBrk="1" hangingPunct="1"/>
            <a:r>
              <a:rPr lang="es-ES" sz="4000" dirty="0" smtClean="0"/>
              <a:t>Acumulación de riquezas?</a:t>
            </a:r>
          </a:p>
          <a:p>
            <a:pPr eaLnBrk="1" hangingPunct="1"/>
            <a:r>
              <a:rPr lang="es-ES" sz="4000" dirty="0" smtClean="0"/>
              <a:t>Prosperidad?</a:t>
            </a:r>
          </a:p>
          <a:p>
            <a:pPr eaLnBrk="1" hangingPunct="1"/>
            <a:r>
              <a:rPr lang="es-ES" sz="4000" dirty="0" smtClean="0"/>
              <a:t>Satisfacción de necesidades?</a:t>
            </a:r>
          </a:p>
          <a:p>
            <a:pPr eaLnBrk="1" hangingPunct="1"/>
            <a:r>
              <a:rPr lang="es-ES" sz="4000" dirty="0" smtClean="0"/>
              <a:t>Felicidad, bienestar, buen vivir?</a:t>
            </a:r>
          </a:p>
          <a:p>
            <a:pPr eaLnBrk="1" hangingPunct="1"/>
            <a:endParaRPr lang="es-ES" sz="4000" dirty="0" smtClean="0"/>
          </a:p>
          <a:p>
            <a:pPr eaLnBrk="1" hangingPunct="1"/>
            <a:endParaRPr lang="es-ES" dirty="0" smtClean="0"/>
          </a:p>
          <a:p>
            <a:pPr eaLnBrk="1" hangingPunct="1"/>
            <a:endParaRPr lang="es-ES" dirty="0" smtClean="0"/>
          </a:p>
        </p:txBody>
      </p:sp>
      <p:pic>
        <p:nvPicPr>
          <p:cNvPr id="3074" name="Picture 2" descr="C:\Users\YANELYS\Downloads\r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836712"/>
            <a:ext cx="2242567"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4475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p:txBody>
          <a:bodyPr/>
          <a:lstStyle/>
          <a:p>
            <a:pPr eaLnBrk="1" hangingPunct="1"/>
            <a:r>
              <a:rPr lang="es-ES" smtClean="0"/>
              <a:t> </a:t>
            </a:r>
          </a:p>
        </p:txBody>
      </p:sp>
      <p:sp>
        <p:nvSpPr>
          <p:cNvPr id="16387" name="Marcador de contenido 2"/>
          <p:cNvSpPr>
            <a:spLocks noGrp="1"/>
          </p:cNvSpPr>
          <p:nvPr>
            <p:ph idx="1"/>
          </p:nvPr>
        </p:nvSpPr>
        <p:spPr/>
        <p:txBody>
          <a:bodyPr/>
          <a:lstStyle/>
          <a:p>
            <a:pPr algn="ctr" eaLnBrk="1" hangingPunct="1">
              <a:buFont typeface="Arial" charset="0"/>
              <a:buNone/>
            </a:pPr>
            <a:r>
              <a:rPr lang="es-ES" sz="6000" smtClean="0"/>
              <a:t>Pero…</a:t>
            </a:r>
          </a:p>
          <a:p>
            <a:pPr eaLnBrk="1" hangingPunct="1"/>
            <a:endParaRPr lang="es-ES" sz="4800" smtClean="0"/>
          </a:p>
          <a:p>
            <a:pPr eaLnBrk="1" hangingPunct="1"/>
            <a:endParaRPr lang="es-ES" sz="4800" smtClean="0"/>
          </a:p>
        </p:txBody>
      </p:sp>
    </p:spTree>
    <p:extLst>
      <p:ext uri="{BB962C8B-B14F-4D97-AF65-F5344CB8AC3E}">
        <p14:creationId xmlns:p14="http://schemas.microsoft.com/office/powerpoint/2010/main" val="3189391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Marcador de contenido 2"/>
          <p:cNvSpPr>
            <a:spLocks noGrp="1"/>
          </p:cNvSpPr>
          <p:nvPr>
            <p:ph idx="1"/>
          </p:nvPr>
        </p:nvSpPr>
        <p:spPr>
          <a:xfrm>
            <a:off x="1115616" y="1412776"/>
            <a:ext cx="6777317" cy="3508977"/>
          </a:xfrm>
        </p:spPr>
        <p:txBody>
          <a:bodyPr>
            <a:normAutofit fontScale="92500" lnSpcReduction="20000"/>
          </a:bodyPr>
          <a:lstStyle/>
          <a:p>
            <a:pPr marL="0" indent="0" eaLnBrk="1" hangingPunct="1">
              <a:buFont typeface="Arial" charset="0"/>
              <a:buNone/>
            </a:pPr>
            <a:r>
              <a:rPr lang="es-ES" sz="6000" i="1" dirty="0" smtClean="0"/>
              <a:t>“El Capitalismo llegó chorreando sangre y lodo por todos los poros.” </a:t>
            </a:r>
          </a:p>
          <a:p>
            <a:pPr marL="0" indent="0" algn="r" eaLnBrk="1" hangingPunct="1">
              <a:buFont typeface="Arial" charset="0"/>
              <a:buNone/>
            </a:pPr>
            <a:r>
              <a:rPr lang="es-ES" sz="4000" dirty="0" smtClean="0"/>
              <a:t>C. Marx</a:t>
            </a:r>
          </a:p>
        </p:txBody>
      </p:sp>
    </p:spTree>
    <p:extLst>
      <p:ext uri="{BB962C8B-B14F-4D97-AF65-F5344CB8AC3E}">
        <p14:creationId xmlns:p14="http://schemas.microsoft.com/office/powerpoint/2010/main" val="425352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YANELYS\Downloads\r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3240360" cy="2592288"/>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YANELYS\Downloads\r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692696"/>
            <a:ext cx="3744416" cy="583264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YANELYS\Downloads\r 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394" y="2708920"/>
            <a:ext cx="4295745"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0505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2678906" y="133240"/>
            <a:ext cx="3857625" cy="868362"/>
          </a:xfrm>
          <a:solidFill>
            <a:schemeClr val="bg1"/>
          </a:solidFill>
        </p:spPr>
        <p:txBody>
          <a:bodyPr>
            <a:noAutofit/>
          </a:bodyPr>
          <a:lstStyle/>
          <a:p>
            <a:pPr>
              <a:defRPr/>
            </a:pPr>
            <a:r>
              <a:rPr lang="es-ES" sz="2800" b="1" dirty="0" smtClean="0">
                <a:solidFill>
                  <a:schemeClr val="tx1"/>
                </a:solidFill>
              </a:rPr>
              <a:t>Grandes contrastes del Capitalismo:</a:t>
            </a:r>
            <a:endParaRPr lang="es-ES" sz="2800" b="1" dirty="0">
              <a:solidFill>
                <a:schemeClr val="tx1"/>
              </a:solidFill>
            </a:endParaRPr>
          </a:p>
        </p:txBody>
      </p:sp>
      <p:sp>
        <p:nvSpPr>
          <p:cNvPr id="8195" name="3 Marcador de contenido"/>
          <p:cNvSpPr>
            <a:spLocks noGrp="1"/>
          </p:cNvSpPr>
          <p:nvPr>
            <p:ph sz="half" idx="4294967295"/>
          </p:nvPr>
        </p:nvSpPr>
        <p:spPr>
          <a:xfrm>
            <a:off x="571500" y="2500313"/>
            <a:ext cx="4040188" cy="3951287"/>
          </a:xfrm>
        </p:spPr>
        <p:txBody>
          <a:bodyPr/>
          <a:lstStyle/>
          <a:p>
            <a:pPr>
              <a:buFont typeface="Arial" charset="0"/>
              <a:buNone/>
            </a:pPr>
            <a:endParaRPr lang="es-ES" dirty="0" smtClean="0"/>
          </a:p>
          <a:p>
            <a:endParaRPr lang="es-ES" dirty="0" smtClean="0"/>
          </a:p>
          <a:p>
            <a:endParaRPr lang="es-ES" dirty="0" smtClean="0"/>
          </a:p>
          <a:p>
            <a:endParaRPr lang="es-ES" dirty="0" smtClean="0"/>
          </a:p>
          <a:p>
            <a:endParaRPr lang="es-ES" dirty="0" smtClean="0"/>
          </a:p>
        </p:txBody>
      </p:sp>
      <p:sp>
        <p:nvSpPr>
          <p:cNvPr id="8196" name="4 Marcador de contenido"/>
          <p:cNvSpPr>
            <a:spLocks noGrp="1"/>
          </p:cNvSpPr>
          <p:nvPr>
            <p:ph sz="quarter" idx="4294967295"/>
          </p:nvPr>
        </p:nvSpPr>
        <p:spPr>
          <a:xfrm>
            <a:off x="5102225" y="2174875"/>
            <a:ext cx="4041775" cy="3951288"/>
          </a:xfrm>
        </p:spPr>
        <p:txBody>
          <a:bodyPr/>
          <a:lstStyle/>
          <a:p>
            <a:endParaRPr lang="es-ES" smtClean="0"/>
          </a:p>
          <a:p>
            <a:endParaRPr lang="es-ES" smtClean="0"/>
          </a:p>
          <a:p>
            <a:endParaRPr lang="es-ES" smtClean="0"/>
          </a:p>
          <a:p>
            <a:endParaRPr lang="es-ES" smtClean="0"/>
          </a:p>
          <a:p>
            <a:endParaRPr lang="es-ES" smtClean="0"/>
          </a:p>
          <a:p>
            <a:endParaRPr lang="es-ES" smtClean="0"/>
          </a:p>
        </p:txBody>
      </p:sp>
      <p:sp>
        <p:nvSpPr>
          <p:cNvPr id="8197" name="5 Marcador de texto"/>
          <p:cNvSpPr>
            <a:spLocks noGrp="1"/>
          </p:cNvSpPr>
          <p:nvPr>
            <p:ph type="body" idx="4294967295"/>
          </p:nvPr>
        </p:nvSpPr>
        <p:spPr>
          <a:xfrm>
            <a:off x="674687" y="1640355"/>
            <a:ext cx="2468563" cy="639762"/>
          </a:xfrm>
        </p:spPr>
        <p:txBody>
          <a:bodyPr/>
          <a:lstStyle/>
          <a:p>
            <a:r>
              <a:rPr lang="es-ES" b="1" dirty="0" smtClean="0"/>
              <a:t>Por un lado:</a:t>
            </a:r>
          </a:p>
        </p:txBody>
      </p:sp>
      <p:sp>
        <p:nvSpPr>
          <p:cNvPr id="8198" name="6 Marcador de texto"/>
          <p:cNvSpPr>
            <a:spLocks noGrp="1"/>
          </p:cNvSpPr>
          <p:nvPr>
            <p:ph type="body" sz="quarter" idx="4294967295"/>
          </p:nvPr>
        </p:nvSpPr>
        <p:spPr>
          <a:xfrm>
            <a:off x="5694362" y="1646238"/>
            <a:ext cx="2449513" cy="639762"/>
          </a:xfrm>
        </p:spPr>
        <p:txBody>
          <a:bodyPr/>
          <a:lstStyle/>
          <a:p>
            <a:r>
              <a:rPr lang="es-ES" b="1" dirty="0" smtClean="0"/>
              <a:t>Por el otro:</a:t>
            </a:r>
          </a:p>
        </p:txBody>
      </p:sp>
      <p:sp>
        <p:nvSpPr>
          <p:cNvPr id="8" name="7 Flecha abajo"/>
          <p:cNvSpPr/>
          <p:nvPr/>
        </p:nvSpPr>
        <p:spPr>
          <a:xfrm rot="2379277" flipH="1">
            <a:off x="3228251" y="896309"/>
            <a:ext cx="440245" cy="1114839"/>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0" name="9 Elipse"/>
          <p:cNvSpPr/>
          <p:nvPr/>
        </p:nvSpPr>
        <p:spPr>
          <a:xfrm>
            <a:off x="357187" y="2088618"/>
            <a:ext cx="2786063" cy="1000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b="1" dirty="0">
                <a:solidFill>
                  <a:schemeClr val="tx1"/>
                </a:solidFill>
              </a:rPr>
              <a:t>Progreso</a:t>
            </a:r>
          </a:p>
          <a:p>
            <a:pPr algn="ctr">
              <a:defRPr/>
            </a:pPr>
            <a:r>
              <a:rPr lang="es-ES" dirty="0"/>
              <a:t>  </a:t>
            </a:r>
          </a:p>
        </p:txBody>
      </p:sp>
      <p:sp>
        <p:nvSpPr>
          <p:cNvPr id="11" name="10 Elipse"/>
          <p:cNvSpPr/>
          <p:nvPr/>
        </p:nvSpPr>
        <p:spPr>
          <a:xfrm>
            <a:off x="755577" y="3072775"/>
            <a:ext cx="2520280" cy="1000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b="1" dirty="0">
                <a:solidFill>
                  <a:schemeClr val="tx1"/>
                </a:solidFill>
              </a:rPr>
              <a:t>Creación de riquezas</a:t>
            </a:r>
          </a:p>
        </p:txBody>
      </p:sp>
      <p:sp>
        <p:nvSpPr>
          <p:cNvPr id="12" name="11 Elipse"/>
          <p:cNvSpPr/>
          <p:nvPr/>
        </p:nvSpPr>
        <p:spPr>
          <a:xfrm>
            <a:off x="1405600" y="4001463"/>
            <a:ext cx="2446320" cy="1285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b="1" dirty="0">
                <a:solidFill>
                  <a:schemeClr val="tx1"/>
                </a:solidFill>
              </a:rPr>
              <a:t>Felicidad</a:t>
            </a:r>
          </a:p>
          <a:p>
            <a:pPr algn="ctr">
              <a:defRPr/>
            </a:pPr>
            <a:r>
              <a:rPr lang="es-ES" b="1" dirty="0">
                <a:solidFill>
                  <a:schemeClr val="tx1"/>
                </a:solidFill>
              </a:rPr>
              <a:t> bienestar, satisfacción</a:t>
            </a:r>
          </a:p>
        </p:txBody>
      </p:sp>
      <p:sp>
        <p:nvSpPr>
          <p:cNvPr id="13" name="12 Elipse"/>
          <p:cNvSpPr/>
          <p:nvPr/>
        </p:nvSpPr>
        <p:spPr>
          <a:xfrm>
            <a:off x="1907705" y="5273769"/>
            <a:ext cx="2376264" cy="1128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b="1" dirty="0">
                <a:solidFill>
                  <a:schemeClr val="tx1"/>
                </a:solidFill>
              </a:rPr>
              <a:t>Condiciones para una vida sostenible</a:t>
            </a:r>
          </a:p>
        </p:txBody>
      </p:sp>
      <p:sp>
        <p:nvSpPr>
          <p:cNvPr id="14" name="13 Rectángulo"/>
          <p:cNvSpPr/>
          <p:nvPr/>
        </p:nvSpPr>
        <p:spPr>
          <a:xfrm>
            <a:off x="6012160" y="2160055"/>
            <a:ext cx="2448272"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b="1" dirty="0">
                <a:solidFill>
                  <a:schemeClr val="tx1"/>
                </a:solidFill>
              </a:rPr>
              <a:t>Subdesarrollo</a:t>
            </a:r>
          </a:p>
        </p:txBody>
      </p:sp>
      <p:sp>
        <p:nvSpPr>
          <p:cNvPr id="15" name="14 Rectángulo"/>
          <p:cNvSpPr/>
          <p:nvPr/>
        </p:nvSpPr>
        <p:spPr>
          <a:xfrm>
            <a:off x="5565830" y="3115637"/>
            <a:ext cx="236671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dirty="0"/>
              <a:t> </a:t>
            </a:r>
            <a:r>
              <a:rPr lang="es-ES" b="1" dirty="0">
                <a:solidFill>
                  <a:schemeClr val="tx1"/>
                </a:solidFill>
              </a:rPr>
              <a:t>Reproducción de Pobreza </a:t>
            </a:r>
          </a:p>
        </p:txBody>
      </p:sp>
      <p:sp>
        <p:nvSpPr>
          <p:cNvPr id="16" name="15 Rectángulo"/>
          <p:cNvSpPr/>
          <p:nvPr/>
        </p:nvSpPr>
        <p:spPr>
          <a:xfrm>
            <a:off x="5235498" y="4093763"/>
            <a:ext cx="2142238" cy="900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b="1" dirty="0">
                <a:solidFill>
                  <a:schemeClr val="tx1"/>
                </a:solidFill>
              </a:rPr>
              <a:t>Violación de los derechos humanos</a:t>
            </a:r>
          </a:p>
        </p:txBody>
      </p:sp>
      <p:sp>
        <p:nvSpPr>
          <p:cNvPr id="17" name="16 Rectángulo"/>
          <p:cNvSpPr/>
          <p:nvPr/>
        </p:nvSpPr>
        <p:spPr>
          <a:xfrm>
            <a:off x="4888954" y="5085184"/>
            <a:ext cx="1927967"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b="1" dirty="0">
                <a:solidFill>
                  <a:schemeClr val="tx1"/>
                </a:solidFill>
              </a:rPr>
              <a:t>Problemas globales </a:t>
            </a:r>
          </a:p>
        </p:txBody>
      </p:sp>
      <p:sp>
        <p:nvSpPr>
          <p:cNvPr id="18" name="17 Flecha abajo"/>
          <p:cNvSpPr/>
          <p:nvPr/>
        </p:nvSpPr>
        <p:spPr>
          <a:xfrm rot="19010845" flipH="1">
            <a:off x="5048748" y="867181"/>
            <a:ext cx="440244" cy="1238351"/>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extLst>
      <p:ext uri="{BB962C8B-B14F-4D97-AF65-F5344CB8AC3E}">
        <p14:creationId xmlns:p14="http://schemas.microsoft.com/office/powerpoint/2010/main" val="3229356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1027664"/>
            <a:ext cx="7920880" cy="1143000"/>
          </a:xfrm>
        </p:spPr>
        <p:txBody>
          <a:bodyPr>
            <a:noAutofit/>
          </a:bodyPr>
          <a:lstStyle/>
          <a:p>
            <a:r>
              <a:rPr lang="es-ES" b="1" dirty="0"/>
              <a:t>Genera contradicciones </a:t>
            </a:r>
            <a:r>
              <a:rPr lang="es-ES" b="1" dirty="0" smtClean="0"/>
              <a:t>antagónicas entre:</a:t>
            </a:r>
            <a:endParaRPr lang="es-ES" b="1" dirty="0"/>
          </a:p>
        </p:txBody>
      </p:sp>
      <p:sp>
        <p:nvSpPr>
          <p:cNvPr id="3" name="Marcador de contenido 2"/>
          <p:cNvSpPr>
            <a:spLocks noGrp="1"/>
          </p:cNvSpPr>
          <p:nvPr>
            <p:ph idx="1"/>
          </p:nvPr>
        </p:nvSpPr>
        <p:spPr>
          <a:xfrm>
            <a:off x="467544" y="2132856"/>
            <a:ext cx="8229600" cy="4281339"/>
          </a:xfrm>
        </p:spPr>
        <p:txBody>
          <a:bodyPr>
            <a:normAutofit/>
          </a:bodyPr>
          <a:lstStyle/>
          <a:p>
            <a:r>
              <a:rPr lang="es-ES" sz="3600" dirty="0" smtClean="0"/>
              <a:t>Desarrollados </a:t>
            </a:r>
            <a:r>
              <a:rPr lang="es-ES" sz="3200" dirty="0" smtClean="0"/>
              <a:t>vs</a:t>
            </a:r>
            <a:r>
              <a:rPr lang="es-ES" sz="3600" dirty="0" smtClean="0"/>
              <a:t> subdesarrollados </a:t>
            </a:r>
            <a:endParaRPr lang="es-ES" sz="3600" dirty="0"/>
          </a:p>
          <a:p>
            <a:r>
              <a:rPr lang="es-ES" sz="3600" dirty="0" smtClean="0"/>
              <a:t>Las clases </a:t>
            </a:r>
            <a:r>
              <a:rPr lang="es-ES" sz="3600" dirty="0"/>
              <a:t>dominantes </a:t>
            </a:r>
            <a:r>
              <a:rPr lang="es-ES" sz="3600" dirty="0" smtClean="0"/>
              <a:t>vs clases </a:t>
            </a:r>
            <a:r>
              <a:rPr lang="es-ES" sz="3600" dirty="0"/>
              <a:t>trabajadoras</a:t>
            </a:r>
          </a:p>
          <a:p>
            <a:r>
              <a:rPr lang="es-ES" sz="3600" dirty="0" smtClean="0"/>
              <a:t>Desarrollados vs desarrollados</a:t>
            </a:r>
          </a:p>
          <a:p>
            <a:r>
              <a:rPr lang="es-ES" sz="3600" dirty="0" smtClean="0"/>
              <a:t>Capitalismo vs Socialismo</a:t>
            </a:r>
            <a:endParaRPr lang="es-ES" sz="3600" dirty="0"/>
          </a:p>
          <a:p>
            <a:endParaRPr lang="es-ES" sz="3600" dirty="0"/>
          </a:p>
        </p:txBody>
      </p:sp>
    </p:spTree>
    <p:extLst>
      <p:ext uri="{BB962C8B-B14F-4D97-AF65-F5344CB8AC3E}">
        <p14:creationId xmlns:p14="http://schemas.microsoft.com/office/powerpoint/2010/main" val="3503811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9552" y="1124744"/>
            <a:ext cx="8136904" cy="4896544"/>
          </a:xfrm>
        </p:spPr>
        <p:txBody>
          <a:bodyPr>
            <a:normAutofit/>
          </a:bodyPr>
          <a:lstStyle/>
          <a:p>
            <a:r>
              <a:rPr lang="es-ES" sz="3600" dirty="0" smtClean="0"/>
              <a:t>Constante provocación de </a:t>
            </a:r>
            <a:r>
              <a:rPr lang="es-ES" sz="3600" b="1" dirty="0" smtClean="0"/>
              <a:t>conflictos, guerras</a:t>
            </a:r>
            <a:r>
              <a:rPr lang="es-ES" sz="3600" dirty="0" smtClean="0"/>
              <a:t>.</a:t>
            </a:r>
          </a:p>
          <a:p>
            <a:r>
              <a:rPr lang="es-ES" sz="3600" dirty="0" smtClean="0"/>
              <a:t>Enajenación del ser humano, </a:t>
            </a:r>
            <a:r>
              <a:rPr lang="es-ES" sz="3600" b="1" dirty="0" smtClean="0"/>
              <a:t>pérdida de valores.</a:t>
            </a:r>
          </a:p>
          <a:p>
            <a:r>
              <a:rPr lang="es-ES" sz="3600" dirty="0" smtClean="0"/>
              <a:t>Incremento  y mundialización de los  problemas (problemas globales)</a:t>
            </a:r>
            <a:endParaRPr lang="es-ES" sz="3600" b="1" dirty="0" smtClean="0"/>
          </a:p>
          <a:p>
            <a:endParaRPr lang="es-ES" sz="3200" dirty="0"/>
          </a:p>
        </p:txBody>
      </p:sp>
    </p:spTree>
    <p:extLst>
      <p:ext uri="{BB962C8B-B14F-4D97-AF65-F5344CB8AC3E}">
        <p14:creationId xmlns:p14="http://schemas.microsoft.com/office/powerpoint/2010/main" val="3600031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Grandes contrastes del Capitalismo:</a:t>
            </a:r>
            <a:endParaRPr lang="es-ES" dirty="0"/>
          </a:p>
        </p:txBody>
      </p:sp>
      <p:pic>
        <p:nvPicPr>
          <p:cNvPr id="6" name="Marcador de contenido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67544" y="332656"/>
            <a:ext cx="8280920" cy="6192688"/>
          </a:xfrm>
        </p:spPr>
      </p:pic>
    </p:spTree>
    <p:extLst>
      <p:ext uri="{BB962C8B-B14F-4D97-AF65-F5344CB8AC3E}">
        <p14:creationId xmlns:p14="http://schemas.microsoft.com/office/powerpoint/2010/main" val="2584015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332656"/>
            <a:ext cx="8363272" cy="6264696"/>
          </a:xfrm>
        </p:spPr>
      </p:pic>
    </p:spTree>
    <p:extLst>
      <p:ext uri="{BB962C8B-B14F-4D97-AF65-F5344CB8AC3E}">
        <p14:creationId xmlns:p14="http://schemas.microsoft.com/office/powerpoint/2010/main" val="405984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3528392" cy="792088"/>
          </a:xfrm>
        </p:spPr>
        <p:txBody>
          <a:bodyPr>
            <a:normAutofit/>
          </a:bodyPr>
          <a:lstStyle/>
          <a:p>
            <a:r>
              <a:rPr lang="es-ES" b="1" dirty="0" smtClean="0">
                <a:solidFill>
                  <a:schemeClr val="tx1"/>
                </a:solidFill>
              </a:rPr>
              <a:t>CONTENIDOS  </a:t>
            </a:r>
            <a:endParaRPr lang="es-ES" b="1" dirty="0">
              <a:solidFill>
                <a:schemeClr val="tx1"/>
              </a:solidFill>
            </a:endParaRPr>
          </a:p>
        </p:txBody>
      </p:sp>
      <p:sp>
        <p:nvSpPr>
          <p:cNvPr id="3" name="2 Marcador de contenido"/>
          <p:cNvSpPr>
            <a:spLocks noGrp="1"/>
          </p:cNvSpPr>
          <p:nvPr>
            <p:ph idx="1"/>
          </p:nvPr>
        </p:nvSpPr>
        <p:spPr>
          <a:xfrm>
            <a:off x="467544" y="1484784"/>
            <a:ext cx="8208912" cy="4536504"/>
          </a:xfrm>
        </p:spPr>
        <p:txBody>
          <a:bodyPr>
            <a:noAutofit/>
          </a:bodyPr>
          <a:lstStyle/>
          <a:p>
            <a:r>
              <a:rPr lang="es-ES" b="1" dirty="0"/>
              <a:t>Tema 2:</a:t>
            </a:r>
            <a:r>
              <a:rPr lang="es-ES" dirty="0"/>
              <a:t> </a:t>
            </a:r>
            <a:r>
              <a:rPr lang="es-ES" b="1" dirty="0">
                <a:solidFill>
                  <a:srgbClr val="FF0000"/>
                </a:solidFill>
              </a:rPr>
              <a:t>El Capitalismo como sistema socioeconómico mundial. Su esencia explotadora.</a:t>
            </a:r>
          </a:p>
          <a:p>
            <a:r>
              <a:rPr lang="es-ES" dirty="0"/>
              <a:t> - Presupuestos epistemológicos del modo de producción capitalista. Categorías esenciales: mercancía, dinero, fuerza de trabajo, plusvalía, capital.</a:t>
            </a:r>
          </a:p>
          <a:p>
            <a:r>
              <a:rPr lang="es-ES" dirty="0"/>
              <a:t>-Evolución de la producción mercantil de simple a capitalista.</a:t>
            </a:r>
          </a:p>
          <a:p>
            <a:r>
              <a:rPr lang="es-ES" dirty="0"/>
              <a:t>La mercancía, sus propiedades y su sistema de contradicciones. </a:t>
            </a:r>
          </a:p>
          <a:p>
            <a:r>
              <a:rPr lang="es-ES" dirty="0"/>
              <a:t>-Magnitud del valor de la mercancía. El dinero y sus funciones. La ley del valor. </a:t>
            </a:r>
          </a:p>
        </p:txBody>
      </p:sp>
    </p:spTree>
    <p:extLst>
      <p:ext uri="{BB962C8B-B14F-4D97-AF65-F5344CB8AC3E}">
        <p14:creationId xmlns:p14="http://schemas.microsoft.com/office/powerpoint/2010/main" val="3336602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3686172" cy="1143000"/>
          </a:xfrm>
        </p:spPr>
        <p:txBody>
          <a:bodyPr/>
          <a:lstStyle/>
          <a:p>
            <a:r>
              <a:rPr lang="es-ES" dirty="0" smtClean="0"/>
              <a:t>Hambre </a:t>
            </a:r>
            <a:endParaRPr lang="es-ES" dirty="0"/>
          </a:p>
        </p:txBody>
      </p:sp>
      <p:pic>
        <p:nvPicPr>
          <p:cNvPr id="6" name="5 Marcador de contenido" descr="hambrientos.jpg"/>
          <p:cNvPicPr>
            <a:picLocks noGrp="1" noChangeAspect="1"/>
          </p:cNvPicPr>
          <p:nvPr>
            <p:ph sz="half" idx="4294967295"/>
          </p:nvPr>
        </p:nvPicPr>
        <p:blipFill>
          <a:blip r:embed="rId2"/>
          <a:stretch>
            <a:fillRect/>
          </a:stretch>
        </p:blipFill>
        <p:spPr>
          <a:xfrm>
            <a:off x="3059832" y="1268760"/>
            <a:ext cx="5400600" cy="5112568"/>
          </a:xfrm>
          <a:prstGeom prst="rect">
            <a:avLst/>
          </a:prstGeom>
        </p:spPr>
      </p:pic>
    </p:spTree>
    <p:extLst>
      <p:ext uri="{BB962C8B-B14F-4D97-AF65-F5344CB8AC3E}">
        <p14:creationId xmlns:p14="http://schemas.microsoft.com/office/powerpoint/2010/main" val="2345958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Enajenación </a:t>
            </a: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196752"/>
            <a:ext cx="7272808" cy="5184576"/>
          </a:xfrm>
        </p:spPr>
      </p:pic>
    </p:spTree>
    <p:extLst>
      <p:ext uri="{BB962C8B-B14F-4D97-AF65-F5344CB8AC3E}">
        <p14:creationId xmlns:p14="http://schemas.microsoft.com/office/powerpoint/2010/main" val="2683924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836712"/>
            <a:ext cx="8136904" cy="2304256"/>
          </a:xfrm>
        </p:spPr>
        <p:txBody>
          <a:bodyPr>
            <a:noAutofit/>
          </a:bodyPr>
          <a:lstStyle/>
          <a:p>
            <a:pPr algn="ctr"/>
            <a:r>
              <a:rPr lang="es-ES" sz="2800" b="1" dirty="0">
                <a:solidFill>
                  <a:schemeClr val="tx1"/>
                </a:solidFill>
              </a:rPr>
              <a:t>Kevin Carter, Sudáfrica (1960-1994)</a:t>
            </a:r>
            <a:br>
              <a:rPr lang="es-ES" sz="2800" b="1" dirty="0">
                <a:solidFill>
                  <a:schemeClr val="tx1"/>
                </a:solidFill>
              </a:rPr>
            </a:br>
            <a:r>
              <a:rPr lang="es-ES" sz="2800" b="1" dirty="0">
                <a:solidFill>
                  <a:schemeClr val="tx1"/>
                </a:solidFill>
              </a:rPr>
              <a:t>Premio </a:t>
            </a:r>
            <a:r>
              <a:rPr lang="es-ES" sz="2800" b="1" dirty="0" err="1">
                <a:solidFill>
                  <a:schemeClr val="tx1"/>
                </a:solidFill>
              </a:rPr>
              <a:t>Pulitzer</a:t>
            </a:r>
            <a:r>
              <a:rPr lang="es-ES" sz="2800" b="1" dirty="0">
                <a:solidFill>
                  <a:schemeClr val="tx1"/>
                </a:solidFill>
              </a:rPr>
              <a:t> </a:t>
            </a:r>
            <a:r>
              <a:rPr lang="es-ES" sz="2800" b="1" dirty="0" smtClean="0">
                <a:solidFill>
                  <a:schemeClr val="tx1"/>
                </a:solidFill>
              </a:rPr>
              <a:t>1994</a:t>
            </a:r>
            <a:br>
              <a:rPr lang="es-ES" sz="2800" b="1" dirty="0" smtClean="0">
                <a:solidFill>
                  <a:schemeClr val="tx1"/>
                </a:solidFill>
              </a:rPr>
            </a:br>
            <a:r>
              <a:rPr lang="es-ES" sz="2800" b="1" dirty="0">
                <a:solidFill>
                  <a:schemeClr val="tx1"/>
                </a:solidFill>
              </a:rPr>
              <a:t/>
            </a:r>
            <a:br>
              <a:rPr lang="es-ES" sz="2800" b="1" dirty="0">
                <a:solidFill>
                  <a:schemeClr val="tx1"/>
                </a:solidFill>
              </a:rPr>
            </a:br>
            <a:r>
              <a:rPr lang="es-ES" sz="1400" b="1" dirty="0">
                <a:solidFill>
                  <a:schemeClr val="tx1"/>
                </a:solidFill>
              </a:rPr>
              <a:t>El Premio </a:t>
            </a:r>
            <a:r>
              <a:rPr lang="es-ES" sz="1400" b="1" dirty="0" err="1">
                <a:solidFill>
                  <a:schemeClr val="tx1"/>
                </a:solidFill>
              </a:rPr>
              <a:t>Pulitzer</a:t>
            </a:r>
            <a:r>
              <a:rPr lang="es-ES" sz="1400" b="1" dirty="0">
                <a:solidFill>
                  <a:schemeClr val="tx1"/>
                </a:solidFill>
              </a:rPr>
              <a:t> es uno de los galardones más prestigiosos del periodismo y las artes en Estados Unidos y a nivel internacional. Fue creado en 1917 por disposición de Joseph </a:t>
            </a:r>
            <a:r>
              <a:rPr lang="es-ES" sz="1400" b="1" dirty="0" err="1">
                <a:solidFill>
                  <a:schemeClr val="tx1"/>
                </a:solidFill>
              </a:rPr>
              <a:t>Pulitzer</a:t>
            </a:r>
            <a:r>
              <a:rPr lang="es-ES" sz="1400" b="1" dirty="0">
                <a:solidFill>
                  <a:schemeClr val="tx1"/>
                </a:solidFill>
              </a:rPr>
              <a:t>, un reconocido periodista y editor de diarios, con el objetivo de premiar la excelencia en el trabajo periodístico, literario y musical.</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3317104"/>
            <a:ext cx="2736304" cy="2880320"/>
          </a:xfr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3356992"/>
            <a:ext cx="3168352" cy="2808312"/>
          </a:xfrm>
          <a:prstGeom prst="rect">
            <a:avLst/>
          </a:prstGeom>
        </p:spPr>
      </p:pic>
    </p:spTree>
    <p:extLst>
      <p:ext uri="{BB962C8B-B14F-4D97-AF65-F5344CB8AC3E}">
        <p14:creationId xmlns:p14="http://schemas.microsoft.com/office/powerpoint/2010/main" val="225130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4294967295"/>
          </p:nvPr>
        </p:nvSpPr>
        <p:spPr>
          <a:xfrm>
            <a:off x="251520" y="692696"/>
            <a:ext cx="8496944" cy="4968552"/>
          </a:xfrm>
        </p:spPr>
        <p:txBody>
          <a:bodyPr>
            <a:noAutofit/>
          </a:bodyPr>
          <a:lstStyle/>
          <a:p>
            <a:r>
              <a:rPr lang="es-ES" dirty="0" smtClean="0"/>
              <a:t>Un hombre blanco perfectamente bien alimentado observa cómo una niña africana se muere de hambre ante la mirada expectante de un buitre. El hombre blanco hace fotos de la escena durante 20 minutos. No es que las primeras no fueran buenas, es que con un poco de colaboración del ave carroñera le salía una de premio, seguro. Niña famélica con nariz en el polvo y buitre al acecho: bien; no todos los días se conseguía una imagen así. Lo ideal sería que el buitre se acercara un poco más a la niña y extendiese las alas. El abrazo macabro de la muerte, como metáfora de la hambruna africana. ¡Ésa sí que sería una foto! Pero el hombre esperó y esperó, y no pasó nada. El buitre, tieso como si temiera hacer huir a su presa si agitara las alas. Pasados los 20 minutos, el hombre, rendido, se fue.</a:t>
            </a:r>
          </a:p>
          <a:p>
            <a:endParaRPr lang="es-ES" sz="2000" dirty="0"/>
          </a:p>
        </p:txBody>
      </p:sp>
    </p:spTree>
    <p:extLst>
      <p:ext uri="{BB962C8B-B14F-4D97-AF65-F5344CB8AC3E}">
        <p14:creationId xmlns:p14="http://schemas.microsoft.com/office/powerpoint/2010/main" val="891594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971600" y="1052736"/>
            <a:ext cx="7024744" cy="817160"/>
          </a:xfrm>
        </p:spPr>
        <p:txBody>
          <a:bodyPr>
            <a:normAutofit fontScale="90000"/>
          </a:bodyPr>
          <a:lstStyle/>
          <a:p>
            <a:r>
              <a:rPr lang="es-ES" b="1" dirty="0">
                <a:solidFill>
                  <a:schemeClr val="tx1"/>
                </a:solidFill>
              </a:rPr>
              <a:t>¿Por qué no ayudó a la niña?</a:t>
            </a:r>
            <a:br>
              <a:rPr lang="es-ES" b="1" dirty="0">
                <a:solidFill>
                  <a:schemeClr val="tx1"/>
                </a:solidFill>
              </a:rPr>
            </a:br>
            <a:endParaRPr lang="es-ES" b="1" dirty="0">
              <a:solidFill>
                <a:schemeClr val="tx1"/>
              </a:solidFill>
            </a:endParaRPr>
          </a:p>
        </p:txBody>
      </p:sp>
      <p:sp>
        <p:nvSpPr>
          <p:cNvPr id="3" name="2 Marcador de contenido"/>
          <p:cNvSpPr>
            <a:spLocks noGrp="1"/>
          </p:cNvSpPr>
          <p:nvPr>
            <p:ph idx="1"/>
          </p:nvPr>
        </p:nvSpPr>
        <p:spPr>
          <a:xfrm>
            <a:off x="683568" y="1916832"/>
            <a:ext cx="7848872" cy="3508977"/>
          </a:xfrm>
        </p:spPr>
        <p:txBody>
          <a:bodyPr>
            <a:normAutofit fontScale="77500" lnSpcReduction="20000"/>
          </a:bodyPr>
          <a:lstStyle/>
          <a:p>
            <a:r>
              <a:rPr lang="es-ES" sz="4600" dirty="0" smtClean="0"/>
              <a:t>Por que el único objetivo era hacer la mejor foto posible, la que tuviera más impacto. Ahí terminaba mi compromiso.</a:t>
            </a:r>
          </a:p>
          <a:p>
            <a:pPr marL="68580" indent="0">
              <a:buNone/>
            </a:pPr>
            <a:endParaRPr lang="es-ES" sz="4600" dirty="0" smtClean="0"/>
          </a:p>
          <a:p>
            <a:r>
              <a:rPr lang="es-ES" sz="4600" dirty="0" smtClean="0"/>
              <a:t>Porque si la hubiera ayudado, no habría podido hacer la foto</a:t>
            </a:r>
            <a:r>
              <a:rPr lang="es-ES" sz="3800" dirty="0" smtClean="0"/>
              <a:t>. </a:t>
            </a:r>
            <a:endParaRPr lang="es-ES" sz="3800" dirty="0"/>
          </a:p>
        </p:txBody>
      </p:sp>
    </p:spTree>
    <p:extLst>
      <p:ext uri="{BB962C8B-B14F-4D97-AF65-F5344CB8AC3E}">
        <p14:creationId xmlns:p14="http://schemas.microsoft.com/office/powerpoint/2010/main" val="40404166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32429" y="260648"/>
            <a:ext cx="8686800" cy="922114"/>
          </a:xfrm>
        </p:spPr>
        <p:txBody>
          <a:bodyPr>
            <a:noAutofit/>
          </a:bodyPr>
          <a:lstStyle/>
          <a:p>
            <a:r>
              <a:rPr lang="es-ES" sz="2800" b="1" dirty="0">
                <a:solidFill>
                  <a:schemeClr val="tx1"/>
                </a:solidFill>
              </a:rPr>
              <a:t>El 27 de julio de </a:t>
            </a:r>
            <a:r>
              <a:rPr lang="es-ES" sz="2800" b="1" dirty="0" smtClean="0">
                <a:solidFill>
                  <a:schemeClr val="tx1"/>
                </a:solidFill>
              </a:rPr>
              <a:t>1994 Kevin Carter se suicidó: </a:t>
            </a:r>
            <a:endParaRPr lang="es-ES" sz="2800" b="1" dirty="0">
              <a:solidFill>
                <a:schemeClr val="tx1"/>
              </a:solidFill>
            </a:endParaRPr>
          </a:p>
        </p:txBody>
      </p:sp>
      <p:sp>
        <p:nvSpPr>
          <p:cNvPr id="6" name="Marcador de contenido 5"/>
          <p:cNvSpPr>
            <a:spLocks noGrp="1"/>
          </p:cNvSpPr>
          <p:nvPr>
            <p:ph idx="1"/>
          </p:nvPr>
        </p:nvSpPr>
        <p:spPr>
          <a:xfrm>
            <a:off x="539552" y="1340768"/>
            <a:ext cx="8064896" cy="5328592"/>
          </a:xfrm>
        </p:spPr>
        <p:txBody>
          <a:bodyPr>
            <a:normAutofit lnSpcReduction="10000"/>
          </a:bodyPr>
          <a:lstStyle/>
          <a:p>
            <a:r>
              <a:rPr lang="es-ES" sz="3000" dirty="0" smtClean="0"/>
              <a:t>Porque fuera </a:t>
            </a:r>
            <a:r>
              <a:rPr lang="es-ES" sz="3000" dirty="0"/>
              <a:t>donde fuera, le hacían la misma pregunta. </a:t>
            </a:r>
            <a:r>
              <a:rPr lang="es-ES" sz="3000" dirty="0" smtClean="0"/>
              <a:t>“¿por qué no ayudaste </a:t>
            </a:r>
            <a:r>
              <a:rPr lang="es-ES" sz="3000" dirty="0"/>
              <a:t>a la niña?”. Se convirtió en un agobio, una pesadilla. </a:t>
            </a:r>
          </a:p>
          <a:p>
            <a:r>
              <a:rPr lang="es-ES" sz="3000" dirty="0" smtClean="0"/>
              <a:t>Finalmente, dentro </a:t>
            </a:r>
            <a:r>
              <a:rPr lang="es-ES" sz="3000" dirty="0"/>
              <a:t>de su coche, escuchando música mientras inhalaba monóxido de carbono por un tubo de goma, logró la </a:t>
            </a:r>
            <a:r>
              <a:rPr lang="es-ES" sz="3000" dirty="0" smtClean="0"/>
              <a:t>paz.</a:t>
            </a:r>
            <a:endParaRPr lang="es-ES" sz="3000" dirty="0"/>
          </a:p>
          <a:p>
            <a:r>
              <a:rPr lang="es-ES" sz="3000" dirty="0" smtClean="0"/>
              <a:t>Junto a </a:t>
            </a:r>
            <a:r>
              <a:rPr lang="es-ES" sz="3000" dirty="0"/>
              <a:t>su cuerpo fue </a:t>
            </a:r>
            <a:r>
              <a:rPr lang="es-ES" sz="3000" dirty="0" smtClean="0"/>
              <a:t>encontrada la siguiente nota:</a:t>
            </a:r>
          </a:p>
          <a:p>
            <a:pPr marL="0" indent="0">
              <a:buNone/>
            </a:pPr>
            <a:r>
              <a:rPr lang="es-ES" sz="3000" dirty="0"/>
              <a:t> </a:t>
            </a:r>
            <a:r>
              <a:rPr lang="es-ES" sz="3000" dirty="0" smtClean="0"/>
              <a:t>                   ¨</a:t>
            </a:r>
            <a:r>
              <a:rPr lang="es-ES" sz="3000" dirty="0" err="1" smtClean="0"/>
              <a:t>I´m</a:t>
            </a:r>
            <a:r>
              <a:rPr lang="es-ES" sz="3000" dirty="0" smtClean="0"/>
              <a:t> </a:t>
            </a:r>
            <a:r>
              <a:rPr lang="es-ES" sz="3000" dirty="0" err="1"/>
              <a:t>really</a:t>
            </a:r>
            <a:r>
              <a:rPr lang="es-ES" sz="3000" dirty="0"/>
              <a:t>, </a:t>
            </a:r>
            <a:r>
              <a:rPr lang="es-ES" sz="3000" dirty="0" err="1"/>
              <a:t>really</a:t>
            </a:r>
            <a:r>
              <a:rPr lang="es-ES" sz="3000" dirty="0"/>
              <a:t> </a:t>
            </a:r>
            <a:r>
              <a:rPr lang="es-ES" sz="3000" dirty="0" err="1"/>
              <a:t>sorry</a:t>
            </a:r>
            <a:r>
              <a:rPr lang="es-ES" sz="3000" dirty="0"/>
              <a:t>¨ </a:t>
            </a:r>
          </a:p>
          <a:p>
            <a:endParaRPr lang="es-ES" dirty="0"/>
          </a:p>
          <a:p>
            <a:endParaRPr lang="es-ES" dirty="0"/>
          </a:p>
        </p:txBody>
      </p:sp>
    </p:spTree>
    <p:extLst>
      <p:ext uri="{BB962C8B-B14F-4D97-AF65-F5344CB8AC3E}">
        <p14:creationId xmlns:p14="http://schemas.microsoft.com/office/powerpoint/2010/main" val="5737176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1124744"/>
            <a:ext cx="8064896" cy="3539430"/>
          </a:xfrm>
          <a:prstGeom prst="rect">
            <a:avLst/>
          </a:prstGeom>
          <a:noFill/>
        </p:spPr>
        <p:txBody>
          <a:bodyPr wrap="square" rtlCol="0">
            <a:spAutoFit/>
          </a:bodyPr>
          <a:lstStyle/>
          <a:p>
            <a:r>
              <a:rPr lang="es-ES" sz="2800" b="1" dirty="0" smtClean="0"/>
              <a:t>Categorías esenciales del sistema capitalista</a:t>
            </a:r>
          </a:p>
          <a:p>
            <a:endParaRPr lang="es-ES" sz="2800" b="1" dirty="0"/>
          </a:p>
          <a:p>
            <a:pPr algn="ctr"/>
            <a:r>
              <a:rPr lang="es-ES" sz="2800" dirty="0" smtClean="0"/>
              <a:t>mercancía </a:t>
            </a:r>
          </a:p>
          <a:p>
            <a:pPr algn="ctr"/>
            <a:r>
              <a:rPr lang="es-ES" sz="2800" dirty="0" smtClean="0"/>
              <a:t>Dinero</a:t>
            </a:r>
            <a:endParaRPr lang="es-ES" sz="2800" dirty="0"/>
          </a:p>
          <a:p>
            <a:pPr algn="ctr"/>
            <a:r>
              <a:rPr lang="es-ES" sz="2800" dirty="0" smtClean="0"/>
              <a:t>fuerza </a:t>
            </a:r>
            <a:r>
              <a:rPr lang="es-ES" sz="2800" dirty="0"/>
              <a:t>de </a:t>
            </a:r>
            <a:r>
              <a:rPr lang="es-ES" sz="2800" dirty="0" smtClean="0"/>
              <a:t>trabajo</a:t>
            </a:r>
          </a:p>
          <a:p>
            <a:pPr algn="ctr"/>
            <a:r>
              <a:rPr lang="es-ES" sz="2800" dirty="0" smtClean="0"/>
              <a:t>plusvalía</a:t>
            </a:r>
          </a:p>
          <a:p>
            <a:pPr algn="ctr"/>
            <a:r>
              <a:rPr lang="es-ES" sz="2800" dirty="0" smtClean="0"/>
              <a:t>capital</a:t>
            </a:r>
            <a:r>
              <a:rPr lang="es-ES" sz="2800" dirty="0"/>
              <a:t>.</a:t>
            </a:r>
          </a:p>
          <a:p>
            <a:r>
              <a:rPr lang="es-ES" sz="2800" b="1" dirty="0" smtClean="0"/>
              <a:t> </a:t>
            </a:r>
            <a:endParaRPr lang="es-ES" sz="2800" b="1" dirty="0"/>
          </a:p>
        </p:txBody>
      </p:sp>
    </p:spTree>
    <p:extLst>
      <p:ext uri="{BB962C8B-B14F-4D97-AF65-F5344CB8AC3E}">
        <p14:creationId xmlns:p14="http://schemas.microsoft.com/office/powerpoint/2010/main" val="3232243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836712"/>
            <a:ext cx="7024744" cy="1143000"/>
          </a:xfrm>
        </p:spPr>
        <p:txBody>
          <a:bodyPr rtlCol="0">
            <a:normAutofit fontScale="90000"/>
          </a:bodyPr>
          <a:lstStyle/>
          <a:p>
            <a:pPr algn="ctr" eaLnBrk="1" fontAlgn="auto" hangingPunct="1">
              <a:spcAft>
                <a:spcPts val="0"/>
              </a:spcAft>
              <a:defRPr/>
            </a:pPr>
            <a:r>
              <a:rPr lang="es-ES" b="1" dirty="0" smtClean="0">
                <a:solidFill>
                  <a:srgbClr val="FF0000"/>
                </a:solidFill>
              </a:rPr>
              <a:t>Economía Política</a:t>
            </a:r>
            <a:br>
              <a:rPr lang="es-ES" b="1" dirty="0" smtClean="0">
                <a:solidFill>
                  <a:srgbClr val="FF0000"/>
                </a:solidFill>
              </a:rPr>
            </a:br>
            <a:endParaRPr lang="es-ES" b="1" dirty="0">
              <a:solidFill>
                <a:srgbClr val="FF0000"/>
              </a:solidFill>
            </a:endParaRPr>
          </a:p>
        </p:txBody>
      </p:sp>
      <p:sp>
        <p:nvSpPr>
          <p:cNvPr id="6147" name="2 Marcador de contenido"/>
          <p:cNvSpPr>
            <a:spLocks noGrp="1"/>
          </p:cNvSpPr>
          <p:nvPr>
            <p:ph idx="1"/>
          </p:nvPr>
        </p:nvSpPr>
        <p:spPr>
          <a:xfrm>
            <a:off x="467544" y="1916832"/>
            <a:ext cx="8229600" cy="3096344"/>
          </a:xfrm>
        </p:spPr>
        <p:txBody>
          <a:bodyPr/>
          <a:lstStyle/>
          <a:p>
            <a:pPr marL="68580" indent="0" eaLnBrk="1" hangingPunct="1">
              <a:buNone/>
            </a:pPr>
            <a:r>
              <a:rPr lang="es-ES" b="1" dirty="0" smtClean="0"/>
              <a:t>Es una Ciencia social</a:t>
            </a:r>
          </a:p>
          <a:p>
            <a:pPr eaLnBrk="1" hangingPunct="1"/>
            <a:r>
              <a:rPr lang="es-ES" dirty="0" smtClean="0"/>
              <a:t>Estudia las relaciones que se establecen entre los individuos en </a:t>
            </a:r>
            <a:r>
              <a:rPr lang="es-ES" b="1" dirty="0" smtClean="0"/>
              <a:t>el proceso producción </a:t>
            </a:r>
            <a:r>
              <a:rPr lang="es-ES" dirty="0" smtClean="0"/>
              <a:t>de la riqueza social.</a:t>
            </a:r>
          </a:p>
          <a:p>
            <a:pPr eaLnBrk="1" hangingPunct="1"/>
            <a:r>
              <a:rPr lang="es-ES" dirty="0" smtClean="0"/>
              <a:t>Estudia las </a:t>
            </a:r>
            <a:r>
              <a:rPr lang="es-ES" b="1" dirty="0" smtClean="0"/>
              <a:t>políticas económicas, </a:t>
            </a:r>
            <a:r>
              <a:rPr lang="es-ES" dirty="0" smtClean="0"/>
              <a:t>los medios y estrategias para lograrlas.</a:t>
            </a:r>
          </a:p>
          <a:p>
            <a:pPr eaLnBrk="1" hangingPunct="1"/>
            <a:endParaRPr lang="es-ES" dirty="0" smtClean="0"/>
          </a:p>
        </p:txBody>
      </p:sp>
      <p:pic>
        <p:nvPicPr>
          <p:cNvPr id="1026" name="Picture 2" descr="C:\Users\YANELYS\Downloads\Captura de pantalla_7-2-2026_201035_www.bing.co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4581128"/>
            <a:ext cx="3086844"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3516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1115616" y="620688"/>
            <a:ext cx="7024744" cy="864096"/>
          </a:xfrm>
        </p:spPr>
        <p:txBody>
          <a:bodyPr/>
          <a:lstStyle/>
          <a:p>
            <a:pPr algn="ctr" eaLnBrk="1" hangingPunct="1"/>
            <a:r>
              <a:rPr lang="es-ES" b="1" dirty="0" smtClean="0">
                <a:solidFill>
                  <a:srgbClr val="FF0000"/>
                </a:solidFill>
              </a:rPr>
              <a:t>Economía política</a:t>
            </a:r>
          </a:p>
        </p:txBody>
      </p:sp>
      <p:sp>
        <p:nvSpPr>
          <p:cNvPr id="7171" name="2 Marcador de contenido"/>
          <p:cNvSpPr>
            <a:spLocks noGrp="1"/>
          </p:cNvSpPr>
          <p:nvPr>
            <p:ph idx="1"/>
          </p:nvPr>
        </p:nvSpPr>
        <p:spPr>
          <a:xfrm>
            <a:off x="467544" y="1772816"/>
            <a:ext cx="8136904" cy="4680520"/>
          </a:xfrm>
        </p:spPr>
        <p:txBody>
          <a:bodyPr/>
          <a:lstStyle/>
          <a:p>
            <a:pPr marL="68580" indent="0" eaLnBrk="1" hangingPunct="1">
              <a:buNone/>
            </a:pPr>
            <a:r>
              <a:rPr lang="es-ES" b="1" dirty="0" smtClean="0"/>
              <a:t>Tiene carácter partidista</a:t>
            </a:r>
            <a:r>
              <a:rPr lang="es-ES" dirty="0" smtClean="0"/>
              <a:t>: </a:t>
            </a:r>
          </a:p>
          <a:p>
            <a:pPr eaLnBrk="1" hangingPunct="1"/>
            <a:r>
              <a:rPr lang="es-ES" dirty="0" smtClean="0"/>
              <a:t>Toma partido por una u otra ideología</a:t>
            </a:r>
          </a:p>
          <a:p>
            <a:pPr eaLnBrk="1" hangingPunct="1"/>
            <a:r>
              <a:rPr lang="es-ES" dirty="0" smtClean="0"/>
              <a:t>Defiende los intereses de los diferentes  grupos sociales:</a:t>
            </a:r>
          </a:p>
          <a:p>
            <a:pPr eaLnBrk="1" hangingPunct="1">
              <a:buFont typeface="Wingdings" pitchFamily="2" charset="2"/>
              <a:buChar char="Ø"/>
            </a:pPr>
            <a:r>
              <a:rPr lang="es-ES" dirty="0" smtClean="0"/>
              <a:t>E. P. burguesa (responde a los intereses del capitalismo)</a:t>
            </a:r>
          </a:p>
          <a:p>
            <a:pPr eaLnBrk="1" hangingPunct="1">
              <a:buFont typeface="Wingdings" pitchFamily="2" charset="2"/>
              <a:buChar char="Ø"/>
            </a:pPr>
            <a:r>
              <a:rPr lang="es-ES" dirty="0" smtClean="0"/>
              <a:t>E. Política marxista-leninista (responde a los intereses del comunismo) </a:t>
            </a:r>
          </a:p>
        </p:txBody>
      </p:sp>
      <p:pic>
        <p:nvPicPr>
          <p:cNvPr id="2050" name="Picture 2" descr="C:\Users\YANELYS\Downloads\Captura de pantalla_7-2-2026_201035_www.bing.co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4941168"/>
            <a:ext cx="2448272" cy="1440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481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a:xfrm>
            <a:off x="539552" y="620688"/>
            <a:ext cx="8229600" cy="796925"/>
          </a:xfrm>
        </p:spPr>
        <p:txBody>
          <a:bodyPr/>
          <a:lstStyle/>
          <a:p>
            <a:pPr eaLnBrk="1" hangingPunct="1"/>
            <a:r>
              <a:rPr lang="es-ES" b="1" dirty="0" smtClean="0">
                <a:solidFill>
                  <a:schemeClr val="tx1"/>
                </a:solidFill>
              </a:rPr>
              <a:t>Método de estudio:</a:t>
            </a:r>
          </a:p>
        </p:txBody>
      </p:sp>
      <p:sp>
        <p:nvSpPr>
          <p:cNvPr id="3" name="2 Marcador de contenido"/>
          <p:cNvSpPr>
            <a:spLocks noGrp="1"/>
          </p:cNvSpPr>
          <p:nvPr>
            <p:ph idx="1"/>
          </p:nvPr>
        </p:nvSpPr>
        <p:spPr>
          <a:xfrm>
            <a:off x="395536" y="1700808"/>
            <a:ext cx="8229600" cy="4674398"/>
          </a:xfrm>
        </p:spPr>
        <p:txBody>
          <a:bodyPr rtlCol="0">
            <a:normAutofit/>
          </a:bodyPr>
          <a:lstStyle/>
          <a:p>
            <a:pPr eaLnBrk="1" fontAlgn="auto" hangingPunct="1">
              <a:spcAft>
                <a:spcPts val="0"/>
              </a:spcAft>
              <a:buFont typeface="Arial" pitchFamily="34" charset="0"/>
              <a:buChar char="•"/>
              <a:defRPr/>
            </a:pPr>
            <a:r>
              <a:rPr lang="es-ES" b="1" dirty="0" smtClean="0"/>
              <a:t>Método dialéctico </a:t>
            </a:r>
            <a:r>
              <a:rPr lang="es-ES" b="1" dirty="0"/>
              <a:t>materialista</a:t>
            </a:r>
            <a:r>
              <a:rPr lang="es-ES" dirty="0"/>
              <a:t>: </a:t>
            </a:r>
            <a:endParaRPr lang="es-ES" dirty="0" smtClean="0"/>
          </a:p>
          <a:p>
            <a:pPr eaLnBrk="1" fontAlgn="auto" hangingPunct="1">
              <a:spcAft>
                <a:spcPts val="0"/>
              </a:spcAft>
              <a:buFont typeface="Arial" pitchFamily="34" charset="0"/>
              <a:buChar char="•"/>
              <a:defRPr/>
            </a:pPr>
            <a:r>
              <a:rPr lang="es-ES" dirty="0" smtClean="0"/>
              <a:t>Explicación científica de </a:t>
            </a:r>
            <a:r>
              <a:rPr lang="es-ES" dirty="0"/>
              <a:t>los </a:t>
            </a:r>
            <a:r>
              <a:rPr lang="es-ES" dirty="0" smtClean="0"/>
              <a:t>procesos socioeconómicos como fenómenos objetivos, buscando la relación o interdependencia entre ellos. </a:t>
            </a:r>
          </a:p>
          <a:p>
            <a:pPr eaLnBrk="1" fontAlgn="auto" hangingPunct="1">
              <a:spcAft>
                <a:spcPts val="0"/>
              </a:spcAft>
              <a:buFont typeface="Arial" pitchFamily="34" charset="0"/>
              <a:buChar char="•"/>
              <a:defRPr/>
            </a:pPr>
            <a:r>
              <a:rPr lang="es-ES" b="1" dirty="0" smtClean="0"/>
              <a:t>Visión marxista del mundo</a:t>
            </a:r>
            <a:r>
              <a:rPr lang="es-ES" dirty="0" smtClean="0"/>
              <a:t>: </a:t>
            </a:r>
          </a:p>
          <a:p>
            <a:pPr eaLnBrk="1" fontAlgn="auto" hangingPunct="1">
              <a:spcAft>
                <a:spcPts val="0"/>
              </a:spcAft>
              <a:buFont typeface="Arial" pitchFamily="34" charset="0"/>
              <a:buChar char="•"/>
              <a:defRPr/>
            </a:pPr>
            <a:r>
              <a:rPr lang="es-ES" dirty="0" smtClean="0"/>
              <a:t>Se basa en la crítica social, la denuncia de los problemas. </a:t>
            </a:r>
          </a:p>
          <a:p>
            <a:pPr eaLnBrk="1" fontAlgn="auto" hangingPunct="1">
              <a:spcAft>
                <a:spcPts val="0"/>
              </a:spcAft>
              <a:buFont typeface="Arial" pitchFamily="34" charset="0"/>
              <a:buChar char="•"/>
              <a:defRPr/>
            </a:pPr>
            <a:r>
              <a:rPr lang="es-ES" dirty="0" smtClean="0"/>
              <a:t>Necesidad de su superación por vías revolucionarias.</a:t>
            </a:r>
          </a:p>
          <a:p>
            <a:pPr eaLnBrk="1" fontAlgn="auto" hangingPunct="1">
              <a:spcAft>
                <a:spcPts val="0"/>
              </a:spcAft>
              <a:buFont typeface="Arial" pitchFamily="34" charset="0"/>
              <a:buChar char="•"/>
              <a:defRPr/>
            </a:pPr>
            <a:endParaRPr lang="es-ES" dirty="0"/>
          </a:p>
        </p:txBody>
      </p:sp>
    </p:spTree>
    <p:extLst>
      <p:ext uri="{BB962C8B-B14F-4D97-AF65-F5344CB8AC3E}">
        <p14:creationId xmlns:p14="http://schemas.microsoft.com/office/powerpoint/2010/main" val="2339852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p:txBody>
          <a:bodyPr/>
          <a:lstStyle/>
          <a:p>
            <a:pPr eaLnBrk="1" hangingPunct="1"/>
            <a:r>
              <a:rPr lang="es-ES" sz="4000" smtClean="0"/>
              <a:t>Marxismo:</a:t>
            </a:r>
          </a:p>
        </p:txBody>
      </p:sp>
      <p:sp>
        <p:nvSpPr>
          <p:cNvPr id="3" name="2 Marcador de contenido"/>
          <p:cNvSpPr>
            <a:spLocks noGrp="1"/>
          </p:cNvSpPr>
          <p:nvPr>
            <p:ph idx="1"/>
          </p:nvPr>
        </p:nvSpPr>
        <p:spPr>
          <a:xfrm>
            <a:off x="467544" y="692696"/>
            <a:ext cx="7920880" cy="5472608"/>
          </a:xfrm>
        </p:spPr>
        <p:txBody>
          <a:bodyPr rtlCol="0">
            <a:normAutofit fontScale="92500" lnSpcReduction="20000"/>
          </a:bodyPr>
          <a:lstStyle/>
          <a:p>
            <a:pPr algn="just" eaLnBrk="1" fontAlgn="auto" hangingPunct="1">
              <a:spcAft>
                <a:spcPts val="0"/>
              </a:spcAft>
              <a:buFont typeface="Arial" pitchFamily="34" charset="0"/>
              <a:buChar char="•"/>
              <a:defRPr/>
            </a:pPr>
            <a:endParaRPr lang="es-ES" dirty="0" smtClean="0"/>
          </a:p>
          <a:p>
            <a:pPr algn="just" eaLnBrk="1" fontAlgn="auto" hangingPunct="1">
              <a:spcAft>
                <a:spcPts val="0"/>
              </a:spcAft>
              <a:buFont typeface="Arial" pitchFamily="34" charset="0"/>
              <a:buChar char="•"/>
              <a:defRPr/>
            </a:pPr>
            <a:endParaRPr lang="es-ES" dirty="0" smtClean="0"/>
          </a:p>
          <a:p>
            <a:pPr algn="just" eaLnBrk="1" fontAlgn="auto" hangingPunct="1">
              <a:spcAft>
                <a:spcPts val="0"/>
              </a:spcAft>
              <a:buFont typeface="Arial" pitchFamily="34" charset="0"/>
              <a:buChar char="•"/>
              <a:defRPr/>
            </a:pPr>
            <a:endParaRPr lang="es-ES" dirty="0"/>
          </a:p>
          <a:p>
            <a:pPr algn="just" eaLnBrk="1" fontAlgn="auto" hangingPunct="1">
              <a:spcAft>
                <a:spcPts val="0"/>
              </a:spcAft>
              <a:buFont typeface="Arial" pitchFamily="34" charset="0"/>
              <a:buChar char="•"/>
              <a:defRPr/>
            </a:pPr>
            <a:endParaRPr lang="es-ES" dirty="0" smtClean="0"/>
          </a:p>
          <a:p>
            <a:pPr algn="just" eaLnBrk="1" fontAlgn="auto" hangingPunct="1">
              <a:spcAft>
                <a:spcPts val="0"/>
              </a:spcAft>
              <a:buFont typeface="Arial" pitchFamily="34" charset="0"/>
              <a:buChar char="•"/>
              <a:defRPr/>
            </a:pPr>
            <a:endParaRPr lang="es-ES" dirty="0"/>
          </a:p>
          <a:p>
            <a:pPr algn="just" eaLnBrk="1" fontAlgn="auto" hangingPunct="1">
              <a:spcAft>
                <a:spcPts val="0"/>
              </a:spcAft>
              <a:buFont typeface="Arial" pitchFamily="34" charset="0"/>
              <a:buChar char="•"/>
              <a:defRPr/>
            </a:pPr>
            <a:r>
              <a:rPr lang="es-ES" sz="2600" dirty="0" smtClean="0"/>
              <a:t>Doctrina verdaderamente revolucionaria, creada por Carlos Marx y Federico Engels .</a:t>
            </a:r>
          </a:p>
          <a:p>
            <a:pPr algn="just" eaLnBrk="1" fontAlgn="auto" hangingPunct="1">
              <a:spcAft>
                <a:spcPts val="0"/>
              </a:spcAft>
              <a:buFont typeface="Arial" pitchFamily="34" charset="0"/>
              <a:buChar char="•"/>
              <a:defRPr/>
            </a:pPr>
            <a:r>
              <a:rPr lang="es-ES" sz="2600" dirty="0" smtClean="0"/>
              <a:t>Realiza la crítica al sistema capitalista con basamentos científicos y demuestra su esencia basada en explotación y la injusticia.</a:t>
            </a:r>
          </a:p>
          <a:p>
            <a:pPr algn="just" eaLnBrk="1" fontAlgn="auto" hangingPunct="1">
              <a:spcAft>
                <a:spcPts val="0"/>
              </a:spcAft>
              <a:buFont typeface="Arial" pitchFamily="34" charset="0"/>
              <a:buChar char="•"/>
              <a:defRPr/>
            </a:pPr>
            <a:r>
              <a:rPr lang="es-ES" sz="2600" dirty="0" smtClean="0"/>
              <a:t>Demuestra la necesidad de la lucha de clases como vía para sustituir el capitalismo por otra sociedad superior.</a:t>
            </a:r>
          </a:p>
          <a:p>
            <a:pPr algn="just" eaLnBrk="1" fontAlgn="auto" hangingPunct="1">
              <a:spcAft>
                <a:spcPts val="0"/>
              </a:spcAft>
              <a:buFont typeface="Arial" pitchFamily="34" charset="0"/>
              <a:buChar char="•"/>
              <a:defRPr/>
            </a:pPr>
            <a:r>
              <a:rPr lang="es-ES" sz="2600" dirty="0" smtClean="0"/>
              <a:t>Demuestra el papel de la clase obrera como ¨sepulturera¨ del capitalismo y líder de la construcción de la nueva sociedad.</a:t>
            </a:r>
          </a:p>
          <a:p>
            <a:pPr algn="just" eaLnBrk="1" fontAlgn="auto" hangingPunct="1">
              <a:spcAft>
                <a:spcPts val="0"/>
              </a:spcAft>
              <a:buFont typeface="Arial" pitchFamily="34" charset="0"/>
              <a:buChar char="•"/>
              <a:defRPr/>
            </a:pPr>
            <a:endParaRPr lang="es-ES" sz="2600" dirty="0"/>
          </a:p>
          <a:p>
            <a:pPr algn="just" eaLnBrk="1" fontAlgn="auto" hangingPunct="1">
              <a:spcAft>
                <a:spcPts val="0"/>
              </a:spcAft>
              <a:buFont typeface="Arial" pitchFamily="34" charset="0"/>
              <a:buChar char="•"/>
              <a:defRPr/>
            </a:pPr>
            <a:endParaRPr lang="es-ES" sz="2600" dirty="0"/>
          </a:p>
        </p:txBody>
      </p:sp>
    </p:spTree>
    <p:extLst>
      <p:ext uri="{BB962C8B-B14F-4D97-AF65-F5344CB8AC3E}">
        <p14:creationId xmlns:p14="http://schemas.microsoft.com/office/powerpoint/2010/main" val="632520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J:\clases\carpeta metodológica Economía Política\fotos p clases\capitalismo\ca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 y="285750"/>
            <a:ext cx="8301038" cy="621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2970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ítulo 1"/>
          <p:cNvSpPr>
            <a:spLocks noGrp="1"/>
          </p:cNvSpPr>
          <p:nvPr>
            <p:ph type="title"/>
          </p:nvPr>
        </p:nvSpPr>
        <p:spPr>
          <a:xfrm>
            <a:off x="971600" y="548680"/>
            <a:ext cx="7024744" cy="1143000"/>
          </a:xfrm>
        </p:spPr>
        <p:txBody>
          <a:bodyPr/>
          <a:lstStyle/>
          <a:p>
            <a:pPr eaLnBrk="1" hangingPunct="1"/>
            <a:r>
              <a:rPr lang="es-ES" sz="5400" dirty="0" smtClean="0"/>
              <a:t>capitalismo</a:t>
            </a:r>
          </a:p>
        </p:txBody>
      </p:sp>
      <p:sp>
        <p:nvSpPr>
          <p:cNvPr id="12291" name="2 Marcador de contenido"/>
          <p:cNvSpPr>
            <a:spLocks noGrp="1"/>
          </p:cNvSpPr>
          <p:nvPr>
            <p:ph idx="1"/>
          </p:nvPr>
        </p:nvSpPr>
        <p:spPr/>
        <p:txBody>
          <a:bodyPr/>
          <a:lstStyle/>
          <a:p>
            <a:pPr eaLnBrk="1" hangingPunct="1">
              <a:buFont typeface="Arial" charset="0"/>
              <a:buNone/>
            </a:pPr>
            <a:endParaRPr lang="es-ES" b="1" smtClean="0"/>
          </a:p>
        </p:txBody>
      </p:sp>
      <p:pic>
        <p:nvPicPr>
          <p:cNvPr id="12292" name="3 Marcador de contenido"/>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822698"/>
            <a:ext cx="7776864" cy="4342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2661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124744"/>
            <a:ext cx="7344816" cy="785812"/>
          </a:xfrm>
        </p:spPr>
        <p:txBody>
          <a:bodyPr rtlCol="0">
            <a:normAutofit fontScale="90000"/>
          </a:bodyPr>
          <a:lstStyle/>
          <a:p>
            <a:pPr eaLnBrk="1" fontAlgn="auto" hangingPunct="1">
              <a:spcAft>
                <a:spcPts val="0"/>
              </a:spcAft>
              <a:defRPr/>
            </a:pPr>
            <a:r>
              <a:rPr lang="es-ES" b="1" dirty="0" smtClean="0"/>
              <a:t>Características del capitalismo:</a:t>
            </a:r>
            <a:br>
              <a:rPr lang="es-ES" b="1" dirty="0" smtClean="0"/>
            </a:br>
            <a:endParaRPr lang="es-ES" b="1" dirty="0"/>
          </a:p>
        </p:txBody>
      </p:sp>
      <p:sp>
        <p:nvSpPr>
          <p:cNvPr id="13315" name="2 Marcador de contenido"/>
          <p:cNvSpPr>
            <a:spLocks noGrp="1"/>
          </p:cNvSpPr>
          <p:nvPr>
            <p:ph idx="1"/>
          </p:nvPr>
        </p:nvSpPr>
        <p:spPr>
          <a:xfrm>
            <a:off x="539552" y="1683668"/>
            <a:ext cx="8229600" cy="5143500"/>
          </a:xfrm>
        </p:spPr>
        <p:txBody>
          <a:bodyPr/>
          <a:lstStyle/>
          <a:p>
            <a:pPr eaLnBrk="1" hangingPunct="1"/>
            <a:r>
              <a:rPr lang="es-ES" sz="3200" b="1" dirty="0" smtClean="0"/>
              <a:t>¨Mundo libre¨</a:t>
            </a:r>
          </a:p>
          <a:p>
            <a:pPr eaLnBrk="1" hangingPunct="1"/>
            <a:r>
              <a:rPr lang="es-ES" sz="3200" b="1" dirty="0" smtClean="0"/>
              <a:t>¨Sociedad de consumo¨ </a:t>
            </a:r>
          </a:p>
          <a:p>
            <a:pPr eaLnBrk="1" hangingPunct="1"/>
            <a:r>
              <a:rPr lang="es-ES" sz="3200" b="1" dirty="0" smtClean="0"/>
              <a:t>Liberalismo </a:t>
            </a:r>
          </a:p>
          <a:p>
            <a:pPr eaLnBrk="1" hangingPunct="1"/>
            <a:r>
              <a:rPr lang="es-ES" sz="3200" b="1" dirty="0" smtClean="0"/>
              <a:t>Producción mercantil </a:t>
            </a:r>
          </a:p>
          <a:p>
            <a:pPr eaLnBrk="1" hangingPunct="1"/>
            <a:r>
              <a:rPr lang="es-ES" sz="3200" b="1" dirty="0" smtClean="0"/>
              <a:t>Propiedad privada.</a:t>
            </a:r>
          </a:p>
          <a:p>
            <a:pPr eaLnBrk="1" hangingPunct="1"/>
            <a:r>
              <a:rPr lang="es-ES" sz="3200" b="1" dirty="0" smtClean="0"/>
              <a:t>Interés privado</a:t>
            </a:r>
            <a:endParaRPr lang="es-ES" sz="3200" dirty="0" smtClean="0"/>
          </a:p>
          <a:p>
            <a:pPr eaLnBrk="1" hangingPunct="1"/>
            <a:r>
              <a:rPr lang="es-ES" sz="3200" b="1" dirty="0" smtClean="0"/>
              <a:t>Competencia</a:t>
            </a:r>
          </a:p>
          <a:p>
            <a:pPr eaLnBrk="1" hangingPunct="1"/>
            <a:endParaRPr lang="es-ES" b="1" dirty="0" smtClean="0"/>
          </a:p>
        </p:txBody>
      </p:sp>
    </p:spTree>
    <p:extLst>
      <p:ext uri="{BB962C8B-B14F-4D97-AF65-F5344CB8AC3E}">
        <p14:creationId xmlns:p14="http://schemas.microsoft.com/office/powerpoint/2010/main" val="42816429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278</TotalTime>
  <Words>779</Words>
  <Application>Microsoft Office PowerPoint</Application>
  <PresentationFormat>Presentación en pantalla (4:3)</PresentationFormat>
  <Paragraphs>109</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Austin</vt:lpstr>
      <vt:lpstr>Tema 1:  La Economía Política como ciencia social. Su carácter clasista. La teoría marxista del valor.</vt:lpstr>
      <vt:lpstr>CONTENIDOS  </vt:lpstr>
      <vt:lpstr>Economía Política </vt:lpstr>
      <vt:lpstr>Economía política</vt:lpstr>
      <vt:lpstr>Método de estudio:</vt:lpstr>
      <vt:lpstr>Marxismo:</vt:lpstr>
      <vt:lpstr>Presentación de PowerPoint</vt:lpstr>
      <vt:lpstr>capitalismo</vt:lpstr>
      <vt:lpstr>Características del capitalismo: </vt:lpstr>
      <vt:lpstr> Capitalismo=  </vt:lpstr>
      <vt:lpstr>Capitalismo=</vt:lpstr>
      <vt:lpstr> </vt:lpstr>
      <vt:lpstr>Presentación de PowerPoint</vt:lpstr>
      <vt:lpstr>Presentación de PowerPoint</vt:lpstr>
      <vt:lpstr>Grandes contrastes del Capitalismo:</vt:lpstr>
      <vt:lpstr>Genera contradicciones antagónicas entre:</vt:lpstr>
      <vt:lpstr>Presentación de PowerPoint</vt:lpstr>
      <vt:lpstr>Grandes contrastes del Capitalismo:</vt:lpstr>
      <vt:lpstr>Presentación de PowerPoint</vt:lpstr>
      <vt:lpstr>Hambre </vt:lpstr>
      <vt:lpstr>Enajenación </vt:lpstr>
      <vt:lpstr>Kevin Carter, Sudáfrica (1960-1994) Premio Pulitzer 1994  El Premio Pulitzer es uno de los galardones más prestigiosos del periodismo y las artes en Estados Unidos y a nivel internacional. Fue creado en 1917 por disposición de Joseph Pulitzer, un reconocido periodista y editor de diarios, con el objetivo de premiar la excelencia en el trabajo periodístico, literario y musical.</vt:lpstr>
      <vt:lpstr>Presentación de PowerPoint</vt:lpstr>
      <vt:lpstr>¿Por qué no ayudó a la niña? </vt:lpstr>
      <vt:lpstr>El 27 de julio de 1994 Kevin Carter se suicidó: </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La Economía Política como ciencia social. Su carácter clasista. La teoría marxista del valor.</dc:title>
  <dc:creator>YANELYS</dc:creator>
  <cp:lastModifiedBy>YANELYS</cp:lastModifiedBy>
  <cp:revision>24</cp:revision>
  <dcterms:created xsi:type="dcterms:W3CDTF">2026-02-07T19:56:58Z</dcterms:created>
  <dcterms:modified xsi:type="dcterms:W3CDTF">2026-02-11T21:14:35Z</dcterms:modified>
</cp:coreProperties>
</file>