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10.xml" ContentType="application/vnd.openxmlformats-officedocument.drawingml.diagramColors+xml"/>
  <Override PartName="/ppt/diagrams/colors1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colors8.xml" ContentType="application/vnd.openxmlformats-officedocument.drawingml.diagramColors+xml"/>
  <Override PartName="/ppt/diagrams/colors9.xml" ContentType="application/vnd.openxmlformats-officedocument.drawingml.diagramColors+xml"/>
  <Override PartName="/ppt/diagrams/data1.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rawing1.xml" ContentType="application/vnd.ms-office.drawingml.diagramDrawing+xml"/>
  <Override PartName="/ppt/diagrams/drawing10.xml" ContentType="application/vnd.ms-office.drawingml.diagramDrawing+xml"/>
  <Override PartName="/ppt/diagrams/drawing1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drawing8.xml" ContentType="application/vnd.ms-office.drawingml.diagramDrawing+xml"/>
  <Override PartName="/ppt/diagrams/drawing9.xml" ContentType="application/vnd.ms-office.drawingml.diagramDrawing+xml"/>
  <Override PartName="/ppt/diagrams/layout1.xml" ContentType="application/vnd.openxmlformats-officedocument.drawingml.diagramLayout+xml"/>
  <Override PartName="/ppt/diagrams/layout10.xml" ContentType="application/vnd.openxmlformats-officedocument.drawingml.diagramLayout+xml"/>
  <Override PartName="/ppt/diagrams/layout1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layout8.xml" ContentType="application/vnd.openxmlformats-officedocument.drawingml.diagramLayout+xml"/>
  <Override PartName="/ppt/diagrams/layout9.xml" ContentType="application/vnd.openxmlformats-officedocument.drawingml.diagramLayout+xml"/>
  <Override PartName="/ppt/diagrams/quickStyle1.xml" ContentType="application/vnd.openxmlformats-officedocument.drawingml.diagramStyle+xml"/>
  <Override PartName="/ppt/diagrams/quickStyle10.xml" ContentType="application/vnd.openxmlformats-officedocument.drawingml.diagramStyle+xml"/>
  <Override PartName="/ppt/diagrams/quickStyle1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diagrams/quickStyle8.xml" ContentType="application/vnd.openxmlformats-officedocument.drawingml.diagramStyle+xml"/>
  <Override PartName="/ppt/diagrams/quickStyle9.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60" r:id="rId5"/>
    <p:sldId id="261" r:id="rId6"/>
    <p:sldId id="262" r:id="rId7"/>
    <p:sldId id="268" r:id="rId8"/>
    <p:sldId id="274" r:id="rId9"/>
    <p:sldId id="275" r:id="rId10"/>
    <p:sldId id="276" r:id="rId11"/>
    <p:sldId id="277" r:id="rId12"/>
    <p:sldId id="278" r:id="rId13"/>
    <p:sldId id="279" r:id="rId14"/>
    <p:sldId id="280" r:id="rId15"/>
    <p:sldId id="281" r:id="rId16"/>
    <p:sldId id="264" r:id="rId17"/>
    <p:sldId id="265" r:id="rId1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288A0FAE-A201-488F-92EB-0C71D1A287C2}"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s-ES"/>
        </a:p>
      </dgm:t>
    </dgm:pt>
    <dgm:pt modelId="{28794EFC-A6E8-4F2D-88EB-A298616AF097}">
      <dgm:prSet custT="1">
        <dgm:style>
          <a:lnRef idx="0">
            <a:schemeClr val="accent5"/>
          </a:lnRef>
          <a:fillRef idx="3">
            <a:schemeClr val="accent5"/>
          </a:fillRef>
          <a:effectRef idx="3">
            <a:schemeClr val="accent5"/>
          </a:effectRef>
          <a:fontRef idx="minor">
            <a:schemeClr val="lt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just" rtl="0">
            <a:lnSpc>
              <a:spcPct val="100000"/>
            </a:lnSpc>
            <a:spcAft>
              <a:spcPts val="0"/>
            </a:spcAft>
          </a:pPr>
          <a:r>
            <a:rPr lang="es-ES" sz="3000" dirty="0" smtClean="0">
              <a:latin typeface="Arial" panose="020B0604020202020204" pitchFamily="34" charset="0"/>
              <a:cs typeface="Arial" panose="020B0604020202020204" pitchFamily="34" charset="0"/>
            </a:rPr>
            <a:t>Explicar el papel que juegan los EVA en el PEA en la Educación Superior, así como también su uso en la Universidad de Artemisa con vistas a una mayor búsqueda y adquisición de conocimientos, que posibilite un mayor desarrollo profesional de los estudiantes.</a:t>
          </a:r>
          <a:endParaRPr lang="es-ES" sz="3000" dirty="0">
            <a:latin typeface="Arial" panose="020B0604020202020204" pitchFamily="34" charset="0"/>
            <a:cs typeface="Arial" panose="020B0604020202020204" pitchFamily="34" charset="0"/>
          </a:endParaRPr>
        </a:p>
      </dgm:t>
    </dgm:pt>
    <dgm:pt modelId="{70FB6555-EEB9-4F31-8A83-FBC072C9DE0E}" cxnId="{597B3BC6-75C3-4ED2-A328-076D86CC5741}" type="parTrans">
      <dgm:prSet/>
      <dgm:spPr/>
      <dgm:t>
        <a:bodyPr/>
        <a:lstStyle/>
        <a:p>
          <a:endParaRPr lang="es-ES"/>
        </a:p>
      </dgm:t>
    </dgm:pt>
    <dgm:pt modelId="{F1097353-45FC-43F8-86A9-6D8D16B2F18A}" cxnId="{597B3BC6-75C3-4ED2-A328-076D86CC5741}" type="sibTrans">
      <dgm:prSet/>
      <dgm:spPr/>
      <dgm:t>
        <a:bodyPr/>
        <a:lstStyle/>
        <a:p>
          <a:endParaRPr lang="es-ES"/>
        </a:p>
      </dgm:t>
    </dgm:pt>
    <dgm:pt modelId="{54C09CA5-E6F8-47ED-A0CD-401BBF4CB7D5}" type="pres">
      <dgm:prSet presAssocID="{288A0FAE-A201-488F-92EB-0C71D1A287C2}" presName="linear" presStyleCnt="0">
        <dgm:presLayoutVars>
          <dgm:animLvl val="lvl"/>
          <dgm:resizeHandles val="exact"/>
        </dgm:presLayoutVars>
      </dgm:prSet>
      <dgm:spPr/>
      <dgm:t>
        <a:bodyPr/>
        <a:lstStyle/>
        <a:p>
          <a:endParaRPr lang="es-ES"/>
        </a:p>
      </dgm:t>
    </dgm:pt>
    <dgm:pt modelId="{2033BCC4-0C6D-43AD-A036-789D9CA59532}" type="pres">
      <dgm:prSet presAssocID="{28794EFC-A6E8-4F2D-88EB-A298616AF097}" presName="parentText" presStyleLbl="node1" presStyleIdx="0" presStyleCnt="1" custScaleX="101373" custScaleY="1069869" custLinFactNeighborX="151" custLinFactNeighborY="-323">
        <dgm:presLayoutVars>
          <dgm:chMax val="0"/>
          <dgm:bulletEnabled val="1"/>
        </dgm:presLayoutVars>
      </dgm:prSet>
      <dgm:spPr/>
      <dgm:t>
        <a:bodyPr/>
        <a:lstStyle/>
        <a:p>
          <a:endParaRPr lang="es-ES"/>
        </a:p>
      </dgm:t>
    </dgm:pt>
  </dgm:ptLst>
  <dgm:cxnLst>
    <dgm:cxn modelId="{FA1FECF3-25AB-4800-9F24-62DEA45BCC8E}" type="presOf" srcId="{288A0FAE-A201-488F-92EB-0C71D1A287C2}" destId="{54C09CA5-E6F8-47ED-A0CD-401BBF4CB7D5}" srcOrd="0" destOrd="0" presId="urn:microsoft.com/office/officeart/2005/8/layout/vList2"/>
    <dgm:cxn modelId="{597B3BC6-75C3-4ED2-A328-076D86CC5741}" srcId="{288A0FAE-A201-488F-92EB-0C71D1A287C2}" destId="{28794EFC-A6E8-4F2D-88EB-A298616AF097}" srcOrd="0" destOrd="0" parTransId="{70FB6555-EEB9-4F31-8A83-FBC072C9DE0E}" sibTransId="{F1097353-45FC-43F8-86A9-6D8D16B2F18A}"/>
    <dgm:cxn modelId="{BFAD10D9-D890-4832-B6FE-6DFA08A278B3}" type="presOf" srcId="{28794EFC-A6E8-4F2D-88EB-A298616AF097}" destId="{2033BCC4-0C6D-43AD-A036-789D9CA59532}" srcOrd="0" destOrd="0" presId="urn:microsoft.com/office/officeart/2005/8/layout/vList2"/>
    <dgm:cxn modelId="{4DFD46F6-BF26-48FA-ACBA-6BBA271C3551}" type="presParOf" srcId="{54C09CA5-E6F8-47ED-A0CD-401BBF4CB7D5}" destId="{2033BCC4-0C6D-43AD-A036-789D9CA5953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
          </a:r>
          <a:endParaRPr lang="es-ES" sz="3600" b="1" dirty="0" smtClean="0">
            <a:latin typeface="Arial" panose="020B0604020202020204" pitchFamily="34" charset="0"/>
            <a:cs typeface="Arial" panose="020B0604020202020204" pitchFamily="34" charset="0"/>
          </a:endParaRPr>
        </a:p>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Ejemplos </a:t>
          </a:r>
          <a:r>
            <a:rPr lang="es-ES" sz="3600" b="1" dirty="0" smtClean="0">
              <a:latin typeface="Arial" panose="020B0604020202020204" pitchFamily="34" charset="0"/>
              <a:cs typeface="Arial" panose="020B0604020202020204" pitchFamily="34" charset="0"/>
            </a:rPr>
            <a:t>de </a:t>
          </a:r>
          <a:r>
            <a:rPr lang="es-ES" sz="3600" b="1" dirty="0" smtClean="0">
              <a:latin typeface="Arial" panose="020B0604020202020204" pitchFamily="34" charset="0"/>
              <a:cs typeface="Arial" panose="020B0604020202020204" pitchFamily="34" charset="0"/>
            </a:rPr>
            <a:t>EVA</a:t>
          </a:r>
          <a:r>
            <a:rPr lang="es-ES" sz="3600" b="1" dirty="0" smtClean="0">
              <a:latin typeface="Arial" panose="020B0604020202020204" pitchFamily="34" charset="0"/>
              <a:cs typeface="Arial" panose="020B0604020202020204" pitchFamily="34" charset="0"/>
            </a:rPr>
            <a:t/>
          </a:r>
          <a:endParaRPr lang="es-ES" sz="3600" b="1" dirty="0" smtClean="0">
            <a:latin typeface="Arial" panose="020B0604020202020204" pitchFamily="34" charset="0"/>
            <a:cs typeface="Arial" panose="020B0604020202020204" pitchFamily="34" charset="0"/>
          </a:endParaRPr>
        </a:p>
        <a:p>
          <a:pPr algn="ctr" rtl="0">
            <a:lnSpc>
              <a:spcPct val="100000"/>
            </a:lnSpc>
            <a:spcBef>
              <a:spcPct val="0"/>
            </a:spcBef>
            <a:spcAft>
              <a:spcPts val="0"/>
            </a:spcAft>
          </a:pP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F93A90B2-C8B2-4D72-9E17-177333C47429}" type="parTrans">
      <dgm:prSet/>
      <dgm:spPr/>
      <dgm:t>
        <a:bodyPr/>
        <a:lstStyle/>
        <a:p>
          <a:endParaRPr lang="es-ES"/>
        </a:p>
      </dgm:t>
    </dgm:pt>
    <dgm:pt modelId="{E4BA5191-2BE1-4678-8D11-930A222DDA9E}" cxnId="{F93A90B2-C8B2-4D72-9E17-177333C47429}"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F93A90B2-C8B2-4D72-9E17-177333C47429}" srcId="{924CD1EA-96A3-4DFD-9A84-4F8BFB38CA39}" destId="{6FC3FD19-BC7B-411B-A7EB-E0D15977BD19}" srcOrd="0" destOrd="0" parTransId="{99B5BA6F-5DAA-47C8-891F-CA339730EB48}" sibTransId="{E4BA5191-2BE1-4678-8D11-930A222DDA9E}"/>
    <dgm:cxn modelId="{F9A0A9A3-E776-4B18-B6F2-5F1F1E1DB2F9}" type="presOf" srcId="{924CD1EA-96A3-4DFD-9A84-4F8BFB38CA39}" destId="{B0E1830C-AD98-4786-BCF7-26CC75860947}" srcOrd="0" destOrd="0" presId="urn:microsoft.com/office/officeart/2005/8/layout/vList2"/>
    <dgm:cxn modelId="{2B34A7B7-6A23-4CE3-80EA-9A029FE63A44}" type="presParOf" srcId="{B0E1830C-AD98-4786-BCF7-26CC75860947}" destId="{755BC0F5-557C-4221-BBF8-3602A180FE41}" srcOrd="0" destOrd="0" presId="urn:microsoft.com/office/officeart/2005/8/layout/vList2"/>
    <dgm:cxn modelId="{D88F5AC4-811A-4F5B-9188-587087C264C4}"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
          </a:r>
          <a:endParaRPr lang="es-ES" sz="3600" b="1" dirty="0" smtClean="0">
            <a:latin typeface="Arial" panose="020B0604020202020204" pitchFamily="34" charset="0"/>
            <a:cs typeface="Arial" panose="020B0604020202020204" pitchFamily="34" charset="0"/>
          </a:endParaRPr>
        </a:p>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Ejemplos </a:t>
          </a:r>
          <a:r>
            <a:rPr lang="es-ES" sz="3600" b="1" dirty="0" smtClean="0">
              <a:latin typeface="Arial" panose="020B0604020202020204" pitchFamily="34" charset="0"/>
              <a:cs typeface="Arial" panose="020B0604020202020204" pitchFamily="34" charset="0"/>
            </a:rPr>
            <a:t>de </a:t>
          </a:r>
          <a:r>
            <a:rPr lang="es-ES" sz="3600" b="1" dirty="0" smtClean="0">
              <a:latin typeface="Arial" panose="020B0604020202020204" pitchFamily="34" charset="0"/>
              <a:cs typeface="Arial" panose="020B0604020202020204" pitchFamily="34" charset="0"/>
            </a:rPr>
            <a:t>EVA</a:t>
          </a:r>
          <a:r>
            <a:rPr lang="es-ES" sz="3600" b="1" dirty="0" smtClean="0">
              <a:latin typeface="Arial" panose="020B0604020202020204" pitchFamily="34" charset="0"/>
              <a:cs typeface="Arial" panose="020B0604020202020204" pitchFamily="34" charset="0"/>
            </a:rPr>
            <a:t/>
          </a:r>
          <a:endParaRPr lang="es-ES" sz="3600" b="1" dirty="0" smtClean="0">
            <a:latin typeface="Arial" panose="020B0604020202020204" pitchFamily="34" charset="0"/>
            <a:cs typeface="Arial" panose="020B0604020202020204" pitchFamily="34" charset="0"/>
          </a:endParaRPr>
        </a:p>
        <a:p>
          <a:pPr algn="ctr" rtl="0">
            <a:lnSpc>
              <a:spcPct val="100000"/>
            </a:lnSpc>
            <a:spcBef>
              <a:spcPct val="0"/>
            </a:spcBef>
            <a:spcAft>
              <a:spcPts val="0"/>
            </a:spcAft>
          </a:pP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F93A90B2-C8B2-4D72-9E17-177333C47429}" type="parTrans">
      <dgm:prSet/>
      <dgm:spPr/>
      <dgm:t>
        <a:bodyPr/>
        <a:lstStyle/>
        <a:p>
          <a:endParaRPr lang="es-ES"/>
        </a:p>
      </dgm:t>
    </dgm:pt>
    <dgm:pt modelId="{E4BA5191-2BE1-4678-8D11-930A222DDA9E}" cxnId="{F93A90B2-C8B2-4D72-9E17-177333C47429}"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F93A90B2-C8B2-4D72-9E17-177333C47429}" srcId="{924CD1EA-96A3-4DFD-9A84-4F8BFB38CA39}" destId="{6FC3FD19-BC7B-411B-A7EB-E0D15977BD19}" srcOrd="0" destOrd="0" parTransId="{99B5BA6F-5DAA-47C8-891F-CA339730EB48}" sibTransId="{E4BA5191-2BE1-4678-8D11-930A222DDA9E}"/>
    <dgm:cxn modelId="{F9A0A9A3-E776-4B18-B6F2-5F1F1E1DB2F9}" type="presOf" srcId="{924CD1EA-96A3-4DFD-9A84-4F8BFB38CA39}" destId="{B0E1830C-AD98-4786-BCF7-26CC75860947}" srcOrd="0" destOrd="0" presId="urn:microsoft.com/office/officeart/2005/8/layout/vList2"/>
    <dgm:cxn modelId="{2B34A7B7-6A23-4CE3-80EA-9A029FE63A44}" type="presParOf" srcId="{B0E1830C-AD98-4786-BCF7-26CC75860947}" destId="{755BC0F5-557C-4221-BBF8-3602A180FE41}" srcOrd="0" destOrd="0" presId="urn:microsoft.com/office/officeart/2005/8/layout/vList2"/>
    <dgm:cxn modelId="{D88F5AC4-811A-4F5B-9188-587087C264C4}"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ctr" rtl="0">
            <a:lnSpc>
              <a:spcPct val="100000"/>
            </a:lnSpc>
            <a:spcAft>
              <a:spcPts val="0"/>
            </a:spcAft>
          </a:pPr>
          <a:r>
            <a:rPr lang="es-ES" sz="3600" b="1" dirty="0" smtClean="0">
              <a:latin typeface="Arial" panose="020B0604020202020204" pitchFamily="34" charset="0"/>
              <a:cs typeface="Arial" panose="020B0604020202020204" pitchFamily="34" charset="0"/>
            </a:rPr>
            <a:t>¿Qué es un Entorno Virtual de Aprendizaje?</a:t>
          </a:r>
          <a:endParaRPr lang="es-ES" sz="3600" dirty="0">
            <a:latin typeface="Arial Black" panose="020B0A04020102020204" pitchFamily="34" charset="0"/>
            <a:cs typeface="Arial" panose="020B0604020202020204" pitchFamily="34" charset="0"/>
          </a:endParaRPr>
        </a:p>
      </dgm:t>
    </dgm:pt>
    <dgm:pt modelId="{99B5BA6F-5DAA-47C8-891F-CA339730EB48}" cxnId="{958536FB-FF82-4755-9F9A-BEC20FFA9106}" type="parTrans">
      <dgm:prSet/>
      <dgm:spPr/>
      <dgm:t>
        <a:bodyPr/>
        <a:lstStyle/>
        <a:p>
          <a:endParaRPr lang="es-ES"/>
        </a:p>
      </dgm:t>
    </dgm:pt>
    <dgm:pt modelId="{E4BA5191-2BE1-4678-8D11-930A222DDA9E}" cxnId="{958536FB-FF82-4755-9F9A-BEC20FFA9106}"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3ED7B051-133E-4688-A6DC-8ACF55667032}" type="presOf" srcId="{924CD1EA-96A3-4DFD-9A84-4F8BFB38CA39}" destId="{B0E1830C-AD98-4786-BCF7-26CC75860947}" srcOrd="0" destOrd="0" presId="urn:microsoft.com/office/officeart/2005/8/layout/vList2"/>
    <dgm:cxn modelId="{3371BC3C-9210-4434-AE73-59924EE9AF39}" type="presOf" srcId="{6FC3FD19-BC7B-411B-A7EB-E0D15977BD19}" destId="{755BC0F5-557C-4221-BBF8-3602A180FE41}" srcOrd="0" destOrd="0" presId="urn:microsoft.com/office/officeart/2005/8/layout/vList2"/>
    <dgm:cxn modelId="{958536FB-FF82-4755-9F9A-BEC20FFA9106}" srcId="{924CD1EA-96A3-4DFD-9A84-4F8BFB38CA39}" destId="{6FC3FD19-BC7B-411B-A7EB-E0D15977BD19}" srcOrd="0" destOrd="0" parTransId="{99B5BA6F-5DAA-47C8-891F-CA339730EB48}" sibTransId="{E4BA5191-2BE1-4678-8D11-930A222DDA9E}"/>
    <dgm:cxn modelId="{3E328931-E302-4364-85BE-1CDC2290C6B2}" type="presParOf" srcId="{B0E1830C-AD98-4786-BCF7-26CC75860947}"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lgn="ctr" rtl="0">
            <a:lnSpc>
              <a:spcPct val="100000"/>
            </a:lnSpc>
            <a:spcAft>
              <a:spcPts val="0"/>
            </a:spcAft>
          </a:pPr>
          <a:r>
            <a:rPr lang="es-ES" sz="3000" b="1" u="none" dirty="0" smtClean="0">
              <a:latin typeface="Arial" panose="020B0604020202020204" pitchFamily="34" charset="0"/>
              <a:cs typeface="Arial" panose="020B0604020202020204" pitchFamily="34" charset="0"/>
            </a:rPr>
            <a:t>Pero si surgieron es porque se sintió la necesidad de desarrollarlas, no creen? Ahora </a:t>
          </a:r>
        </a:p>
        <a:p>
          <a:pPr algn="ctr" rtl="0">
            <a:lnSpc>
              <a:spcPct val="100000"/>
            </a:lnSpc>
            <a:spcAft>
              <a:spcPts val="0"/>
            </a:spcAft>
          </a:pPr>
          <a:r>
            <a:rPr lang="es-ES" sz="3000" b="1" u="none" dirty="0" smtClean="0">
              <a:latin typeface="Arial" panose="020B0604020202020204" pitchFamily="34" charset="0"/>
              <a:cs typeface="Arial" panose="020B0604020202020204" pitchFamily="34" charset="0"/>
            </a:rPr>
            <a:t>¿Por qué creen ustedes que surgen los EVA?</a:t>
          </a:r>
          <a:endParaRPr lang="es-ES" sz="3000" u="none" dirty="0">
            <a:latin typeface="Arial" panose="020B0604020202020204" pitchFamily="34" charset="0"/>
            <a:cs typeface="Arial" panose="020B0604020202020204" pitchFamily="34" charset="0"/>
          </a:endParaRPr>
        </a:p>
      </dgm:t>
    </dgm:pt>
    <dgm:pt modelId="{99B5BA6F-5DAA-47C8-891F-CA339730EB48}" cxnId="{958536FB-FF82-4755-9F9A-BEC20FFA9106}" type="parTrans">
      <dgm:prSet/>
      <dgm:spPr/>
      <dgm:t>
        <a:bodyPr/>
        <a:lstStyle/>
        <a:p>
          <a:endParaRPr lang="es-ES"/>
        </a:p>
      </dgm:t>
    </dgm:pt>
    <dgm:pt modelId="{E4BA5191-2BE1-4678-8D11-930A222DDA9E}" cxnId="{958536FB-FF82-4755-9F9A-BEC20FFA9106}"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450992" custLinFactY="-100000" custLinFactNeighborX="1747" custLinFactNeighborY="-101735">
        <dgm:presLayoutVars>
          <dgm:chMax val="0"/>
          <dgm:bulletEnabled val="1"/>
        </dgm:presLayoutVars>
      </dgm:prSet>
      <dgm:spPr/>
      <dgm:t>
        <a:bodyPr/>
        <a:lstStyle/>
        <a:p>
          <a:endParaRPr lang="es-ES"/>
        </a:p>
      </dgm:t>
    </dgm:pt>
  </dgm:ptLst>
  <dgm:cxnLst>
    <dgm:cxn modelId="{958536FB-FF82-4755-9F9A-BEC20FFA9106}" srcId="{924CD1EA-96A3-4DFD-9A84-4F8BFB38CA39}" destId="{6FC3FD19-BC7B-411B-A7EB-E0D15977BD19}" srcOrd="0" destOrd="0" parTransId="{99B5BA6F-5DAA-47C8-891F-CA339730EB48}" sibTransId="{E4BA5191-2BE1-4678-8D11-930A222DDA9E}"/>
    <dgm:cxn modelId="{05DEB72F-CF89-4A59-8865-37C6BC168D22}" type="presOf" srcId="{924CD1EA-96A3-4DFD-9A84-4F8BFB38CA39}" destId="{B0E1830C-AD98-4786-BCF7-26CC75860947}" srcOrd="0" destOrd="0" presId="urn:microsoft.com/office/officeart/2005/8/layout/vList2"/>
    <dgm:cxn modelId="{2704FC0E-1397-4299-9C23-A5B3709FA576}" type="presOf" srcId="{6FC3FD19-BC7B-411B-A7EB-E0D15977BD19}" destId="{755BC0F5-557C-4221-BBF8-3602A180FE41}" srcOrd="0" destOrd="0" presId="urn:microsoft.com/office/officeart/2005/8/layout/vList2"/>
    <dgm:cxn modelId="{EAC5E730-58B9-48C5-BDB5-FC5D8934BAFE}" type="presParOf" srcId="{B0E1830C-AD98-4786-BCF7-26CC75860947}"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Algunas características de los EVA</a:t>
          </a: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E129A638-D8F5-4C1E-BAB0-B931B417B249}" type="parTrans">
      <dgm:prSet/>
      <dgm:spPr/>
      <dgm:t>
        <a:bodyPr/>
        <a:lstStyle/>
        <a:p>
          <a:endParaRPr lang="es-ES"/>
        </a:p>
      </dgm:t>
    </dgm:pt>
    <dgm:pt modelId="{E4BA5191-2BE1-4678-8D11-930A222DDA9E}" cxnId="{E129A638-D8F5-4C1E-BAB0-B931B417B249}"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E129A638-D8F5-4C1E-BAB0-B931B417B249}" srcId="{924CD1EA-96A3-4DFD-9A84-4F8BFB38CA39}" destId="{6FC3FD19-BC7B-411B-A7EB-E0D15977BD19}" srcOrd="0" destOrd="0" parTransId="{99B5BA6F-5DAA-47C8-891F-CA339730EB48}" sibTransId="{E4BA5191-2BE1-4678-8D11-930A222DDA9E}"/>
    <dgm:cxn modelId="{2E96EB00-3CDA-4D25-B9BC-F05DD3885590}" type="presOf" srcId="{924CD1EA-96A3-4DFD-9A84-4F8BFB38CA39}" destId="{B0E1830C-AD98-4786-BCF7-26CC75860947}" srcOrd="0" destOrd="0" presId="urn:microsoft.com/office/officeart/2005/8/layout/vList2"/>
    <dgm:cxn modelId="{5F77A83B-C521-4C25-A8A0-7078DF9152DA}" type="presParOf" srcId="{B0E1830C-AD98-4786-BCF7-26CC75860947}" destId="{755BC0F5-557C-4221-BBF8-3602A180FE41}" srcOrd="0" destOrd="0" presId="urn:microsoft.com/office/officeart/2005/8/layout/vList2"/>
    <dgm:cxn modelId="{ECB08B73-E5B7-47B0-9C67-3F77F708D912}"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Algunas características de los EVA</a:t>
          </a: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E129A638-D8F5-4C1E-BAB0-B931B417B249}" type="parTrans">
      <dgm:prSet/>
      <dgm:spPr/>
      <dgm:t>
        <a:bodyPr/>
        <a:lstStyle/>
        <a:p>
          <a:endParaRPr lang="es-ES"/>
        </a:p>
      </dgm:t>
    </dgm:pt>
    <dgm:pt modelId="{E4BA5191-2BE1-4678-8D11-930A222DDA9E}" cxnId="{E129A638-D8F5-4C1E-BAB0-B931B417B249}"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E129A638-D8F5-4C1E-BAB0-B931B417B249}" srcId="{924CD1EA-96A3-4DFD-9A84-4F8BFB38CA39}" destId="{6FC3FD19-BC7B-411B-A7EB-E0D15977BD19}" srcOrd="0" destOrd="0" parTransId="{99B5BA6F-5DAA-47C8-891F-CA339730EB48}" sibTransId="{E4BA5191-2BE1-4678-8D11-930A222DDA9E}"/>
    <dgm:cxn modelId="{2E96EB00-3CDA-4D25-B9BC-F05DD3885590}" type="presOf" srcId="{924CD1EA-96A3-4DFD-9A84-4F8BFB38CA39}" destId="{B0E1830C-AD98-4786-BCF7-26CC75860947}" srcOrd="0" destOrd="0" presId="urn:microsoft.com/office/officeart/2005/8/layout/vList2"/>
    <dgm:cxn modelId="{5F77A83B-C521-4C25-A8A0-7078DF9152DA}" type="presParOf" srcId="{B0E1830C-AD98-4786-BCF7-26CC75860947}" destId="{755BC0F5-557C-4221-BBF8-3602A180FE41}" srcOrd="0" destOrd="0" presId="urn:microsoft.com/office/officeart/2005/8/layout/vList2"/>
    <dgm:cxn modelId="{ECB08B73-E5B7-47B0-9C67-3F77F708D912}"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Algunas características de los EVA</a:t>
          </a: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E129A638-D8F5-4C1E-BAB0-B931B417B249}" type="parTrans">
      <dgm:prSet/>
      <dgm:spPr/>
      <dgm:t>
        <a:bodyPr/>
        <a:lstStyle/>
        <a:p>
          <a:endParaRPr lang="es-ES"/>
        </a:p>
      </dgm:t>
    </dgm:pt>
    <dgm:pt modelId="{E4BA5191-2BE1-4678-8D11-930A222DDA9E}" cxnId="{E129A638-D8F5-4C1E-BAB0-B931B417B249}"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E129A638-D8F5-4C1E-BAB0-B931B417B249}" srcId="{924CD1EA-96A3-4DFD-9A84-4F8BFB38CA39}" destId="{6FC3FD19-BC7B-411B-A7EB-E0D15977BD19}" srcOrd="0" destOrd="0" parTransId="{99B5BA6F-5DAA-47C8-891F-CA339730EB48}" sibTransId="{E4BA5191-2BE1-4678-8D11-930A222DDA9E}"/>
    <dgm:cxn modelId="{2E96EB00-3CDA-4D25-B9BC-F05DD3885590}" type="presOf" srcId="{924CD1EA-96A3-4DFD-9A84-4F8BFB38CA39}" destId="{B0E1830C-AD98-4786-BCF7-26CC75860947}" srcOrd="0" destOrd="0" presId="urn:microsoft.com/office/officeart/2005/8/layout/vList2"/>
    <dgm:cxn modelId="{5F77A83B-C521-4C25-A8A0-7078DF9152DA}" type="presParOf" srcId="{B0E1830C-AD98-4786-BCF7-26CC75860947}" destId="{755BC0F5-557C-4221-BBF8-3602A180FE41}" srcOrd="0" destOrd="0" presId="urn:microsoft.com/office/officeart/2005/8/layout/vList2"/>
    <dgm:cxn modelId="{ECB08B73-E5B7-47B0-9C67-3F77F708D912}"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Algunas </a:t>
          </a:r>
          <a:r>
            <a:rPr lang="es-ES" sz="3600" b="1" dirty="0" smtClean="0">
              <a:latin typeface="Arial" panose="020B0604020202020204" pitchFamily="34" charset="0"/>
              <a:cs typeface="Arial" panose="020B0604020202020204" pitchFamily="34" charset="0"/>
            </a:rPr>
            <a:t>ventajas </a:t>
          </a:r>
          <a:r>
            <a:rPr lang="es-ES" sz="3600" b="1" dirty="0" smtClean="0">
              <a:latin typeface="Arial" panose="020B0604020202020204" pitchFamily="34" charset="0"/>
              <a:cs typeface="Arial" panose="020B0604020202020204" pitchFamily="34" charset="0"/>
            </a:rPr>
            <a:t>de los EVA</a:t>
          </a: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5677935C-3C40-4AAC-9C8A-4652BB428037}" type="parTrans">
      <dgm:prSet/>
      <dgm:spPr/>
      <dgm:t>
        <a:bodyPr/>
        <a:lstStyle/>
        <a:p>
          <a:endParaRPr lang="es-ES"/>
        </a:p>
      </dgm:t>
    </dgm:pt>
    <dgm:pt modelId="{E4BA5191-2BE1-4678-8D11-930A222DDA9E}" cxnId="{5677935C-3C40-4AAC-9C8A-4652BB428037}"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5677935C-3C40-4AAC-9C8A-4652BB428037}" srcId="{924CD1EA-96A3-4DFD-9A84-4F8BFB38CA39}" destId="{6FC3FD19-BC7B-411B-A7EB-E0D15977BD19}" srcOrd="0" destOrd="0" parTransId="{99B5BA6F-5DAA-47C8-891F-CA339730EB48}" sibTransId="{E4BA5191-2BE1-4678-8D11-930A222DDA9E}"/>
    <dgm:cxn modelId="{118DBDAE-6252-4EB8-80E8-9AD2E7066F36}" type="presOf" srcId="{924CD1EA-96A3-4DFD-9A84-4F8BFB38CA39}" destId="{B0E1830C-AD98-4786-BCF7-26CC75860947}" srcOrd="0" destOrd="0" presId="urn:microsoft.com/office/officeart/2005/8/layout/vList2"/>
    <dgm:cxn modelId="{B30891AB-71D7-4747-B1A8-3F7DFBAC9815}" type="presParOf" srcId="{B0E1830C-AD98-4786-BCF7-26CC75860947}" destId="{755BC0F5-557C-4221-BBF8-3602A180FE41}" srcOrd="0" destOrd="0" presId="urn:microsoft.com/office/officeart/2005/8/layout/vList2"/>
    <dgm:cxn modelId="{57DB6485-BC9A-46BC-95A7-82202121AB12}"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Principales tipos de </a:t>
          </a:r>
          <a:r>
            <a:rPr lang="es-ES" sz="3600" b="1" dirty="0" smtClean="0">
              <a:latin typeface="Arial" panose="020B0604020202020204" pitchFamily="34" charset="0"/>
              <a:cs typeface="Arial" panose="020B0604020202020204" pitchFamily="34" charset="0"/>
            </a:rPr>
            <a:t>EVA</a:t>
          </a:r>
          <a:endParaRPr lang="es-ES" sz="3600" b="1" dirty="0" smtClean="0">
            <a:latin typeface="Arial" panose="020B0604020202020204" pitchFamily="34" charset="0"/>
            <a:cs typeface="Arial" panose="020B0604020202020204" pitchFamily="34" charset="0"/>
          </a:endParaRPr>
        </a:p>
        <a:p>
          <a:pPr algn="ctr" rtl="0">
            <a:lnSpc>
              <a:spcPct val="100000"/>
            </a:lnSpc>
            <a:spcBef>
              <a:spcPct val="0"/>
            </a:spcBef>
            <a:spcAft>
              <a:spcPts val="0"/>
            </a:spcAft>
          </a:pPr>
          <a:r>
            <a:rPr lang="es-ES" sz="3600" dirty="0">
              <a:latin typeface="Arial Black" panose="020B0A04020102020204" pitchFamily="34" charset="0"/>
              <a:cs typeface="Arial" panose="020B0604020202020204" pitchFamily="34" charset="0"/>
            </a:rPr>
            <a:t>(</a:t>
          </a:r>
          <a:r>
            <a:rPr lang="es-ES" sz="3600" dirty="0">
              <a:latin typeface="Arial Black" panose="020B0A04020102020204" pitchFamily="34" charset="0"/>
              <a:cs typeface="Arial" panose="020B0604020202020204" pitchFamily="34" charset="0"/>
            </a:rPr>
            <a:t>blogs, las wikis y las redes sociales) </a:t>
          </a: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D583301A-9AB7-4AB9-B633-6022CFF24A20}" type="parTrans">
      <dgm:prSet/>
      <dgm:spPr/>
      <dgm:t>
        <a:bodyPr/>
        <a:lstStyle/>
        <a:p>
          <a:endParaRPr lang="es-ES"/>
        </a:p>
      </dgm:t>
    </dgm:pt>
    <dgm:pt modelId="{E4BA5191-2BE1-4678-8D11-930A222DDA9E}" cxnId="{D583301A-9AB7-4AB9-B633-6022CFF24A20}"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D583301A-9AB7-4AB9-B633-6022CFF24A20}" srcId="{924CD1EA-96A3-4DFD-9A84-4F8BFB38CA39}" destId="{6FC3FD19-BC7B-411B-A7EB-E0D15977BD19}" srcOrd="0" destOrd="0" parTransId="{99B5BA6F-5DAA-47C8-891F-CA339730EB48}" sibTransId="{E4BA5191-2BE1-4678-8D11-930A222DDA9E}"/>
    <dgm:cxn modelId="{35CA9BCE-5076-4217-837D-FA6E93B486C3}" type="presOf" srcId="{924CD1EA-96A3-4DFD-9A84-4F8BFB38CA39}" destId="{B0E1830C-AD98-4786-BCF7-26CC75860947}" srcOrd="0" destOrd="0" presId="urn:microsoft.com/office/officeart/2005/8/layout/vList2"/>
    <dgm:cxn modelId="{F315141E-3BCD-468F-B42F-3F5381B428C6}" type="presParOf" srcId="{B0E1830C-AD98-4786-BCF7-26CC75860947}" destId="{755BC0F5-557C-4221-BBF8-3602A180FE41}" srcOrd="0" destOrd="0" presId="urn:microsoft.com/office/officeart/2005/8/layout/vList2"/>
    <dgm:cxn modelId="{88BBDB68-02A2-4760-9932-C2070854123F}"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24CD1EA-96A3-4DFD-9A84-4F8BFB38CA39}"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s-ES"/>
        </a:p>
      </dgm:t>
    </dgm:pt>
    <dgm:pt modelId="{6FC3FD19-BC7B-411B-A7EB-E0D15977BD19}">
      <dgm:prSet phldr="0" custT="1"/>
      <dgm:spPr>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vert="horz" wrap="square"/>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
          </a:r>
          <a:endParaRPr lang="es-ES" sz="3600" b="1" dirty="0" smtClean="0">
            <a:latin typeface="Arial" panose="020B0604020202020204" pitchFamily="34" charset="0"/>
            <a:cs typeface="Arial" panose="020B0604020202020204" pitchFamily="34" charset="0"/>
          </a:endParaRPr>
        </a:p>
        <a:p>
          <a:pPr algn="ctr" rtl="0">
            <a:lnSpc>
              <a:spcPct val="100000"/>
            </a:lnSpc>
            <a:spcBef>
              <a:spcPct val="0"/>
            </a:spcBef>
            <a:spcAft>
              <a:spcPts val="0"/>
            </a:spcAft>
          </a:pPr>
          <a:r>
            <a:rPr lang="es-ES" sz="3600" b="1" dirty="0" smtClean="0">
              <a:latin typeface="Arial" panose="020B0604020202020204" pitchFamily="34" charset="0"/>
              <a:cs typeface="Arial" panose="020B0604020202020204" pitchFamily="34" charset="0"/>
            </a:rPr>
            <a:t>Ejemplos </a:t>
          </a:r>
          <a:r>
            <a:rPr lang="es-ES" sz="3600" b="1" dirty="0" smtClean="0">
              <a:latin typeface="Arial" panose="020B0604020202020204" pitchFamily="34" charset="0"/>
              <a:cs typeface="Arial" panose="020B0604020202020204" pitchFamily="34" charset="0"/>
            </a:rPr>
            <a:t>de </a:t>
          </a:r>
          <a:r>
            <a:rPr lang="es-ES" sz="3600" b="1" dirty="0" smtClean="0">
              <a:latin typeface="Arial" panose="020B0604020202020204" pitchFamily="34" charset="0"/>
              <a:cs typeface="Arial" panose="020B0604020202020204" pitchFamily="34" charset="0"/>
            </a:rPr>
            <a:t>EVA</a:t>
          </a:r>
          <a:r>
            <a:rPr lang="es-ES" sz="3600" b="1" dirty="0" smtClean="0">
              <a:latin typeface="Arial" panose="020B0604020202020204" pitchFamily="34" charset="0"/>
              <a:cs typeface="Arial" panose="020B0604020202020204" pitchFamily="34" charset="0"/>
            </a:rPr>
            <a:t/>
          </a:r>
          <a:endParaRPr lang="es-ES" sz="3600" b="1" dirty="0" smtClean="0">
            <a:latin typeface="Arial" panose="020B0604020202020204" pitchFamily="34" charset="0"/>
            <a:cs typeface="Arial" panose="020B0604020202020204" pitchFamily="34" charset="0"/>
          </a:endParaRPr>
        </a:p>
        <a:p>
          <a:pPr algn="ctr" rtl="0">
            <a:lnSpc>
              <a:spcPct val="100000"/>
            </a:lnSpc>
            <a:spcBef>
              <a:spcPct val="0"/>
            </a:spcBef>
            <a:spcAft>
              <a:spcPts val="0"/>
            </a:spcAft>
          </a:pPr>
          <a:r>
            <a:rPr lang="es-ES" sz="3600" dirty="0">
              <a:latin typeface="Arial Black" panose="020B0A04020102020204" pitchFamily="34" charset="0"/>
              <a:cs typeface="Arial" panose="020B0604020202020204" pitchFamily="34" charset="0"/>
            </a:rPr>
            <a:t/>
          </a:r>
          <a:endParaRPr lang="es-ES" sz="3600" dirty="0">
            <a:latin typeface="Arial Black" panose="020B0A04020102020204" pitchFamily="34" charset="0"/>
            <a:cs typeface="Arial" panose="020B0604020202020204" pitchFamily="34" charset="0"/>
          </a:endParaRPr>
        </a:p>
      </dgm:t>
    </dgm:pt>
    <dgm:pt modelId="{99B5BA6F-5DAA-47C8-891F-CA339730EB48}" cxnId="{F93A90B2-C8B2-4D72-9E17-177333C47429}" type="parTrans">
      <dgm:prSet/>
      <dgm:spPr/>
      <dgm:t>
        <a:bodyPr/>
        <a:lstStyle/>
        <a:p>
          <a:endParaRPr lang="es-ES"/>
        </a:p>
      </dgm:t>
    </dgm:pt>
    <dgm:pt modelId="{E4BA5191-2BE1-4678-8D11-930A222DDA9E}" cxnId="{F93A90B2-C8B2-4D72-9E17-177333C47429}" type="sibTrans">
      <dgm:prSet/>
      <dgm:spPr/>
      <dgm:t>
        <a:bodyPr/>
        <a:lstStyle/>
        <a:p>
          <a:endParaRPr lang="es-ES"/>
        </a:p>
      </dgm:t>
    </dgm:pt>
    <dgm:pt modelId="{B0E1830C-AD98-4786-BCF7-26CC75860947}" type="pres">
      <dgm:prSet presAssocID="{924CD1EA-96A3-4DFD-9A84-4F8BFB38CA39}" presName="linear" presStyleCnt="0">
        <dgm:presLayoutVars>
          <dgm:animLvl val="lvl"/>
          <dgm:resizeHandles val="exact"/>
        </dgm:presLayoutVars>
      </dgm:prSet>
      <dgm:spPr/>
      <dgm:t>
        <a:bodyPr/>
        <a:lstStyle/>
        <a:p>
          <a:endParaRPr lang="es-ES"/>
        </a:p>
      </dgm:t>
    </dgm:pt>
    <dgm:pt modelId="{755BC0F5-557C-4221-BBF8-3602A180FE41}" type="pres">
      <dgm:prSet presAssocID="{6FC3FD19-BC7B-411B-A7EB-E0D15977BD19}" presName="parentText" presStyleLbl="node1" presStyleIdx="0" presStyleCnt="1" custScaleY="96106" custLinFactNeighborY="-58173">
        <dgm:presLayoutVars>
          <dgm:chMax val="0"/>
          <dgm:bulletEnabled val="1"/>
        </dgm:presLayoutVars>
      </dgm:prSet>
      <dgm:spPr/>
      <dgm:t>
        <a:bodyPr/>
        <a:lstStyle/>
        <a:p>
          <a:endParaRPr lang="es-ES"/>
        </a:p>
      </dgm:t>
    </dgm:pt>
  </dgm:ptLst>
  <dgm:cxnLst>
    <dgm:cxn modelId="{F93A90B2-C8B2-4D72-9E17-177333C47429}" srcId="{924CD1EA-96A3-4DFD-9A84-4F8BFB38CA39}" destId="{6FC3FD19-BC7B-411B-A7EB-E0D15977BD19}" srcOrd="0" destOrd="0" parTransId="{99B5BA6F-5DAA-47C8-891F-CA339730EB48}" sibTransId="{E4BA5191-2BE1-4678-8D11-930A222DDA9E}"/>
    <dgm:cxn modelId="{F9A0A9A3-E776-4B18-B6F2-5F1F1E1DB2F9}" type="presOf" srcId="{924CD1EA-96A3-4DFD-9A84-4F8BFB38CA39}" destId="{B0E1830C-AD98-4786-BCF7-26CC75860947}" srcOrd="0" destOrd="0" presId="urn:microsoft.com/office/officeart/2005/8/layout/vList2"/>
    <dgm:cxn modelId="{2B34A7B7-6A23-4CE3-80EA-9A029FE63A44}" type="presParOf" srcId="{B0E1830C-AD98-4786-BCF7-26CC75860947}" destId="{755BC0F5-557C-4221-BBF8-3602A180FE41}" srcOrd="0" destOrd="0" presId="urn:microsoft.com/office/officeart/2005/8/layout/vList2"/>
    <dgm:cxn modelId="{D88F5AC4-811A-4F5B-9188-587087C264C4}" type="presOf" srcId="{6FC3FD19-BC7B-411B-A7EB-E0D15977BD19}" destId="{755BC0F5-557C-4221-BBF8-3602A180FE4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3BCC4-0C6D-43AD-A036-789D9CA59532}">
      <dsp:nvSpPr>
        <dsp:cNvPr id="0" name=""/>
        <dsp:cNvSpPr/>
      </dsp:nvSpPr>
      <dsp:spPr>
        <a:xfrm>
          <a:off x="0" y="288463"/>
          <a:ext cx="10952330" cy="3622979"/>
        </a:xfrm>
        <a:prstGeom prst="roundRect">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hemeClr val="accent5"/>
        </a:lnRef>
        <a:fillRef idx="3">
          <a:schemeClr val="accent5"/>
        </a:fillRef>
        <a:effectRef idx="3">
          <a:schemeClr val="accent5"/>
        </a:effectRef>
        <a:fontRef idx="minor">
          <a:schemeClr val="lt1"/>
        </a:fontRef>
      </dsp:style>
      <dsp:txBody>
        <a:bodyPr spcFirstLastPara="0" vert="horz" wrap="square" lIns="114300" tIns="114300" rIns="114300" bIns="114300" numCol="1" spcCol="1270" anchor="ctr" anchorCtr="0">
          <a:noAutofit/>
        </a:bodyPr>
        <a:lstStyle/>
        <a:p>
          <a:pPr lvl="0" algn="just" defTabSz="1333500" rtl="0">
            <a:lnSpc>
              <a:spcPct val="100000"/>
            </a:lnSpc>
            <a:spcBef>
              <a:spcPct val="0"/>
            </a:spcBef>
            <a:spcAft>
              <a:spcPts val="0"/>
            </a:spcAft>
          </a:pPr>
          <a:r>
            <a:rPr lang="es-ES" sz="3000" kern="1200" dirty="0" smtClean="0">
              <a:latin typeface="Arial" panose="020B0604020202020204" pitchFamily="34" charset="0"/>
              <a:cs typeface="Arial" panose="020B0604020202020204" pitchFamily="34" charset="0"/>
            </a:rPr>
            <a:t>Explicar el papel que juegan los EVA en el PEA en la Educación Superior, así como también su uso en la Universidad de Artemisa con vistas a una mayor búsqueda y adquisición de conocimientos, que posibilite un mayor desarrollo profesional de los estudiantes.</a:t>
          </a:r>
          <a:endParaRPr lang="es-ES" sz="3000" kern="1200" dirty="0">
            <a:latin typeface="Arial" panose="020B0604020202020204" pitchFamily="34" charset="0"/>
            <a:cs typeface="Arial" panose="020B0604020202020204" pitchFamily="34" charset="0"/>
          </a:endParaRPr>
        </a:p>
      </dsp:txBody>
      <dsp:txXfrm>
        <a:off x="176859" y="465322"/>
        <a:ext cx="10598612" cy="326926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813379"/>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0">
            <a:lnSpc>
              <a:spcPct val="100000"/>
            </a:lnSpc>
            <a:spcBef>
              <a:spcPct val="0"/>
            </a:spcBef>
            <a:spcAft>
              <a:spcPts val="0"/>
            </a:spcAft>
          </a:pPr>
          <a:r>
            <a:rPr lang="es-ES" sz="3000" b="1" u="none" kern="1200" dirty="0" smtClean="0">
              <a:latin typeface="Arial" panose="020B0604020202020204" pitchFamily="34" charset="0"/>
              <a:cs typeface="Arial" panose="020B0604020202020204" pitchFamily="34" charset="0"/>
            </a:rPr>
            <a:t>Pero si surgieron es porque se sintió la necesidad de desarrollarlas, no creen? Ahora </a:t>
          </a:r>
        </a:p>
        <a:p>
          <a:pPr lvl="0" algn="ctr" defTabSz="1333500" rtl="0">
            <a:lnSpc>
              <a:spcPct val="100000"/>
            </a:lnSpc>
            <a:spcBef>
              <a:spcPct val="0"/>
            </a:spcBef>
            <a:spcAft>
              <a:spcPts val="0"/>
            </a:spcAft>
          </a:pPr>
          <a:r>
            <a:rPr lang="es-ES" sz="3000" b="1" u="none" kern="1200" dirty="0" smtClean="0">
              <a:latin typeface="Arial" panose="020B0604020202020204" pitchFamily="34" charset="0"/>
              <a:cs typeface="Arial" panose="020B0604020202020204" pitchFamily="34" charset="0"/>
            </a:rPr>
            <a:t>¿Por qué creen ustedes que surgen los EVA?</a:t>
          </a:r>
          <a:endParaRPr lang="es-ES" sz="3000" u="none" kern="1200" dirty="0">
            <a:latin typeface="Arial" panose="020B0604020202020204" pitchFamily="34" charset="0"/>
            <a:cs typeface="Arial" panose="020B0604020202020204" pitchFamily="34" charset="0"/>
          </a:endParaRPr>
        </a:p>
      </dsp:txBody>
      <dsp:txXfrm>
        <a:off x="88522" y="88522"/>
        <a:ext cx="10240747" cy="16363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BC0F5-557C-4221-BBF8-3602A180FE41}">
      <dsp:nvSpPr>
        <dsp:cNvPr id="0" name=""/>
        <dsp:cNvSpPr/>
      </dsp:nvSpPr>
      <dsp:spPr>
        <a:xfrm>
          <a:off x="0" y="0"/>
          <a:ext cx="10417791" cy="1150592"/>
        </a:xfrm>
        <a:prstGeom prst="roundRect">
          <a:avLst/>
        </a:prstGeom>
        <a:solidFill>
          <a:schemeClr val="accent2">
            <a:lumMod val="75000"/>
          </a:schemeClr>
        </a:solidFill>
        <a:ln w="12700" cap="flat" cmpd="sng" algn="ctr">
          <a:noFill/>
          <a:prstDash val="solid"/>
          <a:miter lim="800000"/>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100000"/>
            </a:lnSpc>
            <a:spcBef>
              <a:spcPct val="0"/>
            </a:spcBef>
            <a:spcAft>
              <a:spcPts val="0"/>
            </a:spcAft>
          </a:pPr>
          <a:r>
            <a:rPr lang="es-ES" sz="3600" b="1" kern="1200" dirty="0" smtClean="0">
              <a:latin typeface="Arial" panose="020B0604020202020204" pitchFamily="34" charset="0"/>
              <a:cs typeface="Arial" panose="020B0604020202020204" pitchFamily="34" charset="0"/>
            </a:rPr>
            <a:t>¿Qué es un Entorno Virtual de Aprendizaje?</a:t>
          </a:r>
          <a:endParaRPr lang="es-ES" sz="3600" kern="1200" dirty="0">
            <a:latin typeface="Arial Black" panose="020B0A04020102020204" pitchFamily="34" charset="0"/>
            <a:cs typeface="Arial" panose="020B0604020202020204" pitchFamily="34" charset="0"/>
          </a:endParaRPr>
        </a:p>
      </dsp:txBody>
      <dsp:txXfrm>
        <a:off x="56167" y="56167"/>
        <a:ext cx="10305457" cy="10382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3">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callout">
    <dgm:scene3d>
      <a:camera prst="orthographicFront"/>
      <a:lightRig rig="threePt" dir="t"/>
    </dgm:scene3d>
    <dgm:txPr/>
    <dgm:style>
      <a:lnRef idx="1">
        <a:scrgbClr r="0" g="0" b="0"/>
      </a:lnRef>
      <a:fillRef idx="0">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3">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3">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3">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418DDB-44C1-42B9-9A00-C6888C894E04}" type="datetimeFigureOut">
              <a:rPr lang="es-ES" smtClean="0"/>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B8F724-8F50-4A11-8CEB-72F0DF803E41}" type="slidenum">
              <a:rPr lang="es-ES" smtClean="0"/>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3B8F724-8F50-4A11-8CEB-72F0DF803E41}" type="slidenum">
              <a:rPr lang="es-ES" smtClean="0"/>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5B934E9-328C-4DEB-BC4C-B2CCE8CD6B31}"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hasCustomPrompt="1"/>
          </p:nvPr>
        </p:nvSpPr>
        <p:spPr/>
        <p:txBody>
          <a:bodyPr vert="eaVert"/>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4" name="Marcador de fecha 3"/>
          <p:cNvSpPr>
            <a:spLocks noGrp="1"/>
          </p:cNvSpPr>
          <p:nvPr>
            <p:ph type="dt" sz="half" idx="10"/>
          </p:nvPr>
        </p:nvSpPr>
        <p:spPr/>
        <p:txBody>
          <a:bodyPr/>
          <a:lstStyle/>
          <a:p>
            <a:fld id="{F5B934E9-328C-4DEB-BC4C-B2CCE8CD6B31}"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hasCustomPrompt="1"/>
          </p:nvPr>
        </p:nvSpPr>
        <p:spPr>
          <a:xfrm>
            <a:off x="838200" y="365125"/>
            <a:ext cx="7734300" cy="5811838"/>
          </a:xfrm>
        </p:spPr>
        <p:txBody>
          <a:bodyPr vert="eaVert"/>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4" name="Marcador de fecha 3"/>
          <p:cNvSpPr>
            <a:spLocks noGrp="1"/>
          </p:cNvSpPr>
          <p:nvPr>
            <p:ph type="dt" sz="half" idx="10"/>
          </p:nvPr>
        </p:nvSpPr>
        <p:spPr/>
        <p:txBody>
          <a:bodyPr/>
          <a:lstStyle/>
          <a:p>
            <a:fld id="{F5B934E9-328C-4DEB-BC4C-B2CCE8CD6B31}"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hasCustomPrompt="1"/>
          </p:nvPr>
        </p:nvSpPr>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4" name="Marcador de fecha 3"/>
          <p:cNvSpPr>
            <a:spLocks noGrp="1"/>
          </p:cNvSpPr>
          <p:nvPr>
            <p:ph type="dt" sz="half" idx="10"/>
          </p:nvPr>
        </p:nvSpPr>
        <p:spPr/>
        <p:txBody>
          <a:bodyPr/>
          <a:lstStyle/>
          <a:p>
            <a:fld id="{F5B934E9-328C-4DEB-BC4C-B2CCE8CD6B31}"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endParaRPr lang="es-ES" smtClean="0"/>
          </a:p>
        </p:txBody>
      </p:sp>
      <p:sp>
        <p:nvSpPr>
          <p:cNvPr id="4" name="Marcador de fecha 3"/>
          <p:cNvSpPr>
            <a:spLocks noGrp="1"/>
          </p:cNvSpPr>
          <p:nvPr>
            <p:ph type="dt" sz="half" idx="10"/>
          </p:nvPr>
        </p:nvSpPr>
        <p:spPr/>
        <p:txBody>
          <a:bodyPr/>
          <a:lstStyle/>
          <a:p>
            <a:fld id="{F5B934E9-328C-4DEB-BC4C-B2CCE8CD6B31}" type="datetimeFigureOut">
              <a:rPr lang="es-ES" smtClean="0"/>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hasCustomPrompt="1"/>
          </p:nvPr>
        </p:nvSpPr>
        <p:spPr>
          <a:xfrm>
            <a:off x="838200" y="1825625"/>
            <a:ext cx="5181600" cy="435133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4" name="Marcador de contenido 3"/>
          <p:cNvSpPr>
            <a:spLocks noGrp="1"/>
          </p:cNvSpPr>
          <p:nvPr>
            <p:ph sz="half" idx="2" hasCustomPrompt="1"/>
          </p:nvPr>
        </p:nvSpPr>
        <p:spPr>
          <a:xfrm>
            <a:off x="6172200" y="1825625"/>
            <a:ext cx="5181600" cy="435133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5" name="Marcador de fecha 4"/>
          <p:cNvSpPr>
            <a:spLocks noGrp="1"/>
          </p:cNvSpPr>
          <p:nvPr>
            <p:ph type="dt" sz="half" idx="10"/>
          </p:nvPr>
        </p:nvSpPr>
        <p:spPr/>
        <p:txBody>
          <a:bodyPr/>
          <a:lstStyle/>
          <a:p>
            <a:fld id="{F5B934E9-328C-4DEB-BC4C-B2CCE8CD6B31}" type="datetimeFigureOut">
              <a:rPr lang="es-ES" smtClean="0"/>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endParaRPr lang="es-ES" smtClean="0"/>
          </a:p>
        </p:txBody>
      </p:sp>
      <p:sp>
        <p:nvSpPr>
          <p:cNvPr id="4" name="Marcador de contenido 3"/>
          <p:cNvSpPr>
            <a:spLocks noGrp="1"/>
          </p:cNvSpPr>
          <p:nvPr>
            <p:ph sz="half" idx="2" hasCustomPrompt="1"/>
          </p:nvPr>
        </p:nvSpPr>
        <p:spPr>
          <a:xfrm>
            <a:off x="839788" y="2505075"/>
            <a:ext cx="5157787" cy="368458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5" name="Marcador de texto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endParaRPr lang="es-ES" smtClean="0"/>
          </a:p>
        </p:txBody>
      </p:sp>
      <p:sp>
        <p:nvSpPr>
          <p:cNvPr id="6" name="Marcador de contenido 5"/>
          <p:cNvSpPr>
            <a:spLocks noGrp="1"/>
          </p:cNvSpPr>
          <p:nvPr>
            <p:ph sz="quarter" idx="4" hasCustomPrompt="1"/>
          </p:nvPr>
        </p:nvSpPr>
        <p:spPr>
          <a:xfrm>
            <a:off x="6172200" y="2505075"/>
            <a:ext cx="5183188" cy="368458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7" name="Marcador de fecha 6"/>
          <p:cNvSpPr>
            <a:spLocks noGrp="1"/>
          </p:cNvSpPr>
          <p:nvPr>
            <p:ph type="dt" sz="half" idx="10"/>
          </p:nvPr>
        </p:nvSpPr>
        <p:spPr/>
        <p:txBody>
          <a:bodyPr/>
          <a:lstStyle/>
          <a:p>
            <a:fld id="{F5B934E9-328C-4DEB-BC4C-B2CCE8CD6B31}" type="datetimeFigureOut">
              <a:rPr lang="es-ES" smtClean="0"/>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5B934E9-328C-4DEB-BC4C-B2CCE8CD6B31}" type="datetimeFigureOut">
              <a:rPr lang="es-ES" smtClean="0"/>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5B934E9-328C-4DEB-BC4C-B2CCE8CD6B31}" type="datetimeFigureOut">
              <a:rPr lang="es-ES" smtClean="0"/>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4" name="Marcador de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endParaRPr lang="es-ES" smtClean="0"/>
          </a:p>
        </p:txBody>
      </p:sp>
      <p:sp>
        <p:nvSpPr>
          <p:cNvPr id="5" name="Marcador de fecha 4"/>
          <p:cNvSpPr>
            <a:spLocks noGrp="1"/>
          </p:cNvSpPr>
          <p:nvPr>
            <p:ph type="dt" sz="half" idx="10"/>
          </p:nvPr>
        </p:nvSpPr>
        <p:spPr/>
        <p:txBody>
          <a:bodyPr/>
          <a:lstStyle/>
          <a:p>
            <a:fld id="{F5B934E9-328C-4DEB-BC4C-B2CCE8CD6B31}" type="datetimeFigureOut">
              <a:rPr lang="es-ES" smtClean="0"/>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endParaRPr lang="es-ES" smtClean="0"/>
          </a:p>
        </p:txBody>
      </p:sp>
      <p:sp>
        <p:nvSpPr>
          <p:cNvPr id="5" name="Marcador de fecha 4"/>
          <p:cNvSpPr>
            <a:spLocks noGrp="1"/>
          </p:cNvSpPr>
          <p:nvPr>
            <p:ph type="dt" sz="half" idx="10"/>
          </p:nvPr>
        </p:nvSpPr>
        <p:spPr/>
        <p:txBody>
          <a:bodyPr/>
          <a:lstStyle/>
          <a:p>
            <a:fld id="{F5B934E9-328C-4DEB-BC4C-B2CCE8CD6B31}" type="datetimeFigureOut">
              <a:rPr lang="es-ES" smtClean="0"/>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A44CDE1-69A7-47DF-95C9-4E7570AD4043}" type="slidenum">
              <a:rPr lang="es-ES" smtClean="0"/>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934E9-328C-4DEB-BC4C-B2CCE8CD6B31}" type="datetimeFigureOut">
              <a:rPr lang="es-ES" smtClean="0"/>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44CDE1-69A7-47DF-95C9-4E7570AD4043}" type="slidenum">
              <a:rPr lang="es-ES" smtClean="0"/>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8.xml"/><Relationship Id="rId7"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8" Type="http://schemas.openxmlformats.org/officeDocument/2006/relationships/notesSlide" Target="../notesSlides/notesSlide9.xml"/><Relationship Id="rId7"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8" Type="http://schemas.openxmlformats.org/officeDocument/2006/relationships/notesSlide" Target="../notesSlides/notesSlide10.xml"/><Relationship Id="rId7"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notesSlide" Target="../notesSlides/notesSlide11.xml"/><Relationship Id="rId7"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5.jpeg"/></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1.xml"/><Relationship Id="rId3" Type="http://schemas.openxmlformats.org/officeDocument/2006/relationships/image" Target="../media/image7.jpeg"/><Relationship Id="rId2" Type="http://schemas.openxmlformats.org/officeDocument/2006/relationships/image" Target="../media/image4.png"/><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3.xml"/><Relationship Id="rId7"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notesSlide" Target="../notesSlides/notesSlide5.xml"/><Relationship Id="rId7"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6.xml"/><Relationship Id="rId7"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7.xml"/><Relationship Id="rId7"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ES"/>
          </a:p>
        </p:txBody>
      </p:sp>
      <p:sp>
        <p:nvSpPr>
          <p:cNvPr id="3" name="Subtítulo 2"/>
          <p:cNvSpPr>
            <a:spLocks noGrp="1"/>
          </p:cNvSpPr>
          <p:nvPr>
            <p:ph type="subTitle" idx="1"/>
          </p:nvPr>
        </p:nvSpPr>
        <p:spPr/>
        <p:txBody>
          <a:bodyPr/>
          <a:lstStyle/>
          <a:p>
            <a:endParaRPr lang="es-ES"/>
          </a:p>
        </p:txBody>
      </p:sp>
      <p:pic>
        <p:nvPicPr>
          <p:cNvPr id="4" name="Imagen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428"/>
            <a:ext cx="12191999" cy="6857143"/>
          </a:xfrm>
          <a:prstGeom prst="rect">
            <a:avLst/>
          </a:prstGeom>
        </p:spPr>
      </p:pic>
      <p:sp>
        <p:nvSpPr>
          <p:cNvPr id="5" name="CuadroTexto 4"/>
          <p:cNvSpPr txBox="1"/>
          <p:nvPr/>
        </p:nvSpPr>
        <p:spPr>
          <a:xfrm>
            <a:off x="4217156" y="488437"/>
            <a:ext cx="4367285" cy="553998"/>
          </a:xfrm>
          <a:prstGeom prst="rect">
            <a:avLst/>
          </a:prstGeom>
          <a:noFill/>
        </p:spPr>
        <p:txBody>
          <a:bodyPr wrap="square" rtlCol="0">
            <a:spAutoFit/>
          </a:bodyPr>
          <a:lstStyle/>
          <a:p>
            <a:r>
              <a:rPr lang="es-ES" sz="3000" dirty="0" smtClean="0">
                <a:latin typeface="Arial Black" panose="020B0A04020102020204" pitchFamily="34" charset="0"/>
                <a:cs typeface="Arial" panose="020B0604020202020204" pitchFamily="34" charset="0"/>
              </a:rPr>
              <a:t>Conferencia #1</a:t>
            </a:r>
            <a:endParaRPr lang="es-ES" sz="3000" dirty="0">
              <a:latin typeface="Arial Black" panose="020B0A04020102020204" pitchFamily="34" charset="0"/>
              <a:cs typeface="Arial" panose="020B0604020202020204" pitchFamily="34" charset="0"/>
            </a:endParaRPr>
          </a:p>
        </p:txBody>
      </p:sp>
      <p:sp>
        <p:nvSpPr>
          <p:cNvPr id="6" name="CuadroTexto 5"/>
          <p:cNvSpPr txBox="1"/>
          <p:nvPr/>
        </p:nvSpPr>
        <p:spPr>
          <a:xfrm>
            <a:off x="79611" y="1248777"/>
            <a:ext cx="11998658" cy="646331"/>
          </a:xfrm>
          <a:prstGeom prst="rect">
            <a:avLst/>
          </a:prstGeom>
          <a:noFill/>
        </p:spPr>
        <p:txBody>
          <a:bodyPr wrap="square" rtlCol="0">
            <a:spAutoFit/>
          </a:bodyPr>
          <a:lstStyle/>
          <a:p>
            <a:r>
              <a:rPr lang="es-ES" sz="3000" dirty="0" smtClean="0">
                <a:latin typeface="Arial Black" panose="020B0A04020102020204" pitchFamily="34" charset="0"/>
                <a:cs typeface="Arial" panose="020B0604020202020204" pitchFamily="34" charset="0"/>
              </a:rPr>
              <a:t>Tema </a:t>
            </a:r>
            <a:r>
              <a:rPr lang="es-ES" sz="3000" dirty="0" smtClean="0">
                <a:latin typeface="Arial Black" panose="020B0A04020102020204" pitchFamily="34" charset="0"/>
                <a:cs typeface="Arial" panose="020B0604020202020204" pitchFamily="34" charset="0"/>
              </a:rPr>
              <a:t>#2: </a:t>
            </a:r>
            <a:r>
              <a:rPr lang="es-ES" sz="3600" b="1" i="1" dirty="0" smtClean="0"/>
              <a:t>Los </a:t>
            </a:r>
            <a:r>
              <a:rPr lang="es-ES" sz="3600" b="1" i="1" dirty="0"/>
              <a:t>E</a:t>
            </a:r>
            <a:r>
              <a:rPr lang="es-ES" sz="3600" b="1" i="1" dirty="0" smtClean="0"/>
              <a:t>ntornos Virtuales </a:t>
            </a:r>
            <a:r>
              <a:rPr lang="es-ES" sz="3600" b="1" i="1" dirty="0"/>
              <a:t>de </a:t>
            </a:r>
            <a:r>
              <a:rPr lang="es-ES" sz="3600" b="1" i="1" dirty="0" smtClean="0"/>
              <a:t>Aprendizaje (EVA) </a:t>
            </a:r>
            <a:endParaRPr lang="es-ES" sz="3600" b="1" dirty="0"/>
          </a:p>
        </p:txBody>
      </p:sp>
      <p:sp>
        <p:nvSpPr>
          <p:cNvPr id="7" name="CuadroTexto 6"/>
          <p:cNvSpPr txBox="1"/>
          <p:nvPr/>
        </p:nvSpPr>
        <p:spPr>
          <a:xfrm>
            <a:off x="113731" y="2087369"/>
            <a:ext cx="9610299" cy="2646878"/>
          </a:xfrm>
          <a:prstGeom prst="rect">
            <a:avLst/>
          </a:prstGeom>
          <a:noFill/>
        </p:spPr>
        <p:txBody>
          <a:bodyPr wrap="square" rtlCol="0">
            <a:spAutoFit/>
          </a:bodyPr>
          <a:lstStyle/>
          <a:p>
            <a:r>
              <a:rPr lang="es-ES" sz="2500" dirty="0" smtClean="0">
                <a:latin typeface="Arial Black" panose="020B0A04020102020204" pitchFamily="34" charset="0"/>
                <a:cs typeface="Arial" panose="020B0604020202020204" pitchFamily="34" charset="0"/>
              </a:rPr>
              <a:t>       </a:t>
            </a:r>
            <a:r>
              <a:rPr lang="es-ES" sz="3000" dirty="0" smtClean="0">
                <a:latin typeface="Arial Black" panose="020B0A04020102020204" pitchFamily="34" charset="0"/>
                <a:cs typeface="Arial" panose="020B0604020202020204" pitchFamily="34" charset="0"/>
              </a:rPr>
              <a:t>Sumario: </a:t>
            </a:r>
            <a:endParaRPr lang="es-ES" sz="3000" dirty="0" smtClean="0">
              <a:latin typeface="Arial Black" panose="020B0A04020102020204" pitchFamily="34" charset="0"/>
              <a:cs typeface="Arial" panose="020B0604020202020204" pitchFamily="34" charset="0"/>
            </a:endParaRPr>
          </a:p>
          <a:p>
            <a:r>
              <a:rPr lang="es-ES" sz="3400" b="1" dirty="0">
                <a:latin typeface="Arial" panose="020B0604020202020204" pitchFamily="34" charset="0"/>
                <a:cs typeface="Arial" panose="020B0604020202020204" pitchFamily="34" charset="0"/>
              </a:rPr>
              <a:t>Los Entornos Virtuales de Aprendizaje (EVA). Los laboratorios virtuales, softwares educativos, plataformas administradoras de cursos y aprendizajes.</a:t>
            </a:r>
            <a:r>
              <a:rPr lang="es-ES" sz="3400" b="1" i="1" dirty="0">
                <a:latin typeface="Arial" panose="020B0604020202020204" pitchFamily="34" charset="0"/>
                <a:cs typeface="Arial" panose="020B0604020202020204" pitchFamily="34" charset="0"/>
              </a:rPr>
              <a:t> </a:t>
            </a:r>
            <a:endParaRPr lang="es-ES" sz="3400" b="1" dirty="0">
              <a:latin typeface="Arial" panose="020B0604020202020204" pitchFamily="34" charset="0"/>
              <a:cs typeface="Arial" panose="020B0604020202020204" pitchFamily="34" charset="0"/>
            </a:endParaRPr>
          </a:p>
        </p:txBody>
      </p:sp>
      <p:sp>
        <p:nvSpPr>
          <p:cNvPr id="8" name="CuadroTexto 7"/>
          <p:cNvSpPr txBox="1"/>
          <p:nvPr/>
        </p:nvSpPr>
        <p:spPr>
          <a:xfrm>
            <a:off x="6400798" y="6343969"/>
            <a:ext cx="4023815" cy="400110"/>
          </a:xfrm>
          <a:prstGeom prst="rect">
            <a:avLst/>
          </a:prstGeom>
          <a:noFill/>
        </p:spPr>
        <p:txBody>
          <a:bodyPr wrap="square" rtlCol="0">
            <a:spAutoFit/>
          </a:bodyPr>
          <a:lstStyle/>
          <a:p>
            <a:r>
              <a:rPr lang="es-ES" sz="2000" dirty="0" err="1" smtClean="0">
                <a:latin typeface="Arial Black" panose="020B0A04020102020204" pitchFamily="34" charset="0"/>
                <a:cs typeface="Arial" panose="020B0604020202020204" pitchFamily="34" charset="0"/>
              </a:rPr>
              <a:t>M.Sc</a:t>
            </a:r>
            <a:r>
              <a:rPr lang="es-ES" sz="2000" dirty="0" smtClean="0">
                <a:latin typeface="Arial Black" panose="020B0A04020102020204" pitchFamily="34" charset="0"/>
                <a:cs typeface="Arial" panose="020B0604020202020204" pitchFamily="34" charset="0"/>
              </a:rPr>
              <a:t>. </a:t>
            </a:r>
            <a:r>
              <a:rPr lang="es-ES" sz="2000" dirty="0" err="1" smtClean="0">
                <a:latin typeface="Arial Black" panose="020B0A04020102020204" pitchFamily="34" charset="0"/>
                <a:cs typeface="Arial" panose="020B0604020202020204" pitchFamily="34" charset="0"/>
              </a:rPr>
              <a:t>Yoel</a:t>
            </a:r>
            <a:r>
              <a:rPr lang="es-ES" sz="2000" dirty="0" smtClean="0">
                <a:latin typeface="Arial Black" panose="020B0A04020102020204" pitchFamily="34" charset="0"/>
                <a:cs typeface="Arial" panose="020B0604020202020204" pitchFamily="34" charset="0"/>
              </a:rPr>
              <a:t> Hernández Cruz</a:t>
            </a:r>
            <a:endParaRPr lang="es-ES" sz="2000" dirty="0">
              <a:latin typeface="Arial Black" panose="020B0A04020102020204" pitchFamily="34" charset="0"/>
              <a:cs typeface="Arial" panose="020B0604020202020204" pitchFamily="34" charset="0"/>
            </a:endParaRPr>
          </a:p>
        </p:txBody>
      </p:sp>
      <p:pic>
        <p:nvPicPr>
          <p:cNvPr id="1026" name="Imagen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078" y="75648"/>
            <a:ext cx="1002641" cy="1134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Imagen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5138" y="4734247"/>
            <a:ext cx="2334907" cy="140094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896203" y="404420"/>
          <a:ext cx="10417791" cy="1151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ángulo redondeado 8"/>
          <p:cNvSpPr/>
          <p:nvPr/>
        </p:nvSpPr>
        <p:spPr>
          <a:xfrm>
            <a:off x="608330" y="3735070"/>
            <a:ext cx="10975340" cy="92138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txBody>
          <a:bodyPr/>
          <a:p>
            <a:pPr algn="ctr"/>
            <a:r>
              <a:rPr lang="en-US" sz="2500">
                <a:latin typeface="Arial Black" panose="020B0A04020102020204" pitchFamily="34" charset="0"/>
                <a:cs typeface="Arial Black" panose="020B0A04020102020204" pitchFamily="34" charset="0"/>
                <a:sym typeface="+mn-ea"/>
              </a:rPr>
              <a:t>Las wikis</a:t>
            </a:r>
            <a:r>
              <a:rPr lang="es-ES" altLang="en-US" sz="2500">
                <a:latin typeface="Arial Black" panose="020B0A04020102020204" pitchFamily="34" charset="0"/>
                <a:cs typeface="Arial Black" panose="020B0A04020102020204" pitchFamily="34" charset="0"/>
                <a:sym typeface="+mn-ea"/>
              </a:rPr>
              <a:t> </a:t>
            </a:r>
            <a:r>
              <a:rPr lang="es-ES" altLang="en-US" sz="2500">
                <a:latin typeface="Arial" panose="020B0604020202020204" pitchFamily="34" charset="0"/>
                <a:cs typeface="Arial" panose="020B0604020202020204" pitchFamily="34" charset="0"/>
                <a:sym typeface="+mn-ea"/>
              </a:rPr>
              <a:t>(son páginas webs en las que el contenido se crea y edita de forma totalmente colaborativa)</a:t>
            </a:r>
            <a:endParaRPr lang="es-ES" altLang="en-US" sz="2500">
              <a:latin typeface="Arial" panose="020B0604020202020204" pitchFamily="34" charset="0"/>
              <a:cs typeface="Arial" panose="020B0604020202020204" pitchFamily="34" charset="0"/>
              <a:sym typeface="+mn-ea"/>
            </a:endParaRPr>
          </a:p>
        </p:txBody>
      </p:sp>
      <p:sp>
        <p:nvSpPr>
          <p:cNvPr id="4" name="Text Box 3"/>
          <p:cNvSpPr txBox="1"/>
          <p:nvPr/>
        </p:nvSpPr>
        <p:spPr>
          <a:xfrm>
            <a:off x="648335" y="1922145"/>
            <a:ext cx="10665460" cy="475615"/>
          </a:xfrm>
          <a:prstGeom prst="rect">
            <a:avLst/>
          </a:prstGeom>
          <a:noFill/>
        </p:spPr>
        <p:txBody>
          <a:bodyPr wrap="square" rtlCol="0">
            <a:spAutoFit/>
          </a:bodyPr>
          <a:p>
            <a:pPr algn="ctr"/>
            <a:r>
              <a:rPr lang="es-ES" altLang="en-US" sz="2500">
                <a:solidFill>
                  <a:schemeClr val="bg1"/>
                </a:solidFill>
                <a:latin typeface="Arial Black" panose="020B0A04020102020204" pitchFamily="34" charset="0"/>
                <a:cs typeface="Arial Black" panose="020B0A04020102020204" pitchFamily="34" charset="0"/>
              </a:rPr>
              <a:t>I</a:t>
            </a:r>
            <a:r>
              <a:rPr lang="en-US" sz="2500">
                <a:solidFill>
                  <a:schemeClr val="bg1"/>
                </a:solidFill>
                <a:latin typeface="Arial Black" panose="020B0A04020102020204" pitchFamily="34" charset="0"/>
                <a:cs typeface="Arial Black" panose="020B0A04020102020204" pitchFamily="34" charset="0"/>
              </a:rPr>
              <a:t>nteracción y comunicación entre los participantes</a:t>
            </a:r>
            <a:endParaRPr lang="en-US" sz="2500">
              <a:solidFill>
                <a:schemeClr val="bg1"/>
              </a:solidFill>
              <a:latin typeface="Arial Black" panose="020B0A04020102020204" pitchFamily="34" charset="0"/>
              <a:cs typeface="Arial Black" panose="020B0A04020102020204" pitchFamily="34" charset="0"/>
            </a:endParaRPr>
          </a:p>
        </p:txBody>
      </p:sp>
      <p:sp>
        <p:nvSpPr>
          <p:cNvPr id="8" name="Rectángulo redondeado 8"/>
          <p:cNvSpPr/>
          <p:nvPr/>
        </p:nvSpPr>
        <p:spPr>
          <a:xfrm>
            <a:off x="608330" y="2723515"/>
            <a:ext cx="10975340" cy="89535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0" name="Rectángulo redondeado 8"/>
          <p:cNvSpPr/>
          <p:nvPr/>
        </p:nvSpPr>
        <p:spPr>
          <a:xfrm>
            <a:off x="647700" y="1711960"/>
            <a:ext cx="10975340" cy="89535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1" name="Text Box 10"/>
          <p:cNvSpPr txBox="1"/>
          <p:nvPr/>
        </p:nvSpPr>
        <p:spPr>
          <a:xfrm>
            <a:off x="772160" y="1746885"/>
            <a:ext cx="10665460" cy="860425"/>
          </a:xfrm>
          <a:prstGeom prst="rect">
            <a:avLst/>
          </a:prstGeom>
          <a:noFill/>
        </p:spPr>
        <p:txBody>
          <a:bodyPr wrap="square" rtlCol="0">
            <a:spAutoFit/>
          </a:bodyPr>
          <a:p>
            <a:pPr algn="ctr"/>
            <a:r>
              <a:rPr lang="es-ES" sz="2500">
                <a:solidFill>
                  <a:schemeClr val="bg1"/>
                </a:solidFill>
                <a:latin typeface="Arial Black" panose="020B0A04020102020204" pitchFamily="34" charset="0"/>
                <a:cs typeface="Arial Black" panose="020B0A04020102020204" pitchFamily="34" charset="0"/>
              </a:rPr>
              <a:t>Las P</a:t>
            </a:r>
            <a:r>
              <a:rPr sz="2500">
                <a:solidFill>
                  <a:schemeClr val="bg1"/>
                </a:solidFill>
                <a:latin typeface="Arial Black" panose="020B0A04020102020204" pitchFamily="34" charset="0"/>
                <a:cs typeface="Arial Black" panose="020B0A04020102020204" pitchFamily="34" charset="0"/>
              </a:rPr>
              <a:t>lataformas </a:t>
            </a:r>
            <a:r>
              <a:rPr lang="es-ES" sz="2500">
                <a:solidFill>
                  <a:schemeClr val="bg1"/>
                </a:solidFill>
                <a:latin typeface="Arial Black" panose="020B0A04020102020204" pitchFamily="34" charset="0"/>
                <a:cs typeface="Arial Black" panose="020B0A04020102020204" pitchFamily="34" charset="0"/>
              </a:rPr>
              <a:t>e</a:t>
            </a:r>
            <a:r>
              <a:rPr sz="2500">
                <a:solidFill>
                  <a:schemeClr val="bg1"/>
                </a:solidFill>
                <a:latin typeface="Arial Black" panose="020B0A04020102020204" pitchFamily="34" charset="0"/>
                <a:cs typeface="Arial Black" panose="020B0A04020102020204" pitchFamily="34" charset="0"/>
              </a:rPr>
              <a:t>-</a:t>
            </a:r>
            <a:r>
              <a:rPr lang="es-ES" sz="2500">
                <a:solidFill>
                  <a:schemeClr val="bg1"/>
                </a:solidFill>
                <a:latin typeface="Arial Black" panose="020B0A04020102020204" pitchFamily="34" charset="0"/>
                <a:cs typeface="Arial Black" panose="020B0A04020102020204" pitchFamily="34" charset="0"/>
              </a:rPr>
              <a:t>L</a:t>
            </a:r>
            <a:r>
              <a:rPr sz="2500">
                <a:solidFill>
                  <a:schemeClr val="bg1"/>
                </a:solidFill>
                <a:latin typeface="Arial Black" panose="020B0A04020102020204" pitchFamily="34" charset="0"/>
                <a:cs typeface="Arial Black" panose="020B0A04020102020204" pitchFamily="34" charset="0"/>
              </a:rPr>
              <a:t>earning</a:t>
            </a:r>
            <a:r>
              <a:rPr lang="es-ES" sz="2500">
                <a:solidFill>
                  <a:schemeClr val="bg1"/>
                </a:solidFill>
                <a:latin typeface="Arial" panose="020B0604020202020204" pitchFamily="34" charset="0"/>
                <a:cs typeface="Arial" panose="020B0604020202020204" pitchFamily="34" charset="0"/>
              </a:rPr>
              <a:t>(</a:t>
            </a:r>
            <a:r>
              <a:rPr sz="2500">
                <a:solidFill>
                  <a:schemeClr val="bg1"/>
                </a:solidFill>
                <a:latin typeface="Arial" panose="020B0604020202020204" pitchFamily="34" charset="0"/>
                <a:cs typeface="Arial" panose="020B0604020202020204" pitchFamily="34" charset="0"/>
              </a:rPr>
              <a:t>módulos de software con diferentes funcionalidades</a:t>
            </a:r>
            <a:r>
              <a:rPr lang="es-ES" sz="2500">
                <a:solidFill>
                  <a:schemeClr val="bg1"/>
                </a:solidFill>
                <a:latin typeface="Arial" panose="020B0604020202020204" pitchFamily="34" charset="0"/>
                <a:cs typeface="Arial" panose="020B0604020202020204" pitchFamily="34" charset="0"/>
              </a:rPr>
              <a:t>) </a:t>
            </a:r>
            <a:endParaRPr lang="es-ES" sz="2500">
              <a:solidFill>
                <a:schemeClr val="bg1"/>
              </a:solidFill>
              <a:latin typeface="Arial" panose="020B0604020202020204" pitchFamily="34" charset="0"/>
              <a:cs typeface="Arial" panose="020B0604020202020204" pitchFamily="34" charset="0"/>
            </a:endParaRPr>
          </a:p>
        </p:txBody>
      </p:sp>
      <p:sp>
        <p:nvSpPr>
          <p:cNvPr id="12" name="Text Box 11"/>
          <p:cNvSpPr txBox="1"/>
          <p:nvPr/>
        </p:nvSpPr>
        <p:spPr>
          <a:xfrm>
            <a:off x="741680" y="2687320"/>
            <a:ext cx="10727055" cy="860425"/>
          </a:xfrm>
          <a:prstGeom prst="rect">
            <a:avLst/>
          </a:prstGeom>
          <a:noFill/>
        </p:spPr>
        <p:txBody>
          <a:bodyPr wrap="square" rtlCol="0">
            <a:spAutoFit/>
          </a:bodyPr>
          <a:p>
            <a:pPr algn="ctr"/>
            <a:r>
              <a:rPr lang="es-ES" sz="2500">
                <a:solidFill>
                  <a:schemeClr val="bg1"/>
                </a:solidFill>
                <a:latin typeface="Arial Black" panose="020B0A04020102020204" pitchFamily="34" charset="0"/>
                <a:cs typeface="Arial Black" panose="020B0A04020102020204" pitchFamily="34" charset="0"/>
              </a:rPr>
              <a:t>Los</a:t>
            </a:r>
            <a:r>
              <a:rPr sz="2500">
                <a:solidFill>
                  <a:schemeClr val="bg1"/>
                </a:solidFill>
                <a:latin typeface="Arial Black" panose="020B0A04020102020204" pitchFamily="34" charset="0"/>
                <a:cs typeface="Arial Black" panose="020B0A04020102020204" pitchFamily="34" charset="0"/>
              </a:rPr>
              <a:t> blog</a:t>
            </a:r>
            <a:r>
              <a:rPr lang="es-ES" sz="2500">
                <a:solidFill>
                  <a:schemeClr val="bg1"/>
                </a:solidFill>
                <a:latin typeface="Arial Black" panose="020B0A04020102020204" pitchFamily="34" charset="0"/>
                <a:cs typeface="Arial Black" panose="020B0A04020102020204" pitchFamily="34" charset="0"/>
              </a:rPr>
              <a:t> </a:t>
            </a:r>
            <a:r>
              <a:rPr lang="es-ES" sz="2500">
                <a:solidFill>
                  <a:schemeClr val="bg1"/>
                </a:solidFill>
                <a:latin typeface="Arial" panose="020B0604020202020204" pitchFamily="34" charset="0"/>
                <a:cs typeface="Arial" panose="020B0604020202020204" pitchFamily="34" charset="0"/>
              </a:rPr>
              <a:t>(</a:t>
            </a:r>
            <a:r>
              <a:rPr sz="2500">
                <a:solidFill>
                  <a:schemeClr val="bg1"/>
                </a:solidFill>
                <a:latin typeface="Arial" panose="020B0604020202020204" pitchFamily="34" charset="0"/>
                <a:cs typeface="Arial" panose="020B0604020202020204" pitchFamily="34" charset="0"/>
              </a:rPr>
              <a:t>construcción colaborativa del conocimiento, base de la enseñanza virtual y el entorno virtual de aprendizaje</a:t>
            </a:r>
            <a:r>
              <a:rPr lang="es-ES" sz="2500">
                <a:solidFill>
                  <a:schemeClr val="bg1"/>
                </a:solidFill>
                <a:latin typeface="Arial" panose="020B0604020202020204" pitchFamily="34" charset="0"/>
                <a:cs typeface="Arial" panose="020B0604020202020204" pitchFamily="34" charset="0"/>
              </a:rPr>
              <a:t>) </a:t>
            </a:r>
            <a:endParaRPr lang="es-ES" sz="2500">
              <a:solidFill>
                <a:schemeClr val="bg1"/>
              </a:solidFill>
              <a:latin typeface="Arial" panose="020B0604020202020204" pitchFamily="34" charset="0"/>
              <a:cs typeface="Arial" panose="020B0604020202020204" pitchFamily="34" charset="0"/>
            </a:endParaRPr>
          </a:p>
        </p:txBody>
      </p:sp>
      <p:sp>
        <p:nvSpPr>
          <p:cNvPr id="13" name="Rectángulo redondeado 8"/>
          <p:cNvSpPr/>
          <p:nvPr/>
        </p:nvSpPr>
        <p:spPr>
          <a:xfrm>
            <a:off x="608330" y="4786630"/>
            <a:ext cx="10975340" cy="18211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4" name="Text Box 13"/>
          <p:cNvSpPr txBox="1"/>
          <p:nvPr/>
        </p:nvSpPr>
        <p:spPr>
          <a:xfrm>
            <a:off x="732790" y="4843780"/>
            <a:ext cx="10850880" cy="1630045"/>
          </a:xfrm>
          <a:prstGeom prst="rect">
            <a:avLst/>
          </a:prstGeom>
          <a:noFill/>
        </p:spPr>
        <p:txBody>
          <a:bodyPr wrap="square" rtlCol="0">
            <a:spAutoFit/>
          </a:bodyPr>
          <a:p>
            <a:pPr algn="ctr"/>
            <a:r>
              <a:rPr sz="2500">
                <a:solidFill>
                  <a:schemeClr val="bg1"/>
                </a:solidFill>
                <a:latin typeface="Arial Black" panose="020B0A04020102020204" pitchFamily="34" charset="0"/>
                <a:cs typeface="Arial Black" panose="020B0A04020102020204" pitchFamily="34" charset="0"/>
              </a:rPr>
              <a:t>Una red social como entorno virtual de aprendizaje</a:t>
            </a:r>
            <a:r>
              <a:rPr lang="es-ES" sz="2500">
                <a:solidFill>
                  <a:schemeClr val="bg1"/>
                </a:solidFill>
                <a:latin typeface="Arial Black" panose="020B0A04020102020204" pitchFamily="34" charset="0"/>
                <a:cs typeface="Arial Black" panose="020B0A04020102020204" pitchFamily="34" charset="0"/>
              </a:rPr>
              <a:t> </a:t>
            </a:r>
            <a:r>
              <a:rPr lang="es-ES" sz="2500">
                <a:solidFill>
                  <a:schemeClr val="bg1"/>
                </a:solidFill>
                <a:latin typeface="Arial" panose="020B0604020202020204" pitchFamily="34" charset="0"/>
                <a:cs typeface="Arial" panose="020B0604020202020204" pitchFamily="34" charset="0"/>
              </a:rPr>
              <a:t>(tiene el potencial de poner en contacto a innumerables usuarios con intereses comunes, con la finalidad de compartir contenidos e intercambiar formación en torno a una temática en concreto.)</a:t>
            </a:r>
            <a:endParaRPr lang="es-ES" sz="250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949325" y="295910"/>
          <a:ext cx="10417810" cy="878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ángulo redondeado 8"/>
          <p:cNvSpPr/>
          <p:nvPr/>
        </p:nvSpPr>
        <p:spPr>
          <a:xfrm>
            <a:off x="648335" y="4053840"/>
            <a:ext cx="10975340" cy="92138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txBody>
          <a:bodyPr/>
          <a:p>
            <a:pPr algn="ctr"/>
            <a:r>
              <a:rPr lang="en-US" sz="2500">
                <a:latin typeface="Arial Black" panose="020B0A04020102020204" pitchFamily="34" charset="0"/>
                <a:cs typeface="Arial Black" panose="020B0A04020102020204" pitchFamily="34" charset="0"/>
                <a:sym typeface="+mn-ea"/>
              </a:rPr>
              <a:t>Claroline</a:t>
            </a:r>
            <a:r>
              <a:rPr lang="es-ES" altLang="en-US" sz="2500">
                <a:latin typeface="Arial Black" panose="020B0A04020102020204" pitchFamily="34" charset="0"/>
                <a:cs typeface="Arial Black" panose="020B0A04020102020204" pitchFamily="34" charset="0"/>
                <a:sym typeface="+mn-ea"/>
              </a:rPr>
              <a:t>: </a:t>
            </a:r>
            <a:r>
              <a:rPr lang="es-ES" altLang="en-US" sz="2500">
                <a:latin typeface="Arial" panose="020B0604020202020204" pitchFamily="34" charset="0"/>
                <a:cs typeface="Arial" panose="020B0604020202020204" pitchFamily="34" charset="0"/>
                <a:sym typeface="+mn-ea"/>
              </a:rPr>
              <a:t>(Plataforma orientada tanto a la enseñanza virtual elearning como al trabajo virtual eworking.)</a:t>
            </a:r>
            <a:endParaRPr lang="es-ES" altLang="en-US" sz="2500">
              <a:latin typeface="Arial" panose="020B0604020202020204" pitchFamily="34" charset="0"/>
              <a:cs typeface="Arial" panose="020B0604020202020204" pitchFamily="34" charset="0"/>
              <a:sym typeface="+mn-ea"/>
            </a:endParaRPr>
          </a:p>
        </p:txBody>
      </p:sp>
      <p:sp>
        <p:nvSpPr>
          <p:cNvPr id="4" name="Text Box 3"/>
          <p:cNvSpPr txBox="1"/>
          <p:nvPr/>
        </p:nvSpPr>
        <p:spPr>
          <a:xfrm>
            <a:off x="648335" y="1922145"/>
            <a:ext cx="10665460" cy="475615"/>
          </a:xfrm>
          <a:prstGeom prst="rect">
            <a:avLst/>
          </a:prstGeom>
          <a:noFill/>
        </p:spPr>
        <p:txBody>
          <a:bodyPr wrap="square" rtlCol="0">
            <a:spAutoFit/>
          </a:bodyPr>
          <a:p>
            <a:pPr algn="ctr"/>
            <a:r>
              <a:rPr lang="es-ES" altLang="en-US" sz="2500">
                <a:solidFill>
                  <a:schemeClr val="bg1"/>
                </a:solidFill>
                <a:latin typeface="Arial Black" panose="020B0A04020102020204" pitchFamily="34" charset="0"/>
                <a:cs typeface="Arial Black" panose="020B0A04020102020204" pitchFamily="34" charset="0"/>
              </a:rPr>
              <a:t>I</a:t>
            </a:r>
            <a:r>
              <a:rPr lang="en-US" sz="2500">
                <a:solidFill>
                  <a:schemeClr val="bg1"/>
                </a:solidFill>
                <a:latin typeface="Arial Black" panose="020B0A04020102020204" pitchFamily="34" charset="0"/>
                <a:cs typeface="Arial Black" panose="020B0A04020102020204" pitchFamily="34" charset="0"/>
              </a:rPr>
              <a:t>nteracción y comunicación entre los participantes</a:t>
            </a:r>
            <a:endParaRPr lang="en-US" sz="2500">
              <a:solidFill>
                <a:schemeClr val="bg1"/>
              </a:solidFill>
              <a:latin typeface="Arial Black" panose="020B0A04020102020204" pitchFamily="34" charset="0"/>
              <a:cs typeface="Arial Black" panose="020B0A04020102020204" pitchFamily="34" charset="0"/>
            </a:endParaRPr>
          </a:p>
        </p:txBody>
      </p:sp>
      <p:sp>
        <p:nvSpPr>
          <p:cNvPr id="8" name="Rectángulo redondeado 8"/>
          <p:cNvSpPr/>
          <p:nvPr/>
        </p:nvSpPr>
        <p:spPr>
          <a:xfrm>
            <a:off x="670560" y="3042285"/>
            <a:ext cx="10975340" cy="89535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0" name="Rectángulo redondeado 8"/>
          <p:cNvSpPr/>
          <p:nvPr/>
        </p:nvSpPr>
        <p:spPr>
          <a:xfrm>
            <a:off x="679450" y="1590675"/>
            <a:ext cx="10975340" cy="128968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1" name="Text Box 10"/>
          <p:cNvSpPr txBox="1"/>
          <p:nvPr/>
        </p:nvSpPr>
        <p:spPr>
          <a:xfrm>
            <a:off x="834390" y="1563370"/>
            <a:ext cx="10665460" cy="1245235"/>
          </a:xfrm>
          <a:prstGeom prst="rect">
            <a:avLst/>
          </a:prstGeom>
          <a:noFill/>
        </p:spPr>
        <p:txBody>
          <a:bodyPr wrap="square" rtlCol="0">
            <a:spAutoFit/>
          </a:bodyPr>
          <a:p>
            <a:pPr algn="ctr"/>
            <a:r>
              <a:rPr sz="2500">
                <a:solidFill>
                  <a:schemeClr val="bg1"/>
                </a:solidFill>
                <a:latin typeface="Arial Black" panose="020B0A04020102020204" pitchFamily="34" charset="0"/>
                <a:cs typeface="Arial Black" panose="020B0A04020102020204" pitchFamily="34" charset="0"/>
              </a:rPr>
              <a:t>ATutor:</a:t>
            </a:r>
            <a:r>
              <a:rPr lang="es-ES" sz="2500">
                <a:solidFill>
                  <a:schemeClr val="bg1"/>
                </a:solidFill>
                <a:latin typeface="Arial Black" panose="020B0A04020102020204" pitchFamily="34" charset="0"/>
                <a:cs typeface="Arial Black" panose="020B0A04020102020204" pitchFamily="34" charset="0"/>
              </a:rPr>
              <a:t> </a:t>
            </a:r>
            <a:r>
              <a:rPr lang="es-ES" sz="2500">
                <a:solidFill>
                  <a:schemeClr val="bg1"/>
                </a:solidFill>
                <a:latin typeface="Arial" panose="020B0604020202020204" pitchFamily="34" charset="0"/>
                <a:cs typeface="Arial" panose="020B0604020202020204" pitchFamily="34" charset="0"/>
              </a:rPr>
              <a:t>es un entorno virtual de aprendizaje basado en la web, diseñado en PHP, Apache y MySQL. Es compatible con sistemas operativos Windows, Linux, Unix y Solaris.</a:t>
            </a:r>
            <a:r>
              <a:rPr sz="2500">
                <a:solidFill>
                  <a:schemeClr val="bg1"/>
                </a:solidFill>
                <a:latin typeface="Arial" panose="020B0604020202020204" pitchFamily="34" charset="0"/>
                <a:cs typeface="Arial" panose="020B0604020202020204" pitchFamily="34" charset="0"/>
              </a:rPr>
              <a:t> </a:t>
            </a:r>
            <a:endParaRPr sz="2500">
              <a:solidFill>
                <a:schemeClr val="bg1"/>
              </a:solidFill>
              <a:latin typeface="Arial" panose="020B0604020202020204" pitchFamily="34" charset="0"/>
              <a:cs typeface="Arial" panose="020B0604020202020204" pitchFamily="34" charset="0"/>
            </a:endParaRPr>
          </a:p>
        </p:txBody>
      </p:sp>
      <p:sp>
        <p:nvSpPr>
          <p:cNvPr id="12" name="Text Box 11"/>
          <p:cNvSpPr txBox="1"/>
          <p:nvPr/>
        </p:nvSpPr>
        <p:spPr>
          <a:xfrm>
            <a:off x="763270" y="3001010"/>
            <a:ext cx="10727055" cy="860425"/>
          </a:xfrm>
          <a:prstGeom prst="rect">
            <a:avLst/>
          </a:prstGeom>
          <a:noFill/>
        </p:spPr>
        <p:txBody>
          <a:bodyPr wrap="square" rtlCol="0">
            <a:spAutoFit/>
          </a:bodyPr>
          <a:p>
            <a:pPr algn="ctr"/>
            <a:r>
              <a:rPr sz="2500">
                <a:solidFill>
                  <a:schemeClr val="bg1"/>
                </a:solidFill>
                <a:latin typeface="Arial Black" panose="020B0A04020102020204" pitchFamily="34" charset="0"/>
                <a:cs typeface="Arial Black" panose="020B0A04020102020204" pitchFamily="34" charset="0"/>
              </a:rPr>
              <a:t>Chamilo:</a:t>
            </a:r>
            <a:r>
              <a:rPr lang="es-ES" sz="2500">
                <a:solidFill>
                  <a:schemeClr val="bg1"/>
                </a:solidFill>
                <a:latin typeface="Arial Black" panose="020B0A04020102020204" pitchFamily="34" charset="0"/>
                <a:cs typeface="Arial Black" panose="020B0A04020102020204" pitchFamily="34" charset="0"/>
              </a:rPr>
              <a:t> </a:t>
            </a:r>
            <a:r>
              <a:rPr lang="es-ES" sz="2500">
                <a:solidFill>
                  <a:schemeClr val="bg1"/>
                </a:solidFill>
                <a:latin typeface="Arial" panose="020B0604020202020204" pitchFamily="34" charset="0"/>
                <a:cs typeface="Arial" panose="020B0604020202020204" pitchFamily="34" charset="0"/>
              </a:rPr>
              <a:t>(</a:t>
            </a:r>
            <a:r>
              <a:rPr sz="2500">
                <a:solidFill>
                  <a:schemeClr val="bg1"/>
                </a:solidFill>
                <a:latin typeface="Arial" panose="020B0604020202020204" pitchFamily="34" charset="0"/>
                <a:cs typeface="Arial" panose="020B0604020202020204" pitchFamily="34" charset="0"/>
              </a:rPr>
              <a:t>Está centrando sus esfuerzos de expansión en el sector privado</a:t>
            </a:r>
            <a:r>
              <a:rPr lang="es-ES" sz="2500">
                <a:solidFill>
                  <a:schemeClr val="bg1"/>
                </a:solidFill>
                <a:latin typeface="Arial" panose="020B0604020202020204" pitchFamily="34" charset="0"/>
                <a:cs typeface="Arial" panose="020B0604020202020204" pitchFamily="34" charset="0"/>
              </a:rPr>
              <a:t>) </a:t>
            </a:r>
            <a:endParaRPr lang="es-ES" sz="2500">
              <a:solidFill>
                <a:schemeClr val="bg1"/>
              </a:solidFill>
              <a:latin typeface="Arial" panose="020B0604020202020204" pitchFamily="34" charset="0"/>
              <a:cs typeface="Arial" panose="020B0604020202020204" pitchFamily="34" charset="0"/>
            </a:endParaRPr>
          </a:p>
        </p:txBody>
      </p:sp>
      <p:sp>
        <p:nvSpPr>
          <p:cNvPr id="13" name="Rectángulo redondeado 8"/>
          <p:cNvSpPr/>
          <p:nvPr/>
        </p:nvSpPr>
        <p:spPr>
          <a:xfrm>
            <a:off x="608330" y="5167630"/>
            <a:ext cx="10975340" cy="141287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4" name="Text Box 13"/>
          <p:cNvSpPr txBox="1"/>
          <p:nvPr/>
        </p:nvSpPr>
        <p:spPr>
          <a:xfrm>
            <a:off x="741680" y="5251450"/>
            <a:ext cx="10850880" cy="1245235"/>
          </a:xfrm>
          <a:prstGeom prst="rect">
            <a:avLst/>
          </a:prstGeom>
          <a:noFill/>
        </p:spPr>
        <p:txBody>
          <a:bodyPr wrap="square" rtlCol="0">
            <a:spAutoFit/>
          </a:bodyPr>
          <a:p>
            <a:pPr algn="ctr"/>
            <a:r>
              <a:rPr sz="2500">
                <a:solidFill>
                  <a:schemeClr val="bg1"/>
                </a:solidFill>
                <a:latin typeface="Arial Black" panose="020B0A04020102020204" pitchFamily="34" charset="0"/>
                <a:cs typeface="Arial Black" panose="020B0A04020102020204" pitchFamily="34" charset="0"/>
              </a:rPr>
              <a:t>Docebo:</a:t>
            </a:r>
            <a:r>
              <a:rPr lang="es-ES" sz="2500">
                <a:solidFill>
                  <a:schemeClr val="bg1"/>
                </a:solidFill>
                <a:latin typeface="Arial Black" panose="020B0A04020102020204" pitchFamily="34" charset="0"/>
                <a:cs typeface="Arial Black" panose="020B0A04020102020204" pitchFamily="34" charset="0"/>
              </a:rPr>
              <a:t> </a:t>
            </a:r>
            <a:r>
              <a:rPr lang="es-ES" sz="2500">
                <a:solidFill>
                  <a:schemeClr val="bg1"/>
                </a:solidFill>
                <a:latin typeface="Arial" panose="020B0604020202020204" pitchFamily="34" charset="0"/>
                <a:cs typeface="Arial" panose="020B0604020202020204" pitchFamily="34" charset="0"/>
              </a:rPr>
              <a:t>(es un entorno virtual de aprendizaje SAAS/Cloud. Cuenta con interfaces diseñadas para videoconferencias y sistemas HR, compatible con el formato SCORM.)</a:t>
            </a:r>
            <a:endParaRPr lang="es-ES" sz="250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949325" y="295910"/>
          <a:ext cx="10417810" cy="878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ángulo redondeado 8"/>
          <p:cNvSpPr/>
          <p:nvPr/>
        </p:nvSpPr>
        <p:spPr>
          <a:xfrm>
            <a:off x="670560" y="1503045"/>
            <a:ext cx="10975340" cy="427355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txBody>
          <a:bodyPr/>
          <a:p>
            <a:pPr algn="ctr"/>
            <a:r>
              <a:rPr lang="en-US" sz="2500">
                <a:latin typeface="Arial Black" panose="020B0A04020102020204" pitchFamily="34" charset="0"/>
                <a:cs typeface="Arial Black" panose="020B0A04020102020204" pitchFamily="34" charset="0"/>
                <a:sym typeface="+mn-ea"/>
              </a:rPr>
              <a:t>Moodle</a:t>
            </a:r>
            <a:r>
              <a:rPr lang="es-ES" altLang="en-US" sz="2500">
                <a:latin typeface="Arial Black" panose="020B0A04020102020204" pitchFamily="34" charset="0"/>
                <a:cs typeface="Arial Black" panose="020B0A04020102020204" pitchFamily="34" charset="0"/>
                <a:sym typeface="+mn-ea"/>
              </a:rPr>
              <a:t>: </a:t>
            </a:r>
            <a:endParaRPr lang="es-ES" altLang="en-US" sz="2500">
              <a:latin typeface="Arial Black" panose="020B0A04020102020204" pitchFamily="34" charset="0"/>
              <a:cs typeface="Arial Black" panose="020B0A04020102020204" pitchFamily="34" charset="0"/>
              <a:sym typeface="+mn-ea"/>
            </a:endParaRPr>
          </a:p>
          <a:p>
            <a:pPr algn="ctr"/>
            <a:r>
              <a:rPr lang="es-ES" altLang="en-US" sz="2500">
                <a:latin typeface="Arial" panose="020B0604020202020204" pitchFamily="34" charset="0"/>
                <a:cs typeface="Arial" panose="020B0604020202020204" pitchFamily="34" charset="0"/>
                <a:sym typeface="+mn-ea"/>
              </a:rPr>
              <a:t>(El entorno virtual de aprendizaje Moodle es posiblemente el más relevante y popular. Es el más utilizado de todos los comentados, por lo que merece una mención especial aparte. Al igual que en otros casos, se trata de un entorno de enseñanza virtual programada en PHP y JavaScript con licencia GNU/GPL compatible con multitud de sistemas operativos. )</a:t>
            </a:r>
            <a:endParaRPr lang="es-ES" altLang="en-US" sz="2500">
              <a:latin typeface="Arial" panose="020B0604020202020204" pitchFamily="34" charset="0"/>
              <a:cs typeface="Arial" panose="020B0604020202020204" pitchFamily="34" charset="0"/>
              <a:sym typeface="+mn-ea"/>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949325" y="295910"/>
          <a:ext cx="10417810" cy="878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ángulo redondeado 8"/>
          <p:cNvSpPr/>
          <p:nvPr/>
        </p:nvSpPr>
        <p:spPr>
          <a:xfrm>
            <a:off x="670560" y="1290320"/>
            <a:ext cx="10975340" cy="55676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txBody>
          <a:bodyPr/>
          <a:p>
            <a:pPr algn="ctr"/>
            <a:r>
              <a:rPr lang="es-ES" altLang="en-US" sz="2800">
                <a:latin typeface="Arial" panose="020B0604020202020204" pitchFamily="34" charset="0"/>
                <a:cs typeface="Arial" panose="020B0604020202020204" pitchFamily="34" charset="0"/>
                <a:sym typeface="+mn-ea"/>
              </a:rPr>
              <a:t>Se trata de una de las herramientas más completas para gestionar programas formativos de enseñanza virtual 100%. Además, como complemento para la formación presencial, o en sistemas semipresenciales o blended learning. Siendo la plataforma e-learning más relevante a nivel internacional, a día de hoy podemos encontrar numerosos cursos online Moodle, (Este mismo curso que estamos desarrollando está montado en la Plataforma Virtual de la Universidad de Artemisa, http://uva.uart.edu.cu. Estos cursos están orientados a trabajar con este entorno de aprendizaje virtual desde diferentes aspectos, ya sea en su instalación, configuración o administración.</a:t>
            </a:r>
            <a:endParaRPr lang="es-ES" altLang="en-US" sz="2800">
              <a:latin typeface="Arial" panose="020B0604020202020204" pitchFamily="34" charset="0"/>
              <a:cs typeface="Arial" panose="020B0604020202020204" pitchFamily="34" charset="0"/>
              <a:sym typeface="+mn-ea"/>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7356641" y="252441"/>
            <a:ext cx="4519186" cy="1547842"/>
          </a:xfrm>
          <a:prstGeom prst="rect">
            <a:avLst/>
          </a:prstGeom>
        </p:spPr>
      </p:pic>
      <p:pic>
        <p:nvPicPr>
          <p:cNvPr id="6" name="Imagen 5"/>
          <p:cNvPicPr>
            <a:picLocks noChangeAspect="1"/>
          </p:cNvPicPr>
          <p:nvPr/>
        </p:nvPicPr>
        <p:blipFill rotWithShape="1">
          <a:blip r:embed="rId2"/>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2"/>
          <a:srcRect l="2095" r="4288" b="3681"/>
          <a:stretch>
            <a:fillRect/>
          </a:stretch>
        </p:blipFill>
        <p:spPr>
          <a:xfrm rot="5400000" flipV="1">
            <a:off x="8323997" y="2989997"/>
            <a:ext cx="6858001" cy="878006"/>
          </a:xfrm>
          <a:prstGeom prst="rect">
            <a:avLst/>
          </a:prstGeom>
        </p:spPr>
      </p:pic>
      <p:sp>
        <p:nvSpPr>
          <p:cNvPr id="2" name="CuadroTexto 1"/>
          <p:cNvSpPr txBox="1"/>
          <p:nvPr/>
        </p:nvSpPr>
        <p:spPr>
          <a:xfrm>
            <a:off x="709684" y="1800283"/>
            <a:ext cx="11043313" cy="3322955"/>
          </a:xfrm>
          <a:prstGeom prst="rect">
            <a:avLst/>
          </a:prstGeom>
          <a:noFill/>
        </p:spPr>
        <p:txBody>
          <a:bodyPr wrap="square" rtlCol="0">
            <a:spAutoFit/>
          </a:bodyPr>
          <a:lstStyle/>
          <a:p>
            <a:pPr algn="ctr"/>
            <a:r>
              <a:rPr lang="es-ES" sz="3500" b="1" dirty="0">
                <a:latin typeface="Arial" panose="020B0604020202020204" pitchFamily="34" charset="0"/>
                <a:cs typeface="Arial" panose="020B0604020202020204" pitchFamily="34" charset="0"/>
              </a:rPr>
              <a:t>¿Quién me puede explicar que es un entorno virtual de aprendizaje?</a:t>
            </a:r>
            <a:endParaRPr lang="es-ES" sz="3500" b="1" dirty="0">
              <a:latin typeface="Arial" panose="020B0604020202020204" pitchFamily="34" charset="0"/>
              <a:cs typeface="Arial" panose="020B0604020202020204" pitchFamily="34" charset="0"/>
            </a:endParaRPr>
          </a:p>
          <a:p>
            <a:pPr algn="ctr"/>
            <a:endParaRPr lang="es-ES" sz="3500" b="1" dirty="0">
              <a:latin typeface="Arial" panose="020B0604020202020204" pitchFamily="34" charset="0"/>
              <a:cs typeface="Arial" panose="020B0604020202020204" pitchFamily="34" charset="0"/>
            </a:endParaRPr>
          </a:p>
          <a:p>
            <a:pPr algn="ctr"/>
            <a:endParaRPr lang="es-ES" sz="3500" b="1" dirty="0">
              <a:latin typeface="Arial" panose="020B0604020202020204" pitchFamily="34" charset="0"/>
              <a:cs typeface="Arial" panose="020B0604020202020204" pitchFamily="34" charset="0"/>
            </a:endParaRPr>
          </a:p>
          <a:p>
            <a:pPr algn="ctr"/>
            <a:r>
              <a:rPr lang="es-ES" sz="3500" b="1" dirty="0">
                <a:latin typeface="Arial" panose="020B0604020202020204" pitchFamily="34" charset="0"/>
                <a:cs typeface="Arial" panose="020B0604020202020204" pitchFamily="34" charset="0"/>
              </a:rPr>
              <a:t>¿Por qué es importante la utilización de estos EVA en la educación cubana actual?</a:t>
            </a:r>
            <a:endParaRPr lang="es-ES" sz="3500" b="1" dirty="0">
              <a:latin typeface="Arial" panose="020B0604020202020204" pitchFamily="34" charset="0"/>
              <a:cs typeface="Arial" panose="020B0604020202020204" pitchFamily="34" charset="0"/>
            </a:endParaRPr>
          </a:p>
        </p:txBody>
      </p:sp>
      <p:sp>
        <p:nvSpPr>
          <p:cNvPr id="9" name="CuadroTexto 8"/>
          <p:cNvSpPr txBox="1"/>
          <p:nvPr/>
        </p:nvSpPr>
        <p:spPr>
          <a:xfrm>
            <a:off x="-483109" y="546199"/>
            <a:ext cx="10099343" cy="707886"/>
          </a:xfrm>
          <a:prstGeom prst="rect">
            <a:avLst/>
          </a:prstGeom>
          <a:noFill/>
        </p:spPr>
        <p:txBody>
          <a:bodyPr wrap="square" rtlCol="0">
            <a:spAutoFit/>
          </a:bodyPr>
          <a:lstStyle/>
          <a:p>
            <a:pPr algn="ctr"/>
            <a:r>
              <a:rPr lang="es-ES" sz="4000" dirty="0" smtClean="0">
                <a:latin typeface="Arial Black" panose="020B0A04020102020204" pitchFamily="34" charset="0"/>
              </a:rPr>
              <a:t>Conclusiones</a:t>
            </a:r>
            <a:endParaRPr lang="es-ES" sz="4000" dirty="0">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05362" y="42089"/>
            <a:ext cx="1424628" cy="1268996"/>
          </a:xfrm>
          <a:prstGeom prst="rect">
            <a:avLst/>
          </a:prstGeom>
        </p:spPr>
      </p:pic>
      <p:pic>
        <p:nvPicPr>
          <p:cNvPr id="6" name="Imagen 5"/>
          <p:cNvPicPr>
            <a:picLocks noChangeAspect="1"/>
          </p:cNvPicPr>
          <p:nvPr/>
        </p:nvPicPr>
        <p:blipFill rotWithShape="1">
          <a:blip r:embed="rId2"/>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2"/>
          <a:srcRect l="2095" r="4288" b="3681"/>
          <a:stretch>
            <a:fillRect/>
          </a:stretch>
        </p:blipFill>
        <p:spPr>
          <a:xfrm rot="5400000" flipV="1">
            <a:off x="8323997" y="2989997"/>
            <a:ext cx="6858001" cy="878006"/>
          </a:xfrm>
          <a:prstGeom prst="rect">
            <a:avLst/>
          </a:prstGeom>
        </p:spPr>
      </p:pic>
      <p:sp>
        <p:nvSpPr>
          <p:cNvPr id="2" name="CuadroTexto 1"/>
          <p:cNvSpPr txBox="1"/>
          <p:nvPr/>
        </p:nvSpPr>
        <p:spPr>
          <a:xfrm>
            <a:off x="771866" y="1431314"/>
            <a:ext cx="11043313" cy="4030980"/>
          </a:xfrm>
          <a:prstGeom prst="rect">
            <a:avLst/>
          </a:prstGeom>
          <a:noFill/>
        </p:spPr>
        <p:txBody>
          <a:bodyPr wrap="square" rtlCol="0">
            <a:spAutoFit/>
          </a:bodyPr>
          <a:lstStyle/>
          <a:p>
            <a:pPr algn="ctr"/>
            <a:r>
              <a:rPr lang="es-ES" sz="3200" b="1"/>
              <a:t>Investigar, teniendo en cuenta la bibliografía en el curso montado en la Plataforma Moodle, las siguientes temáticas:</a:t>
            </a:r>
            <a:endParaRPr lang="es-ES" sz="3200" b="1"/>
          </a:p>
          <a:p>
            <a:pPr algn="ctr"/>
            <a:endParaRPr lang="es-ES" sz="3200" b="1"/>
          </a:p>
          <a:p>
            <a:pPr algn="just"/>
            <a:r>
              <a:rPr lang="es-ES" sz="3200" b="1"/>
              <a:t>1-Desventajas de la utilización de los entornos virtuales de aprendizaje en le educación</a:t>
            </a:r>
            <a:endParaRPr lang="es-ES" sz="3200" b="1"/>
          </a:p>
          <a:p>
            <a:pPr algn="just"/>
            <a:endParaRPr lang="es-ES" sz="3200" b="1"/>
          </a:p>
          <a:p>
            <a:pPr algn="just"/>
            <a:r>
              <a:rPr lang="es-ES" sz="3200" b="1"/>
              <a:t>2-Los laboratorios virtuales y softwares educativos: su utilización en las Clases de su carrera.</a:t>
            </a:r>
            <a:endParaRPr lang="es-ES" sz="3200" b="1"/>
          </a:p>
        </p:txBody>
      </p:sp>
      <p:sp>
        <p:nvSpPr>
          <p:cNvPr id="8" name="CuadroTexto 7"/>
          <p:cNvSpPr txBox="1"/>
          <p:nvPr/>
        </p:nvSpPr>
        <p:spPr>
          <a:xfrm>
            <a:off x="968991" y="368490"/>
            <a:ext cx="10099343" cy="707886"/>
          </a:xfrm>
          <a:prstGeom prst="rect">
            <a:avLst/>
          </a:prstGeom>
          <a:noFill/>
        </p:spPr>
        <p:txBody>
          <a:bodyPr wrap="square" rtlCol="0">
            <a:spAutoFit/>
          </a:bodyPr>
          <a:lstStyle/>
          <a:p>
            <a:pPr algn="ctr"/>
            <a:r>
              <a:rPr lang="es-ES" sz="4000" dirty="0" smtClean="0">
                <a:latin typeface="Arial Black" panose="020B0A04020102020204" pitchFamily="34" charset="0"/>
              </a:rPr>
              <a:t>Estudio Independiente</a:t>
            </a:r>
            <a:endParaRPr lang="es-ES" sz="4000" dirty="0">
              <a:latin typeface="Arial Black" panose="020B0A04020102020204" pitchFamily="34" charset="0"/>
            </a:endParaRPr>
          </a:p>
        </p:txBody>
      </p:sp>
      <p:grpSp>
        <p:nvGrpSpPr>
          <p:cNvPr id="9" name="Grupo 8"/>
          <p:cNvGrpSpPr/>
          <p:nvPr/>
        </p:nvGrpSpPr>
        <p:grpSpPr>
          <a:xfrm>
            <a:off x="1615269" y="5837768"/>
            <a:ext cx="10009476" cy="791281"/>
            <a:chOff x="0" y="0"/>
            <a:chExt cx="6717440" cy="1422456"/>
          </a:xfrm>
          <a:scene3d>
            <a:camera prst="orthographicFront"/>
            <a:lightRig rig="flat" dir="t"/>
          </a:scene3d>
        </p:grpSpPr>
        <p:sp>
          <p:nvSpPr>
            <p:cNvPr id="10" name="Rectángulo redondeado 9"/>
            <p:cNvSpPr/>
            <p:nvPr/>
          </p:nvSpPr>
          <p:spPr>
            <a:xfrm>
              <a:off x="0" y="0"/>
              <a:ext cx="6680053" cy="1407849"/>
            </a:xfrm>
            <a:prstGeom prst="roundRect">
              <a:avLst/>
            </a:prstGeom>
            <a:sp3d prstMaterial="dkEdge">
              <a:bevelT w="8200" h="38100"/>
            </a:sp3d>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sp>
        <p:sp>
          <p:nvSpPr>
            <p:cNvPr id="11" name="Rectángulo 10"/>
            <p:cNvSpPr/>
            <p:nvPr/>
          </p:nvSpPr>
          <p:spPr>
            <a:xfrm>
              <a:off x="174839" y="152058"/>
              <a:ext cx="6542601" cy="127039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152400" tIns="152400" rIns="152400" bIns="152400" numCol="1" spcCol="1270" anchor="ctr" anchorCtr="0">
              <a:noAutofit/>
            </a:bodyPr>
            <a:lstStyle/>
            <a:p>
              <a:pPr lvl="0" algn="ctr" defTabSz="1778000" rtl="0">
                <a:lnSpc>
                  <a:spcPct val="100000"/>
                </a:lnSpc>
                <a:spcBef>
                  <a:spcPct val="0"/>
                </a:spcBef>
                <a:spcAft>
                  <a:spcPts val="0"/>
                </a:spcAft>
              </a:pPr>
              <a:r>
                <a:rPr lang="es-ES" sz="2000" b="0" kern="1200" dirty="0" smtClean="0">
                  <a:solidFill>
                    <a:srgbClr val="002060"/>
                  </a:solidFill>
                  <a:latin typeface="Arial Black" panose="020B0A04020102020204" pitchFamily="34" charset="0"/>
                  <a:cs typeface="Arial" panose="020B0604020202020204" pitchFamily="34" charset="0"/>
                </a:rPr>
                <a:t>Evaluación: Realizar la entrega del Estudio Independiente desde la Plataforma Moodle</a:t>
              </a:r>
              <a:endParaRPr lang="es-ES" sz="2000" b="0" kern="1200" dirty="0">
                <a:solidFill>
                  <a:srgbClr val="002060"/>
                </a:solidFill>
                <a:latin typeface="Arial Black" panose="020B0A04020102020204" pitchFamily="34" charset="0"/>
                <a:cs typeface="Arial" panose="020B0604020202020204" pitchFamily="34" charset="0"/>
              </a:endParaRPr>
            </a:p>
          </p:txBody>
        </p:sp>
      </p:grpSp>
      <p:pic>
        <p:nvPicPr>
          <p:cNvPr id="3" name="Imagen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069" y="5801574"/>
            <a:ext cx="1103527" cy="82764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10" name="Diagrama 9"/>
          <p:cNvGraphicFramePr/>
          <p:nvPr/>
        </p:nvGraphicFramePr>
        <p:xfrm>
          <a:off x="620973" y="1202418"/>
          <a:ext cx="10952330" cy="4202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uadroTexto 7"/>
          <p:cNvSpPr txBox="1"/>
          <p:nvPr/>
        </p:nvSpPr>
        <p:spPr>
          <a:xfrm>
            <a:off x="968991" y="368490"/>
            <a:ext cx="10099343" cy="707886"/>
          </a:xfrm>
          <a:prstGeom prst="rect">
            <a:avLst/>
          </a:prstGeom>
          <a:noFill/>
        </p:spPr>
        <p:txBody>
          <a:bodyPr wrap="square" rtlCol="0">
            <a:spAutoFit/>
          </a:bodyPr>
          <a:lstStyle/>
          <a:p>
            <a:pPr algn="ctr"/>
            <a:r>
              <a:rPr lang="es-ES" sz="4000" dirty="0" smtClean="0">
                <a:latin typeface="Arial Black" panose="020B0A04020102020204" pitchFamily="34" charset="0"/>
              </a:rPr>
              <a:t>Objetivo:</a:t>
            </a:r>
            <a:endParaRPr lang="es-ES" sz="4000" dirty="0">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pSp>
        <p:nvGrpSpPr>
          <p:cNvPr id="8" name="Grupo 7"/>
          <p:cNvGrpSpPr/>
          <p:nvPr/>
        </p:nvGrpSpPr>
        <p:grpSpPr>
          <a:xfrm>
            <a:off x="648266" y="1409746"/>
            <a:ext cx="10849972" cy="4567973"/>
            <a:chOff x="0" y="405001"/>
            <a:chExt cx="10849972" cy="3785096"/>
          </a:xfrm>
          <a:scene3d>
            <a:camera prst="orthographicFront">
              <a:rot lat="0" lon="0" rev="0"/>
            </a:camera>
            <a:lightRig rig="balanced" dir="t">
              <a:rot lat="0" lon="0" rev="8700000"/>
            </a:lightRig>
          </a:scene3d>
        </p:grpSpPr>
        <p:sp>
          <p:nvSpPr>
            <p:cNvPr id="9" name="Rectángulo redondeado 8"/>
            <p:cNvSpPr/>
            <p:nvPr/>
          </p:nvSpPr>
          <p:spPr>
            <a:xfrm>
              <a:off x="0" y="405001"/>
              <a:ext cx="10849972" cy="3785096"/>
            </a:xfrm>
            <a:prstGeom prst="roundRect">
              <a:avLst/>
            </a:prstGeom>
            <a:ln>
              <a:noFill/>
            </a:ln>
            <a:effectLst>
              <a:outerShdw blurRad="44450" dist="27940" dir="5400000" algn="ctr">
                <a:srgbClr val="000000">
                  <a:alpha val="32000"/>
                </a:srgbClr>
              </a:outerShdw>
            </a:effectLst>
            <a:sp3d>
              <a:bevelT w="190500" h="38100"/>
            </a:sp3d>
          </p:spPr>
          <p:style>
            <a:lnRef idx="0">
              <a:schemeClr val="accent5"/>
            </a:lnRef>
            <a:fillRef idx="3">
              <a:schemeClr val="accent5"/>
            </a:fillRef>
            <a:effectRef idx="3">
              <a:schemeClr val="accent5"/>
            </a:effectRef>
            <a:fontRef idx="minor">
              <a:schemeClr val="lt1"/>
            </a:fontRef>
          </p:style>
        </p:sp>
        <p:sp>
          <p:nvSpPr>
            <p:cNvPr id="10" name="Rectángulo 9"/>
            <p:cNvSpPr/>
            <p:nvPr/>
          </p:nvSpPr>
          <p:spPr>
            <a:xfrm>
              <a:off x="184773" y="589774"/>
              <a:ext cx="10480426" cy="341555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a:r>
                <a:rPr lang="es-ES" sz="3800" b="1" dirty="0">
                  <a:latin typeface="Arial" panose="020B0604020202020204" pitchFamily="34" charset="0"/>
                  <a:cs typeface="Arial" panose="020B0604020202020204" pitchFamily="34" charset="0"/>
                </a:rPr>
                <a:t>¿Qué es un Entorno Virtual de </a:t>
              </a:r>
              <a:r>
                <a:rPr lang="es-ES" sz="3800" b="1" dirty="0" smtClean="0">
                  <a:latin typeface="Arial" panose="020B0604020202020204" pitchFamily="34" charset="0"/>
                  <a:cs typeface="Arial" panose="020B0604020202020204" pitchFamily="34" charset="0"/>
                </a:rPr>
                <a:t>Aprendizaje </a:t>
              </a:r>
              <a:r>
                <a:rPr lang="es-ES" sz="3800" b="1" i="1" dirty="0" smtClean="0">
                  <a:latin typeface="Arial" panose="020B0604020202020204" pitchFamily="34" charset="0"/>
                  <a:cs typeface="Arial" panose="020B0604020202020204" pitchFamily="34" charset="0"/>
                </a:rPr>
                <a:t>In English </a:t>
              </a:r>
              <a:r>
                <a:rPr lang="es-ES" sz="4000" b="1" i="1" dirty="0" smtClean="0"/>
                <a:t>Virtual </a:t>
              </a:r>
              <a:r>
                <a:rPr lang="es-ES" sz="4000" b="1" i="1" dirty="0" err="1"/>
                <a:t>Learning</a:t>
              </a:r>
              <a:r>
                <a:rPr lang="es-ES" sz="4000" b="1" i="1" dirty="0"/>
                <a:t> </a:t>
              </a:r>
              <a:r>
                <a:rPr lang="es-ES" sz="4000" b="1" i="1" dirty="0" err="1"/>
                <a:t>Environment</a:t>
              </a:r>
              <a:r>
                <a:rPr lang="es-ES" sz="4000" b="1" i="1" dirty="0"/>
                <a:t> (VLE)</a:t>
              </a:r>
              <a:r>
                <a:rPr lang="es-ES" sz="3800" b="1" i="1" dirty="0" smtClean="0">
                  <a:latin typeface="Arial" panose="020B0604020202020204" pitchFamily="34" charset="0"/>
                  <a:cs typeface="Arial" panose="020B0604020202020204" pitchFamily="34" charset="0"/>
                </a:rPr>
                <a:t>? </a:t>
              </a:r>
              <a:endParaRPr lang="es-ES" sz="3800" b="1" i="1" dirty="0" smtClean="0">
                <a:latin typeface="Arial" panose="020B0604020202020204" pitchFamily="34" charset="0"/>
                <a:cs typeface="Arial" panose="020B0604020202020204" pitchFamily="34" charset="0"/>
              </a:endParaRPr>
            </a:p>
            <a:p>
              <a:pPr lvl="0" algn="ctr"/>
              <a:endParaRPr lang="es-ES" sz="3800" b="1" dirty="0">
                <a:latin typeface="Arial" panose="020B0604020202020204" pitchFamily="34" charset="0"/>
                <a:cs typeface="Arial" panose="020B0604020202020204" pitchFamily="34" charset="0"/>
              </a:endParaRPr>
            </a:p>
            <a:p>
              <a:pPr lvl="0" algn="ctr"/>
              <a:r>
                <a:rPr lang="es-ES" sz="3800" b="1" dirty="0" smtClean="0">
                  <a:latin typeface="Arial" panose="020B0604020202020204" pitchFamily="34" charset="0"/>
                  <a:cs typeface="Arial" panose="020B0604020202020204" pitchFamily="34" charset="0"/>
                </a:rPr>
                <a:t>¿</a:t>
              </a:r>
              <a:r>
                <a:rPr lang="es-ES" sz="3800" b="1" dirty="0">
                  <a:latin typeface="Arial" panose="020B0604020202020204" pitchFamily="34" charset="0"/>
                  <a:cs typeface="Arial" panose="020B0604020202020204" pitchFamily="34" charset="0"/>
                </a:rPr>
                <a:t>Por qué creen ustedes que surgen los EVA?</a:t>
              </a:r>
              <a:endParaRPr lang="es-ES" sz="3800" dirty="0">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896203" y="404420"/>
          <a:ext cx="10417791" cy="1151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1323833" y="2818122"/>
            <a:ext cx="9744501" cy="3539430"/>
          </a:xfrm>
          <a:prstGeom prst="rect">
            <a:avLst/>
          </a:prstGeom>
          <a:noFill/>
        </p:spPr>
        <p:txBody>
          <a:bodyPr wrap="square" rtlCol="0">
            <a:spAutoFit/>
          </a:bodyPr>
          <a:lstStyle/>
          <a:p>
            <a:pPr algn="just"/>
            <a:r>
              <a:rPr lang="es-ES" sz="3200" i="1" dirty="0">
                <a:solidFill>
                  <a:schemeClr val="bg1"/>
                </a:solidFill>
                <a:latin typeface="Arial" panose="020B0604020202020204" pitchFamily="34" charset="0"/>
                <a:cs typeface="Arial" panose="020B0604020202020204" pitchFamily="34" charset="0"/>
              </a:rPr>
              <a:t>U</a:t>
            </a:r>
            <a:r>
              <a:rPr lang="es-ES" sz="3200" i="1" dirty="0" smtClean="0">
                <a:solidFill>
                  <a:schemeClr val="bg1"/>
                </a:solidFill>
                <a:latin typeface="Arial" panose="020B0604020202020204" pitchFamily="34" charset="0"/>
                <a:cs typeface="Arial" panose="020B0604020202020204" pitchFamily="34" charset="0"/>
              </a:rPr>
              <a:t>na </a:t>
            </a:r>
            <a:r>
              <a:rPr lang="es-ES" sz="3200" b="1" i="1" dirty="0">
                <a:solidFill>
                  <a:schemeClr val="bg1"/>
                </a:solidFill>
                <a:latin typeface="Arial" panose="020B0604020202020204" pitchFamily="34" charset="0"/>
                <a:cs typeface="Arial" panose="020B0604020202020204" pitchFamily="34" charset="0"/>
              </a:rPr>
              <a:t>aplicación informática</a:t>
            </a:r>
            <a:r>
              <a:rPr lang="es-ES" sz="3200" i="1" dirty="0">
                <a:solidFill>
                  <a:schemeClr val="bg1"/>
                </a:solidFill>
                <a:latin typeface="Arial" panose="020B0604020202020204" pitchFamily="34" charset="0"/>
                <a:cs typeface="Arial" panose="020B0604020202020204" pitchFamily="34" charset="0"/>
              </a:rPr>
              <a:t> desarrollada con la finalidad de servir como entorno de trabajo en la enseñanza virtual, tal como sería el aula en la formación presencial, salvo que en este caso se trata de un </a:t>
            </a:r>
            <a:r>
              <a:rPr lang="es-ES" sz="3200" b="1" i="1" dirty="0">
                <a:solidFill>
                  <a:schemeClr val="bg1"/>
                </a:solidFill>
                <a:latin typeface="Arial" panose="020B0604020202020204" pitchFamily="34" charset="0"/>
                <a:cs typeface="Arial" panose="020B0604020202020204" pitchFamily="34" charset="0"/>
              </a:rPr>
              <a:t>entorno intangible diseñado empleando las nuevas tecnologías de la comunicación. </a:t>
            </a:r>
            <a:endParaRPr lang="es-ES" sz="3200" dirty="0">
              <a:solidFill>
                <a:schemeClr val="bg1"/>
              </a:solidFill>
              <a:latin typeface="Arial" panose="020B0604020202020204" pitchFamily="34" charset="0"/>
              <a:cs typeface="Arial" panose="020B0604020202020204" pitchFamily="34" charset="0"/>
            </a:endParaRPr>
          </a:p>
        </p:txBody>
      </p:sp>
      <p:sp>
        <p:nvSpPr>
          <p:cNvPr id="9" name="Rectángulo redondeado 8"/>
          <p:cNvSpPr/>
          <p:nvPr/>
        </p:nvSpPr>
        <p:spPr>
          <a:xfrm>
            <a:off x="539084" y="2060696"/>
            <a:ext cx="11245756" cy="428539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3" name="CuadroTexto 2"/>
          <p:cNvSpPr txBox="1"/>
          <p:nvPr/>
        </p:nvSpPr>
        <p:spPr>
          <a:xfrm>
            <a:off x="820790" y="2560860"/>
            <a:ext cx="10549719" cy="3539430"/>
          </a:xfrm>
          <a:prstGeom prst="rect">
            <a:avLst/>
          </a:prstGeom>
          <a:noFill/>
        </p:spPr>
        <p:txBody>
          <a:bodyPr wrap="square" rtlCol="0">
            <a:spAutoFit/>
          </a:bodyPr>
          <a:lstStyle/>
          <a:p>
            <a:pPr algn="just"/>
            <a:r>
              <a:rPr lang="es-ES" sz="3200" i="1" dirty="0">
                <a:solidFill>
                  <a:schemeClr val="bg1"/>
                </a:solidFill>
                <a:latin typeface="Arial" panose="020B0604020202020204" pitchFamily="34" charset="0"/>
                <a:cs typeface="Arial" panose="020B0604020202020204" pitchFamily="34" charset="0"/>
              </a:rPr>
              <a:t>U</a:t>
            </a:r>
            <a:r>
              <a:rPr lang="es-ES" sz="3200" i="1" dirty="0" smtClean="0">
                <a:solidFill>
                  <a:schemeClr val="bg1"/>
                </a:solidFill>
                <a:latin typeface="Arial" panose="020B0604020202020204" pitchFamily="34" charset="0"/>
                <a:cs typeface="Arial" panose="020B0604020202020204" pitchFamily="34" charset="0"/>
              </a:rPr>
              <a:t>na </a:t>
            </a:r>
            <a:r>
              <a:rPr lang="es-ES" sz="3200" b="1" i="1" dirty="0">
                <a:solidFill>
                  <a:schemeClr val="bg1"/>
                </a:solidFill>
                <a:latin typeface="Arial" panose="020B0604020202020204" pitchFamily="34" charset="0"/>
                <a:cs typeface="Arial" panose="020B0604020202020204" pitchFamily="34" charset="0"/>
              </a:rPr>
              <a:t>aplicación informática</a:t>
            </a:r>
            <a:r>
              <a:rPr lang="es-ES" sz="3200" i="1" dirty="0">
                <a:solidFill>
                  <a:schemeClr val="bg1"/>
                </a:solidFill>
                <a:latin typeface="Arial" panose="020B0604020202020204" pitchFamily="34" charset="0"/>
                <a:cs typeface="Arial" panose="020B0604020202020204" pitchFamily="34" charset="0"/>
              </a:rPr>
              <a:t> desarrollada con la finalidad de servir como entorno de trabajo en la enseñanza virtual, tal como sería el aula en la formación presencial, salvo que en este caso se trata de un </a:t>
            </a:r>
            <a:r>
              <a:rPr lang="es-ES" sz="3200" b="1" i="1" dirty="0">
                <a:solidFill>
                  <a:schemeClr val="bg1"/>
                </a:solidFill>
                <a:latin typeface="Arial" panose="020B0604020202020204" pitchFamily="34" charset="0"/>
                <a:cs typeface="Arial" panose="020B0604020202020204" pitchFamily="34" charset="0"/>
              </a:rPr>
              <a:t>entorno intangible diseñado empleando las nuevas tecnologías de la comunicación. </a:t>
            </a:r>
            <a:endParaRPr lang="es-ES" sz="3200" dirty="0">
              <a:solidFill>
                <a:schemeClr val="bg1"/>
              </a:solidFill>
              <a:latin typeface="Arial" panose="020B0604020202020204" pitchFamily="34" charset="0"/>
              <a:cs typeface="Arial" panose="020B0604020202020204" pitchFamily="34" charset="0"/>
            </a:endParaRPr>
          </a:p>
          <a:p>
            <a:pPr algn="just"/>
            <a:endParaRPr lang="es-ES" sz="3200"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764275" y="341194"/>
          <a:ext cx="10417791" cy="1815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1323833" y="2818122"/>
            <a:ext cx="9744501" cy="3539430"/>
          </a:xfrm>
          <a:prstGeom prst="rect">
            <a:avLst/>
          </a:prstGeom>
          <a:noFill/>
        </p:spPr>
        <p:txBody>
          <a:bodyPr wrap="square" rtlCol="0">
            <a:spAutoFit/>
          </a:bodyPr>
          <a:lstStyle/>
          <a:p>
            <a:pPr algn="just"/>
            <a:r>
              <a:rPr lang="es-ES" sz="3200" i="1" dirty="0">
                <a:solidFill>
                  <a:schemeClr val="bg1"/>
                </a:solidFill>
                <a:latin typeface="Arial" panose="020B0604020202020204" pitchFamily="34" charset="0"/>
                <a:cs typeface="Arial" panose="020B0604020202020204" pitchFamily="34" charset="0"/>
              </a:rPr>
              <a:t>U</a:t>
            </a:r>
            <a:r>
              <a:rPr lang="es-ES" sz="3200" i="1" dirty="0" smtClean="0">
                <a:solidFill>
                  <a:schemeClr val="bg1"/>
                </a:solidFill>
                <a:latin typeface="Arial" panose="020B0604020202020204" pitchFamily="34" charset="0"/>
                <a:cs typeface="Arial" panose="020B0604020202020204" pitchFamily="34" charset="0"/>
              </a:rPr>
              <a:t>na </a:t>
            </a:r>
            <a:r>
              <a:rPr lang="es-ES" sz="3200" b="1" i="1" dirty="0">
                <a:solidFill>
                  <a:schemeClr val="bg1"/>
                </a:solidFill>
                <a:latin typeface="Arial" panose="020B0604020202020204" pitchFamily="34" charset="0"/>
                <a:cs typeface="Arial" panose="020B0604020202020204" pitchFamily="34" charset="0"/>
              </a:rPr>
              <a:t>aplicación informática</a:t>
            </a:r>
            <a:r>
              <a:rPr lang="es-ES" sz="3200" i="1" dirty="0">
                <a:solidFill>
                  <a:schemeClr val="bg1"/>
                </a:solidFill>
                <a:latin typeface="Arial" panose="020B0604020202020204" pitchFamily="34" charset="0"/>
                <a:cs typeface="Arial" panose="020B0604020202020204" pitchFamily="34" charset="0"/>
              </a:rPr>
              <a:t> desarrollada con la finalidad de servir como entorno de trabajo en la enseñanza virtual, tal como sería el aula en la formación presencial, salvo que en este caso se trata de un </a:t>
            </a:r>
            <a:r>
              <a:rPr lang="es-ES" sz="3200" b="1" i="1" dirty="0">
                <a:solidFill>
                  <a:schemeClr val="bg1"/>
                </a:solidFill>
                <a:latin typeface="Arial" panose="020B0604020202020204" pitchFamily="34" charset="0"/>
                <a:cs typeface="Arial" panose="020B0604020202020204" pitchFamily="34" charset="0"/>
              </a:rPr>
              <a:t>entorno intangible diseñado empleando las nuevas tecnologías de la comunicación. </a:t>
            </a:r>
            <a:endParaRPr lang="es-ES" sz="3200" dirty="0">
              <a:solidFill>
                <a:schemeClr val="bg1"/>
              </a:solidFill>
              <a:latin typeface="Arial" panose="020B0604020202020204" pitchFamily="34" charset="0"/>
              <a:cs typeface="Arial" panose="020B0604020202020204" pitchFamily="34" charset="0"/>
            </a:endParaRPr>
          </a:p>
        </p:txBody>
      </p:sp>
      <p:sp>
        <p:nvSpPr>
          <p:cNvPr id="9" name="Rectángulo redondeado 8"/>
          <p:cNvSpPr/>
          <p:nvPr/>
        </p:nvSpPr>
        <p:spPr>
          <a:xfrm>
            <a:off x="491319" y="2445138"/>
            <a:ext cx="11245756" cy="428539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3" name="CuadroTexto 2"/>
          <p:cNvSpPr txBox="1"/>
          <p:nvPr/>
        </p:nvSpPr>
        <p:spPr>
          <a:xfrm>
            <a:off x="764275" y="2634018"/>
            <a:ext cx="10549719" cy="4524315"/>
          </a:xfrm>
          <a:prstGeom prst="rect">
            <a:avLst/>
          </a:prstGeom>
          <a:noFill/>
        </p:spPr>
        <p:txBody>
          <a:bodyPr wrap="square" rtlCol="0">
            <a:spAutoFit/>
          </a:bodyPr>
          <a:lstStyle/>
          <a:p>
            <a:pPr algn="just"/>
            <a:r>
              <a:rPr lang="es-ES" sz="3200" dirty="0" smtClean="0">
                <a:solidFill>
                  <a:schemeClr val="bg1"/>
                </a:solidFill>
              </a:rPr>
              <a:t>Surgen </a:t>
            </a:r>
            <a:r>
              <a:rPr lang="es-ES" sz="3200" dirty="0">
                <a:solidFill>
                  <a:schemeClr val="bg1"/>
                </a:solidFill>
              </a:rPr>
              <a:t>de las necesidades aparecidas en la sociedad de la información y de la posibilidad de </a:t>
            </a:r>
            <a:r>
              <a:rPr lang="es-ES" sz="3200" b="1" i="1" dirty="0">
                <a:solidFill>
                  <a:schemeClr val="bg1"/>
                </a:solidFill>
              </a:rPr>
              <a:t>generar, transformar y transmitir informaciones con la vista puesta en los aspectos educativos</a:t>
            </a:r>
            <a:r>
              <a:rPr lang="es-ES" sz="3200" dirty="0">
                <a:solidFill>
                  <a:schemeClr val="bg1"/>
                </a:solidFill>
              </a:rPr>
              <a:t>. Un entorno virtual (también llamados aulas virtuales) surge de la necesidad de </a:t>
            </a:r>
            <a:r>
              <a:rPr lang="es-ES" sz="3200" b="1" dirty="0">
                <a:solidFill>
                  <a:schemeClr val="bg1"/>
                </a:solidFill>
              </a:rPr>
              <a:t>imitar la realidad de forma virtual</a:t>
            </a:r>
            <a:r>
              <a:rPr lang="es-ES" sz="3200" dirty="0">
                <a:solidFill>
                  <a:schemeClr val="bg1"/>
                </a:solidFill>
              </a:rPr>
              <a:t>, en este caso, </a:t>
            </a:r>
            <a:r>
              <a:rPr lang="es-ES" sz="3200" b="1" dirty="0">
                <a:solidFill>
                  <a:schemeClr val="bg1"/>
                </a:solidFill>
              </a:rPr>
              <a:t>un salón de clases o entorno de aprendizaje </a:t>
            </a:r>
            <a:r>
              <a:rPr lang="es-ES" sz="3200" dirty="0">
                <a:solidFill>
                  <a:schemeClr val="bg1"/>
                </a:solidFill>
              </a:rPr>
              <a:t>y de posibilitar las </a:t>
            </a:r>
            <a:r>
              <a:rPr lang="es-ES" sz="3200" b="1" dirty="0">
                <a:solidFill>
                  <a:schemeClr val="bg1"/>
                </a:solidFill>
              </a:rPr>
              <a:t>relaciones entre alumnos y con un docente en este entorno.</a:t>
            </a:r>
            <a:endParaRPr lang="es-ES" sz="3200" dirty="0">
              <a:solidFill>
                <a:schemeClr val="bg1"/>
              </a:solidFill>
            </a:endParaRPr>
          </a:p>
          <a:p>
            <a:pPr algn="just"/>
            <a:endParaRPr lang="es-ES" sz="3200"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896203" y="404420"/>
          <a:ext cx="10417791" cy="1151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1323833" y="2818122"/>
            <a:ext cx="9744501" cy="3539430"/>
          </a:xfrm>
          <a:prstGeom prst="rect">
            <a:avLst/>
          </a:prstGeom>
          <a:noFill/>
        </p:spPr>
        <p:txBody>
          <a:bodyPr wrap="square" rtlCol="0">
            <a:spAutoFit/>
          </a:bodyPr>
          <a:lstStyle/>
          <a:p>
            <a:pPr algn="just"/>
            <a:r>
              <a:rPr lang="es-ES" sz="3200" i="1" dirty="0">
                <a:solidFill>
                  <a:schemeClr val="bg1"/>
                </a:solidFill>
                <a:latin typeface="Arial" panose="020B0604020202020204" pitchFamily="34" charset="0"/>
                <a:cs typeface="Arial" panose="020B0604020202020204" pitchFamily="34" charset="0"/>
              </a:rPr>
              <a:t>U</a:t>
            </a:r>
            <a:r>
              <a:rPr lang="es-ES" sz="3200" i="1" dirty="0" smtClean="0">
                <a:solidFill>
                  <a:schemeClr val="bg1"/>
                </a:solidFill>
                <a:latin typeface="Arial" panose="020B0604020202020204" pitchFamily="34" charset="0"/>
                <a:cs typeface="Arial" panose="020B0604020202020204" pitchFamily="34" charset="0"/>
              </a:rPr>
              <a:t>na </a:t>
            </a:r>
            <a:r>
              <a:rPr lang="es-ES" sz="3200" b="1" i="1" dirty="0">
                <a:solidFill>
                  <a:schemeClr val="bg1"/>
                </a:solidFill>
                <a:latin typeface="Arial" panose="020B0604020202020204" pitchFamily="34" charset="0"/>
                <a:cs typeface="Arial" panose="020B0604020202020204" pitchFamily="34" charset="0"/>
              </a:rPr>
              <a:t>aplicación informática</a:t>
            </a:r>
            <a:r>
              <a:rPr lang="es-ES" sz="3200" i="1" dirty="0">
                <a:solidFill>
                  <a:schemeClr val="bg1"/>
                </a:solidFill>
                <a:latin typeface="Arial" panose="020B0604020202020204" pitchFamily="34" charset="0"/>
                <a:cs typeface="Arial" panose="020B0604020202020204" pitchFamily="34" charset="0"/>
              </a:rPr>
              <a:t> desarrollada con la finalidad de servir como entorno de trabajo en la enseñanza virtual, tal como sería el aula en la formación presencial, salvo que en este caso se trata de un </a:t>
            </a:r>
            <a:r>
              <a:rPr lang="es-ES" sz="3200" b="1" i="1" dirty="0">
                <a:solidFill>
                  <a:schemeClr val="bg1"/>
                </a:solidFill>
                <a:latin typeface="Arial" panose="020B0604020202020204" pitchFamily="34" charset="0"/>
                <a:cs typeface="Arial" panose="020B0604020202020204" pitchFamily="34" charset="0"/>
              </a:rPr>
              <a:t>entorno intangible diseñado empleando las nuevas tecnologías de la comunicación. </a:t>
            </a:r>
            <a:endParaRPr lang="es-ES" sz="3200" dirty="0">
              <a:solidFill>
                <a:schemeClr val="bg1"/>
              </a:solidFill>
              <a:latin typeface="Arial" panose="020B0604020202020204" pitchFamily="34" charset="0"/>
              <a:cs typeface="Arial" panose="020B0604020202020204" pitchFamily="34" charset="0"/>
            </a:endParaRPr>
          </a:p>
        </p:txBody>
      </p:sp>
      <p:sp>
        <p:nvSpPr>
          <p:cNvPr id="9" name="Rectángulo redondeado 8"/>
          <p:cNvSpPr/>
          <p:nvPr/>
        </p:nvSpPr>
        <p:spPr>
          <a:xfrm>
            <a:off x="539084" y="2060696"/>
            <a:ext cx="11245756" cy="428539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3" name="CuadroTexto 2"/>
          <p:cNvSpPr txBox="1"/>
          <p:nvPr/>
        </p:nvSpPr>
        <p:spPr>
          <a:xfrm>
            <a:off x="763640" y="2317655"/>
            <a:ext cx="10549719" cy="3538220"/>
          </a:xfrm>
          <a:prstGeom prst="rect">
            <a:avLst/>
          </a:prstGeom>
          <a:noFill/>
        </p:spPr>
        <p:txBody>
          <a:bodyPr wrap="square" rtlCol="0">
            <a:spAutoFit/>
          </a:bodyPr>
          <a:lstStyle/>
          <a:p>
            <a:pPr marL="457200" indent="-457200" algn="just">
              <a:buFont typeface="Arial" panose="020B0604020202020204" pitchFamily="34" charset="0"/>
              <a:buChar char="•"/>
            </a:pPr>
            <a:r>
              <a:rPr lang="es-ES" sz="3200" b="1" i="1" dirty="0">
                <a:solidFill>
                  <a:schemeClr val="bg1"/>
                </a:solidFill>
                <a:latin typeface="Arial" panose="020B0604020202020204" pitchFamily="34" charset="0"/>
                <a:cs typeface="Arial" panose="020B0604020202020204" pitchFamily="34" charset="0"/>
              </a:rPr>
              <a:t>Se trata de un entorno virtual intangible </a:t>
            </a:r>
            <a:r>
              <a:rPr lang="es-ES" sz="3200" i="1" dirty="0">
                <a:solidFill>
                  <a:schemeClr val="bg1"/>
                </a:solidFill>
                <a:latin typeface="Arial" panose="020B0604020202020204" pitchFamily="34" charset="0"/>
                <a:cs typeface="Arial" panose="020B0604020202020204" pitchFamily="34" charset="0"/>
              </a:rPr>
              <a:t>(intangible es aquello que es inmaterial. Nos referimos, por ejemplo, a un conjunto de normas, sentimientos y emociones)</a:t>
            </a:r>
            <a:endParaRPr lang="es-ES" sz="3200" i="1" dirty="0">
              <a:solidFill>
                <a:schemeClr val="bg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endParaRPr lang="es-ES" sz="3200" i="1" dirty="0">
              <a:solidFill>
                <a:schemeClr val="bg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r>
              <a:rPr lang="es-ES" sz="3200" i="1" dirty="0">
                <a:solidFill>
                  <a:schemeClr val="bg1"/>
                </a:solidFill>
                <a:latin typeface="Arial" panose="020B0604020202020204" pitchFamily="34" charset="0"/>
                <a:cs typeface="Arial" panose="020B0604020202020204" pitchFamily="34" charset="0"/>
              </a:rPr>
              <a:t>Elaborado en base a las </a:t>
            </a:r>
            <a:r>
              <a:rPr lang="es-ES" sz="3200" b="1" i="1" dirty="0">
                <a:solidFill>
                  <a:schemeClr val="bg1"/>
                </a:solidFill>
                <a:latin typeface="Arial" panose="020B0604020202020204" pitchFamily="34" charset="0"/>
                <a:cs typeface="Arial" panose="020B0604020202020204" pitchFamily="34" charset="0"/>
              </a:rPr>
              <a:t>tecnologías de la información y la comunicación.</a:t>
            </a:r>
            <a:endParaRPr lang="es-ES" sz="3200" b="1"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896203" y="404420"/>
          <a:ext cx="10417791" cy="1151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1323833" y="2818122"/>
            <a:ext cx="9744501" cy="3539430"/>
          </a:xfrm>
          <a:prstGeom prst="rect">
            <a:avLst/>
          </a:prstGeom>
          <a:noFill/>
        </p:spPr>
        <p:txBody>
          <a:bodyPr wrap="square" rtlCol="0">
            <a:spAutoFit/>
          </a:bodyPr>
          <a:lstStyle/>
          <a:p>
            <a:pPr algn="just"/>
            <a:r>
              <a:rPr lang="es-ES" sz="3200" i="1" dirty="0">
                <a:solidFill>
                  <a:schemeClr val="bg1"/>
                </a:solidFill>
                <a:latin typeface="Arial" panose="020B0604020202020204" pitchFamily="34" charset="0"/>
                <a:cs typeface="Arial" panose="020B0604020202020204" pitchFamily="34" charset="0"/>
              </a:rPr>
              <a:t>U</a:t>
            </a:r>
            <a:r>
              <a:rPr lang="es-ES" sz="3200" i="1" dirty="0" smtClean="0">
                <a:solidFill>
                  <a:schemeClr val="bg1"/>
                </a:solidFill>
                <a:latin typeface="Arial" panose="020B0604020202020204" pitchFamily="34" charset="0"/>
                <a:cs typeface="Arial" panose="020B0604020202020204" pitchFamily="34" charset="0"/>
              </a:rPr>
              <a:t>na </a:t>
            </a:r>
            <a:r>
              <a:rPr lang="es-ES" sz="3200" b="1" i="1" dirty="0">
                <a:solidFill>
                  <a:schemeClr val="bg1"/>
                </a:solidFill>
                <a:latin typeface="Arial" panose="020B0604020202020204" pitchFamily="34" charset="0"/>
                <a:cs typeface="Arial" panose="020B0604020202020204" pitchFamily="34" charset="0"/>
              </a:rPr>
              <a:t>aplicación informática</a:t>
            </a:r>
            <a:r>
              <a:rPr lang="es-ES" sz="3200" i="1" dirty="0">
                <a:solidFill>
                  <a:schemeClr val="bg1"/>
                </a:solidFill>
                <a:latin typeface="Arial" panose="020B0604020202020204" pitchFamily="34" charset="0"/>
                <a:cs typeface="Arial" panose="020B0604020202020204" pitchFamily="34" charset="0"/>
              </a:rPr>
              <a:t> desarrollada con la finalidad de servir como entorno de trabajo en la enseñanza virtual, tal como sería el aula en la formación presencial, salvo que en este caso se trata de un </a:t>
            </a:r>
            <a:r>
              <a:rPr lang="es-ES" sz="3200" b="1" i="1" dirty="0">
                <a:solidFill>
                  <a:schemeClr val="bg1"/>
                </a:solidFill>
                <a:latin typeface="Arial" panose="020B0604020202020204" pitchFamily="34" charset="0"/>
                <a:cs typeface="Arial" panose="020B0604020202020204" pitchFamily="34" charset="0"/>
              </a:rPr>
              <a:t>entorno intangible diseñado empleando las nuevas tecnologías de la comunicación. </a:t>
            </a:r>
            <a:endParaRPr lang="es-ES" sz="3200" dirty="0">
              <a:solidFill>
                <a:schemeClr val="bg1"/>
              </a:solidFill>
              <a:latin typeface="Arial" panose="020B0604020202020204" pitchFamily="34" charset="0"/>
              <a:cs typeface="Arial" panose="020B0604020202020204" pitchFamily="34" charset="0"/>
            </a:endParaRPr>
          </a:p>
        </p:txBody>
      </p:sp>
      <p:sp>
        <p:nvSpPr>
          <p:cNvPr id="9" name="Rectángulo redondeado 8"/>
          <p:cNvSpPr/>
          <p:nvPr/>
        </p:nvSpPr>
        <p:spPr>
          <a:xfrm>
            <a:off x="539084" y="2060696"/>
            <a:ext cx="11245756" cy="4285397"/>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3" name="CuadroTexto 2"/>
          <p:cNvSpPr txBox="1"/>
          <p:nvPr/>
        </p:nvSpPr>
        <p:spPr>
          <a:xfrm>
            <a:off x="763640" y="2317655"/>
            <a:ext cx="10549719" cy="3538220"/>
          </a:xfrm>
          <a:prstGeom prst="rect">
            <a:avLst/>
          </a:prstGeom>
          <a:noFill/>
        </p:spPr>
        <p:txBody>
          <a:bodyPr wrap="square" rtlCol="0">
            <a:spAutoFit/>
          </a:bodyPr>
          <a:lstStyle/>
          <a:p>
            <a:pPr marL="457200" indent="-457200" algn="just">
              <a:buFont typeface="Arial" panose="020B0604020202020204" pitchFamily="34" charset="0"/>
              <a:buChar char="•"/>
            </a:pPr>
            <a:r>
              <a:rPr lang="es-ES" sz="3200" b="1" i="1" dirty="0">
                <a:solidFill>
                  <a:schemeClr val="bg1"/>
                </a:solidFill>
                <a:latin typeface="Arial" panose="020B0604020202020204" pitchFamily="34" charset="0"/>
                <a:cs typeface="Arial" panose="020B0604020202020204" pitchFamily="34" charset="0"/>
              </a:rPr>
              <a:t>Se trata de un entorno virtual intangible </a:t>
            </a:r>
            <a:r>
              <a:rPr lang="es-ES" sz="3200" i="1" dirty="0">
                <a:solidFill>
                  <a:schemeClr val="bg1"/>
                </a:solidFill>
                <a:latin typeface="Arial" panose="020B0604020202020204" pitchFamily="34" charset="0"/>
                <a:cs typeface="Arial" panose="020B0604020202020204" pitchFamily="34" charset="0"/>
              </a:rPr>
              <a:t>(intangible es aquello que es inmaterial. Nos referimos, por ejemplo, a un conjunto de normas, sentimientos y emociones)</a:t>
            </a:r>
            <a:endParaRPr lang="es-ES" sz="3200" i="1" dirty="0">
              <a:solidFill>
                <a:schemeClr val="bg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endParaRPr lang="es-ES" sz="3200" i="1" dirty="0">
              <a:solidFill>
                <a:schemeClr val="bg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r>
              <a:rPr lang="es-ES" sz="3200" i="1" dirty="0">
                <a:solidFill>
                  <a:schemeClr val="bg1"/>
                </a:solidFill>
                <a:latin typeface="Arial" panose="020B0604020202020204" pitchFamily="34" charset="0"/>
                <a:cs typeface="Arial" panose="020B0604020202020204" pitchFamily="34" charset="0"/>
              </a:rPr>
              <a:t>Elaborado en base a las </a:t>
            </a:r>
            <a:r>
              <a:rPr lang="es-ES" sz="3200" b="1" i="1" dirty="0">
                <a:solidFill>
                  <a:schemeClr val="bg1"/>
                </a:solidFill>
                <a:latin typeface="Arial" panose="020B0604020202020204" pitchFamily="34" charset="0"/>
                <a:cs typeface="Arial" panose="020B0604020202020204" pitchFamily="34" charset="0"/>
              </a:rPr>
              <a:t>tecnologías de la información y la comunicación.</a:t>
            </a:r>
            <a:endParaRPr lang="es-ES" sz="3200" b="1"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896203" y="404420"/>
          <a:ext cx="10417791" cy="1151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p:cNvSpPr txBox="1"/>
          <p:nvPr/>
        </p:nvSpPr>
        <p:spPr>
          <a:xfrm>
            <a:off x="1323833" y="2818122"/>
            <a:ext cx="9744501" cy="3539430"/>
          </a:xfrm>
          <a:prstGeom prst="rect">
            <a:avLst/>
          </a:prstGeom>
          <a:noFill/>
        </p:spPr>
        <p:txBody>
          <a:bodyPr wrap="square" rtlCol="0">
            <a:spAutoFit/>
          </a:bodyPr>
          <a:lstStyle/>
          <a:p>
            <a:pPr algn="just"/>
            <a:r>
              <a:rPr lang="es-ES" sz="3200" i="1" dirty="0">
                <a:solidFill>
                  <a:schemeClr val="bg1"/>
                </a:solidFill>
                <a:latin typeface="Arial" panose="020B0604020202020204" pitchFamily="34" charset="0"/>
                <a:cs typeface="Arial" panose="020B0604020202020204" pitchFamily="34" charset="0"/>
              </a:rPr>
              <a:t>U</a:t>
            </a:r>
            <a:r>
              <a:rPr lang="es-ES" sz="3200" i="1" dirty="0" smtClean="0">
                <a:solidFill>
                  <a:schemeClr val="bg1"/>
                </a:solidFill>
                <a:latin typeface="Arial" panose="020B0604020202020204" pitchFamily="34" charset="0"/>
                <a:cs typeface="Arial" panose="020B0604020202020204" pitchFamily="34" charset="0"/>
              </a:rPr>
              <a:t>na </a:t>
            </a:r>
            <a:r>
              <a:rPr lang="es-ES" sz="3200" b="1" i="1" dirty="0">
                <a:solidFill>
                  <a:schemeClr val="bg1"/>
                </a:solidFill>
                <a:latin typeface="Arial" panose="020B0604020202020204" pitchFamily="34" charset="0"/>
                <a:cs typeface="Arial" panose="020B0604020202020204" pitchFamily="34" charset="0"/>
              </a:rPr>
              <a:t>aplicación informática</a:t>
            </a:r>
            <a:r>
              <a:rPr lang="es-ES" sz="3200" i="1" dirty="0">
                <a:solidFill>
                  <a:schemeClr val="bg1"/>
                </a:solidFill>
                <a:latin typeface="Arial" panose="020B0604020202020204" pitchFamily="34" charset="0"/>
                <a:cs typeface="Arial" panose="020B0604020202020204" pitchFamily="34" charset="0"/>
              </a:rPr>
              <a:t> desarrollada con la finalidad de servir como entorno de trabajo en la enseñanza virtual, tal como sería el aula en la formación presencial, salvo que en este caso se trata de un </a:t>
            </a:r>
            <a:r>
              <a:rPr lang="es-ES" sz="3200" b="1" i="1" dirty="0">
                <a:solidFill>
                  <a:schemeClr val="bg1"/>
                </a:solidFill>
                <a:latin typeface="Arial" panose="020B0604020202020204" pitchFamily="34" charset="0"/>
                <a:cs typeface="Arial" panose="020B0604020202020204" pitchFamily="34" charset="0"/>
              </a:rPr>
              <a:t>entorno intangible diseñado empleando las nuevas tecnologías de la comunicación. </a:t>
            </a:r>
            <a:endParaRPr lang="es-ES" sz="3200" dirty="0">
              <a:solidFill>
                <a:schemeClr val="bg1"/>
              </a:solidFill>
              <a:latin typeface="Arial" panose="020B0604020202020204" pitchFamily="34" charset="0"/>
              <a:cs typeface="Arial" panose="020B0604020202020204" pitchFamily="34" charset="0"/>
            </a:endParaRPr>
          </a:p>
        </p:txBody>
      </p:sp>
      <p:sp>
        <p:nvSpPr>
          <p:cNvPr id="9" name="Rectángulo redondeado 8"/>
          <p:cNvSpPr/>
          <p:nvPr/>
        </p:nvSpPr>
        <p:spPr>
          <a:xfrm>
            <a:off x="539115" y="1788160"/>
            <a:ext cx="11245850" cy="47853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3" name="CuadroTexto 2"/>
          <p:cNvSpPr txBox="1"/>
          <p:nvPr/>
        </p:nvSpPr>
        <p:spPr>
          <a:xfrm>
            <a:off x="763640" y="1834420"/>
            <a:ext cx="10549719" cy="4523105"/>
          </a:xfrm>
          <a:prstGeom prst="rect">
            <a:avLst/>
          </a:prstGeom>
          <a:noFill/>
        </p:spPr>
        <p:txBody>
          <a:bodyPr wrap="square" rtlCol="0">
            <a:spAutoFit/>
          </a:bodyPr>
          <a:lstStyle/>
          <a:p>
            <a:pPr marL="457200" indent="-457200" algn="just">
              <a:buFont typeface="Arial" panose="020B0604020202020204" pitchFamily="34" charset="0"/>
              <a:buChar char="•"/>
            </a:pPr>
            <a:r>
              <a:rPr lang="es-ES" sz="3200" i="1" dirty="0">
                <a:solidFill>
                  <a:schemeClr val="bg1"/>
                </a:solidFill>
                <a:latin typeface="Arial" panose="020B0604020202020204" pitchFamily="34" charset="0"/>
                <a:cs typeface="Arial" panose="020B0604020202020204" pitchFamily="34" charset="0"/>
              </a:rPr>
              <a:t>Es accesible desde cualquier lugar del mundo a través de </a:t>
            </a:r>
            <a:r>
              <a:rPr lang="es-ES" sz="3200" b="1" i="1" dirty="0">
                <a:solidFill>
                  <a:schemeClr val="bg1"/>
                </a:solidFill>
                <a:latin typeface="Arial" panose="020B0604020202020204" pitchFamily="34" charset="0"/>
                <a:cs typeface="Arial" panose="020B0604020202020204" pitchFamily="34" charset="0"/>
              </a:rPr>
              <a:t>algún dispositivo conectado a internet</a:t>
            </a:r>
            <a:r>
              <a:rPr lang="es-ES" sz="3200" i="1" dirty="0">
                <a:solidFill>
                  <a:schemeClr val="bg1"/>
                </a:solidFill>
                <a:latin typeface="Arial" panose="020B0604020202020204" pitchFamily="34" charset="0"/>
                <a:cs typeface="Arial" panose="020B0604020202020204" pitchFamily="34" charset="0"/>
              </a:rPr>
              <a:t>, ya que son </a:t>
            </a:r>
            <a:r>
              <a:rPr lang="es-ES" sz="3200" b="1" i="1" dirty="0">
                <a:solidFill>
                  <a:schemeClr val="bg1"/>
                </a:solidFill>
                <a:latin typeface="Arial" panose="020B0604020202020204" pitchFamily="34" charset="0"/>
                <a:cs typeface="Arial" panose="020B0604020202020204" pitchFamily="34" charset="0"/>
              </a:rPr>
              <a:t>entornos alojados en la red.</a:t>
            </a:r>
            <a:endParaRPr lang="es-ES" sz="3200" b="1" i="1" dirty="0">
              <a:solidFill>
                <a:schemeClr val="bg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endParaRPr lang="es-ES" sz="3200" i="1" dirty="0">
              <a:solidFill>
                <a:schemeClr val="bg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r>
              <a:rPr lang="es-ES" sz="3200" i="1" dirty="0">
                <a:solidFill>
                  <a:schemeClr val="bg1"/>
                </a:solidFill>
                <a:latin typeface="Arial" panose="020B0604020202020204" pitchFamily="34" charset="0"/>
                <a:cs typeface="Arial" panose="020B0604020202020204" pitchFamily="34" charset="0"/>
              </a:rPr>
              <a:t>Está formado por una serie de </a:t>
            </a:r>
            <a:r>
              <a:rPr lang="es-ES" sz="3200" b="1" i="1" dirty="0">
                <a:solidFill>
                  <a:schemeClr val="bg1"/>
                </a:solidFill>
                <a:latin typeface="Arial" panose="020B0604020202020204" pitchFamily="34" charset="0"/>
                <a:cs typeface="Arial" panose="020B0604020202020204" pitchFamily="34" charset="0"/>
              </a:rPr>
              <a:t>aplicaciones y programas informáticos</a:t>
            </a:r>
            <a:r>
              <a:rPr lang="es-ES" sz="3200" i="1" dirty="0">
                <a:solidFill>
                  <a:schemeClr val="bg1"/>
                </a:solidFill>
                <a:latin typeface="Arial" panose="020B0604020202020204" pitchFamily="34" charset="0"/>
                <a:cs typeface="Arial" panose="020B0604020202020204" pitchFamily="34" charset="0"/>
              </a:rPr>
              <a:t> que sirven como </a:t>
            </a:r>
            <a:r>
              <a:rPr lang="es-ES" sz="3200" b="1" i="1" dirty="0">
                <a:solidFill>
                  <a:schemeClr val="bg1"/>
                </a:solidFill>
                <a:latin typeface="Arial" panose="020B0604020202020204" pitchFamily="34" charset="0"/>
                <a:cs typeface="Arial" panose="020B0604020202020204" pitchFamily="34" charset="0"/>
              </a:rPr>
              <a:t>soporte para el proceso de enseñanza-aprendizaje</a:t>
            </a:r>
            <a:r>
              <a:rPr lang="es-ES" sz="3200" i="1" dirty="0">
                <a:solidFill>
                  <a:schemeClr val="bg1"/>
                </a:solidFill>
                <a:latin typeface="Arial" panose="020B0604020202020204" pitchFamily="34" charset="0"/>
                <a:cs typeface="Arial" panose="020B0604020202020204" pitchFamily="34" charset="0"/>
              </a:rPr>
              <a:t> y posibilitan la </a:t>
            </a:r>
            <a:r>
              <a:rPr lang="es-ES" sz="3200" b="1" i="1" dirty="0">
                <a:solidFill>
                  <a:schemeClr val="bg1"/>
                </a:solidFill>
                <a:latin typeface="Arial" panose="020B0604020202020204" pitchFamily="34" charset="0"/>
                <a:cs typeface="Arial" panose="020B0604020202020204" pitchFamily="34" charset="0"/>
              </a:rPr>
              <a:t>interacción entre alumnos, docentes y contenidos didácticos multimedia.</a:t>
            </a:r>
            <a:endParaRPr lang="es-ES" sz="3200" b="1"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2095" r="4288" b="3681"/>
          <a:stretch>
            <a:fillRect/>
          </a:stretch>
        </p:blipFill>
        <p:spPr>
          <a:xfrm rot="5400000">
            <a:off x="-2889916" y="2889913"/>
            <a:ext cx="6858001" cy="1078176"/>
          </a:xfrm>
          <a:prstGeom prst="rect">
            <a:avLst/>
          </a:prstGeom>
        </p:spPr>
      </p:pic>
      <p:pic>
        <p:nvPicPr>
          <p:cNvPr id="7" name="Imagen 6"/>
          <p:cNvPicPr>
            <a:picLocks noChangeAspect="1"/>
          </p:cNvPicPr>
          <p:nvPr/>
        </p:nvPicPr>
        <p:blipFill rotWithShape="1">
          <a:blip r:embed="rId1"/>
          <a:srcRect l="2095" r="4288" b="3681"/>
          <a:stretch>
            <a:fillRect/>
          </a:stretch>
        </p:blipFill>
        <p:spPr>
          <a:xfrm rot="5400000" flipV="1">
            <a:off x="8323997" y="2989997"/>
            <a:ext cx="6858001" cy="878006"/>
          </a:xfrm>
          <a:prstGeom prst="rect">
            <a:avLst/>
          </a:prstGeom>
        </p:spPr>
      </p:pic>
      <p:graphicFrame>
        <p:nvGraphicFramePr>
          <p:cNvPr id="5" name="Diagrama 4"/>
          <p:cNvGraphicFramePr/>
          <p:nvPr/>
        </p:nvGraphicFramePr>
        <p:xfrm>
          <a:off x="896203" y="404420"/>
          <a:ext cx="10417791" cy="1151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ángulo redondeado 8"/>
          <p:cNvSpPr/>
          <p:nvPr/>
        </p:nvSpPr>
        <p:spPr>
          <a:xfrm>
            <a:off x="608330" y="3735070"/>
            <a:ext cx="10975340" cy="92138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txBody>
          <a:bodyPr/>
          <a:p>
            <a:pPr algn="ctr"/>
            <a:r>
              <a:rPr lang="en-US" sz="2500">
                <a:latin typeface="Arial Black" panose="020B0A04020102020204" pitchFamily="34" charset="0"/>
                <a:cs typeface="Arial Black" panose="020B0A04020102020204" pitchFamily="34" charset="0"/>
                <a:sym typeface="+mn-ea"/>
              </a:rPr>
              <a:t>Soporte ideal para la comunicación e interacción entre docentes y alumnos.</a:t>
            </a:r>
            <a:endParaRPr lang="en-US" sz="2500">
              <a:latin typeface="Arial Black" panose="020B0A04020102020204" pitchFamily="34" charset="0"/>
              <a:cs typeface="Arial Black" panose="020B0A04020102020204" pitchFamily="34" charset="0"/>
            </a:endParaRPr>
          </a:p>
        </p:txBody>
      </p:sp>
      <p:sp>
        <p:nvSpPr>
          <p:cNvPr id="4" name="Text Box 3"/>
          <p:cNvSpPr txBox="1"/>
          <p:nvPr/>
        </p:nvSpPr>
        <p:spPr>
          <a:xfrm>
            <a:off x="648335" y="1922145"/>
            <a:ext cx="10665460" cy="475615"/>
          </a:xfrm>
          <a:prstGeom prst="rect">
            <a:avLst/>
          </a:prstGeom>
          <a:noFill/>
        </p:spPr>
        <p:txBody>
          <a:bodyPr wrap="square" rtlCol="0">
            <a:spAutoFit/>
          </a:bodyPr>
          <a:p>
            <a:pPr algn="ctr"/>
            <a:r>
              <a:rPr lang="es-ES" altLang="en-US" sz="2500">
                <a:solidFill>
                  <a:schemeClr val="bg1"/>
                </a:solidFill>
                <a:latin typeface="Arial Black" panose="020B0A04020102020204" pitchFamily="34" charset="0"/>
                <a:cs typeface="Arial Black" panose="020B0A04020102020204" pitchFamily="34" charset="0"/>
              </a:rPr>
              <a:t>I</a:t>
            </a:r>
            <a:r>
              <a:rPr lang="en-US" sz="2500">
                <a:solidFill>
                  <a:schemeClr val="bg1"/>
                </a:solidFill>
                <a:latin typeface="Arial Black" panose="020B0A04020102020204" pitchFamily="34" charset="0"/>
                <a:cs typeface="Arial Black" panose="020B0A04020102020204" pitchFamily="34" charset="0"/>
              </a:rPr>
              <a:t>nteracción y comunicación entre los participantes</a:t>
            </a:r>
            <a:endParaRPr lang="en-US" sz="2500">
              <a:solidFill>
                <a:schemeClr val="bg1"/>
              </a:solidFill>
              <a:latin typeface="Arial Black" panose="020B0A04020102020204" pitchFamily="34" charset="0"/>
              <a:cs typeface="Arial Black" panose="020B0A04020102020204" pitchFamily="34" charset="0"/>
            </a:endParaRPr>
          </a:p>
        </p:txBody>
      </p:sp>
      <p:sp>
        <p:nvSpPr>
          <p:cNvPr id="8" name="Rectángulo redondeado 8"/>
          <p:cNvSpPr/>
          <p:nvPr/>
        </p:nvSpPr>
        <p:spPr>
          <a:xfrm>
            <a:off x="608330" y="2723515"/>
            <a:ext cx="10975340" cy="89535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0" name="Rectángulo redondeado 8"/>
          <p:cNvSpPr/>
          <p:nvPr/>
        </p:nvSpPr>
        <p:spPr>
          <a:xfrm>
            <a:off x="647700" y="1711960"/>
            <a:ext cx="10975340" cy="89535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1" name="Text Box 10"/>
          <p:cNvSpPr txBox="1"/>
          <p:nvPr/>
        </p:nvSpPr>
        <p:spPr>
          <a:xfrm>
            <a:off x="772160" y="2049145"/>
            <a:ext cx="10665460" cy="475615"/>
          </a:xfrm>
          <a:prstGeom prst="rect">
            <a:avLst/>
          </a:prstGeom>
          <a:noFill/>
        </p:spPr>
        <p:txBody>
          <a:bodyPr wrap="square" rtlCol="0">
            <a:spAutoFit/>
          </a:bodyPr>
          <a:p>
            <a:pPr algn="ctr"/>
            <a:r>
              <a:rPr lang="es-ES" altLang="en-US" sz="2500">
                <a:solidFill>
                  <a:schemeClr val="bg1"/>
                </a:solidFill>
                <a:latin typeface="Arial Black" panose="020B0A04020102020204" pitchFamily="34" charset="0"/>
                <a:cs typeface="Arial Black" panose="020B0A04020102020204" pitchFamily="34" charset="0"/>
              </a:rPr>
              <a:t>I</a:t>
            </a:r>
            <a:r>
              <a:rPr lang="en-US" sz="2500">
                <a:solidFill>
                  <a:schemeClr val="bg1"/>
                </a:solidFill>
                <a:latin typeface="Arial Black" panose="020B0A04020102020204" pitchFamily="34" charset="0"/>
                <a:cs typeface="Arial Black" panose="020B0A04020102020204" pitchFamily="34" charset="0"/>
              </a:rPr>
              <a:t>nteracción y comunicación entre los participantes</a:t>
            </a:r>
            <a:endParaRPr lang="en-US" sz="2500">
              <a:solidFill>
                <a:schemeClr val="bg1"/>
              </a:solidFill>
              <a:latin typeface="Arial Black" panose="020B0A04020102020204" pitchFamily="34" charset="0"/>
              <a:cs typeface="Arial Black" panose="020B0A04020102020204" pitchFamily="34" charset="0"/>
            </a:endParaRPr>
          </a:p>
        </p:txBody>
      </p:sp>
      <p:sp>
        <p:nvSpPr>
          <p:cNvPr id="12" name="Text Box 11"/>
          <p:cNvSpPr txBox="1"/>
          <p:nvPr/>
        </p:nvSpPr>
        <p:spPr>
          <a:xfrm>
            <a:off x="772795" y="2763520"/>
            <a:ext cx="10727055" cy="860425"/>
          </a:xfrm>
          <a:prstGeom prst="rect">
            <a:avLst/>
          </a:prstGeom>
          <a:noFill/>
        </p:spPr>
        <p:txBody>
          <a:bodyPr wrap="square" rtlCol="0">
            <a:spAutoFit/>
          </a:bodyPr>
          <a:p>
            <a:pPr algn="ctr"/>
            <a:r>
              <a:rPr lang="es-ES" altLang="en-US" sz="2500">
                <a:solidFill>
                  <a:schemeClr val="bg1"/>
                </a:solidFill>
                <a:latin typeface="Arial Black" panose="020B0A04020102020204" pitchFamily="34" charset="0"/>
                <a:cs typeface="Arial Black" panose="020B0A04020102020204" pitchFamily="34" charset="0"/>
              </a:rPr>
              <a:t>F</a:t>
            </a:r>
            <a:r>
              <a:rPr lang="en-US" sz="2500">
                <a:solidFill>
                  <a:schemeClr val="bg1"/>
                </a:solidFill>
                <a:latin typeface="Arial Black" panose="020B0A04020102020204" pitchFamily="34" charset="0"/>
                <a:cs typeface="Arial Black" panose="020B0A04020102020204" pitchFamily="34" charset="0"/>
              </a:rPr>
              <a:t>lexibilidad a los participantes, permitiéndoles tomar parte del proceso en cualquier momento y desde cualquier lugar.</a:t>
            </a:r>
            <a:endParaRPr lang="en-US" sz="2500">
              <a:solidFill>
                <a:schemeClr val="bg1"/>
              </a:solidFill>
              <a:latin typeface="Arial Black" panose="020B0A04020102020204" pitchFamily="34" charset="0"/>
              <a:cs typeface="Arial Black" panose="020B0A04020102020204" pitchFamily="34" charset="0"/>
            </a:endParaRPr>
          </a:p>
        </p:txBody>
      </p:sp>
      <p:sp>
        <p:nvSpPr>
          <p:cNvPr id="13" name="Rectángulo redondeado 8"/>
          <p:cNvSpPr/>
          <p:nvPr/>
        </p:nvSpPr>
        <p:spPr>
          <a:xfrm>
            <a:off x="608330" y="4786630"/>
            <a:ext cx="10975340" cy="89535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sp>
      <p:sp>
        <p:nvSpPr>
          <p:cNvPr id="14" name="Text Box 13"/>
          <p:cNvSpPr txBox="1"/>
          <p:nvPr/>
        </p:nvSpPr>
        <p:spPr>
          <a:xfrm>
            <a:off x="648970" y="4738370"/>
            <a:ext cx="10850880" cy="860425"/>
          </a:xfrm>
          <a:prstGeom prst="rect">
            <a:avLst/>
          </a:prstGeom>
          <a:noFill/>
        </p:spPr>
        <p:txBody>
          <a:bodyPr wrap="square" rtlCol="0">
            <a:spAutoFit/>
          </a:bodyPr>
          <a:p>
            <a:pPr algn="ctr"/>
            <a:r>
              <a:rPr lang="es-ES" altLang="en-US" sz="2500">
                <a:solidFill>
                  <a:schemeClr val="bg1"/>
                </a:solidFill>
                <a:latin typeface="Arial Black" panose="020B0A04020102020204" pitchFamily="34" charset="0"/>
                <a:cs typeface="Arial Black" panose="020B0A04020102020204" pitchFamily="34" charset="0"/>
              </a:rPr>
              <a:t>E</a:t>
            </a:r>
            <a:r>
              <a:rPr lang="en-US" sz="2500">
                <a:solidFill>
                  <a:schemeClr val="bg1"/>
                </a:solidFill>
                <a:latin typeface="Arial Black" panose="020B0A04020102020204" pitchFamily="34" charset="0"/>
                <a:cs typeface="Arial Black" panose="020B0A04020102020204" pitchFamily="34" charset="0"/>
              </a:rPr>
              <a:t>stablecer </a:t>
            </a:r>
            <a:r>
              <a:rPr lang="es-ES" altLang="en-US" sz="2500">
                <a:solidFill>
                  <a:schemeClr val="bg1"/>
                </a:solidFill>
                <a:latin typeface="Arial Black" panose="020B0A04020102020204" pitchFamily="34" charset="0"/>
                <a:cs typeface="Arial Black" panose="020B0A04020102020204" pitchFamily="34" charset="0"/>
              </a:rPr>
              <a:t>a los estudiantes </a:t>
            </a:r>
            <a:r>
              <a:rPr lang="en-US" sz="2500">
                <a:solidFill>
                  <a:schemeClr val="bg1"/>
                </a:solidFill>
                <a:latin typeface="Arial Black" panose="020B0A04020102020204" pitchFamily="34" charset="0"/>
                <a:cs typeface="Arial Black" panose="020B0A04020102020204" pitchFamily="34" charset="0"/>
              </a:rPr>
              <a:t>su propio ritmo y estrategia de aprendizaje</a:t>
            </a:r>
            <a:endParaRPr lang="en-US" sz="2500">
              <a:solidFill>
                <a:schemeClr val="bg1"/>
              </a:solidFill>
              <a:latin typeface="Arial Black" panose="020B0A04020102020204" pitchFamily="34" charset="0"/>
              <a:cs typeface="Arial Black" panose="020B0A04020102020204" pitchFamily="34" charset="0"/>
            </a:endParaRPr>
          </a:p>
        </p:txBody>
      </p:sp>
      <p:sp>
        <p:nvSpPr>
          <p:cNvPr id="16" name="Rectángulo redondeado 8"/>
          <p:cNvSpPr/>
          <p:nvPr/>
        </p:nvSpPr>
        <p:spPr>
          <a:xfrm>
            <a:off x="648970" y="5797550"/>
            <a:ext cx="10975340" cy="921385"/>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5"/>
          </a:lnRef>
          <a:fillRef idx="3">
            <a:schemeClr val="accent5"/>
          </a:fillRef>
          <a:effectRef idx="3">
            <a:schemeClr val="accent5"/>
          </a:effectRef>
          <a:fontRef idx="minor">
            <a:schemeClr val="lt1"/>
          </a:fontRef>
        </p:style>
        <p:txBody>
          <a:bodyPr/>
          <a:p>
            <a:pPr algn="ctr"/>
            <a:r>
              <a:rPr lang="en-US" sz="2500">
                <a:latin typeface="Arial Black" panose="020B0A04020102020204" pitchFamily="34" charset="0"/>
                <a:cs typeface="Arial Black" panose="020B0A04020102020204" pitchFamily="34" charset="0"/>
                <a:sym typeface="+mn-ea"/>
              </a:rPr>
              <a:t>Los contenidos didácticos disponibles se refuerzan y complementan gracias a los contenidos multimedia</a:t>
            </a:r>
            <a:endParaRPr lang="en-US" sz="2500">
              <a:latin typeface="Arial Black" panose="020B0A04020102020204" pitchFamily="34" charset="0"/>
              <a:cs typeface="Arial Black" panose="020B0A04020102020204" pitchFamily="34" charset="0"/>
              <a:sym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6573</Words>
  <Application>WPS Presentation</Application>
  <PresentationFormat>Panorámica</PresentationFormat>
  <Paragraphs>97</Paragraphs>
  <Slides>15</Slides>
  <Notes>6</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Arial Black</vt:lpstr>
      <vt:lpstr>Calibri Light</vt:lpstr>
      <vt:lpstr>Calibri</vt:lpstr>
      <vt:lpstr>Microsoft YaHei</vt:lpstr>
      <vt:lpstr>Arial Unicode MS</vt:lpstr>
      <vt:lpstr>Tema de 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Tecnicos Inside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robe</dc:creator>
  <cp:lastModifiedBy>yoe</cp:lastModifiedBy>
  <cp:revision>45</cp:revision>
  <dcterms:created xsi:type="dcterms:W3CDTF">2022-04-25T20:09:00Z</dcterms:created>
  <dcterms:modified xsi:type="dcterms:W3CDTF">2022-05-12T13:47:47Z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AF3A64720B024B97A1EBE7173EC73D3C</vt:lpwstr>
  </property>
  <property fmtid="{D5CDD505-2E9C-101B-9397-08002B2CF9AE}" pid="3" name="KSOProductBuildVer">
    <vt:lpwstr>3082-11.2.0.10463</vt:lpwstr>
  </property>
</Properties>
</file>