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20"/>
  </p:notesMasterIdLst>
  <p:sldIdLst>
    <p:sldId id="324" r:id="rId2"/>
    <p:sldId id="287" r:id="rId3"/>
    <p:sldId id="431" r:id="rId4"/>
    <p:sldId id="429" r:id="rId5"/>
    <p:sldId id="432" r:id="rId6"/>
    <p:sldId id="433" r:id="rId7"/>
    <p:sldId id="435" r:id="rId8"/>
    <p:sldId id="436" r:id="rId9"/>
    <p:sldId id="437" r:id="rId10"/>
    <p:sldId id="438" r:id="rId11"/>
    <p:sldId id="439" r:id="rId12"/>
    <p:sldId id="440" r:id="rId13"/>
    <p:sldId id="441" r:id="rId14"/>
    <p:sldId id="417" r:id="rId15"/>
    <p:sldId id="418" r:id="rId16"/>
    <p:sldId id="419" r:id="rId17"/>
    <p:sldId id="442" r:id="rId18"/>
    <p:sldId id="340" r:id="rId19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48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2DEB"/>
    <a:srgbClr val="CC0066"/>
    <a:srgbClr val="3D0B8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 showGuides="1">
      <p:cViewPr varScale="1">
        <p:scale>
          <a:sx n="73" d="100"/>
          <a:sy n="73" d="100"/>
        </p:scale>
        <p:origin x="1308" y="78"/>
      </p:cViewPr>
      <p:guideLst>
        <p:guide orient="horz" pos="1933"/>
        <p:guide pos="48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9" d="100"/>
          <a:sy n="69" d="100"/>
        </p:scale>
        <p:origin x="-32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056578-9E9D-4E9A-846E-23837885E2FF}" type="datetimeFigureOut">
              <a:rPr lang="es-ES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FA82F9-98C4-4A6C-B33B-AEDD7EBCAB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866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12B15-7BBA-42BA-BBE6-888AE3A283EC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51AC06E7-1051-400F-931F-C02C05F7028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65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47D3E-C720-44B1-8172-C96BAE03B598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C3F9F-E31D-4ADE-928F-BE17AEB4580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74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CFC81A-61C5-4E08-9D52-CECA444A928A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74434-2AE3-420B-AA31-E470BDA7093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92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87A73-AE39-42C2-9981-78DE848D582A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E9685-749C-48E2-9F34-44C2F9525B2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33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708FC68-6515-4767-B383-EC5F967CA8A7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4E8FB2CE-37EA-4EBE-A19E-964F1483A31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419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2A8E3-92FF-4DAE-980D-E3CF6BA462CC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4AFED-6131-4A92-AD07-4B11299D68D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27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70FDF-7F49-4F67-BCD8-25AAE90DE65A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A1B25-DD51-415E-8A8F-3F23259DB66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23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2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4D66B7-ECC7-420E-8313-FEB5581A0A4F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BC478-2A3E-46C4-BBD5-D2503B65B98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78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22EA18-6A99-4B23-9BB7-F76944561E4D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44CF0-52ED-4A20-883C-980CC656EAF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25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05CDC4-570A-48AA-99F6-4D5B3E4E68FA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18F642-EE4D-4446-BCD4-683F3E258AD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330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17/03/2025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ítulo 4"/>
          <p:cNvSpPr txBox="1">
            <a:spLocks/>
          </p:cNvSpPr>
          <p:nvPr/>
        </p:nvSpPr>
        <p:spPr>
          <a:xfrm>
            <a:off x="4364828" y="5790236"/>
            <a:ext cx="4003837" cy="15601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28650" fontAlgn="auto">
              <a:spcAft>
                <a:spcPts val="0"/>
              </a:spcAft>
            </a:pPr>
            <a:r>
              <a:rPr lang="es-ES_tradnl" sz="2400" dirty="0" smtClean="0"/>
              <a:t>Lic. </a:t>
            </a:r>
            <a:r>
              <a:rPr lang="es-ES_tradnl" sz="2400" dirty="0" err="1" smtClean="0"/>
              <a:t>Dayana</a:t>
            </a:r>
            <a:r>
              <a:rPr lang="es-ES_tradnl" sz="2400" dirty="0" smtClean="0"/>
              <a:t> García Beltrán</a:t>
            </a: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770074" y="1916832"/>
            <a:ext cx="7593330" cy="2684777"/>
          </a:xfrm>
        </p:spPr>
        <p:txBody>
          <a:bodyPr anchor="b"/>
          <a:lstStyle/>
          <a:p>
            <a:pPr lvl="0" algn="ctr"/>
            <a:r>
              <a:rPr lang="es-ES" sz="4400" cap="none" dirty="0" smtClean="0"/>
              <a:t>TEMA I: El efectivo en caja y banco</a:t>
            </a:r>
            <a:br>
              <a:rPr lang="es-ES" sz="4400" cap="none" dirty="0" smtClean="0"/>
            </a:br>
            <a:r>
              <a:rPr lang="es-ES" sz="4400" cap="none" dirty="0" smtClean="0"/>
              <a:t>SUMARIO: El efectivo en banco. Medidas de control interno sobre el efectivo en banco. Operaciones por los que se debita y acredita la cuenta Banco. Métodos de Conciliación </a:t>
            </a:r>
            <a:r>
              <a:rPr lang="es-ES" sz="4400" cap="none" dirty="0"/>
              <a:t>B</a:t>
            </a:r>
            <a:r>
              <a:rPr lang="es-ES" sz="4400" cap="none" dirty="0" smtClean="0"/>
              <a:t>ancaria. Pasos a seguir</a:t>
            </a:r>
            <a:endParaRPr lang="es-ES_tradnl" sz="4400" cap="none" dirty="0"/>
          </a:p>
        </p:txBody>
      </p:sp>
      <p:sp>
        <p:nvSpPr>
          <p:cNvPr id="10" name="Título 3"/>
          <p:cNvSpPr txBox="1">
            <a:spLocks/>
          </p:cNvSpPr>
          <p:nvPr/>
        </p:nvSpPr>
        <p:spPr>
          <a:xfrm>
            <a:off x="1835696" y="0"/>
            <a:ext cx="5832648" cy="11247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00" b="0" kern="1200" cap="all" baseline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dirty="0"/>
              <a:t>UNIVERSIDAD DE ARTEMISA “JULIO DÍAZ GONZÁLEZ”</a:t>
            </a:r>
          </a:p>
          <a:p>
            <a:pPr algn="ctr"/>
            <a:r>
              <a:rPr lang="es-ES" sz="2000" dirty="0"/>
              <a:t>FACULTAD DE CIENCIAS AGROPECUARIAS, TÉCNICAS Y ECONÓMICAS</a:t>
            </a:r>
          </a:p>
          <a:p>
            <a:pPr algn="ctr" fontAlgn="auto">
              <a:spcAft>
                <a:spcPts val="0"/>
              </a:spcAft>
            </a:pPr>
            <a:r>
              <a:rPr lang="es-ES" sz="2000" cap="none" dirty="0" smtClean="0"/>
              <a:t>Departamento </a:t>
            </a:r>
            <a:r>
              <a:rPr lang="es-ES" sz="2000" cap="none" dirty="0" smtClean="0"/>
              <a:t>de Ciencias Económicas</a:t>
            </a:r>
          </a:p>
        </p:txBody>
      </p:sp>
      <p:pic>
        <p:nvPicPr>
          <p:cNvPr id="11" name="1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63500"/>
            <a:ext cx="792088" cy="11757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3"/>
          <p:cNvSpPr txBox="1">
            <a:spLocks/>
          </p:cNvSpPr>
          <p:nvPr/>
        </p:nvSpPr>
        <p:spPr>
          <a:xfrm>
            <a:off x="3041830" y="1340768"/>
            <a:ext cx="3060340" cy="723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00" b="0" kern="1200" cap="all" baseline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es-ES" sz="3600" cap="none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MÉTODOS PARA CONCILIAR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NI" sz="3200" dirty="0"/>
              <a:t>M</a:t>
            </a:r>
            <a:r>
              <a:rPr lang="es-NI" sz="3200" dirty="0" smtClean="0"/>
              <a:t>étodo de saldo ajustados o saldos correctos (ambos saldos)</a:t>
            </a:r>
          </a:p>
          <a:p>
            <a:pPr marL="457200" indent="-457200">
              <a:buFont typeface="+mj-lt"/>
              <a:buAutoNum type="arabicPeriod"/>
            </a:pPr>
            <a:r>
              <a:rPr lang="es-NI" sz="3200" dirty="0" smtClean="0"/>
              <a:t>Método de saldos encontrados (de libro a banco y de banco a libro)</a:t>
            </a:r>
            <a:endParaRPr lang="es-NI" sz="3200" dirty="0"/>
          </a:p>
        </p:txBody>
      </p:sp>
    </p:spTree>
    <p:extLst>
      <p:ext uri="{BB962C8B-B14F-4D97-AF65-F5344CB8AC3E}">
        <p14:creationId xmlns:p14="http://schemas.microsoft.com/office/powerpoint/2010/main" val="378842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NI" dirty="0" smtClean="0">
                <a:solidFill>
                  <a:srgbClr val="C00000"/>
                </a:solidFill>
              </a:rPr>
              <a:t>Saldos correctos o ajustados</a:t>
            </a:r>
            <a:endParaRPr lang="es-NI" dirty="0">
              <a:solidFill>
                <a:srgbClr val="C0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NI" sz="3200" dirty="0" smtClean="0"/>
              <a:t>Cada parte (EMPRESA Y BANCO) rectifican sus errores</a:t>
            </a:r>
          </a:p>
          <a:p>
            <a:pPr marL="514350" indent="-514350">
              <a:buFont typeface="+mj-lt"/>
              <a:buAutoNum type="arabicPeriod"/>
            </a:pPr>
            <a:r>
              <a:rPr lang="es-NI" sz="3200" dirty="0" smtClean="0"/>
              <a:t>La empresa anota las operaciones correctas por el banco y que no consideró</a:t>
            </a:r>
          </a:p>
          <a:p>
            <a:pPr marL="514350" indent="-514350">
              <a:buFont typeface="+mj-lt"/>
              <a:buAutoNum type="arabicPeriod"/>
            </a:pPr>
            <a:r>
              <a:rPr lang="es-NI" sz="3200" dirty="0" smtClean="0"/>
              <a:t>El banco anota las operaciones correctas por la empresa y no consideradas por él</a:t>
            </a:r>
            <a:endParaRPr lang="es-NI" sz="3200" dirty="0"/>
          </a:p>
        </p:txBody>
      </p:sp>
    </p:spTree>
    <p:extLst>
      <p:ext uri="{BB962C8B-B14F-4D97-AF65-F5344CB8AC3E}">
        <p14:creationId xmlns:p14="http://schemas.microsoft.com/office/powerpoint/2010/main" val="124136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NI" sz="6000" dirty="0" smtClean="0">
                <a:solidFill>
                  <a:srgbClr val="C00000"/>
                </a:solidFill>
              </a:rPr>
              <a:t>Naturaleza de la cuenta</a:t>
            </a:r>
            <a:br>
              <a:rPr lang="es-NI" sz="6000" dirty="0" smtClean="0">
                <a:solidFill>
                  <a:srgbClr val="C00000"/>
                </a:solidFill>
              </a:rPr>
            </a:br>
            <a:r>
              <a:rPr lang="es-NI" sz="6000" dirty="0" smtClean="0">
                <a:solidFill>
                  <a:srgbClr val="C00000"/>
                </a:solidFill>
              </a:rPr>
              <a:t> efectivo en banco</a:t>
            </a:r>
            <a:endParaRPr lang="es-NI" sz="6000" dirty="0">
              <a:solidFill>
                <a:srgbClr val="C00000"/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67544" y="2924944"/>
            <a:ext cx="316612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5"/>
          <p:cNvCxnSpPr/>
          <p:nvPr/>
        </p:nvCxnSpPr>
        <p:spPr>
          <a:xfrm>
            <a:off x="4932040" y="2909890"/>
            <a:ext cx="316612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1907704" y="2924944"/>
            <a:ext cx="0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6444208" y="2909890"/>
            <a:ext cx="0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539552" y="2492896"/>
            <a:ext cx="2909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NI" sz="2000" b="1" dirty="0" smtClean="0">
                <a:solidFill>
                  <a:srgbClr val="512DEB"/>
                </a:solidFill>
              </a:rPr>
              <a:t>EFECTIVO EN BANCO</a:t>
            </a:r>
            <a:endParaRPr lang="es-NI" sz="2000" b="1" dirty="0">
              <a:solidFill>
                <a:srgbClr val="512DEB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076056" y="2452826"/>
            <a:ext cx="2909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NI" sz="2000" b="1" dirty="0" smtClean="0">
                <a:solidFill>
                  <a:srgbClr val="FF0000"/>
                </a:solidFill>
              </a:rPr>
              <a:t>EFECTIVO EN BANCO</a:t>
            </a:r>
            <a:endParaRPr lang="es-NI" sz="2000" b="1" dirty="0">
              <a:solidFill>
                <a:srgbClr val="FF0000"/>
              </a:solidFill>
            </a:endParaRPr>
          </a:p>
        </p:txBody>
      </p:sp>
      <p:sp>
        <p:nvSpPr>
          <p:cNvPr id="17" name="Cerrar llave 16"/>
          <p:cNvSpPr/>
          <p:nvPr/>
        </p:nvSpPr>
        <p:spPr>
          <a:xfrm rot="5400000">
            <a:off x="1709822" y="3700525"/>
            <a:ext cx="397398" cy="2734669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Cerrar llave 17"/>
          <p:cNvSpPr/>
          <p:nvPr/>
        </p:nvSpPr>
        <p:spPr>
          <a:xfrm rot="5400000">
            <a:off x="6220899" y="3652309"/>
            <a:ext cx="444983" cy="2734669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-185528" y="5415781"/>
            <a:ext cx="4186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000" dirty="0" smtClean="0"/>
              <a:t>EMPRESA:</a:t>
            </a:r>
          </a:p>
          <a:p>
            <a:pPr algn="ctr"/>
            <a:r>
              <a:rPr lang="es-NI" sz="2000" dirty="0" smtClean="0"/>
              <a:t>  </a:t>
            </a:r>
            <a:r>
              <a:rPr lang="es-NI" sz="2000" b="1" u="sng" dirty="0" smtClean="0">
                <a:solidFill>
                  <a:srgbClr val="512DEB"/>
                </a:solidFill>
              </a:rPr>
              <a:t>SALDO DEUDOR</a:t>
            </a:r>
            <a:endParaRPr lang="es-NI" sz="2000" b="1" u="sng" dirty="0">
              <a:solidFill>
                <a:srgbClr val="512DEB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207316" y="5266559"/>
            <a:ext cx="5208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BANCO:  </a:t>
            </a:r>
            <a:r>
              <a:rPr lang="es-NI" sz="2000" b="1" u="sng" dirty="0" smtClean="0">
                <a:solidFill>
                  <a:srgbClr val="FF0000"/>
                </a:solidFill>
              </a:rPr>
              <a:t>SALDO ACREEDOR</a:t>
            </a:r>
            <a:endParaRPr lang="es-NI" sz="2000" dirty="0" smtClean="0">
              <a:solidFill>
                <a:srgbClr val="FF0000"/>
              </a:solidFill>
            </a:endParaRPr>
          </a:p>
          <a:p>
            <a:r>
              <a:rPr lang="es-NI" sz="2000" dirty="0" smtClean="0"/>
              <a:t>REPRESENTA LAS OBLIGACIONES </a:t>
            </a:r>
          </a:p>
          <a:p>
            <a:r>
              <a:rPr lang="es-NI" sz="2000" dirty="0" smtClean="0"/>
              <a:t>CON LAS ENTIDADES QUE TIENEN SU EFECTIVO DEPOSITADO EN ÉL</a:t>
            </a:r>
            <a:endParaRPr lang="es-NI" sz="2000" dirty="0"/>
          </a:p>
        </p:txBody>
      </p:sp>
      <p:sp>
        <p:nvSpPr>
          <p:cNvPr id="21" name="Más 20"/>
          <p:cNvSpPr/>
          <p:nvPr/>
        </p:nvSpPr>
        <p:spPr>
          <a:xfrm>
            <a:off x="467544" y="3359869"/>
            <a:ext cx="790342" cy="645195"/>
          </a:xfrm>
          <a:prstGeom prst="mathPlus">
            <a:avLst/>
          </a:prstGeom>
          <a:solidFill>
            <a:srgbClr val="512DEB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2" name="Más 21"/>
          <p:cNvSpPr/>
          <p:nvPr/>
        </p:nvSpPr>
        <p:spPr>
          <a:xfrm>
            <a:off x="7092280" y="3287861"/>
            <a:ext cx="790342" cy="645195"/>
          </a:xfrm>
          <a:prstGeom prst="mathPlus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3" name="CuadroTexto 22"/>
          <p:cNvSpPr txBox="1"/>
          <p:nvPr/>
        </p:nvSpPr>
        <p:spPr>
          <a:xfrm>
            <a:off x="539552" y="2996952"/>
            <a:ext cx="885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NI" sz="2000" dirty="0" smtClean="0"/>
              <a:t>DEBE</a:t>
            </a:r>
            <a:endParaRPr lang="es-NI" sz="2000" dirty="0"/>
          </a:p>
        </p:txBody>
      </p:sp>
      <p:sp>
        <p:nvSpPr>
          <p:cNvPr id="24" name="CuadroTexto 23"/>
          <p:cNvSpPr txBox="1"/>
          <p:nvPr/>
        </p:nvSpPr>
        <p:spPr>
          <a:xfrm>
            <a:off x="2049344" y="2955954"/>
            <a:ext cx="1071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NI" sz="2000" dirty="0" smtClean="0"/>
              <a:t>HABER</a:t>
            </a:r>
            <a:endParaRPr lang="es-NI" sz="2000" dirty="0"/>
          </a:p>
        </p:txBody>
      </p:sp>
      <p:sp>
        <p:nvSpPr>
          <p:cNvPr id="25" name="CuadroTexto 24"/>
          <p:cNvSpPr txBox="1"/>
          <p:nvPr/>
        </p:nvSpPr>
        <p:spPr>
          <a:xfrm>
            <a:off x="5301703" y="2953783"/>
            <a:ext cx="885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NI" sz="2000" dirty="0" smtClean="0"/>
              <a:t>DEBE</a:t>
            </a:r>
            <a:endParaRPr lang="es-NI" sz="2000" dirty="0"/>
          </a:p>
        </p:txBody>
      </p:sp>
      <p:sp>
        <p:nvSpPr>
          <p:cNvPr id="26" name="CuadroTexto 25"/>
          <p:cNvSpPr txBox="1"/>
          <p:nvPr/>
        </p:nvSpPr>
        <p:spPr>
          <a:xfrm>
            <a:off x="6811495" y="2912785"/>
            <a:ext cx="1071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NI" sz="2000" dirty="0" smtClean="0"/>
              <a:t>HABER</a:t>
            </a:r>
            <a:endParaRPr lang="es-NI" sz="2000" dirty="0"/>
          </a:p>
        </p:txBody>
      </p:sp>
      <p:sp>
        <p:nvSpPr>
          <p:cNvPr id="27" name="Menos 26"/>
          <p:cNvSpPr/>
          <p:nvPr/>
        </p:nvSpPr>
        <p:spPr>
          <a:xfrm>
            <a:off x="2343690" y="3533709"/>
            <a:ext cx="708711" cy="504056"/>
          </a:xfrm>
          <a:prstGeom prst="mathMinus">
            <a:avLst/>
          </a:prstGeom>
          <a:solidFill>
            <a:srgbClr val="512DEB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8" name="Menos 27"/>
          <p:cNvSpPr/>
          <p:nvPr/>
        </p:nvSpPr>
        <p:spPr>
          <a:xfrm>
            <a:off x="5366873" y="3465004"/>
            <a:ext cx="708711" cy="504056"/>
          </a:xfrm>
          <a:prstGeom prst="mathMinus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110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EJEMPLO ILUSTRATIVO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2121408"/>
            <a:ext cx="7772400" cy="3611848"/>
          </a:xfrm>
        </p:spPr>
        <p:txBody>
          <a:bodyPr>
            <a:normAutofit/>
          </a:bodyPr>
          <a:lstStyle/>
          <a:p>
            <a:pPr algn="just"/>
            <a:r>
              <a:rPr lang="es-NI" dirty="0" smtClean="0"/>
              <a:t>LA EMPRESA COMERCIAL “LA CONTINENTAL” MUESTRA EL ESTADO DE CUENTA DEL BANCO Y EL MAYOR DE LA EMPRESA CON LA FINALIDAD DE REALIZAR LA CONCILIACIÓN BANCARIA Y LOS AJUSTES CORRESPONDIENTES</a:t>
            </a:r>
          </a:p>
          <a:p>
            <a:pPr algn="just"/>
            <a:r>
              <a:rPr lang="es-NI" dirty="0" smtClean="0">
                <a:solidFill>
                  <a:srgbClr val="FF0000"/>
                </a:solidFill>
              </a:rPr>
              <a:t>NOTA:</a:t>
            </a:r>
          </a:p>
          <a:p>
            <a:pPr marL="0" indent="0" algn="just">
              <a:buNone/>
            </a:pPr>
            <a:r>
              <a:rPr lang="es-NI" dirty="0" smtClean="0"/>
              <a:t>EL DEPÓSITO 21 ESTÁ CORRECTO EN EL BANCO</a:t>
            </a: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340898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b="1" dirty="0" smtClean="0">
                <a:solidFill>
                  <a:srgbClr val="FF0000"/>
                </a:solidFill>
              </a:rPr>
              <a:t>ASIENTOS DE AJUSTES </a:t>
            </a:r>
            <a:endParaRPr lang="es-NI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262444"/>
              </p:ext>
            </p:extLst>
          </p:nvPr>
        </p:nvGraphicFramePr>
        <p:xfrm>
          <a:off x="1" y="1844824"/>
          <a:ext cx="8964487" cy="3065086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43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98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  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450">
                <a:tc>
                  <a:txBody>
                    <a:bodyPr/>
                    <a:lstStyle/>
                    <a:p>
                      <a:r>
                        <a:rPr lang="es-NI" dirty="0" smtClean="0"/>
                        <a:t>     2017</a:t>
                      </a:r>
                    </a:p>
                    <a:p>
                      <a:r>
                        <a:rPr lang="es-NI" dirty="0" smtClean="0"/>
                        <a:t>12/31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 _________   1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__________</a:t>
                      </a:r>
                    </a:p>
                    <a:p>
                      <a:r>
                        <a:rPr lang="es-NI" dirty="0" smtClean="0"/>
                        <a:t>EFECTIVO</a:t>
                      </a:r>
                      <a:r>
                        <a:rPr lang="es-NI" baseline="0" dirty="0" smtClean="0"/>
                        <a:t> EN BANCO</a:t>
                      </a:r>
                      <a:endParaRPr lang="es-NI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 smtClean="0"/>
                    </a:p>
                    <a:p>
                      <a:r>
                        <a:rPr lang="es-NI" dirty="0" smtClean="0"/>
                        <a:t>1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 smtClean="0"/>
                    </a:p>
                    <a:p>
                      <a:r>
                        <a:rPr lang="es-NI" dirty="0" smtClean="0"/>
                        <a:t>$6 200.00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123"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          EFECTOS POR</a:t>
                      </a:r>
                      <a:r>
                        <a:rPr lang="es-NI" baseline="0" dirty="0" smtClean="0"/>
                        <a:t> COBRAR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2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$6 200.00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123"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            PAGARÉ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u="sng" dirty="0" smtClean="0"/>
                        <a:t>$6 200.00</a:t>
                      </a:r>
                      <a:endParaRPr lang="es-NI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1674"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CONTABILIZANDO</a:t>
                      </a:r>
                      <a:r>
                        <a:rPr lang="es-NI" baseline="0" dirty="0" smtClean="0"/>
                        <a:t> EL COBRO DEL PAGARÉ #3 NOTA DE CRÉDITO DEL BANCO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b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272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250849"/>
              </p:ext>
            </p:extLst>
          </p:nvPr>
        </p:nvGraphicFramePr>
        <p:xfrm>
          <a:off x="179512" y="1772816"/>
          <a:ext cx="8784976" cy="320775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48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14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es-NI" dirty="0" smtClean="0"/>
                        <a:t>FECHA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352">
                <a:tc>
                  <a:txBody>
                    <a:bodyPr/>
                    <a:lstStyle/>
                    <a:p>
                      <a:r>
                        <a:rPr lang="es-NI" baseline="0" dirty="0" smtClean="0"/>
                        <a:t>          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__________2 __________</a:t>
                      </a:r>
                    </a:p>
                    <a:p>
                      <a:r>
                        <a:rPr lang="es-NI" dirty="0" smtClean="0"/>
                        <a:t>EFECTIVO</a:t>
                      </a:r>
                      <a:r>
                        <a:rPr lang="es-NI" baseline="0" dirty="0" smtClean="0"/>
                        <a:t> EN CAJA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 smtClean="0"/>
                    </a:p>
                    <a:p>
                      <a:r>
                        <a:rPr lang="es-NI" dirty="0" smtClean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 smtClean="0"/>
                    </a:p>
                    <a:p>
                      <a:r>
                        <a:rPr lang="es-NI" dirty="0" smtClean="0"/>
                        <a:t>$1</a:t>
                      </a:r>
                      <a:r>
                        <a:rPr lang="es-NI" baseline="0" dirty="0" smtClean="0"/>
                        <a:t> 000.00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POR</a:t>
                      </a:r>
                      <a:r>
                        <a:rPr lang="es-NI" baseline="0" dirty="0" smtClean="0"/>
                        <a:t> DEPOSITAR EN BANCO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u="sng" dirty="0" smtClean="0"/>
                    </a:p>
                    <a:p>
                      <a:r>
                        <a:rPr lang="es-NI" u="sng" dirty="0" smtClean="0"/>
                        <a:t>$1</a:t>
                      </a:r>
                      <a:r>
                        <a:rPr lang="es-NI" u="sng" baseline="0" dirty="0" smtClean="0"/>
                        <a:t> 000.00</a:t>
                      </a:r>
                      <a:endParaRPr lang="es-NI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       EFECTIVO EN BANCO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1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$1</a:t>
                      </a:r>
                      <a:r>
                        <a:rPr lang="es-NI" baseline="0" dirty="0" smtClean="0"/>
                        <a:t> 000.00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NI" baseline="0" dirty="0" smtClean="0"/>
                        <a:t>CONTABILIZANDO EL AJUSTE DEL EFECTIVO DEPOSITADOI POR ERROR DE LA EMPRESA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61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NI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367944"/>
              </p:ext>
            </p:extLst>
          </p:nvPr>
        </p:nvGraphicFramePr>
        <p:xfrm>
          <a:off x="0" y="1799141"/>
          <a:ext cx="8964487" cy="316823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43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98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2670">
                <a:tc>
                  <a:txBody>
                    <a:bodyPr/>
                    <a:lstStyle/>
                    <a:p>
                      <a:r>
                        <a:rPr lang="es-NI" dirty="0" smtClean="0"/>
                        <a:t>FECHA  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CUENTAS</a:t>
                      </a:r>
                      <a:r>
                        <a:rPr lang="es-NI" baseline="0" dirty="0" smtClean="0"/>
                        <a:t> Y DETALLES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FO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450">
                <a:tc>
                  <a:txBody>
                    <a:bodyPr/>
                    <a:lstStyle/>
                    <a:p>
                      <a:r>
                        <a:rPr lang="es-NI" dirty="0" smtClean="0"/>
                        <a:t>     28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 _________   3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__________</a:t>
                      </a:r>
                    </a:p>
                    <a:p>
                      <a:r>
                        <a:rPr lang="es-NI" dirty="0" smtClean="0"/>
                        <a:t>GASTOS</a:t>
                      </a:r>
                      <a:r>
                        <a:rPr lang="es-NI" baseline="0" dirty="0" smtClean="0"/>
                        <a:t> DECOMISIÓN BANCARIA</a:t>
                      </a:r>
                      <a:endParaRPr lang="es-NI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 smtClean="0"/>
                    </a:p>
                    <a:p>
                      <a:endParaRPr lang="es-NI" dirty="0" smtClean="0"/>
                    </a:p>
                    <a:p>
                      <a:r>
                        <a:rPr lang="es-NI" dirty="0" smtClean="0"/>
                        <a:t>4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 smtClean="0"/>
                    </a:p>
                    <a:p>
                      <a:r>
                        <a:rPr lang="es-NI" dirty="0" smtClean="0"/>
                        <a:t>$20.00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123"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           EFECTIVO EN BANCO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1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$20.00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123"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NI" dirty="0" smtClean="0"/>
                        <a:t>CONTABILIZANDO</a:t>
                      </a:r>
                      <a:r>
                        <a:rPr lang="es-NI" baseline="0" dirty="0" smtClean="0"/>
                        <a:t> EL PAGO DE LA COMISIÓN BANCARIA DE LA NOTA DE DEBITO RECIBIDA</a:t>
                      </a:r>
                      <a:endParaRPr lang="es-NI" dirty="0" smtClean="0"/>
                    </a:p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587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Estudio independiente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NI" dirty="0" smtClean="0"/>
              <a:t>Ejercicio 1.13, 1.14 del laboratorio de ejercicios </a:t>
            </a:r>
            <a:r>
              <a:rPr lang="es-NI" smtClean="0"/>
              <a:t>Contabilidad General II</a:t>
            </a:r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083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Gracias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5187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526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CUENTA: EFECTIVO EN BANCO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0" y="2420888"/>
            <a:ext cx="9144000" cy="3280568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Aft>
                <a:spcPts val="0"/>
              </a:spcAft>
            </a:pP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Existencia de los medios monetarios 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que posee la entidad y que se 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encuentra depositado en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las cuentas bancarias. </a:t>
            </a: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 flipH="1">
            <a:off x="4572000" y="1124664"/>
            <a:ext cx="0" cy="86395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s-ES_tradnl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572000" y="1124526"/>
            <a:ext cx="0" cy="86395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s-ES_tradn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526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CUENTA: EFECTIVO EN BANCO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0" y="2420888"/>
            <a:ext cx="9144000" cy="4248472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Aft>
                <a:spcPts val="0"/>
              </a:spcAft>
            </a:pPr>
            <a:r>
              <a:rPr lang="es-NI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 </a:t>
            </a:r>
            <a:r>
              <a:rPr lang="es-NI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concepto de los </a:t>
            </a: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depósitos 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efectuados por la entidad, como los egresos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Por pagos efectuados a los proveedores, 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así como extracciones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de nóminas, aportes, multas etc. </a:t>
            </a:r>
            <a:endParaRPr lang="es-NI" sz="40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 flipH="1">
            <a:off x="4572000" y="1124664"/>
            <a:ext cx="0" cy="86395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s-ES_tradnl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572000" y="1124526"/>
            <a:ext cx="0" cy="86395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4568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COMPROBANTES BANCARIOS 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2121408"/>
            <a:ext cx="8062664" cy="405079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NI" sz="3200" dirty="0" smtClean="0"/>
              <a:t>CHEQUE                                    </a:t>
            </a:r>
          </a:p>
          <a:p>
            <a:pPr marL="457200" indent="-457200">
              <a:buFont typeface="+mj-lt"/>
              <a:buAutoNum type="arabicPeriod"/>
            </a:pPr>
            <a:r>
              <a:rPr lang="es-NI" sz="3200" dirty="0" smtClean="0"/>
              <a:t>PLANILLAS DE DEPÓSITOS        </a:t>
            </a:r>
          </a:p>
          <a:p>
            <a:pPr marL="457200" indent="-457200">
              <a:buFont typeface="+mj-lt"/>
              <a:buAutoNum type="arabicPeriod"/>
            </a:pPr>
            <a:r>
              <a:rPr lang="es-NI" sz="3200" dirty="0" smtClean="0"/>
              <a:t>NOTAS DE DÉBITO</a:t>
            </a:r>
          </a:p>
          <a:p>
            <a:pPr marL="457200" indent="-457200">
              <a:buFont typeface="+mj-lt"/>
              <a:buAutoNum type="arabicPeriod"/>
            </a:pPr>
            <a:r>
              <a:rPr lang="es-NI" sz="3200" dirty="0" smtClean="0"/>
              <a:t>NOTA DE CRÉDITO</a:t>
            </a:r>
            <a:endParaRPr lang="es-NI" sz="3200" dirty="0"/>
          </a:p>
        </p:txBody>
      </p:sp>
      <p:sp>
        <p:nvSpPr>
          <p:cNvPr id="4" name="Cerrar llave 3"/>
          <p:cNvSpPr/>
          <p:nvPr/>
        </p:nvSpPr>
        <p:spPr>
          <a:xfrm>
            <a:off x="6372200" y="1844824"/>
            <a:ext cx="288032" cy="1191008"/>
          </a:xfrm>
          <a:prstGeom prst="rightBrac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910641" y="2291956"/>
            <a:ext cx="20457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NI" sz="3200" dirty="0" smtClean="0">
                <a:latin typeface="+mn-lt"/>
              </a:rPr>
              <a:t>EMPRESA</a:t>
            </a:r>
            <a:endParaRPr lang="es-NI" sz="3200" dirty="0">
              <a:latin typeface="+mn-lt"/>
            </a:endParaRPr>
          </a:p>
        </p:txBody>
      </p:sp>
      <p:sp>
        <p:nvSpPr>
          <p:cNvPr id="6" name="Cerrar llave 5"/>
          <p:cNvSpPr/>
          <p:nvPr/>
        </p:nvSpPr>
        <p:spPr>
          <a:xfrm>
            <a:off x="6372200" y="3246104"/>
            <a:ext cx="288032" cy="1191008"/>
          </a:xfrm>
          <a:prstGeom prst="rightBrac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948264" y="3492297"/>
            <a:ext cx="1646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NI" sz="3200" dirty="0" smtClean="0">
                <a:latin typeface="+mn-lt"/>
              </a:rPr>
              <a:t>BANCO</a:t>
            </a:r>
            <a:endParaRPr lang="es-NI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998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09704"/>
            <a:ext cx="7772400" cy="1609344"/>
          </a:xfrm>
        </p:spPr>
        <p:txBody>
          <a:bodyPr>
            <a:normAutofit/>
          </a:bodyPr>
          <a:lstStyle/>
          <a:p>
            <a:r>
              <a:rPr lang="es-NI" dirty="0" smtClean="0"/>
              <a:t>OPERACIONES POR LA QUE SE DEBITA LA CUENTA EFECTIVO EN BANCO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NI" sz="2400" dirty="0" smtClean="0"/>
              <a:t>POR ASIGNACIÓN DE CREACIÓN DE LA ENTIDAD</a:t>
            </a:r>
          </a:p>
          <a:p>
            <a:r>
              <a:rPr lang="es-NI" sz="2400" dirty="0" smtClean="0"/>
              <a:t>POR LOS DEPOSITOS EN EFECTIVO, CHEQUE O OTROS DOCUMENTOS, QUE REPRESENTEN EFECTIVO REALIZADOS POR VENTAS AL CONTADO O AL CRÉDITO</a:t>
            </a:r>
          </a:p>
          <a:p>
            <a:r>
              <a:rPr lang="es-NI" sz="2400" dirty="0" smtClean="0"/>
              <a:t>POR LA CANCELACIÓN O DISMINUCIÓN DEL FONDO PARA CAMBIO O DEL FONDO PARA PAGOS MENORES</a:t>
            </a:r>
          </a:p>
          <a:p>
            <a:r>
              <a:rPr lang="es-NI" sz="2400" dirty="0" smtClean="0"/>
              <a:t>POR LOS COBROS DE CUENTAS POR COBRAR A CLIENTES A TRAVES DE TRANSFERENCIAS BANCARIAS</a:t>
            </a:r>
            <a:endParaRPr lang="es-NI" sz="2400" dirty="0"/>
          </a:p>
        </p:txBody>
      </p:sp>
    </p:spTree>
    <p:extLst>
      <p:ext uri="{BB962C8B-B14F-4D97-AF65-F5344CB8AC3E}">
        <p14:creationId xmlns:p14="http://schemas.microsoft.com/office/powerpoint/2010/main" val="128412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2064"/>
            <a:ext cx="7772400" cy="1609344"/>
          </a:xfrm>
        </p:spPr>
        <p:txBody>
          <a:bodyPr>
            <a:normAutofit/>
          </a:bodyPr>
          <a:lstStyle/>
          <a:p>
            <a:r>
              <a:rPr lang="es-NI" dirty="0" smtClean="0"/>
              <a:t>OPERACIONES POR LA QUE SE ACREDITA LA CUENTA EFECTIVO EN BANCO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1560" y="2121408"/>
            <a:ext cx="7772400" cy="4050792"/>
          </a:xfrm>
        </p:spPr>
        <p:txBody>
          <a:bodyPr>
            <a:noAutofit/>
          </a:bodyPr>
          <a:lstStyle/>
          <a:p>
            <a:r>
              <a:rPr lang="es-NI" sz="2300" dirty="0" smtClean="0"/>
              <a:t>POR LA CREACIÓN  O AUMENTO DE FONDO PARA CAMBIO O FONDO PARA PAGOS MENORES</a:t>
            </a:r>
          </a:p>
          <a:p>
            <a:r>
              <a:rPr lang="es-NI" sz="2300" dirty="0" smtClean="0"/>
              <a:t>POR LA EXTRACCIÓN DE EFECTIVO PARA EL REEMBOLSO DEL FONDO PARA PAGOS MENORES</a:t>
            </a:r>
          </a:p>
          <a:p>
            <a:r>
              <a:rPr lang="es-NI" sz="2300" dirty="0" smtClean="0"/>
              <a:t>EXTRACCIÓN DEEFECTIVO PARA EL PAGO DE LA NÓMINA</a:t>
            </a:r>
          </a:p>
          <a:p>
            <a:r>
              <a:rPr lang="es-NI" sz="2300" dirty="0" smtClean="0"/>
              <a:t>PAGO DE GASTOS DE COMISIONES Y SERVICIOS BANCARIOS</a:t>
            </a:r>
            <a:endParaRPr lang="es-NI" sz="2300" dirty="0"/>
          </a:p>
          <a:p>
            <a:r>
              <a:rPr lang="es-NI" sz="2300" dirty="0" smtClean="0"/>
              <a:t>PAGOS A PROVEEDORES POR COMPRAS DE MERCANCIAS Y SERVICIOS</a:t>
            </a:r>
          </a:p>
          <a:p>
            <a:r>
              <a:rPr lang="es-NI" sz="2300" dirty="0" smtClean="0"/>
              <a:t>POR CHEQUES SIN SUFIENTE FONDO</a:t>
            </a:r>
          </a:p>
        </p:txBody>
      </p:sp>
    </p:spTree>
    <p:extLst>
      <p:ext uri="{BB962C8B-B14F-4D97-AF65-F5344CB8AC3E}">
        <p14:creationId xmlns:p14="http://schemas.microsoft.com/office/powerpoint/2010/main" val="19940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526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CONCILIACIÓN BANCARIA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0" y="2420888"/>
            <a:ext cx="9252520" cy="4104456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Aft>
                <a:spcPts val="0"/>
              </a:spcAft>
            </a:pPr>
            <a:r>
              <a:rPr lang="es-NI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HACER COINCIDIR EL SALDO DE 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LOS LIBROS DE 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LA EMPRESA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 CUENTA EFECTIVO EN BANCO) 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CON EL SALDO DEL </a:t>
            </a:r>
          </a:p>
          <a:p>
            <a:pPr algn="ctr">
              <a:spcAft>
                <a:spcPts val="0"/>
              </a:spcAft>
            </a:pPr>
            <a:r>
              <a:rPr lang="es-NI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EFECTIVO SEGÚN BANCO </a:t>
            </a: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 flipH="1">
            <a:off x="4572000" y="1124664"/>
            <a:ext cx="0" cy="86395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s-ES_tradnl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572000" y="1124526"/>
            <a:ext cx="0" cy="86395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46633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Causas de las diferencias en los saldos</a:t>
            </a:r>
            <a:endParaRPr lang="es-NI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1916832"/>
            <a:ext cx="7772400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NI" sz="2800" u="sng" dirty="0" smtClean="0">
                <a:solidFill>
                  <a:srgbClr val="FF0000"/>
                </a:solidFill>
              </a:rPr>
              <a:t>EMPRESA</a:t>
            </a:r>
          </a:p>
          <a:p>
            <a:r>
              <a:rPr lang="es-NI" sz="2800" dirty="0" smtClean="0"/>
              <a:t>Depósito en tránsito</a:t>
            </a:r>
          </a:p>
          <a:p>
            <a:r>
              <a:rPr lang="es-NI" sz="2800" dirty="0" smtClean="0"/>
              <a:t>Cheques pendientes (cheques en tránsitos)</a:t>
            </a:r>
          </a:p>
          <a:p>
            <a:r>
              <a:rPr lang="es-NI" sz="2800" dirty="0" smtClean="0"/>
              <a:t>Errores en el Banco</a:t>
            </a:r>
          </a:p>
          <a:p>
            <a:pPr marL="0" indent="0">
              <a:buNone/>
            </a:pPr>
            <a:r>
              <a:rPr lang="es-NI" sz="2800" u="sng" dirty="0" smtClean="0">
                <a:solidFill>
                  <a:srgbClr val="FF0000"/>
                </a:solidFill>
              </a:rPr>
              <a:t>BANCO</a:t>
            </a:r>
          </a:p>
          <a:p>
            <a:r>
              <a:rPr lang="es-NI" sz="2800" dirty="0" smtClean="0"/>
              <a:t>Cheques sin fondos</a:t>
            </a:r>
          </a:p>
          <a:p>
            <a:r>
              <a:rPr lang="es-NI" sz="2800" dirty="0" smtClean="0"/>
              <a:t>Notas de débitos</a:t>
            </a:r>
          </a:p>
          <a:p>
            <a:r>
              <a:rPr lang="es-NI" sz="2800" dirty="0" smtClean="0"/>
              <a:t>Notas de créditos </a:t>
            </a:r>
          </a:p>
          <a:p>
            <a:r>
              <a:rPr lang="es-NI" sz="2800" dirty="0" smtClean="0"/>
              <a:t>Errores en los libros</a:t>
            </a:r>
          </a:p>
        </p:txBody>
      </p:sp>
    </p:spTree>
    <p:extLst>
      <p:ext uri="{BB962C8B-B14F-4D97-AF65-F5344CB8AC3E}">
        <p14:creationId xmlns:p14="http://schemas.microsoft.com/office/powerpoint/2010/main" val="221426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1609344"/>
          </a:xfrm>
        </p:spPr>
        <p:txBody>
          <a:bodyPr/>
          <a:lstStyle/>
          <a:p>
            <a:pPr algn="ctr"/>
            <a:r>
              <a:rPr lang="es-NI" dirty="0" smtClean="0">
                <a:solidFill>
                  <a:srgbClr val="C00000"/>
                </a:solidFill>
              </a:rPr>
              <a:t>Procedimientos de la conciliación bancaria</a:t>
            </a:r>
            <a:endParaRPr lang="es-NI" dirty="0">
              <a:solidFill>
                <a:srgbClr val="C0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050792"/>
          </a:xfrm>
        </p:spPr>
        <p:txBody>
          <a:bodyPr>
            <a:noAutofit/>
          </a:bodyPr>
          <a:lstStyle/>
          <a:p>
            <a:r>
              <a:rPr lang="es-NI" sz="3200" dirty="0" smtClean="0">
                <a:solidFill>
                  <a:srgbClr val="C00000"/>
                </a:solidFill>
              </a:rPr>
              <a:t>Paso #1:</a:t>
            </a:r>
            <a:r>
              <a:rPr lang="es-NI" sz="3200" dirty="0" smtClean="0"/>
              <a:t> Detección de las diferencias entre el saldo de la cuenta efectivo en banco en la empresa y el estado de cuenta por el banco</a:t>
            </a:r>
          </a:p>
          <a:p>
            <a:r>
              <a:rPr lang="es-NI" sz="3200" dirty="0" smtClean="0">
                <a:solidFill>
                  <a:srgbClr val="C00000"/>
                </a:solidFill>
              </a:rPr>
              <a:t>Paso #2:</a:t>
            </a:r>
            <a:r>
              <a:rPr lang="es-NI" sz="3200" dirty="0" smtClean="0"/>
              <a:t> Realizar los asientos de ajustes  para llegar el saldo correcto tanto por la empresa como por el banco</a:t>
            </a:r>
          </a:p>
          <a:p>
            <a:r>
              <a:rPr lang="es-NI" sz="3200" dirty="0" smtClean="0">
                <a:solidFill>
                  <a:srgbClr val="C00000"/>
                </a:solidFill>
              </a:rPr>
              <a:t>Paso #3: </a:t>
            </a:r>
            <a:r>
              <a:rPr lang="es-NI" sz="3200" dirty="0" smtClean="0"/>
              <a:t>Confeccionar el Estado de Conciliación Bancaria</a:t>
            </a:r>
            <a:endParaRPr lang="es-NI" sz="3200" dirty="0"/>
          </a:p>
        </p:txBody>
      </p:sp>
    </p:spTree>
    <p:extLst>
      <p:ext uri="{BB962C8B-B14F-4D97-AF65-F5344CB8AC3E}">
        <p14:creationId xmlns:p14="http://schemas.microsoft.com/office/powerpoint/2010/main" val="20538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Tipo de madera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TM03090434[[fn=Madera]]</Template>
  <TotalTime>10419</TotalTime>
  <Words>673</Words>
  <Application>Microsoft Office PowerPoint</Application>
  <PresentationFormat>Presentación en pantalla (4:3)</PresentationFormat>
  <Paragraphs>141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Arial</vt:lpstr>
      <vt:lpstr>Calibri</vt:lpstr>
      <vt:lpstr>Rockwell</vt:lpstr>
      <vt:lpstr>Rockwell Condensed</vt:lpstr>
      <vt:lpstr>Times New Roman</vt:lpstr>
      <vt:lpstr>Wingdings</vt:lpstr>
      <vt:lpstr>Tipo de madera</vt:lpstr>
      <vt:lpstr>TEMA I: El efectivo en caja y banco SUMARIO: El efectivo en banco. Medidas de control interno sobre el efectivo en banco. Operaciones por los que se debita y acredita la cuenta Banco. Métodos de Conciliación Bancaria. Pasos a seguir</vt:lpstr>
      <vt:lpstr>Presentación de PowerPoint</vt:lpstr>
      <vt:lpstr>Presentación de PowerPoint</vt:lpstr>
      <vt:lpstr>COMPROBANTES BANCARIOS </vt:lpstr>
      <vt:lpstr>OPERACIONES POR LA QUE SE DEBITA LA CUENTA EFECTIVO EN BANCO</vt:lpstr>
      <vt:lpstr>OPERACIONES POR LA QUE SE ACREDITA LA CUENTA EFECTIVO EN BANCO</vt:lpstr>
      <vt:lpstr>Presentación de PowerPoint</vt:lpstr>
      <vt:lpstr>Causas de las diferencias en los saldos</vt:lpstr>
      <vt:lpstr>Procedimientos de la conciliación bancaria</vt:lpstr>
      <vt:lpstr>MÉTODOS PARA CONCILIAR</vt:lpstr>
      <vt:lpstr>Saldos correctos o ajustados</vt:lpstr>
      <vt:lpstr>Naturaleza de la cuenta  efectivo en banco</vt:lpstr>
      <vt:lpstr>EJEMPLO ILUSTRATIVO</vt:lpstr>
      <vt:lpstr>ASIENTOS DE AJUSTES </vt:lpstr>
      <vt:lpstr>Presentación de PowerPoint</vt:lpstr>
      <vt:lpstr>Presentación de PowerPoint</vt:lpstr>
      <vt:lpstr>Estudio independiente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Andres</dc:creator>
  <cp:lastModifiedBy>DAYANA</cp:lastModifiedBy>
  <cp:revision>314</cp:revision>
  <dcterms:created xsi:type="dcterms:W3CDTF">2017-03-12T09:04:07Z</dcterms:created>
  <dcterms:modified xsi:type="dcterms:W3CDTF">2025-03-17T21:30:00Z</dcterms:modified>
</cp:coreProperties>
</file>