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3"/>
  </p:notesMasterIdLst>
  <p:sldIdLst>
    <p:sldId id="333" r:id="rId2"/>
    <p:sldId id="342"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343" r:id="rId24"/>
    <p:sldId id="344" r:id="rId25"/>
    <p:sldId id="345" r:id="rId26"/>
    <p:sldId id="346" r:id="rId27"/>
    <p:sldId id="347" r:id="rId28"/>
    <p:sldId id="334" r:id="rId29"/>
    <p:sldId id="335" r:id="rId30"/>
    <p:sldId id="336" r:id="rId31"/>
    <p:sldId id="337" r:id="rId32"/>
    <p:sldId id="338" r:id="rId33"/>
    <p:sldId id="339" r:id="rId34"/>
    <p:sldId id="340" r:id="rId35"/>
    <p:sldId id="348" r:id="rId36"/>
    <p:sldId id="349" r:id="rId37"/>
    <p:sldId id="350" r:id="rId38"/>
    <p:sldId id="351" r:id="rId39"/>
    <p:sldId id="352" r:id="rId40"/>
    <p:sldId id="353" r:id="rId41"/>
    <p:sldId id="270" r:id="rId42"/>
    <p:sldId id="271" r:id="rId43"/>
    <p:sldId id="272" r:id="rId44"/>
    <p:sldId id="273" r:id="rId45"/>
    <p:sldId id="354" r:id="rId46"/>
    <p:sldId id="274" r:id="rId47"/>
    <p:sldId id="275" r:id="rId48"/>
    <p:sldId id="355" r:id="rId49"/>
    <p:sldId id="356" r:id="rId50"/>
    <p:sldId id="357" r:id="rId51"/>
    <p:sldId id="358" r:id="rId52"/>
    <p:sldId id="359" r:id="rId53"/>
    <p:sldId id="360" r:id="rId54"/>
    <p:sldId id="361" r:id="rId55"/>
    <p:sldId id="362" r:id="rId56"/>
    <p:sldId id="363" r:id="rId57"/>
    <p:sldId id="364" r:id="rId58"/>
    <p:sldId id="365" r:id="rId59"/>
    <p:sldId id="366" r:id="rId60"/>
    <p:sldId id="367" r:id="rId61"/>
    <p:sldId id="368" r:id="rId62"/>
    <p:sldId id="369" r:id="rId63"/>
    <p:sldId id="370" r:id="rId64"/>
    <p:sldId id="371" r:id="rId65"/>
    <p:sldId id="372" r:id="rId66"/>
    <p:sldId id="373" r:id="rId67"/>
    <p:sldId id="374" r:id="rId68"/>
    <p:sldId id="296" r:id="rId69"/>
    <p:sldId id="297" r:id="rId70"/>
    <p:sldId id="298" r:id="rId71"/>
    <p:sldId id="299" r:id="rId72"/>
    <p:sldId id="300" r:id="rId73"/>
    <p:sldId id="301" r:id="rId74"/>
    <p:sldId id="302" r:id="rId75"/>
    <p:sldId id="303" r:id="rId76"/>
    <p:sldId id="304" r:id="rId77"/>
    <p:sldId id="305" r:id="rId78"/>
    <p:sldId id="306" r:id="rId79"/>
    <p:sldId id="307" r:id="rId80"/>
    <p:sldId id="308" r:id="rId81"/>
    <p:sldId id="309" r:id="rId82"/>
    <p:sldId id="310" r:id="rId83"/>
    <p:sldId id="311" r:id="rId84"/>
    <p:sldId id="375" r:id="rId85"/>
    <p:sldId id="258" r:id="rId86"/>
    <p:sldId id="259" r:id="rId87"/>
    <p:sldId id="260" r:id="rId88"/>
    <p:sldId id="261" r:id="rId89"/>
    <p:sldId id="262" r:id="rId90"/>
    <p:sldId id="263" r:id="rId91"/>
    <p:sldId id="376" r:id="rId92"/>
    <p:sldId id="264" r:id="rId93"/>
    <p:sldId id="377" r:id="rId94"/>
    <p:sldId id="266" r:id="rId95"/>
    <p:sldId id="267" r:id="rId96"/>
    <p:sldId id="268" r:id="rId97"/>
    <p:sldId id="269" r:id="rId98"/>
    <p:sldId id="378" r:id="rId99"/>
    <p:sldId id="379" r:id="rId100"/>
    <p:sldId id="380" r:id="rId101"/>
    <p:sldId id="381" r:id="rId10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48" d="100"/>
          <a:sy n="48" d="100"/>
        </p:scale>
        <p:origin x="67" y="7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4D5A12-AAE1-4224-8D57-5A0A85694760}" type="datetimeFigureOut">
              <a:rPr lang="es-ES" smtClean="0"/>
              <a:t>22/05/2026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36472F-2398-46BD-AC86-4052FD1F5166}" type="slidenum">
              <a:rPr lang="es-ES" smtClean="0"/>
              <a:t>‹Nº›</a:t>
            </a:fld>
            <a:endParaRPr lang="es-ES"/>
          </a:p>
        </p:txBody>
      </p:sp>
    </p:spTree>
    <p:extLst>
      <p:ext uri="{BB962C8B-B14F-4D97-AF65-F5344CB8AC3E}">
        <p14:creationId xmlns:p14="http://schemas.microsoft.com/office/powerpoint/2010/main" val="192440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8">
            <a:extLst>
              <a:ext uri="{FF2B5EF4-FFF2-40B4-BE49-F238E27FC236}">
                <a16:creationId xmlns:a16="http://schemas.microsoft.com/office/drawing/2014/main" id="{CE1C7079-4257-CA7C-BBAC-AC7C655D58B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91FB0BC-ED62-46DE-B768-C1082F1EAC03}" type="slidenum">
              <a:rPr lang="es-ES" altLang="es-ES" sz="1400" smtClean="0"/>
              <a:pPr>
                <a:spcBef>
                  <a:spcPct val="0"/>
                </a:spcBef>
                <a:buClrTx/>
                <a:buFontTx/>
                <a:buNone/>
              </a:pPr>
              <a:t>41</a:t>
            </a:fld>
            <a:endParaRPr lang="es-ES" altLang="es-ES" sz="1400"/>
          </a:p>
        </p:txBody>
      </p:sp>
      <p:sp>
        <p:nvSpPr>
          <p:cNvPr id="13315" name="Text Box 1">
            <a:extLst>
              <a:ext uri="{FF2B5EF4-FFF2-40B4-BE49-F238E27FC236}">
                <a16:creationId xmlns:a16="http://schemas.microsoft.com/office/drawing/2014/main" id="{58D1C58C-4811-3368-FE6E-8061834FA27E}"/>
              </a:ext>
            </a:extLst>
          </p:cNvPr>
          <p:cNvSpPr txBox="1">
            <a:spLocks noChangeArrowheads="1"/>
          </p:cNvSpPr>
          <p:nvPr/>
        </p:nvSpPr>
        <p:spPr bwMode="auto">
          <a:xfrm>
            <a:off x="4279900" y="10156825"/>
            <a:ext cx="32766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E8EE324D-9273-494A-AD49-13A05DF0A36F}" type="slidenum">
              <a:rPr lang="es-ES" altLang="es-ES" sz="1400"/>
              <a:pPr algn="r" eaLnBrk="1">
                <a:lnSpc>
                  <a:spcPct val="93000"/>
                </a:lnSpc>
                <a:spcBef>
                  <a:spcPct val="0"/>
                </a:spcBef>
                <a:buClrTx/>
                <a:buFontTx/>
                <a:buNone/>
              </a:pPr>
              <a:t>41</a:t>
            </a:fld>
            <a:endParaRPr lang="es-ES" altLang="es-ES" sz="1400"/>
          </a:p>
        </p:txBody>
      </p:sp>
      <p:sp>
        <p:nvSpPr>
          <p:cNvPr id="13316" name="Rectangle 2">
            <a:extLst>
              <a:ext uri="{FF2B5EF4-FFF2-40B4-BE49-F238E27FC236}">
                <a16:creationId xmlns:a16="http://schemas.microsoft.com/office/drawing/2014/main" id="{542CC30F-991B-2B0B-B343-0424796514AA}"/>
              </a:ext>
            </a:extLst>
          </p:cNvPr>
          <p:cNvSpPr>
            <a:spLocks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7" name="Rectangle 3">
            <a:extLst>
              <a:ext uri="{FF2B5EF4-FFF2-40B4-BE49-F238E27FC236}">
                <a16:creationId xmlns:a16="http://schemas.microsoft.com/office/drawing/2014/main" id="{F36B952F-7B58-79FB-758D-08151C87F583}"/>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8">
            <a:extLst>
              <a:ext uri="{FF2B5EF4-FFF2-40B4-BE49-F238E27FC236}">
                <a16:creationId xmlns:a16="http://schemas.microsoft.com/office/drawing/2014/main" id="{8FE4ED4F-4E94-C3DD-5543-B49867EC2F2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ABD90A3C-307C-436C-91A1-F09EFF8CEC93}" type="slidenum">
              <a:rPr lang="es-ES" altLang="es-ES" sz="1400" smtClean="0"/>
              <a:pPr>
                <a:spcBef>
                  <a:spcPct val="0"/>
                </a:spcBef>
                <a:buClrTx/>
                <a:buFontTx/>
                <a:buNone/>
              </a:pPr>
              <a:t>51</a:t>
            </a:fld>
            <a:endParaRPr lang="es-ES" altLang="es-ES" sz="1400"/>
          </a:p>
        </p:txBody>
      </p:sp>
      <p:sp>
        <p:nvSpPr>
          <p:cNvPr id="32771" name="Text Box 1">
            <a:extLst>
              <a:ext uri="{FF2B5EF4-FFF2-40B4-BE49-F238E27FC236}">
                <a16:creationId xmlns:a16="http://schemas.microsoft.com/office/drawing/2014/main" id="{71B36812-1E3B-F9D4-79C2-83D151E2DAD0}"/>
              </a:ext>
            </a:extLst>
          </p:cNvPr>
          <p:cNvSpPr txBox="1">
            <a:spLocks noChangeArrowheads="1"/>
          </p:cNvSpPr>
          <p:nvPr/>
        </p:nvSpPr>
        <p:spPr bwMode="auto">
          <a:xfrm>
            <a:off x="4279900" y="10156825"/>
            <a:ext cx="32766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F911C41B-5F14-4178-AEA8-E3150DCB949C}" type="slidenum">
              <a:rPr lang="es-ES" altLang="es-ES" sz="1400"/>
              <a:pPr algn="r" eaLnBrk="1">
                <a:lnSpc>
                  <a:spcPct val="93000"/>
                </a:lnSpc>
                <a:spcBef>
                  <a:spcPct val="0"/>
                </a:spcBef>
                <a:buClrTx/>
                <a:buFontTx/>
                <a:buNone/>
              </a:pPr>
              <a:t>51</a:t>
            </a:fld>
            <a:endParaRPr lang="es-ES" altLang="es-ES" sz="1400"/>
          </a:p>
        </p:txBody>
      </p:sp>
      <p:sp>
        <p:nvSpPr>
          <p:cNvPr id="32772" name="Rectangle 2">
            <a:extLst>
              <a:ext uri="{FF2B5EF4-FFF2-40B4-BE49-F238E27FC236}">
                <a16:creationId xmlns:a16="http://schemas.microsoft.com/office/drawing/2014/main" id="{29913DBD-06A5-3CFF-10FE-09EE1C09C537}"/>
              </a:ext>
            </a:extLst>
          </p:cNvPr>
          <p:cNvSpPr>
            <a:spLocks noChangeArrowheads="1" noTextEdit="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3" name="Rectangle 3">
            <a:extLst>
              <a:ext uri="{FF2B5EF4-FFF2-40B4-BE49-F238E27FC236}">
                <a16:creationId xmlns:a16="http://schemas.microsoft.com/office/drawing/2014/main" id="{A9EE80B2-99DE-D02C-6DA3-338DAB22CF45}"/>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8">
            <a:extLst>
              <a:ext uri="{FF2B5EF4-FFF2-40B4-BE49-F238E27FC236}">
                <a16:creationId xmlns:a16="http://schemas.microsoft.com/office/drawing/2014/main" id="{D5B7855D-AC93-B250-DB06-9A5C80DD02D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E14DB0B-A0D8-4AB4-9815-8D726B7653A4}" type="slidenum">
              <a:rPr lang="es-ES" altLang="es-ES" sz="1400" smtClean="0"/>
              <a:pPr>
                <a:spcBef>
                  <a:spcPct val="0"/>
                </a:spcBef>
                <a:buClrTx/>
                <a:buFontTx/>
                <a:buNone/>
              </a:pPr>
              <a:t>52</a:t>
            </a:fld>
            <a:endParaRPr lang="es-ES" altLang="es-ES" sz="1400"/>
          </a:p>
        </p:txBody>
      </p:sp>
      <p:sp>
        <p:nvSpPr>
          <p:cNvPr id="34819" name="Text Box 1">
            <a:extLst>
              <a:ext uri="{FF2B5EF4-FFF2-40B4-BE49-F238E27FC236}">
                <a16:creationId xmlns:a16="http://schemas.microsoft.com/office/drawing/2014/main" id="{2AAAE42E-9516-12BB-218E-1920E1D67CDA}"/>
              </a:ext>
            </a:extLst>
          </p:cNvPr>
          <p:cNvSpPr txBox="1">
            <a:spLocks noChangeArrowheads="1"/>
          </p:cNvSpPr>
          <p:nvPr/>
        </p:nvSpPr>
        <p:spPr bwMode="auto">
          <a:xfrm>
            <a:off x="4279900" y="10156825"/>
            <a:ext cx="32766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0A7E23C0-98C2-4529-B171-E7DC9E687624}" type="slidenum">
              <a:rPr lang="es-ES" altLang="es-ES" sz="1400"/>
              <a:pPr algn="r" eaLnBrk="1">
                <a:lnSpc>
                  <a:spcPct val="93000"/>
                </a:lnSpc>
                <a:spcBef>
                  <a:spcPct val="0"/>
                </a:spcBef>
                <a:buClrTx/>
                <a:buFontTx/>
                <a:buNone/>
              </a:pPr>
              <a:t>52</a:t>
            </a:fld>
            <a:endParaRPr lang="es-ES" altLang="es-ES" sz="1400"/>
          </a:p>
        </p:txBody>
      </p:sp>
      <p:sp>
        <p:nvSpPr>
          <p:cNvPr id="34820" name="Rectangle 2">
            <a:extLst>
              <a:ext uri="{FF2B5EF4-FFF2-40B4-BE49-F238E27FC236}">
                <a16:creationId xmlns:a16="http://schemas.microsoft.com/office/drawing/2014/main" id="{3A677ABC-9EAC-A813-6CF3-99015E37FD6E}"/>
              </a:ext>
            </a:extLst>
          </p:cNvPr>
          <p:cNvSpPr>
            <a:spLocks noChangeArrowheads="1" noTextEdit="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1" name="Rectangle 3">
            <a:extLst>
              <a:ext uri="{FF2B5EF4-FFF2-40B4-BE49-F238E27FC236}">
                <a16:creationId xmlns:a16="http://schemas.microsoft.com/office/drawing/2014/main" id="{B54717A5-AE9A-C676-A0FA-0DF6B151810A}"/>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8">
            <a:extLst>
              <a:ext uri="{FF2B5EF4-FFF2-40B4-BE49-F238E27FC236}">
                <a16:creationId xmlns:a16="http://schemas.microsoft.com/office/drawing/2014/main" id="{12A30B95-1F3B-F806-30CA-60B912B2815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1FFA83D9-A1D4-454D-B723-246D87F2D926}" type="slidenum">
              <a:rPr lang="es-ES" altLang="es-ES" sz="1400" smtClean="0"/>
              <a:pPr>
                <a:spcBef>
                  <a:spcPct val="0"/>
                </a:spcBef>
                <a:buClrTx/>
                <a:buFontTx/>
                <a:buNone/>
              </a:pPr>
              <a:t>53</a:t>
            </a:fld>
            <a:endParaRPr lang="es-ES" altLang="es-ES" sz="1400"/>
          </a:p>
        </p:txBody>
      </p:sp>
      <p:sp>
        <p:nvSpPr>
          <p:cNvPr id="36867" name="Rectangle 1">
            <a:extLst>
              <a:ext uri="{FF2B5EF4-FFF2-40B4-BE49-F238E27FC236}">
                <a16:creationId xmlns:a16="http://schemas.microsoft.com/office/drawing/2014/main" id="{29410B6B-E8E3-BC67-B3B1-CEFBF2F0BAB5}"/>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1A3EFEA0-A364-1A6F-B0CC-800A726D4A4B}"/>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8">
            <a:extLst>
              <a:ext uri="{FF2B5EF4-FFF2-40B4-BE49-F238E27FC236}">
                <a16:creationId xmlns:a16="http://schemas.microsoft.com/office/drawing/2014/main" id="{C99FB7BA-0F19-7F63-B9D7-3F965767E5D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2A69FBB-BD04-4EE4-8923-3FCE98EF5C05}" type="slidenum">
              <a:rPr lang="es-ES" altLang="es-ES" sz="1400" smtClean="0"/>
              <a:pPr>
                <a:spcBef>
                  <a:spcPct val="0"/>
                </a:spcBef>
                <a:buClrTx/>
                <a:buFontTx/>
                <a:buNone/>
              </a:pPr>
              <a:t>54</a:t>
            </a:fld>
            <a:endParaRPr lang="es-ES" altLang="es-ES" sz="1400"/>
          </a:p>
        </p:txBody>
      </p:sp>
      <p:sp>
        <p:nvSpPr>
          <p:cNvPr id="38915" name="Rectangle 1">
            <a:extLst>
              <a:ext uri="{FF2B5EF4-FFF2-40B4-BE49-F238E27FC236}">
                <a16:creationId xmlns:a16="http://schemas.microsoft.com/office/drawing/2014/main" id="{BFDA75CA-E874-01A0-EA9C-23963D34A83E}"/>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6" name="Rectangle 2">
            <a:extLst>
              <a:ext uri="{FF2B5EF4-FFF2-40B4-BE49-F238E27FC236}">
                <a16:creationId xmlns:a16="http://schemas.microsoft.com/office/drawing/2014/main" id="{32369E5B-4C66-41CD-2D12-BDE9D1CB3F28}"/>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8">
            <a:extLst>
              <a:ext uri="{FF2B5EF4-FFF2-40B4-BE49-F238E27FC236}">
                <a16:creationId xmlns:a16="http://schemas.microsoft.com/office/drawing/2014/main" id="{84A011E2-C995-5F4A-C6BD-F95F8D453E9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C7444F05-A90A-4508-AEAA-1FFB0DA363C4}" type="slidenum">
              <a:rPr lang="es-ES" altLang="es-ES" sz="1400" smtClean="0"/>
              <a:pPr>
                <a:spcBef>
                  <a:spcPct val="0"/>
                </a:spcBef>
                <a:buClrTx/>
                <a:buFontTx/>
                <a:buNone/>
              </a:pPr>
              <a:t>55</a:t>
            </a:fld>
            <a:endParaRPr lang="es-ES" altLang="es-ES" sz="1400"/>
          </a:p>
        </p:txBody>
      </p:sp>
      <p:sp>
        <p:nvSpPr>
          <p:cNvPr id="40963" name="Rectangle 1">
            <a:extLst>
              <a:ext uri="{FF2B5EF4-FFF2-40B4-BE49-F238E27FC236}">
                <a16:creationId xmlns:a16="http://schemas.microsoft.com/office/drawing/2014/main" id="{07264805-66AB-875E-84EA-138E6B2B20C1}"/>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4" name="Rectangle 2">
            <a:extLst>
              <a:ext uri="{FF2B5EF4-FFF2-40B4-BE49-F238E27FC236}">
                <a16:creationId xmlns:a16="http://schemas.microsoft.com/office/drawing/2014/main" id="{17BF4EBF-BED1-4F81-8D82-CF75A4CC925E}"/>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8">
            <a:extLst>
              <a:ext uri="{FF2B5EF4-FFF2-40B4-BE49-F238E27FC236}">
                <a16:creationId xmlns:a16="http://schemas.microsoft.com/office/drawing/2014/main" id="{309D5962-E944-9BCF-3432-3CC67AD2DD4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55B31604-9463-43FC-9D58-A05CBFE95DDA}" type="slidenum">
              <a:rPr lang="es-ES" altLang="es-ES" sz="1400" smtClean="0"/>
              <a:pPr>
                <a:spcBef>
                  <a:spcPct val="0"/>
                </a:spcBef>
                <a:buClrTx/>
                <a:buFontTx/>
                <a:buNone/>
              </a:pPr>
              <a:t>56</a:t>
            </a:fld>
            <a:endParaRPr lang="es-ES" altLang="es-ES" sz="1400"/>
          </a:p>
        </p:txBody>
      </p:sp>
      <p:sp>
        <p:nvSpPr>
          <p:cNvPr id="43011" name="Rectangle 1">
            <a:extLst>
              <a:ext uri="{FF2B5EF4-FFF2-40B4-BE49-F238E27FC236}">
                <a16:creationId xmlns:a16="http://schemas.microsoft.com/office/drawing/2014/main" id="{BCDA30BD-ECF6-1411-C268-746EBCCADCE9}"/>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2" name="Rectangle 2">
            <a:extLst>
              <a:ext uri="{FF2B5EF4-FFF2-40B4-BE49-F238E27FC236}">
                <a16:creationId xmlns:a16="http://schemas.microsoft.com/office/drawing/2014/main" id="{20AA1382-0C8A-F008-3E20-BB506E780CAD}"/>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8">
            <a:extLst>
              <a:ext uri="{FF2B5EF4-FFF2-40B4-BE49-F238E27FC236}">
                <a16:creationId xmlns:a16="http://schemas.microsoft.com/office/drawing/2014/main" id="{269EF528-AAAD-7179-FBD3-00007D4FEA8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39E9E376-07A8-4A80-B71F-F0E6E1AEDFC6}" type="slidenum">
              <a:rPr lang="es-ES" altLang="es-ES" sz="1400" smtClean="0"/>
              <a:pPr>
                <a:spcBef>
                  <a:spcPct val="0"/>
                </a:spcBef>
                <a:buClrTx/>
                <a:buFontTx/>
                <a:buNone/>
              </a:pPr>
              <a:t>57</a:t>
            </a:fld>
            <a:endParaRPr lang="es-ES" altLang="es-ES" sz="1400"/>
          </a:p>
        </p:txBody>
      </p:sp>
      <p:sp>
        <p:nvSpPr>
          <p:cNvPr id="45059" name="Rectangle 1">
            <a:extLst>
              <a:ext uri="{FF2B5EF4-FFF2-40B4-BE49-F238E27FC236}">
                <a16:creationId xmlns:a16="http://schemas.microsoft.com/office/drawing/2014/main" id="{955AC10B-593A-9726-5566-9F482B3ECF0B}"/>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60" name="Rectangle 2">
            <a:extLst>
              <a:ext uri="{FF2B5EF4-FFF2-40B4-BE49-F238E27FC236}">
                <a16:creationId xmlns:a16="http://schemas.microsoft.com/office/drawing/2014/main" id="{D098E380-68BB-E7AE-35DF-B613C690A273}"/>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8">
            <a:extLst>
              <a:ext uri="{FF2B5EF4-FFF2-40B4-BE49-F238E27FC236}">
                <a16:creationId xmlns:a16="http://schemas.microsoft.com/office/drawing/2014/main" id="{51A1F218-D375-68AD-0AAD-C3A19607637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76FA1D2-412A-47E9-A792-8EDC5184D6BF}" type="slidenum">
              <a:rPr lang="es-ES" altLang="es-ES" sz="1400" smtClean="0"/>
              <a:pPr>
                <a:spcBef>
                  <a:spcPct val="0"/>
                </a:spcBef>
                <a:buClrTx/>
                <a:buFontTx/>
                <a:buNone/>
              </a:pPr>
              <a:t>58</a:t>
            </a:fld>
            <a:endParaRPr lang="es-ES" altLang="es-ES" sz="1400"/>
          </a:p>
        </p:txBody>
      </p:sp>
      <p:sp>
        <p:nvSpPr>
          <p:cNvPr id="47107" name="Rectangle 1">
            <a:extLst>
              <a:ext uri="{FF2B5EF4-FFF2-40B4-BE49-F238E27FC236}">
                <a16:creationId xmlns:a16="http://schemas.microsoft.com/office/drawing/2014/main" id="{F9130811-ECD0-FABB-0325-C3599894D4C1}"/>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8" name="Rectangle 2">
            <a:extLst>
              <a:ext uri="{FF2B5EF4-FFF2-40B4-BE49-F238E27FC236}">
                <a16:creationId xmlns:a16="http://schemas.microsoft.com/office/drawing/2014/main" id="{D3EE39BA-CC5E-CD8C-D797-8E4125AF4368}"/>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8">
            <a:extLst>
              <a:ext uri="{FF2B5EF4-FFF2-40B4-BE49-F238E27FC236}">
                <a16:creationId xmlns:a16="http://schemas.microsoft.com/office/drawing/2014/main" id="{F32A738A-D9AC-AD36-0A7E-535CEC7AA38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7037AB8A-CE3E-4FAD-AF21-870BA1F0AEB8}" type="slidenum">
              <a:rPr lang="es-ES" altLang="es-ES" sz="1400" smtClean="0"/>
              <a:pPr>
                <a:spcBef>
                  <a:spcPct val="0"/>
                </a:spcBef>
                <a:buClrTx/>
                <a:buFontTx/>
                <a:buNone/>
              </a:pPr>
              <a:t>59</a:t>
            </a:fld>
            <a:endParaRPr lang="es-ES" altLang="es-ES" sz="1400"/>
          </a:p>
        </p:txBody>
      </p:sp>
      <p:sp>
        <p:nvSpPr>
          <p:cNvPr id="49155" name="Rectangle 1">
            <a:extLst>
              <a:ext uri="{FF2B5EF4-FFF2-40B4-BE49-F238E27FC236}">
                <a16:creationId xmlns:a16="http://schemas.microsoft.com/office/drawing/2014/main" id="{935C2DD7-C199-D383-105C-4E42273D2C10}"/>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8E8C4D2-3285-AB89-4BA1-ECF0EA64AB38}"/>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8">
            <a:extLst>
              <a:ext uri="{FF2B5EF4-FFF2-40B4-BE49-F238E27FC236}">
                <a16:creationId xmlns:a16="http://schemas.microsoft.com/office/drawing/2014/main" id="{61A9B518-68BB-0864-3415-B3886963058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486216A-49DF-490F-8BFB-C16712502420}" type="slidenum">
              <a:rPr lang="es-ES" altLang="es-ES" sz="1400" smtClean="0"/>
              <a:pPr>
                <a:spcBef>
                  <a:spcPct val="0"/>
                </a:spcBef>
                <a:buClrTx/>
                <a:buFontTx/>
                <a:buNone/>
              </a:pPr>
              <a:t>60</a:t>
            </a:fld>
            <a:endParaRPr lang="es-ES" altLang="es-ES" sz="1400"/>
          </a:p>
        </p:txBody>
      </p:sp>
      <p:sp>
        <p:nvSpPr>
          <p:cNvPr id="51203" name="Rectangle 1">
            <a:extLst>
              <a:ext uri="{FF2B5EF4-FFF2-40B4-BE49-F238E27FC236}">
                <a16:creationId xmlns:a16="http://schemas.microsoft.com/office/drawing/2014/main" id="{508E50EC-E64C-E8A7-EE38-DA1021B49580}"/>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4" name="Rectangle 2">
            <a:extLst>
              <a:ext uri="{FF2B5EF4-FFF2-40B4-BE49-F238E27FC236}">
                <a16:creationId xmlns:a16="http://schemas.microsoft.com/office/drawing/2014/main" id="{C1212066-8991-ACB4-CFA9-743D659770F3}"/>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8">
            <a:extLst>
              <a:ext uri="{FF2B5EF4-FFF2-40B4-BE49-F238E27FC236}">
                <a16:creationId xmlns:a16="http://schemas.microsoft.com/office/drawing/2014/main" id="{2EFC94F4-770E-72A8-459E-2296130930E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A6F7E2E-8D73-4FBC-9E40-4FB355412DB3}" type="slidenum">
              <a:rPr lang="es-ES" altLang="es-ES" sz="1400" smtClean="0"/>
              <a:pPr>
                <a:spcBef>
                  <a:spcPct val="0"/>
                </a:spcBef>
                <a:buClrTx/>
                <a:buFontTx/>
                <a:buNone/>
              </a:pPr>
              <a:t>42</a:t>
            </a:fld>
            <a:endParaRPr lang="es-ES" altLang="es-ES" sz="1400"/>
          </a:p>
        </p:txBody>
      </p:sp>
      <p:sp>
        <p:nvSpPr>
          <p:cNvPr id="15363" name="Text Box 1">
            <a:extLst>
              <a:ext uri="{FF2B5EF4-FFF2-40B4-BE49-F238E27FC236}">
                <a16:creationId xmlns:a16="http://schemas.microsoft.com/office/drawing/2014/main" id="{9684F384-2260-83C1-BD59-107BB74E481A}"/>
              </a:ext>
            </a:extLst>
          </p:cNvPr>
          <p:cNvSpPr txBox="1">
            <a:spLocks noChangeArrowheads="1"/>
          </p:cNvSpPr>
          <p:nvPr/>
        </p:nvSpPr>
        <p:spPr bwMode="auto">
          <a:xfrm>
            <a:off x="4279900" y="10156825"/>
            <a:ext cx="32766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BD81E9EC-C4DA-4B13-9460-DA71112AA0C7}" type="slidenum">
              <a:rPr lang="es-ES" altLang="es-ES" sz="1400"/>
              <a:pPr algn="r" eaLnBrk="1">
                <a:lnSpc>
                  <a:spcPct val="93000"/>
                </a:lnSpc>
                <a:spcBef>
                  <a:spcPct val="0"/>
                </a:spcBef>
                <a:buClrTx/>
                <a:buFontTx/>
                <a:buNone/>
              </a:pPr>
              <a:t>42</a:t>
            </a:fld>
            <a:endParaRPr lang="es-ES" altLang="es-ES" sz="1400"/>
          </a:p>
        </p:txBody>
      </p:sp>
      <p:sp>
        <p:nvSpPr>
          <p:cNvPr id="15364" name="Rectangle 2">
            <a:extLst>
              <a:ext uri="{FF2B5EF4-FFF2-40B4-BE49-F238E27FC236}">
                <a16:creationId xmlns:a16="http://schemas.microsoft.com/office/drawing/2014/main" id="{234F334B-A6B3-E0ED-156E-3C90C01C5EF6}"/>
              </a:ext>
            </a:extLst>
          </p:cNvPr>
          <p:cNvSpPr>
            <a:spLocks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5" name="Rectangle 3">
            <a:extLst>
              <a:ext uri="{FF2B5EF4-FFF2-40B4-BE49-F238E27FC236}">
                <a16:creationId xmlns:a16="http://schemas.microsoft.com/office/drawing/2014/main" id="{33AF7916-6FA3-A5D0-A6FB-A9462906E99A}"/>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8">
            <a:extLst>
              <a:ext uri="{FF2B5EF4-FFF2-40B4-BE49-F238E27FC236}">
                <a16:creationId xmlns:a16="http://schemas.microsoft.com/office/drawing/2014/main" id="{EC0C28E8-6BE7-C3F7-1AD5-32BEE4F34FA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CC0B2208-214A-4C86-992A-084D46D6E730}" type="slidenum">
              <a:rPr lang="es-ES" altLang="es-ES" sz="1400" smtClean="0"/>
              <a:pPr>
                <a:spcBef>
                  <a:spcPct val="0"/>
                </a:spcBef>
                <a:buClrTx/>
                <a:buFontTx/>
                <a:buNone/>
              </a:pPr>
              <a:t>61</a:t>
            </a:fld>
            <a:endParaRPr lang="es-ES" altLang="es-ES" sz="1400"/>
          </a:p>
        </p:txBody>
      </p:sp>
      <p:sp>
        <p:nvSpPr>
          <p:cNvPr id="53251" name="Rectangle 1">
            <a:extLst>
              <a:ext uri="{FF2B5EF4-FFF2-40B4-BE49-F238E27FC236}">
                <a16:creationId xmlns:a16="http://schemas.microsoft.com/office/drawing/2014/main" id="{E9A1882A-1835-0740-F3C4-DB2FAB04B504}"/>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2" name="Rectangle 2">
            <a:extLst>
              <a:ext uri="{FF2B5EF4-FFF2-40B4-BE49-F238E27FC236}">
                <a16:creationId xmlns:a16="http://schemas.microsoft.com/office/drawing/2014/main" id="{801D3417-B80F-43A2-A8A9-57E5CD6E6C8F}"/>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8">
            <a:extLst>
              <a:ext uri="{FF2B5EF4-FFF2-40B4-BE49-F238E27FC236}">
                <a16:creationId xmlns:a16="http://schemas.microsoft.com/office/drawing/2014/main" id="{E17C1F9D-004E-0ECF-4A83-439170270B6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5A1E09C9-7C13-4405-A6A2-AE0D5CAEE9CF}" type="slidenum">
              <a:rPr lang="es-ES" altLang="es-ES" sz="1400" smtClean="0"/>
              <a:pPr>
                <a:spcBef>
                  <a:spcPct val="0"/>
                </a:spcBef>
                <a:buClrTx/>
                <a:buFontTx/>
                <a:buNone/>
              </a:pPr>
              <a:t>62</a:t>
            </a:fld>
            <a:endParaRPr lang="es-ES" altLang="es-ES" sz="1400"/>
          </a:p>
        </p:txBody>
      </p:sp>
      <p:sp>
        <p:nvSpPr>
          <p:cNvPr id="55299" name="Rectangle 1">
            <a:extLst>
              <a:ext uri="{FF2B5EF4-FFF2-40B4-BE49-F238E27FC236}">
                <a16:creationId xmlns:a16="http://schemas.microsoft.com/office/drawing/2014/main" id="{550C9C18-D98A-7546-1D1F-50A5AC6AC842}"/>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300" name="Rectangle 2">
            <a:extLst>
              <a:ext uri="{FF2B5EF4-FFF2-40B4-BE49-F238E27FC236}">
                <a16:creationId xmlns:a16="http://schemas.microsoft.com/office/drawing/2014/main" id="{ABCCFD48-952F-5343-4903-875DC32B3149}"/>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8">
            <a:extLst>
              <a:ext uri="{FF2B5EF4-FFF2-40B4-BE49-F238E27FC236}">
                <a16:creationId xmlns:a16="http://schemas.microsoft.com/office/drawing/2014/main" id="{47132CCC-77CC-92FF-B5E6-D61C3D62CAA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C6614C9-9370-4B2A-BCFE-1AABE631A8FC}" type="slidenum">
              <a:rPr lang="es-ES" altLang="es-ES" sz="1400" smtClean="0"/>
              <a:pPr>
                <a:spcBef>
                  <a:spcPct val="0"/>
                </a:spcBef>
                <a:buClrTx/>
                <a:buFontTx/>
                <a:buNone/>
              </a:pPr>
              <a:t>63</a:t>
            </a:fld>
            <a:endParaRPr lang="es-ES" altLang="es-ES" sz="1400"/>
          </a:p>
        </p:txBody>
      </p:sp>
      <p:sp>
        <p:nvSpPr>
          <p:cNvPr id="57347" name="Rectangle 1">
            <a:extLst>
              <a:ext uri="{FF2B5EF4-FFF2-40B4-BE49-F238E27FC236}">
                <a16:creationId xmlns:a16="http://schemas.microsoft.com/office/drawing/2014/main" id="{AACA97E3-8BDA-F92C-DEB9-08DC00732C3E}"/>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8" name="Rectangle 2">
            <a:extLst>
              <a:ext uri="{FF2B5EF4-FFF2-40B4-BE49-F238E27FC236}">
                <a16:creationId xmlns:a16="http://schemas.microsoft.com/office/drawing/2014/main" id="{F9276E46-0FF2-DDE2-1371-4A833E9FDED4}"/>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8">
            <a:extLst>
              <a:ext uri="{FF2B5EF4-FFF2-40B4-BE49-F238E27FC236}">
                <a16:creationId xmlns:a16="http://schemas.microsoft.com/office/drawing/2014/main" id="{9AC886F8-6743-F487-1D7F-10B97365247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6F0A179-8693-4A36-B062-12D99FE972E0}" type="slidenum">
              <a:rPr lang="es-ES" altLang="es-ES" sz="1400" smtClean="0"/>
              <a:pPr>
                <a:spcBef>
                  <a:spcPct val="0"/>
                </a:spcBef>
                <a:buClrTx/>
                <a:buFontTx/>
                <a:buNone/>
              </a:pPr>
              <a:t>64</a:t>
            </a:fld>
            <a:endParaRPr lang="es-ES" altLang="es-ES" sz="1400"/>
          </a:p>
        </p:txBody>
      </p:sp>
      <p:sp>
        <p:nvSpPr>
          <p:cNvPr id="59395" name="Rectangle 1">
            <a:extLst>
              <a:ext uri="{FF2B5EF4-FFF2-40B4-BE49-F238E27FC236}">
                <a16:creationId xmlns:a16="http://schemas.microsoft.com/office/drawing/2014/main" id="{F8A3326D-557A-B6BE-30B6-BFE904A49058}"/>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6" name="Rectangle 2">
            <a:extLst>
              <a:ext uri="{FF2B5EF4-FFF2-40B4-BE49-F238E27FC236}">
                <a16:creationId xmlns:a16="http://schemas.microsoft.com/office/drawing/2014/main" id="{21AE2949-01F0-43E2-99C8-686D0490D152}"/>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8">
            <a:extLst>
              <a:ext uri="{FF2B5EF4-FFF2-40B4-BE49-F238E27FC236}">
                <a16:creationId xmlns:a16="http://schemas.microsoft.com/office/drawing/2014/main" id="{A2F28FF0-5B83-A5FA-6E3E-ABF3313C4F1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90758BC-C876-4293-8977-41B83A0C2F49}" type="slidenum">
              <a:rPr lang="es-ES" altLang="es-ES" sz="1400" smtClean="0"/>
              <a:pPr>
                <a:spcBef>
                  <a:spcPct val="0"/>
                </a:spcBef>
                <a:buClrTx/>
                <a:buFontTx/>
                <a:buNone/>
              </a:pPr>
              <a:t>65</a:t>
            </a:fld>
            <a:endParaRPr lang="es-ES" altLang="es-ES" sz="1400"/>
          </a:p>
        </p:txBody>
      </p:sp>
      <p:sp>
        <p:nvSpPr>
          <p:cNvPr id="61443" name="Rectangle 1">
            <a:extLst>
              <a:ext uri="{FF2B5EF4-FFF2-40B4-BE49-F238E27FC236}">
                <a16:creationId xmlns:a16="http://schemas.microsoft.com/office/drawing/2014/main" id="{08CDB66F-B044-C140-E516-3C8F875EA0D0}"/>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4" name="Rectangle 2">
            <a:extLst>
              <a:ext uri="{FF2B5EF4-FFF2-40B4-BE49-F238E27FC236}">
                <a16:creationId xmlns:a16="http://schemas.microsoft.com/office/drawing/2014/main" id="{21207889-0DE9-F693-FA56-0595500B9A44}"/>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a:extLst>
              <a:ext uri="{FF2B5EF4-FFF2-40B4-BE49-F238E27FC236}">
                <a16:creationId xmlns:a16="http://schemas.microsoft.com/office/drawing/2014/main" id="{8B5C06A0-482B-CFD1-3DDB-676D388EAE2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1491F3D1-5CAF-4CFF-B5A5-0CCCA587E8D0}" type="slidenum">
              <a:rPr lang="es-ES" altLang="es-ES" sz="1400" smtClean="0"/>
              <a:pPr>
                <a:spcBef>
                  <a:spcPct val="0"/>
                </a:spcBef>
                <a:buClrTx/>
                <a:buFontTx/>
                <a:buNone/>
              </a:pPr>
              <a:t>66</a:t>
            </a:fld>
            <a:endParaRPr lang="es-ES" altLang="es-ES" sz="1400"/>
          </a:p>
        </p:txBody>
      </p:sp>
      <p:sp>
        <p:nvSpPr>
          <p:cNvPr id="63491" name="Rectangle 1">
            <a:extLst>
              <a:ext uri="{FF2B5EF4-FFF2-40B4-BE49-F238E27FC236}">
                <a16:creationId xmlns:a16="http://schemas.microsoft.com/office/drawing/2014/main" id="{F0B6C700-4D74-A3ED-EF2B-0292C5E57F5F}"/>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2" name="Rectangle 2">
            <a:extLst>
              <a:ext uri="{FF2B5EF4-FFF2-40B4-BE49-F238E27FC236}">
                <a16:creationId xmlns:a16="http://schemas.microsoft.com/office/drawing/2014/main" id="{E3CEFF58-8DB2-6084-1EE8-E7E1CB33AA63}"/>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8">
            <a:extLst>
              <a:ext uri="{FF2B5EF4-FFF2-40B4-BE49-F238E27FC236}">
                <a16:creationId xmlns:a16="http://schemas.microsoft.com/office/drawing/2014/main" id="{E889E4F8-2A9D-C94C-59E0-01E1E60489C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1EA77B4-86CE-473C-A538-36BD59BDF2CF}" type="slidenum">
              <a:rPr lang="es-ES" altLang="es-ES" sz="1400" smtClean="0"/>
              <a:pPr>
                <a:spcBef>
                  <a:spcPct val="0"/>
                </a:spcBef>
                <a:buClrTx/>
                <a:buFontTx/>
                <a:buNone/>
              </a:pPr>
              <a:t>67</a:t>
            </a:fld>
            <a:endParaRPr lang="es-ES" altLang="es-ES" sz="1400"/>
          </a:p>
        </p:txBody>
      </p:sp>
      <p:sp>
        <p:nvSpPr>
          <p:cNvPr id="65539" name="Rectangle 1">
            <a:extLst>
              <a:ext uri="{FF2B5EF4-FFF2-40B4-BE49-F238E27FC236}">
                <a16:creationId xmlns:a16="http://schemas.microsoft.com/office/drawing/2014/main" id="{D98303C1-49B5-DEED-E14C-ECCF7562C495}"/>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40" name="Rectangle 2">
            <a:extLst>
              <a:ext uri="{FF2B5EF4-FFF2-40B4-BE49-F238E27FC236}">
                <a16:creationId xmlns:a16="http://schemas.microsoft.com/office/drawing/2014/main" id="{3B260B4F-1F22-E008-A98A-EBA8A9E6E100}"/>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8">
            <a:extLst>
              <a:ext uri="{FF2B5EF4-FFF2-40B4-BE49-F238E27FC236}">
                <a16:creationId xmlns:a16="http://schemas.microsoft.com/office/drawing/2014/main" id="{331B8405-DE2B-B044-A5BD-EBE8D62F0C0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CC1FCFB0-EEE8-43CA-8B1B-D7B2EAACA390}" type="slidenum">
              <a:rPr lang="es-ES" altLang="es-ES" sz="1400" smtClean="0"/>
              <a:pPr>
                <a:spcBef>
                  <a:spcPct val="0"/>
                </a:spcBef>
                <a:buClrTx/>
                <a:buFontTx/>
                <a:buNone/>
              </a:pPr>
              <a:t>68</a:t>
            </a:fld>
            <a:endParaRPr lang="es-ES" altLang="es-ES" sz="1400"/>
          </a:p>
        </p:txBody>
      </p:sp>
      <p:sp>
        <p:nvSpPr>
          <p:cNvPr id="67587" name="Rectangle 1">
            <a:extLst>
              <a:ext uri="{FF2B5EF4-FFF2-40B4-BE49-F238E27FC236}">
                <a16:creationId xmlns:a16="http://schemas.microsoft.com/office/drawing/2014/main" id="{C0102FBC-EE86-ED60-0D63-156B258D1D1D}"/>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8" name="Rectangle 2">
            <a:extLst>
              <a:ext uri="{FF2B5EF4-FFF2-40B4-BE49-F238E27FC236}">
                <a16:creationId xmlns:a16="http://schemas.microsoft.com/office/drawing/2014/main" id="{B4BFA75D-9761-5CD0-DC8E-5FD1BA5656FD}"/>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8">
            <a:extLst>
              <a:ext uri="{FF2B5EF4-FFF2-40B4-BE49-F238E27FC236}">
                <a16:creationId xmlns:a16="http://schemas.microsoft.com/office/drawing/2014/main" id="{74A35B7C-898F-1DEB-A0E9-6C69A390C03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B14613B-2B13-47FE-B310-D0BAB7FB1BC4}" type="slidenum">
              <a:rPr lang="es-ES" altLang="es-ES" sz="1400" smtClean="0"/>
              <a:pPr>
                <a:spcBef>
                  <a:spcPct val="0"/>
                </a:spcBef>
                <a:buClrTx/>
                <a:buFontTx/>
                <a:buNone/>
              </a:pPr>
              <a:t>69</a:t>
            </a:fld>
            <a:endParaRPr lang="es-ES" altLang="es-ES" sz="1400"/>
          </a:p>
        </p:txBody>
      </p:sp>
      <p:sp>
        <p:nvSpPr>
          <p:cNvPr id="69635" name="Rectangle 1">
            <a:extLst>
              <a:ext uri="{FF2B5EF4-FFF2-40B4-BE49-F238E27FC236}">
                <a16:creationId xmlns:a16="http://schemas.microsoft.com/office/drawing/2014/main" id="{40A21FE9-2D7F-BCC2-2EDF-B074AA766CA9}"/>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6" name="Rectangle 2">
            <a:extLst>
              <a:ext uri="{FF2B5EF4-FFF2-40B4-BE49-F238E27FC236}">
                <a16:creationId xmlns:a16="http://schemas.microsoft.com/office/drawing/2014/main" id="{2FD11030-4887-BAC1-E3EC-07B5AB4D0056}"/>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8">
            <a:extLst>
              <a:ext uri="{FF2B5EF4-FFF2-40B4-BE49-F238E27FC236}">
                <a16:creationId xmlns:a16="http://schemas.microsoft.com/office/drawing/2014/main" id="{7A1FCBF9-9FCE-AA5E-B186-9A889CE36CD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CDDE19E9-42CE-4E1E-9EAE-E87D5436AF3A}" type="slidenum">
              <a:rPr lang="es-ES" altLang="es-ES" sz="1400" smtClean="0"/>
              <a:pPr>
                <a:spcBef>
                  <a:spcPct val="0"/>
                </a:spcBef>
                <a:buClrTx/>
                <a:buFontTx/>
                <a:buNone/>
              </a:pPr>
              <a:t>70</a:t>
            </a:fld>
            <a:endParaRPr lang="es-ES" altLang="es-ES" sz="1400"/>
          </a:p>
        </p:txBody>
      </p:sp>
      <p:sp>
        <p:nvSpPr>
          <p:cNvPr id="71683" name="Rectangle 1">
            <a:extLst>
              <a:ext uri="{FF2B5EF4-FFF2-40B4-BE49-F238E27FC236}">
                <a16:creationId xmlns:a16="http://schemas.microsoft.com/office/drawing/2014/main" id="{A1D2C541-5013-DA4E-3FAC-B99AA5CB3A24}"/>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4" name="Rectangle 2">
            <a:extLst>
              <a:ext uri="{FF2B5EF4-FFF2-40B4-BE49-F238E27FC236}">
                <a16:creationId xmlns:a16="http://schemas.microsoft.com/office/drawing/2014/main" id="{CDE24715-4441-F5D0-E509-6FD5A2707208}"/>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8">
            <a:extLst>
              <a:ext uri="{FF2B5EF4-FFF2-40B4-BE49-F238E27FC236}">
                <a16:creationId xmlns:a16="http://schemas.microsoft.com/office/drawing/2014/main" id="{0191467F-0152-AFC1-8708-BAC436F1970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D572D7E-4CC4-4073-837C-C78269595D2A}" type="slidenum">
              <a:rPr lang="es-ES" altLang="es-ES" sz="1400" smtClean="0"/>
              <a:pPr>
                <a:spcBef>
                  <a:spcPct val="0"/>
                </a:spcBef>
                <a:buClrTx/>
                <a:buFontTx/>
                <a:buNone/>
              </a:pPr>
              <a:t>43</a:t>
            </a:fld>
            <a:endParaRPr lang="es-ES" altLang="es-ES" sz="1400"/>
          </a:p>
        </p:txBody>
      </p:sp>
      <p:sp>
        <p:nvSpPr>
          <p:cNvPr id="17411" name="Text Box 1">
            <a:extLst>
              <a:ext uri="{FF2B5EF4-FFF2-40B4-BE49-F238E27FC236}">
                <a16:creationId xmlns:a16="http://schemas.microsoft.com/office/drawing/2014/main" id="{AFD36588-5CC5-2D81-D8F5-094A2045E204}"/>
              </a:ext>
            </a:extLst>
          </p:cNvPr>
          <p:cNvSpPr txBox="1">
            <a:spLocks noChangeArrowheads="1"/>
          </p:cNvSpPr>
          <p:nvPr/>
        </p:nvSpPr>
        <p:spPr bwMode="auto">
          <a:xfrm>
            <a:off x="4279900" y="10156825"/>
            <a:ext cx="32766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B4E26862-FA64-4508-80BE-93B4AC4AC33A}" type="slidenum">
              <a:rPr lang="es-ES" altLang="es-ES" sz="1400"/>
              <a:pPr algn="r" eaLnBrk="1">
                <a:lnSpc>
                  <a:spcPct val="93000"/>
                </a:lnSpc>
                <a:spcBef>
                  <a:spcPct val="0"/>
                </a:spcBef>
                <a:buClrTx/>
                <a:buFontTx/>
                <a:buNone/>
              </a:pPr>
              <a:t>43</a:t>
            </a:fld>
            <a:endParaRPr lang="es-ES" altLang="es-ES" sz="1400"/>
          </a:p>
        </p:txBody>
      </p:sp>
      <p:sp>
        <p:nvSpPr>
          <p:cNvPr id="17412" name="Rectangle 2">
            <a:extLst>
              <a:ext uri="{FF2B5EF4-FFF2-40B4-BE49-F238E27FC236}">
                <a16:creationId xmlns:a16="http://schemas.microsoft.com/office/drawing/2014/main" id="{665AF290-74B2-74CF-3989-8F6BAD0D1B99}"/>
              </a:ext>
            </a:extLst>
          </p:cNvPr>
          <p:cNvSpPr>
            <a:spLocks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3" name="Rectangle 3">
            <a:extLst>
              <a:ext uri="{FF2B5EF4-FFF2-40B4-BE49-F238E27FC236}">
                <a16:creationId xmlns:a16="http://schemas.microsoft.com/office/drawing/2014/main" id="{F3DEEA73-878E-2AFD-F47B-0750441331F5}"/>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8">
            <a:extLst>
              <a:ext uri="{FF2B5EF4-FFF2-40B4-BE49-F238E27FC236}">
                <a16:creationId xmlns:a16="http://schemas.microsoft.com/office/drawing/2014/main" id="{58938F91-C31D-C7CD-A4D8-E338B7D7C08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A1A81C65-5B38-424A-A339-A5A16EB01AE4}" type="slidenum">
              <a:rPr lang="es-ES" altLang="es-ES" sz="1400" smtClean="0"/>
              <a:pPr>
                <a:spcBef>
                  <a:spcPct val="0"/>
                </a:spcBef>
                <a:buClrTx/>
                <a:buFontTx/>
                <a:buNone/>
              </a:pPr>
              <a:t>71</a:t>
            </a:fld>
            <a:endParaRPr lang="es-ES" altLang="es-ES" sz="1400"/>
          </a:p>
        </p:txBody>
      </p:sp>
      <p:sp>
        <p:nvSpPr>
          <p:cNvPr id="73731" name="Rectangle 1">
            <a:extLst>
              <a:ext uri="{FF2B5EF4-FFF2-40B4-BE49-F238E27FC236}">
                <a16:creationId xmlns:a16="http://schemas.microsoft.com/office/drawing/2014/main" id="{2C0526CF-A4FC-9A62-3506-F5A5929313AD}"/>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2" name="Rectangle 2">
            <a:extLst>
              <a:ext uri="{FF2B5EF4-FFF2-40B4-BE49-F238E27FC236}">
                <a16:creationId xmlns:a16="http://schemas.microsoft.com/office/drawing/2014/main" id="{58181F84-D6F3-2442-C5FC-2FA8AA7B6D9A}"/>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8">
            <a:extLst>
              <a:ext uri="{FF2B5EF4-FFF2-40B4-BE49-F238E27FC236}">
                <a16:creationId xmlns:a16="http://schemas.microsoft.com/office/drawing/2014/main" id="{1918BB06-BB2E-C91C-9810-F5A3391ECFF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EB9A357-3A2A-4648-892A-0D038A29AE67}" type="slidenum">
              <a:rPr lang="es-ES" altLang="es-ES" sz="1400" smtClean="0"/>
              <a:pPr>
                <a:spcBef>
                  <a:spcPct val="0"/>
                </a:spcBef>
                <a:buClrTx/>
                <a:buFontTx/>
                <a:buNone/>
              </a:pPr>
              <a:t>72</a:t>
            </a:fld>
            <a:endParaRPr lang="es-ES" altLang="es-ES" sz="1400"/>
          </a:p>
        </p:txBody>
      </p:sp>
      <p:sp>
        <p:nvSpPr>
          <p:cNvPr id="75779" name="Rectangle 1">
            <a:extLst>
              <a:ext uri="{FF2B5EF4-FFF2-40B4-BE49-F238E27FC236}">
                <a16:creationId xmlns:a16="http://schemas.microsoft.com/office/drawing/2014/main" id="{A5687DF0-2B9A-B592-624D-2592C5BD118A}"/>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80" name="Rectangle 2">
            <a:extLst>
              <a:ext uri="{FF2B5EF4-FFF2-40B4-BE49-F238E27FC236}">
                <a16:creationId xmlns:a16="http://schemas.microsoft.com/office/drawing/2014/main" id="{4C092BA1-E0BC-FF72-E89E-586ECF093C59}"/>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8">
            <a:extLst>
              <a:ext uri="{FF2B5EF4-FFF2-40B4-BE49-F238E27FC236}">
                <a16:creationId xmlns:a16="http://schemas.microsoft.com/office/drawing/2014/main" id="{45D1FCAC-1BEE-A5D2-A94D-6E2E684793E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3D5A302-65DE-4007-A6E7-F3DFFBA18371}" type="slidenum">
              <a:rPr lang="es-ES" altLang="es-ES" sz="1400" smtClean="0"/>
              <a:pPr>
                <a:spcBef>
                  <a:spcPct val="0"/>
                </a:spcBef>
                <a:buClrTx/>
                <a:buFontTx/>
                <a:buNone/>
              </a:pPr>
              <a:t>73</a:t>
            </a:fld>
            <a:endParaRPr lang="es-ES" altLang="es-ES" sz="1400"/>
          </a:p>
        </p:txBody>
      </p:sp>
      <p:sp>
        <p:nvSpPr>
          <p:cNvPr id="77827" name="Rectangle 1">
            <a:extLst>
              <a:ext uri="{FF2B5EF4-FFF2-40B4-BE49-F238E27FC236}">
                <a16:creationId xmlns:a16="http://schemas.microsoft.com/office/drawing/2014/main" id="{BD6BA83F-0ED1-B3E6-8E20-055D76A8A467}"/>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8" name="Rectangle 2">
            <a:extLst>
              <a:ext uri="{FF2B5EF4-FFF2-40B4-BE49-F238E27FC236}">
                <a16:creationId xmlns:a16="http://schemas.microsoft.com/office/drawing/2014/main" id="{511EF758-5B2E-2F5D-5B98-E319AC9C4DDE}"/>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8">
            <a:extLst>
              <a:ext uri="{FF2B5EF4-FFF2-40B4-BE49-F238E27FC236}">
                <a16:creationId xmlns:a16="http://schemas.microsoft.com/office/drawing/2014/main" id="{E3CFF0BC-0058-314C-093D-472C88465BA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6A1B277C-883A-4A2C-BD69-AF2A485A8973}" type="slidenum">
              <a:rPr lang="es-ES" altLang="es-ES" sz="1400" smtClean="0"/>
              <a:pPr>
                <a:spcBef>
                  <a:spcPct val="0"/>
                </a:spcBef>
                <a:buClrTx/>
                <a:buFontTx/>
                <a:buNone/>
              </a:pPr>
              <a:t>74</a:t>
            </a:fld>
            <a:endParaRPr lang="es-ES" altLang="es-ES" sz="1400"/>
          </a:p>
        </p:txBody>
      </p:sp>
      <p:sp>
        <p:nvSpPr>
          <p:cNvPr id="79875" name="Rectangle 1">
            <a:extLst>
              <a:ext uri="{FF2B5EF4-FFF2-40B4-BE49-F238E27FC236}">
                <a16:creationId xmlns:a16="http://schemas.microsoft.com/office/drawing/2014/main" id="{891B0CE6-D997-06B6-546B-C56AEA70C6FC}"/>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6" name="Rectangle 2">
            <a:extLst>
              <a:ext uri="{FF2B5EF4-FFF2-40B4-BE49-F238E27FC236}">
                <a16:creationId xmlns:a16="http://schemas.microsoft.com/office/drawing/2014/main" id="{15993206-A077-3C82-57C0-A48E364C6D63}"/>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8">
            <a:extLst>
              <a:ext uri="{FF2B5EF4-FFF2-40B4-BE49-F238E27FC236}">
                <a16:creationId xmlns:a16="http://schemas.microsoft.com/office/drawing/2014/main" id="{AC494EEA-34EE-4785-8B76-2AC4FCE7B11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9048B03F-7A2C-4273-87CC-79C4C0C5242B}" type="slidenum">
              <a:rPr lang="es-ES" altLang="es-ES" sz="1400" smtClean="0"/>
              <a:pPr>
                <a:spcBef>
                  <a:spcPct val="0"/>
                </a:spcBef>
                <a:buClrTx/>
                <a:buFontTx/>
                <a:buNone/>
              </a:pPr>
              <a:t>75</a:t>
            </a:fld>
            <a:endParaRPr lang="es-ES" altLang="es-ES" sz="1400"/>
          </a:p>
        </p:txBody>
      </p:sp>
      <p:sp>
        <p:nvSpPr>
          <p:cNvPr id="81923" name="Rectangle 1">
            <a:extLst>
              <a:ext uri="{FF2B5EF4-FFF2-40B4-BE49-F238E27FC236}">
                <a16:creationId xmlns:a16="http://schemas.microsoft.com/office/drawing/2014/main" id="{858B756F-AFC7-5C0A-C4EB-CB934C1B8CC9}"/>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4" name="Rectangle 2">
            <a:extLst>
              <a:ext uri="{FF2B5EF4-FFF2-40B4-BE49-F238E27FC236}">
                <a16:creationId xmlns:a16="http://schemas.microsoft.com/office/drawing/2014/main" id="{1BB8C0DA-015F-303C-05C9-FBC11D3A0FC3}"/>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8">
            <a:extLst>
              <a:ext uri="{FF2B5EF4-FFF2-40B4-BE49-F238E27FC236}">
                <a16:creationId xmlns:a16="http://schemas.microsoft.com/office/drawing/2014/main" id="{D47E8BE3-E3A9-9A1D-6AD0-0623792711D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901502DD-E753-495B-8F91-2A26B3E51B8B}" type="slidenum">
              <a:rPr lang="es-ES" altLang="es-ES" sz="1400" smtClean="0"/>
              <a:pPr>
                <a:spcBef>
                  <a:spcPct val="0"/>
                </a:spcBef>
                <a:buClrTx/>
                <a:buFontTx/>
                <a:buNone/>
              </a:pPr>
              <a:t>76</a:t>
            </a:fld>
            <a:endParaRPr lang="es-ES" altLang="es-ES" sz="1400"/>
          </a:p>
        </p:txBody>
      </p:sp>
      <p:sp>
        <p:nvSpPr>
          <p:cNvPr id="83971" name="Rectangle 1">
            <a:extLst>
              <a:ext uri="{FF2B5EF4-FFF2-40B4-BE49-F238E27FC236}">
                <a16:creationId xmlns:a16="http://schemas.microsoft.com/office/drawing/2014/main" id="{A5459D52-FF63-77AF-4DC0-986DA4595BB2}"/>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2" name="Rectangle 2">
            <a:extLst>
              <a:ext uri="{FF2B5EF4-FFF2-40B4-BE49-F238E27FC236}">
                <a16:creationId xmlns:a16="http://schemas.microsoft.com/office/drawing/2014/main" id="{3ED88CB3-10F8-B9A2-A93A-E0CA6118E57B}"/>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8">
            <a:extLst>
              <a:ext uri="{FF2B5EF4-FFF2-40B4-BE49-F238E27FC236}">
                <a16:creationId xmlns:a16="http://schemas.microsoft.com/office/drawing/2014/main" id="{BDF9F235-8CA7-62B9-6E1C-8513234F4C6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BC9BA26-7719-45E0-9D72-B3CB3D359880}" type="slidenum">
              <a:rPr lang="es-ES" altLang="es-ES" sz="1400" smtClean="0"/>
              <a:pPr>
                <a:spcBef>
                  <a:spcPct val="0"/>
                </a:spcBef>
                <a:buClrTx/>
                <a:buFontTx/>
                <a:buNone/>
              </a:pPr>
              <a:t>77</a:t>
            </a:fld>
            <a:endParaRPr lang="es-ES" altLang="es-ES" sz="1400"/>
          </a:p>
        </p:txBody>
      </p:sp>
      <p:sp>
        <p:nvSpPr>
          <p:cNvPr id="86019" name="Rectangle 1">
            <a:extLst>
              <a:ext uri="{FF2B5EF4-FFF2-40B4-BE49-F238E27FC236}">
                <a16:creationId xmlns:a16="http://schemas.microsoft.com/office/drawing/2014/main" id="{52D88FCF-030A-DB52-37BF-1CD644D40EAF}"/>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6020" name="Rectangle 2">
            <a:extLst>
              <a:ext uri="{FF2B5EF4-FFF2-40B4-BE49-F238E27FC236}">
                <a16:creationId xmlns:a16="http://schemas.microsoft.com/office/drawing/2014/main" id="{9AF51275-1F74-282F-1AB6-5FCAF0BDEE71}"/>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8">
            <a:extLst>
              <a:ext uri="{FF2B5EF4-FFF2-40B4-BE49-F238E27FC236}">
                <a16:creationId xmlns:a16="http://schemas.microsoft.com/office/drawing/2014/main" id="{123B7AE5-5C0D-8878-80FA-0926420A2F2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6077B167-EFF5-4D38-9B83-20762EC1DFD4}" type="slidenum">
              <a:rPr lang="es-ES" altLang="es-ES" sz="1400" smtClean="0"/>
              <a:pPr>
                <a:spcBef>
                  <a:spcPct val="0"/>
                </a:spcBef>
                <a:buClrTx/>
                <a:buFontTx/>
                <a:buNone/>
              </a:pPr>
              <a:t>78</a:t>
            </a:fld>
            <a:endParaRPr lang="es-ES" altLang="es-ES" sz="1400"/>
          </a:p>
        </p:txBody>
      </p:sp>
      <p:sp>
        <p:nvSpPr>
          <p:cNvPr id="88067" name="Rectangle 1">
            <a:extLst>
              <a:ext uri="{FF2B5EF4-FFF2-40B4-BE49-F238E27FC236}">
                <a16:creationId xmlns:a16="http://schemas.microsoft.com/office/drawing/2014/main" id="{F2861D9C-76E1-40FC-0F36-E85FA868EC73}"/>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8068" name="Rectangle 2">
            <a:extLst>
              <a:ext uri="{FF2B5EF4-FFF2-40B4-BE49-F238E27FC236}">
                <a16:creationId xmlns:a16="http://schemas.microsoft.com/office/drawing/2014/main" id="{B6F8863B-6560-E3A9-829B-493D91ADD985}"/>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8">
            <a:extLst>
              <a:ext uri="{FF2B5EF4-FFF2-40B4-BE49-F238E27FC236}">
                <a16:creationId xmlns:a16="http://schemas.microsoft.com/office/drawing/2014/main" id="{E82429D4-23F5-1BB2-14DC-0840D5E26DC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BD00CE7-7B4E-420E-A8FB-02D44ABF8482}" type="slidenum">
              <a:rPr lang="es-ES" altLang="es-ES" sz="1400" smtClean="0"/>
              <a:pPr>
                <a:spcBef>
                  <a:spcPct val="0"/>
                </a:spcBef>
                <a:buClrTx/>
                <a:buFontTx/>
                <a:buNone/>
              </a:pPr>
              <a:t>79</a:t>
            </a:fld>
            <a:endParaRPr lang="es-ES" altLang="es-ES" sz="1400"/>
          </a:p>
        </p:txBody>
      </p:sp>
      <p:sp>
        <p:nvSpPr>
          <p:cNvPr id="90115" name="Rectangle 1">
            <a:extLst>
              <a:ext uri="{FF2B5EF4-FFF2-40B4-BE49-F238E27FC236}">
                <a16:creationId xmlns:a16="http://schemas.microsoft.com/office/drawing/2014/main" id="{D53077F2-1CB7-7775-CD09-4057E79E15C5}"/>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0116" name="Rectangle 2">
            <a:extLst>
              <a:ext uri="{FF2B5EF4-FFF2-40B4-BE49-F238E27FC236}">
                <a16:creationId xmlns:a16="http://schemas.microsoft.com/office/drawing/2014/main" id="{7AB70087-6FCF-7557-ECE4-1F320A24DD4A}"/>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8">
            <a:extLst>
              <a:ext uri="{FF2B5EF4-FFF2-40B4-BE49-F238E27FC236}">
                <a16:creationId xmlns:a16="http://schemas.microsoft.com/office/drawing/2014/main" id="{03F54EF7-2351-3D6A-F4E2-3D1783A3856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5448EF1-A040-4B2F-8089-2439F0ABC838}" type="slidenum">
              <a:rPr lang="es-ES" altLang="es-ES" sz="1400" smtClean="0"/>
              <a:pPr>
                <a:spcBef>
                  <a:spcPct val="0"/>
                </a:spcBef>
                <a:buClrTx/>
                <a:buFontTx/>
                <a:buNone/>
              </a:pPr>
              <a:t>80</a:t>
            </a:fld>
            <a:endParaRPr lang="es-ES" altLang="es-ES" sz="1400"/>
          </a:p>
        </p:txBody>
      </p:sp>
      <p:sp>
        <p:nvSpPr>
          <p:cNvPr id="92163" name="Rectangle 1">
            <a:extLst>
              <a:ext uri="{FF2B5EF4-FFF2-40B4-BE49-F238E27FC236}">
                <a16:creationId xmlns:a16="http://schemas.microsoft.com/office/drawing/2014/main" id="{904C62A7-FF96-44AC-F4C6-38CC9DCE30AA}"/>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164" name="Rectangle 2">
            <a:extLst>
              <a:ext uri="{FF2B5EF4-FFF2-40B4-BE49-F238E27FC236}">
                <a16:creationId xmlns:a16="http://schemas.microsoft.com/office/drawing/2014/main" id="{DCEA74EB-29A2-C0EF-ED8D-3CB86F08A2C4}"/>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8">
            <a:extLst>
              <a:ext uri="{FF2B5EF4-FFF2-40B4-BE49-F238E27FC236}">
                <a16:creationId xmlns:a16="http://schemas.microsoft.com/office/drawing/2014/main" id="{292CD05A-3714-8020-65DE-FD762FDC19E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496A264-EA09-45C7-AADE-EFD5B9696002}" type="slidenum">
              <a:rPr lang="es-ES" altLang="es-ES" sz="1400" smtClean="0"/>
              <a:pPr>
                <a:spcBef>
                  <a:spcPct val="0"/>
                </a:spcBef>
                <a:buClrTx/>
                <a:buFontTx/>
                <a:buNone/>
              </a:pPr>
              <a:t>44</a:t>
            </a:fld>
            <a:endParaRPr lang="es-ES" altLang="es-ES" sz="1400"/>
          </a:p>
        </p:txBody>
      </p:sp>
      <p:sp>
        <p:nvSpPr>
          <p:cNvPr id="19459" name="Text Box 1">
            <a:extLst>
              <a:ext uri="{FF2B5EF4-FFF2-40B4-BE49-F238E27FC236}">
                <a16:creationId xmlns:a16="http://schemas.microsoft.com/office/drawing/2014/main" id="{69D82C83-32E4-4076-4FBE-ACB7203B852C}"/>
              </a:ext>
            </a:extLst>
          </p:cNvPr>
          <p:cNvSpPr txBox="1">
            <a:spLocks noChangeArrowheads="1"/>
          </p:cNvSpPr>
          <p:nvPr/>
        </p:nvSpPr>
        <p:spPr bwMode="auto">
          <a:xfrm>
            <a:off x="4279900" y="10156825"/>
            <a:ext cx="32766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44BDE6FB-5515-438C-A1A9-533902FD1B05}" type="slidenum">
              <a:rPr lang="es-ES" altLang="es-ES" sz="1400"/>
              <a:pPr algn="r" eaLnBrk="1">
                <a:lnSpc>
                  <a:spcPct val="93000"/>
                </a:lnSpc>
                <a:spcBef>
                  <a:spcPct val="0"/>
                </a:spcBef>
                <a:buClrTx/>
                <a:buFontTx/>
                <a:buNone/>
              </a:pPr>
              <a:t>44</a:t>
            </a:fld>
            <a:endParaRPr lang="es-ES" altLang="es-ES" sz="1400"/>
          </a:p>
        </p:txBody>
      </p:sp>
      <p:sp>
        <p:nvSpPr>
          <p:cNvPr id="19460" name="Rectangle 2">
            <a:extLst>
              <a:ext uri="{FF2B5EF4-FFF2-40B4-BE49-F238E27FC236}">
                <a16:creationId xmlns:a16="http://schemas.microsoft.com/office/drawing/2014/main" id="{BE561864-DFBC-04FD-2F77-3AF7093CFBAA}"/>
              </a:ext>
            </a:extLst>
          </p:cNvPr>
          <p:cNvSpPr>
            <a:spLocks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1" name="Rectangle 3">
            <a:extLst>
              <a:ext uri="{FF2B5EF4-FFF2-40B4-BE49-F238E27FC236}">
                <a16:creationId xmlns:a16="http://schemas.microsoft.com/office/drawing/2014/main" id="{D9F6FF91-3A26-6FE4-289C-9F60D1994769}"/>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8">
            <a:extLst>
              <a:ext uri="{FF2B5EF4-FFF2-40B4-BE49-F238E27FC236}">
                <a16:creationId xmlns:a16="http://schemas.microsoft.com/office/drawing/2014/main" id="{8C8F9BC1-FC88-A68F-B4BC-D7BA57F981E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9DCDA75B-AAE1-45F9-A932-BC62CE9DECA0}" type="slidenum">
              <a:rPr lang="es-ES" altLang="es-ES" sz="1400" smtClean="0"/>
              <a:pPr>
                <a:spcBef>
                  <a:spcPct val="0"/>
                </a:spcBef>
                <a:buClrTx/>
                <a:buFontTx/>
                <a:buNone/>
              </a:pPr>
              <a:t>81</a:t>
            </a:fld>
            <a:endParaRPr lang="es-ES" altLang="es-ES" sz="1400"/>
          </a:p>
        </p:txBody>
      </p:sp>
      <p:sp>
        <p:nvSpPr>
          <p:cNvPr id="94211" name="Rectangle 1">
            <a:extLst>
              <a:ext uri="{FF2B5EF4-FFF2-40B4-BE49-F238E27FC236}">
                <a16:creationId xmlns:a16="http://schemas.microsoft.com/office/drawing/2014/main" id="{C5A1E90E-830C-65EE-6AE3-59F12D6942B7}"/>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4212" name="Rectangle 2">
            <a:extLst>
              <a:ext uri="{FF2B5EF4-FFF2-40B4-BE49-F238E27FC236}">
                <a16:creationId xmlns:a16="http://schemas.microsoft.com/office/drawing/2014/main" id="{1A209D99-2EB8-DA91-85E7-563040E54375}"/>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8">
            <a:extLst>
              <a:ext uri="{FF2B5EF4-FFF2-40B4-BE49-F238E27FC236}">
                <a16:creationId xmlns:a16="http://schemas.microsoft.com/office/drawing/2014/main" id="{F89FE13F-9402-AAFE-5ED9-179A260BF2D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9233DB7-F0BF-4463-8F61-7338EC0F5008}" type="slidenum">
              <a:rPr lang="es-ES" altLang="es-ES" sz="1400" smtClean="0"/>
              <a:pPr>
                <a:spcBef>
                  <a:spcPct val="0"/>
                </a:spcBef>
                <a:buClrTx/>
                <a:buFontTx/>
                <a:buNone/>
              </a:pPr>
              <a:t>82</a:t>
            </a:fld>
            <a:endParaRPr lang="es-ES" altLang="es-ES" sz="1400"/>
          </a:p>
        </p:txBody>
      </p:sp>
      <p:sp>
        <p:nvSpPr>
          <p:cNvPr id="96259" name="Rectangle 1">
            <a:extLst>
              <a:ext uri="{FF2B5EF4-FFF2-40B4-BE49-F238E27FC236}">
                <a16:creationId xmlns:a16="http://schemas.microsoft.com/office/drawing/2014/main" id="{FB85D55E-F907-474D-6CA6-3FB9D8A0F6CF}"/>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6260" name="Rectangle 2">
            <a:extLst>
              <a:ext uri="{FF2B5EF4-FFF2-40B4-BE49-F238E27FC236}">
                <a16:creationId xmlns:a16="http://schemas.microsoft.com/office/drawing/2014/main" id="{90641C2C-5367-E31D-B288-C2AFC249CDF7}"/>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8">
            <a:extLst>
              <a:ext uri="{FF2B5EF4-FFF2-40B4-BE49-F238E27FC236}">
                <a16:creationId xmlns:a16="http://schemas.microsoft.com/office/drawing/2014/main" id="{0361FEA7-EDA9-7EBE-587B-5631CFA49D0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6EE35432-C763-4F9A-B652-C6C1CA9C9464}" type="slidenum">
              <a:rPr lang="es-ES" altLang="es-ES" sz="1400" smtClean="0"/>
              <a:pPr>
                <a:spcBef>
                  <a:spcPct val="0"/>
                </a:spcBef>
                <a:buClrTx/>
                <a:buFontTx/>
                <a:buNone/>
              </a:pPr>
              <a:t>83</a:t>
            </a:fld>
            <a:endParaRPr lang="es-ES" altLang="es-ES" sz="1400"/>
          </a:p>
        </p:txBody>
      </p:sp>
      <p:sp>
        <p:nvSpPr>
          <p:cNvPr id="98307" name="Rectangle 1">
            <a:extLst>
              <a:ext uri="{FF2B5EF4-FFF2-40B4-BE49-F238E27FC236}">
                <a16:creationId xmlns:a16="http://schemas.microsoft.com/office/drawing/2014/main" id="{D94CC3E3-2AE2-2F74-9551-14A27FAA9220}"/>
              </a:ext>
            </a:extLst>
          </p:cNvPr>
          <p:cNvSpPr>
            <a:spLocks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8" name="Rectangle 2">
            <a:extLst>
              <a:ext uri="{FF2B5EF4-FFF2-40B4-BE49-F238E27FC236}">
                <a16:creationId xmlns:a16="http://schemas.microsoft.com/office/drawing/2014/main" id="{2CE8FBCB-24D4-B030-B680-666A8B2FD99F}"/>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Rectangle 1">
            <a:extLst>
              <a:ext uri="{FF2B5EF4-FFF2-40B4-BE49-F238E27FC236}">
                <a16:creationId xmlns:a16="http://schemas.microsoft.com/office/drawing/2014/main" id="{B755588A-7738-F028-55F2-918ADB1EB111}"/>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6" name="Rectangle 2">
            <a:extLst>
              <a:ext uri="{FF2B5EF4-FFF2-40B4-BE49-F238E27FC236}">
                <a16:creationId xmlns:a16="http://schemas.microsoft.com/office/drawing/2014/main" id="{0AB1B2E0-23B3-233B-4CF7-C35A3AA267EB}"/>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Rectangle 1">
            <a:extLst>
              <a:ext uri="{FF2B5EF4-FFF2-40B4-BE49-F238E27FC236}">
                <a16:creationId xmlns:a16="http://schemas.microsoft.com/office/drawing/2014/main" id="{2BE0BBE8-FDCB-5C17-AF3E-D80ED9979843}"/>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0" name="Rectangle 2">
            <a:extLst>
              <a:ext uri="{FF2B5EF4-FFF2-40B4-BE49-F238E27FC236}">
                <a16:creationId xmlns:a16="http://schemas.microsoft.com/office/drawing/2014/main" id="{AF00DB9B-6795-DB21-C5BC-7B78493B7149}"/>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Rectangle 1">
            <a:extLst>
              <a:ext uri="{FF2B5EF4-FFF2-40B4-BE49-F238E27FC236}">
                <a16:creationId xmlns:a16="http://schemas.microsoft.com/office/drawing/2014/main" id="{FCAFA100-6EB6-9C7A-6433-1AD72A7723AA}"/>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4" name="Rectangle 2">
            <a:extLst>
              <a:ext uri="{FF2B5EF4-FFF2-40B4-BE49-F238E27FC236}">
                <a16:creationId xmlns:a16="http://schemas.microsoft.com/office/drawing/2014/main" id="{1354C815-212F-617A-CE46-179A3EAA86B6}"/>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Rectangle 1">
            <a:extLst>
              <a:ext uri="{FF2B5EF4-FFF2-40B4-BE49-F238E27FC236}">
                <a16:creationId xmlns:a16="http://schemas.microsoft.com/office/drawing/2014/main" id="{3970125E-6D0F-2C7C-DE46-C4083833151E}"/>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38" name="Rectangle 2">
            <a:extLst>
              <a:ext uri="{FF2B5EF4-FFF2-40B4-BE49-F238E27FC236}">
                <a16:creationId xmlns:a16="http://schemas.microsoft.com/office/drawing/2014/main" id="{D8350FAF-354C-2E63-93F7-406BAC6325C3}"/>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Rectangle 1">
            <a:extLst>
              <a:ext uri="{FF2B5EF4-FFF2-40B4-BE49-F238E27FC236}">
                <a16:creationId xmlns:a16="http://schemas.microsoft.com/office/drawing/2014/main" id="{5F374195-7DA4-F1A8-335A-98892DC17DB4}"/>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2" name="Rectangle 2">
            <a:extLst>
              <a:ext uri="{FF2B5EF4-FFF2-40B4-BE49-F238E27FC236}">
                <a16:creationId xmlns:a16="http://schemas.microsoft.com/office/drawing/2014/main" id="{ED91CDD7-AA35-6E91-78D7-9632A713A855}"/>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Rectangle 1">
            <a:extLst>
              <a:ext uri="{FF2B5EF4-FFF2-40B4-BE49-F238E27FC236}">
                <a16:creationId xmlns:a16="http://schemas.microsoft.com/office/drawing/2014/main" id="{5DDC16B7-E721-D919-8905-52DBE3AF5DBD}"/>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6" name="Rectangle 2">
            <a:extLst>
              <a:ext uri="{FF2B5EF4-FFF2-40B4-BE49-F238E27FC236}">
                <a16:creationId xmlns:a16="http://schemas.microsoft.com/office/drawing/2014/main" id="{1A1355F1-C544-5F37-4C51-5DEE37C02CAD}"/>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Rectangle 1">
            <a:extLst>
              <a:ext uri="{FF2B5EF4-FFF2-40B4-BE49-F238E27FC236}">
                <a16:creationId xmlns:a16="http://schemas.microsoft.com/office/drawing/2014/main" id="{5C243104-129F-04F5-3EBE-4685821AE7DC}"/>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0" name="Rectangle 2">
            <a:extLst>
              <a:ext uri="{FF2B5EF4-FFF2-40B4-BE49-F238E27FC236}">
                <a16:creationId xmlns:a16="http://schemas.microsoft.com/office/drawing/2014/main" id="{322BF2A3-792C-E1B1-3410-243CC3572C11}"/>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8">
            <a:extLst>
              <a:ext uri="{FF2B5EF4-FFF2-40B4-BE49-F238E27FC236}">
                <a16:creationId xmlns:a16="http://schemas.microsoft.com/office/drawing/2014/main" id="{4538A957-2DE1-EF57-CA49-488751F7920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002BA06-476E-4858-95EF-F9CEDF64E304}" type="slidenum">
              <a:rPr lang="es-ES" altLang="es-ES" sz="1400" smtClean="0"/>
              <a:pPr>
                <a:spcBef>
                  <a:spcPct val="0"/>
                </a:spcBef>
                <a:buClrTx/>
                <a:buFontTx/>
                <a:buNone/>
              </a:pPr>
              <a:t>46</a:t>
            </a:fld>
            <a:endParaRPr lang="es-ES" altLang="es-ES" sz="1400"/>
          </a:p>
        </p:txBody>
      </p:sp>
      <p:sp>
        <p:nvSpPr>
          <p:cNvPr id="22531" name="Text Box 1">
            <a:extLst>
              <a:ext uri="{FF2B5EF4-FFF2-40B4-BE49-F238E27FC236}">
                <a16:creationId xmlns:a16="http://schemas.microsoft.com/office/drawing/2014/main" id="{E84714A5-E291-7706-5B47-A8C3A645BAD1}"/>
              </a:ext>
            </a:extLst>
          </p:cNvPr>
          <p:cNvSpPr txBox="1">
            <a:spLocks noChangeArrowheads="1"/>
          </p:cNvSpPr>
          <p:nvPr/>
        </p:nvSpPr>
        <p:spPr bwMode="auto">
          <a:xfrm>
            <a:off x="4279900" y="10156825"/>
            <a:ext cx="32766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97B2847B-2CF4-4D3F-9292-679C25DEE300}" type="slidenum">
              <a:rPr lang="es-ES" altLang="es-ES" sz="1400"/>
              <a:pPr algn="r" eaLnBrk="1">
                <a:lnSpc>
                  <a:spcPct val="93000"/>
                </a:lnSpc>
                <a:spcBef>
                  <a:spcPct val="0"/>
                </a:spcBef>
                <a:buClrTx/>
                <a:buFontTx/>
                <a:buNone/>
              </a:pPr>
              <a:t>46</a:t>
            </a:fld>
            <a:endParaRPr lang="es-ES" altLang="es-ES" sz="1400"/>
          </a:p>
        </p:txBody>
      </p:sp>
      <p:sp>
        <p:nvSpPr>
          <p:cNvPr id="22532" name="Rectangle 2">
            <a:extLst>
              <a:ext uri="{FF2B5EF4-FFF2-40B4-BE49-F238E27FC236}">
                <a16:creationId xmlns:a16="http://schemas.microsoft.com/office/drawing/2014/main" id="{F90BD3EB-1758-7E1E-2410-E989894EDD0F}"/>
              </a:ext>
            </a:extLst>
          </p:cNvPr>
          <p:cNvSpPr>
            <a:spLocks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3" name="Rectangle 3">
            <a:extLst>
              <a:ext uri="{FF2B5EF4-FFF2-40B4-BE49-F238E27FC236}">
                <a16:creationId xmlns:a16="http://schemas.microsoft.com/office/drawing/2014/main" id="{9A80887C-E854-7AC3-56F6-1A049A1BC46D}"/>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Rectangle 1">
            <a:extLst>
              <a:ext uri="{FF2B5EF4-FFF2-40B4-BE49-F238E27FC236}">
                <a16:creationId xmlns:a16="http://schemas.microsoft.com/office/drawing/2014/main" id="{180E7641-6C25-4814-EEEA-AED2E0F9F96B}"/>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58" name="Rectangle 2">
            <a:extLst>
              <a:ext uri="{FF2B5EF4-FFF2-40B4-BE49-F238E27FC236}">
                <a16:creationId xmlns:a16="http://schemas.microsoft.com/office/drawing/2014/main" id="{AFAB268F-BAF2-E7F8-D8E0-D9DED64167B1}"/>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Rectangle 1">
            <a:extLst>
              <a:ext uri="{FF2B5EF4-FFF2-40B4-BE49-F238E27FC236}">
                <a16:creationId xmlns:a16="http://schemas.microsoft.com/office/drawing/2014/main" id="{A0B2651E-3194-AB70-8893-E51317A4E0A6}"/>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2" name="Rectangle 2">
            <a:extLst>
              <a:ext uri="{FF2B5EF4-FFF2-40B4-BE49-F238E27FC236}">
                <a16:creationId xmlns:a16="http://schemas.microsoft.com/office/drawing/2014/main" id="{2D1EE8C5-1C6E-8953-000A-FC3E9E2F1904}"/>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Rectangle 1">
            <a:extLst>
              <a:ext uri="{FF2B5EF4-FFF2-40B4-BE49-F238E27FC236}">
                <a16:creationId xmlns:a16="http://schemas.microsoft.com/office/drawing/2014/main" id="{9B9D9178-1673-738C-4C9E-CE4424F3A122}"/>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6" name="Rectangle 2">
            <a:extLst>
              <a:ext uri="{FF2B5EF4-FFF2-40B4-BE49-F238E27FC236}">
                <a16:creationId xmlns:a16="http://schemas.microsoft.com/office/drawing/2014/main" id="{75D52110-8542-4D1C-AC63-F7162CE7C5A1}"/>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29" name="Rectangle 1">
            <a:extLst>
              <a:ext uri="{FF2B5EF4-FFF2-40B4-BE49-F238E27FC236}">
                <a16:creationId xmlns:a16="http://schemas.microsoft.com/office/drawing/2014/main" id="{E2A533D4-A9B2-51C3-6A8C-C0B1E30B0372}"/>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0" name="Rectangle 2">
            <a:extLst>
              <a:ext uri="{FF2B5EF4-FFF2-40B4-BE49-F238E27FC236}">
                <a16:creationId xmlns:a16="http://schemas.microsoft.com/office/drawing/2014/main" id="{997974A1-D402-667E-9F76-90C1F267B54F}"/>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3" name="Rectangle 1">
            <a:extLst>
              <a:ext uri="{FF2B5EF4-FFF2-40B4-BE49-F238E27FC236}">
                <a16:creationId xmlns:a16="http://schemas.microsoft.com/office/drawing/2014/main" id="{05F40E2D-4026-02F2-C7A7-50743417721B}"/>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4" name="Rectangle 2">
            <a:extLst>
              <a:ext uri="{FF2B5EF4-FFF2-40B4-BE49-F238E27FC236}">
                <a16:creationId xmlns:a16="http://schemas.microsoft.com/office/drawing/2014/main" id="{52C8A373-5BC3-2634-60F9-132D743EA552}"/>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7" name="Rectangle 1">
            <a:extLst>
              <a:ext uri="{FF2B5EF4-FFF2-40B4-BE49-F238E27FC236}">
                <a16:creationId xmlns:a16="http://schemas.microsoft.com/office/drawing/2014/main" id="{C25D398B-9A82-CE2C-CA70-8584F341385A}"/>
              </a:ext>
            </a:extLst>
          </p:cNvPr>
          <p:cNvSpPr txBox="1">
            <a:spLocks noGrp="1" noRot="1" noChangeAspect="1" noChangeArrowheads="1"/>
          </p:cNvSpPr>
          <p:nvPr>
            <p:ph type="sldImg"/>
          </p:nvPr>
        </p:nvSpPr>
        <p:spPr bwMode="auto">
          <a:xfrm>
            <a:off x="1312863" y="1027113"/>
            <a:ext cx="4932362"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78" name="Rectangle 2">
            <a:extLst>
              <a:ext uri="{FF2B5EF4-FFF2-40B4-BE49-F238E27FC236}">
                <a16:creationId xmlns:a16="http://schemas.microsoft.com/office/drawing/2014/main" id="{817C09FB-66C2-F02B-F185-50B17AA34612}"/>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1" name="Rectangle 1">
            <a:extLst>
              <a:ext uri="{FF2B5EF4-FFF2-40B4-BE49-F238E27FC236}">
                <a16:creationId xmlns:a16="http://schemas.microsoft.com/office/drawing/2014/main" id="{58A6F2EF-9782-C830-4C67-54B85BB3BA70}"/>
              </a:ext>
            </a:extLst>
          </p:cNvPr>
          <p:cNvSpPr txBox="1">
            <a:spLocks noGrp="1" noRot="1" noChangeAspect="1" noChangeArrowheads="1"/>
          </p:cNvSpPr>
          <p:nvPr>
            <p:ph type="sldImg"/>
          </p:nvPr>
        </p:nvSpPr>
        <p:spPr bwMode="auto">
          <a:xfrm>
            <a:off x="492125" y="1027113"/>
            <a:ext cx="6573838" cy="36988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2" name="Rectangle 2">
            <a:extLst>
              <a:ext uri="{FF2B5EF4-FFF2-40B4-BE49-F238E27FC236}">
                <a16:creationId xmlns:a16="http://schemas.microsoft.com/office/drawing/2014/main" id="{F3AA5954-A2E9-F347-8AAD-087F88270909}"/>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id="{6972B706-9D6C-C0D1-DC33-037599C72615}"/>
              </a:ext>
            </a:extLst>
          </p:cNvPr>
          <p:cNvSpPr txBox="1">
            <a:spLocks noGrp="1" noRot="1" noChangeAspect="1" noChangeArrowheads="1"/>
          </p:cNvSpPr>
          <p:nvPr>
            <p:ph type="sldImg"/>
          </p:nvPr>
        </p:nvSpPr>
        <p:spPr bwMode="auto">
          <a:xfrm>
            <a:off x="492125" y="1027113"/>
            <a:ext cx="6572250" cy="36972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6" name="Rectangle 2">
            <a:extLst>
              <a:ext uri="{FF2B5EF4-FFF2-40B4-BE49-F238E27FC236}">
                <a16:creationId xmlns:a16="http://schemas.microsoft.com/office/drawing/2014/main" id="{234BA015-A851-FDD7-4A5B-6C2560E55579}"/>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8">
            <a:extLst>
              <a:ext uri="{FF2B5EF4-FFF2-40B4-BE49-F238E27FC236}">
                <a16:creationId xmlns:a16="http://schemas.microsoft.com/office/drawing/2014/main" id="{7B351162-A928-9829-8105-B2371E71026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77CE8B0-B4A0-4BFF-8AF4-104600A4CC83}" type="slidenum">
              <a:rPr lang="es-ES" altLang="es-ES" sz="1400" smtClean="0"/>
              <a:pPr>
                <a:spcBef>
                  <a:spcPct val="0"/>
                </a:spcBef>
                <a:buClrTx/>
                <a:buFontTx/>
                <a:buNone/>
              </a:pPr>
              <a:t>47</a:t>
            </a:fld>
            <a:endParaRPr lang="es-ES" altLang="es-ES" sz="1400"/>
          </a:p>
        </p:txBody>
      </p:sp>
      <p:sp>
        <p:nvSpPr>
          <p:cNvPr id="24579" name="Text Box 1">
            <a:extLst>
              <a:ext uri="{FF2B5EF4-FFF2-40B4-BE49-F238E27FC236}">
                <a16:creationId xmlns:a16="http://schemas.microsoft.com/office/drawing/2014/main" id="{B30928A4-5322-A16E-2739-E2B7A099DCAF}"/>
              </a:ext>
            </a:extLst>
          </p:cNvPr>
          <p:cNvSpPr txBox="1">
            <a:spLocks noChangeArrowheads="1"/>
          </p:cNvSpPr>
          <p:nvPr/>
        </p:nvSpPr>
        <p:spPr bwMode="auto">
          <a:xfrm>
            <a:off x="4279900" y="10156825"/>
            <a:ext cx="32766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FCD1EF6B-64D9-4D07-AB12-0B3E6088B288}" type="slidenum">
              <a:rPr lang="es-ES" altLang="es-ES" sz="1400"/>
              <a:pPr algn="r" eaLnBrk="1">
                <a:lnSpc>
                  <a:spcPct val="93000"/>
                </a:lnSpc>
                <a:spcBef>
                  <a:spcPct val="0"/>
                </a:spcBef>
                <a:buClrTx/>
                <a:buFontTx/>
                <a:buNone/>
              </a:pPr>
              <a:t>47</a:t>
            </a:fld>
            <a:endParaRPr lang="es-ES" altLang="es-ES" sz="1400"/>
          </a:p>
        </p:txBody>
      </p:sp>
      <p:sp>
        <p:nvSpPr>
          <p:cNvPr id="24580" name="Rectangle 2">
            <a:extLst>
              <a:ext uri="{FF2B5EF4-FFF2-40B4-BE49-F238E27FC236}">
                <a16:creationId xmlns:a16="http://schemas.microsoft.com/office/drawing/2014/main" id="{B15A6F5C-5A95-17CD-0BCB-9827C736DD18}"/>
              </a:ext>
            </a:extLst>
          </p:cNvPr>
          <p:cNvSpPr>
            <a:spLocks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81" name="Rectangle 3">
            <a:extLst>
              <a:ext uri="{FF2B5EF4-FFF2-40B4-BE49-F238E27FC236}">
                <a16:creationId xmlns:a16="http://schemas.microsoft.com/office/drawing/2014/main" id="{025027BC-01F1-83F2-D475-A2BEF624B841}"/>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8">
            <a:extLst>
              <a:ext uri="{FF2B5EF4-FFF2-40B4-BE49-F238E27FC236}">
                <a16:creationId xmlns:a16="http://schemas.microsoft.com/office/drawing/2014/main" id="{1C4A68EB-A963-A440-D997-095D4B3977F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2B13F2C-4B38-4C4F-94B8-C012C5E98369}" type="slidenum">
              <a:rPr lang="es-ES" altLang="es-ES" sz="1400" smtClean="0"/>
              <a:pPr>
                <a:spcBef>
                  <a:spcPct val="0"/>
                </a:spcBef>
                <a:buClrTx/>
                <a:buFontTx/>
                <a:buNone/>
              </a:pPr>
              <a:t>48</a:t>
            </a:fld>
            <a:endParaRPr lang="es-ES" altLang="es-ES" sz="1400"/>
          </a:p>
        </p:txBody>
      </p:sp>
      <p:sp>
        <p:nvSpPr>
          <p:cNvPr id="26627" name="Text Box 1">
            <a:extLst>
              <a:ext uri="{FF2B5EF4-FFF2-40B4-BE49-F238E27FC236}">
                <a16:creationId xmlns:a16="http://schemas.microsoft.com/office/drawing/2014/main" id="{CED6B0CD-FD0C-F5FF-B8D9-EEF528D5DC73}"/>
              </a:ext>
            </a:extLst>
          </p:cNvPr>
          <p:cNvSpPr txBox="1">
            <a:spLocks noChangeArrowheads="1"/>
          </p:cNvSpPr>
          <p:nvPr/>
        </p:nvSpPr>
        <p:spPr bwMode="auto">
          <a:xfrm>
            <a:off x="4279900" y="10156825"/>
            <a:ext cx="32766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CD8D698A-1D80-4D58-86DF-D50905BD1C52}" type="slidenum">
              <a:rPr lang="es-ES" altLang="es-ES" sz="1400"/>
              <a:pPr algn="r" eaLnBrk="1">
                <a:lnSpc>
                  <a:spcPct val="93000"/>
                </a:lnSpc>
                <a:spcBef>
                  <a:spcPct val="0"/>
                </a:spcBef>
                <a:buClrTx/>
                <a:buFontTx/>
                <a:buNone/>
              </a:pPr>
              <a:t>48</a:t>
            </a:fld>
            <a:endParaRPr lang="es-ES" altLang="es-ES" sz="1400"/>
          </a:p>
        </p:txBody>
      </p:sp>
      <p:sp>
        <p:nvSpPr>
          <p:cNvPr id="26628" name="Rectangle 2">
            <a:extLst>
              <a:ext uri="{FF2B5EF4-FFF2-40B4-BE49-F238E27FC236}">
                <a16:creationId xmlns:a16="http://schemas.microsoft.com/office/drawing/2014/main" id="{833E9486-6E69-A237-2634-0FAA395BC46C}"/>
              </a:ext>
            </a:extLst>
          </p:cNvPr>
          <p:cNvSpPr>
            <a:spLocks noChangeArrowheads="1" noTextEdit="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9" name="Rectangle 3">
            <a:extLst>
              <a:ext uri="{FF2B5EF4-FFF2-40B4-BE49-F238E27FC236}">
                <a16:creationId xmlns:a16="http://schemas.microsoft.com/office/drawing/2014/main" id="{0B3EB1C5-1AA4-D9A0-9CD3-0D785E524922}"/>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8">
            <a:extLst>
              <a:ext uri="{FF2B5EF4-FFF2-40B4-BE49-F238E27FC236}">
                <a16:creationId xmlns:a16="http://schemas.microsoft.com/office/drawing/2014/main" id="{5E137665-D334-2570-C664-C23C56597E9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3B89389-5EF6-485E-9DDB-E83116BAAE2C}" type="slidenum">
              <a:rPr lang="es-ES" altLang="es-ES" sz="1400" smtClean="0"/>
              <a:pPr>
                <a:spcBef>
                  <a:spcPct val="0"/>
                </a:spcBef>
                <a:buClrTx/>
                <a:buFontTx/>
                <a:buNone/>
              </a:pPr>
              <a:t>49</a:t>
            </a:fld>
            <a:endParaRPr lang="es-ES" altLang="es-ES" sz="1400"/>
          </a:p>
        </p:txBody>
      </p:sp>
      <p:sp>
        <p:nvSpPr>
          <p:cNvPr id="28675" name="Text Box 1">
            <a:extLst>
              <a:ext uri="{FF2B5EF4-FFF2-40B4-BE49-F238E27FC236}">
                <a16:creationId xmlns:a16="http://schemas.microsoft.com/office/drawing/2014/main" id="{FE2F8980-0073-9C51-EE26-0FB4791B58DA}"/>
              </a:ext>
            </a:extLst>
          </p:cNvPr>
          <p:cNvSpPr txBox="1">
            <a:spLocks noChangeArrowheads="1"/>
          </p:cNvSpPr>
          <p:nvPr/>
        </p:nvSpPr>
        <p:spPr bwMode="auto">
          <a:xfrm>
            <a:off x="4279900" y="10156825"/>
            <a:ext cx="32766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153370A2-9C2A-4AD4-9F0C-20DAAEC707A5}" type="slidenum">
              <a:rPr lang="es-ES" altLang="es-ES" sz="1400"/>
              <a:pPr algn="r" eaLnBrk="1">
                <a:lnSpc>
                  <a:spcPct val="93000"/>
                </a:lnSpc>
                <a:spcBef>
                  <a:spcPct val="0"/>
                </a:spcBef>
                <a:buClrTx/>
                <a:buFontTx/>
                <a:buNone/>
              </a:pPr>
              <a:t>49</a:t>
            </a:fld>
            <a:endParaRPr lang="es-ES" altLang="es-ES" sz="1400"/>
          </a:p>
        </p:txBody>
      </p:sp>
      <p:sp>
        <p:nvSpPr>
          <p:cNvPr id="28676" name="Rectangle 2">
            <a:extLst>
              <a:ext uri="{FF2B5EF4-FFF2-40B4-BE49-F238E27FC236}">
                <a16:creationId xmlns:a16="http://schemas.microsoft.com/office/drawing/2014/main" id="{FF715A09-5A21-3B85-2808-8E6824A4ACAD}"/>
              </a:ext>
            </a:extLst>
          </p:cNvPr>
          <p:cNvSpPr>
            <a:spLocks noChangeArrowheads="1" noTextEdit="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7" name="Rectangle 3">
            <a:extLst>
              <a:ext uri="{FF2B5EF4-FFF2-40B4-BE49-F238E27FC236}">
                <a16:creationId xmlns:a16="http://schemas.microsoft.com/office/drawing/2014/main" id="{63884309-AE81-9D18-B9C9-1BE2B916E3BE}"/>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8">
            <a:extLst>
              <a:ext uri="{FF2B5EF4-FFF2-40B4-BE49-F238E27FC236}">
                <a16:creationId xmlns:a16="http://schemas.microsoft.com/office/drawing/2014/main" id="{2E98999A-DBAA-1DE4-C4FB-FBA7950CDF3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424D1678-0AB7-4FDA-B24B-F5DE42B74393}" type="slidenum">
              <a:rPr lang="es-ES" altLang="es-ES" sz="1400" smtClean="0"/>
              <a:pPr>
                <a:spcBef>
                  <a:spcPct val="0"/>
                </a:spcBef>
                <a:buClrTx/>
                <a:buFontTx/>
                <a:buNone/>
              </a:pPr>
              <a:t>50</a:t>
            </a:fld>
            <a:endParaRPr lang="es-ES" altLang="es-ES" sz="1400"/>
          </a:p>
        </p:txBody>
      </p:sp>
      <p:sp>
        <p:nvSpPr>
          <p:cNvPr id="30723" name="Text Box 1">
            <a:extLst>
              <a:ext uri="{FF2B5EF4-FFF2-40B4-BE49-F238E27FC236}">
                <a16:creationId xmlns:a16="http://schemas.microsoft.com/office/drawing/2014/main" id="{BA9402BE-31C3-A8C9-5A0F-6F7A04BA2D68}"/>
              </a:ext>
            </a:extLst>
          </p:cNvPr>
          <p:cNvSpPr txBox="1">
            <a:spLocks noChangeArrowheads="1"/>
          </p:cNvSpPr>
          <p:nvPr/>
        </p:nvSpPr>
        <p:spPr bwMode="auto">
          <a:xfrm>
            <a:off x="4279900" y="10156825"/>
            <a:ext cx="32766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59E2DC88-97C6-4B95-AF12-47D61F62CE82}" type="slidenum">
              <a:rPr lang="es-ES" altLang="es-ES" sz="1400"/>
              <a:pPr algn="r" eaLnBrk="1">
                <a:lnSpc>
                  <a:spcPct val="93000"/>
                </a:lnSpc>
                <a:spcBef>
                  <a:spcPct val="0"/>
                </a:spcBef>
                <a:buClrTx/>
                <a:buFontTx/>
                <a:buNone/>
              </a:pPr>
              <a:t>50</a:t>
            </a:fld>
            <a:endParaRPr lang="es-ES" altLang="es-ES" sz="1400"/>
          </a:p>
        </p:txBody>
      </p:sp>
      <p:sp>
        <p:nvSpPr>
          <p:cNvPr id="30724" name="Rectangle 2">
            <a:extLst>
              <a:ext uri="{FF2B5EF4-FFF2-40B4-BE49-F238E27FC236}">
                <a16:creationId xmlns:a16="http://schemas.microsoft.com/office/drawing/2014/main" id="{CBE5D880-9E79-3DCC-BE41-93AC5DAA12D0}"/>
              </a:ext>
            </a:extLst>
          </p:cNvPr>
          <p:cNvSpPr>
            <a:spLocks noChangeArrowheads="1" noTextEdit="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5" name="Rectangle 3">
            <a:extLst>
              <a:ext uri="{FF2B5EF4-FFF2-40B4-BE49-F238E27FC236}">
                <a16:creationId xmlns:a16="http://schemas.microsoft.com/office/drawing/2014/main" id="{51753B3D-4439-59E6-E5B3-41DCFE45B32F}"/>
              </a:ext>
            </a:extLst>
          </p:cNvPr>
          <p:cNvSpPr>
            <a:spLocks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B2BD0A-CEF8-4FB3-B544-4951EF2EDC4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CCE24D2-D2B6-9AE3-3677-0C019946FF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E8629A5B-44F4-B834-AE63-2209B56EC412}"/>
              </a:ext>
            </a:extLst>
          </p:cNvPr>
          <p:cNvSpPr>
            <a:spLocks noGrp="1"/>
          </p:cNvSpPr>
          <p:nvPr>
            <p:ph type="dt" sz="half" idx="10"/>
          </p:nvPr>
        </p:nvSpPr>
        <p:spPr/>
        <p:txBody>
          <a:bodyPr/>
          <a:lstStyle/>
          <a:p>
            <a:fld id="{B52948FE-5ECA-4E55-9C40-3B7E19E66C98}" type="datetimeFigureOut">
              <a:rPr lang="es-ES" smtClean="0"/>
              <a:t>22/05/2026</a:t>
            </a:fld>
            <a:endParaRPr lang="es-ES"/>
          </a:p>
        </p:txBody>
      </p:sp>
      <p:sp>
        <p:nvSpPr>
          <p:cNvPr id="5" name="Marcador de pie de página 4">
            <a:extLst>
              <a:ext uri="{FF2B5EF4-FFF2-40B4-BE49-F238E27FC236}">
                <a16:creationId xmlns:a16="http://schemas.microsoft.com/office/drawing/2014/main" id="{F8823B96-F9F9-FF8B-6EAA-CFA4A9F5009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D2573F4-2584-4EEC-CEB3-C13F1BF4A6E2}"/>
              </a:ext>
            </a:extLst>
          </p:cNvPr>
          <p:cNvSpPr>
            <a:spLocks noGrp="1"/>
          </p:cNvSpPr>
          <p:nvPr>
            <p:ph type="sldNum" sz="quarter" idx="12"/>
          </p:nvPr>
        </p:nvSpPr>
        <p:spPr/>
        <p:txBody>
          <a:bodyPr/>
          <a:lstStyle/>
          <a:p>
            <a:fld id="{C668B97E-6C92-4EFE-8CA4-4804BABF1552}" type="slidenum">
              <a:rPr lang="es-ES" smtClean="0"/>
              <a:t>‹Nº›</a:t>
            </a:fld>
            <a:endParaRPr lang="es-ES"/>
          </a:p>
        </p:txBody>
      </p:sp>
    </p:spTree>
    <p:extLst>
      <p:ext uri="{BB962C8B-B14F-4D97-AF65-F5344CB8AC3E}">
        <p14:creationId xmlns:p14="http://schemas.microsoft.com/office/powerpoint/2010/main" val="2022861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DF0259-C369-F3E8-79FA-C2A3B1F52D27}"/>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F6CF22F-D1BB-9B06-ED4F-50AE23E9B611}"/>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052D2D4-BE5C-E571-6EB6-99453F8FF753}"/>
              </a:ext>
            </a:extLst>
          </p:cNvPr>
          <p:cNvSpPr>
            <a:spLocks noGrp="1"/>
          </p:cNvSpPr>
          <p:nvPr>
            <p:ph type="dt" sz="half" idx="10"/>
          </p:nvPr>
        </p:nvSpPr>
        <p:spPr/>
        <p:txBody>
          <a:bodyPr/>
          <a:lstStyle/>
          <a:p>
            <a:fld id="{B52948FE-5ECA-4E55-9C40-3B7E19E66C98}" type="datetimeFigureOut">
              <a:rPr lang="es-ES" smtClean="0"/>
              <a:t>22/05/2026</a:t>
            </a:fld>
            <a:endParaRPr lang="es-ES"/>
          </a:p>
        </p:txBody>
      </p:sp>
      <p:sp>
        <p:nvSpPr>
          <p:cNvPr id="5" name="Marcador de pie de página 4">
            <a:extLst>
              <a:ext uri="{FF2B5EF4-FFF2-40B4-BE49-F238E27FC236}">
                <a16:creationId xmlns:a16="http://schemas.microsoft.com/office/drawing/2014/main" id="{4D4F7607-0F70-BAA6-AF97-312E89542E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2A81CF3-DF93-417E-D344-B64104754F5D}"/>
              </a:ext>
            </a:extLst>
          </p:cNvPr>
          <p:cNvSpPr>
            <a:spLocks noGrp="1"/>
          </p:cNvSpPr>
          <p:nvPr>
            <p:ph type="sldNum" sz="quarter" idx="12"/>
          </p:nvPr>
        </p:nvSpPr>
        <p:spPr/>
        <p:txBody>
          <a:bodyPr/>
          <a:lstStyle/>
          <a:p>
            <a:fld id="{C668B97E-6C92-4EFE-8CA4-4804BABF1552}" type="slidenum">
              <a:rPr lang="es-ES" smtClean="0"/>
              <a:t>‹Nº›</a:t>
            </a:fld>
            <a:endParaRPr lang="es-ES"/>
          </a:p>
        </p:txBody>
      </p:sp>
    </p:spTree>
    <p:extLst>
      <p:ext uri="{BB962C8B-B14F-4D97-AF65-F5344CB8AC3E}">
        <p14:creationId xmlns:p14="http://schemas.microsoft.com/office/powerpoint/2010/main" val="873345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345A35D-E4B9-B5F8-C909-44DE6DC5281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DD21300-4B29-91CC-AF96-BF4DAD95EA0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7A138F3-5242-574A-DACF-0A04958A1089}"/>
              </a:ext>
            </a:extLst>
          </p:cNvPr>
          <p:cNvSpPr>
            <a:spLocks noGrp="1"/>
          </p:cNvSpPr>
          <p:nvPr>
            <p:ph type="dt" sz="half" idx="10"/>
          </p:nvPr>
        </p:nvSpPr>
        <p:spPr/>
        <p:txBody>
          <a:bodyPr/>
          <a:lstStyle/>
          <a:p>
            <a:fld id="{B52948FE-5ECA-4E55-9C40-3B7E19E66C98}" type="datetimeFigureOut">
              <a:rPr lang="es-ES" smtClean="0"/>
              <a:t>22/05/2026</a:t>
            </a:fld>
            <a:endParaRPr lang="es-ES"/>
          </a:p>
        </p:txBody>
      </p:sp>
      <p:sp>
        <p:nvSpPr>
          <p:cNvPr id="5" name="Marcador de pie de página 4">
            <a:extLst>
              <a:ext uri="{FF2B5EF4-FFF2-40B4-BE49-F238E27FC236}">
                <a16:creationId xmlns:a16="http://schemas.microsoft.com/office/drawing/2014/main" id="{015EC18F-FEC5-313A-7585-D839C9DA960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946909-FD1E-398E-BFF5-A0CF4CB4FC95}"/>
              </a:ext>
            </a:extLst>
          </p:cNvPr>
          <p:cNvSpPr>
            <a:spLocks noGrp="1"/>
          </p:cNvSpPr>
          <p:nvPr>
            <p:ph type="sldNum" sz="quarter" idx="12"/>
          </p:nvPr>
        </p:nvSpPr>
        <p:spPr/>
        <p:txBody>
          <a:bodyPr/>
          <a:lstStyle/>
          <a:p>
            <a:fld id="{C668B97E-6C92-4EFE-8CA4-4804BABF1552}" type="slidenum">
              <a:rPr lang="es-ES" smtClean="0"/>
              <a:t>‹Nº›</a:t>
            </a:fld>
            <a:endParaRPr lang="es-ES"/>
          </a:p>
        </p:txBody>
      </p:sp>
    </p:spTree>
    <p:extLst>
      <p:ext uri="{BB962C8B-B14F-4D97-AF65-F5344CB8AC3E}">
        <p14:creationId xmlns:p14="http://schemas.microsoft.com/office/powerpoint/2010/main" val="112463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180612-A59E-2B85-29C6-750193529B8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C54CAE7-0E53-F95A-57F6-795BF5E11E3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F680491-5D76-A9D7-DA77-D0E7F4FEB295}"/>
              </a:ext>
            </a:extLst>
          </p:cNvPr>
          <p:cNvSpPr>
            <a:spLocks noGrp="1"/>
          </p:cNvSpPr>
          <p:nvPr>
            <p:ph type="dt" sz="half" idx="10"/>
          </p:nvPr>
        </p:nvSpPr>
        <p:spPr/>
        <p:txBody>
          <a:bodyPr/>
          <a:lstStyle/>
          <a:p>
            <a:fld id="{B52948FE-5ECA-4E55-9C40-3B7E19E66C98}" type="datetimeFigureOut">
              <a:rPr lang="es-ES" smtClean="0"/>
              <a:t>22/05/2026</a:t>
            </a:fld>
            <a:endParaRPr lang="es-ES"/>
          </a:p>
        </p:txBody>
      </p:sp>
      <p:sp>
        <p:nvSpPr>
          <p:cNvPr id="5" name="Marcador de pie de página 4">
            <a:extLst>
              <a:ext uri="{FF2B5EF4-FFF2-40B4-BE49-F238E27FC236}">
                <a16:creationId xmlns:a16="http://schemas.microsoft.com/office/drawing/2014/main" id="{1EE92842-0040-D4CE-8AF3-7F4FDF11520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C05E2A-6D8C-6FBD-E3ED-D989982ADCC8}"/>
              </a:ext>
            </a:extLst>
          </p:cNvPr>
          <p:cNvSpPr>
            <a:spLocks noGrp="1"/>
          </p:cNvSpPr>
          <p:nvPr>
            <p:ph type="sldNum" sz="quarter" idx="12"/>
          </p:nvPr>
        </p:nvSpPr>
        <p:spPr/>
        <p:txBody>
          <a:bodyPr/>
          <a:lstStyle/>
          <a:p>
            <a:fld id="{C668B97E-6C92-4EFE-8CA4-4804BABF1552}" type="slidenum">
              <a:rPr lang="es-ES" smtClean="0"/>
              <a:t>‹Nº›</a:t>
            </a:fld>
            <a:endParaRPr lang="es-ES"/>
          </a:p>
        </p:txBody>
      </p:sp>
    </p:spTree>
    <p:extLst>
      <p:ext uri="{BB962C8B-B14F-4D97-AF65-F5344CB8AC3E}">
        <p14:creationId xmlns:p14="http://schemas.microsoft.com/office/powerpoint/2010/main" val="569518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2ABAAB-DE71-C949-A410-91887EC576A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8BE707-1AE8-EC60-075A-D25F7515B6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CADF114-A209-ADDF-6FFB-56E93D1F0C49}"/>
              </a:ext>
            </a:extLst>
          </p:cNvPr>
          <p:cNvSpPr>
            <a:spLocks noGrp="1"/>
          </p:cNvSpPr>
          <p:nvPr>
            <p:ph type="dt" sz="half" idx="10"/>
          </p:nvPr>
        </p:nvSpPr>
        <p:spPr/>
        <p:txBody>
          <a:bodyPr/>
          <a:lstStyle/>
          <a:p>
            <a:fld id="{B52948FE-5ECA-4E55-9C40-3B7E19E66C98}" type="datetimeFigureOut">
              <a:rPr lang="es-ES" smtClean="0"/>
              <a:t>22/05/2026</a:t>
            </a:fld>
            <a:endParaRPr lang="es-ES"/>
          </a:p>
        </p:txBody>
      </p:sp>
      <p:sp>
        <p:nvSpPr>
          <p:cNvPr id="5" name="Marcador de pie de página 4">
            <a:extLst>
              <a:ext uri="{FF2B5EF4-FFF2-40B4-BE49-F238E27FC236}">
                <a16:creationId xmlns:a16="http://schemas.microsoft.com/office/drawing/2014/main" id="{6C03C8FC-1E50-873B-2767-950783CEB5A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37DF230-8E26-1B6D-45FE-60D7DE250EFD}"/>
              </a:ext>
            </a:extLst>
          </p:cNvPr>
          <p:cNvSpPr>
            <a:spLocks noGrp="1"/>
          </p:cNvSpPr>
          <p:nvPr>
            <p:ph type="sldNum" sz="quarter" idx="12"/>
          </p:nvPr>
        </p:nvSpPr>
        <p:spPr/>
        <p:txBody>
          <a:bodyPr/>
          <a:lstStyle/>
          <a:p>
            <a:fld id="{C668B97E-6C92-4EFE-8CA4-4804BABF1552}" type="slidenum">
              <a:rPr lang="es-ES" smtClean="0"/>
              <a:t>‹Nº›</a:t>
            </a:fld>
            <a:endParaRPr lang="es-ES"/>
          </a:p>
        </p:txBody>
      </p:sp>
    </p:spTree>
    <p:extLst>
      <p:ext uri="{BB962C8B-B14F-4D97-AF65-F5344CB8AC3E}">
        <p14:creationId xmlns:p14="http://schemas.microsoft.com/office/powerpoint/2010/main" val="2461878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81660B-4868-07DD-3780-F07C1EC81C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C750970-BC2B-D5D2-8AC2-9140682A881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2A32FBC8-2E75-DD0F-2019-76640EA6F46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4D954D7-38A6-CEE7-7899-DC185510D8EC}"/>
              </a:ext>
            </a:extLst>
          </p:cNvPr>
          <p:cNvSpPr>
            <a:spLocks noGrp="1"/>
          </p:cNvSpPr>
          <p:nvPr>
            <p:ph type="dt" sz="half" idx="10"/>
          </p:nvPr>
        </p:nvSpPr>
        <p:spPr/>
        <p:txBody>
          <a:bodyPr/>
          <a:lstStyle/>
          <a:p>
            <a:fld id="{B52948FE-5ECA-4E55-9C40-3B7E19E66C98}" type="datetimeFigureOut">
              <a:rPr lang="es-ES" smtClean="0"/>
              <a:t>22/05/2026</a:t>
            </a:fld>
            <a:endParaRPr lang="es-ES"/>
          </a:p>
        </p:txBody>
      </p:sp>
      <p:sp>
        <p:nvSpPr>
          <p:cNvPr id="6" name="Marcador de pie de página 5">
            <a:extLst>
              <a:ext uri="{FF2B5EF4-FFF2-40B4-BE49-F238E27FC236}">
                <a16:creationId xmlns:a16="http://schemas.microsoft.com/office/drawing/2014/main" id="{8CE91A72-3DA9-E6B5-9EB3-23D617664A5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2DDB66-D2C2-68F3-DACE-C19C343F31D2}"/>
              </a:ext>
            </a:extLst>
          </p:cNvPr>
          <p:cNvSpPr>
            <a:spLocks noGrp="1"/>
          </p:cNvSpPr>
          <p:nvPr>
            <p:ph type="sldNum" sz="quarter" idx="12"/>
          </p:nvPr>
        </p:nvSpPr>
        <p:spPr/>
        <p:txBody>
          <a:bodyPr/>
          <a:lstStyle/>
          <a:p>
            <a:fld id="{C668B97E-6C92-4EFE-8CA4-4804BABF1552}" type="slidenum">
              <a:rPr lang="es-ES" smtClean="0"/>
              <a:t>‹Nº›</a:t>
            </a:fld>
            <a:endParaRPr lang="es-ES"/>
          </a:p>
        </p:txBody>
      </p:sp>
    </p:spTree>
    <p:extLst>
      <p:ext uri="{BB962C8B-B14F-4D97-AF65-F5344CB8AC3E}">
        <p14:creationId xmlns:p14="http://schemas.microsoft.com/office/powerpoint/2010/main" val="198722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74B5E5-CD25-F18A-5692-B592E0B2A81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E09D540-DE03-34F2-C809-24E34E318E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4EF4810-EBC9-C10B-43CF-3CB6323BDDD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B8EB23E-C852-843C-2C57-F9A5F42F6C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F73F7D2-8C67-1E4D-F0B0-11FFD955CA0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E788BA09-20A0-8EAD-E805-59032635988E}"/>
              </a:ext>
            </a:extLst>
          </p:cNvPr>
          <p:cNvSpPr>
            <a:spLocks noGrp="1"/>
          </p:cNvSpPr>
          <p:nvPr>
            <p:ph type="dt" sz="half" idx="10"/>
          </p:nvPr>
        </p:nvSpPr>
        <p:spPr/>
        <p:txBody>
          <a:bodyPr/>
          <a:lstStyle/>
          <a:p>
            <a:fld id="{B52948FE-5ECA-4E55-9C40-3B7E19E66C98}" type="datetimeFigureOut">
              <a:rPr lang="es-ES" smtClean="0"/>
              <a:t>22/05/2026</a:t>
            </a:fld>
            <a:endParaRPr lang="es-ES"/>
          </a:p>
        </p:txBody>
      </p:sp>
      <p:sp>
        <p:nvSpPr>
          <p:cNvPr id="8" name="Marcador de pie de página 7">
            <a:extLst>
              <a:ext uri="{FF2B5EF4-FFF2-40B4-BE49-F238E27FC236}">
                <a16:creationId xmlns:a16="http://schemas.microsoft.com/office/drawing/2014/main" id="{F73FAED6-849E-B07E-F633-0C406FB6B225}"/>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EFCA9B2-42B4-8ECF-B418-C92E030D91D6}"/>
              </a:ext>
            </a:extLst>
          </p:cNvPr>
          <p:cNvSpPr>
            <a:spLocks noGrp="1"/>
          </p:cNvSpPr>
          <p:nvPr>
            <p:ph type="sldNum" sz="quarter" idx="12"/>
          </p:nvPr>
        </p:nvSpPr>
        <p:spPr/>
        <p:txBody>
          <a:bodyPr/>
          <a:lstStyle/>
          <a:p>
            <a:fld id="{C668B97E-6C92-4EFE-8CA4-4804BABF1552}" type="slidenum">
              <a:rPr lang="es-ES" smtClean="0"/>
              <a:t>‹Nº›</a:t>
            </a:fld>
            <a:endParaRPr lang="es-ES"/>
          </a:p>
        </p:txBody>
      </p:sp>
    </p:spTree>
    <p:extLst>
      <p:ext uri="{BB962C8B-B14F-4D97-AF65-F5344CB8AC3E}">
        <p14:creationId xmlns:p14="http://schemas.microsoft.com/office/powerpoint/2010/main" val="2921943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C86A42-B82D-09DE-E744-7C94F950485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37C22F-6FF7-AA36-9B6C-AD63B1E9A4E6}"/>
              </a:ext>
            </a:extLst>
          </p:cNvPr>
          <p:cNvSpPr>
            <a:spLocks noGrp="1"/>
          </p:cNvSpPr>
          <p:nvPr>
            <p:ph type="dt" sz="half" idx="10"/>
          </p:nvPr>
        </p:nvSpPr>
        <p:spPr/>
        <p:txBody>
          <a:bodyPr/>
          <a:lstStyle/>
          <a:p>
            <a:fld id="{B52948FE-5ECA-4E55-9C40-3B7E19E66C98}" type="datetimeFigureOut">
              <a:rPr lang="es-ES" smtClean="0"/>
              <a:t>22/05/2026</a:t>
            </a:fld>
            <a:endParaRPr lang="es-ES"/>
          </a:p>
        </p:txBody>
      </p:sp>
      <p:sp>
        <p:nvSpPr>
          <p:cNvPr id="4" name="Marcador de pie de página 3">
            <a:extLst>
              <a:ext uri="{FF2B5EF4-FFF2-40B4-BE49-F238E27FC236}">
                <a16:creationId xmlns:a16="http://schemas.microsoft.com/office/drawing/2014/main" id="{16A50CCB-1439-638E-92B0-11DED7A8B939}"/>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8222E9F-50EE-2943-3F1F-7FF6C6270057}"/>
              </a:ext>
            </a:extLst>
          </p:cNvPr>
          <p:cNvSpPr>
            <a:spLocks noGrp="1"/>
          </p:cNvSpPr>
          <p:nvPr>
            <p:ph type="sldNum" sz="quarter" idx="12"/>
          </p:nvPr>
        </p:nvSpPr>
        <p:spPr/>
        <p:txBody>
          <a:bodyPr/>
          <a:lstStyle/>
          <a:p>
            <a:fld id="{C668B97E-6C92-4EFE-8CA4-4804BABF1552}" type="slidenum">
              <a:rPr lang="es-ES" smtClean="0"/>
              <a:t>‹Nº›</a:t>
            </a:fld>
            <a:endParaRPr lang="es-ES"/>
          </a:p>
        </p:txBody>
      </p:sp>
    </p:spTree>
    <p:extLst>
      <p:ext uri="{BB962C8B-B14F-4D97-AF65-F5344CB8AC3E}">
        <p14:creationId xmlns:p14="http://schemas.microsoft.com/office/powerpoint/2010/main" val="261550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8067630-8CE0-30EA-7E5D-BE06F7D71D2E}"/>
              </a:ext>
            </a:extLst>
          </p:cNvPr>
          <p:cNvSpPr>
            <a:spLocks noGrp="1"/>
          </p:cNvSpPr>
          <p:nvPr>
            <p:ph type="dt" sz="half" idx="10"/>
          </p:nvPr>
        </p:nvSpPr>
        <p:spPr/>
        <p:txBody>
          <a:bodyPr/>
          <a:lstStyle/>
          <a:p>
            <a:fld id="{B52948FE-5ECA-4E55-9C40-3B7E19E66C98}" type="datetimeFigureOut">
              <a:rPr lang="es-ES" smtClean="0"/>
              <a:t>22/05/2026</a:t>
            </a:fld>
            <a:endParaRPr lang="es-ES"/>
          </a:p>
        </p:txBody>
      </p:sp>
      <p:sp>
        <p:nvSpPr>
          <p:cNvPr id="3" name="Marcador de pie de página 2">
            <a:extLst>
              <a:ext uri="{FF2B5EF4-FFF2-40B4-BE49-F238E27FC236}">
                <a16:creationId xmlns:a16="http://schemas.microsoft.com/office/drawing/2014/main" id="{527DB124-E89D-995D-FCD9-71496F7A7D43}"/>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6D9E491A-1EFA-340B-3624-88EAB2A80406}"/>
              </a:ext>
            </a:extLst>
          </p:cNvPr>
          <p:cNvSpPr>
            <a:spLocks noGrp="1"/>
          </p:cNvSpPr>
          <p:nvPr>
            <p:ph type="sldNum" sz="quarter" idx="12"/>
          </p:nvPr>
        </p:nvSpPr>
        <p:spPr/>
        <p:txBody>
          <a:bodyPr/>
          <a:lstStyle/>
          <a:p>
            <a:fld id="{C668B97E-6C92-4EFE-8CA4-4804BABF1552}" type="slidenum">
              <a:rPr lang="es-ES" smtClean="0"/>
              <a:t>‹Nº›</a:t>
            </a:fld>
            <a:endParaRPr lang="es-ES"/>
          </a:p>
        </p:txBody>
      </p:sp>
    </p:spTree>
    <p:extLst>
      <p:ext uri="{BB962C8B-B14F-4D97-AF65-F5344CB8AC3E}">
        <p14:creationId xmlns:p14="http://schemas.microsoft.com/office/powerpoint/2010/main" val="1281330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4DFF5A-A8AF-3BF1-C8E0-718BB21C58D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7BE7592-E225-0202-BF48-F3B4514032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088D2FF9-AC29-AA5B-67AB-5426902720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D1031BE-AF21-A82C-7347-BBA60F333147}"/>
              </a:ext>
            </a:extLst>
          </p:cNvPr>
          <p:cNvSpPr>
            <a:spLocks noGrp="1"/>
          </p:cNvSpPr>
          <p:nvPr>
            <p:ph type="dt" sz="half" idx="10"/>
          </p:nvPr>
        </p:nvSpPr>
        <p:spPr/>
        <p:txBody>
          <a:bodyPr/>
          <a:lstStyle/>
          <a:p>
            <a:fld id="{B52948FE-5ECA-4E55-9C40-3B7E19E66C98}" type="datetimeFigureOut">
              <a:rPr lang="es-ES" smtClean="0"/>
              <a:t>22/05/2026</a:t>
            </a:fld>
            <a:endParaRPr lang="es-ES"/>
          </a:p>
        </p:txBody>
      </p:sp>
      <p:sp>
        <p:nvSpPr>
          <p:cNvPr id="6" name="Marcador de pie de página 5">
            <a:extLst>
              <a:ext uri="{FF2B5EF4-FFF2-40B4-BE49-F238E27FC236}">
                <a16:creationId xmlns:a16="http://schemas.microsoft.com/office/drawing/2014/main" id="{9FA41131-5456-73BD-79FA-293155B9F3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856C8E7-8FCC-D7D4-7610-74EC789DC5C8}"/>
              </a:ext>
            </a:extLst>
          </p:cNvPr>
          <p:cNvSpPr>
            <a:spLocks noGrp="1"/>
          </p:cNvSpPr>
          <p:nvPr>
            <p:ph type="sldNum" sz="quarter" idx="12"/>
          </p:nvPr>
        </p:nvSpPr>
        <p:spPr/>
        <p:txBody>
          <a:bodyPr/>
          <a:lstStyle/>
          <a:p>
            <a:fld id="{C668B97E-6C92-4EFE-8CA4-4804BABF1552}" type="slidenum">
              <a:rPr lang="es-ES" smtClean="0"/>
              <a:t>‹Nº›</a:t>
            </a:fld>
            <a:endParaRPr lang="es-ES"/>
          </a:p>
        </p:txBody>
      </p:sp>
    </p:spTree>
    <p:extLst>
      <p:ext uri="{BB962C8B-B14F-4D97-AF65-F5344CB8AC3E}">
        <p14:creationId xmlns:p14="http://schemas.microsoft.com/office/powerpoint/2010/main" val="978701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0F67C2-51C4-E961-291A-5F900961B3D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71C626ED-82BD-B86D-3EDB-323B21797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A040760-C0AA-3A16-0AC4-B05DDB5A5B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B755C8A-6028-D7BC-CAB2-B865C23AE7DB}"/>
              </a:ext>
            </a:extLst>
          </p:cNvPr>
          <p:cNvSpPr>
            <a:spLocks noGrp="1"/>
          </p:cNvSpPr>
          <p:nvPr>
            <p:ph type="dt" sz="half" idx="10"/>
          </p:nvPr>
        </p:nvSpPr>
        <p:spPr/>
        <p:txBody>
          <a:bodyPr/>
          <a:lstStyle/>
          <a:p>
            <a:fld id="{B52948FE-5ECA-4E55-9C40-3B7E19E66C98}" type="datetimeFigureOut">
              <a:rPr lang="es-ES" smtClean="0"/>
              <a:t>22/05/2026</a:t>
            </a:fld>
            <a:endParaRPr lang="es-ES"/>
          </a:p>
        </p:txBody>
      </p:sp>
      <p:sp>
        <p:nvSpPr>
          <p:cNvPr id="6" name="Marcador de pie de página 5">
            <a:extLst>
              <a:ext uri="{FF2B5EF4-FFF2-40B4-BE49-F238E27FC236}">
                <a16:creationId xmlns:a16="http://schemas.microsoft.com/office/drawing/2014/main" id="{DCCFBDEF-5C91-38D3-7EFE-5F13C5F7B8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A70A059-071F-F4A1-5D74-E2E93901D4F0}"/>
              </a:ext>
            </a:extLst>
          </p:cNvPr>
          <p:cNvSpPr>
            <a:spLocks noGrp="1"/>
          </p:cNvSpPr>
          <p:nvPr>
            <p:ph type="sldNum" sz="quarter" idx="12"/>
          </p:nvPr>
        </p:nvSpPr>
        <p:spPr/>
        <p:txBody>
          <a:bodyPr/>
          <a:lstStyle/>
          <a:p>
            <a:fld id="{C668B97E-6C92-4EFE-8CA4-4804BABF1552}" type="slidenum">
              <a:rPr lang="es-ES" smtClean="0"/>
              <a:t>‹Nº›</a:t>
            </a:fld>
            <a:endParaRPr lang="es-ES"/>
          </a:p>
        </p:txBody>
      </p:sp>
    </p:spTree>
    <p:extLst>
      <p:ext uri="{BB962C8B-B14F-4D97-AF65-F5344CB8AC3E}">
        <p14:creationId xmlns:p14="http://schemas.microsoft.com/office/powerpoint/2010/main" val="1284662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1BCB5AB-1AF5-9B84-646B-8D97B2285B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4509AB60-1C68-F5D6-04E1-A8A6A7646B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B0DE4B8-2DB8-0719-AC02-B8DC74EBD7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52948FE-5ECA-4E55-9C40-3B7E19E66C98}" type="datetimeFigureOut">
              <a:rPr lang="es-ES" smtClean="0"/>
              <a:t>22/05/2026</a:t>
            </a:fld>
            <a:endParaRPr lang="es-ES"/>
          </a:p>
        </p:txBody>
      </p:sp>
      <p:sp>
        <p:nvSpPr>
          <p:cNvPr id="5" name="Marcador de pie de página 4">
            <a:extLst>
              <a:ext uri="{FF2B5EF4-FFF2-40B4-BE49-F238E27FC236}">
                <a16:creationId xmlns:a16="http://schemas.microsoft.com/office/drawing/2014/main" id="{A9E8D6E3-078F-EB19-F141-D7F3C7241C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D17D3CB2-98EC-933D-69C0-A277054C7F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668B97E-6C92-4EFE-8CA4-4804BABF1552}" type="slidenum">
              <a:rPr lang="es-ES" smtClean="0"/>
              <a:t>‹Nº›</a:t>
            </a:fld>
            <a:endParaRPr lang="es-ES"/>
          </a:p>
        </p:txBody>
      </p:sp>
    </p:spTree>
    <p:extLst>
      <p:ext uri="{BB962C8B-B14F-4D97-AF65-F5344CB8AC3E}">
        <p14:creationId xmlns:p14="http://schemas.microsoft.com/office/powerpoint/2010/main" val="3158506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7.emf"/></Relationships>
</file>

<file path=ppt/slides/_rels/slide4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6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7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8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82.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8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a:extLst>
              <a:ext uri="{FF2B5EF4-FFF2-40B4-BE49-F238E27FC236}">
                <a16:creationId xmlns:a16="http://schemas.microsoft.com/office/drawing/2014/main" id="{7E8761EA-8845-D61A-2F64-F5410B414842}"/>
              </a:ext>
            </a:extLst>
          </p:cNvPr>
          <p:cNvSpPr txBox="1">
            <a:spLocks noChangeArrowheads="1"/>
          </p:cNvSpPr>
          <p:nvPr/>
        </p:nvSpPr>
        <p:spPr bwMode="auto">
          <a:xfrm>
            <a:off x="2136775" y="620714"/>
            <a:ext cx="8280400" cy="1258887"/>
          </a:xfrm>
          <a:prstGeom prst="rect">
            <a:avLst/>
          </a:prstGeom>
          <a:noFill/>
          <a:ln>
            <a:noFill/>
          </a:ln>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algn="ctr" eaLnBrk="1" hangingPunct="1">
              <a:buSzPct val="100000"/>
              <a:buFont typeface="Times New Roman" panose="02020603050405020304" pitchFamily="18" charset="0"/>
              <a:buNone/>
              <a:defRPr/>
            </a:pPr>
            <a:r>
              <a:rPr lang="es-ES" altLang="en-US" sz="4000" b="1" dirty="0">
                <a:solidFill>
                  <a:srgbClr val="0000FF"/>
                </a:solidFill>
                <a:effectLst>
                  <a:outerShdw blurRad="38100" dist="38100" dir="2700000" algn="tl">
                    <a:srgbClr val="C0C0C0"/>
                  </a:outerShdw>
                </a:effectLst>
              </a:rPr>
              <a:t>Fundamentos del Control Médico de la actividad física</a:t>
            </a:r>
          </a:p>
          <a:p>
            <a:pPr algn="ctr" eaLnBrk="1" hangingPunct="1">
              <a:buSzPct val="100000"/>
              <a:buFont typeface="Times New Roman" panose="02020603050405020304" pitchFamily="18" charset="0"/>
              <a:buNone/>
              <a:defRPr/>
            </a:pPr>
            <a:r>
              <a:rPr lang="es-ES" altLang="en-US" sz="4000" b="1" dirty="0">
                <a:solidFill>
                  <a:srgbClr val="0000FF"/>
                </a:solidFill>
                <a:effectLst>
                  <a:outerShdw blurRad="38100" dist="38100" dir="2700000" algn="tl">
                    <a:srgbClr val="C0C0C0"/>
                  </a:outerShdw>
                </a:effectLst>
              </a:rPr>
              <a:t>2do año C.D</a:t>
            </a:r>
          </a:p>
        </p:txBody>
      </p:sp>
      <p:sp>
        <p:nvSpPr>
          <p:cNvPr id="4099" name="Text Box 2">
            <a:extLst>
              <a:ext uri="{FF2B5EF4-FFF2-40B4-BE49-F238E27FC236}">
                <a16:creationId xmlns:a16="http://schemas.microsoft.com/office/drawing/2014/main" id="{06333B59-1F0B-590B-E17D-34E938AC1647}"/>
              </a:ext>
            </a:extLst>
          </p:cNvPr>
          <p:cNvSpPr txBox="1">
            <a:spLocks noChangeArrowheads="1"/>
          </p:cNvSpPr>
          <p:nvPr/>
        </p:nvSpPr>
        <p:spPr bwMode="auto">
          <a:xfrm>
            <a:off x="2063750" y="3429000"/>
            <a:ext cx="8064500" cy="1081088"/>
          </a:xfrm>
          <a:prstGeom prst="rect">
            <a:avLst/>
          </a:prstGeom>
          <a:noFill/>
          <a:ln>
            <a:noFill/>
          </a:ln>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eaLnBrk="1" hangingPunct="1">
              <a:buSzPct val="100000"/>
              <a:buFont typeface="Times New Roman" panose="02020603050405020304" pitchFamily="18" charset="0"/>
              <a:buNone/>
              <a:defRPr/>
            </a:pPr>
            <a:r>
              <a:rPr lang="es-ES" altLang="en-US" sz="3600" b="1" dirty="0">
                <a:solidFill>
                  <a:srgbClr val="0000FF"/>
                </a:solidFill>
                <a:effectLst>
                  <a:outerShdw blurRad="38100" dist="38100" dir="2700000" algn="tl">
                    <a:srgbClr val="C0C0C0"/>
                  </a:outerShdw>
                </a:effectLst>
              </a:rPr>
              <a:t>Tema 1. Control y medición de la Actividad Física.</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FDD50AA-2923-83FA-DBBD-C726E8D188DD}"/>
              </a:ext>
            </a:extLst>
          </p:cNvPr>
          <p:cNvSpPr>
            <a:spLocks noGrp="1"/>
          </p:cNvSpPr>
          <p:nvPr>
            <p:ph type="dt" sz="quarter" idx="10"/>
          </p:nvPr>
        </p:nvSpPr>
        <p:spPr/>
        <p:txBody>
          <a:bodyPr/>
          <a:lstStyle/>
          <a:p>
            <a:pPr>
              <a:defRPr/>
            </a:pPr>
            <a:r>
              <a:rPr lang="es-ES"/>
              <a:t>17/03/15</a:t>
            </a:r>
          </a:p>
        </p:txBody>
      </p:sp>
      <p:pic>
        <p:nvPicPr>
          <p:cNvPr id="14339" name="Imagen 3">
            <a:extLst>
              <a:ext uri="{FF2B5EF4-FFF2-40B4-BE49-F238E27FC236}">
                <a16:creationId xmlns:a16="http://schemas.microsoft.com/office/drawing/2014/main" id="{238FED6C-A591-41D9-E614-3792328E43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F30F40AD-2A1E-631F-2F6C-84814BB5DB14}"/>
              </a:ext>
            </a:extLst>
          </p:cNvPr>
          <p:cNvSpPr txBox="1">
            <a:spLocks noChangeArrowheads="1"/>
          </p:cNvSpPr>
          <p:nvPr/>
        </p:nvSpPr>
        <p:spPr bwMode="auto">
          <a:xfrm>
            <a:off x="255639" y="476250"/>
            <a:ext cx="11690555" cy="5185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just">
              <a:lnSpc>
                <a:spcPct val="150000"/>
              </a:lnSpc>
              <a:buClrTx/>
              <a:buFontTx/>
              <a:buNone/>
            </a:pPr>
            <a:r>
              <a:rPr lang="es-ES" altLang="es-ES" sz="2800" dirty="0">
                <a:solidFill>
                  <a:schemeClr val="tx1"/>
                </a:solidFill>
                <a:effectLst>
                  <a:outerShdw blurRad="38100" dist="38100" dir="2700000" algn="tl">
                    <a:srgbClr val="000000"/>
                  </a:outerShdw>
                </a:effectLst>
              </a:rPr>
              <a:t>Los valores numéricos obtenidos en cada eje, se sitúan en el </a:t>
            </a:r>
            <a:r>
              <a:rPr lang="es-ES" altLang="es-ES" sz="2800" dirty="0" err="1">
                <a:solidFill>
                  <a:schemeClr val="tx2">
                    <a:lumMod val="75000"/>
                    <a:lumOff val="25000"/>
                  </a:schemeClr>
                </a:solidFill>
                <a:effectLst>
                  <a:outerShdw blurRad="38100" dist="38100" dir="2700000" algn="tl">
                    <a:srgbClr val="000000"/>
                  </a:outerShdw>
                </a:effectLst>
              </a:rPr>
              <a:t>somatograma</a:t>
            </a:r>
            <a:r>
              <a:rPr lang="es-ES" altLang="es-ES" sz="2800" dirty="0">
                <a:solidFill>
                  <a:schemeClr val="tx1"/>
                </a:solidFill>
                <a:effectLst>
                  <a:outerShdw blurRad="38100" dist="38100" dir="2700000" algn="tl">
                    <a:srgbClr val="000000"/>
                  </a:outerShdw>
                </a:effectLst>
              </a:rPr>
              <a:t>, según su posición respecto al punto </a:t>
            </a:r>
            <a:r>
              <a:rPr lang="es-ES" altLang="es-ES" sz="2800" dirty="0">
                <a:solidFill>
                  <a:schemeClr val="tx2">
                    <a:lumMod val="75000"/>
                    <a:lumOff val="25000"/>
                  </a:schemeClr>
                </a:solidFill>
                <a:effectLst>
                  <a:outerShdw blurRad="38100" dist="38100" dir="2700000" algn="tl">
                    <a:srgbClr val="000000"/>
                  </a:outerShdw>
                </a:effectLst>
              </a:rPr>
              <a:t>O</a:t>
            </a:r>
            <a:r>
              <a:rPr lang="es-ES" altLang="es-ES" sz="2800" dirty="0">
                <a:solidFill>
                  <a:schemeClr val="tx1"/>
                </a:solidFill>
                <a:effectLst>
                  <a:outerShdw blurRad="38100" dist="38100" dir="2700000" algn="tl">
                    <a:srgbClr val="000000"/>
                  </a:outerShdw>
                </a:effectLst>
              </a:rPr>
              <a:t> central en los ejes y teniendo en cuenta su valor numérico y su signo. De esta manera, pueden obtenerse los </a:t>
            </a:r>
            <a:r>
              <a:rPr lang="es-ES" altLang="es-ES" sz="2800" dirty="0" err="1">
                <a:solidFill>
                  <a:schemeClr val="tx1"/>
                </a:solidFill>
                <a:effectLst>
                  <a:outerShdw blurRad="38100" dist="38100" dir="2700000" algn="tl">
                    <a:srgbClr val="000000"/>
                  </a:outerShdw>
                </a:effectLst>
              </a:rPr>
              <a:t>somatogramas</a:t>
            </a:r>
            <a:r>
              <a:rPr lang="es-ES" altLang="es-ES" sz="2800" dirty="0">
                <a:solidFill>
                  <a:schemeClr val="tx1"/>
                </a:solidFill>
                <a:effectLst>
                  <a:outerShdw blurRad="38100" dist="38100" dir="2700000" algn="tl">
                    <a:srgbClr val="000000"/>
                  </a:outerShdw>
                </a:effectLst>
              </a:rPr>
              <a:t> del individuo y ver su relación respecto a los establecidos y conocidos en diversas modalidades deportivas y así establecer las oportunas predicciones y, en lo posible si es preciso, </a:t>
            </a:r>
            <a:r>
              <a:rPr lang="es-ES" altLang="es-ES" sz="2800" dirty="0">
                <a:solidFill>
                  <a:schemeClr val="tx2">
                    <a:lumMod val="75000"/>
                    <a:lumOff val="25000"/>
                  </a:schemeClr>
                </a:solidFill>
                <a:effectLst>
                  <a:outerShdw blurRad="38100" dist="38100" dir="2700000" algn="tl">
                    <a:srgbClr val="000000"/>
                  </a:outerShdw>
                </a:effectLst>
              </a:rPr>
              <a:t>modificar</a:t>
            </a:r>
            <a:r>
              <a:rPr lang="es-ES" altLang="es-ES" sz="2800" dirty="0">
                <a:solidFill>
                  <a:schemeClr val="tx1"/>
                </a:solidFill>
                <a:effectLst>
                  <a:outerShdw blurRad="38100" dist="38100" dir="2700000" algn="tl">
                    <a:srgbClr val="000000"/>
                  </a:outerShdw>
                </a:effectLst>
              </a:rPr>
              <a:t> con el entrenamiento las </a:t>
            </a:r>
            <a:r>
              <a:rPr lang="es-ES" altLang="es-ES" sz="2800" dirty="0">
                <a:solidFill>
                  <a:schemeClr val="tx2">
                    <a:lumMod val="75000"/>
                    <a:lumOff val="25000"/>
                  </a:schemeClr>
                </a:solidFill>
                <a:effectLst>
                  <a:outerShdw blurRad="38100" dist="38100" dir="2700000" algn="tl">
                    <a:srgbClr val="000000"/>
                  </a:outerShdw>
                </a:effectLst>
              </a:rPr>
              <a:t>posibles desviaciones</a:t>
            </a:r>
            <a:r>
              <a:rPr lang="es-ES" altLang="es-ES" sz="2800" dirty="0">
                <a:solidFill>
                  <a:schemeClr val="tx1"/>
                </a:solidFill>
                <a:effectLst>
                  <a:outerShdw blurRad="38100" dist="38100" dir="2700000" algn="tl">
                    <a:srgbClr val="000000"/>
                  </a:outerShdw>
                </a:effectLst>
              </a:rPr>
              <a:t> observadas.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1">
            <a:extLst>
              <a:ext uri="{FF2B5EF4-FFF2-40B4-BE49-F238E27FC236}">
                <a16:creationId xmlns:a16="http://schemas.microsoft.com/office/drawing/2014/main" id="{1016601E-D371-2A46-272D-C514BC484791}"/>
              </a:ext>
            </a:extLst>
          </p:cNvPr>
          <p:cNvSpPr txBox="1">
            <a:spLocks noChangeArrowheads="1"/>
          </p:cNvSpPr>
          <p:nvPr/>
        </p:nvSpPr>
        <p:spPr bwMode="auto">
          <a:xfrm>
            <a:off x="2135188" y="377826"/>
            <a:ext cx="2736850" cy="525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800" b="1">
                <a:solidFill>
                  <a:schemeClr val="tx2">
                    <a:lumMod val="75000"/>
                    <a:lumOff val="25000"/>
                  </a:schemeClr>
                </a:solidFill>
                <a:effectLst>
                  <a:outerShdw blurRad="38100" dist="38100" dir="2700000" algn="tl">
                    <a:srgbClr val="000000"/>
                  </a:outerShdw>
                </a:effectLst>
              </a:rPr>
              <a:t>Somatotipo</a:t>
            </a:r>
          </a:p>
        </p:txBody>
      </p:sp>
      <p:sp>
        <p:nvSpPr>
          <p:cNvPr id="25602" name="Text Box 2">
            <a:extLst>
              <a:ext uri="{FF2B5EF4-FFF2-40B4-BE49-F238E27FC236}">
                <a16:creationId xmlns:a16="http://schemas.microsoft.com/office/drawing/2014/main" id="{F6A15D2F-1BEF-8966-F568-20D8D2FBADEA}"/>
              </a:ext>
            </a:extLst>
          </p:cNvPr>
          <p:cNvSpPr txBox="1">
            <a:spLocks noChangeArrowheads="1"/>
          </p:cNvSpPr>
          <p:nvPr/>
        </p:nvSpPr>
        <p:spPr bwMode="auto">
          <a:xfrm>
            <a:off x="5540376" y="382589"/>
            <a:ext cx="4537075" cy="525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800" b="1">
                <a:solidFill>
                  <a:schemeClr val="tx2">
                    <a:lumMod val="75000"/>
                    <a:lumOff val="25000"/>
                  </a:schemeClr>
                </a:solidFill>
                <a:effectLst>
                  <a:outerShdw blurRad="38100" dist="38100" dir="2700000" algn="tl">
                    <a:srgbClr val="000000"/>
                  </a:outerShdw>
                </a:effectLst>
              </a:rPr>
              <a:t>Composición corporal</a:t>
            </a:r>
          </a:p>
        </p:txBody>
      </p:sp>
      <p:sp>
        <p:nvSpPr>
          <p:cNvPr id="25603" name="AutoShape 3">
            <a:extLst>
              <a:ext uri="{FF2B5EF4-FFF2-40B4-BE49-F238E27FC236}">
                <a16:creationId xmlns:a16="http://schemas.microsoft.com/office/drawing/2014/main" id="{2652FC4F-9030-485A-3C51-681D8F7B5379}"/>
              </a:ext>
            </a:extLst>
          </p:cNvPr>
          <p:cNvSpPr>
            <a:spLocks noChangeArrowheads="1"/>
          </p:cNvSpPr>
          <p:nvPr/>
        </p:nvSpPr>
        <p:spPr bwMode="auto">
          <a:xfrm>
            <a:off x="3298826" y="874713"/>
            <a:ext cx="360363" cy="901700"/>
          </a:xfrm>
          <a:prstGeom prst="downArrow">
            <a:avLst>
              <a:gd name="adj1" fmla="val 50000"/>
              <a:gd name="adj2" fmla="val 49998"/>
            </a:avLst>
          </a:prstGeom>
          <a:solidFill>
            <a:srgbClr val="00B8FF"/>
          </a:solidFill>
          <a:ln w="9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sp>
        <p:nvSpPr>
          <p:cNvPr id="25604" name="Text Box 4">
            <a:extLst>
              <a:ext uri="{FF2B5EF4-FFF2-40B4-BE49-F238E27FC236}">
                <a16:creationId xmlns:a16="http://schemas.microsoft.com/office/drawing/2014/main" id="{27FABE75-AF8F-2D09-797D-E2D006544860}"/>
              </a:ext>
            </a:extLst>
          </p:cNvPr>
          <p:cNvSpPr txBox="1">
            <a:spLocks noChangeArrowheads="1"/>
          </p:cNvSpPr>
          <p:nvPr/>
        </p:nvSpPr>
        <p:spPr bwMode="auto">
          <a:xfrm>
            <a:off x="2008188" y="1798638"/>
            <a:ext cx="3300412" cy="1387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800" b="1">
                <a:solidFill>
                  <a:schemeClr val="tx1"/>
                </a:solidFill>
                <a:effectLst>
                  <a:outerShdw blurRad="38100" dist="38100" dir="2700000" algn="tl">
                    <a:srgbClr val="000000"/>
                  </a:outerShdw>
                </a:effectLst>
              </a:rPr>
              <a:t>método para describir y analizar el cuerpo </a:t>
            </a:r>
          </a:p>
        </p:txBody>
      </p:sp>
      <p:sp>
        <p:nvSpPr>
          <p:cNvPr id="25605" name="AutoShape 5">
            <a:extLst>
              <a:ext uri="{FF2B5EF4-FFF2-40B4-BE49-F238E27FC236}">
                <a16:creationId xmlns:a16="http://schemas.microsoft.com/office/drawing/2014/main" id="{D9059FA3-DE52-B85F-78BF-F2DD072EE6B6}"/>
              </a:ext>
            </a:extLst>
          </p:cNvPr>
          <p:cNvSpPr>
            <a:spLocks noChangeArrowheads="1"/>
          </p:cNvSpPr>
          <p:nvPr/>
        </p:nvSpPr>
        <p:spPr bwMode="auto">
          <a:xfrm>
            <a:off x="7413625" y="850901"/>
            <a:ext cx="395288" cy="900113"/>
          </a:xfrm>
          <a:prstGeom prst="downArrow">
            <a:avLst>
              <a:gd name="adj1" fmla="val 50000"/>
              <a:gd name="adj2" fmla="val 50054"/>
            </a:avLst>
          </a:prstGeom>
          <a:solidFill>
            <a:srgbClr val="00B8FF"/>
          </a:solidFill>
          <a:ln w="9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sp>
        <p:nvSpPr>
          <p:cNvPr id="25606" name="Text Box 6">
            <a:extLst>
              <a:ext uri="{FF2B5EF4-FFF2-40B4-BE49-F238E27FC236}">
                <a16:creationId xmlns:a16="http://schemas.microsoft.com/office/drawing/2014/main" id="{30F55093-7863-B46B-6157-55555474E44D}"/>
              </a:ext>
            </a:extLst>
          </p:cNvPr>
          <p:cNvSpPr txBox="1">
            <a:spLocks noChangeArrowheads="1"/>
          </p:cNvSpPr>
          <p:nvPr/>
        </p:nvSpPr>
        <p:spPr bwMode="auto">
          <a:xfrm>
            <a:off x="5900738" y="1800225"/>
            <a:ext cx="3816350" cy="1387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800" b="1" dirty="0">
                <a:solidFill>
                  <a:schemeClr val="tx1"/>
                </a:solidFill>
                <a:effectLst>
                  <a:outerShdw blurRad="38100" dist="38100" dir="2700000" algn="tl">
                    <a:srgbClr val="000000"/>
                  </a:outerShdw>
                </a:effectLst>
              </a:rPr>
              <a:t>valorar la cantidad de tejidos y fluidos corporales</a:t>
            </a:r>
          </a:p>
        </p:txBody>
      </p:sp>
      <p:cxnSp>
        <p:nvCxnSpPr>
          <p:cNvPr id="25607" name="AutoShape 7">
            <a:extLst>
              <a:ext uri="{FF2B5EF4-FFF2-40B4-BE49-F238E27FC236}">
                <a16:creationId xmlns:a16="http://schemas.microsoft.com/office/drawing/2014/main" id="{BDBBDB13-9A48-2765-88A6-49240D30A949}"/>
              </a:ext>
            </a:extLst>
          </p:cNvPr>
          <p:cNvCxnSpPr>
            <a:cxnSpLocks noChangeShapeType="1"/>
          </p:cNvCxnSpPr>
          <p:nvPr/>
        </p:nvCxnSpPr>
        <p:spPr bwMode="auto">
          <a:xfrm>
            <a:off x="3478214" y="3095625"/>
            <a:ext cx="1587" cy="693738"/>
          </a:xfrm>
          <a:prstGeom prst="straightConnector1">
            <a:avLst/>
          </a:prstGeom>
          <a:noFill/>
          <a:ln w="38160">
            <a:solidFill>
              <a:srgbClr val="FFC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5608" name="Text Box 8">
            <a:extLst>
              <a:ext uri="{FF2B5EF4-FFF2-40B4-BE49-F238E27FC236}">
                <a16:creationId xmlns:a16="http://schemas.microsoft.com/office/drawing/2014/main" id="{D60E171B-CEDB-EB52-A546-0A7AB51749FE}"/>
              </a:ext>
            </a:extLst>
          </p:cNvPr>
          <p:cNvSpPr txBox="1">
            <a:spLocks noChangeArrowheads="1"/>
          </p:cNvSpPr>
          <p:nvPr/>
        </p:nvSpPr>
        <p:spPr bwMode="auto">
          <a:xfrm>
            <a:off x="2008188" y="3803650"/>
            <a:ext cx="3300412" cy="956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800" b="1">
                <a:solidFill>
                  <a:schemeClr val="tx1"/>
                </a:solidFill>
                <a:effectLst>
                  <a:outerShdw blurRad="38100" dist="38100" dir="2700000" algn="tl">
                    <a:srgbClr val="000000"/>
                  </a:outerShdw>
                </a:effectLst>
              </a:rPr>
              <a:t>Permite distinguir la forma corporal</a:t>
            </a:r>
          </a:p>
        </p:txBody>
      </p:sp>
      <p:sp>
        <p:nvSpPr>
          <p:cNvPr id="25609" name="Text Box 9">
            <a:extLst>
              <a:ext uri="{FF2B5EF4-FFF2-40B4-BE49-F238E27FC236}">
                <a16:creationId xmlns:a16="http://schemas.microsoft.com/office/drawing/2014/main" id="{B50EB8A5-3A48-61F2-E45A-D021D003D3BF}"/>
              </a:ext>
            </a:extLst>
          </p:cNvPr>
          <p:cNvSpPr txBox="1">
            <a:spLocks noChangeArrowheads="1"/>
          </p:cNvSpPr>
          <p:nvPr/>
        </p:nvSpPr>
        <p:spPr bwMode="auto">
          <a:xfrm>
            <a:off x="5735639" y="3805239"/>
            <a:ext cx="6127135" cy="224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buClrTx/>
              <a:buFontTx/>
              <a:buNone/>
            </a:pPr>
            <a:r>
              <a:rPr lang="es-ES" altLang="es-ES" sz="2800" b="1" dirty="0">
                <a:solidFill>
                  <a:schemeClr val="tx1"/>
                </a:solidFill>
                <a:effectLst>
                  <a:outerShdw blurRad="38100" dist="38100" dir="2700000" algn="tl">
                    <a:srgbClr val="000000"/>
                  </a:outerShdw>
                </a:effectLst>
              </a:rPr>
              <a:t>Imprescindible para comprender el efecto que tiene la dieta, el crecimiento, la actividad  física, la enfermedad y otros factores del entorno  s</a:t>
            </a:r>
            <a:r>
              <a:rPr lang="es-ES" altLang="es-ES" sz="2400" b="1" dirty="0">
                <a:solidFill>
                  <a:schemeClr val="tx1"/>
                </a:solidFill>
                <a:effectLst>
                  <a:outerShdw blurRad="38100" dist="38100" dir="2700000" algn="tl">
                    <a:srgbClr val="000000"/>
                  </a:outerShdw>
                </a:effectLst>
              </a:rPr>
              <a:t>obre el organismo.  </a:t>
            </a:r>
          </a:p>
        </p:txBody>
      </p:sp>
      <p:cxnSp>
        <p:nvCxnSpPr>
          <p:cNvPr id="25610" name="AutoShape 10">
            <a:extLst>
              <a:ext uri="{FF2B5EF4-FFF2-40B4-BE49-F238E27FC236}">
                <a16:creationId xmlns:a16="http://schemas.microsoft.com/office/drawing/2014/main" id="{EC387CAA-15E1-5ACB-5CCE-9D9BC08EAA61}"/>
              </a:ext>
            </a:extLst>
          </p:cNvPr>
          <p:cNvCxnSpPr>
            <a:cxnSpLocks noChangeShapeType="1"/>
            <a:stCxn id="25606" idx="2"/>
          </p:cNvCxnSpPr>
          <p:nvPr/>
        </p:nvCxnSpPr>
        <p:spPr bwMode="auto">
          <a:xfrm>
            <a:off x="7808914" y="3187401"/>
            <a:ext cx="1587" cy="601962"/>
          </a:xfrm>
          <a:prstGeom prst="straightConnector1">
            <a:avLst/>
          </a:prstGeom>
          <a:noFill/>
          <a:ln w="38160">
            <a:solidFill>
              <a:srgbClr val="FFC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B461D73-CA6F-EB73-AE32-51329F79E9D9}"/>
              </a:ext>
            </a:extLst>
          </p:cNvPr>
          <p:cNvSpPr>
            <a:spLocks noGrp="1"/>
          </p:cNvSpPr>
          <p:nvPr>
            <p:ph type="dt" sz="quarter" idx="10"/>
          </p:nvPr>
        </p:nvSpPr>
        <p:spPr/>
        <p:txBody>
          <a:bodyPr/>
          <a:lstStyle/>
          <a:p>
            <a:pPr>
              <a:defRPr/>
            </a:pPr>
            <a:r>
              <a:rPr lang="es-ES"/>
              <a:t>17/03/15</a:t>
            </a:r>
          </a:p>
        </p:txBody>
      </p:sp>
      <p:pic>
        <p:nvPicPr>
          <p:cNvPr id="15363" name="Imagen 3">
            <a:extLst>
              <a:ext uri="{FF2B5EF4-FFF2-40B4-BE49-F238E27FC236}">
                <a16:creationId xmlns:a16="http://schemas.microsoft.com/office/drawing/2014/main" id="{74EB827F-FC76-2803-F8A4-D904CCD39A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A936351-57F2-53E7-AC35-158A56CA092C}"/>
              </a:ext>
            </a:extLst>
          </p:cNvPr>
          <p:cNvSpPr>
            <a:spLocks noGrp="1"/>
          </p:cNvSpPr>
          <p:nvPr>
            <p:ph type="dt" sz="quarter" idx="10"/>
          </p:nvPr>
        </p:nvSpPr>
        <p:spPr/>
        <p:txBody>
          <a:bodyPr/>
          <a:lstStyle/>
          <a:p>
            <a:pPr>
              <a:defRPr/>
            </a:pPr>
            <a:r>
              <a:rPr lang="es-ES"/>
              <a:t>17/03/15</a:t>
            </a:r>
          </a:p>
        </p:txBody>
      </p:sp>
      <p:pic>
        <p:nvPicPr>
          <p:cNvPr id="16387" name="Imagen 3">
            <a:extLst>
              <a:ext uri="{FF2B5EF4-FFF2-40B4-BE49-F238E27FC236}">
                <a16:creationId xmlns:a16="http://schemas.microsoft.com/office/drawing/2014/main" id="{C65F9BA8-FB42-8914-9717-70B242CAA4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730EE2E-EB9D-2C76-B757-DD97EA80366A}"/>
              </a:ext>
            </a:extLst>
          </p:cNvPr>
          <p:cNvSpPr>
            <a:spLocks noGrp="1"/>
          </p:cNvSpPr>
          <p:nvPr>
            <p:ph type="dt" sz="quarter" idx="10"/>
          </p:nvPr>
        </p:nvSpPr>
        <p:spPr/>
        <p:txBody>
          <a:bodyPr/>
          <a:lstStyle/>
          <a:p>
            <a:pPr>
              <a:defRPr/>
            </a:pPr>
            <a:r>
              <a:rPr lang="es-ES"/>
              <a:t>17/03/15</a:t>
            </a:r>
          </a:p>
        </p:txBody>
      </p:sp>
      <p:pic>
        <p:nvPicPr>
          <p:cNvPr id="17411" name="Imagen 3">
            <a:extLst>
              <a:ext uri="{FF2B5EF4-FFF2-40B4-BE49-F238E27FC236}">
                <a16:creationId xmlns:a16="http://schemas.microsoft.com/office/drawing/2014/main" id="{3B323873-5EA2-EC24-FFFD-6A7B598D00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08E0A5B-7030-7D7B-B60D-A255ED1C7D75}"/>
              </a:ext>
            </a:extLst>
          </p:cNvPr>
          <p:cNvSpPr>
            <a:spLocks noGrp="1"/>
          </p:cNvSpPr>
          <p:nvPr>
            <p:ph type="dt" sz="quarter" idx="10"/>
          </p:nvPr>
        </p:nvSpPr>
        <p:spPr/>
        <p:txBody>
          <a:bodyPr/>
          <a:lstStyle/>
          <a:p>
            <a:pPr>
              <a:defRPr/>
            </a:pPr>
            <a:r>
              <a:rPr lang="es-ES"/>
              <a:t>17/03/15</a:t>
            </a:r>
          </a:p>
        </p:txBody>
      </p:sp>
      <p:pic>
        <p:nvPicPr>
          <p:cNvPr id="18435" name="Imagen 3">
            <a:extLst>
              <a:ext uri="{FF2B5EF4-FFF2-40B4-BE49-F238E27FC236}">
                <a16:creationId xmlns:a16="http://schemas.microsoft.com/office/drawing/2014/main" id="{389331DD-7F95-57AC-B632-DAC3D5ACA8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007BA12-EF2A-F0DF-0F16-A094A632E7E7}"/>
              </a:ext>
            </a:extLst>
          </p:cNvPr>
          <p:cNvSpPr>
            <a:spLocks noGrp="1"/>
          </p:cNvSpPr>
          <p:nvPr>
            <p:ph type="dt" sz="quarter" idx="10"/>
          </p:nvPr>
        </p:nvSpPr>
        <p:spPr/>
        <p:txBody>
          <a:bodyPr/>
          <a:lstStyle/>
          <a:p>
            <a:pPr>
              <a:defRPr/>
            </a:pPr>
            <a:r>
              <a:rPr lang="es-ES"/>
              <a:t>17/03/15</a:t>
            </a:r>
          </a:p>
        </p:txBody>
      </p:sp>
      <p:pic>
        <p:nvPicPr>
          <p:cNvPr id="19459" name="Imagen 3">
            <a:extLst>
              <a:ext uri="{FF2B5EF4-FFF2-40B4-BE49-F238E27FC236}">
                <a16:creationId xmlns:a16="http://schemas.microsoft.com/office/drawing/2014/main" id="{58E53866-614C-4916-9A78-99A6A003C1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D42F333-D1FD-1549-0E1D-F3BFEFDA4913}"/>
              </a:ext>
            </a:extLst>
          </p:cNvPr>
          <p:cNvSpPr>
            <a:spLocks noGrp="1"/>
          </p:cNvSpPr>
          <p:nvPr>
            <p:ph type="dt" sz="quarter" idx="10"/>
          </p:nvPr>
        </p:nvSpPr>
        <p:spPr/>
        <p:txBody>
          <a:bodyPr/>
          <a:lstStyle/>
          <a:p>
            <a:pPr>
              <a:defRPr/>
            </a:pPr>
            <a:r>
              <a:rPr lang="es-ES"/>
              <a:t>17/03/15</a:t>
            </a:r>
          </a:p>
        </p:txBody>
      </p:sp>
      <p:pic>
        <p:nvPicPr>
          <p:cNvPr id="20483" name="Imagen 3">
            <a:extLst>
              <a:ext uri="{FF2B5EF4-FFF2-40B4-BE49-F238E27FC236}">
                <a16:creationId xmlns:a16="http://schemas.microsoft.com/office/drawing/2014/main" id="{4DD4F26F-98B0-D172-E664-303E26BB5C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16D756D-02EC-3F30-9DB2-23FFAE89A00C}"/>
              </a:ext>
            </a:extLst>
          </p:cNvPr>
          <p:cNvSpPr>
            <a:spLocks noGrp="1"/>
          </p:cNvSpPr>
          <p:nvPr>
            <p:ph type="dt" sz="quarter" idx="10"/>
          </p:nvPr>
        </p:nvSpPr>
        <p:spPr/>
        <p:txBody>
          <a:bodyPr/>
          <a:lstStyle/>
          <a:p>
            <a:pPr>
              <a:defRPr/>
            </a:pPr>
            <a:r>
              <a:rPr lang="es-ES"/>
              <a:t>17/03/15</a:t>
            </a:r>
          </a:p>
        </p:txBody>
      </p:sp>
      <p:pic>
        <p:nvPicPr>
          <p:cNvPr id="21507" name="Imagen 3">
            <a:extLst>
              <a:ext uri="{FF2B5EF4-FFF2-40B4-BE49-F238E27FC236}">
                <a16:creationId xmlns:a16="http://schemas.microsoft.com/office/drawing/2014/main" id="{2AB4E2CC-FDBB-8F16-0C30-4B511AAB0D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62AE159-5DBC-D636-FCE1-9E87FAE3F3B2}"/>
              </a:ext>
            </a:extLst>
          </p:cNvPr>
          <p:cNvSpPr>
            <a:spLocks noGrp="1"/>
          </p:cNvSpPr>
          <p:nvPr>
            <p:ph type="dt" sz="quarter" idx="10"/>
          </p:nvPr>
        </p:nvSpPr>
        <p:spPr/>
        <p:txBody>
          <a:bodyPr/>
          <a:lstStyle/>
          <a:p>
            <a:pPr>
              <a:defRPr/>
            </a:pPr>
            <a:r>
              <a:rPr lang="es-ES"/>
              <a:t>17/03/15</a:t>
            </a:r>
          </a:p>
        </p:txBody>
      </p:sp>
      <p:pic>
        <p:nvPicPr>
          <p:cNvPr id="22531" name="Imagen 3">
            <a:extLst>
              <a:ext uri="{FF2B5EF4-FFF2-40B4-BE49-F238E27FC236}">
                <a16:creationId xmlns:a16="http://schemas.microsoft.com/office/drawing/2014/main" id="{449A09F3-918A-03EB-99FD-C74B5C40BD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23F2A38-23C3-6FA8-622D-A0192D611641}"/>
              </a:ext>
            </a:extLst>
          </p:cNvPr>
          <p:cNvSpPr>
            <a:spLocks noGrp="1"/>
          </p:cNvSpPr>
          <p:nvPr>
            <p:ph type="dt" sz="quarter" idx="10"/>
          </p:nvPr>
        </p:nvSpPr>
        <p:spPr/>
        <p:txBody>
          <a:bodyPr/>
          <a:lstStyle/>
          <a:p>
            <a:pPr>
              <a:defRPr/>
            </a:pPr>
            <a:r>
              <a:rPr lang="es-ES"/>
              <a:t>17/03/15</a:t>
            </a:r>
          </a:p>
        </p:txBody>
      </p:sp>
      <p:pic>
        <p:nvPicPr>
          <p:cNvPr id="23555" name="Imagen 3">
            <a:extLst>
              <a:ext uri="{FF2B5EF4-FFF2-40B4-BE49-F238E27FC236}">
                <a16:creationId xmlns:a16="http://schemas.microsoft.com/office/drawing/2014/main" id="{80F27217-A338-E27E-71C5-43EE67B326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Imagen 3">
            <a:extLst>
              <a:ext uri="{FF2B5EF4-FFF2-40B4-BE49-F238E27FC236}">
                <a16:creationId xmlns:a16="http://schemas.microsoft.com/office/drawing/2014/main" id="{369146A8-EC89-3E87-117B-D4A5038974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2C0C998-B81C-5FC7-4EA7-AFB036A7D9DB}"/>
              </a:ext>
            </a:extLst>
          </p:cNvPr>
          <p:cNvSpPr>
            <a:spLocks noGrp="1"/>
          </p:cNvSpPr>
          <p:nvPr>
            <p:ph type="dt" sz="quarter" idx="10"/>
          </p:nvPr>
        </p:nvSpPr>
        <p:spPr/>
        <p:txBody>
          <a:bodyPr/>
          <a:lstStyle/>
          <a:p>
            <a:pPr>
              <a:defRPr/>
            </a:pPr>
            <a:r>
              <a:rPr lang="es-ES"/>
              <a:t>17/03/15</a:t>
            </a:r>
          </a:p>
        </p:txBody>
      </p:sp>
      <p:pic>
        <p:nvPicPr>
          <p:cNvPr id="24579" name="Imagen 3">
            <a:extLst>
              <a:ext uri="{FF2B5EF4-FFF2-40B4-BE49-F238E27FC236}">
                <a16:creationId xmlns:a16="http://schemas.microsoft.com/office/drawing/2014/main" id="{EF679753-0985-6BFC-76C4-C8FB8525AD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7974D17-1AF2-875D-997D-D976DFFB5283}"/>
              </a:ext>
            </a:extLst>
          </p:cNvPr>
          <p:cNvSpPr>
            <a:spLocks noGrp="1"/>
          </p:cNvSpPr>
          <p:nvPr>
            <p:ph type="dt" sz="quarter" idx="10"/>
          </p:nvPr>
        </p:nvSpPr>
        <p:spPr/>
        <p:txBody>
          <a:bodyPr/>
          <a:lstStyle/>
          <a:p>
            <a:pPr>
              <a:defRPr/>
            </a:pPr>
            <a:r>
              <a:rPr lang="es-ES"/>
              <a:t>17/03/15</a:t>
            </a:r>
          </a:p>
        </p:txBody>
      </p:sp>
      <p:pic>
        <p:nvPicPr>
          <p:cNvPr id="25603" name="Imagen 3">
            <a:extLst>
              <a:ext uri="{FF2B5EF4-FFF2-40B4-BE49-F238E27FC236}">
                <a16:creationId xmlns:a16="http://schemas.microsoft.com/office/drawing/2014/main" id="{F52BE731-99F6-A27C-03DB-D80DFC91D6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DD47092-4EAF-448D-A992-844F120C88C5}"/>
              </a:ext>
            </a:extLst>
          </p:cNvPr>
          <p:cNvSpPr>
            <a:spLocks noGrp="1"/>
          </p:cNvSpPr>
          <p:nvPr>
            <p:ph type="dt" sz="quarter" idx="10"/>
          </p:nvPr>
        </p:nvSpPr>
        <p:spPr/>
        <p:txBody>
          <a:bodyPr/>
          <a:lstStyle/>
          <a:p>
            <a:pPr>
              <a:defRPr/>
            </a:pPr>
            <a:r>
              <a:rPr lang="es-ES"/>
              <a:t>17/03/15</a:t>
            </a:r>
          </a:p>
        </p:txBody>
      </p:sp>
      <p:pic>
        <p:nvPicPr>
          <p:cNvPr id="26627" name="Imagen 3">
            <a:extLst>
              <a:ext uri="{FF2B5EF4-FFF2-40B4-BE49-F238E27FC236}">
                <a16:creationId xmlns:a16="http://schemas.microsoft.com/office/drawing/2014/main" id="{E1680578-7FFA-93D2-8721-92B7BF6284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1E0EDF3-33FE-657C-EC37-6ECDD10D77BC}"/>
              </a:ext>
            </a:extLst>
          </p:cNvPr>
          <p:cNvSpPr txBox="1"/>
          <p:nvPr/>
        </p:nvSpPr>
        <p:spPr>
          <a:xfrm>
            <a:off x="1919288" y="260351"/>
            <a:ext cx="8280400" cy="2622321"/>
          </a:xfrm>
          <a:prstGeom prst="rect">
            <a:avLst/>
          </a:prstGeom>
          <a:noFill/>
        </p:spPr>
        <p:txBody>
          <a:bodyPr>
            <a:spAutoFit/>
          </a:bodyPr>
          <a:lstStyle/>
          <a:p>
            <a:pPr algn="ctr" eaLnBrk="1" hangingPunct="1">
              <a:buSzPct val="100000"/>
              <a:buFont typeface="Times New Roman" panose="02020603050405020304" pitchFamily="18" charset="0"/>
              <a:buNone/>
              <a:defRPr/>
            </a:pPr>
            <a:r>
              <a:rPr lang="es-ES" sz="3200" b="1" dirty="0">
                <a:effectLst>
                  <a:outerShdw blurRad="38100" dist="38100" dir="2700000" algn="tl">
                    <a:srgbClr val="000000">
                      <a:alpha val="43137"/>
                    </a:srgbClr>
                  </a:outerShdw>
                </a:effectLst>
                <a:cs typeface="Times New Roman" panose="02020603050405020304" pitchFamily="18" charset="0"/>
              </a:rPr>
              <a:t>Condición física</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Conjunto de cualidades y habilidades físicas, que incluyen el desempeño y salud en diferentes aspectos como resistencia física, fuerza, velocidad, agilidad, equilibrio, coordinación . </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Implica el estado de salud de una persona y su capacidad para cumplir con las responsabilidades diarias sin sufrir fatiga excesiva.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26185CA-38F0-7AD8-986A-286949FF9F6C}"/>
              </a:ext>
            </a:extLst>
          </p:cNvPr>
          <p:cNvSpPr txBox="1"/>
          <p:nvPr/>
        </p:nvSpPr>
        <p:spPr>
          <a:xfrm>
            <a:off x="1919288" y="260350"/>
            <a:ext cx="8280400" cy="3453318"/>
          </a:xfrm>
          <a:prstGeom prst="rect">
            <a:avLst/>
          </a:prstGeom>
          <a:noFill/>
        </p:spPr>
        <p:txBody>
          <a:bodyPr>
            <a:spAutoFit/>
          </a:bodyPr>
          <a:lstStyle/>
          <a:p>
            <a:pPr algn="ctr" eaLnBrk="1" hangingPunct="1">
              <a:buSzPct val="100000"/>
              <a:buFont typeface="Times New Roman" panose="02020603050405020304" pitchFamily="18" charset="0"/>
              <a:buNone/>
              <a:defRPr/>
            </a:pPr>
            <a:r>
              <a:rPr lang="es-ES" sz="3200" b="1" dirty="0">
                <a:effectLst>
                  <a:outerShdw blurRad="38100" dist="38100" dir="2700000" algn="tl">
                    <a:srgbClr val="000000">
                      <a:alpha val="43137"/>
                    </a:srgbClr>
                  </a:outerShdw>
                </a:effectLst>
                <a:cs typeface="Times New Roman" panose="02020603050405020304" pitchFamily="18" charset="0"/>
              </a:rPr>
              <a:t>Control y evaluación de la actividad física</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Proceso que permite monitorear, medir y mejorar la salud y el rendimiento físico de las personas en una actividad deportiva.</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Objetivo: mejorar la salud, la velocidad y la agilidad, aumentar la resistencia y la fuerza, controlar el peso.</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Tipos de evaluación: evaluación previa</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                                  evaluación en tiempo real </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                                  evaluación post- evaluación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FCFAF7F-897D-7211-6271-A4C37A824896}"/>
              </a:ext>
            </a:extLst>
          </p:cNvPr>
          <p:cNvSpPr txBox="1"/>
          <p:nvPr/>
        </p:nvSpPr>
        <p:spPr>
          <a:xfrm>
            <a:off x="1919288" y="260350"/>
            <a:ext cx="8280400" cy="3530262"/>
          </a:xfrm>
          <a:prstGeom prst="rect">
            <a:avLst/>
          </a:prstGeom>
          <a:noFill/>
        </p:spPr>
        <p:txBody>
          <a:bodyPr>
            <a:spAutoFit/>
          </a:bodyPr>
          <a:lstStyle/>
          <a:p>
            <a:pPr algn="ctr" eaLnBrk="1" hangingPunct="1">
              <a:buSzPct val="100000"/>
              <a:buFont typeface="Times New Roman" panose="02020603050405020304" pitchFamily="18" charset="0"/>
              <a:buNone/>
              <a:defRPr/>
            </a:pPr>
            <a:r>
              <a:rPr lang="es-ES" sz="3200" b="1" dirty="0">
                <a:effectLst>
                  <a:outerShdw blurRad="38100" dist="38100" dir="2700000" algn="tl">
                    <a:srgbClr val="000000">
                      <a:alpha val="43137"/>
                    </a:srgbClr>
                  </a:outerShdw>
                </a:effectLst>
                <a:cs typeface="Times New Roman" panose="02020603050405020304" pitchFamily="18" charset="0"/>
              </a:rPr>
              <a:t>Evaluación de las manifestaciones de la actividad física</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-evidencia de actividad física</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-estimulación del sistema nervioso</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-evidencia de reservas de energías</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-tamaño y capacidades de músculos</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-reserva de glúcidos y lípidos </a:t>
            </a:r>
          </a:p>
          <a:p>
            <a:pPr algn="just" eaLnBrk="1" hangingPunct="1">
              <a:lnSpc>
                <a:spcPct val="150000"/>
              </a:lnSpc>
              <a:buSzPct val="100000"/>
              <a:buFont typeface="Times New Roman" panose="02020603050405020304" pitchFamily="18" charset="0"/>
              <a:buNone/>
              <a:defRPr/>
            </a:pPr>
            <a:r>
              <a:rPr lang="es-ES" dirty="0">
                <a:cs typeface="Times New Roman" panose="02020603050405020304" pitchFamily="18" charset="0"/>
              </a:rPr>
              <a:t>-pruebas de eficiencia física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2">
            <a:extLst>
              <a:ext uri="{FF2B5EF4-FFF2-40B4-BE49-F238E27FC236}">
                <a16:creationId xmlns:a16="http://schemas.microsoft.com/office/drawing/2014/main" id="{CC1DBBC1-2E4C-A1CE-F9ED-BEEC714097E9}"/>
              </a:ext>
            </a:extLst>
          </p:cNvPr>
          <p:cNvSpPr txBox="1">
            <a:spLocks noChangeArrowheads="1"/>
          </p:cNvSpPr>
          <p:nvPr/>
        </p:nvSpPr>
        <p:spPr bwMode="auto">
          <a:xfrm>
            <a:off x="748302" y="461209"/>
            <a:ext cx="10882224" cy="5795212"/>
          </a:xfrm>
          <a:prstGeom prst="rect">
            <a:avLst/>
          </a:prstGeom>
          <a:noFill/>
          <a:ln>
            <a:noFill/>
          </a:ln>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algn="just" eaLnBrk="1" hangingPunct="1">
              <a:buSzPct val="100000"/>
              <a:buFont typeface="Times New Roman" panose="02020603050405020304" pitchFamily="18" charset="0"/>
              <a:buNone/>
              <a:defRPr/>
            </a:pPr>
            <a:r>
              <a:rPr lang="es-ES" altLang="en-US" sz="3600" b="1" dirty="0">
                <a:solidFill>
                  <a:srgbClr val="0000FF"/>
                </a:solidFill>
                <a:effectLst>
                  <a:outerShdw blurRad="38100" dist="38100" dir="2700000" algn="tl">
                    <a:srgbClr val="C0C0C0"/>
                  </a:outerShdw>
                </a:effectLst>
              </a:rPr>
              <a:t>Tipos de exámenes en el control y la evaluación de la actividad física. Métodos para la investigación del estado de salud: anamnesis, inspección visual, maniobras clínicas (auscultación, palpación y percusión), exámenes médicos, de laboratorio y especiales).</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8D528-D47C-7D7B-6568-7F9D76DE8497}"/>
              </a:ext>
            </a:extLst>
          </p:cNvPr>
          <p:cNvSpPr txBox="1"/>
          <p:nvPr/>
        </p:nvSpPr>
        <p:spPr>
          <a:xfrm>
            <a:off x="1209367" y="159002"/>
            <a:ext cx="9960077" cy="6539995"/>
          </a:xfrm>
          <a:prstGeom prst="rect">
            <a:avLst/>
          </a:prstGeom>
          <a:noFill/>
        </p:spPr>
        <p:txBody>
          <a:bodyPr wrap="square">
            <a:spAutoFit/>
          </a:bodyPr>
          <a:lstStyle/>
          <a:p>
            <a:pPr algn="just">
              <a:lnSpc>
                <a:spcPct val="150000"/>
              </a:lnSpc>
              <a:spcAft>
                <a:spcPts val="800"/>
              </a:spcAft>
              <a:buNone/>
            </a:pPr>
            <a:r>
              <a:rPr lang="es-ES" sz="2400" dirty="0">
                <a:latin typeface="Arial" panose="020B0604020202020204" pitchFamily="34" charset="0"/>
                <a:ea typeface="Calibri" panose="020F0502020204030204" pitchFamily="34" charset="0"/>
                <a:cs typeface="Times New Roman" panose="02020603050405020304" pitchFamily="18" charset="0"/>
              </a:rPr>
              <a:t>El </a:t>
            </a:r>
            <a:r>
              <a:rPr lang="es-ES" sz="2400" dirty="0">
                <a:effectLst/>
                <a:latin typeface="Arial" panose="020B0604020202020204" pitchFamily="34" charset="0"/>
                <a:ea typeface="Calibri" panose="020F0502020204030204" pitchFamily="34" charset="0"/>
                <a:cs typeface="Times New Roman" panose="02020603050405020304" pitchFamily="18" charset="0"/>
              </a:rPr>
              <a:t>control y la evaluación de la actividad física presenta varias pruebas y exámenes que se utilizan para obtener información valiosa:</a:t>
            </a:r>
          </a:p>
          <a:p>
            <a:pPr algn="just">
              <a:lnSpc>
                <a:spcPct val="150000"/>
              </a:lnSpc>
              <a:spcAft>
                <a:spcPts val="800"/>
              </a:spcAft>
              <a:buNone/>
            </a:pPr>
            <a:r>
              <a:rPr lang="es-ES" sz="2400" dirty="0">
                <a:latin typeface="Arial" panose="020B0604020202020204" pitchFamily="34" charset="0"/>
                <a:ea typeface="Calibri" panose="020F0502020204030204" pitchFamily="34" charset="0"/>
                <a:cs typeface="Times New Roman" panose="02020603050405020304" pitchFamily="18" charset="0"/>
              </a:rPr>
              <a:t>-pruebas de actividad física general (medición de la capacidad pulmonar, prueba de velocidad, prueba de resistencia)</a:t>
            </a:r>
          </a:p>
          <a:p>
            <a:pPr algn="just">
              <a:lnSpc>
                <a:spcPct val="150000"/>
              </a:lnSpc>
              <a:spcAft>
                <a:spcPts val="800"/>
              </a:spcAft>
              <a:buNone/>
            </a:pPr>
            <a:r>
              <a:rPr lang="es-ES" sz="2400" dirty="0">
                <a:latin typeface="Arial" panose="020B0604020202020204" pitchFamily="34" charset="0"/>
                <a:ea typeface="Calibri" panose="020F0502020204030204" pitchFamily="34" charset="0"/>
                <a:cs typeface="Times New Roman" panose="02020603050405020304" pitchFamily="18" charset="0"/>
              </a:rPr>
              <a:t>-exámenes de medicina del deporte (pruebas de peso, circunferencia, calzado, muscular, flexibilidad, estabilidad) </a:t>
            </a:r>
          </a:p>
          <a:p>
            <a:pPr algn="just">
              <a:lnSpc>
                <a:spcPct val="150000"/>
              </a:lnSpc>
              <a:spcAft>
                <a:spcPts val="800"/>
              </a:spcAft>
              <a:buNone/>
            </a:pPr>
            <a:r>
              <a:rPr lang="es-ES" sz="2400" dirty="0">
                <a:latin typeface="Arial" panose="020B0604020202020204" pitchFamily="34" charset="0"/>
                <a:ea typeface="Calibri" panose="020F0502020204030204" pitchFamily="34" charset="0"/>
                <a:cs typeface="Times New Roman" panose="02020603050405020304" pitchFamily="18" charset="0"/>
              </a:rPr>
              <a:t>-pruebas de evaluación de salud general (prueba de eritrocitos, hemoglobina, leucocitos, glóbulos blancos, creatinina, glucosa en sangre)</a:t>
            </a:r>
          </a:p>
          <a:p>
            <a:pPr algn="just">
              <a:lnSpc>
                <a:spcPct val="150000"/>
              </a:lnSpc>
              <a:spcAft>
                <a:spcPts val="800"/>
              </a:spcAft>
              <a:buNone/>
            </a:pPr>
            <a:r>
              <a:rPr lang="es-ES" sz="2400" dirty="0">
                <a:latin typeface="Arial" panose="020B0604020202020204" pitchFamily="34" charset="0"/>
                <a:ea typeface="Calibri" panose="020F0502020204030204" pitchFamily="34" charset="0"/>
                <a:cs typeface="Times New Roman" panose="02020603050405020304" pitchFamily="18" charset="0"/>
              </a:rPr>
              <a:t>-pruebas de hormonas y metabolismo (tiroides, hipófisis, oxígeno en sangre) </a:t>
            </a:r>
            <a:endParaRPr lang="es-ES" sz="2400" dirty="0"/>
          </a:p>
        </p:txBody>
      </p:sp>
    </p:spTree>
    <p:extLst>
      <p:ext uri="{BB962C8B-B14F-4D97-AF65-F5344CB8AC3E}">
        <p14:creationId xmlns:p14="http://schemas.microsoft.com/office/powerpoint/2010/main" val="837325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a:extLst>
              <a:ext uri="{FF2B5EF4-FFF2-40B4-BE49-F238E27FC236}">
                <a16:creationId xmlns:a16="http://schemas.microsoft.com/office/drawing/2014/main" id="{2C3728AE-931D-8FA6-C8A4-3932D9B8FDDE}"/>
              </a:ext>
            </a:extLst>
          </p:cNvPr>
          <p:cNvSpPr txBox="1">
            <a:spLocks noChangeArrowheads="1"/>
          </p:cNvSpPr>
          <p:nvPr/>
        </p:nvSpPr>
        <p:spPr bwMode="auto">
          <a:xfrm>
            <a:off x="2963864" y="179389"/>
            <a:ext cx="5940425"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eaLnBrk="1" hangingPunct="1">
              <a:spcBef>
                <a:spcPts val="1200"/>
              </a:spcBef>
              <a:spcAft>
                <a:spcPts val="1000"/>
              </a:spcAft>
            </a:pPr>
            <a:r>
              <a:rPr lang="es-ES" altLang="en-US" sz="3200" b="1">
                <a:solidFill>
                  <a:schemeClr val="tx1"/>
                </a:solidFill>
                <a:effectLst>
                  <a:outerShdw blurRad="38100" dist="38100" dir="2700000" algn="tl">
                    <a:srgbClr val="C0C0C0"/>
                  </a:outerShdw>
                </a:effectLst>
              </a:rPr>
              <a:t>Métodos del examen médico.</a:t>
            </a:r>
          </a:p>
        </p:txBody>
      </p:sp>
      <p:sp>
        <p:nvSpPr>
          <p:cNvPr id="5123" name="Text Box 2">
            <a:extLst>
              <a:ext uri="{FF2B5EF4-FFF2-40B4-BE49-F238E27FC236}">
                <a16:creationId xmlns:a16="http://schemas.microsoft.com/office/drawing/2014/main" id="{DCA0433E-97D3-F8C8-3D96-A1874896E321}"/>
              </a:ext>
            </a:extLst>
          </p:cNvPr>
          <p:cNvSpPr txBox="1">
            <a:spLocks noChangeArrowheads="1"/>
          </p:cNvSpPr>
          <p:nvPr/>
        </p:nvSpPr>
        <p:spPr bwMode="auto">
          <a:xfrm>
            <a:off x="1703389" y="765175"/>
            <a:ext cx="8389937" cy="59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eaLnBrk="1" hangingPunct="1">
              <a:spcBef>
                <a:spcPts val="1200"/>
              </a:spcBef>
              <a:spcAft>
                <a:spcPts val="1000"/>
              </a:spcAft>
            </a:pPr>
            <a:r>
              <a:rPr lang="es-ES" altLang="en-US" sz="2800" b="1">
                <a:solidFill>
                  <a:schemeClr val="accent2"/>
                </a:solidFill>
                <a:effectLst>
                  <a:outerShdw blurRad="38100" dist="38100" dir="2700000" algn="tl">
                    <a:srgbClr val="C0C0C0"/>
                  </a:outerShdw>
                </a:effectLst>
              </a:rPr>
              <a:t>TAREAS QUE SE SOLUCIONAN: </a:t>
            </a:r>
          </a:p>
          <a:p>
            <a:pPr eaLnBrk="1" hangingPunct="1">
              <a:spcBef>
                <a:spcPts val="1200"/>
              </a:spcBef>
              <a:spcAft>
                <a:spcPts val="1000"/>
              </a:spcAft>
              <a:buSzPct val="59000"/>
              <a:buBlip>
                <a:blip r:embed="rId2"/>
              </a:buBlip>
            </a:pPr>
            <a:r>
              <a:rPr lang="es-ES" altLang="en-US" sz="2800" b="1">
                <a:solidFill>
                  <a:schemeClr val="accent2"/>
                </a:solidFill>
                <a:effectLst>
                  <a:outerShdw blurRad="38100" dist="38100" dir="2700000" algn="tl">
                    <a:srgbClr val="C0C0C0"/>
                  </a:outerShdw>
                </a:effectLst>
              </a:rPr>
              <a:t> Determinar el estado de salud, el desarrollo </a:t>
            </a:r>
            <a:r>
              <a:rPr lang="es-ES" altLang="en-US" sz="2800" b="1">
                <a:solidFill>
                  <a:srgbClr val="0047FF"/>
                </a:solidFill>
                <a:effectLst>
                  <a:outerShdw blurRad="38100" dist="38100" dir="2700000" algn="tl">
                    <a:srgbClr val="C0C0C0"/>
                  </a:outerShdw>
                </a:effectLst>
              </a:rPr>
              <a:t>físico, el estado funcional del organismo, etc.</a:t>
            </a:r>
          </a:p>
          <a:p>
            <a:pPr eaLnBrk="1" hangingPunct="1">
              <a:spcBef>
                <a:spcPts val="1200"/>
              </a:spcBef>
              <a:spcAft>
                <a:spcPts val="1000"/>
              </a:spcAft>
              <a:buSzPct val="59000"/>
              <a:buBlip>
                <a:blip r:embed="rId2"/>
              </a:buBlip>
            </a:pPr>
            <a:r>
              <a:rPr lang="es-ES" altLang="en-US" sz="2800" b="1">
                <a:solidFill>
                  <a:srgbClr val="0047FF"/>
                </a:solidFill>
                <a:effectLst>
                  <a:outerShdw blurRad="38100" dist="38100" dir="2700000" algn="tl">
                    <a:srgbClr val="C0C0C0"/>
                  </a:outerShdw>
                </a:effectLst>
              </a:rPr>
              <a:t> Permite conocer los cambios que se van produciendo en el organismo por la influencia </a:t>
            </a:r>
            <a:r>
              <a:rPr lang="es-ES" altLang="en-US" sz="2800" b="1">
                <a:solidFill>
                  <a:schemeClr val="tx1"/>
                </a:solidFill>
                <a:effectLst>
                  <a:outerShdw blurRad="38100" dist="38100" dir="2700000" algn="tl">
                    <a:srgbClr val="C0C0C0"/>
                  </a:outerShdw>
                </a:effectLst>
              </a:rPr>
              <a:t>de las </a:t>
            </a:r>
            <a:r>
              <a:rPr lang="es-ES" altLang="en-US" sz="2800" b="1">
                <a:solidFill>
                  <a:srgbClr val="0047FF"/>
                </a:solidFill>
                <a:effectLst>
                  <a:outerShdw blurRad="38100" dist="38100" dir="2700000" algn="tl">
                    <a:srgbClr val="C0C0C0"/>
                  </a:outerShdw>
                </a:effectLst>
              </a:rPr>
              <a:t>cargas de entrenamiento.</a:t>
            </a:r>
          </a:p>
          <a:p>
            <a:pPr eaLnBrk="1" hangingPunct="1">
              <a:spcBef>
                <a:spcPts val="1200"/>
              </a:spcBef>
              <a:spcAft>
                <a:spcPts val="1000"/>
              </a:spcAft>
              <a:buSzPct val="59000"/>
              <a:buBlip>
                <a:blip r:embed="rId2"/>
              </a:buBlip>
            </a:pPr>
            <a:r>
              <a:rPr lang="es-ES" altLang="en-US" sz="2800" b="1">
                <a:solidFill>
                  <a:srgbClr val="0047FF"/>
                </a:solidFill>
                <a:effectLst>
                  <a:outerShdw blurRad="38100" dist="38100" dir="2700000" algn="tl">
                    <a:srgbClr val="C0C0C0"/>
                  </a:outerShdw>
                </a:effectLst>
              </a:rPr>
              <a:t> Se detectan los signos de avances positivos o por </a:t>
            </a:r>
            <a:r>
              <a:rPr lang="es-ES" altLang="en-US" sz="2800" b="1">
                <a:solidFill>
                  <a:schemeClr val="tx1"/>
                </a:solidFill>
                <a:effectLst>
                  <a:outerShdw blurRad="38100" dist="38100" dir="2700000" algn="tl">
                    <a:srgbClr val="C0C0C0"/>
                  </a:outerShdw>
                </a:effectLst>
              </a:rPr>
              <a:t>el </a:t>
            </a:r>
            <a:r>
              <a:rPr lang="es-ES" altLang="en-US" sz="2800" b="1">
                <a:solidFill>
                  <a:srgbClr val="0047FF"/>
                </a:solidFill>
                <a:effectLst>
                  <a:outerShdw blurRad="38100" dist="38100" dir="2700000" algn="tl">
                    <a:srgbClr val="C0C0C0"/>
                  </a:outerShdw>
                </a:effectLst>
              </a:rPr>
              <a:t>contrario alteraciones en los diferentes órganos o sistemas.</a:t>
            </a:r>
          </a:p>
          <a:p>
            <a:pPr eaLnBrk="1" hangingPunct="1">
              <a:spcBef>
                <a:spcPts val="1200"/>
              </a:spcBef>
              <a:spcAft>
                <a:spcPts val="1000"/>
              </a:spcAft>
              <a:buSzPct val="59000"/>
              <a:buBlip>
                <a:blip r:embed="rId2"/>
              </a:buBlip>
            </a:pPr>
            <a:r>
              <a:rPr lang="es-ES" altLang="en-US" sz="2800" b="1">
                <a:solidFill>
                  <a:srgbClr val="0047FF"/>
                </a:solidFill>
                <a:effectLst>
                  <a:outerShdw blurRad="38100" dist="38100" dir="2700000" algn="tl">
                    <a:srgbClr val="C0C0C0"/>
                  </a:outerShdw>
                </a:effectLst>
              </a:rPr>
              <a:t> Ayuda al deportista y al entrenador en la planificación del entrenamiento deportivo.</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a:extLst>
              <a:ext uri="{FF2B5EF4-FFF2-40B4-BE49-F238E27FC236}">
                <a16:creationId xmlns:a16="http://schemas.microsoft.com/office/drawing/2014/main" id="{0E20FDA9-40FF-5025-E227-6E73B472F477}"/>
              </a:ext>
            </a:extLst>
          </p:cNvPr>
          <p:cNvSpPr>
            <a:spLocks noChangeArrowheads="1"/>
          </p:cNvSpPr>
          <p:nvPr/>
        </p:nvSpPr>
        <p:spPr bwMode="auto">
          <a:xfrm>
            <a:off x="1276555" y="333375"/>
            <a:ext cx="9243960"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algn="just" eaLnBrk="1" hangingPunct="1"/>
            <a:r>
              <a:rPr lang="es-ES" altLang="en-US" sz="3200" b="1" u="sng" dirty="0">
                <a:solidFill>
                  <a:srgbClr val="17375E"/>
                </a:solidFill>
              </a:rPr>
              <a:t>Métodos para el examen médico.</a:t>
            </a:r>
            <a:r>
              <a:rPr lang="es-ES" altLang="en-US" sz="3200" b="1" dirty="0">
                <a:solidFill>
                  <a:srgbClr val="17375E"/>
                </a:solidFill>
              </a:rPr>
              <a:t> </a:t>
            </a:r>
          </a:p>
          <a:p>
            <a:pPr algn="just" eaLnBrk="1" hangingPunct="1"/>
            <a:r>
              <a:rPr lang="es-ES" altLang="en-US" sz="3200" b="1" u="sng" dirty="0">
                <a:solidFill>
                  <a:srgbClr val="17375E"/>
                </a:solidFill>
              </a:rPr>
              <a:t>Anamnesis</a:t>
            </a:r>
            <a:r>
              <a:rPr lang="es-ES" altLang="en-US" sz="3200" b="1" dirty="0">
                <a:solidFill>
                  <a:srgbClr val="17375E"/>
                </a:solidFill>
              </a:rPr>
              <a:t>. Proviene  del griego anamnesis-recuerdo. Primero se precisan los datos personales y después, se recopila la anamnesis médica y deportiva.</a:t>
            </a:r>
          </a:p>
          <a:p>
            <a:pPr algn="just" eaLnBrk="1" hangingPunct="1">
              <a:buSzTx/>
            </a:pPr>
            <a:r>
              <a:rPr lang="es-ES" altLang="en-US" sz="3200" b="1" dirty="0">
                <a:solidFill>
                  <a:srgbClr val="17375E"/>
                </a:solidFill>
              </a:rPr>
              <a:t>La anamnesis médica revela las enfermedades, los traumas y las intervenciones quirúrgicas. Se analizan los datos acerca de las enfermedades que han padecido los familiares y se indaga sobre los hábitos nocivos.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A4D5E7-F0EE-AFE6-D359-29039063EC09}"/>
              </a:ext>
            </a:extLst>
          </p:cNvPr>
          <p:cNvSpPr>
            <a:spLocks noGrp="1"/>
          </p:cNvSpPr>
          <p:nvPr>
            <p:ph type="dt" sz="quarter" idx="10"/>
          </p:nvPr>
        </p:nvSpPr>
        <p:spPr/>
        <p:txBody>
          <a:bodyPr/>
          <a:lstStyle/>
          <a:p>
            <a:pPr>
              <a:defRPr/>
            </a:pPr>
            <a:r>
              <a:rPr lang="es-ES"/>
              <a:t>17/03/15</a:t>
            </a:r>
          </a:p>
        </p:txBody>
      </p:sp>
      <p:pic>
        <p:nvPicPr>
          <p:cNvPr id="7171" name="Imagen 3">
            <a:extLst>
              <a:ext uri="{FF2B5EF4-FFF2-40B4-BE49-F238E27FC236}">
                <a16:creationId xmlns:a16="http://schemas.microsoft.com/office/drawing/2014/main" id="{AA665323-B26E-F073-CB11-F4AD2BAC5C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a:extLst>
              <a:ext uri="{FF2B5EF4-FFF2-40B4-BE49-F238E27FC236}">
                <a16:creationId xmlns:a16="http://schemas.microsoft.com/office/drawing/2014/main" id="{03BF6168-9B1C-81E2-2F49-1F84EC202489}"/>
              </a:ext>
            </a:extLst>
          </p:cNvPr>
          <p:cNvSpPr>
            <a:spLocks noChangeArrowheads="1"/>
          </p:cNvSpPr>
          <p:nvPr/>
        </p:nvSpPr>
        <p:spPr bwMode="auto">
          <a:xfrm>
            <a:off x="727587" y="838200"/>
            <a:ext cx="9979742"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9pPr>
          </a:lstStyle>
          <a:p>
            <a:pPr algn="just" eaLnBrk="1" hangingPunct="1"/>
            <a:r>
              <a:rPr lang="es-ES" altLang="en-US" sz="4000" b="1" dirty="0">
                <a:solidFill>
                  <a:srgbClr val="FF0000"/>
                </a:solidFill>
                <a:effectLst>
                  <a:outerShdw blurRad="38100" dist="38100" dir="2700000" algn="tl">
                    <a:srgbClr val="C0C0C0"/>
                  </a:outerShdw>
                </a:effectLst>
              </a:rPr>
              <a:t>La anamnesis deportiva incluye</a:t>
            </a:r>
            <a:r>
              <a:rPr lang="es-ES" altLang="en-US" sz="4000" b="1" dirty="0">
                <a:effectLst>
                  <a:outerShdw blurRad="38100" dist="38100" dir="2700000" algn="tl">
                    <a:srgbClr val="C0C0C0"/>
                  </a:outerShdw>
                </a:effectLst>
              </a:rPr>
              <a:t> </a:t>
            </a:r>
            <a:r>
              <a:rPr lang="es-ES" altLang="en-US" sz="4000" b="1" dirty="0">
                <a:solidFill>
                  <a:srgbClr val="004586"/>
                </a:solidFill>
                <a:effectLst>
                  <a:outerShdw blurRad="38100" dist="38100" dir="2700000" algn="tl">
                    <a:srgbClr val="C0C0C0"/>
                  </a:outerShdw>
                </a:effectLst>
              </a:rPr>
              <a:t>las informaciones necesarias sobre la fecha de comienzo de las clases de deportes, la metodología y el régimen de entrenamiento en el transcurso de toda la actividad deportiva.</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6848143D-9942-1130-714D-B375F7603B56}"/>
              </a:ext>
            </a:extLst>
          </p:cNvPr>
          <p:cNvSpPr>
            <a:spLocks noChangeArrowheads="1"/>
          </p:cNvSpPr>
          <p:nvPr/>
        </p:nvSpPr>
        <p:spPr bwMode="auto">
          <a:xfrm>
            <a:off x="835742" y="549275"/>
            <a:ext cx="10481187" cy="576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anose="02020603050405020304" pitchFamily="18" charset="0"/>
                <a:cs typeface="Times New Roman" panose="02020603050405020304" pitchFamily="18" charset="0"/>
              </a:defRPr>
            </a:lvl9pPr>
          </a:lstStyle>
          <a:p>
            <a:pPr algn="just" eaLnBrk="1" hangingPunct="1"/>
            <a:r>
              <a:rPr lang="es-ES" altLang="en-US" sz="3600" b="1" u="sng" dirty="0">
                <a:solidFill>
                  <a:srgbClr val="280099"/>
                </a:solidFill>
                <a:effectLst>
                  <a:outerShdw blurRad="38100" dist="38100" dir="2700000" algn="tl">
                    <a:srgbClr val="C0C0C0"/>
                  </a:outerShdw>
                </a:effectLst>
              </a:rPr>
              <a:t>Inspección visual.</a:t>
            </a:r>
          </a:p>
          <a:p>
            <a:pPr algn="just" eaLnBrk="1" hangingPunct="1"/>
            <a:endParaRPr lang="es-ES" altLang="en-US" sz="1200" b="1" u="sng" dirty="0">
              <a:solidFill>
                <a:srgbClr val="280099"/>
              </a:solidFill>
              <a:effectLst>
                <a:outerShdw blurRad="38100" dist="38100" dir="2700000" algn="tl">
                  <a:srgbClr val="C0C0C0"/>
                </a:outerShdw>
              </a:effectLst>
            </a:endParaRPr>
          </a:p>
          <a:p>
            <a:pPr algn="just" eaLnBrk="1" hangingPunct="1"/>
            <a:r>
              <a:rPr lang="es-ES" altLang="en-US" sz="3200" b="1" dirty="0">
                <a:solidFill>
                  <a:srgbClr val="280099"/>
                </a:solidFill>
                <a:effectLst>
                  <a:outerShdw blurRad="38100" dist="38100" dir="2700000" algn="tl">
                    <a:srgbClr val="C0C0C0"/>
                  </a:outerShdw>
                </a:effectLst>
              </a:rPr>
              <a:t>Al principio la atención se centra en su aspecto general, su actitud, cómo se desenvuelve, cómo se comunica. Todo esto ocurre mientras se entabla el primer contacto y luego mientras transcurre la conversación. Posteriormente, cuando se efectúa el examen físico, la observación se dirigirá al aspecto más específico, ojos, mucosas, coloración de la piel.</a:t>
            </a:r>
          </a:p>
          <a:p>
            <a:pPr algn="just" eaLnBrk="1" hangingPunct="1"/>
            <a:endParaRPr lang="es-ES" altLang="en-US" sz="3200" b="1" u="sng" dirty="0">
              <a:solidFill>
                <a:srgbClr val="280099"/>
              </a:solidFill>
              <a:effectLst>
                <a:outerShdw blurRad="38100" dist="38100" dir="2700000" algn="tl">
                  <a:srgbClr val="C0C0C0"/>
                </a:outerShdw>
              </a:effectLst>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E165122B-6EE0-BBDE-5864-EEF431E162B3}"/>
              </a:ext>
            </a:extLst>
          </p:cNvPr>
          <p:cNvSpPr>
            <a:spLocks noChangeArrowheads="1"/>
          </p:cNvSpPr>
          <p:nvPr/>
        </p:nvSpPr>
        <p:spPr bwMode="auto">
          <a:xfrm>
            <a:off x="1703387" y="539750"/>
            <a:ext cx="9092431" cy="5654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bg1"/>
                </a:solidFill>
                <a:latin typeface="Times New Roman" panose="02020603050405020304" pitchFamily="18" charset="0"/>
                <a:cs typeface="Times New Roman" panose="02020603050405020304" pitchFamily="18" charset="0"/>
              </a:defRPr>
            </a:lvl9pPr>
          </a:lstStyle>
          <a:p>
            <a:pPr algn="just" eaLnBrk="1" hangingPunct="1"/>
            <a:r>
              <a:rPr lang="es-ES" altLang="en-US" sz="3600" b="1" u="sng" dirty="0">
                <a:solidFill>
                  <a:srgbClr val="000000"/>
                </a:solidFill>
              </a:rPr>
              <a:t>Palpación</a:t>
            </a:r>
            <a:r>
              <a:rPr lang="es-ES" altLang="en-US" sz="3600" b="1" dirty="0">
                <a:solidFill>
                  <a:srgbClr val="000000"/>
                </a:solidFill>
              </a:rPr>
              <a:t>.  Posibilidad de captar una gran cantidad de información: la suavidad de la piel, su humedad y untuosidad, la temperatura, lo blanda o dura que pueda ser una superficie, si se desencadena dolor con la presión que ejercen nuestros dedos, si se palpa algo que se puede delimitar.</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9209471C-9783-5538-8E97-082F2E05F4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1350" y="692151"/>
            <a:ext cx="8072438"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Rectángulo">
            <a:extLst>
              <a:ext uri="{FF2B5EF4-FFF2-40B4-BE49-F238E27FC236}">
                <a16:creationId xmlns:a16="http://schemas.microsoft.com/office/drawing/2014/main" id="{7D8E4DD6-4967-6149-1C9F-99CD0758E833}"/>
              </a:ext>
            </a:extLst>
          </p:cNvPr>
          <p:cNvSpPr>
            <a:spLocks noChangeArrowheads="1"/>
          </p:cNvSpPr>
          <p:nvPr/>
        </p:nvSpPr>
        <p:spPr bwMode="auto">
          <a:xfrm>
            <a:off x="2130426" y="549275"/>
            <a:ext cx="79930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ltLang="en-US" sz="3200" b="1">
                <a:solidFill>
                  <a:srgbClr val="FF0000"/>
                </a:solidFill>
                <a:effectLst>
                  <a:outerShdw blurRad="38100" dist="38100" dir="2700000" algn="tl">
                    <a:srgbClr val="C0C0C0"/>
                  </a:outerShdw>
                </a:effectLst>
              </a:rPr>
              <a:t>Percutir es dar golpes. Estos a su vez producen sonidos que son audibles y vibraciones que son palpables.</a:t>
            </a:r>
          </a:p>
        </p:txBody>
      </p:sp>
      <p:cxnSp>
        <p:nvCxnSpPr>
          <p:cNvPr id="11267" name="3 Conector recto de flecha">
            <a:extLst>
              <a:ext uri="{FF2B5EF4-FFF2-40B4-BE49-F238E27FC236}">
                <a16:creationId xmlns:a16="http://schemas.microsoft.com/office/drawing/2014/main" id="{18842968-D793-C135-AC78-3E6C3F2F48A6}"/>
              </a:ext>
            </a:extLst>
          </p:cNvPr>
          <p:cNvCxnSpPr>
            <a:cxnSpLocks noChangeShapeType="1"/>
          </p:cNvCxnSpPr>
          <p:nvPr/>
        </p:nvCxnSpPr>
        <p:spPr bwMode="auto">
          <a:xfrm flipH="1">
            <a:off x="2892425" y="2014538"/>
            <a:ext cx="179388" cy="766762"/>
          </a:xfrm>
          <a:prstGeom prst="straightConnector1">
            <a:avLst/>
          </a:prstGeom>
          <a:noFill/>
          <a:ln w="38100" cmpd="sng">
            <a:solidFill>
              <a:schemeClr val="tx1"/>
            </a:solidFill>
            <a:round/>
            <a:headEnd/>
            <a:tailEnd type="arrow" w="med" len="med"/>
          </a:ln>
          <a:extLst>
            <a:ext uri="{909E8E84-426E-40DD-AFC4-6F175D3DCCD1}">
              <a14:hiddenFill xmlns:a14="http://schemas.microsoft.com/office/drawing/2010/main">
                <a:noFill/>
              </a14:hiddenFill>
            </a:ext>
          </a:extLst>
        </p:spPr>
      </p:cxnSp>
      <p:sp>
        <p:nvSpPr>
          <p:cNvPr id="11268" name="4 CuadroTexto">
            <a:extLst>
              <a:ext uri="{FF2B5EF4-FFF2-40B4-BE49-F238E27FC236}">
                <a16:creationId xmlns:a16="http://schemas.microsoft.com/office/drawing/2014/main" id="{1A84476B-965C-CCAE-361A-B419F34D417B}"/>
              </a:ext>
            </a:extLst>
          </p:cNvPr>
          <p:cNvSpPr txBox="1">
            <a:spLocks noChangeArrowheads="1"/>
          </p:cNvSpPr>
          <p:nvPr/>
        </p:nvSpPr>
        <p:spPr bwMode="auto">
          <a:xfrm>
            <a:off x="2130426" y="2935288"/>
            <a:ext cx="14446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ES" altLang="en-US" sz="2800" b="1">
                <a:solidFill>
                  <a:srgbClr val="22228B"/>
                </a:solidFill>
                <a:effectLst>
                  <a:outerShdw blurRad="38100" dist="38100" dir="2700000" algn="tl">
                    <a:srgbClr val="C0C0C0"/>
                  </a:outerShdw>
                </a:effectLst>
              </a:rPr>
              <a:t>Directa</a:t>
            </a:r>
          </a:p>
        </p:txBody>
      </p:sp>
      <p:pic>
        <p:nvPicPr>
          <p:cNvPr id="11269" name="Picture 2">
            <a:extLst>
              <a:ext uri="{FF2B5EF4-FFF2-40B4-BE49-F238E27FC236}">
                <a16:creationId xmlns:a16="http://schemas.microsoft.com/office/drawing/2014/main" id="{0E2C3E96-05AA-24EA-F0A7-06DBF7597B03}"/>
              </a:ext>
            </a:extLst>
          </p:cNvPr>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1824038" y="3716339"/>
            <a:ext cx="1822450" cy="20161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11270" name="10 Conector recto de flecha">
            <a:extLst>
              <a:ext uri="{FF2B5EF4-FFF2-40B4-BE49-F238E27FC236}">
                <a16:creationId xmlns:a16="http://schemas.microsoft.com/office/drawing/2014/main" id="{4789AD7B-455D-6746-C474-D143C07DBDEF}"/>
              </a:ext>
            </a:extLst>
          </p:cNvPr>
          <p:cNvCxnSpPr>
            <a:cxnSpLocks noChangeShapeType="1"/>
          </p:cNvCxnSpPr>
          <p:nvPr/>
        </p:nvCxnSpPr>
        <p:spPr bwMode="auto">
          <a:xfrm>
            <a:off x="6096000" y="2133600"/>
            <a:ext cx="107950" cy="920750"/>
          </a:xfrm>
          <a:prstGeom prst="straightConnector1">
            <a:avLst/>
          </a:prstGeom>
          <a:noFill/>
          <a:ln w="38100" cmpd="sng">
            <a:solidFill>
              <a:schemeClr val="tx1"/>
            </a:solidFill>
            <a:round/>
            <a:headEnd/>
            <a:tailEnd type="arrow" w="med" len="med"/>
          </a:ln>
          <a:extLst>
            <a:ext uri="{909E8E84-426E-40DD-AFC4-6F175D3DCCD1}">
              <a14:hiddenFill xmlns:a14="http://schemas.microsoft.com/office/drawing/2010/main">
                <a:noFill/>
              </a14:hiddenFill>
            </a:ext>
          </a:extLst>
        </p:spPr>
      </p:cxnSp>
      <p:sp>
        <p:nvSpPr>
          <p:cNvPr id="11271" name="11 CuadroTexto">
            <a:extLst>
              <a:ext uri="{FF2B5EF4-FFF2-40B4-BE49-F238E27FC236}">
                <a16:creationId xmlns:a16="http://schemas.microsoft.com/office/drawing/2014/main" id="{7E09D9B1-557F-CD92-3970-4C8F372ECDC1}"/>
              </a:ext>
            </a:extLst>
          </p:cNvPr>
          <p:cNvSpPr txBox="1">
            <a:spLocks noChangeArrowheads="1"/>
          </p:cNvSpPr>
          <p:nvPr/>
        </p:nvSpPr>
        <p:spPr bwMode="auto">
          <a:xfrm>
            <a:off x="5016501" y="3141663"/>
            <a:ext cx="28813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ltLang="en-US" sz="2800" b="1">
                <a:solidFill>
                  <a:srgbClr val="22228B"/>
                </a:solidFill>
                <a:effectLst>
                  <a:outerShdw blurRad="38100" dist="38100" dir="2700000" algn="tl">
                    <a:srgbClr val="C0C0C0"/>
                  </a:outerShdw>
                </a:effectLst>
              </a:rPr>
              <a:t>Puñopercusión</a:t>
            </a:r>
          </a:p>
        </p:txBody>
      </p:sp>
      <p:pic>
        <p:nvPicPr>
          <p:cNvPr id="11272" name="Picture 3">
            <a:extLst>
              <a:ext uri="{FF2B5EF4-FFF2-40B4-BE49-F238E27FC236}">
                <a16:creationId xmlns:a16="http://schemas.microsoft.com/office/drawing/2014/main" id="{A9050BA9-ED48-D3A4-7172-F62CF86C4118}"/>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943476" y="3860801"/>
            <a:ext cx="3089275" cy="21939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64304D2-5F0E-66BE-6231-BAB45700318B}"/>
              </a:ext>
            </a:extLst>
          </p:cNvPr>
          <p:cNvSpPr txBox="1"/>
          <p:nvPr/>
        </p:nvSpPr>
        <p:spPr>
          <a:xfrm>
            <a:off x="314631" y="247956"/>
            <a:ext cx="11130117" cy="5126275"/>
          </a:xfrm>
          <a:prstGeom prst="rect">
            <a:avLst/>
          </a:prstGeom>
          <a:noFill/>
        </p:spPr>
        <p:txBody>
          <a:bodyPr wrap="square">
            <a:spAutoFit/>
          </a:bodyPr>
          <a:lstStyle/>
          <a:p>
            <a:pPr algn="just">
              <a:lnSpc>
                <a:spcPct val="150000"/>
              </a:lnSpc>
            </a:pPr>
            <a:r>
              <a:rPr lang="es-ES" altLang="en-US" sz="2000" b="1" dirty="0">
                <a:solidFill>
                  <a:srgbClr val="0000FF"/>
                </a:solidFill>
                <a:effectLst>
                  <a:outerShdw blurRad="38100" dist="38100" dir="2700000" algn="tl">
                    <a:srgbClr val="C0C0C0"/>
                  </a:outerShdw>
                </a:effectLst>
              </a:rPr>
              <a:t>Indicadores fisiológicos en reposo (el punto de partida)</a:t>
            </a:r>
          </a:p>
          <a:p>
            <a:pPr algn="just">
              <a:lnSpc>
                <a:spcPct val="150000"/>
              </a:lnSpc>
            </a:pPr>
            <a:r>
              <a:rPr lang="es-ES" sz="2000" dirty="0">
                <a:solidFill>
                  <a:srgbClr val="0000FF"/>
                </a:solidFill>
                <a:effectLst>
                  <a:outerShdw blurRad="38100" dist="38100" dir="2700000" algn="tl">
                    <a:srgbClr val="C0C0C0"/>
                  </a:outerShdw>
                </a:effectLst>
              </a:rPr>
              <a:t>Antes de iniciar se debe conocer el estado de homeostasis del sujeto. Estos datos sirven como “línea base”</a:t>
            </a:r>
          </a:p>
          <a:p>
            <a:pPr algn="just">
              <a:lnSpc>
                <a:spcPct val="150000"/>
              </a:lnSpc>
            </a:pPr>
            <a:r>
              <a:rPr lang="es-ES" sz="2000" dirty="0">
                <a:solidFill>
                  <a:srgbClr val="0000FF"/>
                </a:solidFill>
                <a:effectLst>
                  <a:outerShdw blurRad="38100" dist="38100" dir="2700000" algn="tl">
                    <a:srgbClr val="C0C0C0"/>
                  </a:outerShdw>
                </a:effectLst>
              </a:rPr>
              <a:t>-frecuencia cardíaca basal (FCB): se mide idealmente al despertar. En atletas de lato rendimiento, es común encontrar bradicardia sinusal (frecuencia por debajo de 60 ppm) debido a la hipertrofia excéntrica del ventrículo izquierdo.</a:t>
            </a:r>
          </a:p>
          <a:p>
            <a:pPr algn="just">
              <a:lnSpc>
                <a:spcPct val="150000"/>
              </a:lnSpc>
            </a:pPr>
            <a:r>
              <a:rPr lang="es-ES" sz="2000" dirty="0">
                <a:solidFill>
                  <a:srgbClr val="0000FF"/>
                </a:solidFill>
                <a:effectLst>
                  <a:outerShdw blurRad="38100" dist="38100" dir="2700000" algn="tl">
                    <a:srgbClr val="C0C0C0"/>
                  </a:outerShdw>
                </a:effectLst>
              </a:rPr>
              <a:t>-alerta metodológica: si un atleta presenta una FCB de 8 a 10 latidos por encima de su promedio habitual, es un indicador claro de fatiga residual o un proceso infeccioso en ciernes.</a:t>
            </a:r>
          </a:p>
          <a:p>
            <a:pPr algn="just">
              <a:lnSpc>
                <a:spcPct val="150000"/>
              </a:lnSpc>
            </a:pPr>
            <a:r>
              <a:rPr lang="es-ES" sz="2000" dirty="0">
                <a:solidFill>
                  <a:srgbClr val="0000FF"/>
                </a:solidFill>
                <a:effectLst>
                  <a:outerShdw blurRad="38100" dist="38100" dir="2700000" algn="tl">
                    <a:srgbClr val="C0C0C0"/>
                  </a:outerShdw>
                </a:effectLst>
              </a:rPr>
              <a:t>-tensión arterial (TA): los valores normales (120/80 </a:t>
            </a:r>
            <a:r>
              <a:rPr lang="es-ES" sz="2000" dirty="0" err="1">
                <a:solidFill>
                  <a:srgbClr val="0000FF"/>
                </a:solidFill>
                <a:effectLst>
                  <a:outerShdw blurRad="38100" dist="38100" dir="2700000" algn="tl">
                    <a:srgbClr val="C0C0C0"/>
                  </a:outerShdw>
                </a:effectLst>
              </a:rPr>
              <a:t>mmHg</a:t>
            </a:r>
            <a:r>
              <a:rPr lang="es-ES" sz="2000" dirty="0">
                <a:solidFill>
                  <a:srgbClr val="0000FF"/>
                </a:solidFill>
                <a:effectLst>
                  <a:outerShdw blurRad="38100" dist="38100" dir="2700000" algn="tl">
                    <a:srgbClr val="C0C0C0"/>
                  </a:outerShdw>
                </a:effectLst>
              </a:rPr>
              <a:t>) pueden variar ligeramente. Un aumento en la tensión diastólica en reposo puede indicar tensión nerviosa o sobre entrenamiento.</a:t>
            </a:r>
          </a:p>
          <a:p>
            <a:pPr algn="just">
              <a:lnSpc>
                <a:spcPct val="150000"/>
              </a:lnSpc>
            </a:pPr>
            <a:r>
              <a:rPr lang="es-ES" sz="2000" dirty="0">
                <a:solidFill>
                  <a:srgbClr val="0000FF"/>
                </a:solidFill>
                <a:effectLst>
                  <a:outerShdw blurRad="38100" dist="38100" dir="2700000" algn="tl">
                    <a:srgbClr val="C0C0C0"/>
                  </a:outerShdw>
                </a:effectLst>
              </a:rPr>
              <a:t>-frecuencia respiratoria (FR): en reposos suele oscilar entre 12 y 16 respiraciones por minutos.</a:t>
            </a:r>
            <a:endParaRPr lang="es-ES" sz="2000" dirty="0"/>
          </a:p>
        </p:txBody>
      </p:sp>
    </p:spTree>
    <p:extLst>
      <p:ext uri="{BB962C8B-B14F-4D97-AF65-F5344CB8AC3E}">
        <p14:creationId xmlns:p14="http://schemas.microsoft.com/office/powerpoint/2010/main" val="35348195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04CE5C6-DC1D-27B9-DBC4-6788C088707B}"/>
              </a:ext>
            </a:extLst>
          </p:cNvPr>
          <p:cNvSpPr txBox="1"/>
          <p:nvPr/>
        </p:nvSpPr>
        <p:spPr>
          <a:xfrm>
            <a:off x="255639" y="139790"/>
            <a:ext cx="11582400" cy="6049605"/>
          </a:xfrm>
          <a:prstGeom prst="rect">
            <a:avLst/>
          </a:prstGeom>
          <a:noFill/>
        </p:spPr>
        <p:txBody>
          <a:bodyPr wrap="square">
            <a:spAutoFit/>
          </a:bodyPr>
          <a:lstStyle/>
          <a:p>
            <a:pPr algn="just">
              <a:lnSpc>
                <a:spcPct val="150000"/>
              </a:lnSpc>
            </a:pPr>
            <a:r>
              <a:rPr lang="es-ES" altLang="en-US" sz="2000" b="1" dirty="0">
                <a:solidFill>
                  <a:srgbClr val="0000FF"/>
                </a:solidFill>
                <a:effectLst>
                  <a:outerShdw blurRad="38100" dist="38100" dir="2700000" algn="tl">
                    <a:srgbClr val="C0C0C0"/>
                  </a:outerShdw>
                </a:effectLst>
              </a:rPr>
              <a:t>Indicadores durante la actividad física (el control de la carga)</a:t>
            </a:r>
          </a:p>
          <a:p>
            <a:pPr algn="just">
              <a:lnSpc>
                <a:spcPct val="150000"/>
              </a:lnSpc>
            </a:pPr>
            <a:r>
              <a:rPr lang="es-ES" sz="2000" dirty="0">
                <a:solidFill>
                  <a:srgbClr val="0000FF"/>
                </a:solidFill>
                <a:effectLst>
                  <a:outerShdw blurRad="38100" dist="38100" dir="2700000" algn="tl">
                    <a:srgbClr val="C0C0C0"/>
                  </a:outerShdw>
                </a:effectLst>
              </a:rPr>
              <a:t>Aquí se evalúa cómo el organismo rompe su equilibrio para responder a la demanda energética.</a:t>
            </a:r>
          </a:p>
          <a:p>
            <a:pPr algn="just">
              <a:lnSpc>
                <a:spcPct val="150000"/>
              </a:lnSpc>
            </a:pPr>
            <a:r>
              <a:rPr lang="es-ES" sz="2000" dirty="0">
                <a:solidFill>
                  <a:srgbClr val="0000FF"/>
                </a:solidFill>
                <a:effectLst>
                  <a:outerShdw blurRad="38100" dist="38100" dir="2700000" algn="tl">
                    <a:srgbClr val="C0C0C0"/>
                  </a:outerShdw>
                </a:effectLst>
              </a:rPr>
              <a:t>-frecuencia cardíaca de esfuerzo (FCE): es el indicador más práctico en el campo. Nos permite ubicar al atleta en la zona de intensidad (aeróbica regenerativa, mixta o anaeróbica)</a:t>
            </a:r>
          </a:p>
          <a:p>
            <a:pPr algn="just">
              <a:lnSpc>
                <a:spcPct val="150000"/>
              </a:lnSpc>
            </a:pPr>
            <a:r>
              <a:rPr lang="es-ES" sz="2000" dirty="0">
                <a:solidFill>
                  <a:srgbClr val="0000FF"/>
                </a:solidFill>
                <a:effectLst>
                  <a:outerShdw blurRad="38100" dist="38100" dir="2700000" algn="tl">
                    <a:srgbClr val="C0C0C0"/>
                  </a:outerShdw>
                </a:effectLst>
              </a:rPr>
              <a:t>-Fórmula de </a:t>
            </a:r>
            <a:r>
              <a:rPr lang="es-ES" sz="2000" dirty="0" err="1">
                <a:solidFill>
                  <a:srgbClr val="0000FF"/>
                </a:solidFill>
                <a:effectLst>
                  <a:outerShdw blurRad="38100" dist="38100" dir="2700000" algn="tl">
                    <a:srgbClr val="C0C0C0"/>
                  </a:outerShdw>
                </a:effectLst>
              </a:rPr>
              <a:t>Karvonen</a:t>
            </a:r>
            <a:r>
              <a:rPr lang="es-ES" sz="2000" dirty="0">
                <a:solidFill>
                  <a:srgbClr val="0000FF"/>
                </a:solidFill>
                <a:effectLst>
                  <a:outerShdw blurRad="38100" dist="38100" dir="2700000" algn="tl">
                    <a:srgbClr val="C0C0C0"/>
                  </a:outerShdw>
                </a:effectLst>
              </a:rPr>
              <a:t>: no olviden usarla para determinar la FC de entrenamiento según la edad y la FC de reserva.</a:t>
            </a:r>
          </a:p>
          <a:p>
            <a:pPr algn="just">
              <a:lnSpc>
                <a:spcPct val="150000"/>
              </a:lnSpc>
            </a:pPr>
            <a:r>
              <a:rPr lang="es-ES" sz="2000" dirty="0">
                <a:solidFill>
                  <a:srgbClr val="0000FF"/>
                </a:solidFill>
                <a:effectLst>
                  <a:outerShdw blurRad="38100" dist="38100" dir="2700000" algn="tl">
                    <a:srgbClr val="C0C0C0"/>
                  </a:outerShdw>
                </a:effectLst>
              </a:rPr>
              <a:t>-tensión arterial de esfuerzo: lo fisiológico es que la sistólica aumenta linealmente con la intensidad, mientras que la diastólica debe mantenerse estable o descender ligeramente debido a la vasodilatación periférica.</a:t>
            </a:r>
          </a:p>
          <a:p>
            <a:pPr algn="just">
              <a:lnSpc>
                <a:spcPct val="150000"/>
              </a:lnSpc>
            </a:pPr>
            <a:r>
              <a:rPr lang="es-ES" sz="2000" dirty="0">
                <a:solidFill>
                  <a:srgbClr val="0000FF"/>
                </a:solidFill>
                <a:effectLst>
                  <a:outerShdw blurRad="38100" dist="38100" dir="2700000" algn="tl">
                    <a:srgbClr val="C0C0C0"/>
                  </a:outerShdw>
                </a:effectLst>
              </a:rPr>
              <a:t>-patología: si la diastólica sube significativamente, detengan la prueba; estamos ante una respuesta hipertensiva de esfuerzo.</a:t>
            </a:r>
          </a:p>
          <a:p>
            <a:pPr algn="just">
              <a:lnSpc>
                <a:spcPct val="150000"/>
              </a:lnSpc>
            </a:pPr>
            <a:r>
              <a:rPr lang="es-ES" sz="2000" dirty="0">
                <a:solidFill>
                  <a:srgbClr val="0000FF"/>
                </a:solidFill>
                <a:effectLst>
                  <a:outerShdw blurRad="38100" dist="38100" dir="2700000" algn="tl">
                    <a:srgbClr val="C0C0C0"/>
                  </a:outerShdw>
                </a:effectLst>
              </a:rPr>
              <a:t>-consumo de oxígeno: aunque requiere analizadores de gases, se usan </a:t>
            </a:r>
            <a:r>
              <a:rPr lang="es-ES" sz="2000" dirty="0" err="1">
                <a:solidFill>
                  <a:srgbClr val="0000FF"/>
                </a:solidFill>
                <a:effectLst>
                  <a:outerShdw blurRad="38100" dist="38100" dir="2700000" algn="tl">
                    <a:srgbClr val="C0C0C0"/>
                  </a:outerShdw>
                </a:effectLst>
              </a:rPr>
              <a:t>tests</a:t>
            </a:r>
            <a:r>
              <a:rPr lang="es-ES" sz="2000" dirty="0">
                <a:solidFill>
                  <a:srgbClr val="0000FF"/>
                </a:solidFill>
                <a:effectLst>
                  <a:outerShdw blurRad="38100" dist="38100" dir="2700000" algn="tl">
                    <a:srgbClr val="C0C0C0"/>
                  </a:outerShdw>
                </a:effectLst>
              </a:rPr>
              <a:t> como el test de Cooper o el de </a:t>
            </a:r>
            <a:r>
              <a:rPr lang="es-ES" sz="2000" dirty="0" err="1">
                <a:solidFill>
                  <a:srgbClr val="0000FF"/>
                </a:solidFill>
                <a:effectLst>
                  <a:outerShdw blurRad="38100" dist="38100" dir="2700000" algn="tl">
                    <a:srgbClr val="C0C0C0"/>
                  </a:outerShdw>
                </a:effectLst>
              </a:rPr>
              <a:t>Navette</a:t>
            </a:r>
            <a:r>
              <a:rPr lang="es-ES" sz="2000" dirty="0">
                <a:solidFill>
                  <a:srgbClr val="0000FF"/>
                </a:solidFill>
                <a:effectLst>
                  <a:outerShdw blurRad="38100" dist="38100" dir="2700000" algn="tl">
                    <a:srgbClr val="C0C0C0"/>
                  </a:outerShdw>
                </a:effectLst>
              </a:rPr>
              <a:t> para estimar la capacidad aeróbica máxima. </a:t>
            </a:r>
            <a:endParaRPr lang="es-ES" sz="2000" dirty="0"/>
          </a:p>
        </p:txBody>
      </p:sp>
    </p:spTree>
    <p:extLst>
      <p:ext uri="{BB962C8B-B14F-4D97-AF65-F5344CB8AC3E}">
        <p14:creationId xmlns:p14="http://schemas.microsoft.com/office/powerpoint/2010/main" val="33058617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BAC8D8B-6D27-45A8-6BE8-336339373A68}"/>
              </a:ext>
            </a:extLst>
          </p:cNvPr>
          <p:cNvSpPr txBox="1"/>
          <p:nvPr/>
        </p:nvSpPr>
        <p:spPr>
          <a:xfrm>
            <a:off x="235968" y="287282"/>
            <a:ext cx="11700393" cy="6687023"/>
          </a:xfrm>
          <a:prstGeom prst="rect">
            <a:avLst/>
          </a:prstGeom>
          <a:noFill/>
        </p:spPr>
        <p:txBody>
          <a:bodyPr wrap="square">
            <a:spAutoFit/>
          </a:bodyPr>
          <a:lstStyle/>
          <a:p>
            <a:pPr algn="just">
              <a:lnSpc>
                <a:spcPct val="150000"/>
              </a:lnSpc>
            </a:pPr>
            <a:r>
              <a:rPr lang="es-ES" altLang="en-US" sz="2400" b="1" dirty="0">
                <a:solidFill>
                  <a:srgbClr val="0000FF"/>
                </a:solidFill>
                <a:effectLst>
                  <a:outerShdw blurRad="38100" dist="38100" dir="2700000" algn="tl">
                    <a:srgbClr val="C0C0C0"/>
                  </a:outerShdw>
                </a:effectLst>
              </a:rPr>
              <a:t>Indicadores para la recuperación de la </a:t>
            </a:r>
            <a:r>
              <a:rPr lang="es-ES" altLang="en-US" sz="2400" b="1">
                <a:solidFill>
                  <a:srgbClr val="0000FF"/>
                </a:solidFill>
                <a:effectLst>
                  <a:outerShdw blurRad="38100" dist="38100" dir="2700000" algn="tl">
                    <a:srgbClr val="C0C0C0"/>
                  </a:outerShdw>
                </a:effectLst>
              </a:rPr>
              <a:t>Fuerza Cardíaca (FC)</a:t>
            </a:r>
            <a:endParaRPr lang="es-ES" altLang="en-US" sz="2400" b="1" dirty="0">
              <a:solidFill>
                <a:srgbClr val="0000FF"/>
              </a:solidFill>
              <a:effectLst>
                <a:outerShdw blurRad="38100" dist="38100" dir="2700000" algn="tl">
                  <a:srgbClr val="C0C0C0"/>
                </a:outerShdw>
              </a:effectLst>
            </a:endParaRPr>
          </a:p>
          <a:p>
            <a:pPr algn="just">
              <a:lnSpc>
                <a:spcPct val="150000"/>
              </a:lnSpc>
            </a:pPr>
            <a:r>
              <a:rPr lang="es-ES" sz="2400" dirty="0">
                <a:solidFill>
                  <a:srgbClr val="0000FF"/>
                </a:solidFill>
                <a:effectLst>
                  <a:outerShdw blurRad="38100" dist="38100" dir="2700000" algn="tl">
                    <a:srgbClr val="C0C0C0"/>
                  </a:outerShdw>
                </a:effectLst>
              </a:rPr>
              <a:t>(Ventana de la </a:t>
            </a:r>
            <a:r>
              <a:rPr lang="es-ES" sz="2400" dirty="0" err="1">
                <a:solidFill>
                  <a:srgbClr val="0000FF"/>
                </a:solidFill>
                <a:effectLst>
                  <a:outerShdw blurRad="38100" dist="38100" dir="2700000" algn="tl">
                    <a:srgbClr val="C0C0C0"/>
                  </a:outerShdw>
                </a:effectLst>
              </a:rPr>
              <a:t>supercompensación</a:t>
            </a:r>
            <a:r>
              <a:rPr lang="es-ES" sz="2400" dirty="0">
                <a:solidFill>
                  <a:srgbClr val="0000FF"/>
                </a:solidFill>
                <a:effectLst>
                  <a:outerShdw blurRad="38100" dist="38100" dir="2700000" algn="tl">
                    <a:srgbClr val="C0C0C0"/>
                  </a:outerShdw>
                </a:effectLst>
              </a:rPr>
              <a:t>). Este es el momento donde evaluamos la capacidad de adaptación del atleta</a:t>
            </a:r>
          </a:p>
          <a:p>
            <a:pPr algn="just">
              <a:lnSpc>
                <a:spcPct val="150000"/>
              </a:lnSpc>
            </a:pPr>
            <a:r>
              <a:rPr lang="es-ES" sz="2400" dirty="0">
                <a:solidFill>
                  <a:srgbClr val="0000FF"/>
                </a:solidFill>
                <a:effectLst>
                  <a:outerShdw blurRad="38100" dist="38100" dir="2700000" algn="tl">
                    <a:srgbClr val="C0C0C0"/>
                  </a:outerShdw>
                </a:effectLst>
              </a:rPr>
              <a:t>-índice de recuperación de la FC: se evalúa cuánto desciende la FC al primer, tercer y quinto minuto después de cesar el esfuerzo.</a:t>
            </a:r>
          </a:p>
          <a:p>
            <a:pPr algn="just">
              <a:lnSpc>
                <a:spcPct val="150000"/>
              </a:lnSpc>
            </a:pPr>
            <a:r>
              <a:rPr lang="es-ES" sz="2400" dirty="0">
                <a:solidFill>
                  <a:srgbClr val="0000FF"/>
                </a:solidFill>
                <a:effectLst>
                  <a:outerShdw blurRad="38100" dist="38100" dir="2700000" algn="tl">
                    <a:srgbClr val="C0C0C0"/>
                  </a:outerShdw>
                </a:effectLst>
              </a:rPr>
              <a:t>-criterio de excelencia: un descanso de más de 30 latidos en primer minuto de signo de una excelente condición física y una eficiencia reactiva del sistema parasimpático.</a:t>
            </a:r>
          </a:p>
          <a:p>
            <a:pPr algn="just">
              <a:lnSpc>
                <a:spcPct val="150000"/>
              </a:lnSpc>
            </a:pPr>
            <a:r>
              <a:rPr lang="es-ES" sz="2400" dirty="0">
                <a:solidFill>
                  <a:srgbClr val="0000FF"/>
                </a:solidFill>
                <a:effectLst>
                  <a:outerShdw blurRad="38100" dist="38100" dir="2700000" algn="tl">
                    <a:srgbClr val="C0C0C0"/>
                  </a:outerShdw>
                </a:effectLst>
              </a:rPr>
              <a:t>-lactato sanguíneo (</a:t>
            </a:r>
            <a:r>
              <a:rPr lang="es-ES" sz="2400" dirty="0" err="1">
                <a:solidFill>
                  <a:srgbClr val="0000FF"/>
                </a:solidFill>
                <a:effectLst>
                  <a:outerShdw blurRad="38100" dist="38100" dir="2700000" algn="tl">
                    <a:srgbClr val="C0C0C0"/>
                  </a:outerShdw>
                </a:effectLst>
              </a:rPr>
              <a:t>post-esfuerzo</a:t>
            </a:r>
            <a:r>
              <a:rPr lang="es-ES" sz="2400" dirty="0">
                <a:solidFill>
                  <a:srgbClr val="0000FF"/>
                </a:solidFill>
                <a:effectLst>
                  <a:outerShdw blurRad="38100" dist="38100" dir="2700000" algn="tl">
                    <a:srgbClr val="C0C0C0"/>
                  </a:outerShdw>
                </a:effectLst>
              </a:rPr>
              <a:t>): se mide generalmente a los 3-5 minutos de terminada la carga máxima. Nos indica la participación de la vía glucolítica anaeróbica.</a:t>
            </a:r>
          </a:p>
          <a:p>
            <a:pPr algn="just">
              <a:lnSpc>
                <a:spcPct val="150000"/>
              </a:lnSpc>
            </a:pPr>
            <a:r>
              <a:rPr lang="es-ES" sz="2400" dirty="0">
                <a:solidFill>
                  <a:srgbClr val="0000FF"/>
                </a:solidFill>
                <a:effectLst>
                  <a:outerShdw blurRad="38100" dist="38100" dir="2700000" algn="tl">
                    <a:srgbClr val="C0C0C0"/>
                  </a:outerShdw>
                </a:effectLst>
              </a:rPr>
              <a:t>-diferencia de tensión arterial (TA):  debe retornar a valores cercanos a los iniciales en los primeros 10 minutos.</a:t>
            </a:r>
          </a:p>
          <a:p>
            <a:pPr algn="just">
              <a:lnSpc>
                <a:spcPct val="150000"/>
              </a:lnSpc>
            </a:pPr>
            <a:r>
              <a:rPr lang="es-ES" sz="2400" dirty="0">
                <a:solidFill>
                  <a:srgbClr val="0000FF"/>
                </a:solidFill>
                <a:effectLst>
                  <a:outerShdw blurRad="38100" dist="38100" dir="2700000" algn="tl">
                    <a:srgbClr val="C0C0C0"/>
                  </a:outerShdw>
                </a:effectLst>
              </a:rPr>
              <a:t> </a:t>
            </a:r>
            <a:endParaRPr lang="es-ES" sz="2400" dirty="0"/>
          </a:p>
        </p:txBody>
      </p:sp>
    </p:spTree>
    <p:extLst>
      <p:ext uri="{BB962C8B-B14F-4D97-AF65-F5344CB8AC3E}">
        <p14:creationId xmlns:p14="http://schemas.microsoft.com/office/powerpoint/2010/main" val="26645474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1C030DAE-47D7-47CB-E34C-9504B3CF60CC}"/>
              </a:ext>
            </a:extLst>
          </p:cNvPr>
          <p:cNvSpPr txBox="1">
            <a:spLocks noChangeArrowheads="1"/>
          </p:cNvSpPr>
          <p:nvPr/>
        </p:nvSpPr>
        <p:spPr bwMode="auto">
          <a:xfrm>
            <a:off x="1919288" y="1125539"/>
            <a:ext cx="8064500" cy="1081087"/>
          </a:xfrm>
          <a:prstGeom prst="rect">
            <a:avLst/>
          </a:prstGeom>
          <a:noFill/>
          <a:ln>
            <a:noFill/>
          </a:ln>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eaLnBrk="1" hangingPunct="1">
              <a:buSzPct val="100000"/>
              <a:buFont typeface="Times New Roman" panose="02020603050405020304" pitchFamily="18" charset="0"/>
              <a:buNone/>
              <a:defRPr/>
            </a:pPr>
            <a:r>
              <a:rPr lang="es-ES" altLang="en-US" sz="3600" b="1" dirty="0">
                <a:solidFill>
                  <a:srgbClr val="0000FF"/>
                </a:solidFill>
                <a:effectLst>
                  <a:outerShdw blurRad="38100" dist="38100" dir="2700000" algn="tl">
                    <a:srgbClr val="C0C0C0"/>
                  </a:outerShdw>
                </a:effectLst>
              </a:rPr>
              <a:t> </a:t>
            </a:r>
            <a:r>
              <a:rPr lang="es-ES" altLang="en-US" sz="3600" dirty="0">
                <a:solidFill>
                  <a:srgbClr val="0000FF"/>
                </a:solidFill>
                <a:effectLst>
                  <a:outerShdw blurRad="38100" dist="38100" dir="2700000" algn="tl">
                    <a:srgbClr val="C0C0C0"/>
                  </a:outerShdw>
                </a:effectLst>
              </a:rPr>
              <a:t>Métodos de estudio del desarrollo físico. Generalidad sobre la </a:t>
            </a:r>
            <a:r>
              <a:rPr lang="es-ES" altLang="en-US" sz="3600" dirty="0" err="1">
                <a:solidFill>
                  <a:srgbClr val="0000FF"/>
                </a:solidFill>
                <a:effectLst>
                  <a:outerShdw blurRad="38100" dist="38100" dir="2700000" algn="tl">
                    <a:srgbClr val="C0C0C0"/>
                  </a:outerShdw>
                </a:effectLst>
              </a:rPr>
              <a:t>Somatoscopía</a:t>
            </a:r>
            <a:r>
              <a:rPr lang="es-ES" altLang="en-US" sz="3600" dirty="0">
                <a:solidFill>
                  <a:srgbClr val="0000FF"/>
                </a:solidFill>
                <a:effectLst>
                  <a:outerShdw blurRad="38100" dist="38100" dir="2700000" algn="tl">
                    <a:srgbClr val="C0C0C0"/>
                  </a:outerShdw>
                </a:effectLst>
              </a:rPr>
              <a:t>. Antropometría. Concepto. Puntos antropométricos. Marcaje y mediciones.  Importancia del control antropométrico</a:t>
            </a:r>
          </a:p>
          <a:p>
            <a:pPr eaLnBrk="1" hangingPunct="1">
              <a:buSzPct val="100000"/>
              <a:buFont typeface="Times New Roman" panose="02020603050405020304" pitchFamily="18" charset="0"/>
              <a:buNone/>
              <a:defRPr/>
            </a:pPr>
            <a:endParaRPr lang="es-ES" altLang="en-US" sz="3600" b="1" dirty="0">
              <a:solidFill>
                <a:srgbClr val="0000FF"/>
              </a:solidFill>
              <a:effectLst>
                <a:outerShdw blurRad="38100" dist="38100" dir="2700000" algn="tl">
                  <a:srgbClr val="C0C0C0"/>
                </a:outerShdw>
              </a:effectLs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3D5A5CDE-7E91-89E1-4E58-25A735B94B91}"/>
              </a:ext>
            </a:extLst>
          </p:cNvPr>
          <p:cNvSpPr txBox="1">
            <a:spLocks noChangeArrowheads="1"/>
          </p:cNvSpPr>
          <p:nvPr/>
        </p:nvSpPr>
        <p:spPr bwMode="auto">
          <a:xfrm>
            <a:off x="1919288" y="188914"/>
            <a:ext cx="8064500" cy="1081087"/>
          </a:xfrm>
          <a:prstGeom prst="rect">
            <a:avLst/>
          </a:prstGeom>
          <a:noFill/>
          <a:ln>
            <a:noFill/>
          </a:ln>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algn="just" eaLnBrk="1" hangingPunct="1">
              <a:lnSpc>
                <a:spcPct val="150000"/>
              </a:lnSpc>
              <a:buSzPct val="100000"/>
              <a:buFont typeface="Times New Roman" panose="02020603050405020304" pitchFamily="18" charset="0"/>
              <a:buNone/>
              <a:defRPr/>
            </a:pPr>
            <a:r>
              <a:rPr lang="es-ES" altLang="en-US" sz="3600" b="1" dirty="0">
                <a:solidFill>
                  <a:schemeClr val="tx1"/>
                </a:solidFill>
                <a:effectLst>
                  <a:outerShdw blurRad="38100" dist="38100" dir="2700000" algn="tl">
                    <a:srgbClr val="C0C0C0"/>
                  </a:outerShdw>
                </a:effectLst>
              </a:rPr>
              <a:t>Constitución física</a:t>
            </a:r>
          </a:p>
          <a:p>
            <a:pPr algn="just" eaLnBrk="1" hangingPunct="1">
              <a:lnSpc>
                <a:spcPct val="150000"/>
              </a:lnSpc>
              <a:buSzPct val="100000"/>
              <a:buFont typeface="Times New Roman" panose="02020603050405020304" pitchFamily="18" charset="0"/>
              <a:buNone/>
              <a:defRPr/>
            </a:pPr>
            <a:r>
              <a:rPr lang="es-ES" altLang="en-US" sz="3600" b="1" dirty="0">
                <a:solidFill>
                  <a:schemeClr val="tx1"/>
                </a:solidFill>
                <a:effectLst>
                  <a:outerShdw blurRad="38100" dist="38100" dir="2700000" algn="tl">
                    <a:srgbClr val="C0C0C0"/>
                  </a:outerShdw>
                </a:effectLst>
              </a:rPr>
              <a:t>.</a:t>
            </a:r>
            <a:r>
              <a:rPr lang="es-ES" altLang="en-US" sz="3600" dirty="0">
                <a:solidFill>
                  <a:schemeClr val="tx1"/>
                </a:solidFill>
                <a:effectLst>
                  <a:outerShdw blurRad="38100" dist="38100" dir="2700000" algn="tl">
                    <a:srgbClr val="C0C0C0"/>
                  </a:outerShdw>
                </a:effectLst>
              </a:rPr>
              <a:t> Características inherentes de un individuo. Características físicas del cuerpo, que incluye el modo de desempeño de las funciones, actividades del proceso metabólico, forma y grado de reacciones frente a estímulos.</a:t>
            </a:r>
          </a:p>
          <a:p>
            <a:pPr algn="just" eaLnBrk="1" hangingPunct="1">
              <a:lnSpc>
                <a:spcPct val="150000"/>
              </a:lnSpc>
              <a:buSzPct val="100000"/>
              <a:buFont typeface="Times New Roman" panose="02020603050405020304" pitchFamily="18" charset="0"/>
              <a:buNone/>
              <a:defRPr/>
            </a:pPr>
            <a:endParaRPr lang="es-ES" altLang="en-US" sz="3600" b="1" dirty="0">
              <a:solidFill>
                <a:schemeClr val="tx1"/>
              </a:solidFill>
              <a:effectLst>
                <a:outerShdw blurRad="38100" dist="38100" dir="2700000" algn="tl">
                  <a:srgbClr val="C0C0C0"/>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E3FC5E-590A-BC79-F9A6-978B658FC624}"/>
              </a:ext>
            </a:extLst>
          </p:cNvPr>
          <p:cNvSpPr>
            <a:spLocks noGrp="1"/>
          </p:cNvSpPr>
          <p:nvPr>
            <p:ph type="dt" sz="quarter" idx="10"/>
          </p:nvPr>
        </p:nvSpPr>
        <p:spPr/>
        <p:txBody>
          <a:bodyPr/>
          <a:lstStyle/>
          <a:p>
            <a:pPr>
              <a:defRPr/>
            </a:pPr>
            <a:r>
              <a:rPr lang="es-ES"/>
              <a:t>17/03/15</a:t>
            </a:r>
          </a:p>
        </p:txBody>
      </p:sp>
      <p:pic>
        <p:nvPicPr>
          <p:cNvPr id="8195" name="Imagen 3">
            <a:extLst>
              <a:ext uri="{FF2B5EF4-FFF2-40B4-BE49-F238E27FC236}">
                <a16:creationId xmlns:a16="http://schemas.microsoft.com/office/drawing/2014/main" id="{82FCFC38-6784-9B8A-AA8B-62F52D1D89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ACC7B02B-336E-DE75-0865-E319C4FFE2B8}"/>
              </a:ext>
            </a:extLst>
          </p:cNvPr>
          <p:cNvSpPr txBox="1">
            <a:spLocks noChangeArrowheads="1"/>
          </p:cNvSpPr>
          <p:nvPr/>
        </p:nvSpPr>
        <p:spPr bwMode="auto">
          <a:xfrm>
            <a:off x="1919288" y="188914"/>
            <a:ext cx="8064500" cy="1081087"/>
          </a:xfrm>
          <a:prstGeom prst="rect">
            <a:avLst/>
          </a:prstGeom>
          <a:noFill/>
          <a:ln>
            <a:noFill/>
          </a:ln>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algn="just" eaLnBrk="1" hangingPunct="1">
              <a:lnSpc>
                <a:spcPct val="150000"/>
              </a:lnSpc>
              <a:buSzPct val="100000"/>
              <a:buFont typeface="Times New Roman" panose="02020603050405020304" pitchFamily="18" charset="0"/>
              <a:buNone/>
              <a:defRPr/>
            </a:pPr>
            <a:r>
              <a:rPr lang="es-ES" altLang="en-US" sz="3600" b="1" dirty="0">
                <a:solidFill>
                  <a:schemeClr val="tx1"/>
                </a:solidFill>
                <a:effectLst>
                  <a:outerShdw blurRad="38100" dist="38100" dir="2700000" algn="tl">
                    <a:srgbClr val="C0C0C0"/>
                  </a:outerShdw>
                </a:effectLst>
              </a:rPr>
              <a:t>Constitución física. Tipos</a:t>
            </a:r>
          </a:p>
          <a:p>
            <a:pPr algn="just" eaLnBrk="1" hangingPunct="1">
              <a:lnSpc>
                <a:spcPct val="150000"/>
              </a:lnSpc>
              <a:buSzPct val="100000"/>
              <a:buFont typeface="Times New Roman" panose="02020603050405020304" pitchFamily="18" charset="0"/>
              <a:buNone/>
              <a:defRPr/>
            </a:pPr>
            <a:r>
              <a:rPr lang="es-ES" altLang="en-US" sz="3600" b="1" dirty="0">
                <a:solidFill>
                  <a:schemeClr val="tx1"/>
                </a:solidFill>
                <a:effectLst>
                  <a:outerShdw blurRad="38100" dist="38100" dir="2700000" algn="tl">
                    <a:srgbClr val="C0C0C0"/>
                  </a:outerShdw>
                </a:effectLst>
              </a:rPr>
              <a:t>.</a:t>
            </a:r>
            <a:r>
              <a:rPr lang="es-ES" altLang="en-US" sz="3600" dirty="0">
                <a:solidFill>
                  <a:schemeClr val="tx1"/>
                </a:solidFill>
                <a:effectLst>
                  <a:outerShdw blurRad="38100" dist="38100" dir="2700000" algn="tl">
                    <a:srgbClr val="C0C0C0"/>
                  </a:outerShdw>
                </a:effectLst>
              </a:rPr>
              <a:t> </a:t>
            </a:r>
            <a:r>
              <a:rPr lang="es-ES" altLang="en-US" sz="2800" dirty="0">
                <a:solidFill>
                  <a:schemeClr val="tx1"/>
                </a:solidFill>
                <a:effectLst>
                  <a:outerShdw blurRad="38100" dist="38100" dir="2700000" algn="tl">
                    <a:srgbClr val="C0C0C0"/>
                  </a:outerShdw>
                </a:effectLst>
              </a:rPr>
              <a:t>Constitución mesomorfo: cuando de presenta un desarrollo armónico, proporcionado</a:t>
            </a:r>
          </a:p>
          <a:p>
            <a:pPr algn="just" eaLnBrk="1" hangingPunct="1">
              <a:lnSpc>
                <a:spcPct val="150000"/>
              </a:lnSpc>
              <a:buSzPct val="100000"/>
              <a:buFont typeface="Times New Roman" panose="02020603050405020304" pitchFamily="18" charset="0"/>
              <a:buNone/>
              <a:defRPr/>
            </a:pPr>
            <a:r>
              <a:rPr lang="es-ES" altLang="en-US" sz="2800" b="1" dirty="0">
                <a:solidFill>
                  <a:schemeClr val="tx1"/>
                </a:solidFill>
                <a:effectLst>
                  <a:outerShdw blurRad="38100" dist="38100" dir="2700000" algn="tl">
                    <a:srgbClr val="C0C0C0"/>
                  </a:outerShdw>
                </a:effectLst>
              </a:rPr>
              <a:t>. </a:t>
            </a:r>
            <a:r>
              <a:rPr lang="es-ES" altLang="en-US" sz="2800" dirty="0">
                <a:solidFill>
                  <a:schemeClr val="tx1"/>
                </a:solidFill>
                <a:effectLst>
                  <a:outerShdw blurRad="38100" dist="38100" dir="2700000" algn="tl">
                    <a:srgbClr val="C0C0C0"/>
                  </a:outerShdw>
                </a:effectLst>
              </a:rPr>
              <a:t>Constitución ectomorfa: cuando predomina un crecimiento en altura, con tendencia a ser delgados y tener extremidades largas</a:t>
            </a:r>
          </a:p>
          <a:p>
            <a:pPr algn="just" eaLnBrk="1" hangingPunct="1">
              <a:lnSpc>
                <a:spcPct val="150000"/>
              </a:lnSpc>
              <a:buSzPct val="100000"/>
              <a:buFont typeface="Times New Roman" panose="02020603050405020304" pitchFamily="18" charset="0"/>
              <a:buNone/>
              <a:defRPr/>
            </a:pPr>
            <a:r>
              <a:rPr lang="es-ES" altLang="en-US" sz="2800" dirty="0">
                <a:solidFill>
                  <a:schemeClr val="tx1"/>
                </a:solidFill>
                <a:effectLst>
                  <a:outerShdw blurRad="38100" dist="38100" dir="2700000" algn="tl">
                    <a:srgbClr val="C0C0C0"/>
                  </a:outerShdw>
                </a:effectLst>
              </a:rPr>
              <a:t>. Constitución endomorfa: cuando predomina una talla corta, asociada a sobrepeso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A9FE147F-9C07-7C26-95CA-5616FF3858C7}"/>
              </a:ext>
            </a:extLst>
          </p:cNvPr>
          <p:cNvSpPr>
            <a:spLocks noChangeArrowheads="1"/>
          </p:cNvSpPr>
          <p:nvPr/>
        </p:nvSpPr>
        <p:spPr bwMode="auto">
          <a:xfrm>
            <a:off x="1919288" y="476250"/>
            <a:ext cx="8424862" cy="179705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buSzPct val="100000"/>
              <a:defRPr/>
            </a:pPr>
            <a:r>
              <a:rPr lang="es-ES" sz="2800" b="1">
                <a:solidFill>
                  <a:srgbClr val="FF0000"/>
                </a:solidFill>
                <a:effectLst>
                  <a:outerShdw blurRad="38100" dist="38100" dir="2700000" algn="tl">
                    <a:srgbClr val="C0C0C0"/>
                  </a:outerShdw>
                </a:effectLst>
              </a:rPr>
              <a:t>Desarrollo físico </a:t>
            </a:r>
            <a:r>
              <a:rPr lang="es-ES" sz="2800" b="1">
                <a:solidFill>
                  <a:srgbClr val="17375E"/>
                </a:solidFill>
                <a:effectLst>
                  <a:outerShdw blurRad="38100" dist="38100" dir="2700000" algn="tl">
                    <a:srgbClr val="C0C0C0"/>
                  </a:outerShdw>
                </a:effectLst>
              </a:rPr>
              <a:t>es el conjunto de propiedades morfológicas y funcionales del organismo que determinan la capacidad física de acción del mismo. Abarca</a:t>
            </a:r>
          </a:p>
        </p:txBody>
      </p:sp>
      <p:cxnSp>
        <p:nvCxnSpPr>
          <p:cNvPr id="12291" name="AutoShape 2">
            <a:extLst>
              <a:ext uri="{FF2B5EF4-FFF2-40B4-BE49-F238E27FC236}">
                <a16:creationId xmlns:a16="http://schemas.microsoft.com/office/drawing/2014/main" id="{B33744E9-17B1-6D90-EEDA-C73C6C6EDEB4}"/>
              </a:ext>
            </a:extLst>
          </p:cNvPr>
          <p:cNvCxnSpPr>
            <a:cxnSpLocks noChangeShapeType="1"/>
          </p:cNvCxnSpPr>
          <p:nvPr/>
        </p:nvCxnSpPr>
        <p:spPr bwMode="auto">
          <a:xfrm flipH="1">
            <a:off x="2894013" y="2273301"/>
            <a:ext cx="360362" cy="1209675"/>
          </a:xfrm>
          <a:prstGeom prst="straightConnector1">
            <a:avLst/>
          </a:prstGeom>
          <a:noFill/>
          <a:ln w="38160">
            <a:solidFill>
              <a:srgbClr val="25406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123" name="Rectangle 3">
            <a:extLst>
              <a:ext uri="{FF2B5EF4-FFF2-40B4-BE49-F238E27FC236}">
                <a16:creationId xmlns:a16="http://schemas.microsoft.com/office/drawing/2014/main" id="{4B077556-C013-C69C-8855-C7C3A079795B}"/>
              </a:ext>
            </a:extLst>
          </p:cNvPr>
          <p:cNvSpPr>
            <a:spLocks noChangeArrowheads="1"/>
          </p:cNvSpPr>
          <p:nvPr/>
        </p:nvSpPr>
        <p:spPr bwMode="auto">
          <a:xfrm>
            <a:off x="1943100" y="3500438"/>
            <a:ext cx="3792538" cy="222250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buSzPct val="100000"/>
              <a:defRPr/>
            </a:pPr>
            <a:r>
              <a:rPr lang="es-ES" sz="2800" b="1">
                <a:solidFill>
                  <a:srgbClr val="280099"/>
                </a:solidFill>
                <a:effectLst>
                  <a:outerShdw blurRad="38100" dist="38100" dir="2700000" algn="tl">
                    <a:srgbClr val="C0C0C0"/>
                  </a:outerShdw>
                </a:effectLst>
              </a:rPr>
              <a:t>las particularidades morfológicas de la estructura y las dimensiones del cuerpo y</a:t>
            </a:r>
          </a:p>
        </p:txBody>
      </p:sp>
      <p:cxnSp>
        <p:nvCxnSpPr>
          <p:cNvPr id="12293" name="AutoShape 4">
            <a:extLst>
              <a:ext uri="{FF2B5EF4-FFF2-40B4-BE49-F238E27FC236}">
                <a16:creationId xmlns:a16="http://schemas.microsoft.com/office/drawing/2014/main" id="{9F7F4F11-2ACD-70ED-3C8E-48ED4FEE553E}"/>
              </a:ext>
            </a:extLst>
          </p:cNvPr>
          <p:cNvCxnSpPr>
            <a:cxnSpLocks noChangeShapeType="1"/>
          </p:cNvCxnSpPr>
          <p:nvPr/>
        </p:nvCxnSpPr>
        <p:spPr bwMode="auto">
          <a:xfrm>
            <a:off x="7631113" y="2452689"/>
            <a:ext cx="107950" cy="1030287"/>
          </a:xfrm>
          <a:prstGeom prst="straightConnector1">
            <a:avLst/>
          </a:prstGeom>
          <a:noFill/>
          <a:ln w="38160">
            <a:solidFill>
              <a:srgbClr val="25406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125" name="Rectangle 5">
            <a:extLst>
              <a:ext uri="{FF2B5EF4-FFF2-40B4-BE49-F238E27FC236}">
                <a16:creationId xmlns:a16="http://schemas.microsoft.com/office/drawing/2014/main" id="{0EE92DAE-1B39-D2D5-0468-AA54C7D984FB}"/>
              </a:ext>
            </a:extLst>
          </p:cNvPr>
          <p:cNvSpPr>
            <a:spLocks noChangeArrowheads="1"/>
          </p:cNvSpPr>
          <p:nvPr/>
        </p:nvSpPr>
        <p:spPr bwMode="auto">
          <a:xfrm>
            <a:off x="6169025" y="3600450"/>
            <a:ext cx="3816350" cy="179705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buSzPct val="100000"/>
              <a:defRPr/>
            </a:pPr>
            <a:r>
              <a:rPr lang="es-ES" sz="2800" b="1">
                <a:solidFill>
                  <a:srgbClr val="280099"/>
                </a:solidFill>
                <a:effectLst>
                  <a:outerShdw blurRad="38100" dist="38100" dir="2700000" algn="tl">
                    <a:srgbClr val="C0C0C0"/>
                  </a:outerShdw>
                </a:effectLst>
              </a:rPr>
              <a:t>las posibilidades funcionales del organismo.</a:t>
            </a:r>
          </a:p>
          <a:p>
            <a:pPr eaLnBrk="1">
              <a:buSzPct val="100000"/>
              <a:defRPr/>
            </a:pPr>
            <a:endParaRPr lang="es-ES" sz="2800" b="1">
              <a:solidFill>
                <a:srgbClr val="280099"/>
              </a:solidFill>
              <a:effectLst>
                <a:outerShdw blurRad="38100" dist="38100" dir="2700000" algn="tl">
                  <a:srgbClr val="C0C0C0"/>
                </a:outerShdw>
              </a:effectLs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1246C083-D8C1-DAC0-5120-FE01095F2339}"/>
              </a:ext>
            </a:extLst>
          </p:cNvPr>
          <p:cNvSpPr>
            <a:spLocks noChangeArrowheads="1"/>
          </p:cNvSpPr>
          <p:nvPr/>
        </p:nvSpPr>
        <p:spPr bwMode="auto">
          <a:xfrm>
            <a:off x="1776413" y="549275"/>
            <a:ext cx="8496300" cy="222250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buSzPct val="100000"/>
              <a:defRPr/>
            </a:pPr>
            <a:r>
              <a:rPr lang="es-ES" sz="2800" b="1">
                <a:solidFill>
                  <a:srgbClr val="FF0000"/>
                </a:solidFill>
                <a:effectLst>
                  <a:outerShdw blurRad="38100" dist="38100" dir="2700000" algn="tl">
                    <a:srgbClr val="C0C0C0"/>
                  </a:outerShdw>
                </a:effectLst>
              </a:rPr>
              <a:t>El estudio del desarrollo físico individual se realiza por medio del cálculo de diferentes índices morfológicos como son: la estructura, el peso corporal, la circunferencia torácica, su tejido adiposo, muscular y óseo, etc.</a:t>
            </a:r>
          </a:p>
        </p:txBody>
      </p:sp>
      <p:sp>
        <p:nvSpPr>
          <p:cNvPr id="6146" name="Rectangle 2">
            <a:extLst>
              <a:ext uri="{FF2B5EF4-FFF2-40B4-BE49-F238E27FC236}">
                <a16:creationId xmlns:a16="http://schemas.microsoft.com/office/drawing/2014/main" id="{5AC9B6B9-1BE6-AA70-B9C3-3BF8AA43E187}"/>
              </a:ext>
            </a:extLst>
          </p:cNvPr>
          <p:cNvSpPr>
            <a:spLocks noChangeArrowheads="1"/>
          </p:cNvSpPr>
          <p:nvPr/>
        </p:nvSpPr>
        <p:spPr bwMode="auto">
          <a:xfrm>
            <a:off x="1776414" y="3529013"/>
            <a:ext cx="2808287" cy="1065212"/>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buSzPct val="100000"/>
              <a:defRPr/>
            </a:pPr>
            <a:r>
              <a:rPr lang="es-ES" sz="3200" b="1">
                <a:solidFill>
                  <a:srgbClr val="000000"/>
                </a:solidFill>
                <a:effectLst>
                  <a:outerShdw blurRad="38100" dist="38100" dir="2700000" algn="tl">
                    <a:srgbClr val="C0C0C0"/>
                  </a:outerShdw>
                </a:effectLst>
              </a:rPr>
              <a:t>Métodos principales</a:t>
            </a:r>
          </a:p>
        </p:txBody>
      </p:sp>
      <p:sp>
        <p:nvSpPr>
          <p:cNvPr id="14340" name="AutoShape 3">
            <a:extLst>
              <a:ext uri="{FF2B5EF4-FFF2-40B4-BE49-F238E27FC236}">
                <a16:creationId xmlns:a16="http://schemas.microsoft.com/office/drawing/2014/main" id="{84253BE5-C634-6DA1-5C7D-2BF5529EF71B}"/>
              </a:ext>
            </a:extLst>
          </p:cNvPr>
          <p:cNvSpPr>
            <a:spLocks/>
          </p:cNvSpPr>
          <p:nvPr/>
        </p:nvSpPr>
        <p:spPr bwMode="auto">
          <a:xfrm>
            <a:off x="4548189" y="3030538"/>
            <a:ext cx="503237" cy="2519362"/>
          </a:xfrm>
          <a:prstGeom prst="leftBrace">
            <a:avLst>
              <a:gd name="adj1" fmla="val 0"/>
              <a:gd name="adj2" fmla="val 0"/>
            </a:avLst>
          </a:prstGeom>
          <a:noFill/>
          <a:ln w="38160">
            <a:solidFill>
              <a:srgbClr val="25406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6148" name="Rectangle 4">
            <a:extLst>
              <a:ext uri="{FF2B5EF4-FFF2-40B4-BE49-F238E27FC236}">
                <a16:creationId xmlns:a16="http://schemas.microsoft.com/office/drawing/2014/main" id="{8E119B2A-E7DD-0D16-D063-C57924226A63}"/>
              </a:ext>
            </a:extLst>
          </p:cNvPr>
          <p:cNvSpPr>
            <a:spLocks noChangeArrowheads="1"/>
          </p:cNvSpPr>
          <p:nvPr/>
        </p:nvSpPr>
        <p:spPr bwMode="auto">
          <a:xfrm>
            <a:off x="5292725" y="3267075"/>
            <a:ext cx="3240088" cy="515938"/>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buClr>
                <a:srgbClr val="000000"/>
              </a:buClr>
              <a:buSzPct val="100000"/>
              <a:buFont typeface="Times New Roman" panose="02020603050405020304" pitchFamily="18" charset="0"/>
              <a:buBlip>
                <a:blip r:embed="rId3"/>
              </a:buBlip>
              <a:defRPr/>
            </a:pPr>
            <a:r>
              <a:rPr lang="es-ES" sz="2800" b="1">
                <a:solidFill>
                  <a:srgbClr val="000000"/>
                </a:solidFill>
              </a:rPr>
              <a:t> </a:t>
            </a:r>
            <a:r>
              <a:rPr lang="es-ES" sz="2800" b="1">
                <a:solidFill>
                  <a:srgbClr val="000000"/>
                </a:solidFill>
                <a:effectLst>
                  <a:outerShdw blurRad="38100" dist="38100" dir="2700000" algn="tl">
                    <a:srgbClr val="C0C0C0"/>
                  </a:outerShdw>
                </a:effectLst>
              </a:rPr>
              <a:t>Somatoscopía</a:t>
            </a:r>
          </a:p>
        </p:txBody>
      </p:sp>
      <p:sp>
        <p:nvSpPr>
          <p:cNvPr id="6149" name="Rectangle 5">
            <a:extLst>
              <a:ext uri="{FF2B5EF4-FFF2-40B4-BE49-F238E27FC236}">
                <a16:creationId xmlns:a16="http://schemas.microsoft.com/office/drawing/2014/main" id="{C39DFE4F-68D6-F779-1BDB-F537B106C5B3}"/>
              </a:ext>
            </a:extLst>
          </p:cNvPr>
          <p:cNvSpPr>
            <a:spLocks noChangeArrowheads="1"/>
          </p:cNvSpPr>
          <p:nvPr/>
        </p:nvSpPr>
        <p:spPr bwMode="auto">
          <a:xfrm>
            <a:off x="5299075" y="4319589"/>
            <a:ext cx="3563938" cy="515937"/>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buClr>
                <a:srgbClr val="000000"/>
              </a:buClr>
              <a:buSzPct val="100000"/>
              <a:buFont typeface="Times New Roman" panose="02020603050405020304" pitchFamily="18" charset="0"/>
              <a:buBlip>
                <a:blip r:embed="rId3"/>
              </a:buBlip>
              <a:defRPr/>
            </a:pPr>
            <a:r>
              <a:rPr lang="es-ES" sz="2800" b="1">
                <a:solidFill>
                  <a:srgbClr val="000000"/>
                </a:solidFill>
                <a:effectLst>
                  <a:outerShdw blurRad="38100" dist="38100" dir="2700000" algn="tl">
                    <a:srgbClr val="C0C0C0"/>
                  </a:outerShdw>
                </a:effectLst>
              </a:rPr>
              <a:t> Antropometría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8420E151-13FB-3880-52B2-0F2C5F0EBFEE}"/>
              </a:ext>
            </a:extLst>
          </p:cNvPr>
          <p:cNvSpPr>
            <a:spLocks noChangeArrowheads="1"/>
          </p:cNvSpPr>
          <p:nvPr/>
        </p:nvSpPr>
        <p:spPr bwMode="auto">
          <a:xfrm>
            <a:off x="1919288" y="692150"/>
            <a:ext cx="8424862" cy="5246688"/>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buSzPct val="100000"/>
              <a:defRPr/>
            </a:pPr>
            <a:r>
              <a:rPr lang="es-ES" sz="4000" b="1">
                <a:solidFill>
                  <a:srgbClr val="17375E"/>
                </a:solidFill>
                <a:effectLst>
                  <a:outerShdw blurRad="38100" dist="38100" dir="2700000" algn="tl">
                    <a:srgbClr val="C0C0C0"/>
                  </a:outerShdw>
                </a:effectLst>
              </a:rPr>
              <a:t>La</a:t>
            </a:r>
            <a:r>
              <a:rPr lang="es-ES" sz="4000" b="1">
                <a:solidFill>
                  <a:srgbClr val="000000"/>
                </a:solidFill>
                <a:effectLst>
                  <a:outerShdw blurRad="38100" dist="38100" dir="2700000" algn="tl">
                    <a:srgbClr val="C0C0C0"/>
                  </a:outerShdw>
                </a:effectLst>
              </a:rPr>
              <a:t> </a:t>
            </a:r>
            <a:r>
              <a:rPr lang="es-ES" sz="4000" b="1">
                <a:solidFill>
                  <a:srgbClr val="FF0000"/>
                </a:solidFill>
                <a:effectLst>
                  <a:outerShdw blurRad="38100" dist="38100" dir="2700000" algn="tl">
                    <a:srgbClr val="C0C0C0"/>
                  </a:outerShdw>
                </a:effectLst>
              </a:rPr>
              <a:t>somatoscopia </a:t>
            </a:r>
            <a:r>
              <a:rPr lang="es-ES" sz="4000" b="1">
                <a:solidFill>
                  <a:srgbClr val="17375E"/>
                </a:solidFill>
                <a:effectLst>
                  <a:outerShdw blurRad="38100" dist="38100" dir="2700000" algn="tl">
                    <a:srgbClr val="C0C0C0"/>
                  </a:outerShdw>
                </a:effectLst>
              </a:rPr>
              <a:t>se refiere a la descripción del cuerpo del hombre y sus variaciones físicas por medio de la observación visual y se utiliza fundamentalmente para evaluar la postura.</a:t>
            </a:r>
          </a:p>
          <a:p>
            <a:pPr eaLnBrk="1">
              <a:buSzPct val="100000"/>
              <a:defRPr/>
            </a:pPr>
            <a:endParaRPr lang="es-ES" sz="4000" b="1">
              <a:solidFill>
                <a:srgbClr val="17375E"/>
              </a:solidFill>
              <a:effectLst>
                <a:outerShdw blurRad="38100" dist="38100" dir="2700000" algn="tl">
                  <a:srgbClr val="C0C0C0"/>
                </a:outerShdw>
              </a:effectLst>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367A328E-241B-ABC3-BE27-47F074B46C7D}"/>
              </a:ext>
            </a:extLst>
          </p:cNvPr>
          <p:cNvSpPr>
            <a:spLocks noChangeArrowheads="1"/>
          </p:cNvSpPr>
          <p:nvPr/>
        </p:nvSpPr>
        <p:spPr bwMode="auto">
          <a:xfrm>
            <a:off x="2135188" y="476250"/>
            <a:ext cx="8208962" cy="2039938"/>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buSzPct val="100000"/>
              <a:defRPr/>
            </a:pPr>
            <a:r>
              <a:rPr lang="es-ES" sz="3200" b="1">
                <a:solidFill>
                  <a:srgbClr val="FF0000"/>
                </a:solidFill>
                <a:effectLst>
                  <a:outerShdw blurRad="38100" dist="38100" dir="2700000" algn="tl">
                    <a:srgbClr val="C0C0C0"/>
                  </a:outerShdw>
                </a:effectLst>
              </a:rPr>
              <a:t>Antropometría. </a:t>
            </a:r>
            <a:r>
              <a:rPr lang="es-ES" sz="3200" b="1">
                <a:solidFill>
                  <a:srgbClr val="1F497D"/>
                </a:solidFill>
                <a:effectLst>
                  <a:outerShdw blurRad="38100" dist="38100" dir="2700000" algn="tl">
                    <a:srgbClr val="C0C0C0"/>
                  </a:outerShdw>
                </a:effectLst>
              </a:rPr>
              <a:t>Se encarga del estudio de las mediciones de las diferentes partes del cuerpo humano.</a:t>
            </a:r>
          </a:p>
        </p:txBody>
      </p:sp>
      <p:sp>
        <p:nvSpPr>
          <p:cNvPr id="8194" name="Rectangle 2">
            <a:extLst>
              <a:ext uri="{FF2B5EF4-FFF2-40B4-BE49-F238E27FC236}">
                <a16:creationId xmlns:a16="http://schemas.microsoft.com/office/drawing/2014/main" id="{B32DC4F5-82C7-D544-A204-889F03A0F269}"/>
              </a:ext>
            </a:extLst>
          </p:cNvPr>
          <p:cNvSpPr>
            <a:spLocks noChangeArrowheads="1"/>
          </p:cNvSpPr>
          <p:nvPr/>
        </p:nvSpPr>
        <p:spPr bwMode="auto">
          <a:xfrm>
            <a:off x="2100263" y="2478089"/>
            <a:ext cx="8208962" cy="3502025"/>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buSzPct val="100000"/>
              <a:defRPr/>
            </a:pPr>
            <a:r>
              <a:rPr lang="es-ES" sz="3200" b="1">
                <a:solidFill>
                  <a:srgbClr val="1F497D"/>
                </a:solidFill>
                <a:effectLst>
                  <a:outerShdw blurRad="38100" dist="38100" dir="2700000" algn="tl">
                    <a:srgbClr val="C0C0C0"/>
                  </a:outerShdw>
                </a:effectLst>
              </a:rPr>
              <a:t>Ciencia auxiliar básica de las ciencias aplicadas al ejercicio y al deporte, que desarrolla métodos para la cuantificación del tamaño, la forma, las proporciones, la composición, la maduración y la función grosera de la estructura corporal.</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3BC13E13-0469-27C5-6B34-6D61CBE5F79B}"/>
              </a:ext>
            </a:extLst>
          </p:cNvPr>
          <p:cNvSpPr>
            <a:spLocks noChangeArrowheads="1"/>
          </p:cNvSpPr>
          <p:nvPr/>
        </p:nvSpPr>
        <p:spPr bwMode="auto">
          <a:xfrm>
            <a:off x="2135188" y="957264"/>
            <a:ext cx="8208962" cy="2039937"/>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buSzPct val="100000"/>
              <a:defRPr/>
            </a:pPr>
            <a:r>
              <a:rPr lang="es-ES" sz="3200" b="1" dirty="0">
                <a:solidFill>
                  <a:srgbClr val="FF0000"/>
                </a:solidFill>
                <a:effectLst>
                  <a:outerShdw blurRad="38100" dist="38100" dir="2700000" algn="tl">
                    <a:srgbClr val="C0C0C0"/>
                  </a:outerShdw>
                </a:effectLst>
              </a:rPr>
              <a:t>Cineantropometría. </a:t>
            </a:r>
            <a:r>
              <a:rPr lang="es-ES" sz="3200" b="1" dirty="0">
                <a:solidFill>
                  <a:srgbClr val="1F497D"/>
                </a:solidFill>
                <a:effectLst>
                  <a:outerShdw blurRad="38100" dist="38100" dir="2700000" algn="tl">
                    <a:srgbClr val="C0C0C0"/>
                  </a:outerShdw>
                </a:effectLst>
              </a:rPr>
              <a:t>Disciplina que estudia el cuerpo humano mediante medidas y evaluaciones de su tamaño, forma, proporcionalidad, composición, maduración biológica y funciones.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AutoShape 1">
            <a:extLst>
              <a:ext uri="{FF2B5EF4-FFF2-40B4-BE49-F238E27FC236}">
                <a16:creationId xmlns:a16="http://schemas.microsoft.com/office/drawing/2014/main" id="{CDE1E75B-3F5E-3D76-0D01-743B924FFB89}"/>
              </a:ext>
            </a:extLst>
          </p:cNvPr>
          <p:cNvSpPr>
            <a:spLocks noChangeArrowheads="1"/>
          </p:cNvSpPr>
          <p:nvPr/>
        </p:nvSpPr>
        <p:spPr bwMode="auto">
          <a:xfrm>
            <a:off x="2603500" y="720726"/>
            <a:ext cx="6300788" cy="1979613"/>
          </a:xfrm>
          <a:prstGeom prst="flowChartDocument">
            <a:avLst/>
          </a:prstGeom>
          <a:solidFill>
            <a:srgbClr val="FFD320"/>
          </a:solidFill>
          <a:ln w="9360">
            <a:solidFill>
              <a:srgbClr val="000000"/>
            </a:solidFill>
            <a:round/>
            <a:headEnd/>
            <a:tailEnd/>
          </a:ln>
          <a:effectLst/>
        </p:spPr>
        <p:txBody>
          <a:bodyPr wrap="none" lIns="90000" tIns="5724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8000"/>
              </a:lnSpc>
              <a:buSzPct val="100000"/>
              <a:defRPr/>
            </a:pPr>
            <a:r>
              <a:rPr lang="es-ES" sz="3200" b="1">
                <a:solidFill>
                  <a:srgbClr val="000000"/>
                </a:solidFill>
                <a:effectLst>
                  <a:outerShdw blurRad="38100" dist="38100" dir="2700000" algn="tl">
                    <a:srgbClr val="FFFFFF"/>
                  </a:outerShdw>
                </a:effectLst>
                <a:latin typeface="DejaVu Sans" charset="0"/>
              </a:rPr>
              <a:t>Valor de la Antropometría</a:t>
            </a:r>
          </a:p>
        </p:txBody>
      </p:sp>
      <p:sp>
        <p:nvSpPr>
          <p:cNvPr id="9218" name="Text Box 2">
            <a:extLst>
              <a:ext uri="{FF2B5EF4-FFF2-40B4-BE49-F238E27FC236}">
                <a16:creationId xmlns:a16="http://schemas.microsoft.com/office/drawing/2014/main" id="{E86273AC-CD83-2B11-E743-A774DD82D0E0}"/>
              </a:ext>
            </a:extLst>
          </p:cNvPr>
          <p:cNvSpPr txBox="1">
            <a:spLocks noChangeArrowheads="1"/>
          </p:cNvSpPr>
          <p:nvPr/>
        </p:nvSpPr>
        <p:spPr bwMode="auto">
          <a:xfrm>
            <a:off x="2784476" y="3240088"/>
            <a:ext cx="6659563" cy="1865312"/>
          </a:xfrm>
          <a:prstGeom prst="rect">
            <a:avLst/>
          </a:prstGeom>
          <a:noFill/>
          <a:ln>
            <a:noFill/>
          </a:ln>
          <a:effectLst/>
        </p:spPr>
        <p:txBody>
          <a:bodyPr lIns="90000" tIns="6012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8000"/>
              </a:lnSpc>
              <a:buSzPct val="100000"/>
              <a:defRPr/>
            </a:pPr>
            <a:r>
              <a:rPr lang="es-ES" sz="4000" b="1">
                <a:solidFill>
                  <a:srgbClr val="FF0000"/>
                </a:solidFill>
                <a:effectLst>
                  <a:outerShdw blurRad="38100" dist="38100" dir="2700000" algn="tl">
                    <a:srgbClr val="C0C0C0"/>
                  </a:outerShdw>
                </a:effectLst>
                <a:latin typeface="DejaVu Sans" charset="0"/>
              </a:rPr>
              <a:t>Verificar o comprobar los cambios reales en la morfo estructura.</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1">
            <a:extLst>
              <a:ext uri="{FF2B5EF4-FFF2-40B4-BE49-F238E27FC236}">
                <a16:creationId xmlns:a16="http://schemas.microsoft.com/office/drawing/2014/main" id="{261C5E2E-8558-2732-198C-AFFB017D857A}"/>
              </a:ext>
            </a:extLst>
          </p:cNvPr>
          <p:cNvGraphicFramePr>
            <a:graphicFrameLocks noChangeAspect="1"/>
          </p:cNvGraphicFramePr>
          <p:nvPr/>
        </p:nvGraphicFramePr>
        <p:xfrm>
          <a:off x="1884364" y="720725"/>
          <a:ext cx="8459787" cy="5424488"/>
        </p:xfrm>
        <a:graphic>
          <a:graphicData uri="http://schemas.openxmlformats.org/presentationml/2006/ole">
            <mc:AlternateContent xmlns:mc="http://schemas.openxmlformats.org/markup-compatibility/2006">
              <mc:Choice xmlns:v="urn:schemas-microsoft-com:vml" Requires="v">
                <p:oleObj r:id="rId3" imgW="8129160" imgH="4516920" progId="">
                  <p:embed/>
                </p:oleObj>
              </mc:Choice>
              <mc:Fallback>
                <p:oleObj r:id="rId3" imgW="8129160" imgH="4516920" progId="">
                  <p:embed/>
                  <p:pic>
                    <p:nvPicPr>
                      <p:cNvPr id="23554" name="Object 1">
                        <a:extLst>
                          <a:ext uri="{FF2B5EF4-FFF2-40B4-BE49-F238E27FC236}">
                            <a16:creationId xmlns:a16="http://schemas.microsoft.com/office/drawing/2014/main" id="{261C5E2E-8558-2732-198C-AFFB017D85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4364" y="720725"/>
                        <a:ext cx="8459787" cy="54244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55" name="Text Box 2">
            <a:extLst>
              <a:ext uri="{FF2B5EF4-FFF2-40B4-BE49-F238E27FC236}">
                <a16:creationId xmlns:a16="http://schemas.microsoft.com/office/drawing/2014/main" id="{446001FF-FA05-1025-0463-FDAE505E3757}"/>
              </a:ext>
            </a:extLst>
          </p:cNvPr>
          <p:cNvSpPr txBox="1">
            <a:spLocks noChangeArrowheads="1"/>
          </p:cNvSpPr>
          <p:nvPr/>
        </p:nvSpPr>
        <p:spPr bwMode="auto">
          <a:xfrm>
            <a:off x="2244725" y="179389"/>
            <a:ext cx="7740650" cy="542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7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FFFFFF"/>
                </a:solidFill>
                <a:latin typeface="Century Gothic" panose="020B050202020202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Century Gothic" panose="020B050202020202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900">
                <a:solidFill>
                  <a:srgbClr val="FFFFFF"/>
                </a:solidFill>
                <a:latin typeface="Century Gothic" panose="020B050202020202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9pPr>
          </a:lstStyle>
          <a:p>
            <a:pPr algn="ctr" eaLnBrk="1">
              <a:lnSpc>
                <a:spcPct val="93000"/>
              </a:lnSpc>
              <a:spcAft>
                <a:spcPct val="0"/>
              </a:spcAft>
              <a:buClrTx/>
              <a:buFontTx/>
              <a:buNone/>
            </a:pPr>
            <a:r>
              <a:rPr lang="es-ES" altLang="es-ES" sz="3200" b="1">
                <a:solidFill>
                  <a:srgbClr val="0000FF"/>
                </a:solidFill>
                <a:latin typeface="Arial" panose="020B0604020202020204" pitchFamily="34" charset="0"/>
              </a:rPr>
              <a:t>Instrumentos y unidades de medida.</a:t>
            </a:r>
          </a:p>
        </p:txBody>
      </p:sp>
      <p:sp>
        <p:nvSpPr>
          <p:cNvPr id="10243" name="Text Box 3">
            <a:extLst>
              <a:ext uri="{FF2B5EF4-FFF2-40B4-BE49-F238E27FC236}">
                <a16:creationId xmlns:a16="http://schemas.microsoft.com/office/drawing/2014/main" id="{F2671542-76F9-7961-83B4-0E0D83CEF978}"/>
              </a:ext>
            </a:extLst>
          </p:cNvPr>
          <p:cNvSpPr txBox="1">
            <a:spLocks noChangeArrowheads="1"/>
          </p:cNvSpPr>
          <p:nvPr/>
        </p:nvSpPr>
        <p:spPr bwMode="auto">
          <a:xfrm>
            <a:off x="1668464" y="720725"/>
            <a:ext cx="8891587" cy="575945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dirty="0">
                <a:solidFill>
                  <a:srgbClr val="000000"/>
                </a:solidFill>
              </a:rPr>
              <a:t> </a:t>
            </a:r>
            <a:r>
              <a:rPr lang="es-ES" sz="2000" dirty="0">
                <a:solidFill>
                  <a:srgbClr val="000000"/>
                </a:solidFill>
                <a:latin typeface="DejaVu Sans" charset="0"/>
              </a:rPr>
              <a:t>     </a:t>
            </a:r>
            <a:r>
              <a:rPr lang="es-ES" sz="2000" b="1" u="sng" dirty="0">
                <a:solidFill>
                  <a:srgbClr val="FF0000"/>
                </a:solidFill>
                <a:effectLst>
                  <a:outerShdw blurRad="38100" dist="38100" dir="2700000" algn="tl">
                    <a:srgbClr val="C0C0C0"/>
                  </a:outerShdw>
                </a:effectLst>
                <a:latin typeface="DejaVu Sans" charset="0"/>
              </a:rPr>
              <a:t>Medición</a:t>
            </a:r>
            <a:r>
              <a:rPr lang="es-ES" sz="2000" b="1" dirty="0">
                <a:solidFill>
                  <a:srgbClr val="FF0000"/>
                </a:solidFill>
                <a:effectLst>
                  <a:outerShdw blurRad="38100" dist="38100" dir="2700000" algn="tl">
                    <a:srgbClr val="C0C0C0"/>
                  </a:outerShdw>
                </a:effectLst>
                <a:latin typeface="DejaVu Sans" charset="0"/>
              </a:rPr>
              <a:t>               </a:t>
            </a:r>
            <a:r>
              <a:rPr lang="es-ES" sz="2000" b="1" u="sng" dirty="0">
                <a:solidFill>
                  <a:srgbClr val="FF0000"/>
                </a:solidFill>
                <a:effectLst>
                  <a:outerShdw blurRad="38100" dist="38100" dir="2700000" algn="tl">
                    <a:srgbClr val="C0C0C0"/>
                  </a:outerShdw>
                </a:effectLst>
                <a:latin typeface="DejaVu Sans" charset="0"/>
              </a:rPr>
              <a:t>Instrumentos</a:t>
            </a:r>
            <a:r>
              <a:rPr lang="es-ES" sz="2000" b="1" dirty="0">
                <a:solidFill>
                  <a:srgbClr val="FF0000"/>
                </a:solidFill>
                <a:effectLst>
                  <a:outerShdw blurRad="38100" dist="38100" dir="2700000" algn="tl">
                    <a:srgbClr val="C0C0C0"/>
                  </a:outerShdw>
                </a:effectLst>
                <a:latin typeface="DejaVu Sans" charset="0"/>
              </a:rPr>
              <a:t>             </a:t>
            </a:r>
            <a:r>
              <a:rPr lang="es-ES" sz="2000" b="1" u="sng" dirty="0">
                <a:solidFill>
                  <a:srgbClr val="FF0000"/>
                </a:solidFill>
                <a:effectLst>
                  <a:outerShdw blurRad="38100" dist="38100" dir="2700000" algn="tl">
                    <a:srgbClr val="C0C0C0"/>
                  </a:outerShdw>
                </a:effectLst>
                <a:latin typeface="DejaVu Sans" charset="0"/>
              </a:rPr>
              <a:t>Unidad de medida</a:t>
            </a:r>
          </a:p>
          <a:p>
            <a:pPr eaLnBrk="1">
              <a:lnSpc>
                <a:spcPct val="93000"/>
              </a:lnSpc>
              <a:buSzPct val="100000"/>
              <a:defRPr/>
            </a:pPr>
            <a:endParaRPr lang="es-ES" sz="2000" b="1" u="sng" dirty="0">
              <a:solidFill>
                <a:srgbClr val="FF0000"/>
              </a:solidFill>
              <a:effectLst>
                <a:outerShdw blurRad="38100" dist="38100" dir="2700000" algn="tl">
                  <a:srgbClr val="C0C0C0"/>
                </a:outerShdw>
              </a:effectLst>
              <a:latin typeface="DejaVu Sans" charset="0"/>
            </a:endParaRPr>
          </a:p>
          <a:p>
            <a:pPr eaLnBrk="1">
              <a:lnSpc>
                <a:spcPct val="93000"/>
              </a:lnSpc>
              <a:buSzPct val="100000"/>
              <a:defRPr/>
            </a:pPr>
            <a:r>
              <a:rPr lang="es-ES" sz="2000" b="1" dirty="0">
                <a:solidFill>
                  <a:srgbClr val="FF0000"/>
                </a:solidFill>
                <a:effectLst>
                  <a:outerShdw blurRad="38100" dist="38100" dir="2700000" algn="tl">
                    <a:srgbClr val="C0C0C0"/>
                  </a:outerShdw>
                </a:effectLst>
                <a:latin typeface="DejaVu Sans" charset="0"/>
              </a:rPr>
              <a:t>1.- Talla de pie........ </a:t>
            </a:r>
            <a:r>
              <a:rPr lang="en-US" sz="2000" b="1" dirty="0" err="1">
                <a:solidFill>
                  <a:srgbClr val="FF0000"/>
                </a:solidFill>
                <a:effectLst>
                  <a:outerShdw blurRad="38100" dist="38100" dir="2700000" algn="tl">
                    <a:srgbClr val="C0C0C0"/>
                  </a:outerShdw>
                </a:effectLst>
                <a:latin typeface="DejaVu Sans" charset="0"/>
              </a:rPr>
              <a:t>Antropómetro</a:t>
            </a:r>
            <a:r>
              <a:rPr lang="en-US" sz="2000" b="1" dirty="0">
                <a:solidFill>
                  <a:srgbClr val="FF0000"/>
                </a:solidFill>
                <a:effectLst>
                  <a:outerShdw blurRad="38100" dist="38100" dir="2700000" algn="tl">
                    <a:srgbClr val="C0C0C0"/>
                  </a:outerShdw>
                </a:effectLst>
                <a:latin typeface="DejaVu Sans" charset="0"/>
              </a:rPr>
              <a:t>  y</a:t>
            </a:r>
          </a:p>
          <a:p>
            <a:pPr eaLnBrk="1">
              <a:lnSpc>
                <a:spcPct val="93000"/>
              </a:lnSpc>
              <a:buSzPct val="100000"/>
              <a:defRPr/>
            </a:pPr>
            <a:r>
              <a:rPr lang="en-US" sz="2000" b="1" dirty="0">
                <a:solidFill>
                  <a:srgbClr val="FF0000"/>
                </a:solidFill>
                <a:effectLst>
                  <a:outerShdw blurRad="38100" dist="38100" dir="2700000" algn="tl">
                    <a:srgbClr val="C0C0C0"/>
                  </a:outerShdw>
                </a:effectLst>
                <a:latin typeface="DejaVu Sans" charset="0"/>
              </a:rPr>
              <a:t>                                 </a:t>
            </a:r>
            <a:r>
              <a:rPr lang="es-ES" sz="2000" b="1" dirty="0">
                <a:solidFill>
                  <a:srgbClr val="FF0000"/>
                </a:solidFill>
                <a:effectLst>
                  <a:outerShdw blurRad="38100" dist="38100" dir="2700000" algn="tl">
                    <a:srgbClr val="C0C0C0"/>
                  </a:outerShdw>
                </a:effectLst>
                <a:latin typeface="DejaVu Sans" charset="0"/>
              </a:rPr>
              <a:t>Estadiómetro ......................  cm</a:t>
            </a:r>
          </a:p>
          <a:p>
            <a:pPr eaLnBrk="1">
              <a:lnSpc>
                <a:spcPct val="93000"/>
              </a:lnSpc>
              <a:buSzPct val="100000"/>
              <a:defRPr/>
            </a:pPr>
            <a:endParaRPr lang="es-ES" sz="2000" b="1" dirty="0">
              <a:solidFill>
                <a:srgbClr val="FF0000"/>
              </a:solidFill>
              <a:effectLst>
                <a:outerShdw blurRad="38100" dist="38100" dir="2700000" algn="tl">
                  <a:srgbClr val="C0C0C0"/>
                </a:outerShdw>
              </a:effectLst>
              <a:latin typeface="DejaVu Sans" charset="0"/>
            </a:endParaRPr>
          </a:p>
          <a:p>
            <a:pPr eaLnBrk="1">
              <a:lnSpc>
                <a:spcPct val="93000"/>
              </a:lnSpc>
              <a:buSzPct val="100000"/>
              <a:defRPr/>
            </a:pPr>
            <a:r>
              <a:rPr lang="es-ES" sz="2000" b="1" dirty="0">
                <a:solidFill>
                  <a:srgbClr val="FF0000"/>
                </a:solidFill>
                <a:effectLst>
                  <a:outerShdw blurRad="38100" dist="38100" dir="2700000" algn="tl">
                    <a:srgbClr val="C0C0C0"/>
                  </a:outerShdw>
                </a:effectLst>
                <a:latin typeface="DejaVu Sans" charset="0"/>
              </a:rPr>
              <a:t>2.- Peso ...................  Pesa o balanza ...................... Kg.</a:t>
            </a:r>
          </a:p>
          <a:p>
            <a:pPr eaLnBrk="1">
              <a:lnSpc>
                <a:spcPct val="93000"/>
              </a:lnSpc>
              <a:buSzPct val="100000"/>
              <a:defRPr/>
            </a:pPr>
            <a:endParaRPr lang="es-ES" sz="2000" b="1" dirty="0">
              <a:solidFill>
                <a:srgbClr val="FF0000"/>
              </a:solidFill>
              <a:effectLst>
                <a:outerShdw blurRad="38100" dist="38100" dir="2700000" algn="tl">
                  <a:srgbClr val="C0C0C0"/>
                </a:outerShdw>
              </a:effectLst>
              <a:latin typeface="DejaVu Sans" charset="0"/>
            </a:endParaRPr>
          </a:p>
          <a:p>
            <a:pPr eaLnBrk="1">
              <a:lnSpc>
                <a:spcPct val="93000"/>
              </a:lnSpc>
              <a:buSzPct val="100000"/>
              <a:defRPr/>
            </a:pPr>
            <a:r>
              <a:rPr lang="es-ES" sz="2000" b="1" dirty="0">
                <a:solidFill>
                  <a:srgbClr val="FF0000"/>
                </a:solidFill>
                <a:effectLst>
                  <a:outerShdw blurRad="38100" dist="38100" dir="2700000" algn="tl">
                    <a:srgbClr val="C0C0C0"/>
                  </a:outerShdw>
                </a:effectLst>
                <a:latin typeface="DejaVu Sans" charset="0"/>
              </a:rPr>
              <a:t>3.- Circunferencias … Cinta métrica ......................... cm</a:t>
            </a:r>
          </a:p>
          <a:p>
            <a:pPr eaLnBrk="1">
              <a:lnSpc>
                <a:spcPct val="93000"/>
              </a:lnSpc>
              <a:buSzPct val="100000"/>
              <a:defRPr/>
            </a:pPr>
            <a:endParaRPr lang="es-ES" sz="2000" b="1" dirty="0">
              <a:solidFill>
                <a:srgbClr val="FF0000"/>
              </a:solidFill>
              <a:effectLst>
                <a:outerShdw blurRad="38100" dist="38100" dir="2700000" algn="tl">
                  <a:srgbClr val="C0C0C0"/>
                </a:outerShdw>
              </a:effectLst>
              <a:latin typeface="DejaVu Sans" charset="0"/>
            </a:endParaRPr>
          </a:p>
          <a:p>
            <a:pPr eaLnBrk="1">
              <a:lnSpc>
                <a:spcPct val="93000"/>
              </a:lnSpc>
              <a:buSzPct val="100000"/>
              <a:defRPr/>
            </a:pPr>
            <a:r>
              <a:rPr lang="es-ES" sz="2000" b="1" dirty="0">
                <a:solidFill>
                  <a:srgbClr val="FF0000"/>
                </a:solidFill>
                <a:effectLst>
                  <a:outerShdw blurRad="38100" dist="38100" dir="2700000" algn="tl">
                    <a:srgbClr val="C0C0C0"/>
                  </a:outerShdw>
                </a:effectLst>
                <a:latin typeface="DejaVu Sans" charset="0"/>
              </a:rPr>
              <a:t>4.- Diámetros ............ Calibrador, </a:t>
            </a:r>
            <a:r>
              <a:rPr lang="es-ES" sz="2000" b="1" dirty="0" err="1">
                <a:solidFill>
                  <a:srgbClr val="FF0000"/>
                </a:solidFill>
                <a:effectLst>
                  <a:outerShdw blurRad="38100" dist="38100" dir="2700000" algn="tl">
                    <a:srgbClr val="C0C0C0"/>
                  </a:outerShdw>
                </a:effectLst>
                <a:latin typeface="DejaVu Sans" charset="0"/>
              </a:rPr>
              <a:t>epicondilar</a:t>
            </a:r>
            <a:r>
              <a:rPr lang="es-ES" sz="2000" b="1" dirty="0">
                <a:solidFill>
                  <a:srgbClr val="FF0000"/>
                </a:solidFill>
                <a:effectLst>
                  <a:outerShdw blurRad="38100" dist="38100" dir="2700000" algn="tl">
                    <a:srgbClr val="C0C0C0"/>
                  </a:outerShdw>
                </a:effectLst>
                <a:latin typeface="DejaVu Sans" charset="0"/>
              </a:rPr>
              <a:t>, </a:t>
            </a:r>
          </a:p>
          <a:p>
            <a:pPr eaLnBrk="1">
              <a:lnSpc>
                <a:spcPct val="93000"/>
              </a:lnSpc>
              <a:buSzPct val="100000"/>
              <a:defRPr/>
            </a:pPr>
            <a:r>
              <a:rPr lang="es-ES" sz="2000" b="1" dirty="0">
                <a:solidFill>
                  <a:srgbClr val="FF0000"/>
                </a:solidFill>
                <a:effectLst>
                  <a:outerShdw blurRad="38100" dist="38100" dir="2700000" algn="tl">
                    <a:srgbClr val="C0C0C0"/>
                  </a:outerShdw>
                </a:effectLst>
                <a:latin typeface="DejaVu Sans" charset="0"/>
              </a:rPr>
              <a:t>                                   Compás grande y pequeño … cm</a:t>
            </a:r>
          </a:p>
          <a:p>
            <a:pPr eaLnBrk="1">
              <a:lnSpc>
                <a:spcPct val="93000"/>
              </a:lnSpc>
              <a:buSzPct val="100000"/>
              <a:defRPr/>
            </a:pPr>
            <a:endParaRPr lang="es-ES" sz="2000" b="1" dirty="0">
              <a:solidFill>
                <a:srgbClr val="FF0000"/>
              </a:solidFill>
              <a:effectLst>
                <a:outerShdw blurRad="38100" dist="38100" dir="2700000" algn="tl">
                  <a:srgbClr val="C0C0C0"/>
                </a:outerShdw>
              </a:effectLst>
              <a:latin typeface="DejaVu Sans" charset="0"/>
            </a:endParaRPr>
          </a:p>
          <a:p>
            <a:pPr eaLnBrk="1">
              <a:lnSpc>
                <a:spcPct val="93000"/>
              </a:lnSpc>
              <a:buSzPct val="100000"/>
              <a:defRPr/>
            </a:pPr>
            <a:r>
              <a:rPr lang="es-ES" sz="2000" b="1" dirty="0">
                <a:solidFill>
                  <a:srgbClr val="FF0000"/>
                </a:solidFill>
                <a:effectLst>
                  <a:outerShdw blurRad="38100" dist="38100" dir="2700000" algn="tl">
                    <a:srgbClr val="C0C0C0"/>
                  </a:outerShdw>
                </a:effectLst>
                <a:latin typeface="DejaVu Sans" charset="0"/>
              </a:rPr>
              <a:t>5.- Pliegues </a:t>
            </a:r>
            <a:r>
              <a:rPr lang="es-ES" sz="2000" b="1" dirty="0" err="1">
                <a:solidFill>
                  <a:srgbClr val="FF0000"/>
                </a:solidFill>
                <a:effectLst>
                  <a:outerShdw blurRad="38100" dist="38100" dir="2700000" algn="tl">
                    <a:srgbClr val="C0C0C0"/>
                  </a:outerShdw>
                </a:effectLst>
                <a:latin typeface="DejaVu Sans" charset="0"/>
              </a:rPr>
              <a:t>cutáneos..Calibrador</a:t>
            </a:r>
            <a:r>
              <a:rPr lang="es-ES" sz="2000" b="1" dirty="0">
                <a:solidFill>
                  <a:srgbClr val="FF0000"/>
                </a:solidFill>
                <a:effectLst>
                  <a:outerShdw blurRad="38100" dist="38100" dir="2700000" algn="tl">
                    <a:srgbClr val="C0C0C0"/>
                  </a:outerShdw>
                </a:effectLst>
                <a:latin typeface="DejaVu Sans" charset="0"/>
              </a:rPr>
              <a:t> de grasa  ............. mm</a:t>
            </a:r>
          </a:p>
          <a:p>
            <a:pPr eaLnBrk="1">
              <a:lnSpc>
                <a:spcPct val="93000"/>
              </a:lnSpc>
              <a:buSzPct val="100000"/>
              <a:defRPr/>
            </a:pPr>
            <a:r>
              <a:rPr lang="es-ES" sz="2000" b="1" dirty="0">
                <a:solidFill>
                  <a:srgbClr val="FF0000"/>
                </a:solidFill>
                <a:effectLst>
                  <a:outerShdw blurRad="38100" dist="38100" dir="2700000" algn="tl">
                    <a:srgbClr val="C0C0C0"/>
                  </a:outerShdw>
                </a:effectLst>
                <a:latin typeface="DejaVu Sans" charset="0"/>
              </a:rPr>
              <a:t>                                     (</a:t>
            </a:r>
            <a:r>
              <a:rPr lang="es-ES" sz="2000" b="1" dirty="0" err="1">
                <a:solidFill>
                  <a:srgbClr val="FF0000"/>
                </a:solidFill>
                <a:effectLst>
                  <a:outerShdw blurRad="38100" dist="38100" dir="2700000" algn="tl">
                    <a:srgbClr val="C0C0C0"/>
                  </a:outerShdw>
                </a:effectLst>
                <a:latin typeface="DejaVu Sans" charset="0"/>
              </a:rPr>
              <a:t>caliper</a:t>
            </a:r>
            <a:r>
              <a:rPr lang="es-ES" sz="2000" b="1" dirty="0">
                <a:solidFill>
                  <a:srgbClr val="FF0000"/>
                </a:solidFill>
                <a:effectLst>
                  <a:outerShdw blurRad="38100" dist="38100" dir="2700000" algn="tl">
                    <a:srgbClr val="C0C0C0"/>
                  </a:outerShdw>
                </a:effectLst>
                <a:latin typeface="DejaVu Sans" charset="0"/>
              </a:rPr>
              <a:t>)</a:t>
            </a:r>
          </a:p>
          <a:p>
            <a:pPr eaLnBrk="1">
              <a:lnSpc>
                <a:spcPct val="93000"/>
              </a:lnSpc>
              <a:buSzPct val="100000"/>
              <a:defRPr/>
            </a:pPr>
            <a:endParaRPr lang="es-ES" sz="2000" b="1" dirty="0">
              <a:solidFill>
                <a:srgbClr val="FF0000"/>
              </a:solidFill>
              <a:effectLst>
                <a:outerShdw blurRad="38100" dist="38100" dir="2700000" algn="tl">
                  <a:srgbClr val="C0C0C0"/>
                </a:outerShdw>
              </a:effectLst>
              <a:latin typeface="DejaVu Sans" charset="0"/>
            </a:endParaRPr>
          </a:p>
          <a:p>
            <a:pPr eaLnBrk="1">
              <a:lnSpc>
                <a:spcPct val="93000"/>
              </a:lnSpc>
              <a:buSzPct val="100000"/>
              <a:defRPr/>
            </a:pPr>
            <a:r>
              <a:rPr lang="es-ES" sz="2000" b="1" dirty="0">
                <a:solidFill>
                  <a:srgbClr val="FF0000"/>
                </a:solidFill>
                <a:effectLst>
                  <a:outerShdw blurRad="38100" dist="38100" dir="2700000" algn="tl">
                    <a:srgbClr val="C0C0C0"/>
                  </a:outerShdw>
                </a:effectLst>
                <a:latin typeface="DejaVu Sans" charset="0"/>
              </a:rPr>
              <a:t>6.- Dinamometría ....... Dinamómetro ......................... </a:t>
            </a:r>
            <a:r>
              <a:rPr lang="es-ES" sz="2000" b="1" dirty="0" err="1">
                <a:solidFill>
                  <a:srgbClr val="FF0000"/>
                </a:solidFill>
                <a:effectLst>
                  <a:outerShdw blurRad="38100" dist="38100" dir="2700000" algn="tl">
                    <a:srgbClr val="C0C0C0"/>
                  </a:outerShdw>
                </a:effectLst>
                <a:latin typeface="DejaVu Sans" charset="0"/>
              </a:rPr>
              <a:t>Kgf</a:t>
            </a:r>
            <a:endParaRPr lang="es-ES" sz="2000" b="1" dirty="0">
              <a:solidFill>
                <a:srgbClr val="FF0000"/>
              </a:solidFill>
              <a:effectLst>
                <a:outerShdw blurRad="38100" dist="38100" dir="2700000" algn="tl">
                  <a:srgbClr val="C0C0C0"/>
                </a:outerShdw>
              </a:effectLst>
              <a:latin typeface="DejaVu Sans" charset="0"/>
            </a:endParaRPr>
          </a:p>
          <a:p>
            <a:pPr eaLnBrk="1">
              <a:lnSpc>
                <a:spcPct val="93000"/>
              </a:lnSpc>
              <a:buSzPct val="100000"/>
              <a:defRPr/>
            </a:pPr>
            <a:endParaRPr lang="es-ES" sz="2000" b="1" dirty="0">
              <a:solidFill>
                <a:srgbClr val="FF0000"/>
              </a:solidFill>
              <a:effectLst>
                <a:outerShdw blurRad="38100" dist="38100" dir="2700000" algn="tl">
                  <a:srgbClr val="C0C0C0"/>
                </a:outerShdw>
              </a:effectLst>
              <a:latin typeface="DejaVu Sans" charset="0"/>
            </a:endParaRPr>
          </a:p>
          <a:p>
            <a:pPr eaLnBrk="1">
              <a:lnSpc>
                <a:spcPct val="93000"/>
              </a:lnSpc>
              <a:buSzPct val="100000"/>
              <a:defRPr/>
            </a:pPr>
            <a:r>
              <a:rPr lang="es-ES" sz="2000" b="1" dirty="0">
                <a:solidFill>
                  <a:srgbClr val="FF0000"/>
                </a:solidFill>
                <a:effectLst>
                  <a:outerShdw blurRad="38100" dist="38100" dir="2700000" algn="tl">
                    <a:srgbClr val="C0C0C0"/>
                  </a:outerShdw>
                </a:effectLst>
                <a:latin typeface="DejaVu Sans" charset="0"/>
              </a:rPr>
              <a:t>7.- Espirometría ......... Espirómetro ........................ ml (cm3)</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59DAAAC4-9780-F41A-FFFD-D89EE1461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0" y="360364"/>
            <a:ext cx="8064500" cy="60928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6" name="Text Box 2">
            <a:extLst>
              <a:ext uri="{FF2B5EF4-FFF2-40B4-BE49-F238E27FC236}">
                <a16:creationId xmlns:a16="http://schemas.microsoft.com/office/drawing/2014/main" id="{62EFADEB-F90F-6E9F-61CC-16764C751901}"/>
              </a:ext>
            </a:extLst>
          </p:cNvPr>
          <p:cNvSpPr txBox="1">
            <a:spLocks noChangeArrowheads="1"/>
          </p:cNvSpPr>
          <p:nvPr/>
        </p:nvSpPr>
        <p:spPr bwMode="auto">
          <a:xfrm>
            <a:off x="3790951" y="5741988"/>
            <a:ext cx="5040313" cy="53975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2800" b="1">
                <a:solidFill>
                  <a:srgbClr val="FF0000"/>
                </a:solidFill>
                <a:effectLst>
                  <a:outerShdw blurRad="38100" dist="38100" dir="2700000" algn="tl">
                    <a:srgbClr val="C0C0C0"/>
                  </a:outerShdw>
                </a:effectLst>
              </a:rPr>
              <a:t>Compás grande y pequeño</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0AEBA0DF-3CC9-BF02-5CDD-A73CA425F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8" y="50801"/>
            <a:ext cx="8820150" cy="66087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0" name="Text Box 2">
            <a:extLst>
              <a:ext uri="{FF2B5EF4-FFF2-40B4-BE49-F238E27FC236}">
                <a16:creationId xmlns:a16="http://schemas.microsoft.com/office/drawing/2014/main" id="{B785592B-633D-7FA0-0AAF-822A59360EE3}"/>
              </a:ext>
            </a:extLst>
          </p:cNvPr>
          <p:cNvSpPr txBox="1">
            <a:spLocks noChangeArrowheads="1"/>
          </p:cNvSpPr>
          <p:nvPr/>
        </p:nvSpPr>
        <p:spPr bwMode="auto">
          <a:xfrm>
            <a:off x="2784475" y="5395914"/>
            <a:ext cx="6300788" cy="542925"/>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3200" b="1">
                <a:effectLst>
                  <a:outerShdw blurRad="38100" dist="38100" dir="2700000" algn="tl">
                    <a:srgbClr val="C0C0C0"/>
                  </a:outerShdw>
                </a:effectLst>
              </a:rPr>
              <a:t>Caliper o calibrador de grasa.</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4FCCE73-4978-16EB-978E-C8DCF9C16C44}"/>
              </a:ext>
            </a:extLst>
          </p:cNvPr>
          <p:cNvSpPr>
            <a:spLocks noGrp="1"/>
          </p:cNvSpPr>
          <p:nvPr>
            <p:ph type="dt" sz="quarter" idx="10"/>
          </p:nvPr>
        </p:nvSpPr>
        <p:spPr/>
        <p:txBody>
          <a:bodyPr/>
          <a:lstStyle/>
          <a:p>
            <a:pPr>
              <a:defRPr/>
            </a:pPr>
            <a:r>
              <a:rPr lang="es-ES"/>
              <a:t>17/03/15</a:t>
            </a:r>
          </a:p>
        </p:txBody>
      </p:sp>
      <p:pic>
        <p:nvPicPr>
          <p:cNvPr id="9219" name="Imagen 3">
            <a:extLst>
              <a:ext uri="{FF2B5EF4-FFF2-40B4-BE49-F238E27FC236}">
                <a16:creationId xmlns:a16="http://schemas.microsoft.com/office/drawing/2014/main" id="{C90A1BF9-9E89-F796-CE2A-E97AEBC068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CB554475-95D0-200D-8E15-22B38B6754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79389"/>
            <a:ext cx="8836025" cy="64277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4" name="Text Box 2">
            <a:extLst>
              <a:ext uri="{FF2B5EF4-FFF2-40B4-BE49-F238E27FC236}">
                <a16:creationId xmlns:a16="http://schemas.microsoft.com/office/drawing/2014/main" id="{AEA56C00-843A-39E8-C893-A6F77B3652CE}"/>
              </a:ext>
            </a:extLst>
          </p:cNvPr>
          <p:cNvSpPr txBox="1">
            <a:spLocks noChangeArrowheads="1"/>
          </p:cNvSpPr>
          <p:nvPr/>
        </p:nvSpPr>
        <p:spPr bwMode="auto">
          <a:xfrm>
            <a:off x="2244726" y="5576889"/>
            <a:ext cx="7019925" cy="542925"/>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3200" b="1">
                <a:effectLst>
                  <a:outerShdw blurRad="38100" dist="38100" dir="2700000" algn="tl">
                    <a:srgbClr val="C0C0C0"/>
                  </a:outerShdw>
                </a:effectLst>
              </a:rPr>
              <a:t>Cinta métrica</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a:extLst>
              <a:ext uri="{FF2B5EF4-FFF2-40B4-BE49-F238E27FC236}">
                <a16:creationId xmlns:a16="http://schemas.microsoft.com/office/drawing/2014/main" id="{319CD5BD-582C-3E32-5BB2-C9DB094A50C8}"/>
              </a:ext>
            </a:extLst>
          </p:cNvPr>
          <p:cNvSpPr txBox="1">
            <a:spLocks noChangeArrowheads="1"/>
          </p:cNvSpPr>
          <p:nvPr/>
        </p:nvSpPr>
        <p:spPr bwMode="auto">
          <a:xfrm>
            <a:off x="3503613" y="6018214"/>
            <a:ext cx="3060700" cy="600075"/>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3600" b="1" dirty="0">
                <a:solidFill>
                  <a:srgbClr val="280099"/>
                </a:solidFill>
                <a:effectLst>
                  <a:outerShdw blurRad="38100" dist="38100" dir="2700000" algn="tl">
                    <a:srgbClr val="C0C0C0"/>
                  </a:outerShdw>
                </a:effectLst>
              </a:rPr>
              <a:t>Espirómetro</a:t>
            </a:r>
          </a:p>
        </p:txBody>
      </p:sp>
      <p:pic>
        <p:nvPicPr>
          <p:cNvPr id="31747" name="Picture 2">
            <a:extLst>
              <a:ext uri="{FF2B5EF4-FFF2-40B4-BE49-F238E27FC236}">
                <a16:creationId xmlns:a16="http://schemas.microsoft.com/office/drawing/2014/main" id="{20AD1FCE-4068-EBFA-65C9-A9EA8903D0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4726" y="539750"/>
            <a:ext cx="5040313" cy="5219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8129" name="Text Box 1">
            <a:extLst>
              <a:ext uri="{FF2B5EF4-FFF2-40B4-BE49-F238E27FC236}">
                <a16:creationId xmlns:a16="http://schemas.microsoft.com/office/drawing/2014/main" id="{991E77C0-BABA-F241-23F1-1909D936EA5A}"/>
              </a:ext>
            </a:extLst>
          </p:cNvPr>
          <p:cNvSpPr txBox="1">
            <a:spLocks noChangeArrowheads="1"/>
          </p:cNvSpPr>
          <p:nvPr/>
        </p:nvSpPr>
        <p:spPr bwMode="auto">
          <a:xfrm>
            <a:off x="7391400" y="2619375"/>
            <a:ext cx="3384550" cy="1295400"/>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800" b="1">
                <a:solidFill>
                  <a:srgbClr val="262699"/>
                </a:solidFill>
                <a:effectLst>
                  <a:outerShdw blurRad="38100" dist="38100" dir="2700000" algn="tl">
                    <a:srgbClr val="C0C0C0"/>
                  </a:outerShdw>
                </a:effectLst>
              </a:rPr>
              <a:t>Espirometría: para medir capacidad pulmonar.</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a:extLst>
              <a:ext uri="{FF2B5EF4-FFF2-40B4-BE49-F238E27FC236}">
                <a16:creationId xmlns:a16="http://schemas.microsoft.com/office/drawing/2014/main" id="{1C1D6696-FB00-A0D8-7A6A-1B90B2DEA38E}"/>
              </a:ext>
            </a:extLst>
          </p:cNvPr>
          <p:cNvSpPr txBox="1">
            <a:spLocks noChangeArrowheads="1"/>
          </p:cNvSpPr>
          <p:nvPr/>
        </p:nvSpPr>
        <p:spPr bwMode="auto">
          <a:xfrm>
            <a:off x="2063750" y="298451"/>
            <a:ext cx="7740650" cy="962025"/>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a:lnSpc>
                <a:spcPct val="93000"/>
              </a:lnSpc>
              <a:spcBef>
                <a:spcPts val="1200"/>
              </a:spcBef>
              <a:spcAft>
                <a:spcPts val="1000"/>
              </a:spcAft>
              <a:buSzPct val="100000"/>
              <a:defRPr/>
            </a:pPr>
            <a:r>
              <a:rPr lang="es-ES" sz="3200" b="1">
                <a:solidFill>
                  <a:srgbClr val="660066"/>
                </a:solidFill>
                <a:effectLst>
                  <a:outerShdw blurRad="38100" dist="38100" dir="2700000" algn="tl">
                    <a:srgbClr val="C0C0C0"/>
                  </a:outerShdw>
                </a:effectLst>
              </a:rPr>
              <a:t>Puntos somatométricos de referencia.</a:t>
            </a:r>
          </a:p>
          <a:p>
            <a:pPr algn="ctr">
              <a:lnSpc>
                <a:spcPct val="93000"/>
              </a:lnSpc>
              <a:spcBef>
                <a:spcPts val="1200"/>
              </a:spcBef>
              <a:spcAft>
                <a:spcPts val="1000"/>
              </a:spcAft>
              <a:buSzPct val="100000"/>
              <a:defRPr/>
            </a:pPr>
            <a:endParaRPr lang="es-ES" sz="3200" b="1">
              <a:solidFill>
                <a:srgbClr val="660066"/>
              </a:solidFill>
              <a:effectLst>
                <a:outerShdw blurRad="38100" dist="38100" dir="2700000" algn="tl">
                  <a:srgbClr val="C0C0C0"/>
                </a:outerShdw>
              </a:effectLst>
            </a:endParaRPr>
          </a:p>
        </p:txBody>
      </p:sp>
      <p:sp>
        <p:nvSpPr>
          <p:cNvPr id="15362" name="Text Box 2">
            <a:extLst>
              <a:ext uri="{FF2B5EF4-FFF2-40B4-BE49-F238E27FC236}">
                <a16:creationId xmlns:a16="http://schemas.microsoft.com/office/drawing/2014/main" id="{02507458-D1A7-53E8-42D4-753A49E29443}"/>
              </a:ext>
            </a:extLst>
          </p:cNvPr>
          <p:cNvSpPr txBox="1">
            <a:spLocks noChangeArrowheads="1"/>
          </p:cNvSpPr>
          <p:nvPr/>
        </p:nvSpPr>
        <p:spPr bwMode="auto">
          <a:xfrm>
            <a:off x="1703388" y="1057275"/>
            <a:ext cx="8640762" cy="5589588"/>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nSpc>
                <a:spcPct val="93000"/>
              </a:lnSpc>
              <a:spcBef>
                <a:spcPts val="1200"/>
              </a:spcBef>
              <a:spcAft>
                <a:spcPts val="1000"/>
              </a:spcAft>
              <a:buSzPct val="100000"/>
              <a:defRPr/>
            </a:pPr>
            <a:r>
              <a:rPr lang="es-ES" sz="2200" b="1">
                <a:solidFill>
                  <a:srgbClr val="FF0000"/>
                </a:solidFill>
                <a:effectLst>
                  <a:outerShdw blurRad="38100" dist="38100" dir="2700000" algn="tl">
                    <a:srgbClr val="C0C0C0"/>
                  </a:outerShdw>
                </a:effectLst>
              </a:rPr>
              <a:t>1. VERTEX: Es el punto más elevado en la línea medio sagital con la cabeza orientada en el plano de Frankfort.</a:t>
            </a:r>
          </a:p>
          <a:p>
            <a:pPr>
              <a:lnSpc>
                <a:spcPct val="93000"/>
              </a:lnSpc>
              <a:spcBef>
                <a:spcPts val="1200"/>
              </a:spcBef>
              <a:spcAft>
                <a:spcPts val="1000"/>
              </a:spcAft>
              <a:buSzPct val="100000"/>
              <a:defRPr/>
            </a:pPr>
            <a:r>
              <a:rPr lang="es-ES" sz="2200" b="1">
                <a:solidFill>
                  <a:srgbClr val="FF0000"/>
                </a:solidFill>
                <a:effectLst>
                  <a:outerShdw blurRad="38100" dist="38100" dir="2700000" algn="tl">
                    <a:srgbClr val="C0C0C0"/>
                  </a:outerShdw>
                </a:effectLst>
              </a:rPr>
              <a:t>2. ORBITAL: Es el punto más bajo del borde inferior de la órbita, se determina palpándolo.</a:t>
            </a:r>
          </a:p>
          <a:p>
            <a:pPr>
              <a:lnSpc>
                <a:spcPct val="93000"/>
              </a:lnSpc>
              <a:spcBef>
                <a:spcPts val="1200"/>
              </a:spcBef>
              <a:spcAft>
                <a:spcPts val="1000"/>
              </a:spcAft>
              <a:buSzPct val="100000"/>
              <a:defRPr/>
            </a:pPr>
            <a:r>
              <a:rPr lang="es-ES" sz="2200" b="1">
                <a:solidFill>
                  <a:srgbClr val="FF0000"/>
                </a:solidFill>
                <a:effectLst>
                  <a:outerShdw blurRad="38100" dist="38100" dir="2700000" algn="tl">
                    <a:srgbClr val="C0C0C0"/>
                  </a:outerShdw>
                </a:effectLst>
              </a:rPr>
              <a:t>3. TRAGIO: Es el punto de intersección de las tangentes puesta en los bordes antero y superior del trago anatómico.</a:t>
            </a:r>
          </a:p>
          <a:p>
            <a:pPr>
              <a:lnSpc>
                <a:spcPct val="93000"/>
              </a:lnSpc>
              <a:spcBef>
                <a:spcPts val="1200"/>
              </a:spcBef>
              <a:spcAft>
                <a:spcPts val="1000"/>
              </a:spcAft>
              <a:buSzPct val="100000"/>
              <a:defRPr/>
            </a:pPr>
            <a:r>
              <a:rPr lang="es-ES" sz="2200" b="1">
                <a:solidFill>
                  <a:srgbClr val="FF0000"/>
                </a:solidFill>
                <a:effectLst>
                  <a:outerShdw blurRad="38100" dist="38100" dir="2700000" algn="tl">
                    <a:srgbClr val="C0C0C0"/>
                  </a:outerShdw>
                </a:effectLst>
              </a:rPr>
              <a:t>4. GLABELA: Se encuentra entre las cejas, es el punto más saliente hacia delante.</a:t>
            </a:r>
          </a:p>
          <a:p>
            <a:pPr>
              <a:lnSpc>
                <a:spcPct val="93000"/>
              </a:lnSpc>
              <a:spcBef>
                <a:spcPts val="1200"/>
              </a:spcBef>
              <a:spcAft>
                <a:spcPts val="1000"/>
              </a:spcAft>
              <a:buSzPct val="100000"/>
              <a:defRPr/>
            </a:pPr>
            <a:r>
              <a:rPr lang="es-ES" sz="2200" b="1">
                <a:solidFill>
                  <a:srgbClr val="FF0000"/>
                </a:solidFill>
                <a:effectLst>
                  <a:outerShdw blurRad="38100" dist="38100" dir="2700000" algn="tl">
                    <a:srgbClr val="C0C0C0"/>
                  </a:outerShdw>
                </a:effectLst>
              </a:rPr>
              <a:t>5. OPISTOCRÁNEO: Es el punto más saliente del occipital y corresponde al punto más alejado de la glabela, también se llama occipucio.</a:t>
            </a:r>
          </a:p>
          <a:p>
            <a:pPr>
              <a:lnSpc>
                <a:spcPct val="93000"/>
              </a:lnSpc>
              <a:spcBef>
                <a:spcPts val="1200"/>
              </a:spcBef>
              <a:spcAft>
                <a:spcPts val="1000"/>
              </a:spcAft>
              <a:buSzPct val="100000"/>
              <a:defRPr/>
            </a:pPr>
            <a:r>
              <a:rPr lang="es-ES" sz="2200" b="1">
                <a:solidFill>
                  <a:srgbClr val="FF0000"/>
                </a:solidFill>
                <a:effectLst>
                  <a:outerShdw blurRad="38100" dist="38100" dir="2700000" algn="tl">
                    <a:srgbClr val="C0C0C0"/>
                  </a:outerShdw>
                </a:effectLst>
              </a:rPr>
              <a:t>6. OLÉCRANON: Es el punto ubicado en la parte posterior del brazo a nivel del codo.</a:t>
            </a:r>
          </a:p>
          <a:p>
            <a:pPr>
              <a:lnSpc>
                <a:spcPct val="93000"/>
              </a:lnSpc>
              <a:spcBef>
                <a:spcPts val="1200"/>
              </a:spcBef>
              <a:spcAft>
                <a:spcPts val="1000"/>
              </a:spcAft>
              <a:buSzPct val="100000"/>
              <a:defRPr/>
            </a:pPr>
            <a:endParaRPr lang="es-ES" sz="2200" b="1">
              <a:solidFill>
                <a:srgbClr val="FF0000"/>
              </a:solidFill>
              <a:effectLst>
                <a:outerShdw blurRad="38100" dist="38100" dir="2700000" algn="tl">
                  <a:srgbClr val="C0C0C0"/>
                </a:outerShdw>
              </a:effectLst>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a:extLst>
              <a:ext uri="{FF2B5EF4-FFF2-40B4-BE49-F238E27FC236}">
                <a16:creationId xmlns:a16="http://schemas.microsoft.com/office/drawing/2014/main" id="{93987CB2-07ED-765F-69EC-CD06E9C28B10}"/>
              </a:ext>
            </a:extLst>
          </p:cNvPr>
          <p:cNvSpPr txBox="1">
            <a:spLocks noChangeArrowheads="1"/>
          </p:cNvSpPr>
          <p:nvPr/>
        </p:nvSpPr>
        <p:spPr bwMode="auto">
          <a:xfrm>
            <a:off x="1847850" y="269875"/>
            <a:ext cx="8496300" cy="6038850"/>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150000"/>
              </a:lnSpc>
              <a:buSzPct val="100000"/>
              <a:defRPr/>
            </a:pPr>
            <a:r>
              <a:rPr lang="es-ES" sz="2000" b="1" dirty="0">
                <a:solidFill>
                  <a:srgbClr val="FF0000"/>
                </a:solidFill>
                <a:effectLst>
                  <a:outerShdw blurRad="38100" dist="38100" dir="2700000" algn="tl">
                    <a:srgbClr val="C0C0C0"/>
                  </a:outerShdw>
                </a:effectLst>
              </a:rPr>
              <a:t>7. SUPRAESTERNAL: Es  el  punto  de  intersección  del  borde  superior  del  esternón  y  la  línea  medio  sagital .</a:t>
            </a:r>
          </a:p>
          <a:p>
            <a:pPr eaLnBrk="1">
              <a:lnSpc>
                <a:spcPct val="150000"/>
              </a:lnSpc>
              <a:buSzPct val="100000"/>
              <a:defRPr/>
            </a:pPr>
            <a:r>
              <a:rPr lang="es-ES" sz="2000" b="1" dirty="0">
                <a:solidFill>
                  <a:srgbClr val="FF0000"/>
                </a:solidFill>
                <a:effectLst>
                  <a:outerShdw blurRad="38100" dist="38100" dir="2700000" algn="tl">
                    <a:srgbClr val="C0C0C0"/>
                  </a:outerShdw>
                </a:effectLst>
              </a:rPr>
              <a:t> 8. MESOESTERNAL: Se encuentra en el 4to espacio intercostal con la línea medio sagital, en la superficie anterior del tórax.</a:t>
            </a:r>
          </a:p>
          <a:p>
            <a:pPr eaLnBrk="1">
              <a:lnSpc>
                <a:spcPct val="150000"/>
              </a:lnSpc>
              <a:buSzPct val="100000"/>
              <a:defRPr/>
            </a:pPr>
            <a:r>
              <a:rPr lang="es-ES" sz="2000" b="1" dirty="0">
                <a:solidFill>
                  <a:srgbClr val="FF0000"/>
                </a:solidFill>
                <a:effectLst>
                  <a:outerShdw blurRad="38100" dist="38100" dir="2700000" algn="tl">
                    <a:srgbClr val="C0C0C0"/>
                  </a:outerShdw>
                </a:effectLst>
              </a:rPr>
              <a:t>9. XIFOIDEO: Punto inferior del esternón.</a:t>
            </a:r>
          </a:p>
          <a:p>
            <a:pPr eaLnBrk="1">
              <a:lnSpc>
                <a:spcPct val="150000"/>
              </a:lnSpc>
              <a:buSzPct val="100000"/>
              <a:defRPr/>
            </a:pPr>
            <a:r>
              <a:rPr lang="es-ES" sz="2000" b="1" dirty="0">
                <a:solidFill>
                  <a:srgbClr val="FF0000"/>
                </a:solidFill>
                <a:effectLst>
                  <a:outerShdw blurRad="38100" dist="38100" dir="2700000" algn="tl">
                    <a:srgbClr val="C0C0C0"/>
                  </a:outerShdw>
                </a:effectLst>
              </a:rPr>
              <a:t>10. ACROMIAL: Es el punto más lateral y superior de la apófisis acromial del omóplato.</a:t>
            </a:r>
          </a:p>
          <a:p>
            <a:pPr eaLnBrk="1">
              <a:lnSpc>
                <a:spcPct val="150000"/>
              </a:lnSpc>
              <a:buSzPct val="100000"/>
              <a:defRPr/>
            </a:pPr>
            <a:r>
              <a:rPr lang="es-ES" sz="2000" b="1" dirty="0">
                <a:solidFill>
                  <a:srgbClr val="FF0000"/>
                </a:solidFill>
                <a:effectLst>
                  <a:outerShdw blurRad="38100" dist="38100" dir="2700000" algn="tl">
                    <a:srgbClr val="C0C0C0"/>
                  </a:outerShdw>
                </a:effectLst>
              </a:rPr>
              <a:t>11. TELIO: Es el punto medio de la tetilla.</a:t>
            </a:r>
          </a:p>
          <a:p>
            <a:pPr eaLnBrk="1">
              <a:lnSpc>
                <a:spcPct val="150000"/>
              </a:lnSpc>
              <a:buSzPct val="100000"/>
              <a:defRPr/>
            </a:pPr>
            <a:r>
              <a:rPr lang="es-ES" sz="2000" b="1" dirty="0">
                <a:solidFill>
                  <a:srgbClr val="FF0000"/>
                </a:solidFill>
                <a:effectLst>
                  <a:outerShdw blurRad="38100" dist="38100" dir="2700000" algn="tl">
                    <a:srgbClr val="C0C0C0"/>
                  </a:outerShdw>
                </a:effectLst>
              </a:rPr>
              <a:t>12. SINFISIO: Es el punto de encuentro del borde superior de la sínfisis de los huesos púbicos y la línea medio sagital.</a:t>
            </a:r>
          </a:p>
          <a:p>
            <a:pPr eaLnBrk="1">
              <a:lnSpc>
                <a:spcPct val="150000"/>
              </a:lnSpc>
              <a:buSzPct val="100000"/>
              <a:defRPr/>
            </a:pPr>
            <a:r>
              <a:rPr lang="es-ES" sz="2000" b="1" dirty="0">
                <a:solidFill>
                  <a:srgbClr val="FF0000"/>
                </a:solidFill>
                <a:effectLst>
                  <a:outerShdw blurRad="38100" dist="38100" dir="2700000" algn="tl">
                    <a:srgbClr val="C0C0C0"/>
                  </a:outerShdw>
                </a:effectLst>
              </a:rPr>
              <a:t>13. RADIAL: Es el punto más alto en el borde de la cabeza del radio.</a:t>
            </a:r>
          </a:p>
          <a:p>
            <a:pPr eaLnBrk="1">
              <a:lnSpc>
                <a:spcPct val="150000"/>
              </a:lnSpc>
              <a:buSzPct val="100000"/>
              <a:defRPr/>
            </a:pPr>
            <a:r>
              <a:rPr lang="es-ES" sz="2000" b="1" dirty="0">
                <a:solidFill>
                  <a:srgbClr val="FF0000"/>
                </a:solidFill>
                <a:effectLst>
                  <a:outerShdw blurRad="38100" dist="38100" dir="2700000" algn="tl">
                    <a:srgbClr val="C0C0C0"/>
                  </a:outerShdw>
                </a:effectLst>
              </a:rPr>
              <a:t>14. ESTILIO RADIAL: Es el punto más bajo en la apófisis </a:t>
            </a:r>
            <a:r>
              <a:rPr lang="es-ES" sz="2000" b="1" dirty="0" err="1">
                <a:solidFill>
                  <a:srgbClr val="FF0000"/>
                </a:solidFill>
                <a:effectLst>
                  <a:outerShdw blurRad="38100" dist="38100" dir="2700000" algn="tl">
                    <a:srgbClr val="C0C0C0"/>
                  </a:outerShdw>
                </a:effectLst>
              </a:rPr>
              <a:t>estiloidea</a:t>
            </a:r>
            <a:r>
              <a:rPr lang="es-ES" sz="2000" b="1" dirty="0">
                <a:solidFill>
                  <a:srgbClr val="FF0000"/>
                </a:solidFill>
                <a:effectLst>
                  <a:outerShdw blurRad="38100" dist="38100" dir="2700000" algn="tl">
                    <a:srgbClr val="C0C0C0"/>
                  </a:outerShdw>
                </a:effectLst>
              </a:rPr>
              <a:t> del radio.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a:extLst>
              <a:ext uri="{FF2B5EF4-FFF2-40B4-BE49-F238E27FC236}">
                <a16:creationId xmlns:a16="http://schemas.microsoft.com/office/drawing/2014/main" id="{1745BA9D-B4E4-9F00-282B-864EC2F2317D}"/>
              </a:ext>
            </a:extLst>
          </p:cNvPr>
          <p:cNvSpPr txBox="1">
            <a:spLocks noChangeArrowheads="1"/>
          </p:cNvSpPr>
          <p:nvPr/>
        </p:nvSpPr>
        <p:spPr bwMode="auto">
          <a:xfrm>
            <a:off x="1847850" y="-26988"/>
            <a:ext cx="8351838" cy="6673851"/>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150000"/>
              </a:lnSpc>
              <a:buSzPct val="100000"/>
              <a:defRPr/>
            </a:pPr>
            <a:r>
              <a:rPr lang="es-ES" sz="2400" b="1" dirty="0">
                <a:solidFill>
                  <a:srgbClr val="FF0000"/>
                </a:solidFill>
                <a:effectLst>
                  <a:outerShdw blurRad="38100" dist="38100" dir="2700000" algn="tl">
                    <a:srgbClr val="C0C0C0"/>
                  </a:outerShdw>
                </a:effectLst>
              </a:rPr>
              <a:t>15. DACTILIO: Es el punto más bajo en el ápice de la yema del dedo medio de la mano.</a:t>
            </a:r>
          </a:p>
          <a:p>
            <a:pPr eaLnBrk="1">
              <a:lnSpc>
                <a:spcPct val="150000"/>
              </a:lnSpc>
              <a:buSzPct val="100000"/>
              <a:defRPr/>
            </a:pPr>
            <a:r>
              <a:rPr lang="es-ES" sz="2400" b="1" dirty="0">
                <a:solidFill>
                  <a:srgbClr val="FF0000"/>
                </a:solidFill>
                <a:effectLst>
                  <a:outerShdw blurRad="38100" dist="38100" dir="2700000" algn="tl">
                    <a:srgbClr val="C0C0C0"/>
                  </a:outerShdw>
                </a:effectLst>
              </a:rPr>
              <a:t>16. ILIOCRESTAL: Es el punto más saliente en la cresta ilíaca, hacia la espina ilíaca posterior superior.</a:t>
            </a:r>
          </a:p>
          <a:p>
            <a:pPr eaLnBrk="1">
              <a:lnSpc>
                <a:spcPct val="150000"/>
              </a:lnSpc>
              <a:buSzPct val="100000"/>
              <a:defRPr/>
            </a:pPr>
            <a:r>
              <a:rPr lang="es-ES" sz="2400" b="1" dirty="0">
                <a:solidFill>
                  <a:srgbClr val="FF0000"/>
                </a:solidFill>
                <a:effectLst>
                  <a:outerShdw blurRad="38100" dist="38100" dir="2700000" algn="tl">
                    <a:srgbClr val="C0C0C0"/>
                  </a:outerShdw>
                </a:effectLst>
              </a:rPr>
              <a:t>17. ILIOESPINAL ANTERIOR: Es el punto más lateral en la espina ilíaca antero superior.                                         </a:t>
            </a:r>
          </a:p>
          <a:p>
            <a:pPr eaLnBrk="1">
              <a:lnSpc>
                <a:spcPct val="150000"/>
              </a:lnSpc>
              <a:buSzPct val="100000"/>
              <a:defRPr/>
            </a:pPr>
            <a:r>
              <a:rPr lang="es-ES" sz="2400" b="1" dirty="0">
                <a:solidFill>
                  <a:srgbClr val="FF0000"/>
                </a:solidFill>
                <a:effectLst>
                  <a:outerShdw blurRad="38100" dist="38100" dir="2700000" algn="tl">
                    <a:srgbClr val="C0C0C0"/>
                  </a:outerShdw>
                </a:effectLst>
              </a:rPr>
              <a:t>18. TROCANTERIO: Es el punto más alto en trocánter mayor del fémur.</a:t>
            </a:r>
          </a:p>
          <a:p>
            <a:pPr eaLnBrk="1">
              <a:lnSpc>
                <a:spcPct val="150000"/>
              </a:lnSpc>
              <a:buSzPct val="100000"/>
              <a:defRPr/>
            </a:pPr>
            <a:r>
              <a:rPr lang="es-ES" sz="2400" b="1" dirty="0">
                <a:solidFill>
                  <a:srgbClr val="FF0000"/>
                </a:solidFill>
                <a:effectLst>
                  <a:outerShdw blurRad="38100" dist="38100" dir="2700000" algn="tl">
                    <a:srgbClr val="C0C0C0"/>
                  </a:outerShdw>
                </a:effectLst>
              </a:rPr>
              <a:t>19. TIBIAL: Es el punto más alto en el margen </a:t>
            </a:r>
            <a:r>
              <a:rPr lang="es-ES" sz="2400" b="1" dirty="0" err="1">
                <a:solidFill>
                  <a:srgbClr val="FF0000"/>
                </a:solidFill>
                <a:effectLst>
                  <a:outerShdw blurRad="38100" dist="38100" dir="2700000" algn="tl">
                    <a:srgbClr val="C0C0C0"/>
                  </a:outerShdw>
                </a:effectLst>
              </a:rPr>
              <a:t>glenoidal</a:t>
            </a:r>
            <a:r>
              <a:rPr lang="es-ES" sz="2400" b="1" dirty="0">
                <a:solidFill>
                  <a:srgbClr val="FF0000"/>
                </a:solidFill>
                <a:effectLst>
                  <a:outerShdw blurRad="38100" dist="38100" dir="2700000" algn="tl">
                    <a:srgbClr val="C0C0C0"/>
                  </a:outerShdw>
                </a:effectLst>
              </a:rPr>
              <a:t> de la cabeza de la tibia.</a:t>
            </a:r>
          </a:p>
          <a:p>
            <a:pPr eaLnBrk="1">
              <a:lnSpc>
                <a:spcPct val="150000"/>
              </a:lnSpc>
              <a:buSzPct val="100000"/>
              <a:defRPr/>
            </a:pPr>
            <a:r>
              <a:rPr lang="es-ES" sz="2400" b="1" dirty="0">
                <a:solidFill>
                  <a:srgbClr val="FF0000"/>
                </a:solidFill>
                <a:effectLst>
                  <a:outerShdw blurRad="38100" dist="38100" dir="2700000" algn="tl">
                    <a:srgbClr val="C0C0C0"/>
                  </a:outerShdw>
                </a:effectLst>
              </a:rPr>
              <a:t>20. ESFIRIO TIBIAL: Es el punto más bajo del maléolo interno o tibial.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a:extLst>
              <a:ext uri="{FF2B5EF4-FFF2-40B4-BE49-F238E27FC236}">
                <a16:creationId xmlns:a16="http://schemas.microsoft.com/office/drawing/2014/main" id="{25ABDD38-D0C1-EB69-5E63-571F9E165F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089" y="404813"/>
            <a:ext cx="6624637" cy="617220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a:extLst>
              <a:ext uri="{FF2B5EF4-FFF2-40B4-BE49-F238E27FC236}">
                <a16:creationId xmlns:a16="http://schemas.microsoft.com/office/drawing/2014/main" id="{FA04A34A-7D7C-831E-BA38-CE8FFA4D5EA0}"/>
              </a:ext>
            </a:extLst>
          </p:cNvPr>
          <p:cNvSpPr txBox="1">
            <a:spLocks noChangeArrowheads="1"/>
          </p:cNvSpPr>
          <p:nvPr/>
        </p:nvSpPr>
        <p:spPr bwMode="auto">
          <a:xfrm>
            <a:off x="2011364" y="476251"/>
            <a:ext cx="7921625" cy="2474913"/>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2800" b="1">
                <a:solidFill>
                  <a:srgbClr val="FF0000"/>
                </a:solidFill>
                <a:effectLst>
                  <a:outerShdw blurRad="38100" dist="38100" dir="2700000" algn="tl">
                    <a:srgbClr val="C0C0C0"/>
                  </a:outerShdw>
                </a:effectLst>
              </a:rPr>
              <a:t> </a:t>
            </a:r>
            <a:r>
              <a:rPr lang="es-ES" sz="2800" b="1" u="sng">
                <a:solidFill>
                  <a:srgbClr val="FF0000"/>
                </a:solidFill>
                <a:effectLst>
                  <a:outerShdw blurRad="38100" dist="38100" dir="2700000" algn="tl">
                    <a:srgbClr val="C0C0C0"/>
                  </a:outerShdw>
                </a:effectLst>
              </a:rPr>
              <a:t>Medidas totales</a:t>
            </a:r>
            <a:r>
              <a:rPr lang="es-ES" sz="2800" b="1">
                <a:solidFill>
                  <a:srgbClr val="FF0000"/>
                </a:solidFill>
                <a:effectLst>
                  <a:outerShdw blurRad="38100" dist="38100" dir="2700000" algn="tl">
                    <a:srgbClr val="C0C0C0"/>
                  </a:outerShdw>
                </a:effectLst>
              </a:rPr>
              <a:t>.</a:t>
            </a:r>
          </a:p>
          <a:p>
            <a:pPr eaLnBrk="1">
              <a:lnSpc>
                <a:spcPct val="93000"/>
              </a:lnSpc>
              <a:buSzPct val="100000"/>
              <a:defRPr/>
            </a:pPr>
            <a:r>
              <a:rPr lang="es-ES" sz="2800" b="1" u="sng">
                <a:solidFill>
                  <a:srgbClr val="FF0000"/>
                </a:solidFill>
                <a:effectLst>
                  <a:outerShdw blurRad="38100" dist="38100" dir="2700000" algn="tl">
                    <a:srgbClr val="C0C0C0"/>
                  </a:outerShdw>
                </a:effectLst>
              </a:rPr>
              <a:t>Peso</a:t>
            </a:r>
            <a:r>
              <a:rPr lang="es-ES" sz="2800" b="1">
                <a:solidFill>
                  <a:srgbClr val="FF0000"/>
                </a:solidFill>
                <a:effectLst>
                  <a:outerShdw blurRad="38100" dist="38100" dir="2700000" algn="tl">
                    <a:srgbClr val="C0C0C0"/>
                  </a:outerShdw>
                </a:effectLst>
              </a:rPr>
              <a:t>: El sujeto de pie, en posición erecta, situado en el centro de la balanza, de frente al medidor, sin que haga contacto con nada alrededor. Se mide la acción de la gravedad sobre la masa corporal.</a:t>
            </a:r>
          </a:p>
        </p:txBody>
      </p:sp>
      <p:pic>
        <p:nvPicPr>
          <p:cNvPr id="41987" name="Picture 2">
            <a:extLst>
              <a:ext uri="{FF2B5EF4-FFF2-40B4-BE49-F238E27FC236}">
                <a16:creationId xmlns:a16="http://schemas.microsoft.com/office/drawing/2014/main" id="{B4B15597-0E28-DA5F-07AE-2AB6273D8122}"/>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3071813" y="3141663"/>
            <a:ext cx="4895850" cy="3224212"/>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1">
            <a:extLst>
              <a:ext uri="{FF2B5EF4-FFF2-40B4-BE49-F238E27FC236}">
                <a16:creationId xmlns:a16="http://schemas.microsoft.com/office/drawing/2014/main" id="{6D5686C4-2BAB-3982-7C8A-D76B29EC0B32}"/>
              </a:ext>
            </a:extLst>
          </p:cNvPr>
          <p:cNvSpPr txBox="1">
            <a:spLocks noChangeArrowheads="1"/>
          </p:cNvSpPr>
          <p:nvPr/>
        </p:nvSpPr>
        <p:spPr bwMode="auto">
          <a:xfrm>
            <a:off x="1703388" y="766763"/>
            <a:ext cx="5040312" cy="5590378"/>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400" b="1">
                <a:solidFill>
                  <a:srgbClr val="FF0000"/>
                </a:solidFill>
                <a:effectLst>
                  <a:outerShdw blurRad="38100" dist="38100" dir="2700000" algn="tl">
                    <a:srgbClr val="C0C0C0"/>
                  </a:outerShdw>
                </a:effectLst>
              </a:rPr>
              <a:t>1.- </a:t>
            </a:r>
            <a:r>
              <a:rPr lang="es-ES" sz="2400" b="1" u="sng">
                <a:solidFill>
                  <a:srgbClr val="FF0000"/>
                </a:solidFill>
                <a:effectLst>
                  <a:outerShdw blurRad="38100" dist="38100" dir="2700000" algn="tl">
                    <a:srgbClr val="C0C0C0"/>
                  </a:outerShdw>
                </a:effectLst>
              </a:rPr>
              <a:t>Estatura</a:t>
            </a:r>
            <a:r>
              <a:rPr lang="es-ES" sz="2400" b="1">
                <a:solidFill>
                  <a:srgbClr val="FF0000"/>
                </a:solidFill>
                <a:effectLst>
                  <a:outerShdw blurRad="38100" dist="38100" dir="2700000" algn="tl">
                    <a:srgbClr val="C0C0C0"/>
                  </a:outerShdw>
                </a:effectLst>
              </a:rPr>
              <a:t>: Desde el vértex, punto más elevado de la cabeza en el plano medio sagital. La cabeza orientada en el </a:t>
            </a:r>
            <a:r>
              <a:rPr lang="es-ES" sz="2400" b="1">
                <a:solidFill>
                  <a:srgbClr val="002060"/>
                </a:solidFill>
                <a:effectLst>
                  <a:outerShdw blurRad="38100" dist="38100" dir="2700000" algn="tl">
                    <a:srgbClr val="C0C0C0"/>
                  </a:outerShdw>
                </a:effectLst>
              </a:rPr>
              <a:t>plano de Frankfort (plano imaginario que se extiende desde el borde inferior de la órbita izquierda hasta el margen superior del meato auditivo externo</a:t>
            </a:r>
            <a:r>
              <a:rPr lang="es-ES" sz="2400" b="1">
                <a:solidFill>
                  <a:srgbClr val="FF0000"/>
                </a:solidFill>
                <a:effectLst>
                  <a:outerShdw blurRad="38100" dist="38100" dir="2700000" algn="tl">
                    <a:srgbClr val="C0C0C0"/>
                  </a:outerShdw>
                </a:effectLst>
              </a:rPr>
              <a:t>). El sujeto en posición antropométrica, con el occipital, la espalda, los glúteos y los talones en contacto con la barra vertical del instrumento. Se toma la distancia vertical desde el vértex al plano de sustentación.</a:t>
            </a:r>
          </a:p>
        </p:txBody>
      </p:sp>
      <p:pic>
        <p:nvPicPr>
          <p:cNvPr id="44035" name="Picture 2">
            <a:extLst>
              <a:ext uri="{FF2B5EF4-FFF2-40B4-BE49-F238E27FC236}">
                <a16:creationId xmlns:a16="http://schemas.microsoft.com/office/drawing/2014/main" id="{C1305184-CC95-7B0A-FEC7-A8FEBF2ABABE}"/>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743700" y="765176"/>
            <a:ext cx="3678238" cy="5135563"/>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83" name="Text Box 3">
            <a:extLst>
              <a:ext uri="{FF2B5EF4-FFF2-40B4-BE49-F238E27FC236}">
                <a16:creationId xmlns:a16="http://schemas.microsoft.com/office/drawing/2014/main" id="{5A87FBAF-2838-2D36-DCC8-6167EDB24518}"/>
              </a:ext>
            </a:extLst>
          </p:cNvPr>
          <p:cNvSpPr txBox="1">
            <a:spLocks noChangeArrowheads="1"/>
          </p:cNvSpPr>
          <p:nvPr/>
        </p:nvSpPr>
        <p:spPr bwMode="auto">
          <a:xfrm>
            <a:off x="3733800" y="211139"/>
            <a:ext cx="3240088" cy="490537"/>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2800" b="1" u="sng">
                <a:solidFill>
                  <a:srgbClr val="2D2DB9"/>
                </a:solidFill>
                <a:effectLst>
                  <a:outerShdw blurRad="38100" dist="38100" dir="2700000" algn="tl">
                    <a:srgbClr val="C0C0C0"/>
                  </a:outerShdw>
                </a:effectLst>
              </a:rPr>
              <a:t>ALTURAS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
            <a:extLst>
              <a:ext uri="{FF2B5EF4-FFF2-40B4-BE49-F238E27FC236}">
                <a16:creationId xmlns:a16="http://schemas.microsoft.com/office/drawing/2014/main" id="{A09E94CB-AEA2-8326-0057-F6CF5A302009}"/>
              </a:ext>
            </a:extLst>
          </p:cNvPr>
          <p:cNvSpPr txBox="1">
            <a:spLocks noChangeArrowheads="1"/>
          </p:cNvSpPr>
          <p:nvPr/>
        </p:nvSpPr>
        <p:spPr bwMode="auto">
          <a:xfrm>
            <a:off x="1774825" y="260350"/>
            <a:ext cx="5041900" cy="6506526"/>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800" b="1">
                <a:solidFill>
                  <a:srgbClr val="FF0000"/>
                </a:solidFill>
                <a:effectLst>
                  <a:outerShdw blurRad="38100" dist="38100" dir="2700000" algn="tl">
                    <a:srgbClr val="C0C0C0"/>
                  </a:outerShdw>
                </a:effectLst>
              </a:rPr>
              <a:t>2.- </a:t>
            </a:r>
            <a:r>
              <a:rPr lang="es-ES" sz="2800" b="1" u="sng">
                <a:solidFill>
                  <a:srgbClr val="FF0000"/>
                </a:solidFill>
                <a:effectLst>
                  <a:outerShdw blurRad="38100" dist="38100" dir="2700000" algn="tl">
                    <a:srgbClr val="C0C0C0"/>
                  </a:outerShdw>
                </a:effectLst>
              </a:rPr>
              <a:t>Estatura sentada</a:t>
            </a:r>
            <a:r>
              <a:rPr lang="es-ES" sz="2800" b="1">
                <a:solidFill>
                  <a:srgbClr val="FF0000"/>
                </a:solidFill>
                <a:effectLst>
                  <a:outerShdw blurRad="38100" dist="38100" dir="2700000" algn="tl">
                    <a:srgbClr val="C0C0C0"/>
                  </a:outerShdw>
                </a:effectLst>
              </a:rPr>
              <a:t>: El sujeto sentado, con la cabeza en el plano de Frankfort, el tronco erecto, formando un ángulo de 90º  con los muslos, al igual que con la articulación de la rodilla, las manos colocadas sobre los muslos y los pies apoyados en el plano de sustentación; la región occipital y la espalda en contacto con la barra vertical del instrumento. Se toma la distancia entre el vértex y la zona isquiática.</a:t>
            </a:r>
          </a:p>
        </p:txBody>
      </p:sp>
      <p:pic>
        <p:nvPicPr>
          <p:cNvPr id="46083" name="Picture 2">
            <a:extLst>
              <a:ext uri="{FF2B5EF4-FFF2-40B4-BE49-F238E27FC236}">
                <a16:creationId xmlns:a16="http://schemas.microsoft.com/office/drawing/2014/main" id="{B6860504-A5CB-C13C-CC07-BC96F50DBDEF}"/>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816725" y="476250"/>
            <a:ext cx="3455988" cy="524510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a:extLst>
              <a:ext uri="{FF2B5EF4-FFF2-40B4-BE49-F238E27FC236}">
                <a16:creationId xmlns:a16="http://schemas.microsoft.com/office/drawing/2014/main" id="{9992860F-9CD1-CA0E-54F0-95AD730FEC32}"/>
              </a:ext>
            </a:extLst>
          </p:cNvPr>
          <p:cNvSpPr>
            <a:spLocks noChangeArrowheads="1"/>
          </p:cNvSpPr>
          <p:nvPr/>
        </p:nvSpPr>
        <p:spPr bwMode="auto">
          <a:xfrm>
            <a:off x="2063751" y="908051"/>
            <a:ext cx="3744913" cy="3758081"/>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3200" b="1">
                <a:solidFill>
                  <a:srgbClr val="262699"/>
                </a:solidFill>
                <a:effectLst>
                  <a:outerShdw blurRad="38100" dist="38100" dir="2700000" algn="tl">
                    <a:srgbClr val="C0C0C0"/>
                  </a:outerShdw>
                </a:effectLst>
              </a:rPr>
              <a:t>3.- </a:t>
            </a:r>
            <a:r>
              <a:rPr lang="es-ES" sz="3200" b="1" u="sng">
                <a:solidFill>
                  <a:srgbClr val="262699"/>
                </a:solidFill>
                <a:effectLst>
                  <a:outerShdw blurRad="38100" dist="38100" dir="2700000" algn="tl">
                    <a:srgbClr val="C0C0C0"/>
                  </a:outerShdw>
                </a:effectLst>
              </a:rPr>
              <a:t>Acromial</a:t>
            </a:r>
            <a:r>
              <a:rPr lang="es-ES" sz="3200" b="1">
                <a:solidFill>
                  <a:srgbClr val="262699"/>
                </a:solidFill>
                <a:effectLst>
                  <a:outerShdw blurRad="38100" dist="38100" dir="2700000" algn="tl">
                    <a:srgbClr val="C0C0C0"/>
                  </a:outerShdw>
                </a:effectLst>
              </a:rPr>
              <a:t>: El individuo en posición antropométrica, se toma la distancia entre el acromio al plano de sustentación.</a:t>
            </a:r>
          </a:p>
        </p:txBody>
      </p:sp>
      <p:pic>
        <p:nvPicPr>
          <p:cNvPr id="48131" name="Picture 2">
            <a:extLst>
              <a:ext uri="{FF2B5EF4-FFF2-40B4-BE49-F238E27FC236}">
                <a16:creationId xmlns:a16="http://schemas.microsoft.com/office/drawing/2014/main" id="{000F5B55-7B8E-90EB-F8FC-D80124CEAD7E}"/>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5999164" y="692151"/>
            <a:ext cx="3984625" cy="5286375"/>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23C34BF-E0F0-CB2E-8155-B91BD150DBE3}"/>
              </a:ext>
            </a:extLst>
          </p:cNvPr>
          <p:cNvSpPr>
            <a:spLocks noGrp="1"/>
          </p:cNvSpPr>
          <p:nvPr>
            <p:ph type="dt" sz="quarter" idx="10"/>
          </p:nvPr>
        </p:nvSpPr>
        <p:spPr/>
        <p:txBody>
          <a:bodyPr/>
          <a:lstStyle/>
          <a:p>
            <a:pPr>
              <a:defRPr/>
            </a:pPr>
            <a:r>
              <a:rPr lang="es-ES"/>
              <a:t>17/03/15</a:t>
            </a:r>
          </a:p>
        </p:txBody>
      </p:sp>
      <p:pic>
        <p:nvPicPr>
          <p:cNvPr id="10243" name="Imagen 3">
            <a:extLst>
              <a:ext uri="{FF2B5EF4-FFF2-40B4-BE49-F238E27FC236}">
                <a16:creationId xmlns:a16="http://schemas.microsoft.com/office/drawing/2014/main" id="{F34EC3F2-426B-7CD0-D4C0-671383AA6D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1">
            <a:extLst>
              <a:ext uri="{FF2B5EF4-FFF2-40B4-BE49-F238E27FC236}">
                <a16:creationId xmlns:a16="http://schemas.microsoft.com/office/drawing/2014/main" id="{4EF11972-123A-D912-B988-55282C7EEDA3}"/>
              </a:ext>
            </a:extLst>
          </p:cNvPr>
          <p:cNvSpPr txBox="1">
            <a:spLocks noChangeArrowheads="1"/>
          </p:cNvSpPr>
          <p:nvPr/>
        </p:nvSpPr>
        <p:spPr bwMode="auto">
          <a:xfrm>
            <a:off x="1847850" y="1052514"/>
            <a:ext cx="4464050" cy="4216155"/>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3600" b="1">
                <a:solidFill>
                  <a:srgbClr val="262699"/>
                </a:solidFill>
                <a:effectLst>
                  <a:outerShdw blurRad="38100" dist="38100" dir="2700000" algn="tl">
                    <a:srgbClr val="C0C0C0"/>
                  </a:outerShdw>
                </a:effectLst>
              </a:rPr>
              <a:t>4.- </a:t>
            </a:r>
            <a:r>
              <a:rPr lang="es-ES" sz="3600" b="1" u="sng">
                <a:solidFill>
                  <a:srgbClr val="262699"/>
                </a:solidFill>
                <a:effectLst>
                  <a:outerShdw blurRad="38100" dist="38100" dir="2700000" algn="tl">
                    <a:srgbClr val="C0C0C0"/>
                  </a:outerShdw>
                </a:effectLst>
              </a:rPr>
              <a:t>Trocantérica</a:t>
            </a:r>
            <a:r>
              <a:rPr lang="es-ES" sz="3600" b="1">
                <a:solidFill>
                  <a:srgbClr val="262699"/>
                </a:solidFill>
                <a:effectLst>
                  <a:outerShdw blurRad="38100" dist="38100" dir="2700000" algn="tl">
                    <a:srgbClr val="C0C0C0"/>
                  </a:outerShdw>
                </a:effectLst>
              </a:rPr>
              <a:t>: El individuo en posición antropométrica, se toma la distancia entre el trocanterio al plano de sustentación.</a:t>
            </a:r>
          </a:p>
        </p:txBody>
      </p:sp>
      <p:pic>
        <p:nvPicPr>
          <p:cNvPr id="50179" name="Picture 2">
            <a:extLst>
              <a:ext uri="{FF2B5EF4-FFF2-40B4-BE49-F238E27FC236}">
                <a16:creationId xmlns:a16="http://schemas.microsoft.com/office/drawing/2014/main" id="{031083FC-4289-52DA-4E66-A4016BD97526}"/>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672264" y="765175"/>
            <a:ext cx="3367087" cy="4751388"/>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72CE9AD8-CE27-833C-4712-9BA26110A4EF}"/>
              </a:ext>
            </a:extLst>
          </p:cNvPr>
          <p:cNvSpPr txBox="1">
            <a:spLocks noChangeArrowheads="1"/>
          </p:cNvSpPr>
          <p:nvPr/>
        </p:nvSpPr>
        <p:spPr bwMode="auto">
          <a:xfrm>
            <a:off x="3000375" y="373064"/>
            <a:ext cx="5327650" cy="490537"/>
          </a:xfrm>
          <a:prstGeom prst="rect">
            <a:avLst/>
          </a:prstGeom>
          <a:noFill/>
          <a:ln>
            <a:noFill/>
          </a:ln>
          <a:effectLst/>
        </p:spPr>
        <p:txBody>
          <a:bodyPr lIns="90000" tIns="46800" rIns="90000" bIns="46800">
            <a:spAutoFit/>
          </a:bodyPr>
          <a:lstStyle>
            <a:lvl1pPr>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Lst>
              <a:defRPr>
                <a:solidFill>
                  <a:srgbClr val="FFFFFF"/>
                </a:solidFill>
                <a:latin typeface="Arial" panose="020B0604020202020204" pitchFamily="34" charset="0"/>
                <a:ea typeface="DejaVu Sans" charset="0"/>
                <a:cs typeface="DejaVu Sans" charset="0"/>
              </a:defRPr>
            </a:lvl1pPr>
            <a:lvl2pPr indent="-284163">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Lst>
              <a:defRPr>
                <a:solidFill>
                  <a:srgbClr val="FFFFFF"/>
                </a:solidFill>
                <a:latin typeface="Arial" panose="020B0604020202020204" pitchFamily="34" charset="0"/>
                <a:ea typeface="DejaVu Sans" charset="0"/>
                <a:cs typeface="DejaVu Sans" charset="0"/>
              </a:defRPr>
            </a:lvl2pPr>
            <a:lvl3pPr>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Lst>
              <a:defRPr>
                <a:solidFill>
                  <a:srgbClr val="FFFFFF"/>
                </a:solidFill>
                <a:latin typeface="Arial" panose="020B0604020202020204" pitchFamily="34" charset="0"/>
                <a:ea typeface="DejaVu Sans" charset="0"/>
                <a:cs typeface="DejaVu Sans" charset="0"/>
              </a:defRPr>
            </a:lvl3pPr>
            <a:lvl4pPr>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Lst>
              <a:defRPr>
                <a:solidFill>
                  <a:srgbClr val="FFFFFF"/>
                </a:solidFill>
                <a:latin typeface="Arial" panose="020B0604020202020204" pitchFamily="34" charset="0"/>
                <a:ea typeface="DejaVu Sans" charset="0"/>
                <a:cs typeface="DejaVu Sans" charset="0"/>
              </a:defRPr>
            </a:lvl4pPr>
            <a:lvl5pPr>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Lst>
              <a:defRPr>
                <a:solidFill>
                  <a:srgbClr val="FFFFFF"/>
                </a:solidFill>
                <a:latin typeface="Arial" panose="020B0604020202020204" pitchFamily="34" charset="0"/>
                <a:ea typeface="DejaVu Sans" charset="0"/>
                <a:cs typeface="DejaVu Sans" charset="0"/>
              </a:defRPr>
            </a:lvl9pPr>
          </a:lstStyle>
          <a:p>
            <a:pPr lvl="1" algn="ctr" eaLnBrk="1">
              <a:lnSpc>
                <a:spcPct val="93000"/>
              </a:lnSpc>
              <a:buSzPct val="100000"/>
              <a:defRPr/>
            </a:pPr>
            <a:r>
              <a:rPr lang="es-ES" sz="2800" b="1" u="sng">
                <a:solidFill>
                  <a:srgbClr val="2D2DB9"/>
                </a:solidFill>
                <a:effectLst>
                  <a:outerShdw blurRad="38100" dist="38100" dir="2700000" algn="tl">
                    <a:srgbClr val="C0C0C0"/>
                  </a:outerShdw>
                </a:effectLst>
              </a:rPr>
              <a:t>DIÁMETROS ÓSEOS</a:t>
            </a:r>
            <a:r>
              <a:rPr lang="es-ES" sz="2800" b="1">
                <a:solidFill>
                  <a:srgbClr val="2D2DB9"/>
                </a:solidFill>
                <a:effectLst>
                  <a:outerShdw blurRad="38100" dist="38100" dir="2700000" algn="tl">
                    <a:srgbClr val="C0C0C0"/>
                  </a:outerShdw>
                </a:effectLst>
              </a:rPr>
              <a:t>.</a:t>
            </a:r>
          </a:p>
        </p:txBody>
      </p:sp>
      <p:sp>
        <p:nvSpPr>
          <p:cNvPr id="24578" name="Rectangle 2">
            <a:extLst>
              <a:ext uri="{FF2B5EF4-FFF2-40B4-BE49-F238E27FC236}">
                <a16:creationId xmlns:a16="http://schemas.microsoft.com/office/drawing/2014/main" id="{D99D0965-5F8A-3AB9-27CB-079EEB3D784C}"/>
              </a:ext>
            </a:extLst>
          </p:cNvPr>
          <p:cNvSpPr>
            <a:spLocks noChangeArrowheads="1"/>
          </p:cNvSpPr>
          <p:nvPr/>
        </p:nvSpPr>
        <p:spPr bwMode="auto">
          <a:xfrm>
            <a:off x="2098676" y="1131888"/>
            <a:ext cx="7993063" cy="1681162"/>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800" b="1">
                <a:solidFill>
                  <a:srgbClr val="FF0000"/>
                </a:solidFill>
                <a:effectLst>
                  <a:outerShdw blurRad="38100" dist="38100" dir="2700000" algn="tl">
                    <a:srgbClr val="C0C0C0"/>
                  </a:outerShdw>
                </a:effectLst>
                <a:cs typeface="Times New Roman" panose="02020603050405020304" pitchFamily="18" charset="0"/>
              </a:rPr>
              <a:t>1.- </a:t>
            </a:r>
            <a:r>
              <a:rPr lang="es-ES" sz="2800" b="1" u="sng">
                <a:solidFill>
                  <a:srgbClr val="FF0000"/>
                </a:solidFill>
                <a:effectLst>
                  <a:outerShdw blurRad="38100" dist="38100" dir="2700000" algn="tl">
                    <a:srgbClr val="C0C0C0"/>
                  </a:outerShdw>
                </a:effectLst>
                <a:cs typeface="Times New Roman" panose="02020603050405020304" pitchFamily="18" charset="0"/>
              </a:rPr>
              <a:t>Biacromial</a:t>
            </a:r>
            <a:r>
              <a:rPr lang="es-ES" sz="2800" b="1">
                <a:solidFill>
                  <a:srgbClr val="FF0000"/>
                </a:solidFill>
                <a:effectLst>
                  <a:outerShdw blurRad="38100" dist="38100" dir="2700000" algn="tl">
                    <a:srgbClr val="C0C0C0"/>
                  </a:outerShdw>
                </a:effectLst>
                <a:cs typeface="Times New Roman" panose="02020603050405020304" pitchFamily="18" charset="0"/>
              </a:rPr>
              <a:t>: Sujeto en posición antropométrica; las olivas del compás se colocan en los bordes laterales del proceso acromial; la medida  es tomada por atrás.</a:t>
            </a:r>
          </a:p>
        </p:txBody>
      </p:sp>
      <p:pic>
        <p:nvPicPr>
          <p:cNvPr id="52228" name="Picture 3">
            <a:extLst>
              <a:ext uri="{FF2B5EF4-FFF2-40B4-BE49-F238E27FC236}">
                <a16:creationId xmlns:a16="http://schemas.microsoft.com/office/drawing/2014/main" id="{2B6763FE-9EDC-FA73-C420-E4537E743FBD}"/>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3900489" y="2997200"/>
            <a:ext cx="3614737" cy="3024188"/>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a:extLst>
              <a:ext uri="{FF2B5EF4-FFF2-40B4-BE49-F238E27FC236}">
                <a16:creationId xmlns:a16="http://schemas.microsoft.com/office/drawing/2014/main" id="{EAD8044D-D442-3BE0-6722-9A8F0CE12D9F}"/>
              </a:ext>
            </a:extLst>
          </p:cNvPr>
          <p:cNvSpPr>
            <a:spLocks noChangeArrowheads="1"/>
          </p:cNvSpPr>
          <p:nvPr/>
        </p:nvSpPr>
        <p:spPr bwMode="auto">
          <a:xfrm>
            <a:off x="1774825" y="295773"/>
            <a:ext cx="4897438" cy="6082307"/>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3200" b="1">
                <a:solidFill>
                  <a:srgbClr val="262699"/>
                </a:solidFill>
                <a:effectLst>
                  <a:outerShdw blurRad="38100" dist="38100" dir="2700000" algn="tl">
                    <a:srgbClr val="C0C0C0"/>
                  </a:outerShdw>
                </a:effectLst>
                <a:cs typeface="Times New Roman" panose="02020603050405020304" pitchFamily="18" charset="0"/>
              </a:rPr>
              <a:t>2.- </a:t>
            </a:r>
            <a:r>
              <a:rPr lang="es-ES" sz="3200" b="1" u="sng">
                <a:solidFill>
                  <a:srgbClr val="262699"/>
                </a:solidFill>
                <a:effectLst>
                  <a:outerShdw blurRad="38100" dist="38100" dir="2700000" algn="tl">
                    <a:srgbClr val="C0C0C0"/>
                  </a:outerShdw>
                </a:effectLst>
                <a:cs typeface="Times New Roman" panose="02020603050405020304" pitchFamily="18" charset="0"/>
              </a:rPr>
              <a:t>Transverso del tórax</a:t>
            </a:r>
            <a:r>
              <a:rPr lang="es-ES" sz="3200" b="1">
                <a:solidFill>
                  <a:srgbClr val="262699"/>
                </a:solidFill>
                <a:effectLst>
                  <a:outerShdw blurRad="38100" dist="38100" dir="2700000" algn="tl">
                    <a:srgbClr val="C0C0C0"/>
                  </a:outerShdw>
                </a:effectLst>
                <a:cs typeface="Times New Roman" panose="02020603050405020304" pitchFamily="18" charset="0"/>
              </a:rPr>
              <a:t>: El sujeto en la posición  antropométrica o sentado; las olivas del compás se </a:t>
            </a:r>
          </a:p>
          <a:p>
            <a:pPr eaLnBrk="1">
              <a:lnSpc>
                <a:spcPct val="93000"/>
              </a:lnSpc>
              <a:buSzPct val="100000"/>
              <a:defRPr/>
            </a:pPr>
            <a:r>
              <a:rPr lang="es-ES" sz="3200" b="1">
                <a:solidFill>
                  <a:srgbClr val="262699"/>
                </a:solidFill>
                <a:effectLst>
                  <a:outerShdw blurRad="38100" dist="38100" dir="2700000" algn="tl">
                    <a:srgbClr val="C0C0C0"/>
                  </a:outerShdw>
                </a:effectLst>
                <a:cs typeface="Times New Roman" panose="02020603050405020304" pitchFamily="18" charset="0"/>
              </a:rPr>
              <a:t>colocan entre los puntos más laterales del tórax, al </a:t>
            </a:r>
          </a:p>
          <a:p>
            <a:pPr eaLnBrk="1">
              <a:lnSpc>
                <a:spcPct val="93000"/>
              </a:lnSpc>
              <a:buSzPct val="100000"/>
              <a:defRPr/>
            </a:pPr>
            <a:r>
              <a:rPr lang="es-ES" sz="3200" b="1">
                <a:solidFill>
                  <a:srgbClr val="262699"/>
                </a:solidFill>
                <a:effectLst>
                  <a:outerShdw blurRad="38100" dist="38100" dir="2700000" algn="tl">
                    <a:srgbClr val="C0C0C0"/>
                  </a:outerShdw>
                </a:effectLst>
                <a:cs typeface="Times New Roman" panose="02020603050405020304" pitchFamily="18" charset="0"/>
              </a:rPr>
              <a:t>nivel del mesoesternal. La medida se toma al final de</a:t>
            </a:r>
          </a:p>
          <a:p>
            <a:pPr eaLnBrk="1">
              <a:lnSpc>
                <a:spcPct val="93000"/>
              </a:lnSpc>
              <a:buSzPct val="100000"/>
              <a:defRPr/>
            </a:pPr>
            <a:r>
              <a:rPr lang="es-ES" sz="3200" b="1">
                <a:solidFill>
                  <a:srgbClr val="262699"/>
                </a:solidFill>
                <a:effectLst>
                  <a:outerShdw blurRad="38100" dist="38100" dir="2700000" algn="tl">
                    <a:srgbClr val="C0C0C0"/>
                  </a:outerShdw>
                </a:effectLst>
                <a:cs typeface="Times New Roman" panose="02020603050405020304" pitchFamily="18" charset="0"/>
              </a:rPr>
              <a:t> una espiración normal.</a:t>
            </a:r>
          </a:p>
          <a:p>
            <a:pPr eaLnBrk="1">
              <a:buSzPct val="100000"/>
              <a:defRPr/>
            </a:pPr>
            <a:endParaRPr lang="es-ES" sz="3200" b="1">
              <a:solidFill>
                <a:srgbClr val="262699"/>
              </a:solidFill>
              <a:effectLst>
                <a:outerShdw blurRad="38100" dist="38100" dir="2700000" algn="tl">
                  <a:srgbClr val="C0C0C0"/>
                </a:outerShdw>
              </a:effectLst>
              <a:cs typeface="Times New Roman" panose="02020603050405020304" pitchFamily="18" charset="0"/>
            </a:endParaRPr>
          </a:p>
        </p:txBody>
      </p:sp>
      <p:pic>
        <p:nvPicPr>
          <p:cNvPr id="54275" name="Picture 2">
            <a:extLst>
              <a:ext uri="{FF2B5EF4-FFF2-40B4-BE49-F238E27FC236}">
                <a16:creationId xmlns:a16="http://schemas.microsoft.com/office/drawing/2014/main" id="{53571EDB-181C-4043-79E2-09E021809F87}"/>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456363" y="1125539"/>
            <a:ext cx="3871912" cy="4103687"/>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4276" name="Rectangle 3">
            <a:extLst>
              <a:ext uri="{FF2B5EF4-FFF2-40B4-BE49-F238E27FC236}">
                <a16:creationId xmlns:a16="http://schemas.microsoft.com/office/drawing/2014/main" id="{3423A991-2DB1-78C5-9D78-218518940F4C}"/>
              </a:ext>
            </a:extLst>
          </p:cNvPr>
          <p:cNvSpPr>
            <a:spLocks noChangeArrowheads="1"/>
          </p:cNvSpPr>
          <p:nvPr/>
        </p:nvSpPr>
        <p:spPr bwMode="auto">
          <a:xfrm>
            <a:off x="1524000" y="1400175"/>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1">
            <a:extLst>
              <a:ext uri="{FF2B5EF4-FFF2-40B4-BE49-F238E27FC236}">
                <a16:creationId xmlns:a16="http://schemas.microsoft.com/office/drawing/2014/main" id="{D1820BD7-01A8-F7F5-4126-1146828190EB}"/>
              </a:ext>
            </a:extLst>
          </p:cNvPr>
          <p:cNvSpPr txBox="1">
            <a:spLocks noChangeArrowheads="1"/>
          </p:cNvSpPr>
          <p:nvPr/>
        </p:nvSpPr>
        <p:spPr bwMode="auto">
          <a:xfrm>
            <a:off x="1992313" y="474663"/>
            <a:ext cx="4895850" cy="5304274"/>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800" b="1">
                <a:solidFill>
                  <a:srgbClr val="FF0000"/>
                </a:solidFill>
                <a:effectLst>
                  <a:outerShdw blurRad="38100" dist="38100" dir="2700000" algn="tl">
                    <a:srgbClr val="C0C0C0"/>
                  </a:outerShdw>
                </a:effectLst>
              </a:rPr>
              <a:t>3.- </a:t>
            </a:r>
            <a:r>
              <a:rPr lang="es-ES" sz="2800" b="1" u="sng">
                <a:solidFill>
                  <a:srgbClr val="FF0000"/>
                </a:solidFill>
                <a:effectLst>
                  <a:outerShdw blurRad="38100" dist="38100" dir="2700000" algn="tl">
                    <a:srgbClr val="C0C0C0"/>
                  </a:outerShdw>
                </a:effectLst>
              </a:rPr>
              <a:t>Anteroposterior del tórax</a:t>
            </a:r>
            <a:r>
              <a:rPr lang="es-ES" sz="2800" b="1">
                <a:solidFill>
                  <a:srgbClr val="FF0000"/>
                </a:solidFill>
                <a:effectLst>
                  <a:outerShdw blurRad="38100" dist="38100" dir="2700000" algn="tl">
                    <a:srgbClr val="C0C0C0"/>
                  </a:outerShdw>
                </a:effectLst>
              </a:rPr>
              <a:t>: El sujeto en la posición antropométrica o sentado; las olivas del compás se colocan entre el punto mesoesternal y el proceso espinoso de la columna vertebral situado a ese nivel, ambos paralelos al plano de apoyo del sujeto. La medida se toma al final de una espiración normal.</a:t>
            </a:r>
          </a:p>
        </p:txBody>
      </p:sp>
      <p:pic>
        <p:nvPicPr>
          <p:cNvPr id="56323" name="Picture 2">
            <a:extLst>
              <a:ext uri="{FF2B5EF4-FFF2-40B4-BE49-F238E27FC236}">
                <a16:creationId xmlns:a16="http://schemas.microsoft.com/office/drawing/2014/main" id="{055776A9-FA22-68D4-C7D8-C6F5F0D60AE9}"/>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969126" y="582614"/>
            <a:ext cx="3019425" cy="2543175"/>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6324" name="Picture 3">
            <a:extLst>
              <a:ext uri="{FF2B5EF4-FFF2-40B4-BE49-F238E27FC236}">
                <a16:creationId xmlns:a16="http://schemas.microsoft.com/office/drawing/2014/main" id="{133F33ED-59B0-B2CC-6904-90513CC22D29}"/>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6988175" y="3554413"/>
            <a:ext cx="3187700" cy="240665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a:extLst>
              <a:ext uri="{FF2B5EF4-FFF2-40B4-BE49-F238E27FC236}">
                <a16:creationId xmlns:a16="http://schemas.microsoft.com/office/drawing/2014/main" id="{C47A2D22-B524-ED94-DD70-D51CEC31F6C6}"/>
              </a:ext>
            </a:extLst>
          </p:cNvPr>
          <p:cNvSpPr>
            <a:spLocks noChangeArrowheads="1"/>
          </p:cNvSpPr>
          <p:nvPr/>
        </p:nvSpPr>
        <p:spPr bwMode="auto">
          <a:xfrm>
            <a:off x="1992314" y="342788"/>
            <a:ext cx="4899025" cy="6135912"/>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800" b="1">
                <a:solidFill>
                  <a:srgbClr val="262699"/>
                </a:solidFill>
                <a:effectLst>
                  <a:outerShdw blurRad="38100" dist="38100" dir="2700000" algn="tl">
                    <a:srgbClr val="C0C0C0"/>
                  </a:outerShdw>
                </a:effectLst>
                <a:cs typeface="Times New Roman" panose="02020603050405020304" pitchFamily="18" charset="0"/>
              </a:rPr>
              <a:t>4.- Bitrocantérico: Sujeto en la posición antropométrica, </a:t>
            </a:r>
          </a:p>
          <a:p>
            <a:pPr eaLnBrk="1">
              <a:lnSpc>
                <a:spcPct val="93000"/>
              </a:lnSpc>
              <a:buSzPct val="100000"/>
              <a:defRPr/>
            </a:pPr>
            <a:r>
              <a:rPr lang="es-ES" sz="2800" b="1">
                <a:solidFill>
                  <a:srgbClr val="262699"/>
                </a:solidFill>
                <a:effectLst>
                  <a:outerShdw blurRad="38100" dist="38100" dir="2700000" algn="tl">
                    <a:srgbClr val="C0C0C0"/>
                  </a:outerShdw>
                </a:effectLst>
                <a:cs typeface="Times New Roman" panose="02020603050405020304" pitchFamily="18" charset="0"/>
              </a:rPr>
              <a:t>con los brazos cruzados en el pecho, las olivas del compás </a:t>
            </a:r>
          </a:p>
          <a:p>
            <a:pPr eaLnBrk="1">
              <a:lnSpc>
                <a:spcPct val="93000"/>
              </a:lnSpc>
              <a:buSzPct val="100000"/>
              <a:defRPr/>
            </a:pPr>
            <a:r>
              <a:rPr lang="es-ES" sz="2800" b="1">
                <a:solidFill>
                  <a:srgbClr val="262699"/>
                </a:solidFill>
                <a:effectLst>
                  <a:outerShdw blurRad="38100" dist="38100" dir="2700000" algn="tl">
                    <a:srgbClr val="C0C0C0"/>
                  </a:outerShdw>
                </a:effectLst>
                <a:cs typeface="Times New Roman" panose="02020603050405020304" pitchFamily="18" charset="0"/>
              </a:rPr>
              <a:t>deben ser aplicadas con una presión considerable de forma </a:t>
            </a:r>
          </a:p>
          <a:p>
            <a:pPr eaLnBrk="1">
              <a:lnSpc>
                <a:spcPct val="93000"/>
              </a:lnSpc>
              <a:buSzPct val="100000"/>
              <a:defRPr/>
            </a:pPr>
            <a:r>
              <a:rPr lang="es-ES" sz="2800" b="1">
                <a:solidFill>
                  <a:srgbClr val="262699"/>
                </a:solidFill>
                <a:effectLst>
                  <a:outerShdw blurRad="38100" dist="38100" dir="2700000" algn="tl">
                    <a:srgbClr val="C0C0C0"/>
                  </a:outerShdw>
                </a:effectLst>
                <a:cs typeface="Times New Roman" panose="02020603050405020304" pitchFamily="18" charset="0"/>
              </a:rPr>
              <a:t>de comprimir los tejidos suaves; la medida se toma en el máximo diámetro entre los trocánteres, por detrás.</a:t>
            </a:r>
          </a:p>
          <a:p>
            <a:pPr eaLnBrk="1">
              <a:buSzPct val="100000"/>
              <a:defRPr/>
            </a:pPr>
            <a:endParaRPr lang="es-ES" sz="2800" b="1">
              <a:solidFill>
                <a:srgbClr val="262699"/>
              </a:solidFill>
              <a:effectLst>
                <a:outerShdw blurRad="38100" dist="38100" dir="2700000" algn="tl">
                  <a:srgbClr val="C0C0C0"/>
                </a:outerShdw>
              </a:effectLst>
              <a:cs typeface="Times New Roman" panose="02020603050405020304" pitchFamily="18" charset="0"/>
            </a:endParaRPr>
          </a:p>
        </p:txBody>
      </p:sp>
      <p:pic>
        <p:nvPicPr>
          <p:cNvPr id="58371" name="Picture 2">
            <a:extLst>
              <a:ext uri="{FF2B5EF4-FFF2-40B4-BE49-F238E27FC236}">
                <a16:creationId xmlns:a16="http://schemas.microsoft.com/office/drawing/2014/main" id="{7737B932-E18C-5FDD-2246-786961521D18}"/>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891339" y="836613"/>
            <a:ext cx="3597275" cy="4824412"/>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8372" name="Rectangle 3">
            <a:extLst>
              <a:ext uri="{FF2B5EF4-FFF2-40B4-BE49-F238E27FC236}">
                <a16:creationId xmlns:a16="http://schemas.microsoft.com/office/drawing/2014/main" id="{F9626447-8642-0DA6-7993-B2DD4CF04CAB}"/>
              </a:ext>
            </a:extLst>
          </p:cNvPr>
          <p:cNvSpPr>
            <a:spLocks noChangeArrowheads="1"/>
          </p:cNvSpPr>
          <p:nvPr/>
        </p:nvSpPr>
        <p:spPr bwMode="auto">
          <a:xfrm>
            <a:off x="1524000" y="1362075"/>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 Box 1">
            <a:extLst>
              <a:ext uri="{FF2B5EF4-FFF2-40B4-BE49-F238E27FC236}">
                <a16:creationId xmlns:a16="http://schemas.microsoft.com/office/drawing/2014/main" id="{E594596C-B775-4BDB-CFEA-B787E5441B18}"/>
              </a:ext>
            </a:extLst>
          </p:cNvPr>
          <p:cNvSpPr txBox="1">
            <a:spLocks noChangeArrowheads="1"/>
          </p:cNvSpPr>
          <p:nvPr/>
        </p:nvSpPr>
        <p:spPr bwMode="auto">
          <a:xfrm>
            <a:off x="2135189" y="1052514"/>
            <a:ext cx="7273925" cy="4673973"/>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3200" b="1">
                <a:solidFill>
                  <a:srgbClr val="2D2DB9"/>
                </a:solidFill>
                <a:effectLst>
                  <a:outerShdw blurRad="38100" dist="38100" dir="2700000" algn="tl">
                    <a:srgbClr val="C0C0C0"/>
                  </a:outerShdw>
                </a:effectLst>
              </a:rPr>
              <a:t>1.- </a:t>
            </a:r>
            <a:r>
              <a:rPr lang="es-ES" sz="3200" b="1" u="sng">
                <a:solidFill>
                  <a:srgbClr val="2D2DB9"/>
                </a:solidFill>
                <a:effectLst>
                  <a:outerShdw blurRad="38100" dist="38100" dir="2700000" algn="tl">
                    <a:srgbClr val="C0C0C0"/>
                  </a:outerShdw>
                </a:effectLst>
              </a:rPr>
              <a:t>Braza</a:t>
            </a:r>
            <a:r>
              <a:rPr lang="es-ES" sz="3200" b="1">
                <a:solidFill>
                  <a:srgbClr val="2D2DB9"/>
                </a:solidFill>
                <a:effectLst>
                  <a:outerShdw blurRad="38100" dist="38100" dir="2700000" algn="tl">
                    <a:srgbClr val="C0C0C0"/>
                  </a:outerShdw>
                </a:effectLst>
              </a:rPr>
              <a:t>: El individuo de pie, de espaldas  a una pared, con los pies juntos y los miembros superiores en adubducción a la altura de los hombros, formando un ángulo de 90º con el tronco. Se toma la distancia dactilio a dactilio, estando la escala de medición fijada a la pared.</a:t>
            </a:r>
          </a:p>
          <a:p>
            <a:pPr eaLnBrk="1">
              <a:lnSpc>
                <a:spcPct val="93000"/>
              </a:lnSpc>
              <a:buSzPct val="100000"/>
              <a:defRPr/>
            </a:pPr>
            <a:endParaRPr lang="es-ES" sz="3200" b="1">
              <a:solidFill>
                <a:srgbClr val="2D2DB9"/>
              </a:solidFill>
              <a:effectLst>
                <a:outerShdw blurRad="38100" dist="38100" dir="2700000" algn="tl">
                  <a:srgbClr val="C0C0C0"/>
                </a:outerShdw>
              </a:effectLst>
            </a:endParaRPr>
          </a:p>
        </p:txBody>
      </p:sp>
      <p:sp>
        <p:nvSpPr>
          <p:cNvPr id="28674" name="Text Box 2">
            <a:extLst>
              <a:ext uri="{FF2B5EF4-FFF2-40B4-BE49-F238E27FC236}">
                <a16:creationId xmlns:a16="http://schemas.microsoft.com/office/drawing/2014/main" id="{9EC75ED4-48FD-B749-3ADD-07B34777B23C}"/>
              </a:ext>
            </a:extLst>
          </p:cNvPr>
          <p:cNvSpPr txBox="1">
            <a:spLocks noChangeArrowheads="1"/>
          </p:cNvSpPr>
          <p:nvPr/>
        </p:nvSpPr>
        <p:spPr bwMode="auto">
          <a:xfrm>
            <a:off x="3575051" y="188914"/>
            <a:ext cx="4105275" cy="490537"/>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2800" b="1" u="sng">
                <a:solidFill>
                  <a:srgbClr val="FF3399"/>
                </a:solidFill>
                <a:effectLst>
                  <a:outerShdw blurRad="38100" dist="38100" dir="2700000" algn="tl">
                    <a:srgbClr val="C0C0C0"/>
                  </a:outerShdw>
                </a:effectLst>
              </a:rPr>
              <a:t>LONGITUDES</a:t>
            </a:r>
            <a:r>
              <a:rPr lang="es-ES" sz="2800" b="1">
                <a:solidFill>
                  <a:srgbClr val="FF3399"/>
                </a:solidFill>
                <a:effectLst>
                  <a:outerShdw blurRad="38100" dist="38100" dir="2700000" algn="tl">
                    <a:srgbClr val="C0C0C0"/>
                  </a:outerShdw>
                </a:effectLst>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1">
            <a:extLst>
              <a:ext uri="{FF2B5EF4-FFF2-40B4-BE49-F238E27FC236}">
                <a16:creationId xmlns:a16="http://schemas.microsoft.com/office/drawing/2014/main" id="{0A830F4D-EF48-7F57-3472-3A189E62F11C}"/>
              </a:ext>
            </a:extLst>
          </p:cNvPr>
          <p:cNvSpPr txBox="1">
            <a:spLocks noChangeArrowheads="1"/>
          </p:cNvSpPr>
          <p:nvPr/>
        </p:nvSpPr>
        <p:spPr bwMode="auto">
          <a:xfrm>
            <a:off x="2170113" y="692151"/>
            <a:ext cx="7200900" cy="4673973"/>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3200" b="1">
                <a:solidFill>
                  <a:srgbClr val="FF0000"/>
                </a:solidFill>
                <a:effectLst>
                  <a:outerShdw blurRad="38100" dist="38100" dir="2700000" algn="tl">
                    <a:srgbClr val="C0C0C0"/>
                  </a:outerShdw>
                </a:effectLst>
              </a:rPr>
              <a:t>2.- </a:t>
            </a:r>
            <a:r>
              <a:rPr lang="es-ES" sz="3200" b="1" u="sng">
                <a:solidFill>
                  <a:srgbClr val="FF0000"/>
                </a:solidFill>
                <a:effectLst>
                  <a:outerShdw blurRad="38100" dist="38100" dir="2700000" algn="tl">
                    <a:srgbClr val="C0C0C0"/>
                  </a:outerShdw>
                </a:effectLst>
              </a:rPr>
              <a:t>Longitud de la extremidad superior</a:t>
            </a:r>
            <a:r>
              <a:rPr lang="es-ES" sz="3200" b="1">
                <a:solidFill>
                  <a:srgbClr val="FF0000"/>
                </a:solidFill>
                <a:effectLst>
                  <a:outerShdw blurRad="38100" dist="38100" dir="2700000" algn="tl">
                    <a:srgbClr val="C0C0C0"/>
                  </a:outerShdw>
                </a:effectLst>
              </a:rPr>
              <a:t>: Es la distancia entre el punto acromial y el dactilio y se obtiene directamente o por la diferencia entre la altura acromial y altura dactilar.</a:t>
            </a:r>
          </a:p>
          <a:p>
            <a:pPr eaLnBrk="1">
              <a:lnSpc>
                <a:spcPct val="93000"/>
              </a:lnSpc>
              <a:buSzPct val="100000"/>
              <a:defRPr/>
            </a:pPr>
            <a:endParaRPr lang="es-ES" sz="3200" b="1">
              <a:solidFill>
                <a:srgbClr val="FF0000"/>
              </a:solidFill>
              <a:effectLst>
                <a:outerShdw blurRad="38100" dist="38100" dir="2700000" algn="tl">
                  <a:srgbClr val="C0C0C0"/>
                </a:outerShdw>
              </a:effectLst>
            </a:endParaRPr>
          </a:p>
          <a:p>
            <a:pPr eaLnBrk="1">
              <a:lnSpc>
                <a:spcPct val="93000"/>
              </a:lnSpc>
              <a:buSzPct val="100000"/>
              <a:defRPr/>
            </a:pPr>
            <a:r>
              <a:rPr lang="es-ES" sz="3200" b="1">
                <a:solidFill>
                  <a:srgbClr val="FF0000"/>
                </a:solidFill>
                <a:effectLst>
                  <a:outerShdw blurRad="38100" dist="38100" dir="2700000" algn="tl">
                    <a:srgbClr val="C0C0C0"/>
                  </a:outerShdw>
                </a:effectLst>
              </a:rPr>
              <a:t>3.- </a:t>
            </a:r>
            <a:r>
              <a:rPr lang="es-ES" sz="3200" b="1" u="sng">
                <a:solidFill>
                  <a:srgbClr val="FF0000"/>
                </a:solidFill>
                <a:effectLst>
                  <a:outerShdw blurRad="38100" dist="38100" dir="2700000" algn="tl">
                    <a:srgbClr val="C0C0C0"/>
                  </a:outerShdw>
                </a:effectLst>
              </a:rPr>
              <a:t>Longitud de la extremidad inferior</a:t>
            </a:r>
            <a:r>
              <a:rPr lang="es-ES" sz="3200" b="1">
                <a:solidFill>
                  <a:srgbClr val="FF0000"/>
                </a:solidFill>
                <a:effectLst>
                  <a:outerShdw blurRad="38100" dist="38100" dir="2700000" algn="tl">
                    <a:srgbClr val="C0C0C0"/>
                  </a:outerShdw>
                </a:effectLst>
              </a:rPr>
              <a:t>: Se obtiene de la diferencia entre talla total y talla sentada.</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1">
            <a:extLst>
              <a:ext uri="{FF2B5EF4-FFF2-40B4-BE49-F238E27FC236}">
                <a16:creationId xmlns:a16="http://schemas.microsoft.com/office/drawing/2014/main" id="{5D844504-8038-04F8-038D-EC80E48E99FE}"/>
              </a:ext>
            </a:extLst>
          </p:cNvPr>
          <p:cNvSpPr txBox="1">
            <a:spLocks noChangeArrowheads="1"/>
          </p:cNvSpPr>
          <p:nvPr/>
        </p:nvSpPr>
        <p:spPr bwMode="auto">
          <a:xfrm>
            <a:off x="1774826" y="404813"/>
            <a:ext cx="8137525" cy="5304274"/>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800" b="1">
                <a:solidFill>
                  <a:srgbClr val="3333CC"/>
                </a:solidFill>
                <a:effectLst>
                  <a:outerShdw blurRad="38100" dist="38100" dir="2700000" algn="tl">
                    <a:srgbClr val="C0C0C0"/>
                  </a:outerShdw>
                </a:effectLst>
              </a:rPr>
              <a:t>4.- </a:t>
            </a:r>
            <a:r>
              <a:rPr lang="es-ES" sz="2800" b="1" u="sng">
                <a:solidFill>
                  <a:srgbClr val="3333CC"/>
                </a:solidFill>
                <a:effectLst>
                  <a:outerShdw blurRad="38100" dist="38100" dir="2700000" algn="tl">
                    <a:srgbClr val="C0C0C0"/>
                  </a:outerShdw>
                </a:effectLst>
              </a:rPr>
              <a:t>Acromio radial (brazo)</a:t>
            </a:r>
            <a:r>
              <a:rPr lang="es-ES" sz="2800" b="1">
                <a:solidFill>
                  <a:srgbClr val="3333CC"/>
                </a:solidFill>
                <a:effectLst>
                  <a:outerShdw blurRad="38100" dist="38100" dir="2700000" algn="tl">
                    <a:srgbClr val="C0C0C0"/>
                  </a:outerShdw>
                </a:effectLst>
              </a:rPr>
              <a:t>: El individuo en posición antropométrica con los brazos extendidos a los lados del cuerpo y las palmas de la mano presionadas contra la parte lateral del muslo, se toma la distancia  directa del acromio al radial o por la diferencia entre la altura acromial y la altura radial.</a:t>
            </a:r>
          </a:p>
          <a:p>
            <a:pPr eaLnBrk="1">
              <a:lnSpc>
                <a:spcPct val="93000"/>
              </a:lnSpc>
              <a:buSzPct val="100000"/>
              <a:defRPr/>
            </a:pPr>
            <a:r>
              <a:rPr lang="es-ES" sz="2800" b="1">
                <a:solidFill>
                  <a:srgbClr val="3333CC"/>
                </a:solidFill>
                <a:effectLst>
                  <a:outerShdw blurRad="38100" dist="38100" dir="2700000" algn="tl">
                    <a:srgbClr val="C0C0C0"/>
                  </a:outerShdw>
                </a:effectLst>
              </a:rPr>
              <a:t>5.- </a:t>
            </a:r>
            <a:r>
              <a:rPr lang="es-ES" sz="2800" b="1" u="sng">
                <a:solidFill>
                  <a:srgbClr val="3333CC"/>
                </a:solidFill>
                <a:effectLst>
                  <a:outerShdw blurRad="38100" dist="38100" dir="2700000" algn="tl">
                    <a:srgbClr val="C0C0C0"/>
                  </a:outerShdw>
                </a:effectLst>
              </a:rPr>
              <a:t>Radial-estilio (antebrazo)</a:t>
            </a:r>
            <a:r>
              <a:rPr lang="es-ES" sz="2800" b="1">
                <a:solidFill>
                  <a:srgbClr val="3333CC"/>
                </a:solidFill>
                <a:effectLst>
                  <a:outerShdw blurRad="38100" dist="38100" dir="2700000" algn="tl">
                    <a:srgbClr val="C0C0C0"/>
                  </a:outerShdw>
                </a:effectLst>
              </a:rPr>
              <a:t>: El individuo en posición antropométrica con los brazos extendidos a los lados del cuerpo. Con el brazo en posición supina, se toma la distancia directa del radial al estilio o por la diferencia entre la altura radial y la altura estiloidea.</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1">
            <a:extLst>
              <a:ext uri="{FF2B5EF4-FFF2-40B4-BE49-F238E27FC236}">
                <a16:creationId xmlns:a16="http://schemas.microsoft.com/office/drawing/2014/main" id="{38485A73-A7CD-7EF6-54FF-92C2E0DC7FC8}"/>
              </a:ext>
            </a:extLst>
          </p:cNvPr>
          <p:cNvSpPr txBox="1">
            <a:spLocks noChangeArrowheads="1"/>
          </p:cNvSpPr>
          <p:nvPr/>
        </p:nvSpPr>
        <p:spPr bwMode="auto">
          <a:xfrm>
            <a:off x="2135189" y="908051"/>
            <a:ext cx="7704137" cy="4101765"/>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4000" b="1">
                <a:solidFill>
                  <a:srgbClr val="3333CC"/>
                </a:solidFill>
                <a:effectLst>
                  <a:outerShdw blurRad="38100" dist="38100" dir="2700000" algn="tl">
                    <a:srgbClr val="C0C0C0"/>
                  </a:outerShdw>
                </a:effectLst>
              </a:rPr>
              <a:t>6.- </a:t>
            </a:r>
            <a:r>
              <a:rPr lang="es-ES" sz="4000" b="1" u="sng">
                <a:solidFill>
                  <a:srgbClr val="3333CC"/>
                </a:solidFill>
                <a:effectLst>
                  <a:outerShdw blurRad="38100" dist="38100" dir="2700000" algn="tl">
                    <a:srgbClr val="C0C0C0"/>
                  </a:outerShdw>
                </a:effectLst>
              </a:rPr>
              <a:t>Trocantérica – tibial lateral (muslo)</a:t>
            </a:r>
            <a:r>
              <a:rPr lang="es-ES" sz="4000" b="1">
                <a:solidFill>
                  <a:srgbClr val="3333CC"/>
                </a:solidFill>
                <a:effectLst>
                  <a:outerShdw blurRad="38100" dist="38100" dir="2700000" algn="tl">
                    <a:srgbClr val="C0C0C0"/>
                  </a:outerShdw>
                </a:effectLst>
              </a:rPr>
              <a:t>: El individuo en posición antropométrica, se toma la distancia directa entre el trocanterio al tibial lateral o por la diferencia entre la altura trocantérica y la altura tibial.</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Box 1">
            <a:extLst>
              <a:ext uri="{FF2B5EF4-FFF2-40B4-BE49-F238E27FC236}">
                <a16:creationId xmlns:a16="http://schemas.microsoft.com/office/drawing/2014/main" id="{E6246625-1ABC-72D3-F9AF-4BF065DAE4BF}"/>
              </a:ext>
            </a:extLst>
          </p:cNvPr>
          <p:cNvSpPr txBox="1">
            <a:spLocks noChangeArrowheads="1"/>
          </p:cNvSpPr>
          <p:nvPr/>
        </p:nvSpPr>
        <p:spPr bwMode="auto">
          <a:xfrm>
            <a:off x="3792538" y="454025"/>
            <a:ext cx="4248150" cy="490538"/>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2800" b="1" u="sng">
                <a:solidFill>
                  <a:srgbClr val="3333CC"/>
                </a:solidFill>
                <a:effectLst>
                  <a:outerShdw blurRad="38100" dist="38100" dir="2700000" algn="tl">
                    <a:srgbClr val="C0C0C0"/>
                  </a:outerShdw>
                </a:effectLst>
              </a:rPr>
              <a:t>CIRCUNFERENCIAS</a:t>
            </a:r>
          </a:p>
        </p:txBody>
      </p:sp>
      <p:sp>
        <p:nvSpPr>
          <p:cNvPr id="32770" name="Text Box 2">
            <a:extLst>
              <a:ext uri="{FF2B5EF4-FFF2-40B4-BE49-F238E27FC236}">
                <a16:creationId xmlns:a16="http://schemas.microsoft.com/office/drawing/2014/main" id="{6D8E4481-E9E5-2D24-D9EE-8F66B4E887AB}"/>
              </a:ext>
            </a:extLst>
          </p:cNvPr>
          <p:cNvSpPr txBox="1">
            <a:spLocks noChangeArrowheads="1"/>
          </p:cNvSpPr>
          <p:nvPr/>
        </p:nvSpPr>
        <p:spPr bwMode="auto">
          <a:xfrm>
            <a:off x="1919288" y="1125538"/>
            <a:ext cx="4608512" cy="4502772"/>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800" b="1">
                <a:solidFill>
                  <a:srgbClr val="C00000"/>
                </a:solidFill>
                <a:effectLst>
                  <a:outerShdw blurRad="38100" dist="38100" dir="2700000" algn="tl">
                    <a:srgbClr val="C0C0C0"/>
                  </a:outerShdw>
                </a:effectLst>
              </a:rPr>
              <a:t>1.- </a:t>
            </a:r>
            <a:r>
              <a:rPr lang="es-ES" sz="2800" b="1" u="sng">
                <a:solidFill>
                  <a:srgbClr val="C00000"/>
                </a:solidFill>
                <a:effectLst>
                  <a:outerShdw blurRad="38100" dist="38100" dir="2700000" algn="tl">
                    <a:srgbClr val="C0C0C0"/>
                  </a:outerShdw>
                </a:effectLst>
              </a:rPr>
              <a:t>Cefálica</a:t>
            </a:r>
            <a:r>
              <a:rPr lang="es-ES" sz="2800" b="1">
                <a:solidFill>
                  <a:srgbClr val="C00000"/>
                </a:solidFill>
                <a:effectLst>
                  <a:outerShdw blurRad="38100" dist="38100" dir="2700000" algn="tl">
                    <a:srgbClr val="C0C0C0"/>
                  </a:outerShdw>
                </a:effectLst>
              </a:rPr>
              <a:t>: Es el perímetro máximo de la cabeza, situada en plano de Frankfort.  La cinta se sitúa por encima de la glabela y se coloca perpendicular al eje del cuerpo. Se hace una fuerte presión para disminuir la influencia del pelo.</a:t>
            </a:r>
          </a:p>
        </p:txBody>
      </p:sp>
      <p:pic>
        <p:nvPicPr>
          <p:cNvPr id="68612" name="Picture 3">
            <a:extLst>
              <a:ext uri="{FF2B5EF4-FFF2-40B4-BE49-F238E27FC236}">
                <a16:creationId xmlns:a16="http://schemas.microsoft.com/office/drawing/2014/main" id="{92A58F12-0F54-8E3F-8DDA-43C07DB7C832}"/>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527800" y="1046164"/>
            <a:ext cx="3024188" cy="2295525"/>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8613" name="Picture 4">
            <a:extLst>
              <a:ext uri="{FF2B5EF4-FFF2-40B4-BE49-F238E27FC236}">
                <a16:creationId xmlns:a16="http://schemas.microsoft.com/office/drawing/2014/main" id="{81781254-381B-8BDF-77FD-1E2933CC7BDC}"/>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6648450" y="3789364"/>
            <a:ext cx="3119438" cy="2663825"/>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F646066-4C5A-5A65-9BA0-54FD57462B6F}"/>
              </a:ext>
            </a:extLst>
          </p:cNvPr>
          <p:cNvSpPr>
            <a:spLocks noGrp="1"/>
          </p:cNvSpPr>
          <p:nvPr>
            <p:ph type="dt" sz="quarter" idx="10"/>
          </p:nvPr>
        </p:nvSpPr>
        <p:spPr/>
        <p:txBody>
          <a:bodyPr/>
          <a:lstStyle/>
          <a:p>
            <a:pPr>
              <a:defRPr/>
            </a:pPr>
            <a:r>
              <a:rPr lang="es-ES"/>
              <a:t>17/03/15</a:t>
            </a:r>
          </a:p>
        </p:txBody>
      </p:sp>
      <p:pic>
        <p:nvPicPr>
          <p:cNvPr id="11267" name="Imagen 3">
            <a:extLst>
              <a:ext uri="{FF2B5EF4-FFF2-40B4-BE49-F238E27FC236}">
                <a16:creationId xmlns:a16="http://schemas.microsoft.com/office/drawing/2014/main" id="{FB2FF6D3-C500-3010-3372-6B9CC61AD0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a:extLst>
              <a:ext uri="{FF2B5EF4-FFF2-40B4-BE49-F238E27FC236}">
                <a16:creationId xmlns:a16="http://schemas.microsoft.com/office/drawing/2014/main" id="{C9BDEFE0-44CD-8C70-A118-C0389FC049C3}"/>
              </a:ext>
            </a:extLst>
          </p:cNvPr>
          <p:cNvSpPr>
            <a:spLocks noChangeArrowheads="1"/>
          </p:cNvSpPr>
          <p:nvPr/>
        </p:nvSpPr>
        <p:spPr bwMode="auto">
          <a:xfrm>
            <a:off x="2063751" y="1220507"/>
            <a:ext cx="4537075" cy="2842189"/>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3200" b="1">
                <a:solidFill>
                  <a:srgbClr val="002060"/>
                </a:solidFill>
                <a:effectLst>
                  <a:outerShdw blurRad="38100" dist="38100" dir="2700000" algn="tl">
                    <a:srgbClr val="C0C0C0"/>
                  </a:outerShdw>
                </a:effectLst>
                <a:cs typeface="Times New Roman" panose="02020603050405020304" pitchFamily="18" charset="0"/>
              </a:rPr>
              <a:t>2.- </a:t>
            </a:r>
            <a:r>
              <a:rPr lang="es-ES" sz="3200" b="1" u="sng">
                <a:solidFill>
                  <a:srgbClr val="002060"/>
                </a:solidFill>
                <a:effectLst>
                  <a:outerShdw blurRad="38100" dist="38100" dir="2700000" algn="tl">
                    <a:srgbClr val="C0C0C0"/>
                  </a:outerShdw>
                </a:effectLst>
                <a:cs typeface="Times New Roman" panose="02020603050405020304" pitchFamily="18" charset="0"/>
              </a:rPr>
              <a:t>Cuello</a:t>
            </a:r>
            <a:r>
              <a:rPr lang="es-ES" sz="3200" b="1">
                <a:solidFill>
                  <a:srgbClr val="002060"/>
                </a:solidFill>
                <a:effectLst>
                  <a:outerShdw blurRad="38100" dist="38100" dir="2700000" algn="tl">
                    <a:srgbClr val="C0C0C0"/>
                  </a:outerShdw>
                </a:effectLst>
                <a:cs typeface="Times New Roman" panose="02020603050405020304" pitchFamily="18" charset="0"/>
              </a:rPr>
              <a:t>: El sujeto con la cabeza en el plano de Frankfort, se toma el perímetro del cuello por encima la prominencia laríngea.</a:t>
            </a:r>
          </a:p>
        </p:txBody>
      </p:sp>
      <p:pic>
        <p:nvPicPr>
          <p:cNvPr id="70659" name="Picture 2">
            <a:extLst>
              <a:ext uri="{FF2B5EF4-FFF2-40B4-BE49-F238E27FC236}">
                <a16:creationId xmlns:a16="http://schemas.microsoft.com/office/drawing/2014/main" id="{61E2C7A8-2AB1-2516-8D9B-24679F0A47F5}"/>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600826" y="981076"/>
            <a:ext cx="3743325" cy="4392613"/>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0660" name="Rectangle 3">
            <a:extLst>
              <a:ext uri="{FF2B5EF4-FFF2-40B4-BE49-F238E27FC236}">
                <a16:creationId xmlns:a16="http://schemas.microsoft.com/office/drawing/2014/main" id="{8194BBAF-64E0-6C9B-02BB-DE0AEFB7F9B5}"/>
              </a:ext>
            </a:extLst>
          </p:cNvPr>
          <p:cNvSpPr>
            <a:spLocks noChangeArrowheads="1"/>
          </p:cNvSpPr>
          <p:nvPr/>
        </p:nvSpPr>
        <p:spPr bwMode="auto">
          <a:xfrm>
            <a:off x="1524000" y="15430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a:extLst>
              <a:ext uri="{FF2B5EF4-FFF2-40B4-BE49-F238E27FC236}">
                <a16:creationId xmlns:a16="http://schemas.microsoft.com/office/drawing/2014/main" id="{604F2882-100B-C900-1F16-226766C38FBE}"/>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2566989" y="4130676"/>
            <a:ext cx="2751137" cy="1890713"/>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2707" name="Picture 2">
            <a:extLst>
              <a:ext uri="{FF2B5EF4-FFF2-40B4-BE49-F238E27FC236}">
                <a16:creationId xmlns:a16="http://schemas.microsoft.com/office/drawing/2014/main" id="{4BE8B4CB-5844-5675-7098-40E14DD294E4}"/>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6153150" y="4130676"/>
            <a:ext cx="2967038" cy="1890713"/>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19" name="Rectangle 3">
            <a:extLst>
              <a:ext uri="{FF2B5EF4-FFF2-40B4-BE49-F238E27FC236}">
                <a16:creationId xmlns:a16="http://schemas.microsoft.com/office/drawing/2014/main" id="{2A6B7516-0C2C-724B-D9A9-EED064D5405D}"/>
              </a:ext>
            </a:extLst>
          </p:cNvPr>
          <p:cNvSpPr>
            <a:spLocks noChangeArrowheads="1"/>
          </p:cNvSpPr>
          <p:nvPr/>
        </p:nvSpPr>
        <p:spPr bwMode="auto">
          <a:xfrm>
            <a:off x="2328863" y="633414"/>
            <a:ext cx="6985000" cy="2871787"/>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2800" b="1">
                <a:solidFill>
                  <a:srgbClr val="002060"/>
                </a:solidFill>
                <a:effectLst>
                  <a:outerShdw blurRad="38100" dist="38100" dir="2700000" algn="tl">
                    <a:srgbClr val="C0C0C0"/>
                  </a:outerShdw>
                </a:effectLst>
                <a:cs typeface="Times New Roman" panose="02020603050405020304" pitchFamily="18" charset="0"/>
              </a:rPr>
              <a:t>3.- </a:t>
            </a:r>
            <a:r>
              <a:rPr lang="es-ES" sz="2800" b="1" u="sng">
                <a:solidFill>
                  <a:srgbClr val="002060"/>
                </a:solidFill>
                <a:effectLst>
                  <a:outerShdw blurRad="38100" dist="38100" dir="2700000" algn="tl">
                    <a:srgbClr val="C0C0C0"/>
                  </a:outerShdw>
                </a:effectLst>
                <a:cs typeface="Times New Roman" panose="02020603050405020304" pitchFamily="18" charset="0"/>
              </a:rPr>
              <a:t>Tórax</a:t>
            </a:r>
            <a:r>
              <a:rPr lang="es-ES" sz="2800" b="1">
                <a:solidFill>
                  <a:srgbClr val="002060"/>
                </a:solidFill>
                <a:effectLst>
                  <a:outerShdw blurRad="38100" dist="38100" dir="2700000" algn="tl">
                    <a:srgbClr val="C0C0C0"/>
                  </a:outerShdw>
                </a:effectLst>
                <a:cs typeface="Times New Roman" panose="02020603050405020304" pitchFamily="18" charset="0"/>
              </a:rPr>
              <a:t>: Aplique la cinta alrededor del tórax al nivel del  mesoesternal. La medida puede tomarse al final de una inspiración normal, no forzada, en inspiración máxima (perímetro máximo) y en espiración máxima (perímetro mínimo).        </a:t>
            </a:r>
          </a:p>
        </p:txBody>
      </p:sp>
      <p:sp>
        <p:nvSpPr>
          <p:cNvPr id="72709" name="Rectangle 4">
            <a:extLst>
              <a:ext uri="{FF2B5EF4-FFF2-40B4-BE49-F238E27FC236}">
                <a16:creationId xmlns:a16="http://schemas.microsoft.com/office/drawing/2014/main" id="{7610EC7A-5A95-3EC5-1973-F795D6A52E09}"/>
              </a:ext>
            </a:extLst>
          </p:cNvPr>
          <p:cNvSpPr>
            <a:spLocks noChangeArrowheads="1"/>
          </p:cNvSpPr>
          <p:nvPr/>
        </p:nvSpPr>
        <p:spPr bwMode="auto">
          <a:xfrm>
            <a:off x="5796723" y="1276587"/>
            <a:ext cx="600142" cy="2662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spAutoFit/>
          </a:bodyPr>
          <a:lstStyle>
            <a:lvl1pPr>
              <a:lnSpc>
                <a:spcPct val="97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FFFFFF"/>
                </a:solidFill>
                <a:latin typeface="Century Gothic" panose="020B050202020202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Century Gothic" panose="020B050202020202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900">
                <a:solidFill>
                  <a:srgbClr val="FFFFFF"/>
                </a:solidFill>
                <a:latin typeface="Century Gothic" panose="020B050202020202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9pPr>
          </a:lstStyle>
          <a:p>
            <a:pPr algn="just" eaLnBrk="1">
              <a:lnSpc>
                <a:spcPct val="93000"/>
              </a:lnSpc>
              <a:spcAft>
                <a:spcPct val="0"/>
              </a:spcAft>
              <a:buClrTx/>
              <a:buFontTx/>
              <a:buNone/>
            </a:pPr>
            <a:r>
              <a:rPr lang="es-ES" altLang="es-ES" sz="1200">
                <a:latin typeface="Arial" panose="020B0604020202020204" pitchFamily="34" charset="0"/>
                <a:cs typeface="Times New Roman" panose="02020603050405020304" pitchFamily="18" charset="0"/>
              </a:rPr>
              <a:t> fig 70</a:t>
            </a:r>
          </a:p>
        </p:txBody>
      </p:sp>
      <p:sp>
        <p:nvSpPr>
          <p:cNvPr id="72710" name="Rectangle 5">
            <a:extLst>
              <a:ext uri="{FF2B5EF4-FFF2-40B4-BE49-F238E27FC236}">
                <a16:creationId xmlns:a16="http://schemas.microsoft.com/office/drawing/2014/main" id="{9E252A06-C686-2F22-14AC-DF54002275DD}"/>
              </a:ext>
            </a:extLst>
          </p:cNvPr>
          <p:cNvSpPr>
            <a:spLocks noChangeArrowheads="1"/>
          </p:cNvSpPr>
          <p:nvPr/>
        </p:nvSpPr>
        <p:spPr bwMode="auto">
          <a:xfrm>
            <a:off x="1524000" y="236220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a:extLst>
              <a:ext uri="{FF2B5EF4-FFF2-40B4-BE49-F238E27FC236}">
                <a16:creationId xmlns:a16="http://schemas.microsoft.com/office/drawing/2014/main" id="{3DD4FF45-2F74-867E-35DB-F61BABCD5CD3}"/>
              </a:ext>
            </a:extLst>
          </p:cNvPr>
          <p:cNvSpPr>
            <a:spLocks noChangeArrowheads="1"/>
          </p:cNvSpPr>
          <p:nvPr/>
        </p:nvSpPr>
        <p:spPr bwMode="auto">
          <a:xfrm>
            <a:off x="1919289" y="322125"/>
            <a:ext cx="4537075" cy="5589865"/>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3200" b="1">
                <a:solidFill>
                  <a:srgbClr val="002060"/>
                </a:solidFill>
                <a:effectLst>
                  <a:outerShdw blurRad="38100" dist="38100" dir="2700000" algn="tl">
                    <a:srgbClr val="C0C0C0"/>
                  </a:outerShdw>
                </a:effectLst>
                <a:cs typeface="Times New Roman" panose="02020603050405020304" pitchFamily="18" charset="0"/>
              </a:rPr>
              <a:t>4.- </a:t>
            </a:r>
            <a:r>
              <a:rPr lang="es-ES" sz="3200" b="1" u="sng">
                <a:solidFill>
                  <a:srgbClr val="002060"/>
                </a:solidFill>
                <a:effectLst>
                  <a:outerShdw blurRad="38100" dist="38100" dir="2700000" algn="tl">
                    <a:srgbClr val="C0C0C0"/>
                  </a:outerShdw>
                </a:effectLst>
                <a:cs typeface="Times New Roman" panose="02020603050405020304" pitchFamily="18" charset="0"/>
              </a:rPr>
              <a:t>Cintura</a:t>
            </a:r>
            <a:r>
              <a:rPr lang="es-ES" sz="3200" b="1">
                <a:solidFill>
                  <a:srgbClr val="002060"/>
                </a:solidFill>
                <a:effectLst>
                  <a:outerShdw blurRad="38100" dist="38100" dir="2700000" algn="tl">
                    <a:srgbClr val="C0C0C0"/>
                  </a:outerShdw>
                </a:effectLst>
                <a:cs typeface="Times New Roman" panose="02020603050405020304" pitchFamily="18" charset="0"/>
              </a:rPr>
              <a:t>: Aplique la cinta alrededor de la cintura, al nivel de la porción más estrecha del tronco. En sujetos donde esto no es bien definido, la circunferencia se toma en la mitad de la distancia entre la 10º costilla y la cresta ilíaca.</a:t>
            </a:r>
          </a:p>
        </p:txBody>
      </p:sp>
      <p:pic>
        <p:nvPicPr>
          <p:cNvPr id="74755" name="Picture 2">
            <a:extLst>
              <a:ext uri="{FF2B5EF4-FFF2-40B4-BE49-F238E27FC236}">
                <a16:creationId xmlns:a16="http://schemas.microsoft.com/office/drawing/2014/main" id="{D1D44F2D-0952-2250-9B15-4EF427AFE1A2}"/>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7011989" y="1052513"/>
            <a:ext cx="3260725" cy="3529012"/>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4756" name="Rectangle 3">
            <a:extLst>
              <a:ext uri="{FF2B5EF4-FFF2-40B4-BE49-F238E27FC236}">
                <a16:creationId xmlns:a16="http://schemas.microsoft.com/office/drawing/2014/main" id="{F559A022-04EF-5C01-9347-F7E29447EE41}"/>
              </a:ext>
            </a:extLst>
          </p:cNvPr>
          <p:cNvSpPr>
            <a:spLocks noChangeArrowheads="1"/>
          </p:cNvSpPr>
          <p:nvPr/>
        </p:nvSpPr>
        <p:spPr bwMode="auto">
          <a:xfrm>
            <a:off x="1524000" y="1514475"/>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a:extLst>
              <a:ext uri="{FF2B5EF4-FFF2-40B4-BE49-F238E27FC236}">
                <a16:creationId xmlns:a16="http://schemas.microsoft.com/office/drawing/2014/main" id="{3514398E-61CA-1288-6922-85133C48DFD8}"/>
              </a:ext>
            </a:extLst>
          </p:cNvPr>
          <p:cNvSpPr>
            <a:spLocks noChangeArrowheads="1"/>
          </p:cNvSpPr>
          <p:nvPr/>
        </p:nvSpPr>
        <p:spPr bwMode="auto">
          <a:xfrm>
            <a:off x="1703389" y="920565"/>
            <a:ext cx="5329237" cy="4673973"/>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3200" b="1">
                <a:solidFill>
                  <a:srgbClr val="FF3300"/>
                </a:solidFill>
                <a:effectLst>
                  <a:outerShdw blurRad="38100" dist="38100" dir="2700000" algn="tl">
                    <a:srgbClr val="C0C0C0"/>
                  </a:outerShdw>
                </a:effectLst>
                <a:cs typeface="Times New Roman" panose="02020603050405020304" pitchFamily="18" charset="0"/>
              </a:rPr>
              <a:t>5.- </a:t>
            </a:r>
            <a:r>
              <a:rPr lang="es-ES" sz="3200" b="1" u="sng">
                <a:solidFill>
                  <a:srgbClr val="FF3300"/>
                </a:solidFill>
                <a:effectLst>
                  <a:outerShdw blurRad="38100" dist="38100" dir="2700000" algn="tl">
                    <a:srgbClr val="C0C0C0"/>
                  </a:outerShdw>
                </a:effectLst>
                <a:cs typeface="Times New Roman" panose="02020603050405020304" pitchFamily="18" charset="0"/>
              </a:rPr>
              <a:t>Cadera</a:t>
            </a:r>
            <a:r>
              <a:rPr lang="es-ES" sz="3200" b="1">
                <a:solidFill>
                  <a:srgbClr val="FF3300"/>
                </a:solidFill>
                <a:effectLst>
                  <a:outerShdw blurRad="38100" dist="38100" dir="2700000" algn="tl">
                    <a:srgbClr val="C0C0C0"/>
                  </a:outerShdw>
                </a:effectLst>
                <a:cs typeface="Times New Roman" panose="02020603050405020304" pitchFamily="18" charset="0"/>
              </a:rPr>
              <a:t>: Generalmente este perímetro máximo pasa también sobre el trocánter mayor de cada fémur. Se toma como punto de referencia la máxima protuberancia de los glúteos y por delante se toma la referencia de la sínfisis del pubis.</a:t>
            </a:r>
          </a:p>
        </p:txBody>
      </p:sp>
      <p:pic>
        <p:nvPicPr>
          <p:cNvPr id="76803" name="Picture 2">
            <a:extLst>
              <a:ext uri="{FF2B5EF4-FFF2-40B4-BE49-F238E27FC236}">
                <a16:creationId xmlns:a16="http://schemas.microsoft.com/office/drawing/2014/main" id="{8DF39608-9B94-707B-DEA3-B2FA088D0F59}"/>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7391400" y="922338"/>
            <a:ext cx="2952750" cy="401955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6804" name="Rectangle 3">
            <a:extLst>
              <a:ext uri="{FF2B5EF4-FFF2-40B4-BE49-F238E27FC236}">
                <a16:creationId xmlns:a16="http://schemas.microsoft.com/office/drawing/2014/main" id="{0F7B0738-B29E-D471-8DDD-21005033E296}"/>
              </a:ext>
            </a:extLst>
          </p:cNvPr>
          <p:cNvSpPr>
            <a:spLocks noChangeArrowheads="1"/>
          </p:cNvSpPr>
          <p:nvPr/>
        </p:nvSpPr>
        <p:spPr bwMode="auto">
          <a:xfrm>
            <a:off x="1524000" y="1400175"/>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a:extLst>
              <a:ext uri="{FF2B5EF4-FFF2-40B4-BE49-F238E27FC236}">
                <a16:creationId xmlns:a16="http://schemas.microsoft.com/office/drawing/2014/main" id="{E1C7950E-F167-61A8-5492-29B2F93D42C9}"/>
              </a:ext>
            </a:extLst>
          </p:cNvPr>
          <p:cNvSpPr>
            <a:spLocks noChangeArrowheads="1"/>
          </p:cNvSpPr>
          <p:nvPr/>
        </p:nvSpPr>
        <p:spPr bwMode="auto">
          <a:xfrm>
            <a:off x="1847850" y="439600"/>
            <a:ext cx="4895850" cy="5589865"/>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3200" b="1">
                <a:solidFill>
                  <a:srgbClr val="0070C0"/>
                </a:solidFill>
                <a:effectLst>
                  <a:outerShdw blurRad="38100" dist="38100" dir="2700000" algn="tl">
                    <a:srgbClr val="C0C0C0"/>
                  </a:outerShdw>
                </a:effectLst>
                <a:cs typeface="Times New Roman" panose="02020603050405020304" pitchFamily="18" charset="0"/>
              </a:rPr>
              <a:t>6.- </a:t>
            </a:r>
            <a:r>
              <a:rPr lang="es-ES" sz="3200" b="1" u="sng">
                <a:solidFill>
                  <a:srgbClr val="0070C0"/>
                </a:solidFill>
                <a:effectLst>
                  <a:outerShdw blurRad="38100" dist="38100" dir="2700000" algn="tl">
                    <a:srgbClr val="C0C0C0"/>
                  </a:outerShdw>
                </a:effectLst>
                <a:cs typeface="Times New Roman" panose="02020603050405020304" pitchFamily="18" charset="0"/>
              </a:rPr>
              <a:t>Muslo proximal</a:t>
            </a:r>
            <a:r>
              <a:rPr lang="es-ES" sz="3200" b="1">
                <a:solidFill>
                  <a:srgbClr val="0070C0"/>
                </a:solidFill>
                <a:effectLst>
                  <a:outerShdw blurRad="38100" dist="38100" dir="2700000" algn="tl">
                    <a:srgbClr val="C0C0C0"/>
                  </a:outerShdw>
                </a:effectLst>
                <a:cs typeface="Times New Roman" panose="02020603050405020304" pitchFamily="18" charset="0"/>
              </a:rPr>
              <a:t>: El sujeto de pie con las piernas ligeramente separadas y el peso distribuido igualmente. Aplique la cinta alrededor del  muslo, distal al pliegue glúteo. El antropometrista mantiene la cinta en un eje perpendicular al fémur.                                             </a:t>
            </a:r>
          </a:p>
        </p:txBody>
      </p:sp>
      <p:pic>
        <p:nvPicPr>
          <p:cNvPr id="78851" name="Picture 2">
            <a:extLst>
              <a:ext uri="{FF2B5EF4-FFF2-40B4-BE49-F238E27FC236}">
                <a16:creationId xmlns:a16="http://schemas.microsoft.com/office/drawing/2014/main" id="{93FE44C8-F0A1-7926-DD1E-14D99A3A99FD}"/>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7175500" y="765176"/>
            <a:ext cx="2884488" cy="4392613"/>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8852" name="Rectangle 3">
            <a:extLst>
              <a:ext uri="{FF2B5EF4-FFF2-40B4-BE49-F238E27FC236}">
                <a16:creationId xmlns:a16="http://schemas.microsoft.com/office/drawing/2014/main" id="{97B717A5-A644-5CCB-B3F3-9C35E46A225C}"/>
              </a:ext>
            </a:extLst>
          </p:cNvPr>
          <p:cNvSpPr>
            <a:spLocks noChangeArrowheads="1"/>
          </p:cNvSpPr>
          <p:nvPr/>
        </p:nvSpPr>
        <p:spPr bwMode="auto">
          <a:xfrm>
            <a:off x="5771075" y="1352787"/>
            <a:ext cx="651438" cy="2662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spAutoFit/>
          </a:bodyPr>
          <a:lstStyle>
            <a:lvl1pPr>
              <a:lnSpc>
                <a:spcPct val="97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FFFFFF"/>
                </a:solidFill>
                <a:latin typeface="Century Gothic" panose="020B050202020202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Century Gothic" panose="020B050202020202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900">
                <a:solidFill>
                  <a:srgbClr val="FFFFFF"/>
                </a:solidFill>
                <a:latin typeface="Century Gothic" panose="020B050202020202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cs typeface="DejaVu Sans" charset="0"/>
              </a:defRPr>
            </a:lvl9pPr>
          </a:lstStyle>
          <a:p>
            <a:pPr algn="just" eaLnBrk="1">
              <a:lnSpc>
                <a:spcPct val="93000"/>
              </a:lnSpc>
              <a:spcAft>
                <a:spcPct val="0"/>
              </a:spcAft>
              <a:buClrTx/>
              <a:buFontTx/>
              <a:buNone/>
            </a:pPr>
            <a:r>
              <a:rPr lang="es-ES" altLang="es-ES" sz="1200">
                <a:latin typeface="Arial" panose="020B0604020202020204" pitchFamily="34" charset="0"/>
                <a:cs typeface="Times New Roman" panose="02020603050405020304" pitchFamily="18" charset="0"/>
              </a:rPr>
              <a:t> Fig 73</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a:extLst>
              <a:ext uri="{FF2B5EF4-FFF2-40B4-BE49-F238E27FC236}">
                <a16:creationId xmlns:a16="http://schemas.microsoft.com/office/drawing/2014/main" id="{319AE097-A496-A4DE-FBBB-6100BD03176F}"/>
              </a:ext>
            </a:extLst>
          </p:cNvPr>
          <p:cNvSpPr>
            <a:spLocks noChangeArrowheads="1"/>
          </p:cNvSpPr>
          <p:nvPr/>
        </p:nvSpPr>
        <p:spPr bwMode="auto">
          <a:xfrm>
            <a:off x="1992313" y="1061384"/>
            <a:ext cx="4572000" cy="3300135"/>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3200" b="1">
                <a:solidFill>
                  <a:srgbClr val="FF3399"/>
                </a:solidFill>
                <a:effectLst>
                  <a:outerShdw blurRad="38100" dist="38100" dir="2700000" algn="tl">
                    <a:srgbClr val="C0C0C0"/>
                  </a:outerShdw>
                </a:effectLst>
                <a:cs typeface="Times New Roman" panose="02020603050405020304" pitchFamily="18" charset="0"/>
              </a:rPr>
              <a:t>7.-</a:t>
            </a:r>
            <a:r>
              <a:rPr lang="es-ES" sz="1200" b="1">
                <a:solidFill>
                  <a:srgbClr val="FF3399"/>
                </a:solidFill>
                <a:effectLst>
                  <a:outerShdw blurRad="38100" dist="38100" dir="2700000" algn="tl">
                    <a:srgbClr val="C0C0C0"/>
                  </a:outerShdw>
                </a:effectLst>
                <a:cs typeface="Times New Roman" panose="02020603050405020304" pitchFamily="18" charset="0"/>
              </a:rPr>
              <a:t>- </a:t>
            </a:r>
            <a:r>
              <a:rPr lang="es-ES" sz="3200" b="1" u="sng">
                <a:solidFill>
                  <a:srgbClr val="FF3399"/>
                </a:solidFill>
                <a:effectLst>
                  <a:outerShdw blurRad="38100" dist="38100" dir="2700000" algn="tl">
                    <a:srgbClr val="C0C0C0"/>
                  </a:outerShdw>
                </a:effectLst>
                <a:cs typeface="Times New Roman" panose="02020603050405020304" pitchFamily="18" charset="0"/>
              </a:rPr>
              <a:t>Muslo medial</a:t>
            </a:r>
            <a:r>
              <a:rPr lang="es-ES" sz="3200" b="1">
                <a:solidFill>
                  <a:srgbClr val="FF3399"/>
                </a:solidFill>
                <a:effectLst>
                  <a:outerShdw blurRad="38100" dist="38100" dir="2700000" algn="tl">
                    <a:srgbClr val="C0C0C0"/>
                  </a:outerShdw>
                </a:effectLst>
                <a:cs typeface="Times New Roman" panose="02020603050405020304" pitchFamily="18" charset="0"/>
              </a:rPr>
              <a:t>: Aplique la cinta en el punto medio entre el pliegue inguinal y el borde proximal de la patella, con la pierna extendida.</a:t>
            </a:r>
          </a:p>
        </p:txBody>
      </p:sp>
      <p:pic>
        <p:nvPicPr>
          <p:cNvPr id="80899" name="Picture 2">
            <a:extLst>
              <a:ext uri="{FF2B5EF4-FFF2-40B4-BE49-F238E27FC236}">
                <a16:creationId xmlns:a16="http://schemas.microsoft.com/office/drawing/2014/main" id="{96D6A50D-427E-5A9E-0BBF-7DB327D01403}"/>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743701" y="1065213"/>
            <a:ext cx="3313113" cy="333375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0900" name="Rectangle 3">
            <a:extLst>
              <a:ext uri="{FF2B5EF4-FFF2-40B4-BE49-F238E27FC236}">
                <a16:creationId xmlns:a16="http://schemas.microsoft.com/office/drawing/2014/main" id="{5C3A54EF-4CDE-B3C6-44CE-7CAA642D3BB9}"/>
              </a:ext>
            </a:extLst>
          </p:cNvPr>
          <p:cNvSpPr>
            <a:spLocks noChangeArrowheads="1"/>
          </p:cNvSpPr>
          <p:nvPr/>
        </p:nvSpPr>
        <p:spPr bwMode="auto">
          <a:xfrm>
            <a:off x="1524000" y="14668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a:extLst>
              <a:ext uri="{FF2B5EF4-FFF2-40B4-BE49-F238E27FC236}">
                <a16:creationId xmlns:a16="http://schemas.microsoft.com/office/drawing/2014/main" id="{656B0941-5F5E-5C2C-90E7-6C521CA2ADC9}"/>
              </a:ext>
            </a:extLst>
          </p:cNvPr>
          <p:cNvSpPr>
            <a:spLocks noChangeArrowheads="1"/>
          </p:cNvSpPr>
          <p:nvPr/>
        </p:nvSpPr>
        <p:spPr bwMode="auto">
          <a:xfrm>
            <a:off x="1847850" y="479651"/>
            <a:ext cx="4770438" cy="5705024"/>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2800" b="1">
                <a:solidFill>
                  <a:srgbClr val="0070C0"/>
                </a:solidFill>
                <a:effectLst>
                  <a:outerShdw blurRad="38100" dist="38100" dir="2700000" algn="tl">
                    <a:srgbClr val="C0C0C0"/>
                  </a:outerShdw>
                </a:effectLst>
                <a:cs typeface="Times New Roman" panose="02020603050405020304" pitchFamily="18" charset="0"/>
              </a:rPr>
              <a:t>9.- </a:t>
            </a:r>
            <a:r>
              <a:rPr lang="es-ES" sz="2800" b="1" u="sng">
                <a:solidFill>
                  <a:srgbClr val="0070C0"/>
                </a:solidFill>
                <a:effectLst>
                  <a:outerShdw blurRad="38100" dist="38100" dir="2700000" algn="tl">
                    <a:srgbClr val="C0C0C0"/>
                  </a:outerShdw>
                </a:effectLst>
                <a:cs typeface="Times New Roman" panose="02020603050405020304" pitchFamily="18" charset="0"/>
              </a:rPr>
              <a:t>Pierna</a:t>
            </a:r>
            <a:r>
              <a:rPr lang="es-ES" sz="2800" b="1">
                <a:solidFill>
                  <a:srgbClr val="0070C0"/>
                </a:solidFill>
                <a:effectLst>
                  <a:outerShdw blurRad="38100" dist="38100" dir="2700000" algn="tl">
                    <a:srgbClr val="C0C0C0"/>
                  </a:outerShdw>
                </a:effectLst>
                <a:cs typeface="Times New Roman" panose="02020603050405020304" pitchFamily="18" charset="0"/>
              </a:rPr>
              <a:t>: El sujeto de pie con las piernas ligeramente separadas y el peso distribuido equitativamente. El antropometrista mantiene la cinta perpendicular al eje longitudinal de la pierna. Se toman varias medidas hasta localizar el perímetro máximo. La circunferencia se mide en el máximo volumen de las piernas.</a:t>
            </a:r>
          </a:p>
        </p:txBody>
      </p:sp>
      <p:pic>
        <p:nvPicPr>
          <p:cNvPr id="82947" name="Picture 2">
            <a:extLst>
              <a:ext uri="{FF2B5EF4-FFF2-40B4-BE49-F238E27FC236}">
                <a16:creationId xmlns:a16="http://schemas.microsoft.com/office/drawing/2014/main" id="{33A86186-F85A-E6BC-AC9D-02B01D90CF3F}"/>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7043739" y="1125539"/>
            <a:ext cx="2797175" cy="3887787"/>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948" name="Rectangle 3">
            <a:extLst>
              <a:ext uri="{FF2B5EF4-FFF2-40B4-BE49-F238E27FC236}">
                <a16:creationId xmlns:a16="http://schemas.microsoft.com/office/drawing/2014/main" id="{E8C17C90-977D-B438-8856-086714F0D020}"/>
              </a:ext>
            </a:extLst>
          </p:cNvPr>
          <p:cNvSpPr>
            <a:spLocks noChangeArrowheads="1"/>
          </p:cNvSpPr>
          <p:nvPr/>
        </p:nvSpPr>
        <p:spPr bwMode="auto">
          <a:xfrm>
            <a:off x="1524000" y="17716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a:extLst>
              <a:ext uri="{FF2B5EF4-FFF2-40B4-BE49-F238E27FC236}">
                <a16:creationId xmlns:a16="http://schemas.microsoft.com/office/drawing/2014/main" id="{682CE1DA-7C71-BA76-1C9A-E8E772713F9D}"/>
              </a:ext>
            </a:extLst>
          </p:cNvPr>
          <p:cNvSpPr>
            <a:spLocks noChangeArrowheads="1"/>
          </p:cNvSpPr>
          <p:nvPr/>
        </p:nvSpPr>
        <p:spPr bwMode="auto">
          <a:xfrm>
            <a:off x="1919289" y="1060217"/>
            <a:ext cx="4897437" cy="3758081"/>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3200" b="1">
                <a:solidFill>
                  <a:srgbClr val="7030A0"/>
                </a:solidFill>
                <a:effectLst>
                  <a:outerShdw blurRad="38100" dist="38100" dir="2700000" algn="tl">
                    <a:srgbClr val="C0C0C0"/>
                  </a:outerShdw>
                </a:effectLst>
                <a:cs typeface="Times New Roman" panose="02020603050405020304" pitchFamily="18" charset="0"/>
              </a:rPr>
              <a:t>10.- </a:t>
            </a:r>
            <a:r>
              <a:rPr lang="es-ES" sz="3200" b="1" u="sng">
                <a:solidFill>
                  <a:srgbClr val="7030A0"/>
                </a:solidFill>
                <a:effectLst>
                  <a:outerShdw blurRad="38100" dist="38100" dir="2700000" algn="tl">
                    <a:srgbClr val="C0C0C0"/>
                  </a:outerShdw>
                </a:effectLst>
                <a:cs typeface="Times New Roman" panose="02020603050405020304" pitchFamily="18" charset="0"/>
              </a:rPr>
              <a:t>Brazo en extensión</a:t>
            </a:r>
            <a:r>
              <a:rPr lang="es-ES" sz="3200" b="1">
                <a:solidFill>
                  <a:srgbClr val="7030A0"/>
                </a:solidFill>
                <a:effectLst>
                  <a:outerShdw blurRad="38100" dist="38100" dir="2700000" algn="tl">
                    <a:srgbClr val="C0C0C0"/>
                  </a:outerShdw>
                </a:effectLst>
                <a:cs typeface="Times New Roman" panose="02020603050405020304" pitchFamily="18" charset="0"/>
              </a:rPr>
              <a:t>: Brazos relajados sobre ambos lados del cuerpo. Aplique la cinta alrededor del brazo, en el punto medio de la distancia acromio-radial.</a:t>
            </a:r>
          </a:p>
        </p:txBody>
      </p:sp>
      <p:pic>
        <p:nvPicPr>
          <p:cNvPr id="84995" name="Picture 2">
            <a:extLst>
              <a:ext uri="{FF2B5EF4-FFF2-40B4-BE49-F238E27FC236}">
                <a16:creationId xmlns:a16="http://schemas.microsoft.com/office/drawing/2014/main" id="{C63DD221-A998-85B4-2754-46C06769677E}"/>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7002464" y="1062039"/>
            <a:ext cx="3197225" cy="3754437"/>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4996" name="Rectangle 3">
            <a:extLst>
              <a:ext uri="{FF2B5EF4-FFF2-40B4-BE49-F238E27FC236}">
                <a16:creationId xmlns:a16="http://schemas.microsoft.com/office/drawing/2014/main" id="{34CE00E6-DB15-CB0B-2FD7-D185E310B910}"/>
              </a:ext>
            </a:extLst>
          </p:cNvPr>
          <p:cNvSpPr>
            <a:spLocks noChangeArrowheads="1"/>
          </p:cNvSpPr>
          <p:nvPr/>
        </p:nvSpPr>
        <p:spPr bwMode="auto">
          <a:xfrm>
            <a:off x="1524000" y="160020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a:extLst>
              <a:ext uri="{FF2B5EF4-FFF2-40B4-BE49-F238E27FC236}">
                <a16:creationId xmlns:a16="http://schemas.microsoft.com/office/drawing/2014/main" id="{A4F8A549-CA1B-EB9A-F1FF-B958FE62827D}"/>
              </a:ext>
            </a:extLst>
          </p:cNvPr>
          <p:cNvSpPr>
            <a:spLocks noChangeArrowheads="1"/>
          </p:cNvSpPr>
          <p:nvPr/>
        </p:nvSpPr>
        <p:spPr bwMode="auto">
          <a:xfrm>
            <a:off x="1703389" y="1148744"/>
            <a:ext cx="4986337" cy="4216027"/>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3200" b="1">
                <a:solidFill>
                  <a:srgbClr val="7030A0"/>
                </a:solidFill>
                <a:effectLst>
                  <a:outerShdw blurRad="38100" dist="38100" dir="2700000" algn="tl">
                    <a:srgbClr val="C0C0C0"/>
                  </a:outerShdw>
                </a:effectLst>
                <a:cs typeface="Times New Roman" panose="02020603050405020304" pitchFamily="18" charset="0"/>
              </a:rPr>
              <a:t>11.- </a:t>
            </a:r>
            <a:r>
              <a:rPr lang="es-ES" sz="3200" b="1" u="sng">
                <a:solidFill>
                  <a:srgbClr val="7030A0"/>
                </a:solidFill>
                <a:effectLst>
                  <a:outerShdw blurRad="38100" dist="38100" dir="2700000" algn="tl">
                    <a:srgbClr val="C0C0C0"/>
                  </a:outerShdw>
                </a:effectLst>
                <a:cs typeface="Times New Roman" panose="02020603050405020304" pitchFamily="18" charset="0"/>
              </a:rPr>
              <a:t>Brazo flexionado y contraído</a:t>
            </a:r>
            <a:r>
              <a:rPr lang="es-ES" sz="3200" b="1">
                <a:solidFill>
                  <a:srgbClr val="7030A0"/>
                </a:solidFill>
                <a:effectLst>
                  <a:outerShdw blurRad="38100" dist="38100" dir="2700000" algn="tl">
                    <a:srgbClr val="C0C0C0"/>
                  </a:outerShdw>
                </a:effectLst>
                <a:cs typeface="Times New Roman" panose="02020603050405020304" pitchFamily="18" charset="0"/>
              </a:rPr>
              <a:t>: Es el perímetro máximo del brazo contraído voluntariamente. El brazo flexionado a 45º grado con los codos a la altura de los hombros, contrayendo el bíceps.</a:t>
            </a:r>
          </a:p>
        </p:txBody>
      </p:sp>
      <p:pic>
        <p:nvPicPr>
          <p:cNvPr id="87043" name="Picture 2">
            <a:extLst>
              <a:ext uri="{FF2B5EF4-FFF2-40B4-BE49-F238E27FC236}">
                <a16:creationId xmlns:a16="http://schemas.microsoft.com/office/drawing/2014/main" id="{A6659B38-F6B1-C99C-7792-858A64FBEDA4}"/>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959601" y="1412876"/>
            <a:ext cx="3097213" cy="3706813"/>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7044" name="Rectangle 3">
            <a:extLst>
              <a:ext uri="{FF2B5EF4-FFF2-40B4-BE49-F238E27FC236}">
                <a16:creationId xmlns:a16="http://schemas.microsoft.com/office/drawing/2014/main" id="{953DDF09-BD26-CCA0-AE38-CD01C2BA3C2C}"/>
              </a:ext>
            </a:extLst>
          </p:cNvPr>
          <p:cNvSpPr>
            <a:spLocks noChangeArrowheads="1"/>
          </p:cNvSpPr>
          <p:nvPr/>
        </p:nvSpPr>
        <p:spPr bwMode="auto">
          <a:xfrm>
            <a:off x="1524000" y="1590675"/>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AutoShape 1">
            <a:extLst>
              <a:ext uri="{FF2B5EF4-FFF2-40B4-BE49-F238E27FC236}">
                <a16:creationId xmlns:a16="http://schemas.microsoft.com/office/drawing/2014/main" id="{09312A58-F36F-304C-3A82-6A9F6C53E6CB}"/>
              </a:ext>
            </a:extLst>
          </p:cNvPr>
          <p:cNvSpPr>
            <a:spLocks noChangeArrowheads="1"/>
          </p:cNvSpPr>
          <p:nvPr/>
        </p:nvSpPr>
        <p:spPr bwMode="auto">
          <a:xfrm>
            <a:off x="2643188" y="260351"/>
            <a:ext cx="4824412" cy="1368425"/>
          </a:xfrm>
          <a:prstGeom prst="flowChartMultidocument">
            <a:avLst/>
          </a:prstGeom>
          <a:solidFill>
            <a:srgbClr val="00B8FF"/>
          </a:solidFill>
          <a:ln w="9360">
            <a:solidFill>
              <a:srgbClr val="000000"/>
            </a:solidFill>
            <a:round/>
            <a:headEnd/>
            <a:tailEnd/>
          </a:ln>
          <a:effec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endParaRPr lang="es-ES" sz="2400" b="1">
              <a:solidFill>
                <a:srgbClr val="FFC000"/>
              </a:solidFill>
              <a:effectLst>
                <a:outerShdw blurRad="38100" dist="38100" dir="2700000" algn="tl">
                  <a:srgbClr val="000000"/>
                </a:outerShdw>
              </a:effectLst>
            </a:endParaRPr>
          </a:p>
          <a:p>
            <a:pPr algn="ctr" eaLnBrk="1">
              <a:lnSpc>
                <a:spcPct val="93000"/>
              </a:lnSpc>
              <a:buSzPct val="100000"/>
              <a:defRPr/>
            </a:pPr>
            <a:r>
              <a:rPr lang="es-ES" sz="2400" b="1">
                <a:solidFill>
                  <a:srgbClr val="FFC000"/>
                </a:solidFill>
                <a:effectLst>
                  <a:outerShdw blurRad="38100" dist="38100" dir="2700000" algn="tl">
                    <a:srgbClr val="000000"/>
                  </a:outerShdw>
                </a:effectLst>
              </a:rPr>
              <a:t>PLIEGUES CUTÁNEOS.</a:t>
            </a:r>
          </a:p>
        </p:txBody>
      </p:sp>
      <p:sp>
        <p:nvSpPr>
          <p:cNvPr id="43010" name="Rectangle 2">
            <a:extLst>
              <a:ext uri="{FF2B5EF4-FFF2-40B4-BE49-F238E27FC236}">
                <a16:creationId xmlns:a16="http://schemas.microsoft.com/office/drawing/2014/main" id="{9B27174C-7064-1E41-832B-9977D727836A}"/>
              </a:ext>
            </a:extLst>
          </p:cNvPr>
          <p:cNvSpPr>
            <a:spLocks noChangeArrowheads="1"/>
          </p:cNvSpPr>
          <p:nvPr/>
        </p:nvSpPr>
        <p:spPr bwMode="auto">
          <a:xfrm>
            <a:off x="1978025" y="2204384"/>
            <a:ext cx="4478338" cy="3300135"/>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3200" b="1">
                <a:solidFill>
                  <a:srgbClr val="262699"/>
                </a:solidFill>
                <a:effectLst>
                  <a:outerShdw blurRad="38100" dist="38100" dir="2700000" algn="tl">
                    <a:srgbClr val="C0C0C0"/>
                  </a:outerShdw>
                </a:effectLst>
                <a:cs typeface="Times New Roman" panose="02020603050405020304" pitchFamily="18" charset="0"/>
              </a:rPr>
              <a:t>1.- </a:t>
            </a:r>
            <a:r>
              <a:rPr lang="es-ES" sz="3200" b="1" u="sng">
                <a:solidFill>
                  <a:srgbClr val="262699"/>
                </a:solidFill>
                <a:effectLst>
                  <a:outerShdw blurRad="38100" dist="38100" dir="2700000" algn="tl">
                    <a:srgbClr val="C0C0C0"/>
                  </a:outerShdw>
                </a:effectLst>
                <a:cs typeface="Times New Roman" panose="02020603050405020304" pitchFamily="18" charset="0"/>
              </a:rPr>
              <a:t>Subescapular</a:t>
            </a:r>
            <a:r>
              <a:rPr lang="es-ES" sz="3200" b="1">
                <a:solidFill>
                  <a:srgbClr val="262699"/>
                </a:solidFill>
                <a:effectLst>
                  <a:outerShdw blurRad="38100" dist="38100" dir="2700000" algn="tl">
                    <a:srgbClr val="C0C0C0"/>
                  </a:outerShdw>
                </a:effectLst>
                <a:cs typeface="Times New Roman" panose="02020603050405020304" pitchFamily="18" charset="0"/>
              </a:rPr>
              <a:t>: El pliegue cutáneo se localiza siguiendo clivaje natural de la piel, justo en el ángulo inferior de la escápula.</a:t>
            </a:r>
          </a:p>
        </p:txBody>
      </p:sp>
      <p:pic>
        <p:nvPicPr>
          <p:cNvPr id="89092" name="Picture 3">
            <a:extLst>
              <a:ext uri="{FF2B5EF4-FFF2-40B4-BE49-F238E27FC236}">
                <a16:creationId xmlns:a16="http://schemas.microsoft.com/office/drawing/2014/main" id="{956F5A49-3DBD-1E36-AEAB-82813D6E326C}"/>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980239" y="2205039"/>
            <a:ext cx="3076575" cy="3297237"/>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9093" name="Rectangle 4">
            <a:extLst>
              <a:ext uri="{FF2B5EF4-FFF2-40B4-BE49-F238E27FC236}">
                <a16:creationId xmlns:a16="http://schemas.microsoft.com/office/drawing/2014/main" id="{A6F65EE7-1E0B-0242-5F24-C654605EB687}"/>
              </a:ext>
            </a:extLst>
          </p:cNvPr>
          <p:cNvSpPr>
            <a:spLocks noChangeArrowheads="1"/>
          </p:cNvSpPr>
          <p:nvPr/>
        </p:nvSpPr>
        <p:spPr bwMode="auto">
          <a:xfrm>
            <a:off x="1524000" y="15430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1CB2F9C-AB74-9448-65D3-35663A3F63C8}"/>
              </a:ext>
            </a:extLst>
          </p:cNvPr>
          <p:cNvSpPr>
            <a:spLocks noGrp="1"/>
          </p:cNvSpPr>
          <p:nvPr>
            <p:ph type="dt" sz="quarter" idx="10"/>
          </p:nvPr>
        </p:nvSpPr>
        <p:spPr/>
        <p:txBody>
          <a:bodyPr/>
          <a:lstStyle/>
          <a:p>
            <a:pPr>
              <a:defRPr/>
            </a:pPr>
            <a:r>
              <a:rPr lang="es-ES"/>
              <a:t>17/03/15</a:t>
            </a:r>
          </a:p>
        </p:txBody>
      </p:sp>
      <p:pic>
        <p:nvPicPr>
          <p:cNvPr id="12291" name="Imagen 3">
            <a:extLst>
              <a:ext uri="{FF2B5EF4-FFF2-40B4-BE49-F238E27FC236}">
                <a16:creationId xmlns:a16="http://schemas.microsoft.com/office/drawing/2014/main" id="{DF0701F5-C11E-6EEA-81C4-57EC3FD5A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a:extLst>
              <a:ext uri="{FF2B5EF4-FFF2-40B4-BE49-F238E27FC236}">
                <a16:creationId xmlns:a16="http://schemas.microsoft.com/office/drawing/2014/main" id="{80C5C2F2-7792-D6C5-48A1-6A6657CBDC17}"/>
              </a:ext>
            </a:extLst>
          </p:cNvPr>
          <p:cNvSpPr>
            <a:spLocks noChangeArrowheads="1"/>
          </p:cNvSpPr>
          <p:nvPr/>
        </p:nvSpPr>
        <p:spPr bwMode="auto">
          <a:xfrm>
            <a:off x="1847850" y="447675"/>
            <a:ext cx="4535488" cy="2078038"/>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2800" b="1">
                <a:solidFill>
                  <a:srgbClr val="262699"/>
                </a:solidFill>
                <a:effectLst>
                  <a:outerShdw blurRad="38100" dist="38100" dir="2700000" algn="tl">
                    <a:srgbClr val="C0C0C0"/>
                  </a:outerShdw>
                </a:effectLst>
                <a:cs typeface="Times New Roman" panose="02020603050405020304" pitchFamily="18" charset="0"/>
              </a:rPr>
              <a:t>2.- </a:t>
            </a:r>
            <a:r>
              <a:rPr lang="es-ES" sz="2800" b="1" u="sng">
                <a:solidFill>
                  <a:srgbClr val="262699"/>
                </a:solidFill>
                <a:effectLst>
                  <a:outerShdw blurRad="38100" dist="38100" dir="2700000" algn="tl">
                    <a:srgbClr val="C0C0C0"/>
                  </a:outerShdw>
                </a:effectLst>
                <a:cs typeface="Times New Roman" panose="02020603050405020304" pitchFamily="18" charset="0"/>
              </a:rPr>
              <a:t>Tríceps</a:t>
            </a:r>
            <a:r>
              <a:rPr lang="es-ES" sz="2800" b="1">
                <a:solidFill>
                  <a:srgbClr val="262699"/>
                </a:solidFill>
                <a:effectLst>
                  <a:outerShdw blurRad="38100" dist="38100" dir="2700000" algn="tl">
                    <a:srgbClr val="C0C0C0"/>
                  </a:outerShdw>
                </a:effectLst>
                <a:cs typeface="Times New Roman" panose="02020603050405020304" pitchFamily="18" charset="0"/>
              </a:rPr>
              <a:t>: Localizado en la distancia media entre el acromio y el radial, en la parte posterior del brazo.</a:t>
            </a:r>
          </a:p>
        </p:txBody>
      </p:sp>
      <p:pic>
        <p:nvPicPr>
          <p:cNvPr id="91139" name="Picture 2">
            <a:extLst>
              <a:ext uri="{FF2B5EF4-FFF2-40B4-BE49-F238E27FC236}">
                <a16:creationId xmlns:a16="http://schemas.microsoft.com/office/drawing/2014/main" id="{541F4F96-990D-69A5-4C1E-EF2740D334A3}"/>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816725" y="431800"/>
            <a:ext cx="3170238" cy="244475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1140" name="Rectangle 3">
            <a:extLst>
              <a:ext uri="{FF2B5EF4-FFF2-40B4-BE49-F238E27FC236}">
                <a16:creationId xmlns:a16="http://schemas.microsoft.com/office/drawing/2014/main" id="{0E381EE9-2419-782B-854E-0E87D5E42E77}"/>
              </a:ext>
            </a:extLst>
          </p:cNvPr>
          <p:cNvSpPr>
            <a:spLocks noChangeArrowheads="1"/>
          </p:cNvSpPr>
          <p:nvPr/>
        </p:nvSpPr>
        <p:spPr bwMode="auto">
          <a:xfrm>
            <a:off x="1524000" y="148590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44036" name="Rectangle 4">
            <a:extLst>
              <a:ext uri="{FF2B5EF4-FFF2-40B4-BE49-F238E27FC236}">
                <a16:creationId xmlns:a16="http://schemas.microsoft.com/office/drawing/2014/main" id="{E7EA4848-D072-C3F6-E8FE-28E3AC10F5D1}"/>
              </a:ext>
            </a:extLst>
          </p:cNvPr>
          <p:cNvSpPr>
            <a:spLocks noChangeArrowheads="1"/>
          </p:cNvSpPr>
          <p:nvPr/>
        </p:nvSpPr>
        <p:spPr bwMode="auto">
          <a:xfrm>
            <a:off x="1847851" y="2875354"/>
            <a:ext cx="4752975" cy="3701271"/>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2800" b="1">
                <a:solidFill>
                  <a:srgbClr val="262699"/>
                </a:solidFill>
                <a:effectLst>
                  <a:outerShdw blurRad="38100" dist="38100" dir="2700000" algn="tl">
                    <a:srgbClr val="C0C0C0"/>
                  </a:outerShdw>
                </a:effectLst>
                <a:cs typeface="Times New Roman" panose="02020603050405020304" pitchFamily="18" charset="0"/>
              </a:rPr>
              <a:t>3.- </a:t>
            </a:r>
            <a:r>
              <a:rPr lang="es-ES" sz="2800" b="1" u="sng">
                <a:solidFill>
                  <a:srgbClr val="262699"/>
                </a:solidFill>
                <a:effectLst>
                  <a:outerShdw blurRad="38100" dist="38100" dir="2700000" algn="tl">
                    <a:srgbClr val="C0C0C0"/>
                  </a:outerShdw>
                </a:effectLst>
                <a:cs typeface="Times New Roman" panose="02020603050405020304" pitchFamily="18" charset="0"/>
              </a:rPr>
              <a:t>Bíceps</a:t>
            </a:r>
            <a:r>
              <a:rPr lang="es-ES" sz="2800" b="1">
                <a:solidFill>
                  <a:srgbClr val="262699"/>
                </a:solidFill>
                <a:effectLst>
                  <a:outerShdw blurRad="38100" dist="38100" dir="2700000" algn="tl">
                    <a:srgbClr val="C0C0C0"/>
                  </a:outerShdw>
                </a:effectLst>
                <a:cs typeface="Times New Roman" panose="02020603050405020304" pitchFamily="18" charset="0"/>
              </a:rPr>
              <a:t>: El pliegue cutáneo se toma sobre la parte ventral del bíceps braquial al nivel marcado para el pliegue cutáneo tricipital y alineado con el borde anterior del proceso acromial y la fosa antecubital.</a:t>
            </a:r>
          </a:p>
        </p:txBody>
      </p:sp>
      <p:pic>
        <p:nvPicPr>
          <p:cNvPr id="91142" name="Picture 5">
            <a:extLst>
              <a:ext uri="{FF2B5EF4-FFF2-40B4-BE49-F238E27FC236}">
                <a16:creationId xmlns:a16="http://schemas.microsoft.com/office/drawing/2014/main" id="{47A3489E-2828-3E1F-5ED1-F3A482ED86DF}"/>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7104063" y="3068639"/>
            <a:ext cx="2882900" cy="3240087"/>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1143" name="Rectangle 6">
            <a:extLst>
              <a:ext uri="{FF2B5EF4-FFF2-40B4-BE49-F238E27FC236}">
                <a16:creationId xmlns:a16="http://schemas.microsoft.com/office/drawing/2014/main" id="{3C1A5860-56CF-94E0-7AC1-4609ADD40F5D}"/>
              </a:ext>
            </a:extLst>
          </p:cNvPr>
          <p:cNvSpPr>
            <a:spLocks noChangeArrowheads="1"/>
          </p:cNvSpPr>
          <p:nvPr/>
        </p:nvSpPr>
        <p:spPr bwMode="auto">
          <a:xfrm>
            <a:off x="1524000" y="163830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a:extLst>
              <a:ext uri="{FF2B5EF4-FFF2-40B4-BE49-F238E27FC236}">
                <a16:creationId xmlns:a16="http://schemas.microsoft.com/office/drawing/2014/main" id="{41AA7835-B8E8-C5E5-BEA1-C27F0D373ED5}"/>
              </a:ext>
            </a:extLst>
          </p:cNvPr>
          <p:cNvSpPr>
            <a:spLocks noChangeArrowheads="1"/>
          </p:cNvSpPr>
          <p:nvPr/>
        </p:nvSpPr>
        <p:spPr bwMode="auto">
          <a:xfrm rot="10800000" flipV="1">
            <a:off x="1704976" y="609601"/>
            <a:ext cx="4176713" cy="2098675"/>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2800" b="1" dirty="0">
                <a:solidFill>
                  <a:srgbClr val="262699"/>
                </a:solidFill>
                <a:effectLst>
                  <a:outerShdw blurRad="38100" dist="38100" dir="2700000" algn="tl">
                    <a:srgbClr val="C0C0C0"/>
                  </a:outerShdw>
                </a:effectLst>
                <a:cs typeface="Times New Roman" panose="02020603050405020304" pitchFamily="18" charset="0"/>
              </a:rPr>
              <a:t>4.- </a:t>
            </a:r>
            <a:r>
              <a:rPr lang="es-ES" sz="2800" b="1" u="sng" dirty="0">
                <a:solidFill>
                  <a:srgbClr val="262699"/>
                </a:solidFill>
                <a:effectLst>
                  <a:outerShdw blurRad="38100" dist="38100" dir="2700000" algn="tl">
                    <a:srgbClr val="C0C0C0"/>
                  </a:outerShdw>
                </a:effectLst>
                <a:cs typeface="Times New Roman" panose="02020603050405020304" pitchFamily="18" charset="0"/>
              </a:rPr>
              <a:t>Pectoral</a:t>
            </a:r>
            <a:r>
              <a:rPr lang="es-ES" sz="2800" b="1" dirty="0">
                <a:solidFill>
                  <a:srgbClr val="262699"/>
                </a:solidFill>
                <a:effectLst>
                  <a:outerShdw blurRad="38100" dist="38100" dir="2700000" algn="tl">
                    <a:srgbClr val="C0C0C0"/>
                  </a:outerShdw>
                </a:effectLst>
                <a:cs typeface="Times New Roman" panose="02020603050405020304" pitchFamily="18" charset="0"/>
              </a:rPr>
              <a:t>: El pliegue cutáneo se toma en el punto medio entre la línea axilar anterior y el telio.</a:t>
            </a:r>
          </a:p>
        </p:txBody>
      </p:sp>
      <p:pic>
        <p:nvPicPr>
          <p:cNvPr id="93187" name="Picture 2">
            <a:extLst>
              <a:ext uri="{FF2B5EF4-FFF2-40B4-BE49-F238E27FC236}">
                <a16:creationId xmlns:a16="http://schemas.microsoft.com/office/drawing/2014/main" id="{C1B47812-9523-A928-E6E7-D319D32DEB65}"/>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219825" y="438150"/>
            <a:ext cx="3117850" cy="232410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3188" name="Rectangle 3">
            <a:extLst>
              <a:ext uri="{FF2B5EF4-FFF2-40B4-BE49-F238E27FC236}">
                <a16:creationId xmlns:a16="http://schemas.microsoft.com/office/drawing/2014/main" id="{DCEF1B6B-B6CA-4302-1669-C27C1A859FC4}"/>
              </a:ext>
            </a:extLst>
          </p:cNvPr>
          <p:cNvSpPr>
            <a:spLocks noChangeArrowheads="1"/>
          </p:cNvSpPr>
          <p:nvPr/>
        </p:nvSpPr>
        <p:spPr bwMode="auto">
          <a:xfrm>
            <a:off x="1524000" y="160020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45060" name="Rectangle 4">
            <a:extLst>
              <a:ext uri="{FF2B5EF4-FFF2-40B4-BE49-F238E27FC236}">
                <a16:creationId xmlns:a16="http://schemas.microsoft.com/office/drawing/2014/main" id="{0177C320-1996-91DB-4113-A620A301FF20}"/>
              </a:ext>
            </a:extLst>
          </p:cNvPr>
          <p:cNvSpPr>
            <a:spLocks noChangeArrowheads="1"/>
          </p:cNvSpPr>
          <p:nvPr/>
        </p:nvSpPr>
        <p:spPr bwMode="auto">
          <a:xfrm>
            <a:off x="1722439" y="3331223"/>
            <a:ext cx="4448175" cy="2499018"/>
          </a:xfrm>
          <a:prstGeom prst="rect">
            <a:avLst/>
          </a:prstGeom>
          <a:noFill/>
          <a:ln>
            <a:noFill/>
          </a:ln>
          <a:effec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2800" b="1">
                <a:solidFill>
                  <a:srgbClr val="262699"/>
                </a:solidFill>
                <a:effectLst>
                  <a:outerShdw blurRad="38100" dist="38100" dir="2700000" algn="tl">
                    <a:srgbClr val="C0C0C0"/>
                  </a:outerShdw>
                </a:effectLst>
                <a:cs typeface="Times New Roman" panose="02020603050405020304" pitchFamily="18" charset="0"/>
              </a:rPr>
              <a:t>5.- Suprailíaco (Durnin): El pliegue cutáneo se toma en la línea axilar media y justo por encima de la cresta ilíaca.</a:t>
            </a:r>
          </a:p>
        </p:txBody>
      </p:sp>
      <p:pic>
        <p:nvPicPr>
          <p:cNvPr id="93190" name="Picture 5">
            <a:extLst>
              <a:ext uri="{FF2B5EF4-FFF2-40B4-BE49-F238E27FC236}">
                <a16:creationId xmlns:a16="http://schemas.microsoft.com/office/drawing/2014/main" id="{FB30E4E2-9DD4-EAD2-54F3-2D0B521792EE}"/>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6816725" y="3332164"/>
            <a:ext cx="2520950" cy="3000375"/>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3191" name="Rectangle 6">
            <a:extLst>
              <a:ext uri="{FF2B5EF4-FFF2-40B4-BE49-F238E27FC236}">
                <a16:creationId xmlns:a16="http://schemas.microsoft.com/office/drawing/2014/main" id="{E740A5BE-B74C-6DCF-024D-F104EBFAB69E}"/>
              </a:ext>
            </a:extLst>
          </p:cNvPr>
          <p:cNvSpPr>
            <a:spLocks noChangeArrowheads="1"/>
          </p:cNvSpPr>
          <p:nvPr/>
        </p:nvSpPr>
        <p:spPr bwMode="auto">
          <a:xfrm>
            <a:off x="1524000" y="1819275"/>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1">
            <a:extLst>
              <a:ext uri="{FF2B5EF4-FFF2-40B4-BE49-F238E27FC236}">
                <a16:creationId xmlns:a16="http://schemas.microsoft.com/office/drawing/2014/main" id="{356C7666-639F-1FC9-542C-1A7ADB435BF1}"/>
              </a:ext>
            </a:extLst>
          </p:cNvPr>
          <p:cNvSpPr txBox="1">
            <a:spLocks noChangeArrowheads="1"/>
          </p:cNvSpPr>
          <p:nvPr/>
        </p:nvSpPr>
        <p:spPr bwMode="auto">
          <a:xfrm>
            <a:off x="1919289" y="404814"/>
            <a:ext cx="2268537" cy="377825"/>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2000" b="1">
                <a:solidFill>
                  <a:srgbClr val="262699"/>
                </a:solidFill>
                <a:effectLst>
                  <a:outerShdw blurRad="38100" dist="38100" dir="2700000" algn="tl">
                    <a:srgbClr val="C0C0C0"/>
                  </a:outerShdw>
                </a:effectLst>
              </a:rPr>
              <a:t>Axilar medio</a:t>
            </a:r>
          </a:p>
        </p:txBody>
      </p:sp>
      <p:pic>
        <p:nvPicPr>
          <p:cNvPr id="95235" name="Picture 2">
            <a:extLst>
              <a:ext uri="{FF2B5EF4-FFF2-40B4-BE49-F238E27FC236}">
                <a16:creationId xmlns:a16="http://schemas.microsoft.com/office/drawing/2014/main" id="{FD70847B-327D-D724-06ED-6ABABFF93E88}"/>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919289" y="782638"/>
            <a:ext cx="2052637" cy="207010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3" name="Rectangle 3">
            <a:extLst>
              <a:ext uri="{FF2B5EF4-FFF2-40B4-BE49-F238E27FC236}">
                <a16:creationId xmlns:a16="http://schemas.microsoft.com/office/drawing/2014/main" id="{DEA914A8-A15A-CBEB-1185-FFF75632BF69}"/>
              </a:ext>
            </a:extLst>
          </p:cNvPr>
          <p:cNvSpPr>
            <a:spLocks noChangeArrowheads="1"/>
          </p:cNvSpPr>
          <p:nvPr/>
        </p:nvSpPr>
        <p:spPr bwMode="auto">
          <a:xfrm>
            <a:off x="4418014" y="406401"/>
            <a:ext cx="2384425" cy="377825"/>
          </a:xfrm>
          <a:prstGeom prst="rect">
            <a:avLst/>
          </a:prstGeom>
          <a:noFill/>
          <a:ln>
            <a:noFill/>
          </a:ln>
          <a:effec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000" b="1">
                <a:solidFill>
                  <a:srgbClr val="262699"/>
                </a:solidFill>
                <a:effectLst>
                  <a:outerShdw blurRad="38100" dist="38100" dir="2700000" algn="tl">
                    <a:srgbClr val="C0C0C0"/>
                  </a:outerShdw>
                </a:effectLst>
              </a:rPr>
              <a:t>Suprailio-espinal: </a:t>
            </a:r>
          </a:p>
        </p:txBody>
      </p:sp>
      <p:pic>
        <p:nvPicPr>
          <p:cNvPr id="95237" name="Picture 4">
            <a:extLst>
              <a:ext uri="{FF2B5EF4-FFF2-40B4-BE49-F238E27FC236}">
                <a16:creationId xmlns:a16="http://schemas.microsoft.com/office/drawing/2014/main" id="{FC463AD1-6C19-00A7-4A1B-77E88167354A}"/>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4673600" y="863600"/>
            <a:ext cx="1873250" cy="1989138"/>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5" name="Text Box 5">
            <a:extLst>
              <a:ext uri="{FF2B5EF4-FFF2-40B4-BE49-F238E27FC236}">
                <a16:creationId xmlns:a16="http://schemas.microsoft.com/office/drawing/2014/main" id="{3DAC19A6-AE3D-41A2-8B18-4F5C024B6EFC}"/>
              </a:ext>
            </a:extLst>
          </p:cNvPr>
          <p:cNvSpPr txBox="1">
            <a:spLocks noChangeArrowheads="1"/>
          </p:cNvSpPr>
          <p:nvPr/>
        </p:nvSpPr>
        <p:spPr bwMode="auto">
          <a:xfrm>
            <a:off x="7558088" y="404814"/>
            <a:ext cx="1998662" cy="377825"/>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2000" b="1">
                <a:solidFill>
                  <a:srgbClr val="262699"/>
                </a:solidFill>
                <a:effectLst>
                  <a:outerShdw blurRad="38100" dist="38100" dir="2700000" algn="tl">
                    <a:srgbClr val="C0C0C0"/>
                  </a:outerShdw>
                </a:effectLst>
              </a:rPr>
              <a:t>Abdominal</a:t>
            </a:r>
          </a:p>
        </p:txBody>
      </p:sp>
      <p:pic>
        <p:nvPicPr>
          <p:cNvPr id="95239" name="Picture 6">
            <a:extLst>
              <a:ext uri="{FF2B5EF4-FFF2-40B4-BE49-F238E27FC236}">
                <a16:creationId xmlns:a16="http://schemas.microsoft.com/office/drawing/2014/main" id="{63B7E70A-2DA1-08AF-D376-845DE5291706}"/>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7751764" y="820738"/>
            <a:ext cx="1609725" cy="2144712"/>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7" name="Text Box 7">
            <a:extLst>
              <a:ext uri="{FF2B5EF4-FFF2-40B4-BE49-F238E27FC236}">
                <a16:creationId xmlns:a16="http://schemas.microsoft.com/office/drawing/2014/main" id="{CCA1D08D-93D3-ACE5-633A-59FB508EAB9E}"/>
              </a:ext>
            </a:extLst>
          </p:cNvPr>
          <p:cNvSpPr txBox="1">
            <a:spLocks noChangeArrowheads="1"/>
          </p:cNvSpPr>
          <p:nvPr/>
        </p:nvSpPr>
        <p:spPr bwMode="auto">
          <a:xfrm>
            <a:off x="2135189" y="3213101"/>
            <a:ext cx="1836737" cy="377825"/>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000" b="1">
                <a:solidFill>
                  <a:srgbClr val="262699"/>
                </a:solidFill>
                <a:effectLst>
                  <a:outerShdw blurRad="38100" dist="38100" dir="2700000" algn="tl">
                    <a:srgbClr val="C0C0C0"/>
                  </a:outerShdw>
                </a:effectLst>
              </a:rPr>
              <a:t>Muslo medial</a:t>
            </a:r>
          </a:p>
        </p:txBody>
      </p:sp>
      <p:pic>
        <p:nvPicPr>
          <p:cNvPr id="95241" name="Picture 8">
            <a:extLst>
              <a:ext uri="{FF2B5EF4-FFF2-40B4-BE49-F238E27FC236}">
                <a16:creationId xmlns:a16="http://schemas.microsoft.com/office/drawing/2014/main" id="{A2EDE2F5-08B9-F768-1397-0B60CA3B94C4}"/>
              </a:ext>
            </a:extLst>
          </p:cNvPr>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1971676" y="3789363"/>
            <a:ext cx="1820863" cy="2303462"/>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9" name="Text Box 9">
            <a:extLst>
              <a:ext uri="{FF2B5EF4-FFF2-40B4-BE49-F238E27FC236}">
                <a16:creationId xmlns:a16="http://schemas.microsoft.com/office/drawing/2014/main" id="{CE588CD0-6B3B-E21E-11DA-7D54979405A2}"/>
              </a:ext>
            </a:extLst>
          </p:cNvPr>
          <p:cNvSpPr txBox="1">
            <a:spLocks noChangeArrowheads="1"/>
          </p:cNvSpPr>
          <p:nvPr/>
        </p:nvSpPr>
        <p:spPr bwMode="auto">
          <a:xfrm>
            <a:off x="4454525" y="3213101"/>
            <a:ext cx="2357438" cy="377825"/>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000" b="1">
                <a:solidFill>
                  <a:srgbClr val="262699"/>
                </a:solidFill>
                <a:effectLst>
                  <a:outerShdw blurRad="38100" dist="38100" dir="2700000" algn="tl">
                    <a:srgbClr val="C0C0C0"/>
                  </a:outerShdw>
                </a:effectLst>
              </a:rPr>
              <a:t>Pantorrilla medial</a:t>
            </a:r>
          </a:p>
        </p:txBody>
      </p:sp>
      <p:pic>
        <p:nvPicPr>
          <p:cNvPr id="95243" name="Picture 10">
            <a:extLst>
              <a:ext uri="{FF2B5EF4-FFF2-40B4-BE49-F238E27FC236}">
                <a16:creationId xmlns:a16="http://schemas.microsoft.com/office/drawing/2014/main" id="{751B8DB7-64C6-FBAF-D519-E3CAD7D16C0B}"/>
              </a:ext>
            </a:extLst>
          </p:cNvPr>
          <p:cNvPicPr>
            <a:picLocks noChangeAspect="1" noChangeArrowheads="1"/>
          </p:cNvPicPr>
          <p:nvPr/>
        </p:nvPicPr>
        <p:blipFill>
          <a:blip r:embed="rId7">
            <a:grayscl/>
            <a:extLst>
              <a:ext uri="{28A0092B-C50C-407E-A947-70E740481C1C}">
                <a14:useLocalDpi xmlns:a14="http://schemas.microsoft.com/office/drawing/2010/main" val="0"/>
              </a:ext>
            </a:extLst>
          </a:blip>
          <a:srcRect/>
          <a:stretch>
            <a:fillRect/>
          </a:stretch>
        </p:blipFill>
        <p:spPr bwMode="auto">
          <a:xfrm>
            <a:off x="4576764" y="3933826"/>
            <a:ext cx="2217737" cy="2016125"/>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Box 1">
            <a:extLst>
              <a:ext uri="{FF2B5EF4-FFF2-40B4-BE49-F238E27FC236}">
                <a16:creationId xmlns:a16="http://schemas.microsoft.com/office/drawing/2014/main" id="{C36F48BB-D562-79F1-2F5F-B6A81895B133}"/>
              </a:ext>
            </a:extLst>
          </p:cNvPr>
          <p:cNvSpPr txBox="1">
            <a:spLocks noChangeArrowheads="1"/>
          </p:cNvSpPr>
          <p:nvPr/>
        </p:nvSpPr>
        <p:spPr bwMode="auto">
          <a:xfrm>
            <a:off x="3079750" y="290514"/>
            <a:ext cx="5113338" cy="490537"/>
          </a:xfrm>
          <a:prstGeom prst="rect">
            <a:avLst/>
          </a:prstGeom>
          <a:gradFill rotWithShape="0">
            <a:gsLst>
              <a:gs pos="0">
                <a:srgbClr val="E1E1FF"/>
              </a:gs>
              <a:gs pos="100000">
                <a:srgbClr val="9595FF"/>
              </a:gs>
            </a:gsLst>
            <a:lin ang="16200000" scaled="1"/>
          </a:gradFill>
          <a:ln w="9360">
            <a:solidFill>
              <a:srgbClr val="2E2ECB"/>
            </a:solidFill>
            <a:miter lim="800000"/>
            <a:headEnd/>
            <a:tailEnd/>
          </a:ln>
          <a:effectLst>
            <a:outerShdw dist="20160" dir="5400000" algn="ctr" rotWithShape="0">
              <a:srgbClr val="000000">
                <a:alpha val="38034"/>
              </a:srgbClr>
            </a:outerShdw>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2800" b="1">
                <a:solidFill>
                  <a:srgbClr val="7030A0"/>
                </a:solidFill>
                <a:effectLst>
                  <a:outerShdw blurRad="38100" dist="38100" dir="2700000" algn="tl">
                    <a:srgbClr val="000000"/>
                  </a:outerShdw>
                </a:effectLst>
              </a:rPr>
              <a:t>MEDIDAS DINÁMICAS.</a:t>
            </a:r>
          </a:p>
        </p:txBody>
      </p:sp>
      <p:sp>
        <p:nvSpPr>
          <p:cNvPr id="47106" name="Text Box 2">
            <a:extLst>
              <a:ext uri="{FF2B5EF4-FFF2-40B4-BE49-F238E27FC236}">
                <a16:creationId xmlns:a16="http://schemas.microsoft.com/office/drawing/2014/main" id="{BA173386-CC2F-DBCC-6B3C-6E1EB57B29D0}"/>
              </a:ext>
            </a:extLst>
          </p:cNvPr>
          <p:cNvSpPr txBox="1">
            <a:spLocks noChangeArrowheads="1"/>
          </p:cNvSpPr>
          <p:nvPr/>
        </p:nvSpPr>
        <p:spPr bwMode="auto">
          <a:xfrm>
            <a:off x="1774825" y="1125539"/>
            <a:ext cx="5257800" cy="5303837"/>
          </a:xfrm>
          <a:prstGeom prst="rect">
            <a:avLst/>
          </a:prstGeom>
          <a:noFill/>
          <a:ln>
            <a:noFill/>
          </a:ln>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DejaVu Sans" charset="0"/>
                <a:cs typeface="DejaVu Sans" charset="0"/>
              </a:defRPr>
            </a:lvl9pPr>
          </a:lstStyle>
          <a:p>
            <a:pPr eaLnBrk="1">
              <a:lnSpc>
                <a:spcPct val="93000"/>
              </a:lnSpc>
              <a:buSzPct val="100000"/>
              <a:defRPr/>
            </a:pPr>
            <a:r>
              <a:rPr lang="es-ES" sz="2800" b="1" u="sng" dirty="0">
                <a:solidFill>
                  <a:schemeClr val="accent2"/>
                </a:solidFill>
                <a:effectLst>
                  <a:outerShdw blurRad="38100" dist="38100" dir="2700000" algn="tl">
                    <a:srgbClr val="C0C0C0"/>
                  </a:outerShdw>
                </a:effectLst>
              </a:rPr>
              <a:t>Dinamometría</a:t>
            </a:r>
            <a:r>
              <a:rPr lang="es-ES" sz="2800" b="1" dirty="0">
                <a:solidFill>
                  <a:schemeClr val="accent2"/>
                </a:solidFill>
                <a:effectLst>
                  <a:outerShdw blurRad="38100" dist="38100" dir="2700000" algn="tl">
                    <a:srgbClr val="C0C0C0"/>
                  </a:outerShdw>
                </a:effectLst>
              </a:rPr>
              <a:t>. La medición de la dinamometría de mano se efectúa con el dinamómetro de mano, en posición antropométrica, con piernas al ancho de los hombros y los brazos al lado del cuerpo. Se realizan tres tomas, se selecciona la de mayor resultado.</a:t>
            </a:r>
          </a:p>
          <a:p>
            <a:pPr eaLnBrk="1">
              <a:lnSpc>
                <a:spcPct val="93000"/>
              </a:lnSpc>
              <a:buSzPct val="100000"/>
              <a:defRPr/>
            </a:pPr>
            <a:r>
              <a:rPr lang="es-ES" sz="2800" b="1" dirty="0">
                <a:solidFill>
                  <a:schemeClr val="accent2"/>
                </a:solidFill>
                <a:effectLst>
                  <a:outerShdw blurRad="38100" dist="38100" dir="2700000" algn="tl">
                    <a:srgbClr val="C0C0C0"/>
                  </a:outerShdw>
                </a:effectLst>
              </a:rPr>
              <a:t>La medida viene indicada por la aguja móvil en el arco de medida, entre 0 a 100 </a:t>
            </a:r>
            <a:r>
              <a:rPr lang="es-ES" sz="2800" b="1" dirty="0" err="1">
                <a:solidFill>
                  <a:schemeClr val="accent2"/>
                </a:solidFill>
                <a:effectLst>
                  <a:outerShdw blurRad="38100" dist="38100" dir="2700000" algn="tl">
                    <a:srgbClr val="C0C0C0"/>
                  </a:outerShdw>
                </a:effectLst>
              </a:rPr>
              <a:t>Kgf</a:t>
            </a:r>
            <a:r>
              <a:rPr lang="es-ES" sz="2800" b="1" dirty="0">
                <a:solidFill>
                  <a:schemeClr val="accent2"/>
                </a:solidFill>
                <a:effectLst>
                  <a:outerShdw blurRad="38100" dist="38100" dir="2700000" algn="tl">
                    <a:srgbClr val="C0C0C0"/>
                  </a:outerShdw>
                </a:effectLst>
              </a:rPr>
              <a:t>.</a:t>
            </a:r>
          </a:p>
        </p:txBody>
      </p:sp>
      <p:pic>
        <p:nvPicPr>
          <p:cNvPr id="97284" name="Picture 3">
            <a:extLst>
              <a:ext uri="{FF2B5EF4-FFF2-40B4-BE49-F238E27FC236}">
                <a16:creationId xmlns:a16="http://schemas.microsoft.com/office/drawing/2014/main" id="{437CA66C-7FB4-8018-6843-396F88088E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1" y="1412876"/>
            <a:ext cx="2665413" cy="45370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uadroTexto 3">
            <a:extLst>
              <a:ext uri="{FF2B5EF4-FFF2-40B4-BE49-F238E27FC236}">
                <a16:creationId xmlns:a16="http://schemas.microsoft.com/office/drawing/2014/main" id="{E1E3EBFA-9CE1-5735-2A59-51C8175A4014}"/>
              </a:ext>
            </a:extLst>
          </p:cNvPr>
          <p:cNvSpPr txBox="1">
            <a:spLocks noChangeArrowheads="1"/>
          </p:cNvSpPr>
          <p:nvPr/>
        </p:nvSpPr>
        <p:spPr bwMode="auto">
          <a:xfrm>
            <a:off x="2208213" y="2082700"/>
            <a:ext cx="7848600" cy="3512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50000"/>
              </a:lnSpc>
            </a:pPr>
            <a:r>
              <a:rPr lang="es-MX" sz="2800" dirty="0">
                <a:solidFill>
                  <a:srgbClr val="002060"/>
                </a:solidFill>
                <a:effectLst/>
                <a:latin typeface="Arial" panose="020B0604020202020204" pitchFamily="34" charset="0"/>
                <a:ea typeface="Calibri" panose="020F0502020204030204" pitchFamily="34" charset="0"/>
              </a:rPr>
              <a:t>Estudio del somatotipo, su importancia en la actividad física. Determinación e interpretación de los resultados. </a:t>
            </a:r>
            <a:r>
              <a:rPr lang="es-MX" sz="2800" dirty="0" err="1">
                <a:solidFill>
                  <a:srgbClr val="002060"/>
                </a:solidFill>
                <a:effectLst/>
                <a:latin typeface="Arial" panose="020B0604020202020204" pitchFamily="34" charset="0"/>
                <a:ea typeface="Calibri" panose="020F0502020204030204" pitchFamily="34" charset="0"/>
              </a:rPr>
              <a:t>Somatograma</a:t>
            </a:r>
            <a:r>
              <a:rPr lang="es-MX" sz="2800" dirty="0">
                <a:solidFill>
                  <a:srgbClr val="002060"/>
                </a:solidFill>
                <a:effectLst/>
                <a:latin typeface="Arial" panose="020B0604020202020204" pitchFamily="34" charset="0"/>
                <a:ea typeface="Calibri" panose="020F0502020204030204" pitchFamily="34" charset="0"/>
              </a:rPr>
              <a:t> y </a:t>
            </a:r>
            <a:r>
              <a:rPr lang="es-MX" sz="2800" dirty="0" err="1">
                <a:solidFill>
                  <a:srgbClr val="002060"/>
                </a:solidFill>
                <a:effectLst/>
                <a:latin typeface="Arial" panose="020B0604020202020204" pitchFamily="34" charset="0"/>
                <a:ea typeface="Calibri" panose="020F0502020204030204" pitchFamily="34" charset="0"/>
              </a:rPr>
              <a:t>somatoploteo</a:t>
            </a:r>
            <a:r>
              <a:rPr lang="es-MX" sz="2800" dirty="0">
                <a:solidFill>
                  <a:srgbClr val="002060"/>
                </a:solidFill>
                <a:effectLst/>
                <a:latin typeface="Arial" panose="020B0604020202020204" pitchFamily="34" charset="0"/>
                <a:ea typeface="Calibri" panose="020F0502020204030204" pitchFamily="34" charset="0"/>
              </a:rPr>
              <a:t>.</a:t>
            </a:r>
            <a:endParaRPr lang="es-ES_tradnl" altLang="es-ES" sz="4000" b="1" dirty="0">
              <a:solidFill>
                <a:srgbClr val="002060"/>
              </a:solidFill>
            </a:endParaRPr>
          </a:p>
          <a:p>
            <a:pPr>
              <a:lnSpc>
                <a:spcPct val="150000"/>
              </a:lnSpc>
            </a:pPr>
            <a:endParaRPr lang="es-ES_tradnl" altLang="es-ES" sz="4000" b="1" dirty="0">
              <a:solidFill>
                <a:srgbClr val="002060"/>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a:extLst>
              <a:ext uri="{FF2B5EF4-FFF2-40B4-BE49-F238E27FC236}">
                <a16:creationId xmlns:a16="http://schemas.microsoft.com/office/drawing/2014/main" id="{49A2697E-C599-CDD1-AC97-A2A186ED2B6B}"/>
              </a:ext>
            </a:extLst>
          </p:cNvPr>
          <p:cNvSpPr txBox="1">
            <a:spLocks noChangeArrowheads="1"/>
          </p:cNvSpPr>
          <p:nvPr/>
        </p:nvSpPr>
        <p:spPr bwMode="auto">
          <a:xfrm>
            <a:off x="4008439" y="202947"/>
            <a:ext cx="4103687"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3600" b="1" dirty="0">
                <a:solidFill>
                  <a:srgbClr val="FF0000"/>
                </a:solidFill>
                <a:effectLst>
                  <a:outerShdw blurRad="38100" dist="38100" dir="2700000" algn="tl">
                    <a:srgbClr val="000000"/>
                  </a:outerShdw>
                </a:effectLst>
              </a:rPr>
              <a:t>Somatotipo</a:t>
            </a:r>
          </a:p>
        </p:txBody>
      </p:sp>
      <p:sp>
        <p:nvSpPr>
          <p:cNvPr id="10242" name="Text Box 2">
            <a:extLst>
              <a:ext uri="{FF2B5EF4-FFF2-40B4-BE49-F238E27FC236}">
                <a16:creationId xmlns:a16="http://schemas.microsoft.com/office/drawing/2014/main" id="{4957AE76-F350-55AC-DB5B-D1A973E641D1}"/>
              </a:ext>
            </a:extLst>
          </p:cNvPr>
          <p:cNvSpPr txBox="1">
            <a:spLocks noChangeArrowheads="1"/>
          </p:cNvSpPr>
          <p:nvPr/>
        </p:nvSpPr>
        <p:spPr bwMode="auto">
          <a:xfrm>
            <a:off x="435590" y="634073"/>
            <a:ext cx="10920668" cy="583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nSpc>
                <a:spcPct val="150000"/>
              </a:lnSpc>
              <a:buClrTx/>
              <a:buFontTx/>
              <a:buNone/>
            </a:pPr>
            <a:r>
              <a:rPr lang="es-ES" altLang="es-ES" sz="2800" dirty="0">
                <a:solidFill>
                  <a:schemeClr val="tx1"/>
                </a:solidFill>
                <a:effectLst>
                  <a:outerShdw blurRad="38100" dist="38100" dir="2700000" algn="tl">
                    <a:srgbClr val="000000"/>
                  </a:outerShdw>
                </a:effectLst>
              </a:rPr>
              <a:t>Distintos modelos han surgido para clasificar el físico, los cuales dieron origen al sistema llamado </a:t>
            </a:r>
            <a:r>
              <a:rPr lang="es-ES" altLang="es-ES" sz="2800" u="sng" dirty="0">
                <a:solidFill>
                  <a:schemeClr val="tx2">
                    <a:lumMod val="50000"/>
                    <a:lumOff val="50000"/>
                  </a:schemeClr>
                </a:solidFill>
                <a:effectLst>
                  <a:outerShdw blurRad="38100" dist="38100" dir="2700000" algn="tl">
                    <a:srgbClr val="000000"/>
                  </a:outerShdw>
                </a:effectLst>
              </a:rPr>
              <a:t>somatotipo</a:t>
            </a:r>
            <a:r>
              <a:rPr lang="es-ES" altLang="es-ES" sz="2800" dirty="0">
                <a:solidFill>
                  <a:schemeClr val="tx1"/>
                </a:solidFill>
                <a:effectLst>
                  <a:outerShdw blurRad="38100" dist="38100" dir="2700000" algn="tl">
                    <a:srgbClr val="000000"/>
                  </a:outerShdw>
                </a:effectLst>
              </a:rPr>
              <a:t>.</a:t>
            </a:r>
          </a:p>
          <a:p>
            <a:pPr>
              <a:lnSpc>
                <a:spcPct val="150000"/>
              </a:lnSpc>
              <a:buClrTx/>
              <a:buFontTx/>
              <a:buNone/>
            </a:pPr>
            <a:r>
              <a:rPr lang="es-ES" altLang="es-ES" sz="2800" dirty="0">
                <a:solidFill>
                  <a:schemeClr val="tx1"/>
                </a:solidFill>
                <a:effectLst>
                  <a:outerShdw blurRad="38100" dist="38100" dir="2700000" algn="tl">
                    <a:srgbClr val="000000"/>
                  </a:outerShdw>
                </a:effectLst>
              </a:rPr>
              <a:t>Modelo actual: somatotipo de Heath-Carter.</a:t>
            </a:r>
          </a:p>
          <a:p>
            <a:pPr>
              <a:lnSpc>
                <a:spcPct val="150000"/>
              </a:lnSpc>
              <a:buClrTx/>
              <a:buFontTx/>
              <a:buNone/>
            </a:pPr>
            <a:r>
              <a:rPr lang="es-ES" altLang="es-ES" sz="2800" dirty="0">
                <a:solidFill>
                  <a:schemeClr val="tx1"/>
                </a:solidFill>
                <a:effectLst>
                  <a:outerShdw blurRad="38100" dist="38100" dir="2700000" algn="tl">
                    <a:srgbClr val="000000"/>
                  </a:outerShdw>
                </a:effectLst>
              </a:rPr>
              <a:t>Se creía por muchos investigadores que el somatotipo de un individuo era fijo o genético, pero hoy la visión del mismo es totalmente dinámica, relacionado con el fenotipo, por lo tanto, sensible al crecimiento, envejecimiento, ejercicio y nutrición.</a:t>
            </a:r>
          </a:p>
          <a:p>
            <a:pPr>
              <a:lnSpc>
                <a:spcPct val="150000"/>
              </a:lnSpc>
              <a:buClrTx/>
              <a:buFontTx/>
              <a:buNone/>
            </a:pPr>
            <a:r>
              <a:rPr lang="es-ES" altLang="es-ES" sz="2800" dirty="0">
                <a:solidFill>
                  <a:schemeClr val="tx1"/>
                </a:solidFill>
                <a:effectLst>
                  <a:outerShdw blurRad="38100" dist="38100" dir="2700000" algn="tl">
                    <a:srgbClr val="000000"/>
                  </a:outerShdw>
                </a:effectLst>
              </a:rPr>
              <a:t>Brinda una cuantificación de la forma y de la composición actual del cuerpo de un individuo.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1">
            <a:extLst>
              <a:ext uri="{FF2B5EF4-FFF2-40B4-BE49-F238E27FC236}">
                <a16:creationId xmlns:a16="http://schemas.microsoft.com/office/drawing/2014/main" id="{9348B204-18B6-69FB-3A4D-B17D98A5271A}"/>
              </a:ext>
            </a:extLst>
          </p:cNvPr>
          <p:cNvSpPr txBox="1">
            <a:spLocks noChangeArrowheads="1"/>
          </p:cNvSpPr>
          <p:nvPr/>
        </p:nvSpPr>
        <p:spPr bwMode="auto">
          <a:xfrm>
            <a:off x="908154" y="224402"/>
            <a:ext cx="10929885" cy="6443753"/>
          </a:xfrm>
          <a:prstGeom prst="rect">
            <a:avLst/>
          </a:prstGeom>
          <a:gradFill rotWithShape="0">
            <a:gsLst>
              <a:gs pos="0">
                <a:srgbClr val="9595FF"/>
              </a:gs>
              <a:gs pos="100000">
                <a:srgbClr val="E1E1FF"/>
              </a:gs>
            </a:gsLst>
            <a:lin ang="16200000" scaled="1"/>
          </a:gradFill>
          <a:ln w="9360">
            <a:solidFill>
              <a:srgbClr val="2E2ECB"/>
            </a:solidFill>
            <a:miter lim="800000"/>
            <a:headEnd/>
            <a:tailEnd/>
          </a:ln>
          <a:effectLst>
            <a:outerShdw dist="20160" dir="5400000" algn="ctr" rotWithShape="0">
              <a:srgbClr val="000000">
                <a:alpha val="38034"/>
              </a:srgbClr>
            </a:outerShdw>
          </a:effec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nSpc>
                <a:spcPct val="150000"/>
              </a:lnSpc>
              <a:buClrTx/>
              <a:buFontTx/>
              <a:buNone/>
            </a:pPr>
            <a:r>
              <a:rPr lang="es-ES" altLang="es-ES" sz="4000" b="1" dirty="0">
                <a:solidFill>
                  <a:srgbClr val="000000"/>
                </a:solidFill>
                <a:effectLst>
                  <a:outerShdw blurRad="38100" dist="38100" dir="2700000" algn="tl">
                    <a:srgbClr val="FFFFFF"/>
                  </a:outerShdw>
                </a:effectLst>
              </a:rPr>
              <a:t>El </a:t>
            </a:r>
            <a:r>
              <a:rPr lang="es-ES" altLang="es-ES" sz="4000" b="1" u="sng" dirty="0">
                <a:solidFill>
                  <a:schemeClr val="tx2">
                    <a:lumMod val="50000"/>
                    <a:lumOff val="50000"/>
                  </a:schemeClr>
                </a:solidFill>
                <a:effectLst>
                  <a:outerShdw blurRad="38100" dist="38100" dir="2700000" algn="tl">
                    <a:srgbClr val="000000"/>
                  </a:outerShdw>
                </a:effectLst>
              </a:rPr>
              <a:t>somatotipo</a:t>
            </a:r>
            <a:r>
              <a:rPr lang="es-ES" altLang="es-ES" sz="4000" b="1" dirty="0">
                <a:solidFill>
                  <a:srgbClr val="000000"/>
                </a:solidFill>
                <a:effectLst>
                  <a:outerShdw blurRad="38100" dist="38100" dir="2700000" algn="tl">
                    <a:srgbClr val="FFFFFF"/>
                  </a:outerShdw>
                </a:effectLst>
              </a:rPr>
              <a:t> es una técnica antropométrica de gran valor para describir y analizar las variaciones de la figura humana.</a:t>
            </a:r>
          </a:p>
          <a:p>
            <a:pPr>
              <a:lnSpc>
                <a:spcPct val="150000"/>
              </a:lnSpc>
              <a:buClrTx/>
              <a:buFontTx/>
              <a:buNone/>
            </a:pPr>
            <a:r>
              <a:rPr lang="es-ES" altLang="es-ES" sz="4000" b="1" dirty="0">
                <a:solidFill>
                  <a:srgbClr val="000000"/>
                </a:solidFill>
                <a:effectLst>
                  <a:outerShdw blurRad="38100" dist="38100" dir="2700000" algn="tl">
                    <a:srgbClr val="FFFFFF"/>
                  </a:outerShdw>
                </a:effectLst>
              </a:rPr>
              <a:t>Define formas a partir de las características morfológicas del sujeto.</a:t>
            </a:r>
          </a:p>
          <a:p>
            <a:pPr>
              <a:lnSpc>
                <a:spcPct val="150000"/>
              </a:lnSpc>
              <a:buClrTx/>
              <a:buFontTx/>
              <a:buNone/>
            </a:pPr>
            <a:endParaRPr lang="es-ES" altLang="es-ES" sz="4000" b="1" dirty="0">
              <a:solidFill>
                <a:srgbClr val="000000"/>
              </a:solidFill>
              <a:effectLst>
                <a:outerShdw blurRad="38100" dist="38100" dir="2700000" algn="tl">
                  <a:srgbClr val="FFFFFF"/>
                </a:outerShdw>
              </a:effectLs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1">
            <a:extLst>
              <a:ext uri="{FF2B5EF4-FFF2-40B4-BE49-F238E27FC236}">
                <a16:creationId xmlns:a16="http://schemas.microsoft.com/office/drawing/2014/main" id="{84F26E7B-9112-6A45-E249-CB62BC46C551}"/>
              </a:ext>
            </a:extLst>
          </p:cNvPr>
          <p:cNvSpPr txBox="1">
            <a:spLocks noChangeArrowheads="1"/>
          </p:cNvSpPr>
          <p:nvPr/>
        </p:nvSpPr>
        <p:spPr bwMode="auto">
          <a:xfrm>
            <a:off x="383458" y="188913"/>
            <a:ext cx="11572568" cy="64779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just">
              <a:lnSpc>
                <a:spcPct val="150000"/>
              </a:lnSpc>
              <a:buClrTx/>
              <a:buFontTx/>
              <a:buNone/>
            </a:pPr>
            <a:r>
              <a:rPr lang="es-ES" altLang="es-ES" sz="2800" dirty="0">
                <a:solidFill>
                  <a:schemeClr val="tx2">
                    <a:lumMod val="75000"/>
                    <a:lumOff val="25000"/>
                  </a:schemeClr>
                </a:solidFill>
                <a:effectLst>
                  <a:outerShdw blurRad="38100" dist="38100" dir="2700000" algn="tl">
                    <a:srgbClr val="000000"/>
                  </a:outerShdw>
                </a:effectLst>
              </a:rPr>
              <a:t>El somatotipo está expresado en una calificación de 3 números que representan los componentes endomórficos, mesomórfico y </a:t>
            </a:r>
            <a:r>
              <a:rPr lang="es-ES" altLang="es-ES" sz="2800" dirty="0" err="1">
                <a:solidFill>
                  <a:schemeClr val="tx2">
                    <a:lumMod val="75000"/>
                    <a:lumOff val="25000"/>
                  </a:schemeClr>
                </a:solidFill>
                <a:effectLst>
                  <a:outerShdw blurRad="38100" dist="38100" dir="2700000" algn="tl">
                    <a:srgbClr val="000000"/>
                  </a:outerShdw>
                </a:effectLst>
              </a:rPr>
              <a:t>ectomórfico</a:t>
            </a:r>
            <a:r>
              <a:rPr lang="es-ES" altLang="es-ES" sz="2800" dirty="0">
                <a:solidFill>
                  <a:schemeClr val="tx2">
                    <a:lumMod val="75000"/>
                    <a:lumOff val="25000"/>
                  </a:schemeClr>
                </a:solidFill>
                <a:effectLst>
                  <a:outerShdw blurRad="38100" dist="38100" dir="2700000" algn="tl">
                    <a:srgbClr val="000000"/>
                  </a:outerShdw>
                </a:effectLst>
              </a:rPr>
              <a:t>. </a:t>
            </a:r>
          </a:p>
          <a:p>
            <a:pPr algn="just">
              <a:lnSpc>
                <a:spcPct val="150000"/>
              </a:lnSpc>
              <a:buFont typeface="Times New Roman" panose="02020603050405020304" pitchFamily="18" charset="0"/>
              <a:buBlip>
                <a:blip r:embed="rId3"/>
              </a:buBlip>
            </a:pPr>
            <a:r>
              <a:rPr lang="es-ES" altLang="es-ES" sz="2800" dirty="0">
                <a:solidFill>
                  <a:schemeClr val="tx1"/>
                </a:solidFill>
                <a:effectLst>
                  <a:outerShdw blurRad="38100" dist="38100" dir="2700000" algn="tl">
                    <a:srgbClr val="000000"/>
                  </a:outerShdw>
                </a:effectLst>
              </a:rPr>
              <a:t> El endomorfismo representa la adiposidad relativa, por lo cual, de forma indirecta, brinda información sobre la mayor o menor presencia de grasa, es decir, de la delgadez o gordura relativa.</a:t>
            </a:r>
          </a:p>
          <a:p>
            <a:pPr algn="just">
              <a:lnSpc>
                <a:spcPct val="150000"/>
              </a:lnSpc>
              <a:buFont typeface="Times New Roman" panose="02020603050405020304" pitchFamily="18" charset="0"/>
              <a:buBlip>
                <a:blip r:embed="rId3"/>
              </a:buBlip>
            </a:pPr>
            <a:r>
              <a:rPr lang="es-ES" altLang="es-ES" sz="2800" dirty="0">
                <a:solidFill>
                  <a:schemeClr val="tx1"/>
                </a:solidFill>
                <a:effectLst>
                  <a:outerShdw blurRad="38100" dist="38100" dir="2700000" algn="tl">
                    <a:srgbClr val="000000"/>
                  </a:outerShdw>
                </a:effectLst>
              </a:rPr>
              <a:t> El </a:t>
            </a:r>
            <a:r>
              <a:rPr lang="es-ES" altLang="es-ES" sz="2800" dirty="0" err="1">
                <a:solidFill>
                  <a:schemeClr val="tx1"/>
                </a:solidFill>
                <a:effectLst>
                  <a:outerShdw blurRad="38100" dist="38100" dir="2700000" algn="tl">
                    <a:srgbClr val="000000"/>
                  </a:outerShdw>
                </a:effectLst>
              </a:rPr>
              <a:t>mesomorfismo</a:t>
            </a:r>
            <a:r>
              <a:rPr lang="es-ES" altLang="es-ES" sz="2800" dirty="0">
                <a:solidFill>
                  <a:schemeClr val="tx1"/>
                </a:solidFill>
                <a:effectLst>
                  <a:outerShdw blurRad="38100" dist="38100" dir="2700000" algn="tl">
                    <a:srgbClr val="000000"/>
                  </a:outerShdw>
                </a:effectLst>
              </a:rPr>
              <a:t> representa la robustez o desarrollo músculo-esquelético relativa, dando una referencia con respecto a la masa muscular y también la masa ósea, siendo por lo tanto un indicador de la masa magra (libre de grasa).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a:extLst>
              <a:ext uri="{FF2B5EF4-FFF2-40B4-BE49-F238E27FC236}">
                <a16:creationId xmlns:a16="http://schemas.microsoft.com/office/drawing/2014/main" id="{46F56EE7-4FC8-CC02-B3C3-D9B825C61E05}"/>
              </a:ext>
            </a:extLst>
          </p:cNvPr>
          <p:cNvSpPr txBox="1">
            <a:spLocks noChangeArrowheads="1"/>
          </p:cNvSpPr>
          <p:nvPr/>
        </p:nvSpPr>
        <p:spPr bwMode="auto">
          <a:xfrm>
            <a:off x="719340" y="620714"/>
            <a:ext cx="10931886" cy="49778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279400" indent="-279400">
              <a:tabLst>
                <a:tab pos="279400" algn="l"/>
                <a:tab pos="736600" algn="l"/>
                <a:tab pos="1193800" algn="l"/>
                <a:tab pos="1651000" algn="l"/>
                <a:tab pos="2108200" algn="l"/>
                <a:tab pos="2565400" algn="l"/>
                <a:tab pos="3022600" algn="l"/>
                <a:tab pos="3479800" algn="l"/>
                <a:tab pos="3937000" algn="l"/>
                <a:tab pos="4394200" algn="l"/>
                <a:tab pos="4851400" algn="l"/>
                <a:tab pos="5308600" algn="l"/>
                <a:tab pos="5765800" algn="l"/>
                <a:tab pos="6223000" algn="l"/>
                <a:tab pos="6680200" algn="l"/>
                <a:tab pos="7137400" algn="l"/>
                <a:tab pos="7594600" algn="l"/>
                <a:tab pos="8051800" algn="l"/>
                <a:tab pos="8509000" algn="l"/>
                <a:tab pos="8966200" algn="l"/>
                <a:tab pos="9423400" algn="l"/>
              </a:tabLst>
              <a:defRPr>
                <a:solidFill>
                  <a:srgbClr val="FFFFFF"/>
                </a:solidFill>
                <a:latin typeface="Arial" panose="020B0604020202020204" pitchFamily="34" charset="0"/>
                <a:cs typeface="DejaVu Sans" charset="0"/>
              </a:defRPr>
            </a:lvl1pPr>
            <a:lvl2pPr>
              <a:tabLst>
                <a:tab pos="279400" algn="l"/>
                <a:tab pos="736600" algn="l"/>
                <a:tab pos="1193800" algn="l"/>
                <a:tab pos="1651000" algn="l"/>
                <a:tab pos="2108200" algn="l"/>
                <a:tab pos="2565400" algn="l"/>
                <a:tab pos="3022600" algn="l"/>
                <a:tab pos="3479800" algn="l"/>
                <a:tab pos="3937000" algn="l"/>
                <a:tab pos="4394200" algn="l"/>
                <a:tab pos="4851400" algn="l"/>
                <a:tab pos="5308600" algn="l"/>
                <a:tab pos="5765800" algn="l"/>
                <a:tab pos="6223000" algn="l"/>
                <a:tab pos="6680200" algn="l"/>
                <a:tab pos="7137400" algn="l"/>
                <a:tab pos="7594600" algn="l"/>
                <a:tab pos="8051800" algn="l"/>
                <a:tab pos="8509000" algn="l"/>
                <a:tab pos="8966200" algn="l"/>
                <a:tab pos="9423400" algn="l"/>
              </a:tabLst>
              <a:defRPr>
                <a:solidFill>
                  <a:srgbClr val="FFFFFF"/>
                </a:solidFill>
                <a:latin typeface="Arial" panose="020B0604020202020204" pitchFamily="34" charset="0"/>
                <a:cs typeface="DejaVu Sans" charset="0"/>
              </a:defRPr>
            </a:lvl2pPr>
            <a:lvl3pPr>
              <a:tabLst>
                <a:tab pos="279400" algn="l"/>
                <a:tab pos="736600" algn="l"/>
                <a:tab pos="1193800" algn="l"/>
                <a:tab pos="1651000" algn="l"/>
                <a:tab pos="2108200" algn="l"/>
                <a:tab pos="2565400" algn="l"/>
                <a:tab pos="3022600" algn="l"/>
                <a:tab pos="3479800" algn="l"/>
                <a:tab pos="3937000" algn="l"/>
                <a:tab pos="4394200" algn="l"/>
                <a:tab pos="4851400" algn="l"/>
                <a:tab pos="5308600" algn="l"/>
                <a:tab pos="5765800" algn="l"/>
                <a:tab pos="6223000" algn="l"/>
                <a:tab pos="6680200" algn="l"/>
                <a:tab pos="7137400" algn="l"/>
                <a:tab pos="7594600" algn="l"/>
                <a:tab pos="8051800" algn="l"/>
                <a:tab pos="8509000" algn="l"/>
                <a:tab pos="8966200" algn="l"/>
                <a:tab pos="9423400" algn="l"/>
              </a:tabLst>
              <a:defRPr>
                <a:solidFill>
                  <a:srgbClr val="FFFFFF"/>
                </a:solidFill>
                <a:latin typeface="Arial" panose="020B0604020202020204" pitchFamily="34" charset="0"/>
                <a:cs typeface="DejaVu Sans" charset="0"/>
              </a:defRPr>
            </a:lvl3pPr>
            <a:lvl4pPr>
              <a:tabLst>
                <a:tab pos="279400" algn="l"/>
                <a:tab pos="736600" algn="l"/>
                <a:tab pos="1193800" algn="l"/>
                <a:tab pos="1651000" algn="l"/>
                <a:tab pos="2108200" algn="l"/>
                <a:tab pos="2565400" algn="l"/>
                <a:tab pos="3022600" algn="l"/>
                <a:tab pos="3479800" algn="l"/>
                <a:tab pos="3937000" algn="l"/>
                <a:tab pos="4394200" algn="l"/>
                <a:tab pos="4851400" algn="l"/>
                <a:tab pos="5308600" algn="l"/>
                <a:tab pos="5765800" algn="l"/>
                <a:tab pos="6223000" algn="l"/>
                <a:tab pos="6680200" algn="l"/>
                <a:tab pos="7137400" algn="l"/>
                <a:tab pos="7594600" algn="l"/>
                <a:tab pos="8051800" algn="l"/>
                <a:tab pos="8509000" algn="l"/>
                <a:tab pos="8966200" algn="l"/>
                <a:tab pos="9423400" algn="l"/>
              </a:tabLst>
              <a:defRPr>
                <a:solidFill>
                  <a:srgbClr val="FFFFFF"/>
                </a:solidFill>
                <a:latin typeface="Arial" panose="020B0604020202020204" pitchFamily="34" charset="0"/>
                <a:cs typeface="DejaVu Sans" charset="0"/>
              </a:defRPr>
            </a:lvl4pPr>
            <a:lvl5pPr>
              <a:tabLst>
                <a:tab pos="279400" algn="l"/>
                <a:tab pos="736600" algn="l"/>
                <a:tab pos="1193800" algn="l"/>
                <a:tab pos="1651000" algn="l"/>
                <a:tab pos="2108200" algn="l"/>
                <a:tab pos="2565400" algn="l"/>
                <a:tab pos="3022600" algn="l"/>
                <a:tab pos="3479800" algn="l"/>
                <a:tab pos="3937000" algn="l"/>
                <a:tab pos="4394200" algn="l"/>
                <a:tab pos="4851400" algn="l"/>
                <a:tab pos="5308600" algn="l"/>
                <a:tab pos="5765800" algn="l"/>
                <a:tab pos="6223000" algn="l"/>
                <a:tab pos="6680200" algn="l"/>
                <a:tab pos="7137400" algn="l"/>
                <a:tab pos="7594600" algn="l"/>
                <a:tab pos="8051800" algn="l"/>
                <a:tab pos="8509000" algn="l"/>
                <a:tab pos="8966200" algn="l"/>
                <a:tab pos="94234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9400" algn="l"/>
                <a:tab pos="736600" algn="l"/>
                <a:tab pos="1193800" algn="l"/>
                <a:tab pos="1651000" algn="l"/>
                <a:tab pos="2108200" algn="l"/>
                <a:tab pos="2565400" algn="l"/>
                <a:tab pos="3022600" algn="l"/>
                <a:tab pos="3479800" algn="l"/>
                <a:tab pos="3937000" algn="l"/>
                <a:tab pos="4394200" algn="l"/>
                <a:tab pos="4851400" algn="l"/>
                <a:tab pos="5308600" algn="l"/>
                <a:tab pos="5765800" algn="l"/>
                <a:tab pos="6223000" algn="l"/>
                <a:tab pos="6680200" algn="l"/>
                <a:tab pos="7137400" algn="l"/>
                <a:tab pos="7594600" algn="l"/>
                <a:tab pos="8051800" algn="l"/>
                <a:tab pos="8509000" algn="l"/>
                <a:tab pos="8966200" algn="l"/>
                <a:tab pos="94234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9400" algn="l"/>
                <a:tab pos="736600" algn="l"/>
                <a:tab pos="1193800" algn="l"/>
                <a:tab pos="1651000" algn="l"/>
                <a:tab pos="2108200" algn="l"/>
                <a:tab pos="2565400" algn="l"/>
                <a:tab pos="3022600" algn="l"/>
                <a:tab pos="3479800" algn="l"/>
                <a:tab pos="3937000" algn="l"/>
                <a:tab pos="4394200" algn="l"/>
                <a:tab pos="4851400" algn="l"/>
                <a:tab pos="5308600" algn="l"/>
                <a:tab pos="5765800" algn="l"/>
                <a:tab pos="6223000" algn="l"/>
                <a:tab pos="6680200" algn="l"/>
                <a:tab pos="7137400" algn="l"/>
                <a:tab pos="7594600" algn="l"/>
                <a:tab pos="8051800" algn="l"/>
                <a:tab pos="8509000" algn="l"/>
                <a:tab pos="8966200" algn="l"/>
                <a:tab pos="94234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9400" algn="l"/>
                <a:tab pos="736600" algn="l"/>
                <a:tab pos="1193800" algn="l"/>
                <a:tab pos="1651000" algn="l"/>
                <a:tab pos="2108200" algn="l"/>
                <a:tab pos="2565400" algn="l"/>
                <a:tab pos="3022600" algn="l"/>
                <a:tab pos="3479800" algn="l"/>
                <a:tab pos="3937000" algn="l"/>
                <a:tab pos="4394200" algn="l"/>
                <a:tab pos="4851400" algn="l"/>
                <a:tab pos="5308600" algn="l"/>
                <a:tab pos="5765800" algn="l"/>
                <a:tab pos="6223000" algn="l"/>
                <a:tab pos="6680200" algn="l"/>
                <a:tab pos="7137400" algn="l"/>
                <a:tab pos="7594600" algn="l"/>
                <a:tab pos="8051800" algn="l"/>
                <a:tab pos="8509000" algn="l"/>
                <a:tab pos="8966200" algn="l"/>
                <a:tab pos="94234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9400" algn="l"/>
                <a:tab pos="736600" algn="l"/>
                <a:tab pos="1193800" algn="l"/>
                <a:tab pos="1651000" algn="l"/>
                <a:tab pos="2108200" algn="l"/>
                <a:tab pos="2565400" algn="l"/>
                <a:tab pos="3022600" algn="l"/>
                <a:tab pos="3479800" algn="l"/>
                <a:tab pos="3937000" algn="l"/>
                <a:tab pos="4394200" algn="l"/>
                <a:tab pos="4851400" algn="l"/>
                <a:tab pos="5308600" algn="l"/>
                <a:tab pos="5765800" algn="l"/>
                <a:tab pos="6223000" algn="l"/>
                <a:tab pos="6680200" algn="l"/>
                <a:tab pos="7137400" algn="l"/>
                <a:tab pos="7594600" algn="l"/>
                <a:tab pos="8051800" algn="l"/>
                <a:tab pos="8509000" algn="l"/>
                <a:tab pos="8966200" algn="l"/>
                <a:tab pos="9423400" algn="l"/>
              </a:tabLst>
              <a:defRPr>
                <a:solidFill>
                  <a:srgbClr val="FFFFFF"/>
                </a:solidFill>
                <a:latin typeface="Arial" panose="020B0604020202020204" pitchFamily="34" charset="0"/>
                <a:cs typeface="DejaVu Sans" charset="0"/>
              </a:defRPr>
            </a:lvl9pPr>
          </a:lstStyle>
          <a:p>
            <a:pPr algn="just">
              <a:lnSpc>
                <a:spcPct val="150000"/>
              </a:lnSpc>
              <a:buFont typeface="Times New Roman" panose="02020603050405020304" pitchFamily="18" charset="0"/>
              <a:buBlip>
                <a:blip r:embed="rId3"/>
              </a:buBlip>
            </a:pPr>
            <a:r>
              <a:rPr lang="es-ES" altLang="es-ES" sz="3600" dirty="0">
                <a:solidFill>
                  <a:schemeClr val="tx1"/>
                </a:solidFill>
                <a:effectLst>
                  <a:outerShdw blurRad="38100" dist="38100" dir="2700000" algn="tl">
                    <a:srgbClr val="000000"/>
                  </a:outerShdw>
                </a:effectLst>
              </a:rPr>
              <a:t> El </a:t>
            </a:r>
            <a:r>
              <a:rPr lang="es-ES" altLang="es-ES" sz="3600" dirty="0" err="1">
                <a:solidFill>
                  <a:schemeClr val="tx1"/>
                </a:solidFill>
                <a:effectLst>
                  <a:outerShdw blurRad="38100" dist="38100" dir="2700000" algn="tl">
                    <a:srgbClr val="000000"/>
                  </a:outerShdw>
                </a:effectLst>
              </a:rPr>
              <a:t>ectomorfismo</a:t>
            </a:r>
            <a:r>
              <a:rPr lang="es-ES" altLang="es-ES" sz="3600" dirty="0">
                <a:solidFill>
                  <a:schemeClr val="tx1"/>
                </a:solidFill>
                <a:effectLst>
                  <a:outerShdw blurRad="38100" dist="38100" dir="2700000" algn="tl">
                    <a:srgbClr val="000000"/>
                  </a:outerShdw>
                </a:effectLst>
              </a:rPr>
              <a:t> representa la linealidad relativa o delgadez de un cuerpo, expresando el predominio o no de las medidas longitudinales (talla, longitudes segmentarias) sobre las medidas transversales (diámetros, perímetros).</a:t>
            </a:r>
          </a:p>
          <a:p>
            <a:pPr algn="just">
              <a:lnSpc>
                <a:spcPct val="150000"/>
              </a:lnSpc>
              <a:buClrTx/>
              <a:buFontTx/>
              <a:buNone/>
            </a:pPr>
            <a:endParaRPr lang="es-ES" altLang="es-ES" sz="3600" dirty="0">
              <a:solidFill>
                <a:schemeClr val="tx1"/>
              </a:solidFill>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a:extLst>
              <a:ext uri="{FF2B5EF4-FFF2-40B4-BE49-F238E27FC236}">
                <a16:creationId xmlns:a16="http://schemas.microsoft.com/office/drawing/2014/main" id="{351D7707-D80F-45A4-027A-FC8E3794AA2F}"/>
              </a:ext>
            </a:extLst>
          </p:cNvPr>
          <p:cNvSpPr txBox="1">
            <a:spLocks noChangeArrowheads="1"/>
          </p:cNvSpPr>
          <p:nvPr/>
        </p:nvSpPr>
        <p:spPr bwMode="auto">
          <a:xfrm>
            <a:off x="334297" y="276225"/>
            <a:ext cx="11464413" cy="5185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lnSpc>
                <a:spcPct val="150000"/>
              </a:lnSpc>
              <a:buClrTx/>
              <a:buFontTx/>
              <a:buNone/>
            </a:pPr>
            <a:r>
              <a:rPr lang="es-ES" altLang="es-ES" sz="2800" b="1" u="sng" dirty="0">
                <a:solidFill>
                  <a:schemeClr val="tx2">
                    <a:lumMod val="50000"/>
                    <a:lumOff val="50000"/>
                  </a:schemeClr>
                </a:solidFill>
                <a:effectLst>
                  <a:outerShdw blurRad="38100" dist="38100" dir="2700000" algn="tl">
                    <a:srgbClr val="000000"/>
                  </a:outerShdw>
                </a:effectLst>
              </a:rPr>
              <a:t>Utilidad del Somatotipo:</a:t>
            </a:r>
          </a:p>
          <a:p>
            <a:pPr algn="just">
              <a:lnSpc>
                <a:spcPct val="150000"/>
              </a:lnSpc>
              <a:buClrTx/>
              <a:buFontTx/>
              <a:buNone/>
            </a:pPr>
            <a:r>
              <a:rPr lang="es-ES" altLang="es-ES" sz="2800" b="1" dirty="0">
                <a:solidFill>
                  <a:schemeClr val="tx1"/>
                </a:solidFill>
                <a:effectLst>
                  <a:outerShdw blurRad="38100" dist="38100" dir="2700000" algn="tl">
                    <a:srgbClr val="000000"/>
                  </a:outerShdw>
                </a:effectLst>
              </a:rPr>
              <a:t>1-  Es un instrumento que puede caracterizar a poblaciones generalizadas o específicas.  Puede aplicarse exitosamente en todas las edades.</a:t>
            </a:r>
          </a:p>
          <a:p>
            <a:pPr algn="just">
              <a:lnSpc>
                <a:spcPct val="150000"/>
              </a:lnSpc>
              <a:buClrTx/>
              <a:buFontTx/>
              <a:buNone/>
            </a:pPr>
            <a:r>
              <a:rPr lang="es-ES" altLang="es-ES" sz="2800" b="1" dirty="0">
                <a:solidFill>
                  <a:schemeClr val="tx1"/>
                </a:solidFill>
                <a:effectLst>
                  <a:outerShdw blurRad="38100" dist="38100" dir="2700000" algn="tl">
                    <a:srgbClr val="000000"/>
                  </a:outerShdw>
                </a:effectLst>
              </a:rPr>
              <a:t>2- Es una herramienta útil para la detección del potencial atlético en el deporte escolar.</a:t>
            </a:r>
          </a:p>
          <a:p>
            <a:pPr algn="just">
              <a:lnSpc>
                <a:spcPct val="150000"/>
              </a:lnSpc>
              <a:buClrTx/>
              <a:buFontTx/>
              <a:buNone/>
            </a:pPr>
            <a:r>
              <a:rPr lang="es-ES" altLang="es-ES" sz="2800" b="1" dirty="0">
                <a:solidFill>
                  <a:schemeClr val="tx1"/>
                </a:solidFill>
                <a:effectLst>
                  <a:outerShdw blurRad="38100" dist="38100" dir="2700000" algn="tl">
                    <a:srgbClr val="000000"/>
                  </a:outerShdw>
                </a:effectLst>
              </a:rPr>
              <a:t>3- Provee  bases  de  referencias para el estudio de variables en la fisiología del ejercicio.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EE37BBE-82A4-D47E-525E-1A46D1EF74E5}"/>
              </a:ext>
            </a:extLst>
          </p:cNvPr>
          <p:cNvSpPr>
            <a:spLocks noGrp="1"/>
          </p:cNvSpPr>
          <p:nvPr>
            <p:ph type="dt" sz="quarter" idx="10"/>
          </p:nvPr>
        </p:nvSpPr>
        <p:spPr/>
        <p:txBody>
          <a:bodyPr/>
          <a:lstStyle/>
          <a:p>
            <a:pPr>
              <a:defRPr/>
            </a:pPr>
            <a:r>
              <a:rPr lang="es-ES"/>
              <a:t>17/03/15</a:t>
            </a:r>
          </a:p>
        </p:txBody>
      </p:sp>
      <p:pic>
        <p:nvPicPr>
          <p:cNvPr id="13315" name="Imagen 3">
            <a:extLst>
              <a:ext uri="{FF2B5EF4-FFF2-40B4-BE49-F238E27FC236}">
                <a16:creationId xmlns:a16="http://schemas.microsoft.com/office/drawing/2014/main" id="{B81A2543-EC7B-A6E1-60A6-F8672C1A48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5AAA92E-BDFB-1160-2B73-C25175FFDD60}"/>
              </a:ext>
            </a:extLst>
          </p:cNvPr>
          <p:cNvSpPr txBox="1"/>
          <p:nvPr/>
        </p:nvSpPr>
        <p:spPr>
          <a:xfrm>
            <a:off x="747250" y="149174"/>
            <a:ext cx="10903975" cy="5200847"/>
          </a:xfrm>
          <a:prstGeom prst="rect">
            <a:avLst/>
          </a:prstGeom>
          <a:noFill/>
        </p:spPr>
        <p:txBody>
          <a:bodyPr wrap="square">
            <a:spAutoFit/>
          </a:bodyPr>
          <a:lstStyle/>
          <a:p>
            <a:pPr algn="just">
              <a:lnSpc>
                <a:spcPct val="150000"/>
              </a:lnSpc>
              <a:buClrTx/>
              <a:buFontTx/>
              <a:buNone/>
            </a:pPr>
            <a:r>
              <a:rPr lang="es-ES" altLang="es-ES" sz="2800" b="1" dirty="0">
                <a:solidFill>
                  <a:schemeClr val="tx1"/>
                </a:solidFill>
                <a:effectLst>
                  <a:outerShdw blurRad="38100" dist="38100" dir="2700000" algn="tl">
                    <a:srgbClr val="000000"/>
                  </a:outerShdw>
                </a:effectLst>
              </a:rPr>
              <a:t>4- Puede  auxiliar  la  descripción  biológica del proceso de crecimiento, desarrollo y maduración del atleta en edad escolar,  así  como  el  proceso de  desentrenamiento del deportista en edad adulta.</a:t>
            </a:r>
          </a:p>
          <a:p>
            <a:pPr algn="just">
              <a:lnSpc>
                <a:spcPct val="150000"/>
              </a:lnSpc>
              <a:buClrTx/>
              <a:buFontTx/>
              <a:buNone/>
            </a:pPr>
            <a:r>
              <a:rPr lang="es-ES" altLang="es-ES" sz="2800" b="1" dirty="0">
                <a:solidFill>
                  <a:schemeClr val="tx1"/>
                </a:solidFill>
                <a:effectLst>
                  <a:outerShdw blurRad="38100" dist="38100" dir="2700000" algn="tl">
                    <a:srgbClr val="000000"/>
                  </a:outerShdw>
                </a:effectLst>
              </a:rPr>
              <a:t>5- Aporta una información valiosa para las recomendaciones dietéticas y nutricionales del deportista.</a:t>
            </a:r>
          </a:p>
          <a:p>
            <a:pPr algn="just">
              <a:lnSpc>
                <a:spcPct val="150000"/>
              </a:lnSpc>
              <a:buClrTx/>
              <a:buFontTx/>
              <a:buNone/>
            </a:pPr>
            <a:r>
              <a:rPr lang="es-ES" altLang="es-ES" sz="2800" b="1" dirty="0">
                <a:solidFill>
                  <a:schemeClr val="tx1"/>
                </a:solidFill>
                <a:effectLst>
                  <a:outerShdw blurRad="38100" dist="38100" dir="2700000" algn="tl">
                    <a:srgbClr val="000000"/>
                  </a:outerShdw>
                </a:effectLst>
              </a:rPr>
              <a:t>6- Es un instrumento útil en las evaluaciones de la aptitud física en función de la edad y sexo.</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4EC038-64E5-6EAF-E52E-B5BD1E6B8861}"/>
              </a:ext>
            </a:extLst>
          </p:cNvPr>
          <p:cNvSpPr>
            <a:spLocks noGrp="1"/>
          </p:cNvSpPr>
          <p:nvPr>
            <p:ph type="title"/>
          </p:nvPr>
        </p:nvSpPr>
        <p:spPr/>
        <p:txBody>
          <a:bodyPr/>
          <a:lstStyle/>
          <a:p>
            <a:r>
              <a:rPr lang="es-ES" b="1" dirty="0">
                <a:solidFill>
                  <a:srgbClr val="002060"/>
                </a:solidFill>
                <a:effectLst>
                  <a:outerShdw blurRad="38100" dist="38100" dir="2700000" algn="tl">
                    <a:srgbClr val="000000">
                      <a:alpha val="43137"/>
                    </a:srgbClr>
                  </a:outerShdw>
                </a:effectLst>
              </a:rPr>
              <a:t>Determinación del somatotipo</a:t>
            </a:r>
          </a:p>
        </p:txBody>
      </p:sp>
      <p:sp>
        <p:nvSpPr>
          <p:cNvPr id="3" name="Marcador de contenido 2">
            <a:extLst>
              <a:ext uri="{FF2B5EF4-FFF2-40B4-BE49-F238E27FC236}">
                <a16:creationId xmlns:a16="http://schemas.microsoft.com/office/drawing/2014/main" id="{DBDF0260-7261-69DB-23CF-827BA2EF36CD}"/>
              </a:ext>
            </a:extLst>
          </p:cNvPr>
          <p:cNvSpPr>
            <a:spLocks noGrp="1"/>
          </p:cNvSpPr>
          <p:nvPr>
            <p:ph idx="1"/>
          </p:nvPr>
        </p:nvSpPr>
        <p:spPr/>
        <p:txBody>
          <a:bodyPr>
            <a:normAutofit/>
          </a:bodyPr>
          <a:lstStyle/>
          <a:p>
            <a:r>
              <a:rPr lang="es-ES" sz="3200" dirty="0" err="1"/>
              <a:t>Endomorfia</a:t>
            </a:r>
            <a:r>
              <a:rPr lang="es-ES" sz="3200" dirty="0"/>
              <a:t>: </a:t>
            </a:r>
          </a:p>
          <a:p>
            <a:pPr marL="0" indent="0">
              <a:buNone/>
            </a:pPr>
            <a:r>
              <a:rPr lang="es-ES" sz="3200" dirty="0"/>
              <a:t>Se realiza la corrección del valor de la grasa mediante la siguiente fórmula: </a:t>
            </a:r>
          </a:p>
          <a:p>
            <a:pPr marL="0" indent="0">
              <a:buNone/>
            </a:pPr>
            <a:r>
              <a:rPr lang="es-ES" sz="3200" dirty="0" err="1"/>
              <a:t>Xc</a:t>
            </a:r>
            <a:r>
              <a:rPr lang="es-ES" sz="3200" dirty="0"/>
              <a:t>=X(170,18)/Talla</a:t>
            </a:r>
          </a:p>
          <a:p>
            <a:pPr marL="0" indent="0">
              <a:buNone/>
            </a:pPr>
            <a:r>
              <a:rPr lang="es-ES" sz="3200" dirty="0"/>
              <a:t>Donde: X=Sumatoria de los pliegues del tríceps, subescapular y suprailíaco.</a:t>
            </a:r>
          </a:p>
          <a:p>
            <a:pPr marL="0" indent="0">
              <a:buNone/>
            </a:pPr>
            <a:endParaRPr lang="es-ES" sz="3200" dirty="0"/>
          </a:p>
          <a:p>
            <a:pPr marL="0" indent="0">
              <a:buNone/>
            </a:pPr>
            <a:r>
              <a:rPr lang="es-ES" sz="3200" dirty="0"/>
              <a:t>ENDO= 0,1451(</a:t>
            </a:r>
            <a:r>
              <a:rPr lang="es-ES" sz="3200" dirty="0" err="1"/>
              <a:t>Xc</a:t>
            </a:r>
            <a:r>
              <a:rPr lang="es-ES" sz="3200" dirty="0"/>
              <a:t>) – 0,00068(</a:t>
            </a:r>
            <a:r>
              <a:rPr lang="es-ES" sz="3200" dirty="0" err="1"/>
              <a:t>Xc</a:t>
            </a:r>
            <a:r>
              <a:rPr lang="es-ES" sz="3200" dirty="0"/>
              <a:t>)2+0,0000014(</a:t>
            </a:r>
            <a:r>
              <a:rPr lang="es-ES" sz="3200" dirty="0" err="1"/>
              <a:t>Xc</a:t>
            </a:r>
            <a:r>
              <a:rPr lang="es-ES" sz="3200" dirty="0"/>
              <a:t>)3-07182</a:t>
            </a:r>
          </a:p>
        </p:txBody>
      </p:sp>
    </p:spTree>
    <p:extLst>
      <p:ext uri="{BB962C8B-B14F-4D97-AF65-F5344CB8AC3E}">
        <p14:creationId xmlns:p14="http://schemas.microsoft.com/office/powerpoint/2010/main" val="245664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a:extLst>
              <a:ext uri="{FF2B5EF4-FFF2-40B4-BE49-F238E27FC236}">
                <a16:creationId xmlns:a16="http://schemas.microsoft.com/office/drawing/2014/main" id="{813320C9-2B95-7ADB-8FAC-16CAE0BAEDBF}"/>
              </a:ext>
            </a:extLst>
          </p:cNvPr>
          <p:cNvSpPr txBox="1">
            <a:spLocks noChangeArrowheads="1"/>
          </p:cNvSpPr>
          <p:nvPr/>
        </p:nvSpPr>
        <p:spPr bwMode="auto">
          <a:xfrm>
            <a:off x="1774825" y="476250"/>
            <a:ext cx="8642350" cy="61884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400" b="1" u="sng" dirty="0" err="1">
                <a:solidFill>
                  <a:schemeClr val="tx2">
                    <a:lumMod val="75000"/>
                    <a:lumOff val="25000"/>
                  </a:schemeClr>
                </a:solidFill>
              </a:rPr>
              <a:t>Mesomorfia</a:t>
            </a:r>
            <a:endParaRPr lang="es-ES" altLang="es-ES" sz="2400" b="1" u="sng" dirty="0">
              <a:solidFill>
                <a:schemeClr val="tx2">
                  <a:lumMod val="75000"/>
                  <a:lumOff val="25000"/>
                </a:schemeClr>
              </a:solidFill>
            </a:endParaRPr>
          </a:p>
          <a:p>
            <a:pPr>
              <a:buClrTx/>
              <a:buFontTx/>
              <a:buNone/>
            </a:pPr>
            <a:r>
              <a:rPr lang="es-ES" altLang="es-ES" sz="2400" b="1" dirty="0">
                <a:solidFill>
                  <a:schemeClr val="tx1"/>
                </a:solidFill>
              </a:rPr>
              <a:t>            </a:t>
            </a:r>
            <a:r>
              <a:rPr lang="es-ES" altLang="es-ES" sz="2400" b="1" dirty="0" err="1">
                <a:solidFill>
                  <a:schemeClr val="tx1"/>
                </a:solidFill>
              </a:rPr>
              <a:t>Bc</a:t>
            </a:r>
            <a:r>
              <a:rPr lang="es-ES" altLang="es-ES" sz="2400" b="1" dirty="0">
                <a:solidFill>
                  <a:schemeClr val="tx1"/>
                </a:solidFill>
              </a:rPr>
              <a:t> = C.B.C - P.T </a:t>
            </a:r>
          </a:p>
          <a:p>
            <a:pPr>
              <a:buClrTx/>
              <a:buFontTx/>
              <a:buNone/>
            </a:pPr>
            <a:r>
              <a:rPr lang="es-ES" altLang="es-ES" sz="2400" b="1" dirty="0">
                <a:solidFill>
                  <a:schemeClr val="tx1"/>
                </a:solidFill>
              </a:rPr>
              <a:t>            Pc = CP - PP</a:t>
            </a:r>
          </a:p>
          <a:p>
            <a:pPr>
              <a:buClrTx/>
              <a:buFontTx/>
              <a:buNone/>
            </a:pPr>
            <a:r>
              <a:rPr lang="es-ES" altLang="es-ES" sz="2400" b="1" dirty="0">
                <a:solidFill>
                  <a:schemeClr val="tx1"/>
                </a:solidFill>
              </a:rPr>
              <a:t>   Donde </a:t>
            </a:r>
          </a:p>
          <a:p>
            <a:pPr>
              <a:buClrTx/>
              <a:buFontTx/>
              <a:buNone/>
            </a:pPr>
            <a:r>
              <a:rPr lang="es-ES" altLang="es-ES" sz="2400" b="1" dirty="0">
                <a:solidFill>
                  <a:schemeClr val="tx1"/>
                </a:solidFill>
              </a:rPr>
              <a:t>               </a:t>
            </a:r>
            <a:r>
              <a:rPr lang="es-ES" altLang="es-ES" sz="2400" b="1" dirty="0" err="1">
                <a:solidFill>
                  <a:schemeClr val="tx1"/>
                </a:solidFill>
              </a:rPr>
              <a:t>Bc</a:t>
            </a:r>
            <a:r>
              <a:rPr lang="es-ES" altLang="es-ES" sz="2400" b="1" dirty="0">
                <a:solidFill>
                  <a:schemeClr val="tx1"/>
                </a:solidFill>
              </a:rPr>
              <a:t>: Circunferencia corregida del brazo (cm)</a:t>
            </a:r>
          </a:p>
          <a:p>
            <a:pPr>
              <a:buClrTx/>
              <a:buFontTx/>
              <a:buNone/>
            </a:pPr>
            <a:r>
              <a:rPr lang="es-ES" altLang="es-ES" sz="2400" b="1" dirty="0">
                <a:solidFill>
                  <a:schemeClr val="tx1"/>
                </a:solidFill>
              </a:rPr>
              <a:t>               Pc:  circunferencia corregida de la pierna (cm)</a:t>
            </a:r>
          </a:p>
          <a:p>
            <a:pPr>
              <a:buClrTx/>
              <a:buFontTx/>
              <a:buNone/>
            </a:pPr>
            <a:r>
              <a:rPr lang="es-ES" altLang="es-ES" sz="2400" b="1" dirty="0">
                <a:solidFill>
                  <a:schemeClr val="tx1"/>
                </a:solidFill>
              </a:rPr>
              <a:t>               C.B.C = Circunferencia del brazo contraído (cm)</a:t>
            </a:r>
          </a:p>
          <a:p>
            <a:pPr>
              <a:buClrTx/>
              <a:buFontTx/>
              <a:buNone/>
            </a:pPr>
            <a:r>
              <a:rPr lang="es-ES" altLang="es-ES" sz="2400" b="1" dirty="0">
                <a:solidFill>
                  <a:schemeClr val="tx1"/>
                </a:solidFill>
              </a:rPr>
              <a:t>               P.T. = Pliegue del tríceps.</a:t>
            </a:r>
          </a:p>
          <a:p>
            <a:pPr>
              <a:buClrTx/>
              <a:buFontTx/>
              <a:buNone/>
            </a:pPr>
            <a:r>
              <a:rPr lang="es-ES" altLang="es-ES" sz="2400" b="1" dirty="0">
                <a:solidFill>
                  <a:schemeClr val="tx1"/>
                </a:solidFill>
              </a:rPr>
              <a:t>               C.P= Circunferencia de la pierna (cm)</a:t>
            </a:r>
          </a:p>
          <a:p>
            <a:pPr>
              <a:buClrTx/>
              <a:buFontTx/>
              <a:buNone/>
            </a:pPr>
            <a:r>
              <a:rPr lang="es-ES" altLang="es-ES" sz="2400" b="1" dirty="0">
                <a:solidFill>
                  <a:schemeClr val="tx1"/>
                </a:solidFill>
              </a:rPr>
              <a:t>               P.P.  =  Pliegue de la pantorrilla.</a:t>
            </a:r>
          </a:p>
          <a:p>
            <a:pPr>
              <a:buClrTx/>
              <a:buFontTx/>
              <a:buNone/>
            </a:pPr>
            <a:r>
              <a:rPr lang="es-ES" altLang="es-ES" sz="2000" b="1" dirty="0">
                <a:solidFill>
                  <a:schemeClr val="tx1"/>
                </a:solidFill>
              </a:rPr>
              <a:t>                  </a:t>
            </a:r>
            <a:r>
              <a:rPr lang="es-ES" altLang="es-ES" sz="2400" b="1" dirty="0">
                <a:solidFill>
                  <a:schemeClr val="tx1"/>
                </a:solidFill>
              </a:rPr>
              <a:t>E  =  Estatura (cm)</a:t>
            </a:r>
          </a:p>
          <a:p>
            <a:pPr>
              <a:buClrTx/>
              <a:buFontTx/>
              <a:buNone/>
            </a:pPr>
            <a:r>
              <a:rPr lang="es-ES" altLang="es-ES" sz="2000" b="1" dirty="0">
                <a:solidFill>
                  <a:schemeClr val="tx1"/>
                </a:solidFill>
              </a:rPr>
              <a:t>                  </a:t>
            </a:r>
            <a:r>
              <a:rPr lang="es-ES" altLang="es-ES" sz="2400" b="1" dirty="0">
                <a:solidFill>
                  <a:schemeClr val="tx1"/>
                </a:solidFill>
              </a:rPr>
              <a:t>U = Diámetro </a:t>
            </a:r>
            <a:r>
              <a:rPr lang="es-ES" altLang="es-ES" sz="2400" b="1" dirty="0" err="1">
                <a:solidFill>
                  <a:schemeClr val="tx1"/>
                </a:solidFill>
              </a:rPr>
              <a:t>biepicondilar</a:t>
            </a:r>
            <a:r>
              <a:rPr lang="es-ES" altLang="es-ES" sz="2400" b="1" dirty="0">
                <a:solidFill>
                  <a:schemeClr val="tx1"/>
                </a:solidFill>
              </a:rPr>
              <a:t> del húmero (cm)</a:t>
            </a:r>
          </a:p>
          <a:p>
            <a:pPr>
              <a:buClrTx/>
              <a:buFontTx/>
              <a:buNone/>
            </a:pPr>
            <a:r>
              <a:rPr lang="es-ES" altLang="es-ES" sz="2000" b="1" dirty="0">
                <a:solidFill>
                  <a:schemeClr val="tx1"/>
                </a:solidFill>
              </a:rPr>
              <a:t>                  </a:t>
            </a:r>
            <a:r>
              <a:rPr lang="es-ES" altLang="es-ES" sz="2400" b="1" dirty="0">
                <a:solidFill>
                  <a:schemeClr val="tx1"/>
                </a:solidFill>
              </a:rPr>
              <a:t>F = Diámetro </a:t>
            </a:r>
            <a:r>
              <a:rPr lang="es-ES" altLang="es-ES" sz="2400" b="1" dirty="0" err="1">
                <a:solidFill>
                  <a:schemeClr val="tx1"/>
                </a:solidFill>
              </a:rPr>
              <a:t>biepicondilar</a:t>
            </a:r>
            <a:r>
              <a:rPr lang="es-ES" altLang="es-ES" sz="2400" b="1" dirty="0">
                <a:solidFill>
                  <a:schemeClr val="tx1"/>
                </a:solidFill>
              </a:rPr>
              <a:t> del fémur (cm)</a:t>
            </a:r>
          </a:p>
          <a:p>
            <a:pPr>
              <a:buClrTx/>
              <a:buFontTx/>
              <a:buNone/>
            </a:pPr>
            <a:endParaRPr lang="es-ES" altLang="es-ES" sz="2000" b="1" dirty="0">
              <a:solidFill>
                <a:schemeClr val="tx1"/>
              </a:solidFill>
            </a:endParaRPr>
          </a:p>
          <a:p>
            <a:pPr>
              <a:buClrTx/>
              <a:buFontTx/>
              <a:buNone/>
            </a:pPr>
            <a:r>
              <a:rPr lang="es-ES" altLang="es-ES" sz="2000" b="1" dirty="0">
                <a:solidFill>
                  <a:schemeClr val="tx1"/>
                </a:solidFill>
              </a:rPr>
              <a:t>MESO = 4, 50 + 0, 858(U) +  0,601(F) + 0,188(</a:t>
            </a:r>
            <a:r>
              <a:rPr lang="es-ES" altLang="es-ES" sz="2000" b="1" dirty="0" err="1">
                <a:solidFill>
                  <a:schemeClr val="tx1"/>
                </a:solidFill>
              </a:rPr>
              <a:t>Bc</a:t>
            </a:r>
            <a:r>
              <a:rPr lang="es-ES" altLang="es-ES" sz="2000" b="1" dirty="0">
                <a:solidFill>
                  <a:schemeClr val="tx1"/>
                </a:solidFill>
              </a:rPr>
              <a:t>) +  0,161(Pc) - 0,131(E) </a:t>
            </a:r>
          </a:p>
          <a:p>
            <a:pPr>
              <a:buClrTx/>
              <a:buFontTx/>
              <a:buNone/>
            </a:pPr>
            <a:r>
              <a:rPr lang="es-ES" altLang="es-ES" sz="2000" b="1" dirty="0">
                <a:solidFill>
                  <a:schemeClr val="tx1"/>
                </a:solidFill>
              </a:rPr>
              <a:t>        </a:t>
            </a:r>
          </a:p>
          <a:p>
            <a:pPr>
              <a:buClrTx/>
              <a:buFontTx/>
              <a:buNone/>
            </a:pPr>
            <a:r>
              <a:rPr lang="es-ES" altLang="es-ES" sz="2400" b="1" dirty="0">
                <a:solidFill>
                  <a:schemeClr val="tx1"/>
                </a:solidFill>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9CF5DA4B-FF96-7E59-1437-1F90B3B555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4970"/>
          <a:stretch/>
        </p:blipFill>
        <p:spPr bwMode="auto">
          <a:xfrm>
            <a:off x="256673" y="581048"/>
            <a:ext cx="11678653" cy="5695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00871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1">
            <a:extLst>
              <a:ext uri="{FF2B5EF4-FFF2-40B4-BE49-F238E27FC236}">
                <a16:creationId xmlns:a16="http://schemas.microsoft.com/office/drawing/2014/main" id="{28A9FC08-B489-3605-A846-D9C19C7CB92F}"/>
              </a:ext>
            </a:extLst>
          </p:cNvPr>
          <p:cNvSpPr txBox="1">
            <a:spLocks noChangeArrowheads="1"/>
          </p:cNvSpPr>
          <p:nvPr/>
        </p:nvSpPr>
        <p:spPr bwMode="auto">
          <a:xfrm>
            <a:off x="373626" y="260351"/>
            <a:ext cx="11523406" cy="658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nSpc>
                <a:spcPct val="150000"/>
              </a:lnSpc>
              <a:buClrTx/>
              <a:buFontTx/>
              <a:buNone/>
            </a:pPr>
            <a:r>
              <a:rPr lang="es-ES" altLang="es-ES" dirty="0">
                <a:solidFill>
                  <a:schemeClr val="tx1"/>
                </a:solidFill>
                <a:effectLst>
                  <a:outerShdw blurRad="38100" dist="38100" dir="2700000" algn="tl">
                    <a:srgbClr val="000000">
                      <a:alpha val="43137"/>
                    </a:srgbClr>
                  </a:outerShdw>
                </a:effectLst>
              </a:rPr>
              <a:t> </a:t>
            </a:r>
            <a:r>
              <a:rPr lang="es-ES" altLang="es-ES" sz="2800" b="1" u="sng" dirty="0">
                <a:solidFill>
                  <a:schemeClr val="tx2">
                    <a:lumMod val="75000"/>
                    <a:lumOff val="25000"/>
                  </a:schemeClr>
                </a:solidFill>
                <a:effectLst>
                  <a:outerShdw blurRad="38100" dist="38100" dir="2700000" algn="tl">
                    <a:srgbClr val="000000">
                      <a:alpha val="43137"/>
                    </a:srgbClr>
                  </a:outerShdw>
                </a:effectLst>
              </a:rPr>
              <a:t>Combinaciones de los componentes para clasificar el somatotipo.</a:t>
            </a:r>
          </a:p>
          <a:p>
            <a:pPr>
              <a:lnSpc>
                <a:spcPct val="150000"/>
              </a:lnSpc>
              <a:buClrTx/>
              <a:buFontTx/>
              <a:buNone/>
            </a:pPr>
            <a:r>
              <a:rPr lang="es-ES" altLang="es-ES" sz="2400" b="1" dirty="0">
                <a:solidFill>
                  <a:schemeClr val="tx1"/>
                </a:solidFill>
                <a:effectLst>
                  <a:outerShdw blurRad="38100" dist="38100" dir="2700000" algn="tl">
                    <a:srgbClr val="000000">
                      <a:alpha val="43137"/>
                    </a:srgbClr>
                  </a:outerShdw>
                </a:effectLst>
              </a:rPr>
              <a:t>De acuerdo con el predominio de un componente con respecto a los otros o simplemente la integración proporcional de ellos, se establecen 13 categorías (Carter, 1980, 1999; Carter y Heath, 1990)</a:t>
            </a:r>
          </a:p>
          <a:p>
            <a:pPr>
              <a:lnSpc>
                <a:spcPct val="150000"/>
              </a:lnSpc>
              <a:buClrTx/>
              <a:buFontTx/>
              <a:buNone/>
            </a:pPr>
            <a:r>
              <a:rPr lang="es-ES" altLang="es-ES" sz="2000" b="1" dirty="0">
                <a:solidFill>
                  <a:schemeClr val="tx1"/>
                </a:solidFill>
              </a:rPr>
              <a:t>1. ENDOMORFO BALANCEADO: I es dominante, II y III iguales o con diferencias igual o menor que 0,5 (predominio de grasa)</a:t>
            </a:r>
          </a:p>
          <a:p>
            <a:pPr>
              <a:lnSpc>
                <a:spcPct val="150000"/>
              </a:lnSpc>
              <a:buClrTx/>
              <a:buFontTx/>
              <a:buNone/>
            </a:pPr>
            <a:r>
              <a:rPr lang="es-ES" altLang="es-ES" sz="2000" b="1" dirty="0">
                <a:solidFill>
                  <a:schemeClr val="tx1"/>
                </a:solidFill>
              </a:rPr>
              <a:t>2. ENDO-MESOMORFICO: I es dominante, el II mayor que el III  (Predominio de grasa con presencia de músculo)</a:t>
            </a:r>
          </a:p>
          <a:p>
            <a:pPr>
              <a:lnSpc>
                <a:spcPct val="150000"/>
              </a:lnSpc>
              <a:buClrTx/>
              <a:buFontTx/>
              <a:buNone/>
            </a:pPr>
            <a:r>
              <a:rPr lang="es-ES" altLang="es-ES" sz="2000" b="1" dirty="0">
                <a:solidFill>
                  <a:schemeClr val="tx1"/>
                </a:solidFill>
              </a:rPr>
              <a:t>3. ENDOMORFICO-MESOMORFICO: I y II iguales o con diferencia igual o menor que 0,5 y el III menor que los anteriores (Presencia de grasa y músculo)</a:t>
            </a:r>
          </a:p>
          <a:p>
            <a:pPr>
              <a:lnSpc>
                <a:spcPct val="150000"/>
              </a:lnSpc>
              <a:buClrTx/>
              <a:buFontTx/>
              <a:buNone/>
            </a:pPr>
            <a:r>
              <a:rPr lang="es-ES" altLang="es-ES" sz="2000" b="1" dirty="0">
                <a:solidFill>
                  <a:schemeClr val="tx1"/>
                </a:solidFill>
              </a:rPr>
              <a:t>4. MESO-ENDOMORFICO: II es dominante y I mayor que III (Predominio muscular con presencia de grasa)</a:t>
            </a:r>
          </a:p>
          <a:p>
            <a:pPr>
              <a:lnSpc>
                <a:spcPct val="150000"/>
              </a:lnSpc>
              <a:buClrTx/>
              <a:buFontTx/>
              <a:buNone/>
            </a:pPr>
            <a:endParaRPr lang="es-ES" altLang="es-ES" sz="2400" b="1" dirty="0">
              <a:solidFill>
                <a:schemeClr val="tx1"/>
              </a:solidFill>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a:extLst>
              <a:ext uri="{FF2B5EF4-FFF2-40B4-BE49-F238E27FC236}">
                <a16:creationId xmlns:a16="http://schemas.microsoft.com/office/drawing/2014/main" id="{F77627FD-49DD-9A0D-BCA0-2E19B7263F44}"/>
              </a:ext>
            </a:extLst>
          </p:cNvPr>
          <p:cNvSpPr txBox="1">
            <a:spLocks noChangeArrowheads="1"/>
          </p:cNvSpPr>
          <p:nvPr/>
        </p:nvSpPr>
        <p:spPr bwMode="auto">
          <a:xfrm>
            <a:off x="540774" y="476250"/>
            <a:ext cx="10894142" cy="6039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nSpc>
                <a:spcPct val="150000"/>
              </a:lnSpc>
              <a:buClrTx/>
              <a:buFontTx/>
              <a:buNone/>
            </a:pPr>
            <a:r>
              <a:rPr lang="es-ES" altLang="es-ES" sz="2000" b="1" dirty="0">
                <a:solidFill>
                  <a:schemeClr val="tx1"/>
                </a:solidFill>
              </a:rPr>
              <a:t>5. MESOMORFO BALANCEADO: II es dominante, I y III menores con diferencia entre si igual o menor que 0,5 (Predominio muscular)</a:t>
            </a:r>
          </a:p>
          <a:p>
            <a:pPr>
              <a:lnSpc>
                <a:spcPct val="150000"/>
              </a:lnSpc>
              <a:buClrTx/>
              <a:buFontTx/>
              <a:buNone/>
            </a:pPr>
            <a:r>
              <a:rPr lang="es-ES" altLang="es-ES" sz="2000" b="1" dirty="0">
                <a:solidFill>
                  <a:schemeClr val="tx1"/>
                </a:solidFill>
              </a:rPr>
              <a:t>6. MESO-ECTOMORFICO: II es dominante y III mayor que I (Predominio de músculo con presencia de estatura)</a:t>
            </a:r>
          </a:p>
          <a:p>
            <a:pPr>
              <a:lnSpc>
                <a:spcPct val="150000"/>
              </a:lnSpc>
              <a:buClrTx/>
              <a:buFontTx/>
              <a:buNone/>
            </a:pPr>
            <a:r>
              <a:rPr lang="es-ES" altLang="es-ES" sz="2000" b="1" dirty="0">
                <a:solidFill>
                  <a:schemeClr val="tx1"/>
                </a:solidFill>
              </a:rPr>
              <a:t>7. ECTOMORFICO-MESOMORFICO: II y III iguales o con diferencia entre si de 0,5 o menos y II menor que los anteriores (Presencia de estatura y músculo)</a:t>
            </a:r>
          </a:p>
          <a:p>
            <a:pPr>
              <a:lnSpc>
                <a:spcPct val="150000"/>
              </a:lnSpc>
              <a:buClrTx/>
              <a:buFontTx/>
              <a:buNone/>
            </a:pPr>
            <a:r>
              <a:rPr lang="es-ES" altLang="es-ES" sz="2000" b="1" dirty="0">
                <a:solidFill>
                  <a:schemeClr val="tx1"/>
                </a:solidFill>
              </a:rPr>
              <a:t>8. ECTO-MESOMORFICO: III es dominante y II es mayor que I (predominio de estatura con presencia de músculo)</a:t>
            </a:r>
          </a:p>
          <a:p>
            <a:pPr>
              <a:lnSpc>
                <a:spcPct val="150000"/>
              </a:lnSpc>
              <a:buClrTx/>
              <a:buFontTx/>
              <a:buNone/>
            </a:pPr>
            <a:r>
              <a:rPr lang="es-ES" altLang="es-ES" sz="2000" b="1" dirty="0">
                <a:solidFill>
                  <a:schemeClr val="tx1"/>
                </a:solidFill>
              </a:rPr>
              <a:t>9. ECTOMORFICO BALANCEADO: III es dominante, I y II menores, con una diferencia entre si de 0,5 o menos (Predominio de estatura)</a:t>
            </a:r>
          </a:p>
          <a:p>
            <a:pPr>
              <a:lnSpc>
                <a:spcPct val="150000"/>
              </a:lnSpc>
              <a:buClrTx/>
              <a:buFontTx/>
              <a:buNone/>
            </a:pPr>
            <a:r>
              <a:rPr lang="es-ES" altLang="es-ES" sz="2000" b="1" dirty="0">
                <a:solidFill>
                  <a:schemeClr val="tx1"/>
                </a:solidFill>
              </a:rPr>
              <a:t>10. ECTO-ENDOMORFICO: III es dominante, I mayor que II (Predominio de estatura con presencia de grasa)</a:t>
            </a:r>
          </a:p>
          <a:p>
            <a:pPr>
              <a:lnSpc>
                <a:spcPct val="150000"/>
              </a:lnSpc>
              <a:buClrTx/>
              <a:buFontTx/>
              <a:buNone/>
            </a:pPr>
            <a:endParaRPr lang="es-ES" altLang="es-ES" sz="2000" b="1"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1">
            <a:extLst>
              <a:ext uri="{FF2B5EF4-FFF2-40B4-BE49-F238E27FC236}">
                <a16:creationId xmlns:a16="http://schemas.microsoft.com/office/drawing/2014/main" id="{96F5F3BF-153D-7C7D-9E2C-1B66F056826F}"/>
              </a:ext>
            </a:extLst>
          </p:cNvPr>
          <p:cNvSpPr txBox="1">
            <a:spLocks noChangeArrowheads="1"/>
          </p:cNvSpPr>
          <p:nvPr/>
        </p:nvSpPr>
        <p:spPr bwMode="auto">
          <a:xfrm>
            <a:off x="383457" y="765176"/>
            <a:ext cx="11326761" cy="44580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just">
              <a:lnSpc>
                <a:spcPct val="150000"/>
              </a:lnSpc>
              <a:buClrTx/>
              <a:buFontTx/>
              <a:buNone/>
            </a:pPr>
            <a:r>
              <a:rPr lang="es-ES" altLang="es-ES" sz="2400" b="1" dirty="0">
                <a:solidFill>
                  <a:schemeClr val="tx1"/>
                </a:solidFill>
              </a:rPr>
              <a:t>11. ECTOMORFICO-ENDOMORFICO: I y III iguales entre si o con diferencia igual o menos que 0,5. II menor que los anteriores (Presencia de estatura y grasa)</a:t>
            </a:r>
          </a:p>
          <a:p>
            <a:pPr algn="just">
              <a:lnSpc>
                <a:spcPct val="150000"/>
              </a:lnSpc>
              <a:buClrTx/>
              <a:buFontTx/>
              <a:buNone/>
            </a:pPr>
            <a:r>
              <a:rPr lang="es-ES" altLang="es-ES" sz="2400" b="1" dirty="0">
                <a:solidFill>
                  <a:schemeClr val="tx1"/>
                </a:solidFill>
              </a:rPr>
              <a:t>12. ENDO-ECTOMORFICO: I es dominante; III mayor que II (Predominio de grasa y presencia de estatura)</a:t>
            </a:r>
          </a:p>
          <a:p>
            <a:pPr algn="just">
              <a:lnSpc>
                <a:spcPct val="150000"/>
              </a:lnSpc>
              <a:buClrTx/>
              <a:buFontTx/>
              <a:buNone/>
            </a:pPr>
            <a:r>
              <a:rPr lang="es-ES" altLang="es-ES" sz="2400" b="1" dirty="0">
                <a:solidFill>
                  <a:schemeClr val="tx1"/>
                </a:solidFill>
              </a:rPr>
              <a:t>13. CENTRAL: los 3 componentes se ubican entre 3 y 4 y no difieren entre sí en más de una unidad.</a:t>
            </a:r>
          </a:p>
          <a:p>
            <a:pPr algn="just">
              <a:lnSpc>
                <a:spcPct val="150000"/>
              </a:lnSpc>
              <a:buClrTx/>
              <a:buFontTx/>
              <a:buNone/>
            </a:pPr>
            <a:endParaRPr lang="es-ES" altLang="es-ES" sz="2400" b="1"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
            <a:extLst>
              <a:ext uri="{FF2B5EF4-FFF2-40B4-BE49-F238E27FC236}">
                <a16:creationId xmlns:a16="http://schemas.microsoft.com/office/drawing/2014/main" id="{98C38ADA-2B3B-71F2-39FF-9ECB87FAB067}"/>
              </a:ext>
            </a:extLst>
          </p:cNvPr>
          <p:cNvSpPr txBox="1">
            <a:spLocks noChangeArrowheads="1"/>
          </p:cNvSpPr>
          <p:nvPr/>
        </p:nvSpPr>
        <p:spPr bwMode="auto">
          <a:xfrm>
            <a:off x="314632" y="167151"/>
            <a:ext cx="11572568" cy="66512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just">
              <a:lnSpc>
                <a:spcPct val="150000"/>
              </a:lnSpc>
              <a:buClrTx/>
              <a:buFontTx/>
              <a:buNone/>
            </a:pPr>
            <a:r>
              <a:rPr lang="es-ES" altLang="es-ES" sz="3200" dirty="0">
                <a:solidFill>
                  <a:schemeClr val="tx1"/>
                </a:solidFill>
                <a:effectLst>
                  <a:outerShdw blurRad="38100" dist="38100" dir="2700000" algn="tl">
                    <a:srgbClr val="000000"/>
                  </a:outerShdw>
                </a:effectLst>
              </a:rPr>
              <a:t>El estudio del somatotipo se vale del </a:t>
            </a:r>
            <a:r>
              <a:rPr lang="es-ES" altLang="es-ES" sz="3200" b="1" dirty="0" err="1">
                <a:solidFill>
                  <a:schemeClr val="tx2">
                    <a:lumMod val="75000"/>
                    <a:lumOff val="25000"/>
                  </a:schemeClr>
                </a:solidFill>
                <a:effectLst>
                  <a:outerShdw blurRad="38100" dist="38100" dir="2700000" algn="tl">
                    <a:srgbClr val="000000"/>
                  </a:outerShdw>
                </a:effectLst>
              </a:rPr>
              <a:t>somatograma</a:t>
            </a:r>
            <a:r>
              <a:rPr lang="es-ES" altLang="es-ES" sz="3200" dirty="0">
                <a:solidFill>
                  <a:schemeClr val="tx1"/>
                </a:solidFill>
                <a:effectLst>
                  <a:outerShdw blurRad="38100" dist="38100" dir="2700000" algn="tl">
                    <a:srgbClr val="000000"/>
                  </a:outerShdw>
                </a:effectLst>
              </a:rPr>
              <a:t> y su representación esquemática se realiza en dos dimensiones. Así, el somatotipo de un individuo puede plotearse como un punto al calcular sus coordenadas (X – Y). </a:t>
            </a:r>
          </a:p>
          <a:p>
            <a:pPr algn="just">
              <a:lnSpc>
                <a:spcPct val="150000"/>
              </a:lnSpc>
              <a:buClrTx/>
              <a:buFontTx/>
              <a:buNone/>
            </a:pPr>
            <a:r>
              <a:rPr lang="es-ES" altLang="es-ES" sz="3200" dirty="0">
                <a:solidFill>
                  <a:schemeClr val="tx1"/>
                </a:solidFill>
                <a:effectLst>
                  <a:outerShdw blurRad="38100" dist="38100" dir="2700000" algn="tl">
                    <a:srgbClr val="000000"/>
                  </a:outerShdw>
                </a:effectLst>
              </a:rPr>
              <a:t>La figura geométrica del </a:t>
            </a:r>
            <a:r>
              <a:rPr lang="es-ES" altLang="es-ES" sz="3200" dirty="0" err="1">
                <a:solidFill>
                  <a:schemeClr val="tx1"/>
                </a:solidFill>
                <a:effectLst>
                  <a:outerShdw blurRad="38100" dist="38100" dir="2700000" algn="tl">
                    <a:srgbClr val="000000"/>
                  </a:outerShdw>
                </a:effectLst>
              </a:rPr>
              <a:t>somatograma</a:t>
            </a:r>
            <a:r>
              <a:rPr lang="es-ES" altLang="es-ES" sz="3200" dirty="0">
                <a:solidFill>
                  <a:schemeClr val="tx1"/>
                </a:solidFill>
                <a:effectLst>
                  <a:outerShdw blurRad="38100" dist="38100" dir="2700000" algn="tl">
                    <a:srgbClr val="000000"/>
                  </a:outerShdw>
                </a:effectLst>
              </a:rPr>
              <a:t> consta de 13 partes, las cuales tienen una nomenclatura en función del predominio del somatotipo. Los vértices de la figura geométrica del </a:t>
            </a:r>
            <a:r>
              <a:rPr lang="es-ES" altLang="es-ES" sz="3200" dirty="0" err="1">
                <a:solidFill>
                  <a:schemeClr val="tx1"/>
                </a:solidFill>
                <a:effectLst>
                  <a:outerShdw blurRad="38100" dist="38100" dir="2700000" algn="tl">
                    <a:srgbClr val="000000"/>
                  </a:outerShdw>
                </a:effectLst>
              </a:rPr>
              <a:t>somatograma</a:t>
            </a:r>
            <a:r>
              <a:rPr lang="es-ES" altLang="es-ES" sz="3200" dirty="0">
                <a:solidFill>
                  <a:schemeClr val="tx1"/>
                </a:solidFill>
                <a:effectLst>
                  <a:outerShdw blurRad="38100" dist="38100" dir="2700000" algn="tl">
                    <a:srgbClr val="000000"/>
                  </a:outerShdw>
                </a:effectLst>
              </a:rPr>
              <a:t> marcan el máximo predominio de cada componente.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
            <a:extLst>
              <a:ext uri="{FF2B5EF4-FFF2-40B4-BE49-F238E27FC236}">
                <a16:creationId xmlns:a16="http://schemas.microsoft.com/office/drawing/2014/main" id="{E9C41479-3550-5D15-978E-6EFAAECCBB66}"/>
              </a:ext>
            </a:extLst>
          </p:cNvPr>
          <p:cNvSpPr txBox="1">
            <a:spLocks noChangeArrowheads="1"/>
          </p:cNvSpPr>
          <p:nvPr/>
        </p:nvSpPr>
        <p:spPr bwMode="auto">
          <a:xfrm>
            <a:off x="550606" y="117070"/>
            <a:ext cx="11021962" cy="7401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just">
              <a:lnSpc>
                <a:spcPct val="150000"/>
              </a:lnSpc>
              <a:buClrTx/>
              <a:buFontTx/>
              <a:buNone/>
            </a:pPr>
            <a:r>
              <a:rPr lang="es-ES" altLang="es-ES" sz="2800" dirty="0">
                <a:solidFill>
                  <a:schemeClr val="tx1"/>
                </a:solidFill>
                <a:effectLst>
                  <a:outerShdw blurRad="38100" dist="38100" dir="2700000" algn="tl">
                    <a:srgbClr val="000000"/>
                  </a:outerShdw>
                </a:effectLst>
              </a:rPr>
              <a:t>El ploteo de los somatotipos en el </a:t>
            </a:r>
            <a:r>
              <a:rPr lang="es-ES" altLang="es-ES" sz="2800" dirty="0" err="1">
                <a:solidFill>
                  <a:schemeClr val="tx2">
                    <a:lumMod val="75000"/>
                    <a:lumOff val="25000"/>
                  </a:schemeClr>
                </a:solidFill>
                <a:effectLst>
                  <a:outerShdw blurRad="38100" dist="38100" dir="2700000" algn="tl">
                    <a:srgbClr val="000000"/>
                  </a:outerShdw>
                </a:effectLst>
              </a:rPr>
              <a:t>somatograma</a:t>
            </a:r>
            <a:r>
              <a:rPr lang="es-ES" altLang="es-ES" sz="2800" dirty="0">
                <a:solidFill>
                  <a:schemeClr val="tx1"/>
                </a:solidFill>
                <a:effectLst>
                  <a:outerShdw blurRad="38100" dist="38100" dir="2700000" algn="tl">
                    <a:srgbClr val="000000"/>
                  </a:outerShdw>
                </a:effectLst>
              </a:rPr>
              <a:t> se realiza de forma sencilla a partir de un eje de coordenadas donde el eje </a:t>
            </a:r>
            <a:r>
              <a:rPr lang="es-ES" altLang="es-ES" sz="2800" dirty="0">
                <a:solidFill>
                  <a:schemeClr val="tx2">
                    <a:lumMod val="75000"/>
                    <a:lumOff val="25000"/>
                  </a:schemeClr>
                </a:solidFill>
                <a:effectLst>
                  <a:outerShdw blurRad="38100" dist="38100" dir="2700000" algn="tl">
                    <a:srgbClr val="000000"/>
                  </a:outerShdw>
                </a:effectLst>
              </a:rPr>
              <a:t>x</a:t>
            </a:r>
            <a:r>
              <a:rPr lang="es-ES" altLang="es-ES" sz="2800" dirty="0">
                <a:solidFill>
                  <a:schemeClr val="tx1"/>
                </a:solidFill>
                <a:effectLst>
                  <a:outerShdw blurRad="38100" dist="38100" dir="2700000" algn="tl">
                    <a:srgbClr val="000000"/>
                  </a:outerShdw>
                </a:effectLst>
              </a:rPr>
              <a:t> es el de las ordenadas y el </a:t>
            </a:r>
            <a:r>
              <a:rPr lang="es-ES" altLang="es-ES" sz="2800" dirty="0">
                <a:solidFill>
                  <a:schemeClr val="tx2">
                    <a:lumMod val="75000"/>
                    <a:lumOff val="25000"/>
                  </a:schemeClr>
                </a:solidFill>
                <a:effectLst>
                  <a:outerShdw blurRad="38100" dist="38100" dir="2700000" algn="tl">
                    <a:srgbClr val="000000"/>
                  </a:outerShdw>
                </a:effectLst>
              </a:rPr>
              <a:t>y</a:t>
            </a:r>
            <a:r>
              <a:rPr lang="es-ES" altLang="es-ES" sz="2800" dirty="0">
                <a:solidFill>
                  <a:schemeClr val="tx1"/>
                </a:solidFill>
                <a:effectLst>
                  <a:outerShdw blurRad="38100" dist="38100" dir="2700000" algn="tl">
                    <a:srgbClr val="000000"/>
                  </a:outerShdw>
                </a:effectLst>
              </a:rPr>
              <a:t> de las </a:t>
            </a:r>
            <a:r>
              <a:rPr lang="es-ES" altLang="es-ES" sz="2800" dirty="0" err="1">
                <a:solidFill>
                  <a:schemeClr val="tx1"/>
                </a:solidFill>
                <a:effectLst>
                  <a:outerShdw blurRad="38100" dist="38100" dir="2700000" algn="tl">
                    <a:srgbClr val="000000"/>
                  </a:outerShdw>
                </a:effectLst>
              </a:rPr>
              <a:t>abcisas</a:t>
            </a:r>
            <a:r>
              <a:rPr lang="es-ES" altLang="es-ES" sz="2800" dirty="0">
                <a:solidFill>
                  <a:schemeClr val="tx1"/>
                </a:solidFill>
                <a:effectLst>
                  <a:outerShdw blurRad="38100" dist="38100" dir="2700000" algn="tl">
                    <a:srgbClr val="000000"/>
                  </a:outerShdw>
                </a:effectLst>
              </a:rPr>
              <a:t>.</a:t>
            </a:r>
          </a:p>
          <a:p>
            <a:pPr algn="just">
              <a:lnSpc>
                <a:spcPct val="150000"/>
              </a:lnSpc>
              <a:buClrTx/>
              <a:buFontTx/>
              <a:buNone/>
            </a:pPr>
            <a:r>
              <a:rPr lang="es-ES" altLang="es-ES" sz="2800" dirty="0">
                <a:solidFill>
                  <a:schemeClr val="tx1"/>
                </a:solidFill>
                <a:effectLst>
                  <a:outerShdw blurRad="38100" dist="38100" dir="2700000" algn="tl">
                    <a:srgbClr val="000000"/>
                  </a:outerShdw>
                </a:effectLst>
              </a:rPr>
              <a:t>Para conocer la posición de un punto concreto correspondiente al </a:t>
            </a:r>
            <a:r>
              <a:rPr lang="es-ES" altLang="es-ES" sz="2800" dirty="0" err="1">
                <a:solidFill>
                  <a:schemeClr val="tx1"/>
                </a:solidFill>
                <a:effectLst>
                  <a:outerShdw blurRad="38100" dist="38100" dir="2700000" algn="tl">
                    <a:srgbClr val="000000"/>
                  </a:outerShdw>
                </a:effectLst>
              </a:rPr>
              <a:t>somatograma</a:t>
            </a:r>
            <a:r>
              <a:rPr lang="es-ES" altLang="es-ES" sz="2800" dirty="0">
                <a:solidFill>
                  <a:schemeClr val="tx1"/>
                </a:solidFill>
                <a:effectLst>
                  <a:outerShdw blurRad="38100" dist="38100" dir="2700000" algn="tl">
                    <a:srgbClr val="000000"/>
                  </a:outerShdw>
                </a:effectLst>
              </a:rPr>
              <a:t> del individuo en el plano delimitado por el triángulo, se utilizan las siguientes ecuaciones propuestas por Carter:</a:t>
            </a:r>
          </a:p>
          <a:p>
            <a:pPr>
              <a:lnSpc>
                <a:spcPct val="150000"/>
              </a:lnSpc>
              <a:buClrTx/>
              <a:buFontTx/>
              <a:buNone/>
            </a:pPr>
            <a:r>
              <a:rPr lang="es-ES" altLang="es-ES" sz="2800" dirty="0">
                <a:solidFill>
                  <a:schemeClr val="tx1"/>
                </a:solidFill>
                <a:effectLst>
                  <a:outerShdw blurRad="38100" dist="38100" dir="2700000" algn="tl">
                    <a:srgbClr val="000000"/>
                  </a:outerShdw>
                </a:effectLst>
              </a:rPr>
              <a:t>                    </a:t>
            </a:r>
            <a:r>
              <a:rPr lang="en-US" altLang="es-ES" sz="2800" dirty="0">
                <a:solidFill>
                  <a:schemeClr val="tx1"/>
                </a:solidFill>
                <a:effectLst>
                  <a:outerShdw blurRad="38100" dist="38100" dir="2700000" algn="tl">
                    <a:srgbClr val="000000"/>
                  </a:outerShdw>
                </a:effectLst>
              </a:rPr>
              <a:t>X = III – I</a:t>
            </a:r>
          </a:p>
          <a:p>
            <a:pPr>
              <a:lnSpc>
                <a:spcPct val="150000"/>
              </a:lnSpc>
              <a:buClrTx/>
              <a:buFontTx/>
              <a:buNone/>
            </a:pPr>
            <a:r>
              <a:rPr lang="en-US" altLang="es-ES" sz="2800" dirty="0">
                <a:solidFill>
                  <a:schemeClr val="tx1"/>
                </a:solidFill>
                <a:effectLst>
                  <a:outerShdw blurRad="38100" dist="38100" dir="2700000" algn="tl">
                    <a:srgbClr val="000000"/>
                  </a:outerShdw>
                </a:effectLst>
              </a:rPr>
              <a:t>                    Y = 2 * II – (III + I)</a:t>
            </a:r>
          </a:p>
          <a:p>
            <a:pPr algn="ctr">
              <a:lnSpc>
                <a:spcPct val="150000"/>
              </a:lnSpc>
              <a:buClrTx/>
              <a:buFontTx/>
              <a:buNone/>
            </a:pPr>
            <a:r>
              <a:rPr lang="en-US" altLang="es-ES" sz="2800" dirty="0">
                <a:solidFill>
                  <a:schemeClr val="tx1"/>
                </a:solidFill>
                <a:effectLst>
                  <a:outerShdw blurRad="38100" dist="38100" dir="2700000" algn="tl">
                    <a:srgbClr val="000000"/>
                  </a:outerShdw>
                </a:effectLst>
              </a:rPr>
              <a:t> </a:t>
            </a:r>
            <a:r>
              <a:rPr lang="es-ES" altLang="es-ES" sz="2800" dirty="0">
                <a:solidFill>
                  <a:schemeClr val="tx1"/>
                </a:solidFill>
                <a:effectLst>
                  <a:outerShdw blurRad="38100" dist="38100" dir="2700000" algn="tl">
                    <a:srgbClr val="000000"/>
                  </a:outerShdw>
                </a:effectLst>
              </a:rPr>
              <a:t>Siendo</a:t>
            </a:r>
            <a:r>
              <a:rPr lang="es-ES" altLang="es-ES" sz="2000" dirty="0">
                <a:solidFill>
                  <a:schemeClr val="tx1"/>
                </a:solidFill>
                <a:effectLst>
                  <a:outerShdw blurRad="38100" dist="38100" dir="2700000" algn="tl">
                    <a:srgbClr val="000000"/>
                  </a:outerShdw>
                </a:effectLst>
              </a:rPr>
              <a:t>:   I – componente endomorfo</a:t>
            </a:r>
          </a:p>
          <a:p>
            <a:pPr algn="ctr">
              <a:lnSpc>
                <a:spcPct val="150000"/>
              </a:lnSpc>
              <a:buClrTx/>
              <a:buFontTx/>
              <a:buNone/>
            </a:pPr>
            <a:r>
              <a:rPr lang="es-ES" altLang="es-ES" sz="2000" dirty="0">
                <a:solidFill>
                  <a:schemeClr val="tx1"/>
                </a:solidFill>
                <a:effectLst>
                  <a:outerShdw blurRad="38100" dist="38100" dir="2700000" algn="tl">
                    <a:srgbClr val="000000"/>
                  </a:outerShdw>
                </a:effectLst>
              </a:rPr>
              <a:t>	            II – componente mesomorfo</a:t>
            </a:r>
          </a:p>
          <a:p>
            <a:pPr algn="ctr">
              <a:lnSpc>
                <a:spcPct val="150000"/>
              </a:lnSpc>
              <a:buClrTx/>
              <a:buFontTx/>
              <a:buNone/>
            </a:pPr>
            <a:r>
              <a:rPr lang="es-ES" altLang="es-ES" sz="2000" dirty="0">
                <a:solidFill>
                  <a:schemeClr val="tx1"/>
                </a:solidFill>
                <a:effectLst>
                  <a:outerShdw blurRad="38100" dist="38100" dir="2700000" algn="tl">
                    <a:srgbClr val="000000"/>
                  </a:outerShdw>
                </a:effectLst>
              </a:rPr>
              <a:t>	           III – componente ectomorfo</a:t>
            </a:r>
          </a:p>
          <a:p>
            <a:pPr algn="just">
              <a:lnSpc>
                <a:spcPct val="150000"/>
              </a:lnSpc>
              <a:buClrTx/>
              <a:buFontTx/>
              <a:buNone/>
            </a:pPr>
            <a:endParaRPr lang="es-ES" altLang="es-ES" sz="2800" dirty="0">
              <a:solidFill>
                <a:schemeClr val="tx1"/>
              </a:solidFill>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a:extLst>
              <a:ext uri="{FF2B5EF4-FFF2-40B4-BE49-F238E27FC236}">
                <a16:creationId xmlns:a16="http://schemas.microsoft.com/office/drawing/2014/main" id="{E31039AF-FF6E-7775-122F-6757211AFE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4674</Words>
  <Application>Microsoft Office PowerPoint</Application>
  <PresentationFormat>Panorámica</PresentationFormat>
  <Paragraphs>328</Paragraphs>
  <Slides>101</Slides>
  <Notes>57</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0</vt:i4>
      </vt:variant>
      <vt:variant>
        <vt:lpstr>Títulos de diapositiva</vt:lpstr>
      </vt:variant>
      <vt:variant>
        <vt:i4>101</vt:i4>
      </vt:variant>
    </vt:vector>
  </HeadingPairs>
  <TitlesOfParts>
    <vt:vector size="107" baseType="lpstr">
      <vt:lpstr>Aptos</vt:lpstr>
      <vt:lpstr>Aptos Display</vt:lpstr>
      <vt:lpstr>Arial</vt:lpstr>
      <vt:lpstr>DejaVu Sans</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Determinación del somatotipo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Rosales Mora</dc:creator>
  <cp:lastModifiedBy>Robin Rosales Mora</cp:lastModifiedBy>
  <cp:revision>1</cp:revision>
  <dcterms:created xsi:type="dcterms:W3CDTF">2026-05-22T06:05:56Z</dcterms:created>
  <dcterms:modified xsi:type="dcterms:W3CDTF">2026-05-22T06:11:42Z</dcterms:modified>
</cp:coreProperties>
</file>