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320" r:id="rId2"/>
    <p:sldId id="289" r:id="rId3"/>
    <p:sldId id="290" r:id="rId4"/>
    <p:sldId id="291" r:id="rId5"/>
    <p:sldId id="292" r:id="rId6"/>
    <p:sldId id="293" r:id="rId7"/>
    <p:sldId id="276" r:id="rId8"/>
    <p:sldId id="294" r:id="rId9"/>
    <p:sldId id="287" r:id="rId10"/>
    <p:sldId id="277" r:id="rId11"/>
    <p:sldId id="295" r:id="rId12"/>
    <p:sldId id="364" r:id="rId13"/>
    <p:sldId id="365" r:id="rId14"/>
    <p:sldId id="308" r:id="rId15"/>
    <p:sldId id="309" r:id="rId16"/>
    <p:sldId id="310" r:id="rId17"/>
    <p:sldId id="361" r:id="rId18"/>
    <p:sldId id="363" r:id="rId19"/>
    <p:sldId id="362" r:id="rId20"/>
    <p:sldId id="366" r:id="rId21"/>
    <p:sldId id="299" r:id="rId22"/>
    <p:sldId id="300" r:id="rId23"/>
    <p:sldId id="301" r:id="rId24"/>
    <p:sldId id="302" r:id="rId25"/>
    <p:sldId id="304" r:id="rId26"/>
    <p:sldId id="306" r:id="rId27"/>
    <p:sldId id="307" r:id="rId28"/>
    <p:sldId id="303" r:id="rId29"/>
    <p:sldId id="305" r:id="rId30"/>
    <p:sldId id="342" r:id="rId31"/>
    <p:sldId id="311" r:id="rId32"/>
    <p:sldId id="312" r:id="rId33"/>
    <p:sldId id="313" r:id="rId34"/>
    <p:sldId id="343" r:id="rId35"/>
    <p:sldId id="316" r:id="rId36"/>
    <p:sldId id="344" r:id="rId37"/>
    <p:sldId id="315" r:id="rId38"/>
    <p:sldId id="317" r:id="rId39"/>
    <p:sldId id="318" r:id="rId40"/>
    <p:sldId id="323" r:id="rId41"/>
    <p:sldId id="345" r:id="rId42"/>
    <p:sldId id="348" r:id="rId43"/>
    <p:sldId id="349" r:id="rId44"/>
    <p:sldId id="328" r:id="rId45"/>
    <p:sldId id="347" r:id="rId46"/>
    <p:sldId id="358" r:id="rId47"/>
    <p:sldId id="350" r:id="rId48"/>
    <p:sldId id="329" r:id="rId49"/>
    <p:sldId id="330" r:id="rId50"/>
    <p:sldId id="331" r:id="rId51"/>
    <p:sldId id="332" r:id="rId52"/>
    <p:sldId id="367" r:id="rId53"/>
    <p:sldId id="368" r:id="rId54"/>
    <p:sldId id="369" r:id="rId55"/>
    <p:sldId id="370" r:id="rId56"/>
    <p:sldId id="371" r:id="rId57"/>
    <p:sldId id="372" r:id="rId58"/>
    <p:sldId id="373" r:id="rId59"/>
    <p:sldId id="375" r:id="rId60"/>
    <p:sldId id="376" r:id="rId61"/>
    <p:sldId id="377" r:id="rId62"/>
    <p:sldId id="378" r:id="rId63"/>
    <p:sldId id="379" r:id="rId64"/>
    <p:sldId id="353" r:id="rId65"/>
    <p:sldId id="333" r:id="rId66"/>
    <p:sldId id="334" r:id="rId67"/>
    <p:sldId id="324" r:id="rId68"/>
    <p:sldId id="325" r:id="rId69"/>
    <p:sldId id="326" r:id="rId70"/>
    <p:sldId id="354" r:id="rId71"/>
    <p:sldId id="355" r:id="rId72"/>
    <p:sldId id="356" r:id="rId73"/>
    <p:sldId id="288" r:id="rId74"/>
    <p:sldId id="285" r:id="rId7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24" y="79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730D2-EEB7-407F-A450-F5649E76F620}" type="doc">
      <dgm:prSet loTypeId="urn:microsoft.com/office/officeart/2005/8/layout/bProcess3" loCatId="process" qsTypeId="urn:microsoft.com/office/officeart/2005/8/quickstyle/3d2" qsCatId="3D" csTypeId="urn:microsoft.com/office/officeart/2005/8/colors/colorful5" csCatId="colorful" phldr="1"/>
      <dgm:spPr/>
      <dgm:t>
        <a:bodyPr/>
        <a:lstStyle/>
        <a:p>
          <a:endParaRPr lang="es-ES_tradnl"/>
        </a:p>
      </dgm:t>
    </dgm:pt>
    <dgm:pt modelId="{2D7AE568-6B2F-47E2-BD23-CFD851A88767}">
      <dgm:prSet phldrT="[Texto]"/>
      <dgm:spPr>
        <a:solidFill>
          <a:srgbClr val="92D050"/>
        </a:solidFill>
      </dgm:spPr>
      <dgm:t>
        <a:bodyPr/>
        <a:lstStyle/>
        <a:p>
          <a:r>
            <a:rPr lang="es-ES" dirty="0" smtClean="0">
              <a:solidFill>
                <a:schemeClr val="tx1"/>
              </a:solidFill>
              <a:latin typeface="Arial" pitchFamily="34" charset="0"/>
              <a:cs typeface="Arial" pitchFamily="34" charset="0"/>
            </a:rPr>
            <a:t>inclusivo por naturaleza  </a:t>
          </a:r>
          <a:endParaRPr lang="es-ES_tradnl" b="1" dirty="0">
            <a:solidFill>
              <a:schemeClr val="tx1"/>
            </a:solidFill>
            <a:latin typeface="Arial" pitchFamily="34" charset="0"/>
            <a:cs typeface="Arial" pitchFamily="34" charset="0"/>
          </a:endParaRPr>
        </a:p>
      </dgm:t>
    </dgm:pt>
    <dgm:pt modelId="{ACB99146-F71D-4CAC-AED6-E69F07A77D25}" type="parTrans" cxnId="{F9ECD48B-9C2C-4FB3-B1A7-F31954BBA1C1}">
      <dgm:prSet/>
      <dgm:spPr/>
      <dgm:t>
        <a:bodyPr/>
        <a:lstStyle/>
        <a:p>
          <a:endParaRPr lang="es-ES_tradnl">
            <a:solidFill>
              <a:srgbClr val="FFFF00"/>
            </a:solidFill>
          </a:endParaRPr>
        </a:p>
      </dgm:t>
    </dgm:pt>
    <dgm:pt modelId="{333D045A-F8AF-4882-BB11-D45B6E23704D}" type="sibTrans" cxnId="{F9ECD48B-9C2C-4FB3-B1A7-F31954BBA1C1}">
      <dgm:prSet/>
      <dgm:spPr>
        <a:ln>
          <a:solidFill>
            <a:schemeClr val="bg2">
              <a:lumMod val="90000"/>
            </a:schemeClr>
          </a:solidFill>
        </a:ln>
      </dgm:spPr>
      <dgm:t>
        <a:bodyPr/>
        <a:lstStyle/>
        <a:p>
          <a:endParaRPr lang="es-ES_tradnl">
            <a:solidFill>
              <a:srgbClr val="FFFF00"/>
            </a:solidFill>
          </a:endParaRPr>
        </a:p>
      </dgm:t>
    </dgm:pt>
    <dgm:pt modelId="{6EF69E2D-D06B-413F-A586-711A8861265C}">
      <dgm:prSet phldrT="[Texto]"/>
      <dgm:spPr>
        <a:solidFill>
          <a:schemeClr val="accent4">
            <a:lumMod val="20000"/>
            <a:lumOff val="80000"/>
          </a:schemeClr>
        </a:solidFill>
      </dgm:spPr>
      <dgm:t>
        <a:bodyPr/>
        <a:lstStyle/>
        <a:p>
          <a:r>
            <a:rPr lang="es-ES" b="1" dirty="0" smtClean="0">
              <a:solidFill>
                <a:schemeClr val="tx1"/>
              </a:solidFill>
              <a:latin typeface="Arial" pitchFamily="34" charset="0"/>
              <a:cs typeface="Arial" pitchFamily="34" charset="0"/>
            </a:rPr>
            <a:t>se entiende como el derecho a una educación de calidad</a:t>
          </a:r>
          <a:endParaRPr lang="es-ES_tradnl" b="1" dirty="0">
            <a:solidFill>
              <a:schemeClr val="tx1"/>
            </a:solidFill>
            <a:latin typeface="Arial" pitchFamily="34" charset="0"/>
            <a:cs typeface="Arial" pitchFamily="34" charset="0"/>
          </a:endParaRPr>
        </a:p>
      </dgm:t>
    </dgm:pt>
    <dgm:pt modelId="{B1312581-31FB-4C7F-AC2D-F624B56E8D95}" type="parTrans" cxnId="{1708090E-BC7C-42E9-8208-2020916C73D0}">
      <dgm:prSet/>
      <dgm:spPr/>
      <dgm:t>
        <a:bodyPr/>
        <a:lstStyle/>
        <a:p>
          <a:endParaRPr lang="es-ES_tradnl">
            <a:solidFill>
              <a:srgbClr val="FFFF00"/>
            </a:solidFill>
          </a:endParaRPr>
        </a:p>
      </dgm:t>
    </dgm:pt>
    <dgm:pt modelId="{C27485F0-A34B-477D-9D70-5AFB6983CED5}" type="sibTrans" cxnId="{1708090E-BC7C-42E9-8208-2020916C73D0}">
      <dgm:prSet/>
      <dgm:spPr>
        <a:ln>
          <a:solidFill>
            <a:schemeClr val="bg2">
              <a:lumMod val="90000"/>
            </a:schemeClr>
          </a:solidFill>
        </a:ln>
      </dgm:spPr>
      <dgm:t>
        <a:bodyPr/>
        <a:lstStyle/>
        <a:p>
          <a:endParaRPr lang="es-ES_tradnl">
            <a:solidFill>
              <a:srgbClr val="FFFF00"/>
            </a:solidFill>
          </a:endParaRPr>
        </a:p>
      </dgm:t>
    </dgm:pt>
    <dgm:pt modelId="{F93A8462-7EFE-4A25-BD4F-149B5186F172}">
      <dgm:prSet/>
      <dgm:spPr>
        <a:solidFill>
          <a:schemeClr val="tx2">
            <a:lumMod val="40000"/>
            <a:lumOff val="60000"/>
          </a:schemeClr>
        </a:solidFill>
      </dgm:spPr>
      <dgm:t>
        <a:bodyPr/>
        <a:lstStyle/>
        <a:p>
          <a:r>
            <a:rPr lang="es-ES" b="1" dirty="0" smtClean="0">
              <a:solidFill>
                <a:schemeClr val="tx1"/>
              </a:solidFill>
              <a:latin typeface="Arial" pitchFamily="34" charset="0"/>
              <a:cs typeface="Arial" pitchFamily="34" charset="0"/>
            </a:rPr>
            <a:t>equitativa y  de calidad</a:t>
          </a:r>
          <a:r>
            <a:rPr lang="es-ES" b="1" dirty="0" smtClean="0">
              <a:solidFill>
                <a:schemeClr val="bg1"/>
              </a:solidFill>
              <a:latin typeface="Arial" pitchFamily="34" charset="0"/>
              <a:cs typeface="Arial" pitchFamily="34" charset="0"/>
            </a:rPr>
            <a:t>, </a:t>
          </a:r>
          <a:endParaRPr lang="es-ES_tradnl" b="1" dirty="0" smtClean="0">
            <a:solidFill>
              <a:schemeClr val="bg1"/>
            </a:solidFill>
            <a:latin typeface="Arial" pitchFamily="34" charset="0"/>
            <a:cs typeface="Arial" pitchFamily="34" charset="0"/>
          </a:endParaRPr>
        </a:p>
      </dgm:t>
    </dgm:pt>
    <dgm:pt modelId="{A4DF3111-9E2C-495F-9FBD-5D5769555E06}" type="parTrans" cxnId="{B4A16BA9-B0C6-4E3F-BE47-D168A0D12705}">
      <dgm:prSet/>
      <dgm:spPr/>
      <dgm:t>
        <a:bodyPr/>
        <a:lstStyle/>
        <a:p>
          <a:endParaRPr lang="es-ES_tradnl">
            <a:solidFill>
              <a:srgbClr val="FFFF00"/>
            </a:solidFill>
          </a:endParaRPr>
        </a:p>
      </dgm:t>
    </dgm:pt>
    <dgm:pt modelId="{6E638123-35EC-4623-81ED-B8F997931E1A}" type="sibTrans" cxnId="{B4A16BA9-B0C6-4E3F-BE47-D168A0D12705}">
      <dgm:prSet/>
      <dgm:spPr/>
      <dgm:t>
        <a:bodyPr/>
        <a:lstStyle/>
        <a:p>
          <a:endParaRPr lang="es-ES_tradnl">
            <a:solidFill>
              <a:srgbClr val="FFFF00"/>
            </a:solidFill>
          </a:endParaRPr>
        </a:p>
      </dgm:t>
    </dgm:pt>
    <dgm:pt modelId="{4901522B-7B19-430B-A83C-BB18F830A588}">
      <dgm:prSet phldrT="[Texto]"/>
      <dgm:spPr>
        <a:solidFill>
          <a:schemeClr val="bg2"/>
        </a:solidFill>
      </dgm:spPr>
      <dgm:t>
        <a:bodyPr/>
        <a:lstStyle/>
        <a:p>
          <a:r>
            <a:rPr lang="es-ES" b="1" dirty="0" smtClean="0">
              <a:solidFill>
                <a:schemeClr val="tx1"/>
              </a:solidFill>
              <a:latin typeface="Arial" pitchFamily="34" charset="0"/>
              <a:cs typeface="Arial" pitchFamily="34" charset="0"/>
            </a:rPr>
            <a:t>accesible para todos </a:t>
          </a:r>
          <a:endParaRPr lang="es-ES_tradnl" b="1" dirty="0" smtClean="0">
            <a:solidFill>
              <a:schemeClr val="tx1"/>
            </a:solidFill>
            <a:latin typeface="Arial" pitchFamily="34" charset="0"/>
            <a:cs typeface="Arial" pitchFamily="34" charset="0"/>
          </a:endParaRPr>
        </a:p>
      </dgm:t>
    </dgm:pt>
    <dgm:pt modelId="{3C2F61D0-3112-42A8-B2A2-5D50FFBC78D8}" type="parTrans" cxnId="{9F1365CE-681B-4924-9B50-F409C6F104A8}">
      <dgm:prSet/>
      <dgm:spPr/>
      <dgm:t>
        <a:bodyPr/>
        <a:lstStyle/>
        <a:p>
          <a:endParaRPr lang="es-ES_tradnl">
            <a:solidFill>
              <a:srgbClr val="FFFF00"/>
            </a:solidFill>
          </a:endParaRPr>
        </a:p>
      </dgm:t>
    </dgm:pt>
    <dgm:pt modelId="{1BA9DAE9-5E13-45DD-B638-897C82FDD828}" type="sibTrans" cxnId="{9F1365CE-681B-4924-9B50-F409C6F104A8}">
      <dgm:prSet/>
      <dgm:spPr>
        <a:ln>
          <a:solidFill>
            <a:schemeClr val="bg2">
              <a:lumMod val="90000"/>
            </a:schemeClr>
          </a:solidFill>
        </a:ln>
      </dgm:spPr>
      <dgm:t>
        <a:bodyPr/>
        <a:lstStyle/>
        <a:p>
          <a:endParaRPr lang="es-ES_tradnl">
            <a:solidFill>
              <a:srgbClr val="FFFF00"/>
            </a:solidFill>
          </a:endParaRPr>
        </a:p>
      </dgm:t>
    </dgm:pt>
    <dgm:pt modelId="{3349FBB2-FF4A-4FB8-B4A8-53C6BAFDEBE2}">
      <dgm:prSet phldrT="[Texto]"/>
      <dgm:spPr>
        <a:solidFill>
          <a:srgbClr val="99CCFF"/>
        </a:solidFill>
      </dgm:spPr>
      <dgm:t>
        <a:bodyPr/>
        <a:lstStyle/>
        <a:p>
          <a:r>
            <a:rPr lang="es-ES" b="1" dirty="0" smtClean="0">
              <a:solidFill>
                <a:schemeClr val="tx1"/>
              </a:solidFill>
              <a:latin typeface="Arial" pitchFamily="34" charset="0"/>
              <a:cs typeface="Arial" pitchFamily="34" charset="0"/>
            </a:rPr>
            <a:t> educación gratuita</a:t>
          </a:r>
          <a:endParaRPr lang="es-ES_tradnl" b="1" dirty="0">
            <a:solidFill>
              <a:schemeClr val="tx1"/>
            </a:solidFill>
            <a:latin typeface="Arial" pitchFamily="34" charset="0"/>
            <a:cs typeface="Arial" pitchFamily="34" charset="0"/>
          </a:endParaRPr>
        </a:p>
      </dgm:t>
    </dgm:pt>
    <dgm:pt modelId="{6DCB92FB-C7A2-4B8D-AA12-0A0B8D323F30}" type="parTrans" cxnId="{6C040EB4-4DA6-4D55-A683-9497AC96D672}">
      <dgm:prSet/>
      <dgm:spPr/>
      <dgm:t>
        <a:bodyPr/>
        <a:lstStyle/>
        <a:p>
          <a:endParaRPr lang="es-ES_tradnl">
            <a:solidFill>
              <a:srgbClr val="FFFF00"/>
            </a:solidFill>
          </a:endParaRPr>
        </a:p>
      </dgm:t>
    </dgm:pt>
    <dgm:pt modelId="{6ABA571D-56CD-4383-B41C-620137550405}" type="sibTrans" cxnId="{6C040EB4-4DA6-4D55-A683-9497AC96D672}">
      <dgm:prSet/>
      <dgm:spPr>
        <a:blipFill rotWithShape="0">
          <a:blip xmlns:r="http://schemas.openxmlformats.org/officeDocument/2006/relationships" r:embed="rId1"/>
          <a:stretch>
            <a:fillRect/>
          </a:stretch>
        </a:blipFill>
        <a:ln>
          <a:solidFill>
            <a:schemeClr val="bg2">
              <a:lumMod val="90000"/>
            </a:schemeClr>
          </a:solidFill>
        </a:ln>
      </dgm:spPr>
      <dgm:t>
        <a:bodyPr/>
        <a:lstStyle/>
        <a:p>
          <a:endParaRPr lang="es-ES_tradnl">
            <a:solidFill>
              <a:srgbClr val="FFFF00"/>
            </a:solidFill>
          </a:endParaRPr>
        </a:p>
      </dgm:t>
    </dgm:pt>
    <dgm:pt modelId="{2BCF04EF-4B0E-4E98-9456-916ABD438B61}" type="pres">
      <dgm:prSet presAssocID="{F2D730D2-EEB7-407F-A450-F5649E76F620}" presName="Name0" presStyleCnt="0">
        <dgm:presLayoutVars>
          <dgm:dir/>
          <dgm:resizeHandles val="exact"/>
        </dgm:presLayoutVars>
      </dgm:prSet>
      <dgm:spPr/>
      <dgm:t>
        <a:bodyPr/>
        <a:lstStyle/>
        <a:p>
          <a:endParaRPr lang="es-ES_tradnl"/>
        </a:p>
      </dgm:t>
    </dgm:pt>
    <dgm:pt modelId="{7409783D-5D37-4072-A304-21583D90E53E}" type="pres">
      <dgm:prSet presAssocID="{2D7AE568-6B2F-47E2-BD23-CFD851A88767}" presName="node" presStyleLbl="node1" presStyleIdx="0" presStyleCnt="5" custLinFactNeighborY="8017">
        <dgm:presLayoutVars>
          <dgm:bulletEnabled val="1"/>
        </dgm:presLayoutVars>
      </dgm:prSet>
      <dgm:spPr/>
      <dgm:t>
        <a:bodyPr/>
        <a:lstStyle/>
        <a:p>
          <a:endParaRPr lang="es-ES_tradnl"/>
        </a:p>
      </dgm:t>
    </dgm:pt>
    <dgm:pt modelId="{5312E802-65CB-4160-A9E2-0A99D05DB6AE}" type="pres">
      <dgm:prSet presAssocID="{333D045A-F8AF-4882-BB11-D45B6E23704D}" presName="sibTrans" presStyleLbl="sibTrans1D1" presStyleIdx="0" presStyleCnt="4"/>
      <dgm:spPr/>
      <dgm:t>
        <a:bodyPr/>
        <a:lstStyle/>
        <a:p>
          <a:endParaRPr lang="es-ES_tradnl"/>
        </a:p>
      </dgm:t>
    </dgm:pt>
    <dgm:pt modelId="{409672A5-71CA-4E9B-9247-8A09799E2A7D}" type="pres">
      <dgm:prSet presAssocID="{333D045A-F8AF-4882-BB11-D45B6E23704D}" presName="connectorText" presStyleLbl="sibTrans1D1" presStyleIdx="0" presStyleCnt="4"/>
      <dgm:spPr/>
      <dgm:t>
        <a:bodyPr/>
        <a:lstStyle/>
        <a:p>
          <a:endParaRPr lang="es-ES_tradnl"/>
        </a:p>
      </dgm:t>
    </dgm:pt>
    <dgm:pt modelId="{6F2EB1B7-A93F-4959-8C5F-7BC7295EDD35}" type="pres">
      <dgm:prSet presAssocID="{6EF69E2D-D06B-413F-A586-711A8861265C}" presName="node" presStyleLbl="node1" presStyleIdx="1" presStyleCnt="5" custLinFactNeighborX="637" custLinFactNeighborY="9079">
        <dgm:presLayoutVars>
          <dgm:bulletEnabled val="1"/>
        </dgm:presLayoutVars>
      </dgm:prSet>
      <dgm:spPr/>
      <dgm:t>
        <a:bodyPr/>
        <a:lstStyle/>
        <a:p>
          <a:endParaRPr lang="es-ES_tradnl"/>
        </a:p>
      </dgm:t>
    </dgm:pt>
    <dgm:pt modelId="{06E2FB0F-7AFD-439D-88A4-99351575BB08}" type="pres">
      <dgm:prSet presAssocID="{C27485F0-A34B-477D-9D70-5AFB6983CED5}" presName="sibTrans" presStyleLbl="sibTrans1D1" presStyleIdx="1" presStyleCnt="4"/>
      <dgm:spPr/>
      <dgm:t>
        <a:bodyPr/>
        <a:lstStyle/>
        <a:p>
          <a:endParaRPr lang="es-ES_tradnl"/>
        </a:p>
      </dgm:t>
    </dgm:pt>
    <dgm:pt modelId="{A070F10C-5916-4503-A78E-10CEA95E8EC9}" type="pres">
      <dgm:prSet presAssocID="{C27485F0-A34B-477D-9D70-5AFB6983CED5}" presName="connectorText" presStyleLbl="sibTrans1D1" presStyleIdx="1" presStyleCnt="4"/>
      <dgm:spPr/>
      <dgm:t>
        <a:bodyPr/>
        <a:lstStyle/>
        <a:p>
          <a:endParaRPr lang="es-ES_tradnl"/>
        </a:p>
      </dgm:t>
    </dgm:pt>
    <dgm:pt modelId="{581ECCBA-53F7-4AF5-888A-4AF4DE29938D}" type="pres">
      <dgm:prSet presAssocID="{3349FBB2-FF4A-4FB8-B4A8-53C6BAFDEBE2}" presName="node" presStyleLbl="node1" presStyleIdx="2" presStyleCnt="5" custLinFactNeighborY="9079">
        <dgm:presLayoutVars>
          <dgm:bulletEnabled val="1"/>
        </dgm:presLayoutVars>
      </dgm:prSet>
      <dgm:spPr/>
      <dgm:t>
        <a:bodyPr/>
        <a:lstStyle/>
        <a:p>
          <a:endParaRPr lang="es-ES_tradnl"/>
        </a:p>
      </dgm:t>
    </dgm:pt>
    <dgm:pt modelId="{4C70A92D-1C0C-448C-9A44-AA2045522F87}" type="pres">
      <dgm:prSet presAssocID="{6ABA571D-56CD-4383-B41C-620137550405}" presName="sibTrans" presStyleLbl="sibTrans1D1" presStyleIdx="2" presStyleCnt="4"/>
      <dgm:spPr/>
      <dgm:t>
        <a:bodyPr/>
        <a:lstStyle/>
        <a:p>
          <a:endParaRPr lang="es-ES_tradnl"/>
        </a:p>
      </dgm:t>
    </dgm:pt>
    <dgm:pt modelId="{0C48DCAF-A8A5-4B82-9D0C-C2D8E25B9CD1}" type="pres">
      <dgm:prSet presAssocID="{6ABA571D-56CD-4383-B41C-620137550405}" presName="connectorText" presStyleLbl="sibTrans1D1" presStyleIdx="2" presStyleCnt="4"/>
      <dgm:spPr/>
      <dgm:t>
        <a:bodyPr/>
        <a:lstStyle/>
        <a:p>
          <a:endParaRPr lang="es-ES_tradnl"/>
        </a:p>
      </dgm:t>
    </dgm:pt>
    <dgm:pt modelId="{DABE4BF9-5479-444B-A6F8-0F335A958CD1}" type="pres">
      <dgm:prSet presAssocID="{4901522B-7B19-430B-A83C-BB18F830A588}" presName="node" presStyleLbl="node1" presStyleIdx="3" presStyleCnt="5" custLinFactNeighborX="68209" custLinFactNeighborY="-1541">
        <dgm:presLayoutVars>
          <dgm:bulletEnabled val="1"/>
        </dgm:presLayoutVars>
      </dgm:prSet>
      <dgm:spPr/>
      <dgm:t>
        <a:bodyPr/>
        <a:lstStyle/>
        <a:p>
          <a:endParaRPr lang="es-ES_tradnl"/>
        </a:p>
      </dgm:t>
    </dgm:pt>
    <dgm:pt modelId="{6EE402D4-C34C-4E4B-817A-D7054537D5CE}" type="pres">
      <dgm:prSet presAssocID="{1BA9DAE9-5E13-45DD-B638-897C82FDD828}" presName="sibTrans" presStyleLbl="sibTrans1D1" presStyleIdx="3" presStyleCnt="4"/>
      <dgm:spPr/>
      <dgm:t>
        <a:bodyPr/>
        <a:lstStyle/>
        <a:p>
          <a:endParaRPr lang="es-ES_tradnl"/>
        </a:p>
      </dgm:t>
    </dgm:pt>
    <dgm:pt modelId="{AB927EF3-B14B-4C00-923A-49CA269A5E75}" type="pres">
      <dgm:prSet presAssocID="{1BA9DAE9-5E13-45DD-B638-897C82FDD828}" presName="connectorText" presStyleLbl="sibTrans1D1" presStyleIdx="3" presStyleCnt="4"/>
      <dgm:spPr/>
      <dgm:t>
        <a:bodyPr/>
        <a:lstStyle/>
        <a:p>
          <a:endParaRPr lang="es-ES_tradnl"/>
        </a:p>
      </dgm:t>
    </dgm:pt>
    <dgm:pt modelId="{AAD1401A-0543-49A2-AF90-FDD1A9393D8E}" type="pres">
      <dgm:prSet presAssocID="{F93A8462-7EFE-4A25-BD4F-149B5186F172}" presName="node" presStyleLbl="node1" presStyleIdx="4" presStyleCnt="5" custLinFactNeighborX="68209" custLinFactNeighborY="-1541">
        <dgm:presLayoutVars>
          <dgm:bulletEnabled val="1"/>
        </dgm:presLayoutVars>
      </dgm:prSet>
      <dgm:spPr/>
      <dgm:t>
        <a:bodyPr/>
        <a:lstStyle/>
        <a:p>
          <a:endParaRPr lang="es-ES_tradnl"/>
        </a:p>
      </dgm:t>
    </dgm:pt>
  </dgm:ptLst>
  <dgm:cxnLst>
    <dgm:cxn modelId="{1708090E-BC7C-42E9-8208-2020916C73D0}" srcId="{F2D730D2-EEB7-407F-A450-F5649E76F620}" destId="{6EF69E2D-D06B-413F-A586-711A8861265C}" srcOrd="1" destOrd="0" parTransId="{B1312581-31FB-4C7F-AC2D-F624B56E8D95}" sibTransId="{C27485F0-A34B-477D-9D70-5AFB6983CED5}"/>
    <dgm:cxn modelId="{9F1365CE-681B-4924-9B50-F409C6F104A8}" srcId="{F2D730D2-EEB7-407F-A450-F5649E76F620}" destId="{4901522B-7B19-430B-A83C-BB18F830A588}" srcOrd="3" destOrd="0" parTransId="{3C2F61D0-3112-42A8-B2A2-5D50FFBC78D8}" sibTransId="{1BA9DAE9-5E13-45DD-B638-897C82FDD828}"/>
    <dgm:cxn modelId="{D684430B-FA9E-4BF8-9E6D-CD6BAB6A6E2D}" type="presOf" srcId="{C27485F0-A34B-477D-9D70-5AFB6983CED5}" destId="{06E2FB0F-7AFD-439D-88A4-99351575BB08}" srcOrd="0" destOrd="0" presId="urn:microsoft.com/office/officeart/2005/8/layout/bProcess3"/>
    <dgm:cxn modelId="{56074423-59B5-4ACD-AD13-21C7A7293390}" type="presOf" srcId="{C27485F0-A34B-477D-9D70-5AFB6983CED5}" destId="{A070F10C-5916-4503-A78E-10CEA95E8EC9}" srcOrd="1" destOrd="0" presId="urn:microsoft.com/office/officeart/2005/8/layout/bProcess3"/>
    <dgm:cxn modelId="{809FAE78-4744-4C83-8E4B-1CCF9B2DBCE6}" type="presOf" srcId="{6ABA571D-56CD-4383-B41C-620137550405}" destId="{0C48DCAF-A8A5-4B82-9D0C-C2D8E25B9CD1}" srcOrd="1" destOrd="0" presId="urn:microsoft.com/office/officeart/2005/8/layout/bProcess3"/>
    <dgm:cxn modelId="{B4A16BA9-B0C6-4E3F-BE47-D168A0D12705}" srcId="{F2D730D2-EEB7-407F-A450-F5649E76F620}" destId="{F93A8462-7EFE-4A25-BD4F-149B5186F172}" srcOrd="4" destOrd="0" parTransId="{A4DF3111-9E2C-495F-9FBD-5D5769555E06}" sibTransId="{6E638123-35EC-4623-81ED-B8F997931E1A}"/>
    <dgm:cxn modelId="{DE29CE5F-1952-43B7-92A3-19298672B6F2}" type="presOf" srcId="{333D045A-F8AF-4882-BB11-D45B6E23704D}" destId="{5312E802-65CB-4160-A9E2-0A99D05DB6AE}" srcOrd="0" destOrd="0" presId="urn:microsoft.com/office/officeart/2005/8/layout/bProcess3"/>
    <dgm:cxn modelId="{33E66C28-A247-4E79-90F8-209591A2BF5A}" type="presOf" srcId="{333D045A-F8AF-4882-BB11-D45B6E23704D}" destId="{409672A5-71CA-4E9B-9247-8A09799E2A7D}" srcOrd="1" destOrd="0" presId="urn:microsoft.com/office/officeart/2005/8/layout/bProcess3"/>
    <dgm:cxn modelId="{0711ADC6-6767-4C12-A419-FA7E763194FB}" type="presOf" srcId="{6ABA571D-56CD-4383-B41C-620137550405}" destId="{4C70A92D-1C0C-448C-9A44-AA2045522F87}" srcOrd="0" destOrd="0" presId="urn:microsoft.com/office/officeart/2005/8/layout/bProcess3"/>
    <dgm:cxn modelId="{1B84EA24-EC40-4943-9525-5C7481A932AE}" type="presOf" srcId="{F93A8462-7EFE-4A25-BD4F-149B5186F172}" destId="{AAD1401A-0543-49A2-AF90-FDD1A9393D8E}" srcOrd="0" destOrd="0" presId="urn:microsoft.com/office/officeart/2005/8/layout/bProcess3"/>
    <dgm:cxn modelId="{36936866-EB1E-4CE6-A27A-30820DA84590}" type="presOf" srcId="{6EF69E2D-D06B-413F-A586-711A8861265C}" destId="{6F2EB1B7-A93F-4959-8C5F-7BC7295EDD35}" srcOrd="0" destOrd="0" presId="urn:microsoft.com/office/officeart/2005/8/layout/bProcess3"/>
    <dgm:cxn modelId="{AE9AD2CA-198C-4DE2-97CE-BBA309FE6C87}" type="presOf" srcId="{1BA9DAE9-5E13-45DD-B638-897C82FDD828}" destId="{AB927EF3-B14B-4C00-923A-49CA269A5E75}" srcOrd="1" destOrd="0" presId="urn:microsoft.com/office/officeart/2005/8/layout/bProcess3"/>
    <dgm:cxn modelId="{6C040EB4-4DA6-4D55-A683-9497AC96D672}" srcId="{F2D730D2-EEB7-407F-A450-F5649E76F620}" destId="{3349FBB2-FF4A-4FB8-B4A8-53C6BAFDEBE2}" srcOrd="2" destOrd="0" parTransId="{6DCB92FB-C7A2-4B8D-AA12-0A0B8D323F30}" sibTransId="{6ABA571D-56CD-4383-B41C-620137550405}"/>
    <dgm:cxn modelId="{F3096D8F-78D0-4D8A-83FA-5A67D2FF03FC}" type="presOf" srcId="{F2D730D2-EEB7-407F-A450-F5649E76F620}" destId="{2BCF04EF-4B0E-4E98-9456-916ABD438B61}" srcOrd="0" destOrd="0" presId="urn:microsoft.com/office/officeart/2005/8/layout/bProcess3"/>
    <dgm:cxn modelId="{F9ECD48B-9C2C-4FB3-B1A7-F31954BBA1C1}" srcId="{F2D730D2-EEB7-407F-A450-F5649E76F620}" destId="{2D7AE568-6B2F-47E2-BD23-CFD851A88767}" srcOrd="0" destOrd="0" parTransId="{ACB99146-F71D-4CAC-AED6-E69F07A77D25}" sibTransId="{333D045A-F8AF-4882-BB11-D45B6E23704D}"/>
    <dgm:cxn modelId="{1973831C-2110-4EE4-A034-FB9BD09A03E1}" type="presOf" srcId="{3349FBB2-FF4A-4FB8-B4A8-53C6BAFDEBE2}" destId="{581ECCBA-53F7-4AF5-888A-4AF4DE29938D}" srcOrd="0" destOrd="0" presId="urn:microsoft.com/office/officeart/2005/8/layout/bProcess3"/>
    <dgm:cxn modelId="{8559B4CE-C707-4DEE-9B17-8F4CEFB84E9D}" type="presOf" srcId="{1BA9DAE9-5E13-45DD-B638-897C82FDD828}" destId="{6EE402D4-C34C-4E4B-817A-D7054537D5CE}" srcOrd="0" destOrd="0" presId="urn:microsoft.com/office/officeart/2005/8/layout/bProcess3"/>
    <dgm:cxn modelId="{525DC29A-C80D-4EDA-94AA-BCE477AC2026}" type="presOf" srcId="{2D7AE568-6B2F-47E2-BD23-CFD851A88767}" destId="{7409783D-5D37-4072-A304-21583D90E53E}" srcOrd="0" destOrd="0" presId="urn:microsoft.com/office/officeart/2005/8/layout/bProcess3"/>
    <dgm:cxn modelId="{88F070D6-A8FC-49CB-BE46-D255395FCB81}" type="presOf" srcId="{4901522B-7B19-430B-A83C-BB18F830A588}" destId="{DABE4BF9-5479-444B-A6F8-0F335A958CD1}" srcOrd="0" destOrd="0" presId="urn:microsoft.com/office/officeart/2005/8/layout/bProcess3"/>
    <dgm:cxn modelId="{C6DB15EF-7D43-4534-9752-E18EA37EED8F}" type="presParOf" srcId="{2BCF04EF-4B0E-4E98-9456-916ABD438B61}" destId="{7409783D-5D37-4072-A304-21583D90E53E}" srcOrd="0" destOrd="0" presId="urn:microsoft.com/office/officeart/2005/8/layout/bProcess3"/>
    <dgm:cxn modelId="{922119CD-CB54-405C-8E6B-09D105105197}" type="presParOf" srcId="{2BCF04EF-4B0E-4E98-9456-916ABD438B61}" destId="{5312E802-65CB-4160-A9E2-0A99D05DB6AE}" srcOrd="1" destOrd="0" presId="urn:microsoft.com/office/officeart/2005/8/layout/bProcess3"/>
    <dgm:cxn modelId="{A99F439D-26B9-40D6-8ACA-66AB04ADFF5F}" type="presParOf" srcId="{5312E802-65CB-4160-A9E2-0A99D05DB6AE}" destId="{409672A5-71CA-4E9B-9247-8A09799E2A7D}" srcOrd="0" destOrd="0" presId="urn:microsoft.com/office/officeart/2005/8/layout/bProcess3"/>
    <dgm:cxn modelId="{A506D9BC-68FC-4118-ADF4-F1FEF6D9693E}" type="presParOf" srcId="{2BCF04EF-4B0E-4E98-9456-916ABD438B61}" destId="{6F2EB1B7-A93F-4959-8C5F-7BC7295EDD35}" srcOrd="2" destOrd="0" presId="urn:microsoft.com/office/officeart/2005/8/layout/bProcess3"/>
    <dgm:cxn modelId="{8B0403A1-9619-498D-B2C4-0E0CBF7A5B1B}" type="presParOf" srcId="{2BCF04EF-4B0E-4E98-9456-916ABD438B61}" destId="{06E2FB0F-7AFD-439D-88A4-99351575BB08}" srcOrd="3" destOrd="0" presId="urn:microsoft.com/office/officeart/2005/8/layout/bProcess3"/>
    <dgm:cxn modelId="{2EF1C913-0D4D-4FEB-B34D-15E3AE542154}" type="presParOf" srcId="{06E2FB0F-7AFD-439D-88A4-99351575BB08}" destId="{A070F10C-5916-4503-A78E-10CEA95E8EC9}" srcOrd="0" destOrd="0" presId="urn:microsoft.com/office/officeart/2005/8/layout/bProcess3"/>
    <dgm:cxn modelId="{51348CCB-A5DA-4EA2-A3DD-ED9E65201C2C}" type="presParOf" srcId="{2BCF04EF-4B0E-4E98-9456-916ABD438B61}" destId="{581ECCBA-53F7-4AF5-888A-4AF4DE29938D}" srcOrd="4" destOrd="0" presId="urn:microsoft.com/office/officeart/2005/8/layout/bProcess3"/>
    <dgm:cxn modelId="{45C892F5-88E1-4D99-B155-9E522975BBF2}" type="presParOf" srcId="{2BCF04EF-4B0E-4E98-9456-916ABD438B61}" destId="{4C70A92D-1C0C-448C-9A44-AA2045522F87}" srcOrd="5" destOrd="0" presId="urn:microsoft.com/office/officeart/2005/8/layout/bProcess3"/>
    <dgm:cxn modelId="{37C27E90-E208-4C38-BD4B-735DF12B1DA6}" type="presParOf" srcId="{4C70A92D-1C0C-448C-9A44-AA2045522F87}" destId="{0C48DCAF-A8A5-4B82-9D0C-C2D8E25B9CD1}" srcOrd="0" destOrd="0" presId="urn:microsoft.com/office/officeart/2005/8/layout/bProcess3"/>
    <dgm:cxn modelId="{1DA0FE05-D7BF-433D-B867-525DF56651D2}" type="presParOf" srcId="{2BCF04EF-4B0E-4E98-9456-916ABD438B61}" destId="{DABE4BF9-5479-444B-A6F8-0F335A958CD1}" srcOrd="6" destOrd="0" presId="urn:microsoft.com/office/officeart/2005/8/layout/bProcess3"/>
    <dgm:cxn modelId="{6A5A0DC4-3E45-495C-86C3-E22E8B03CC50}" type="presParOf" srcId="{2BCF04EF-4B0E-4E98-9456-916ABD438B61}" destId="{6EE402D4-C34C-4E4B-817A-D7054537D5CE}" srcOrd="7" destOrd="0" presId="urn:microsoft.com/office/officeart/2005/8/layout/bProcess3"/>
    <dgm:cxn modelId="{147A2634-93BB-45CA-B2AA-0D56453D902B}" type="presParOf" srcId="{6EE402D4-C34C-4E4B-817A-D7054537D5CE}" destId="{AB927EF3-B14B-4C00-923A-49CA269A5E75}" srcOrd="0" destOrd="0" presId="urn:microsoft.com/office/officeart/2005/8/layout/bProcess3"/>
    <dgm:cxn modelId="{3C18D467-AD7E-4CC4-B453-26B52F101705}" type="presParOf" srcId="{2BCF04EF-4B0E-4E98-9456-916ABD438B61}" destId="{AAD1401A-0543-49A2-AF90-FDD1A9393D8E}" srcOrd="8"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CFCE3-5421-41E6-84B3-B818DC0BF3E2}" type="datetimeFigureOut">
              <a:rPr lang="es-ES" smtClean="0"/>
              <a:pPr/>
              <a:t>02/03/2026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FB0B-AD1A-4642-8E96-093F13F0AA83}" type="slidenum">
              <a:rPr lang="es-ES" smtClean="0"/>
              <a:pPr/>
              <a:t>‹Nº›</a:t>
            </a:fld>
            <a:endParaRPr lang="es-ES"/>
          </a:p>
        </p:txBody>
      </p:sp>
    </p:spTree>
    <p:extLst>
      <p:ext uri="{BB962C8B-B14F-4D97-AF65-F5344CB8AC3E}">
        <p14:creationId xmlns:p14="http://schemas.microsoft.com/office/powerpoint/2010/main" xmlns="" val="318912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58E5E85-1B06-4AC5-A966-88D426438967}" type="slidenum">
              <a:rPr lang="es-ES_tradnl" smtClean="0"/>
              <a:pPr/>
              <a:t>2</a:t>
            </a:fld>
            <a:endParaRPr lang="es-ES_tradnl"/>
          </a:p>
        </p:txBody>
      </p:sp>
      <p:sp>
        <p:nvSpPr>
          <p:cNvPr id="5" name="4 Marcador de encabezado"/>
          <p:cNvSpPr>
            <a:spLocks noGrp="1"/>
          </p:cNvSpPr>
          <p:nvPr>
            <p:ph type="hdr" sz="quarter" idx="11"/>
          </p:nvPr>
        </p:nvSpPr>
        <p:spPr/>
        <p:txBody>
          <a:bodyPr/>
          <a:lstStyle/>
          <a:p>
            <a:endParaRPr lang="es-ES_tradnl"/>
          </a:p>
        </p:txBody>
      </p:sp>
    </p:spTree>
    <p:extLst>
      <p:ext uri="{BB962C8B-B14F-4D97-AF65-F5344CB8AC3E}">
        <p14:creationId xmlns:p14="http://schemas.microsoft.com/office/powerpoint/2010/main" xmlns="" val="104610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smtClean="0"/>
              <a:t>Las metas planteadas en los diversos foros mundiales en materia de educación para todos, Cuba las ha cumplido con creces de manera anticipada y con sistematicidad en correspondencia con los objetivos de nuestro proyecto social, de acuerdo con la Constitución de la República, la contextualización de los Derechos de los niños, donde se coloca en un plano importante la educación de todos y cada uno de los cubanos, especialmente los niños y jóvenes</a:t>
            </a:r>
          </a:p>
        </p:txBody>
      </p:sp>
      <p:sp>
        <p:nvSpPr>
          <p:cNvPr id="79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7A34FC-1C69-4BFA-B912-AA1F0651D890}" type="slidenum">
              <a:rPr lang="es-ES" smtClean="0">
                <a:cs typeface="Arial" pitchFamily="34" charset="0"/>
              </a:rPr>
              <a:pPr fontAlgn="base">
                <a:spcBef>
                  <a:spcPct val="0"/>
                </a:spcBef>
                <a:spcAft>
                  <a:spcPct val="0"/>
                </a:spcAft>
              </a:pPr>
              <a:t>39</a:t>
            </a:fld>
            <a:endParaRPr lang="es-E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58E5E85-1B06-4AC5-A966-88D426438967}" type="slidenum">
              <a:rPr lang="es-ES_tradnl" smtClean="0"/>
              <a:pPr/>
              <a:t>3</a:t>
            </a:fld>
            <a:endParaRPr lang="es-ES_tradnl"/>
          </a:p>
        </p:txBody>
      </p:sp>
      <p:sp>
        <p:nvSpPr>
          <p:cNvPr id="5" name="4 Marcador de encabezado"/>
          <p:cNvSpPr>
            <a:spLocks noGrp="1"/>
          </p:cNvSpPr>
          <p:nvPr>
            <p:ph type="hdr" sz="quarter" idx="11"/>
          </p:nvPr>
        </p:nvSpPr>
        <p:spPr/>
        <p:txBody>
          <a:bodyPr/>
          <a:lstStyle/>
          <a:p>
            <a:endParaRPr lang="es-ES_tradnl"/>
          </a:p>
        </p:txBody>
      </p:sp>
    </p:spTree>
    <p:extLst>
      <p:ext uri="{BB962C8B-B14F-4D97-AF65-F5344CB8AC3E}">
        <p14:creationId xmlns:p14="http://schemas.microsoft.com/office/powerpoint/2010/main" xmlns="" val="104610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58E5E85-1B06-4AC5-A966-88D426438967}" type="slidenum">
              <a:rPr lang="es-ES_tradnl" smtClean="0"/>
              <a:pPr/>
              <a:t>4</a:t>
            </a:fld>
            <a:endParaRPr lang="es-ES_tradnl"/>
          </a:p>
        </p:txBody>
      </p:sp>
      <p:sp>
        <p:nvSpPr>
          <p:cNvPr id="5" name="4 Marcador de encabezado"/>
          <p:cNvSpPr>
            <a:spLocks noGrp="1"/>
          </p:cNvSpPr>
          <p:nvPr>
            <p:ph type="hdr" sz="quarter" idx="11"/>
          </p:nvPr>
        </p:nvSpPr>
        <p:spPr/>
        <p:txBody>
          <a:bodyPr/>
          <a:lstStyle/>
          <a:p>
            <a:endParaRPr lang="es-ES_tradnl"/>
          </a:p>
        </p:txBody>
      </p:sp>
    </p:spTree>
    <p:extLst>
      <p:ext uri="{BB962C8B-B14F-4D97-AF65-F5344CB8AC3E}">
        <p14:creationId xmlns:p14="http://schemas.microsoft.com/office/powerpoint/2010/main" xmlns="" val="1046100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85800" y="1143000"/>
            <a:ext cx="5486400" cy="30861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E58E5E85-1B06-4AC5-A966-88D426438967}" type="slidenum">
              <a:rPr lang="es-ES_tradnl" smtClean="0"/>
              <a:pPr/>
              <a:t>5</a:t>
            </a:fld>
            <a:endParaRPr lang="es-ES_tradnl"/>
          </a:p>
        </p:txBody>
      </p:sp>
      <p:sp>
        <p:nvSpPr>
          <p:cNvPr id="5" name="4 Marcador de encabezado"/>
          <p:cNvSpPr>
            <a:spLocks noGrp="1"/>
          </p:cNvSpPr>
          <p:nvPr>
            <p:ph type="hdr" sz="quarter" idx="11"/>
          </p:nvPr>
        </p:nvSpPr>
        <p:spPr/>
        <p:txBody>
          <a:bodyPr/>
          <a:lstStyle/>
          <a:p>
            <a:endParaRPr lang="es-ES_tradnl"/>
          </a:p>
        </p:txBody>
      </p:sp>
    </p:spTree>
    <p:extLst>
      <p:ext uri="{BB962C8B-B14F-4D97-AF65-F5344CB8AC3E}">
        <p14:creationId xmlns:p14="http://schemas.microsoft.com/office/powerpoint/2010/main" xmlns="" val="104610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asumido como proceso de evaluación interno que le permita, a cada institución educativa, promover propuestas para la mejora de la educación</a:t>
            </a:r>
            <a:endParaRPr lang="es-ES" dirty="0"/>
          </a:p>
        </p:txBody>
      </p:sp>
      <p:sp>
        <p:nvSpPr>
          <p:cNvPr id="4" name="Marcador de número de diapositiva 3"/>
          <p:cNvSpPr>
            <a:spLocks noGrp="1"/>
          </p:cNvSpPr>
          <p:nvPr>
            <p:ph type="sldNum" sz="quarter" idx="10"/>
          </p:nvPr>
        </p:nvSpPr>
        <p:spPr/>
        <p:txBody>
          <a:bodyPr/>
          <a:lstStyle/>
          <a:p>
            <a:fld id="{23E934CA-AEE8-4519-A50F-517724A71D2B}" type="slidenum">
              <a:rPr lang="es-ES" smtClean="0"/>
              <a:pPr/>
              <a:t>12</a:t>
            </a:fld>
            <a:endParaRPr lang="es-ES"/>
          </a:p>
        </p:txBody>
      </p:sp>
    </p:spTree>
    <p:extLst>
      <p:ext uri="{BB962C8B-B14F-4D97-AF65-F5344CB8AC3E}">
        <p14:creationId xmlns:p14="http://schemas.microsoft.com/office/powerpoint/2010/main" xmlns="" val="288305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a:ln/>
        </p:spPr>
      </p:sp>
      <p:sp>
        <p:nvSpPr>
          <p:cNvPr id="18435" name="2 Marcador de notas"/>
          <p:cNvSpPr>
            <a:spLocks noGrp="1"/>
          </p:cNvSpPr>
          <p:nvPr>
            <p:ph type="body" idx="1"/>
          </p:nvPr>
        </p:nvSpPr>
        <p:spPr>
          <a:noFill/>
        </p:spPr>
        <p:txBody>
          <a:bodyPr/>
          <a:lstStyle/>
          <a:p>
            <a:endParaRPr lang="es-ES" altLang="es-ES" smtClean="0"/>
          </a:p>
        </p:txBody>
      </p:sp>
      <p:sp>
        <p:nvSpPr>
          <p:cNvPr id="18436" name="3 Marcador de número de diapositiva"/>
          <p:cNvSpPr>
            <a:spLocks noGrp="1"/>
          </p:cNvSpPr>
          <p:nvPr>
            <p:ph type="sldNum" sz="quarter" idx="5"/>
          </p:nvPr>
        </p:nvSpPr>
        <p:spPr>
          <a:noFill/>
          <a:ln>
            <a:miter lim="800000"/>
            <a:headEnd/>
            <a:tailEnd/>
          </a:ln>
        </p:spPr>
        <p:txBody>
          <a:bodyPr/>
          <a:lstStyle/>
          <a:p>
            <a:fld id="{0E3FDC2E-829D-4B2E-8E42-412057E1A0BF}" type="slidenum">
              <a:rPr lang="es-ES_tradnl" altLang="es-ES"/>
              <a:pPr/>
              <a:t>29</a:t>
            </a:fld>
            <a:endParaRPr lang="es-ES_tradnl"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Impulsar nuevos significados a la diversidad</a:t>
            </a:r>
            <a:endParaRPr lang="es-ES" dirty="0"/>
          </a:p>
        </p:txBody>
      </p:sp>
      <p:sp>
        <p:nvSpPr>
          <p:cNvPr id="4" name="Marcador de número de diapositiva 3"/>
          <p:cNvSpPr>
            <a:spLocks noGrp="1"/>
          </p:cNvSpPr>
          <p:nvPr>
            <p:ph type="sldNum" sz="quarter" idx="10"/>
          </p:nvPr>
        </p:nvSpPr>
        <p:spPr/>
        <p:txBody>
          <a:bodyPr/>
          <a:lstStyle/>
          <a:p>
            <a:fld id="{74B1D30A-F809-42C7-97CE-641E994197B8}" type="slidenum">
              <a:rPr lang="es-ES" smtClean="0"/>
              <a:pPr/>
              <a:t>31</a:t>
            </a:fld>
            <a:endParaRPr lang="es-ES"/>
          </a:p>
        </p:txBody>
      </p:sp>
    </p:spTree>
    <p:extLst>
      <p:ext uri="{BB962C8B-B14F-4D97-AF65-F5344CB8AC3E}">
        <p14:creationId xmlns:p14="http://schemas.microsoft.com/office/powerpoint/2010/main" xmlns="" val="145561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 name="3 Marcador de número de diapositiva"/>
          <p:cNvSpPr>
            <a:spLocks noGrp="1"/>
          </p:cNvSpPr>
          <p:nvPr>
            <p:ph type="sldNum" sz="quarter" idx="5"/>
          </p:nvPr>
        </p:nvSpPr>
        <p:spPr/>
        <p:txBody>
          <a:bodyPr/>
          <a:lstStyle/>
          <a:p>
            <a:pPr>
              <a:defRPr/>
            </a:pPr>
            <a:fld id="{F40872D7-2F89-45A6-8954-8FE3111B567E}" type="slidenum">
              <a:rPr lang="es-ES" smtClean="0"/>
              <a:pPr>
                <a:defRPr/>
              </a:pPr>
              <a:t>35</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8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6868" name="3 Marcador de número de diapositiva"/>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3411AB-5842-4E65-B976-5B42332E598A}" type="slidenum">
              <a:rPr lang="es-ES" smtClean="0"/>
              <a:pPr fontAlgn="base">
                <a:spcBef>
                  <a:spcPct val="0"/>
                </a:spcBef>
                <a:spcAft>
                  <a:spcPct val="0"/>
                </a:spcAft>
                <a:defRPr/>
              </a:pPr>
              <a:t>38</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23643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10563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32166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600201"/>
            <a:ext cx="53848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197600" y="3941763"/>
            <a:ext cx="53848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9"/>
          <p:cNvSpPr>
            <a:spLocks noGrp="1" noChangeArrowheads="1"/>
          </p:cNvSpPr>
          <p:nvPr>
            <p:ph type="dt" sz="half" idx="10"/>
          </p:nvPr>
        </p:nvSpPr>
        <p:spPr>
          <a:ln/>
        </p:spPr>
        <p:txBody>
          <a:bodyPr/>
          <a:lstStyle>
            <a:lvl1pPr>
              <a:defRPr/>
            </a:lvl1pPr>
          </a:lstStyle>
          <a:p>
            <a:pPr>
              <a:defRPr/>
            </a:pPr>
            <a:fld id="{02E31F42-0493-4E6C-B88A-FB6BBF8123DC}" type="datetime1">
              <a:rPr lang="es-ES"/>
              <a:pPr>
                <a:defRPr/>
              </a:pPr>
              <a:t>02/03/2026</a:t>
            </a:fld>
            <a:endParaRPr lang="es-ES"/>
          </a:p>
        </p:txBody>
      </p:sp>
      <p:sp>
        <p:nvSpPr>
          <p:cNvPr id="7" name="Rectangle 10"/>
          <p:cNvSpPr>
            <a:spLocks noGrp="1" noChangeArrowheads="1"/>
          </p:cNvSpPr>
          <p:nvPr>
            <p:ph type="ftr" sz="quarter" idx="11"/>
          </p:nvPr>
        </p:nvSpPr>
        <p:spPr>
          <a:ln/>
        </p:spPr>
        <p:txBody>
          <a:bodyPr/>
          <a:lstStyle>
            <a:lvl1pPr>
              <a:defRPr/>
            </a:lvl1pPr>
          </a:lstStyle>
          <a:p>
            <a:pPr>
              <a:defRPr/>
            </a:pPr>
            <a:endParaRPr lang="es-ES"/>
          </a:p>
        </p:txBody>
      </p:sp>
      <p:sp>
        <p:nvSpPr>
          <p:cNvPr id="8" name="Rectangle 11"/>
          <p:cNvSpPr>
            <a:spLocks noGrp="1" noChangeArrowheads="1"/>
          </p:cNvSpPr>
          <p:nvPr>
            <p:ph type="sldNum" sz="quarter" idx="12"/>
          </p:nvPr>
        </p:nvSpPr>
        <p:spPr>
          <a:ln/>
        </p:spPr>
        <p:txBody>
          <a:bodyPr/>
          <a:lstStyle>
            <a:lvl1pPr>
              <a:defRPr/>
            </a:lvl1pPr>
          </a:lstStyle>
          <a:p>
            <a:pPr>
              <a:defRPr/>
            </a:pPr>
            <a:fld id="{E520B73D-9B64-4747-8401-BF462EAF2B10}"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266324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503931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393096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417927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417189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68434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40073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5686A2D-CCF7-42EF-B43F-6D1197625845}" type="datetimeFigureOut">
              <a:rPr lang="es-ES" smtClean="0"/>
              <a:pPr/>
              <a:t>02/03/2026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93040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86A2D-CCF7-42EF-B43F-6D1197625845}" type="datetimeFigureOut">
              <a:rPr lang="es-ES" smtClean="0"/>
              <a:pPr/>
              <a:t>02/03/2026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05D14-237C-462E-BCCC-E95C548D3232}" type="slidenum">
              <a:rPr lang="es-ES" smtClean="0"/>
              <a:pPr/>
              <a:t>‹Nº›</a:t>
            </a:fld>
            <a:endParaRPr lang="es-ES"/>
          </a:p>
        </p:txBody>
      </p:sp>
    </p:spTree>
    <p:extLst>
      <p:ext uri="{BB962C8B-B14F-4D97-AF65-F5344CB8AC3E}">
        <p14:creationId xmlns:p14="http://schemas.microsoft.com/office/powerpoint/2010/main" xmlns="" val="1793205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es.wikipedia.org/wiki/1990" TargetMode="External"/><Relationship Id="rId7" Type="http://schemas.openxmlformats.org/officeDocument/2006/relationships/image" Target="../media/image4.png"/><Relationship Id="rId2" Type="http://schemas.openxmlformats.org/officeDocument/2006/relationships/hyperlink" Target="http://es.wikipedia.org/w/index.php?title=Jomtien&amp;action=edit&amp;redlink=1"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es.wikipedia.org/wiki/Educaci%C3%B3n" TargetMode="External"/><Relationship Id="rId4" Type="http://schemas.openxmlformats.org/officeDocument/2006/relationships/hyperlink" Target="http://es.wikipedia.org/wiki/Tailandi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s.wikipedia.org/wiki/Salamanca_(Espa%C3%B1a)" TargetMode="External"/><Relationship Id="rId2" Type="http://schemas.openxmlformats.org/officeDocument/2006/relationships/hyperlink" Target="http://es.wikipedia.org/wiki/199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oleObject" Target="../embeddings/oleObject2.bin"/><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es.wikipedia.org/wiki/Escuela" TargetMode="External"/><Relationship Id="rId7" Type="http://schemas.openxmlformats.org/officeDocument/2006/relationships/image" Target="../media/image3.png"/><Relationship Id="rId2" Type="http://schemas.openxmlformats.org/officeDocument/2006/relationships/hyperlink" Target="http://es.wikipedia.org/wiki/Persona" TargetMode="External"/><Relationship Id="rId1" Type="http://schemas.openxmlformats.org/officeDocument/2006/relationships/slideLayout" Target="../slideLayouts/slideLayout2.xml"/><Relationship Id="rId6" Type="http://schemas.openxmlformats.org/officeDocument/2006/relationships/hyperlink" Target="http://es.wikipedia.org/wiki/Discriminaci%C3%B3n" TargetMode="External"/><Relationship Id="rId5" Type="http://schemas.openxmlformats.org/officeDocument/2006/relationships/hyperlink" Target="http://es.wikipedia.org/wiki/Exclusi%C3%B3n" TargetMode="External"/><Relationship Id="rId4" Type="http://schemas.openxmlformats.org/officeDocument/2006/relationships/hyperlink" Target="http://es.wikipedia.org/wiki/Diversida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unesco.cl/educacion-cientifica-para-todos-y-educacion-ambiental/"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descr="Pergamino"/>
          <p:cNvSpPr txBox="1">
            <a:spLocks noChangeArrowheads="1"/>
          </p:cNvSpPr>
          <p:nvPr/>
        </p:nvSpPr>
        <p:spPr bwMode="auto">
          <a:xfrm>
            <a:off x="527052" y="2276476"/>
            <a:ext cx="8640233" cy="3668713"/>
          </a:xfrm>
          <a:prstGeom prst="rect">
            <a:avLst/>
          </a:prstGeom>
          <a:blipFill dpi="0" rotWithShape="1">
            <a:blip r:embed="rId2"/>
            <a:srcRect/>
            <a:tile tx="0" ty="0" sx="100000" sy="100000" flip="none" algn="tl"/>
          </a:blipFill>
          <a:ln w="9525">
            <a:noFill/>
            <a:miter lim="800000"/>
            <a:headEnd/>
            <a:tailEnd/>
          </a:ln>
          <a:effectLst/>
        </p:spPr>
        <p:txBody>
          <a:bodyPr>
            <a:spAutoFit/>
          </a:bodyPr>
          <a:lstStyle/>
          <a:p>
            <a:pPr algn="l">
              <a:spcBef>
                <a:spcPct val="50000"/>
              </a:spcBef>
            </a:pPr>
            <a:endParaRPr lang="es-ES" altLang="es-VE"/>
          </a:p>
          <a:p>
            <a:pPr algn="l">
              <a:spcBef>
                <a:spcPct val="50000"/>
              </a:spcBef>
            </a:pPr>
            <a:endParaRPr lang="es-ES" altLang="es-VE"/>
          </a:p>
          <a:p>
            <a:pPr algn="l">
              <a:spcBef>
                <a:spcPct val="50000"/>
              </a:spcBef>
            </a:pPr>
            <a:endParaRPr lang="es-ES" altLang="es-VE"/>
          </a:p>
          <a:p>
            <a:pPr algn="l">
              <a:spcBef>
                <a:spcPct val="50000"/>
              </a:spcBef>
            </a:pPr>
            <a:endParaRPr lang="es-ES" altLang="es-VE"/>
          </a:p>
          <a:p>
            <a:pPr algn="l">
              <a:spcBef>
                <a:spcPct val="50000"/>
              </a:spcBef>
            </a:pPr>
            <a:endParaRPr lang="es-ES" altLang="es-VE"/>
          </a:p>
          <a:p>
            <a:pPr algn="l">
              <a:spcBef>
                <a:spcPct val="50000"/>
              </a:spcBef>
            </a:pPr>
            <a:endParaRPr lang="es-ES" altLang="es-VE"/>
          </a:p>
          <a:p>
            <a:pPr algn="l">
              <a:spcBef>
                <a:spcPct val="50000"/>
              </a:spcBef>
            </a:pPr>
            <a:endParaRPr lang="es-ES" altLang="es-VE"/>
          </a:p>
          <a:p>
            <a:pPr algn="l">
              <a:spcBef>
                <a:spcPct val="50000"/>
              </a:spcBef>
            </a:pPr>
            <a:endParaRPr lang="es-ES" altLang="es-VE"/>
          </a:p>
          <a:p>
            <a:pPr algn="l">
              <a:spcBef>
                <a:spcPct val="50000"/>
              </a:spcBef>
            </a:pPr>
            <a:endParaRPr lang="es-ES" altLang="es-VE"/>
          </a:p>
        </p:txBody>
      </p:sp>
      <p:pic>
        <p:nvPicPr>
          <p:cNvPr id="2051" name="Picture 3"/>
          <p:cNvPicPr>
            <a:picLocks noChangeAspect="1" noChangeArrowheads="1"/>
          </p:cNvPicPr>
          <p:nvPr/>
        </p:nvPicPr>
        <p:blipFill>
          <a:blip r:embed="rId3"/>
          <a:srcRect/>
          <a:stretch>
            <a:fillRect/>
          </a:stretch>
        </p:blipFill>
        <p:spPr bwMode="auto">
          <a:xfrm>
            <a:off x="0" y="0"/>
            <a:ext cx="12192000" cy="6858000"/>
          </a:xfrm>
          <a:prstGeom prst="rect">
            <a:avLst/>
          </a:prstGeom>
          <a:solidFill>
            <a:srgbClr val="000000"/>
          </a:solidFill>
          <a:ln w="9525">
            <a:noFill/>
            <a:miter lim="800000"/>
            <a:headEnd/>
            <a:tailEnd/>
          </a:ln>
        </p:spPr>
      </p:pic>
      <p:sp>
        <p:nvSpPr>
          <p:cNvPr id="7" name="6 CuadroTexto"/>
          <p:cNvSpPr txBox="1"/>
          <p:nvPr/>
        </p:nvSpPr>
        <p:spPr>
          <a:xfrm>
            <a:off x="1746913" y="1746912"/>
            <a:ext cx="8679977" cy="3170099"/>
          </a:xfrm>
          <a:prstGeom prst="rect">
            <a:avLst/>
          </a:prstGeom>
          <a:noFill/>
          <a:ln>
            <a:solidFill>
              <a:srgbClr val="FF0000"/>
            </a:solidFill>
          </a:ln>
        </p:spPr>
        <p:txBody>
          <a:bodyPr wrap="square" rtlCol="0">
            <a:spAutoFit/>
          </a:bodyPr>
          <a:lstStyle/>
          <a:p>
            <a:pPr algn="ctr"/>
            <a:r>
              <a:rPr lang="es-ES" sz="4400" b="1" dirty="0" smtClean="0"/>
              <a:t>                  </a:t>
            </a:r>
            <a:r>
              <a:rPr lang="es-ES" sz="5000" b="1" dirty="0" smtClean="0"/>
              <a:t>Bienvenidos al curso de   la maestría:</a:t>
            </a:r>
          </a:p>
          <a:p>
            <a:r>
              <a:rPr lang="es-ES" sz="5000" b="1" dirty="0" smtClean="0"/>
              <a:t>  Labor educativa del docente en la atención a la diversidad  </a:t>
            </a:r>
            <a:endParaRPr lang="es-ES" sz="5000" b="1" dirty="0"/>
          </a:p>
        </p:txBody>
      </p:sp>
      <p:pic>
        <p:nvPicPr>
          <p:cNvPr id="5" name="Picture 2" descr="I:\II EDICION\diseño logo.png"/>
          <p:cNvPicPr>
            <a:picLocks noChangeAspect="1" noChangeArrowheads="1"/>
          </p:cNvPicPr>
          <p:nvPr/>
        </p:nvPicPr>
        <p:blipFill>
          <a:blip r:embed="rId4"/>
          <a:srcRect/>
          <a:stretch>
            <a:fillRect/>
          </a:stretch>
        </p:blipFill>
        <p:spPr bwMode="auto">
          <a:xfrm>
            <a:off x="1883391" y="1897038"/>
            <a:ext cx="1733266" cy="14783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5661" y="1705971"/>
            <a:ext cx="11610980" cy="4967784"/>
          </a:xfrm>
          <a:ln>
            <a:solidFill>
              <a:schemeClr val="accent1"/>
            </a:solidFill>
          </a:ln>
        </p:spPr>
        <p:txBody>
          <a:bodyPr rtlCol="0">
            <a:normAutofit fontScale="25000" lnSpcReduction="20000"/>
          </a:bodyPr>
          <a:lstStyle/>
          <a:p>
            <a:pPr algn="just">
              <a:buNone/>
              <a:defRPr/>
            </a:pPr>
            <a:r>
              <a:rPr lang="es-CO" sz="3900" dirty="0" smtClean="0">
                <a:latin typeface="Arial" panose="020B0604020202020204" pitchFamily="34" charset="0"/>
                <a:cs typeface="Arial" panose="020B0604020202020204" pitchFamily="34" charset="0"/>
              </a:rPr>
              <a:t>  </a:t>
            </a:r>
          </a:p>
          <a:p>
            <a:pPr algn="just">
              <a:lnSpc>
                <a:spcPct val="170000"/>
              </a:lnSpc>
              <a:buNone/>
              <a:defRPr/>
            </a:pPr>
            <a:r>
              <a:rPr lang="es-CO" sz="3900" dirty="0" smtClean="0">
                <a:latin typeface="Arial" panose="020B0604020202020204" pitchFamily="34" charset="0"/>
                <a:cs typeface="Arial" panose="020B0604020202020204" pitchFamily="34" charset="0"/>
              </a:rPr>
              <a:t>      </a:t>
            </a:r>
            <a:r>
              <a:rPr lang="es-ES" sz="12000" dirty="0" smtClean="0"/>
              <a:t>El origen de la idea de inclusión se sitúa en el foro internacional de la UNESCO que ha marcado pautas en el campo educativo en el evento celebrado en </a:t>
            </a:r>
            <a:r>
              <a:rPr lang="es-ES" sz="12000" i="1" u="sng" dirty="0" err="1" smtClean="0">
                <a:hlinkClick r:id="rId2" tooltip="Jomtien (aún no redactado)"/>
              </a:rPr>
              <a:t>Jomtien</a:t>
            </a:r>
            <a:r>
              <a:rPr lang="es-ES" sz="12000" dirty="0" smtClean="0"/>
              <a:t> en </a:t>
            </a:r>
            <a:r>
              <a:rPr lang="es-ES" sz="12000" i="1" u="sng" dirty="0" smtClean="0">
                <a:hlinkClick r:id="rId3" tooltip="1990"/>
              </a:rPr>
              <a:t>1990</a:t>
            </a:r>
            <a:r>
              <a:rPr lang="es-ES" sz="12000" dirty="0" smtClean="0"/>
              <a:t> en </a:t>
            </a:r>
            <a:r>
              <a:rPr lang="es-ES" sz="12000" i="1" u="sng" dirty="0" smtClean="0">
                <a:hlinkClick r:id="rId4" tooltip="Tailandia"/>
              </a:rPr>
              <a:t>Tailandia</a:t>
            </a:r>
            <a:r>
              <a:rPr lang="es-ES" sz="12000" dirty="0" smtClean="0"/>
              <a:t>, donde se promovió la idea de una </a:t>
            </a:r>
            <a:r>
              <a:rPr lang="es-ES" sz="12000" i="1" u="sng" dirty="0" smtClean="0">
                <a:solidFill>
                  <a:schemeClr val="accent5"/>
                </a:solidFill>
                <a:hlinkClick r:id="rId5" tooltip="Educación"/>
              </a:rPr>
              <a:t>Educación</a:t>
            </a:r>
            <a:r>
              <a:rPr lang="es-ES" sz="12000" u="sng" dirty="0" smtClean="0">
                <a:solidFill>
                  <a:schemeClr val="accent5"/>
                </a:solidFill>
              </a:rPr>
              <a:t> para Todos</a:t>
            </a:r>
            <a:r>
              <a:rPr lang="es-ES" sz="12000" dirty="0" smtClean="0"/>
              <a:t>, que ofreciera satisfacción de las necesidades básicas de aprendizaje al tiempo que desarrollara el bienestar individual y social de todas las personas dentro del sistema de educación formal</a:t>
            </a:r>
            <a:r>
              <a:rPr lang="es-ES" sz="11200" dirty="0" smtClean="0"/>
              <a:t>. </a:t>
            </a:r>
            <a:endParaRPr lang="es-CO" sz="11200" b="1" u="sng" dirty="0" smtClean="0">
              <a:cs typeface="Arial" panose="020B0604020202020204" pitchFamily="34" charset="0"/>
            </a:endParaRPr>
          </a:p>
          <a:p>
            <a:pPr>
              <a:defRPr/>
            </a:pPr>
            <a:endParaRPr lang="es-CO" sz="11200" dirty="0">
              <a:latin typeface="Arial" panose="020B0604020202020204" pitchFamily="34" charset="0"/>
              <a:cs typeface="Arial" panose="020B0604020202020204" pitchFamily="34" charset="0"/>
            </a:endParaRPr>
          </a:p>
          <a:p>
            <a:pPr>
              <a:defRPr/>
            </a:pPr>
            <a:endParaRPr lang="es-CO" sz="11200" dirty="0" smtClean="0">
              <a:latin typeface="Arial" panose="020B0604020202020204" pitchFamily="34" charset="0"/>
              <a:cs typeface="Arial" panose="020B0604020202020204" pitchFamily="34" charset="0"/>
            </a:endParaRPr>
          </a:p>
          <a:p>
            <a:pPr algn="r">
              <a:buNone/>
              <a:defRPr/>
            </a:pPr>
            <a:r>
              <a:rPr lang="es-CO" dirty="0" smtClean="0">
                <a:latin typeface="Arial" panose="020B0604020202020204" pitchFamily="34" charset="0"/>
                <a:cs typeface="Arial" panose="020B0604020202020204" pitchFamily="34" charset="0"/>
              </a:rPr>
              <a:t>    </a:t>
            </a:r>
          </a:p>
        </p:txBody>
      </p:sp>
      <p:pic>
        <p:nvPicPr>
          <p:cNvPr id="7" name="Picture 2" descr="I:\II EDICION\diseño logo.png"/>
          <p:cNvPicPr>
            <a:picLocks noChangeAspect="1" noChangeArrowheads="1"/>
          </p:cNvPicPr>
          <p:nvPr/>
        </p:nvPicPr>
        <p:blipFill>
          <a:blip r:embed="rId6"/>
          <a:srcRect/>
          <a:stretch>
            <a:fillRect/>
          </a:stretch>
        </p:blipFill>
        <p:spPr bwMode="auto">
          <a:xfrm>
            <a:off x="300526"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7"/>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269068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3081" y="1719619"/>
            <a:ext cx="11433558" cy="4913194"/>
          </a:xfrm>
          <a:ln>
            <a:solidFill>
              <a:schemeClr val="accent1"/>
            </a:solidFill>
          </a:ln>
        </p:spPr>
        <p:txBody>
          <a:bodyPr rtlCol="0">
            <a:normAutofit fontScale="25000" lnSpcReduction="20000"/>
          </a:bodyPr>
          <a:lstStyle/>
          <a:p>
            <a:pPr algn="just">
              <a:buNone/>
              <a:defRPr/>
            </a:pPr>
            <a:r>
              <a:rPr lang="es-CO" sz="3900" dirty="0" smtClean="0">
                <a:latin typeface="Arial" panose="020B0604020202020204" pitchFamily="34" charset="0"/>
                <a:cs typeface="Arial" panose="020B0604020202020204" pitchFamily="34" charset="0"/>
              </a:rPr>
              <a:t>  </a:t>
            </a:r>
          </a:p>
          <a:p>
            <a:pPr algn="just">
              <a:lnSpc>
                <a:spcPct val="170000"/>
              </a:lnSpc>
              <a:buNone/>
              <a:tabLst>
                <a:tab pos="900113" algn="l"/>
              </a:tabLst>
              <a:defRPr/>
            </a:pPr>
            <a:r>
              <a:rPr lang="es-CO" sz="11200" dirty="0" smtClean="0">
                <a:latin typeface="Arial" panose="020B0604020202020204" pitchFamily="34" charset="0"/>
                <a:cs typeface="Arial" panose="020B0604020202020204" pitchFamily="34" charset="0"/>
              </a:rPr>
              <a:t>   </a:t>
            </a:r>
            <a:r>
              <a:rPr lang="es-ES" sz="11200" dirty="0" smtClean="0"/>
              <a:t>En la Conferencia Internacional de </a:t>
            </a:r>
            <a:r>
              <a:rPr lang="es-ES" sz="11200" i="1" u="sng" dirty="0" smtClean="0">
                <a:solidFill>
                  <a:srgbClr val="C00000"/>
                </a:solidFill>
                <a:hlinkClick r:id="rId2" tooltip="1994"/>
              </a:rPr>
              <a:t>1</a:t>
            </a:r>
            <a:r>
              <a:rPr lang="es-ES" sz="11200" i="1" u="sng" dirty="0" smtClean="0">
                <a:hlinkClick r:id="rId2" tooltip="1994"/>
              </a:rPr>
              <a:t>994</a:t>
            </a:r>
            <a:r>
              <a:rPr lang="es-ES" sz="11200" dirty="0" smtClean="0"/>
              <a:t> que concluye con la llamada Declaración de «</a:t>
            </a:r>
            <a:r>
              <a:rPr lang="es-ES" sz="11200" i="1" u="sng" dirty="0" smtClean="0">
                <a:hlinkClick r:id="rId3" tooltip="Salamanca (España)"/>
              </a:rPr>
              <a:t>Salamanca</a:t>
            </a:r>
            <a:r>
              <a:rPr lang="es-ES" sz="11200" dirty="0" smtClean="0"/>
              <a:t>», se produce una amplia adscripción a esta idea entre los delegados y se pone énfasis la urgencia de impartir la enseñanza a todos los niños, jóvenes y adultos, con y sin necesidades educativas especiales dentro un mismo sistema común de educación. La resolución de Salamanca generaliza la </a:t>
            </a:r>
            <a:r>
              <a:rPr lang="es-ES" sz="11200" dirty="0" smtClean="0">
                <a:solidFill>
                  <a:srgbClr val="C00000"/>
                </a:solidFill>
              </a:rPr>
              <a:t>inclusión como principio central que ha de guiar la política y la práctica de la construcción de una EDUCACIÓN PARA TODOS</a:t>
            </a:r>
            <a:r>
              <a:rPr lang="es-ES" sz="11200" dirty="0" smtClean="0"/>
              <a:t>. </a:t>
            </a:r>
            <a:endParaRPr lang="es-CO" sz="11200" b="1" u="sng" dirty="0">
              <a:cs typeface="Arial" panose="020B0604020202020204" pitchFamily="34" charset="0"/>
            </a:endParaRPr>
          </a:p>
          <a:p>
            <a:pPr>
              <a:lnSpc>
                <a:spcPct val="170000"/>
              </a:lnSpc>
              <a:defRPr/>
            </a:pPr>
            <a:endParaRPr lang="es-CO" sz="11200" dirty="0">
              <a:latin typeface="Arial" panose="020B0604020202020204" pitchFamily="34" charset="0"/>
              <a:cs typeface="Arial" panose="020B0604020202020204" pitchFamily="34" charset="0"/>
            </a:endParaRPr>
          </a:p>
          <a:p>
            <a:pPr>
              <a:defRPr/>
            </a:pPr>
            <a:endParaRPr lang="es-CO" sz="11200" dirty="0" smtClean="0">
              <a:latin typeface="Arial" panose="020B0604020202020204" pitchFamily="34" charset="0"/>
              <a:cs typeface="Arial" panose="020B0604020202020204" pitchFamily="34" charset="0"/>
            </a:endParaRPr>
          </a:p>
          <a:p>
            <a:pPr algn="r">
              <a:buNone/>
              <a:defRPr/>
            </a:pPr>
            <a:r>
              <a:rPr lang="es-CO" dirty="0" smtClean="0">
                <a:latin typeface="Arial" panose="020B0604020202020204" pitchFamily="34" charset="0"/>
                <a:cs typeface="Arial" panose="020B0604020202020204" pitchFamily="34" charset="0"/>
              </a:rPr>
              <a:t>    </a:t>
            </a:r>
          </a:p>
        </p:txBody>
      </p:sp>
      <p:pic>
        <p:nvPicPr>
          <p:cNvPr id="7" name="Picture 2" descr="I:\II EDICION\diseño logo.png"/>
          <p:cNvPicPr>
            <a:picLocks noChangeAspect="1" noChangeArrowheads="1"/>
          </p:cNvPicPr>
          <p:nvPr/>
        </p:nvPicPr>
        <p:blipFill>
          <a:blip r:embed="rId4"/>
          <a:srcRect/>
          <a:stretch>
            <a:fillRect/>
          </a:stretch>
        </p:blipFill>
        <p:spPr bwMode="auto">
          <a:xfrm>
            <a:off x="300526"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5"/>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2690681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08217" y="207818"/>
            <a:ext cx="5985165" cy="1149471"/>
          </a:xfrm>
          <a:ln w="38100">
            <a:solidFill>
              <a:schemeClr val="accent1"/>
            </a:solidFill>
          </a:ln>
        </p:spPr>
        <p:txBody>
          <a:bodyPr/>
          <a:lstStyle/>
          <a:p>
            <a:pPr algn="ctr"/>
            <a:r>
              <a:rPr lang="es-ES" dirty="0"/>
              <a:t>Índice de Inclusión</a:t>
            </a:r>
          </a:p>
        </p:txBody>
      </p:sp>
      <p:sp>
        <p:nvSpPr>
          <p:cNvPr id="3" name="2 Marcador de contenido"/>
          <p:cNvSpPr>
            <a:spLocks noGrp="1"/>
          </p:cNvSpPr>
          <p:nvPr>
            <p:ph idx="1"/>
          </p:nvPr>
        </p:nvSpPr>
        <p:spPr>
          <a:xfrm>
            <a:off x="457200" y="1745690"/>
            <a:ext cx="11449091" cy="4567255"/>
          </a:xfrm>
          <a:ln w="38100">
            <a:solidFill>
              <a:srgbClr val="00B0F0"/>
            </a:solidFill>
          </a:ln>
        </p:spPr>
        <p:txBody>
          <a:bodyPr>
            <a:normAutofit fontScale="85000" lnSpcReduction="20000"/>
          </a:bodyPr>
          <a:lstStyle/>
          <a:p>
            <a:r>
              <a:rPr lang="es-ES_tradnl" dirty="0" smtClean="0"/>
              <a:t>Se trata de la obra en inglés de Tony </a:t>
            </a:r>
            <a:r>
              <a:rPr lang="es-ES_tradnl" dirty="0" err="1" smtClean="0"/>
              <a:t>Booth</a:t>
            </a:r>
            <a:r>
              <a:rPr lang="es-ES_tradnl" dirty="0" smtClean="0"/>
              <a:t> y </a:t>
            </a:r>
            <a:r>
              <a:rPr lang="es-ES_tradnl" dirty="0" err="1" smtClean="0"/>
              <a:t>MelAinscow</a:t>
            </a:r>
            <a:r>
              <a:rPr lang="es-ES_tradnl" dirty="0" smtClean="0"/>
              <a:t> “</a:t>
            </a:r>
            <a:r>
              <a:rPr lang="es-ES_tradnl" dirty="0" err="1" smtClean="0"/>
              <a:t>Indexfor</a:t>
            </a:r>
            <a:r>
              <a:rPr lang="es-ES_tradnl" dirty="0" smtClean="0"/>
              <a:t> </a:t>
            </a:r>
            <a:r>
              <a:rPr lang="es-ES_tradnl" dirty="0" err="1" smtClean="0"/>
              <a:t>Inclusion</a:t>
            </a:r>
            <a:r>
              <a:rPr lang="es-ES_tradnl" dirty="0" smtClean="0"/>
              <a:t>” publicado en Marzo del año 2000 en el Reino Unido por el Centro de Estudios para la Educación Inclusiva </a:t>
            </a:r>
            <a:r>
              <a:rPr lang="es-ES" dirty="0" smtClean="0"/>
              <a:t> </a:t>
            </a:r>
          </a:p>
          <a:p>
            <a:endParaRPr lang="es-ES" dirty="0" smtClean="0"/>
          </a:p>
          <a:p>
            <a:r>
              <a:rPr lang="es-ES" dirty="0" smtClean="0"/>
              <a:t>Es una</a:t>
            </a:r>
            <a:r>
              <a:rPr lang="es-ES" dirty="0" smtClean="0">
                <a:solidFill>
                  <a:srgbClr val="00B0F0"/>
                </a:solidFill>
              </a:rPr>
              <a:t> iniciativa </a:t>
            </a:r>
            <a:r>
              <a:rPr lang="es-ES" dirty="0" smtClean="0"/>
              <a:t>que nace para </a:t>
            </a:r>
            <a:r>
              <a:rPr lang="es-ES" dirty="0" smtClean="0">
                <a:solidFill>
                  <a:srgbClr val="00B0F0"/>
                </a:solidFill>
              </a:rPr>
              <a:t>proveer </a:t>
            </a:r>
            <a:r>
              <a:rPr lang="es-ES" dirty="0" smtClean="0"/>
              <a:t>de </a:t>
            </a:r>
            <a:r>
              <a:rPr lang="es-ES" dirty="0" smtClean="0">
                <a:solidFill>
                  <a:srgbClr val="00B0F0"/>
                </a:solidFill>
              </a:rPr>
              <a:t>herramientas</a:t>
            </a:r>
            <a:r>
              <a:rPr lang="es-ES" dirty="0" smtClean="0"/>
              <a:t> sistemáticas que </a:t>
            </a:r>
            <a:r>
              <a:rPr lang="es-ES" dirty="0" smtClean="0">
                <a:solidFill>
                  <a:srgbClr val="00B0F0"/>
                </a:solidFill>
              </a:rPr>
              <a:t>faciliten el </a:t>
            </a:r>
            <a:r>
              <a:rPr lang="es-ES" u="sng" dirty="0" smtClean="0">
                <a:solidFill>
                  <a:srgbClr val="00B0F0"/>
                </a:solidFill>
              </a:rPr>
              <a:t>proceso de cambio </a:t>
            </a:r>
            <a:r>
              <a:rPr lang="es-ES" dirty="0" smtClean="0"/>
              <a:t>en las escuelas hacia la inclusión.</a:t>
            </a:r>
          </a:p>
          <a:p>
            <a:pPr>
              <a:buNone/>
            </a:pPr>
            <a:endParaRPr lang="es-ES" dirty="0" smtClean="0"/>
          </a:p>
          <a:p>
            <a:r>
              <a:rPr lang="es-ES" dirty="0"/>
              <a:t>E</a:t>
            </a:r>
            <a:r>
              <a:rPr lang="es-ES" dirty="0" smtClean="0"/>
              <a:t>s </a:t>
            </a:r>
            <a:r>
              <a:rPr lang="es-ES" dirty="0"/>
              <a:t>un </a:t>
            </a:r>
            <a:r>
              <a:rPr lang="es-ES" dirty="0">
                <a:solidFill>
                  <a:srgbClr val="C00000"/>
                </a:solidFill>
              </a:rPr>
              <a:t>instrumento </a:t>
            </a:r>
            <a:r>
              <a:rPr lang="es-ES" dirty="0">
                <a:solidFill>
                  <a:srgbClr val="002060"/>
                </a:solidFill>
              </a:rPr>
              <a:t>diseñado</a:t>
            </a:r>
            <a:r>
              <a:rPr lang="es-ES" dirty="0">
                <a:solidFill>
                  <a:srgbClr val="C00000"/>
                </a:solidFill>
              </a:rPr>
              <a:t> </a:t>
            </a:r>
            <a:r>
              <a:rPr lang="es-ES" dirty="0"/>
              <a:t>con el </a:t>
            </a:r>
            <a:r>
              <a:rPr lang="es-ES" dirty="0">
                <a:solidFill>
                  <a:srgbClr val="000000"/>
                </a:solidFill>
              </a:rPr>
              <a:t>objetivo</a:t>
            </a:r>
            <a:r>
              <a:rPr lang="es-ES" dirty="0"/>
              <a:t> de que </a:t>
            </a:r>
            <a:r>
              <a:rPr lang="es-ES" dirty="0">
                <a:solidFill>
                  <a:srgbClr val="C00000"/>
                </a:solidFill>
              </a:rPr>
              <a:t>las instituciones </a:t>
            </a:r>
            <a:r>
              <a:rPr lang="es-ES" dirty="0"/>
              <a:t>hagan un proceso interno de </a:t>
            </a:r>
            <a:r>
              <a:rPr lang="es-ES" sz="3900" dirty="0">
                <a:solidFill>
                  <a:srgbClr val="C00000"/>
                </a:solidFill>
              </a:rPr>
              <a:t>evaluación</a:t>
            </a:r>
            <a:r>
              <a:rPr lang="es-ES" dirty="0"/>
              <a:t> que les permita promover</a:t>
            </a:r>
            <a:r>
              <a:rPr lang="es-ES" b="1" dirty="0"/>
              <a:t> </a:t>
            </a:r>
            <a:r>
              <a:rPr lang="es-ES" i="1" dirty="0"/>
              <a:t>propuestas para la </a:t>
            </a:r>
            <a:r>
              <a:rPr lang="es-ES" i="1" dirty="0">
                <a:solidFill>
                  <a:srgbClr val="C00000"/>
                </a:solidFill>
              </a:rPr>
              <a:t>mejora</a:t>
            </a:r>
            <a:r>
              <a:rPr lang="es-ES" b="1" dirty="0">
                <a:solidFill>
                  <a:srgbClr val="C00000"/>
                </a:solidFill>
              </a:rPr>
              <a:t> </a:t>
            </a:r>
            <a:r>
              <a:rPr lang="es-ES" dirty="0">
                <a:solidFill>
                  <a:srgbClr val="C00000"/>
                </a:solidFill>
              </a:rPr>
              <a:t>de la educación </a:t>
            </a:r>
            <a:r>
              <a:rPr lang="es-ES" dirty="0"/>
              <a:t>en su centro</a:t>
            </a:r>
            <a:r>
              <a:rPr lang="es-ES" dirty="0" smtClean="0"/>
              <a:t>.</a:t>
            </a:r>
          </a:p>
          <a:p>
            <a:endParaRPr lang="es-ES" dirty="0" smtClean="0"/>
          </a:p>
          <a:p>
            <a:r>
              <a:rPr lang="es-ES" dirty="0">
                <a:solidFill>
                  <a:srgbClr val="C00000"/>
                </a:solidFill>
              </a:rPr>
              <a:t>I</a:t>
            </a:r>
            <a:r>
              <a:rPr lang="es-ES" dirty="0" smtClean="0">
                <a:solidFill>
                  <a:srgbClr val="C00000"/>
                </a:solidFill>
              </a:rPr>
              <a:t>nstrumento</a:t>
            </a:r>
            <a:r>
              <a:rPr lang="es-ES" dirty="0" smtClean="0"/>
              <a:t> </a:t>
            </a:r>
            <a:r>
              <a:rPr lang="es-ES" dirty="0"/>
              <a:t>extremadamente </a:t>
            </a:r>
            <a:r>
              <a:rPr lang="es-ES" dirty="0">
                <a:solidFill>
                  <a:srgbClr val="C00000"/>
                </a:solidFill>
              </a:rPr>
              <a:t>poderoso</a:t>
            </a:r>
            <a:r>
              <a:rPr lang="es-ES" dirty="0"/>
              <a:t> para el </a:t>
            </a:r>
            <a:r>
              <a:rPr lang="es-ES" sz="3900" dirty="0">
                <a:solidFill>
                  <a:srgbClr val="C00000"/>
                </a:solidFill>
              </a:rPr>
              <a:t>proceso de investigación </a:t>
            </a:r>
            <a:r>
              <a:rPr lang="es-ES" dirty="0"/>
              <a:t>y de </a:t>
            </a:r>
            <a:r>
              <a:rPr lang="es-ES" dirty="0" smtClean="0"/>
              <a:t>desarrollo</a:t>
            </a:r>
            <a:r>
              <a:rPr lang="es-ES" dirty="0"/>
              <a:t>.</a:t>
            </a:r>
          </a:p>
        </p:txBody>
      </p:sp>
    </p:spTree>
    <p:extLst>
      <p:ext uri="{BB962C8B-B14F-4D97-AF65-F5344CB8AC3E}">
        <p14:creationId xmlns:p14="http://schemas.microsoft.com/office/powerpoint/2010/main" xmlns="" val="2564040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1963" y="2176497"/>
            <a:ext cx="10763325" cy="2800767"/>
          </a:xfrm>
          <a:prstGeom prst="rect">
            <a:avLst/>
          </a:prstGeom>
          <a:ln w="38100">
            <a:solidFill>
              <a:schemeClr val="accent1"/>
            </a:solidFill>
          </a:ln>
        </p:spPr>
        <p:txBody>
          <a:bodyPr wrap="square">
            <a:spAutoFit/>
          </a:bodyPr>
          <a:lstStyle/>
          <a:p>
            <a:pPr algn="just"/>
            <a:r>
              <a:rPr lang="es-ES" sz="4400" dirty="0" smtClean="0"/>
              <a:t>Contribuir al </a:t>
            </a:r>
            <a:r>
              <a:rPr lang="es-ES" sz="4400" dirty="0" smtClean="0">
                <a:solidFill>
                  <a:srgbClr val="C00000"/>
                </a:solidFill>
              </a:rPr>
              <a:t>desarrollo</a:t>
            </a:r>
            <a:r>
              <a:rPr lang="es-ES" sz="4400" dirty="0" smtClean="0"/>
              <a:t> de </a:t>
            </a:r>
            <a:r>
              <a:rPr lang="es-ES" sz="4400" dirty="0" smtClean="0">
                <a:solidFill>
                  <a:srgbClr val="C00000"/>
                </a:solidFill>
              </a:rPr>
              <a:t>escuelas más inclusivas</a:t>
            </a:r>
            <a:r>
              <a:rPr lang="es-ES" sz="4400" dirty="0" smtClean="0"/>
              <a:t>, en las que </a:t>
            </a:r>
            <a:r>
              <a:rPr lang="es-ES" sz="4400" dirty="0" smtClean="0">
                <a:solidFill>
                  <a:srgbClr val="C00000"/>
                </a:solidFill>
              </a:rPr>
              <a:t>todos</a:t>
            </a:r>
            <a:r>
              <a:rPr lang="es-ES" sz="4400" dirty="0" smtClean="0"/>
              <a:t> los educandos </a:t>
            </a:r>
            <a:r>
              <a:rPr lang="es-ES" sz="4400" dirty="0" smtClean="0">
                <a:solidFill>
                  <a:srgbClr val="C00000"/>
                </a:solidFill>
              </a:rPr>
              <a:t>se eduquen</a:t>
            </a:r>
            <a:r>
              <a:rPr lang="es-ES" sz="4400" dirty="0" smtClean="0"/>
              <a:t>, respondiendo a las </a:t>
            </a:r>
            <a:r>
              <a:rPr lang="es-ES" sz="4400" dirty="0" smtClean="0">
                <a:solidFill>
                  <a:srgbClr val="C00000"/>
                </a:solidFill>
              </a:rPr>
              <a:t>necesidades específicas</a:t>
            </a:r>
            <a:r>
              <a:rPr lang="es-ES" sz="4400" dirty="0" smtClean="0"/>
              <a:t> de cada uno.</a:t>
            </a:r>
            <a:endParaRPr lang="es-ES" sz="4400" dirty="0"/>
          </a:p>
        </p:txBody>
      </p:sp>
      <p:sp>
        <p:nvSpPr>
          <p:cNvPr id="8" name="1 Título"/>
          <p:cNvSpPr txBox="1">
            <a:spLocks/>
          </p:cNvSpPr>
          <p:nvPr/>
        </p:nvSpPr>
        <p:spPr>
          <a:xfrm>
            <a:off x="2189018" y="623468"/>
            <a:ext cx="7952509" cy="1149471"/>
          </a:xfrm>
          <a:prstGeom prst="rect">
            <a:avLst/>
          </a:prstGeom>
          <a:ln w="38100">
            <a:solidFill>
              <a:schemeClr val="accent1"/>
            </a:solidFill>
          </a:ln>
        </p:spPr>
        <p:txBody>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ES" sz="4400" dirty="0" smtClean="0">
                <a:latin typeface="+mj-lt"/>
                <a:ea typeface="+mj-ea"/>
                <a:cs typeface="+mj-cs"/>
              </a:rPr>
              <a:t>Objetivo del Í</a:t>
            </a: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ndice</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de Inclusión</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250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0245" y="365126"/>
            <a:ext cx="7206018" cy="1067890"/>
          </a:xfrm>
          <a:ln w="28575">
            <a:solidFill>
              <a:schemeClr val="accent1"/>
            </a:solidFill>
          </a:ln>
        </p:spPr>
        <p:txBody>
          <a:bodyPr/>
          <a:lstStyle/>
          <a:p>
            <a:r>
              <a:rPr lang="es-ES" dirty="0" smtClean="0">
                <a:latin typeface="+mn-lt"/>
              </a:rPr>
              <a:t>        ÍNDICE DE INCLUSIÓN</a:t>
            </a:r>
            <a:endParaRPr lang="es-ES" dirty="0">
              <a:latin typeface="+mn-lt"/>
            </a:endParaRPr>
          </a:p>
        </p:txBody>
      </p:sp>
      <p:sp>
        <p:nvSpPr>
          <p:cNvPr id="3" name="2 Marcador de contenido"/>
          <p:cNvSpPr>
            <a:spLocks noGrp="1"/>
          </p:cNvSpPr>
          <p:nvPr>
            <p:ph idx="1"/>
          </p:nvPr>
        </p:nvSpPr>
        <p:spPr>
          <a:xfrm>
            <a:off x="609600" y="1760558"/>
            <a:ext cx="11201440" cy="4525963"/>
          </a:xfrm>
          <a:ln w="28575">
            <a:solidFill>
              <a:schemeClr val="accent1"/>
            </a:solidFill>
          </a:ln>
        </p:spPr>
        <p:txBody>
          <a:bodyPr/>
          <a:lstStyle/>
          <a:p>
            <a:endParaRPr lang="es-ES" dirty="0" smtClean="0"/>
          </a:p>
          <a:p>
            <a:pPr>
              <a:buNone/>
            </a:pPr>
            <a:endParaRPr lang="es-ES" sz="3200" dirty="0" smtClean="0"/>
          </a:p>
          <a:p>
            <a:r>
              <a:rPr lang="es-ES" sz="3200" dirty="0" smtClean="0"/>
              <a:t> En él  se presentan tres dimensiones para orientar la reflexión hacia los cambios que se deberían llevar a cabo en las instituciones: </a:t>
            </a:r>
            <a:r>
              <a:rPr lang="es-ES" sz="3200" b="1" i="1" dirty="0" smtClean="0"/>
              <a:t>culturas, políticas</a:t>
            </a:r>
            <a:r>
              <a:rPr lang="es-ES" sz="3200" b="1" dirty="0" smtClean="0"/>
              <a:t> y </a:t>
            </a:r>
            <a:r>
              <a:rPr lang="es-ES" sz="3200" b="1" i="1" dirty="0" smtClean="0"/>
              <a:t>prácticas</a:t>
            </a:r>
            <a:r>
              <a:rPr lang="es-ES" sz="3200" b="1" dirty="0" smtClean="0"/>
              <a:t> inclusivas</a:t>
            </a:r>
            <a:r>
              <a:rPr lang="es-ES" sz="3200" dirty="0" smtClean="0"/>
              <a:t>.</a:t>
            </a:r>
            <a:endParaRPr lang="es-ES" sz="3200" dirty="0"/>
          </a:p>
        </p:txBody>
      </p:sp>
      <p:pic>
        <p:nvPicPr>
          <p:cNvPr id="5" name="Picture 2" descr="I:\II EDICION\diseño logo.png"/>
          <p:cNvPicPr>
            <a:picLocks noChangeAspect="1" noChangeArrowheads="1"/>
          </p:cNvPicPr>
          <p:nvPr/>
        </p:nvPicPr>
        <p:blipFill>
          <a:blip r:embed="rId2"/>
          <a:srcRect/>
          <a:stretch>
            <a:fillRect/>
          </a:stretch>
        </p:blipFill>
        <p:spPr bwMode="auto">
          <a:xfrm>
            <a:off x="300526" y="245660"/>
            <a:ext cx="1596513" cy="1397413"/>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7"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6471" y="419716"/>
            <a:ext cx="6578221" cy="1136129"/>
          </a:xfrm>
          <a:ln w="28575">
            <a:solidFill>
              <a:schemeClr val="accent1"/>
            </a:solidFill>
          </a:ln>
        </p:spPr>
        <p:txBody>
          <a:bodyPr/>
          <a:lstStyle/>
          <a:p>
            <a:r>
              <a:rPr lang="es-ES" dirty="0" smtClean="0"/>
              <a:t>ÍNDICE DE INCLUSIÓN</a:t>
            </a:r>
            <a:endParaRPr lang="es-ES" dirty="0"/>
          </a:p>
        </p:txBody>
      </p:sp>
      <p:sp>
        <p:nvSpPr>
          <p:cNvPr id="5" name="4 Rectángulo"/>
          <p:cNvSpPr/>
          <p:nvPr/>
        </p:nvSpPr>
        <p:spPr>
          <a:xfrm>
            <a:off x="666712" y="1785927"/>
            <a:ext cx="11144328" cy="3539430"/>
          </a:xfrm>
          <a:prstGeom prst="rect">
            <a:avLst/>
          </a:prstGeom>
          <a:ln>
            <a:solidFill>
              <a:schemeClr val="accent1"/>
            </a:solidFill>
          </a:ln>
        </p:spPr>
        <p:txBody>
          <a:bodyPr wrap="square">
            <a:spAutoFit/>
          </a:bodyPr>
          <a:lstStyle/>
          <a:p>
            <a:pPr>
              <a:buClr>
                <a:schemeClr val="tx1"/>
              </a:buClr>
              <a:defRPr/>
            </a:pPr>
            <a:r>
              <a:rPr lang="es-ES" sz="2800" b="1" i="1" dirty="0" smtClean="0"/>
              <a:t>La</a:t>
            </a:r>
            <a:r>
              <a:rPr lang="es-ES" sz="2800" i="1" dirty="0" smtClean="0"/>
              <a:t> </a:t>
            </a:r>
            <a:r>
              <a:rPr lang="es-ES" sz="2800" b="1" i="1" dirty="0" smtClean="0"/>
              <a:t>cultura</a:t>
            </a:r>
            <a:r>
              <a:rPr lang="es-ES" sz="2800" i="1" dirty="0" smtClean="0"/>
              <a:t>, (</a:t>
            </a:r>
            <a:r>
              <a:rPr lang="es-ES" sz="2800" dirty="0" smtClean="0"/>
              <a:t>Construir comunidad, establecer valores inclusivos)</a:t>
            </a:r>
          </a:p>
          <a:p>
            <a:pPr>
              <a:buClr>
                <a:schemeClr val="tx1"/>
              </a:buClr>
              <a:defRPr/>
            </a:pPr>
            <a:r>
              <a:rPr lang="es-ES" sz="2800" dirty="0" smtClean="0"/>
              <a:t>        </a:t>
            </a:r>
          </a:p>
          <a:p>
            <a:pPr>
              <a:buClr>
                <a:schemeClr val="tx1"/>
              </a:buClr>
              <a:defRPr/>
            </a:pPr>
            <a:r>
              <a:rPr lang="es-ES" sz="2800" b="1" i="1" dirty="0" smtClean="0"/>
              <a:t>Las políticas (</a:t>
            </a:r>
            <a:r>
              <a:rPr lang="es-ES" sz="2800" i="1" dirty="0" smtClean="0"/>
              <a:t>escuela para todos, organizar el apoyo para atender a la diversidad)</a:t>
            </a:r>
            <a:r>
              <a:rPr lang="es-ES" sz="2800" dirty="0" smtClean="0"/>
              <a:t> </a:t>
            </a:r>
          </a:p>
          <a:p>
            <a:pPr>
              <a:buClr>
                <a:schemeClr val="tx1"/>
              </a:buClr>
              <a:defRPr/>
            </a:pPr>
            <a:endParaRPr lang="es-ES" sz="2800" b="1" i="1" dirty="0" smtClean="0"/>
          </a:p>
          <a:p>
            <a:pPr>
              <a:buClr>
                <a:schemeClr val="tx1"/>
              </a:buClr>
              <a:defRPr/>
            </a:pPr>
            <a:r>
              <a:rPr lang="es-ES" sz="2800" b="1" i="1" dirty="0" smtClean="0"/>
              <a:t>Las</a:t>
            </a:r>
            <a:r>
              <a:rPr lang="es-ES" sz="2800" i="1" dirty="0" smtClean="0"/>
              <a:t> </a:t>
            </a:r>
            <a:r>
              <a:rPr lang="es-ES" sz="2800" b="1" i="1" dirty="0" smtClean="0"/>
              <a:t>prácticas</a:t>
            </a:r>
            <a:r>
              <a:rPr lang="es-ES" sz="2800" i="1" dirty="0" smtClean="0"/>
              <a:t> (</a:t>
            </a:r>
            <a:r>
              <a:rPr lang="es-ES" sz="2800" dirty="0" smtClean="0"/>
              <a:t>Monitorear el aprendizaje y movilizar recursos)</a:t>
            </a:r>
          </a:p>
          <a:p>
            <a:pPr>
              <a:defRPr/>
            </a:pPr>
            <a:endParaRPr lang="es-ES" sz="2800" b="1" i="1" dirty="0" smtClean="0"/>
          </a:p>
          <a:p>
            <a:pPr algn="r">
              <a:defRPr/>
            </a:pPr>
            <a:r>
              <a:rPr lang="es-ES" sz="2800" b="1" i="1" dirty="0" smtClean="0"/>
              <a:t> </a:t>
            </a:r>
            <a:r>
              <a:rPr lang="es-ES" sz="2800" b="1" dirty="0" smtClean="0">
                <a:effectLst>
                  <a:outerShdw blurRad="38100" dist="38100" dir="2700000" algn="tl">
                    <a:srgbClr val="C0C0C0"/>
                  </a:outerShdw>
                </a:effectLst>
              </a:rPr>
              <a:t>.</a:t>
            </a:r>
            <a:endParaRPr lang="es-ES" sz="2800" b="1" dirty="0" smtClean="0"/>
          </a:p>
        </p:txBody>
      </p:sp>
      <p:pic>
        <p:nvPicPr>
          <p:cNvPr id="7" name="Picture 2" descr="I:\II EDICION\diseño logo.png"/>
          <p:cNvPicPr>
            <a:picLocks noChangeAspect="1" noChangeArrowheads="1"/>
          </p:cNvPicPr>
          <p:nvPr/>
        </p:nvPicPr>
        <p:blipFill>
          <a:blip r:embed="rId2"/>
          <a:srcRect/>
          <a:stretch>
            <a:fillRect/>
          </a:stretch>
        </p:blipFill>
        <p:spPr bwMode="auto">
          <a:xfrm>
            <a:off x="27296" y="0"/>
            <a:ext cx="2019593"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08456" y="378774"/>
            <a:ext cx="6381466" cy="917764"/>
          </a:xfrm>
          <a:ln w="28575">
            <a:solidFill>
              <a:schemeClr val="accent1"/>
            </a:solidFill>
          </a:ln>
        </p:spPr>
        <p:txBody>
          <a:bodyPr/>
          <a:lstStyle/>
          <a:p>
            <a:r>
              <a:rPr lang="es-ES" dirty="0" smtClean="0">
                <a:latin typeface="+mn-lt"/>
              </a:rPr>
              <a:t>ÍNDICE DE INCLUSIÓN</a:t>
            </a:r>
            <a:endParaRPr lang="es-ES" dirty="0">
              <a:latin typeface="+mn-lt"/>
            </a:endParaRPr>
          </a:p>
        </p:txBody>
      </p:sp>
      <p:sp>
        <p:nvSpPr>
          <p:cNvPr id="3" name="2 Marcador de contenido"/>
          <p:cNvSpPr>
            <a:spLocks noGrp="1"/>
          </p:cNvSpPr>
          <p:nvPr>
            <p:ph idx="1"/>
          </p:nvPr>
        </p:nvSpPr>
        <p:spPr>
          <a:xfrm>
            <a:off x="395785" y="1787858"/>
            <a:ext cx="11387959" cy="4749420"/>
          </a:xfrm>
          <a:ln w="28575">
            <a:solidFill>
              <a:schemeClr val="accent1"/>
            </a:solidFill>
          </a:ln>
        </p:spPr>
        <p:txBody>
          <a:bodyPr/>
          <a:lstStyle/>
          <a:p>
            <a:pPr>
              <a:buNone/>
            </a:pPr>
            <a:endParaRPr lang="es-ES" dirty="0" smtClean="0"/>
          </a:p>
          <a:p>
            <a:pPr>
              <a:buNone/>
            </a:pPr>
            <a:endParaRPr lang="es-ES" dirty="0"/>
          </a:p>
        </p:txBody>
      </p:sp>
      <p:sp>
        <p:nvSpPr>
          <p:cNvPr id="6" name="5 Rectángulo"/>
          <p:cNvSpPr/>
          <p:nvPr/>
        </p:nvSpPr>
        <p:spPr>
          <a:xfrm>
            <a:off x="464024" y="1785928"/>
            <a:ext cx="11347016" cy="5047536"/>
          </a:xfrm>
          <a:prstGeom prst="rect">
            <a:avLst/>
          </a:prstGeom>
        </p:spPr>
        <p:txBody>
          <a:bodyPr wrap="square">
            <a:spAutoFit/>
          </a:bodyPr>
          <a:lstStyle/>
          <a:p>
            <a:pPr>
              <a:buClr>
                <a:schemeClr val="tx1"/>
              </a:buClr>
              <a:buFont typeface="Wingdings" pitchFamily="2" charset="2"/>
              <a:buChar char="§"/>
            </a:pPr>
            <a:endParaRPr lang="es-ES" dirty="0" smtClean="0"/>
          </a:p>
          <a:p>
            <a:pPr>
              <a:buClr>
                <a:schemeClr val="tx1"/>
              </a:buClr>
              <a:buFont typeface="Wingdings" pitchFamily="2" charset="2"/>
              <a:buChar char="§"/>
            </a:pPr>
            <a:r>
              <a:rPr lang="es-ES" dirty="0" smtClean="0"/>
              <a:t> </a:t>
            </a:r>
            <a:r>
              <a:rPr lang="es-ES" sz="2800" dirty="0" smtClean="0">
                <a:cs typeface="Calibri" pitchFamily="34" charset="0"/>
              </a:rPr>
              <a:t>Todas las instituciones de la comunidad están involucradas con el  centro. (cultura)</a:t>
            </a:r>
          </a:p>
          <a:p>
            <a:pPr>
              <a:buClr>
                <a:schemeClr val="tx1"/>
              </a:buClr>
            </a:pPr>
            <a:endParaRPr lang="es-ES" sz="2800" dirty="0" smtClean="0">
              <a:cs typeface="Calibri" pitchFamily="34" charset="0"/>
            </a:endParaRPr>
          </a:p>
          <a:p>
            <a:pPr>
              <a:buClr>
                <a:schemeClr val="tx1"/>
              </a:buClr>
              <a:buFont typeface="Wingdings" pitchFamily="2" charset="2"/>
              <a:buChar char="§"/>
            </a:pPr>
            <a:r>
              <a:rPr lang="es-ES" sz="2800" dirty="0" smtClean="0">
                <a:cs typeface="Calibri" pitchFamily="34" charset="0"/>
              </a:rPr>
              <a:t>Existe colaboración entre el profesorado y las familias.</a:t>
            </a:r>
          </a:p>
          <a:p>
            <a:pPr>
              <a:buClr>
                <a:schemeClr val="tx1"/>
              </a:buClr>
            </a:pPr>
            <a:r>
              <a:rPr lang="es-ES" sz="2800" dirty="0" smtClean="0">
                <a:cs typeface="Calibri" pitchFamily="34" charset="0"/>
              </a:rPr>
              <a:t>    </a:t>
            </a:r>
          </a:p>
          <a:p>
            <a:pPr>
              <a:buClr>
                <a:schemeClr val="tx1"/>
              </a:buClr>
              <a:buFont typeface="Wingdings" pitchFamily="2" charset="2"/>
              <a:buChar char="§"/>
            </a:pPr>
            <a:r>
              <a:rPr lang="es-ES" sz="2800" dirty="0" smtClean="0">
                <a:cs typeface="Calibri" pitchFamily="34" charset="0"/>
              </a:rPr>
              <a:t>El profesorado intenta eliminar todas las barreras para el aprendizaje y la participación en el centro.</a:t>
            </a:r>
          </a:p>
          <a:p>
            <a:pPr>
              <a:buClr>
                <a:schemeClr val="tx1"/>
              </a:buClr>
            </a:pPr>
            <a:endParaRPr lang="es-ES" sz="2800" dirty="0" smtClean="0">
              <a:cs typeface="Calibri" pitchFamily="34" charset="0"/>
            </a:endParaRPr>
          </a:p>
          <a:p>
            <a:pPr>
              <a:buClr>
                <a:schemeClr val="tx1"/>
              </a:buClr>
              <a:buFont typeface="Wingdings" pitchFamily="2" charset="2"/>
              <a:buChar char="§"/>
            </a:pPr>
            <a:r>
              <a:rPr lang="es-ES" sz="2800" dirty="0" smtClean="0">
                <a:cs typeface="Calibri" pitchFamily="34" charset="0"/>
              </a:rPr>
              <a:t> Las actividades de desarrollo profesional del profesorado les ayudan a dar respuestas a la diversidad del alumnado.</a:t>
            </a:r>
          </a:p>
          <a:p>
            <a:pPr>
              <a:buClr>
                <a:schemeClr val="tx1"/>
              </a:buClr>
              <a:buFont typeface="Wingdings" pitchFamily="2" charset="2"/>
              <a:buChar char="§"/>
            </a:pPr>
            <a:endParaRPr lang="es-ES" sz="2400" dirty="0" smtClean="0">
              <a:latin typeface="Tahoma" pitchFamily="34" charset="0"/>
            </a:endParaRPr>
          </a:p>
        </p:txBody>
      </p:sp>
      <p:pic>
        <p:nvPicPr>
          <p:cNvPr id="8" name="Picture 2" descr="I:\II EDICION\diseño logo.png"/>
          <p:cNvPicPr>
            <a:picLocks noChangeAspect="1" noChangeArrowheads="1"/>
          </p:cNvPicPr>
          <p:nvPr/>
        </p:nvPicPr>
        <p:blipFill>
          <a:blip r:embed="rId2"/>
          <a:srcRect/>
          <a:stretch>
            <a:fillRect/>
          </a:stretch>
        </p:blipFill>
        <p:spPr bwMode="auto">
          <a:xfrm>
            <a:off x="300526" y="0"/>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90946" y="5389418"/>
            <a:ext cx="11596254" cy="2121606"/>
          </a:xfrm>
          <a:prstGeom prst="rect">
            <a:avLst/>
          </a:prstGeom>
        </p:spPr>
        <p:txBody>
          <a:bodyPr wrap="square">
            <a:spAutoFit/>
          </a:bodyPr>
          <a:lstStyle/>
          <a:p>
            <a:pPr marL="0" indent="0" algn="ctr">
              <a:buNone/>
            </a:pPr>
            <a:r>
              <a:rPr lang="es-ES" sz="2800" dirty="0" smtClean="0"/>
              <a:t>AGENDA DE DESARROLLO SOSTENIBLE 2030</a:t>
            </a:r>
          </a:p>
          <a:p>
            <a:pPr marL="0" indent="0" algn="just">
              <a:buNone/>
            </a:pPr>
            <a:r>
              <a:rPr lang="es-ES" dirty="0" smtClean="0"/>
              <a:t>Fue  aprobada en </a:t>
            </a:r>
            <a:r>
              <a:rPr lang="es-ES" dirty="0" smtClean="0">
                <a:solidFill>
                  <a:srgbClr val="FF0000"/>
                </a:solidFill>
              </a:rPr>
              <a:t>septiembre</a:t>
            </a:r>
            <a:r>
              <a:rPr lang="es-ES" dirty="0" smtClean="0"/>
              <a:t> del 2015  por la </a:t>
            </a:r>
            <a:r>
              <a:rPr lang="es-ES" sz="4400" dirty="0" smtClean="0">
                <a:solidFill>
                  <a:srgbClr val="C00000"/>
                </a:solidFill>
              </a:rPr>
              <a:t>Asamblea General </a:t>
            </a:r>
            <a:r>
              <a:rPr lang="es-ES" dirty="0" smtClean="0"/>
              <a:t>de las </a:t>
            </a:r>
            <a:r>
              <a:rPr lang="es-ES" dirty="0" smtClean="0">
                <a:solidFill>
                  <a:srgbClr val="C00000"/>
                </a:solidFill>
              </a:rPr>
              <a:t>Naciones Unidas   </a:t>
            </a:r>
          </a:p>
          <a:p>
            <a:pPr marL="0" indent="0" algn="r">
              <a:spcAft>
                <a:spcPts val="0"/>
              </a:spcAft>
              <a:buNone/>
            </a:pPr>
            <a:endParaRPr lang="es-ES" sz="2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73366"/>
          <p:cNvPicPr/>
          <p:nvPr/>
        </p:nvPicPr>
        <p:blipFill>
          <a:blip r:embed="rId2"/>
          <a:stretch>
            <a:fillRect/>
          </a:stretch>
        </p:blipFill>
        <p:spPr>
          <a:xfrm>
            <a:off x="568036" y="958667"/>
            <a:ext cx="10541430" cy="4319914"/>
          </a:xfrm>
          <a:prstGeom prst="rect">
            <a:avLst/>
          </a:prstGeom>
        </p:spPr>
      </p:pic>
      <p:sp>
        <p:nvSpPr>
          <p:cNvPr id="5" name="4 Rectángulo"/>
          <p:cNvSpPr/>
          <p:nvPr/>
        </p:nvSpPr>
        <p:spPr>
          <a:xfrm>
            <a:off x="328614" y="204783"/>
            <a:ext cx="11863386" cy="642384"/>
          </a:xfrm>
          <a:prstGeom prst="rect">
            <a:avLst/>
          </a:prstGeom>
        </p:spPr>
        <p:txBody>
          <a:bodyPr wrap="square">
            <a:spAutoFit/>
          </a:bodyPr>
          <a:lstStyle/>
          <a:p>
            <a:pPr algn="ctr">
              <a:spcBef>
                <a:spcPct val="0"/>
              </a:spcBef>
            </a:pPr>
            <a:r>
              <a:rPr lang="es-ES" sz="3600" b="1" dirty="0" smtClean="0">
                <a:solidFill>
                  <a:srgbClr val="002060"/>
                </a:solidFill>
                <a:latin typeface="Verdana" pitchFamily="34" charset="0"/>
                <a:ea typeface="Verdana" pitchFamily="34" charset="0"/>
                <a:cs typeface="Verdana" pitchFamily="34" charset="0"/>
              </a:rPr>
              <a:t>Antecedentes en el ámbito  internacional</a:t>
            </a:r>
          </a:p>
        </p:txBody>
      </p:sp>
    </p:spTree>
    <p:extLst>
      <p:ext uri="{BB962C8B-B14F-4D97-AF65-F5344CB8AC3E}">
        <p14:creationId xmlns:p14="http://schemas.microsoft.com/office/powerpoint/2010/main" xmlns="" val="2748520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3366"/>
          <p:cNvPicPr/>
          <p:nvPr/>
        </p:nvPicPr>
        <p:blipFill rotWithShape="1">
          <a:blip r:embed="rId2"/>
          <a:srcRect l="50047" t="-22" r="34135" b="76004"/>
          <a:stretch/>
        </p:blipFill>
        <p:spPr>
          <a:xfrm>
            <a:off x="415636" y="1870365"/>
            <a:ext cx="3223708" cy="3582208"/>
          </a:xfrm>
          <a:prstGeom prst="rect">
            <a:avLst/>
          </a:prstGeom>
        </p:spPr>
      </p:pic>
      <p:sp>
        <p:nvSpPr>
          <p:cNvPr id="2" name="Rectángulo 1"/>
          <p:cNvSpPr/>
          <p:nvPr/>
        </p:nvSpPr>
        <p:spPr>
          <a:xfrm>
            <a:off x="3990109" y="2204863"/>
            <a:ext cx="7535179" cy="2308324"/>
          </a:xfrm>
          <a:prstGeom prst="rect">
            <a:avLst/>
          </a:prstGeom>
        </p:spPr>
        <p:txBody>
          <a:bodyPr wrap="square">
            <a:spAutoFit/>
          </a:bodyPr>
          <a:lstStyle/>
          <a:p>
            <a:pPr>
              <a:spcAft>
                <a:spcPts val="0"/>
              </a:spcAft>
            </a:pPr>
            <a:r>
              <a:rPr lang="es-PA" sz="3600" dirty="0">
                <a:solidFill>
                  <a:srgbClr val="FF0000"/>
                </a:solidFill>
                <a:latin typeface="Arial" panose="020B0604020202020204" pitchFamily="34" charset="0"/>
                <a:ea typeface="Calibri" panose="020F0502020204030204" pitchFamily="34" charset="0"/>
                <a:cs typeface="Times New Roman" panose="02020603050405020304" pitchFamily="18" charset="0"/>
              </a:rPr>
              <a:t>Garantizar</a:t>
            </a:r>
            <a:r>
              <a:rPr lang="es-PA" sz="3600" dirty="0">
                <a:latin typeface="Arial" panose="020B0604020202020204" pitchFamily="34" charset="0"/>
                <a:ea typeface="Calibri" panose="020F0502020204030204" pitchFamily="34" charset="0"/>
                <a:cs typeface="Times New Roman" panose="02020603050405020304" pitchFamily="18" charset="0"/>
              </a:rPr>
              <a:t> una educación inclusiva, equitativa y de calidad y </a:t>
            </a:r>
            <a:r>
              <a:rPr lang="es-PA" sz="3600" dirty="0">
                <a:solidFill>
                  <a:srgbClr val="C00000"/>
                </a:solidFill>
                <a:latin typeface="Arial" panose="020B0604020202020204" pitchFamily="34" charset="0"/>
                <a:ea typeface="Calibri" panose="020F0502020204030204" pitchFamily="34" charset="0"/>
                <a:cs typeface="Times New Roman" panose="02020603050405020304" pitchFamily="18" charset="0"/>
              </a:rPr>
              <a:t>promover oportunidades</a:t>
            </a:r>
            <a:r>
              <a:rPr lang="es-PA" sz="3600" dirty="0">
                <a:latin typeface="Arial" panose="020B0604020202020204" pitchFamily="34" charset="0"/>
                <a:ea typeface="Calibri" panose="020F0502020204030204" pitchFamily="34" charset="0"/>
                <a:cs typeface="Times New Roman" panose="02020603050405020304" pitchFamily="18" charset="0"/>
              </a:rPr>
              <a:t> de aprendizaje durante toda la vida para todos</a:t>
            </a:r>
            <a:r>
              <a:rPr lang="es-PA" sz="2400" dirty="0">
                <a:latin typeface="Arial" panose="020B060402020202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3366"/>
          <p:cNvPicPr/>
          <p:nvPr/>
        </p:nvPicPr>
        <p:blipFill rotWithShape="1">
          <a:blip r:embed="rId2"/>
          <a:srcRect t="81182"/>
          <a:stretch/>
        </p:blipFill>
        <p:spPr>
          <a:xfrm>
            <a:off x="335360" y="363568"/>
            <a:ext cx="11532053" cy="1184746"/>
          </a:xfrm>
          <a:prstGeom prst="rect">
            <a:avLst/>
          </a:prstGeom>
        </p:spPr>
      </p:pic>
      <p:sp>
        <p:nvSpPr>
          <p:cNvPr id="8" name="Rectángulo 1"/>
          <p:cNvSpPr/>
          <p:nvPr/>
        </p:nvSpPr>
        <p:spPr>
          <a:xfrm>
            <a:off x="1174124" y="5942367"/>
            <a:ext cx="1428760" cy="523220"/>
          </a:xfrm>
          <a:prstGeom prst="rect">
            <a:avLst/>
          </a:prstGeom>
        </p:spPr>
        <p:txBody>
          <a:bodyPr wrap="square">
            <a:spAutoFit/>
          </a:bodyPr>
          <a:lstStyle/>
          <a:p>
            <a:pPr marL="285750" indent="-285750"/>
            <a:r>
              <a:rPr lang="es-ES" sz="2800" dirty="0" smtClean="0"/>
              <a:t>ODS 4</a:t>
            </a:r>
            <a:endParaRPr lang="es-ES" sz="2800" dirty="0"/>
          </a:p>
        </p:txBody>
      </p:sp>
    </p:spTree>
    <p:extLst>
      <p:ext uri="{BB962C8B-B14F-4D97-AF65-F5344CB8AC3E}">
        <p14:creationId xmlns:p14="http://schemas.microsoft.com/office/powerpoint/2010/main" xmlns="" val="3613180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4945" y="214290"/>
            <a:ext cx="8188037" cy="1143000"/>
          </a:xfrm>
        </p:spPr>
        <p:txBody>
          <a:bodyPr>
            <a:normAutofit/>
          </a:bodyPr>
          <a:lstStyle/>
          <a:p>
            <a:pPr algn="ctr"/>
            <a:r>
              <a:rPr lang="es-ES" sz="3200" b="1" dirty="0" smtClean="0">
                <a:solidFill>
                  <a:srgbClr val="002060"/>
                </a:solidFill>
                <a:latin typeface="Baskerville Old Face" panose="02020602080505020303" pitchFamily="18" charset="0"/>
              </a:rPr>
              <a:t>Agenda 2030 </a:t>
            </a:r>
            <a:br>
              <a:rPr lang="es-ES" sz="3200" b="1" dirty="0" smtClean="0">
                <a:solidFill>
                  <a:srgbClr val="002060"/>
                </a:solidFill>
                <a:latin typeface="Baskerville Old Face" panose="02020602080505020303" pitchFamily="18" charset="0"/>
              </a:rPr>
            </a:br>
            <a:r>
              <a:rPr lang="es-ES" sz="3200" b="1" dirty="0" smtClean="0">
                <a:solidFill>
                  <a:srgbClr val="002060"/>
                </a:solidFill>
                <a:latin typeface="Baskerville Old Face" panose="02020602080505020303" pitchFamily="18" charset="0"/>
              </a:rPr>
              <a:t>para la Educación</a:t>
            </a:r>
            <a:endParaRPr lang="es-ES" dirty="0"/>
          </a:p>
        </p:txBody>
      </p:sp>
      <p:sp>
        <p:nvSpPr>
          <p:cNvPr id="3" name="2 Marcador de contenido"/>
          <p:cNvSpPr>
            <a:spLocks noGrp="1"/>
          </p:cNvSpPr>
          <p:nvPr>
            <p:ph idx="1"/>
          </p:nvPr>
        </p:nvSpPr>
        <p:spPr>
          <a:xfrm>
            <a:off x="4017818" y="1773383"/>
            <a:ext cx="7564581" cy="4752822"/>
          </a:xfrm>
        </p:spPr>
        <p:txBody>
          <a:bodyPr>
            <a:normAutofit lnSpcReduction="10000"/>
          </a:bodyPr>
          <a:lstStyle/>
          <a:p>
            <a:r>
              <a:rPr lang="es-ES_tradnl" dirty="0" smtClean="0"/>
              <a:t>La agenda para la educación asigna al ODS 4, siete metas y tres medios de aplicación.</a:t>
            </a:r>
          </a:p>
          <a:p>
            <a:pPr>
              <a:buNone/>
            </a:pPr>
            <a:endParaRPr lang="es-ES" dirty="0" smtClean="0"/>
          </a:p>
          <a:p>
            <a:pPr>
              <a:buNone/>
            </a:pPr>
            <a:r>
              <a:rPr lang="es-ES" dirty="0" smtClean="0"/>
              <a:t>Medios de aplicación </a:t>
            </a:r>
          </a:p>
          <a:p>
            <a:pPr>
              <a:buNone/>
            </a:pPr>
            <a:endParaRPr lang="es-ES" dirty="0" smtClean="0"/>
          </a:p>
          <a:p>
            <a:pPr lvl="0" algn="just">
              <a:buNone/>
            </a:pPr>
            <a:r>
              <a:rPr lang="es-ES" dirty="0" smtClean="0"/>
              <a:t>   a) Construir y adecuar instalaciones escolares que respondan a las necesidades de los niños y las personas discapacitadas y tengan en cuenta las cuestiones de género, y que ofrezcan entornos de aprendizaje seguros, no violentos, </a:t>
            </a:r>
            <a:r>
              <a:rPr lang="es-ES" b="1" dirty="0" smtClean="0"/>
              <a:t>inclusivos y eficaces para todos </a:t>
            </a:r>
          </a:p>
          <a:p>
            <a:endParaRPr lang="es-ES" dirty="0"/>
          </a:p>
        </p:txBody>
      </p:sp>
      <p:pic>
        <p:nvPicPr>
          <p:cNvPr id="7" name="Picture 3"/>
          <p:cNvPicPr>
            <a:picLocks noChangeAspect="1" noChangeArrowheads="1"/>
          </p:cNvPicPr>
          <p:nvPr/>
        </p:nvPicPr>
        <p:blipFill>
          <a:blip r:embed="rId2"/>
          <a:srcRect/>
          <a:stretch>
            <a:fillRect/>
          </a:stretch>
        </p:blipFill>
        <p:spPr bwMode="auto">
          <a:xfrm>
            <a:off x="304800" y="1579418"/>
            <a:ext cx="3643745" cy="4779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1" name="Título 1"/>
          <p:cNvSpPr txBox="1">
            <a:spLocks/>
          </p:cNvSpPr>
          <p:nvPr/>
        </p:nvSpPr>
        <p:spPr>
          <a:xfrm>
            <a:off x="3289110" y="365126"/>
            <a:ext cx="6264323" cy="1081538"/>
          </a:xfrm>
          <a:prstGeom prst="rect">
            <a:avLst/>
          </a:prstGeom>
          <a:ln>
            <a:solidFill>
              <a:schemeClr val="accent1"/>
            </a:solidFill>
          </a:ln>
        </p:spPr>
        <p:txBody>
          <a:bodyPr vert="horz" lIns="91440" tIns="45720" rIns="91440" bIns="45720" rtlCol="0" anchor="b">
            <a:normAutofit fontScale="3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700" b="1" i="0" u="none" strike="noStrike" kern="1200" cap="none" spc="0" normalizeH="0" baseline="0" noProof="0" dirty="0" smtClean="0">
                <a:ln>
                  <a:noFill/>
                </a:ln>
                <a:solidFill>
                  <a:schemeClr val="tx1"/>
                </a:solidFill>
                <a:effectLst/>
                <a:uLnTx/>
                <a:uFillTx/>
                <a:latin typeface="+mj-lt"/>
                <a:ea typeface="+mj-ea"/>
                <a:cs typeface="+mj-cs"/>
              </a:rPr>
              <a:t>Presentación del curso</a:t>
            </a:r>
            <a:br>
              <a:rPr kumimoji="0" lang="es-ES" sz="10700" b="1" i="0" u="none" strike="noStrike" kern="1200" cap="none" spc="0" normalizeH="0" baseline="0" noProof="0" dirty="0" smtClean="0">
                <a:ln>
                  <a:noFill/>
                </a:ln>
                <a:solidFill>
                  <a:schemeClr val="tx1"/>
                </a:solidFill>
                <a:effectLst/>
                <a:uLnTx/>
                <a:uFillTx/>
                <a:latin typeface="+mj-lt"/>
                <a:ea typeface="+mj-ea"/>
                <a:cs typeface="+mj-cs"/>
              </a:rPr>
            </a:br>
            <a:r>
              <a:rPr kumimoji="0" lang="es-ES" sz="10700" b="1" i="0" u="none" strike="noStrike" kern="1200" cap="none" spc="0" normalizeH="0" baseline="0" noProof="0" dirty="0" smtClean="0">
                <a:ln>
                  <a:noFill/>
                </a:ln>
                <a:solidFill>
                  <a:schemeClr val="tx1"/>
                </a:solidFill>
                <a:effectLst/>
                <a:uLnTx/>
                <a:uFillTx/>
                <a:latin typeface="+mj-lt"/>
                <a:ea typeface="+mj-ea"/>
                <a:cs typeface="+mj-cs"/>
              </a:rPr>
              <a:t> que se inicia</a:t>
            </a:r>
            <a:r>
              <a:rPr kumimoji="0" lang="es-ES" sz="6000" b="1" i="0" u="none" strike="noStrike" kern="1200" cap="none" spc="0" normalizeH="0" baseline="0" noProof="0" dirty="0" smtClean="0">
                <a:ln>
                  <a:noFill/>
                </a:ln>
                <a:solidFill>
                  <a:schemeClr val="tx1"/>
                </a:solidFill>
                <a:effectLst/>
                <a:uLnTx/>
                <a:uFillTx/>
                <a:latin typeface="+mj-lt"/>
                <a:ea typeface="+mj-ea"/>
                <a:cs typeface="+mj-cs"/>
              </a:rPr>
              <a:t/>
            </a:r>
            <a:br>
              <a:rPr kumimoji="0" lang="es-ES" sz="6000" b="1" i="0" u="none" strike="noStrike" kern="1200" cap="none" spc="0" normalizeH="0" baseline="0" noProof="0" dirty="0" smtClean="0">
                <a:ln>
                  <a:noFill/>
                </a:ln>
                <a:solidFill>
                  <a:schemeClr val="tx1"/>
                </a:solidFill>
                <a:effectLst/>
                <a:uLnTx/>
                <a:uFillTx/>
                <a:latin typeface="+mj-lt"/>
                <a:ea typeface="+mj-ea"/>
                <a:cs typeface="+mj-cs"/>
              </a:rPr>
            </a:br>
            <a:endParaRPr kumimoji="0" lang="es-ES_tradnl"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Marcador de contenido 2"/>
          <p:cNvSpPr txBox="1">
            <a:spLocks/>
          </p:cNvSpPr>
          <p:nvPr/>
        </p:nvSpPr>
        <p:spPr>
          <a:xfrm>
            <a:off x="354842" y="1815152"/>
            <a:ext cx="11597672" cy="4498561"/>
          </a:xfrm>
          <a:prstGeom prst="rect">
            <a:avLst/>
          </a:prstGeom>
          <a:ln>
            <a:solidFill>
              <a:schemeClr val="accent1"/>
            </a:solidFill>
          </a:ln>
        </p:spPr>
        <p:txBody>
          <a:bodyPr vert="horz" lIns="91440" tIns="45720" rIns="91440" bIns="45720" rtlCol="0">
            <a:normAutofit fontScale="8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800" b="0" i="0" u="none" strike="noStrike" kern="1200" cap="none" spc="0" normalizeH="0" baseline="0" noProof="0" dirty="0" smtClean="0">
                <a:ln>
                  <a:noFill/>
                </a:ln>
                <a:solidFill>
                  <a:schemeClr val="tx1"/>
                </a:solidFill>
                <a:effectLst/>
                <a:uLnTx/>
                <a:uFillTx/>
                <a:latin typeface="+mn-lt"/>
                <a:ea typeface="+mn-ea"/>
                <a:cs typeface="+mn-cs"/>
              </a:rPr>
              <a:t>CURSO OBLIGATORIO: LA LABOR EDUCATIVA DEL DOCENTE EN LA ATENCIÓN A LA DIVERSIDAD   Créditos: 2      horas: 96 (24 presenciales)</a:t>
            </a:r>
            <a:br>
              <a:rPr kumimoji="0" lang="es-ES" sz="3800" b="0" i="0" u="none" strike="noStrike" kern="1200" cap="none" spc="0" normalizeH="0" baseline="0" noProof="0" dirty="0" smtClean="0">
                <a:ln>
                  <a:noFill/>
                </a:ln>
                <a:solidFill>
                  <a:schemeClr val="tx1"/>
                </a:solidFill>
                <a:effectLst/>
                <a:uLnTx/>
                <a:uFillTx/>
                <a:latin typeface="+mn-lt"/>
                <a:ea typeface="+mn-ea"/>
                <a:cs typeface="+mn-cs"/>
              </a:rPr>
            </a:br>
            <a:endParaRPr kumimoji="0" lang="es-ES" sz="3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800" b="0" i="0" u="none" strike="noStrike" kern="1200" cap="none" spc="0" normalizeH="0" baseline="0" noProof="0" dirty="0" smtClean="0">
                <a:ln>
                  <a:noFill/>
                </a:ln>
                <a:solidFill>
                  <a:schemeClr val="tx1"/>
                </a:solidFill>
                <a:effectLst/>
                <a:uLnTx/>
                <a:uFillTx/>
                <a:latin typeface="+mn-lt"/>
                <a:ea typeface="+mn-ea"/>
                <a:cs typeface="+mn-cs"/>
              </a:rPr>
              <a:t>Objetivos específicos</a:t>
            </a:r>
            <a:endParaRPr kumimoji="0" lang="es-ES" sz="3500" b="0" i="0" u="none" strike="noStrike" kern="1200" cap="none" spc="0" normalizeH="0" baseline="0" noProof="0" dirty="0" smtClean="0">
              <a:ln>
                <a:noFill/>
              </a:ln>
              <a:solidFill>
                <a:schemeClr val="tx1"/>
              </a:solidFill>
              <a:effectLst/>
              <a:uLnTx/>
              <a:uFillTx/>
              <a:latin typeface="+mn-lt"/>
              <a:ea typeface="+mn-ea"/>
              <a:cs typeface="+mn-cs"/>
            </a:endParaRPr>
          </a:p>
          <a:p>
            <a:pPr algn="just">
              <a:lnSpc>
                <a:spcPct val="90000"/>
              </a:lnSpc>
              <a:spcBef>
                <a:spcPts val="1000"/>
              </a:spcBef>
            </a:pPr>
            <a:r>
              <a:rPr lang="es-ES" sz="3600" dirty="0" smtClean="0"/>
              <a:t>Fundamentar teóricamente la atención integral a los educandos con necesidades educativas especiales incluidos  en cada uno de los niveles educativos del SNE.</a:t>
            </a:r>
          </a:p>
          <a:p>
            <a:pPr algn="just">
              <a:lnSpc>
                <a:spcPct val="90000"/>
              </a:lnSpc>
              <a:spcBef>
                <a:spcPts val="1000"/>
              </a:spcBef>
            </a:pPr>
            <a:endParaRPr lang="es-ES" sz="3600" dirty="0" smtClean="0"/>
          </a:p>
          <a:p>
            <a:pPr algn="just">
              <a:lnSpc>
                <a:spcPct val="90000"/>
              </a:lnSpc>
              <a:spcBef>
                <a:spcPts val="1000"/>
              </a:spcBef>
            </a:pPr>
            <a:r>
              <a:rPr lang="es-ES" sz="3600" dirty="0" smtClean="0"/>
              <a:t>Elaborar estrategia de respuesta educativa para los educandos con NEE asociadas, o no, a discapacidades, sus familias y la comunidad.</a:t>
            </a:r>
          </a:p>
          <a:p>
            <a:pPr algn="just">
              <a:lnSpc>
                <a:spcPct val="90000"/>
              </a:lnSpc>
              <a:spcBef>
                <a:spcPts val="1000"/>
              </a:spcBef>
            </a:pPr>
            <a:endParaRPr lang="es-ES" sz="3600" dirty="0" smtClean="0"/>
          </a:p>
          <a:p>
            <a:pPr algn="just">
              <a:lnSpc>
                <a:spcPct val="90000"/>
              </a:lnSpc>
              <a:spcBef>
                <a:spcPts val="1000"/>
              </a:spcBef>
            </a:pPr>
            <a:endParaRPr kumimoji="0" lang="es-ES_tradnl" sz="35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_tradnl" sz="35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I:\II EDICION\diseño logo.png"/>
          <p:cNvPicPr>
            <a:picLocks noChangeAspect="1" noChangeArrowheads="1"/>
          </p:cNvPicPr>
          <p:nvPr/>
        </p:nvPicPr>
        <p:blipFill>
          <a:blip r:embed="rId4"/>
          <a:srcRect/>
          <a:stretch>
            <a:fillRect/>
          </a:stretch>
        </p:blipFill>
        <p:spPr bwMode="auto">
          <a:xfrm>
            <a:off x="382136" y="127195"/>
            <a:ext cx="2273817" cy="1515878"/>
          </a:xfrm>
          <a:prstGeom prst="rect">
            <a:avLst/>
          </a:prstGeom>
          <a:noFill/>
        </p:spPr>
      </p:pic>
    </p:spTree>
    <p:extLst>
      <p:ext uri="{BB962C8B-B14F-4D97-AF65-F5344CB8AC3E}">
        <p14:creationId xmlns:p14="http://schemas.microsoft.com/office/powerpoint/2010/main" xmlns="" val="11399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380960" y="387940"/>
            <a:ext cx="11148011" cy="1865126"/>
          </a:xfrm>
          <a:prstGeom prst="rect">
            <a:avLst/>
          </a:prstGeom>
        </p:spPr>
        <p:txBody>
          <a:bodyPr wrap="square">
            <a:spAutoFit/>
          </a:bodyPr>
          <a:lstStyle/>
          <a:p>
            <a:pPr marL="0" indent="0" algn="ctr">
              <a:spcBef>
                <a:spcPct val="0"/>
              </a:spcBef>
              <a:buNone/>
            </a:pPr>
            <a:r>
              <a:rPr lang="es-ES" sz="3200" b="1" dirty="0" smtClean="0">
                <a:solidFill>
                  <a:srgbClr val="002060"/>
                </a:solidFill>
                <a:latin typeface="Verdana" pitchFamily="34" charset="0"/>
                <a:ea typeface="Verdana" pitchFamily="34" charset="0"/>
                <a:cs typeface="Verdana" pitchFamily="34" charset="0"/>
              </a:rPr>
              <a:t>Asumir la Agenda 2030 y el  </a:t>
            </a:r>
            <a:r>
              <a:rPr lang="es-ES" sz="3200" b="1" dirty="0" smtClean="0">
                <a:latin typeface="Verdana" pitchFamily="34" charset="0"/>
                <a:ea typeface="Verdana" pitchFamily="34" charset="0"/>
                <a:cs typeface="Verdana" pitchFamily="34" charset="0"/>
              </a:rPr>
              <a:t>Índice de Inclusión</a:t>
            </a:r>
          </a:p>
          <a:p>
            <a:pPr marL="0" indent="0" algn="ctr">
              <a:spcBef>
                <a:spcPct val="0"/>
              </a:spcBef>
              <a:buNone/>
            </a:pPr>
            <a:r>
              <a:rPr lang="es-ES" sz="3200" b="1" dirty="0" smtClean="0">
                <a:latin typeface="Verdana" pitchFamily="34" charset="0"/>
                <a:ea typeface="Verdana" pitchFamily="34" charset="0"/>
                <a:cs typeface="Verdana" pitchFamily="34" charset="0"/>
              </a:rPr>
              <a:t>Coloca a la comunidad científica ante</a:t>
            </a:r>
            <a:r>
              <a:rPr lang="es-ES_tradnl" sz="3200" b="1" dirty="0" smtClean="0">
                <a:latin typeface="Verdana" pitchFamily="34" charset="0"/>
                <a:ea typeface="Verdana" pitchFamily="34" charset="0"/>
                <a:cs typeface="Verdana" pitchFamily="34" charset="0"/>
              </a:rPr>
              <a:t> :</a:t>
            </a:r>
            <a:r>
              <a:rPr lang="es-ES" sz="3200" b="1" dirty="0" smtClean="0">
                <a:latin typeface="Verdana" pitchFamily="34" charset="0"/>
                <a:ea typeface="Verdana" pitchFamily="34" charset="0"/>
                <a:cs typeface="Verdana" pitchFamily="34" charset="0"/>
              </a:rPr>
              <a:t> </a:t>
            </a:r>
          </a:p>
          <a:p>
            <a:pPr marL="0" indent="0" algn="ctr">
              <a:spcBef>
                <a:spcPct val="0"/>
              </a:spcBef>
              <a:buNone/>
            </a:pPr>
            <a:endParaRPr lang="es-ES" sz="3200" b="1" dirty="0" smtClean="0">
              <a:latin typeface="Verdana" pitchFamily="34" charset="0"/>
              <a:ea typeface="Verdana" pitchFamily="34" charset="0"/>
              <a:cs typeface="Verdana" pitchFamily="34" charset="0"/>
            </a:endParaRPr>
          </a:p>
          <a:p>
            <a:pPr marL="0" indent="0" algn="ctr">
              <a:spcBef>
                <a:spcPct val="0"/>
              </a:spcBef>
              <a:buNone/>
            </a:pPr>
            <a:endParaRPr lang="es-ES" sz="3200" b="1" dirty="0">
              <a:solidFill>
                <a:srgbClr val="002060"/>
              </a:solidFill>
              <a:latin typeface="Verdana" pitchFamily="34" charset="0"/>
              <a:ea typeface="Verdana" pitchFamily="34" charset="0"/>
              <a:cs typeface="Verdana" pitchFamily="34" charset="0"/>
            </a:endParaRPr>
          </a:p>
        </p:txBody>
      </p:sp>
      <p:sp>
        <p:nvSpPr>
          <p:cNvPr id="2" name="Rectángulo 1"/>
          <p:cNvSpPr/>
          <p:nvPr/>
        </p:nvSpPr>
        <p:spPr>
          <a:xfrm>
            <a:off x="190459" y="2134055"/>
            <a:ext cx="11334829" cy="3785652"/>
          </a:xfrm>
          <a:prstGeom prst="rect">
            <a:avLst/>
          </a:prstGeom>
        </p:spPr>
        <p:txBody>
          <a:bodyPr wrap="square">
            <a:spAutoFit/>
          </a:bodyPr>
          <a:lstStyle/>
          <a:p>
            <a:pPr marL="285750" indent="-285750">
              <a:buFont typeface="Arial" panose="020B0604020202020204" pitchFamily="34" charset="0"/>
              <a:buChar char="•"/>
            </a:pPr>
            <a:r>
              <a:rPr lang="es-ES" sz="2400" dirty="0" smtClean="0">
                <a:latin typeface="Verdana" pitchFamily="34" charset="0"/>
                <a:ea typeface="Verdana" pitchFamily="34" charset="0"/>
                <a:cs typeface="Verdana" pitchFamily="34" charset="0"/>
              </a:rPr>
              <a:t>Un desafío para </a:t>
            </a:r>
            <a:r>
              <a:rPr lang="es-ES" sz="2400" dirty="0" smtClean="0">
                <a:solidFill>
                  <a:srgbClr val="FF0000"/>
                </a:solidFill>
                <a:latin typeface="Verdana" pitchFamily="34" charset="0"/>
                <a:ea typeface="Verdana" pitchFamily="34" charset="0"/>
                <a:cs typeface="Verdana" pitchFamily="34" charset="0"/>
              </a:rPr>
              <a:t>direccionar y fortalecer </a:t>
            </a:r>
            <a:r>
              <a:rPr lang="es-ES" sz="2400" dirty="0" smtClean="0">
                <a:latin typeface="Verdana" pitchFamily="34" charset="0"/>
                <a:ea typeface="Verdana" pitchFamily="34" charset="0"/>
                <a:cs typeface="Verdana" pitchFamily="34" charset="0"/>
              </a:rPr>
              <a:t>la actividad científica. </a:t>
            </a:r>
          </a:p>
          <a:p>
            <a:pPr marL="285750" indent="-285750"/>
            <a:endParaRPr lang="es-ES" sz="2400" dirty="0" smtClean="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s-ES" sz="2400" dirty="0" smtClean="0">
                <a:latin typeface="Verdana" pitchFamily="34" charset="0"/>
                <a:ea typeface="Verdana" pitchFamily="34" charset="0"/>
                <a:cs typeface="Verdana" pitchFamily="34" charset="0"/>
              </a:rPr>
              <a:t>La </a:t>
            </a:r>
            <a:r>
              <a:rPr lang="es-ES" sz="2400" dirty="0" smtClean="0">
                <a:solidFill>
                  <a:srgbClr val="C00000"/>
                </a:solidFill>
                <a:latin typeface="Verdana" pitchFamily="34" charset="0"/>
                <a:ea typeface="Verdana" pitchFamily="34" charset="0"/>
                <a:cs typeface="Verdana" pitchFamily="34" charset="0"/>
              </a:rPr>
              <a:t>transformación del sistema educativo cubano </a:t>
            </a:r>
            <a:r>
              <a:rPr lang="es-ES" sz="2400" dirty="0" smtClean="0">
                <a:latin typeface="Verdana" pitchFamily="34" charset="0"/>
                <a:ea typeface="Verdana" pitchFamily="34" charset="0"/>
                <a:cs typeface="Verdana" pitchFamily="34" charset="0"/>
              </a:rPr>
              <a:t>de lo que es ejemplo el </a:t>
            </a:r>
            <a:r>
              <a:rPr lang="es-ES_tradnl" sz="2400" dirty="0" smtClean="0">
                <a:solidFill>
                  <a:srgbClr val="0070C0"/>
                </a:solidFill>
                <a:latin typeface="Verdana" pitchFamily="34" charset="0"/>
                <a:ea typeface="Verdana" pitchFamily="34" charset="0"/>
                <a:cs typeface="Verdana" pitchFamily="34" charset="0"/>
              </a:rPr>
              <a:t>tercer momento del</a:t>
            </a:r>
            <a:r>
              <a:rPr lang="es-ES" sz="2400" dirty="0" smtClean="0">
                <a:solidFill>
                  <a:srgbClr val="0070C0"/>
                </a:solidFill>
                <a:latin typeface="Verdana" pitchFamily="34" charset="0"/>
                <a:ea typeface="Verdana" pitchFamily="34" charset="0"/>
                <a:cs typeface="Verdana" pitchFamily="34" charset="0"/>
              </a:rPr>
              <a:t> perfeccionamiento </a:t>
            </a:r>
            <a:r>
              <a:rPr lang="es-ES" sz="2400" dirty="0" smtClean="0">
                <a:latin typeface="Verdana" pitchFamily="34" charset="0"/>
                <a:ea typeface="Verdana" pitchFamily="34" charset="0"/>
                <a:cs typeface="Verdana" pitchFamily="34" charset="0"/>
              </a:rPr>
              <a:t>.</a:t>
            </a:r>
          </a:p>
          <a:p>
            <a:pPr marL="285750" indent="-285750">
              <a:buFont typeface="Arial" panose="020B0604020202020204" pitchFamily="34" charset="0"/>
              <a:buChar char="•"/>
            </a:pPr>
            <a:endParaRPr lang="es-ES" sz="2400" dirty="0" smtClean="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s-ES_tradnl" sz="2400" dirty="0" smtClean="0">
                <a:solidFill>
                  <a:srgbClr val="C00000"/>
                </a:solidFill>
                <a:latin typeface="Verdana" pitchFamily="34" charset="0"/>
                <a:ea typeface="Verdana" pitchFamily="34" charset="0"/>
                <a:cs typeface="Verdana" pitchFamily="34" charset="0"/>
              </a:rPr>
              <a:t>Tomar el camino científico </a:t>
            </a:r>
            <a:r>
              <a:rPr lang="es-ES_tradnl" sz="2400" dirty="0" smtClean="0">
                <a:latin typeface="Verdana" pitchFamily="34" charset="0"/>
                <a:ea typeface="Verdana" pitchFamily="34" charset="0"/>
                <a:cs typeface="Verdana" pitchFamily="34" charset="0"/>
              </a:rPr>
              <a:t>para mejorar la calidad de la educación.</a:t>
            </a:r>
          </a:p>
          <a:p>
            <a:pPr marL="285750" indent="-285750">
              <a:buFont typeface="Arial" panose="020B0604020202020204" pitchFamily="34" charset="0"/>
              <a:buChar char="•"/>
            </a:pPr>
            <a:endParaRPr lang="es-ES_tradnl" sz="2400" dirty="0" smtClean="0">
              <a:latin typeface="Verdana" pitchFamily="34" charset="0"/>
              <a:ea typeface="Verdana" pitchFamily="34" charset="0"/>
              <a:cs typeface="Verdana" pitchFamily="34" charset="0"/>
            </a:endParaRPr>
          </a:p>
          <a:p>
            <a:pPr marL="285750" indent="-285750">
              <a:buFont typeface="Arial" panose="020B0604020202020204" pitchFamily="34" charset="0"/>
              <a:buChar char="•"/>
            </a:pPr>
            <a:r>
              <a:rPr lang="es-ES_tradnl" sz="2400" dirty="0" smtClean="0">
                <a:solidFill>
                  <a:srgbClr val="C00000"/>
                </a:solidFill>
                <a:latin typeface="Verdana" pitchFamily="34" charset="0"/>
                <a:ea typeface="Verdana" pitchFamily="34" charset="0"/>
                <a:cs typeface="Verdana" pitchFamily="34" charset="0"/>
              </a:rPr>
              <a:t>Trabajar con el Índice de inclusión como </a:t>
            </a:r>
            <a:r>
              <a:rPr lang="es-ES_tradnl" sz="2400" dirty="0" smtClean="0">
                <a:solidFill>
                  <a:srgbClr val="7030A0"/>
                </a:solidFill>
                <a:latin typeface="Verdana" pitchFamily="34" charset="0"/>
                <a:ea typeface="Verdana" pitchFamily="34" charset="0"/>
                <a:cs typeface="Verdana" pitchFamily="34" charset="0"/>
              </a:rPr>
              <a:t>herramienta</a:t>
            </a:r>
            <a:r>
              <a:rPr lang="es-ES_tradnl" sz="2400" dirty="0" smtClean="0">
                <a:solidFill>
                  <a:srgbClr val="C00000"/>
                </a:solidFill>
                <a:latin typeface="Verdana" pitchFamily="34" charset="0"/>
                <a:ea typeface="Verdana" pitchFamily="34" charset="0"/>
                <a:cs typeface="Verdana" pitchFamily="34" charset="0"/>
              </a:rPr>
              <a:t> </a:t>
            </a:r>
            <a:r>
              <a:rPr lang="es-ES_tradnl" sz="2400" dirty="0" smtClean="0">
                <a:latin typeface="Verdana" pitchFamily="34" charset="0"/>
                <a:ea typeface="Verdana" pitchFamily="34" charset="0"/>
                <a:cs typeface="Verdana" pitchFamily="34" charset="0"/>
              </a:rPr>
              <a:t>para alcanzar las metas que demanda la Agenda 2030.</a:t>
            </a:r>
          </a:p>
          <a:p>
            <a:pPr marL="285750" indent="-285750">
              <a:buFont typeface="Arial" panose="020B0604020202020204" pitchFamily="34" charset="0"/>
              <a:buChar char="•"/>
            </a:pPr>
            <a:endParaRPr lang="es-ES_tradnl" sz="24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102714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89110" y="2838747"/>
            <a:ext cx="8720919" cy="1753242"/>
          </a:xfrm>
          <a:ln>
            <a:solidFill>
              <a:schemeClr val="accent1"/>
            </a:solidFill>
          </a:ln>
        </p:spPr>
        <p:txBody>
          <a:bodyPr>
            <a:noAutofit/>
          </a:bodyPr>
          <a:lstStyle/>
          <a:p>
            <a:r>
              <a:rPr lang="es-US" sz="6000" b="1" i="1" dirty="0" smtClean="0">
                <a:solidFill>
                  <a:srgbClr val="C00000"/>
                </a:solidFill>
                <a:latin typeface="Arial" charset="0"/>
                <a:cs typeface="Arial" charset="0"/>
              </a:rPr>
              <a:t/>
            </a:r>
            <a:br>
              <a:rPr lang="es-US" sz="6000" b="1" i="1" dirty="0" smtClean="0">
                <a:solidFill>
                  <a:srgbClr val="C00000"/>
                </a:solidFill>
                <a:latin typeface="Arial" charset="0"/>
                <a:cs typeface="Arial" charset="0"/>
              </a:rPr>
            </a:br>
            <a:r>
              <a:rPr lang="es-US" sz="6000" b="1" i="1" dirty="0" smtClean="0">
                <a:latin typeface="Arial" charset="0"/>
                <a:cs typeface="Arial" charset="0"/>
              </a:rPr>
              <a:t>¿QUÉ ES INCLUSIÓN?</a:t>
            </a:r>
            <a:r>
              <a:rPr lang="es-US" sz="6000" b="1" i="1" dirty="0" smtClean="0">
                <a:solidFill>
                  <a:srgbClr val="C00000"/>
                </a:solidFill>
                <a:latin typeface="Arial" charset="0"/>
                <a:cs typeface="Arial" charset="0"/>
              </a:rPr>
              <a:t/>
            </a:r>
            <a:br>
              <a:rPr lang="es-US" sz="6000" b="1" i="1" dirty="0" smtClean="0">
                <a:solidFill>
                  <a:srgbClr val="C00000"/>
                </a:solidFill>
                <a:latin typeface="Arial" charset="0"/>
                <a:cs typeface="Arial" charset="0"/>
              </a:rPr>
            </a:br>
            <a:endParaRPr lang="es-ES" sz="6000" b="1" dirty="0"/>
          </a:p>
        </p:txBody>
      </p:sp>
      <p:pic>
        <p:nvPicPr>
          <p:cNvPr id="7" name="Picture 2" descr="I:\II EDICION\diseño logo.png"/>
          <p:cNvPicPr>
            <a:picLocks noChangeAspect="1" noChangeArrowheads="1"/>
          </p:cNvPicPr>
          <p:nvPr/>
        </p:nvPicPr>
        <p:blipFill>
          <a:blip r:embed="rId3"/>
          <a:srcRect/>
          <a:stretch>
            <a:fillRect/>
          </a:stretch>
        </p:blipFill>
        <p:spPr bwMode="auto">
          <a:xfrm>
            <a:off x="191344"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graphicFrame>
        <p:nvGraphicFramePr>
          <p:cNvPr id="46082" name="Object 2"/>
          <p:cNvGraphicFramePr>
            <a:graphicFrameLocks noChangeAspect="1"/>
          </p:cNvGraphicFramePr>
          <p:nvPr/>
        </p:nvGraphicFramePr>
        <p:xfrm>
          <a:off x="797257" y="2118815"/>
          <a:ext cx="2314433" cy="4200098"/>
        </p:xfrm>
        <a:graphic>
          <a:graphicData uri="http://schemas.openxmlformats.org/presentationml/2006/ole">
            <p:oleObj spid="_x0000_s46086" name="Imagen" r:id="rId5" imgW="3848100" imgH="5478463" progId="">
              <p:embed/>
            </p:oleObj>
          </a:graphicData>
        </a:graphic>
      </p:graphicFrame>
      <p:pic>
        <p:nvPicPr>
          <p:cNvPr id="10" name="Picture 4" descr="Dibujo"/>
          <p:cNvPicPr>
            <a:picLocks noChangeAspect="1" noChangeArrowheads="1"/>
          </p:cNvPicPr>
          <p:nvPr/>
        </p:nvPicPr>
        <p:blipFill>
          <a:blip r:embed="rId6"/>
          <a:srcRect/>
          <a:stretch>
            <a:fillRect/>
          </a:stretch>
        </p:blipFill>
        <p:spPr bwMode="auto">
          <a:xfrm>
            <a:off x="9682162" y="5042422"/>
            <a:ext cx="1863844" cy="1358380"/>
          </a:xfrm>
          <a:prstGeom prst="rect">
            <a:avLst/>
          </a:prstGeom>
          <a:noFill/>
          <a:ln w="9525">
            <a:noFill/>
            <a:miter lim="800000"/>
            <a:headEnd/>
            <a:tailEnd/>
          </a:ln>
        </p:spPr>
      </p:pic>
    </p:spTree>
    <p:extLst>
      <p:ext uri="{BB962C8B-B14F-4D97-AF65-F5344CB8AC3E}">
        <p14:creationId xmlns:p14="http://schemas.microsoft.com/office/powerpoint/2010/main" xmlns="" val="40975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244454" y="306652"/>
            <a:ext cx="3220871" cy="1000125"/>
          </a:xfrm>
          <a:ln>
            <a:solidFill>
              <a:schemeClr val="accent1"/>
            </a:solidFill>
          </a:ln>
        </p:spPr>
        <p:txBody>
          <a:bodyPr/>
          <a:lstStyle/>
          <a:p>
            <a:r>
              <a:rPr lang="en-US" sz="3600" b="1" dirty="0" smtClean="0">
                <a:latin typeface="+mn-lt"/>
                <a:cs typeface="Arial" pitchFamily="34" charset="0"/>
              </a:rPr>
              <a:t>    INCLUSIÓN</a:t>
            </a:r>
            <a:endParaRPr lang="es-US" sz="3600" b="1" dirty="0" smtClean="0">
              <a:latin typeface="+mn-lt"/>
              <a:cs typeface="Arial" pitchFamily="34" charset="0"/>
            </a:endParaRPr>
          </a:p>
        </p:txBody>
      </p:sp>
      <p:sp>
        <p:nvSpPr>
          <p:cNvPr id="12292" name="3 CuadroTexto"/>
          <p:cNvSpPr txBox="1">
            <a:spLocks noChangeArrowheads="1"/>
          </p:cNvSpPr>
          <p:nvPr/>
        </p:nvSpPr>
        <p:spPr bwMode="auto">
          <a:xfrm>
            <a:off x="571500" y="2057416"/>
            <a:ext cx="11144251" cy="4524315"/>
          </a:xfrm>
          <a:prstGeom prst="rect">
            <a:avLst/>
          </a:prstGeom>
          <a:solidFill>
            <a:schemeClr val="bg1"/>
          </a:solidFill>
          <a:ln w="9525">
            <a:solidFill>
              <a:schemeClr val="accent1"/>
            </a:solidFill>
            <a:miter lim="800000"/>
            <a:headEnd/>
            <a:tailEnd/>
          </a:ln>
        </p:spPr>
        <p:txBody>
          <a:bodyPr>
            <a:spAutoFit/>
          </a:bodyPr>
          <a:lstStyle/>
          <a:p>
            <a:pPr algn="just">
              <a:defRPr/>
            </a:pPr>
            <a:r>
              <a:rPr lang="es-US" sz="2800" dirty="0">
                <a:latin typeface="Arial" charset="0"/>
              </a:rPr>
              <a:t>“</a:t>
            </a:r>
            <a:r>
              <a:rPr lang="es-US" sz="3200" dirty="0">
                <a:latin typeface="Arial" charset="0"/>
              </a:rPr>
              <a:t> </a:t>
            </a:r>
            <a:r>
              <a:rPr lang="es-US" sz="3600" dirty="0"/>
              <a:t>La cuestión de la inclusión no es de qué  modo se puede insertar un grupo relativamente pequeño de alumnos en el entorno de la enseñanza general, </a:t>
            </a:r>
            <a:r>
              <a:rPr lang="es-US" sz="3600" dirty="0">
                <a:solidFill>
                  <a:srgbClr val="C00000"/>
                </a:solidFill>
              </a:rPr>
              <a:t>sino cómo se pueden eliminar o aminorar las barreras </a:t>
            </a:r>
            <a:r>
              <a:rPr lang="es-US" sz="3600" dirty="0"/>
              <a:t>que impiden el aprendizaje de todos los estudiantes y </a:t>
            </a:r>
            <a:r>
              <a:rPr lang="es-US" sz="3600" dirty="0">
                <a:solidFill>
                  <a:srgbClr val="C00000"/>
                </a:solidFill>
              </a:rPr>
              <a:t>cómo se puede mejorar el aprendizaje e incrementar la participación de estos.</a:t>
            </a:r>
            <a:r>
              <a:rPr lang="es-US" sz="3600" dirty="0"/>
              <a:t>”</a:t>
            </a:r>
          </a:p>
          <a:p>
            <a:pPr algn="r">
              <a:defRPr/>
            </a:pPr>
            <a:r>
              <a:rPr lang="es-US" sz="3600" dirty="0"/>
              <a:t>                            ( </a:t>
            </a:r>
            <a:r>
              <a:rPr lang="es-US" sz="3600" dirty="0" err="1"/>
              <a:t>Vayrynen</a:t>
            </a:r>
            <a:r>
              <a:rPr lang="es-US" sz="3600" dirty="0"/>
              <a:t> , 2001)</a:t>
            </a:r>
          </a:p>
        </p:txBody>
      </p:sp>
      <p:pic>
        <p:nvPicPr>
          <p:cNvPr id="5" name="Picture 2" descr="I:\II EDICION\diseño logo.png"/>
          <p:cNvPicPr>
            <a:picLocks noChangeAspect="1" noChangeArrowheads="1"/>
          </p:cNvPicPr>
          <p:nvPr/>
        </p:nvPicPr>
        <p:blipFill>
          <a:blip r:embed="rId2"/>
          <a:srcRect/>
          <a:stretch>
            <a:fillRect/>
          </a:stretch>
        </p:blipFill>
        <p:spPr bwMode="auto">
          <a:xfrm>
            <a:off x="191344" y="0"/>
            <a:ext cx="2464610" cy="1643073"/>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7"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3862315" y="365126"/>
            <a:ext cx="3657601" cy="1204368"/>
          </a:xfrm>
          <a:ln>
            <a:solidFill>
              <a:schemeClr val="accent1"/>
            </a:solidFill>
          </a:ln>
        </p:spPr>
        <p:txBody>
          <a:bodyPr/>
          <a:lstStyle/>
          <a:p>
            <a:r>
              <a:rPr lang="es-US" sz="3200" b="1" i="1" dirty="0" smtClean="0">
                <a:solidFill>
                  <a:srgbClr val="C00000"/>
                </a:solidFill>
                <a:latin typeface="Arial" pitchFamily="34" charset="0"/>
                <a:cs typeface="Arial" pitchFamily="34" charset="0"/>
              </a:rPr>
              <a:t>     </a:t>
            </a:r>
            <a:r>
              <a:rPr lang="es-US" sz="3200" b="1" dirty="0" smtClean="0">
                <a:latin typeface="Arial" pitchFamily="34" charset="0"/>
                <a:cs typeface="Arial" pitchFamily="34" charset="0"/>
              </a:rPr>
              <a:t>  INCLUSIÓN</a:t>
            </a:r>
          </a:p>
        </p:txBody>
      </p:sp>
      <p:sp>
        <p:nvSpPr>
          <p:cNvPr id="18435" name="2 Marcador de contenido"/>
          <p:cNvSpPr>
            <a:spLocks noGrp="1"/>
          </p:cNvSpPr>
          <p:nvPr>
            <p:ph idx="1"/>
          </p:nvPr>
        </p:nvSpPr>
        <p:spPr>
          <a:xfrm>
            <a:off x="354842" y="1825625"/>
            <a:ext cx="10998958" cy="4351338"/>
          </a:xfrm>
          <a:ln>
            <a:solidFill>
              <a:schemeClr val="accent1"/>
            </a:solidFill>
          </a:ln>
        </p:spPr>
        <p:txBody>
          <a:bodyPr>
            <a:normAutofit lnSpcReduction="10000"/>
          </a:bodyPr>
          <a:lstStyle/>
          <a:p>
            <a:pPr algn="just">
              <a:lnSpc>
                <a:spcPct val="150000"/>
              </a:lnSpc>
              <a:buNone/>
            </a:pPr>
            <a:r>
              <a:rPr lang="es-ES" sz="2400" dirty="0" smtClean="0">
                <a:latin typeface="Arial" pitchFamily="34" charset="0"/>
                <a:cs typeface="Arial" pitchFamily="34" charset="0"/>
              </a:rPr>
              <a:t>   </a:t>
            </a:r>
            <a:r>
              <a:rPr lang="es-ES" sz="2400" dirty="0" smtClean="0">
                <a:cs typeface="Arial" pitchFamily="34" charset="0"/>
              </a:rPr>
              <a:t>Se asume así que cada </a:t>
            </a:r>
            <a:r>
              <a:rPr lang="es-ES" sz="2400" b="1" i="1" u="sng" dirty="0" smtClean="0">
                <a:cs typeface="Arial" pitchFamily="34" charset="0"/>
                <a:hlinkClick r:id="rId2" tooltip="Persona"/>
              </a:rPr>
              <a:t>persona</a:t>
            </a:r>
            <a:r>
              <a:rPr lang="es-ES" sz="2400" dirty="0" smtClean="0">
                <a:cs typeface="Arial" pitchFamily="34" charset="0"/>
              </a:rPr>
              <a:t> difiere de otra en una gran variedad de formas y que por eso las diferencias individuales deben ser vistas como una de las múltiples características de las personas. Por lo tanto, </a:t>
            </a:r>
            <a:r>
              <a:rPr lang="es-ES" sz="2400" b="1" i="1" dirty="0" smtClean="0">
                <a:cs typeface="Arial" pitchFamily="34" charset="0"/>
              </a:rPr>
              <a:t>inclusión</a:t>
            </a:r>
            <a:r>
              <a:rPr lang="es-ES" sz="2400" dirty="0" smtClean="0">
                <a:cs typeface="Arial" pitchFamily="34" charset="0"/>
              </a:rPr>
              <a:t> total significaría la apuesta por una </a:t>
            </a:r>
            <a:r>
              <a:rPr lang="es-ES" sz="2400" b="1" i="1" u="sng" dirty="0" smtClean="0">
                <a:cs typeface="Arial" pitchFamily="34" charset="0"/>
                <a:hlinkClick r:id="rId3" tooltip="Escuela"/>
              </a:rPr>
              <a:t>escuela</a:t>
            </a:r>
            <a:r>
              <a:rPr lang="es-ES" sz="2400" dirty="0" smtClean="0">
                <a:cs typeface="Arial" pitchFamily="34" charset="0"/>
              </a:rPr>
              <a:t> que acoge la </a:t>
            </a:r>
            <a:r>
              <a:rPr lang="es-ES" sz="2400" b="1" i="1" u="sng" dirty="0" smtClean="0">
                <a:cs typeface="Arial" pitchFamily="34" charset="0"/>
                <a:hlinkClick r:id="rId4" tooltip="Diversidad"/>
              </a:rPr>
              <a:t>diversidad</a:t>
            </a:r>
            <a:r>
              <a:rPr lang="es-ES" sz="2400" dirty="0" smtClean="0">
                <a:cs typeface="Arial" pitchFamily="34" charset="0"/>
              </a:rPr>
              <a:t> general, sin </a:t>
            </a:r>
            <a:r>
              <a:rPr lang="es-ES" sz="2400" b="1" i="1" u="sng" dirty="0" smtClean="0">
                <a:cs typeface="Arial" pitchFamily="34" charset="0"/>
                <a:hlinkClick r:id="rId5" tooltip="Exclusión"/>
              </a:rPr>
              <a:t>exclusión</a:t>
            </a:r>
            <a:r>
              <a:rPr lang="es-ES" sz="2400" dirty="0" smtClean="0">
                <a:cs typeface="Arial" pitchFamily="34" charset="0"/>
              </a:rPr>
              <a:t> alguna, ni por motivos relativos a la </a:t>
            </a:r>
            <a:r>
              <a:rPr lang="es-ES" sz="2400" b="1" i="1" u="sng" dirty="0" smtClean="0">
                <a:cs typeface="Arial" pitchFamily="34" charset="0"/>
                <a:hlinkClick r:id="rId6" tooltip="Discriminación"/>
              </a:rPr>
              <a:t>discriminación</a:t>
            </a:r>
            <a:r>
              <a:rPr lang="es-ES" sz="2400" dirty="0" smtClean="0">
                <a:cs typeface="Arial" pitchFamily="34" charset="0"/>
              </a:rPr>
              <a:t> entre distintos tipos de necesidades, ni por motivos relativos a las posibilidades que ofrece la </a:t>
            </a:r>
            <a:r>
              <a:rPr lang="es-ES" sz="2400" b="1" i="1" u="sng" dirty="0" smtClean="0">
                <a:cs typeface="Arial" pitchFamily="34" charset="0"/>
                <a:hlinkClick r:id="rId3" tooltip="Escuela"/>
              </a:rPr>
              <a:t>escuela</a:t>
            </a:r>
            <a:r>
              <a:rPr lang="es-ES" sz="2400" b="1" i="1" u="sng" dirty="0" smtClean="0">
                <a:cs typeface="Arial" pitchFamily="34" charset="0"/>
              </a:rPr>
              <a:t>.</a:t>
            </a:r>
            <a:r>
              <a:rPr lang="es-ES" sz="2400" dirty="0" smtClean="0">
                <a:cs typeface="Arial" pitchFamily="34" charset="0"/>
              </a:rPr>
              <a:t> La inclusión comienza aceptando las diferencias, celebrando la diversidad y promoviendo el trato equitativo de cada educando.</a:t>
            </a:r>
            <a:endParaRPr lang="es-US" sz="2400" dirty="0" smtClean="0">
              <a:cs typeface="Arial" pitchFamily="34" charset="0"/>
            </a:endParaRPr>
          </a:p>
        </p:txBody>
      </p:sp>
      <p:pic>
        <p:nvPicPr>
          <p:cNvPr id="4" name="Picture 2" descr="I:\II EDICION\diseño logo.png"/>
          <p:cNvPicPr>
            <a:picLocks noChangeAspect="1" noChangeArrowheads="1"/>
          </p:cNvPicPr>
          <p:nvPr/>
        </p:nvPicPr>
        <p:blipFill>
          <a:blip r:embed="rId7"/>
          <a:srcRect/>
          <a:stretch>
            <a:fillRect/>
          </a:stretch>
        </p:blipFill>
        <p:spPr bwMode="auto">
          <a:xfrm>
            <a:off x="191344" y="245660"/>
            <a:ext cx="2401731" cy="139741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8"/>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668739" y="2047173"/>
            <a:ext cx="10951761" cy="3485725"/>
          </a:xfrm>
          <a:ln>
            <a:solidFill>
              <a:schemeClr val="accent1"/>
            </a:solidFill>
          </a:ln>
        </p:spPr>
        <p:txBody>
          <a:bodyPr>
            <a:normAutofit lnSpcReduction="10000"/>
          </a:bodyPr>
          <a:lstStyle/>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endParaRPr lang="es-US" b="1" i="1" dirty="0" smtClean="0">
              <a:solidFill>
                <a:srgbClr val="C00000"/>
              </a:solidFill>
              <a:latin typeface="Arial" pitchFamily="34" charset="0"/>
              <a:cs typeface="Arial" pitchFamily="34" charset="0"/>
            </a:endParaRPr>
          </a:p>
          <a:p>
            <a:pPr>
              <a:buFont typeface="Arial" pitchFamily="34" charset="0"/>
              <a:buNone/>
            </a:pPr>
            <a:r>
              <a:rPr lang="es-US" b="1" i="1" dirty="0" smtClean="0">
                <a:solidFill>
                  <a:srgbClr val="C00000"/>
                </a:solidFill>
                <a:latin typeface="Arial" pitchFamily="34" charset="0"/>
                <a:cs typeface="Arial" pitchFamily="34" charset="0"/>
              </a:rPr>
              <a:t> </a:t>
            </a:r>
            <a:r>
              <a:rPr lang="es-US" sz="6000" b="1" dirty="0" smtClean="0">
                <a:latin typeface="Arial" pitchFamily="34" charset="0"/>
                <a:cs typeface="Arial" pitchFamily="34" charset="0"/>
              </a:rPr>
              <a:t>¿ QUÉ  POSTURA  SE ASUME  EN EL CONTEXTO CUBANO? </a:t>
            </a:r>
          </a:p>
        </p:txBody>
      </p:sp>
      <p:pic>
        <p:nvPicPr>
          <p:cNvPr id="3"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4"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5"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pic>
        <p:nvPicPr>
          <p:cNvPr id="6" name="Picture 5"/>
          <p:cNvPicPr>
            <a:picLocks noChangeAspect="1" noChangeArrowheads="1"/>
          </p:cNvPicPr>
          <p:nvPr/>
        </p:nvPicPr>
        <p:blipFill>
          <a:blip r:embed="rId4"/>
          <a:srcRect/>
          <a:stretch>
            <a:fillRect/>
          </a:stretch>
        </p:blipFill>
        <p:spPr bwMode="auto">
          <a:xfrm>
            <a:off x="8065851" y="4462818"/>
            <a:ext cx="3507475" cy="968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agrama"/>
          <p:cNvGraphicFramePr/>
          <p:nvPr/>
        </p:nvGraphicFramePr>
        <p:xfrm>
          <a:off x="530358" y="2420888"/>
          <a:ext cx="11054629" cy="3844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Rectángulo"/>
          <p:cNvSpPr/>
          <p:nvPr/>
        </p:nvSpPr>
        <p:spPr>
          <a:xfrm>
            <a:off x="1883391" y="368490"/>
            <a:ext cx="8748215" cy="1077218"/>
          </a:xfrm>
          <a:prstGeom prst="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p>
            <a:pPr algn="ctr" eaLnBrk="1" hangingPunct="1">
              <a:defRPr/>
            </a:pPr>
            <a:r>
              <a:rPr lang="es-ES" sz="3200" dirty="0">
                <a:solidFill>
                  <a:schemeClr val="tx1"/>
                </a:solidFill>
                <a:latin typeface="Arial" pitchFamily="34" charset="0"/>
                <a:cs typeface="Arial" pitchFamily="34" charset="0"/>
              </a:rPr>
              <a:t>El proyecto social cubano desde su plataforma política y su proyección social</a:t>
            </a:r>
          </a:p>
        </p:txBody>
      </p:sp>
      <p:cxnSp>
        <p:nvCxnSpPr>
          <p:cNvPr id="3" name="2 Conector recto de flecha"/>
          <p:cNvCxnSpPr/>
          <p:nvPr/>
        </p:nvCxnSpPr>
        <p:spPr>
          <a:xfrm>
            <a:off x="2500480" y="1352881"/>
            <a:ext cx="0" cy="1314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5532517" y="2009167"/>
            <a:ext cx="1198776" cy="19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9552517" y="1393825"/>
            <a:ext cx="0" cy="1314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324761" y="1317340"/>
            <a:ext cx="0" cy="3168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7632700" y="1412875"/>
            <a:ext cx="0" cy="3168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9" name="Picture 2" descr="I:\II EDICION\diseño logo.png"/>
          <p:cNvPicPr>
            <a:picLocks noChangeAspect="1" noChangeArrowheads="1"/>
          </p:cNvPicPr>
          <p:nvPr/>
        </p:nvPicPr>
        <p:blipFill>
          <a:blip r:embed="rId6"/>
          <a:srcRect/>
          <a:stretch>
            <a:fillRect/>
          </a:stretch>
        </p:blipFill>
        <p:spPr bwMode="auto">
          <a:xfrm>
            <a:off x="191344" y="1"/>
            <a:ext cx="1473683" cy="1364776"/>
          </a:xfrm>
          <a:prstGeom prst="rect">
            <a:avLst/>
          </a:prstGeom>
          <a:noFill/>
        </p:spPr>
      </p:pic>
      <p:pic>
        <p:nvPicPr>
          <p:cNvPr id="10" name="Picture 14" descr="D:\COSAS NUESTRAS\Trabajo yosdey\Extensión Universitaria\Actividades extensionistas\Acto del Educador\Fac. CSH color.jpg"/>
          <p:cNvPicPr>
            <a:picLocks noChangeAspect="1" noChangeArrowheads="1"/>
          </p:cNvPicPr>
          <p:nvPr/>
        </p:nvPicPr>
        <p:blipFill>
          <a:blip r:embed="rId7"/>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1"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1"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4)">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906981" y="115888"/>
            <a:ext cx="7533556" cy="1096962"/>
          </a:xfrm>
          <a:ln>
            <a:solidFill>
              <a:schemeClr val="accent1"/>
            </a:solidFill>
          </a:ln>
        </p:spPr>
        <p:txBody>
          <a:bodyPr/>
          <a:lstStyle/>
          <a:p>
            <a:pPr eaLnBrk="1" fontAlgn="auto" hangingPunct="1">
              <a:spcAft>
                <a:spcPts val="0"/>
              </a:spcAft>
              <a:defRPr/>
            </a:pPr>
            <a:r>
              <a:rPr lang="es-ES_tradnl" sz="3200" b="1" dirty="0" smtClean="0">
                <a:latin typeface="+mn-lt"/>
                <a:cs typeface="Arial" pitchFamily="34" charset="0"/>
              </a:rPr>
              <a:t>CONSTITUCIÓN </a:t>
            </a:r>
            <a:r>
              <a:rPr lang="es-ES_tradnl" sz="3200" b="1" dirty="0">
                <a:latin typeface="+mn-lt"/>
                <a:cs typeface="Arial" pitchFamily="34" charset="0"/>
              </a:rPr>
              <a:t>DE LA REPÚBLICA </a:t>
            </a:r>
          </a:p>
        </p:txBody>
      </p:sp>
      <p:sp>
        <p:nvSpPr>
          <p:cNvPr id="5123" name="Rectangle 3"/>
          <p:cNvSpPr>
            <a:spLocks noGrp="1" noChangeArrowheads="1"/>
          </p:cNvSpPr>
          <p:nvPr>
            <p:ph idx="1"/>
          </p:nvPr>
        </p:nvSpPr>
        <p:spPr>
          <a:xfrm>
            <a:off x="252833" y="1814765"/>
            <a:ext cx="11618383" cy="4722515"/>
          </a:xfrm>
          <a:ln>
            <a:solidFill>
              <a:schemeClr val="accent1"/>
            </a:solidFill>
          </a:ln>
        </p:spPr>
        <p:txBody>
          <a:bodyPr>
            <a:normAutofit/>
          </a:bodyPr>
          <a:lstStyle/>
          <a:p>
            <a:pPr eaLnBrk="1" fontAlgn="auto" hangingPunct="1">
              <a:spcAft>
                <a:spcPts val="0"/>
              </a:spcAft>
              <a:buFont typeface="Arial" charset="0"/>
              <a:buNone/>
              <a:defRPr/>
            </a:pPr>
            <a:r>
              <a:rPr lang="es-ES_tradnl" sz="2800" b="1" dirty="0" smtClean="0">
                <a:solidFill>
                  <a:schemeClr val="tx1"/>
                </a:solidFill>
                <a:cs typeface="Arial" charset="0"/>
              </a:rPr>
              <a:t>ARTÍCULO 40. La niñez y la juventud disfrutan de particular protección por parte del Estado y la sociedad.</a:t>
            </a:r>
          </a:p>
          <a:p>
            <a:pPr eaLnBrk="1" fontAlgn="auto" hangingPunct="1">
              <a:spcAft>
                <a:spcPts val="0"/>
              </a:spcAft>
              <a:buFont typeface="Arial" charset="0"/>
              <a:buNone/>
              <a:defRPr/>
            </a:pPr>
            <a:endParaRPr lang="es-ES_tradnl" sz="2800" dirty="0" smtClean="0">
              <a:solidFill>
                <a:schemeClr val="tx1"/>
              </a:solidFill>
              <a:cs typeface="Arial" charset="0"/>
            </a:endParaRPr>
          </a:p>
          <a:p>
            <a:pPr eaLnBrk="1" fontAlgn="auto" hangingPunct="1">
              <a:spcAft>
                <a:spcPts val="0"/>
              </a:spcAft>
              <a:buFont typeface="Arial" charset="0"/>
              <a:buNone/>
              <a:defRPr/>
            </a:pPr>
            <a:r>
              <a:rPr lang="es-ES_tradnl" sz="2800" b="1" dirty="0" smtClean="0">
                <a:solidFill>
                  <a:schemeClr val="tx1"/>
                </a:solidFill>
                <a:cs typeface="Arial" charset="0"/>
              </a:rPr>
              <a:t>Artículo 41. Todos los ciudadanos gozan de iguales derechos y están sujetos a iguales deberes.</a:t>
            </a:r>
          </a:p>
          <a:p>
            <a:pPr eaLnBrk="1" fontAlgn="auto" hangingPunct="1">
              <a:spcAft>
                <a:spcPts val="0"/>
              </a:spcAft>
              <a:buFont typeface="Arial" charset="0"/>
              <a:buNone/>
              <a:defRPr/>
            </a:pPr>
            <a:endParaRPr lang="es-ES_tradnl" sz="2800" dirty="0" smtClean="0">
              <a:solidFill>
                <a:schemeClr val="tx1"/>
              </a:solidFill>
              <a:cs typeface="Arial" charset="0"/>
            </a:endParaRPr>
          </a:p>
          <a:p>
            <a:pPr algn="just" eaLnBrk="1" fontAlgn="auto" hangingPunct="1">
              <a:spcAft>
                <a:spcPts val="0"/>
              </a:spcAft>
              <a:buFont typeface="Arial" charset="0"/>
              <a:buNone/>
              <a:defRPr/>
            </a:pPr>
            <a:r>
              <a:rPr lang="es-ES_tradnl" sz="2800" b="1" dirty="0" smtClean="0">
                <a:solidFill>
                  <a:schemeClr val="tx1"/>
                </a:solidFill>
                <a:cs typeface="Arial" charset="0"/>
              </a:rPr>
              <a:t>Artículo 42. La discriminación por motivo de raza, sexo, origen nacional, creencias religiosas y cualquier otra lesiva a la dignidad humana está proscrita y es sancionada por la ley.</a:t>
            </a:r>
          </a:p>
        </p:txBody>
      </p:sp>
      <p:pic>
        <p:nvPicPr>
          <p:cNvPr id="4" name="Picture 2" descr="I:\II EDICION\diseño logo.png"/>
          <p:cNvPicPr>
            <a:picLocks noChangeAspect="1" noChangeArrowheads="1"/>
          </p:cNvPicPr>
          <p:nvPr/>
        </p:nvPicPr>
        <p:blipFill>
          <a:blip r:embed="rId2"/>
          <a:srcRect/>
          <a:stretch>
            <a:fillRect/>
          </a:stretch>
        </p:blipFill>
        <p:spPr bwMode="auto">
          <a:xfrm>
            <a:off x="191344" y="0"/>
            <a:ext cx="2464610"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23">
                                            <p:bg/>
                                          </p:spTgt>
                                        </p:tgtEl>
                                        <p:attrNameLst>
                                          <p:attrName>style.visibility</p:attrName>
                                        </p:attrNameLst>
                                      </p:cBhvr>
                                      <p:to>
                                        <p:strVal val="visible"/>
                                      </p:to>
                                    </p:set>
                                    <p:anim calcmode="lin" valueType="num">
                                      <p:cBhvr additive="base">
                                        <p:cTn id="10"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11"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 calcmode="lin" valueType="num">
                                      <p:cBhvr additive="base">
                                        <p:cTn id="16"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123">
                                            <p:txEl>
                                              <p:pRg st="2" end="2"/>
                                            </p:txEl>
                                          </p:spTgt>
                                        </p:tgtEl>
                                        <p:attrNameLst>
                                          <p:attrName>style.visibility</p:attrName>
                                        </p:attrNameLst>
                                      </p:cBhvr>
                                      <p:to>
                                        <p:strVal val="visible"/>
                                      </p:to>
                                    </p:set>
                                    <p:anim calcmode="lin" valueType="num">
                                      <p:cBhvr additive="base">
                                        <p:cTn id="20"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123">
                                            <p:txEl>
                                              <p:pRg st="4" end="4"/>
                                            </p:txEl>
                                          </p:spTgt>
                                        </p:tgtEl>
                                        <p:attrNameLst>
                                          <p:attrName>style.visibility</p:attrName>
                                        </p:attrNameLst>
                                      </p:cBhvr>
                                      <p:to>
                                        <p:strVal val="visible"/>
                                      </p:to>
                                    </p:set>
                                    <p:anim calcmode="lin" valueType="num">
                                      <p:cBhvr additive="base">
                                        <p:cTn id="24"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512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31800" y="-36513"/>
            <a:ext cx="6815667" cy="430213"/>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es-ES_tradnl" altLang="es-ES" sz="2200" b="1">
                <a:ea typeface="DejaVu Sans" charset="-128"/>
                <a:cs typeface="Arial" pitchFamily="34" charset="0"/>
              </a:rPr>
              <a:t>Legislaciones y políticas de Cuba</a:t>
            </a:r>
          </a:p>
        </p:txBody>
      </p:sp>
      <p:sp>
        <p:nvSpPr>
          <p:cNvPr id="9219" name="Text Box 3"/>
          <p:cNvSpPr txBox="1">
            <a:spLocks noChangeArrowheads="1"/>
          </p:cNvSpPr>
          <p:nvPr/>
        </p:nvSpPr>
        <p:spPr bwMode="auto">
          <a:xfrm>
            <a:off x="7518400" y="28576"/>
            <a:ext cx="4064000" cy="830263"/>
          </a:xfrm>
          <a:prstGeom prst="rect">
            <a:avLst/>
          </a:prstGeom>
          <a:noFill/>
          <a:ln>
            <a:noFill/>
          </a:ln>
          <a:extLst/>
        </p:spPr>
        <p:txBody>
          <a:bodyPr>
            <a:spAutoFit/>
          </a:bodyPr>
          <a:lstStyle/>
          <a:p>
            <a:pPr eaLnBrk="1" hangingPunct="1">
              <a:buClr>
                <a:srgbClr val="000000"/>
              </a:buClr>
              <a:buSzPct val="100000"/>
              <a:buFont typeface="Times New Roman" pitchFamily="18" charset="0"/>
              <a:buNone/>
              <a:defRPr/>
            </a:pPr>
            <a:r>
              <a:rPr lang="es-ES_tradnl" sz="2400" b="1" dirty="0">
                <a:solidFill>
                  <a:schemeClr val="accent5">
                    <a:lumMod val="50000"/>
                  </a:schemeClr>
                </a:solidFill>
                <a:ea typeface="DejaVu Sans" charset="-128"/>
                <a:cs typeface="Arial" pitchFamily="34" charset="0"/>
              </a:rPr>
              <a:t>Convención de los Derechos del Niño</a:t>
            </a:r>
          </a:p>
        </p:txBody>
      </p:sp>
      <p:sp>
        <p:nvSpPr>
          <p:cNvPr id="20484" name="Text Box 4"/>
          <p:cNvSpPr txBox="1">
            <a:spLocks noChangeArrowheads="1"/>
          </p:cNvSpPr>
          <p:nvPr/>
        </p:nvSpPr>
        <p:spPr bwMode="auto">
          <a:xfrm>
            <a:off x="143933" y="573088"/>
            <a:ext cx="6604000" cy="1739900"/>
          </a:xfrm>
          <a:prstGeom prst="rect">
            <a:avLst/>
          </a:prstGeom>
          <a:noFill/>
          <a:ln w="9525">
            <a:noFill/>
            <a:miter lim="800000"/>
            <a:headEnd/>
            <a:tailEnd/>
          </a:ln>
        </p:spPr>
        <p:txBody>
          <a:bodyPr>
            <a:spAutoFit/>
          </a:bodyPr>
          <a:lstStyle/>
          <a:p>
            <a:pPr eaLnBrk="1" hangingPunct="1">
              <a:lnSpc>
                <a:spcPct val="90000"/>
              </a:lnSpc>
              <a:buClr>
                <a:srgbClr val="CC0099"/>
              </a:buClr>
              <a:buSzPct val="150000"/>
              <a:buFont typeface="Wingdings" pitchFamily="2" charset="2"/>
              <a:buChar char="ü"/>
            </a:pPr>
            <a:r>
              <a:rPr lang="es-ES_tradnl" altLang="es-ES" sz="2000" b="1" dirty="0">
                <a:ea typeface="DejaVu Sans" charset="-128"/>
                <a:cs typeface="Arial" pitchFamily="34" charset="0"/>
              </a:rPr>
              <a:t>Ley de la Salud</a:t>
            </a:r>
          </a:p>
          <a:p>
            <a:pPr eaLnBrk="1" hangingPunct="1">
              <a:lnSpc>
                <a:spcPct val="90000"/>
              </a:lnSpc>
              <a:buClr>
                <a:srgbClr val="CC0099"/>
              </a:buClr>
              <a:buSzPct val="150000"/>
              <a:buFont typeface="Wingdings" pitchFamily="2" charset="2"/>
              <a:buChar char="ü"/>
            </a:pPr>
            <a:r>
              <a:rPr lang="es-ES_tradnl" altLang="es-ES" sz="2000" b="1" dirty="0">
                <a:ea typeface="DejaVu Sans" charset="-128"/>
                <a:cs typeface="Arial" pitchFamily="34" charset="0"/>
              </a:rPr>
              <a:t>Ley de Maternidad</a:t>
            </a:r>
          </a:p>
          <a:p>
            <a:pPr eaLnBrk="1" hangingPunct="1">
              <a:lnSpc>
                <a:spcPct val="90000"/>
              </a:lnSpc>
              <a:buClr>
                <a:srgbClr val="CC0099"/>
              </a:buClr>
              <a:buSzPct val="150000"/>
              <a:buFont typeface="Wingdings" pitchFamily="2" charset="2"/>
              <a:buChar char="ü"/>
            </a:pPr>
            <a:r>
              <a:rPr lang="es-ES_tradnl" altLang="es-ES" sz="2000" b="1" dirty="0">
                <a:ea typeface="DejaVu Sans" charset="-128"/>
                <a:cs typeface="Arial" pitchFamily="34" charset="0"/>
              </a:rPr>
              <a:t>Ley del Registro del Estado Civil</a:t>
            </a:r>
          </a:p>
          <a:p>
            <a:pPr eaLnBrk="1" hangingPunct="1">
              <a:lnSpc>
                <a:spcPct val="90000"/>
              </a:lnSpc>
              <a:buClr>
                <a:srgbClr val="CC0099"/>
              </a:buClr>
              <a:buSzPct val="150000"/>
              <a:buFont typeface="Wingdings" pitchFamily="2" charset="2"/>
              <a:buChar char="ü"/>
            </a:pPr>
            <a:r>
              <a:rPr lang="es-ES_tradnl" altLang="es-ES" sz="2000" b="1" dirty="0">
                <a:ea typeface="DejaVu Sans" charset="-128"/>
                <a:cs typeface="Arial" pitchFamily="34" charset="0"/>
              </a:rPr>
              <a:t>Código de la Familia</a:t>
            </a:r>
          </a:p>
          <a:p>
            <a:pPr eaLnBrk="1" hangingPunct="1">
              <a:lnSpc>
                <a:spcPct val="90000"/>
              </a:lnSpc>
              <a:buClr>
                <a:srgbClr val="CC0099"/>
              </a:buClr>
              <a:buSzPct val="150000"/>
              <a:buFont typeface="Wingdings" pitchFamily="2" charset="2"/>
              <a:buChar char="ü"/>
            </a:pPr>
            <a:r>
              <a:rPr lang="es-ES_tradnl" altLang="es-ES" sz="2000" b="1" dirty="0">
                <a:ea typeface="DejaVu Sans" charset="-128"/>
                <a:cs typeface="Arial" pitchFamily="34" charset="0"/>
              </a:rPr>
              <a:t>Código de la Niñez y la Juventud</a:t>
            </a:r>
          </a:p>
          <a:p>
            <a:pPr eaLnBrk="1" hangingPunct="1">
              <a:lnSpc>
                <a:spcPct val="90000"/>
              </a:lnSpc>
              <a:buClr>
                <a:srgbClr val="CC0099"/>
              </a:buClr>
              <a:buSzPct val="150000"/>
              <a:buFont typeface="Wingdings" pitchFamily="2" charset="2"/>
              <a:buChar char="ü"/>
            </a:pPr>
            <a:r>
              <a:rPr lang="es-ES_tradnl" altLang="es-ES" sz="2000" b="1" dirty="0">
                <a:ea typeface="DejaVu Sans" charset="-128"/>
                <a:cs typeface="Arial" pitchFamily="34" charset="0"/>
              </a:rPr>
              <a:t>Decreto Ley 76.</a:t>
            </a:r>
          </a:p>
        </p:txBody>
      </p:sp>
      <p:sp>
        <p:nvSpPr>
          <p:cNvPr id="20485" name="Text Box 5"/>
          <p:cNvSpPr txBox="1">
            <a:spLocks noChangeArrowheads="1"/>
          </p:cNvSpPr>
          <p:nvPr/>
        </p:nvSpPr>
        <p:spPr bwMode="auto">
          <a:xfrm>
            <a:off x="143934" y="2568576"/>
            <a:ext cx="5935133" cy="923330"/>
          </a:xfrm>
          <a:prstGeom prst="rect">
            <a:avLst/>
          </a:prstGeom>
          <a:noFill/>
          <a:ln w="9525">
            <a:noFill/>
            <a:miter lim="800000"/>
            <a:headEnd/>
            <a:tailEnd/>
          </a:ln>
        </p:spPr>
        <p:txBody>
          <a:bodyPr>
            <a:spAutoFit/>
          </a:bodyPr>
          <a:lstStyle/>
          <a:p>
            <a:pPr marL="290513" indent="-290513" defTabSz="449263" eaLnBrk="1" hangingPunct="1">
              <a:lnSpc>
                <a:spcPct val="90000"/>
              </a:lnSpc>
              <a:buClr>
                <a:srgbClr val="008000"/>
              </a:buClr>
              <a:buSzPct val="150000"/>
              <a:buFont typeface="Wingdings" pitchFamily="2" charset="2"/>
              <a:buChar char="ü"/>
            </a:pPr>
            <a:r>
              <a:rPr lang="es-ES_tradnl" altLang="es-ES" sz="2000" b="1" dirty="0">
                <a:cs typeface="Arial" pitchFamily="34" charset="0"/>
              </a:rPr>
              <a:t>Sistema Nacional de Salud “Ley de la Salud”</a:t>
            </a:r>
          </a:p>
          <a:p>
            <a:pPr marL="290513" indent="-290513" defTabSz="449263" eaLnBrk="1" hangingPunct="1">
              <a:lnSpc>
                <a:spcPct val="90000"/>
              </a:lnSpc>
              <a:buClr>
                <a:srgbClr val="008000"/>
              </a:buClr>
              <a:buSzPct val="150000"/>
              <a:buFont typeface="Wingdings" pitchFamily="2" charset="2"/>
              <a:buChar char="ü"/>
            </a:pPr>
            <a:r>
              <a:rPr lang="es-ES_tradnl" altLang="es-ES" sz="2000" b="1" dirty="0">
                <a:cs typeface="Arial" pitchFamily="34" charset="0"/>
              </a:rPr>
              <a:t>Sistema Nacional de Educación</a:t>
            </a:r>
          </a:p>
          <a:p>
            <a:pPr marL="290513" indent="-290513" defTabSz="449263" eaLnBrk="1" hangingPunct="1">
              <a:lnSpc>
                <a:spcPct val="90000"/>
              </a:lnSpc>
              <a:buClr>
                <a:srgbClr val="008000"/>
              </a:buClr>
              <a:buSzPct val="150000"/>
              <a:buFont typeface="Wingdings" pitchFamily="2" charset="2"/>
              <a:buChar char="ü"/>
            </a:pPr>
            <a:r>
              <a:rPr lang="es-ES_tradnl" altLang="es-ES" sz="2000" b="1" dirty="0">
                <a:cs typeface="Arial" pitchFamily="34" charset="0"/>
              </a:rPr>
              <a:t>Código Penal</a:t>
            </a:r>
          </a:p>
        </p:txBody>
      </p:sp>
      <p:sp>
        <p:nvSpPr>
          <p:cNvPr id="9222" name="AutoShape 6"/>
          <p:cNvSpPr>
            <a:spLocks noChangeArrowheads="1"/>
          </p:cNvSpPr>
          <p:nvPr/>
        </p:nvSpPr>
        <p:spPr bwMode="auto">
          <a:xfrm>
            <a:off x="6688667" y="914400"/>
            <a:ext cx="4878917" cy="1524000"/>
          </a:xfrm>
          <a:prstGeom prst="leftArrow">
            <a:avLst>
              <a:gd name="adj1" fmla="val 45000"/>
              <a:gd name="adj2" fmla="val 56252"/>
            </a:avLst>
          </a:prstGeom>
          <a:solidFill>
            <a:srgbClr val="FF99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99FF"/>
            </a:extrusionClr>
          </a:sp3d>
          <a:extLst/>
        </p:spPr>
        <p:txBody>
          <a:bodyPr wrap="none" anchor="ctr">
            <a:flatTx/>
          </a:bodyPr>
          <a:lstStyle/>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I. Derechos a la </a:t>
            </a:r>
          </a:p>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Supervivencia</a:t>
            </a:r>
          </a:p>
        </p:txBody>
      </p:sp>
      <p:sp>
        <p:nvSpPr>
          <p:cNvPr id="9223" name="AutoShape 7"/>
          <p:cNvSpPr>
            <a:spLocks noChangeArrowheads="1"/>
          </p:cNvSpPr>
          <p:nvPr/>
        </p:nvSpPr>
        <p:spPr bwMode="auto">
          <a:xfrm>
            <a:off x="6688667" y="2286000"/>
            <a:ext cx="4878917" cy="1524000"/>
          </a:xfrm>
          <a:prstGeom prst="leftArrow">
            <a:avLst>
              <a:gd name="adj1" fmla="val 45000"/>
              <a:gd name="adj2" fmla="val 56252"/>
            </a:avLst>
          </a:prstGeom>
          <a:solidFill>
            <a:srgbClr val="00CC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CC00"/>
            </a:extrusionClr>
          </a:sp3d>
          <a:extLst/>
        </p:spPr>
        <p:txBody>
          <a:bodyPr wrap="none" anchor="ctr">
            <a:flatTx/>
          </a:bodyPr>
          <a:lstStyle/>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II. Derechos al </a:t>
            </a:r>
          </a:p>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Desarrollo</a:t>
            </a:r>
          </a:p>
        </p:txBody>
      </p:sp>
      <p:sp>
        <p:nvSpPr>
          <p:cNvPr id="9224" name="AutoShape 8"/>
          <p:cNvSpPr>
            <a:spLocks noChangeArrowheads="1"/>
          </p:cNvSpPr>
          <p:nvPr/>
        </p:nvSpPr>
        <p:spPr bwMode="auto">
          <a:xfrm>
            <a:off x="6752168" y="3641725"/>
            <a:ext cx="4815417" cy="1524000"/>
          </a:xfrm>
          <a:prstGeom prst="leftArrow">
            <a:avLst>
              <a:gd name="adj1" fmla="val 45000"/>
              <a:gd name="adj2" fmla="val 56252"/>
            </a:avLst>
          </a:prstGeom>
          <a:solidFill>
            <a:srgbClr val="0000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0000FF"/>
            </a:extrusionClr>
          </a:sp3d>
          <a:extLst/>
        </p:spPr>
        <p:txBody>
          <a:bodyPr wrap="none" anchor="ctr">
            <a:flatTx/>
          </a:bodyPr>
          <a:lstStyle/>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III. Derechos a la </a:t>
            </a:r>
          </a:p>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Protección</a:t>
            </a:r>
          </a:p>
        </p:txBody>
      </p:sp>
      <p:sp>
        <p:nvSpPr>
          <p:cNvPr id="9225" name="AutoShape 9"/>
          <p:cNvSpPr>
            <a:spLocks noChangeArrowheads="1"/>
          </p:cNvSpPr>
          <p:nvPr/>
        </p:nvSpPr>
        <p:spPr bwMode="auto">
          <a:xfrm>
            <a:off x="6781800" y="5045075"/>
            <a:ext cx="4699000" cy="1524000"/>
          </a:xfrm>
          <a:prstGeom prst="leftArrow">
            <a:avLst>
              <a:gd name="adj1" fmla="val 45000"/>
              <a:gd name="adj2" fmla="val 56252"/>
            </a:avLst>
          </a:prstGeom>
          <a:solidFill>
            <a:srgbClr val="FF0000"/>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a:extLst/>
        </p:spPr>
        <p:txBody>
          <a:bodyPr wrap="none" anchor="ctr">
            <a:flatTx/>
          </a:bodyPr>
          <a:lstStyle/>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IV. Derechos a la </a:t>
            </a:r>
          </a:p>
          <a:p>
            <a:pPr algn="ctr" eaLnBrk="1" hangingPunct="1">
              <a:buClr>
                <a:srgbClr val="000000"/>
              </a:buClr>
              <a:buSzPct val="100000"/>
              <a:buFont typeface="Times New Roman" pitchFamily="18" charset="0"/>
              <a:buNone/>
              <a:defRPr/>
            </a:pPr>
            <a:r>
              <a:rPr lang="es-ES_tradnl" b="1" dirty="0">
                <a:solidFill>
                  <a:srgbClr val="FFFFFF"/>
                </a:solidFill>
                <a:effectLst>
                  <a:outerShdw blurRad="38100" dist="38100" dir="2700000" algn="tl">
                    <a:srgbClr val="000000"/>
                  </a:outerShdw>
                </a:effectLst>
                <a:ea typeface="DejaVu Sans" charset="-128"/>
                <a:cs typeface="Arial" pitchFamily="34" charset="0"/>
              </a:rPr>
              <a:t>Participación</a:t>
            </a:r>
          </a:p>
        </p:txBody>
      </p:sp>
      <p:sp>
        <p:nvSpPr>
          <p:cNvPr id="9226" name="Text Box 10"/>
          <p:cNvSpPr txBox="1">
            <a:spLocks noChangeArrowheads="1"/>
          </p:cNvSpPr>
          <p:nvPr/>
        </p:nvSpPr>
        <p:spPr bwMode="auto">
          <a:xfrm>
            <a:off x="143934" y="3635376"/>
            <a:ext cx="5935133" cy="1477963"/>
          </a:xfrm>
          <a:prstGeom prst="rect">
            <a:avLst/>
          </a:prstGeom>
          <a:noFill/>
          <a:ln>
            <a:noFill/>
          </a:ln>
          <a:effectLst/>
          <a:extLst/>
        </p:spPr>
        <p:txBody>
          <a:bodyPr>
            <a:spAutoFit/>
          </a:bodyPr>
          <a:lstStyle/>
          <a:p>
            <a:pPr eaLnBrk="1" hangingPunct="1">
              <a:lnSpc>
                <a:spcPct val="90000"/>
              </a:lnSpc>
              <a:buClr>
                <a:schemeClr val="accent2"/>
              </a:buClr>
              <a:buSzPct val="150000"/>
              <a:buFont typeface="Wingdings" pitchFamily="2" charset="2"/>
              <a:buChar char="ü"/>
              <a:defRPr/>
            </a:pPr>
            <a:endParaRPr lang="es-ES_tradnl" sz="2000" b="1" dirty="0">
              <a:effectLst>
                <a:outerShdw blurRad="38100" dist="38100" dir="2700000" algn="tl">
                  <a:srgbClr val="000000"/>
                </a:outerShdw>
              </a:effectLst>
              <a:ea typeface="DejaVu Sans" charset="-128"/>
              <a:cs typeface="Arial" pitchFamily="34" charset="0"/>
            </a:endParaRPr>
          </a:p>
          <a:p>
            <a:pPr eaLnBrk="1" hangingPunct="1">
              <a:lnSpc>
                <a:spcPct val="90000"/>
              </a:lnSpc>
              <a:buClr>
                <a:schemeClr val="accent2"/>
              </a:buClr>
              <a:buSzPct val="150000"/>
              <a:buFont typeface="Wingdings" pitchFamily="2" charset="2"/>
              <a:buChar char="ü"/>
              <a:defRPr/>
            </a:pPr>
            <a:r>
              <a:rPr lang="es-ES_tradnl" sz="2000" b="1" dirty="0">
                <a:ea typeface="DejaVu Sans" charset="-128"/>
                <a:cs typeface="Arial" pitchFamily="34" charset="0"/>
              </a:rPr>
              <a:t>Código de la Familia</a:t>
            </a:r>
          </a:p>
          <a:p>
            <a:pPr eaLnBrk="1" hangingPunct="1">
              <a:lnSpc>
                <a:spcPct val="90000"/>
              </a:lnSpc>
              <a:buClr>
                <a:schemeClr val="accent2"/>
              </a:buClr>
              <a:buSzPct val="150000"/>
              <a:buFont typeface="Wingdings" pitchFamily="2" charset="2"/>
              <a:buChar char="ü"/>
              <a:defRPr/>
            </a:pPr>
            <a:r>
              <a:rPr lang="es-ES_tradnl" sz="2000" b="1" dirty="0">
                <a:ea typeface="DejaVu Sans" charset="-128"/>
                <a:cs typeface="Arial" pitchFamily="34" charset="0"/>
              </a:rPr>
              <a:t>Ley de la Salud</a:t>
            </a:r>
          </a:p>
          <a:p>
            <a:pPr eaLnBrk="1" hangingPunct="1">
              <a:lnSpc>
                <a:spcPct val="90000"/>
              </a:lnSpc>
              <a:buClr>
                <a:schemeClr val="accent2"/>
              </a:buClr>
              <a:buSzPct val="150000"/>
              <a:buFont typeface="Wingdings" pitchFamily="2" charset="2"/>
              <a:buChar char="ü"/>
              <a:defRPr/>
            </a:pPr>
            <a:r>
              <a:rPr lang="es-ES_tradnl" sz="2000" b="1" dirty="0">
                <a:ea typeface="DejaVu Sans" charset="-128"/>
                <a:cs typeface="Arial" pitchFamily="34" charset="0"/>
              </a:rPr>
              <a:t>Código Penal</a:t>
            </a:r>
          </a:p>
          <a:p>
            <a:pPr eaLnBrk="1" hangingPunct="1">
              <a:lnSpc>
                <a:spcPct val="90000"/>
              </a:lnSpc>
              <a:buClr>
                <a:schemeClr val="accent2"/>
              </a:buClr>
              <a:buSzPct val="150000"/>
              <a:buFont typeface="Wingdings" pitchFamily="2" charset="2"/>
              <a:buChar char="ü"/>
              <a:defRPr/>
            </a:pPr>
            <a:r>
              <a:rPr lang="es-ES_tradnl" sz="2000" b="1" dirty="0">
                <a:ea typeface="DejaVu Sans" charset="-128"/>
                <a:cs typeface="Arial" pitchFamily="34" charset="0"/>
              </a:rPr>
              <a:t>Decreto Ley 76</a:t>
            </a:r>
          </a:p>
        </p:txBody>
      </p:sp>
      <p:sp>
        <p:nvSpPr>
          <p:cNvPr id="9227" name="Text Box 11"/>
          <p:cNvSpPr txBox="1">
            <a:spLocks noChangeArrowheads="1"/>
          </p:cNvSpPr>
          <p:nvPr/>
        </p:nvSpPr>
        <p:spPr bwMode="auto">
          <a:xfrm>
            <a:off x="0" y="5105401"/>
            <a:ext cx="7247467" cy="1465263"/>
          </a:xfrm>
          <a:prstGeom prst="rect">
            <a:avLst/>
          </a:prstGeom>
          <a:noFill/>
          <a:ln>
            <a:noFill/>
          </a:ln>
          <a:effectLst/>
          <a:extLst/>
        </p:spPr>
        <p:txBody>
          <a:bodyPr>
            <a:spAutoFit/>
          </a:bodyPr>
          <a:lstStyle/>
          <a:p>
            <a:pPr marL="290513" indent="-290513" defTabSz="449263" eaLnBrk="1" hangingPunct="1">
              <a:lnSpc>
                <a:spcPct val="90000"/>
              </a:lnSpc>
              <a:buClr>
                <a:srgbClr val="FF3300"/>
              </a:buClr>
              <a:buSzPct val="150000"/>
              <a:defRPr/>
            </a:pPr>
            <a:endParaRPr lang="es-ES_tradnl" sz="2000" b="1" dirty="0">
              <a:effectLst>
                <a:outerShdw blurRad="38100" dist="38100" dir="2700000" algn="tl">
                  <a:srgbClr val="000000"/>
                </a:outerShdw>
              </a:effectLst>
              <a:cs typeface="Arial" pitchFamily="34" charset="0"/>
            </a:endParaRPr>
          </a:p>
          <a:p>
            <a:pPr marL="290513" indent="-290513" defTabSz="449263" eaLnBrk="1" hangingPunct="1">
              <a:lnSpc>
                <a:spcPct val="90000"/>
              </a:lnSpc>
              <a:buClr>
                <a:srgbClr val="FF3300"/>
              </a:buClr>
              <a:buSzPct val="150000"/>
              <a:buFont typeface="Wingdings" pitchFamily="2" charset="2"/>
              <a:buChar char="ü"/>
              <a:defRPr/>
            </a:pPr>
            <a:r>
              <a:rPr lang="es-ES_tradnl" sz="2000" b="1" dirty="0">
                <a:cs typeface="Arial" pitchFamily="34" charset="0"/>
              </a:rPr>
              <a:t>Código de la Niñez y la Juventud</a:t>
            </a:r>
          </a:p>
          <a:p>
            <a:pPr marL="290513" indent="-290513" defTabSz="449263" eaLnBrk="1" hangingPunct="1">
              <a:lnSpc>
                <a:spcPct val="90000"/>
              </a:lnSpc>
              <a:buClr>
                <a:srgbClr val="FF3300"/>
              </a:buClr>
              <a:buSzPct val="150000"/>
              <a:buFont typeface="Wingdings" pitchFamily="2" charset="2"/>
              <a:buChar char="ü"/>
              <a:defRPr/>
            </a:pPr>
            <a:r>
              <a:rPr lang="es-ES_tradnl" sz="2000" b="1" dirty="0">
                <a:cs typeface="Arial" pitchFamily="34" charset="0"/>
              </a:rPr>
              <a:t>Sistemas, Programas y Proyectos de Educación, Cultura y Deporte</a:t>
            </a:r>
          </a:p>
          <a:p>
            <a:pPr marL="290513" indent="-290513" defTabSz="449263" eaLnBrk="1" hangingPunct="1">
              <a:lnSpc>
                <a:spcPct val="90000"/>
              </a:lnSpc>
              <a:buClr>
                <a:srgbClr val="FF3300"/>
              </a:buClr>
              <a:buSzPct val="150000"/>
              <a:buFont typeface="Wingdings" pitchFamily="2" charset="2"/>
              <a:buChar char="ü"/>
              <a:defRPr/>
            </a:pPr>
            <a:r>
              <a:rPr lang="es-ES_tradnl" sz="2000" b="1" dirty="0">
                <a:cs typeface="Arial" pitchFamily="34" charset="0"/>
              </a:rPr>
              <a:t>Organizaciones Infantiles</a:t>
            </a:r>
            <a:r>
              <a:rPr lang="es-ES_tradnl" sz="2000" dirty="0">
                <a:cs typeface="Arial" pitchFamily="34" charset="0"/>
              </a:rPr>
              <a:t>. </a:t>
            </a:r>
          </a:p>
        </p:txBody>
      </p:sp>
    </p:spTree>
  </p:cSld>
  <p:clrMapOvr>
    <a:masterClrMapping/>
  </p:clrMapOvr>
  <p:transition spd="med">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589377" y="552316"/>
            <a:ext cx="5650174" cy="714375"/>
          </a:xfrm>
          <a:ln>
            <a:solidFill>
              <a:schemeClr val="accent1"/>
            </a:solidFill>
          </a:ln>
        </p:spPr>
        <p:txBody>
          <a:bodyPr/>
          <a:lstStyle/>
          <a:p>
            <a:r>
              <a:rPr lang="es-ES" sz="3600" b="1" i="1" dirty="0" smtClean="0">
                <a:solidFill>
                  <a:srgbClr val="C00000"/>
                </a:solidFill>
                <a:latin typeface="Arial" pitchFamily="34" charset="0"/>
                <a:cs typeface="Arial" pitchFamily="34" charset="0"/>
              </a:rPr>
              <a:t>  </a:t>
            </a:r>
            <a:r>
              <a:rPr lang="es-ES" sz="3600" dirty="0" smtClean="0">
                <a:solidFill>
                  <a:srgbClr val="C00000"/>
                </a:solidFill>
              </a:rPr>
              <a:t> </a:t>
            </a:r>
            <a:r>
              <a:rPr lang="es-ES" sz="3600" dirty="0" smtClean="0"/>
              <a:t>Inclusión Educativa</a:t>
            </a:r>
            <a:endParaRPr lang="es-ES" sz="3600" b="1" i="1" dirty="0" smtClean="0">
              <a:latin typeface="Arial" pitchFamily="34" charset="0"/>
              <a:cs typeface="Arial" pitchFamily="34" charset="0"/>
            </a:endParaRPr>
          </a:p>
        </p:txBody>
      </p:sp>
      <p:sp>
        <p:nvSpPr>
          <p:cNvPr id="35843" name="Text Box 4"/>
          <p:cNvSpPr txBox="1">
            <a:spLocks noChangeArrowheads="1"/>
          </p:cNvSpPr>
          <p:nvPr/>
        </p:nvSpPr>
        <p:spPr bwMode="auto">
          <a:xfrm>
            <a:off x="1583267" y="3500438"/>
            <a:ext cx="9025467" cy="366712"/>
          </a:xfrm>
          <a:prstGeom prst="rect">
            <a:avLst/>
          </a:prstGeom>
          <a:noFill/>
          <a:ln w="9525">
            <a:noFill/>
            <a:miter lim="800000"/>
            <a:headEnd/>
            <a:tailEnd/>
          </a:ln>
        </p:spPr>
        <p:txBody>
          <a:bodyPr>
            <a:spAutoFit/>
          </a:bodyPr>
          <a:lstStyle/>
          <a:p>
            <a:pPr>
              <a:spcBef>
                <a:spcPct val="50000"/>
              </a:spcBef>
            </a:pPr>
            <a:endParaRPr lang="es-US"/>
          </a:p>
        </p:txBody>
      </p:sp>
      <p:sp>
        <p:nvSpPr>
          <p:cNvPr id="35844" name="Text Box 5"/>
          <p:cNvSpPr txBox="1">
            <a:spLocks noChangeArrowheads="1"/>
          </p:cNvSpPr>
          <p:nvPr/>
        </p:nvSpPr>
        <p:spPr bwMode="auto">
          <a:xfrm>
            <a:off x="1295401" y="3429001"/>
            <a:ext cx="8928100" cy="366713"/>
          </a:xfrm>
          <a:prstGeom prst="rect">
            <a:avLst/>
          </a:prstGeom>
          <a:noFill/>
          <a:ln w="9525">
            <a:noFill/>
            <a:miter lim="800000"/>
            <a:headEnd/>
            <a:tailEnd/>
          </a:ln>
        </p:spPr>
        <p:txBody>
          <a:bodyPr>
            <a:spAutoFit/>
          </a:bodyPr>
          <a:lstStyle/>
          <a:p>
            <a:pPr>
              <a:spcBef>
                <a:spcPct val="50000"/>
              </a:spcBef>
            </a:pPr>
            <a:endParaRPr lang="es-US"/>
          </a:p>
        </p:txBody>
      </p:sp>
      <p:sp>
        <p:nvSpPr>
          <p:cNvPr id="35846" name="5 CuadroTexto"/>
          <p:cNvSpPr txBox="1">
            <a:spLocks noChangeArrowheads="1"/>
          </p:cNvSpPr>
          <p:nvPr/>
        </p:nvSpPr>
        <p:spPr bwMode="auto">
          <a:xfrm>
            <a:off x="571501" y="1428751"/>
            <a:ext cx="10953751" cy="923925"/>
          </a:xfrm>
          <a:prstGeom prst="rect">
            <a:avLst/>
          </a:prstGeom>
          <a:noFill/>
          <a:ln w="9525">
            <a:noFill/>
            <a:miter lim="800000"/>
            <a:headEnd/>
            <a:tailEnd/>
          </a:ln>
        </p:spPr>
        <p:txBody>
          <a:bodyPr>
            <a:spAutoFit/>
          </a:bodyPr>
          <a:lstStyle/>
          <a:p>
            <a:endParaRPr lang="es-ES" b="0" i="1">
              <a:solidFill>
                <a:srgbClr val="FF0000"/>
              </a:solidFill>
            </a:endParaRPr>
          </a:p>
          <a:p>
            <a:endParaRPr lang="es-ES"/>
          </a:p>
          <a:p>
            <a:endParaRPr lang="es-ES"/>
          </a:p>
        </p:txBody>
      </p:sp>
      <p:sp>
        <p:nvSpPr>
          <p:cNvPr id="35847" name="10 CuadroTexto"/>
          <p:cNvSpPr txBox="1">
            <a:spLocks noChangeArrowheads="1"/>
          </p:cNvSpPr>
          <p:nvPr/>
        </p:nvSpPr>
        <p:spPr bwMode="auto">
          <a:xfrm>
            <a:off x="341194" y="2047825"/>
            <a:ext cx="11450472" cy="4031873"/>
          </a:xfrm>
          <a:prstGeom prst="rect">
            <a:avLst/>
          </a:prstGeom>
          <a:noFill/>
          <a:ln w="19050">
            <a:solidFill>
              <a:schemeClr val="tx1"/>
            </a:solidFill>
            <a:prstDash val="sysDash"/>
            <a:miter lim="800000"/>
            <a:headEnd/>
            <a:tailEnd/>
          </a:ln>
        </p:spPr>
        <p:txBody>
          <a:bodyPr wrap="square">
            <a:spAutoFit/>
          </a:bodyPr>
          <a:lstStyle/>
          <a:p>
            <a:pPr algn="just">
              <a:buFont typeface="Arial" pitchFamily="34" charset="0"/>
              <a:buNone/>
            </a:pPr>
            <a:r>
              <a:rPr lang="es-ES" sz="2000" dirty="0"/>
              <a:t>“ </a:t>
            </a:r>
            <a:r>
              <a:rPr lang="es-ES" sz="2800" dirty="0" smtClean="0">
                <a:solidFill>
                  <a:srgbClr val="C00000"/>
                </a:solidFill>
              </a:rPr>
              <a:t> </a:t>
            </a:r>
            <a:r>
              <a:rPr lang="es-ES" sz="3200" dirty="0" smtClean="0"/>
              <a:t>En </a:t>
            </a:r>
            <a:r>
              <a:rPr lang="es-ES" sz="3200" dirty="0"/>
              <a:t>Cuba es entendida como una</a:t>
            </a:r>
            <a:r>
              <a:rPr lang="es-ES" sz="3200" dirty="0">
                <a:solidFill>
                  <a:srgbClr val="FF0000"/>
                </a:solidFill>
              </a:rPr>
              <a:t> concepción </a:t>
            </a:r>
            <a:r>
              <a:rPr lang="es-ES" sz="3200" dirty="0"/>
              <a:t>que reconoce el </a:t>
            </a:r>
            <a:r>
              <a:rPr lang="es-ES" sz="3200" dirty="0">
                <a:solidFill>
                  <a:srgbClr val="C00000"/>
                </a:solidFill>
              </a:rPr>
              <a:t>derecho a todos a una educación de </a:t>
            </a:r>
            <a:r>
              <a:rPr lang="es-ES" sz="3200" u="sng" dirty="0">
                <a:solidFill>
                  <a:srgbClr val="C00000"/>
                </a:solidFill>
              </a:rPr>
              <a:t>calidad</a:t>
            </a:r>
            <a:r>
              <a:rPr lang="es-ES" sz="3200" dirty="0"/>
              <a:t>, independientemente de sus particularidades y características que condicionan las variabilidades en su desarrollo y </a:t>
            </a:r>
            <a:r>
              <a:rPr lang="es-ES" sz="3200" dirty="0">
                <a:solidFill>
                  <a:srgbClr val="C00000"/>
                </a:solidFill>
              </a:rPr>
              <a:t>que propicie su integración a la sociedad como individuos plenos </a:t>
            </a:r>
            <a:r>
              <a:rPr lang="es-ES" sz="3200" dirty="0"/>
              <a:t> en condiciones de poder disfrutar las posibilidades que ella ofrece y contribuir a su perfeccionamiento”</a:t>
            </a:r>
          </a:p>
          <a:p>
            <a:pPr algn="r">
              <a:buFont typeface="Arial" pitchFamily="34" charset="0"/>
              <a:buNone/>
            </a:pPr>
            <a:r>
              <a:rPr lang="es-ES" sz="2000" dirty="0"/>
              <a:t>                                                                          </a:t>
            </a:r>
            <a:r>
              <a:rPr lang="es-ES" sz="3200" dirty="0" smtClean="0"/>
              <a:t>Borges, </a:t>
            </a:r>
            <a:r>
              <a:rPr lang="es-ES" sz="3200" dirty="0"/>
              <a:t>S.  2013</a:t>
            </a:r>
          </a:p>
        </p:txBody>
      </p:sp>
      <p:pic>
        <p:nvPicPr>
          <p:cNvPr id="9" name="Picture 2" descr="I:\II EDICION\diseño logo.png"/>
          <p:cNvPicPr>
            <a:picLocks noChangeAspect="1" noChangeArrowheads="1"/>
          </p:cNvPicPr>
          <p:nvPr/>
        </p:nvPicPr>
        <p:blipFill>
          <a:blip r:embed="rId2"/>
          <a:srcRect/>
          <a:stretch>
            <a:fillRect/>
          </a:stretch>
        </p:blipFill>
        <p:spPr bwMode="auto">
          <a:xfrm>
            <a:off x="191344" y="13648"/>
            <a:ext cx="2464610" cy="1643073"/>
          </a:xfrm>
          <a:prstGeom prst="rect">
            <a:avLst/>
          </a:prstGeom>
          <a:noFill/>
        </p:spPr>
      </p:pic>
      <p:pic>
        <p:nvPicPr>
          <p:cNvPr id="10"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1"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3589370" y="656141"/>
            <a:ext cx="5540992" cy="584775"/>
          </a:xfrm>
          <a:prstGeom prst="rect">
            <a:avLst/>
          </a:prstGeom>
          <a:solidFill>
            <a:schemeClr val="bg1"/>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1" hangingPunct="1">
              <a:defRPr/>
            </a:pPr>
            <a:r>
              <a:rPr lang="es-ES" sz="3200" b="1" dirty="0">
                <a:solidFill>
                  <a:schemeClr val="tx1"/>
                </a:solidFill>
              </a:rPr>
              <a:t>QUE SIGNIFICA CALIDAD  </a:t>
            </a:r>
            <a:endParaRPr lang="es-ES" sz="3200" b="1" dirty="0">
              <a:solidFill>
                <a:schemeClr val="tx1"/>
              </a:solidFill>
              <a:effectLst>
                <a:outerShdw blurRad="38100" dist="38100" dir="2700000" algn="tl">
                  <a:srgbClr val="FFFFFF">
                    <a:alpha val="43000"/>
                  </a:srgbClr>
                </a:outerShdw>
              </a:effectLst>
              <a:latin typeface="Georgia" pitchFamily="18" charset="0"/>
              <a:cs typeface="Arial" charset="0"/>
            </a:endParaRPr>
          </a:p>
        </p:txBody>
      </p:sp>
      <p:sp>
        <p:nvSpPr>
          <p:cNvPr id="15" name="AutoShape 8"/>
          <p:cNvSpPr>
            <a:spLocks noChangeArrowheads="1"/>
          </p:cNvSpPr>
          <p:nvPr/>
        </p:nvSpPr>
        <p:spPr bwMode="auto">
          <a:xfrm>
            <a:off x="561334" y="1528548"/>
            <a:ext cx="6876268" cy="755051"/>
          </a:xfrm>
          <a:prstGeom prst="roundRect">
            <a:avLst>
              <a:gd name="adj" fmla="val 16667"/>
            </a:avLst>
          </a:prstGeom>
          <a:solidFill>
            <a:schemeClr val="bg1"/>
          </a:solidFill>
          <a:ln>
            <a:solidFill>
              <a:schemeClr val="accent1"/>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r>
              <a:rPr lang="es-ES" sz="2800" b="1" dirty="0">
                <a:solidFill>
                  <a:schemeClr val="tx1"/>
                </a:solidFill>
              </a:rPr>
              <a:t>Asequible  a todos</a:t>
            </a:r>
          </a:p>
        </p:txBody>
      </p:sp>
      <p:sp>
        <p:nvSpPr>
          <p:cNvPr id="21" name="AutoShape 9"/>
          <p:cNvSpPr>
            <a:spLocks noChangeArrowheads="1"/>
          </p:cNvSpPr>
          <p:nvPr/>
        </p:nvSpPr>
        <p:spPr bwMode="auto">
          <a:xfrm>
            <a:off x="399819" y="4312692"/>
            <a:ext cx="11455560" cy="1132531"/>
          </a:xfrm>
          <a:prstGeom prst="roundRect">
            <a:avLst>
              <a:gd name="adj" fmla="val 16667"/>
            </a:avLst>
          </a:prstGeom>
          <a:solidFill>
            <a:schemeClr val="bg1"/>
          </a:solidFill>
          <a:ln>
            <a:solidFill>
              <a:schemeClr val="accent1"/>
            </a:solidFill>
            <a:headEnd/>
            <a:tailEnd/>
          </a:ln>
        </p:spPr>
        <p:style>
          <a:lnRef idx="0">
            <a:schemeClr val="accent5"/>
          </a:lnRef>
          <a:fillRef idx="3">
            <a:schemeClr val="accent5"/>
          </a:fillRef>
          <a:effectRef idx="3">
            <a:schemeClr val="accent5"/>
          </a:effectRef>
          <a:fontRef idx="minor">
            <a:schemeClr val="lt1"/>
          </a:fontRef>
        </p:style>
        <p:txBody>
          <a:bodyPr wrap="none" anchor="ctr"/>
          <a:lstStyle/>
          <a:p>
            <a:pPr eaLnBrk="1" hangingPunct="1">
              <a:defRPr/>
            </a:pPr>
            <a:r>
              <a:rPr lang="es-ES" sz="2800" dirty="0">
                <a:solidFill>
                  <a:schemeClr val="tx1"/>
                </a:solidFill>
              </a:rPr>
              <a:t>Estimula  y facilita la preparación de los </a:t>
            </a:r>
          </a:p>
          <a:p>
            <a:pPr eaLnBrk="1" hangingPunct="1">
              <a:defRPr/>
            </a:pPr>
            <a:r>
              <a:rPr lang="es-ES" sz="2800" dirty="0">
                <a:solidFill>
                  <a:schemeClr val="tx1"/>
                </a:solidFill>
              </a:rPr>
              <a:t>docentes para el alcance del mejor desempeño</a:t>
            </a:r>
            <a:r>
              <a:rPr lang="es-ES" sz="2800" dirty="0"/>
              <a:t>.   </a:t>
            </a:r>
          </a:p>
        </p:txBody>
      </p:sp>
      <p:sp>
        <p:nvSpPr>
          <p:cNvPr id="22" name="AutoShape 10"/>
          <p:cNvSpPr>
            <a:spLocks noChangeArrowheads="1"/>
          </p:cNvSpPr>
          <p:nvPr/>
        </p:nvSpPr>
        <p:spPr bwMode="auto">
          <a:xfrm>
            <a:off x="453728" y="2442948"/>
            <a:ext cx="11287632" cy="627797"/>
          </a:xfrm>
          <a:prstGeom prst="roundRect">
            <a:avLst>
              <a:gd name="adj" fmla="val 16667"/>
            </a:avLst>
          </a:prstGeom>
          <a:solidFill>
            <a:schemeClr val="bg1"/>
          </a:solidFill>
          <a:ln>
            <a:solidFill>
              <a:schemeClr val="accent1"/>
            </a:solid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eaLnBrk="1" hangingPunct="1">
              <a:defRPr/>
            </a:pPr>
            <a:r>
              <a:rPr lang="es-ES" sz="2800" dirty="0">
                <a:solidFill>
                  <a:schemeClr val="tx1"/>
                </a:solidFill>
              </a:rPr>
              <a:t>Logra la participación de la familia.</a:t>
            </a:r>
          </a:p>
        </p:txBody>
      </p:sp>
      <p:sp>
        <p:nvSpPr>
          <p:cNvPr id="25" name="AutoShape 8"/>
          <p:cNvSpPr>
            <a:spLocks noChangeArrowheads="1"/>
          </p:cNvSpPr>
          <p:nvPr/>
        </p:nvSpPr>
        <p:spPr bwMode="auto">
          <a:xfrm>
            <a:off x="431371" y="3316406"/>
            <a:ext cx="11521280" cy="818866"/>
          </a:xfrm>
          <a:prstGeom prst="roundRect">
            <a:avLst>
              <a:gd name="adj" fmla="val 16667"/>
            </a:avLst>
          </a:prstGeom>
          <a:solidFill>
            <a:schemeClr val="bg1"/>
          </a:solidFill>
          <a:ln>
            <a:solidFill>
              <a:schemeClr val="accent1"/>
            </a:solidFill>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1" hangingPunct="1">
              <a:defRPr/>
            </a:pPr>
            <a:r>
              <a:rPr lang="es-ES" sz="2800" dirty="0">
                <a:solidFill>
                  <a:schemeClr val="tx1"/>
                </a:solidFill>
              </a:rPr>
              <a:t>Suscita la participación de todos los </a:t>
            </a:r>
            <a:r>
              <a:rPr lang="es-ES" sz="2800" dirty="0" smtClean="0">
                <a:solidFill>
                  <a:schemeClr val="tx1"/>
                </a:solidFill>
              </a:rPr>
              <a:t>educandos  </a:t>
            </a:r>
            <a:r>
              <a:rPr lang="es-ES" sz="2800" dirty="0">
                <a:solidFill>
                  <a:schemeClr val="tx1"/>
                </a:solidFill>
              </a:rPr>
              <a:t>tanto en</a:t>
            </a:r>
          </a:p>
          <a:p>
            <a:pPr eaLnBrk="1" hangingPunct="1">
              <a:defRPr/>
            </a:pPr>
            <a:r>
              <a:rPr lang="es-ES" sz="2800" dirty="0">
                <a:solidFill>
                  <a:schemeClr val="tx1"/>
                </a:solidFill>
              </a:rPr>
              <a:t> sus aprendizajes como en la vida de la institución .</a:t>
            </a:r>
          </a:p>
        </p:txBody>
      </p:sp>
      <p:sp>
        <p:nvSpPr>
          <p:cNvPr id="26" name="AutoShape 8"/>
          <p:cNvSpPr>
            <a:spLocks noChangeArrowheads="1"/>
          </p:cNvSpPr>
          <p:nvPr/>
        </p:nvSpPr>
        <p:spPr bwMode="auto">
          <a:xfrm>
            <a:off x="399819" y="5589241"/>
            <a:ext cx="11535653" cy="1029923"/>
          </a:xfrm>
          <a:prstGeom prst="roundRect">
            <a:avLst>
              <a:gd name="adj" fmla="val 16667"/>
            </a:avLst>
          </a:prstGeom>
          <a:solidFill>
            <a:schemeClr val="bg1"/>
          </a:solidFill>
          <a:ln>
            <a:solidFill>
              <a:schemeClr val="accent1"/>
            </a:solidFill>
            <a:headEnd/>
            <a:tailEnd/>
          </a:ln>
        </p:spPr>
        <p:style>
          <a:lnRef idx="0">
            <a:schemeClr val="accent4"/>
          </a:lnRef>
          <a:fillRef idx="3">
            <a:schemeClr val="accent4"/>
          </a:fillRef>
          <a:effectRef idx="3">
            <a:schemeClr val="accent4"/>
          </a:effectRef>
          <a:fontRef idx="minor">
            <a:schemeClr val="lt1"/>
          </a:fontRef>
        </p:style>
        <p:txBody>
          <a:bodyPr wrap="none" anchor="ctr"/>
          <a:lstStyle/>
          <a:p>
            <a:pPr eaLnBrk="1" hangingPunct="1">
              <a:defRPr/>
            </a:pPr>
            <a:r>
              <a:rPr lang="es-ES" sz="2800" dirty="0">
                <a:solidFill>
                  <a:schemeClr val="tx1"/>
                </a:solidFill>
              </a:rPr>
              <a:t>Facilita los recursos organizativos, metodológicos /</a:t>
            </a:r>
          </a:p>
          <a:p>
            <a:pPr eaLnBrk="1" hangingPunct="1">
              <a:defRPr/>
            </a:pPr>
            <a:r>
              <a:rPr lang="es-ES" sz="2800" dirty="0">
                <a:solidFill>
                  <a:schemeClr val="tx1"/>
                </a:solidFill>
              </a:rPr>
              <a:t>Didácticos ajustados las necesidades  de cada alumno.</a:t>
            </a:r>
          </a:p>
        </p:txBody>
      </p:sp>
      <p:pic>
        <p:nvPicPr>
          <p:cNvPr id="11" name="Picture 2" descr="I:\II EDICION\diseño logo.png"/>
          <p:cNvPicPr>
            <a:picLocks noChangeAspect="1" noChangeArrowheads="1"/>
          </p:cNvPicPr>
          <p:nvPr/>
        </p:nvPicPr>
        <p:blipFill>
          <a:blip r:embed="rId3"/>
          <a:srcRect/>
          <a:stretch>
            <a:fillRect/>
          </a:stretch>
        </p:blipFill>
        <p:spPr bwMode="auto">
          <a:xfrm>
            <a:off x="191344" y="191069"/>
            <a:ext cx="2464610" cy="1405719"/>
          </a:xfrm>
          <a:prstGeom prst="rect">
            <a:avLst/>
          </a:prstGeom>
          <a:noFill/>
        </p:spPr>
      </p:pic>
      <p:pic>
        <p:nvPicPr>
          <p:cNvPr id="13"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4"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II EDICION\diseño logo.png"/>
          <p:cNvPicPr>
            <a:picLocks noChangeAspect="1" noChangeArrowheads="1"/>
          </p:cNvPicPr>
          <p:nvPr/>
        </p:nvPicPr>
        <p:blipFill>
          <a:blip r:embed="rId3"/>
          <a:srcRect/>
          <a:stretch>
            <a:fillRect/>
          </a:stretch>
        </p:blipFill>
        <p:spPr bwMode="auto">
          <a:xfrm>
            <a:off x="191344" y="0"/>
            <a:ext cx="2464610"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1" name="Título 1"/>
          <p:cNvSpPr txBox="1">
            <a:spLocks/>
          </p:cNvSpPr>
          <p:nvPr/>
        </p:nvSpPr>
        <p:spPr>
          <a:xfrm>
            <a:off x="2905521" y="365126"/>
            <a:ext cx="6770742" cy="1177072"/>
          </a:xfrm>
          <a:prstGeom prst="rect">
            <a:avLst/>
          </a:prstGeom>
          <a:ln>
            <a:solidFill>
              <a:schemeClr val="accent1"/>
            </a:solidFill>
          </a:ln>
        </p:spPr>
        <p:txBody>
          <a:bodyPr vert="horz" lIns="91440" tIns="45720" rIns="91440" bIns="45720" rtlCol="0" anchor="b">
            <a:normAutofit fontScale="60000" lnSpcReduction="20000"/>
          </a:bodyPr>
          <a:lstStyle/>
          <a:p>
            <a:pPr lvl="0" algn="ctr">
              <a:lnSpc>
                <a:spcPct val="90000"/>
              </a:lnSpc>
              <a:spcBef>
                <a:spcPct val="0"/>
              </a:spcBef>
            </a:pPr>
            <a:r>
              <a:rPr lang="es-ES" sz="6000" b="1" dirty="0" smtClean="0"/>
              <a:t> SISTEMA DE CONOCIMIENTOS </a:t>
            </a:r>
            <a:r>
              <a:rPr kumimoji="0" lang="es-ES" sz="6000" b="1" i="0" u="none" strike="noStrike" kern="1200" cap="none" spc="0" normalizeH="0" baseline="0" noProof="0" dirty="0" smtClean="0">
                <a:ln>
                  <a:noFill/>
                </a:ln>
                <a:solidFill>
                  <a:schemeClr val="tx1"/>
                </a:solidFill>
                <a:effectLst/>
                <a:uLnTx/>
                <a:uFillTx/>
                <a:latin typeface="+mj-lt"/>
                <a:ea typeface="+mj-ea"/>
                <a:cs typeface="+mj-cs"/>
              </a:rPr>
              <a:t/>
            </a:r>
            <a:br>
              <a:rPr kumimoji="0" lang="es-ES" sz="6000" b="1" i="0" u="none" strike="noStrike" kern="1200" cap="none" spc="0" normalizeH="0" baseline="0" noProof="0" dirty="0" smtClean="0">
                <a:ln>
                  <a:noFill/>
                </a:ln>
                <a:solidFill>
                  <a:schemeClr val="tx1"/>
                </a:solidFill>
                <a:effectLst/>
                <a:uLnTx/>
                <a:uFillTx/>
                <a:latin typeface="+mj-lt"/>
                <a:ea typeface="+mj-ea"/>
                <a:cs typeface="+mj-cs"/>
              </a:rPr>
            </a:br>
            <a:endParaRPr kumimoji="0" lang="es-ES_tradnl"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53250" name="Rectangle 2"/>
          <p:cNvSpPr>
            <a:spLocks noChangeArrowheads="1"/>
          </p:cNvSpPr>
          <p:nvPr/>
        </p:nvSpPr>
        <p:spPr bwMode="auto">
          <a:xfrm>
            <a:off x="300251" y="1774209"/>
            <a:ext cx="116005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s-ES"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ES"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12 Rectángulo"/>
          <p:cNvSpPr/>
          <p:nvPr/>
        </p:nvSpPr>
        <p:spPr>
          <a:xfrm>
            <a:off x="341194" y="1760561"/>
            <a:ext cx="11505063" cy="5955476"/>
          </a:xfrm>
          <a:prstGeom prst="rect">
            <a:avLst/>
          </a:prstGeom>
          <a:ln>
            <a:solidFill>
              <a:schemeClr val="accent1"/>
            </a:solidFill>
          </a:ln>
        </p:spPr>
        <p:txBody>
          <a:bodyPr wrap="square">
            <a:spAutoFit/>
          </a:bodyPr>
          <a:lstStyle/>
          <a:p>
            <a:pPr>
              <a:lnSpc>
                <a:spcPct val="150000"/>
              </a:lnSpc>
            </a:pPr>
            <a:r>
              <a:rPr lang="es-ES" sz="2400" dirty="0" smtClean="0"/>
              <a:t>Tema 1: Generalidades. Una mirada a la inclusión educativa desde el tercer perfeccionamiento educacional</a:t>
            </a:r>
          </a:p>
          <a:p>
            <a:pPr>
              <a:lnSpc>
                <a:spcPct val="150000"/>
              </a:lnSpc>
            </a:pPr>
            <a:r>
              <a:rPr lang="es-ES" sz="2400" dirty="0" smtClean="0"/>
              <a:t>Tema 2: Atención educativa a educandos con dificultades en el aprendizaje</a:t>
            </a:r>
          </a:p>
          <a:p>
            <a:pPr>
              <a:lnSpc>
                <a:spcPct val="150000"/>
              </a:lnSpc>
            </a:pPr>
            <a:r>
              <a:rPr lang="es-ES" sz="2400" dirty="0" smtClean="0"/>
              <a:t>Tema 3: Atención educativa a educandos con manifestaciones inadecuadas del comportamiento</a:t>
            </a:r>
          </a:p>
          <a:p>
            <a:pPr>
              <a:lnSpc>
                <a:spcPct val="150000"/>
              </a:lnSpc>
            </a:pPr>
            <a:r>
              <a:rPr lang="es-ES" sz="2400" dirty="0" smtClean="0"/>
              <a:t>Tema 4:  El Diseño Universal del Aprendizaje  </a:t>
            </a:r>
          </a:p>
          <a:p>
            <a:pPr>
              <a:lnSpc>
                <a:spcPct val="150000"/>
              </a:lnSpc>
            </a:pPr>
            <a:endParaRPr lang="es-ES" sz="2400" dirty="0" smtClean="0"/>
          </a:p>
          <a:p>
            <a:pPr>
              <a:lnSpc>
                <a:spcPct val="150000"/>
              </a:lnSpc>
            </a:pPr>
            <a:endParaRPr lang="es-ES" sz="2400" dirty="0" smtClean="0"/>
          </a:p>
          <a:p>
            <a:pPr>
              <a:lnSpc>
                <a:spcPct val="150000"/>
              </a:lnSpc>
            </a:pPr>
            <a:endParaRPr lang="es-ES" sz="2400" dirty="0" smtClean="0"/>
          </a:p>
          <a:p>
            <a:pPr>
              <a:lnSpc>
                <a:spcPct val="150000"/>
              </a:lnSpc>
            </a:pPr>
            <a:endParaRPr lang="es-ES" sz="2000" dirty="0" smtClean="0"/>
          </a:p>
          <a:p>
            <a:pPr>
              <a:lnSpc>
                <a:spcPct val="150000"/>
              </a:lnSpc>
            </a:pPr>
            <a:endParaRPr lang="es-ES" dirty="0"/>
          </a:p>
        </p:txBody>
      </p:sp>
    </p:spTree>
    <p:extLst>
      <p:ext uri="{BB962C8B-B14F-4D97-AF65-F5344CB8AC3E}">
        <p14:creationId xmlns:p14="http://schemas.microsoft.com/office/powerpoint/2010/main" xmlns="" val="113997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668739" y="2047173"/>
            <a:ext cx="10951761" cy="3485725"/>
          </a:xfrm>
          <a:ln>
            <a:solidFill>
              <a:schemeClr val="accent1"/>
            </a:solidFill>
          </a:ln>
        </p:spPr>
        <p:txBody>
          <a:bodyPr>
            <a:normAutofit/>
          </a:bodyPr>
          <a:lstStyle/>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r>
              <a:rPr lang="es-US" b="1" i="1" dirty="0" smtClean="0">
                <a:solidFill>
                  <a:srgbClr val="C00000"/>
                </a:solidFill>
                <a:latin typeface="Arial" pitchFamily="34" charset="0"/>
                <a:cs typeface="Arial" pitchFamily="34" charset="0"/>
              </a:rPr>
              <a:t> </a:t>
            </a:r>
            <a:r>
              <a:rPr lang="es-US" sz="6000" b="1" dirty="0" smtClean="0">
                <a:latin typeface="Arial" pitchFamily="34" charset="0"/>
                <a:cs typeface="Arial" pitchFamily="34" charset="0"/>
              </a:rPr>
              <a:t>¿QUÉ ES DIVERSIDAD ? </a:t>
            </a:r>
          </a:p>
        </p:txBody>
      </p:sp>
      <p:pic>
        <p:nvPicPr>
          <p:cNvPr id="3"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4"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5"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8418" y="365125"/>
            <a:ext cx="4940489" cy="1325563"/>
          </a:xfrm>
          <a:ln>
            <a:solidFill>
              <a:schemeClr val="accent1"/>
            </a:solidFill>
          </a:ln>
        </p:spPr>
        <p:txBody>
          <a:bodyPr>
            <a:normAutofit/>
          </a:bodyPr>
          <a:lstStyle/>
          <a:p>
            <a:r>
              <a:rPr lang="es-ES" sz="4000" b="1" dirty="0" smtClean="0">
                <a:solidFill>
                  <a:srgbClr val="002060"/>
                </a:solidFill>
                <a:latin typeface="Baskerville Old Face" panose="02020602080505020303" pitchFamily="18" charset="0"/>
                <a:ea typeface="+mn-ea"/>
                <a:cs typeface="+mn-cs"/>
              </a:rPr>
              <a:t>  </a:t>
            </a:r>
            <a:r>
              <a:rPr lang="es-ES" sz="4000" b="1" dirty="0" smtClean="0">
                <a:solidFill>
                  <a:srgbClr val="002060"/>
                </a:solidFill>
                <a:ea typeface="+mn-ea"/>
                <a:cs typeface="+mn-cs"/>
              </a:rPr>
              <a:t>La diversidad </a:t>
            </a:r>
          </a:p>
        </p:txBody>
      </p:sp>
      <p:pic>
        <p:nvPicPr>
          <p:cNvPr id="5" name="5 Marcador de contenido" descr="https://encrypted-tbn2.gstatic.com/images?q=tbn:ANd9GcSIAq7CeZn52la6N3-dwrTAmJ0zlUMKXNbz3IaPZotj5SZW_etN"/>
          <p:cNvPicPr>
            <a:picLocks/>
          </p:cNvPicPr>
          <p:nvPr/>
        </p:nvPicPr>
        <p:blipFill>
          <a:blip r:embed="rId3"/>
          <a:srcRect/>
          <a:stretch>
            <a:fillRect/>
          </a:stretch>
        </p:blipFill>
        <p:spPr>
          <a:xfrm>
            <a:off x="2939734" y="1860751"/>
            <a:ext cx="7008283" cy="4824412"/>
          </a:xfrm>
          <a:prstGeom prst="rect">
            <a:avLst/>
          </a:prstGeom>
        </p:spPr>
      </p:pic>
      <p:pic>
        <p:nvPicPr>
          <p:cNvPr id="7" name="Picture 2" descr="I:\II EDICION\diseño logo.png"/>
          <p:cNvPicPr>
            <a:picLocks noChangeAspect="1" noChangeArrowheads="1"/>
          </p:cNvPicPr>
          <p:nvPr/>
        </p:nvPicPr>
        <p:blipFill>
          <a:blip r:embed="rId4"/>
          <a:srcRect/>
          <a:stretch>
            <a:fillRect/>
          </a:stretch>
        </p:blipFill>
        <p:spPr bwMode="auto">
          <a:xfrm>
            <a:off x="191344" y="27296"/>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5"/>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286604" y="1815156"/>
            <a:ext cx="11532358" cy="4838124"/>
          </a:xfrm>
          <a:ln>
            <a:solidFill>
              <a:schemeClr val="accent1"/>
            </a:solidFill>
          </a:ln>
        </p:spPr>
        <p:txBody>
          <a:bodyPr>
            <a:noAutofit/>
          </a:bodyPr>
          <a:lstStyle/>
          <a:p>
            <a:pPr algn="just"/>
            <a:r>
              <a:rPr lang="es-US" sz="3200" dirty="0" smtClean="0">
                <a:cs typeface="Arial" charset="0"/>
              </a:rPr>
              <a:t>La diversidad humana es un hecho real, objetivo, innegable e ineludible. </a:t>
            </a:r>
          </a:p>
          <a:p>
            <a:pPr algn="just"/>
            <a:r>
              <a:rPr lang="es-US" sz="3200" dirty="0" smtClean="0">
                <a:cs typeface="Arial" charset="0"/>
              </a:rPr>
              <a:t> “Ser diferente es algo común, la diversidad es la norma”. </a:t>
            </a:r>
          </a:p>
          <a:p>
            <a:pPr algn="just"/>
            <a:r>
              <a:rPr lang="es-US" sz="3200" dirty="0" smtClean="0">
                <a:cs typeface="Arial" charset="0"/>
              </a:rPr>
              <a:t> “Nadie es “anormal” por ser diferente, ya que, en rigor todos somos diferentes.</a:t>
            </a:r>
          </a:p>
          <a:p>
            <a:pPr algn="just"/>
            <a:r>
              <a:rPr lang="es-US" sz="3200" dirty="0" smtClean="0">
                <a:cs typeface="Arial" charset="0"/>
              </a:rPr>
              <a:t> Las personas somos ante todo seres  humanos.  Llevamos  rasgos  que  nos  distinguen,  que  nos  identifican  como tales, aunque cada cual es diferente a los demás en muchos aspectos, e incluso cuando algunas personas sean notablemente diferentes a la mayoría.</a:t>
            </a:r>
          </a:p>
          <a:p>
            <a:pPr>
              <a:buFont typeface="Arial" charset="0"/>
              <a:buNone/>
            </a:pPr>
            <a:r>
              <a:rPr lang="es-US" sz="3200" dirty="0" smtClean="0">
                <a:cs typeface="Arial" charset="0"/>
              </a:rPr>
              <a:t> </a:t>
            </a:r>
            <a:r>
              <a:rPr lang="es-ES_tradnl" sz="3200" b="1" i="1" dirty="0" smtClean="0"/>
              <a:t> </a:t>
            </a:r>
          </a:p>
          <a:p>
            <a:pPr>
              <a:buFont typeface="Arial" charset="0"/>
              <a:buNone/>
            </a:pPr>
            <a:endParaRPr lang="es-US" b="1" i="1" dirty="0" smtClean="0">
              <a:cs typeface="Arial" charset="0"/>
            </a:endParaRPr>
          </a:p>
        </p:txBody>
      </p:sp>
      <p:sp>
        <p:nvSpPr>
          <p:cNvPr id="14339" name="3 CuadroTexto"/>
          <p:cNvSpPr txBox="1">
            <a:spLocks noChangeArrowheads="1"/>
          </p:cNvSpPr>
          <p:nvPr/>
        </p:nvSpPr>
        <p:spPr bwMode="auto">
          <a:xfrm>
            <a:off x="4407939" y="500921"/>
            <a:ext cx="2538767" cy="646331"/>
          </a:xfrm>
          <a:prstGeom prst="rect">
            <a:avLst/>
          </a:prstGeom>
          <a:noFill/>
          <a:ln w="9525">
            <a:solidFill>
              <a:schemeClr val="accent1"/>
            </a:solidFill>
            <a:miter lim="800000"/>
            <a:headEnd/>
            <a:tailEnd/>
          </a:ln>
        </p:spPr>
        <p:txBody>
          <a:bodyPr wrap="square">
            <a:spAutoFit/>
          </a:bodyPr>
          <a:lstStyle/>
          <a:p>
            <a:r>
              <a:rPr lang="es-US" sz="3600" dirty="0"/>
              <a:t>DIVERSIDAD</a:t>
            </a:r>
          </a:p>
        </p:txBody>
      </p:sp>
      <p:pic>
        <p:nvPicPr>
          <p:cNvPr id="8"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243" y="1881679"/>
            <a:ext cx="11296691" cy="4519122"/>
          </a:xfrm>
          <a:ln>
            <a:solidFill>
              <a:schemeClr val="accent1"/>
            </a:solidFill>
          </a:ln>
        </p:spPr>
        <p:txBody>
          <a:bodyPr>
            <a:normAutofit/>
          </a:bodyPr>
          <a:lstStyle/>
          <a:p>
            <a:r>
              <a:rPr lang="es-ES" dirty="0" smtClean="0"/>
              <a:t>   </a:t>
            </a:r>
            <a:r>
              <a:rPr lang="es-ES" sz="3200" dirty="0" smtClean="0"/>
              <a:t>Es necesario reconocer que las diferencias son una realidad incuestionable no solo de los educandos</a:t>
            </a:r>
          </a:p>
          <a:p>
            <a:r>
              <a:rPr lang="es-ES" sz="3200" dirty="0" smtClean="0"/>
              <a:t>   Los docentes (maestros, profesores, especialistas, que difieren en ideas, actitudes y aptitudes , valores , preparación profesional y cultura general)</a:t>
            </a:r>
          </a:p>
          <a:p>
            <a:r>
              <a:rPr lang="es-ES" sz="3200" dirty="0" smtClean="0"/>
              <a:t>   En los centros educativos, respecto a sus condiciones físico-ambientales, recursos, el entorno socio-familiar en que se circunscriben, el proyecto educativo, los tipos de respuesta educativa, entre otras, pues la lista sería ilimitada.</a:t>
            </a:r>
          </a:p>
          <a:p>
            <a:endParaRPr lang="es-ES" dirty="0"/>
          </a:p>
        </p:txBody>
      </p:sp>
      <p:sp>
        <p:nvSpPr>
          <p:cNvPr id="7" name="6 Rectángulo"/>
          <p:cNvSpPr/>
          <p:nvPr/>
        </p:nvSpPr>
        <p:spPr>
          <a:xfrm>
            <a:off x="3057825" y="814990"/>
            <a:ext cx="6365461" cy="584775"/>
          </a:xfrm>
          <a:prstGeom prst="rect">
            <a:avLst/>
          </a:prstGeom>
          <a:ln>
            <a:solidFill>
              <a:schemeClr val="accent1"/>
            </a:solidFill>
          </a:ln>
        </p:spPr>
        <p:txBody>
          <a:bodyPr wrap="none">
            <a:spAutoFit/>
          </a:bodyPr>
          <a:lstStyle/>
          <a:p>
            <a:r>
              <a:rPr lang="es-ES" sz="3200" dirty="0" smtClean="0"/>
              <a:t>La diversidad en el ámbito educativo </a:t>
            </a:r>
            <a:endParaRPr lang="es-ES" sz="3200" dirty="0"/>
          </a:p>
        </p:txBody>
      </p:sp>
      <p:pic>
        <p:nvPicPr>
          <p:cNvPr id="8"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668739" y="2047173"/>
            <a:ext cx="10951761" cy="3485725"/>
          </a:xfrm>
          <a:ln>
            <a:solidFill>
              <a:schemeClr val="accent1"/>
            </a:solidFill>
          </a:ln>
        </p:spPr>
        <p:txBody>
          <a:bodyPr>
            <a:normAutofit/>
          </a:bodyPr>
          <a:lstStyle/>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r>
              <a:rPr lang="es-US" b="1" i="1" dirty="0" smtClean="0">
                <a:solidFill>
                  <a:srgbClr val="C00000"/>
                </a:solidFill>
                <a:latin typeface="Arial" pitchFamily="34" charset="0"/>
                <a:cs typeface="Arial" pitchFamily="34" charset="0"/>
              </a:rPr>
              <a:t> </a:t>
            </a:r>
            <a:r>
              <a:rPr lang="es-US" sz="6000" b="1" dirty="0" smtClean="0">
                <a:latin typeface="Arial" pitchFamily="34" charset="0"/>
                <a:cs typeface="Arial" pitchFamily="34" charset="0"/>
              </a:rPr>
              <a:t>¿ QUÉ ES ATENCIÓN A LA DIVERSIDAD ? </a:t>
            </a:r>
          </a:p>
        </p:txBody>
      </p:sp>
      <p:pic>
        <p:nvPicPr>
          <p:cNvPr id="3"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4"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5"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4018" y="286608"/>
            <a:ext cx="5868538" cy="1143001"/>
          </a:xfrm>
          <a:ln>
            <a:solidFill>
              <a:schemeClr val="accent1"/>
            </a:solidFill>
          </a:ln>
        </p:spPr>
        <p:txBody>
          <a:bodyPr>
            <a:normAutofit fontScale="90000"/>
          </a:bodyPr>
          <a:lstStyle/>
          <a:p>
            <a:pPr eaLnBrk="1" hangingPunct="1">
              <a:defRPr/>
            </a:pPr>
            <a:r>
              <a:rPr lang="es-ES" b="1" dirty="0" smtClean="0">
                <a:solidFill>
                  <a:schemeClr val="accent6">
                    <a:lumMod val="50000"/>
                  </a:schemeClr>
                </a:solidFill>
                <a:latin typeface="+mn-lt"/>
                <a:cs typeface="Times New Roman" pitchFamily="18" charset="0"/>
              </a:rPr>
              <a:t/>
            </a:r>
            <a:br>
              <a:rPr lang="es-ES" b="1" dirty="0" smtClean="0">
                <a:solidFill>
                  <a:schemeClr val="accent6">
                    <a:lumMod val="50000"/>
                  </a:schemeClr>
                </a:solidFill>
                <a:latin typeface="+mn-lt"/>
                <a:cs typeface="Times New Roman" pitchFamily="18" charset="0"/>
              </a:rPr>
            </a:br>
            <a:r>
              <a:rPr lang="es-ES" b="1" dirty="0" smtClean="0">
                <a:latin typeface="+mn-lt"/>
                <a:cs typeface="Times New Roman" pitchFamily="18" charset="0"/>
              </a:rPr>
              <a:t>Atención a la diversidad </a:t>
            </a:r>
            <a:r>
              <a:rPr lang="es-ES" b="1" dirty="0" smtClean="0">
                <a:solidFill>
                  <a:srgbClr val="FF0000"/>
                </a:solidFill>
                <a:cs typeface="Times New Roman" pitchFamily="18" charset="0"/>
              </a:rPr>
              <a:t/>
            </a:r>
            <a:br>
              <a:rPr lang="es-ES" b="1" dirty="0" smtClean="0">
                <a:solidFill>
                  <a:srgbClr val="FF0000"/>
                </a:solidFill>
                <a:cs typeface="Times New Roman" pitchFamily="18" charset="0"/>
              </a:rPr>
            </a:br>
            <a:r>
              <a:rPr lang="es-ES" b="1" dirty="0" smtClean="0">
                <a:solidFill>
                  <a:srgbClr val="FF0000"/>
                </a:solidFill>
                <a:cs typeface="Times New Roman" pitchFamily="18" charset="0"/>
              </a:rPr>
              <a:t>        </a:t>
            </a:r>
            <a:endParaRPr lang="es-ES" dirty="0"/>
          </a:p>
        </p:txBody>
      </p:sp>
      <p:sp>
        <p:nvSpPr>
          <p:cNvPr id="13315" name="2 Marcador de contenido"/>
          <p:cNvSpPr>
            <a:spLocks noGrp="1"/>
          </p:cNvSpPr>
          <p:nvPr>
            <p:ph idx="1"/>
          </p:nvPr>
        </p:nvSpPr>
        <p:spPr>
          <a:xfrm>
            <a:off x="682388" y="1791974"/>
            <a:ext cx="10768084" cy="4185746"/>
          </a:xfrm>
          <a:ln>
            <a:solidFill>
              <a:schemeClr val="accent1"/>
            </a:solidFill>
          </a:ln>
        </p:spPr>
        <p:txBody>
          <a:bodyPr/>
          <a:lstStyle/>
          <a:p>
            <a:pPr algn="just" eaLnBrk="1" hangingPunct="1">
              <a:buNone/>
            </a:pPr>
            <a:r>
              <a:rPr lang="es-ES" sz="3600" b="1" dirty="0" smtClean="0">
                <a:latin typeface="Bookman Old Style" pitchFamily="18" charset="0"/>
                <a:cs typeface="Times New Roman" pitchFamily="18" charset="0"/>
              </a:rPr>
              <a:t> </a:t>
            </a:r>
            <a:r>
              <a:rPr lang="es-ES" sz="3600" b="1" dirty="0" smtClean="0">
                <a:cs typeface="Times New Roman" pitchFamily="18" charset="0"/>
              </a:rPr>
              <a:t>Es la </a:t>
            </a:r>
            <a:r>
              <a:rPr lang="es-ES" sz="3600" b="1" dirty="0" smtClean="0">
                <a:solidFill>
                  <a:srgbClr val="FF0000"/>
                </a:solidFill>
                <a:cs typeface="Times New Roman" pitchFamily="18" charset="0"/>
              </a:rPr>
              <a:t>organización</a:t>
            </a:r>
            <a:r>
              <a:rPr lang="es-ES" sz="3600" b="1" dirty="0" smtClean="0">
                <a:cs typeface="Times New Roman" pitchFamily="18" charset="0"/>
              </a:rPr>
              <a:t> del sistema de influencias educativas considerando el </a:t>
            </a:r>
            <a:r>
              <a:rPr lang="es-ES" sz="3600" b="1" dirty="0" smtClean="0">
                <a:solidFill>
                  <a:srgbClr val="FF0000"/>
                </a:solidFill>
                <a:cs typeface="Times New Roman" pitchFamily="18" charset="0"/>
              </a:rPr>
              <a:t>fin y objetivos de cada nivel educativo</a:t>
            </a:r>
            <a:r>
              <a:rPr lang="es-ES" sz="3600" b="1" dirty="0" smtClean="0">
                <a:cs typeface="Times New Roman" pitchFamily="18" charset="0"/>
              </a:rPr>
              <a:t>, como máxima aspiración, para ello es preciso movilizar los </a:t>
            </a:r>
            <a:r>
              <a:rPr lang="es-ES" sz="3600" b="1" dirty="0" smtClean="0">
                <a:solidFill>
                  <a:srgbClr val="FF0000"/>
                </a:solidFill>
                <a:cs typeface="Times New Roman" pitchFamily="18" charset="0"/>
              </a:rPr>
              <a:t>recursos, apoyos y ayudas que </a:t>
            </a:r>
            <a:r>
              <a:rPr lang="es-ES" sz="3600" b="1" dirty="0" smtClean="0">
                <a:cs typeface="Times New Roman" pitchFamily="18" charset="0"/>
              </a:rPr>
              <a:t>satisfagan las necesidades y demandas de los educandos, para alcanzar dichos propósitos. </a:t>
            </a:r>
          </a:p>
          <a:p>
            <a:pPr algn="r" eaLnBrk="1" hangingPunct="1">
              <a:buNone/>
            </a:pPr>
            <a:r>
              <a:rPr lang="es-ES" b="1" dirty="0" smtClean="0">
                <a:latin typeface="Arial Narrow" pitchFamily="34" charset="0"/>
                <a:cs typeface="Times New Roman" pitchFamily="18" charset="0"/>
              </a:rPr>
              <a:t>	</a:t>
            </a:r>
            <a:r>
              <a:rPr lang="es-ES" sz="2400" b="1" dirty="0" smtClean="0">
                <a:latin typeface="Bookman Old Style" pitchFamily="18" charset="0"/>
                <a:cs typeface="Times New Roman" pitchFamily="18" charset="0"/>
              </a:rPr>
              <a:t>                                    </a:t>
            </a:r>
            <a:r>
              <a:rPr lang="es-ES" sz="2400" b="1" dirty="0" err="1" smtClean="0">
                <a:latin typeface="Bookman Old Style" pitchFamily="18" charset="0"/>
                <a:cs typeface="Times New Roman" pitchFamily="18" charset="0"/>
              </a:rPr>
              <a:t>Gayle</a:t>
            </a:r>
            <a:r>
              <a:rPr lang="es-ES" sz="2400" b="1" dirty="0" smtClean="0">
                <a:latin typeface="Bookman Old Style" pitchFamily="18" charset="0"/>
                <a:cs typeface="Times New Roman" pitchFamily="18" charset="0"/>
              </a:rPr>
              <a:t>, A 2006</a:t>
            </a:r>
            <a:r>
              <a:rPr lang="es-ES" sz="2000" b="1" dirty="0" smtClean="0">
                <a:latin typeface="Bookman Old Style" pitchFamily="18" charset="0"/>
                <a:cs typeface="Times New Roman" pitchFamily="18" charset="0"/>
              </a:rPr>
              <a:t> </a:t>
            </a:r>
          </a:p>
          <a:p>
            <a:pPr eaLnBrk="1" hangingPunct="1"/>
            <a:endParaRPr lang="es-ES" dirty="0" smtClean="0"/>
          </a:p>
        </p:txBody>
      </p:sp>
      <p:pic>
        <p:nvPicPr>
          <p:cNvPr id="4" name="Picture 2" descr="I:\II EDICION\diseño logo.png"/>
          <p:cNvPicPr>
            <a:picLocks noChangeAspect="1" noChangeArrowheads="1"/>
          </p:cNvPicPr>
          <p:nvPr/>
        </p:nvPicPr>
        <p:blipFill>
          <a:blip r:embed="rId3"/>
          <a:srcRect/>
          <a:stretch>
            <a:fillRect/>
          </a:stretch>
        </p:blipFill>
        <p:spPr bwMode="auto">
          <a:xfrm>
            <a:off x="327546" y="130151"/>
            <a:ext cx="1897318" cy="1512922"/>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6"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4519" y="365125"/>
            <a:ext cx="6114197" cy="1325563"/>
          </a:xfrm>
          <a:ln>
            <a:solidFill>
              <a:schemeClr val="accent1"/>
            </a:solidFill>
          </a:ln>
        </p:spPr>
        <p:txBody>
          <a:bodyPr>
            <a:normAutofit/>
          </a:bodyPr>
          <a:lstStyle/>
          <a:p>
            <a:r>
              <a:rPr lang="es-ES" sz="3600" b="1" dirty="0" smtClean="0">
                <a:ln w="0"/>
              </a:rPr>
              <a:t>Principios básicos para atender la diversidad</a:t>
            </a:r>
            <a:endParaRPr lang="es-ES" sz="3600" dirty="0"/>
          </a:p>
        </p:txBody>
      </p:sp>
      <p:sp>
        <p:nvSpPr>
          <p:cNvPr id="3" name="2 Marcador de contenido"/>
          <p:cNvSpPr>
            <a:spLocks noGrp="1"/>
          </p:cNvSpPr>
          <p:nvPr>
            <p:ph idx="1"/>
          </p:nvPr>
        </p:nvSpPr>
        <p:spPr>
          <a:xfrm>
            <a:off x="327547" y="1825624"/>
            <a:ext cx="11477766" cy="4807187"/>
          </a:xfrm>
          <a:ln>
            <a:solidFill>
              <a:schemeClr val="accent1"/>
            </a:solidFill>
          </a:ln>
        </p:spPr>
        <p:txBody>
          <a:bodyPr>
            <a:noAutofit/>
          </a:bodyPr>
          <a:lstStyle/>
          <a:p>
            <a:r>
              <a:rPr lang="es-ES" sz="3000" dirty="0" smtClean="0">
                <a:ln w="0"/>
                <a:effectLst>
                  <a:outerShdw blurRad="38100" dist="19050" dir="2700000" algn="tl" rotWithShape="0">
                    <a:schemeClr val="dk1">
                      <a:alpha val="40000"/>
                    </a:schemeClr>
                  </a:outerShdw>
                </a:effectLst>
              </a:rPr>
              <a:t>La normalización e inclusión; equidad, igualdad de oportunidades.</a:t>
            </a:r>
          </a:p>
          <a:p>
            <a:pPr>
              <a:buNone/>
            </a:pPr>
            <a:endParaRPr lang="es-ES" sz="3000" dirty="0" smtClean="0">
              <a:ln w="0"/>
              <a:effectLst>
                <a:outerShdw blurRad="38100" dist="19050" dir="2700000" algn="tl" rotWithShape="0">
                  <a:schemeClr val="dk1">
                    <a:alpha val="40000"/>
                  </a:schemeClr>
                </a:outerShdw>
              </a:effectLst>
            </a:endParaRPr>
          </a:p>
          <a:p>
            <a:pPr marL="0" indent="0">
              <a:buNone/>
            </a:pPr>
            <a:r>
              <a:rPr lang="es-ES" sz="3000" dirty="0" smtClean="0">
                <a:ln w="0"/>
                <a:effectLst>
                  <a:outerShdw blurRad="38100" dist="19050" dir="2700000" algn="tl" rotWithShape="0">
                    <a:schemeClr val="dk1">
                      <a:alpha val="40000"/>
                    </a:schemeClr>
                  </a:outerShdw>
                </a:effectLst>
              </a:rPr>
              <a:t>• Abarcar la totalidad de la matrícula de la institución educativa. </a:t>
            </a:r>
          </a:p>
          <a:p>
            <a:pPr marL="0" indent="0">
              <a:buNone/>
            </a:pPr>
            <a:endParaRPr lang="es-ES" sz="3000" dirty="0" smtClean="0">
              <a:ln w="0"/>
              <a:effectLst>
                <a:outerShdw blurRad="38100" dist="19050" dir="2700000" algn="tl" rotWithShape="0">
                  <a:schemeClr val="dk1">
                    <a:alpha val="40000"/>
                  </a:schemeClr>
                </a:outerShdw>
              </a:effectLst>
            </a:endParaRPr>
          </a:p>
          <a:p>
            <a:pPr marL="0" indent="0">
              <a:buNone/>
            </a:pPr>
            <a:r>
              <a:rPr lang="es-ES" sz="3000" dirty="0" smtClean="0">
                <a:ln w="0"/>
                <a:effectLst>
                  <a:outerShdw blurRad="38100" dist="19050" dir="2700000" algn="tl" rotWithShape="0">
                    <a:schemeClr val="dk1">
                      <a:alpha val="40000"/>
                    </a:schemeClr>
                  </a:outerShdw>
                </a:effectLst>
              </a:rPr>
              <a:t>• La organización de las instituciones educativas.</a:t>
            </a:r>
          </a:p>
          <a:p>
            <a:pPr marL="0" indent="0">
              <a:buNone/>
            </a:pPr>
            <a:endParaRPr lang="es-ES" sz="3000" dirty="0" smtClean="0">
              <a:ln w="0"/>
              <a:effectLst>
                <a:outerShdw blurRad="38100" dist="19050" dir="2700000" algn="tl" rotWithShape="0">
                  <a:schemeClr val="dk1">
                    <a:alpha val="40000"/>
                  </a:schemeClr>
                </a:outerShdw>
              </a:effectLst>
            </a:endParaRPr>
          </a:p>
          <a:p>
            <a:pPr marL="0" indent="0">
              <a:buNone/>
            </a:pPr>
            <a:r>
              <a:rPr lang="es-ES" sz="3000" dirty="0" smtClean="0">
                <a:ln w="0"/>
                <a:effectLst>
                  <a:outerShdw blurRad="38100" dist="19050" dir="2700000" algn="tl" rotWithShape="0">
                    <a:schemeClr val="dk1">
                      <a:alpha val="40000"/>
                    </a:schemeClr>
                  </a:outerShdw>
                </a:effectLst>
              </a:rPr>
              <a:t>• La caracterización  y el diagnóstico psicopedagógico.</a:t>
            </a:r>
          </a:p>
          <a:p>
            <a:pPr marL="0" indent="0">
              <a:buNone/>
            </a:pPr>
            <a:r>
              <a:rPr lang="es-ES" sz="3000" dirty="0" smtClean="0">
                <a:ln w="0"/>
                <a:effectLst>
                  <a:outerShdw blurRad="38100" dist="19050" dir="2700000" algn="tl" rotWithShape="0">
                    <a:schemeClr val="dk1">
                      <a:alpha val="40000"/>
                    </a:schemeClr>
                  </a:outerShdw>
                </a:effectLst>
              </a:rPr>
              <a:t>  </a:t>
            </a:r>
          </a:p>
          <a:p>
            <a:r>
              <a:rPr lang="es-ES" sz="3000" dirty="0" smtClean="0">
                <a:ln w="0"/>
                <a:effectLst>
                  <a:outerShdw blurRad="38100" dist="19050" dir="2700000" algn="tl" rotWithShape="0">
                    <a:schemeClr val="dk1">
                      <a:alpha val="40000"/>
                    </a:schemeClr>
                  </a:outerShdw>
                </a:effectLst>
              </a:rPr>
              <a:t>Preparación de la familia.</a:t>
            </a:r>
            <a:endParaRPr lang="es-ES" sz="3000" dirty="0"/>
          </a:p>
        </p:txBody>
      </p:sp>
      <p:pic>
        <p:nvPicPr>
          <p:cNvPr id="4" name="Picture 2" descr="I:\II EDICION\diseño logo.png"/>
          <p:cNvPicPr>
            <a:picLocks noChangeAspect="1" noChangeArrowheads="1"/>
          </p:cNvPicPr>
          <p:nvPr/>
        </p:nvPicPr>
        <p:blipFill>
          <a:blip r:embed="rId2"/>
          <a:srcRect/>
          <a:stretch>
            <a:fillRect/>
          </a:stretch>
        </p:blipFill>
        <p:spPr bwMode="auto">
          <a:xfrm>
            <a:off x="327546" y="130151"/>
            <a:ext cx="1897318" cy="1512922"/>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6"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0246" y="285728"/>
            <a:ext cx="7397086" cy="785818"/>
          </a:xfrm>
          <a:ln>
            <a:solidFill>
              <a:schemeClr val="accent1"/>
            </a:solidFill>
          </a:ln>
        </p:spPr>
        <p:txBody>
          <a:bodyPr>
            <a:normAutofit fontScale="90000"/>
          </a:bodyPr>
          <a:lstStyle/>
          <a:p>
            <a:r>
              <a:rPr lang="es-ES" dirty="0" smtClean="0"/>
              <a:t/>
            </a:r>
            <a:br>
              <a:rPr lang="es-ES" dirty="0" smtClean="0"/>
            </a:br>
            <a:r>
              <a:rPr lang="es-ES" sz="4000" dirty="0" smtClean="0"/>
              <a:t>SE  ATIENDE A LA DIVERSIDAD </a:t>
            </a:r>
            <a:r>
              <a:rPr lang="es-ES" dirty="0" smtClean="0"/>
              <a:t/>
            </a:r>
            <a:br>
              <a:rPr lang="es-ES" dirty="0" smtClean="0"/>
            </a:br>
            <a:endParaRPr lang="es-ES" dirty="0"/>
          </a:p>
        </p:txBody>
      </p:sp>
      <p:sp>
        <p:nvSpPr>
          <p:cNvPr id="3" name="2 Marcador de contenido"/>
          <p:cNvSpPr>
            <a:spLocks noGrp="1"/>
          </p:cNvSpPr>
          <p:nvPr>
            <p:ph idx="1"/>
          </p:nvPr>
        </p:nvSpPr>
        <p:spPr>
          <a:xfrm>
            <a:off x="286603" y="1665026"/>
            <a:ext cx="11295797" cy="4835807"/>
          </a:xfrm>
          <a:ln>
            <a:solidFill>
              <a:schemeClr val="accent1"/>
            </a:solidFill>
          </a:ln>
        </p:spPr>
        <p:txBody>
          <a:bodyPr>
            <a:normAutofit lnSpcReduction="10000"/>
          </a:bodyPr>
          <a:lstStyle/>
          <a:p>
            <a:pPr lvl="0"/>
            <a:r>
              <a:rPr lang="es-ES" sz="3200" dirty="0" smtClean="0"/>
              <a:t>cuando los profesionales de la educación asumen la diversidad de las manifestaciones biológicas, psicológicas  y sociales de los educandos para garantizar una respuesta educativa  acorde con las necesidades de cada uno de ellos, y de esta manera.</a:t>
            </a:r>
          </a:p>
          <a:p>
            <a:pPr lvl="0"/>
            <a:r>
              <a:rPr lang="es-ES" sz="3200" dirty="0" smtClean="0"/>
              <a:t>propician las diferentes modalidades de atención en el contexto educativo en condiciones de equidad e igualdad para lograr su pleno desarrollo.</a:t>
            </a:r>
          </a:p>
          <a:p>
            <a:r>
              <a:rPr lang="es-ES" sz="3200" dirty="0" smtClean="0"/>
              <a:t>se aceptan las diferencias como valor de cada uno de los educandos y su correspondencia  con la condición </a:t>
            </a:r>
            <a:r>
              <a:rPr lang="es-ES" sz="3200" dirty="0" err="1" smtClean="0"/>
              <a:t>biopsicosocial</a:t>
            </a:r>
            <a:r>
              <a:rPr lang="es-ES" sz="3200" dirty="0" smtClean="0"/>
              <a:t> del ser humano, como la esencia para el desarrollo de su personalidad</a:t>
            </a:r>
            <a:r>
              <a:rPr lang="es-ES" dirty="0" smtClean="0"/>
              <a:t>.</a:t>
            </a:r>
            <a:endParaRPr lang="es-ES" dirty="0"/>
          </a:p>
        </p:txBody>
      </p:sp>
      <p:pic>
        <p:nvPicPr>
          <p:cNvPr id="5" name="Picture 2" descr="I:\II EDICION\diseño logo.png"/>
          <p:cNvPicPr>
            <a:picLocks noChangeAspect="1" noChangeArrowheads="1"/>
          </p:cNvPicPr>
          <p:nvPr/>
        </p:nvPicPr>
        <p:blipFill>
          <a:blip r:embed="rId2"/>
          <a:srcRect/>
          <a:stretch>
            <a:fillRect/>
          </a:stretch>
        </p:blipFill>
        <p:spPr bwMode="auto">
          <a:xfrm>
            <a:off x="327546" y="130151"/>
            <a:ext cx="1897318" cy="1512922"/>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7"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1319" y="1746913"/>
            <a:ext cx="11136574" cy="4535676"/>
          </a:xfrm>
          <a:ln>
            <a:solidFill>
              <a:schemeClr val="accent1"/>
            </a:solidFill>
          </a:ln>
        </p:spPr>
        <p:txBody>
          <a:bodyPr rtlCol="0">
            <a:normAutofit fontScale="90000"/>
          </a:bodyPr>
          <a:lstStyle/>
          <a:p>
            <a:pPr eaLnBrk="1" fontAlgn="auto" hangingPunct="1">
              <a:spcAft>
                <a:spcPts val="0"/>
              </a:spcAft>
              <a:defRPr/>
            </a:pPr>
            <a:r>
              <a:rPr lang="es-ES" sz="4000" dirty="0"/>
              <a:t/>
            </a:r>
            <a:br>
              <a:rPr lang="es-ES" sz="4000" dirty="0"/>
            </a:br>
            <a:r>
              <a:rPr lang="es-ES" dirty="0" smtClean="0">
                <a:latin typeface="+mn-lt"/>
                <a:cs typeface="Calibri" pitchFamily="34" charset="0"/>
              </a:rPr>
              <a:t>La atención a la diversidad representa la exigencia de una </a:t>
            </a:r>
            <a:r>
              <a:rPr lang="es-ES" b="1" i="1" dirty="0" smtClean="0">
                <a:solidFill>
                  <a:srgbClr val="002060"/>
                </a:solidFill>
                <a:latin typeface="+mn-lt"/>
                <a:cs typeface="Calibri" pitchFamily="34" charset="0"/>
              </a:rPr>
              <a:t>educación de calidad para todos. </a:t>
            </a:r>
            <a:r>
              <a:rPr lang="es-ES" sz="4000" b="1" i="1" dirty="0" smtClean="0">
                <a:solidFill>
                  <a:srgbClr val="002060"/>
                </a:solidFill>
                <a:latin typeface="+mn-lt"/>
                <a:cs typeface="Calibri" pitchFamily="34" charset="0"/>
              </a:rPr>
              <a:t/>
            </a:r>
            <a:br>
              <a:rPr lang="es-ES" sz="4000" b="1" i="1" dirty="0" smtClean="0">
                <a:solidFill>
                  <a:srgbClr val="002060"/>
                </a:solidFill>
                <a:latin typeface="+mn-lt"/>
                <a:cs typeface="Calibri" pitchFamily="34" charset="0"/>
              </a:rPr>
            </a:br>
            <a:r>
              <a:rPr lang="es-ES" sz="4000" b="1" i="1" dirty="0" smtClean="0">
                <a:solidFill>
                  <a:srgbClr val="002060"/>
                </a:solidFill>
                <a:latin typeface="+mn-lt"/>
                <a:cs typeface="Calibri" pitchFamily="34" charset="0"/>
              </a:rPr>
              <a:t/>
            </a:r>
            <a:br>
              <a:rPr lang="es-ES" sz="4000" b="1" i="1" dirty="0" smtClean="0">
                <a:solidFill>
                  <a:srgbClr val="002060"/>
                </a:solidFill>
                <a:latin typeface="+mn-lt"/>
                <a:cs typeface="Calibri" pitchFamily="34" charset="0"/>
              </a:rPr>
            </a:br>
            <a:r>
              <a:rPr lang="es-ES" sz="4000" dirty="0" smtClean="0">
                <a:latin typeface="+mn-lt"/>
                <a:cs typeface="Calibri" pitchFamily="34" charset="0"/>
              </a:rPr>
              <a:t>La educación inclusiva simboliza posiblemente el marco que permite la </a:t>
            </a:r>
            <a:r>
              <a:rPr lang="es-ES" sz="4000" b="1" i="1" dirty="0" smtClean="0">
                <a:solidFill>
                  <a:srgbClr val="002060"/>
                </a:solidFill>
                <a:effectLst>
                  <a:outerShdw blurRad="38100" dist="38100" dir="2700000" algn="tl">
                    <a:srgbClr val="C0C0C0"/>
                  </a:outerShdw>
                </a:effectLst>
                <a:latin typeface="+mn-lt"/>
                <a:cs typeface="Calibri" pitchFamily="34" charset="0"/>
              </a:rPr>
              <a:t>más completa interpretación del concepto de atención a la diversidad.</a:t>
            </a:r>
            <a:r>
              <a:rPr lang="es-ES" sz="4000" b="1" i="1" dirty="0" smtClean="0">
                <a:solidFill>
                  <a:srgbClr val="002060"/>
                </a:solidFill>
                <a:effectLst>
                  <a:outerShdw blurRad="38100" dist="38100" dir="2700000" algn="tl">
                    <a:srgbClr val="C0C0C0"/>
                  </a:outerShdw>
                </a:effectLst>
                <a:latin typeface="Calibri" pitchFamily="34" charset="0"/>
                <a:cs typeface="Calibri" pitchFamily="34" charset="0"/>
              </a:rPr>
              <a:t/>
            </a:r>
            <a:br>
              <a:rPr lang="es-ES" sz="4000" b="1" i="1" dirty="0" smtClean="0">
                <a:solidFill>
                  <a:srgbClr val="002060"/>
                </a:solidFill>
                <a:effectLst>
                  <a:outerShdw blurRad="38100" dist="38100" dir="2700000" algn="tl">
                    <a:srgbClr val="C0C0C0"/>
                  </a:outerShdw>
                </a:effectLst>
                <a:latin typeface="Calibri" pitchFamily="34" charset="0"/>
                <a:cs typeface="Calibri" pitchFamily="34" charset="0"/>
              </a:rPr>
            </a:br>
            <a:endParaRPr lang="es-ES" sz="4000" b="1" i="1" dirty="0" smtClean="0">
              <a:solidFill>
                <a:srgbClr val="002060"/>
              </a:solidFill>
              <a:effectLst>
                <a:outerShdw blurRad="38100" dist="38100" dir="2700000" algn="tl">
                  <a:srgbClr val="C0C0C0"/>
                </a:outerShdw>
              </a:effectLst>
              <a:latin typeface="Calibri" pitchFamily="34" charset="0"/>
              <a:cs typeface="Calibri" pitchFamily="34" charset="0"/>
            </a:endParaRPr>
          </a:p>
        </p:txBody>
      </p:sp>
      <p:pic>
        <p:nvPicPr>
          <p:cNvPr id="8" name="Picture 2" descr="I:\II EDICION\diseño logo.png"/>
          <p:cNvPicPr>
            <a:picLocks noChangeAspect="1" noChangeArrowheads="1"/>
          </p:cNvPicPr>
          <p:nvPr/>
        </p:nvPicPr>
        <p:blipFill>
          <a:blip r:embed="rId3"/>
          <a:srcRect/>
          <a:stretch>
            <a:fillRect/>
          </a:stretch>
        </p:blipFill>
        <p:spPr bwMode="auto">
          <a:xfrm>
            <a:off x="327546" y="130151"/>
            <a:ext cx="1897318" cy="1512922"/>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10"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341194" y="1897039"/>
            <a:ext cx="11109277" cy="4176215"/>
          </a:xfrm>
          <a:ln>
            <a:solidFill>
              <a:schemeClr val="accent1"/>
            </a:solidFill>
          </a:ln>
        </p:spPr>
        <p:txBody>
          <a:bodyPr>
            <a:normAutofit fontScale="55000" lnSpcReduction="20000"/>
          </a:bodyPr>
          <a:lstStyle/>
          <a:p>
            <a:pPr eaLnBrk="1" hangingPunct="1">
              <a:lnSpc>
                <a:spcPct val="80000"/>
              </a:lnSpc>
              <a:spcBef>
                <a:spcPct val="0"/>
              </a:spcBef>
              <a:buFont typeface="Arial" pitchFamily="34" charset="0"/>
              <a:buNone/>
            </a:pPr>
            <a:r>
              <a:rPr lang="es-ES" b="1" dirty="0" smtClean="0">
                <a:latin typeface="Arial" pitchFamily="34" charset="0"/>
              </a:rPr>
              <a:t>  </a:t>
            </a:r>
          </a:p>
          <a:p>
            <a:pPr eaLnBrk="1" hangingPunct="1">
              <a:lnSpc>
                <a:spcPct val="170000"/>
              </a:lnSpc>
              <a:spcBef>
                <a:spcPct val="0"/>
              </a:spcBef>
              <a:buFont typeface="Arial" pitchFamily="34" charset="0"/>
              <a:buNone/>
            </a:pPr>
            <a:r>
              <a:rPr lang="es-ES" b="1" dirty="0" smtClean="0">
                <a:latin typeface="Arial" pitchFamily="34" charset="0"/>
              </a:rPr>
              <a:t>    </a:t>
            </a:r>
            <a:r>
              <a:rPr lang="es-ES" sz="5200" b="1" dirty="0" smtClean="0">
                <a:ea typeface="Verdana" pitchFamily="34" charset="0"/>
                <a:cs typeface="Verdana" pitchFamily="34" charset="0"/>
              </a:rPr>
              <a:t>La inclusión concibe esa escuela abierta a la diversidad </a:t>
            </a:r>
            <a:r>
              <a:rPr lang="es-ES" sz="5200" dirty="0" smtClean="0">
                <a:ea typeface="Verdana" pitchFamily="34" charset="0"/>
                <a:cs typeface="Verdana" pitchFamily="34" charset="0"/>
              </a:rPr>
              <a:t>como una institución </a:t>
            </a:r>
            <a:r>
              <a:rPr lang="es-ES" sz="5200" b="1" dirty="0" smtClean="0">
                <a:ea typeface="Verdana" pitchFamily="34" charset="0"/>
                <a:cs typeface="Verdana" pitchFamily="34" charset="0"/>
              </a:rPr>
              <a:t>flexible</a:t>
            </a:r>
            <a:r>
              <a:rPr lang="es-ES" sz="5200" b="1" dirty="0" smtClean="0">
                <a:solidFill>
                  <a:srgbClr val="002060"/>
                </a:solidFill>
                <a:ea typeface="Verdana" pitchFamily="34" charset="0"/>
                <a:cs typeface="Verdana" pitchFamily="34" charset="0"/>
              </a:rPr>
              <a:t> </a:t>
            </a:r>
            <a:r>
              <a:rPr lang="es-ES" sz="5200" dirty="0" smtClean="0">
                <a:ea typeface="Verdana" pitchFamily="34" charset="0"/>
                <a:cs typeface="Verdana" pitchFamily="34" charset="0"/>
              </a:rPr>
              <a:t>que debe ajustarse a las exigencias de sus alumnos, que brinde </a:t>
            </a:r>
            <a:r>
              <a:rPr lang="es-ES" sz="5200" b="1" dirty="0" smtClean="0">
                <a:ea typeface="Verdana" pitchFamily="34" charset="0"/>
                <a:cs typeface="Verdana" pitchFamily="34" charset="0"/>
              </a:rPr>
              <a:t>variedad de opciones educativas, de métodos, de procedimientos </a:t>
            </a:r>
            <a:r>
              <a:rPr lang="es-ES" sz="5200" dirty="0" smtClean="0">
                <a:ea typeface="Verdana" pitchFamily="34" charset="0"/>
                <a:cs typeface="Verdana" pitchFamily="34" charset="0"/>
              </a:rPr>
              <a:t>que se adecuen a las necesidades y potencialidades de cada educando y propicien su desarrollo.</a:t>
            </a:r>
          </a:p>
          <a:p>
            <a:pPr eaLnBrk="1" hangingPunct="1">
              <a:lnSpc>
                <a:spcPct val="80000"/>
              </a:lnSpc>
            </a:pPr>
            <a:endParaRPr lang="es-ES" sz="4000" dirty="0" smtClean="0">
              <a:latin typeface="Bookman Old Style" pitchFamily="18" charset="0"/>
            </a:endParaRPr>
          </a:p>
        </p:txBody>
      </p:sp>
      <p:pic>
        <p:nvPicPr>
          <p:cNvPr id="3" name="Picture 2" descr="I:\II EDICION\diseño logo.png"/>
          <p:cNvPicPr>
            <a:picLocks noChangeAspect="1" noChangeArrowheads="1"/>
          </p:cNvPicPr>
          <p:nvPr/>
        </p:nvPicPr>
        <p:blipFill>
          <a:blip r:embed="rId3"/>
          <a:srcRect/>
          <a:stretch>
            <a:fillRect/>
          </a:stretch>
        </p:blipFill>
        <p:spPr bwMode="auto">
          <a:xfrm>
            <a:off x="327546" y="130151"/>
            <a:ext cx="1897318" cy="1512922"/>
          </a:xfrm>
          <a:prstGeom prst="rect">
            <a:avLst/>
          </a:prstGeom>
          <a:noFill/>
        </p:spPr>
      </p:pic>
      <p:pic>
        <p:nvPicPr>
          <p:cNvPr id="4"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5"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II EDICION\diseño logo.png"/>
          <p:cNvPicPr>
            <a:picLocks noChangeAspect="1" noChangeArrowheads="1"/>
          </p:cNvPicPr>
          <p:nvPr/>
        </p:nvPicPr>
        <p:blipFill>
          <a:blip r:embed="rId3"/>
          <a:srcRect/>
          <a:stretch>
            <a:fillRect/>
          </a:stretch>
        </p:blipFill>
        <p:spPr bwMode="auto">
          <a:xfrm>
            <a:off x="191344" y="0"/>
            <a:ext cx="2464610"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1" name="Título 1"/>
          <p:cNvSpPr txBox="1">
            <a:spLocks/>
          </p:cNvSpPr>
          <p:nvPr/>
        </p:nvSpPr>
        <p:spPr>
          <a:xfrm>
            <a:off x="2905521" y="365125"/>
            <a:ext cx="6770742" cy="917765"/>
          </a:xfrm>
          <a:prstGeom prst="rect">
            <a:avLst/>
          </a:prstGeom>
        </p:spPr>
        <p:txBody>
          <a:bodyPr vert="horz" lIns="91440" tIns="45720" rIns="91440" bIns="45720" rtlCol="0" anchor="b">
            <a:normAutofit fontScale="30000" lnSpcReduction="20000"/>
          </a:bodyPr>
          <a:lstStyle/>
          <a:p>
            <a:pPr algn="ctr">
              <a:lnSpc>
                <a:spcPct val="90000"/>
              </a:lnSpc>
              <a:spcBef>
                <a:spcPct val="0"/>
              </a:spcBef>
            </a:pPr>
            <a:r>
              <a:rPr lang="es-ES" sz="12000" b="1" dirty="0" smtClean="0"/>
              <a:t>Bibliografía</a:t>
            </a:r>
          </a:p>
          <a:p>
            <a:pPr lvl="0" algn="ctr">
              <a:lnSpc>
                <a:spcPct val="90000"/>
              </a:lnSpc>
              <a:spcBef>
                <a:spcPct val="0"/>
              </a:spcBef>
            </a:pPr>
            <a:r>
              <a:rPr lang="es-ES" sz="6000" b="1" dirty="0" smtClean="0"/>
              <a:t>  </a:t>
            </a:r>
            <a:r>
              <a:rPr kumimoji="0" lang="es-ES" sz="6000" b="1" i="0" u="none" strike="noStrike" kern="1200" cap="none" spc="0" normalizeH="0" baseline="0" noProof="0" dirty="0" smtClean="0">
                <a:ln>
                  <a:noFill/>
                </a:ln>
                <a:solidFill>
                  <a:schemeClr val="tx1"/>
                </a:solidFill>
                <a:effectLst/>
                <a:uLnTx/>
                <a:uFillTx/>
                <a:latin typeface="+mj-lt"/>
                <a:ea typeface="+mj-ea"/>
                <a:cs typeface="+mj-cs"/>
              </a:rPr>
              <a:t/>
            </a:r>
            <a:br>
              <a:rPr kumimoji="0" lang="es-ES" sz="6000" b="1" i="0" u="none" strike="noStrike" kern="1200" cap="none" spc="0" normalizeH="0" baseline="0" noProof="0" dirty="0" smtClean="0">
                <a:ln>
                  <a:noFill/>
                </a:ln>
                <a:solidFill>
                  <a:schemeClr val="tx1"/>
                </a:solidFill>
                <a:effectLst/>
                <a:uLnTx/>
                <a:uFillTx/>
                <a:latin typeface="+mj-lt"/>
                <a:ea typeface="+mj-ea"/>
                <a:cs typeface="+mj-cs"/>
              </a:rPr>
            </a:br>
            <a:endParaRPr kumimoji="0" lang="es-ES_tradnl"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Marcador de contenido 2"/>
          <p:cNvSpPr txBox="1">
            <a:spLocks/>
          </p:cNvSpPr>
          <p:nvPr/>
        </p:nvSpPr>
        <p:spPr>
          <a:xfrm>
            <a:off x="354842" y="1815152"/>
            <a:ext cx="11597672" cy="4498561"/>
          </a:xfrm>
          <a:prstGeom prst="rect">
            <a:avLst/>
          </a:prstGeom>
          <a:ln>
            <a:solidFill>
              <a:schemeClr val="accent1"/>
            </a:solidFill>
          </a:ln>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_tradnl" sz="35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H:\Imágenes para PP\Copia images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954392" y="5483619"/>
            <a:ext cx="1981200" cy="130635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Rectángulo"/>
          <p:cNvSpPr/>
          <p:nvPr/>
        </p:nvSpPr>
        <p:spPr>
          <a:xfrm>
            <a:off x="342229" y="1121204"/>
            <a:ext cx="11586949" cy="5736796"/>
          </a:xfrm>
          <a:prstGeom prst="rect">
            <a:avLst/>
          </a:prstGeom>
        </p:spPr>
        <p:txBody>
          <a:bodyPr wrap="square">
            <a:spAutoFit/>
          </a:bodyPr>
          <a:lstStyle/>
          <a:p>
            <a:pPr lvl="0" algn="just" fontAlgn="base">
              <a:spcBef>
                <a:spcPct val="0"/>
              </a:spcBef>
              <a:spcAft>
                <a:spcPct val="0"/>
              </a:spcAft>
            </a:pPr>
            <a:r>
              <a:rPr lang="es-ES" sz="2000" dirty="0" smtClean="0">
                <a:ea typeface="Arial" pitchFamily="34" charset="0"/>
                <a:cs typeface="Arial" pitchFamily="34" charset="0"/>
              </a:rPr>
              <a:t>Bell, R. (1995). Prevención, corrección, compensación e integración: actualidad y perspectiva de la atención a los niños con </a:t>
            </a:r>
            <a:r>
              <a:rPr lang="es-ES" sz="2000" dirty="0" err="1" smtClean="0">
                <a:ea typeface="Arial" pitchFamily="34" charset="0"/>
                <a:cs typeface="Arial" pitchFamily="34" charset="0"/>
              </a:rPr>
              <a:t>n.e.e.</a:t>
            </a:r>
            <a:r>
              <a:rPr lang="es-ES" sz="2000" dirty="0" smtClean="0">
                <a:ea typeface="Arial" pitchFamily="34" charset="0"/>
                <a:cs typeface="Arial" pitchFamily="34" charset="0"/>
              </a:rPr>
              <a:t> en Cuba. La Habana, Cuba:</a:t>
            </a:r>
            <a:endParaRPr lang="es-ES" sz="2000" dirty="0" smtClean="0">
              <a:cs typeface="Arial" pitchFamily="34" charset="0"/>
            </a:endParaRPr>
          </a:p>
          <a:p>
            <a:pPr lvl="0" algn="just" eaLnBrk="0" fontAlgn="base" hangingPunct="0">
              <a:spcBef>
                <a:spcPct val="0"/>
              </a:spcBef>
              <a:spcAft>
                <a:spcPct val="0"/>
              </a:spcAft>
            </a:pPr>
            <a:r>
              <a:rPr lang="es-ES" sz="2000" dirty="0" smtClean="0">
                <a:ea typeface="Arial" pitchFamily="34" charset="0"/>
                <a:cs typeface="Arial" pitchFamily="34" charset="0"/>
              </a:rPr>
              <a:t>MINED.</a:t>
            </a:r>
          </a:p>
          <a:p>
            <a:pPr lvl="0" algn="just" eaLnBrk="0" fontAlgn="base" hangingPunct="0">
              <a:spcBef>
                <a:spcPct val="0"/>
              </a:spcBef>
              <a:spcAft>
                <a:spcPct val="0"/>
              </a:spcAft>
            </a:pPr>
            <a:endParaRPr lang="es-ES" sz="2000" dirty="0" smtClean="0">
              <a:cs typeface="Arial" pitchFamily="34" charset="0"/>
            </a:endParaRPr>
          </a:p>
          <a:p>
            <a:pPr lvl="0" algn="just" eaLnBrk="0" fontAlgn="base" hangingPunct="0">
              <a:spcBef>
                <a:spcPct val="0"/>
              </a:spcBef>
              <a:spcAft>
                <a:spcPct val="0"/>
              </a:spcAft>
            </a:pPr>
            <a:r>
              <a:rPr lang="es-ES" sz="2000" dirty="0" smtClean="0">
                <a:ea typeface="Arial" pitchFamily="34" charset="0"/>
                <a:cs typeface="Arial" pitchFamily="34" charset="0"/>
              </a:rPr>
              <a:t>Caballero, E. (Compilación). (2002). Diagnóstico y diversidad. La Habana, Cuba: Editorial Pueblo y Educación.</a:t>
            </a:r>
            <a:endParaRPr lang="es-ES" sz="2000" dirty="0" smtClean="0">
              <a:cs typeface="Arial" pitchFamily="34" charset="0"/>
            </a:endParaRPr>
          </a:p>
          <a:p>
            <a:pPr lvl="0" algn="just" eaLnBrk="0" fontAlgn="base" hangingPunct="0">
              <a:spcBef>
                <a:spcPct val="0"/>
              </a:spcBef>
              <a:spcAft>
                <a:spcPct val="0"/>
              </a:spcAft>
            </a:pPr>
            <a:r>
              <a:rPr lang="es-ES" sz="2000" dirty="0" smtClean="0">
                <a:ea typeface="Arial" pitchFamily="34" charset="0"/>
                <a:cs typeface="Arial" pitchFamily="34" charset="0"/>
              </a:rPr>
              <a:t>UNESCO. Educación Científica para Todos y Educación Ambiental. Recuperado el 11 de septiembre de 2016 en: </a:t>
            </a:r>
            <a:r>
              <a:rPr lang="es-ES" sz="2000" dirty="0" smtClean="0">
                <a:ea typeface="Arial" pitchFamily="34" charset="0"/>
                <a:cs typeface="Arial" pitchFamily="34" charset="0"/>
                <a:hlinkClick r:id="rId6"/>
              </a:rPr>
              <a:t>http://www.unesco.cl/educacion-cientifica-para-todos-y-educacion-ambiental/</a:t>
            </a:r>
            <a:endParaRPr lang="es-ES" sz="2000" dirty="0" smtClean="0">
              <a:ea typeface="Arial" pitchFamily="34" charset="0"/>
              <a:cs typeface="Arial" pitchFamily="34" charset="0"/>
            </a:endParaRPr>
          </a:p>
          <a:p>
            <a:pPr lvl="0" algn="just" eaLnBrk="0" fontAlgn="base" hangingPunct="0">
              <a:spcBef>
                <a:spcPct val="0"/>
              </a:spcBef>
              <a:spcAft>
                <a:spcPct val="0"/>
              </a:spcAft>
            </a:pPr>
            <a:endParaRPr lang="es-ES" sz="2000" dirty="0" smtClean="0">
              <a:cs typeface="Arial" pitchFamily="34" charset="0"/>
            </a:endParaRPr>
          </a:p>
          <a:p>
            <a:r>
              <a:rPr lang="es-ES" sz="2000" dirty="0" err="1" smtClean="0">
                <a:ea typeface="Arial" pitchFamily="34" charset="0"/>
                <a:cs typeface="Arial" pitchFamily="34" charset="0"/>
              </a:rPr>
              <a:t>llán</a:t>
            </a:r>
            <a:r>
              <a:rPr lang="es-ES" sz="2000" dirty="0" smtClean="0">
                <a:ea typeface="Arial" pitchFamily="34" charset="0"/>
                <a:cs typeface="Arial" pitchFamily="34" charset="0"/>
              </a:rPr>
              <a:t> N. (2001). ¿Por qué ahora la atención a la diversidad? </a:t>
            </a:r>
            <a:r>
              <a:rPr lang="en-US" sz="2000" dirty="0" smtClean="0">
                <a:ea typeface="Arial" pitchFamily="34" charset="0"/>
                <a:cs typeface="Arial" pitchFamily="34" charset="0"/>
              </a:rPr>
              <a:t>En: Bell R, </a:t>
            </a:r>
            <a:r>
              <a:rPr lang="en-US" sz="2000" dirty="0" err="1" smtClean="0">
                <a:ea typeface="Arial" pitchFamily="34" charset="0"/>
                <a:cs typeface="Arial" pitchFamily="34" charset="0"/>
              </a:rPr>
              <a:t>Musibay</a:t>
            </a:r>
            <a:r>
              <a:rPr lang="en-US" sz="2000" dirty="0" smtClean="0">
                <a:ea typeface="Arial" pitchFamily="34" charset="0"/>
                <a:cs typeface="Arial" pitchFamily="34" charset="0"/>
              </a:rPr>
              <a:t> I.</a:t>
            </a:r>
            <a:r>
              <a:rPr lang="es-ES" sz="2000" dirty="0" smtClean="0">
                <a:ea typeface="Arial" pitchFamily="34" charset="0"/>
                <a:cs typeface="Arial" pitchFamily="34" charset="0"/>
              </a:rPr>
              <a:t>Pedagogía y Diversidad. La Habana, Cuba: Casa Editora Abril. Educación.</a:t>
            </a:r>
          </a:p>
          <a:p>
            <a:r>
              <a:rPr lang="es-ES" sz="2000" dirty="0" smtClean="0"/>
              <a:t> </a:t>
            </a:r>
          </a:p>
          <a:p>
            <a:r>
              <a:rPr lang="es-ES" sz="2000" dirty="0" smtClean="0"/>
              <a:t>López,   R.(2000).  Educación   de   alumnos   con   necesidades   educativas  especiales. Fundamentos   y   actualidad. La Habana, Cuba: Editorial Pueblo </a:t>
            </a:r>
            <a:r>
              <a:rPr lang="es-ES" sz="2000" dirty="0" err="1" smtClean="0"/>
              <a:t>yEducación</a:t>
            </a:r>
            <a:r>
              <a:rPr lang="es-ES" sz="2000" dirty="0" smtClean="0"/>
              <a:t>.</a:t>
            </a:r>
          </a:p>
          <a:p>
            <a:endParaRPr lang="es-ES" sz="2000" dirty="0" smtClean="0"/>
          </a:p>
          <a:p>
            <a:r>
              <a:rPr lang="es-ES" sz="2000" dirty="0" smtClean="0"/>
              <a:t>Warnock, H. M. (1978). Necesidades educativas especiales. “Informe del Comité de Investigación </a:t>
            </a:r>
          </a:p>
          <a:p>
            <a:r>
              <a:rPr lang="es-ES" sz="2000" dirty="0" smtClean="0"/>
              <a:t>sobre la Educación de Niños y Jóvenes Deficientes“. En: Revista de Educación, (Número extraordinario)</a:t>
            </a:r>
          </a:p>
          <a:p>
            <a:pPr lvl="0" algn="just" eaLnBrk="0" fontAlgn="base" hangingPunct="0">
              <a:spcBef>
                <a:spcPct val="0"/>
              </a:spcBef>
              <a:spcAft>
                <a:spcPct val="0"/>
              </a:spcAft>
            </a:pPr>
            <a:endParaRPr lang="es-ES" dirty="0" smtClean="0">
              <a:latin typeface="Arial" pitchFamily="34" charset="0"/>
              <a:ea typeface="Arial" pitchFamily="34" charset="0"/>
              <a:cs typeface="Arial" pitchFamily="34" charset="0"/>
            </a:endParaRPr>
          </a:p>
          <a:p>
            <a:pPr lvl="0" algn="just" eaLnBrk="0" fontAlgn="base" hangingPunct="0">
              <a:spcBef>
                <a:spcPct val="0"/>
              </a:spcBef>
              <a:spcAft>
                <a:spcPct val="0"/>
              </a:spcAft>
            </a:pPr>
            <a:endParaRPr lang="es-ES" dirty="0" smtClean="0">
              <a:latin typeface="Arial" pitchFamily="34" charset="0"/>
              <a:cs typeface="Arial" pitchFamily="34" charset="0"/>
            </a:endParaRPr>
          </a:p>
        </p:txBody>
      </p:sp>
    </p:spTree>
    <p:extLst>
      <p:ext uri="{BB962C8B-B14F-4D97-AF65-F5344CB8AC3E}">
        <p14:creationId xmlns:p14="http://schemas.microsoft.com/office/powerpoint/2010/main" xmlns="" val="1139979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23392" y="1700808"/>
            <a:ext cx="4512501" cy="1008112"/>
          </a:xfrm>
          <a:prstGeom prst="roundRect">
            <a:avLst>
              <a:gd name="adj" fmla="val 25306"/>
            </a:avLst>
          </a:prstGeo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8100000" scaled="1"/>
            <a:tileRect/>
          </a:gra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2400" dirty="0">
                <a:solidFill>
                  <a:schemeClr val="tx1"/>
                </a:solidFill>
                <a:latin typeface="Arial" pitchFamily="34" charset="0"/>
                <a:ea typeface="Calibri" pitchFamily="34" charset="0"/>
                <a:cs typeface="Arial" pitchFamily="34" charset="0"/>
              </a:rPr>
              <a:t>La planificación </a:t>
            </a:r>
            <a:endParaRPr lang="es-ES" sz="24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8" name="7 Rectángulo redondeado"/>
          <p:cNvSpPr/>
          <p:nvPr/>
        </p:nvSpPr>
        <p:spPr>
          <a:xfrm>
            <a:off x="6960096" y="1700808"/>
            <a:ext cx="4512501" cy="1008112"/>
          </a:xfrm>
          <a:prstGeom prst="roundRect">
            <a:avLst>
              <a:gd name="adj" fmla="val 25306"/>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2400" dirty="0">
                <a:solidFill>
                  <a:schemeClr val="tx1"/>
                </a:solidFill>
                <a:latin typeface="Arial" pitchFamily="34" charset="0"/>
                <a:ea typeface="Calibri" pitchFamily="34" charset="0"/>
                <a:cs typeface="Arial" pitchFamily="34" charset="0"/>
              </a:rPr>
              <a:t>La dirección del proceso  enseñanza-aprendizaje </a:t>
            </a:r>
            <a:endParaRPr lang="es-ES" sz="24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6" name="5 Elipse"/>
          <p:cNvSpPr/>
          <p:nvPr/>
        </p:nvSpPr>
        <p:spPr>
          <a:xfrm>
            <a:off x="4463819" y="2996952"/>
            <a:ext cx="4013448" cy="1296144"/>
          </a:xfrm>
          <a:prstGeom prst="ellipse">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2400" dirty="0">
                <a:solidFill>
                  <a:schemeClr val="tx1"/>
                </a:solidFill>
                <a:latin typeface="Arial" pitchFamily="34" charset="0"/>
                <a:ea typeface="Calibri" pitchFamily="34" charset="0"/>
                <a:cs typeface="Arial" pitchFamily="34" charset="0"/>
              </a:rPr>
              <a:t>La organización</a:t>
            </a:r>
            <a:endParaRPr lang="es-ES" sz="2400" b="1" dirty="0">
              <a:ln w="19050">
                <a:solidFill>
                  <a:schemeClr val="tx2">
                    <a:tint val="1000"/>
                  </a:schemeClr>
                </a:solidFill>
                <a:prstDash val="solid"/>
              </a:ln>
              <a:solidFill>
                <a:schemeClr val="tx1"/>
              </a:solidFill>
              <a:effectLst>
                <a:outerShdw blurRad="50000" dist="50800" dir="7500000" algn="tl">
                  <a:srgbClr val="000000">
                    <a:shade val="5000"/>
                    <a:alpha val="35000"/>
                  </a:srgbClr>
                </a:outerShdw>
              </a:effectLst>
            </a:endParaRPr>
          </a:p>
        </p:txBody>
      </p:sp>
      <p:sp>
        <p:nvSpPr>
          <p:cNvPr id="10" name="9 Flecha izquierda, derecha y arriba"/>
          <p:cNvSpPr/>
          <p:nvPr/>
        </p:nvSpPr>
        <p:spPr>
          <a:xfrm rot="10800000">
            <a:off x="5212552" y="1873852"/>
            <a:ext cx="1670885" cy="1051092"/>
          </a:xfrm>
          <a:prstGeom prst="leftRightUpArrow">
            <a:avLst>
              <a:gd name="adj1" fmla="val 39162"/>
              <a:gd name="adj2" fmla="val 35079"/>
              <a:gd name="adj3" fmla="val 14921"/>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a:p>
        </p:txBody>
      </p:sp>
      <p:sp>
        <p:nvSpPr>
          <p:cNvPr id="11" name="10 Rectángulo redondeado"/>
          <p:cNvSpPr/>
          <p:nvPr/>
        </p:nvSpPr>
        <p:spPr>
          <a:xfrm>
            <a:off x="2332981" y="5229200"/>
            <a:ext cx="7584843" cy="1008112"/>
          </a:xfrm>
          <a:prstGeom prst="roundRect">
            <a:avLst>
              <a:gd name="adj" fmla="val 25306"/>
            </a:avLst>
          </a:prstGeom>
          <a:solidFill>
            <a:srgbClr val="FF3737"/>
          </a:solidFill>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2400" dirty="0">
                <a:solidFill>
                  <a:schemeClr val="tx1"/>
                </a:solidFill>
                <a:latin typeface="Arial" pitchFamily="34" charset="0"/>
                <a:ea typeface="Calibri" pitchFamily="34" charset="0"/>
                <a:cs typeface="Arial" pitchFamily="34" charset="0"/>
              </a:rPr>
              <a:t>El clima o ambiente de  la  institución y la  clase </a:t>
            </a:r>
            <a:endParaRPr lang="es-ES" sz="2400" b="1" dirty="0">
              <a:ln w="18415" cmpd="sng">
                <a:solidFill>
                  <a:srgbClr val="FFFFFF"/>
                </a:solidFill>
                <a:prstDash val="solid"/>
              </a:ln>
              <a:solidFill>
                <a:schemeClr val="tx1"/>
              </a:solidFill>
              <a:effectLst>
                <a:outerShdw blurRad="63500" dir="3600000" algn="tl" rotWithShape="0">
                  <a:srgbClr val="000000">
                    <a:alpha val="70000"/>
                  </a:srgbClr>
                </a:outerShdw>
              </a:effectLst>
            </a:endParaRPr>
          </a:p>
        </p:txBody>
      </p:sp>
      <p:sp>
        <p:nvSpPr>
          <p:cNvPr id="12" name="11 Flecha arriba y abajo"/>
          <p:cNvSpPr/>
          <p:nvPr/>
        </p:nvSpPr>
        <p:spPr>
          <a:xfrm>
            <a:off x="5615947" y="4365105"/>
            <a:ext cx="930704" cy="792088"/>
          </a:xfrm>
          <a:prstGeom prst="upDownArrow">
            <a:avLst>
              <a:gd name="adj1" fmla="val 50000"/>
              <a:gd name="adj2" fmla="val 32566"/>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a:p>
        </p:txBody>
      </p:sp>
      <p:sp>
        <p:nvSpPr>
          <p:cNvPr id="13" name="12 Flecha izquierda y arriba"/>
          <p:cNvSpPr/>
          <p:nvPr/>
        </p:nvSpPr>
        <p:spPr>
          <a:xfrm>
            <a:off x="9744405" y="2564904"/>
            <a:ext cx="1728192" cy="3528392"/>
          </a:xfrm>
          <a:prstGeom prst="leftUpArrow">
            <a:avLst>
              <a:gd name="adj1" fmla="val 33786"/>
              <a:gd name="adj2" fmla="val 31039"/>
              <a:gd name="adj3" fmla="val 18411"/>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a:p>
        </p:txBody>
      </p:sp>
      <p:sp>
        <p:nvSpPr>
          <p:cNvPr id="16" name="15 Flecha izquierda y arriba"/>
          <p:cNvSpPr/>
          <p:nvPr/>
        </p:nvSpPr>
        <p:spPr>
          <a:xfrm rot="5400000">
            <a:off x="-216706" y="3405001"/>
            <a:ext cx="3600403" cy="1920211"/>
          </a:xfrm>
          <a:prstGeom prst="leftUpArrow">
            <a:avLst>
              <a:gd name="adj1" fmla="val 33786"/>
              <a:gd name="adj2" fmla="val 31039"/>
              <a:gd name="adj3" fmla="val 18411"/>
            </a:avLst>
          </a:prstGeom>
          <a:solidFill>
            <a:srgbClr val="00B0F0"/>
          </a:soli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s-ES"/>
          </a:p>
        </p:txBody>
      </p:sp>
      <p:grpSp>
        <p:nvGrpSpPr>
          <p:cNvPr id="2" name="16 Grupo"/>
          <p:cNvGrpSpPr/>
          <p:nvPr/>
        </p:nvGrpSpPr>
        <p:grpSpPr>
          <a:xfrm>
            <a:off x="623392" y="548680"/>
            <a:ext cx="10849205" cy="738000"/>
            <a:chOff x="400052" y="3921489"/>
            <a:chExt cx="5600739" cy="738000"/>
          </a:xfrm>
          <a:solidFill>
            <a:schemeClr val="tx2">
              <a:lumMod val="75000"/>
            </a:schemeClr>
          </a:solidFill>
          <a:scene3d>
            <a:camera prst="orthographicFront">
              <a:rot lat="0" lon="0" rev="0"/>
            </a:camera>
            <a:lightRig rig="contrasting" dir="t">
              <a:rot lat="0" lon="0" rev="1200000"/>
            </a:lightRig>
          </a:scene3d>
        </p:grpSpPr>
        <p:sp>
          <p:nvSpPr>
            <p:cNvPr id="18" name="17 Rectángulo redondeado"/>
            <p:cNvSpPr/>
            <p:nvPr/>
          </p:nvSpPr>
          <p:spPr>
            <a:xfrm>
              <a:off x="400052" y="3921489"/>
              <a:ext cx="5600739" cy="738000"/>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alpha val="90000"/>
                <a:hueOff val="0"/>
                <a:satOff val="0"/>
                <a:lumOff val="0"/>
                <a:alphaOff val="-40000"/>
              </a:schemeClr>
            </a:effectRef>
            <a:fontRef idx="minor">
              <a:schemeClr val="lt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endPar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9" name="18 Rectángulo"/>
            <p:cNvSpPr/>
            <p:nvPr/>
          </p:nvSpPr>
          <p:spPr>
            <a:xfrm>
              <a:off x="436078" y="3957515"/>
              <a:ext cx="5528687" cy="665948"/>
            </a:xfrm>
            <a:prstGeom prst="rect">
              <a:avLst/>
            </a:prstGeom>
            <a:grpFill/>
            <a:sp3d/>
          </p:spPr>
          <p:style>
            <a:lnRef idx="0">
              <a:scrgbClr r="0" g="0" b="0"/>
            </a:lnRef>
            <a:fillRef idx="0">
              <a:scrgbClr r="0" g="0" b="0"/>
            </a:fillRef>
            <a:effectRef idx="0">
              <a:scrgbClr r="0" g="0" b="0"/>
            </a:effectRef>
            <a:fontRef idx="minor">
              <a:schemeClr val="lt1"/>
            </a:fontRef>
          </p:style>
          <p:txBody>
            <a:bodyPr lIns="211695" tIns="0" rIns="211695" bIns="0" spcCol="127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defTabSz="1111250" fontAlgn="auto">
                <a:lnSpc>
                  <a:spcPct val="90000"/>
                </a:lnSpc>
                <a:spcAft>
                  <a:spcPct val="35000"/>
                </a:spcAft>
                <a:defRPr/>
              </a:pPr>
              <a:r>
                <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Una Concepción de inclusión en una institución </a:t>
              </a:r>
              <a:r>
                <a:rPr lang="en-US" sz="2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educativa</a:t>
              </a:r>
              <a:r>
                <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provoca cambios  en   </a:t>
              </a: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770495" y="347265"/>
            <a:ext cx="6755641" cy="976923"/>
          </a:xfrm>
          <a:ln>
            <a:solidFill>
              <a:schemeClr val="accent1"/>
            </a:solidFill>
          </a:ln>
        </p:spPr>
        <p:txBody>
          <a:bodyPr>
            <a:normAutofit/>
          </a:bodyPr>
          <a:lstStyle/>
          <a:p>
            <a:pPr algn="ctr"/>
            <a:r>
              <a:rPr lang="es-ES" sz="4000" b="1" dirty="0">
                <a:ln w="0"/>
                <a:effectLst>
                  <a:outerShdw blurRad="38100" dist="19050" dir="2700000" algn="tl" rotWithShape="0">
                    <a:schemeClr val="dk1">
                      <a:alpha val="40000"/>
                    </a:schemeClr>
                  </a:outerShdw>
                </a:effectLst>
              </a:rPr>
              <a:t>Organización  </a:t>
            </a:r>
            <a:r>
              <a:rPr lang="es-ES" sz="4000" b="1" dirty="0" smtClean="0">
                <a:ln w="0"/>
                <a:effectLst>
                  <a:outerShdw blurRad="38100" dist="19050" dir="2700000" algn="tl" rotWithShape="0">
                    <a:schemeClr val="dk1">
                      <a:alpha val="40000"/>
                    </a:schemeClr>
                  </a:outerShdw>
                </a:effectLst>
              </a:rPr>
              <a:t>Escolar</a:t>
            </a:r>
            <a:endParaRPr lang="es-ES" sz="4000" b="1" dirty="0">
              <a:ln w="0"/>
              <a:effectLst>
                <a:outerShdw blurRad="38100" dist="19050" dir="2700000" algn="tl" rotWithShape="0">
                  <a:schemeClr val="dk1">
                    <a:alpha val="40000"/>
                  </a:schemeClr>
                </a:outerShdw>
              </a:effectLst>
            </a:endParaRPr>
          </a:p>
        </p:txBody>
      </p:sp>
      <p:sp>
        <p:nvSpPr>
          <p:cNvPr id="12" name="Subtítulo 2"/>
          <p:cNvSpPr txBox="1">
            <a:spLocks/>
          </p:cNvSpPr>
          <p:nvPr/>
        </p:nvSpPr>
        <p:spPr>
          <a:xfrm>
            <a:off x="428539" y="1989166"/>
            <a:ext cx="11334916" cy="3535334"/>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s-ES" sz="3200" dirty="0" smtClean="0">
                <a:ln w="0"/>
                <a:effectLst>
                  <a:outerShdw blurRad="38100" dist="19050" dir="2700000" algn="tl" rotWithShape="0">
                    <a:schemeClr val="dk1">
                      <a:alpha val="40000"/>
                    </a:schemeClr>
                  </a:outerShdw>
                </a:effectLst>
              </a:rPr>
              <a:t>   </a:t>
            </a:r>
            <a:r>
              <a:rPr lang="es-ES" sz="3200" dirty="0" smtClean="0">
                <a:ln w="0"/>
              </a:rPr>
              <a:t>La </a:t>
            </a:r>
            <a:r>
              <a:rPr lang="es-ES" sz="3200" dirty="0">
                <a:ln w="0"/>
              </a:rPr>
              <a:t>creación de espacios de trabajo compartidos. </a:t>
            </a:r>
          </a:p>
          <a:p>
            <a:r>
              <a:rPr lang="es-ES" sz="3200" dirty="0" smtClean="0">
                <a:ln w="0"/>
              </a:rPr>
              <a:t> </a:t>
            </a:r>
            <a:r>
              <a:rPr lang="es-ES" sz="3200" dirty="0">
                <a:ln w="0"/>
              </a:rPr>
              <a:t>Establecimiento de agrupamientos y horarios flexibles. </a:t>
            </a:r>
          </a:p>
          <a:p>
            <a:r>
              <a:rPr lang="es-ES" sz="3200" dirty="0" smtClean="0">
                <a:ln w="0"/>
              </a:rPr>
              <a:t> </a:t>
            </a:r>
            <a:r>
              <a:rPr lang="es-ES" sz="3200" dirty="0">
                <a:ln w="0"/>
              </a:rPr>
              <a:t>Espacios de atención individualizada. </a:t>
            </a:r>
          </a:p>
          <a:p>
            <a:r>
              <a:rPr lang="es-ES" sz="3200" dirty="0" smtClean="0">
                <a:ln w="0"/>
              </a:rPr>
              <a:t> </a:t>
            </a:r>
            <a:r>
              <a:rPr lang="es-ES" sz="3200" dirty="0">
                <a:ln w="0"/>
              </a:rPr>
              <a:t>Establecer normas y formas de trabajo. </a:t>
            </a:r>
          </a:p>
          <a:p>
            <a:r>
              <a:rPr lang="es-ES" sz="3200" dirty="0" smtClean="0">
                <a:ln w="0"/>
              </a:rPr>
              <a:t> Accesibilidad </a:t>
            </a:r>
            <a:r>
              <a:rPr lang="es-ES" sz="3200" dirty="0">
                <a:ln w="0"/>
              </a:rPr>
              <a:t>a espacios físicos y materiales. </a:t>
            </a:r>
          </a:p>
          <a:p>
            <a:r>
              <a:rPr lang="es-ES" sz="3200" dirty="0">
                <a:ln w="0"/>
              </a:rPr>
              <a:t> </a:t>
            </a:r>
            <a:r>
              <a:rPr lang="es-ES" sz="3200" dirty="0" smtClean="0">
                <a:ln w="0"/>
              </a:rPr>
              <a:t>Los </a:t>
            </a:r>
            <a:r>
              <a:rPr lang="es-ES" sz="3200" dirty="0">
                <a:ln w="0"/>
              </a:rPr>
              <a:t>recursos y apoyos que requiere cada educando. </a:t>
            </a:r>
          </a:p>
          <a:p>
            <a:pPr marL="0" indent="0">
              <a:buNone/>
            </a:pPr>
            <a:endParaRPr lang="es-ES" sz="3200" dirty="0">
              <a:ln w="0"/>
            </a:endParaRPr>
          </a:p>
        </p:txBody>
      </p:sp>
      <p:pic>
        <p:nvPicPr>
          <p:cNvPr id="6" name="Picture 2" descr="I:\II EDICION\diseño logo.png"/>
          <p:cNvPicPr>
            <a:picLocks noChangeAspect="1" noChangeArrowheads="1"/>
          </p:cNvPicPr>
          <p:nvPr/>
        </p:nvPicPr>
        <p:blipFill>
          <a:blip r:embed="rId2"/>
          <a:srcRect/>
          <a:stretch>
            <a:fillRect/>
          </a:stretch>
        </p:blipFill>
        <p:spPr bwMode="auto">
          <a:xfrm>
            <a:off x="327546" y="130151"/>
            <a:ext cx="1897318" cy="1512922"/>
          </a:xfrm>
          <a:prstGeom prst="rect">
            <a:avLst/>
          </a:prstGeom>
          <a:noFill/>
        </p:spPr>
      </p:pic>
      <p:pic>
        <p:nvPicPr>
          <p:cNvPr id="7"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9"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198734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770495" y="101601"/>
            <a:ext cx="7492621" cy="1290471"/>
          </a:xfrm>
          <a:ln>
            <a:solidFill>
              <a:schemeClr val="accent1"/>
            </a:solidFill>
          </a:ln>
        </p:spPr>
        <p:txBody>
          <a:bodyPr>
            <a:normAutofit/>
          </a:bodyPr>
          <a:lstStyle/>
          <a:p>
            <a:pPr algn="ctr"/>
            <a:r>
              <a:rPr lang="es-ES" sz="4000" b="1" dirty="0">
                <a:ln w="0"/>
              </a:rPr>
              <a:t>Las buenas prácticas inclusivas deben en cuenta: </a:t>
            </a:r>
          </a:p>
        </p:txBody>
      </p:sp>
      <p:sp>
        <p:nvSpPr>
          <p:cNvPr id="12" name="Subtítulo 2"/>
          <p:cNvSpPr txBox="1">
            <a:spLocks/>
          </p:cNvSpPr>
          <p:nvPr/>
        </p:nvSpPr>
        <p:spPr>
          <a:xfrm>
            <a:off x="477671" y="1596790"/>
            <a:ext cx="11162953" cy="5049671"/>
          </a:xfrm>
          <a:prstGeom prst="rect">
            <a:avLst/>
          </a:prstGeom>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n w="0"/>
              </a:rPr>
              <a:t>El uso de horarios </a:t>
            </a:r>
          </a:p>
          <a:p>
            <a:r>
              <a:rPr lang="es-ES" dirty="0">
                <a:ln w="0"/>
              </a:rPr>
              <a:t>La búsqueda y aplicación de un sistema alternativo de </a:t>
            </a:r>
            <a:r>
              <a:rPr lang="es-ES" dirty="0" smtClean="0">
                <a:ln w="0"/>
              </a:rPr>
              <a:t>comunicación.</a:t>
            </a:r>
            <a:endParaRPr lang="es-ES" dirty="0">
              <a:ln w="0"/>
            </a:endParaRPr>
          </a:p>
          <a:p>
            <a:r>
              <a:rPr lang="es-ES" dirty="0">
                <a:ln w="0"/>
              </a:rPr>
              <a:t> </a:t>
            </a:r>
            <a:r>
              <a:rPr lang="es-ES" dirty="0" smtClean="0">
                <a:ln w="0"/>
              </a:rPr>
              <a:t>La </a:t>
            </a:r>
            <a:r>
              <a:rPr lang="es-ES" dirty="0">
                <a:ln w="0"/>
              </a:rPr>
              <a:t>dinamización de textos usados en diferentes áreas con el objetivo de traducirlos a lenguajes facilitados, plásticos, musicales, gestuales, motores e incluso a otras creaciones verbales no </a:t>
            </a:r>
            <a:r>
              <a:rPr lang="es-ES" dirty="0" smtClean="0">
                <a:ln w="0"/>
              </a:rPr>
              <a:t>escritas.</a:t>
            </a:r>
            <a:endParaRPr lang="es-ES" dirty="0">
              <a:ln w="0"/>
            </a:endParaRPr>
          </a:p>
          <a:p>
            <a:r>
              <a:rPr lang="es-ES" dirty="0">
                <a:ln w="0"/>
              </a:rPr>
              <a:t> </a:t>
            </a:r>
            <a:r>
              <a:rPr lang="es-ES" dirty="0" smtClean="0">
                <a:ln w="0"/>
              </a:rPr>
              <a:t>Utilización </a:t>
            </a:r>
            <a:r>
              <a:rPr lang="es-ES" dirty="0">
                <a:ln w="0"/>
              </a:rPr>
              <a:t>de diferentes formas de agrupamiento y organización en el </a:t>
            </a:r>
            <a:r>
              <a:rPr lang="es-ES" dirty="0" smtClean="0">
                <a:ln w="0"/>
              </a:rPr>
              <a:t>aula.</a:t>
            </a:r>
            <a:endParaRPr lang="es-ES" dirty="0">
              <a:ln w="0"/>
            </a:endParaRPr>
          </a:p>
          <a:p>
            <a:r>
              <a:rPr lang="es-ES" dirty="0">
                <a:ln w="0"/>
              </a:rPr>
              <a:t> </a:t>
            </a:r>
            <a:r>
              <a:rPr lang="es-ES" dirty="0" smtClean="0">
                <a:ln w="0"/>
              </a:rPr>
              <a:t>Coherencia </a:t>
            </a:r>
            <a:r>
              <a:rPr lang="es-ES" dirty="0">
                <a:ln w="0"/>
              </a:rPr>
              <a:t>en la estructuración de tareas </a:t>
            </a:r>
            <a:r>
              <a:rPr lang="es-ES" dirty="0" smtClean="0">
                <a:ln w="0"/>
              </a:rPr>
              <a:t>pedagógicas.</a:t>
            </a:r>
            <a:endParaRPr lang="es-ES" dirty="0">
              <a:ln w="0"/>
            </a:endParaRPr>
          </a:p>
          <a:p>
            <a:r>
              <a:rPr lang="es-ES" dirty="0">
                <a:ln w="0"/>
              </a:rPr>
              <a:t> </a:t>
            </a:r>
            <a:r>
              <a:rPr lang="es-ES" dirty="0" smtClean="0">
                <a:ln w="0"/>
              </a:rPr>
              <a:t>Utilización </a:t>
            </a:r>
            <a:r>
              <a:rPr lang="es-ES" dirty="0">
                <a:ln w="0"/>
              </a:rPr>
              <a:t>de materiales concretos que sean interesantes y apropiados a la edad de los </a:t>
            </a:r>
            <a:r>
              <a:rPr lang="es-ES" dirty="0" smtClean="0">
                <a:ln w="0"/>
              </a:rPr>
              <a:t>escolares.</a:t>
            </a:r>
            <a:endParaRPr lang="es-ES" dirty="0">
              <a:ln w="0"/>
            </a:endParaRPr>
          </a:p>
          <a:p>
            <a:r>
              <a:rPr lang="es-ES" dirty="0" smtClean="0">
                <a:ln w="0"/>
              </a:rPr>
              <a:t>Presentar </a:t>
            </a:r>
            <a:r>
              <a:rPr lang="es-ES" dirty="0">
                <a:ln w="0"/>
              </a:rPr>
              <a:t>la información en secuencias </a:t>
            </a:r>
            <a:r>
              <a:rPr lang="es-ES" dirty="0" smtClean="0">
                <a:ln w="0"/>
              </a:rPr>
              <a:t>ordenadas</a:t>
            </a:r>
            <a:r>
              <a:rPr lang="es-ES" dirty="0" smtClean="0">
                <a:ln w="0"/>
                <a:solidFill>
                  <a:schemeClr val="accent6">
                    <a:lumMod val="50000"/>
                  </a:schemeClr>
                </a:solidFill>
                <a:effectLst>
                  <a:outerShdw blurRad="38100" dist="19050" dir="2700000" algn="tl" rotWithShape="0">
                    <a:schemeClr val="dk1">
                      <a:alpha val="40000"/>
                    </a:schemeClr>
                  </a:outerShdw>
                </a:effectLst>
              </a:rPr>
              <a:t>.</a:t>
            </a:r>
            <a:endParaRPr lang="es-ES"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I:\II EDICION\diseño logo.png"/>
          <p:cNvPicPr>
            <a:picLocks noChangeAspect="1" noChangeArrowheads="1"/>
          </p:cNvPicPr>
          <p:nvPr/>
        </p:nvPicPr>
        <p:blipFill>
          <a:blip r:embed="rId2"/>
          <a:srcRect/>
          <a:stretch>
            <a:fillRect/>
          </a:stretch>
        </p:blipFill>
        <p:spPr bwMode="auto">
          <a:xfrm>
            <a:off x="327546" y="130151"/>
            <a:ext cx="1897318" cy="1512922"/>
          </a:xfrm>
          <a:prstGeom prst="rect">
            <a:avLst/>
          </a:prstGeom>
          <a:noFill/>
        </p:spPr>
      </p:pic>
      <p:pic>
        <p:nvPicPr>
          <p:cNvPr id="7"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9"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2206099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ítulo 2"/>
          <p:cNvSpPr txBox="1">
            <a:spLocks/>
          </p:cNvSpPr>
          <p:nvPr/>
        </p:nvSpPr>
        <p:spPr>
          <a:xfrm>
            <a:off x="428539" y="1759814"/>
            <a:ext cx="11334916" cy="4698850"/>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n w="0"/>
              </a:rPr>
              <a:t>Reconocer los éxitos de los alumnos, con énfasis en los </a:t>
            </a:r>
            <a:r>
              <a:rPr lang="es-ES" dirty="0" smtClean="0">
                <a:ln w="0"/>
              </a:rPr>
              <a:t>logros.</a:t>
            </a:r>
            <a:endParaRPr lang="es-ES" dirty="0">
              <a:ln w="0"/>
            </a:endParaRPr>
          </a:p>
          <a:p>
            <a:r>
              <a:rPr lang="es-ES" dirty="0" smtClean="0">
                <a:ln w="0"/>
              </a:rPr>
              <a:t>Enseñar </a:t>
            </a:r>
            <a:r>
              <a:rPr lang="es-ES" dirty="0">
                <a:ln w="0"/>
              </a:rPr>
              <a:t>tareas que puedan ser transferidas a la vida </a:t>
            </a:r>
            <a:r>
              <a:rPr lang="es-ES" dirty="0" smtClean="0">
                <a:ln w="0"/>
              </a:rPr>
              <a:t>cotidiana. </a:t>
            </a:r>
            <a:endParaRPr lang="es-ES" dirty="0">
              <a:ln w="0"/>
            </a:endParaRPr>
          </a:p>
          <a:p>
            <a:r>
              <a:rPr lang="es-ES" dirty="0">
                <a:ln w="0"/>
              </a:rPr>
              <a:t> </a:t>
            </a:r>
            <a:r>
              <a:rPr lang="es-ES" dirty="0" smtClean="0">
                <a:ln w="0"/>
              </a:rPr>
              <a:t>Incorporar </a:t>
            </a:r>
            <a:r>
              <a:rPr lang="es-ES" dirty="0">
                <a:ln w="0"/>
              </a:rPr>
              <a:t>el tipo de ayuda más </a:t>
            </a:r>
            <a:r>
              <a:rPr lang="es-ES" dirty="0" smtClean="0">
                <a:ln w="0"/>
              </a:rPr>
              <a:t>adecuado.</a:t>
            </a:r>
            <a:endParaRPr lang="es-ES" dirty="0">
              <a:ln w="0"/>
            </a:endParaRPr>
          </a:p>
          <a:p>
            <a:r>
              <a:rPr lang="es-ES" dirty="0" smtClean="0">
                <a:ln w="0"/>
              </a:rPr>
              <a:t>Incorporación </a:t>
            </a:r>
            <a:r>
              <a:rPr lang="es-ES" dirty="0">
                <a:ln w="0"/>
              </a:rPr>
              <a:t>del contexto sociocultural, comunitario, geográfico y natural para desarrollar actividades </a:t>
            </a:r>
            <a:r>
              <a:rPr lang="es-ES" dirty="0" smtClean="0">
                <a:ln w="0"/>
              </a:rPr>
              <a:t>docentes.  </a:t>
            </a:r>
            <a:endParaRPr lang="es-ES" dirty="0">
              <a:ln w="0"/>
            </a:endParaRPr>
          </a:p>
          <a:p>
            <a:r>
              <a:rPr lang="es-ES" dirty="0" smtClean="0">
                <a:ln w="0"/>
              </a:rPr>
              <a:t>Introducir </a:t>
            </a:r>
            <a:r>
              <a:rPr lang="es-ES" dirty="0">
                <a:ln w="0"/>
              </a:rPr>
              <a:t>actividades individuales, alternativas o complementarias, para conseguir objetivos comunes al grupo de </a:t>
            </a:r>
            <a:r>
              <a:rPr lang="es-ES" dirty="0" smtClean="0">
                <a:ln w="0"/>
              </a:rPr>
              <a:t>referencia.</a:t>
            </a:r>
          </a:p>
          <a:p>
            <a:r>
              <a:rPr lang="es-ES" dirty="0" smtClean="0">
                <a:ln w="0"/>
              </a:rPr>
              <a:t> Diversificación curricular.</a:t>
            </a:r>
          </a:p>
          <a:p>
            <a:r>
              <a:rPr lang="es-ES" dirty="0" smtClean="0">
                <a:ln w="0"/>
              </a:rPr>
              <a:t>Adaptación curricular (adecuar, priorizar, temporalizar, introducir). Vinculación </a:t>
            </a:r>
            <a:r>
              <a:rPr lang="es-ES" dirty="0">
                <a:ln w="0"/>
              </a:rPr>
              <a:t>plena de la familia al proceso docente educativo. </a:t>
            </a:r>
          </a:p>
          <a:p>
            <a:pPr marL="0" indent="0">
              <a:buNone/>
            </a:pPr>
            <a:endParaRPr lang="es-ES" dirty="0">
              <a:ln w="0"/>
              <a:solidFill>
                <a:schemeClr val="accent6">
                  <a:lumMod val="50000"/>
                </a:schemeClr>
              </a:solidFill>
              <a:effectLst>
                <a:outerShdw blurRad="38100" dist="19050" dir="2700000" algn="tl" rotWithShape="0">
                  <a:schemeClr val="dk1">
                    <a:alpha val="40000"/>
                  </a:schemeClr>
                </a:outerShdw>
              </a:effectLst>
            </a:endParaRPr>
          </a:p>
        </p:txBody>
      </p:sp>
      <p:pic>
        <p:nvPicPr>
          <p:cNvPr id="6" name="Picture 2" descr="I:\II EDICION\diseño logo.png"/>
          <p:cNvPicPr>
            <a:picLocks noChangeAspect="1" noChangeArrowheads="1"/>
          </p:cNvPicPr>
          <p:nvPr/>
        </p:nvPicPr>
        <p:blipFill>
          <a:blip r:embed="rId2"/>
          <a:srcRect/>
          <a:stretch>
            <a:fillRect/>
          </a:stretch>
        </p:blipFill>
        <p:spPr bwMode="auto">
          <a:xfrm>
            <a:off x="327546" y="130151"/>
            <a:ext cx="1897318" cy="1512922"/>
          </a:xfrm>
          <a:prstGeom prst="rect">
            <a:avLst/>
          </a:prstGeom>
          <a:noFill/>
        </p:spPr>
      </p:pic>
      <p:pic>
        <p:nvPicPr>
          <p:cNvPr id="7"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9"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0" name="Título 7"/>
          <p:cNvSpPr>
            <a:spLocks noGrp="1"/>
          </p:cNvSpPr>
          <p:nvPr>
            <p:ph type="title"/>
          </p:nvPr>
        </p:nvSpPr>
        <p:spPr>
          <a:xfrm>
            <a:off x="2634018" y="183488"/>
            <a:ext cx="7792872" cy="976313"/>
          </a:xfrm>
          <a:ln>
            <a:solidFill>
              <a:schemeClr val="accent1"/>
            </a:solidFill>
          </a:ln>
        </p:spPr>
        <p:txBody>
          <a:bodyPr>
            <a:normAutofit fontScale="90000"/>
          </a:bodyPr>
          <a:lstStyle/>
          <a:p>
            <a:pPr algn="ctr"/>
            <a:r>
              <a:rPr lang="es-ES" sz="4000" b="1" dirty="0">
                <a:ln w="0"/>
              </a:rPr>
              <a:t>Las buenas prácticas inclusivas deben en cuenta: </a:t>
            </a:r>
          </a:p>
        </p:txBody>
      </p:sp>
    </p:spTree>
    <p:extLst>
      <p:ext uri="{BB962C8B-B14F-4D97-AF65-F5344CB8AC3E}">
        <p14:creationId xmlns:p14="http://schemas.microsoft.com/office/powerpoint/2010/main" xmlns="" val="11581614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6722" y="2047172"/>
            <a:ext cx="11327648" cy="4012442"/>
          </a:xfrm>
          <a:ln>
            <a:solidFill>
              <a:schemeClr val="accent1"/>
            </a:solidFill>
          </a:ln>
        </p:spPr>
        <p:txBody>
          <a:bodyPr>
            <a:normAutofit lnSpcReduction="10000"/>
          </a:bodyPr>
          <a:lstStyle/>
          <a:p>
            <a:pPr>
              <a:buNone/>
            </a:pPr>
            <a:r>
              <a:rPr lang="es-ES" dirty="0" smtClean="0"/>
              <a:t>   </a:t>
            </a:r>
            <a:r>
              <a:rPr lang="es-ES" sz="3200" dirty="0" smtClean="0"/>
              <a:t>La Educación  Especial cubanas juegan un importante rol en la dirección del proceso enseñanza -aprendizaje de educandos con necesidades educativas especiales, asociados o no a la discapacidad que se encuentran en los diferentes niveles educativos, </a:t>
            </a:r>
          </a:p>
          <a:p>
            <a:pPr>
              <a:buNone/>
            </a:pPr>
            <a:r>
              <a:rPr lang="es-ES" sz="3200" dirty="0" smtClean="0"/>
              <a:t>   Las  escuelas especiales  se reconocen como </a:t>
            </a:r>
            <a:r>
              <a:rPr lang="es-ES" sz="3200" i="1" dirty="0" smtClean="0">
                <a:solidFill>
                  <a:srgbClr val="FF0000"/>
                </a:solidFill>
              </a:rPr>
              <a:t>centros de recursos y apoyos</a:t>
            </a:r>
            <a:r>
              <a:rPr lang="es-ES" sz="3200" i="1" dirty="0" smtClean="0"/>
              <a:t>. D</a:t>
            </a:r>
            <a:r>
              <a:rPr lang="es-ES" sz="3200" dirty="0" smtClean="0"/>
              <a:t>ebe definir qué se necesita en términos de recursividad y apoyos educativos para atender la diversidad en cualquier contexto.</a:t>
            </a:r>
          </a:p>
          <a:p>
            <a:pPr>
              <a:buNone/>
            </a:pPr>
            <a:endParaRPr lang="es-ES" i="1" dirty="0" smtClean="0"/>
          </a:p>
          <a:p>
            <a:pPr>
              <a:buNone/>
            </a:pPr>
            <a:endParaRPr lang="es-ES" dirty="0"/>
          </a:p>
        </p:txBody>
      </p:sp>
      <p:pic>
        <p:nvPicPr>
          <p:cNvPr id="5" name="Picture 2" descr="I:\II EDICION\diseño logo.png"/>
          <p:cNvPicPr>
            <a:picLocks noChangeAspect="1" noChangeArrowheads="1"/>
          </p:cNvPicPr>
          <p:nvPr/>
        </p:nvPicPr>
        <p:blipFill>
          <a:blip r:embed="rId2"/>
          <a:srcRect/>
          <a:stretch>
            <a:fillRect/>
          </a:stretch>
        </p:blipFill>
        <p:spPr bwMode="auto">
          <a:xfrm>
            <a:off x="327546" y="130151"/>
            <a:ext cx="1897318" cy="1512922"/>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7"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n 121"/>
          <p:cNvPicPr>
            <a:picLocks noChangeAspect="1"/>
          </p:cNvPicPr>
          <p:nvPr/>
        </p:nvPicPr>
        <p:blipFill>
          <a:blip r:embed="rId2"/>
          <a:stretch>
            <a:fillRect/>
          </a:stretch>
        </p:blipFill>
        <p:spPr>
          <a:xfrm>
            <a:off x="466903" y="1364776"/>
            <a:ext cx="10696967" cy="5493223"/>
          </a:xfrm>
          <a:prstGeom prst="rect">
            <a:avLst/>
          </a:prstGeom>
        </p:spPr>
      </p:pic>
      <p:pic>
        <p:nvPicPr>
          <p:cNvPr id="4" name="Picture 2" descr="I:\II EDICION\diseño logo.png"/>
          <p:cNvPicPr>
            <a:picLocks noChangeAspect="1" noChangeArrowheads="1"/>
          </p:cNvPicPr>
          <p:nvPr/>
        </p:nvPicPr>
        <p:blipFill>
          <a:blip r:embed="rId3"/>
          <a:srcRect/>
          <a:stretch>
            <a:fillRect/>
          </a:stretch>
        </p:blipFill>
        <p:spPr bwMode="auto">
          <a:xfrm>
            <a:off x="327546" y="130151"/>
            <a:ext cx="1897318" cy="1261921"/>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7"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2341764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5745" y="2008911"/>
            <a:ext cx="10917382" cy="6617196"/>
          </a:xfrm>
          <a:prstGeom prst="rect">
            <a:avLst/>
          </a:prstGeom>
        </p:spPr>
        <p:txBody>
          <a:bodyPr wrap="square">
            <a:spAutoFit/>
          </a:bodyPr>
          <a:lstStyle/>
          <a:p>
            <a:pPr algn="just"/>
            <a:r>
              <a:rPr lang="es-ES" sz="2800" dirty="0" smtClean="0">
                <a:solidFill>
                  <a:srgbClr val="FF0000"/>
                </a:solidFill>
              </a:rPr>
              <a:t>“Acciones educativas intencionadas</a:t>
            </a:r>
            <a:r>
              <a:rPr lang="es-ES" sz="2800" dirty="0" smtClean="0"/>
              <a:t>, </a:t>
            </a:r>
            <a:r>
              <a:rPr lang="es-ES" sz="2800" u="sng" dirty="0" smtClean="0">
                <a:solidFill>
                  <a:srgbClr val="FF0000"/>
                </a:solidFill>
              </a:rPr>
              <a:t>en cualquier contexto</a:t>
            </a:r>
            <a:r>
              <a:rPr lang="es-ES" sz="2800" dirty="0" smtClean="0"/>
              <a:t>, </a:t>
            </a:r>
            <a:r>
              <a:rPr lang="es-ES" sz="2800" dirty="0" smtClean="0">
                <a:solidFill>
                  <a:srgbClr val="FF0000"/>
                </a:solidFill>
              </a:rPr>
              <a:t>que requieren del </a:t>
            </a:r>
            <a:r>
              <a:rPr lang="es-ES" sz="2800" u="sng" dirty="0" smtClean="0">
                <a:solidFill>
                  <a:srgbClr val="FF0000"/>
                </a:solidFill>
              </a:rPr>
              <a:t>empleo de recursos y apoyos </a:t>
            </a:r>
            <a:r>
              <a:rPr lang="es-ES" sz="2800" dirty="0" smtClean="0"/>
              <a:t>ajustados a las potencialidades, particularidades y singularidades de los educandos, sus familias y entornos, </a:t>
            </a:r>
            <a:r>
              <a:rPr lang="es-ES_tradnl" sz="2800" dirty="0" smtClean="0"/>
              <a:t>mediante las ayudas pedagógicas, didácticas, técnicas, materiales o servicios especializados, que aseguren el logro de los objetivos de la educación,</a:t>
            </a:r>
            <a:r>
              <a:rPr lang="es-ES" sz="2800" dirty="0" smtClean="0"/>
              <a:t>para alcanzar el </a:t>
            </a:r>
            <a:r>
              <a:rPr lang="es-ES_tradnl" sz="2800" dirty="0" smtClean="0"/>
              <a:t>máximo</a:t>
            </a:r>
            <a:r>
              <a:rPr lang="es-ES" sz="2800" dirty="0" smtClean="0"/>
              <a:t>desarrollo personal y social posible que le permita participar en la sociedad”. </a:t>
            </a:r>
          </a:p>
          <a:p>
            <a:pPr algn="just"/>
            <a:endParaRPr lang="es-ES" sz="2800" dirty="0" smtClean="0"/>
          </a:p>
          <a:p>
            <a:pPr algn="r"/>
            <a:endParaRPr lang="es-ES" sz="2800" dirty="0" smtClean="0"/>
          </a:p>
          <a:p>
            <a:pPr algn="r"/>
            <a:r>
              <a:rPr lang="es-ES" sz="2800" dirty="0" smtClean="0"/>
              <a:t> </a:t>
            </a:r>
          </a:p>
          <a:p>
            <a:pPr algn="just"/>
            <a:endParaRPr lang="es-ES" sz="1100" dirty="0" smtClean="0"/>
          </a:p>
          <a:p>
            <a:pPr algn="just"/>
            <a:endParaRPr lang="es-ES" sz="1100" dirty="0" smtClean="0"/>
          </a:p>
          <a:p>
            <a:pPr algn="just"/>
            <a:endParaRPr lang="es-ES" sz="1100" dirty="0" smtClean="0"/>
          </a:p>
          <a:p>
            <a:pPr algn="just"/>
            <a:r>
              <a:rPr lang="es-ES" sz="1100" dirty="0" smtClean="0"/>
              <a:t> </a:t>
            </a:r>
            <a:endParaRPr lang="es-ES" sz="1400" dirty="0" smtClean="0"/>
          </a:p>
          <a:p>
            <a:pPr algn="just"/>
            <a:r>
              <a:rPr lang="es-ES" b="1" dirty="0" smtClean="0"/>
              <a:t> </a:t>
            </a:r>
            <a:endParaRPr lang="es-ES" dirty="0" smtClean="0"/>
          </a:p>
          <a:p>
            <a:pPr algn="just"/>
            <a:r>
              <a:rPr lang="es-ES" b="1" dirty="0" smtClean="0"/>
              <a:t> </a:t>
            </a:r>
            <a:endParaRPr lang="es-ES" dirty="0" smtClean="0"/>
          </a:p>
          <a:p>
            <a:pPr algn="just"/>
            <a:r>
              <a:rPr lang="es-MX" b="1" dirty="0" smtClean="0"/>
              <a:t> </a:t>
            </a:r>
            <a:endParaRPr lang="es-ES" dirty="0" smtClean="0"/>
          </a:p>
          <a:p>
            <a:r>
              <a:rPr lang="es-MX" b="1" dirty="0" smtClean="0"/>
              <a:t> </a:t>
            </a:r>
            <a:endParaRPr lang="es-ES" dirty="0" smtClean="0"/>
          </a:p>
        </p:txBody>
      </p:sp>
      <p:sp>
        <p:nvSpPr>
          <p:cNvPr id="4" name="3 Rectángulo"/>
          <p:cNvSpPr/>
          <p:nvPr/>
        </p:nvSpPr>
        <p:spPr>
          <a:xfrm>
            <a:off x="3081712" y="1027534"/>
            <a:ext cx="5264326" cy="584775"/>
          </a:xfrm>
          <a:prstGeom prst="rect">
            <a:avLst/>
          </a:prstGeom>
          <a:ln w="38100">
            <a:solidFill>
              <a:srgbClr val="00B0F0"/>
            </a:solidFill>
          </a:ln>
        </p:spPr>
        <p:txBody>
          <a:bodyPr wrap="none">
            <a:spAutoFit/>
          </a:bodyPr>
          <a:lstStyle/>
          <a:p>
            <a:r>
              <a:rPr lang="es-ES" sz="3200" b="1" dirty="0" smtClean="0"/>
              <a:t>Atención educativa de calidad</a:t>
            </a:r>
            <a:endParaRPr lang="es-ES" sz="3200" dirty="0"/>
          </a:p>
        </p:txBody>
      </p:sp>
      <p:pic>
        <p:nvPicPr>
          <p:cNvPr id="5" name="Picture 2" descr="I:\II EDICION\diseño logo.png"/>
          <p:cNvPicPr>
            <a:picLocks noChangeAspect="1" noChangeArrowheads="1"/>
          </p:cNvPicPr>
          <p:nvPr/>
        </p:nvPicPr>
        <p:blipFill>
          <a:blip r:embed="rId2"/>
          <a:srcRect/>
          <a:stretch>
            <a:fillRect/>
          </a:stretch>
        </p:blipFill>
        <p:spPr bwMode="auto">
          <a:xfrm>
            <a:off x="327546" y="130151"/>
            <a:ext cx="1897318" cy="1261921"/>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82467" y="107793"/>
            <a:ext cx="610913" cy="789352"/>
          </a:xfrm>
          <a:prstGeom prst="rect">
            <a:avLst/>
          </a:prstGeom>
          <a:noFill/>
          <a:ln w="9525">
            <a:noFill/>
            <a:miter lim="800000"/>
            <a:headEnd/>
            <a:tailEnd/>
          </a:ln>
        </p:spPr>
      </p:pic>
      <p:sp>
        <p:nvSpPr>
          <p:cNvPr id="7" name="Rectangle 3"/>
          <p:cNvSpPr txBox="1">
            <a:spLocks noChangeArrowheads="1"/>
          </p:cNvSpPr>
          <p:nvPr/>
        </p:nvSpPr>
        <p:spPr bwMode="gray">
          <a:xfrm>
            <a:off x="10209768" y="950954"/>
            <a:ext cx="1982232" cy="81736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8" name="7 Rectángulo"/>
          <p:cNvSpPr/>
          <p:nvPr/>
        </p:nvSpPr>
        <p:spPr>
          <a:xfrm>
            <a:off x="609601" y="5602904"/>
            <a:ext cx="10945090" cy="861774"/>
          </a:xfrm>
          <a:prstGeom prst="rect">
            <a:avLst/>
          </a:prstGeom>
        </p:spPr>
        <p:txBody>
          <a:bodyPr wrap="square">
            <a:spAutoFit/>
          </a:bodyPr>
          <a:lstStyle/>
          <a:p>
            <a:pPr algn="just"/>
            <a:r>
              <a:rPr lang="es-ES" sz="1400" dirty="0" smtClean="0"/>
              <a:t>COLECTIVO DE AUTORES DEL CELAEE. OCTUBRE. 2017</a:t>
            </a:r>
          </a:p>
          <a:p>
            <a:pPr algn="just"/>
            <a:r>
              <a:rPr lang="es-ES" b="1" dirty="0" smtClean="0"/>
              <a:t>Resultado del Proyecto “Atención educativa a niños, adolescentes y jóvenes con NEE desde conceptos, contextos y prácticas desarrolladoras</a:t>
            </a:r>
            <a:endParaRPr lang="es-ES" dirty="0" smtClean="0"/>
          </a:p>
        </p:txBody>
      </p:sp>
    </p:spTree>
    <p:extLst>
      <p:ext uri="{BB962C8B-B14F-4D97-AF65-F5344CB8AC3E}">
        <p14:creationId xmlns:p14="http://schemas.microsoft.com/office/powerpoint/2010/main" xmlns="" val="3613180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668739" y="2047173"/>
            <a:ext cx="10951761" cy="3485725"/>
          </a:xfrm>
          <a:ln>
            <a:solidFill>
              <a:schemeClr val="accent1"/>
            </a:solidFill>
          </a:ln>
        </p:spPr>
        <p:txBody>
          <a:bodyPr>
            <a:normAutofit/>
          </a:bodyPr>
          <a:lstStyle/>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endParaRPr lang="es-US" b="1" i="1" dirty="0" smtClean="0">
              <a:solidFill>
                <a:srgbClr val="C00000"/>
              </a:solidFill>
              <a:latin typeface="Arial" pitchFamily="34" charset="0"/>
              <a:cs typeface="Arial" pitchFamily="34" charset="0"/>
            </a:endParaRPr>
          </a:p>
          <a:p>
            <a:pPr algn="ctr">
              <a:buFont typeface="Arial" pitchFamily="34" charset="0"/>
              <a:buNone/>
            </a:pPr>
            <a:r>
              <a:rPr lang="es-US" b="1" i="1" dirty="0" smtClean="0">
                <a:solidFill>
                  <a:srgbClr val="C00000"/>
                </a:solidFill>
                <a:latin typeface="Arial" pitchFamily="34" charset="0"/>
                <a:cs typeface="Arial" pitchFamily="34" charset="0"/>
              </a:rPr>
              <a:t> </a:t>
            </a:r>
            <a:r>
              <a:rPr lang="es-US" sz="6000" b="1" dirty="0" smtClean="0">
                <a:latin typeface="Arial" pitchFamily="34" charset="0"/>
                <a:cs typeface="Arial" pitchFamily="34" charset="0"/>
              </a:rPr>
              <a:t>¿QUÉ  SON LOS APOYOS? </a:t>
            </a:r>
          </a:p>
        </p:txBody>
      </p:sp>
      <p:pic>
        <p:nvPicPr>
          <p:cNvPr id="3"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4"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5"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86854" y="1883394"/>
            <a:ext cx="10549719" cy="4394579"/>
          </a:xfrm>
          <a:ln>
            <a:solidFill>
              <a:schemeClr val="accent1"/>
            </a:solidFill>
          </a:ln>
        </p:spPr>
        <p:txBody>
          <a:bodyPr>
            <a:normAutofit lnSpcReduction="10000"/>
          </a:bodyPr>
          <a:lstStyle/>
          <a:p>
            <a:pPr algn="just">
              <a:buNone/>
            </a:pPr>
            <a:r>
              <a:rPr lang="es-ES" dirty="0" smtClean="0"/>
              <a:t>   </a:t>
            </a:r>
            <a:r>
              <a:rPr lang="es-ES" sz="4000" b="1" dirty="0" smtClean="0"/>
              <a:t> </a:t>
            </a:r>
            <a:r>
              <a:rPr lang="es-ES" sz="4000" dirty="0" smtClean="0"/>
              <a:t>“</a:t>
            </a:r>
            <a:r>
              <a:rPr lang="es-ES" sz="4000" b="1" dirty="0" smtClean="0"/>
              <a:t>Son recursos </a:t>
            </a:r>
            <a:r>
              <a:rPr lang="es-ES" sz="4000" dirty="0" smtClean="0"/>
              <a:t>y </a:t>
            </a:r>
            <a:r>
              <a:rPr lang="es-ES" sz="4000" b="1" dirty="0" smtClean="0"/>
              <a:t>estrategias</a:t>
            </a:r>
            <a:r>
              <a:rPr lang="es-ES" sz="4000" dirty="0" smtClean="0"/>
              <a:t> destinadas a promover el desarrollo de la educación, los intereses  y el bienestar personal y a incrementar el funcionamiento individual, una adecuada aplicación de los apoyos puede mejorar las capacidades  funcionales de los educandos con necesidades educativas”.</a:t>
            </a:r>
          </a:p>
          <a:p>
            <a:pPr algn="r">
              <a:buNone/>
            </a:pPr>
            <a:r>
              <a:rPr lang="es-ES" sz="3200" dirty="0" smtClean="0"/>
              <a:t>Martínez, N.(2007) </a:t>
            </a:r>
            <a:endParaRPr lang="es-ES" sz="3200" dirty="0"/>
          </a:p>
        </p:txBody>
      </p:sp>
      <p:pic>
        <p:nvPicPr>
          <p:cNvPr id="6"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7"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8"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9" name="8 Rectángulo"/>
          <p:cNvSpPr/>
          <p:nvPr/>
        </p:nvSpPr>
        <p:spPr>
          <a:xfrm>
            <a:off x="4599296" y="1009934"/>
            <a:ext cx="2988859" cy="584775"/>
          </a:xfrm>
          <a:prstGeom prst="rect">
            <a:avLst/>
          </a:prstGeom>
        </p:spPr>
        <p:txBody>
          <a:bodyPr wrap="square">
            <a:spAutoFit/>
          </a:bodyPr>
          <a:lstStyle/>
          <a:p>
            <a:r>
              <a:rPr lang="es-ES" sz="3200" b="1" dirty="0" smtClean="0">
                <a:latin typeface="+mj-lt"/>
              </a:rPr>
              <a:t>Los  Apoyos</a:t>
            </a:r>
            <a:r>
              <a:rPr lang="es-ES" b="1" dirty="0" smtClean="0"/>
              <a:t> </a:t>
            </a:r>
            <a:endParaRPr lang="es-ES" b="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47916" y="191069"/>
            <a:ext cx="7574508" cy="1499619"/>
          </a:xfrm>
          <a:ln>
            <a:solidFill>
              <a:schemeClr val="accent1"/>
            </a:solidFill>
          </a:ln>
        </p:spPr>
        <p:txBody>
          <a:bodyPr>
            <a:normAutofit fontScale="90000"/>
          </a:bodyPr>
          <a:lstStyle/>
          <a:p>
            <a:pPr algn="just"/>
            <a:r>
              <a:rPr lang="es-ES" sz="3600" dirty="0" smtClean="0"/>
              <a:t>Según sean configurados para la práctica de acuerdo a quién y para qué los implemente en</a:t>
            </a:r>
            <a:r>
              <a:rPr lang="es-ES" dirty="0" smtClean="0"/>
              <a:t>:</a:t>
            </a:r>
            <a:endParaRPr lang="es-ES" dirty="0"/>
          </a:p>
        </p:txBody>
      </p:sp>
      <p:sp>
        <p:nvSpPr>
          <p:cNvPr id="3" name="2 Marcador de contenido"/>
          <p:cNvSpPr>
            <a:spLocks noGrp="1"/>
          </p:cNvSpPr>
          <p:nvPr>
            <p:ph idx="1"/>
          </p:nvPr>
        </p:nvSpPr>
        <p:spPr>
          <a:ln>
            <a:solidFill>
              <a:schemeClr val="accent1"/>
            </a:solidFill>
          </a:ln>
        </p:spPr>
        <p:txBody>
          <a:bodyPr>
            <a:normAutofit fontScale="92500"/>
          </a:bodyPr>
          <a:lstStyle/>
          <a:p>
            <a:r>
              <a:rPr lang="es-ES" b="1" dirty="0" smtClean="0"/>
              <a:t>De mediación </a:t>
            </a:r>
            <a:r>
              <a:rPr lang="es-ES" dirty="0" smtClean="0"/>
              <a:t>(directa sobre los educandos, se lleva a cabo la acción de apoyo).</a:t>
            </a:r>
          </a:p>
          <a:p>
            <a:r>
              <a:rPr lang="es-ES" dirty="0" smtClean="0"/>
              <a:t> </a:t>
            </a:r>
            <a:r>
              <a:rPr lang="es-ES" b="1" dirty="0" smtClean="0"/>
              <a:t>De asesoramiento </a:t>
            </a:r>
            <a:r>
              <a:rPr lang="es-ES" dirty="0" smtClean="0"/>
              <a:t>(dirigido a los agentes educativos, explica e informa a “otros” sobre lo que puede y debe hacerse).</a:t>
            </a:r>
          </a:p>
          <a:p>
            <a:r>
              <a:rPr lang="es-ES" b="1" dirty="0" smtClean="0"/>
              <a:t>De provisión de recursos </a:t>
            </a:r>
            <a:r>
              <a:rPr lang="es-ES" dirty="0" smtClean="0"/>
              <a:t>(facilita a “otros” los medios que deben ser usados).</a:t>
            </a:r>
          </a:p>
          <a:p>
            <a:r>
              <a:rPr lang="es-ES" b="1" dirty="0" smtClean="0"/>
              <a:t>De cooperación </a:t>
            </a:r>
            <a:r>
              <a:rPr lang="es-ES" dirty="0" smtClean="0"/>
              <a:t>(coopera con “otros” y de manera conjunta acometen la acción de apoyo).</a:t>
            </a:r>
          </a:p>
          <a:p>
            <a:r>
              <a:rPr lang="es-ES" dirty="0" smtClean="0"/>
              <a:t> </a:t>
            </a:r>
            <a:r>
              <a:rPr lang="es-ES" b="1" dirty="0" smtClean="0"/>
              <a:t>De formación/preparación </a:t>
            </a:r>
            <a:r>
              <a:rPr lang="es-ES" dirty="0" smtClean="0"/>
              <a:t>(contribuye al desarrollo en “otros” de conocimientos, habilidades y actitudes para realizar la acción de apoyo).</a:t>
            </a:r>
          </a:p>
          <a:p>
            <a:endParaRPr lang="es-ES" dirty="0"/>
          </a:p>
        </p:txBody>
      </p:sp>
      <p:pic>
        <p:nvPicPr>
          <p:cNvPr id="4"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I:\II EDICION\diseño logo.png"/>
          <p:cNvPicPr>
            <a:picLocks noChangeAspect="1" noChangeArrowheads="1"/>
          </p:cNvPicPr>
          <p:nvPr/>
        </p:nvPicPr>
        <p:blipFill>
          <a:blip r:embed="rId3"/>
          <a:srcRect/>
          <a:stretch>
            <a:fillRect/>
          </a:stretch>
        </p:blipFill>
        <p:spPr bwMode="auto">
          <a:xfrm>
            <a:off x="191344" y="0"/>
            <a:ext cx="2464610" cy="1643073"/>
          </a:xfrm>
          <a:prstGeom prst="rect">
            <a:avLst/>
          </a:prstGeom>
          <a:noFill/>
        </p:spPr>
      </p:pic>
      <p:pic>
        <p:nvPicPr>
          <p:cNvPr id="5"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6"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1" name="Título 1"/>
          <p:cNvSpPr txBox="1">
            <a:spLocks/>
          </p:cNvSpPr>
          <p:nvPr/>
        </p:nvSpPr>
        <p:spPr>
          <a:xfrm>
            <a:off x="2905521" y="365125"/>
            <a:ext cx="6770742" cy="1325563"/>
          </a:xfrm>
          <a:prstGeom prst="rect">
            <a:avLst/>
          </a:prstGeom>
          <a:ln>
            <a:solidFill>
              <a:schemeClr val="accent1"/>
            </a:solidFill>
          </a:ln>
        </p:spPr>
        <p:txBody>
          <a:bodyPr vert="horz" lIns="91440" tIns="45720" rIns="91440" bIns="45720" rtlCol="0" anchor="b">
            <a:normAutofit fontScale="37500" lnSpcReduction="20000"/>
          </a:bodyPr>
          <a:lstStyle/>
          <a:p>
            <a:pPr algn="ctr">
              <a:lnSpc>
                <a:spcPct val="90000"/>
              </a:lnSpc>
              <a:spcBef>
                <a:spcPct val="0"/>
              </a:spcBef>
            </a:pPr>
            <a:endParaRPr lang="es-ES_tradnl" sz="6000" b="1" dirty="0" smtClean="0"/>
          </a:p>
          <a:p>
            <a:pPr algn="ctr">
              <a:lnSpc>
                <a:spcPct val="90000"/>
              </a:lnSpc>
              <a:spcBef>
                <a:spcPct val="0"/>
              </a:spcBef>
            </a:pPr>
            <a:r>
              <a:rPr lang="es-ES_tradnl" sz="9600" b="1" dirty="0" smtClean="0"/>
              <a:t>Evaluación</a:t>
            </a:r>
            <a:r>
              <a:rPr lang="es-ES" sz="6000" b="1" dirty="0" smtClean="0"/>
              <a:t>  </a:t>
            </a:r>
          </a:p>
          <a:p>
            <a:pPr lvl="0" algn="ctr">
              <a:lnSpc>
                <a:spcPct val="90000"/>
              </a:lnSpc>
              <a:spcBef>
                <a:spcPct val="0"/>
              </a:spcBef>
            </a:pPr>
            <a:r>
              <a:rPr lang="es-ES" sz="6000" b="1" dirty="0" smtClean="0"/>
              <a:t>  </a:t>
            </a:r>
            <a:r>
              <a:rPr kumimoji="0" lang="es-ES" sz="6000" b="1" i="0" u="none" strike="noStrike" kern="1200" cap="none" spc="0" normalizeH="0" baseline="0" noProof="0" dirty="0" smtClean="0">
                <a:ln>
                  <a:noFill/>
                </a:ln>
                <a:solidFill>
                  <a:schemeClr val="tx1"/>
                </a:solidFill>
                <a:effectLst/>
                <a:uLnTx/>
                <a:uFillTx/>
                <a:latin typeface="+mj-lt"/>
                <a:ea typeface="+mj-ea"/>
                <a:cs typeface="+mj-cs"/>
              </a:rPr>
              <a:t/>
            </a:r>
            <a:br>
              <a:rPr kumimoji="0" lang="es-ES" sz="6000" b="1" i="0" u="none" strike="noStrike" kern="1200" cap="none" spc="0" normalizeH="0" baseline="0" noProof="0" dirty="0" smtClean="0">
                <a:ln>
                  <a:noFill/>
                </a:ln>
                <a:solidFill>
                  <a:schemeClr val="tx1"/>
                </a:solidFill>
                <a:effectLst/>
                <a:uLnTx/>
                <a:uFillTx/>
                <a:latin typeface="+mj-lt"/>
                <a:ea typeface="+mj-ea"/>
                <a:cs typeface="+mj-cs"/>
              </a:rPr>
            </a:br>
            <a:endParaRPr kumimoji="0" lang="es-ES_tradnl"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12" name="Marcador de contenido 2"/>
          <p:cNvSpPr txBox="1">
            <a:spLocks/>
          </p:cNvSpPr>
          <p:nvPr/>
        </p:nvSpPr>
        <p:spPr>
          <a:xfrm>
            <a:off x="354842" y="1815152"/>
            <a:ext cx="11597672" cy="4498561"/>
          </a:xfrm>
          <a:prstGeom prst="rect">
            <a:avLst/>
          </a:prstGeom>
          <a:ln>
            <a:solidFill>
              <a:schemeClr val="accent1"/>
            </a:solidFill>
          </a:ln>
        </p:spPr>
        <p:txBody>
          <a:bodyPr vert="horz" lIns="91440" tIns="45720" rIns="91440" bIns="45720" rtlCol="0">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_tradnl" sz="3500" b="0" i="0" u="none" strike="noStrike" kern="1200" cap="none" spc="0" normalizeH="0" baseline="0" noProof="0" dirty="0">
              <a:ln>
                <a:noFill/>
              </a:ln>
              <a:solidFill>
                <a:schemeClr val="tx1"/>
              </a:solidFill>
              <a:effectLst/>
              <a:uLnTx/>
              <a:uFillTx/>
              <a:latin typeface="+mn-lt"/>
              <a:ea typeface="+mn-ea"/>
              <a:cs typeface="+mn-cs"/>
            </a:endParaRPr>
          </a:p>
        </p:txBody>
      </p:sp>
      <p:sp>
        <p:nvSpPr>
          <p:cNvPr id="49154" name="Rectangle 2"/>
          <p:cNvSpPr>
            <a:spLocks noChangeArrowheads="1"/>
          </p:cNvSpPr>
          <p:nvPr/>
        </p:nvSpPr>
        <p:spPr bwMode="auto">
          <a:xfrm>
            <a:off x="434974" y="1712438"/>
            <a:ext cx="11586949"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s-ES" sz="2800" b="0" i="0" u="none" strike="noStrike" cap="none" normalizeH="0" baseline="0" dirty="0" smtClean="0">
                <a:ln>
                  <a:noFill/>
                </a:ln>
                <a:effectLst/>
                <a:ea typeface="Arial" pitchFamily="34" charset="0"/>
                <a:cs typeface="Arial" pitchFamily="34" charset="0"/>
              </a:rPr>
              <a:t>La evaluación se realizará de forma sistemática y continua. Se brindará especial atención a la participación activa y protagónica de los cursistas en los debates, reflexiones e intercambios de saberes, experiencias y vivencias sobre la base de los estudios independientes orientados</a:t>
            </a:r>
            <a:r>
              <a:rPr kumimoji="0" lang="es-ES" sz="2800" b="0" i="0" u="none" strike="noStrike" cap="none" normalizeH="0" baseline="0" dirty="0" smtClean="0">
                <a:ln>
                  <a:noFill/>
                </a:ln>
                <a:effectLst/>
                <a:ea typeface="Arial" pitchFamily="34" charset="0"/>
                <a:cs typeface="Arial" pitchFamily="34" charset="0"/>
              </a:rPr>
              <a:t>.</a:t>
            </a:r>
          </a:p>
          <a:p>
            <a:r>
              <a:rPr lang="es-ES" sz="2800" dirty="0" smtClean="0"/>
              <a:t>La </a:t>
            </a:r>
            <a:r>
              <a:rPr lang="es-ES" sz="2800" dirty="0" smtClean="0"/>
              <a:t>evaluación final se realizará a través de elaboración de una caracterización grupal y a partir de esta modelar una clase que evidencie los  siguientes aspectos:</a:t>
            </a:r>
          </a:p>
          <a:p>
            <a:pPr lvl="0">
              <a:buFont typeface="Wingdings" pitchFamily="2" charset="2"/>
              <a:buChar char="Ø"/>
            </a:pPr>
            <a:r>
              <a:rPr lang="es-ES" sz="2800" dirty="0" smtClean="0"/>
              <a:t>Métodos empleados  en la atención educativa a la diversidad </a:t>
            </a:r>
          </a:p>
          <a:p>
            <a:pPr lvl="0">
              <a:buFont typeface="Wingdings" pitchFamily="2" charset="2"/>
              <a:buChar char="Ø"/>
            </a:pPr>
            <a:r>
              <a:rPr lang="es-ES" sz="2800" dirty="0" smtClean="0"/>
              <a:t>Recursos didácticos empleados para la atención educativa a la diversidad </a:t>
            </a:r>
          </a:p>
          <a:p>
            <a:pPr lvl="0">
              <a:buFont typeface="Wingdings" pitchFamily="2" charset="2"/>
              <a:buChar char="Ø"/>
            </a:pPr>
            <a:r>
              <a:rPr lang="es-ES" sz="2800" dirty="0" smtClean="0"/>
              <a:t>Atención a las diferencias  individuales teniendo en cuenta la diversidad </a:t>
            </a:r>
          </a:p>
          <a:p>
            <a:pPr lvl="0">
              <a:buFont typeface="Wingdings" pitchFamily="2" charset="2"/>
              <a:buChar char="Ø"/>
            </a:pPr>
            <a:r>
              <a:rPr lang="es-ES" sz="2800" dirty="0" smtClean="0"/>
              <a:t>Actividades docentes en función de la atención educativa a la diversidad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effectLst/>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effectLst/>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effectLst/>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s-ES" sz="2800" b="0" i="0" u="none" strike="noStrike" cap="none" normalizeH="0" baseline="0" dirty="0" smtClean="0">
                <a:ln>
                  <a:noFill/>
                </a:ln>
                <a:effectLst/>
                <a:ea typeface="Arial" pitchFamily="34" charset="0"/>
                <a:cs typeface="Arial" pitchFamily="34" charset="0"/>
              </a:rPr>
              <a:t> </a:t>
            </a:r>
            <a:endParaRPr kumimoji="0" lang="es-E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3997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25085" y="391711"/>
            <a:ext cx="7410735" cy="857256"/>
          </a:xfrm>
          <a:ln>
            <a:solidFill>
              <a:schemeClr val="accent1"/>
            </a:solidFill>
          </a:ln>
        </p:spPr>
        <p:txBody>
          <a:bodyPr>
            <a:normAutofit fontScale="90000"/>
          </a:bodyPr>
          <a:lstStyle/>
          <a:p>
            <a:r>
              <a:rPr lang="es-ES" dirty="0" smtClean="0"/>
              <a:t/>
            </a:r>
            <a:br>
              <a:rPr lang="es-ES" dirty="0" smtClean="0"/>
            </a:br>
            <a:r>
              <a:rPr lang="es-ES" sz="3600" b="1" dirty="0" smtClean="0"/>
              <a:t>En la práctica educativa los apoyos pueden ser:</a:t>
            </a:r>
            <a:r>
              <a:rPr lang="es-ES" dirty="0" smtClean="0"/>
              <a:t/>
            </a:r>
            <a:br>
              <a:rPr lang="es-ES" dirty="0" smtClean="0"/>
            </a:br>
            <a:endParaRPr lang="es-ES" dirty="0"/>
          </a:p>
        </p:txBody>
      </p:sp>
      <p:sp>
        <p:nvSpPr>
          <p:cNvPr id="3" name="2 Marcador de contenido"/>
          <p:cNvSpPr>
            <a:spLocks noGrp="1"/>
          </p:cNvSpPr>
          <p:nvPr>
            <p:ph idx="1"/>
          </p:nvPr>
        </p:nvSpPr>
        <p:spPr>
          <a:xfrm>
            <a:off x="263237" y="1634836"/>
            <a:ext cx="11547804" cy="4982434"/>
          </a:xfrm>
          <a:ln>
            <a:solidFill>
              <a:schemeClr val="accent1"/>
            </a:solidFill>
          </a:ln>
        </p:spPr>
        <p:txBody>
          <a:bodyPr>
            <a:noAutofit/>
          </a:bodyPr>
          <a:lstStyle/>
          <a:p>
            <a:pPr>
              <a:buNone/>
            </a:pPr>
            <a:endParaRPr lang="es-ES" sz="2400" i="1" dirty="0" smtClean="0"/>
          </a:p>
          <a:p>
            <a:r>
              <a:rPr lang="es-ES" sz="3200" dirty="0" smtClean="0"/>
              <a:t>Personales ( logopeda, maestro de trabajo auditivo, psicopedagogo, rehabilitador físico, intérprete de la lengua de señas cubana, entre otros).</a:t>
            </a:r>
          </a:p>
          <a:p>
            <a:r>
              <a:rPr lang="es-ES" sz="3200" dirty="0" smtClean="0"/>
              <a:t> Materiales (ayudas técnicas  o tecnológicos, máquina Braille, visualizador del lenguaje, sillas, bastones, lupas, dispositivos personales amplificadores auditivos, implante coclear, bibliografías, medios de enseñanza específicos, dispositivos adaptadores, entre otros).</a:t>
            </a:r>
            <a:r>
              <a:rPr lang="pt-B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                                                Climent </a:t>
            </a:r>
            <a:r>
              <a:rPr lang="pt-B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Giné</a:t>
            </a:r>
            <a:r>
              <a:rPr lang="pt-B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 </a:t>
            </a:r>
            <a:r>
              <a:rPr lang="pt-B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giné</a:t>
            </a:r>
            <a:r>
              <a:rPr lang="pt-B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a:t>
            </a:r>
            <a:endParaRPr lang="es-ES" sz="3200" dirty="0" smtClean="0"/>
          </a:p>
          <a:p>
            <a:pPr>
              <a:buNone/>
            </a:pPr>
            <a:r>
              <a:rPr lang="es-ES" sz="3200" dirty="0" smtClean="0"/>
              <a:t> </a:t>
            </a:r>
          </a:p>
        </p:txBody>
      </p:sp>
      <p:pic>
        <p:nvPicPr>
          <p:cNvPr id="5" name="Picture 2" descr="I:\II EDICION\diseño logo.png"/>
          <p:cNvPicPr>
            <a:picLocks noChangeAspect="1" noChangeArrowheads="1"/>
          </p:cNvPicPr>
          <p:nvPr/>
        </p:nvPicPr>
        <p:blipFill>
          <a:blip r:embed="rId2"/>
          <a:srcRect/>
          <a:stretch>
            <a:fillRect/>
          </a:stretch>
        </p:blipFill>
        <p:spPr bwMode="auto">
          <a:xfrm>
            <a:off x="0" y="0"/>
            <a:ext cx="2464610" cy="1643073"/>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765586" y="39889"/>
            <a:ext cx="793574" cy="857256"/>
          </a:xfrm>
          <a:prstGeom prst="rect">
            <a:avLst/>
          </a:prstGeom>
          <a:noFill/>
          <a:ln w="9525">
            <a:noFill/>
            <a:miter lim="800000"/>
            <a:headEnd/>
            <a:tailEnd/>
          </a:ln>
        </p:spPr>
      </p:pic>
      <p:sp>
        <p:nvSpPr>
          <p:cNvPr id="7" name="Rectangle 3"/>
          <p:cNvSpPr txBox="1">
            <a:spLocks noChangeArrowheads="1"/>
          </p:cNvSpPr>
          <p:nvPr/>
        </p:nvSpPr>
        <p:spPr bwMode="gray">
          <a:xfrm>
            <a:off x="9874916" y="1000210"/>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56852" y="405362"/>
            <a:ext cx="7165073" cy="928694"/>
          </a:xfrm>
          <a:ln>
            <a:solidFill>
              <a:schemeClr val="accent1"/>
            </a:solidFill>
          </a:ln>
        </p:spPr>
        <p:txBody>
          <a:bodyPr>
            <a:normAutofit fontScale="90000"/>
          </a:bodyPr>
          <a:lstStyle/>
          <a:p>
            <a:r>
              <a:rPr lang="es-ES" dirty="0" smtClean="0"/>
              <a:t/>
            </a:r>
            <a:br>
              <a:rPr lang="es-ES" dirty="0" smtClean="0"/>
            </a:br>
            <a:r>
              <a:rPr lang="es-ES" sz="3600" b="1" dirty="0" smtClean="0"/>
              <a:t>En la práctica educativa los apoyos pueden ser:</a:t>
            </a:r>
            <a:r>
              <a:rPr lang="es-ES" dirty="0" smtClean="0"/>
              <a:t/>
            </a:r>
            <a:br>
              <a:rPr lang="es-ES" dirty="0" smtClean="0"/>
            </a:br>
            <a:endParaRPr lang="es-ES" dirty="0"/>
          </a:p>
        </p:txBody>
      </p:sp>
      <p:sp>
        <p:nvSpPr>
          <p:cNvPr id="3" name="2 Marcador de contenido"/>
          <p:cNvSpPr>
            <a:spLocks noGrp="1"/>
          </p:cNvSpPr>
          <p:nvPr>
            <p:ph idx="1"/>
          </p:nvPr>
        </p:nvSpPr>
        <p:spPr>
          <a:xfrm>
            <a:off x="380960" y="1721740"/>
            <a:ext cx="11525331" cy="5000660"/>
          </a:xfrm>
          <a:ln>
            <a:solidFill>
              <a:schemeClr val="accent1"/>
            </a:solidFill>
          </a:ln>
        </p:spPr>
        <p:txBody>
          <a:bodyPr>
            <a:noAutofit/>
          </a:bodyPr>
          <a:lstStyle/>
          <a:p>
            <a:pPr>
              <a:buNone/>
            </a:pPr>
            <a:endParaRPr lang="es-ES" sz="2400" dirty="0" smtClean="0"/>
          </a:p>
          <a:p>
            <a:r>
              <a:rPr lang="es-ES" sz="2400" dirty="0" smtClean="0"/>
              <a:t> </a:t>
            </a:r>
            <a:r>
              <a:rPr lang="es-ES" sz="3200" i="1" dirty="0" smtClean="0"/>
              <a:t>organizativos</a:t>
            </a:r>
            <a:r>
              <a:rPr lang="es-ES" sz="3200" dirty="0" smtClean="0"/>
              <a:t> (cuando la demanda exige cambios en la organización escolar de manera distinta a lo habitual, ya sea respecto a los agrupamientos, de los espacios, del tiempo, u otras)</a:t>
            </a:r>
          </a:p>
          <a:p>
            <a:pPr>
              <a:buNone/>
            </a:pPr>
            <a:endParaRPr lang="es-ES" sz="3200" dirty="0" smtClean="0"/>
          </a:p>
          <a:p>
            <a:r>
              <a:rPr lang="es-ES" sz="3200" dirty="0" smtClean="0"/>
              <a:t> </a:t>
            </a:r>
            <a:r>
              <a:rPr lang="es-ES" sz="3200" i="1" dirty="0" smtClean="0"/>
              <a:t>curriculares</a:t>
            </a:r>
            <a:r>
              <a:rPr lang="es-ES" sz="3200" dirty="0" smtClean="0"/>
              <a:t> (es cuando se requiere cualquier tipo de adaptación o modificación del currículo).</a:t>
            </a:r>
          </a:p>
          <a:p>
            <a:pPr>
              <a:buNone/>
            </a:pPr>
            <a:r>
              <a:rPr lang="pt-B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                                                                  Climent </a:t>
            </a:r>
            <a:r>
              <a:rPr lang="pt-B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Giné</a:t>
            </a:r>
            <a:r>
              <a:rPr lang="pt-B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 </a:t>
            </a:r>
            <a:r>
              <a:rPr lang="pt-B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giné</a:t>
            </a:r>
            <a:r>
              <a:rPr lang="pt-B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ook Antiqua" pitchFamily="18" charset="0"/>
                <a:cs typeface="Arial" charset="0"/>
              </a:rPr>
              <a:t>.</a:t>
            </a:r>
            <a:endParaRPr lang="es-ES" sz="3200" dirty="0" smtClean="0"/>
          </a:p>
          <a:p>
            <a:pPr>
              <a:buNone/>
            </a:pPr>
            <a:r>
              <a:rPr lang="es-ES" sz="3200" dirty="0" smtClean="0"/>
              <a:t> </a:t>
            </a:r>
            <a:endParaRPr lang="es-ES" sz="3200" b="1" dirty="0"/>
          </a:p>
        </p:txBody>
      </p:sp>
      <p:pic>
        <p:nvPicPr>
          <p:cNvPr id="5" name="Picture 2" descr="I:\II EDICION\diseño logo.png"/>
          <p:cNvPicPr>
            <a:picLocks noChangeAspect="1" noChangeArrowheads="1"/>
          </p:cNvPicPr>
          <p:nvPr/>
        </p:nvPicPr>
        <p:blipFill>
          <a:blip r:embed="rId2"/>
          <a:srcRect/>
          <a:stretch>
            <a:fillRect/>
          </a:stretch>
        </p:blipFill>
        <p:spPr bwMode="auto">
          <a:xfrm>
            <a:off x="0" y="0"/>
            <a:ext cx="2464610" cy="1643073"/>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820177" y="0"/>
            <a:ext cx="793574" cy="857256"/>
          </a:xfrm>
          <a:prstGeom prst="rect">
            <a:avLst/>
          </a:prstGeom>
          <a:noFill/>
          <a:ln w="9525">
            <a:noFill/>
            <a:miter lim="800000"/>
            <a:headEnd/>
            <a:tailEnd/>
          </a:ln>
        </p:spPr>
      </p:pic>
      <p:sp>
        <p:nvSpPr>
          <p:cNvPr id="7" name="Rectangle 3"/>
          <p:cNvSpPr txBox="1">
            <a:spLocks noChangeArrowheads="1"/>
          </p:cNvSpPr>
          <p:nvPr/>
        </p:nvSpPr>
        <p:spPr bwMode="gray">
          <a:xfrm>
            <a:off x="9874916" y="1000210"/>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184731" cy="369332"/>
          </a:xfrm>
          <a:prstGeom prst="rect">
            <a:avLst/>
          </a:prstGeom>
          <a:noFill/>
          <a:ln w="9525">
            <a:noFill/>
            <a:miter lim="800000"/>
            <a:headEnd/>
            <a:tailEnd/>
          </a:ln>
          <a:effectLst>
            <a:prstShdw prst="shdw11">
              <a:schemeClr val="bg2">
                <a:alpha val="50000"/>
              </a:schemeClr>
            </a:prstShdw>
          </a:effectLst>
        </p:spPr>
        <p:txBody>
          <a:bodyPr wrap="none" anchor="ctr">
            <a:spAutoFit/>
          </a:bodyPr>
          <a:lstStyle/>
          <a:p>
            <a:endParaRPr lang="es-ES"/>
          </a:p>
        </p:txBody>
      </p:sp>
      <p:sp>
        <p:nvSpPr>
          <p:cNvPr id="14340" name="Text Box 2"/>
          <p:cNvSpPr txBox="1">
            <a:spLocks noChangeArrowheads="1"/>
          </p:cNvSpPr>
          <p:nvPr/>
        </p:nvSpPr>
        <p:spPr bwMode="auto">
          <a:xfrm>
            <a:off x="8191500" y="6286501"/>
            <a:ext cx="3369733" cy="430213"/>
          </a:xfrm>
          <a:prstGeom prst="rect">
            <a:avLst/>
          </a:prstGeom>
          <a:noFill/>
          <a:ln w="9525">
            <a:noFill/>
            <a:miter lim="800000"/>
            <a:headEnd/>
            <a:tailEnd/>
          </a:ln>
        </p:spPr>
        <p:txBody>
          <a:bodyPr lIns="18000" tIns="10800" rIns="18000" bIns="10800"/>
          <a:lstStyle/>
          <a:p>
            <a:pPr algn="r"/>
            <a:endParaRPr lang="es-ES" sz="1200" dirty="0">
              <a:ea typeface="Calibri" pitchFamily="34" charset="0"/>
              <a:cs typeface="Arial" charset="0"/>
            </a:endParaRPr>
          </a:p>
          <a:p>
            <a:pPr algn="r"/>
            <a:r>
              <a:rPr lang="es-ES" sz="1200" dirty="0" smtClean="0">
                <a:ea typeface="Calibri" pitchFamily="34" charset="0"/>
                <a:cs typeface="Arial" charset="0"/>
              </a:rPr>
              <a:t>( :)</a:t>
            </a:r>
            <a:endParaRPr lang="es-ES" dirty="0">
              <a:ea typeface="Calibri" pitchFamily="34" charset="0"/>
              <a:cs typeface="Arial" charset="0"/>
            </a:endParaRPr>
          </a:p>
        </p:txBody>
      </p:sp>
      <p:sp>
        <p:nvSpPr>
          <p:cNvPr id="8" name="7 Rectángulo"/>
          <p:cNvSpPr/>
          <p:nvPr/>
        </p:nvSpPr>
        <p:spPr>
          <a:xfrm>
            <a:off x="374072" y="1246910"/>
            <a:ext cx="11568545" cy="4832092"/>
          </a:xfrm>
          <a:prstGeom prst="rect">
            <a:avLst/>
          </a:prstGeom>
          <a:ln w="38100">
            <a:solidFill>
              <a:srgbClr val="00B0F0"/>
            </a:solidFill>
          </a:ln>
        </p:spPr>
        <p:txBody>
          <a:bodyPr wrap="square">
            <a:spAutoFit/>
          </a:bodyPr>
          <a:lstStyle/>
          <a:p>
            <a:pPr algn="just"/>
            <a:r>
              <a:rPr lang="es-ES" sz="2800" dirty="0" smtClean="0">
                <a:latin typeface=" verdana"/>
                <a:ea typeface="Calibri" pitchFamily="34" charset="0"/>
                <a:cs typeface="Arial" charset="0"/>
              </a:rPr>
              <a:t>Son </a:t>
            </a:r>
            <a:r>
              <a:rPr lang="es-ES" sz="2800" b="1" dirty="0" smtClean="0">
                <a:solidFill>
                  <a:srgbClr val="FF0000"/>
                </a:solidFill>
                <a:latin typeface=" verdana"/>
                <a:ea typeface="Calibri" pitchFamily="34" charset="0"/>
                <a:cs typeface="Arial" charset="0"/>
              </a:rPr>
              <a:t>mediadores</a:t>
            </a:r>
            <a:r>
              <a:rPr lang="es-ES" sz="2800" dirty="0" smtClean="0">
                <a:latin typeface=" verdana"/>
                <a:ea typeface="Calibri" pitchFamily="34" charset="0"/>
                <a:cs typeface="Arial" charset="0"/>
              </a:rPr>
              <a:t> para el desarrollo y enriquecimiento del proceso de enseñanza - aprendizaje, que cualifican su dinámica desde las dimensiones</a:t>
            </a:r>
            <a:r>
              <a:rPr lang="es-ES" sz="2800" b="1" dirty="0" smtClean="0">
                <a:solidFill>
                  <a:srgbClr val="FF0000"/>
                </a:solidFill>
                <a:latin typeface=" verdana"/>
                <a:ea typeface="Calibri" pitchFamily="34" charset="0"/>
                <a:cs typeface="Arial" charset="0"/>
              </a:rPr>
              <a:t> formativa, individual, preventiva, correctiva y compensatoria</a:t>
            </a:r>
            <a:r>
              <a:rPr lang="es-ES" sz="2800" dirty="0" smtClean="0">
                <a:latin typeface=" verdana"/>
                <a:ea typeface="Calibri" pitchFamily="34" charset="0"/>
                <a:cs typeface="Arial" charset="0"/>
              </a:rPr>
              <a:t>, que expresan interacciones comunicativas concretas para el </a:t>
            </a:r>
            <a:r>
              <a:rPr lang="es-ES" sz="2800" b="1" dirty="0" smtClean="0">
                <a:solidFill>
                  <a:srgbClr val="FF0000"/>
                </a:solidFill>
                <a:latin typeface=" verdana"/>
                <a:ea typeface="Calibri" pitchFamily="34" charset="0"/>
                <a:cs typeface="Arial" charset="0"/>
              </a:rPr>
              <a:t>diseño y diversificación de la actuación del docente </a:t>
            </a:r>
            <a:r>
              <a:rPr lang="es-ES" sz="2800" dirty="0" smtClean="0">
                <a:latin typeface=" verdana"/>
                <a:ea typeface="Calibri" pitchFamily="34" charset="0"/>
                <a:cs typeface="Arial" charset="0"/>
              </a:rPr>
              <a:t>y su orientación operativa hacia la atención a la diversidad de alumnos que aprenden, que potencian la </a:t>
            </a:r>
            <a:r>
              <a:rPr lang="es-ES" sz="2800" b="1" dirty="0" smtClean="0">
                <a:solidFill>
                  <a:srgbClr val="FF0000"/>
                </a:solidFill>
                <a:latin typeface=" verdana"/>
                <a:ea typeface="Calibri" pitchFamily="34" charset="0"/>
                <a:cs typeface="Arial" charset="0"/>
              </a:rPr>
              <a:t>adecuación de la respuesta educativa a la situación de aprendizaje</a:t>
            </a:r>
            <a:r>
              <a:rPr lang="es-ES" sz="2800" dirty="0" smtClean="0">
                <a:latin typeface=" verdana"/>
                <a:ea typeface="Calibri" pitchFamily="34" charset="0"/>
                <a:cs typeface="Arial" charset="0"/>
              </a:rPr>
              <a:t>, con el fin de </a:t>
            </a:r>
            <a:r>
              <a:rPr lang="es-ES" sz="2800" b="1" dirty="0" smtClean="0">
                <a:solidFill>
                  <a:srgbClr val="FF0000"/>
                </a:solidFill>
                <a:latin typeface=" verdana"/>
                <a:ea typeface="Calibri" pitchFamily="34" charset="0"/>
                <a:cs typeface="Arial" charset="0"/>
              </a:rPr>
              <a:t>elevar la calidad y eficiencia de las acciones pedagógicas</a:t>
            </a:r>
            <a:r>
              <a:rPr lang="es-ES" sz="2800" dirty="0" smtClean="0">
                <a:latin typeface=" verdana"/>
                <a:ea typeface="Calibri" pitchFamily="34" charset="0"/>
                <a:cs typeface="Arial" charset="0"/>
              </a:rPr>
              <a:t>. </a:t>
            </a:r>
          </a:p>
          <a:p>
            <a:pPr algn="just"/>
            <a:endParaRPr lang="es-ES" sz="2800" dirty="0" smtClean="0">
              <a:latin typeface=" verdana"/>
              <a:ea typeface="Calibri" pitchFamily="34" charset="0"/>
              <a:cs typeface="Arial" charset="0"/>
            </a:endParaRPr>
          </a:p>
          <a:p>
            <a:pPr algn="r"/>
            <a:r>
              <a:rPr lang="es-ES" sz="2800" dirty="0" smtClean="0">
                <a:latin typeface=" verdana"/>
                <a:ea typeface="Calibri" pitchFamily="34" charset="0"/>
                <a:cs typeface="Arial" charset="0"/>
              </a:rPr>
              <a:t>Martínez, N (2017)</a:t>
            </a:r>
            <a:endParaRPr lang="es-ES" sz="2800" dirty="0">
              <a:latin typeface=" verdana"/>
              <a:ea typeface="Calibri" pitchFamily="34" charset="0"/>
              <a:cs typeface="Arial" charset="0"/>
            </a:endParaRPr>
          </a:p>
        </p:txBody>
      </p:sp>
      <p:sp>
        <p:nvSpPr>
          <p:cNvPr id="6" name="5 CuadroTexto"/>
          <p:cNvSpPr txBox="1"/>
          <p:nvPr/>
        </p:nvSpPr>
        <p:spPr>
          <a:xfrm>
            <a:off x="3214255" y="263225"/>
            <a:ext cx="7093527" cy="646331"/>
          </a:xfrm>
          <a:prstGeom prst="rect">
            <a:avLst/>
          </a:prstGeom>
          <a:noFill/>
        </p:spPr>
        <p:txBody>
          <a:bodyPr wrap="square" rtlCol="0">
            <a:spAutoFit/>
          </a:bodyPr>
          <a:lstStyle/>
          <a:p>
            <a:pPr algn="just"/>
            <a:r>
              <a:rPr lang="es-ES" sz="3600" dirty="0" smtClean="0">
                <a:latin typeface=" verdana"/>
              </a:rPr>
              <a:t>                Los Recursos </a:t>
            </a:r>
            <a:endParaRPr lang="es-ES" sz="3600" dirty="0">
              <a:latin typeface=" verdana"/>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a:stretch>
            <a:fillRect/>
          </a:stretch>
        </p:blipFill>
        <p:spPr bwMode="auto">
          <a:xfrm>
            <a:off x="192617" y="144464"/>
            <a:ext cx="6189133" cy="3355975"/>
          </a:xfrm>
          <a:prstGeom prst="rect">
            <a:avLst/>
          </a:prstGeom>
          <a:noFill/>
          <a:ln w="9525">
            <a:noFill/>
            <a:miter lim="800000"/>
            <a:headEnd/>
            <a:tailEnd/>
          </a:ln>
          <a:effectLst>
            <a:outerShdw algn="ctr" rotWithShape="0">
              <a:schemeClr val="bg2">
                <a:alpha val="50000"/>
              </a:schemeClr>
            </a:outerShdw>
          </a:effectLst>
        </p:spPr>
      </p:pic>
      <p:pic>
        <p:nvPicPr>
          <p:cNvPr id="135171" name="Picture 3"/>
          <p:cNvPicPr>
            <a:picLocks noChangeAspect="1" noChangeArrowheads="1"/>
          </p:cNvPicPr>
          <p:nvPr/>
        </p:nvPicPr>
        <p:blipFill>
          <a:blip r:embed="rId3"/>
          <a:srcRect/>
          <a:stretch>
            <a:fillRect/>
          </a:stretch>
        </p:blipFill>
        <p:spPr bwMode="auto">
          <a:xfrm>
            <a:off x="6764867" y="3500439"/>
            <a:ext cx="5427133" cy="3133725"/>
          </a:xfrm>
          <a:prstGeom prst="rect">
            <a:avLst/>
          </a:prstGeom>
          <a:noFill/>
          <a:ln w="9525">
            <a:noFill/>
            <a:miter lim="800000"/>
            <a:headEnd/>
            <a:tailEnd/>
          </a:ln>
          <a:effectLst>
            <a:outerShdw algn="ctr" rotWithShape="0">
              <a:schemeClr val="bg2">
                <a:alpha val="50000"/>
              </a:schemeClr>
            </a:outerShdw>
          </a:effectLst>
        </p:spPr>
      </p:pic>
      <p:pic>
        <p:nvPicPr>
          <p:cNvPr id="5" name="Picture 5" descr="DSCF2782"/>
          <p:cNvPicPr>
            <a:picLocks noChangeAspect="1" noChangeArrowheads="1"/>
          </p:cNvPicPr>
          <p:nvPr/>
        </p:nvPicPr>
        <p:blipFill>
          <a:blip r:embed="rId4"/>
          <a:srcRect/>
          <a:stretch>
            <a:fillRect/>
          </a:stretch>
        </p:blipFill>
        <p:spPr bwMode="auto">
          <a:xfrm>
            <a:off x="476251" y="3622675"/>
            <a:ext cx="5118100" cy="3021013"/>
          </a:xfrm>
          <a:prstGeom prst="rect">
            <a:avLst/>
          </a:prstGeom>
          <a:noFill/>
          <a:ln w="9525">
            <a:noFill/>
            <a:miter lim="800000"/>
            <a:headEnd/>
            <a:tailEnd/>
          </a:ln>
        </p:spPr>
      </p:pic>
      <p:pic>
        <p:nvPicPr>
          <p:cNvPr id="6" name="Picture 5" descr="recuerdos 061"/>
          <p:cNvPicPr>
            <a:picLocks noChangeAspect="1" noChangeArrowheads="1"/>
          </p:cNvPicPr>
          <p:nvPr/>
        </p:nvPicPr>
        <p:blipFill>
          <a:blip r:embed="rId5"/>
          <a:srcRect/>
          <a:stretch>
            <a:fillRect/>
          </a:stretch>
        </p:blipFill>
        <p:spPr bwMode="auto">
          <a:xfrm>
            <a:off x="6667501" y="357189"/>
            <a:ext cx="5092700" cy="3000375"/>
          </a:xfrm>
          <a:prstGeom prst="rect">
            <a:avLst/>
          </a:prstGeom>
          <a:noFill/>
          <a:ln w="9525">
            <a:noFill/>
            <a:miter lim="800000"/>
            <a:headEnd/>
            <a:tailEnd/>
          </a:ln>
        </p:spPr>
      </p:pic>
      <p:pic>
        <p:nvPicPr>
          <p:cNvPr id="7" name="Picture 2" descr="F:\P2172659.JPG"/>
          <p:cNvPicPr>
            <a:picLocks noChangeAspect="1" noChangeArrowheads="1"/>
          </p:cNvPicPr>
          <p:nvPr/>
        </p:nvPicPr>
        <p:blipFill>
          <a:blip r:embed="rId6"/>
          <a:srcRect/>
          <a:stretch>
            <a:fillRect/>
          </a:stretch>
        </p:blipFill>
        <p:spPr bwMode="auto">
          <a:xfrm>
            <a:off x="0" y="0"/>
            <a:ext cx="6477000" cy="3500438"/>
          </a:xfrm>
          <a:prstGeom prst="rect">
            <a:avLst/>
          </a:prstGeom>
          <a:noFill/>
          <a:ln w="9525">
            <a:noFill/>
            <a:miter lim="800000"/>
            <a:headEnd/>
            <a:tailEnd/>
          </a:ln>
        </p:spPr>
      </p:pic>
      <p:pic>
        <p:nvPicPr>
          <p:cNvPr id="10" name="Picture 4" descr="Imagen especia1"/>
          <p:cNvPicPr>
            <a:picLocks noChangeAspect="1" noChangeArrowheads="1"/>
          </p:cNvPicPr>
          <p:nvPr/>
        </p:nvPicPr>
        <p:blipFill>
          <a:blip r:embed="rId7"/>
          <a:srcRect/>
          <a:stretch>
            <a:fillRect/>
          </a:stretch>
        </p:blipFill>
        <p:spPr>
          <a:xfrm>
            <a:off x="6477003" y="3535765"/>
            <a:ext cx="5524539" cy="3322235"/>
          </a:xfrm>
          <a:prstGeom prst="rect">
            <a:avLst/>
          </a:prstGeom>
          <a:ln>
            <a:noFill/>
          </a:ln>
          <a:effectLst>
            <a:softEdge rad="112500"/>
          </a:effectLst>
        </p:spPr>
      </p:pic>
      <p:sp>
        <p:nvSpPr>
          <p:cNvPr id="18440" name="8 CuadroTexto"/>
          <p:cNvSpPr txBox="1">
            <a:spLocks noChangeArrowheads="1"/>
          </p:cNvSpPr>
          <p:nvPr/>
        </p:nvSpPr>
        <p:spPr bwMode="auto">
          <a:xfrm>
            <a:off x="3619501" y="0"/>
            <a:ext cx="4762500" cy="369888"/>
          </a:xfrm>
          <a:prstGeom prst="rect">
            <a:avLst/>
          </a:prstGeom>
          <a:solidFill>
            <a:schemeClr val="bg1"/>
          </a:solidFill>
          <a:ln w="9525">
            <a:solidFill>
              <a:schemeClr val="tx1"/>
            </a:solidFill>
            <a:miter lim="800000"/>
            <a:headEnd/>
            <a:tailEnd/>
          </a:ln>
        </p:spPr>
        <p:txBody>
          <a:bodyPr>
            <a:spAutoFit/>
          </a:bodyPr>
          <a:lstStyle/>
          <a:p>
            <a:pPr algn="ctr"/>
            <a:r>
              <a:rPr lang="es-ES" b="1"/>
              <a:t>RECURSOS PERSONALES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51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51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3517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p:stCondLst>
                              <p:cond delay="0"/>
                            </p:stCondLst>
                            <p:childTnLst>
                              <p:par>
                                <p:cTn id="34" presetID="9" presetClass="entr" presetSubtype="0" fill="hold" nodeType="afterEffect">
                                  <p:stCondLst>
                                    <p:cond delay="1000"/>
                                  </p:stCondLst>
                                  <p:childTnLst>
                                    <p:set>
                                      <p:cBhvr>
                                        <p:cTn id="35" dur="1" fill="hold">
                                          <p:stCondLst>
                                            <p:cond delay="0"/>
                                          </p:stCondLst>
                                        </p:cTn>
                                        <p:tgtEl>
                                          <p:spTgt spid="10"/>
                                        </p:tgtEl>
                                        <p:attrNameLst>
                                          <p:attrName>style.visibility</p:attrName>
                                        </p:attrNameLst>
                                      </p:cBhvr>
                                      <p:to>
                                        <p:strVal val="visible"/>
                                      </p:to>
                                    </p:set>
                                    <p:animEffect transition="in" filter="dissolv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endParaRPr lang="es-ES" smtClean="0"/>
          </a:p>
        </p:txBody>
      </p:sp>
      <p:pic>
        <p:nvPicPr>
          <p:cNvPr id="3" name="Picture 2"/>
          <p:cNvPicPr>
            <a:picLocks noChangeAspect="1" noChangeArrowheads="1"/>
          </p:cNvPicPr>
          <p:nvPr/>
        </p:nvPicPr>
        <p:blipFill>
          <a:blip r:embed="rId2"/>
          <a:srcRect/>
          <a:stretch>
            <a:fillRect/>
          </a:stretch>
        </p:blipFill>
        <p:spPr bwMode="auto">
          <a:xfrm>
            <a:off x="6096000" y="285750"/>
            <a:ext cx="5774267" cy="3214688"/>
          </a:xfrm>
          <a:prstGeom prst="rect">
            <a:avLst/>
          </a:prstGeom>
          <a:noFill/>
          <a:ln w="9525">
            <a:noFill/>
            <a:miter lim="800000"/>
            <a:headEnd/>
            <a:tailEnd/>
          </a:ln>
        </p:spPr>
      </p:pic>
      <p:pic>
        <p:nvPicPr>
          <p:cNvPr id="4" name="Picture 2"/>
          <p:cNvPicPr>
            <a:picLocks noChangeAspect="1" noChangeArrowheads="1"/>
          </p:cNvPicPr>
          <p:nvPr/>
        </p:nvPicPr>
        <p:blipFill>
          <a:blip r:embed="rId3"/>
          <a:srcRect/>
          <a:stretch>
            <a:fillRect/>
          </a:stretch>
        </p:blipFill>
        <p:spPr bwMode="auto">
          <a:xfrm>
            <a:off x="192617" y="144464"/>
            <a:ext cx="5712883" cy="3355975"/>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6381751" y="3857626"/>
            <a:ext cx="5619749" cy="2786063"/>
          </a:xfrm>
          <a:prstGeom prst="rect">
            <a:avLst/>
          </a:prstGeom>
          <a:noFill/>
          <a:ln w="9525">
            <a:noFill/>
            <a:miter lim="800000"/>
            <a:headEnd/>
            <a:tailEnd/>
          </a:ln>
        </p:spPr>
      </p:pic>
      <p:pic>
        <p:nvPicPr>
          <p:cNvPr id="31750" name="Picture 2"/>
          <p:cNvPicPr>
            <a:picLocks noChangeAspect="1" noChangeArrowheads="1"/>
          </p:cNvPicPr>
          <p:nvPr/>
        </p:nvPicPr>
        <p:blipFill>
          <a:blip r:embed="rId5"/>
          <a:srcRect/>
          <a:stretch>
            <a:fillRect/>
          </a:stretch>
        </p:blipFill>
        <p:spPr bwMode="auto">
          <a:xfrm>
            <a:off x="476251" y="3929063"/>
            <a:ext cx="5253567" cy="2286000"/>
          </a:xfrm>
          <a:prstGeom prst="rect">
            <a:avLst/>
          </a:prstGeom>
          <a:noFill/>
          <a:ln w="9525">
            <a:noFill/>
            <a:miter lim="800000"/>
            <a:headEnd/>
            <a:tailEnd/>
          </a:ln>
          <a:effectLst>
            <a:outerShdw algn="ctr" rotWithShape="0">
              <a:schemeClr val="bg2">
                <a:alpha val="50000"/>
              </a:schemeClr>
            </a:outerShdw>
          </a:effectLst>
        </p:spPr>
      </p:pic>
      <p:sp>
        <p:nvSpPr>
          <p:cNvPr id="19463" name="6 CuadroTexto"/>
          <p:cNvSpPr txBox="1">
            <a:spLocks noChangeArrowheads="1"/>
          </p:cNvSpPr>
          <p:nvPr/>
        </p:nvSpPr>
        <p:spPr bwMode="auto">
          <a:xfrm>
            <a:off x="3238501" y="0"/>
            <a:ext cx="5905500" cy="369888"/>
          </a:xfrm>
          <a:prstGeom prst="rect">
            <a:avLst/>
          </a:prstGeom>
          <a:solidFill>
            <a:schemeClr val="bg1"/>
          </a:solidFill>
          <a:ln w="9525">
            <a:solidFill>
              <a:schemeClr val="tx1"/>
            </a:solidFill>
            <a:miter lim="800000"/>
            <a:headEnd/>
            <a:tailEnd/>
          </a:ln>
        </p:spPr>
        <p:txBody>
          <a:bodyPr>
            <a:spAutoFit/>
          </a:bodyPr>
          <a:lstStyle/>
          <a:p>
            <a:r>
              <a:rPr lang="es-ES" b="1"/>
              <a:t>RECURSOS MATERIALES IMPRESOS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750"/>
                                        </p:tgtEl>
                                        <p:attrNameLst>
                                          <p:attrName>style.visibility</p:attrName>
                                        </p:attrNameLst>
                                      </p:cBhvr>
                                      <p:to>
                                        <p:strVal val="visible"/>
                                      </p:to>
                                    </p:set>
                                    <p:anim calcmode="lin" valueType="num">
                                      <p:cBhvr additive="base">
                                        <p:cTn id="23" dur="500" fill="hold"/>
                                        <p:tgtEl>
                                          <p:spTgt spid="31750"/>
                                        </p:tgtEl>
                                        <p:attrNameLst>
                                          <p:attrName>ppt_x</p:attrName>
                                        </p:attrNameLst>
                                      </p:cBhvr>
                                      <p:tavLst>
                                        <p:tav tm="0">
                                          <p:val>
                                            <p:strVal val="#ppt_x"/>
                                          </p:val>
                                        </p:tav>
                                        <p:tav tm="100000">
                                          <p:val>
                                            <p:strVal val="#ppt_x"/>
                                          </p:val>
                                        </p:tav>
                                      </p:tavLst>
                                    </p:anim>
                                    <p:anim calcmode="lin" valueType="num">
                                      <p:cBhvr additive="base">
                                        <p:cTn id="24"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381001" y="3500438"/>
            <a:ext cx="5617633" cy="3186112"/>
          </a:xfrm>
          <a:prstGeom prst="rect">
            <a:avLst/>
          </a:prstGeom>
          <a:noFill/>
          <a:ln w="9525">
            <a:noFill/>
            <a:miter lim="800000"/>
            <a:headEnd/>
            <a:tailEnd/>
          </a:ln>
        </p:spPr>
      </p:pic>
      <p:pic>
        <p:nvPicPr>
          <p:cNvPr id="20483" name="Picture 3"/>
          <p:cNvPicPr>
            <a:picLocks noChangeAspect="1" noChangeArrowheads="1"/>
          </p:cNvPicPr>
          <p:nvPr/>
        </p:nvPicPr>
        <p:blipFill>
          <a:blip r:embed="rId3"/>
          <a:srcRect/>
          <a:stretch>
            <a:fillRect/>
          </a:stretch>
        </p:blipFill>
        <p:spPr bwMode="auto">
          <a:xfrm>
            <a:off x="6286501" y="428626"/>
            <a:ext cx="5425017" cy="2798763"/>
          </a:xfrm>
          <a:prstGeom prst="rect">
            <a:avLst/>
          </a:prstGeom>
          <a:noFill/>
          <a:ln w="9525">
            <a:noFill/>
            <a:miter lim="800000"/>
            <a:headEnd/>
            <a:tailEnd/>
          </a:ln>
        </p:spPr>
      </p:pic>
      <p:pic>
        <p:nvPicPr>
          <p:cNvPr id="20484" name="Picture 3" descr="C:\Users\Luis\Desktop\nuevas\cubanos mambises.gif"/>
          <p:cNvPicPr>
            <a:picLocks noChangeAspect="1" noChangeArrowheads="1"/>
          </p:cNvPicPr>
          <p:nvPr/>
        </p:nvPicPr>
        <p:blipFill>
          <a:blip r:embed="rId4"/>
          <a:srcRect/>
          <a:stretch>
            <a:fillRect/>
          </a:stretch>
        </p:blipFill>
        <p:spPr bwMode="auto">
          <a:xfrm>
            <a:off x="222251" y="266701"/>
            <a:ext cx="5588000" cy="3019425"/>
          </a:xfrm>
          <a:prstGeom prst="rect">
            <a:avLst/>
          </a:prstGeom>
          <a:noFill/>
          <a:ln w="9525">
            <a:noFill/>
            <a:miter lim="800000"/>
            <a:headEnd/>
            <a:tailEnd/>
          </a:ln>
        </p:spPr>
      </p:pic>
      <p:pic>
        <p:nvPicPr>
          <p:cNvPr id="20485" name="Picture 2" descr="C:\Users\Luis\Desktop\nuevas\mambises.jpg"/>
          <p:cNvPicPr>
            <a:picLocks noChangeAspect="1" noChangeArrowheads="1"/>
          </p:cNvPicPr>
          <p:nvPr/>
        </p:nvPicPr>
        <p:blipFill>
          <a:blip r:embed="rId5"/>
          <a:srcRect/>
          <a:stretch>
            <a:fillRect/>
          </a:stretch>
        </p:blipFill>
        <p:spPr bwMode="auto">
          <a:xfrm>
            <a:off x="6572251" y="3429000"/>
            <a:ext cx="4684183" cy="3176588"/>
          </a:xfrm>
          <a:prstGeom prst="rect">
            <a:avLst/>
          </a:prstGeom>
          <a:noFill/>
          <a:ln w="9525">
            <a:noFill/>
            <a:miter lim="800000"/>
            <a:headEnd/>
            <a:tailEnd/>
          </a:ln>
        </p:spPr>
      </p:pic>
      <p:sp>
        <p:nvSpPr>
          <p:cNvPr id="20486" name="5 CuadroTexto"/>
          <p:cNvSpPr txBox="1">
            <a:spLocks noChangeArrowheads="1"/>
          </p:cNvSpPr>
          <p:nvPr/>
        </p:nvSpPr>
        <p:spPr bwMode="auto">
          <a:xfrm>
            <a:off x="4572000" y="3071814"/>
            <a:ext cx="2667000" cy="369887"/>
          </a:xfrm>
          <a:prstGeom prst="rect">
            <a:avLst/>
          </a:prstGeom>
          <a:solidFill>
            <a:schemeClr val="bg1"/>
          </a:solidFill>
          <a:ln w="9525">
            <a:solidFill>
              <a:schemeClr val="tx1"/>
            </a:solidFill>
            <a:miter lim="800000"/>
            <a:headEnd/>
            <a:tailEnd/>
          </a:ln>
        </p:spPr>
        <p:txBody>
          <a:bodyPr>
            <a:spAutoFit/>
          </a:bodyPr>
          <a:lstStyle/>
          <a:p>
            <a:pPr algn="ctr"/>
            <a:r>
              <a:rPr lang="es-ES"/>
              <a:t>LÁMINAS</a:t>
            </a:r>
          </a:p>
        </p:txBody>
      </p:sp>
      <p:sp>
        <p:nvSpPr>
          <p:cNvPr id="20487" name="6 CuadroTexto"/>
          <p:cNvSpPr txBox="1">
            <a:spLocks noChangeArrowheads="1"/>
          </p:cNvSpPr>
          <p:nvPr/>
        </p:nvSpPr>
        <p:spPr bwMode="auto">
          <a:xfrm>
            <a:off x="3238501" y="0"/>
            <a:ext cx="5905500" cy="369888"/>
          </a:xfrm>
          <a:prstGeom prst="rect">
            <a:avLst/>
          </a:prstGeom>
          <a:solidFill>
            <a:schemeClr val="bg1"/>
          </a:solidFill>
          <a:ln w="9525">
            <a:solidFill>
              <a:schemeClr val="tx1"/>
            </a:solidFill>
            <a:miter lim="800000"/>
            <a:headEnd/>
            <a:tailEnd/>
          </a:ln>
        </p:spPr>
        <p:txBody>
          <a:bodyPr>
            <a:spAutoFit/>
          </a:bodyPr>
          <a:lstStyle/>
          <a:p>
            <a:r>
              <a:rPr lang="es-ES" b="1"/>
              <a:t>RECURSOS MATERIALES IMPRESOS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857250"/>
            <a:ext cx="5835651" cy="4857750"/>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6000751" y="785813"/>
            <a:ext cx="5810249" cy="4857750"/>
          </a:xfrm>
          <a:prstGeom prst="rect">
            <a:avLst/>
          </a:prstGeom>
          <a:noFill/>
          <a:ln w="9525">
            <a:noFill/>
            <a:miter lim="800000"/>
            <a:headEnd/>
            <a:tailEnd/>
          </a:ln>
        </p:spPr>
      </p:pic>
      <p:pic>
        <p:nvPicPr>
          <p:cNvPr id="5" name="Picture 4"/>
          <p:cNvPicPr>
            <a:picLocks noChangeAspect="1" noChangeArrowheads="1"/>
          </p:cNvPicPr>
          <p:nvPr/>
        </p:nvPicPr>
        <p:blipFill>
          <a:blip r:embed="rId4"/>
          <a:srcRect/>
          <a:stretch>
            <a:fillRect/>
          </a:stretch>
        </p:blipFill>
        <p:spPr bwMode="auto">
          <a:xfrm>
            <a:off x="5429251" y="4643439"/>
            <a:ext cx="3143249" cy="2116137"/>
          </a:xfrm>
          <a:prstGeom prst="rect">
            <a:avLst/>
          </a:prstGeom>
          <a:noFill/>
          <a:ln w="9525">
            <a:noFill/>
            <a:miter lim="800000"/>
            <a:headEnd/>
            <a:tailEnd/>
          </a:ln>
          <a:effectLst>
            <a:prstShdw prst="shdw13" dist="53882" dir="13500000">
              <a:schemeClr val="bg2">
                <a:alpha val="50000"/>
              </a:schemeClr>
            </a:prstShdw>
          </a:effectLst>
        </p:spPr>
      </p:pic>
      <p:sp>
        <p:nvSpPr>
          <p:cNvPr id="21509" name="5 CuadroTexto"/>
          <p:cNvSpPr txBox="1">
            <a:spLocks noChangeArrowheads="1"/>
          </p:cNvSpPr>
          <p:nvPr/>
        </p:nvSpPr>
        <p:spPr bwMode="auto">
          <a:xfrm>
            <a:off x="571501" y="357189"/>
            <a:ext cx="9810751" cy="369887"/>
          </a:xfrm>
          <a:prstGeom prst="rect">
            <a:avLst/>
          </a:prstGeom>
          <a:solidFill>
            <a:schemeClr val="bg1"/>
          </a:solidFill>
          <a:ln w="9525">
            <a:solidFill>
              <a:schemeClr val="tx1"/>
            </a:solidFill>
            <a:miter lim="800000"/>
            <a:headEnd/>
            <a:tailEnd/>
          </a:ln>
        </p:spPr>
        <p:txBody>
          <a:bodyPr>
            <a:spAutoFit/>
          </a:bodyPr>
          <a:lstStyle/>
          <a:p>
            <a:r>
              <a:rPr lang="es-ES" b="1"/>
              <a:t>RECURSOS MATERIALES  AUDIO VISUALES/ INTERACTIVOS</a:t>
            </a:r>
          </a:p>
        </p:txBody>
      </p:sp>
      <p:sp>
        <p:nvSpPr>
          <p:cNvPr id="21510" name="5 CuadroTexto"/>
          <p:cNvSpPr txBox="1">
            <a:spLocks noChangeArrowheads="1"/>
          </p:cNvSpPr>
          <p:nvPr/>
        </p:nvSpPr>
        <p:spPr bwMode="auto">
          <a:xfrm>
            <a:off x="4572000" y="3071814"/>
            <a:ext cx="2667000" cy="369887"/>
          </a:xfrm>
          <a:prstGeom prst="rect">
            <a:avLst/>
          </a:prstGeom>
          <a:solidFill>
            <a:schemeClr val="bg1"/>
          </a:solidFill>
          <a:ln w="9525">
            <a:solidFill>
              <a:schemeClr val="tx1"/>
            </a:solidFill>
            <a:miter lim="800000"/>
            <a:headEnd/>
            <a:tailEnd/>
          </a:ln>
        </p:spPr>
        <p:txBody>
          <a:bodyPr>
            <a:spAutoFit/>
          </a:bodyPr>
          <a:lstStyle/>
          <a:p>
            <a:pPr algn="ctr"/>
            <a:r>
              <a:rPr lang="es-ES"/>
              <a:t>PELÍCULAS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9" descr="Secreto Lect"/>
          <p:cNvPicPr>
            <a:picLocks noChangeAspect="1" noChangeArrowheads="1"/>
          </p:cNvPicPr>
          <p:nvPr/>
        </p:nvPicPr>
        <p:blipFill>
          <a:blip r:embed="rId2"/>
          <a:srcRect/>
          <a:stretch>
            <a:fillRect/>
          </a:stretch>
        </p:blipFill>
        <p:spPr bwMode="auto">
          <a:xfrm>
            <a:off x="381001" y="3548064"/>
            <a:ext cx="6000751" cy="3095625"/>
          </a:xfrm>
          <a:prstGeom prst="rect">
            <a:avLst/>
          </a:prstGeom>
          <a:noFill/>
          <a:ln w="9525">
            <a:noFill/>
            <a:miter lim="800000"/>
            <a:headEnd/>
            <a:tailEnd/>
          </a:ln>
        </p:spPr>
      </p:pic>
      <p:pic>
        <p:nvPicPr>
          <p:cNvPr id="22531" name="Imagen 10" descr="Carta Martí"/>
          <p:cNvPicPr>
            <a:picLocks noChangeAspect="1" noChangeArrowheads="1"/>
          </p:cNvPicPr>
          <p:nvPr/>
        </p:nvPicPr>
        <p:blipFill>
          <a:blip r:embed="rId3"/>
          <a:srcRect/>
          <a:stretch>
            <a:fillRect/>
          </a:stretch>
        </p:blipFill>
        <p:spPr bwMode="auto">
          <a:xfrm>
            <a:off x="5346701" y="285750"/>
            <a:ext cx="6559551" cy="3071813"/>
          </a:xfrm>
          <a:prstGeom prst="rect">
            <a:avLst/>
          </a:prstGeom>
          <a:noFill/>
          <a:ln w="9525">
            <a:noFill/>
            <a:miter lim="800000"/>
            <a:headEnd/>
            <a:tailEnd/>
          </a:ln>
        </p:spPr>
      </p:pic>
      <p:sp>
        <p:nvSpPr>
          <p:cNvPr id="22532" name="6 CuadroTexto"/>
          <p:cNvSpPr txBox="1">
            <a:spLocks noChangeArrowheads="1"/>
          </p:cNvSpPr>
          <p:nvPr/>
        </p:nvSpPr>
        <p:spPr bwMode="auto">
          <a:xfrm>
            <a:off x="7143751" y="5786438"/>
            <a:ext cx="3333749" cy="800100"/>
          </a:xfrm>
          <a:prstGeom prst="rect">
            <a:avLst/>
          </a:prstGeom>
          <a:noFill/>
          <a:ln w="9525">
            <a:solidFill>
              <a:schemeClr val="tx1"/>
            </a:solidFill>
            <a:miter lim="800000"/>
            <a:headEnd/>
            <a:tailEnd/>
          </a:ln>
        </p:spPr>
        <p:txBody>
          <a:bodyPr>
            <a:spAutoFit/>
          </a:bodyPr>
          <a:lstStyle/>
          <a:p>
            <a:pPr algn="ctr">
              <a:spcBef>
                <a:spcPts val="600"/>
              </a:spcBef>
              <a:spcAft>
                <a:spcPts val="600"/>
              </a:spcAft>
            </a:pPr>
            <a:r>
              <a:rPr lang="es-ES" b="1"/>
              <a:t>SOFTWARE </a:t>
            </a:r>
          </a:p>
          <a:p>
            <a:pPr algn="ctr">
              <a:spcBef>
                <a:spcPts val="600"/>
              </a:spcBef>
              <a:spcAft>
                <a:spcPts val="600"/>
              </a:spcAft>
            </a:pPr>
            <a:r>
              <a:rPr lang="es-ES" b="1"/>
              <a:t>EL NAVEGANTE</a:t>
            </a:r>
          </a:p>
        </p:txBody>
      </p:sp>
      <p:pic>
        <p:nvPicPr>
          <p:cNvPr id="134148" name="Picture 4"/>
          <p:cNvPicPr>
            <a:picLocks noChangeAspect="1" noChangeArrowheads="1"/>
          </p:cNvPicPr>
          <p:nvPr/>
        </p:nvPicPr>
        <p:blipFill>
          <a:blip r:embed="rId4"/>
          <a:srcRect/>
          <a:stretch>
            <a:fillRect/>
          </a:stretch>
        </p:blipFill>
        <p:spPr bwMode="auto">
          <a:xfrm>
            <a:off x="6858005" y="4286257"/>
            <a:ext cx="4878909" cy="1202303"/>
          </a:xfrm>
          <a:prstGeom prst="rect">
            <a:avLst/>
          </a:prstGeom>
          <a:solidFill>
            <a:schemeClr val="bg1">
              <a:lumMod val="95000"/>
            </a:schemeClr>
          </a:solidFill>
          <a:ln w="9525">
            <a:noFill/>
            <a:miter lim="800000"/>
            <a:headEnd/>
            <a:tailEnd/>
          </a:ln>
          <a:effectLst>
            <a:prstShdw prst="shdw11">
              <a:schemeClr val="bg2">
                <a:alpha val="50000"/>
              </a:schemeClr>
            </a:prstShdw>
          </a:effectLst>
          <a:scene3d>
            <a:camera prst="orthographicFront"/>
            <a:lightRig rig="threePt" dir="t"/>
          </a:scene3d>
          <a:sp3d extrusionH="76200" contourW="12700">
            <a:extrusionClr>
              <a:schemeClr val="bg1"/>
            </a:extrusionClr>
            <a:contourClr>
              <a:schemeClr val="bg1"/>
            </a:contourClr>
          </a:sp3d>
        </p:spPr>
      </p:pic>
      <p:pic>
        <p:nvPicPr>
          <p:cNvPr id="35846" name="Picture 5"/>
          <p:cNvPicPr>
            <a:picLocks noChangeAspect="1" noChangeArrowheads="1"/>
          </p:cNvPicPr>
          <p:nvPr/>
        </p:nvPicPr>
        <p:blipFill>
          <a:blip r:embed="rId5"/>
          <a:srcRect/>
          <a:stretch>
            <a:fillRect/>
          </a:stretch>
        </p:blipFill>
        <p:spPr bwMode="auto">
          <a:xfrm>
            <a:off x="192617" y="144463"/>
            <a:ext cx="2861733" cy="1641475"/>
          </a:xfrm>
          <a:prstGeom prst="rect">
            <a:avLst/>
          </a:prstGeom>
          <a:noFill/>
          <a:ln w="9525">
            <a:noFill/>
            <a:miter lim="800000"/>
            <a:headEnd/>
            <a:tailEnd/>
          </a:ln>
          <a:effectLst>
            <a:outerShdw algn="ctr" rotWithShape="0">
              <a:schemeClr val="bg2">
                <a:alpha val="50000"/>
              </a:schemeClr>
            </a:outerShdw>
          </a:effectLst>
        </p:spPr>
      </p:pic>
      <p:pic>
        <p:nvPicPr>
          <p:cNvPr id="35847" name="Picture 6"/>
          <p:cNvPicPr>
            <a:picLocks noChangeAspect="1" noChangeArrowheads="1"/>
          </p:cNvPicPr>
          <p:nvPr/>
        </p:nvPicPr>
        <p:blipFill>
          <a:blip r:embed="rId6"/>
          <a:srcRect/>
          <a:stretch>
            <a:fillRect/>
          </a:stretch>
        </p:blipFill>
        <p:spPr bwMode="auto">
          <a:xfrm>
            <a:off x="2476501" y="1857375"/>
            <a:ext cx="2571751" cy="1474788"/>
          </a:xfrm>
          <a:prstGeom prst="rect">
            <a:avLst/>
          </a:prstGeom>
          <a:noFill/>
          <a:ln w="9525">
            <a:noFill/>
            <a:miter lim="800000"/>
            <a:headEnd/>
            <a:tailEnd/>
          </a:ln>
          <a:effectLst>
            <a:outerShdw algn="ctr" rotWithShape="0">
              <a:schemeClr val="bg2">
                <a:alpha val="50000"/>
              </a:schemeClr>
            </a:outerShdw>
          </a:effectLst>
        </p:spPr>
      </p:pic>
      <p:sp>
        <p:nvSpPr>
          <p:cNvPr id="22536" name="10 CuadroTexto"/>
          <p:cNvSpPr txBox="1">
            <a:spLocks noChangeArrowheads="1"/>
          </p:cNvSpPr>
          <p:nvPr/>
        </p:nvSpPr>
        <p:spPr bwMode="auto">
          <a:xfrm>
            <a:off x="1524000" y="0"/>
            <a:ext cx="9429751" cy="369888"/>
          </a:xfrm>
          <a:prstGeom prst="rect">
            <a:avLst/>
          </a:prstGeom>
          <a:solidFill>
            <a:schemeClr val="bg1"/>
          </a:solidFill>
          <a:ln w="9525">
            <a:solidFill>
              <a:schemeClr val="tx1"/>
            </a:solidFill>
            <a:miter lim="800000"/>
            <a:headEnd/>
            <a:tailEnd/>
          </a:ln>
        </p:spPr>
        <p:txBody>
          <a:bodyPr>
            <a:spAutoFit/>
          </a:bodyPr>
          <a:lstStyle/>
          <a:p>
            <a:r>
              <a:rPr lang="es-ES" b="1"/>
              <a:t>RECURSOS MATERIALES  INFORMÁTICOS / INTERACTIVOS</a:t>
            </a:r>
          </a:p>
        </p:txBody>
      </p:sp>
      <p:sp>
        <p:nvSpPr>
          <p:cNvPr id="22537" name="5 CuadroTexto"/>
          <p:cNvSpPr txBox="1">
            <a:spLocks noChangeArrowheads="1"/>
          </p:cNvSpPr>
          <p:nvPr/>
        </p:nvSpPr>
        <p:spPr bwMode="auto">
          <a:xfrm>
            <a:off x="5143500" y="3143251"/>
            <a:ext cx="3048000" cy="369332"/>
          </a:xfrm>
          <a:prstGeom prst="rect">
            <a:avLst/>
          </a:prstGeom>
          <a:solidFill>
            <a:schemeClr val="bg1"/>
          </a:solidFill>
          <a:ln w="9525">
            <a:solidFill>
              <a:schemeClr val="tx1"/>
            </a:solidFill>
            <a:miter lim="800000"/>
            <a:headEnd/>
            <a:tailEnd/>
          </a:ln>
        </p:spPr>
        <p:txBody>
          <a:bodyPr>
            <a:spAutoFit/>
          </a:bodyPr>
          <a:lstStyle/>
          <a:p>
            <a:pPr algn="ctr">
              <a:spcBef>
                <a:spcPts val="600"/>
              </a:spcBef>
              <a:spcAft>
                <a:spcPts val="600"/>
              </a:spcAft>
            </a:pPr>
            <a:r>
              <a:rPr lang="es-ES" b="1"/>
              <a:t>COLECCIÓN MULTISABER</a:t>
            </a:r>
          </a:p>
        </p:txBody>
      </p:sp>
      <p:sp>
        <p:nvSpPr>
          <p:cNvPr id="22538" name="13 CuadroTexto"/>
          <p:cNvSpPr txBox="1">
            <a:spLocks noChangeArrowheads="1"/>
          </p:cNvSpPr>
          <p:nvPr/>
        </p:nvSpPr>
        <p:spPr bwMode="auto">
          <a:xfrm>
            <a:off x="857251" y="1643063"/>
            <a:ext cx="2667000" cy="369332"/>
          </a:xfrm>
          <a:prstGeom prst="rect">
            <a:avLst/>
          </a:prstGeom>
          <a:solidFill>
            <a:schemeClr val="bg1"/>
          </a:solidFill>
          <a:ln w="9525">
            <a:solidFill>
              <a:schemeClr val="tx1"/>
            </a:solidFill>
            <a:miter lim="800000"/>
            <a:headEnd/>
            <a:tailEnd/>
          </a:ln>
        </p:spPr>
        <p:txBody>
          <a:bodyPr>
            <a:spAutoFit/>
          </a:bodyPr>
          <a:lstStyle/>
          <a:p>
            <a:pPr algn="ctr">
              <a:spcBef>
                <a:spcPts val="600"/>
              </a:spcBef>
              <a:spcAft>
                <a:spcPts val="600"/>
              </a:spcAft>
            </a:pPr>
            <a:r>
              <a:rPr lang="es-ES" b="1"/>
              <a:t>VIDEOS INFANTILES </a:t>
            </a:r>
          </a:p>
        </p:txBody>
      </p:sp>
      <p:sp>
        <p:nvSpPr>
          <p:cNvPr id="22539" name="14 CuadroTexto"/>
          <p:cNvSpPr txBox="1">
            <a:spLocks noChangeArrowheads="1"/>
          </p:cNvSpPr>
          <p:nvPr/>
        </p:nvSpPr>
        <p:spPr bwMode="auto">
          <a:xfrm>
            <a:off x="8382000" y="3783013"/>
            <a:ext cx="3524251" cy="369332"/>
          </a:xfrm>
          <a:prstGeom prst="rect">
            <a:avLst/>
          </a:prstGeom>
          <a:solidFill>
            <a:schemeClr val="bg1"/>
          </a:solidFill>
          <a:ln w="9525">
            <a:solidFill>
              <a:schemeClr val="tx1"/>
            </a:solidFill>
            <a:miter lim="800000"/>
            <a:headEnd/>
            <a:tailEnd/>
          </a:ln>
        </p:spPr>
        <p:txBody>
          <a:bodyPr>
            <a:spAutoFit/>
          </a:bodyPr>
          <a:lstStyle/>
          <a:p>
            <a:pPr algn="ctr">
              <a:spcBef>
                <a:spcPts val="600"/>
              </a:spcBef>
              <a:spcAft>
                <a:spcPts val="600"/>
              </a:spcAft>
            </a:pPr>
            <a:r>
              <a:rPr lang="es-ES" b="1"/>
              <a:t>ENCICLOPEDIA CUBANA EN LA RED</a:t>
            </a:r>
          </a:p>
        </p:txBody>
      </p:sp>
      <p:sp>
        <p:nvSpPr>
          <p:cNvPr id="22540" name="11 CuadroTexto"/>
          <p:cNvSpPr txBox="1">
            <a:spLocks noChangeArrowheads="1"/>
          </p:cNvSpPr>
          <p:nvPr/>
        </p:nvSpPr>
        <p:spPr bwMode="auto">
          <a:xfrm>
            <a:off x="9906001" y="4500563"/>
            <a:ext cx="1809751" cy="830262"/>
          </a:xfrm>
          <a:prstGeom prst="rect">
            <a:avLst/>
          </a:prstGeom>
          <a:noFill/>
          <a:ln w="9525">
            <a:noFill/>
            <a:miter lim="800000"/>
            <a:headEnd/>
            <a:tailEnd/>
          </a:ln>
        </p:spPr>
        <p:txBody>
          <a:bodyPr>
            <a:spAutoFit/>
          </a:bodyPr>
          <a:lstStyle/>
          <a:p>
            <a:r>
              <a:rPr lang="es-ES" sz="4800" b="1" i="1">
                <a:solidFill>
                  <a:srgbClr val="FF0000"/>
                </a:solidFill>
              </a:rPr>
              <a:t>red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15414" y="1580658"/>
            <a:ext cx="2622833" cy="923330"/>
          </a:xfrm>
          <a:prstGeom prst="rect">
            <a:avLst/>
          </a:prstGeom>
          <a:noFill/>
        </p:spPr>
        <p:txBody>
          <a:bodyPr wrap="none">
            <a:spAutoFit/>
          </a:bodyPr>
          <a:lstStyle/>
          <a:p>
            <a:pPr algn="ctr">
              <a:defRPr/>
            </a:pPr>
            <a:r>
              <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CADENA</a:t>
            </a:r>
          </a:p>
        </p:txBody>
      </p:sp>
      <p:sp>
        <p:nvSpPr>
          <p:cNvPr id="5" name="4 Rectángulo"/>
          <p:cNvSpPr/>
          <p:nvPr/>
        </p:nvSpPr>
        <p:spPr>
          <a:xfrm>
            <a:off x="5468050" y="5541098"/>
            <a:ext cx="3982179" cy="923330"/>
          </a:xfrm>
          <a:prstGeom prst="rect">
            <a:avLst/>
          </a:prstGeom>
          <a:noFill/>
        </p:spPr>
        <p:txBody>
          <a:bodyPr wrap="none">
            <a:spAutoFit/>
          </a:bodyPr>
          <a:lstStyle/>
          <a:p>
            <a:pPr algn="ctr">
              <a:defRPr/>
            </a:pPr>
            <a:r>
              <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ALIMENTICIA</a:t>
            </a:r>
          </a:p>
        </p:txBody>
      </p:sp>
      <p:pic>
        <p:nvPicPr>
          <p:cNvPr id="23556" name="Picture 4" descr="Cadena alimenticia"/>
          <p:cNvPicPr>
            <a:picLocks noChangeAspect="1" noChangeArrowheads="1"/>
          </p:cNvPicPr>
          <p:nvPr/>
        </p:nvPicPr>
        <p:blipFill>
          <a:blip r:embed="rId2"/>
          <a:srcRect/>
          <a:stretch>
            <a:fillRect/>
          </a:stretch>
        </p:blipFill>
        <p:spPr bwMode="auto">
          <a:xfrm>
            <a:off x="7757584" y="3573463"/>
            <a:ext cx="3810000" cy="1955800"/>
          </a:xfrm>
          <a:prstGeom prst="rect">
            <a:avLst/>
          </a:prstGeom>
          <a:noFill/>
          <a:ln w="9525">
            <a:noFill/>
            <a:miter lim="800000"/>
            <a:headEnd/>
            <a:tailEnd/>
          </a:ln>
        </p:spPr>
      </p:pic>
      <p:pic>
        <p:nvPicPr>
          <p:cNvPr id="23557" name="img_LcKeMoEki" descr="LA CADENA ALIMENTICIA | Las cadenas alimenticias y el flujo de ..."/>
          <p:cNvPicPr>
            <a:picLocks noChangeAspect="1" noChangeArrowheads="1"/>
          </p:cNvPicPr>
          <p:nvPr/>
        </p:nvPicPr>
        <p:blipFill>
          <a:blip r:embed="rId3"/>
          <a:srcRect/>
          <a:stretch>
            <a:fillRect/>
          </a:stretch>
        </p:blipFill>
        <p:spPr bwMode="auto">
          <a:xfrm>
            <a:off x="5391151" y="1243014"/>
            <a:ext cx="6081183" cy="2185987"/>
          </a:xfrm>
          <a:prstGeom prst="rect">
            <a:avLst/>
          </a:prstGeom>
          <a:noFill/>
          <a:ln w="9525">
            <a:noFill/>
            <a:miter lim="800000"/>
            <a:headEnd/>
            <a:tailEnd/>
          </a:ln>
        </p:spPr>
      </p:pic>
      <p:pic>
        <p:nvPicPr>
          <p:cNvPr id="23558" name="img_4i9xMrKxT" descr="Los Ecosistemas: componentes, funcionamiento, niveles tróficos y ..."/>
          <p:cNvPicPr>
            <a:picLocks noChangeAspect="1" noChangeArrowheads="1"/>
          </p:cNvPicPr>
          <p:nvPr/>
        </p:nvPicPr>
        <p:blipFill>
          <a:blip r:embed="rId4"/>
          <a:srcRect/>
          <a:stretch>
            <a:fillRect/>
          </a:stretch>
        </p:blipFill>
        <p:spPr bwMode="auto">
          <a:xfrm>
            <a:off x="647701" y="2541588"/>
            <a:ext cx="3528484" cy="3048000"/>
          </a:xfrm>
          <a:prstGeom prst="rect">
            <a:avLst/>
          </a:prstGeom>
          <a:noFill/>
          <a:ln w="9525">
            <a:noFill/>
            <a:miter lim="800000"/>
            <a:headEnd/>
            <a:tailEnd/>
          </a:ln>
        </p:spPr>
      </p:pic>
      <p:pic>
        <p:nvPicPr>
          <p:cNvPr id="23559" name="img_pi57yGKXT" descr="Cadena alimentaria"/>
          <p:cNvPicPr>
            <a:picLocks noChangeAspect="1" noChangeArrowheads="1"/>
          </p:cNvPicPr>
          <p:nvPr/>
        </p:nvPicPr>
        <p:blipFill>
          <a:blip r:embed="rId5"/>
          <a:srcRect/>
          <a:stretch>
            <a:fillRect/>
          </a:stretch>
        </p:blipFill>
        <p:spPr bwMode="auto">
          <a:xfrm>
            <a:off x="4320118" y="3357563"/>
            <a:ext cx="3119967" cy="2232025"/>
          </a:xfrm>
          <a:prstGeom prst="rect">
            <a:avLst/>
          </a:prstGeom>
          <a:noFill/>
          <a:ln w="9525">
            <a:noFill/>
            <a:miter lim="800000"/>
            <a:headEnd/>
            <a:tailEnd/>
          </a:ln>
        </p:spPr>
      </p:pic>
      <p:sp>
        <p:nvSpPr>
          <p:cNvPr id="8" name="7 Rectángulo"/>
          <p:cNvSpPr/>
          <p:nvPr/>
        </p:nvSpPr>
        <p:spPr>
          <a:xfrm>
            <a:off x="571500" y="928688"/>
            <a:ext cx="11144251" cy="55721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561" name="8 CuadroTexto"/>
          <p:cNvSpPr txBox="1">
            <a:spLocks noChangeArrowheads="1"/>
          </p:cNvSpPr>
          <p:nvPr/>
        </p:nvSpPr>
        <p:spPr bwMode="auto">
          <a:xfrm>
            <a:off x="1619252" y="857250"/>
            <a:ext cx="2000249" cy="369888"/>
          </a:xfrm>
          <a:prstGeom prst="rect">
            <a:avLst/>
          </a:prstGeom>
          <a:solidFill>
            <a:schemeClr val="bg1"/>
          </a:solidFill>
          <a:ln w="9525">
            <a:solidFill>
              <a:schemeClr val="tx1"/>
            </a:solidFill>
            <a:miter lim="800000"/>
            <a:headEnd/>
            <a:tailEnd/>
          </a:ln>
        </p:spPr>
        <p:txBody>
          <a:bodyPr>
            <a:spAutoFit/>
          </a:bodyPr>
          <a:lstStyle/>
          <a:p>
            <a:r>
              <a:rPr lang="es-ES"/>
              <a:t>CARTELES</a:t>
            </a:r>
          </a:p>
        </p:txBody>
      </p:sp>
      <p:sp>
        <p:nvSpPr>
          <p:cNvPr id="23562" name="9 CuadroTexto"/>
          <p:cNvSpPr txBox="1">
            <a:spLocks noChangeArrowheads="1"/>
          </p:cNvSpPr>
          <p:nvPr/>
        </p:nvSpPr>
        <p:spPr bwMode="auto">
          <a:xfrm>
            <a:off x="4095751" y="285750"/>
            <a:ext cx="4476749" cy="369888"/>
          </a:xfrm>
          <a:prstGeom prst="rect">
            <a:avLst/>
          </a:prstGeom>
          <a:solidFill>
            <a:schemeClr val="bg1"/>
          </a:solidFill>
          <a:ln w="9525">
            <a:solidFill>
              <a:schemeClr val="tx1"/>
            </a:solidFill>
            <a:miter lim="800000"/>
            <a:headEnd/>
            <a:tailEnd/>
          </a:ln>
        </p:spPr>
        <p:txBody>
          <a:bodyPr>
            <a:spAutoFit/>
          </a:bodyPr>
          <a:lstStyle/>
          <a:p>
            <a:pPr algn="ctr">
              <a:spcBef>
                <a:spcPts val="600"/>
              </a:spcBef>
              <a:spcAft>
                <a:spcPts val="600"/>
              </a:spcAft>
            </a:pPr>
            <a:r>
              <a:rPr lang="es-ES" b="1"/>
              <a:t>RECURSOS INFORMATIVOS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Imagen5"/>
          <p:cNvPicPr>
            <a:picLocks noChangeAspect="1" noChangeArrowheads="1"/>
          </p:cNvPicPr>
          <p:nvPr/>
        </p:nvPicPr>
        <p:blipFill>
          <a:blip r:embed="rId2"/>
          <a:srcRect/>
          <a:stretch>
            <a:fillRect/>
          </a:stretch>
        </p:blipFill>
        <p:spPr bwMode="auto">
          <a:xfrm>
            <a:off x="857251" y="3854450"/>
            <a:ext cx="5334000" cy="2860675"/>
          </a:xfrm>
          <a:prstGeom prst="rect">
            <a:avLst/>
          </a:prstGeom>
          <a:noFill/>
          <a:ln w="57150">
            <a:solidFill>
              <a:schemeClr val="accent2"/>
            </a:solidFill>
            <a:miter lim="800000"/>
            <a:headEnd/>
            <a:tailEnd/>
          </a:ln>
        </p:spPr>
      </p:pic>
      <p:sp>
        <p:nvSpPr>
          <p:cNvPr id="25603" name="2 CuadroTexto"/>
          <p:cNvSpPr txBox="1">
            <a:spLocks noChangeArrowheads="1"/>
          </p:cNvSpPr>
          <p:nvPr/>
        </p:nvSpPr>
        <p:spPr bwMode="auto">
          <a:xfrm>
            <a:off x="2571751" y="285750"/>
            <a:ext cx="5619749" cy="369888"/>
          </a:xfrm>
          <a:prstGeom prst="rect">
            <a:avLst/>
          </a:prstGeom>
          <a:solidFill>
            <a:schemeClr val="bg1"/>
          </a:solidFill>
          <a:ln w="9525">
            <a:solidFill>
              <a:schemeClr val="tx1"/>
            </a:solidFill>
            <a:miter lim="800000"/>
            <a:headEnd/>
            <a:tailEnd/>
          </a:ln>
        </p:spPr>
        <p:txBody>
          <a:bodyPr>
            <a:spAutoFit/>
          </a:bodyPr>
          <a:lstStyle/>
          <a:p>
            <a:pPr algn="ctr">
              <a:spcBef>
                <a:spcPts val="600"/>
              </a:spcBef>
              <a:spcAft>
                <a:spcPts val="600"/>
              </a:spcAft>
            </a:pPr>
            <a:r>
              <a:rPr lang="es-ES" b="1"/>
              <a:t>RECURSOS ORGANIZATIVOS</a:t>
            </a:r>
          </a:p>
        </p:txBody>
      </p:sp>
      <p:pic>
        <p:nvPicPr>
          <p:cNvPr id="25604" name="Picture 4" descr="Cadena alimenticia"/>
          <p:cNvPicPr>
            <a:picLocks noChangeAspect="1" noChangeArrowheads="1"/>
          </p:cNvPicPr>
          <p:nvPr/>
        </p:nvPicPr>
        <p:blipFill>
          <a:blip r:embed="rId3"/>
          <a:srcRect/>
          <a:stretch>
            <a:fillRect/>
          </a:stretch>
        </p:blipFill>
        <p:spPr bwMode="auto">
          <a:xfrm>
            <a:off x="381000" y="1071563"/>
            <a:ext cx="3810000" cy="1955800"/>
          </a:xfrm>
          <a:prstGeom prst="rect">
            <a:avLst/>
          </a:prstGeom>
          <a:noFill/>
          <a:ln w="9525">
            <a:solidFill>
              <a:schemeClr val="tx1"/>
            </a:solidFill>
            <a:miter lim="800000"/>
            <a:headEnd/>
            <a:tailEnd/>
          </a:ln>
        </p:spPr>
      </p:pic>
      <p:pic>
        <p:nvPicPr>
          <p:cNvPr id="25605" name="img_LcKeMoEki" descr="LA CADENA ALIMENTICIA | Las cadenas alimenticias y el flujo de ..."/>
          <p:cNvPicPr>
            <a:picLocks noChangeAspect="1" noChangeArrowheads="1"/>
          </p:cNvPicPr>
          <p:nvPr/>
        </p:nvPicPr>
        <p:blipFill>
          <a:blip r:embed="rId4"/>
          <a:srcRect/>
          <a:stretch>
            <a:fillRect/>
          </a:stretch>
        </p:blipFill>
        <p:spPr bwMode="auto">
          <a:xfrm>
            <a:off x="5920318" y="1071563"/>
            <a:ext cx="6081183" cy="2185987"/>
          </a:xfrm>
          <a:prstGeom prst="rect">
            <a:avLst/>
          </a:prstGeom>
          <a:noFill/>
          <a:ln w="9525">
            <a:solidFill>
              <a:schemeClr val="tx1"/>
            </a:solidFill>
            <a:miter lim="800000"/>
            <a:headEnd/>
            <a:tailEnd/>
          </a:ln>
        </p:spPr>
      </p:pic>
      <p:sp>
        <p:nvSpPr>
          <p:cNvPr id="25606" name="6 CuadroTexto"/>
          <p:cNvSpPr txBox="1">
            <a:spLocks noChangeArrowheads="1"/>
          </p:cNvSpPr>
          <p:nvPr/>
        </p:nvSpPr>
        <p:spPr bwMode="auto">
          <a:xfrm>
            <a:off x="4000501" y="1357313"/>
            <a:ext cx="2190751" cy="830262"/>
          </a:xfrm>
          <a:prstGeom prst="rect">
            <a:avLst/>
          </a:prstGeom>
          <a:solidFill>
            <a:schemeClr val="bg1"/>
          </a:solidFill>
          <a:ln w="9525">
            <a:solidFill>
              <a:schemeClr val="tx1"/>
            </a:solidFill>
            <a:miter lim="800000"/>
            <a:headEnd/>
            <a:tailEnd/>
          </a:ln>
        </p:spPr>
        <p:txBody>
          <a:bodyPr>
            <a:spAutoFit/>
          </a:bodyPr>
          <a:lstStyle/>
          <a:p>
            <a:r>
              <a:rPr lang="es-ES" sz="1200"/>
              <a:t>analogías, ejemplos, esquemas, gráficos, cuadros resúmenes, mapas conceptuales</a:t>
            </a:r>
          </a:p>
        </p:txBody>
      </p:sp>
      <p:sp>
        <p:nvSpPr>
          <p:cNvPr id="25607" name="7 CuadroTexto"/>
          <p:cNvSpPr txBox="1">
            <a:spLocks noChangeArrowheads="1"/>
          </p:cNvSpPr>
          <p:nvPr/>
        </p:nvSpPr>
        <p:spPr bwMode="auto">
          <a:xfrm>
            <a:off x="6096000" y="4643438"/>
            <a:ext cx="5619751" cy="984250"/>
          </a:xfrm>
          <a:prstGeom prst="rect">
            <a:avLst/>
          </a:prstGeom>
          <a:solidFill>
            <a:schemeClr val="bg1"/>
          </a:solidFill>
          <a:ln w="9525">
            <a:solidFill>
              <a:schemeClr val="tx1"/>
            </a:solidFill>
            <a:miter lim="800000"/>
            <a:headEnd/>
            <a:tailEnd/>
          </a:ln>
        </p:spPr>
        <p:txBody>
          <a:bodyPr>
            <a:spAutoFit/>
          </a:bodyPr>
          <a:lstStyle/>
          <a:p>
            <a:pPr algn="ctr">
              <a:spcBef>
                <a:spcPts val="600"/>
              </a:spcBef>
            </a:pPr>
            <a:r>
              <a:rPr lang="es-ES" sz="1200"/>
              <a:t>Trabajo en equipos para acciones colaborativas.</a:t>
            </a:r>
          </a:p>
          <a:p>
            <a:pPr algn="ctr">
              <a:spcBef>
                <a:spcPts val="600"/>
              </a:spcBef>
            </a:pPr>
            <a:r>
              <a:rPr lang="es-ES" sz="1200"/>
              <a:t>elaboración de algoritmos y organigramas</a:t>
            </a:r>
          </a:p>
          <a:p>
            <a:pPr algn="ctr">
              <a:spcBef>
                <a:spcPts val="600"/>
              </a:spcBef>
            </a:pPr>
            <a:r>
              <a:rPr lang="es-ES" sz="1200"/>
              <a:t>Actividades individualizadas</a:t>
            </a:r>
          </a:p>
          <a:p>
            <a:pPr algn="ctr"/>
            <a:endParaRPr lang="es-ES" sz="1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766783" y="805218"/>
            <a:ext cx="6878472" cy="4468243"/>
          </a:xfrm>
          <a:ln>
            <a:solidFill>
              <a:schemeClr val="accent1"/>
            </a:solidFill>
          </a:ln>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sz="5300" dirty="0" smtClean="0"/>
              <a:t>Tema 1: Generalidades. Una mirada a la inclusión educativa desde el tercer perfeccionamiento educacional   </a:t>
            </a:r>
            <a:endParaRPr lang="es-ES_tradnl" sz="53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9486" y="68769"/>
            <a:ext cx="2079171" cy="1444345"/>
          </a:xfrm>
          <a:prstGeom prst="rect">
            <a:avLst/>
          </a:prstGeom>
        </p:spPr>
      </p:pic>
      <p:sp>
        <p:nvSpPr>
          <p:cNvPr id="5" name="CuadroTexto 4"/>
          <p:cNvSpPr txBox="1"/>
          <p:nvPr/>
        </p:nvSpPr>
        <p:spPr>
          <a:xfrm>
            <a:off x="498765" y="5473005"/>
            <a:ext cx="11000508" cy="1384995"/>
          </a:xfrm>
          <a:prstGeom prst="rect">
            <a:avLst/>
          </a:prstGeom>
          <a:noFill/>
        </p:spPr>
        <p:txBody>
          <a:bodyPr wrap="square" rtlCol="0">
            <a:spAutoFit/>
          </a:bodyPr>
          <a:lstStyle/>
          <a:p>
            <a:pPr algn="just"/>
            <a:r>
              <a:rPr lang="es-ES_tradnl" sz="2800" dirty="0" smtClean="0"/>
              <a:t>DR. C. NICOLAI MARTÍNEZ CAMBÓN </a:t>
            </a:r>
          </a:p>
          <a:p>
            <a:pPr algn="just"/>
            <a:r>
              <a:rPr lang="es-ES_tradnl" sz="2800" dirty="0" smtClean="0"/>
              <a:t>Email: nicolai@uart.edu.cu</a:t>
            </a:r>
          </a:p>
          <a:p>
            <a:pPr algn="just"/>
            <a:endParaRPr lang="es-ES_tradnl" sz="2800" dirty="0"/>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77037" y="231775"/>
            <a:ext cx="1162277" cy="116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7" name="Picture 7" descr="C:\Documents and Settings\Santiago Borges\Escritorio\2014 1 copia.png"/>
          <p:cNvPicPr>
            <a:picLocks noChangeAspect="1" noChangeArrowheads="1"/>
          </p:cNvPicPr>
          <p:nvPr/>
        </p:nvPicPr>
        <p:blipFill>
          <a:blip r:embed="rId4"/>
          <a:srcRect/>
          <a:stretch>
            <a:fillRect/>
          </a:stretch>
        </p:blipFill>
        <p:spPr bwMode="auto">
          <a:xfrm>
            <a:off x="0" y="2213922"/>
            <a:ext cx="3330575" cy="3498850"/>
          </a:xfrm>
          <a:prstGeom prst="rect">
            <a:avLst/>
          </a:prstGeom>
          <a:noFill/>
          <a:ln w="9525">
            <a:noFill/>
            <a:miter lim="800000"/>
            <a:headEnd/>
            <a:tailEnd/>
          </a:ln>
        </p:spPr>
      </p:pic>
    </p:spTree>
    <p:extLst>
      <p:ext uri="{BB962C8B-B14F-4D97-AF65-F5344CB8AC3E}">
        <p14:creationId xmlns:p14="http://schemas.microsoft.com/office/powerpoint/2010/main" xmlns="" val="22160416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AM_1714"/>
          <p:cNvPicPr>
            <a:picLocks noChangeAspect="1" noChangeArrowheads="1"/>
          </p:cNvPicPr>
          <p:nvPr/>
        </p:nvPicPr>
        <p:blipFill>
          <a:blip r:embed="rId2"/>
          <a:srcRect/>
          <a:stretch>
            <a:fillRect/>
          </a:stretch>
        </p:blipFill>
        <p:spPr bwMode="auto">
          <a:xfrm>
            <a:off x="6191251" y="214313"/>
            <a:ext cx="5740400" cy="2786062"/>
          </a:xfrm>
          <a:prstGeom prst="rect">
            <a:avLst/>
          </a:prstGeom>
          <a:noFill/>
          <a:ln w="9525">
            <a:noFill/>
            <a:miter lim="800000"/>
            <a:headEnd/>
            <a:tailEnd/>
          </a:ln>
        </p:spPr>
      </p:pic>
      <p:pic>
        <p:nvPicPr>
          <p:cNvPr id="26627" name="Picture 4" descr="SAM_1727"/>
          <p:cNvPicPr>
            <a:picLocks noChangeAspect="1" noChangeArrowheads="1"/>
          </p:cNvPicPr>
          <p:nvPr/>
        </p:nvPicPr>
        <p:blipFill>
          <a:blip r:embed="rId3"/>
          <a:srcRect/>
          <a:stretch>
            <a:fillRect/>
          </a:stretch>
        </p:blipFill>
        <p:spPr bwMode="auto">
          <a:xfrm>
            <a:off x="381000" y="214313"/>
            <a:ext cx="5359400" cy="2571750"/>
          </a:xfrm>
          <a:prstGeom prst="rect">
            <a:avLst/>
          </a:prstGeom>
          <a:noFill/>
          <a:ln w="9525">
            <a:noFill/>
            <a:miter lim="800000"/>
            <a:headEnd/>
            <a:tailEnd/>
          </a:ln>
        </p:spPr>
      </p:pic>
      <p:pic>
        <p:nvPicPr>
          <p:cNvPr id="26628" name="Picture 4" descr="SAM_1782"/>
          <p:cNvPicPr>
            <a:picLocks noChangeAspect="1" noChangeArrowheads="1"/>
          </p:cNvPicPr>
          <p:nvPr/>
        </p:nvPicPr>
        <p:blipFill>
          <a:blip r:embed="rId4"/>
          <a:srcRect/>
          <a:stretch>
            <a:fillRect/>
          </a:stretch>
        </p:blipFill>
        <p:spPr bwMode="auto">
          <a:xfrm>
            <a:off x="6286500" y="3357564"/>
            <a:ext cx="5715000" cy="3214687"/>
          </a:xfrm>
          <a:prstGeom prst="rect">
            <a:avLst/>
          </a:prstGeom>
          <a:noFill/>
          <a:ln w="9525">
            <a:noFill/>
            <a:miter lim="800000"/>
            <a:headEnd/>
            <a:tailEnd/>
          </a:ln>
        </p:spPr>
      </p:pic>
      <p:pic>
        <p:nvPicPr>
          <p:cNvPr id="39942" name="Picture 2"/>
          <p:cNvPicPr>
            <a:picLocks noChangeAspect="1" noChangeArrowheads="1"/>
          </p:cNvPicPr>
          <p:nvPr/>
        </p:nvPicPr>
        <p:blipFill>
          <a:blip r:embed="rId5"/>
          <a:srcRect/>
          <a:stretch>
            <a:fillRect/>
          </a:stretch>
        </p:blipFill>
        <p:spPr bwMode="auto">
          <a:xfrm>
            <a:off x="571501" y="3357563"/>
            <a:ext cx="4762500" cy="3028950"/>
          </a:xfrm>
          <a:prstGeom prst="rect">
            <a:avLst/>
          </a:prstGeom>
          <a:noFill/>
          <a:ln w="9525">
            <a:noFill/>
            <a:miter lim="800000"/>
            <a:headEnd/>
            <a:tailEnd/>
          </a:ln>
          <a:effectLst>
            <a:outerShdw algn="ctr" rotWithShape="0">
              <a:schemeClr val="bg2">
                <a:alpha val="50000"/>
              </a:schemeClr>
            </a:outerShdw>
          </a:effectLst>
        </p:spPr>
      </p:pic>
      <p:sp>
        <p:nvSpPr>
          <p:cNvPr id="26630" name="7 CuadroTexto"/>
          <p:cNvSpPr txBox="1">
            <a:spLocks noChangeArrowheads="1"/>
          </p:cNvSpPr>
          <p:nvPr/>
        </p:nvSpPr>
        <p:spPr bwMode="auto">
          <a:xfrm>
            <a:off x="2952751" y="0"/>
            <a:ext cx="6000749" cy="369888"/>
          </a:xfrm>
          <a:prstGeom prst="rect">
            <a:avLst/>
          </a:prstGeom>
          <a:solidFill>
            <a:schemeClr val="bg1"/>
          </a:solidFill>
          <a:ln w="9525">
            <a:solidFill>
              <a:schemeClr val="tx1"/>
            </a:solidFill>
            <a:miter lim="800000"/>
            <a:headEnd/>
            <a:tailEnd/>
          </a:ln>
        </p:spPr>
        <p:txBody>
          <a:bodyPr>
            <a:spAutoFit/>
          </a:bodyPr>
          <a:lstStyle/>
          <a:p>
            <a:pPr algn="ctr"/>
            <a:r>
              <a:rPr lang="es-ES" b="1"/>
              <a:t>RECURSOS CONVENCIONALES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476500" y="3071814"/>
            <a:ext cx="7239000" cy="3571875"/>
          </a:xfrm>
          <a:prstGeom prst="rect">
            <a:avLst/>
          </a:prstGeom>
          <a:noFill/>
          <a:ln w="9525">
            <a:noFill/>
            <a:miter lim="800000"/>
            <a:headEnd/>
            <a:tailEnd/>
          </a:ln>
          <a:effectLst>
            <a:outerShdw algn="ctr" rotWithShape="0">
              <a:schemeClr val="bg2">
                <a:alpha val="50000"/>
              </a:schemeClr>
            </a:outerShdw>
          </a:effectLst>
        </p:spPr>
      </p:pic>
      <p:pic>
        <p:nvPicPr>
          <p:cNvPr id="40963" name="Picture 4"/>
          <p:cNvPicPr>
            <a:picLocks noChangeAspect="1" noChangeArrowheads="1"/>
          </p:cNvPicPr>
          <p:nvPr/>
        </p:nvPicPr>
        <p:blipFill>
          <a:blip r:embed="rId3"/>
          <a:srcRect/>
          <a:stretch>
            <a:fillRect/>
          </a:stretch>
        </p:blipFill>
        <p:spPr bwMode="auto">
          <a:xfrm>
            <a:off x="6191251" y="500063"/>
            <a:ext cx="5331883" cy="2428875"/>
          </a:xfrm>
          <a:prstGeom prst="rect">
            <a:avLst/>
          </a:prstGeom>
          <a:noFill/>
          <a:ln w="9525">
            <a:noFill/>
            <a:miter lim="800000"/>
            <a:headEnd/>
            <a:tailEnd/>
          </a:ln>
          <a:effectLst>
            <a:outerShdw algn="ctr" rotWithShape="0">
              <a:schemeClr val="bg2">
                <a:alpha val="50000"/>
              </a:schemeClr>
            </a:outerShdw>
          </a:effectLst>
        </p:spPr>
      </p:pic>
      <p:pic>
        <p:nvPicPr>
          <p:cNvPr id="3" name="Picture 7" descr="REGLA06N0"/>
          <p:cNvPicPr>
            <a:picLocks noChangeAspect="1" noChangeArrowheads="1"/>
          </p:cNvPicPr>
          <p:nvPr/>
        </p:nvPicPr>
        <p:blipFill>
          <a:blip r:embed="rId4"/>
          <a:srcRect/>
          <a:stretch>
            <a:fillRect/>
          </a:stretch>
        </p:blipFill>
        <p:spPr bwMode="auto">
          <a:xfrm>
            <a:off x="285710" y="71414"/>
            <a:ext cx="5547673" cy="2904656"/>
          </a:xfrm>
          <a:prstGeom prst="rect">
            <a:avLst/>
          </a:prstGeom>
          <a:ln>
            <a:noFill/>
          </a:ln>
          <a:effectLst>
            <a:softEdge rad="112500"/>
          </a:effectLst>
        </p:spPr>
      </p:pic>
      <p:sp>
        <p:nvSpPr>
          <p:cNvPr id="27653" name="5 CuadroTexto"/>
          <p:cNvSpPr txBox="1">
            <a:spLocks noChangeArrowheads="1"/>
          </p:cNvSpPr>
          <p:nvPr/>
        </p:nvSpPr>
        <p:spPr bwMode="auto">
          <a:xfrm>
            <a:off x="4095751" y="0"/>
            <a:ext cx="5429249" cy="369888"/>
          </a:xfrm>
          <a:prstGeom prst="rect">
            <a:avLst/>
          </a:prstGeom>
          <a:solidFill>
            <a:schemeClr val="bg1"/>
          </a:solidFill>
          <a:ln w="9525">
            <a:solidFill>
              <a:schemeClr val="tx1"/>
            </a:solidFill>
            <a:miter lim="800000"/>
            <a:headEnd/>
            <a:tailEnd/>
          </a:ln>
        </p:spPr>
        <p:txBody>
          <a:bodyPr>
            <a:spAutoFit/>
          </a:bodyPr>
          <a:lstStyle/>
          <a:p>
            <a:pPr algn="ctr"/>
            <a:r>
              <a:rPr lang="es-ES" b="1"/>
              <a:t>RECURSOS CONVENCIONALES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VC-017F"/>
          <p:cNvPicPr>
            <a:picLocks noChangeAspect="1" noChangeArrowheads="1"/>
          </p:cNvPicPr>
          <p:nvPr/>
        </p:nvPicPr>
        <p:blipFill>
          <a:blip r:embed="rId2"/>
          <a:srcRect/>
          <a:stretch>
            <a:fillRect/>
          </a:stretch>
        </p:blipFill>
        <p:spPr bwMode="auto">
          <a:xfrm>
            <a:off x="285751" y="571500"/>
            <a:ext cx="3333749" cy="3000375"/>
          </a:xfrm>
          <a:prstGeom prst="rect">
            <a:avLst/>
          </a:prstGeom>
          <a:noFill/>
          <a:ln w="9525">
            <a:noFill/>
            <a:miter lim="800000"/>
            <a:headEnd/>
            <a:tailEnd/>
          </a:ln>
        </p:spPr>
      </p:pic>
      <p:pic>
        <p:nvPicPr>
          <p:cNvPr id="28675" name="Picture 3" descr="D:\FOTOS\FOTOS Y VIDEOS DORA\claves visuales\DSC02041.JPG"/>
          <p:cNvPicPr>
            <a:picLocks noChangeAspect="1" noChangeArrowheads="1"/>
          </p:cNvPicPr>
          <p:nvPr/>
        </p:nvPicPr>
        <p:blipFill>
          <a:blip r:embed="rId3"/>
          <a:srcRect/>
          <a:stretch>
            <a:fillRect/>
          </a:stretch>
        </p:blipFill>
        <p:spPr bwMode="auto">
          <a:xfrm>
            <a:off x="476252" y="4357689"/>
            <a:ext cx="5429249" cy="2357437"/>
          </a:xfrm>
          <a:prstGeom prst="rect">
            <a:avLst/>
          </a:prstGeom>
          <a:noFill/>
          <a:ln w="9525">
            <a:noFill/>
            <a:miter lim="800000"/>
            <a:headEnd/>
            <a:tailEnd/>
          </a:ln>
        </p:spPr>
      </p:pic>
      <p:pic>
        <p:nvPicPr>
          <p:cNvPr id="28676" name="Picture 4" descr="D:\FOTOS\proyecto españa\españa 2012\fotos sevilla\IMG_1082.JPG"/>
          <p:cNvPicPr>
            <a:picLocks noChangeAspect="1" noChangeArrowheads="1"/>
          </p:cNvPicPr>
          <p:nvPr/>
        </p:nvPicPr>
        <p:blipFill>
          <a:blip r:embed="rId4"/>
          <a:srcRect/>
          <a:stretch>
            <a:fillRect/>
          </a:stretch>
        </p:blipFill>
        <p:spPr bwMode="auto">
          <a:xfrm>
            <a:off x="6286500" y="2357439"/>
            <a:ext cx="5619751" cy="4357687"/>
          </a:xfrm>
          <a:prstGeom prst="rect">
            <a:avLst/>
          </a:prstGeom>
          <a:noFill/>
          <a:ln w="9525">
            <a:noFill/>
            <a:miter lim="800000"/>
            <a:headEnd/>
            <a:tailEnd/>
          </a:ln>
        </p:spPr>
      </p:pic>
      <p:sp>
        <p:nvSpPr>
          <p:cNvPr id="28677" name="4 CuadroTexto"/>
          <p:cNvSpPr txBox="1">
            <a:spLocks noChangeArrowheads="1"/>
          </p:cNvSpPr>
          <p:nvPr/>
        </p:nvSpPr>
        <p:spPr bwMode="auto">
          <a:xfrm>
            <a:off x="6953251" y="2286001"/>
            <a:ext cx="4762500" cy="369332"/>
          </a:xfrm>
          <a:prstGeom prst="rect">
            <a:avLst/>
          </a:prstGeom>
          <a:solidFill>
            <a:schemeClr val="bg1"/>
          </a:solidFill>
          <a:ln w="9525">
            <a:solidFill>
              <a:schemeClr val="tx1"/>
            </a:solidFill>
            <a:miter lim="800000"/>
            <a:headEnd/>
            <a:tailEnd/>
          </a:ln>
        </p:spPr>
        <p:txBody>
          <a:bodyPr>
            <a:spAutoFit/>
          </a:bodyPr>
          <a:lstStyle/>
          <a:p>
            <a:pPr algn="ctr"/>
            <a:r>
              <a:rPr lang="es-ES"/>
              <a:t>Entornos señalizados mediante pictogramas</a:t>
            </a:r>
          </a:p>
        </p:txBody>
      </p:sp>
      <p:sp>
        <p:nvSpPr>
          <p:cNvPr id="28678" name="5 CuadroTexto"/>
          <p:cNvSpPr txBox="1">
            <a:spLocks noChangeArrowheads="1"/>
          </p:cNvSpPr>
          <p:nvPr/>
        </p:nvSpPr>
        <p:spPr bwMode="auto">
          <a:xfrm>
            <a:off x="2857500" y="214313"/>
            <a:ext cx="6572251" cy="369887"/>
          </a:xfrm>
          <a:prstGeom prst="rect">
            <a:avLst/>
          </a:prstGeom>
          <a:solidFill>
            <a:schemeClr val="bg1"/>
          </a:solidFill>
          <a:ln w="9525">
            <a:solidFill>
              <a:schemeClr val="tx1"/>
            </a:solidFill>
            <a:miter lim="800000"/>
            <a:headEnd/>
            <a:tailEnd/>
          </a:ln>
        </p:spPr>
        <p:txBody>
          <a:bodyPr>
            <a:spAutoFit/>
          </a:bodyPr>
          <a:lstStyle/>
          <a:p>
            <a:pPr algn="ctr"/>
            <a:r>
              <a:rPr lang="es-ES" b="1"/>
              <a:t>RECURSOS  NO CONVENCIONALES</a:t>
            </a:r>
          </a:p>
        </p:txBody>
      </p:sp>
      <p:sp>
        <p:nvSpPr>
          <p:cNvPr id="28679" name="1 Título"/>
          <p:cNvSpPr>
            <a:spLocks noGrp="1"/>
          </p:cNvSpPr>
          <p:nvPr>
            <p:ph type="title"/>
          </p:nvPr>
        </p:nvSpPr>
        <p:spPr>
          <a:xfrm>
            <a:off x="4762500" y="6072188"/>
            <a:ext cx="4953000" cy="785812"/>
          </a:xfrm>
          <a:solidFill>
            <a:schemeClr val="bg1"/>
          </a:solidFill>
          <a:ln>
            <a:solidFill>
              <a:schemeClr val="tx1"/>
            </a:solidFill>
          </a:ln>
        </p:spPr>
        <p:txBody>
          <a:bodyPr/>
          <a:lstStyle/>
          <a:p>
            <a:r>
              <a:rPr lang="es-ES" sz="2800" smtClean="0"/>
              <a:t>“Claves visuales del entorno”</a:t>
            </a:r>
          </a:p>
        </p:txBody>
      </p:sp>
      <p:sp>
        <p:nvSpPr>
          <p:cNvPr id="28680" name="7 CuadroTexto"/>
          <p:cNvSpPr txBox="1">
            <a:spLocks noChangeArrowheads="1"/>
          </p:cNvSpPr>
          <p:nvPr/>
        </p:nvSpPr>
        <p:spPr bwMode="auto">
          <a:xfrm>
            <a:off x="2571751" y="1857375"/>
            <a:ext cx="2667000" cy="923330"/>
          </a:xfrm>
          <a:prstGeom prst="rect">
            <a:avLst/>
          </a:prstGeom>
          <a:solidFill>
            <a:schemeClr val="bg1"/>
          </a:solidFill>
          <a:ln w="9525">
            <a:solidFill>
              <a:schemeClr val="tx1"/>
            </a:solidFill>
            <a:miter lim="800000"/>
            <a:headEnd/>
            <a:tailEnd/>
          </a:ln>
        </p:spPr>
        <p:txBody>
          <a:bodyPr>
            <a:spAutoFit/>
          </a:bodyPr>
          <a:lstStyle/>
          <a:p>
            <a:pPr algn="ctr"/>
            <a:r>
              <a:rPr lang="es-ES"/>
              <a:t>El bastón para la orientación y movilidad de invidentes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srcRect/>
          <a:stretch>
            <a:fillRect/>
          </a:stretch>
        </p:blipFill>
        <p:spPr bwMode="auto">
          <a:xfrm>
            <a:off x="1809751" y="357188"/>
            <a:ext cx="6477000" cy="6361112"/>
          </a:xfrm>
          <a:prstGeom prst="rect">
            <a:avLst/>
          </a:prstGeom>
          <a:noFill/>
          <a:ln w="9525">
            <a:noFill/>
            <a:miter lim="800000"/>
            <a:headEnd/>
            <a:tailEnd/>
          </a:ln>
          <a:effectLst>
            <a:prstShdw prst="shdw13" dist="53882" dir="13500000">
              <a:schemeClr val="bg2">
                <a:alpha val="50000"/>
              </a:schemeClr>
            </a:prstShdw>
          </a:effectLst>
        </p:spPr>
      </p:pic>
      <p:sp>
        <p:nvSpPr>
          <p:cNvPr id="29699" name="8 CuadroTexto"/>
          <p:cNvSpPr txBox="1">
            <a:spLocks noChangeArrowheads="1"/>
          </p:cNvSpPr>
          <p:nvPr/>
        </p:nvSpPr>
        <p:spPr bwMode="auto">
          <a:xfrm>
            <a:off x="285751" y="214313"/>
            <a:ext cx="2857500" cy="369887"/>
          </a:xfrm>
          <a:prstGeom prst="rect">
            <a:avLst/>
          </a:prstGeom>
          <a:solidFill>
            <a:schemeClr val="bg1"/>
          </a:solidFill>
          <a:ln w="9525">
            <a:solidFill>
              <a:schemeClr val="tx1"/>
            </a:solidFill>
            <a:miter lim="800000"/>
            <a:headEnd/>
            <a:tailEnd/>
          </a:ln>
        </p:spPr>
        <p:txBody>
          <a:bodyPr>
            <a:spAutoFit/>
          </a:bodyPr>
          <a:lstStyle/>
          <a:p>
            <a:pPr algn="ctr"/>
            <a:r>
              <a:rPr lang="es-ES"/>
              <a:t>Mural matemático</a:t>
            </a:r>
          </a:p>
        </p:txBody>
      </p:sp>
      <p:sp>
        <p:nvSpPr>
          <p:cNvPr id="29700" name="5 CuadroTexto"/>
          <p:cNvSpPr txBox="1">
            <a:spLocks noChangeArrowheads="1"/>
          </p:cNvSpPr>
          <p:nvPr/>
        </p:nvSpPr>
        <p:spPr bwMode="auto">
          <a:xfrm>
            <a:off x="2952751" y="0"/>
            <a:ext cx="6572249" cy="369888"/>
          </a:xfrm>
          <a:prstGeom prst="rect">
            <a:avLst/>
          </a:prstGeom>
          <a:solidFill>
            <a:schemeClr val="bg1"/>
          </a:solidFill>
          <a:ln w="9525">
            <a:solidFill>
              <a:schemeClr val="tx1"/>
            </a:solidFill>
            <a:miter lim="800000"/>
            <a:headEnd/>
            <a:tailEnd/>
          </a:ln>
        </p:spPr>
        <p:txBody>
          <a:bodyPr>
            <a:spAutoFit/>
          </a:bodyPr>
          <a:lstStyle/>
          <a:p>
            <a:pPr algn="ctr"/>
            <a:r>
              <a:rPr lang="es-ES" b="1"/>
              <a:t>RECURSOS  NO CONVENCIONALES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811439" y="101601"/>
            <a:ext cx="7424381" cy="1795438"/>
          </a:xfrm>
          <a:ln>
            <a:solidFill>
              <a:schemeClr val="accent1"/>
            </a:solidFill>
          </a:ln>
        </p:spPr>
        <p:txBody>
          <a:bodyPr>
            <a:normAutofit/>
          </a:bodyPr>
          <a:lstStyle/>
          <a:p>
            <a:pPr algn="ctr"/>
            <a:r>
              <a:rPr lang="es-ES" sz="4000" b="1" dirty="0" smtClean="0">
                <a:ln w="0"/>
              </a:rPr>
              <a:t>El </a:t>
            </a:r>
            <a:r>
              <a:rPr lang="es-ES" sz="4000" b="1" dirty="0">
                <a:ln w="0"/>
              </a:rPr>
              <a:t>contenido de ambas definiciones persigue el propósito de: </a:t>
            </a:r>
          </a:p>
        </p:txBody>
      </p:sp>
      <p:sp>
        <p:nvSpPr>
          <p:cNvPr id="12" name="Subtítulo 2"/>
          <p:cNvSpPr txBox="1">
            <a:spLocks/>
          </p:cNvSpPr>
          <p:nvPr/>
        </p:nvSpPr>
        <p:spPr>
          <a:xfrm>
            <a:off x="428539" y="2056654"/>
            <a:ext cx="11334916" cy="4322734"/>
          </a:xfrm>
          <a:prstGeom prst="rect">
            <a:avLst/>
          </a:prstGeom>
          <a:ln>
            <a:solidFill>
              <a:schemeClr val="accent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200" dirty="0">
                <a:ln w="0"/>
              </a:rPr>
              <a:t>incrementar el funcionamiento independiente de los </a:t>
            </a:r>
            <a:r>
              <a:rPr lang="es-ES" sz="3200" dirty="0" smtClean="0">
                <a:ln w="0"/>
              </a:rPr>
              <a:t>escolares.</a:t>
            </a:r>
            <a:endParaRPr lang="es-ES" sz="3200" dirty="0">
              <a:ln w="0"/>
            </a:endParaRPr>
          </a:p>
          <a:p>
            <a:pPr marL="0" indent="0">
              <a:buNone/>
            </a:pPr>
            <a:r>
              <a:rPr lang="es-ES" sz="3200" dirty="0" smtClean="0">
                <a:ln w="0"/>
              </a:rPr>
              <a:t>• </a:t>
            </a:r>
            <a:r>
              <a:rPr lang="es-ES" sz="3200" dirty="0">
                <a:ln w="0"/>
              </a:rPr>
              <a:t>reducir la necesidad del maestro de </a:t>
            </a:r>
            <a:r>
              <a:rPr lang="es-ES" sz="3200" dirty="0" smtClean="0">
                <a:ln w="0"/>
              </a:rPr>
              <a:t>corregir. </a:t>
            </a:r>
            <a:endParaRPr lang="es-ES" sz="3200" dirty="0">
              <a:ln w="0"/>
            </a:endParaRPr>
          </a:p>
          <a:p>
            <a:pPr marL="0" indent="0">
              <a:buNone/>
            </a:pPr>
            <a:r>
              <a:rPr lang="es-ES" sz="3200" dirty="0">
                <a:ln w="0"/>
              </a:rPr>
              <a:t>• reducir la frustración  del profesor y </a:t>
            </a:r>
            <a:r>
              <a:rPr lang="es-ES" sz="3200" dirty="0" smtClean="0">
                <a:ln w="0"/>
              </a:rPr>
              <a:t>alumno.</a:t>
            </a:r>
            <a:endParaRPr lang="es-ES" sz="3200" dirty="0">
              <a:ln w="0"/>
            </a:endParaRPr>
          </a:p>
          <a:p>
            <a:pPr marL="0" indent="0">
              <a:buNone/>
            </a:pPr>
            <a:r>
              <a:rPr lang="es-ES" sz="3200" dirty="0">
                <a:ln w="0"/>
              </a:rPr>
              <a:t>• reducir las barreras </a:t>
            </a:r>
            <a:r>
              <a:rPr lang="es-ES" sz="3200" dirty="0" smtClean="0">
                <a:ln w="0"/>
              </a:rPr>
              <a:t>comunicativas.</a:t>
            </a:r>
            <a:endParaRPr lang="es-ES" sz="3200" dirty="0">
              <a:ln w="0"/>
            </a:endParaRPr>
          </a:p>
          <a:p>
            <a:pPr marL="0" indent="0">
              <a:buNone/>
            </a:pPr>
            <a:r>
              <a:rPr lang="es-ES" sz="3200" dirty="0">
                <a:ln w="0"/>
              </a:rPr>
              <a:t>• reducir ciertas conductas como perretas, </a:t>
            </a:r>
            <a:r>
              <a:rPr lang="es-ES" sz="3200" dirty="0" smtClean="0">
                <a:ln w="0"/>
              </a:rPr>
              <a:t>agresiones.</a:t>
            </a:r>
            <a:endParaRPr lang="es-ES" sz="3200" dirty="0">
              <a:ln w="0"/>
            </a:endParaRPr>
          </a:p>
          <a:p>
            <a:pPr marL="0" indent="0">
              <a:buNone/>
            </a:pPr>
            <a:r>
              <a:rPr lang="es-ES" sz="3200" dirty="0">
                <a:ln w="0"/>
              </a:rPr>
              <a:t>• Acudir a estrategias relacionadas con la transformación de modos de actuación (conducta adaptativa) de todos los implicados en el proceso</a:t>
            </a:r>
            <a:r>
              <a:rPr lang="es-ES" sz="3200" dirty="0" smtClean="0">
                <a:ln w="0"/>
              </a:rPr>
              <a:t>.</a:t>
            </a:r>
          </a:p>
          <a:p>
            <a:pPr marL="0" indent="0">
              <a:buNone/>
            </a:pPr>
            <a:r>
              <a:rPr lang="es-ES" sz="3200" dirty="0" smtClean="0">
                <a:ln w="0"/>
              </a:rPr>
              <a:t> </a:t>
            </a:r>
          </a:p>
          <a:p>
            <a:pPr marL="0" indent="0">
              <a:buNone/>
            </a:pPr>
            <a:endParaRPr lang="es-ES" sz="3200" dirty="0">
              <a:ln w="0"/>
            </a:endParaRPr>
          </a:p>
          <a:p>
            <a:pPr marL="0" indent="0">
              <a:buNone/>
            </a:pPr>
            <a:endParaRPr lang="es-ES" sz="3200" dirty="0">
              <a:ln w="0"/>
            </a:endParaRPr>
          </a:p>
        </p:txBody>
      </p:sp>
      <p:pic>
        <p:nvPicPr>
          <p:cNvPr id="6" name="Picture 2" descr="I:\II EDICION\diseño logo.png"/>
          <p:cNvPicPr>
            <a:picLocks noChangeAspect="1" noChangeArrowheads="1"/>
          </p:cNvPicPr>
          <p:nvPr/>
        </p:nvPicPr>
        <p:blipFill>
          <a:blip r:embed="rId2"/>
          <a:srcRect/>
          <a:stretch>
            <a:fillRect/>
          </a:stretch>
        </p:blipFill>
        <p:spPr bwMode="auto">
          <a:xfrm>
            <a:off x="191344" y="40944"/>
            <a:ext cx="2464610" cy="1643073"/>
          </a:xfrm>
          <a:prstGeom prst="rect">
            <a:avLst/>
          </a:prstGeom>
          <a:noFill/>
        </p:spPr>
      </p:pic>
      <p:pic>
        <p:nvPicPr>
          <p:cNvPr id="7"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0" name="9 Rectángulo"/>
          <p:cNvSpPr/>
          <p:nvPr/>
        </p:nvSpPr>
        <p:spPr>
          <a:xfrm>
            <a:off x="545910" y="5698960"/>
            <a:ext cx="10126639" cy="523220"/>
          </a:xfrm>
          <a:prstGeom prst="rect">
            <a:avLst/>
          </a:prstGeom>
        </p:spPr>
        <p:txBody>
          <a:bodyPr wrap="square">
            <a:spAutoFit/>
          </a:bodyPr>
          <a:lstStyle/>
          <a:p>
            <a:r>
              <a:rPr lang="es-ES" sz="2800" b="1" dirty="0" smtClean="0"/>
              <a:t>Todos ellos permiten un adecuado ajuste de la respuesta educativa</a:t>
            </a:r>
            <a:endParaRPr lang="es-ES" sz="2800" dirty="0"/>
          </a:p>
        </p:txBody>
      </p:sp>
    </p:spTree>
    <p:extLst>
      <p:ext uri="{BB962C8B-B14F-4D97-AF65-F5344CB8AC3E}">
        <p14:creationId xmlns:p14="http://schemas.microsoft.com/office/powerpoint/2010/main" xmlns="" val="16654825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7084" y="351477"/>
            <a:ext cx="7264020" cy="1325563"/>
          </a:xfrm>
          <a:ln>
            <a:solidFill>
              <a:schemeClr val="accent1"/>
            </a:solidFill>
          </a:ln>
        </p:spPr>
        <p:txBody>
          <a:bodyPr>
            <a:normAutofit/>
          </a:bodyPr>
          <a:lstStyle/>
          <a:p>
            <a:r>
              <a:rPr lang="es-ES" dirty="0" smtClean="0"/>
              <a:t>La  respuesta educativa </a:t>
            </a:r>
            <a:endParaRPr lang="es-ES" dirty="0"/>
          </a:p>
        </p:txBody>
      </p:sp>
      <p:sp>
        <p:nvSpPr>
          <p:cNvPr id="3" name="2 Marcador de contenido"/>
          <p:cNvSpPr>
            <a:spLocks noGrp="1"/>
          </p:cNvSpPr>
          <p:nvPr>
            <p:ph idx="1"/>
          </p:nvPr>
        </p:nvSpPr>
        <p:spPr>
          <a:xfrm>
            <a:off x="409433" y="1825624"/>
            <a:ext cx="11341289" cy="4561527"/>
          </a:xfrm>
          <a:ln>
            <a:solidFill>
              <a:schemeClr val="accent1"/>
            </a:solidFill>
          </a:ln>
        </p:spPr>
        <p:txBody>
          <a:bodyPr>
            <a:noAutofit/>
          </a:bodyPr>
          <a:lstStyle/>
          <a:p>
            <a:pPr>
              <a:buNone/>
            </a:pPr>
            <a:r>
              <a:rPr lang="es-ES" sz="3600" dirty="0" smtClean="0"/>
              <a:t>  El conjunto de procesos orientados a mejorar las condiciones de aprendizaje y desarrollo de los educandos, el trabajo metodológico y las condiciones organizativas de los centros educandos; mediante los cuales, instituciones, directivos, docentes, y familiares interactúan con el propósito de satisfacer necesidades educativas comunes o extraordinarias de los educandos y mejorar la calidad de la educación que se brinda de manera sostenida y sistemática.</a:t>
            </a:r>
          </a:p>
          <a:p>
            <a:endParaRPr lang="es-ES" sz="3600" dirty="0"/>
          </a:p>
        </p:txBody>
      </p:sp>
      <p:pic>
        <p:nvPicPr>
          <p:cNvPr id="5"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7"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sldNum" sz="quarter" idx="12"/>
          </p:nvPr>
        </p:nvSpPr>
        <p:spPr>
          <a:noFill/>
        </p:spPr>
        <p:txBody>
          <a:bodyPr/>
          <a:lstStyle/>
          <a:p>
            <a:fld id="{EF6E45C0-770D-4172-8A51-0BC890E2D751}" type="slidenum">
              <a:rPr lang="es-ES_tradnl" smtClean="0"/>
              <a:pPr/>
              <a:t>66</a:t>
            </a:fld>
            <a:endParaRPr lang="es-ES_tradnl" smtClean="0"/>
          </a:p>
        </p:txBody>
      </p:sp>
      <p:sp>
        <p:nvSpPr>
          <p:cNvPr id="24579" name="7 Marcador de número de diapositiva"/>
          <p:cNvSpPr txBox="1">
            <a:spLocks noGrp="1"/>
          </p:cNvSpPr>
          <p:nvPr/>
        </p:nvSpPr>
        <p:spPr bwMode="auto">
          <a:xfrm>
            <a:off x="8737600" y="6248400"/>
            <a:ext cx="2844800" cy="457200"/>
          </a:xfrm>
          <a:prstGeom prst="rect">
            <a:avLst/>
          </a:prstGeom>
          <a:noFill/>
          <a:ln w="9525">
            <a:noFill/>
            <a:miter lim="800000"/>
            <a:headEnd/>
            <a:tailEnd/>
          </a:ln>
        </p:spPr>
        <p:txBody>
          <a:bodyPr/>
          <a:lstStyle/>
          <a:p>
            <a:pPr algn="r"/>
            <a:fld id="{352C712A-2B67-418D-B25F-98B8C5D06E98}" type="slidenum">
              <a:rPr lang="es-ES_tradnl" sz="1000" b="0" baseline="0"/>
              <a:pPr algn="r"/>
              <a:t>66</a:t>
            </a:fld>
            <a:endParaRPr lang="es-ES_tradnl" sz="1000" b="0" baseline="0"/>
          </a:p>
        </p:txBody>
      </p:sp>
      <p:sp>
        <p:nvSpPr>
          <p:cNvPr id="91138" name="AutoShape 2"/>
          <p:cNvSpPr>
            <a:spLocks noChangeArrowheads="1"/>
          </p:cNvSpPr>
          <p:nvPr/>
        </p:nvSpPr>
        <p:spPr bwMode="auto">
          <a:xfrm rot="15895084">
            <a:off x="6054725" y="-136525"/>
            <a:ext cx="387350" cy="2336800"/>
          </a:xfrm>
          <a:prstGeom prst="curvedLeftArrow">
            <a:avLst>
              <a:gd name="adj1" fmla="val 90492"/>
              <a:gd name="adj2" fmla="val 180984"/>
              <a:gd name="adj3" fmla="val 33333"/>
            </a:avLst>
          </a:prstGeom>
          <a:gradFill rotWithShape="0">
            <a:gsLst>
              <a:gs pos="0">
                <a:schemeClr val="accent2"/>
              </a:gs>
              <a:gs pos="50000">
                <a:schemeClr val="bg1"/>
              </a:gs>
              <a:gs pos="100000">
                <a:schemeClr val="accent2"/>
              </a:gs>
            </a:gsLst>
            <a:lin ang="18900000" scaled="1"/>
          </a:gradFill>
          <a:ln w="3175">
            <a:solidFill>
              <a:schemeClr val="accent2"/>
            </a:solidFill>
            <a:miter lim="800000"/>
            <a:headEnd/>
            <a:tailEnd/>
          </a:ln>
          <a:effectLst/>
        </p:spPr>
        <p:txBody>
          <a:bodyPr wrap="none" lIns="65581" tIns="32790" rIns="65581" bIns="32790" anchor="ctr"/>
          <a:lstStyle/>
          <a:p>
            <a:pPr>
              <a:defRPr/>
            </a:pPr>
            <a:endParaRPr lang="es-ES" baseline="0"/>
          </a:p>
        </p:txBody>
      </p:sp>
      <p:sp>
        <p:nvSpPr>
          <p:cNvPr id="91139" name="AutoShape 3"/>
          <p:cNvSpPr>
            <a:spLocks noChangeArrowheads="1"/>
          </p:cNvSpPr>
          <p:nvPr/>
        </p:nvSpPr>
        <p:spPr bwMode="auto">
          <a:xfrm rot="10034755">
            <a:off x="4659952" y="1637733"/>
            <a:ext cx="609600" cy="1184275"/>
          </a:xfrm>
          <a:prstGeom prst="curvedLeftArrow">
            <a:avLst>
              <a:gd name="adj1" fmla="val 51806"/>
              <a:gd name="adj2" fmla="val 103611"/>
              <a:gd name="adj3" fmla="val 33333"/>
            </a:avLst>
          </a:prstGeom>
          <a:solidFill>
            <a:srgbClr val="FF0000"/>
          </a:solidFill>
          <a:ln w="3175">
            <a:solidFill>
              <a:schemeClr val="tx1"/>
            </a:solidFill>
            <a:miter lim="800000"/>
            <a:headEnd/>
            <a:tailEnd/>
          </a:ln>
        </p:spPr>
        <p:txBody>
          <a:bodyPr wrap="none" lIns="65581" tIns="32790" rIns="65581" bIns="32790" anchor="ctr"/>
          <a:lstStyle/>
          <a:p>
            <a:endParaRPr lang="es-ES" baseline="0"/>
          </a:p>
        </p:txBody>
      </p:sp>
      <p:sp>
        <p:nvSpPr>
          <p:cNvPr id="91140" name="AutoShape 4"/>
          <p:cNvSpPr>
            <a:spLocks noChangeArrowheads="1"/>
          </p:cNvSpPr>
          <p:nvPr/>
        </p:nvSpPr>
        <p:spPr bwMode="auto">
          <a:xfrm rot="610606">
            <a:off x="7056967" y="1628775"/>
            <a:ext cx="607484" cy="1168400"/>
          </a:xfrm>
          <a:prstGeom prst="curvedLeftArrow">
            <a:avLst>
              <a:gd name="adj1" fmla="val 51289"/>
              <a:gd name="adj2" fmla="val 102578"/>
              <a:gd name="adj3" fmla="val 33333"/>
            </a:avLst>
          </a:prstGeom>
          <a:solidFill>
            <a:srgbClr val="FF0000"/>
          </a:solidFill>
          <a:ln w="3175">
            <a:solidFill>
              <a:schemeClr val="tx1"/>
            </a:solidFill>
            <a:miter lim="800000"/>
            <a:headEnd/>
            <a:tailEnd/>
          </a:ln>
        </p:spPr>
        <p:txBody>
          <a:bodyPr wrap="none" lIns="65581" tIns="32790" rIns="65581" bIns="32790" anchor="ctr"/>
          <a:lstStyle/>
          <a:p>
            <a:endParaRPr lang="es-ES" baseline="0"/>
          </a:p>
        </p:txBody>
      </p:sp>
      <p:cxnSp>
        <p:nvCxnSpPr>
          <p:cNvPr id="91141" name="_s11296"/>
          <p:cNvCxnSpPr>
            <a:cxnSpLocks noChangeShapeType="1"/>
          </p:cNvCxnSpPr>
          <p:nvPr/>
        </p:nvCxnSpPr>
        <p:spPr bwMode="auto">
          <a:xfrm flipV="1">
            <a:off x="3020485" y="2379664"/>
            <a:ext cx="433916" cy="2878137"/>
          </a:xfrm>
          <a:prstGeom prst="bentConnector2">
            <a:avLst/>
          </a:prstGeom>
          <a:noFill/>
          <a:ln w="38100">
            <a:solidFill>
              <a:schemeClr val="tx1"/>
            </a:solidFill>
            <a:miter lim="800000"/>
            <a:headEnd/>
            <a:tailEnd/>
          </a:ln>
        </p:spPr>
      </p:cxnSp>
      <p:cxnSp>
        <p:nvCxnSpPr>
          <p:cNvPr id="91142" name="_s11295"/>
          <p:cNvCxnSpPr>
            <a:cxnSpLocks noChangeShapeType="1"/>
          </p:cNvCxnSpPr>
          <p:nvPr/>
        </p:nvCxnSpPr>
        <p:spPr bwMode="auto">
          <a:xfrm flipV="1">
            <a:off x="3020485" y="1905000"/>
            <a:ext cx="433916" cy="1758950"/>
          </a:xfrm>
          <a:prstGeom prst="bentConnector2">
            <a:avLst/>
          </a:prstGeom>
          <a:noFill/>
          <a:ln w="38100">
            <a:solidFill>
              <a:schemeClr val="tx1"/>
            </a:solidFill>
            <a:miter lim="800000"/>
            <a:headEnd/>
            <a:tailEnd/>
          </a:ln>
        </p:spPr>
      </p:cxnSp>
      <p:cxnSp>
        <p:nvCxnSpPr>
          <p:cNvPr id="91143" name="_s11294"/>
          <p:cNvCxnSpPr>
            <a:cxnSpLocks noChangeShapeType="1"/>
          </p:cNvCxnSpPr>
          <p:nvPr/>
        </p:nvCxnSpPr>
        <p:spPr bwMode="auto">
          <a:xfrm flipV="1">
            <a:off x="3020485" y="1749425"/>
            <a:ext cx="433916" cy="641350"/>
          </a:xfrm>
          <a:prstGeom prst="bentConnector2">
            <a:avLst/>
          </a:prstGeom>
          <a:noFill/>
          <a:ln w="38100">
            <a:solidFill>
              <a:schemeClr val="tx1"/>
            </a:solidFill>
            <a:miter lim="800000"/>
            <a:headEnd/>
            <a:tailEnd/>
          </a:ln>
        </p:spPr>
      </p:cxnSp>
      <p:sp>
        <p:nvSpPr>
          <p:cNvPr id="91144" name="_s11290"/>
          <p:cNvSpPr>
            <a:spLocks noChangeArrowheads="1"/>
          </p:cNvSpPr>
          <p:nvPr/>
        </p:nvSpPr>
        <p:spPr bwMode="auto">
          <a:xfrm>
            <a:off x="1117600" y="1143001"/>
            <a:ext cx="4470400" cy="606425"/>
          </a:xfrm>
          <a:prstGeom prst="bevel">
            <a:avLst>
              <a:gd name="adj" fmla="val 12500"/>
            </a:avLst>
          </a:prstGeom>
          <a:solidFill>
            <a:srgbClr val="FFFF00"/>
          </a:solidFill>
          <a:ln w="3175">
            <a:solidFill>
              <a:schemeClr val="accent1"/>
            </a:solidFill>
            <a:miter lim="800000"/>
            <a:headEnd/>
            <a:tailEnd/>
          </a:ln>
        </p:spPr>
        <p:txBody>
          <a:bodyPr wrap="none" lIns="65581" tIns="32790" rIns="65581" bIns="32790" anchor="ctr"/>
          <a:lstStyle/>
          <a:p>
            <a:r>
              <a:rPr lang="es-ES_tradnl" sz="2400" baseline="0">
                <a:solidFill>
                  <a:srgbClr val="0000CC"/>
                </a:solidFill>
              </a:rPr>
              <a:t>Factores</a:t>
            </a:r>
            <a:r>
              <a:rPr lang="es-ES_tradnl" sz="2400" b="0" baseline="0">
                <a:solidFill>
                  <a:srgbClr val="0000CC"/>
                </a:solidFill>
              </a:rPr>
              <a:t> </a:t>
            </a:r>
            <a:r>
              <a:rPr lang="es-ES_tradnl" sz="2400" baseline="0">
                <a:solidFill>
                  <a:srgbClr val="0000CC"/>
                </a:solidFill>
              </a:rPr>
              <a:t>curriculares</a:t>
            </a:r>
            <a:endParaRPr lang="es-ES" sz="2400" baseline="0">
              <a:solidFill>
                <a:srgbClr val="0000CC"/>
              </a:solidFill>
            </a:endParaRPr>
          </a:p>
        </p:txBody>
      </p:sp>
      <p:sp>
        <p:nvSpPr>
          <p:cNvPr id="91145" name="_s11291"/>
          <p:cNvSpPr>
            <a:spLocks noChangeArrowheads="1"/>
          </p:cNvSpPr>
          <p:nvPr/>
        </p:nvSpPr>
        <p:spPr bwMode="auto">
          <a:xfrm>
            <a:off x="44451" y="1912939"/>
            <a:ext cx="3206749" cy="955675"/>
          </a:xfrm>
          <a:prstGeom prst="bevel">
            <a:avLst>
              <a:gd name="adj" fmla="val 12500"/>
            </a:avLst>
          </a:prstGeom>
          <a:solidFill>
            <a:schemeClr val="accent1"/>
          </a:solidFill>
          <a:ln w="3175">
            <a:solidFill>
              <a:schemeClr val="bg1"/>
            </a:solidFill>
            <a:miter lim="800000"/>
            <a:headEnd/>
            <a:tailEnd/>
          </a:ln>
        </p:spPr>
        <p:txBody>
          <a:bodyPr wrap="none" lIns="65581" tIns="32790" rIns="65581" bIns="32790" anchor="ctr"/>
          <a:lstStyle/>
          <a:p>
            <a:pPr algn="l"/>
            <a:r>
              <a:rPr lang="es-ES_tradnl" baseline="0"/>
              <a:t>Enriquecimiento</a:t>
            </a:r>
          </a:p>
          <a:p>
            <a:pPr algn="l"/>
            <a:r>
              <a:rPr lang="es-ES_tradnl" baseline="0"/>
              <a:t>curricular</a:t>
            </a:r>
            <a:endParaRPr lang="es-ES" baseline="0"/>
          </a:p>
        </p:txBody>
      </p:sp>
      <p:sp>
        <p:nvSpPr>
          <p:cNvPr id="91146" name="_s11292"/>
          <p:cNvSpPr>
            <a:spLocks noChangeArrowheads="1"/>
          </p:cNvSpPr>
          <p:nvPr/>
        </p:nvSpPr>
        <p:spPr bwMode="auto">
          <a:xfrm>
            <a:off x="44451" y="3030538"/>
            <a:ext cx="3206749" cy="1541462"/>
          </a:xfrm>
          <a:prstGeom prst="bevel">
            <a:avLst>
              <a:gd name="adj" fmla="val 12500"/>
            </a:avLst>
          </a:prstGeom>
          <a:solidFill>
            <a:schemeClr val="accent1"/>
          </a:solidFill>
          <a:ln w="3175">
            <a:solidFill>
              <a:schemeClr val="bg1"/>
            </a:solidFill>
            <a:miter lim="800000"/>
            <a:headEnd/>
            <a:tailEnd/>
          </a:ln>
        </p:spPr>
        <p:txBody>
          <a:bodyPr wrap="none" lIns="65581" tIns="32790" rIns="65581" bIns="32790" anchor="ctr"/>
          <a:lstStyle/>
          <a:p>
            <a:pPr algn="l"/>
            <a:r>
              <a:rPr lang="es-ES_tradnl" baseline="0"/>
              <a:t>Corrección y</a:t>
            </a:r>
          </a:p>
          <a:p>
            <a:pPr algn="l"/>
            <a:r>
              <a:rPr lang="es-ES_tradnl" baseline="0"/>
              <a:t>compensación</a:t>
            </a:r>
          </a:p>
          <a:p>
            <a:pPr algn="l"/>
            <a:r>
              <a:rPr lang="es-ES_tradnl" baseline="0"/>
              <a:t>desde el </a:t>
            </a:r>
          </a:p>
          <a:p>
            <a:pPr algn="l"/>
            <a:r>
              <a:rPr lang="es-ES_tradnl" baseline="0"/>
              <a:t>currículo</a:t>
            </a:r>
            <a:endParaRPr lang="es-ES" baseline="0"/>
          </a:p>
        </p:txBody>
      </p:sp>
      <p:sp>
        <p:nvSpPr>
          <p:cNvPr id="91147" name="_s11293"/>
          <p:cNvSpPr>
            <a:spLocks noChangeArrowheads="1"/>
          </p:cNvSpPr>
          <p:nvPr/>
        </p:nvSpPr>
        <p:spPr bwMode="auto">
          <a:xfrm>
            <a:off x="44451" y="4759326"/>
            <a:ext cx="3206749" cy="955675"/>
          </a:xfrm>
          <a:prstGeom prst="bevel">
            <a:avLst>
              <a:gd name="adj" fmla="val 12500"/>
            </a:avLst>
          </a:prstGeom>
          <a:solidFill>
            <a:schemeClr val="accent1"/>
          </a:solidFill>
          <a:ln w="3175">
            <a:solidFill>
              <a:schemeClr val="bg1"/>
            </a:solidFill>
            <a:miter lim="800000"/>
            <a:headEnd/>
            <a:tailEnd/>
          </a:ln>
        </p:spPr>
        <p:txBody>
          <a:bodyPr wrap="none" lIns="65581" tIns="32790" rIns="65581" bIns="32790" anchor="ctr"/>
          <a:lstStyle/>
          <a:p>
            <a:pPr algn="l"/>
            <a:r>
              <a:rPr lang="es-ES_tradnl" baseline="0"/>
              <a:t>Adaptaciones</a:t>
            </a:r>
            <a:endParaRPr lang="es-ES" baseline="0"/>
          </a:p>
        </p:txBody>
      </p:sp>
      <p:cxnSp>
        <p:nvCxnSpPr>
          <p:cNvPr id="91148" name="_s11354"/>
          <p:cNvCxnSpPr>
            <a:cxnSpLocks noChangeShapeType="1"/>
          </p:cNvCxnSpPr>
          <p:nvPr/>
        </p:nvCxnSpPr>
        <p:spPr bwMode="auto">
          <a:xfrm rot="10800000">
            <a:off x="8470900" y="2092326"/>
            <a:ext cx="203200" cy="3775075"/>
          </a:xfrm>
          <a:prstGeom prst="bentConnector2">
            <a:avLst/>
          </a:prstGeom>
          <a:noFill/>
          <a:ln w="28575">
            <a:solidFill>
              <a:schemeClr val="tx1"/>
            </a:solidFill>
            <a:miter lim="800000"/>
            <a:headEnd/>
            <a:tailEnd/>
          </a:ln>
        </p:spPr>
      </p:cxnSp>
      <p:cxnSp>
        <p:nvCxnSpPr>
          <p:cNvPr id="91149" name="_s11306"/>
          <p:cNvCxnSpPr>
            <a:cxnSpLocks noChangeShapeType="1"/>
          </p:cNvCxnSpPr>
          <p:nvPr/>
        </p:nvCxnSpPr>
        <p:spPr bwMode="auto">
          <a:xfrm rot="10800000">
            <a:off x="8470900" y="2092325"/>
            <a:ext cx="203200" cy="2725738"/>
          </a:xfrm>
          <a:prstGeom prst="bentConnector2">
            <a:avLst/>
          </a:prstGeom>
          <a:noFill/>
          <a:ln w="28575">
            <a:solidFill>
              <a:schemeClr val="tx1"/>
            </a:solidFill>
            <a:miter lim="800000"/>
            <a:headEnd/>
            <a:tailEnd/>
          </a:ln>
        </p:spPr>
      </p:cxnSp>
      <p:cxnSp>
        <p:nvCxnSpPr>
          <p:cNvPr id="91150" name="_s11305"/>
          <p:cNvCxnSpPr>
            <a:cxnSpLocks noChangeShapeType="1"/>
          </p:cNvCxnSpPr>
          <p:nvPr/>
        </p:nvCxnSpPr>
        <p:spPr bwMode="auto">
          <a:xfrm rot="10800000">
            <a:off x="8470900" y="2092325"/>
            <a:ext cx="203200" cy="1676400"/>
          </a:xfrm>
          <a:prstGeom prst="bentConnector2">
            <a:avLst/>
          </a:prstGeom>
          <a:noFill/>
          <a:ln w="28575">
            <a:solidFill>
              <a:schemeClr val="tx1"/>
            </a:solidFill>
            <a:miter lim="800000"/>
            <a:headEnd/>
            <a:tailEnd/>
          </a:ln>
        </p:spPr>
      </p:cxnSp>
      <p:cxnSp>
        <p:nvCxnSpPr>
          <p:cNvPr id="91151" name="_s11304"/>
          <p:cNvCxnSpPr>
            <a:cxnSpLocks noChangeShapeType="1"/>
          </p:cNvCxnSpPr>
          <p:nvPr/>
        </p:nvCxnSpPr>
        <p:spPr bwMode="auto">
          <a:xfrm rot="10800000">
            <a:off x="8470900" y="1820864"/>
            <a:ext cx="203200" cy="625475"/>
          </a:xfrm>
          <a:prstGeom prst="bentConnector2">
            <a:avLst/>
          </a:prstGeom>
          <a:noFill/>
          <a:ln w="28575">
            <a:solidFill>
              <a:schemeClr val="tx1"/>
            </a:solidFill>
            <a:miter lim="800000"/>
            <a:headEnd/>
            <a:tailEnd/>
          </a:ln>
        </p:spPr>
      </p:cxnSp>
      <p:sp>
        <p:nvSpPr>
          <p:cNvPr id="91152" name="_s11300"/>
          <p:cNvSpPr>
            <a:spLocks noChangeArrowheads="1"/>
          </p:cNvSpPr>
          <p:nvPr/>
        </p:nvSpPr>
        <p:spPr bwMode="auto">
          <a:xfrm>
            <a:off x="6337300" y="1262063"/>
            <a:ext cx="4267200" cy="558800"/>
          </a:xfrm>
          <a:prstGeom prst="bevel">
            <a:avLst>
              <a:gd name="adj" fmla="val 12500"/>
            </a:avLst>
          </a:prstGeom>
          <a:solidFill>
            <a:srgbClr val="FFFF00"/>
          </a:solidFill>
          <a:ln w="3175">
            <a:solidFill>
              <a:schemeClr val="accent1"/>
            </a:solidFill>
            <a:miter lim="800000"/>
            <a:headEnd/>
            <a:tailEnd/>
          </a:ln>
        </p:spPr>
        <p:txBody>
          <a:bodyPr wrap="none" lIns="65581" tIns="32790" rIns="65581" bIns="32790" anchor="ctr"/>
          <a:lstStyle/>
          <a:p>
            <a:r>
              <a:rPr lang="es-ES_tradnl" sz="2400" baseline="0">
                <a:solidFill>
                  <a:srgbClr val="0000CC"/>
                </a:solidFill>
              </a:rPr>
              <a:t>Factores directivos</a:t>
            </a:r>
            <a:endParaRPr lang="es-ES" sz="2400" baseline="0">
              <a:solidFill>
                <a:srgbClr val="0000CC"/>
              </a:solidFill>
            </a:endParaRPr>
          </a:p>
        </p:txBody>
      </p:sp>
      <p:sp>
        <p:nvSpPr>
          <p:cNvPr id="91153" name="_s11301"/>
          <p:cNvSpPr>
            <a:spLocks noChangeArrowheads="1"/>
          </p:cNvSpPr>
          <p:nvPr/>
        </p:nvSpPr>
        <p:spPr bwMode="auto">
          <a:xfrm>
            <a:off x="8674101" y="1946276"/>
            <a:ext cx="3111500" cy="1177925"/>
          </a:xfrm>
          <a:prstGeom prst="bevel">
            <a:avLst>
              <a:gd name="adj" fmla="val 12500"/>
            </a:avLst>
          </a:prstGeom>
          <a:solidFill>
            <a:schemeClr val="accent1"/>
          </a:solidFill>
          <a:ln w="3175">
            <a:solidFill>
              <a:schemeClr val="bg1"/>
            </a:solidFill>
            <a:miter lim="800000"/>
            <a:headEnd/>
            <a:tailEnd/>
          </a:ln>
        </p:spPr>
        <p:txBody>
          <a:bodyPr wrap="none" lIns="19620" tIns="9810" rIns="19620" bIns="9810" anchor="ctr"/>
          <a:lstStyle/>
          <a:p>
            <a:pPr algn="l"/>
            <a:r>
              <a:rPr lang="es-ES_tradnl" baseline="0"/>
              <a:t>Relación</a:t>
            </a:r>
          </a:p>
          <a:p>
            <a:pPr algn="l"/>
            <a:r>
              <a:rPr lang="es-ES_tradnl" baseline="0"/>
              <a:t>Familia-escuela</a:t>
            </a:r>
          </a:p>
          <a:p>
            <a:pPr algn="l"/>
            <a:r>
              <a:rPr lang="es-ES_tradnl" baseline="0"/>
              <a:t>comunidad</a:t>
            </a:r>
            <a:endParaRPr lang="es-ES" baseline="0"/>
          </a:p>
        </p:txBody>
      </p:sp>
      <p:sp>
        <p:nvSpPr>
          <p:cNvPr id="91154" name="_s11302"/>
          <p:cNvSpPr>
            <a:spLocks noChangeArrowheads="1"/>
          </p:cNvSpPr>
          <p:nvPr/>
        </p:nvSpPr>
        <p:spPr bwMode="auto">
          <a:xfrm>
            <a:off x="8674101" y="3225801"/>
            <a:ext cx="3111500" cy="1000125"/>
          </a:xfrm>
          <a:prstGeom prst="bevel">
            <a:avLst>
              <a:gd name="adj" fmla="val 12500"/>
            </a:avLst>
          </a:prstGeom>
          <a:solidFill>
            <a:schemeClr val="accent1"/>
          </a:solidFill>
          <a:ln w="3175">
            <a:solidFill>
              <a:schemeClr val="bg1"/>
            </a:solidFill>
            <a:miter lim="800000"/>
            <a:headEnd/>
            <a:tailEnd/>
          </a:ln>
        </p:spPr>
        <p:txBody>
          <a:bodyPr wrap="none" lIns="19620" tIns="9810" rIns="19620" bIns="9810" anchor="ctr"/>
          <a:lstStyle/>
          <a:p>
            <a:pPr algn="l"/>
            <a:r>
              <a:rPr lang="es-ES_tradnl" baseline="0"/>
              <a:t>Protagonismo</a:t>
            </a:r>
          </a:p>
          <a:p>
            <a:pPr algn="l"/>
            <a:r>
              <a:rPr lang="es-ES_tradnl" baseline="0"/>
              <a:t>estudiantil</a:t>
            </a:r>
            <a:endParaRPr lang="es-ES" baseline="0"/>
          </a:p>
        </p:txBody>
      </p:sp>
      <p:sp>
        <p:nvSpPr>
          <p:cNvPr id="91155" name="_s11303"/>
          <p:cNvSpPr>
            <a:spLocks noChangeArrowheads="1"/>
          </p:cNvSpPr>
          <p:nvPr/>
        </p:nvSpPr>
        <p:spPr bwMode="auto">
          <a:xfrm>
            <a:off x="8674101" y="4275139"/>
            <a:ext cx="3111500" cy="1000125"/>
          </a:xfrm>
          <a:prstGeom prst="bevel">
            <a:avLst>
              <a:gd name="adj" fmla="val 12500"/>
            </a:avLst>
          </a:prstGeom>
          <a:solidFill>
            <a:schemeClr val="accent1"/>
          </a:solidFill>
          <a:ln w="3175">
            <a:solidFill>
              <a:schemeClr val="bg1"/>
            </a:solidFill>
            <a:miter lim="800000"/>
            <a:headEnd/>
            <a:tailEnd/>
          </a:ln>
        </p:spPr>
        <p:txBody>
          <a:bodyPr wrap="none" lIns="19620" tIns="9810" rIns="19620" bIns="9810" anchor="ctr"/>
          <a:lstStyle/>
          <a:p>
            <a:pPr algn="l"/>
            <a:r>
              <a:rPr lang="es-ES_tradnl" baseline="0"/>
              <a:t>Flexibilidad</a:t>
            </a:r>
            <a:endParaRPr lang="es-ES" baseline="0"/>
          </a:p>
        </p:txBody>
      </p:sp>
      <p:sp>
        <p:nvSpPr>
          <p:cNvPr id="91156" name="_s11353"/>
          <p:cNvSpPr>
            <a:spLocks noChangeArrowheads="1"/>
          </p:cNvSpPr>
          <p:nvPr/>
        </p:nvSpPr>
        <p:spPr bwMode="auto">
          <a:xfrm>
            <a:off x="8674101" y="5324476"/>
            <a:ext cx="3111500" cy="1000125"/>
          </a:xfrm>
          <a:prstGeom prst="bevel">
            <a:avLst>
              <a:gd name="adj" fmla="val 12500"/>
            </a:avLst>
          </a:prstGeom>
          <a:solidFill>
            <a:schemeClr val="accent1"/>
          </a:solidFill>
          <a:ln w="3175">
            <a:solidFill>
              <a:schemeClr val="bg1"/>
            </a:solidFill>
            <a:miter lim="800000"/>
            <a:headEnd/>
            <a:tailEnd/>
          </a:ln>
        </p:spPr>
        <p:txBody>
          <a:bodyPr wrap="none" lIns="38193" tIns="19097" rIns="38193" bIns="19097" anchor="ctr"/>
          <a:lstStyle/>
          <a:p>
            <a:pPr algn="l"/>
            <a:r>
              <a:rPr lang="es-ES_tradnl" baseline="0"/>
              <a:t>Carácter</a:t>
            </a:r>
            <a:r>
              <a:rPr lang="es-ES_tradnl" sz="2400" baseline="0"/>
              <a:t> </a:t>
            </a:r>
          </a:p>
          <a:p>
            <a:pPr algn="l"/>
            <a:r>
              <a:rPr lang="es-ES_tradnl" baseline="0"/>
              <a:t>participativo</a:t>
            </a:r>
            <a:endParaRPr lang="es-ES" baseline="0"/>
          </a:p>
        </p:txBody>
      </p:sp>
      <p:sp>
        <p:nvSpPr>
          <p:cNvPr id="91157" name="AutoShape 21"/>
          <p:cNvSpPr>
            <a:spLocks noChangeArrowheads="1"/>
          </p:cNvSpPr>
          <p:nvPr/>
        </p:nvSpPr>
        <p:spPr bwMode="auto">
          <a:xfrm flipV="1">
            <a:off x="2952751" y="188914"/>
            <a:ext cx="6070600" cy="407987"/>
          </a:xfrm>
          <a:prstGeom prst="roundRect">
            <a:avLst>
              <a:gd name="adj" fmla="val 16667"/>
            </a:avLst>
          </a:prstGeom>
          <a:solidFill>
            <a:schemeClr val="accent2"/>
          </a:solidFill>
          <a:ln w="76200">
            <a:noFill/>
            <a:round/>
            <a:headEnd/>
            <a:tailEnd/>
          </a:ln>
          <a:effectLst>
            <a:outerShdw dist="107763" dir="13500000" algn="ctr" rotWithShape="0">
              <a:srgbClr val="808080">
                <a:alpha val="50000"/>
              </a:srgbClr>
            </a:outerShdw>
          </a:effectLst>
        </p:spPr>
        <p:txBody>
          <a:bodyPr rot="10800000" wrap="none" anchor="ctr"/>
          <a:lstStyle/>
          <a:p>
            <a:pPr eaLnBrk="0" hangingPunct="0">
              <a:defRPr/>
            </a:pPr>
            <a:r>
              <a:rPr lang="es-ES" sz="2400" baseline="0" dirty="0">
                <a:latin typeface="Times New Roman" pitchFamily="18" charset="0"/>
              </a:rPr>
              <a:t>Ajuste de la respuesta educativa</a:t>
            </a:r>
          </a:p>
        </p:txBody>
      </p:sp>
      <p:cxnSp>
        <p:nvCxnSpPr>
          <p:cNvPr id="91158" name="_s11352"/>
          <p:cNvCxnSpPr>
            <a:cxnSpLocks noChangeShapeType="1"/>
          </p:cNvCxnSpPr>
          <p:nvPr/>
        </p:nvCxnSpPr>
        <p:spPr bwMode="auto">
          <a:xfrm flipV="1">
            <a:off x="7416800" y="3505201"/>
            <a:ext cx="205317" cy="2627313"/>
          </a:xfrm>
          <a:prstGeom prst="bentConnector2">
            <a:avLst/>
          </a:prstGeom>
          <a:noFill/>
          <a:ln w="28575">
            <a:solidFill>
              <a:schemeClr val="tx1"/>
            </a:solidFill>
            <a:miter lim="800000"/>
            <a:headEnd/>
            <a:tailEnd/>
          </a:ln>
        </p:spPr>
      </p:cxnSp>
      <p:cxnSp>
        <p:nvCxnSpPr>
          <p:cNvPr id="91159" name="_s11336"/>
          <p:cNvCxnSpPr>
            <a:cxnSpLocks noChangeShapeType="1"/>
          </p:cNvCxnSpPr>
          <p:nvPr/>
        </p:nvCxnSpPr>
        <p:spPr bwMode="auto">
          <a:xfrm flipV="1">
            <a:off x="7416800" y="3522664"/>
            <a:ext cx="205317" cy="1887537"/>
          </a:xfrm>
          <a:prstGeom prst="bentConnector2">
            <a:avLst/>
          </a:prstGeom>
          <a:noFill/>
          <a:ln w="28575">
            <a:solidFill>
              <a:schemeClr val="tx1"/>
            </a:solidFill>
            <a:miter lim="800000"/>
            <a:headEnd/>
            <a:tailEnd/>
          </a:ln>
        </p:spPr>
      </p:cxnSp>
      <p:cxnSp>
        <p:nvCxnSpPr>
          <p:cNvPr id="91160" name="_s11337"/>
          <p:cNvCxnSpPr>
            <a:cxnSpLocks noChangeShapeType="1"/>
          </p:cNvCxnSpPr>
          <p:nvPr/>
        </p:nvCxnSpPr>
        <p:spPr bwMode="auto">
          <a:xfrm flipV="1">
            <a:off x="7416800" y="3505201"/>
            <a:ext cx="205317" cy="1147763"/>
          </a:xfrm>
          <a:prstGeom prst="bentConnector2">
            <a:avLst/>
          </a:prstGeom>
          <a:noFill/>
          <a:ln w="28575">
            <a:solidFill>
              <a:schemeClr val="tx1"/>
            </a:solidFill>
            <a:miter lim="800000"/>
            <a:headEnd/>
            <a:tailEnd/>
          </a:ln>
        </p:spPr>
      </p:cxnSp>
      <p:cxnSp>
        <p:nvCxnSpPr>
          <p:cNvPr id="91161" name="_s11338"/>
          <p:cNvCxnSpPr>
            <a:cxnSpLocks noChangeShapeType="1"/>
          </p:cNvCxnSpPr>
          <p:nvPr/>
        </p:nvCxnSpPr>
        <p:spPr bwMode="auto">
          <a:xfrm flipV="1">
            <a:off x="7416800" y="3505200"/>
            <a:ext cx="205317" cy="409575"/>
          </a:xfrm>
          <a:prstGeom prst="bentConnector2">
            <a:avLst/>
          </a:prstGeom>
          <a:noFill/>
          <a:ln w="28575">
            <a:solidFill>
              <a:schemeClr val="tx1"/>
            </a:solidFill>
            <a:miter lim="800000"/>
            <a:headEnd/>
            <a:tailEnd/>
          </a:ln>
        </p:spPr>
      </p:cxnSp>
      <p:sp>
        <p:nvSpPr>
          <p:cNvPr id="91162" name="_s11339"/>
          <p:cNvSpPr>
            <a:spLocks noChangeArrowheads="1"/>
          </p:cNvSpPr>
          <p:nvPr/>
        </p:nvSpPr>
        <p:spPr bwMode="auto">
          <a:xfrm>
            <a:off x="3556000" y="2743200"/>
            <a:ext cx="4775200" cy="762000"/>
          </a:xfrm>
          <a:prstGeom prst="bevel">
            <a:avLst>
              <a:gd name="adj" fmla="val 12500"/>
            </a:avLst>
          </a:prstGeom>
          <a:solidFill>
            <a:srgbClr val="FFFF00"/>
          </a:solidFill>
          <a:ln w="3175">
            <a:solidFill>
              <a:schemeClr val="accent1"/>
            </a:solidFill>
            <a:miter lim="800000"/>
            <a:headEnd/>
            <a:tailEnd/>
          </a:ln>
        </p:spPr>
        <p:txBody>
          <a:bodyPr wrap="none" lIns="65581" tIns="32790" rIns="65581" bIns="32790" anchor="ctr"/>
          <a:lstStyle/>
          <a:p>
            <a:r>
              <a:rPr lang="es-ES_tradnl" sz="2400" baseline="0">
                <a:solidFill>
                  <a:srgbClr val="0000CC"/>
                </a:solidFill>
              </a:rPr>
              <a:t>Factores organizativos</a:t>
            </a:r>
            <a:endParaRPr lang="es-ES" sz="2400" baseline="0">
              <a:solidFill>
                <a:srgbClr val="0000CC"/>
              </a:solidFill>
            </a:endParaRPr>
          </a:p>
        </p:txBody>
      </p:sp>
      <p:sp>
        <p:nvSpPr>
          <p:cNvPr id="91163" name="_s11340"/>
          <p:cNvSpPr>
            <a:spLocks noChangeArrowheads="1"/>
          </p:cNvSpPr>
          <p:nvPr/>
        </p:nvSpPr>
        <p:spPr bwMode="auto">
          <a:xfrm>
            <a:off x="3979333" y="3581400"/>
            <a:ext cx="3437467" cy="642938"/>
          </a:xfrm>
          <a:prstGeom prst="bevel">
            <a:avLst>
              <a:gd name="adj" fmla="val 12500"/>
            </a:avLst>
          </a:prstGeom>
          <a:solidFill>
            <a:schemeClr val="accent1"/>
          </a:solidFill>
          <a:ln w="3175">
            <a:solidFill>
              <a:schemeClr val="accent2"/>
            </a:solidFill>
            <a:miter lim="800000"/>
            <a:headEnd/>
            <a:tailEnd/>
          </a:ln>
        </p:spPr>
        <p:txBody>
          <a:bodyPr wrap="none" lIns="33307" tIns="16653" rIns="33307" bIns="16653" anchor="ctr"/>
          <a:lstStyle/>
          <a:p>
            <a:pPr algn="l"/>
            <a:r>
              <a:rPr lang="es-ES_tradnl" baseline="0"/>
              <a:t>Horarios</a:t>
            </a:r>
            <a:endParaRPr lang="es-ES" baseline="0"/>
          </a:p>
        </p:txBody>
      </p:sp>
      <p:sp>
        <p:nvSpPr>
          <p:cNvPr id="91164" name="_s11341"/>
          <p:cNvSpPr>
            <a:spLocks noChangeArrowheads="1"/>
          </p:cNvSpPr>
          <p:nvPr/>
        </p:nvSpPr>
        <p:spPr bwMode="auto">
          <a:xfrm>
            <a:off x="3979333" y="4308476"/>
            <a:ext cx="3437467" cy="644525"/>
          </a:xfrm>
          <a:prstGeom prst="bevel">
            <a:avLst>
              <a:gd name="adj" fmla="val 12500"/>
            </a:avLst>
          </a:prstGeom>
          <a:solidFill>
            <a:schemeClr val="accent1"/>
          </a:solidFill>
          <a:ln w="3175">
            <a:solidFill>
              <a:schemeClr val="accent2"/>
            </a:solidFill>
            <a:miter lim="800000"/>
            <a:headEnd/>
            <a:tailEnd/>
          </a:ln>
        </p:spPr>
        <p:txBody>
          <a:bodyPr wrap="none" lIns="33307" tIns="16653" rIns="33307" bIns="16653" anchor="ctr"/>
          <a:lstStyle/>
          <a:p>
            <a:pPr algn="l"/>
            <a:r>
              <a:rPr lang="es-ES_tradnl" baseline="0"/>
              <a:t>Agrupamientos</a:t>
            </a:r>
            <a:endParaRPr lang="es-ES" baseline="0"/>
          </a:p>
        </p:txBody>
      </p:sp>
      <p:sp>
        <p:nvSpPr>
          <p:cNvPr id="91165" name="_s11342"/>
          <p:cNvSpPr>
            <a:spLocks noChangeArrowheads="1"/>
          </p:cNvSpPr>
          <p:nvPr/>
        </p:nvSpPr>
        <p:spPr bwMode="auto">
          <a:xfrm>
            <a:off x="3979333" y="5016501"/>
            <a:ext cx="3437467" cy="644525"/>
          </a:xfrm>
          <a:prstGeom prst="bevel">
            <a:avLst>
              <a:gd name="adj" fmla="val 12500"/>
            </a:avLst>
          </a:prstGeom>
          <a:solidFill>
            <a:schemeClr val="accent1"/>
          </a:solidFill>
          <a:ln w="3175">
            <a:solidFill>
              <a:schemeClr val="accent2"/>
            </a:solidFill>
            <a:miter lim="800000"/>
            <a:headEnd/>
            <a:tailEnd/>
          </a:ln>
        </p:spPr>
        <p:txBody>
          <a:bodyPr wrap="none" lIns="33307" tIns="16653" rIns="33307" bIns="16653" anchor="ctr"/>
          <a:lstStyle/>
          <a:p>
            <a:pPr algn="l"/>
            <a:r>
              <a:rPr lang="es-ES_tradnl" baseline="0"/>
              <a:t>Locales</a:t>
            </a:r>
            <a:endParaRPr lang="es-ES" baseline="0"/>
          </a:p>
        </p:txBody>
      </p:sp>
      <p:sp>
        <p:nvSpPr>
          <p:cNvPr id="91166" name="_s11351"/>
          <p:cNvSpPr>
            <a:spLocks noChangeArrowheads="1"/>
          </p:cNvSpPr>
          <p:nvPr/>
        </p:nvSpPr>
        <p:spPr bwMode="auto">
          <a:xfrm>
            <a:off x="3979333" y="5756276"/>
            <a:ext cx="3437467" cy="796925"/>
          </a:xfrm>
          <a:prstGeom prst="bevel">
            <a:avLst>
              <a:gd name="adj" fmla="val 12500"/>
            </a:avLst>
          </a:prstGeom>
          <a:solidFill>
            <a:schemeClr val="accent1"/>
          </a:solidFill>
          <a:ln w="3175">
            <a:solidFill>
              <a:schemeClr val="bg1"/>
            </a:solidFill>
            <a:miter lim="800000"/>
            <a:headEnd/>
            <a:tailEnd/>
          </a:ln>
        </p:spPr>
        <p:txBody>
          <a:bodyPr wrap="none" lIns="79037" tIns="39519" rIns="79037" bIns="39519" anchor="ctr"/>
          <a:lstStyle/>
          <a:p>
            <a:pPr algn="l"/>
            <a:r>
              <a:rPr lang="es-ES_tradnl" baseline="0"/>
              <a:t>Roles y funciones</a:t>
            </a:r>
          </a:p>
          <a:p>
            <a:pPr algn="l"/>
            <a:r>
              <a:rPr lang="es-ES_tradnl" baseline="0"/>
              <a:t>del personal</a:t>
            </a:r>
            <a:endParaRPr lang="es-ES" baseline="0"/>
          </a:p>
        </p:txBody>
      </p:sp>
      <p:pic>
        <p:nvPicPr>
          <p:cNvPr id="33" name="Picture 2" descr="I:\II EDICION\diseño logo.png"/>
          <p:cNvPicPr>
            <a:picLocks noChangeAspect="1" noChangeArrowheads="1"/>
          </p:cNvPicPr>
          <p:nvPr/>
        </p:nvPicPr>
        <p:blipFill>
          <a:blip r:embed="rId2" cstate="print"/>
          <a:srcRect/>
          <a:stretch>
            <a:fillRect/>
          </a:stretch>
        </p:blipFill>
        <p:spPr bwMode="auto">
          <a:xfrm>
            <a:off x="89847" y="27296"/>
            <a:ext cx="1397760" cy="1201003"/>
          </a:xfrm>
          <a:prstGeom prst="rect">
            <a:avLst/>
          </a:prstGeom>
          <a:noFill/>
        </p:spPr>
      </p:pic>
      <p:pic>
        <p:nvPicPr>
          <p:cNvPr id="34"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1081982" y="-1"/>
            <a:ext cx="680214" cy="1048325"/>
          </a:xfrm>
          <a:prstGeom prst="rect">
            <a:avLst/>
          </a:prstGeom>
          <a:noFill/>
          <a:ln w="9525">
            <a:noFill/>
            <a:miter lim="800000"/>
            <a:headEnd/>
            <a:tailEnd/>
          </a:ln>
        </p:spPr>
      </p:pic>
      <p:sp>
        <p:nvSpPr>
          <p:cNvPr id="35" name="Rectangle 3"/>
          <p:cNvSpPr txBox="1">
            <a:spLocks noChangeArrowheads="1"/>
          </p:cNvSpPr>
          <p:nvPr/>
        </p:nvSpPr>
        <p:spPr bwMode="gray">
          <a:xfrm>
            <a:off x="10658901" y="1027506"/>
            <a:ext cx="1533099"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157"/>
                                        </p:tgtEl>
                                        <p:attrNameLst>
                                          <p:attrName>style.visibility</p:attrName>
                                        </p:attrNameLst>
                                      </p:cBhvr>
                                      <p:to>
                                        <p:strVal val="visible"/>
                                      </p:to>
                                    </p:set>
                                    <p:anim calcmode="lin" valueType="num">
                                      <p:cBhvr additive="base">
                                        <p:cTn id="7" dur="500" fill="hold"/>
                                        <p:tgtEl>
                                          <p:spTgt spid="91157"/>
                                        </p:tgtEl>
                                        <p:attrNameLst>
                                          <p:attrName>ppt_x</p:attrName>
                                        </p:attrNameLst>
                                      </p:cBhvr>
                                      <p:tavLst>
                                        <p:tav tm="0">
                                          <p:val>
                                            <p:strVal val="0-#ppt_w/2"/>
                                          </p:val>
                                        </p:tav>
                                        <p:tav tm="100000">
                                          <p:val>
                                            <p:strVal val="#ppt_x"/>
                                          </p:val>
                                        </p:tav>
                                      </p:tavLst>
                                    </p:anim>
                                    <p:anim calcmode="lin" valueType="num">
                                      <p:cBhvr additive="base">
                                        <p:cTn id="8" dur="500" fill="hold"/>
                                        <p:tgtEl>
                                          <p:spTgt spid="911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44"/>
                                        </p:tgtEl>
                                        <p:attrNameLst>
                                          <p:attrName>style.visibility</p:attrName>
                                        </p:attrNameLst>
                                      </p:cBhvr>
                                      <p:to>
                                        <p:strVal val="visible"/>
                                      </p:to>
                                    </p:set>
                                    <p:anim calcmode="lin" valueType="num">
                                      <p:cBhvr additive="base">
                                        <p:cTn id="13" dur="500" fill="hold"/>
                                        <p:tgtEl>
                                          <p:spTgt spid="91144"/>
                                        </p:tgtEl>
                                        <p:attrNameLst>
                                          <p:attrName>ppt_x</p:attrName>
                                        </p:attrNameLst>
                                      </p:cBhvr>
                                      <p:tavLst>
                                        <p:tav tm="0">
                                          <p:val>
                                            <p:strVal val="0-#ppt_w/2"/>
                                          </p:val>
                                        </p:tav>
                                        <p:tav tm="100000">
                                          <p:val>
                                            <p:strVal val="#ppt_x"/>
                                          </p:val>
                                        </p:tav>
                                      </p:tavLst>
                                    </p:anim>
                                    <p:anim calcmode="lin" valueType="num">
                                      <p:cBhvr additive="base">
                                        <p:cTn id="14" dur="500" fill="hold"/>
                                        <p:tgtEl>
                                          <p:spTgt spid="9114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1138"/>
                                        </p:tgtEl>
                                        <p:attrNameLst>
                                          <p:attrName>style.visibility</p:attrName>
                                        </p:attrNameLst>
                                      </p:cBhvr>
                                      <p:to>
                                        <p:strVal val="visible"/>
                                      </p:to>
                                    </p:set>
                                    <p:anim calcmode="lin" valueType="num">
                                      <p:cBhvr additive="base">
                                        <p:cTn id="18" dur="500" fill="hold"/>
                                        <p:tgtEl>
                                          <p:spTgt spid="91138"/>
                                        </p:tgtEl>
                                        <p:attrNameLst>
                                          <p:attrName>ppt_x</p:attrName>
                                        </p:attrNameLst>
                                      </p:cBhvr>
                                      <p:tavLst>
                                        <p:tav tm="0">
                                          <p:val>
                                            <p:strVal val="0-#ppt_w/2"/>
                                          </p:val>
                                        </p:tav>
                                        <p:tav tm="100000">
                                          <p:val>
                                            <p:strVal val="#ppt_x"/>
                                          </p:val>
                                        </p:tav>
                                      </p:tavLst>
                                    </p:anim>
                                    <p:anim calcmode="lin" valueType="num">
                                      <p:cBhvr additive="base">
                                        <p:cTn id="19" dur="500" fill="hold"/>
                                        <p:tgtEl>
                                          <p:spTgt spid="9113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1152"/>
                                        </p:tgtEl>
                                        <p:attrNameLst>
                                          <p:attrName>style.visibility</p:attrName>
                                        </p:attrNameLst>
                                      </p:cBhvr>
                                      <p:to>
                                        <p:strVal val="visible"/>
                                      </p:to>
                                    </p:set>
                                    <p:anim calcmode="lin" valueType="num">
                                      <p:cBhvr additive="base">
                                        <p:cTn id="24" dur="500" fill="hold"/>
                                        <p:tgtEl>
                                          <p:spTgt spid="91152"/>
                                        </p:tgtEl>
                                        <p:attrNameLst>
                                          <p:attrName>ppt_x</p:attrName>
                                        </p:attrNameLst>
                                      </p:cBhvr>
                                      <p:tavLst>
                                        <p:tav tm="0">
                                          <p:val>
                                            <p:strVal val="0-#ppt_w/2"/>
                                          </p:val>
                                        </p:tav>
                                        <p:tav tm="100000">
                                          <p:val>
                                            <p:strVal val="#ppt_x"/>
                                          </p:val>
                                        </p:tav>
                                      </p:tavLst>
                                    </p:anim>
                                    <p:anim calcmode="lin" valueType="num">
                                      <p:cBhvr additive="base">
                                        <p:cTn id="25" dur="500" fill="hold"/>
                                        <p:tgtEl>
                                          <p:spTgt spid="9115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91140"/>
                                        </p:tgtEl>
                                        <p:attrNameLst>
                                          <p:attrName>style.visibility</p:attrName>
                                        </p:attrNameLst>
                                      </p:cBhvr>
                                      <p:to>
                                        <p:strVal val="visible"/>
                                      </p:to>
                                    </p:set>
                                    <p:anim calcmode="lin" valueType="num">
                                      <p:cBhvr additive="base">
                                        <p:cTn id="29" dur="500" fill="hold"/>
                                        <p:tgtEl>
                                          <p:spTgt spid="91140"/>
                                        </p:tgtEl>
                                        <p:attrNameLst>
                                          <p:attrName>ppt_x</p:attrName>
                                        </p:attrNameLst>
                                      </p:cBhvr>
                                      <p:tavLst>
                                        <p:tav tm="0">
                                          <p:val>
                                            <p:strVal val="0-#ppt_w/2"/>
                                          </p:val>
                                        </p:tav>
                                        <p:tav tm="100000">
                                          <p:val>
                                            <p:strVal val="#ppt_x"/>
                                          </p:val>
                                        </p:tav>
                                      </p:tavLst>
                                    </p:anim>
                                    <p:anim calcmode="lin" valueType="num">
                                      <p:cBhvr additive="base">
                                        <p:cTn id="30" dur="500" fill="hold"/>
                                        <p:tgtEl>
                                          <p:spTgt spid="9114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1162"/>
                                        </p:tgtEl>
                                        <p:attrNameLst>
                                          <p:attrName>style.visibility</p:attrName>
                                        </p:attrNameLst>
                                      </p:cBhvr>
                                      <p:to>
                                        <p:strVal val="visible"/>
                                      </p:to>
                                    </p:set>
                                    <p:anim calcmode="lin" valueType="num">
                                      <p:cBhvr additive="base">
                                        <p:cTn id="35" dur="500" fill="hold"/>
                                        <p:tgtEl>
                                          <p:spTgt spid="91162"/>
                                        </p:tgtEl>
                                        <p:attrNameLst>
                                          <p:attrName>ppt_x</p:attrName>
                                        </p:attrNameLst>
                                      </p:cBhvr>
                                      <p:tavLst>
                                        <p:tav tm="0">
                                          <p:val>
                                            <p:strVal val="0-#ppt_w/2"/>
                                          </p:val>
                                        </p:tav>
                                        <p:tav tm="100000">
                                          <p:val>
                                            <p:strVal val="#ppt_x"/>
                                          </p:val>
                                        </p:tav>
                                      </p:tavLst>
                                    </p:anim>
                                    <p:anim calcmode="lin" valueType="num">
                                      <p:cBhvr additive="base">
                                        <p:cTn id="36" dur="500" fill="hold"/>
                                        <p:tgtEl>
                                          <p:spTgt spid="9116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1139"/>
                                        </p:tgtEl>
                                        <p:attrNameLst>
                                          <p:attrName>style.visibility</p:attrName>
                                        </p:attrNameLst>
                                      </p:cBhvr>
                                      <p:to>
                                        <p:strVal val="visible"/>
                                      </p:to>
                                    </p:set>
                                    <p:anim calcmode="lin" valueType="num">
                                      <p:cBhvr additive="base">
                                        <p:cTn id="40" dur="500" fill="hold"/>
                                        <p:tgtEl>
                                          <p:spTgt spid="91139"/>
                                        </p:tgtEl>
                                        <p:attrNameLst>
                                          <p:attrName>ppt_x</p:attrName>
                                        </p:attrNameLst>
                                      </p:cBhvr>
                                      <p:tavLst>
                                        <p:tav tm="0">
                                          <p:val>
                                            <p:strVal val="0-#ppt_w/2"/>
                                          </p:val>
                                        </p:tav>
                                        <p:tav tm="100000">
                                          <p:val>
                                            <p:strVal val="#ppt_x"/>
                                          </p:val>
                                        </p:tav>
                                      </p:tavLst>
                                    </p:anim>
                                    <p:anim calcmode="lin" valueType="num">
                                      <p:cBhvr additive="base">
                                        <p:cTn id="41" dur="500" fill="hold"/>
                                        <p:tgtEl>
                                          <p:spTgt spid="9113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1143"/>
                                        </p:tgtEl>
                                        <p:attrNameLst>
                                          <p:attrName>style.visibility</p:attrName>
                                        </p:attrNameLst>
                                      </p:cBhvr>
                                      <p:to>
                                        <p:strVal val="visible"/>
                                      </p:to>
                                    </p:set>
                                    <p:anim calcmode="lin" valueType="num">
                                      <p:cBhvr additive="base">
                                        <p:cTn id="46" dur="500" fill="hold"/>
                                        <p:tgtEl>
                                          <p:spTgt spid="91143"/>
                                        </p:tgtEl>
                                        <p:attrNameLst>
                                          <p:attrName>ppt_x</p:attrName>
                                        </p:attrNameLst>
                                      </p:cBhvr>
                                      <p:tavLst>
                                        <p:tav tm="0">
                                          <p:val>
                                            <p:strVal val="0-#ppt_w/2"/>
                                          </p:val>
                                        </p:tav>
                                        <p:tav tm="100000">
                                          <p:val>
                                            <p:strVal val="#ppt_x"/>
                                          </p:val>
                                        </p:tav>
                                      </p:tavLst>
                                    </p:anim>
                                    <p:anim calcmode="lin" valueType="num">
                                      <p:cBhvr additive="base">
                                        <p:cTn id="47" dur="500" fill="hold"/>
                                        <p:tgtEl>
                                          <p:spTgt spid="9114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91141"/>
                                        </p:tgtEl>
                                        <p:attrNameLst>
                                          <p:attrName>style.visibility</p:attrName>
                                        </p:attrNameLst>
                                      </p:cBhvr>
                                      <p:to>
                                        <p:strVal val="visible"/>
                                      </p:to>
                                    </p:set>
                                    <p:anim calcmode="lin" valueType="num">
                                      <p:cBhvr additive="base">
                                        <p:cTn id="52" dur="500" fill="hold"/>
                                        <p:tgtEl>
                                          <p:spTgt spid="91141"/>
                                        </p:tgtEl>
                                        <p:attrNameLst>
                                          <p:attrName>ppt_x</p:attrName>
                                        </p:attrNameLst>
                                      </p:cBhvr>
                                      <p:tavLst>
                                        <p:tav tm="0">
                                          <p:val>
                                            <p:strVal val="0-#ppt_w/2"/>
                                          </p:val>
                                        </p:tav>
                                        <p:tav tm="100000">
                                          <p:val>
                                            <p:strVal val="#ppt_x"/>
                                          </p:val>
                                        </p:tav>
                                      </p:tavLst>
                                    </p:anim>
                                    <p:anim calcmode="lin" valueType="num">
                                      <p:cBhvr additive="base">
                                        <p:cTn id="53" dur="500" fill="hold"/>
                                        <p:tgtEl>
                                          <p:spTgt spid="91141"/>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91142"/>
                                        </p:tgtEl>
                                        <p:attrNameLst>
                                          <p:attrName>style.visibility</p:attrName>
                                        </p:attrNameLst>
                                      </p:cBhvr>
                                      <p:to>
                                        <p:strVal val="visible"/>
                                      </p:to>
                                    </p:set>
                                    <p:anim calcmode="lin" valueType="num">
                                      <p:cBhvr additive="base">
                                        <p:cTn id="58" dur="500" fill="hold"/>
                                        <p:tgtEl>
                                          <p:spTgt spid="91142"/>
                                        </p:tgtEl>
                                        <p:attrNameLst>
                                          <p:attrName>ppt_x</p:attrName>
                                        </p:attrNameLst>
                                      </p:cBhvr>
                                      <p:tavLst>
                                        <p:tav tm="0">
                                          <p:val>
                                            <p:strVal val="0-#ppt_w/2"/>
                                          </p:val>
                                        </p:tav>
                                        <p:tav tm="100000">
                                          <p:val>
                                            <p:strVal val="#ppt_x"/>
                                          </p:val>
                                        </p:tav>
                                      </p:tavLst>
                                    </p:anim>
                                    <p:anim calcmode="lin" valueType="num">
                                      <p:cBhvr additive="base">
                                        <p:cTn id="59" dur="500" fill="hold"/>
                                        <p:tgtEl>
                                          <p:spTgt spid="91142"/>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91145"/>
                                        </p:tgtEl>
                                        <p:attrNameLst>
                                          <p:attrName>style.visibility</p:attrName>
                                        </p:attrNameLst>
                                      </p:cBhvr>
                                      <p:to>
                                        <p:strVal val="visible"/>
                                      </p:to>
                                    </p:set>
                                    <p:anim calcmode="lin" valueType="num">
                                      <p:cBhvr additive="base">
                                        <p:cTn id="64" dur="500" fill="hold"/>
                                        <p:tgtEl>
                                          <p:spTgt spid="91145"/>
                                        </p:tgtEl>
                                        <p:attrNameLst>
                                          <p:attrName>ppt_x</p:attrName>
                                        </p:attrNameLst>
                                      </p:cBhvr>
                                      <p:tavLst>
                                        <p:tav tm="0">
                                          <p:val>
                                            <p:strVal val="0-#ppt_w/2"/>
                                          </p:val>
                                        </p:tav>
                                        <p:tav tm="100000">
                                          <p:val>
                                            <p:strVal val="#ppt_x"/>
                                          </p:val>
                                        </p:tav>
                                      </p:tavLst>
                                    </p:anim>
                                    <p:anim calcmode="lin" valueType="num">
                                      <p:cBhvr additive="base">
                                        <p:cTn id="65" dur="500" fill="hold"/>
                                        <p:tgtEl>
                                          <p:spTgt spid="9114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91146"/>
                                        </p:tgtEl>
                                        <p:attrNameLst>
                                          <p:attrName>style.visibility</p:attrName>
                                        </p:attrNameLst>
                                      </p:cBhvr>
                                      <p:to>
                                        <p:strVal val="visible"/>
                                      </p:to>
                                    </p:set>
                                    <p:anim calcmode="lin" valueType="num">
                                      <p:cBhvr additive="base">
                                        <p:cTn id="70" dur="500" fill="hold"/>
                                        <p:tgtEl>
                                          <p:spTgt spid="91146"/>
                                        </p:tgtEl>
                                        <p:attrNameLst>
                                          <p:attrName>ppt_x</p:attrName>
                                        </p:attrNameLst>
                                      </p:cBhvr>
                                      <p:tavLst>
                                        <p:tav tm="0">
                                          <p:val>
                                            <p:strVal val="0-#ppt_w/2"/>
                                          </p:val>
                                        </p:tav>
                                        <p:tav tm="100000">
                                          <p:val>
                                            <p:strVal val="#ppt_x"/>
                                          </p:val>
                                        </p:tav>
                                      </p:tavLst>
                                    </p:anim>
                                    <p:anim calcmode="lin" valueType="num">
                                      <p:cBhvr additive="base">
                                        <p:cTn id="71" dur="500" fill="hold"/>
                                        <p:tgtEl>
                                          <p:spTgt spid="91146"/>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91147"/>
                                        </p:tgtEl>
                                        <p:attrNameLst>
                                          <p:attrName>style.visibility</p:attrName>
                                        </p:attrNameLst>
                                      </p:cBhvr>
                                      <p:to>
                                        <p:strVal val="visible"/>
                                      </p:to>
                                    </p:set>
                                    <p:anim calcmode="lin" valueType="num">
                                      <p:cBhvr additive="base">
                                        <p:cTn id="76" dur="500" fill="hold"/>
                                        <p:tgtEl>
                                          <p:spTgt spid="91147"/>
                                        </p:tgtEl>
                                        <p:attrNameLst>
                                          <p:attrName>ppt_x</p:attrName>
                                        </p:attrNameLst>
                                      </p:cBhvr>
                                      <p:tavLst>
                                        <p:tav tm="0">
                                          <p:val>
                                            <p:strVal val="0-#ppt_w/2"/>
                                          </p:val>
                                        </p:tav>
                                        <p:tav tm="100000">
                                          <p:val>
                                            <p:strVal val="#ppt_x"/>
                                          </p:val>
                                        </p:tav>
                                      </p:tavLst>
                                    </p:anim>
                                    <p:anim calcmode="lin" valueType="num">
                                      <p:cBhvr additive="base">
                                        <p:cTn id="77" dur="500" fill="hold"/>
                                        <p:tgtEl>
                                          <p:spTgt spid="91147"/>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nodeType="clickEffect">
                                  <p:stCondLst>
                                    <p:cond delay="0"/>
                                  </p:stCondLst>
                                  <p:childTnLst>
                                    <p:set>
                                      <p:cBhvr>
                                        <p:cTn id="81" dur="1" fill="hold">
                                          <p:stCondLst>
                                            <p:cond delay="0"/>
                                          </p:stCondLst>
                                        </p:cTn>
                                        <p:tgtEl>
                                          <p:spTgt spid="91158"/>
                                        </p:tgtEl>
                                        <p:attrNameLst>
                                          <p:attrName>style.visibility</p:attrName>
                                        </p:attrNameLst>
                                      </p:cBhvr>
                                      <p:to>
                                        <p:strVal val="visible"/>
                                      </p:to>
                                    </p:set>
                                    <p:anim calcmode="lin" valueType="num">
                                      <p:cBhvr additive="base">
                                        <p:cTn id="82" dur="500" fill="hold"/>
                                        <p:tgtEl>
                                          <p:spTgt spid="91158"/>
                                        </p:tgtEl>
                                        <p:attrNameLst>
                                          <p:attrName>ppt_x</p:attrName>
                                        </p:attrNameLst>
                                      </p:cBhvr>
                                      <p:tavLst>
                                        <p:tav tm="0">
                                          <p:val>
                                            <p:strVal val="0-#ppt_w/2"/>
                                          </p:val>
                                        </p:tav>
                                        <p:tav tm="100000">
                                          <p:val>
                                            <p:strVal val="#ppt_x"/>
                                          </p:val>
                                        </p:tav>
                                      </p:tavLst>
                                    </p:anim>
                                    <p:anim calcmode="lin" valueType="num">
                                      <p:cBhvr additive="base">
                                        <p:cTn id="83" dur="500" fill="hold"/>
                                        <p:tgtEl>
                                          <p:spTgt spid="9115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91159"/>
                                        </p:tgtEl>
                                        <p:attrNameLst>
                                          <p:attrName>style.visibility</p:attrName>
                                        </p:attrNameLst>
                                      </p:cBhvr>
                                      <p:to>
                                        <p:strVal val="visible"/>
                                      </p:to>
                                    </p:set>
                                    <p:anim calcmode="lin" valueType="num">
                                      <p:cBhvr additive="base">
                                        <p:cTn id="88" dur="500" fill="hold"/>
                                        <p:tgtEl>
                                          <p:spTgt spid="91159"/>
                                        </p:tgtEl>
                                        <p:attrNameLst>
                                          <p:attrName>ppt_x</p:attrName>
                                        </p:attrNameLst>
                                      </p:cBhvr>
                                      <p:tavLst>
                                        <p:tav tm="0">
                                          <p:val>
                                            <p:strVal val="0-#ppt_w/2"/>
                                          </p:val>
                                        </p:tav>
                                        <p:tav tm="100000">
                                          <p:val>
                                            <p:strVal val="#ppt_x"/>
                                          </p:val>
                                        </p:tav>
                                      </p:tavLst>
                                    </p:anim>
                                    <p:anim calcmode="lin" valueType="num">
                                      <p:cBhvr additive="base">
                                        <p:cTn id="89" dur="500" fill="hold"/>
                                        <p:tgtEl>
                                          <p:spTgt spid="91159"/>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91160"/>
                                        </p:tgtEl>
                                        <p:attrNameLst>
                                          <p:attrName>style.visibility</p:attrName>
                                        </p:attrNameLst>
                                      </p:cBhvr>
                                      <p:to>
                                        <p:strVal val="visible"/>
                                      </p:to>
                                    </p:set>
                                    <p:anim calcmode="lin" valueType="num">
                                      <p:cBhvr additive="base">
                                        <p:cTn id="94" dur="500" fill="hold"/>
                                        <p:tgtEl>
                                          <p:spTgt spid="91160"/>
                                        </p:tgtEl>
                                        <p:attrNameLst>
                                          <p:attrName>ppt_x</p:attrName>
                                        </p:attrNameLst>
                                      </p:cBhvr>
                                      <p:tavLst>
                                        <p:tav tm="0">
                                          <p:val>
                                            <p:strVal val="0-#ppt_w/2"/>
                                          </p:val>
                                        </p:tav>
                                        <p:tav tm="100000">
                                          <p:val>
                                            <p:strVal val="#ppt_x"/>
                                          </p:val>
                                        </p:tav>
                                      </p:tavLst>
                                    </p:anim>
                                    <p:anim calcmode="lin" valueType="num">
                                      <p:cBhvr additive="base">
                                        <p:cTn id="95" dur="500" fill="hold"/>
                                        <p:tgtEl>
                                          <p:spTgt spid="91160"/>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nodeType="clickEffect">
                                  <p:stCondLst>
                                    <p:cond delay="0"/>
                                  </p:stCondLst>
                                  <p:childTnLst>
                                    <p:set>
                                      <p:cBhvr>
                                        <p:cTn id="99" dur="1" fill="hold">
                                          <p:stCondLst>
                                            <p:cond delay="0"/>
                                          </p:stCondLst>
                                        </p:cTn>
                                        <p:tgtEl>
                                          <p:spTgt spid="91161"/>
                                        </p:tgtEl>
                                        <p:attrNameLst>
                                          <p:attrName>style.visibility</p:attrName>
                                        </p:attrNameLst>
                                      </p:cBhvr>
                                      <p:to>
                                        <p:strVal val="visible"/>
                                      </p:to>
                                    </p:set>
                                    <p:anim calcmode="lin" valueType="num">
                                      <p:cBhvr additive="base">
                                        <p:cTn id="100" dur="500" fill="hold"/>
                                        <p:tgtEl>
                                          <p:spTgt spid="91161"/>
                                        </p:tgtEl>
                                        <p:attrNameLst>
                                          <p:attrName>ppt_x</p:attrName>
                                        </p:attrNameLst>
                                      </p:cBhvr>
                                      <p:tavLst>
                                        <p:tav tm="0">
                                          <p:val>
                                            <p:strVal val="0-#ppt_w/2"/>
                                          </p:val>
                                        </p:tav>
                                        <p:tav tm="100000">
                                          <p:val>
                                            <p:strVal val="#ppt_x"/>
                                          </p:val>
                                        </p:tav>
                                      </p:tavLst>
                                    </p:anim>
                                    <p:anim calcmode="lin" valueType="num">
                                      <p:cBhvr additive="base">
                                        <p:cTn id="101" dur="500" fill="hold"/>
                                        <p:tgtEl>
                                          <p:spTgt spid="91161"/>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91163"/>
                                        </p:tgtEl>
                                        <p:attrNameLst>
                                          <p:attrName>style.visibility</p:attrName>
                                        </p:attrNameLst>
                                      </p:cBhvr>
                                      <p:to>
                                        <p:strVal val="visible"/>
                                      </p:to>
                                    </p:set>
                                    <p:anim calcmode="lin" valueType="num">
                                      <p:cBhvr additive="base">
                                        <p:cTn id="106" dur="500" fill="hold"/>
                                        <p:tgtEl>
                                          <p:spTgt spid="91163"/>
                                        </p:tgtEl>
                                        <p:attrNameLst>
                                          <p:attrName>ppt_x</p:attrName>
                                        </p:attrNameLst>
                                      </p:cBhvr>
                                      <p:tavLst>
                                        <p:tav tm="0">
                                          <p:val>
                                            <p:strVal val="0-#ppt_w/2"/>
                                          </p:val>
                                        </p:tav>
                                        <p:tav tm="100000">
                                          <p:val>
                                            <p:strVal val="#ppt_x"/>
                                          </p:val>
                                        </p:tav>
                                      </p:tavLst>
                                    </p:anim>
                                    <p:anim calcmode="lin" valueType="num">
                                      <p:cBhvr additive="base">
                                        <p:cTn id="107" dur="500" fill="hold"/>
                                        <p:tgtEl>
                                          <p:spTgt spid="91163"/>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8" fill="hold" grpId="0" nodeType="clickEffect">
                                  <p:stCondLst>
                                    <p:cond delay="0"/>
                                  </p:stCondLst>
                                  <p:childTnLst>
                                    <p:set>
                                      <p:cBhvr>
                                        <p:cTn id="111" dur="1" fill="hold">
                                          <p:stCondLst>
                                            <p:cond delay="0"/>
                                          </p:stCondLst>
                                        </p:cTn>
                                        <p:tgtEl>
                                          <p:spTgt spid="91164"/>
                                        </p:tgtEl>
                                        <p:attrNameLst>
                                          <p:attrName>style.visibility</p:attrName>
                                        </p:attrNameLst>
                                      </p:cBhvr>
                                      <p:to>
                                        <p:strVal val="visible"/>
                                      </p:to>
                                    </p:set>
                                    <p:anim calcmode="lin" valueType="num">
                                      <p:cBhvr additive="base">
                                        <p:cTn id="112" dur="500" fill="hold"/>
                                        <p:tgtEl>
                                          <p:spTgt spid="91164"/>
                                        </p:tgtEl>
                                        <p:attrNameLst>
                                          <p:attrName>ppt_x</p:attrName>
                                        </p:attrNameLst>
                                      </p:cBhvr>
                                      <p:tavLst>
                                        <p:tav tm="0">
                                          <p:val>
                                            <p:strVal val="0-#ppt_w/2"/>
                                          </p:val>
                                        </p:tav>
                                        <p:tav tm="100000">
                                          <p:val>
                                            <p:strVal val="#ppt_x"/>
                                          </p:val>
                                        </p:tav>
                                      </p:tavLst>
                                    </p:anim>
                                    <p:anim calcmode="lin" valueType="num">
                                      <p:cBhvr additive="base">
                                        <p:cTn id="113" dur="500" fill="hold"/>
                                        <p:tgtEl>
                                          <p:spTgt spid="91164"/>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91165"/>
                                        </p:tgtEl>
                                        <p:attrNameLst>
                                          <p:attrName>style.visibility</p:attrName>
                                        </p:attrNameLst>
                                      </p:cBhvr>
                                      <p:to>
                                        <p:strVal val="visible"/>
                                      </p:to>
                                    </p:set>
                                    <p:anim calcmode="lin" valueType="num">
                                      <p:cBhvr additive="base">
                                        <p:cTn id="118" dur="500" fill="hold"/>
                                        <p:tgtEl>
                                          <p:spTgt spid="91165"/>
                                        </p:tgtEl>
                                        <p:attrNameLst>
                                          <p:attrName>ppt_x</p:attrName>
                                        </p:attrNameLst>
                                      </p:cBhvr>
                                      <p:tavLst>
                                        <p:tav tm="0">
                                          <p:val>
                                            <p:strVal val="0-#ppt_w/2"/>
                                          </p:val>
                                        </p:tav>
                                        <p:tav tm="100000">
                                          <p:val>
                                            <p:strVal val="#ppt_x"/>
                                          </p:val>
                                        </p:tav>
                                      </p:tavLst>
                                    </p:anim>
                                    <p:anim calcmode="lin" valueType="num">
                                      <p:cBhvr additive="base">
                                        <p:cTn id="119" dur="500" fill="hold"/>
                                        <p:tgtEl>
                                          <p:spTgt spid="91165"/>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91166"/>
                                        </p:tgtEl>
                                        <p:attrNameLst>
                                          <p:attrName>style.visibility</p:attrName>
                                        </p:attrNameLst>
                                      </p:cBhvr>
                                      <p:to>
                                        <p:strVal val="visible"/>
                                      </p:to>
                                    </p:set>
                                    <p:anim calcmode="lin" valueType="num">
                                      <p:cBhvr additive="base">
                                        <p:cTn id="124" dur="500" fill="hold"/>
                                        <p:tgtEl>
                                          <p:spTgt spid="91166"/>
                                        </p:tgtEl>
                                        <p:attrNameLst>
                                          <p:attrName>ppt_x</p:attrName>
                                        </p:attrNameLst>
                                      </p:cBhvr>
                                      <p:tavLst>
                                        <p:tav tm="0">
                                          <p:val>
                                            <p:strVal val="0-#ppt_w/2"/>
                                          </p:val>
                                        </p:tav>
                                        <p:tav tm="100000">
                                          <p:val>
                                            <p:strVal val="#ppt_x"/>
                                          </p:val>
                                        </p:tav>
                                      </p:tavLst>
                                    </p:anim>
                                    <p:anim calcmode="lin" valueType="num">
                                      <p:cBhvr additive="base">
                                        <p:cTn id="125" dur="500" fill="hold"/>
                                        <p:tgtEl>
                                          <p:spTgt spid="91166"/>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8" fill="hold" nodeType="clickEffect">
                                  <p:stCondLst>
                                    <p:cond delay="0"/>
                                  </p:stCondLst>
                                  <p:childTnLst>
                                    <p:set>
                                      <p:cBhvr>
                                        <p:cTn id="129" dur="1" fill="hold">
                                          <p:stCondLst>
                                            <p:cond delay="0"/>
                                          </p:stCondLst>
                                        </p:cTn>
                                        <p:tgtEl>
                                          <p:spTgt spid="91148"/>
                                        </p:tgtEl>
                                        <p:attrNameLst>
                                          <p:attrName>style.visibility</p:attrName>
                                        </p:attrNameLst>
                                      </p:cBhvr>
                                      <p:to>
                                        <p:strVal val="visible"/>
                                      </p:to>
                                    </p:set>
                                    <p:anim calcmode="lin" valueType="num">
                                      <p:cBhvr additive="base">
                                        <p:cTn id="130" dur="500" fill="hold"/>
                                        <p:tgtEl>
                                          <p:spTgt spid="91148"/>
                                        </p:tgtEl>
                                        <p:attrNameLst>
                                          <p:attrName>ppt_x</p:attrName>
                                        </p:attrNameLst>
                                      </p:cBhvr>
                                      <p:tavLst>
                                        <p:tav tm="0">
                                          <p:val>
                                            <p:strVal val="0-#ppt_w/2"/>
                                          </p:val>
                                        </p:tav>
                                        <p:tav tm="100000">
                                          <p:val>
                                            <p:strVal val="#ppt_x"/>
                                          </p:val>
                                        </p:tav>
                                      </p:tavLst>
                                    </p:anim>
                                    <p:anim calcmode="lin" valueType="num">
                                      <p:cBhvr additive="base">
                                        <p:cTn id="131" dur="500" fill="hold"/>
                                        <p:tgtEl>
                                          <p:spTgt spid="91148"/>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8" fill="hold" nodeType="clickEffect">
                                  <p:stCondLst>
                                    <p:cond delay="0"/>
                                  </p:stCondLst>
                                  <p:childTnLst>
                                    <p:set>
                                      <p:cBhvr>
                                        <p:cTn id="135" dur="1" fill="hold">
                                          <p:stCondLst>
                                            <p:cond delay="0"/>
                                          </p:stCondLst>
                                        </p:cTn>
                                        <p:tgtEl>
                                          <p:spTgt spid="91149"/>
                                        </p:tgtEl>
                                        <p:attrNameLst>
                                          <p:attrName>style.visibility</p:attrName>
                                        </p:attrNameLst>
                                      </p:cBhvr>
                                      <p:to>
                                        <p:strVal val="visible"/>
                                      </p:to>
                                    </p:set>
                                    <p:anim calcmode="lin" valueType="num">
                                      <p:cBhvr additive="base">
                                        <p:cTn id="136" dur="500" fill="hold"/>
                                        <p:tgtEl>
                                          <p:spTgt spid="91149"/>
                                        </p:tgtEl>
                                        <p:attrNameLst>
                                          <p:attrName>ppt_x</p:attrName>
                                        </p:attrNameLst>
                                      </p:cBhvr>
                                      <p:tavLst>
                                        <p:tav tm="0">
                                          <p:val>
                                            <p:strVal val="0-#ppt_w/2"/>
                                          </p:val>
                                        </p:tav>
                                        <p:tav tm="100000">
                                          <p:val>
                                            <p:strVal val="#ppt_x"/>
                                          </p:val>
                                        </p:tav>
                                      </p:tavLst>
                                    </p:anim>
                                    <p:anim calcmode="lin" valueType="num">
                                      <p:cBhvr additive="base">
                                        <p:cTn id="137" dur="500" fill="hold"/>
                                        <p:tgtEl>
                                          <p:spTgt spid="91149"/>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91150"/>
                                        </p:tgtEl>
                                        <p:attrNameLst>
                                          <p:attrName>style.visibility</p:attrName>
                                        </p:attrNameLst>
                                      </p:cBhvr>
                                      <p:to>
                                        <p:strVal val="visible"/>
                                      </p:to>
                                    </p:set>
                                    <p:anim calcmode="lin" valueType="num">
                                      <p:cBhvr additive="base">
                                        <p:cTn id="142" dur="500" fill="hold"/>
                                        <p:tgtEl>
                                          <p:spTgt spid="91150"/>
                                        </p:tgtEl>
                                        <p:attrNameLst>
                                          <p:attrName>ppt_x</p:attrName>
                                        </p:attrNameLst>
                                      </p:cBhvr>
                                      <p:tavLst>
                                        <p:tav tm="0">
                                          <p:val>
                                            <p:strVal val="0-#ppt_w/2"/>
                                          </p:val>
                                        </p:tav>
                                        <p:tav tm="100000">
                                          <p:val>
                                            <p:strVal val="#ppt_x"/>
                                          </p:val>
                                        </p:tav>
                                      </p:tavLst>
                                    </p:anim>
                                    <p:anim calcmode="lin" valueType="num">
                                      <p:cBhvr additive="base">
                                        <p:cTn id="143" dur="500" fill="hold"/>
                                        <p:tgtEl>
                                          <p:spTgt spid="91150"/>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8" fill="hold" nodeType="clickEffect">
                                  <p:stCondLst>
                                    <p:cond delay="0"/>
                                  </p:stCondLst>
                                  <p:childTnLst>
                                    <p:set>
                                      <p:cBhvr>
                                        <p:cTn id="147" dur="1" fill="hold">
                                          <p:stCondLst>
                                            <p:cond delay="0"/>
                                          </p:stCondLst>
                                        </p:cTn>
                                        <p:tgtEl>
                                          <p:spTgt spid="91151"/>
                                        </p:tgtEl>
                                        <p:attrNameLst>
                                          <p:attrName>style.visibility</p:attrName>
                                        </p:attrNameLst>
                                      </p:cBhvr>
                                      <p:to>
                                        <p:strVal val="visible"/>
                                      </p:to>
                                    </p:set>
                                    <p:anim calcmode="lin" valueType="num">
                                      <p:cBhvr additive="base">
                                        <p:cTn id="148" dur="500" fill="hold"/>
                                        <p:tgtEl>
                                          <p:spTgt spid="91151"/>
                                        </p:tgtEl>
                                        <p:attrNameLst>
                                          <p:attrName>ppt_x</p:attrName>
                                        </p:attrNameLst>
                                      </p:cBhvr>
                                      <p:tavLst>
                                        <p:tav tm="0">
                                          <p:val>
                                            <p:strVal val="0-#ppt_w/2"/>
                                          </p:val>
                                        </p:tav>
                                        <p:tav tm="100000">
                                          <p:val>
                                            <p:strVal val="#ppt_x"/>
                                          </p:val>
                                        </p:tav>
                                      </p:tavLst>
                                    </p:anim>
                                    <p:anim calcmode="lin" valueType="num">
                                      <p:cBhvr additive="base">
                                        <p:cTn id="149" dur="500" fill="hold"/>
                                        <p:tgtEl>
                                          <p:spTgt spid="91151"/>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91153"/>
                                        </p:tgtEl>
                                        <p:attrNameLst>
                                          <p:attrName>style.visibility</p:attrName>
                                        </p:attrNameLst>
                                      </p:cBhvr>
                                      <p:to>
                                        <p:strVal val="visible"/>
                                      </p:to>
                                    </p:set>
                                    <p:anim calcmode="lin" valueType="num">
                                      <p:cBhvr additive="base">
                                        <p:cTn id="154" dur="500" fill="hold"/>
                                        <p:tgtEl>
                                          <p:spTgt spid="91153"/>
                                        </p:tgtEl>
                                        <p:attrNameLst>
                                          <p:attrName>ppt_x</p:attrName>
                                        </p:attrNameLst>
                                      </p:cBhvr>
                                      <p:tavLst>
                                        <p:tav tm="0">
                                          <p:val>
                                            <p:strVal val="0-#ppt_w/2"/>
                                          </p:val>
                                        </p:tav>
                                        <p:tav tm="100000">
                                          <p:val>
                                            <p:strVal val="#ppt_x"/>
                                          </p:val>
                                        </p:tav>
                                      </p:tavLst>
                                    </p:anim>
                                    <p:anim calcmode="lin" valueType="num">
                                      <p:cBhvr additive="base">
                                        <p:cTn id="155" dur="500" fill="hold"/>
                                        <p:tgtEl>
                                          <p:spTgt spid="91153"/>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91154"/>
                                        </p:tgtEl>
                                        <p:attrNameLst>
                                          <p:attrName>style.visibility</p:attrName>
                                        </p:attrNameLst>
                                      </p:cBhvr>
                                      <p:to>
                                        <p:strVal val="visible"/>
                                      </p:to>
                                    </p:set>
                                    <p:anim calcmode="lin" valueType="num">
                                      <p:cBhvr additive="base">
                                        <p:cTn id="160" dur="500" fill="hold"/>
                                        <p:tgtEl>
                                          <p:spTgt spid="91154"/>
                                        </p:tgtEl>
                                        <p:attrNameLst>
                                          <p:attrName>ppt_x</p:attrName>
                                        </p:attrNameLst>
                                      </p:cBhvr>
                                      <p:tavLst>
                                        <p:tav tm="0">
                                          <p:val>
                                            <p:strVal val="0-#ppt_w/2"/>
                                          </p:val>
                                        </p:tav>
                                        <p:tav tm="100000">
                                          <p:val>
                                            <p:strVal val="#ppt_x"/>
                                          </p:val>
                                        </p:tav>
                                      </p:tavLst>
                                    </p:anim>
                                    <p:anim calcmode="lin" valueType="num">
                                      <p:cBhvr additive="base">
                                        <p:cTn id="161" dur="500" fill="hold"/>
                                        <p:tgtEl>
                                          <p:spTgt spid="91154"/>
                                        </p:tgtEl>
                                        <p:attrNameLst>
                                          <p:attrName>ppt_y</p:attrName>
                                        </p:attrNameLst>
                                      </p:cBhvr>
                                      <p:tavLst>
                                        <p:tav tm="0">
                                          <p:val>
                                            <p:strVal val="#ppt_y"/>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91155"/>
                                        </p:tgtEl>
                                        <p:attrNameLst>
                                          <p:attrName>style.visibility</p:attrName>
                                        </p:attrNameLst>
                                      </p:cBhvr>
                                      <p:to>
                                        <p:strVal val="visible"/>
                                      </p:to>
                                    </p:set>
                                    <p:anim calcmode="lin" valueType="num">
                                      <p:cBhvr additive="base">
                                        <p:cTn id="166" dur="500" fill="hold"/>
                                        <p:tgtEl>
                                          <p:spTgt spid="91155"/>
                                        </p:tgtEl>
                                        <p:attrNameLst>
                                          <p:attrName>ppt_x</p:attrName>
                                        </p:attrNameLst>
                                      </p:cBhvr>
                                      <p:tavLst>
                                        <p:tav tm="0">
                                          <p:val>
                                            <p:strVal val="0-#ppt_w/2"/>
                                          </p:val>
                                        </p:tav>
                                        <p:tav tm="100000">
                                          <p:val>
                                            <p:strVal val="#ppt_x"/>
                                          </p:val>
                                        </p:tav>
                                      </p:tavLst>
                                    </p:anim>
                                    <p:anim calcmode="lin" valueType="num">
                                      <p:cBhvr additive="base">
                                        <p:cTn id="167" dur="500" fill="hold"/>
                                        <p:tgtEl>
                                          <p:spTgt spid="91155"/>
                                        </p:tgtEl>
                                        <p:attrNameLst>
                                          <p:attrName>ppt_y</p:attrName>
                                        </p:attrNameLst>
                                      </p:cBhvr>
                                      <p:tavLst>
                                        <p:tav tm="0">
                                          <p:val>
                                            <p:strVal val="#ppt_y"/>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8" fill="hold" grpId="0" nodeType="clickEffect">
                                  <p:stCondLst>
                                    <p:cond delay="0"/>
                                  </p:stCondLst>
                                  <p:childTnLst>
                                    <p:set>
                                      <p:cBhvr>
                                        <p:cTn id="171" dur="1" fill="hold">
                                          <p:stCondLst>
                                            <p:cond delay="0"/>
                                          </p:stCondLst>
                                        </p:cTn>
                                        <p:tgtEl>
                                          <p:spTgt spid="91156"/>
                                        </p:tgtEl>
                                        <p:attrNameLst>
                                          <p:attrName>style.visibility</p:attrName>
                                        </p:attrNameLst>
                                      </p:cBhvr>
                                      <p:to>
                                        <p:strVal val="visible"/>
                                      </p:to>
                                    </p:set>
                                    <p:anim calcmode="lin" valueType="num">
                                      <p:cBhvr additive="base">
                                        <p:cTn id="172" dur="500" fill="hold"/>
                                        <p:tgtEl>
                                          <p:spTgt spid="91156"/>
                                        </p:tgtEl>
                                        <p:attrNameLst>
                                          <p:attrName>ppt_x</p:attrName>
                                        </p:attrNameLst>
                                      </p:cBhvr>
                                      <p:tavLst>
                                        <p:tav tm="0">
                                          <p:val>
                                            <p:strVal val="0-#ppt_w/2"/>
                                          </p:val>
                                        </p:tav>
                                        <p:tav tm="100000">
                                          <p:val>
                                            <p:strVal val="#ppt_x"/>
                                          </p:val>
                                        </p:tav>
                                      </p:tavLst>
                                    </p:anim>
                                    <p:anim calcmode="lin" valueType="num">
                                      <p:cBhvr additive="base">
                                        <p:cTn id="173" dur="500" fill="hold"/>
                                        <p:tgtEl>
                                          <p:spTgt spid="91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91139" grpId="0" animBg="1"/>
      <p:bldP spid="91140" grpId="0" animBg="1"/>
      <p:bldP spid="91144" grpId="0" animBg="1" autoUpdateAnimBg="0"/>
      <p:bldP spid="91145" grpId="0" animBg="1" autoUpdateAnimBg="0"/>
      <p:bldP spid="91146" grpId="0" animBg="1" autoUpdateAnimBg="0"/>
      <p:bldP spid="91147" grpId="0" animBg="1" autoUpdateAnimBg="0"/>
      <p:bldP spid="91152" grpId="0" animBg="1" autoUpdateAnimBg="0"/>
      <p:bldP spid="91153" grpId="0" animBg="1" autoUpdateAnimBg="0"/>
      <p:bldP spid="91154" grpId="0" animBg="1" autoUpdateAnimBg="0"/>
      <p:bldP spid="91155" grpId="0" animBg="1" autoUpdateAnimBg="0"/>
      <p:bldP spid="91156" grpId="0" animBg="1" autoUpdateAnimBg="0"/>
      <p:bldP spid="91157" grpId="0" animBg="1" autoUpdateAnimBg="0"/>
      <p:bldP spid="91162" grpId="0" animBg="1" autoUpdateAnimBg="0"/>
      <p:bldP spid="91163" grpId="0" animBg="1" autoUpdateAnimBg="0"/>
      <p:bldP spid="91164" grpId="0" animBg="1" autoUpdateAnimBg="0"/>
      <p:bldP spid="91165" grpId="0" animBg="1" autoUpdateAnimBg="0"/>
      <p:bldP spid="91166"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6728" y="1940718"/>
            <a:ext cx="11050139" cy="4487375"/>
          </a:xfrm>
          <a:ln>
            <a:solidFill>
              <a:schemeClr val="accent1"/>
            </a:solidFill>
          </a:ln>
        </p:spPr>
        <p:txBody>
          <a:bodyPr>
            <a:noAutofit/>
          </a:bodyPr>
          <a:lstStyle/>
          <a:p>
            <a:r>
              <a:rPr lang="es-ES" sz="4000" dirty="0" smtClean="0"/>
              <a:t>Es la vía fundamental para concretar las decisiones sobre el ajuste a la respuesta educativa grupal e individual. </a:t>
            </a:r>
          </a:p>
          <a:p>
            <a:r>
              <a:rPr lang="es-ES" sz="4000" dirty="0" smtClean="0"/>
              <a:t>Existen dimensiones que le dan un carácter peculiar a  la clase para potenciar el aprendizaje  de todos los educandos, sobre todo para aquellos con necesidades educativas especiales asociadas o no a discapacidad.</a:t>
            </a:r>
            <a:endParaRPr lang="es-ES" sz="4000" dirty="0"/>
          </a:p>
        </p:txBody>
      </p:sp>
      <p:sp>
        <p:nvSpPr>
          <p:cNvPr id="7" name="1 Título"/>
          <p:cNvSpPr>
            <a:spLocks noGrp="1"/>
          </p:cNvSpPr>
          <p:nvPr>
            <p:ph type="title"/>
          </p:nvPr>
        </p:nvSpPr>
        <p:spPr>
          <a:xfrm>
            <a:off x="3493827" y="351478"/>
            <a:ext cx="5745706" cy="835878"/>
          </a:xfrm>
          <a:ln>
            <a:solidFill>
              <a:schemeClr val="accent1"/>
            </a:solidFill>
          </a:ln>
        </p:spPr>
        <p:txBody>
          <a:bodyPr>
            <a:normAutofit/>
          </a:bodyPr>
          <a:lstStyle/>
          <a:p>
            <a:r>
              <a:rPr lang="es-ES" dirty="0" smtClean="0"/>
              <a:t>       La  Clase  </a:t>
            </a:r>
            <a:endParaRPr lang="es-ES" dirty="0"/>
          </a:p>
        </p:txBody>
      </p:sp>
      <p:pic>
        <p:nvPicPr>
          <p:cNvPr id="8"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6728" y="1883392"/>
            <a:ext cx="11200262" cy="4599296"/>
          </a:xfrm>
          <a:ln>
            <a:solidFill>
              <a:schemeClr val="accent1"/>
            </a:solidFill>
          </a:ln>
        </p:spPr>
        <p:txBody>
          <a:bodyPr>
            <a:normAutofit fontScale="70000" lnSpcReduction="20000"/>
          </a:bodyPr>
          <a:lstStyle/>
          <a:p>
            <a:pPr lvl="0">
              <a:lnSpc>
                <a:spcPct val="120000"/>
              </a:lnSpc>
            </a:pPr>
            <a:r>
              <a:rPr lang="es-ES" sz="5100" dirty="0" smtClean="0"/>
              <a:t>Inclusiva (En la clase se  enseña de la manera en que todos los educandos aprenden).</a:t>
            </a:r>
          </a:p>
          <a:p>
            <a:pPr lvl="0">
              <a:lnSpc>
                <a:spcPct val="120000"/>
              </a:lnSpc>
            </a:pPr>
            <a:endParaRPr lang="es-ES" sz="5100" dirty="0" smtClean="0"/>
          </a:p>
          <a:p>
            <a:pPr lvl="0">
              <a:lnSpc>
                <a:spcPct val="120000"/>
              </a:lnSpc>
            </a:pPr>
            <a:r>
              <a:rPr lang="es-ES" sz="5100" dirty="0" smtClean="0"/>
              <a:t>Correctivo- compensatoria (Todas las categorías de la didáctica vistas desde su contribución a la erradicación de dificultades o el mejoramiento de las funciones afectadas o insuficientemente desarrolladas)</a:t>
            </a:r>
          </a:p>
        </p:txBody>
      </p:sp>
      <p:pic>
        <p:nvPicPr>
          <p:cNvPr id="6" name="Picture 2" descr="I:\II EDICION\diseño logo.png"/>
          <p:cNvPicPr>
            <a:picLocks noChangeAspect="1" noChangeArrowheads="1"/>
          </p:cNvPicPr>
          <p:nvPr/>
        </p:nvPicPr>
        <p:blipFill>
          <a:blip r:embed="rId2"/>
          <a:srcRect/>
          <a:stretch>
            <a:fillRect/>
          </a:stretch>
        </p:blipFill>
        <p:spPr bwMode="auto">
          <a:xfrm>
            <a:off x="0" y="0"/>
            <a:ext cx="2464610" cy="1643073"/>
          </a:xfrm>
          <a:prstGeom prst="rect">
            <a:avLst/>
          </a:prstGeom>
          <a:noFill/>
        </p:spPr>
      </p:pic>
      <p:pic>
        <p:nvPicPr>
          <p:cNvPr id="7"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8"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5909" y="2033516"/>
            <a:ext cx="10877267" cy="4285397"/>
          </a:xfrm>
          <a:ln>
            <a:solidFill>
              <a:schemeClr val="accent1"/>
            </a:solidFill>
          </a:ln>
        </p:spPr>
        <p:txBody>
          <a:bodyPr>
            <a:noAutofit/>
          </a:bodyPr>
          <a:lstStyle/>
          <a:p>
            <a:pPr lvl="0"/>
            <a:r>
              <a:rPr lang="es-ES" sz="3200" dirty="0" smtClean="0"/>
              <a:t>metodológicas, adaptaciones, alternativas, procederes, diversificación de las tareas y recursividad necesaria).</a:t>
            </a:r>
          </a:p>
          <a:p>
            <a:pPr lvl="0">
              <a:buNone/>
            </a:pPr>
            <a:endParaRPr lang="es-ES" sz="3200" dirty="0" smtClean="0"/>
          </a:p>
          <a:p>
            <a:pPr lvl="0"/>
            <a:r>
              <a:rPr lang="es-ES" sz="3200" dirty="0" smtClean="0"/>
              <a:t>Preventiva (Al asegurar las condiciones previas para el aprendizaje de todos, considerar la anticipación a las posibles dificultades desde la propia planificación, realizar el análisis de contenidos difíciles, de los distintos niveles de volumen y complejidad de las tareas y su uso racional, entre otros aspectos de interés).</a:t>
            </a:r>
          </a:p>
          <a:p>
            <a:endParaRPr lang="es-ES" sz="3200" dirty="0"/>
          </a:p>
        </p:txBody>
      </p:sp>
      <p:pic>
        <p:nvPicPr>
          <p:cNvPr id="6" name="Picture 14" descr="D:\COSAS NUESTRAS\Trabajo yosdey\Extensión Universitaria\Actividades extensionistas\Acto del Educador\Fac. CSH color.jpg"/>
          <p:cNvPicPr>
            <a:picLocks noChangeAspect="1" noChangeArrowheads="1"/>
          </p:cNvPicPr>
          <p:nvPr/>
        </p:nvPicPr>
        <p:blipFill>
          <a:blip r:embed="rId2"/>
          <a:srcRect l="4140" t="3519" r="63310" b="31303"/>
          <a:stretch>
            <a:fillRect/>
          </a:stretch>
        </p:blipFill>
        <p:spPr bwMode="auto">
          <a:xfrm>
            <a:off x="10820177" y="0"/>
            <a:ext cx="793574" cy="857256"/>
          </a:xfrm>
          <a:prstGeom prst="rect">
            <a:avLst/>
          </a:prstGeom>
          <a:noFill/>
          <a:ln w="9525">
            <a:noFill/>
            <a:miter lim="800000"/>
            <a:headEnd/>
            <a:tailEnd/>
          </a:ln>
        </p:spPr>
      </p:pic>
      <p:sp>
        <p:nvSpPr>
          <p:cNvPr id="7" name="Rectangle 3"/>
          <p:cNvSpPr txBox="1">
            <a:spLocks noChangeArrowheads="1"/>
          </p:cNvSpPr>
          <p:nvPr/>
        </p:nvSpPr>
        <p:spPr bwMode="gray">
          <a:xfrm>
            <a:off x="9874916" y="1000210"/>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pic>
        <p:nvPicPr>
          <p:cNvPr id="8" name="Picture 2" descr="I:\II EDICION\diseño logo.png"/>
          <p:cNvPicPr>
            <a:picLocks noChangeAspect="1" noChangeArrowheads="1"/>
          </p:cNvPicPr>
          <p:nvPr/>
        </p:nvPicPr>
        <p:blipFill>
          <a:blip r:embed="rId3"/>
          <a:srcRect/>
          <a:stretch>
            <a:fillRect/>
          </a:stretch>
        </p:blipFill>
        <p:spPr bwMode="auto">
          <a:xfrm>
            <a:off x="0" y="0"/>
            <a:ext cx="2464610" cy="164307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2926" y="274638"/>
            <a:ext cx="4286280" cy="1143000"/>
          </a:xfrm>
          <a:ln>
            <a:solidFill>
              <a:schemeClr val="accent1"/>
            </a:solidFill>
          </a:ln>
        </p:spPr>
        <p:txBody>
          <a:bodyPr/>
          <a:lstStyle/>
          <a:p>
            <a:r>
              <a:rPr lang="es-ES" b="1" dirty="0" smtClean="0"/>
              <a:t>OBJETIVOS</a:t>
            </a:r>
            <a:endParaRPr lang="es-ES" b="1" dirty="0"/>
          </a:p>
        </p:txBody>
      </p:sp>
      <p:sp>
        <p:nvSpPr>
          <p:cNvPr id="3" name="2 Marcador de contenido"/>
          <p:cNvSpPr>
            <a:spLocks noGrp="1"/>
          </p:cNvSpPr>
          <p:nvPr>
            <p:ph idx="1"/>
          </p:nvPr>
        </p:nvSpPr>
        <p:spPr>
          <a:xfrm>
            <a:off x="156651" y="2169994"/>
            <a:ext cx="11809312" cy="4377387"/>
          </a:xfrm>
          <a:ln>
            <a:solidFill>
              <a:schemeClr val="accent1"/>
            </a:solidFill>
          </a:ln>
        </p:spPr>
        <p:txBody>
          <a:bodyPr>
            <a:normAutofit/>
          </a:bodyPr>
          <a:lstStyle/>
          <a:p>
            <a:pPr>
              <a:buNone/>
            </a:pPr>
            <a:endParaRPr lang="es-ES" sz="3600" dirty="0" smtClean="0"/>
          </a:p>
          <a:p>
            <a:r>
              <a:rPr lang="es-ES" sz="3600" dirty="0" smtClean="0"/>
              <a:t>Identificar  los cambios y desafíos en la atención educativa de los  educandos  con NEE asociado o no a una discapacidad  a partir de la </a:t>
            </a:r>
            <a:r>
              <a:rPr lang="es-ES" sz="3600" dirty="0" err="1" smtClean="0"/>
              <a:t>reconceptualización</a:t>
            </a:r>
            <a:r>
              <a:rPr lang="es-ES" sz="3600" dirty="0" smtClean="0"/>
              <a:t> de la Educación Especial.</a:t>
            </a:r>
          </a:p>
          <a:p>
            <a:r>
              <a:rPr lang="es-CO" sz="3600" dirty="0" smtClean="0"/>
              <a:t>Valorar los retos y perspectivas de la inclusión educativa en el contexto actual de la educación cubana. </a:t>
            </a:r>
            <a:endParaRPr lang="es-ES" sz="3600" dirty="0" smtClean="0"/>
          </a:p>
        </p:txBody>
      </p:sp>
      <p:pic>
        <p:nvPicPr>
          <p:cNvPr id="7" name="Picture 2" descr="I:\II EDICION\diseño logo.png"/>
          <p:cNvPicPr>
            <a:picLocks noChangeAspect="1" noChangeArrowheads="1"/>
          </p:cNvPicPr>
          <p:nvPr/>
        </p:nvPicPr>
        <p:blipFill>
          <a:blip r:embed="rId2"/>
          <a:srcRect/>
          <a:stretch>
            <a:fillRect/>
          </a:stretch>
        </p:blipFill>
        <p:spPr bwMode="auto">
          <a:xfrm>
            <a:off x="191344"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1234555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6728" y="1940718"/>
            <a:ext cx="11050139" cy="4487375"/>
          </a:xfrm>
          <a:ln>
            <a:solidFill>
              <a:schemeClr val="accent1"/>
            </a:solidFill>
          </a:ln>
        </p:spPr>
        <p:txBody>
          <a:bodyPr>
            <a:noAutofit/>
          </a:bodyPr>
          <a:lstStyle/>
          <a:p>
            <a:pPr lvl="0" algn="just"/>
            <a:r>
              <a:rPr lang="es-ES_tradnl" sz="4000" b="1" dirty="0" smtClean="0"/>
              <a:t>La inclusión  es una filosofía construida, sobre la creencia de que todas las personas son iguales y deben ser respetadas y valoradas acorde a sus  derechos  humanos. </a:t>
            </a:r>
            <a:endParaRPr lang="es-ES" sz="6000" b="1" dirty="0" smtClean="0"/>
          </a:p>
          <a:p>
            <a:pPr lvl="0" algn="just"/>
            <a:r>
              <a:rPr lang="es-ES_tradnl" sz="4000" b="1" dirty="0" smtClean="0"/>
              <a:t>La inclusión es calidad educativa con equidad, es  escuela, es familia y sociedad,  donde las personas puedan encontrar en ellas  lo que necesitan para desarrollarse</a:t>
            </a:r>
            <a:r>
              <a:rPr lang="es-CO" sz="4000" b="1" dirty="0" smtClean="0">
                <a:latin typeface="Verdana" pitchFamily="34" charset="0"/>
              </a:rPr>
              <a:t>.</a:t>
            </a:r>
            <a:endParaRPr lang="es-ES" sz="6000" b="1" dirty="0" smtClean="0"/>
          </a:p>
          <a:p>
            <a:endParaRPr lang="es-ES" sz="4000" dirty="0"/>
          </a:p>
        </p:txBody>
      </p:sp>
      <p:sp>
        <p:nvSpPr>
          <p:cNvPr id="7" name="1 Título"/>
          <p:cNvSpPr>
            <a:spLocks noGrp="1"/>
          </p:cNvSpPr>
          <p:nvPr>
            <p:ph type="title"/>
          </p:nvPr>
        </p:nvSpPr>
        <p:spPr>
          <a:xfrm>
            <a:off x="3493827" y="351478"/>
            <a:ext cx="5745706" cy="835878"/>
          </a:xfrm>
          <a:ln>
            <a:solidFill>
              <a:schemeClr val="accent1"/>
            </a:solidFill>
          </a:ln>
        </p:spPr>
        <p:txBody>
          <a:bodyPr>
            <a:normAutofit/>
          </a:bodyPr>
          <a:lstStyle/>
          <a:p>
            <a:r>
              <a:rPr lang="es-ES" dirty="0" smtClean="0"/>
              <a:t>       Conclusiones   </a:t>
            </a:r>
            <a:endParaRPr lang="es-ES" dirty="0"/>
          </a:p>
        </p:txBody>
      </p:sp>
      <p:pic>
        <p:nvPicPr>
          <p:cNvPr id="8"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6728" y="1940718"/>
            <a:ext cx="11050139" cy="4487375"/>
          </a:xfrm>
          <a:ln>
            <a:solidFill>
              <a:schemeClr val="accent1"/>
            </a:solidFill>
          </a:ln>
        </p:spPr>
        <p:txBody>
          <a:bodyPr>
            <a:noAutofit/>
          </a:bodyPr>
          <a:lstStyle/>
          <a:p>
            <a:pPr lvl="0" indent="0" algn="just" defTabSz="1066800">
              <a:spcBef>
                <a:spcPct val="0"/>
              </a:spcBef>
              <a:spcAft>
                <a:spcPct val="15000"/>
              </a:spcAft>
            </a:pPr>
            <a:r>
              <a:rPr lang="es-ES" sz="3600" dirty="0" smtClean="0">
                <a:ea typeface="Verdana" pitchFamily="34" charset="0"/>
                <a:cs typeface="Verdana" pitchFamily="34" charset="0"/>
              </a:rPr>
              <a:t>La inclusión es un proceso.</a:t>
            </a:r>
            <a:endParaRPr lang="es-ES" sz="3600" b="1" dirty="0" smtClean="0">
              <a:ea typeface="Verdana" pitchFamily="34" charset="0"/>
              <a:cs typeface="Verdana" pitchFamily="34" charset="0"/>
            </a:endParaRPr>
          </a:p>
          <a:p>
            <a:pPr lvl="0" indent="0" algn="just" defTabSz="1066800">
              <a:spcBef>
                <a:spcPct val="0"/>
              </a:spcBef>
              <a:spcAft>
                <a:spcPct val="15000"/>
              </a:spcAft>
            </a:pPr>
            <a:r>
              <a:rPr lang="es-ES" sz="3600" dirty="0" smtClean="0">
                <a:ea typeface="Verdana" pitchFamily="34" charset="0"/>
                <a:cs typeface="Verdana" pitchFamily="34" charset="0"/>
              </a:rPr>
              <a:t>Se interesa por la identificación y la eliminación de barreras.</a:t>
            </a:r>
            <a:endParaRPr lang="es-ES" sz="3600" b="1" dirty="0" smtClean="0">
              <a:ea typeface="Verdana" pitchFamily="34" charset="0"/>
              <a:cs typeface="Verdana" pitchFamily="34" charset="0"/>
            </a:endParaRPr>
          </a:p>
          <a:p>
            <a:pPr lvl="0" indent="0" algn="just" defTabSz="1066800">
              <a:spcBef>
                <a:spcPct val="0"/>
              </a:spcBef>
              <a:spcAft>
                <a:spcPct val="15000"/>
              </a:spcAft>
            </a:pPr>
            <a:r>
              <a:rPr lang="es-ES" sz="3600" dirty="0" smtClean="0">
                <a:ea typeface="Verdana" pitchFamily="34" charset="0"/>
                <a:cs typeface="Verdana" pitchFamily="34" charset="0"/>
              </a:rPr>
              <a:t>Pone particular  énfasis en aquellos grupos de PERSONAS que podrían estar en riesgo.</a:t>
            </a:r>
            <a:endParaRPr lang="es-ES" sz="3600" b="1" dirty="0" smtClean="0">
              <a:ea typeface="Verdana" pitchFamily="34" charset="0"/>
              <a:cs typeface="Verdana" pitchFamily="34" charset="0"/>
            </a:endParaRPr>
          </a:p>
          <a:p>
            <a:pPr lvl="0" indent="0" defTabSz="1066800">
              <a:spcBef>
                <a:spcPct val="0"/>
              </a:spcBef>
              <a:spcAft>
                <a:spcPct val="15000"/>
              </a:spcAft>
            </a:pPr>
            <a:r>
              <a:rPr lang="es-ES" sz="3600" dirty="0" smtClean="0">
                <a:ea typeface="Verdana" pitchFamily="34" charset="0"/>
                <a:cs typeface="Verdana" pitchFamily="34" charset="0"/>
              </a:rPr>
              <a:t>Busca la presencia, la participación y el éxito de todos los escolares.</a:t>
            </a:r>
          </a:p>
          <a:p>
            <a:pPr lvl="0" algn="just"/>
            <a:endParaRPr lang="es-ES" sz="3200" b="1" dirty="0" smtClean="0"/>
          </a:p>
          <a:p>
            <a:endParaRPr lang="es-ES" sz="3200" dirty="0"/>
          </a:p>
        </p:txBody>
      </p:sp>
      <p:sp>
        <p:nvSpPr>
          <p:cNvPr id="7" name="1 Título"/>
          <p:cNvSpPr>
            <a:spLocks noGrp="1"/>
          </p:cNvSpPr>
          <p:nvPr>
            <p:ph type="title"/>
          </p:nvPr>
        </p:nvSpPr>
        <p:spPr>
          <a:xfrm>
            <a:off x="3493827" y="351478"/>
            <a:ext cx="5745706" cy="835878"/>
          </a:xfrm>
          <a:ln>
            <a:solidFill>
              <a:schemeClr val="accent1"/>
            </a:solidFill>
          </a:ln>
        </p:spPr>
        <p:txBody>
          <a:bodyPr>
            <a:normAutofit/>
          </a:bodyPr>
          <a:lstStyle/>
          <a:p>
            <a:r>
              <a:rPr lang="es-ES" dirty="0" smtClean="0"/>
              <a:t>       Conclusiones   </a:t>
            </a:r>
            <a:endParaRPr lang="es-ES" dirty="0"/>
          </a:p>
        </p:txBody>
      </p:sp>
      <p:pic>
        <p:nvPicPr>
          <p:cNvPr id="8"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3493827" y="351478"/>
            <a:ext cx="5745706" cy="835878"/>
          </a:xfrm>
          <a:ln>
            <a:solidFill>
              <a:schemeClr val="accent1"/>
            </a:solidFill>
          </a:ln>
        </p:spPr>
        <p:txBody>
          <a:bodyPr>
            <a:normAutofit/>
          </a:bodyPr>
          <a:lstStyle/>
          <a:p>
            <a:r>
              <a:rPr lang="es-ES" dirty="0" smtClean="0"/>
              <a:t>       Conclusiones   </a:t>
            </a:r>
            <a:endParaRPr lang="es-ES" dirty="0"/>
          </a:p>
        </p:txBody>
      </p:sp>
      <p:pic>
        <p:nvPicPr>
          <p:cNvPr id="8" name="Picture 2" descr="I:\II EDICION\diseño logo.png"/>
          <p:cNvPicPr>
            <a:picLocks noChangeAspect="1" noChangeArrowheads="1"/>
          </p:cNvPicPr>
          <p:nvPr/>
        </p:nvPicPr>
        <p:blipFill>
          <a:blip r:embed="rId2"/>
          <a:srcRect/>
          <a:stretch>
            <a:fillRect/>
          </a:stretch>
        </p:blipFill>
        <p:spPr bwMode="auto">
          <a:xfrm>
            <a:off x="191344" y="27296"/>
            <a:ext cx="2464610" cy="1643073"/>
          </a:xfrm>
          <a:prstGeom prst="rect">
            <a:avLst/>
          </a:prstGeom>
          <a:noFill/>
        </p:spPr>
      </p:pic>
      <p:pic>
        <p:nvPicPr>
          <p:cNvPr id="9"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10"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
        <p:nvSpPr>
          <p:cNvPr id="12" name="11 Rectángulo"/>
          <p:cNvSpPr/>
          <p:nvPr/>
        </p:nvSpPr>
        <p:spPr>
          <a:xfrm>
            <a:off x="395785" y="1910687"/>
            <a:ext cx="11450472" cy="4493538"/>
          </a:xfrm>
          <a:prstGeom prst="rect">
            <a:avLst/>
          </a:prstGeom>
          <a:ln>
            <a:solidFill>
              <a:schemeClr val="accent1"/>
            </a:solidFill>
          </a:ln>
        </p:spPr>
        <p:txBody>
          <a:bodyPr wrap="square">
            <a:spAutoFit/>
          </a:bodyPr>
          <a:lstStyle/>
          <a:p>
            <a:r>
              <a:rPr lang="es-ES" sz="2600" dirty="0" smtClean="0"/>
              <a:t>Para el éxito del aprendizaje del grupo de educandos con necesidades educativas especiales asociadas o no a discapacidad es ineludible profundizar en</a:t>
            </a:r>
          </a:p>
          <a:p>
            <a:r>
              <a:rPr lang="es-ES" sz="2600" b="1" dirty="0" smtClean="0"/>
              <a:t>¿Cómo aprenden? </a:t>
            </a:r>
            <a:endParaRPr lang="es-ES" sz="2600" dirty="0" smtClean="0"/>
          </a:p>
          <a:p>
            <a:pPr lvl="0"/>
            <a:r>
              <a:rPr lang="es-ES" sz="2600" dirty="0" smtClean="0"/>
              <a:t>Bajo las mismas leyes que sustentan el proceso para todos, pero requieren de condiciones diferentes y provisión de apoyos.</a:t>
            </a:r>
          </a:p>
          <a:p>
            <a:pPr lvl="0"/>
            <a:r>
              <a:rPr lang="es-ES" sz="2600" dirty="0" smtClean="0"/>
              <a:t>A diferentes ritmos y bajo diversos estilos</a:t>
            </a:r>
          </a:p>
          <a:p>
            <a:r>
              <a:rPr lang="es-ES" sz="2600" b="1" dirty="0" smtClean="0"/>
              <a:t>¿Qué necesitan?</a:t>
            </a:r>
            <a:endParaRPr lang="es-ES" sz="2600" dirty="0" smtClean="0"/>
          </a:p>
          <a:p>
            <a:pPr lvl="0"/>
            <a:r>
              <a:rPr lang="es-ES" sz="2600" dirty="0" smtClean="0"/>
              <a:t>Requieren otros métodos, procederes, recursos, medios de enseñanza y estrategias didácticas  no habituales para su grupo.</a:t>
            </a:r>
          </a:p>
          <a:p>
            <a:pPr lvl="0"/>
            <a:r>
              <a:rPr lang="es-ES" sz="2600" dirty="0" smtClean="0"/>
              <a:t>Demandan mayor: nivel de motivación, diapasón de complejidad de las tareas didácticas que requieran de todos los niveles de asimilación.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2926" y="274638"/>
            <a:ext cx="4286280" cy="1143000"/>
          </a:xfrm>
          <a:ln>
            <a:solidFill>
              <a:schemeClr val="accent1"/>
            </a:solidFill>
          </a:ln>
        </p:spPr>
        <p:txBody>
          <a:bodyPr>
            <a:normAutofit fontScale="90000"/>
          </a:bodyPr>
          <a:lstStyle/>
          <a:p>
            <a:r>
              <a:rPr lang="es-ES" b="1" dirty="0" smtClean="0"/>
              <a:t>Tarea evaluativa</a:t>
            </a:r>
            <a:endParaRPr lang="es-ES" b="1" dirty="0"/>
          </a:p>
        </p:txBody>
      </p:sp>
      <p:sp>
        <p:nvSpPr>
          <p:cNvPr id="3" name="2 Marcador de contenido"/>
          <p:cNvSpPr>
            <a:spLocks noGrp="1"/>
          </p:cNvSpPr>
          <p:nvPr>
            <p:ph idx="1"/>
          </p:nvPr>
        </p:nvSpPr>
        <p:spPr>
          <a:xfrm>
            <a:off x="191344" y="2517914"/>
            <a:ext cx="11809312" cy="3265942"/>
          </a:xfrm>
          <a:ln>
            <a:solidFill>
              <a:schemeClr val="accent1"/>
            </a:solidFill>
          </a:ln>
        </p:spPr>
        <p:txBody>
          <a:bodyPr>
            <a:normAutofit fontScale="92500" lnSpcReduction="20000"/>
          </a:bodyPr>
          <a:lstStyle/>
          <a:p>
            <a:pPr algn="just"/>
            <a:r>
              <a:rPr lang="es-ES" sz="5800" dirty="0"/>
              <a:t> 1. Identificar las barreras que imponen desafíos a las prácticas educativas inclusivas, (tomando como insumos materiales audiovisuales, textos y la propia experiencia de los cursistas</a:t>
            </a:r>
            <a:r>
              <a:rPr lang="es-ES" sz="5800" dirty="0" smtClean="0"/>
              <a:t>).</a:t>
            </a:r>
          </a:p>
          <a:p>
            <a:pPr algn="just"/>
            <a:endParaRPr lang="es-ES" sz="3600" dirty="0" smtClean="0"/>
          </a:p>
          <a:p>
            <a:pPr algn="just"/>
            <a:endParaRPr lang="es-ES" sz="3600" dirty="0"/>
          </a:p>
        </p:txBody>
      </p:sp>
      <p:pic>
        <p:nvPicPr>
          <p:cNvPr id="7" name="Picture 2" descr="I:\II EDICION\diseño logo.png"/>
          <p:cNvPicPr>
            <a:picLocks noChangeAspect="1" noChangeArrowheads="1"/>
          </p:cNvPicPr>
          <p:nvPr/>
        </p:nvPicPr>
        <p:blipFill>
          <a:blip r:embed="rId2"/>
          <a:srcRect/>
          <a:stretch>
            <a:fillRect/>
          </a:stretch>
        </p:blipFill>
        <p:spPr bwMode="auto">
          <a:xfrm>
            <a:off x="191344"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26438733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52926" y="274638"/>
            <a:ext cx="4286280" cy="1143000"/>
          </a:xfrm>
          <a:ln>
            <a:solidFill>
              <a:schemeClr val="accent1"/>
            </a:solidFill>
          </a:ln>
        </p:spPr>
        <p:txBody>
          <a:bodyPr>
            <a:normAutofit/>
          </a:bodyPr>
          <a:lstStyle/>
          <a:p>
            <a:r>
              <a:rPr lang="es-ES" b="1" dirty="0" smtClean="0"/>
              <a:t>Evaluación</a:t>
            </a:r>
            <a:endParaRPr lang="es-ES" b="1" dirty="0"/>
          </a:p>
        </p:txBody>
      </p:sp>
      <p:sp>
        <p:nvSpPr>
          <p:cNvPr id="3" name="2 Marcador de contenido"/>
          <p:cNvSpPr>
            <a:spLocks noGrp="1"/>
          </p:cNvSpPr>
          <p:nvPr>
            <p:ph idx="1"/>
          </p:nvPr>
        </p:nvSpPr>
        <p:spPr>
          <a:xfrm>
            <a:off x="382688" y="2809129"/>
            <a:ext cx="11477216" cy="1421678"/>
          </a:xfrm>
          <a:ln>
            <a:solidFill>
              <a:schemeClr val="accent1"/>
            </a:solidFill>
          </a:ln>
        </p:spPr>
        <p:txBody>
          <a:bodyPr>
            <a:normAutofit/>
          </a:bodyPr>
          <a:lstStyle/>
          <a:p>
            <a:pPr algn="just"/>
            <a:r>
              <a:rPr lang="es-ES" dirty="0" smtClean="0"/>
              <a:t> Valore sí la educación cubana cumple con el principio  de equidad e igualdad de oportunidades para todos  los educandos que se encuentran en cada uno de los niveles educativos del SNE .</a:t>
            </a:r>
            <a:endParaRPr lang="es-ES" sz="3600" dirty="0"/>
          </a:p>
        </p:txBody>
      </p:sp>
      <p:pic>
        <p:nvPicPr>
          <p:cNvPr id="7" name="Picture 2" descr="I:\II EDICION\diseño logo.png"/>
          <p:cNvPicPr>
            <a:picLocks noChangeAspect="1" noChangeArrowheads="1"/>
          </p:cNvPicPr>
          <p:nvPr/>
        </p:nvPicPr>
        <p:blipFill>
          <a:blip r:embed="rId2"/>
          <a:srcRect/>
          <a:stretch>
            <a:fillRect/>
          </a:stretch>
        </p:blipFill>
        <p:spPr bwMode="auto">
          <a:xfrm>
            <a:off x="191344"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396873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66275" y="365125"/>
            <a:ext cx="5773010" cy="1325563"/>
          </a:xfrm>
          <a:ln>
            <a:solidFill>
              <a:schemeClr val="accent1"/>
            </a:solidFill>
          </a:ln>
        </p:spPr>
        <p:txBody>
          <a:bodyPr/>
          <a:lstStyle/>
          <a:p>
            <a:pPr algn="ctr"/>
            <a:r>
              <a:rPr lang="es-ES_tradnl" b="1" dirty="0" smtClean="0"/>
              <a:t>Sumario</a:t>
            </a:r>
            <a:endParaRPr lang="es-ES_tradnl" b="1" dirty="0"/>
          </a:p>
        </p:txBody>
      </p:sp>
      <p:sp>
        <p:nvSpPr>
          <p:cNvPr id="3" name="Marcador de contenido 2"/>
          <p:cNvSpPr>
            <a:spLocks noGrp="1"/>
          </p:cNvSpPr>
          <p:nvPr>
            <p:ph idx="1"/>
          </p:nvPr>
        </p:nvSpPr>
        <p:spPr>
          <a:ln>
            <a:solidFill>
              <a:schemeClr val="accent1"/>
            </a:solidFill>
          </a:ln>
        </p:spPr>
        <p:txBody>
          <a:bodyPr/>
          <a:lstStyle/>
          <a:p>
            <a:r>
              <a:rPr lang="es-ES" dirty="0" smtClean="0"/>
              <a:t>El surgimiento de la inclusión, concepto pedagógico de inclusión educativa.</a:t>
            </a:r>
          </a:p>
          <a:p>
            <a:r>
              <a:rPr lang="es-ES" dirty="0" smtClean="0"/>
              <a:t> La inclusión educativa y la Educación Especial en Cuba. Problemas que enfrentan las prácticas educativas en su mirada hacia la inclusión educativa. </a:t>
            </a:r>
            <a:r>
              <a:rPr lang="es-ES" sz="3600" dirty="0" smtClean="0"/>
              <a:t> </a:t>
            </a:r>
            <a:endParaRPr lang="es-ES" dirty="0" smtClean="0"/>
          </a:p>
          <a:p>
            <a:r>
              <a:rPr lang="es-ES" dirty="0" smtClean="0"/>
              <a:t> La atención educativa, definición.  Características fundamentales. Problemas que se enfrentan en la práctica educativa desde un enfoque preventivo a los educandos con  diferentes variabilidad en el desarrollo .</a:t>
            </a:r>
          </a:p>
          <a:p>
            <a:endParaRPr lang="es-ES" dirty="0" smtClean="0"/>
          </a:p>
          <a:p>
            <a:endParaRPr lang="es-ES_tradnl" sz="3600" dirty="0"/>
          </a:p>
        </p:txBody>
      </p:sp>
      <p:pic>
        <p:nvPicPr>
          <p:cNvPr id="5" name="Picture 2" descr="I:\II EDICION\diseño logo.png"/>
          <p:cNvPicPr>
            <a:picLocks noChangeAspect="1" noChangeArrowheads="1"/>
          </p:cNvPicPr>
          <p:nvPr/>
        </p:nvPicPr>
        <p:blipFill>
          <a:blip r:embed="rId2"/>
          <a:srcRect/>
          <a:stretch>
            <a:fillRect/>
          </a:stretch>
        </p:blipFill>
        <p:spPr bwMode="auto">
          <a:xfrm>
            <a:off x="109455" y="14625"/>
            <a:ext cx="2483618" cy="1655745"/>
          </a:xfrm>
          <a:prstGeom prst="rect">
            <a:avLst/>
          </a:prstGeom>
          <a:noFill/>
        </p:spPr>
      </p:pic>
      <p:pic>
        <p:nvPicPr>
          <p:cNvPr id="6" name="Picture 14" descr="D:\COSAS NUESTRAS\Trabajo yosdey\Extensión Universitaria\Actividades extensionistas\Acto del Educador\Fac. CSH color.jpg"/>
          <p:cNvPicPr>
            <a:picLocks noChangeAspect="1" noChangeArrowheads="1"/>
          </p:cNvPicPr>
          <p:nvPr/>
        </p:nvPicPr>
        <p:blipFill>
          <a:blip r:embed="rId3"/>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7"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spTree>
    <p:extLst>
      <p:ext uri="{BB962C8B-B14F-4D97-AF65-F5344CB8AC3E}">
        <p14:creationId xmlns:p14="http://schemas.microsoft.com/office/powerpoint/2010/main" xmlns="" val="1977104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34800" y="2866043"/>
            <a:ext cx="7686850" cy="1753242"/>
          </a:xfrm>
          <a:ln>
            <a:solidFill>
              <a:schemeClr val="accent1"/>
            </a:solidFill>
          </a:ln>
        </p:spPr>
        <p:txBody>
          <a:bodyPr>
            <a:noAutofit/>
          </a:bodyPr>
          <a:lstStyle/>
          <a:p>
            <a:r>
              <a:rPr lang="es-US" sz="6000" b="1" i="1" dirty="0" smtClean="0">
                <a:solidFill>
                  <a:srgbClr val="C00000"/>
                </a:solidFill>
                <a:latin typeface="Arial" charset="0"/>
                <a:cs typeface="Arial" charset="0"/>
              </a:rPr>
              <a:t/>
            </a:r>
            <a:br>
              <a:rPr lang="es-US" sz="6000" b="1" i="1" dirty="0" smtClean="0">
                <a:solidFill>
                  <a:srgbClr val="C00000"/>
                </a:solidFill>
                <a:latin typeface="Arial" charset="0"/>
                <a:cs typeface="Arial" charset="0"/>
              </a:rPr>
            </a:br>
            <a:r>
              <a:rPr lang="es-US" sz="6000" b="1" i="1" dirty="0" smtClean="0">
                <a:latin typeface="Arial" charset="0"/>
                <a:cs typeface="Arial" charset="0"/>
              </a:rPr>
              <a:t>¿CÓMO SURGE LA INCLUSIÓN?</a:t>
            </a:r>
            <a:r>
              <a:rPr lang="es-US" sz="6000" b="1" i="1" dirty="0" smtClean="0">
                <a:solidFill>
                  <a:srgbClr val="C00000"/>
                </a:solidFill>
                <a:latin typeface="Arial" charset="0"/>
                <a:cs typeface="Arial" charset="0"/>
              </a:rPr>
              <a:t/>
            </a:r>
            <a:br>
              <a:rPr lang="es-US" sz="6000" b="1" i="1" dirty="0" smtClean="0">
                <a:solidFill>
                  <a:srgbClr val="C00000"/>
                </a:solidFill>
                <a:latin typeface="Arial" charset="0"/>
                <a:cs typeface="Arial" charset="0"/>
              </a:rPr>
            </a:br>
            <a:endParaRPr lang="es-ES" sz="6000" b="1" dirty="0"/>
          </a:p>
        </p:txBody>
      </p:sp>
      <p:pic>
        <p:nvPicPr>
          <p:cNvPr id="7" name="Picture 2" descr="I:\II EDICION\diseño logo.png"/>
          <p:cNvPicPr>
            <a:picLocks noChangeAspect="1" noChangeArrowheads="1"/>
          </p:cNvPicPr>
          <p:nvPr/>
        </p:nvPicPr>
        <p:blipFill>
          <a:blip r:embed="rId3"/>
          <a:srcRect/>
          <a:stretch>
            <a:fillRect/>
          </a:stretch>
        </p:blipFill>
        <p:spPr bwMode="auto">
          <a:xfrm>
            <a:off x="191344" y="0"/>
            <a:ext cx="2464610" cy="1643073"/>
          </a:xfrm>
          <a:prstGeom prst="rect">
            <a:avLst/>
          </a:prstGeom>
          <a:noFill/>
        </p:spPr>
      </p:pic>
      <p:pic>
        <p:nvPicPr>
          <p:cNvPr id="8" name="Picture 14" descr="D:\COSAS NUESTRAS\Trabajo yosdey\Extensión Universitaria\Actividades extensionistas\Acto del Educador\Fac. CSH color.jpg"/>
          <p:cNvPicPr>
            <a:picLocks noChangeAspect="1" noChangeArrowheads="1"/>
          </p:cNvPicPr>
          <p:nvPr/>
        </p:nvPicPr>
        <p:blipFill>
          <a:blip r:embed="rId4"/>
          <a:srcRect l="4140" t="3519" r="63310" b="31303"/>
          <a:stretch>
            <a:fillRect/>
          </a:stretch>
        </p:blipFill>
        <p:spPr bwMode="auto">
          <a:xfrm>
            <a:off x="10956930" y="67185"/>
            <a:ext cx="793574" cy="857256"/>
          </a:xfrm>
          <a:prstGeom prst="rect">
            <a:avLst/>
          </a:prstGeom>
          <a:noFill/>
          <a:ln w="9525">
            <a:noFill/>
            <a:miter lim="800000"/>
            <a:headEnd/>
            <a:tailEnd/>
          </a:ln>
        </p:spPr>
      </p:pic>
      <p:sp>
        <p:nvSpPr>
          <p:cNvPr id="9" name="Rectangle 3"/>
          <p:cNvSpPr txBox="1">
            <a:spLocks noChangeArrowheads="1"/>
          </p:cNvSpPr>
          <p:nvPr/>
        </p:nvSpPr>
        <p:spPr bwMode="gray">
          <a:xfrm>
            <a:off x="10066260" y="1027506"/>
            <a:ext cx="2574913" cy="1000125"/>
          </a:xfrm>
          <a:prstGeom prst="rect">
            <a:avLst/>
          </a:prstGeom>
          <a:noFill/>
          <a:ln w="9525">
            <a:noFill/>
            <a:miter lim="800000"/>
            <a:headEnd/>
            <a:tailEnd/>
          </a:ln>
        </p:spPr>
        <p:txBody>
          <a:bodyPr/>
          <a:lstStyle/>
          <a:p>
            <a:pPr algn="ctr" eaLnBrk="1" hangingPunct="1">
              <a:buClr>
                <a:schemeClr val="tx2"/>
              </a:buClr>
              <a:buFont typeface="Wingdings" pitchFamily="2" charset="2"/>
              <a:buNone/>
              <a:defRPr/>
            </a:pPr>
            <a:r>
              <a:rPr lang="es-CO" sz="1400" b="1" kern="0" dirty="0">
                <a:latin typeface="Verdana" pitchFamily="34" charset="0"/>
                <a:ea typeface="Verdana" pitchFamily="34" charset="0"/>
                <a:cs typeface="Verdana" pitchFamily="34" charset="0"/>
              </a:rPr>
              <a:t>Universidad de Artemisa</a:t>
            </a:r>
          </a:p>
        </p:txBody>
      </p:sp>
      <p:graphicFrame>
        <p:nvGraphicFramePr>
          <p:cNvPr id="10241" name="Object 1"/>
          <p:cNvGraphicFramePr>
            <a:graphicFrameLocks noChangeAspect="1"/>
          </p:cNvGraphicFramePr>
          <p:nvPr/>
        </p:nvGraphicFramePr>
        <p:xfrm>
          <a:off x="388084" y="1828792"/>
          <a:ext cx="3228582" cy="4592472"/>
        </p:xfrm>
        <a:graphic>
          <a:graphicData uri="http://schemas.openxmlformats.org/presentationml/2006/ole">
            <p:oleObj spid="_x0000_s10245" name="Imagen" r:id="rId5" imgW="3848100" imgH="5478463" progId="">
              <p:embed/>
            </p:oleObj>
          </a:graphicData>
        </a:graphic>
      </p:graphicFrame>
    </p:spTree>
    <p:extLst>
      <p:ext uri="{BB962C8B-B14F-4D97-AF65-F5344CB8AC3E}">
        <p14:creationId xmlns:p14="http://schemas.microsoft.com/office/powerpoint/2010/main" xmlns="" val="409752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p:cTn id="7" dur="1000" fill="hold"/>
                                        <p:tgtEl>
                                          <p:spTgt spid="10241"/>
                                        </p:tgtEl>
                                        <p:attrNameLst>
                                          <p:attrName>ppt_w</p:attrName>
                                        </p:attrNameLst>
                                      </p:cBhvr>
                                      <p:tavLst>
                                        <p:tav tm="0">
                                          <p:val>
                                            <p:fltVal val="0"/>
                                          </p:val>
                                        </p:tav>
                                        <p:tav tm="100000">
                                          <p:val>
                                            <p:strVal val="#ppt_w"/>
                                          </p:val>
                                        </p:tav>
                                      </p:tavLst>
                                    </p:anim>
                                    <p:anim calcmode="lin" valueType="num">
                                      <p:cBhvr>
                                        <p:cTn id="8" dur="1000" fill="hold"/>
                                        <p:tgtEl>
                                          <p:spTgt spid="10241"/>
                                        </p:tgtEl>
                                        <p:attrNameLst>
                                          <p:attrName>ppt_h</p:attrName>
                                        </p:attrNameLst>
                                      </p:cBhvr>
                                      <p:tavLst>
                                        <p:tav tm="0">
                                          <p:val>
                                            <p:fltVal val="0"/>
                                          </p:val>
                                        </p:tav>
                                        <p:tav tm="100000">
                                          <p:val>
                                            <p:strVal val="#ppt_h"/>
                                          </p:val>
                                        </p:tav>
                                      </p:tavLst>
                                    </p:anim>
                                    <p:anim calcmode="lin" valueType="num">
                                      <p:cBhvr>
                                        <p:cTn id="9" dur="1000" fill="hold"/>
                                        <p:tgtEl>
                                          <p:spTgt spid="1024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4051</Words>
  <Application>Microsoft Office PowerPoint</Application>
  <PresentationFormat>Personalizado</PresentationFormat>
  <Paragraphs>462</Paragraphs>
  <Slides>74</Slides>
  <Notes>10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74</vt:i4>
      </vt:variant>
    </vt:vector>
  </HeadingPairs>
  <TitlesOfParts>
    <vt:vector size="76" baseType="lpstr">
      <vt:lpstr>Tema de Office</vt:lpstr>
      <vt:lpstr>Imagen</vt:lpstr>
      <vt:lpstr>Diapositiva 1</vt:lpstr>
      <vt:lpstr>Diapositiva 2</vt:lpstr>
      <vt:lpstr>Diapositiva 3</vt:lpstr>
      <vt:lpstr>Diapositiva 4</vt:lpstr>
      <vt:lpstr>Diapositiva 5</vt:lpstr>
      <vt:lpstr>                                                Tema 1: Generalidades. Una mirada a la inclusión educativa desde el tercer perfeccionamiento educacional   </vt:lpstr>
      <vt:lpstr>OBJETIVOS</vt:lpstr>
      <vt:lpstr>Sumario</vt:lpstr>
      <vt:lpstr> ¿CÓMO SURGE LA INCLUSIÓN? </vt:lpstr>
      <vt:lpstr>Diapositiva 10</vt:lpstr>
      <vt:lpstr>Diapositiva 11</vt:lpstr>
      <vt:lpstr>Índice de Inclusión</vt:lpstr>
      <vt:lpstr>Diapositiva 13</vt:lpstr>
      <vt:lpstr>        ÍNDICE DE INCLUSIÓN</vt:lpstr>
      <vt:lpstr>ÍNDICE DE INCLUSIÓN</vt:lpstr>
      <vt:lpstr>ÍNDICE DE INCLUSIÓN</vt:lpstr>
      <vt:lpstr>Diapositiva 17</vt:lpstr>
      <vt:lpstr>Diapositiva 18</vt:lpstr>
      <vt:lpstr>Agenda 2030  para la Educación</vt:lpstr>
      <vt:lpstr>Diapositiva 20</vt:lpstr>
      <vt:lpstr> ¿QUÉ ES INCLUSIÓN? </vt:lpstr>
      <vt:lpstr>    INCLUSIÓN</vt:lpstr>
      <vt:lpstr>       INCLUSIÓN</vt:lpstr>
      <vt:lpstr>Diapositiva 24</vt:lpstr>
      <vt:lpstr>Diapositiva 25</vt:lpstr>
      <vt:lpstr>CONSTITUCIÓN DE LA REPÚBLICA </vt:lpstr>
      <vt:lpstr>Diapositiva 27</vt:lpstr>
      <vt:lpstr>   Inclusión Educativa</vt:lpstr>
      <vt:lpstr>Diapositiva 29</vt:lpstr>
      <vt:lpstr>Diapositiva 30</vt:lpstr>
      <vt:lpstr>  La diversidad </vt:lpstr>
      <vt:lpstr>Diapositiva 32</vt:lpstr>
      <vt:lpstr>Diapositiva 33</vt:lpstr>
      <vt:lpstr>Diapositiva 34</vt:lpstr>
      <vt:lpstr> Atención a la diversidad          </vt:lpstr>
      <vt:lpstr>Principios básicos para atender la diversidad</vt:lpstr>
      <vt:lpstr> SE  ATIENDE A LA DIVERSIDAD  </vt:lpstr>
      <vt:lpstr> La atención a la diversidad representa la exigencia de una educación de calidad para todos.   La educación inclusiva simboliza posiblemente el marco que permite la más completa interpretación del concepto de atención a la diversidad. </vt:lpstr>
      <vt:lpstr>Diapositiva 39</vt:lpstr>
      <vt:lpstr>Diapositiva 40</vt:lpstr>
      <vt:lpstr>Organización  Escolar</vt:lpstr>
      <vt:lpstr>Las buenas prácticas inclusivas deben en cuenta: </vt:lpstr>
      <vt:lpstr>Las buenas prácticas inclusivas deben en cuenta: </vt:lpstr>
      <vt:lpstr>Diapositiva 44</vt:lpstr>
      <vt:lpstr>Diapositiva 45</vt:lpstr>
      <vt:lpstr>Diapositiva 46</vt:lpstr>
      <vt:lpstr>Diapositiva 47</vt:lpstr>
      <vt:lpstr>Diapositiva 48</vt:lpstr>
      <vt:lpstr>Según sean configurados para la práctica de acuerdo a quién y para qué los implemente en:</vt:lpstr>
      <vt:lpstr> En la práctica educativa los apoyos pueden ser: </vt:lpstr>
      <vt:lpstr> En la práctica educativa los apoyos pueden ser: </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“Claves visuales del entorno”</vt:lpstr>
      <vt:lpstr>Diapositiva 63</vt:lpstr>
      <vt:lpstr>El contenido de ambas definiciones persigue el propósito de: </vt:lpstr>
      <vt:lpstr>La  respuesta educativa </vt:lpstr>
      <vt:lpstr>Diapositiva 66</vt:lpstr>
      <vt:lpstr>       La  Clase  </vt:lpstr>
      <vt:lpstr>Diapositiva 68</vt:lpstr>
      <vt:lpstr>Diapositiva 69</vt:lpstr>
      <vt:lpstr>       Conclusiones   </vt:lpstr>
      <vt:lpstr>       Conclusiones   </vt:lpstr>
      <vt:lpstr>       Conclusiones   </vt:lpstr>
      <vt:lpstr>Tarea evaluativa</vt:lpstr>
      <vt:lpstr>Evaluación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Alberto</dc:creator>
  <cp:lastModifiedBy>Nico</cp:lastModifiedBy>
  <cp:revision>206</cp:revision>
  <dcterms:created xsi:type="dcterms:W3CDTF">2018-02-07T11:10:13Z</dcterms:created>
  <dcterms:modified xsi:type="dcterms:W3CDTF">2026-03-02T17:28:59Z</dcterms:modified>
</cp:coreProperties>
</file>