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11"/>
  </p:notesMasterIdLst>
  <p:sldIdLst>
    <p:sldId id="304" r:id="rId2"/>
    <p:sldId id="345" r:id="rId3"/>
    <p:sldId id="346" r:id="rId4"/>
    <p:sldId id="353" r:id="rId5"/>
    <p:sldId id="342" r:id="rId6"/>
    <p:sldId id="340" r:id="rId7"/>
    <p:sldId id="314" r:id="rId8"/>
    <p:sldId id="344" r:id="rId9"/>
    <p:sldId id="35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6600"/>
    <a:srgbClr val="66FF66"/>
    <a:srgbClr val="FF0066"/>
    <a:srgbClr val="993366"/>
    <a:srgbClr val="F6DFC6"/>
    <a:srgbClr val="FF99CC"/>
    <a:srgbClr val="FFCCFF"/>
    <a:srgbClr val="FFFFFF"/>
    <a:srgbClr val="FDF3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9F2322-E521-4575-8F79-20EBF0A5B5A8}" type="datetimeFigureOut">
              <a:rPr lang="es-ES" smtClean="0"/>
              <a:pPr/>
              <a:t>19/04/2026</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6F49A2-3846-4ADE-A95F-17461E646EF6}" type="slidenum">
              <a:rPr lang="es-ES" smtClean="0"/>
              <a:pPr/>
              <a:t>‹Nº›</a:t>
            </a:fld>
            <a:endParaRPr lang="es-ES"/>
          </a:p>
        </p:txBody>
      </p:sp>
    </p:spTree>
    <p:extLst>
      <p:ext uri="{BB962C8B-B14F-4D97-AF65-F5344CB8AC3E}">
        <p14:creationId xmlns:p14="http://schemas.microsoft.com/office/powerpoint/2010/main" val="33819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smtClean="0"/>
          </a:p>
        </p:txBody>
      </p:sp>
      <p:sp>
        <p:nvSpPr>
          <p:cNvPr id="9421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5E4A03A-B01E-46A9-A780-5F8AE583E568}" type="slidenum">
              <a:rPr lang="es-ES" altLang="es-MX"/>
              <a:pPr/>
              <a:t>7</a:t>
            </a:fld>
            <a:endParaRPr lang="es-ES" altLang="es-MX"/>
          </a:p>
        </p:txBody>
      </p:sp>
    </p:spTree>
    <p:extLst>
      <p:ext uri="{BB962C8B-B14F-4D97-AF65-F5344CB8AC3E}">
        <p14:creationId xmlns:p14="http://schemas.microsoft.com/office/powerpoint/2010/main" val="2934688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a:p>
        </p:txBody>
      </p:sp>
      <p:sp>
        <p:nvSpPr>
          <p:cNvPr id="4" name="Marcador de fecha 3"/>
          <p:cNvSpPr>
            <a:spLocks noGrp="1"/>
          </p:cNvSpPr>
          <p:nvPr>
            <p:ph type="dt" sz="half" idx="10"/>
          </p:nvPr>
        </p:nvSpPr>
        <p:spPr/>
        <p:txBody>
          <a:bodyPr/>
          <a:lstStyle/>
          <a:p>
            <a:fld id="{998F8A53-8AC4-45EC-B275-711786650135}" type="datetimeFigureOut">
              <a:rPr lang="en-US" smtClean="0"/>
              <a:pPr/>
              <a:t>4/19/2026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959378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998F8A53-8AC4-45EC-B275-711786650135}" type="datetimeFigureOut">
              <a:rPr lang="en-US" smtClean="0"/>
              <a:pPr/>
              <a:t>4/19/2026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690658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998F8A53-8AC4-45EC-B275-711786650135}" type="datetimeFigureOut">
              <a:rPr lang="en-US" smtClean="0"/>
              <a:pPr/>
              <a:t>4/19/2026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2467086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998F8A53-8AC4-45EC-B275-711786650135}" type="datetimeFigureOut">
              <a:rPr lang="en-US" smtClean="0"/>
              <a:pPr/>
              <a:t>4/19/2026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28187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98F8A53-8AC4-45EC-B275-711786650135}" type="datetimeFigureOut">
              <a:rPr lang="en-US" smtClean="0"/>
              <a:pPr/>
              <a:t>4/19/2026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1767736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998F8A53-8AC4-45EC-B275-711786650135}" type="datetimeFigureOut">
              <a:rPr lang="en-US" smtClean="0"/>
              <a:pPr/>
              <a:t>4/19/2026</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132644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998F8A53-8AC4-45EC-B275-711786650135}" type="datetimeFigureOut">
              <a:rPr lang="en-US" smtClean="0"/>
              <a:pPr/>
              <a:t>4/19/2026</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979566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998F8A53-8AC4-45EC-B275-711786650135}" type="datetimeFigureOut">
              <a:rPr lang="en-US" smtClean="0"/>
              <a:pPr/>
              <a:t>4/19/2026</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072080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98F8A53-8AC4-45EC-B275-711786650135}" type="datetimeFigureOut">
              <a:rPr lang="en-US" smtClean="0"/>
              <a:pPr/>
              <a:t>4/19/2026</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3613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98F8A53-8AC4-45EC-B275-711786650135}" type="datetimeFigureOut">
              <a:rPr lang="en-US" smtClean="0"/>
              <a:pPr/>
              <a:t>4/19/2026</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1121273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98F8A53-8AC4-45EC-B275-711786650135}" type="datetimeFigureOut">
              <a:rPr lang="en-US" smtClean="0"/>
              <a:pPr/>
              <a:t>4/19/2026</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684525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F8A53-8AC4-45EC-B275-711786650135}" type="datetimeFigureOut">
              <a:rPr lang="en-US" smtClean="0"/>
              <a:pPr/>
              <a:t>4/19/2026</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47126-D055-4E3D-A298-C99BC2C6EEFB}" type="slidenum">
              <a:rPr lang="en-US" smtClean="0"/>
              <a:pPr/>
              <a:t>‹Nº›</a:t>
            </a:fld>
            <a:endParaRPr lang="en-US"/>
          </a:p>
        </p:txBody>
      </p:sp>
    </p:spTree>
    <p:extLst>
      <p:ext uri="{BB962C8B-B14F-4D97-AF65-F5344CB8AC3E}">
        <p14:creationId xmlns:p14="http://schemas.microsoft.com/office/powerpoint/2010/main" val="808712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076059" y="1208031"/>
            <a:ext cx="7284706" cy="1077218"/>
          </a:xfrm>
          <a:prstGeom prst="rect">
            <a:avLst/>
          </a:prstGeom>
          <a:noFill/>
        </p:spPr>
        <p:txBody>
          <a:bodyPr wrap="square" rtlCol="0">
            <a:spAutoFit/>
          </a:bodyPr>
          <a:lstStyle/>
          <a:p>
            <a:pPr algn="ctr"/>
            <a:r>
              <a:rPr lang="es-ES_tradnl" sz="3200" b="1" i="1" dirty="0" smtClean="0">
                <a:latin typeface="Arial" pitchFamily="34" charset="0"/>
                <a:cs typeface="Arial" pitchFamily="34" charset="0"/>
              </a:rPr>
              <a:t>Asignatura </a:t>
            </a:r>
          </a:p>
          <a:p>
            <a:pPr algn="ctr"/>
            <a:r>
              <a:rPr lang="es-ES_tradnl" sz="3200" b="1" i="1" dirty="0" smtClean="0">
                <a:latin typeface="Arial" pitchFamily="34" charset="0"/>
                <a:cs typeface="Arial" pitchFamily="34" charset="0"/>
              </a:rPr>
              <a:t>Temas de literatura cubana actual</a:t>
            </a:r>
          </a:p>
        </p:txBody>
      </p:sp>
      <p:sp>
        <p:nvSpPr>
          <p:cNvPr id="4" name="Rectángulo 3"/>
          <p:cNvSpPr/>
          <p:nvPr/>
        </p:nvSpPr>
        <p:spPr>
          <a:xfrm>
            <a:off x="368490" y="2538484"/>
            <a:ext cx="11245755" cy="1569660"/>
          </a:xfrm>
          <a:prstGeom prst="rect">
            <a:avLst/>
          </a:prstGeom>
        </p:spPr>
        <p:txBody>
          <a:bodyPr wrap="square">
            <a:spAutoFit/>
          </a:bodyPr>
          <a:lstStyle/>
          <a:p>
            <a:pPr algn="just" eaLnBrk="0" fontAlgn="base" hangingPunct="0">
              <a:spcBef>
                <a:spcPct val="0"/>
              </a:spcBef>
              <a:spcAft>
                <a:spcPct val="0"/>
              </a:spcAft>
            </a:pPr>
            <a:r>
              <a:rPr lang="es-ES" sz="3200" b="1" dirty="0" smtClean="0">
                <a:latin typeface="Arial" panose="020B0604020202020204" pitchFamily="34" charset="0"/>
                <a:ea typeface="Times New Roman" panose="02020603050405020304" pitchFamily="18" charset="0"/>
                <a:cs typeface="Arial" panose="020B0604020202020204" pitchFamily="34" charset="0"/>
              </a:rPr>
              <a:t>Temática </a:t>
            </a:r>
            <a:r>
              <a:rPr lang="es-ES" sz="3200" dirty="0" smtClean="0">
                <a:latin typeface="Arial" panose="020B0604020202020204" pitchFamily="34" charset="0"/>
                <a:ea typeface="Times New Roman" panose="02020603050405020304" pitchFamily="18" charset="0"/>
                <a:cs typeface="Arial" panose="020B0604020202020204" pitchFamily="34" charset="0"/>
              </a:rPr>
              <a:t>  </a:t>
            </a:r>
            <a:endParaRPr lang="es-ES" sz="3200" dirty="0" smtClean="0">
              <a:latin typeface="Arial" panose="020B0604020202020204" pitchFamily="34" charset="0"/>
              <a:ea typeface="Times New Roman" panose="02020603050405020304" pitchFamily="18" charset="0"/>
              <a:cs typeface="Arial" panose="020B0604020202020204" pitchFamily="34" charset="0"/>
            </a:endParaRPr>
          </a:p>
          <a:p>
            <a:pPr marL="457200" lvl="0" indent="-457200" algn="just" eaLnBrk="0" fontAlgn="base" hangingPunct="0">
              <a:spcBef>
                <a:spcPct val="0"/>
              </a:spcBef>
              <a:spcAft>
                <a:spcPct val="0"/>
              </a:spcAft>
              <a:buFont typeface="Arial" panose="020B0604020202020204" pitchFamily="34" charset="0"/>
              <a:buChar char="•"/>
            </a:pPr>
            <a:r>
              <a:rPr lang="es-ES" sz="3200" dirty="0" smtClean="0">
                <a:latin typeface="Arial" panose="020B0604020202020204" pitchFamily="34" charset="0"/>
                <a:ea typeface="Times New Roman" panose="02020603050405020304" pitchFamily="18" charset="0"/>
                <a:cs typeface="Arial" panose="020B0604020202020204" pitchFamily="34" charset="0"/>
              </a:rPr>
              <a:t>Características </a:t>
            </a:r>
            <a:r>
              <a:rPr lang="es-ES" sz="3200" dirty="0" smtClean="0">
                <a:latin typeface="Arial" panose="020B0604020202020204" pitchFamily="34" charset="0"/>
                <a:ea typeface="Times New Roman" panose="02020603050405020304" pitchFamily="18" charset="0"/>
                <a:cs typeface="Arial" panose="020B0604020202020204" pitchFamily="34" charset="0"/>
              </a:rPr>
              <a:t>del teatro contemporáneo cubano. Principales exponentes hoy</a:t>
            </a:r>
          </a:p>
        </p:txBody>
      </p:sp>
      <p:sp>
        <p:nvSpPr>
          <p:cNvPr id="6" name="Cinta perforada 5"/>
          <p:cNvSpPr/>
          <p:nvPr/>
        </p:nvSpPr>
        <p:spPr>
          <a:xfrm>
            <a:off x="4299045" y="191067"/>
            <a:ext cx="3985146" cy="504969"/>
          </a:xfrm>
          <a:prstGeom prst="flowChartPunchedTape">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i="1" dirty="0" smtClean="0">
                <a:solidFill>
                  <a:schemeClr val="tx1"/>
                </a:solidFill>
                <a:latin typeface="Arial Black" panose="020B0A04020102020204" pitchFamily="34" charset="0"/>
                <a:cs typeface="Arial" panose="020B0604020202020204" pitchFamily="34" charset="0"/>
              </a:rPr>
              <a:t>Clase 3</a:t>
            </a:r>
            <a:endParaRPr lang="es-ES" sz="2400" i="1" dirty="0">
              <a:solidFill>
                <a:schemeClr val="tx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4282951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32012" y="2641461"/>
            <a:ext cx="11709779" cy="4216539"/>
          </a:xfrm>
          <a:prstGeom prst="rect">
            <a:avLst/>
          </a:prstGeom>
          <a:ln>
            <a:noFill/>
          </a:ln>
        </p:spPr>
        <p:txBody>
          <a:bodyPr wrap="square">
            <a:spAutoFit/>
          </a:bodyPr>
          <a:lstStyle/>
          <a:p>
            <a:pPr marL="342900" indent="-342900" algn="just">
              <a:buFont typeface="Arial" panose="020B0604020202020204" pitchFamily="34" charset="0"/>
              <a:buChar char="•"/>
            </a:pPr>
            <a:endParaRPr lang="es-ES" sz="24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200" dirty="0" smtClean="0">
                <a:latin typeface="Arial" panose="020B0604020202020204" pitchFamily="34" charset="0"/>
                <a:cs typeface="Arial" panose="020B0604020202020204" pitchFamily="34" charset="0"/>
              </a:rPr>
              <a:t>Con </a:t>
            </a:r>
            <a:r>
              <a:rPr lang="es-ES" sz="2200" dirty="0">
                <a:latin typeface="Arial" panose="020B0604020202020204" pitchFamily="34" charset="0"/>
                <a:cs typeface="Arial" panose="020B0604020202020204" pitchFamily="34" charset="0"/>
              </a:rPr>
              <a:t>el triunfo de la Revolución Cubana, en 1959 se crean el Instituto del Arte y la Industria Cinematográficos (ICAIC) y la Casa de las Américas. Se lleva a cabo la Campaña de </a:t>
            </a:r>
            <a:r>
              <a:rPr lang="es-ES" sz="2200" dirty="0" smtClean="0">
                <a:latin typeface="Arial" panose="020B0604020202020204" pitchFamily="34" charset="0"/>
                <a:cs typeface="Arial" panose="020B0604020202020204" pitchFamily="34" charset="0"/>
              </a:rPr>
              <a:t>Alfabetización, se </a:t>
            </a:r>
            <a:r>
              <a:rPr lang="es-ES" sz="2200" dirty="0">
                <a:latin typeface="Arial" panose="020B0604020202020204" pitchFamily="34" charset="0"/>
                <a:cs typeface="Arial" panose="020B0604020202020204" pitchFamily="34" charset="0"/>
              </a:rPr>
              <a:t>funda el periódico Revolución y su suplemento artístico-literario. </a:t>
            </a:r>
            <a:r>
              <a:rPr lang="es-ES" sz="2200" b="1" dirty="0">
                <a:latin typeface="Arial" panose="020B0604020202020204" pitchFamily="34" charset="0"/>
                <a:cs typeface="Arial" panose="020B0604020202020204" pitchFamily="34" charset="0"/>
              </a:rPr>
              <a:t>Estos fueron algunos de los primeros pasos para un teatro de masas, emancipador, que llegaría poco a poco a todo el </a:t>
            </a:r>
            <a:r>
              <a:rPr lang="es-ES" sz="2200" b="1" dirty="0" smtClean="0">
                <a:latin typeface="Arial" panose="020B0604020202020204" pitchFamily="34" charset="0"/>
                <a:cs typeface="Arial" panose="020B0604020202020204" pitchFamily="34" charset="0"/>
              </a:rPr>
              <a:t>pueblo</a:t>
            </a:r>
          </a:p>
          <a:p>
            <a:pPr marL="342900" indent="-342900" algn="just">
              <a:buFont typeface="Arial" panose="020B0604020202020204" pitchFamily="34" charset="0"/>
              <a:buChar char="•"/>
            </a:pPr>
            <a:endParaRPr lang="es-ES" sz="22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200" b="1" dirty="0">
                <a:latin typeface="Arial" panose="020B0604020202020204" pitchFamily="34" charset="0"/>
                <a:cs typeface="Arial" panose="020B0604020202020204" pitchFamily="34" charset="0"/>
              </a:rPr>
              <a:t>Entre 1961 y 1966 la Casa de las Américas organiza los Festivales de Teatro Latinoamericano, que auspician el montaje de teatro latinoamericano por grupos cubanos. En 1968 doce actores dirigidos por Sergio </a:t>
            </a:r>
            <a:r>
              <a:rPr lang="es-ES" sz="2200" b="1" dirty="0" err="1">
                <a:latin typeface="Arial" panose="020B0604020202020204" pitchFamily="34" charset="0"/>
                <a:cs typeface="Arial" panose="020B0604020202020204" pitchFamily="34" charset="0"/>
              </a:rPr>
              <a:t>Corrieri</a:t>
            </a:r>
            <a:r>
              <a:rPr lang="es-ES" sz="2200" b="1" dirty="0">
                <a:latin typeface="Arial" panose="020B0604020202020204" pitchFamily="34" charset="0"/>
                <a:cs typeface="Arial" panose="020B0604020202020204" pitchFamily="34" charset="0"/>
              </a:rPr>
              <a:t> deciden irse a la región montañosa del </a:t>
            </a:r>
            <a:r>
              <a:rPr lang="es-ES" sz="2200" b="1" dirty="0" err="1">
                <a:latin typeface="Arial" panose="020B0604020202020204" pitchFamily="34" charset="0"/>
                <a:cs typeface="Arial" panose="020B0604020202020204" pitchFamily="34" charset="0"/>
              </a:rPr>
              <a:t>Escambray</a:t>
            </a:r>
            <a:r>
              <a:rPr lang="es-ES" sz="2200" b="1" dirty="0">
                <a:latin typeface="Arial" panose="020B0604020202020204" pitchFamily="34" charset="0"/>
                <a:cs typeface="Arial" panose="020B0604020202020204" pitchFamily="34" charset="0"/>
              </a:rPr>
              <a:t> y fundan Teatro </a:t>
            </a:r>
            <a:r>
              <a:rPr lang="es-ES" sz="2200" b="1" dirty="0" err="1" smtClean="0">
                <a:latin typeface="Arial" panose="020B0604020202020204" pitchFamily="34" charset="0"/>
                <a:cs typeface="Arial" panose="020B0604020202020204" pitchFamily="34" charset="0"/>
              </a:rPr>
              <a:t>Escambray</a:t>
            </a:r>
            <a:r>
              <a:rPr lang="es-ES" sz="2200" b="1" dirty="0" smtClean="0">
                <a:latin typeface="Arial" panose="020B0604020202020204" pitchFamily="34" charset="0"/>
                <a:cs typeface="Arial" panose="020B0604020202020204" pitchFamily="34" charset="0"/>
              </a:rPr>
              <a:t> </a:t>
            </a:r>
          </a:p>
          <a:p>
            <a:pPr marL="342900" indent="-342900" algn="just">
              <a:buFont typeface="Arial" panose="020B0604020202020204" pitchFamily="34" charset="0"/>
              <a:buChar char="•"/>
            </a:pPr>
            <a:endParaRPr lang="es-ES" sz="2400" dirty="0">
              <a:latin typeface="Arial" panose="020B0604020202020204" pitchFamily="34" charset="0"/>
              <a:cs typeface="Arial" panose="020B0604020202020204" pitchFamily="34" charset="0"/>
            </a:endParaRPr>
          </a:p>
        </p:txBody>
      </p:sp>
      <p:sp>
        <p:nvSpPr>
          <p:cNvPr id="5" name="Proceso alternativo 4"/>
          <p:cNvSpPr/>
          <p:nvPr/>
        </p:nvSpPr>
        <p:spPr>
          <a:xfrm>
            <a:off x="2375137" y="0"/>
            <a:ext cx="9807764" cy="627797"/>
          </a:xfrm>
          <a:prstGeom prst="flowChartAlternateProcess">
            <a:avLst/>
          </a:prstGeom>
          <a:solidFill>
            <a:schemeClr val="accent4">
              <a:lumMod val="60000"/>
              <a:lumOff val="40000"/>
            </a:schemeClr>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latin typeface="Arial" panose="020B0604020202020204" pitchFamily="34" charset="0"/>
                <a:cs typeface="Arial" panose="020B0604020202020204" pitchFamily="34" charset="0"/>
              </a:rPr>
              <a:t>Ideas generales sobre el teatro en la Revolución </a:t>
            </a:r>
          </a:p>
          <a:p>
            <a:pPr algn="ctr"/>
            <a:r>
              <a:rPr lang="es-ES" sz="2400" b="1" dirty="0" smtClean="0">
                <a:solidFill>
                  <a:schemeClr val="tx1"/>
                </a:solidFill>
                <a:latin typeface="Arial" panose="020B0604020202020204" pitchFamily="34" charset="0"/>
                <a:cs typeface="Arial" panose="020B0604020202020204" pitchFamily="34" charset="0"/>
              </a:rPr>
              <a:t> desde 1959 hasta 1980</a:t>
            </a:r>
            <a:endParaRPr lang="es-ES" sz="2400" b="1" dirty="0">
              <a:solidFill>
                <a:schemeClr val="tx1"/>
              </a:solidFill>
              <a:latin typeface="Arial" panose="020B0604020202020204" pitchFamily="34" charset="0"/>
              <a:cs typeface="Arial" panose="020B0604020202020204" pitchFamily="34" charset="0"/>
            </a:endParaRPr>
          </a:p>
        </p:txBody>
      </p:sp>
      <p:sp>
        <p:nvSpPr>
          <p:cNvPr id="3" name="Rectángulo 2"/>
          <p:cNvSpPr/>
          <p:nvPr/>
        </p:nvSpPr>
        <p:spPr>
          <a:xfrm>
            <a:off x="3616656" y="742077"/>
            <a:ext cx="8011237" cy="1862048"/>
          </a:xfrm>
          <a:prstGeom prst="rect">
            <a:avLst/>
          </a:prstGeom>
          <a:ln w="28575">
            <a:solidFill>
              <a:srgbClr val="FFC000"/>
            </a:solidFill>
          </a:ln>
        </p:spPr>
        <p:txBody>
          <a:bodyPr wrap="square">
            <a:spAutoFit/>
          </a:bodyPr>
          <a:lstStyle/>
          <a:p>
            <a:r>
              <a:rPr lang="es-ES" sz="2300" dirty="0" smtClean="0">
                <a:latin typeface="Arial" panose="020B0604020202020204" pitchFamily="34" charset="0"/>
                <a:cs typeface="Arial" panose="020B0604020202020204" pitchFamily="34" charset="0"/>
              </a:rPr>
              <a:t>Los investigadores plantean que hay varias etapas: </a:t>
            </a:r>
          </a:p>
          <a:p>
            <a:r>
              <a:rPr lang="es-ES" sz="2300" dirty="0" smtClean="0">
                <a:latin typeface="Arial" panose="020B0604020202020204" pitchFamily="34" charset="0"/>
                <a:cs typeface="Arial" panose="020B0604020202020204" pitchFamily="34" charset="0"/>
              </a:rPr>
              <a:t>1era: desde el triunfo de la Revolución hasta 1967.</a:t>
            </a:r>
          </a:p>
          <a:p>
            <a:r>
              <a:rPr lang="es-ES" sz="2300" dirty="0" smtClean="0">
                <a:latin typeface="Arial" panose="020B0604020202020204" pitchFamily="34" charset="0"/>
                <a:cs typeface="Arial" panose="020B0604020202020204" pitchFamily="34" charset="0"/>
              </a:rPr>
              <a:t>2da: desde 1968 hasta  </a:t>
            </a:r>
            <a:r>
              <a:rPr lang="es-ES" sz="2300" dirty="0">
                <a:latin typeface="Arial" panose="020B0604020202020204" pitchFamily="34" charset="0"/>
                <a:cs typeface="Arial" panose="020B0604020202020204" pitchFamily="34" charset="0"/>
              </a:rPr>
              <a:t>1978. </a:t>
            </a:r>
            <a:endParaRPr lang="es-ES" sz="2300" dirty="0" smtClean="0">
              <a:latin typeface="Arial" panose="020B0604020202020204" pitchFamily="34" charset="0"/>
              <a:cs typeface="Arial" panose="020B0604020202020204" pitchFamily="34" charset="0"/>
            </a:endParaRPr>
          </a:p>
          <a:p>
            <a:r>
              <a:rPr lang="es-ES" sz="2300" dirty="0" smtClean="0">
                <a:latin typeface="Arial" panose="020B0604020202020204" pitchFamily="34" charset="0"/>
                <a:cs typeface="Arial" panose="020B0604020202020204" pitchFamily="34" charset="0"/>
              </a:rPr>
              <a:t>3era: años  80. </a:t>
            </a:r>
          </a:p>
          <a:p>
            <a:r>
              <a:rPr lang="es-ES" sz="2300" dirty="0" smtClean="0">
                <a:latin typeface="Arial" panose="020B0604020202020204" pitchFamily="34" charset="0"/>
                <a:cs typeface="Arial" panose="020B0604020202020204" pitchFamily="34" charset="0"/>
              </a:rPr>
              <a:t>4ta: a partir de los 90 hasta la actualidad. </a:t>
            </a:r>
            <a:endParaRPr lang="es-ES" sz="23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75137" cy="2641461"/>
          </a:xfrm>
          <a:prstGeom prst="rect">
            <a:avLst/>
          </a:prstGeom>
        </p:spPr>
      </p:pic>
    </p:spTree>
    <p:extLst>
      <p:ext uri="{BB962C8B-B14F-4D97-AF65-F5344CB8AC3E}">
        <p14:creationId xmlns:p14="http://schemas.microsoft.com/office/powerpoint/2010/main" val="3394148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13898" y="173293"/>
            <a:ext cx="11709779" cy="7109639"/>
          </a:xfrm>
          <a:prstGeom prst="rect">
            <a:avLst/>
          </a:prstGeom>
          <a:ln>
            <a:noFill/>
          </a:ln>
        </p:spPr>
        <p:txBody>
          <a:bodyPr wrap="square">
            <a:spAutoFit/>
          </a:bodyPr>
          <a:lstStyle/>
          <a:p>
            <a:pPr marL="342900" indent="-342900" algn="just">
              <a:buFont typeface="Arial" panose="020B0604020202020204" pitchFamily="34" charset="0"/>
              <a:buChar char="•"/>
            </a:pPr>
            <a:r>
              <a:rPr lang="es-ES" sz="2400" dirty="0">
                <a:latin typeface="Arial" panose="020B0604020202020204" pitchFamily="34" charset="0"/>
                <a:cs typeface="Arial" panose="020B0604020202020204" pitchFamily="34" charset="0"/>
              </a:rPr>
              <a:t>L</a:t>
            </a:r>
            <a:r>
              <a:rPr lang="es-ES" sz="2400" dirty="0" smtClean="0">
                <a:latin typeface="Arial" panose="020B0604020202020204" pitchFamily="34" charset="0"/>
                <a:cs typeface="Arial" panose="020B0604020202020204" pitchFamily="34" charset="0"/>
              </a:rPr>
              <a:t>os eventos artísticos </a:t>
            </a:r>
            <a:r>
              <a:rPr lang="es-ES" sz="2400" dirty="0">
                <a:latin typeface="Arial" panose="020B0604020202020204" pitchFamily="34" charset="0"/>
                <a:cs typeface="Arial" panose="020B0604020202020204" pitchFamily="34" charset="0"/>
              </a:rPr>
              <a:t>como el Festival Internacional del Nuevo Cine Latinoamericano, el </a:t>
            </a:r>
            <a:r>
              <a:rPr lang="es-ES" sz="2400" dirty="0" smtClean="0">
                <a:latin typeface="Arial" panose="020B0604020202020204" pitchFamily="34" charset="0"/>
                <a:cs typeface="Arial" panose="020B0604020202020204" pitchFamily="34" charset="0"/>
              </a:rPr>
              <a:t>Internacional </a:t>
            </a:r>
            <a:r>
              <a:rPr lang="es-ES" sz="2400" dirty="0">
                <a:latin typeface="Arial" panose="020B0604020202020204" pitchFamily="34" charset="0"/>
                <a:cs typeface="Arial" panose="020B0604020202020204" pitchFamily="34" charset="0"/>
              </a:rPr>
              <a:t>de Ballet, </a:t>
            </a:r>
            <a:r>
              <a:rPr lang="es-ES" sz="2400" dirty="0" smtClean="0">
                <a:latin typeface="Arial" panose="020B0604020202020204" pitchFamily="34" charset="0"/>
                <a:cs typeface="Arial" panose="020B0604020202020204" pitchFamily="34" charset="0"/>
              </a:rPr>
              <a:t>el Internacional </a:t>
            </a:r>
            <a:r>
              <a:rPr lang="es-ES" sz="2400" dirty="0">
                <a:latin typeface="Arial" panose="020B0604020202020204" pitchFamily="34" charset="0"/>
                <a:cs typeface="Arial" panose="020B0604020202020204" pitchFamily="34" charset="0"/>
              </a:rPr>
              <a:t>de Guitarra, el Festival de Jazz y la Bienal de La Habana, la Feria del </a:t>
            </a:r>
            <a:r>
              <a:rPr lang="es-ES" sz="2400" dirty="0" smtClean="0">
                <a:latin typeface="Arial" panose="020B0604020202020204" pitchFamily="34" charset="0"/>
                <a:cs typeface="Arial" panose="020B0604020202020204" pitchFamily="34" charset="0"/>
              </a:rPr>
              <a:t>Libro, eleva los  vínculos con artistas de diferentes países del mundo. Esto propicia el </a:t>
            </a:r>
            <a:r>
              <a:rPr lang="es-ES" sz="2400" dirty="0">
                <a:latin typeface="Arial" panose="020B0604020202020204" pitchFamily="34" charset="0"/>
                <a:cs typeface="Arial" panose="020B0604020202020204" pitchFamily="34" charset="0"/>
              </a:rPr>
              <a:t>desarrollo y extensión de la </a:t>
            </a:r>
            <a:r>
              <a:rPr lang="es-ES" sz="2400" dirty="0" smtClean="0">
                <a:latin typeface="Arial" panose="020B0604020202020204" pitchFamily="34" charset="0"/>
                <a:cs typeface="Arial" panose="020B0604020202020204" pitchFamily="34" charset="0"/>
              </a:rPr>
              <a:t>cultura, estimulada </a:t>
            </a:r>
            <a:r>
              <a:rPr lang="es-ES" sz="2400" dirty="0">
                <a:latin typeface="Arial" panose="020B0604020202020204" pitchFamily="34" charset="0"/>
                <a:cs typeface="Arial" panose="020B0604020202020204" pitchFamily="34" charset="0"/>
              </a:rPr>
              <a:t>con la aparición de nuevos artistas, egresados de las escuelas de arte (Escuela Nacional de Arte e Instituto Superior de Arte</a:t>
            </a:r>
            <a:r>
              <a:rPr lang="es-ES" sz="2400" dirty="0" smtClean="0">
                <a:latin typeface="Arial" panose="020B0604020202020204" pitchFamily="34" charset="0"/>
                <a:cs typeface="Arial" panose="020B0604020202020204" pitchFamily="34" charset="0"/>
              </a:rPr>
              <a:t>) </a:t>
            </a:r>
          </a:p>
          <a:p>
            <a:pPr algn="just"/>
            <a:endParaRPr lang="es-ES"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400" b="1" dirty="0">
                <a:latin typeface="Arial" panose="020B0604020202020204" pitchFamily="34" charset="0"/>
                <a:cs typeface="Arial" panose="020B0604020202020204" pitchFamily="34" charset="0"/>
              </a:rPr>
              <a:t>En 1980 se crea el Festival de Teatro de La </a:t>
            </a:r>
            <a:r>
              <a:rPr lang="es-ES" sz="2400" b="1" dirty="0" smtClean="0">
                <a:latin typeface="Arial" panose="020B0604020202020204" pitchFamily="34" charset="0"/>
                <a:cs typeface="Arial" panose="020B0604020202020204" pitchFamily="34" charset="0"/>
              </a:rPr>
              <a:t>Habana. En la década </a:t>
            </a:r>
            <a:r>
              <a:rPr lang="es-ES" sz="2400" b="1" dirty="0">
                <a:latin typeface="Arial" panose="020B0604020202020204" pitchFamily="34" charset="0"/>
                <a:cs typeface="Arial" panose="020B0604020202020204" pitchFamily="34" charset="0"/>
              </a:rPr>
              <a:t>se estrenan, obras que hoy son clásicas: Nelson </a:t>
            </a:r>
            <a:r>
              <a:rPr lang="es-ES" sz="2400" b="1" dirty="0" err="1">
                <a:latin typeface="Arial" panose="020B0604020202020204" pitchFamily="34" charset="0"/>
                <a:cs typeface="Arial" panose="020B0604020202020204" pitchFamily="34" charset="0"/>
              </a:rPr>
              <a:t>Dorr</a:t>
            </a:r>
            <a:r>
              <a:rPr lang="es-ES" sz="2400" b="1" dirty="0">
                <a:latin typeface="Arial" panose="020B0604020202020204" pitchFamily="34" charset="0"/>
                <a:cs typeface="Arial" panose="020B0604020202020204" pitchFamily="34" charset="0"/>
              </a:rPr>
              <a:t>,  “La casa colonial”;  Abelardo </a:t>
            </a:r>
            <a:r>
              <a:rPr lang="es-ES" sz="2400" b="1" dirty="0" err="1">
                <a:latin typeface="Arial" panose="020B0604020202020204" pitchFamily="34" charset="0"/>
                <a:cs typeface="Arial" panose="020B0604020202020204" pitchFamily="34" charset="0"/>
              </a:rPr>
              <a:t>Estorino</a:t>
            </a:r>
            <a:r>
              <a:rPr lang="es-ES" sz="2400" b="1" dirty="0">
                <a:latin typeface="Arial" panose="020B0604020202020204" pitchFamily="34" charset="0"/>
                <a:cs typeface="Arial" panose="020B0604020202020204" pitchFamily="34" charset="0"/>
              </a:rPr>
              <a:t>  su  “Morir del cuento”. Y es el momento de mayor expresividad de los directores, no precisamente a partir de autores nacionales</a:t>
            </a:r>
            <a:r>
              <a:rPr lang="es-ES" sz="2400" dirty="0">
                <a:latin typeface="Arial" panose="020B0604020202020204" pitchFamily="34" charset="0"/>
                <a:cs typeface="Arial" panose="020B0604020202020204" pitchFamily="34" charset="0"/>
              </a:rPr>
              <a:t>: Roberto Blanco: “Yerma y Mariana”; Berta Martínez: “Bodas de sangre” y “La zapatera prodigiosa”;  Alberto Pedro estrena en 1987 “</a:t>
            </a:r>
            <a:r>
              <a:rPr lang="es-ES" sz="2400" dirty="0" err="1">
                <a:latin typeface="Arial" panose="020B0604020202020204" pitchFamily="34" charset="0"/>
                <a:cs typeface="Arial" panose="020B0604020202020204" pitchFamily="34" charset="0"/>
              </a:rPr>
              <a:t>Weekend</a:t>
            </a:r>
            <a:r>
              <a:rPr lang="es-ES" sz="2400" dirty="0">
                <a:latin typeface="Arial" panose="020B0604020202020204" pitchFamily="34" charset="0"/>
                <a:cs typeface="Arial" panose="020B0604020202020204" pitchFamily="34" charset="0"/>
              </a:rPr>
              <a:t> en Bahía” y los más importantes </a:t>
            </a:r>
            <a:r>
              <a:rPr lang="es-ES" sz="2400" dirty="0" err="1">
                <a:latin typeface="Arial" panose="020B0604020202020204" pitchFamily="34" charset="0"/>
                <a:cs typeface="Arial" panose="020B0604020202020204" pitchFamily="34" charset="0"/>
              </a:rPr>
              <a:t>teatristas</a:t>
            </a:r>
            <a:r>
              <a:rPr lang="es-ES" sz="2400" dirty="0">
                <a:latin typeface="Arial" panose="020B0604020202020204" pitchFamily="34" charset="0"/>
                <a:cs typeface="Arial" panose="020B0604020202020204" pitchFamily="34" charset="0"/>
              </a:rPr>
              <a:t> presentan sus espectáculos en festivales internacionales. La caída del campo socialista hace que Cuba pierda sus intercambios comerciales; no obstante,  el nuevo milenio trajo cambios importantes en este </a:t>
            </a:r>
            <a:r>
              <a:rPr lang="es-ES" sz="2400" dirty="0" smtClean="0">
                <a:latin typeface="Arial" panose="020B0604020202020204" pitchFamily="34" charset="0"/>
                <a:cs typeface="Arial" panose="020B0604020202020204" pitchFamily="34" charset="0"/>
              </a:rPr>
              <a:t>sentido</a:t>
            </a:r>
            <a:endParaRPr lang="es-ES" sz="2400" dirty="0">
              <a:latin typeface="Arial" panose="020B0604020202020204" pitchFamily="34" charset="0"/>
              <a:cs typeface="Arial" panose="020B0604020202020204" pitchFamily="34" charset="0"/>
            </a:endParaRPr>
          </a:p>
          <a:p>
            <a:endParaRPr lang="es-ES" sz="2400" dirty="0"/>
          </a:p>
          <a:p>
            <a:endParaRPr lang="es-ES" sz="2400" dirty="0"/>
          </a:p>
        </p:txBody>
      </p:sp>
    </p:spTree>
    <p:extLst>
      <p:ext uri="{BB962C8B-B14F-4D97-AF65-F5344CB8AC3E}">
        <p14:creationId xmlns:p14="http://schemas.microsoft.com/office/powerpoint/2010/main" val="651062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4023" y="483495"/>
            <a:ext cx="11518711" cy="5047536"/>
          </a:xfrm>
          <a:prstGeom prst="rect">
            <a:avLst/>
          </a:prstGeom>
        </p:spPr>
        <p:txBody>
          <a:bodyPr wrap="square">
            <a:spAutoFit/>
          </a:bodyPr>
          <a:lstStyle/>
          <a:p>
            <a:pPr algn="just">
              <a:lnSpc>
                <a:spcPct val="115000"/>
              </a:lnSpc>
              <a:spcAft>
                <a:spcPts val="0"/>
              </a:spcAft>
            </a:pPr>
            <a:r>
              <a:rPr lang="es-ES" sz="2000" b="1" dirty="0" smtClean="0">
                <a:latin typeface="Arial" panose="020B0604020202020204" pitchFamily="34" charset="0"/>
                <a:ea typeface="Times New Roman" panose="02020603050405020304" pitchFamily="18" charset="0"/>
                <a:cs typeface="Arial" panose="020B0604020202020204" pitchFamily="34" charset="0"/>
              </a:rPr>
              <a:t>El </a:t>
            </a:r>
            <a:r>
              <a:rPr lang="es-ES" sz="2000" b="1" dirty="0">
                <a:latin typeface="Arial" panose="020B0604020202020204" pitchFamily="34" charset="0"/>
                <a:ea typeface="Times New Roman" panose="02020603050405020304" pitchFamily="18" charset="0"/>
                <a:cs typeface="Arial" panose="020B0604020202020204" pitchFamily="34" charset="0"/>
              </a:rPr>
              <a:t>teatro cubano que se desarrolla a partir de 1959 se caracteriza por: </a:t>
            </a:r>
          </a:p>
          <a:p>
            <a:pPr marL="342900" indent="-342900" algn="just">
              <a:lnSpc>
                <a:spcPct val="115000"/>
              </a:lnSpc>
              <a:spcAft>
                <a:spcPts val="0"/>
              </a:spcAft>
              <a:buFont typeface="Arial" panose="020B0604020202020204" pitchFamily="34" charset="0"/>
              <a:buChar char="•"/>
            </a:pPr>
            <a:r>
              <a:rPr lang="es-ES" sz="2000" dirty="0" smtClean="0">
                <a:latin typeface="Arial" panose="020B0604020202020204" pitchFamily="34" charset="0"/>
                <a:ea typeface="Times New Roman" panose="02020603050405020304" pitchFamily="18" charset="0"/>
                <a:cs typeface="Arial" panose="020B0604020202020204" pitchFamily="34" charset="0"/>
              </a:rPr>
              <a:t>Constante </a:t>
            </a:r>
            <a:r>
              <a:rPr lang="es-ES" sz="2000" dirty="0">
                <a:latin typeface="Arial" panose="020B0604020202020204" pitchFamily="34" charset="0"/>
                <a:ea typeface="Times New Roman" panose="02020603050405020304" pitchFamily="18" charset="0"/>
                <a:cs typeface="Arial" panose="020B0604020202020204" pitchFamily="34" charset="0"/>
              </a:rPr>
              <a:t>búsqueda – por caminos disimiles y de recurrencias temáticas y estilísticas—de nuevos paradigmas y códigos estéticos de mayor experimentación  • Indagación en la memoria y en el devenir de la historia, la nación, el ser cubano, a partir de la validación de la Isla como metáfora integradora</a:t>
            </a:r>
            <a:r>
              <a:rPr lang="es-ES" sz="2000" dirty="0" smtClean="0">
                <a:latin typeface="Arial" panose="020B0604020202020204" pitchFamily="34" charset="0"/>
                <a:ea typeface="Times New Roman" panose="02020603050405020304" pitchFamily="18" charset="0"/>
                <a:cs typeface="Arial" panose="020B0604020202020204" pitchFamily="34" charset="0"/>
              </a:rPr>
              <a:t>. </a:t>
            </a:r>
          </a:p>
          <a:p>
            <a:pPr algn="just">
              <a:lnSpc>
                <a:spcPct val="115000"/>
              </a:lnSpc>
              <a:spcAft>
                <a:spcPts val="0"/>
              </a:spcAft>
            </a:pPr>
            <a:endParaRPr lang="es-ES" sz="2000" dirty="0" smtClean="0">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15000"/>
              </a:lnSpc>
              <a:spcAft>
                <a:spcPts val="0"/>
              </a:spcAft>
              <a:buFont typeface="Arial" panose="020B0604020202020204" pitchFamily="34" charset="0"/>
              <a:buChar char="•"/>
            </a:pPr>
            <a:r>
              <a:rPr lang="es-ES" sz="2000" dirty="0" smtClean="0">
                <a:latin typeface="Arial" panose="020B0604020202020204" pitchFamily="34" charset="0"/>
                <a:ea typeface="Times New Roman" panose="02020603050405020304" pitchFamily="18" charset="0"/>
                <a:cs typeface="Arial" panose="020B0604020202020204" pitchFamily="34" charset="0"/>
              </a:rPr>
              <a:t>Creación </a:t>
            </a:r>
            <a:r>
              <a:rPr lang="es-ES" sz="2000" dirty="0">
                <a:latin typeface="Arial" panose="020B0604020202020204" pitchFamily="34" charset="0"/>
                <a:ea typeface="Times New Roman" panose="02020603050405020304" pitchFamily="18" charset="0"/>
                <a:cs typeface="Arial" panose="020B0604020202020204" pitchFamily="34" charset="0"/>
              </a:rPr>
              <a:t>de espacios formativos para dar cauce a la vocación de dramaturgos a nivel de todo el país, que propició el fomento de nuevos autores junto a los ya existentes. </a:t>
            </a:r>
            <a:endParaRPr lang="es-ES" sz="2000" dirty="0" smtClean="0">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15000"/>
              </a:lnSpc>
              <a:spcAft>
                <a:spcPts val="0"/>
              </a:spcAft>
              <a:buFont typeface="Arial" panose="020B0604020202020204" pitchFamily="34" charset="0"/>
              <a:buChar char="•"/>
            </a:pPr>
            <a:endParaRPr lang="es-ES" sz="2000" dirty="0" smtClean="0">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15000"/>
              </a:lnSpc>
              <a:spcAft>
                <a:spcPts val="0"/>
              </a:spcAft>
              <a:buFont typeface="Arial" panose="020B0604020202020204" pitchFamily="34" charset="0"/>
              <a:buChar char="•"/>
            </a:pPr>
            <a:r>
              <a:rPr lang="es-ES" sz="2000" dirty="0" smtClean="0">
                <a:latin typeface="Arial" panose="020B0604020202020204" pitchFamily="34" charset="0"/>
                <a:ea typeface="Times New Roman" panose="02020603050405020304" pitchFamily="18" charset="0"/>
                <a:cs typeface="Arial" panose="020B0604020202020204" pitchFamily="34" charset="0"/>
              </a:rPr>
              <a:t>Apertura </a:t>
            </a:r>
            <a:r>
              <a:rPr lang="es-ES" sz="2000" dirty="0">
                <a:latin typeface="Arial" panose="020B0604020202020204" pitchFamily="34" charset="0"/>
                <a:ea typeface="Times New Roman" panose="02020603050405020304" pitchFamily="18" charset="0"/>
                <a:cs typeface="Arial" panose="020B0604020202020204" pitchFamily="34" charset="0"/>
              </a:rPr>
              <a:t>de convocatorias como el Festival de Teatro latinoamericano y los Encuentros de </a:t>
            </a:r>
            <a:r>
              <a:rPr lang="es-ES" sz="2000" dirty="0" err="1">
                <a:latin typeface="Arial" panose="020B0604020202020204" pitchFamily="34" charset="0"/>
                <a:ea typeface="Times New Roman" panose="02020603050405020304" pitchFamily="18" charset="0"/>
                <a:cs typeface="Arial" panose="020B0604020202020204" pitchFamily="34" charset="0"/>
              </a:rPr>
              <a:t>teatristas</a:t>
            </a:r>
            <a:r>
              <a:rPr lang="es-ES" sz="2000" dirty="0">
                <a:latin typeface="Arial" panose="020B0604020202020204" pitchFamily="34" charset="0"/>
                <a:ea typeface="Times New Roman" panose="02020603050405020304" pitchFamily="18" charset="0"/>
                <a:cs typeface="Arial" panose="020B0604020202020204" pitchFamily="34" charset="0"/>
              </a:rPr>
              <a:t>, organizados por Casa de las Américas; Seminario de Dramaturgia, organizado por el Teatro Nacional, creación del Guiñol Nacional con el teatro para niños, y posteriormente la creación de la Escuela Nacional de Teatro Infantil.</a:t>
            </a:r>
          </a:p>
          <a:p>
            <a:pPr algn="just">
              <a:lnSpc>
                <a:spcPct val="115000"/>
              </a:lnSpc>
              <a:spcAft>
                <a:spcPts val="0"/>
              </a:spcAft>
            </a:pPr>
            <a:r>
              <a:rPr lang="es-ES" sz="2000" dirty="0">
                <a:latin typeface="Arial" panose="020B0604020202020204" pitchFamily="34" charset="0"/>
                <a:ea typeface="Times New Roman" panose="02020603050405020304" pitchFamily="18" charset="0"/>
                <a:cs typeface="Arial" panose="020B0604020202020204" pitchFamily="34" charset="0"/>
              </a:rPr>
              <a:t> </a:t>
            </a:r>
            <a:endParaRPr lang="es-ES"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9260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1658" t="1286" r="-1366" b="674"/>
          <a:stretch/>
        </p:blipFill>
        <p:spPr>
          <a:xfrm>
            <a:off x="0" y="61416"/>
            <a:ext cx="3521122" cy="2828497"/>
          </a:xfrm>
          <a:prstGeom prst="rect">
            <a:avLst/>
          </a:prstGeom>
        </p:spPr>
      </p:pic>
      <p:pic>
        <p:nvPicPr>
          <p:cNvPr id="3" name="Imagen 2"/>
          <p:cNvPicPr>
            <a:picLocks noChangeAspect="1"/>
          </p:cNvPicPr>
          <p:nvPr/>
        </p:nvPicPr>
        <p:blipFill rotWithShape="1">
          <a:blip r:embed="rId3"/>
          <a:srcRect l="3512" t="-1587" b="1983"/>
          <a:stretch/>
        </p:blipFill>
        <p:spPr>
          <a:xfrm>
            <a:off x="3411940" y="0"/>
            <a:ext cx="5336275" cy="2879825"/>
          </a:xfrm>
          <a:prstGeom prst="rect">
            <a:avLst/>
          </a:prstGeom>
        </p:spPr>
      </p:pic>
      <p:sp>
        <p:nvSpPr>
          <p:cNvPr id="7" name="CuadroTexto 6"/>
          <p:cNvSpPr txBox="1"/>
          <p:nvPr/>
        </p:nvSpPr>
        <p:spPr>
          <a:xfrm>
            <a:off x="891807" y="3086584"/>
            <a:ext cx="9348440" cy="584775"/>
          </a:xfrm>
          <a:prstGeom prst="rect">
            <a:avLst/>
          </a:prstGeom>
          <a:solidFill>
            <a:schemeClr val="accent2">
              <a:lumMod val="75000"/>
            </a:schemeClr>
          </a:solidFill>
          <a:scene3d>
            <a:camera prst="perspectiveLeft"/>
            <a:lightRig rig="threePt" dir="t"/>
          </a:scene3d>
        </p:spPr>
        <p:txBody>
          <a:bodyPr wrap="square" rtlCol="0">
            <a:spAutoFit/>
          </a:bodyPr>
          <a:lstStyle/>
          <a:p>
            <a:pPr algn="ctr"/>
            <a:r>
              <a:rPr lang="es-ES_tradnl" sz="3200" dirty="0" smtClean="0">
                <a:latin typeface="Arial Black" panose="020B0A04020102020204" pitchFamily="34" charset="0"/>
              </a:rPr>
              <a:t>El teatro cubano contemporáneo </a:t>
            </a: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8215" y="61416"/>
            <a:ext cx="3308330" cy="2818410"/>
          </a:xfrm>
          <a:prstGeom prst="rect">
            <a:avLst/>
          </a:prstGeom>
        </p:spPr>
      </p:pic>
      <p:pic>
        <p:nvPicPr>
          <p:cNvPr id="5" name="Imagen 4"/>
          <p:cNvPicPr>
            <a:picLocks noChangeAspect="1"/>
          </p:cNvPicPr>
          <p:nvPr/>
        </p:nvPicPr>
        <p:blipFill>
          <a:blip r:embed="rId5"/>
          <a:stretch>
            <a:fillRect/>
          </a:stretch>
        </p:blipFill>
        <p:spPr>
          <a:xfrm>
            <a:off x="236715" y="3810027"/>
            <a:ext cx="1827378" cy="2444030"/>
          </a:xfrm>
          <a:prstGeom prst="rect">
            <a:avLst/>
          </a:prstGeom>
        </p:spPr>
      </p:pic>
      <p:pic>
        <p:nvPicPr>
          <p:cNvPr id="6" name="Imagen 5"/>
          <p:cNvPicPr>
            <a:picLocks noChangeAspect="1"/>
          </p:cNvPicPr>
          <p:nvPr/>
        </p:nvPicPr>
        <p:blipFill>
          <a:blip r:embed="rId6"/>
          <a:stretch>
            <a:fillRect/>
          </a:stretch>
        </p:blipFill>
        <p:spPr>
          <a:xfrm>
            <a:off x="4893406" y="3878118"/>
            <a:ext cx="2533985" cy="2275453"/>
          </a:xfrm>
          <a:prstGeom prst="rect">
            <a:avLst/>
          </a:prstGeom>
        </p:spPr>
      </p:pic>
      <p:pic>
        <p:nvPicPr>
          <p:cNvPr id="8" name="Imagen 7"/>
          <p:cNvPicPr>
            <a:picLocks noChangeAspect="1"/>
          </p:cNvPicPr>
          <p:nvPr/>
        </p:nvPicPr>
        <p:blipFill>
          <a:blip r:embed="rId7"/>
          <a:stretch>
            <a:fillRect/>
          </a:stretch>
        </p:blipFill>
        <p:spPr>
          <a:xfrm>
            <a:off x="2507473" y="3761790"/>
            <a:ext cx="1847850" cy="2476500"/>
          </a:xfrm>
          <a:prstGeom prst="rect">
            <a:avLst/>
          </a:prstGeom>
        </p:spPr>
      </p:pic>
      <p:sp>
        <p:nvSpPr>
          <p:cNvPr id="9" name="CuadroTexto 8"/>
          <p:cNvSpPr txBox="1"/>
          <p:nvPr/>
        </p:nvSpPr>
        <p:spPr>
          <a:xfrm>
            <a:off x="0" y="6426508"/>
            <a:ext cx="2279178" cy="338554"/>
          </a:xfrm>
          <a:prstGeom prst="rect">
            <a:avLst/>
          </a:prstGeom>
          <a:noFill/>
          <a:ln>
            <a:solidFill>
              <a:srgbClr val="FF6600"/>
            </a:solidFill>
          </a:ln>
        </p:spPr>
        <p:txBody>
          <a:bodyPr wrap="square" rtlCol="0">
            <a:spAutoFit/>
          </a:bodyPr>
          <a:lstStyle/>
          <a:p>
            <a:pPr algn="ctr"/>
            <a:r>
              <a:rPr lang="es-ES_tradnl" sz="1600" dirty="0" smtClean="0">
                <a:latin typeface="Arial Black" panose="020B0A04020102020204" pitchFamily="34" charset="0"/>
              </a:rPr>
              <a:t>Abelardo </a:t>
            </a:r>
            <a:r>
              <a:rPr lang="es-ES_tradnl" sz="1600" dirty="0" err="1" smtClean="0">
                <a:latin typeface="Arial Black" panose="020B0A04020102020204" pitchFamily="34" charset="0"/>
              </a:rPr>
              <a:t>Estorino</a:t>
            </a:r>
            <a:endParaRPr lang="es-ES_tradnl" sz="1600" dirty="0" smtClean="0">
              <a:latin typeface="Arial Black" panose="020B0A04020102020204" pitchFamily="34" charset="0"/>
            </a:endParaRPr>
          </a:p>
        </p:txBody>
      </p:sp>
      <p:sp>
        <p:nvSpPr>
          <p:cNvPr id="10" name="CuadroTexto 9"/>
          <p:cNvSpPr txBox="1"/>
          <p:nvPr/>
        </p:nvSpPr>
        <p:spPr>
          <a:xfrm>
            <a:off x="2507473" y="6327532"/>
            <a:ext cx="2259068" cy="338554"/>
          </a:xfrm>
          <a:prstGeom prst="rect">
            <a:avLst/>
          </a:prstGeom>
          <a:noFill/>
          <a:ln>
            <a:solidFill>
              <a:srgbClr val="FF6600"/>
            </a:solidFill>
          </a:ln>
        </p:spPr>
        <p:txBody>
          <a:bodyPr wrap="square" rtlCol="0">
            <a:spAutoFit/>
          </a:bodyPr>
          <a:lstStyle/>
          <a:p>
            <a:pPr algn="ctr"/>
            <a:r>
              <a:rPr lang="es-ES_tradnl" sz="1600" smtClean="0">
                <a:latin typeface="Arial Black" panose="020B0A04020102020204" pitchFamily="34" charset="0"/>
              </a:rPr>
              <a:t>Héctor Quintero</a:t>
            </a:r>
            <a:endParaRPr lang="es-ES_tradnl" sz="1600" dirty="0" smtClean="0">
              <a:latin typeface="Arial Black" panose="020B0A04020102020204" pitchFamily="34" charset="0"/>
            </a:endParaRPr>
          </a:p>
        </p:txBody>
      </p:sp>
      <p:sp>
        <p:nvSpPr>
          <p:cNvPr id="11" name="CuadroTexto 10"/>
          <p:cNvSpPr txBox="1"/>
          <p:nvPr/>
        </p:nvSpPr>
        <p:spPr>
          <a:xfrm>
            <a:off x="5028862" y="6191054"/>
            <a:ext cx="2398529" cy="338554"/>
          </a:xfrm>
          <a:prstGeom prst="rect">
            <a:avLst/>
          </a:prstGeom>
          <a:noFill/>
          <a:ln>
            <a:solidFill>
              <a:srgbClr val="FF6600"/>
            </a:solidFill>
          </a:ln>
        </p:spPr>
        <p:txBody>
          <a:bodyPr wrap="square" rtlCol="0">
            <a:spAutoFit/>
          </a:bodyPr>
          <a:lstStyle/>
          <a:p>
            <a:pPr algn="ctr"/>
            <a:r>
              <a:rPr lang="es-ES_tradnl" sz="1600" dirty="0" smtClean="0">
                <a:latin typeface="Arial Black" panose="020B0A04020102020204" pitchFamily="34" charset="0"/>
              </a:rPr>
              <a:t>Eugenio Hernández</a:t>
            </a:r>
          </a:p>
        </p:txBody>
      </p:sp>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6705" y="3691832"/>
            <a:ext cx="1781175" cy="2562225"/>
          </a:xfrm>
          <a:prstGeom prst="rect">
            <a:avLst/>
          </a:prstGeom>
        </p:spPr>
      </p:pic>
      <p:sp>
        <p:nvSpPr>
          <p:cNvPr id="13" name="CuadroTexto 12"/>
          <p:cNvSpPr txBox="1"/>
          <p:nvPr/>
        </p:nvSpPr>
        <p:spPr>
          <a:xfrm>
            <a:off x="10256705" y="6360331"/>
            <a:ext cx="1799840" cy="338554"/>
          </a:xfrm>
          <a:prstGeom prst="rect">
            <a:avLst/>
          </a:prstGeom>
          <a:noFill/>
          <a:ln>
            <a:solidFill>
              <a:srgbClr val="FF6600"/>
            </a:solidFill>
          </a:ln>
        </p:spPr>
        <p:txBody>
          <a:bodyPr wrap="square" rtlCol="0">
            <a:spAutoFit/>
          </a:bodyPr>
          <a:lstStyle/>
          <a:p>
            <a:pPr algn="ctr"/>
            <a:r>
              <a:rPr lang="es-ES_tradnl" sz="1600" dirty="0" smtClean="0">
                <a:latin typeface="Arial Black" panose="020B0A04020102020204" pitchFamily="34" charset="0"/>
              </a:rPr>
              <a:t>Jazz Vilá</a:t>
            </a:r>
          </a:p>
        </p:txBody>
      </p:sp>
      <p:pic>
        <p:nvPicPr>
          <p:cNvPr id="14" name="Imagen 13"/>
          <p:cNvPicPr>
            <a:picLocks noChangeAspect="1"/>
          </p:cNvPicPr>
          <p:nvPr/>
        </p:nvPicPr>
        <p:blipFill>
          <a:blip r:embed="rId9"/>
          <a:stretch>
            <a:fillRect/>
          </a:stretch>
        </p:blipFill>
        <p:spPr>
          <a:xfrm>
            <a:off x="7812533" y="3949044"/>
            <a:ext cx="1871364" cy="2242010"/>
          </a:xfrm>
          <a:prstGeom prst="rect">
            <a:avLst/>
          </a:prstGeom>
        </p:spPr>
      </p:pic>
      <p:sp>
        <p:nvSpPr>
          <p:cNvPr id="15" name="CuadroTexto 14"/>
          <p:cNvSpPr txBox="1"/>
          <p:nvPr/>
        </p:nvSpPr>
        <p:spPr>
          <a:xfrm>
            <a:off x="7689712" y="6264055"/>
            <a:ext cx="1958423" cy="338554"/>
          </a:xfrm>
          <a:prstGeom prst="rect">
            <a:avLst/>
          </a:prstGeom>
          <a:noFill/>
          <a:ln>
            <a:solidFill>
              <a:srgbClr val="FF6600"/>
            </a:solidFill>
          </a:ln>
        </p:spPr>
        <p:txBody>
          <a:bodyPr wrap="square" rtlCol="0">
            <a:spAutoFit/>
          </a:bodyPr>
          <a:lstStyle/>
          <a:p>
            <a:pPr algn="ctr"/>
            <a:r>
              <a:rPr lang="es-ES_tradnl" sz="1600" dirty="0" smtClean="0">
                <a:latin typeface="Arial Black" panose="020B0A04020102020204" pitchFamily="34" charset="0"/>
              </a:rPr>
              <a:t>Carlos </a:t>
            </a:r>
            <a:r>
              <a:rPr lang="es-ES_tradnl" sz="1600" dirty="0" err="1" smtClean="0">
                <a:latin typeface="Arial Black" panose="020B0A04020102020204" pitchFamily="34" charset="0"/>
              </a:rPr>
              <a:t>Celdrán</a:t>
            </a:r>
            <a:endParaRPr lang="es-ES_tradnl" sz="1600" dirty="0" smtClean="0">
              <a:latin typeface="Arial Black" panose="020B0A04020102020204" pitchFamily="34" charset="0"/>
            </a:endParaRPr>
          </a:p>
        </p:txBody>
      </p:sp>
    </p:spTree>
    <p:extLst>
      <p:ext uri="{BB962C8B-B14F-4D97-AF65-F5344CB8AC3E}">
        <p14:creationId xmlns:p14="http://schemas.microsoft.com/office/powerpoint/2010/main" val="2458208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1194" y="998521"/>
            <a:ext cx="11159428" cy="3693319"/>
          </a:xfrm>
          <a:prstGeom prst="rect">
            <a:avLst/>
          </a:prstGeom>
        </p:spPr>
        <p:txBody>
          <a:bodyPr wrap="square">
            <a:spAutoFit/>
          </a:bodyPr>
          <a:lstStyle/>
          <a:p>
            <a:pPr marL="342900" indent="-342900" algn="just">
              <a:buFont typeface="Wingdings" panose="05000000000000000000" pitchFamily="2" charset="2"/>
              <a:buChar char="ü"/>
            </a:pPr>
            <a:r>
              <a:rPr lang="es-ES" sz="2600" b="1" dirty="0">
                <a:solidFill>
                  <a:srgbClr val="001133"/>
                </a:solidFill>
                <a:latin typeface="&amp;quot"/>
              </a:rPr>
              <a:t>P</a:t>
            </a:r>
            <a:r>
              <a:rPr lang="es-ES" sz="2600" b="1" dirty="0" smtClean="0">
                <a:solidFill>
                  <a:srgbClr val="001133"/>
                </a:solidFill>
                <a:latin typeface="&amp;quot"/>
              </a:rPr>
              <a:t>rimera etapa</a:t>
            </a:r>
            <a:r>
              <a:rPr lang="es-ES" sz="2600" dirty="0" smtClean="0">
                <a:solidFill>
                  <a:srgbClr val="001133"/>
                </a:solidFill>
                <a:latin typeface="&amp;quot"/>
              </a:rPr>
              <a:t>: se </a:t>
            </a:r>
            <a:r>
              <a:rPr lang="es-ES" sz="2600" dirty="0">
                <a:solidFill>
                  <a:srgbClr val="001133"/>
                </a:solidFill>
                <a:latin typeface="&amp;quot"/>
              </a:rPr>
              <a:t>inicia con </a:t>
            </a:r>
            <a:r>
              <a:rPr lang="es-ES" sz="2600" dirty="0" smtClean="0">
                <a:solidFill>
                  <a:srgbClr val="001133"/>
                </a:solidFill>
                <a:latin typeface="&amp;quot"/>
              </a:rPr>
              <a:t>el triunfo de la </a:t>
            </a:r>
            <a:r>
              <a:rPr lang="es-ES" sz="2600" dirty="0">
                <a:solidFill>
                  <a:srgbClr val="001133"/>
                </a:solidFill>
                <a:latin typeface="&amp;quot"/>
              </a:rPr>
              <a:t>Revolución </a:t>
            </a:r>
            <a:r>
              <a:rPr lang="es-ES" sz="2600" dirty="0" smtClean="0">
                <a:solidFill>
                  <a:srgbClr val="001133"/>
                </a:solidFill>
                <a:latin typeface="&amp;quot"/>
              </a:rPr>
              <a:t>hasta 1967</a:t>
            </a:r>
            <a:r>
              <a:rPr lang="es-ES" sz="2600" dirty="0">
                <a:solidFill>
                  <a:srgbClr val="001133"/>
                </a:solidFill>
                <a:latin typeface="&amp;quot"/>
              </a:rPr>
              <a:t>, año en que se realiza el Primer Seminario Nacional de Teatro. </a:t>
            </a:r>
          </a:p>
          <a:p>
            <a:pPr algn="just"/>
            <a:endParaRPr lang="es-ES" sz="2600" dirty="0" smtClean="0">
              <a:solidFill>
                <a:srgbClr val="001133"/>
              </a:solidFill>
              <a:latin typeface="&amp;quot"/>
            </a:endParaRPr>
          </a:p>
          <a:p>
            <a:pPr marL="342900" indent="-342900" algn="just">
              <a:buFont typeface="Wingdings" panose="05000000000000000000" pitchFamily="2" charset="2"/>
              <a:buChar char="ü"/>
            </a:pPr>
            <a:r>
              <a:rPr lang="es-ES" sz="2600" b="1" dirty="0" smtClean="0">
                <a:solidFill>
                  <a:srgbClr val="001133"/>
                </a:solidFill>
                <a:latin typeface="&amp;quot"/>
              </a:rPr>
              <a:t>Segunda etapa</a:t>
            </a:r>
            <a:r>
              <a:rPr lang="es-ES" sz="2600" dirty="0" smtClean="0">
                <a:solidFill>
                  <a:srgbClr val="001133"/>
                </a:solidFill>
                <a:latin typeface="&amp;quot"/>
              </a:rPr>
              <a:t>: está comprendida </a:t>
            </a:r>
            <a:r>
              <a:rPr lang="es-ES" sz="2600" dirty="0">
                <a:solidFill>
                  <a:srgbClr val="001133"/>
                </a:solidFill>
                <a:latin typeface="&amp;quot"/>
              </a:rPr>
              <a:t>entre </a:t>
            </a:r>
            <a:r>
              <a:rPr lang="es-ES" sz="2600" dirty="0" smtClean="0">
                <a:solidFill>
                  <a:srgbClr val="001133"/>
                </a:solidFill>
                <a:latin typeface="&amp;quot"/>
              </a:rPr>
              <a:t>1969 y 1978. </a:t>
            </a:r>
          </a:p>
          <a:p>
            <a:pPr algn="just"/>
            <a:endParaRPr lang="es-ES" sz="2600" dirty="0">
              <a:solidFill>
                <a:srgbClr val="001133"/>
              </a:solidFill>
              <a:latin typeface="&amp;quot"/>
            </a:endParaRPr>
          </a:p>
          <a:p>
            <a:pPr marL="342900" indent="-342900" algn="just">
              <a:buFont typeface="Wingdings" panose="05000000000000000000" pitchFamily="2" charset="2"/>
              <a:buChar char="ü"/>
            </a:pPr>
            <a:r>
              <a:rPr lang="es-ES" sz="2600" b="1" dirty="0" smtClean="0">
                <a:solidFill>
                  <a:srgbClr val="001133"/>
                </a:solidFill>
                <a:latin typeface="&amp;quot"/>
              </a:rPr>
              <a:t>Tercera etapa</a:t>
            </a:r>
            <a:r>
              <a:rPr lang="es-ES" sz="2600" dirty="0" smtClean="0">
                <a:solidFill>
                  <a:srgbClr val="001133"/>
                </a:solidFill>
                <a:latin typeface="&amp;quot"/>
              </a:rPr>
              <a:t>: desde 1979 hasta los </a:t>
            </a:r>
            <a:r>
              <a:rPr lang="es-ES" sz="2600" dirty="0">
                <a:solidFill>
                  <a:srgbClr val="001133"/>
                </a:solidFill>
                <a:latin typeface="&amp;quot"/>
              </a:rPr>
              <a:t>años </a:t>
            </a:r>
            <a:r>
              <a:rPr lang="es-ES" sz="2600" dirty="0" smtClean="0">
                <a:solidFill>
                  <a:srgbClr val="001133"/>
                </a:solidFill>
                <a:latin typeface="&amp;quot"/>
              </a:rPr>
              <a:t>90. </a:t>
            </a:r>
          </a:p>
          <a:p>
            <a:pPr algn="just"/>
            <a:endParaRPr lang="es-ES" sz="2600" dirty="0">
              <a:solidFill>
                <a:srgbClr val="001133"/>
              </a:solidFill>
              <a:latin typeface="&amp;quot"/>
            </a:endParaRPr>
          </a:p>
          <a:p>
            <a:pPr marL="342900" indent="-342900" algn="just">
              <a:buFont typeface="Wingdings" panose="05000000000000000000" pitchFamily="2" charset="2"/>
              <a:buChar char="ü"/>
            </a:pPr>
            <a:r>
              <a:rPr lang="es-ES" sz="2600" b="1" dirty="0" smtClean="0">
                <a:solidFill>
                  <a:srgbClr val="001133"/>
                </a:solidFill>
                <a:latin typeface="&amp;quot"/>
              </a:rPr>
              <a:t>Cuarta etapa</a:t>
            </a:r>
            <a:r>
              <a:rPr lang="es-ES" sz="2600" dirty="0" smtClean="0">
                <a:solidFill>
                  <a:srgbClr val="001133"/>
                </a:solidFill>
                <a:latin typeface="&amp;quot"/>
              </a:rPr>
              <a:t>: se inicia en los 90 hasta la actualidad. </a:t>
            </a:r>
            <a:endParaRPr lang="es-ES" sz="2600" dirty="0">
              <a:solidFill>
                <a:srgbClr val="001133"/>
              </a:solidFill>
              <a:latin typeface="&amp;quot"/>
            </a:endParaRPr>
          </a:p>
          <a:p>
            <a:pPr algn="just"/>
            <a:endParaRPr lang="es-ES" sz="2600" dirty="0" smtClean="0">
              <a:solidFill>
                <a:srgbClr val="001133"/>
              </a:solidFill>
              <a:latin typeface="&amp;quot"/>
            </a:endParaRPr>
          </a:p>
        </p:txBody>
      </p:sp>
      <p:sp>
        <p:nvSpPr>
          <p:cNvPr id="18" name="7 Conector fuera de página"/>
          <p:cNvSpPr/>
          <p:nvPr/>
        </p:nvSpPr>
        <p:spPr>
          <a:xfrm>
            <a:off x="122828" y="95534"/>
            <a:ext cx="11791666" cy="536380"/>
          </a:xfrm>
          <a:prstGeom prst="flowChartOffpageConnector">
            <a:avLst/>
          </a:prstGeom>
          <a:solidFill>
            <a:schemeClr val="accent4">
              <a:lumMod val="60000"/>
              <a:lumOff val="40000"/>
            </a:schemeClr>
          </a:solidFill>
          <a:ln>
            <a:solidFill>
              <a:schemeClr val="accent5">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tx1"/>
                </a:solidFill>
                <a:latin typeface="Arial" panose="020B0604020202020204" pitchFamily="34" charset="0"/>
                <a:cs typeface="Arial" panose="020B0604020202020204" pitchFamily="34" charset="0"/>
              </a:rPr>
              <a:t>El teatro cubano a partir del triunfo </a:t>
            </a:r>
            <a:r>
              <a:rPr lang="es-ES" sz="2800" b="1" dirty="0" smtClean="0">
                <a:solidFill>
                  <a:schemeClr val="tx1"/>
                </a:solidFill>
                <a:latin typeface="Arial" panose="020B0604020202020204" pitchFamily="34" charset="0"/>
                <a:cs typeface="Arial" panose="020B0604020202020204" pitchFamily="34" charset="0"/>
              </a:rPr>
              <a:t>revolucionario. Periodización </a:t>
            </a:r>
            <a:endParaRPr lang="es-ES" sz="2800" b="1" dirty="0">
              <a:solidFill>
                <a:schemeClr val="tx1"/>
              </a:solidFill>
              <a:latin typeface="Arial" panose="020B0604020202020204" pitchFamily="34" charset="0"/>
              <a:cs typeface="Arial" panose="020B0604020202020204" pitchFamily="34" charset="0"/>
            </a:endParaRPr>
          </a:p>
        </p:txBody>
      </p:sp>
      <p:sp>
        <p:nvSpPr>
          <p:cNvPr id="3" name="Rectángulo 2"/>
          <p:cNvSpPr/>
          <p:nvPr/>
        </p:nvSpPr>
        <p:spPr>
          <a:xfrm>
            <a:off x="327546" y="4522141"/>
            <a:ext cx="11464119" cy="1785104"/>
          </a:xfrm>
          <a:prstGeom prst="rect">
            <a:avLst/>
          </a:prstGeom>
          <a:ln>
            <a:solidFill>
              <a:schemeClr val="accent2">
                <a:lumMod val="75000"/>
              </a:schemeClr>
            </a:solidFill>
          </a:ln>
        </p:spPr>
        <p:txBody>
          <a:bodyPr wrap="square">
            <a:spAutoFit/>
          </a:bodyPr>
          <a:lstStyle/>
          <a:p>
            <a:pPr lvl="0" algn="just"/>
            <a:r>
              <a:rPr lang="es-ES" sz="2200" b="1" dirty="0">
                <a:solidFill>
                  <a:srgbClr val="001133"/>
                </a:solidFill>
                <a:latin typeface="Arial" panose="020B0604020202020204" pitchFamily="34" charset="0"/>
                <a:cs typeface="Arial" panose="020B0604020202020204" pitchFamily="34" charset="0"/>
              </a:rPr>
              <a:t>Como toda periodización tiene las limitantes de que nunca se cierra ni se abre una etapa definitivamente, por lo que no hay líneas divisorias absolutas, con esta relatividad hay que tomar estas fechas de inicio y fin; pero sí hay determinadas características que le imprimen unidad interna a la creación realizada en un determinado lapso. </a:t>
            </a:r>
          </a:p>
        </p:txBody>
      </p:sp>
    </p:spTree>
    <p:extLst>
      <p:ext uri="{BB962C8B-B14F-4D97-AF65-F5344CB8AC3E}">
        <p14:creationId xmlns:p14="http://schemas.microsoft.com/office/powerpoint/2010/main" val="3142898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069" y="696036"/>
            <a:ext cx="11859903" cy="5909310"/>
          </a:xfrm>
          <a:prstGeom prst="rect">
            <a:avLst/>
          </a:prstGeom>
        </p:spPr>
        <p:txBody>
          <a:bodyPr wrap="square">
            <a:spAutoFit/>
          </a:bodyPr>
          <a:lstStyle/>
          <a:p>
            <a:pPr marL="285750" indent="-285750" algn="just">
              <a:buFont typeface="Wingdings" panose="05000000000000000000" pitchFamily="2" charset="2"/>
              <a:buChar char="ü"/>
            </a:pPr>
            <a:r>
              <a:rPr lang="es-ES" sz="2100" b="1" dirty="0" smtClean="0">
                <a:solidFill>
                  <a:srgbClr val="001133"/>
                </a:solidFill>
                <a:latin typeface="Arial" panose="020B0604020202020204" pitchFamily="34" charset="0"/>
                <a:cs typeface="Arial" panose="020B0604020202020204" pitchFamily="34" charset="0"/>
              </a:rPr>
              <a:t>La idea </a:t>
            </a:r>
            <a:r>
              <a:rPr lang="es-ES" sz="2100" b="1" dirty="0">
                <a:solidFill>
                  <a:srgbClr val="001133"/>
                </a:solidFill>
                <a:latin typeface="Arial" panose="020B0604020202020204" pitchFamily="34" charset="0"/>
                <a:cs typeface="Arial" panose="020B0604020202020204" pitchFamily="34" charset="0"/>
              </a:rPr>
              <a:t>de nada humano me es ajeno</a:t>
            </a:r>
            <a:r>
              <a:rPr lang="es-ES" sz="2100" dirty="0">
                <a:solidFill>
                  <a:srgbClr val="001133"/>
                </a:solidFill>
                <a:latin typeface="Arial" panose="020B0604020202020204" pitchFamily="34" charset="0"/>
                <a:cs typeface="Arial" panose="020B0604020202020204" pitchFamily="34" charset="0"/>
              </a:rPr>
              <a:t>, sería lo más </a:t>
            </a:r>
            <a:r>
              <a:rPr lang="es-ES" sz="2100" dirty="0" smtClean="0">
                <a:solidFill>
                  <a:srgbClr val="001133"/>
                </a:solidFill>
                <a:latin typeface="Arial" panose="020B0604020202020204" pitchFamily="34" charset="0"/>
                <a:cs typeface="Arial" panose="020B0604020202020204" pitchFamily="34" charset="0"/>
              </a:rPr>
              <a:t>justo para definir a </a:t>
            </a:r>
            <a:r>
              <a:rPr lang="es-ES" sz="2100" dirty="0">
                <a:solidFill>
                  <a:srgbClr val="001133"/>
                </a:solidFill>
                <a:latin typeface="Arial" panose="020B0604020202020204" pitchFamily="34" charset="0"/>
                <a:cs typeface="Arial" panose="020B0604020202020204" pitchFamily="34" charset="0"/>
              </a:rPr>
              <a:t>diversidad de problemas que se tematizan en la etapa actual, aunque en los años más recientes se advierte una utilización de recursos alegóricos para encarar los conflictos más cercanos en el </a:t>
            </a:r>
            <a:r>
              <a:rPr lang="es-ES" sz="2100" dirty="0" smtClean="0">
                <a:solidFill>
                  <a:srgbClr val="001133"/>
                </a:solidFill>
                <a:latin typeface="Arial" panose="020B0604020202020204" pitchFamily="34" charset="0"/>
                <a:cs typeface="Arial" panose="020B0604020202020204" pitchFamily="34" charset="0"/>
              </a:rPr>
              <a:t>tiempo</a:t>
            </a:r>
          </a:p>
          <a:p>
            <a:pPr marL="285750" indent="-285750" algn="just">
              <a:buFont typeface="Wingdings" panose="05000000000000000000" pitchFamily="2" charset="2"/>
              <a:buChar char="ü"/>
            </a:pPr>
            <a:endParaRPr lang="es-ES" sz="2100" dirty="0" smtClean="0">
              <a:solidFill>
                <a:srgbClr val="001133"/>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ES" sz="2100" b="1" dirty="0" smtClean="0">
                <a:solidFill>
                  <a:srgbClr val="001133"/>
                </a:solidFill>
                <a:latin typeface="Arial" panose="020B0604020202020204" pitchFamily="34" charset="0"/>
                <a:cs typeface="Arial" panose="020B0604020202020204" pitchFamily="34" charset="0"/>
              </a:rPr>
              <a:t>Hay una búsqueda constante de </a:t>
            </a:r>
            <a:r>
              <a:rPr lang="es-ES" sz="2100" b="1" dirty="0">
                <a:solidFill>
                  <a:srgbClr val="001133"/>
                </a:solidFill>
                <a:latin typeface="Arial" panose="020B0604020202020204" pitchFamily="34" charset="0"/>
                <a:cs typeface="Arial" panose="020B0604020202020204" pitchFamily="34" charset="0"/>
              </a:rPr>
              <a:t>nuevas </a:t>
            </a:r>
            <a:r>
              <a:rPr lang="es-ES" sz="2100" b="1" dirty="0" smtClean="0">
                <a:solidFill>
                  <a:srgbClr val="001133"/>
                </a:solidFill>
                <a:latin typeface="Arial" panose="020B0604020202020204" pitchFamily="34" charset="0"/>
                <a:cs typeface="Arial" panose="020B0604020202020204" pitchFamily="34" charset="0"/>
              </a:rPr>
              <a:t>posibilidades y renovación</a:t>
            </a:r>
            <a:r>
              <a:rPr lang="es-ES" sz="2100" dirty="0" smtClean="0">
                <a:solidFill>
                  <a:srgbClr val="001133"/>
                </a:solidFill>
                <a:latin typeface="Arial" panose="020B0604020202020204" pitchFamily="34" charset="0"/>
                <a:cs typeface="Arial" panose="020B0604020202020204" pitchFamily="34" charset="0"/>
              </a:rPr>
              <a:t>: experimentación </a:t>
            </a:r>
            <a:r>
              <a:rPr lang="es-ES" sz="2100" dirty="0">
                <a:solidFill>
                  <a:srgbClr val="001133"/>
                </a:solidFill>
                <a:latin typeface="Arial" panose="020B0604020202020204" pitchFamily="34" charset="0"/>
                <a:cs typeface="Arial" panose="020B0604020202020204" pitchFamily="34" charset="0"/>
              </a:rPr>
              <a:t>hacia conceptos de espectáculos escénicos con mezcla de géneros diversos: ballet-teatro; </a:t>
            </a:r>
            <a:r>
              <a:rPr lang="es-ES" sz="2100" dirty="0" smtClean="0">
                <a:solidFill>
                  <a:srgbClr val="001133"/>
                </a:solidFill>
                <a:latin typeface="Arial" panose="020B0604020202020204" pitchFamily="34" charset="0"/>
                <a:cs typeface="Arial" panose="020B0604020202020204" pitchFamily="34" charset="0"/>
              </a:rPr>
              <a:t>teatro-danza</a:t>
            </a:r>
            <a:r>
              <a:rPr lang="es-ES" sz="2100" dirty="0">
                <a:solidFill>
                  <a:srgbClr val="001133"/>
                </a:solidFill>
                <a:latin typeface="Arial" panose="020B0604020202020204" pitchFamily="34" charset="0"/>
                <a:cs typeface="Arial" panose="020B0604020202020204" pitchFamily="34" charset="0"/>
              </a:rPr>
              <a:t>, revistas musicales. </a:t>
            </a:r>
            <a:r>
              <a:rPr lang="es-ES" sz="2100" dirty="0" smtClean="0">
                <a:solidFill>
                  <a:srgbClr val="001133"/>
                </a:solidFill>
                <a:latin typeface="Arial" panose="020B0604020202020204" pitchFamily="34" charset="0"/>
                <a:cs typeface="Arial" panose="020B0604020202020204" pitchFamily="34" charset="0"/>
              </a:rPr>
              <a:t>Esfuerzos </a:t>
            </a:r>
            <a:r>
              <a:rPr lang="es-ES" sz="2100" dirty="0">
                <a:solidFill>
                  <a:srgbClr val="001133"/>
                </a:solidFill>
                <a:latin typeface="Arial" panose="020B0604020202020204" pitchFamily="34" charset="0"/>
                <a:cs typeface="Arial" panose="020B0604020202020204" pitchFamily="34" charset="0"/>
              </a:rPr>
              <a:t>por consolidar el teatro </a:t>
            </a:r>
            <a:r>
              <a:rPr lang="es-ES" sz="2100" dirty="0" smtClean="0">
                <a:solidFill>
                  <a:srgbClr val="001133"/>
                </a:solidFill>
                <a:latin typeface="Arial" panose="020B0604020202020204" pitchFamily="34" charset="0"/>
                <a:cs typeface="Arial" panose="020B0604020202020204" pitchFamily="34" charset="0"/>
              </a:rPr>
              <a:t>lírico. Impulsar a </a:t>
            </a:r>
            <a:r>
              <a:rPr lang="es-ES" sz="2100" dirty="0">
                <a:solidFill>
                  <a:srgbClr val="001133"/>
                </a:solidFill>
                <a:latin typeface="Arial" panose="020B0604020202020204" pitchFamily="34" charset="0"/>
                <a:cs typeface="Arial" panose="020B0604020202020204" pitchFamily="34" charset="0"/>
              </a:rPr>
              <a:t>los grupos humorísticos que ya tienen </a:t>
            </a:r>
            <a:r>
              <a:rPr lang="es-ES" sz="2100" dirty="0" smtClean="0">
                <a:solidFill>
                  <a:srgbClr val="001133"/>
                </a:solidFill>
                <a:latin typeface="Arial" panose="020B0604020202020204" pitchFamily="34" charset="0"/>
                <a:cs typeface="Arial" panose="020B0604020202020204" pitchFamily="34" charset="0"/>
              </a:rPr>
              <a:t>un </a:t>
            </a:r>
            <a:r>
              <a:rPr lang="es-ES" sz="2100" dirty="0">
                <a:solidFill>
                  <a:srgbClr val="001133"/>
                </a:solidFill>
                <a:latin typeface="Arial" panose="020B0604020202020204" pitchFamily="34" charset="0"/>
                <a:cs typeface="Arial" panose="020B0604020202020204" pitchFamily="34" charset="0"/>
              </a:rPr>
              <a:t>festival </a:t>
            </a:r>
            <a:r>
              <a:rPr lang="es-ES" sz="2100" dirty="0" smtClean="0">
                <a:solidFill>
                  <a:srgbClr val="001133"/>
                </a:solidFill>
                <a:latin typeface="Arial" panose="020B0604020202020204" pitchFamily="34" charset="0"/>
                <a:cs typeface="Arial" panose="020B0604020202020204" pitchFamily="34" charset="0"/>
              </a:rPr>
              <a:t>anual (Aquelarre)</a:t>
            </a:r>
          </a:p>
          <a:p>
            <a:pPr marL="285750" indent="-285750" algn="just">
              <a:buFont typeface="Wingdings" panose="05000000000000000000" pitchFamily="2" charset="2"/>
              <a:buChar char="ü"/>
            </a:pPr>
            <a:endParaRPr lang="es-ES" sz="2100" dirty="0" smtClean="0">
              <a:solidFill>
                <a:srgbClr val="001133"/>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ES" sz="2100" b="1" dirty="0" smtClean="0">
                <a:solidFill>
                  <a:srgbClr val="001133"/>
                </a:solidFill>
                <a:latin typeface="Arial" panose="020B0604020202020204" pitchFamily="34" charset="0"/>
                <a:cs typeface="Arial" panose="020B0604020202020204" pitchFamily="34" charset="0"/>
              </a:rPr>
              <a:t>Trabajo con las versiones</a:t>
            </a:r>
            <a:r>
              <a:rPr lang="es-ES" sz="2100" dirty="0" smtClean="0">
                <a:solidFill>
                  <a:srgbClr val="001133"/>
                </a:solidFill>
                <a:latin typeface="Arial" panose="020B0604020202020204" pitchFamily="34" charset="0"/>
                <a:cs typeface="Arial" panose="020B0604020202020204" pitchFamily="34" charset="0"/>
              </a:rPr>
              <a:t>: desarrollar proyectos </a:t>
            </a:r>
            <a:r>
              <a:rPr lang="es-ES" sz="2100" dirty="0">
                <a:solidFill>
                  <a:srgbClr val="001133"/>
                </a:solidFill>
                <a:latin typeface="Arial" panose="020B0604020202020204" pitchFamily="34" charset="0"/>
                <a:cs typeface="Arial" panose="020B0604020202020204" pitchFamily="34" charset="0"/>
              </a:rPr>
              <a:t>teatrales </a:t>
            </a:r>
            <a:r>
              <a:rPr lang="es-ES" sz="2100" dirty="0" smtClean="0">
                <a:solidFill>
                  <a:srgbClr val="001133"/>
                </a:solidFill>
                <a:latin typeface="Arial" panose="020B0604020202020204" pitchFamily="34" charset="0"/>
                <a:cs typeface="Arial" panose="020B0604020202020204" pitchFamily="34" charset="0"/>
              </a:rPr>
              <a:t>que versionen las </a:t>
            </a:r>
            <a:r>
              <a:rPr lang="es-ES" sz="2100" dirty="0">
                <a:solidFill>
                  <a:srgbClr val="001133"/>
                </a:solidFill>
                <a:latin typeface="Arial" panose="020B0604020202020204" pitchFamily="34" charset="0"/>
                <a:cs typeface="Arial" panose="020B0604020202020204" pitchFamily="34" charset="0"/>
              </a:rPr>
              <a:t>grandes obras clásicas del teatro </a:t>
            </a:r>
            <a:r>
              <a:rPr lang="es-ES" sz="2100" dirty="0" smtClean="0">
                <a:solidFill>
                  <a:srgbClr val="001133"/>
                </a:solidFill>
                <a:latin typeface="Arial" panose="020B0604020202020204" pitchFamily="34" charset="0"/>
                <a:cs typeface="Arial" panose="020B0604020202020204" pitchFamily="34" charset="0"/>
              </a:rPr>
              <a:t>universal. Promocionar versiones actualizadas, adaptadas </a:t>
            </a:r>
            <a:r>
              <a:rPr lang="es-ES" sz="2100" dirty="0">
                <a:solidFill>
                  <a:srgbClr val="001133"/>
                </a:solidFill>
                <a:latin typeface="Arial" panose="020B0604020202020204" pitchFamily="34" charset="0"/>
                <a:cs typeface="Arial" panose="020B0604020202020204" pitchFamily="34" charset="0"/>
              </a:rPr>
              <a:t>y dirigidas por sus </a:t>
            </a:r>
            <a:r>
              <a:rPr lang="es-ES" sz="2100" dirty="0" smtClean="0">
                <a:solidFill>
                  <a:srgbClr val="001133"/>
                </a:solidFill>
                <a:latin typeface="Arial" panose="020B0604020202020204" pitchFamily="34" charset="0"/>
                <a:cs typeface="Arial" panose="020B0604020202020204" pitchFamily="34" charset="0"/>
              </a:rPr>
              <a:t>autores</a:t>
            </a:r>
          </a:p>
          <a:p>
            <a:pPr marL="285750" indent="-285750" algn="just">
              <a:buFont typeface="Wingdings" panose="05000000000000000000" pitchFamily="2" charset="2"/>
              <a:buChar char="ü"/>
            </a:pPr>
            <a:endParaRPr lang="es-ES" sz="2100" dirty="0" smtClean="0">
              <a:solidFill>
                <a:srgbClr val="001133"/>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ES" sz="2100" b="1" dirty="0" smtClean="0">
                <a:solidFill>
                  <a:srgbClr val="001133"/>
                </a:solidFill>
                <a:latin typeface="Arial" panose="020B0604020202020204" pitchFamily="34" charset="0"/>
                <a:cs typeface="Arial" panose="020B0604020202020204" pitchFamily="34" charset="0"/>
              </a:rPr>
              <a:t>Vincular los textos </a:t>
            </a:r>
            <a:r>
              <a:rPr lang="es-ES" sz="2100" b="1" dirty="0">
                <a:solidFill>
                  <a:srgbClr val="001133"/>
                </a:solidFill>
                <a:latin typeface="Arial" panose="020B0604020202020204" pitchFamily="34" charset="0"/>
                <a:cs typeface="Arial" panose="020B0604020202020204" pitchFamily="34" charset="0"/>
              </a:rPr>
              <a:t>teatrales </a:t>
            </a:r>
            <a:r>
              <a:rPr lang="es-ES" sz="2100" dirty="0" smtClean="0">
                <a:solidFill>
                  <a:srgbClr val="001133"/>
                </a:solidFill>
                <a:latin typeface="Arial" panose="020B0604020202020204" pitchFamily="34" charset="0"/>
                <a:cs typeface="Arial" panose="020B0604020202020204" pitchFamily="34" charset="0"/>
              </a:rPr>
              <a:t>a diferentes medios masivos tradicionales o digitales,  lograr que grandes obras teatrales lleguen al cine</a:t>
            </a:r>
          </a:p>
          <a:p>
            <a:pPr marL="285750" indent="-285750" algn="just">
              <a:buFont typeface="Wingdings" panose="05000000000000000000" pitchFamily="2" charset="2"/>
              <a:buChar char="ü"/>
            </a:pPr>
            <a:endParaRPr lang="es-ES" sz="2100" dirty="0" smtClean="0">
              <a:solidFill>
                <a:srgbClr val="001133"/>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s-ES" sz="2100" b="1" dirty="0" smtClean="0">
                <a:solidFill>
                  <a:srgbClr val="001133"/>
                </a:solidFill>
                <a:latin typeface="Arial" panose="020B0604020202020204" pitchFamily="34" charset="0"/>
                <a:cs typeface="Arial" panose="020B0604020202020204" pitchFamily="34" charset="0"/>
              </a:rPr>
              <a:t>Incentivar y promover </a:t>
            </a:r>
            <a:r>
              <a:rPr lang="es-ES" sz="2100" dirty="0" smtClean="0">
                <a:solidFill>
                  <a:srgbClr val="001133"/>
                </a:solidFill>
                <a:latin typeface="Arial" panose="020B0604020202020204" pitchFamily="34" charset="0"/>
                <a:cs typeface="Arial" panose="020B0604020202020204" pitchFamily="34" charset="0"/>
              </a:rPr>
              <a:t>a nuevos y consagrados dramaturgos hacia una obra creativa de calidad</a:t>
            </a:r>
            <a:endParaRPr lang="es-ES" sz="2100" dirty="0">
              <a:solidFill>
                <a:srgbClr val="001133"/>
              </a:solidFill>
              <a:latin typeface="Arial" panose="020B0604020202020204" pitchFamily="34" charset="0"/>
              <a:cs typeface="Arial" panose="020B0604020202020204" pitchFamily="34" charset="0"/>
            </a:endParaRPr>
          </a:p>
        </p:txBody>
      </p:sp>
      <p:sp>
        <p:nvSpPr>
          <p:cNvPr id="3" name="7 Conector fuera de página"/>
          <p:cNvSpPr/>
          <p:nvPr/>
        </p:nvSpPr>
        <p:spPr>
          <a:xfrm>
            <a:off x="2470245" y="110837"/>
            <a:ext cx="7028597" cy="448721"/>
          </a:xfrm>
          <a:prstGeom prst="flowChartOffpageConnector">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0800000" scaled="1"/>
            <a:tileRect/>
          </a:gradFill>
          <a:ln>
            <a:solidFill>
              <a:schemeClr val="accent5">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300" b="1" dirty="0" smtClean="0">
                <a:solidFill>
                  <a:srgbClr val="001133"/>
                </a:solidFill>
                <a:latin typeface="Arial" panose="020B0604020202020204" pitchFamily="34" charset="0"/>
                <a:cs typeface="Arial" panose="020B0604020202020204" pitchFamily="34" charset="0"/>
              </a:rPr>
              <a:t>De los años 90 a la etapa actual </a:t>
            </a:r>
            <a:endParaRPr lang="es-ES" sz="2300" b="1" dirty="0">
              <a:solidFill>
                <a:srgbClr val="0011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835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32012" y="619921"/>
            <a:ext cx="11641540" cy="2462213"/>
          </a:xfrm>
          <a:prstGeom prst="rect">
            <a:avLst/>
          </a:prstGeom>
          <a:ln w="28575">
            <a:solidFill>
              <a:srgbClr val="CC3300"/>
            </a:solidFill>
          </a:ln>
        </p:spPr>
        <p:txBody>
          <a:bodyPr wrap="square">
            <a:spAutoFit/>
          </a:bodyPr>
          <a:lstStyle/>
          <a:p>
            <a:pPr algn="just"/>
            <a:r>
              <a:rPr lang="es-ES" sz="2200" dirty="0" smtClean="0">
                <a:latin typeface="Arial" panose="020B0604020202020204" pitchFamily="34" charset="0"/>
                <a:cs typeface="Arial" panose="020B0604020202020204" pitchFamily="34" charset="0"/>
              </a:rPr>
              <a:t>El grupo </a:t>
            </a:r>
            <a:r>
              <a:rPr lang="es-ES" sz="2200" dirty="0">
                <a:latin typeface="Arial" panose="020B0604020202020204" pitchFamily="34" charset="0"/>
                <a:cs typeface="Arial" panose="020B0604020202020204" pitchFamily="34" charset="0"/>
              </a:rPr>
              <a:t>Teatro Estudio – en abril de </a:t>
            </a:r>
            <a:r>
              <a:rPr lang="es-ES" sz="2200" dirty="0" smtClean="0">
                <a:latin typeface="Arial" panose="020B0604020202020204" pitchFamily="34" charset="0"/>
                <a:cs typeface="Arial" panose="020B0604020202020204" pitchFamily="34" charset="0"/>
              </a:rPr>
              <a:t>1959- reconocía </a:t>
            </a:r>
            <a:r>
              <a:rPr lang="es-ES" sz="2200" dirty="0">
                <a:latin typeface="Arial" panose="020B0604020202020204" pitchFamily="34" charset="0"/>
                <a:cs typeface="Arial" panose="020B0604020202020204" pitchFamily="34" charset="0"/>
              </a:rPr>
              <a:t>que </a:t>
            </a:r>
            <a:r>
              <a:rPr lang="es-ES" sz="2200" dirty="0" smtClean="0">
                <a:latin typeface="Arial" panose="020B0604020202020204" pitchFamily="34" charset="0"/>
                <a:cs typeface="Arial" panose="020B0604020202020204" pitchFamily="34" charset="0"/>
              </a:rPr>
              <a:t>“ (...) </a:t>
            </a:r>
            <a:r>
              <a:rPr lang="es-ES" sz="2200" dirty="0">
                <a:latin typeface="Arial" panose="020B0604020202020204" pitchFamily="34" charset="0"/>
                <a:cs typeface="Arial" panose="020B0604020202020204" pitchFamily="34" charset="0"/>
              </a:rPr>
              <a:t>Los trascendentales acontecimientos ocurridos en lo que va de este “Año Libertador”, pusieron en evidencia el divorcio que había entre nuestra preocupación estética y la función social del teatro. Al ritmo de esos acontecimientos se fue agudizando esa conciencia en nosotros hasta que lo que inicialmente era una situación incómoda o imprecisa se ha convertido hoy en una actitud consciente de rebeldía. Hoy, no hay derecho de hacer teatro en Cuba si no es para plantear los problemas que hoy Cuba </a:t>
            </a:r>
            <a:r>
              <a:rPr lang="es-ES" sz="2200" dirty="0" smtClean="0">
                <a:latin typeface="Arial" panose="020B0604020202020204" pitchFamily="34" charset="0"/>
                <a:cs typeface="Arial" panose="020B0604020202020204" pitchFamily="34" charset="0"/>
              </a:rPr>
              <a:t>enfrenta (...)” </a:t>
            </a:r>
            <a:endParaRPr lang="es-ES" sz="2200" dirty="0">
              <a:latin typeface="Arial" panose="020B0604020202020204" pitchFamily="34" charset="0"/>
              <a:cs typeface="Arial" panose="020B0604020202020204" pitchFamily="34" charset="0"/>
            </a:endParaRPr>
          </a:p>
        </p:txBody>
      </p:sp>
      <p:sp>
        <p:nvSpPr>
          <p:cNvPr id="9" name="Rectángulo 8"/>
          <p:cNvSpPr/>
          <p:nvPr/>
        </p:nvSpPr>
        <p:spPr>
          <a:xfrm>
            <a:off x="2292824" y="3689973"/>
            <a:ext cx="9444250" cy="2308324"/>
          </a:xfrm>
          <a:prstGeom prst="rect">
            <a:avLst/>
          </a:prstGeom>
        </p:spPr>
        <p:txBody>
          <a:bodyPr wrap="square">
            <a:spAutoFit/>
          </a:bodyPr>
          <a:lstStyle/>
          <a:p>
            <a:pPr algn="just"/>
            <a:r>
              <a:rPr lang="es-ES" sz="2400" dirty="0" smtClean="0">
                <a:latin typeface="Arial" panose="020B0604020202020204" pitchFamily="34" charset="0"/>
                <a:cs typeface="Arial" panose="020B0604020202020204" pitchFamily="34" charset="0"/>
              </a:rPr>
              <a:t>El   </a:t>
            </a:r>
            <a:r>
              <a:rPr lang="es-ES" sz="2400" dirty="0">
                <a:latin typeface="Arial" panose="020B0604020202020204" pitchFamily="34" charset="0"/>
                <a:cs typeface="Arial" panose="020B0604020202020204" pitchFamily="34" charset="0"/>
              </a:rPr>
              <a:t>teatro cubano, denso y variado, está marcado por los musicales, el folclore, las marionetas, títeres, pero sobre todo por temas profundos y rebeldes (representación de los distintos episodios vinculados a la Revolución, la cual día a día se tiene que reinventar para sobrevivir a todo lo que nos desafía en este mundo cambiante, desigual y globalizado), sin perder la esencia de ser cubano.</a:t>
            </a:r>
          </a:p>
        </p:txBody>
      </p:sp>
      <p:sp>
        <p:nvSpPr>
          <p:cNvPr id="10" name="Proceso alternativo 9"/>
          <p:cNvSpPr/>
          <p:nvPr/>
        </p:nvSpPr>
        <p:spPr>
          <a:xfrm>
            <a:off x="4496937" y="26507"/>
            <a:ext cx="2975212" cy="355630"/>
          </a:xfrm>
          <a:prstGeom prst="flowChartAlternateProcess">
            <a:avLst/>
          </a:prstGeom>
          <a:solidFill>
            <a:schemeClr val="accent4"/>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latin typeface="Arial" panose="020B0604020202020204" pitchFamily="34" charset="0"/>
                <a:cs typeface="Arial" panose="020B0604020202020204" pitchFamily="34" charset="0"/>
              </a:rPr>
              <a:t>Generalización </a:t>
            </a:r>
            <a:endParaRPr lang="es-ES" sz="2400" b="1" dirty="0">
              <a:solidFill>
                <a:schemeClr val="tx1"/>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1" y="3592243"/>
            <a:ext cx="2169994" cy="2503785"/>
          </a:xfrm>
          <a:prstGeom prst="rect">
            <a:avLst/>
          </a:prstGeom>
        </p:spPr>
      </p:pic>
    </p:spTree>
    <p:extLst>
      <p:ext uri="{BB962C8B-B14F-4D97-AF65-F5344CB8AC3E}">
        <p14:creationId xmlns:p14="http://schemas.microsoft.com/office/powerpoint/2010/main" val="2906253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85163" y="4387815"/>
            <a:ext cx="9971965" cy="1862048"/>
          </a:xfrm>
          <a:prstGeom prst="rect">
            <a:avLst/>
          </a:prstGeom>
          <a:ln w="28575">
            <a:solidFill>
              <a:schemeClr val="accent2">
                <a:lumMod val="75000"/>
              </a:schemeClr>
            </a:solidFill>
          </a:ln>
        </p:spPr>
        <p:txBody>
          <a:bodyPr wrap="square">
            <a:spAutoFit/>
          </a:bodyPr>
          <a:lstStyle/>
          <a:p>
            <a:pPr algn="just">
              <a:lnSpc>
                <a:spcPct val="115000"/>
              </a:lnSpc>
              <a:spcAft>
                <a:spcPts val="0"/>
              </a:spcAft>
            </a:pPr>
            <a:r>
              <a:rPr lang="es-ES" sz="2000" dirty="0">
                <a:latin typeface="Arial" panose="020B0604020202020204" pitchFamily="34" charset="0"/>
                <a:ea typeface="Times New Roman" panose="02020603050405020304" pitchFamily="18" charset="0"/>
                <a:cs typeface="Arial" panose="020B0604020202020204" pitchFamily="34" charset="0"/>
              </a:rPr>
              <a:t>En este crisol de la identidad- arte teatral – vida nacional, lograda a plenitud en este período de la vida nacional, las obras de  manera desafiante muestran en el siglo XXI su diversidad, vitalidad, vigencia y permanencia en las preferencias del público teatral y la capacidad para renovarse en cada puesta escena porque logra revelar artísticamente el palpitar del pueblo.</a:t>
            </a:r>
            <a:endParaRPr lang="es-E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ángulo 3"/>
          <p:cNvSpPr/>
          <p:nvPr/>
        </p:nvSpPr>
        <p:spPr>
          <a:xfrm>
            <a:off x="341192" y="371763"/>
            <a:ext cx="11286699" cy="3631763"/>
          </a:xfrm>
          <a:prstGeom prst="rect">
            <a:avLst/>
          </a:prstGeom>
          <a:ln w="12700">
            <a:solidFill>
              <a:srgbClr val="C00000"/>
            </a:solidFill>
          </a:ln>
        </p:spPr>
        <p:txBody>
          <a:bodyPr wrap="square">
            <a:spAutoFit/>
          </a:bodyPr>
          <a:lstStyle/>
          <a:p>
            <a:pPr algn="just"/>
            <a:r>
              <a:rPr lang="es-ES" i="1" dirty="0">
                <a:latin typeface="Arial" panose="020B0604020202020204" pitchFamily="34" charset="0"/>
                <a:cs typeface="Arial" panose="020B0604020202020204" pitchFamily="34" charset="0"/>
              </a:rPr>
              <a:t>“</a:t>
            </a:r>
            <a:r>
              <a:rPr lang="es-ES" sz="2300" i="1" dirty="0">
                <a:latin typeface="Arial" panose="020B0604020202020204" pitchFamily="34" charset="0"/>
                <a:cs typeface="Arial" panose="020B0604020202020204" pitchFamily="34" charset="0"/>
              </a:rPr>
              <a:t>El clima creador se nutrió de un discurso heterogéneo en formas de hacer, si bien tentado en la mayoría de los casos por plasmar elementos de ruptura con la tradición, la asimilación de la nueva realidad social, la crítica al pasado, la evidencia de los nuevos signos. Realismo, neorrealismo, absurdo, melodrama, sátira o nostalgia, permitieron expresarse a los dramaturgos cubanos bien desde moldes más apegados a la preocupación social; bien desde una indagación en códigos estéticos de mayor </a:t>
            </a:r>
            <a:r>
              <a:rPr lang="es-ES" sz="2300" i="1" dirty="0" err="1">
                <a:latin typeface="Arial" panose="020B0604020202020204" pitchFamily="34" charset="0"/>
                <a:cs typeface="Arial" panose="020B0604020202020204" pitchFamily="34" charset="0"/>
              </a:rPr>
              <a:t>experimentalidad</a:t>
            </a:r>
            <a:r>
              <a:rPr lang="es-ES" sz="2300" i="1" dirty="0">
                <a:latin typeface="Arial" panose="020B0604020202020204" pitchFamily="34" charset="0"/>
                <a:cs typeface="Arial" panose="020B0604020202020204" pitchFamily="34" charset="0"/>
              </a:rPr>
              <a:t>, pero siempre enfocados hacia la </a:t>
            </a:r>
            <a:r>
              <a:rPr lang="es-ES" sz="2300" i="1" dirty="0" err="1">
                <a:latin typeface="Arial" panose="020B0604020202020204" pitchFamily="34" charset="0"/>
                <a:cs typeface="Arial" panose="020B0604020202020204" pitchFamily="34" charset="0"/>
              </a:rPr>
              <a:t>conflictualidad</a:t>
            </a:r>
            <a:r>
              <a:rPr lang="es-ES" sz="2300" i="1" dirty="0">
                <a:latin typeface="Arial" panose="020B0604020202020204" pitchFamily="34" charset="0"/>
                <a:cs typeface="Arial" panose="020B0604020202020204" pitchFamily="34" charset="0"/>
              </a:rPr>
              <a:t> de las relaciones humanas y en búsqueda de temas universales metafóricamente enlazados con el presente transformativo que se ofrecía como motivo inspirador”.  </a:t>
            </a:r>
            <a:endParaRPr lang="es-ES" sz="2300" i="1" dirty="0" smtClean="0">
              <a:latin typeface="Arial" panose="020B0604020202020204" pitchFamily="34" charset="0"/>
              <a:cs typeface="Arial" panose="020B0604020202020204" pitchFamily="34" charset="0"/>
            </a:endParaRPr>
          </a:p>
          <a:p>
            <a:pPr algn="just"/>
            <a:r>
              <a:rPr lang="es-ES" sz="2300" i="1" dirty="0" smtClean="0">
                <a:latin typeface="Arial" panose="020B0604020202020204" pitchFamily="34" charset="0"/>
                <a:cs typeface="Arial" panose="020B0604020202020204" pitchFamily="34" charset="0"/>
              </a:rPr>
              <a:t>                                                                                             </a:t>
            </a:r>
            <a:r>
              <a:rPr lang="es-ES" sz="2300" dirty="0">
                <a:latin typeface="Arial" panose="020B0604020202020204" pitchFamily="34" charset="0"/>
                <a:cs typeface="Arial" panose="020B0604020202020204" pitchFamily="34" charset="0"/>
              </a:rPr>
              <a:t>Ileana Mendoza </a:t>
            </a:r>
            <a:endParaRPr lang="es-ES" sz="23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5034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4143</TotalTime>
  <Words>1234</Words>
  <Application>Microsoft Office PowerPoint</Application>
  <PresentationFormat>Panorámica</PresentationFormat>
  <Paragraphs>58</Paragraphs>
  <Slides>9</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&amp;quot</vt:lpstr>
      <vt:lpstr>Arial</vt:lpstr>
      <vt:lpstr>Arial Black</vt:lpstr>
      <vt:lpstr>Calibri</vt:lpstr>
      <vt:lpstr>Calibri Light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Adriel</dc:creator>
  <cp:lastModifiedBy>Yordanka</cp:lastModifiedBy>
  <cp:revision>596</cp:revision>
  <dcterms:created xsi:type="dcterms:W3CDTF">2014-10-12T16:01:06Z</dcterms:created>
  <dcterms:modified xsi:type="dcterms:W3CDTF">2026-04-19T09:22:51Z</dcterms:modified>
</cp:coreProperties>
</file>