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318" r:id="rId7"/>
    <p:sldId id="261" r:id="rId8"/>
    <p:sldId id="262" r:id="rId9"/>
    <p:sldId id="263" r:id="rId10"/>
    <p:sldId id="264" r:id="rId11"/>
    <p:sldId id="265" r:id="rId12"/>
    <p:sldId id="266" r:id="rId13"/>
    <p:sldId id="267" r:id="rId14"/>
    <p:sldId id="268" r:id="rId15"/>
    <p:sldId id="270" r:id="rId16"/>
    <p:sldId id="269" r:id="rId17"/>
    <p:sldId id="271" r:id="rId18"/>
    <p:sldId id="272" r:id="rId19"/>
    <p:sldId id="273" r:id="rId20"/>
    <p:sldId id="274" r:id="rId21"/>
    <p:sldId id="275"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2" r:id="rId36"/>
    <p:sldId id="291" r:id="rId37"/>
    <p:sldId id="293" r:id="rId38"/>
    <p:sldId id="294" r:id="rId39"/>
    <p:sldId id="295" r:id="rId40"/>
    <p:sldId id="296" r:id="rId41"/>
    <p:sldId id="298" r:id="rId42"/>
    <p:sldId id="299" r:id="rId43"/>
    <p:sldId id="297" r:id="rId44"/>
    <p:sldId id="300" r:id="rId45"/>
    <p:sldId id="302" r:id="rId46"/>
    <p:sldId id="303" r:id="rId47"/>
    <p:sldId id="304" r:id="rId48"/>
    <p:sldId id="305" r:id="rId49"/>
    <p:sldId id="306" r:id="rId50"/>
    <p:sldId id="307" r:id="rId51"/>
    <p:sldId id="308" r:id="rId52"/>
    <p:sldId id="309" r:id="rId53"/>
    <p:sldId id="311" r:id="rId54"/>
    <p:sldId id="310" r:id="rId55"/>
    <p:sldId id="314" r:id="rId56"/>
    <p:sldId id="312" r:id="rId57"/>
    <p:sldId id="313" r:id="rId58"/>
    <p:sldId id="315" r:id="rId59"/>
    <p:sldId id="316" r:id="rId60"/>
    <p:sldId id="31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99FECEEF-82F9-44D5-97FC-C0F9CDA06781}">
          <p14:sldIdLst>
            <p14:sldId id="256"/>
            <p14:sldId id="257"/>
            <p14:sldId id="258"/>
            <p14:sldId id="259"/>
            <p14:sldId id="260"/>
            <p14:sldId id="318"/>
            <p14:sldId id="261"/>
            <p14:sldId id="262"/>
            <p14:sldId id="263"/>
            <p14:sldId id="264"/>
            <p14:sldId id="265"/>
            <p14:sldId id="266"/>
            <p14:sldId id="267"/>
            <p14:sldId id="268"/>
            <p14:sldId id="270"/>
            <p14:sldId id="269"/>
            <p14:sldId id="271"/>
            <p14:sldId id="272"/>
            <p14:sldId id="273"/>
            <p14:sldId id="274"/>
            <p14:sldId id="275"/>
            <p14:sldId id="278"/>
            <p14:sldId id="279"/>
            <p14:sldId id="280"/>
            <p14:sldId id="281"/>
            <p14:sldId id="282"/>
            <p14:sldId id="283"/>
            <p14:sldId id="284"/>
            <p14:sldId id="285"/>
            <p14:sldId id="286"/>
            <p14:sldId id="287"/>
            <p14:sldId id="288"/>
            <p14:sldId id="289"/>
            <p14:sldId id="290"/>
            <p14:sldId id="292"/>
            <p14:sldId id="291"/>
            <p14:sldId id="293"/>
            <p14:sldId id="294"/>
            <p14:sldId id="295"/>
            <p14:sldId id="296"/>
            <p14:sldId id="298"/>
            <p14:sldId id="299"/>
            <p14:sldId id="297"/>
            <p14:sldId id="300"/>
            <p14:sldId id="302"/>
            <p14:sldId id="303"/>
            <p14:sldId id="304"/>
            <p14:sldId id="305"/>
            <p14:sldId id="306"/>
            <p14:sldId id="307"/>
            <p14:sldId id="308"/>
            <p14:sldId id="309"/>
            <p14:sldId id="311"/>
            <p14:sldId id="310"/>
            <p14:sldId id="314"/>
            <p14:sldId id="312"/>
            <p14:sldId id="313"/>
            <p14:sldId id="315"/>
            <p14:sldId id="316"/>
            <p14:sldId id="3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63" autoAdjust="0"/>
    <p:restoredTop sz="94660"/>
  </p:normalViewPr>
  <p:slideViewPr>
    <p:cSldViewPr>
      <p:cViewPr varScale="1">
        <p:scale>
          <a:sx n="66" d="100"/>
          <a:sy n="66" d="100"/>
        </p:scale>
        <p:origin x="1068"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3/15/2026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‹Nº›</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0000"/>
            </a:gs>
            <a:gs pos="82000">
              <a:srgbClr val="0070C0"/>
            </a:gs>
            <a:gs pos="100000">
              <a:schemeClr val="bg2">
                <a:tint val="89000"/>
                <a:shade val="62000"/>
                <a:satMod val="110000"/>
                <a:lumMod val="72000"/>
              </a:schemeClr>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3/15/2026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77926" y="2099907"/>
            <a:ext cx="5867400" cy="2585323"/>
          </a:xfrm>
          <a:prstGeom prst="rect">
            <a:avLst/>
          </a:prstGeom>
          <a:noFill/>
        </p:spPr>
        <p:txBody>
          <a:bodyPr wrap="square" rtlCol="0">
            <a:spAutoFit/>
          </a:bodyPr>
          <a:lstStyle/>
          <a:p>
            <a:r>
              <a:rPr lang="es-ES" sz="5400" b="1" dirty="0" smtClean="0"/>
              <a:t>TEORÍA SOCIOLÓGICA.</a:t>
            </a:r>
          </a:p>
          <a:p>
            <a:r>
              <a:rPr lang="es-ES" sz="5400" b="1" dirty="0" smtClean="0"/>
              <a:t>Conferencia 4. </a:t>
            </a:r>
            <a:endParaRPr lang="es-ES" sz="5400" b="1" dirty="0"/>
          </a:p>
        </p:txBody>
      </p:sp>
      <p:sp>
        <p:nvSpPr>
          <p:cNvPr id="3" name="2 CuadroTexto"/>
          <p:cNvSpPr txBox="1"/>
          <p:nvPr/>
        </p:nvSpPr>
        <p:spPr>
          <a:xfrm>
            <a:off x="2286000" y="4800600"/>
            <a:ext cx="4572000" cy="1646605"/>
          </a:xfrm>
          <a:prstGeom prst="rect">
            <a:avLst/>
          </a:prstGeom>
          <a:noFill/>
        </p:spPr>
        <p:txBody>
          <a:bodyPr wrap="square" rtlCol="0">
            <a:spAutoFit/>
          </a:bodyPr>
          <a:lstStyle/>
          <a:p>
            <a:pPr>
              <a:lnSpc>
                <a:spcPct val="150000"/>
              </a:lnSpc>
            </a:pPr>
            <a:r>
              <a:rPr lang="es-ES" b="1" i="1" dirty="0" smtClean="0"/>
              <a:t>DRA. TERESA MUÑOZ GUTIÉRREZ</a:t>
            </a:r>
          </a:p>
          <a:p>
            <a:pPr>
              <a:lnSpc>
                <a:spcPct val="150000"/>
              </a:lnSpc>
            </a:pPr>
            <a:r>
              <a:rPr lang="es-ES" b="1" i="1" dirty="0" smtClean="0"/>
              <a:t>DEPT. SOCIOLOGÍA</a:t>
            </a:r>
          </a:p>
          <a:p>
            <a:pPr>
              <a:lnSpc>
                <a:spcPct val="150000"/>
              </a:lnSpc>
            </a:pPr>
            <a:r>
              <a:rPr lang="es-ES" b="1" i="1" dirty="0" smtClean="0"/>
              <a:t>UNIVERSIDAD DE LA HABANA</a:t>
            </a:r>
          </a:p>
          <a:p>
            <a:endParaRPr lang="es-ES" sz="2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3693" y="990600"/>
            <a:ext cx="1188348" cy="1387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6524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85800"/>
            <a:ext cx="7848600" cy="646331"/>
          </a:xfrm>
          <a:prstGeom prst="rect">
            <a:avLst/>
          </a:prstGeom>
        </p:spPr>
        <p:txBody>
          <a:bodyPr wrap="square">
            <a:spAutoFit/>
          </a:bodyPr>
          <a:lstStyle/>
          <a:p>
            <a:r>
              <a:rPr lang="es-AR" b="1" dirty="0" smtClean="0">
                <a:latin typeface="Arial"/>
                <a:ea typeface="Times New Roman"/>
              </a:rPr>
              <a:t>La línea </a:t>
            </a:r>
            <a:r>
              <a:rPr lang="es-AR" b="1" dirty="0">
                <a:latin typeface="Arial"/>
                <a:ea typeface="Times New Roman"/>
              </a:rPr>
              <a:t>estructuralista dentro de la teoría </a:t>
            </a:r>
            <a:r>
              <a:rPr lang="es-AR" b="1" dirty="0" smtClean="0">
                <a:latin typeface="Arial"/>
                <a:ea typeface="Times New Roman"/>
              </a:rPr>
              <a:t>sociológica desarrollada por la </a:t>
            </a:r>
            <a:r>
              <a:rPr lang="es-AR" b="1" dirty="0">
                <a:latin typeface="Arial"/>
                <a:ea typeface="Times New Roman"/>
              </a:rPr>
              <a:t>obra de Emile </a:t>
            </a:r>
            <a:r>
              <a:rPr lang="es-AR" b="1" dirty="0" smtClean="0">
                <a:latin typeface="Arial"/>
                <a:ea typeface="Times New Roman"/>
              </a:rPr>
              <a:t>Durkheim se reflejaron en:</a:t>
            </a:r>
            <a:endParaRPr lang="es-ES" dirty="0"/>
          </a:p>
        </p:txBody>
      </p:sp>
      <p:sp>
        <p:nvSpPr>
          <p:cNvPr id="3" name="2 Rectángulo"/>
          <p:cNvSpPr/>
          <p:nvPr/>
        </p:nvSpPr>
        <p:spPr>
          <a:xfrm>
            <a:off x="609600" y="1332131"/>
            <a:ext cx="8001000" cy="5047536"/>
          </a:xfrm>
          <a:prstGeom prst="rect">
            <a:avLst/>
          </a:prstGeom>
        </p:spPr>
        <p:txBody>
          <a:bodyPr wrap="square">
            <a:spAutoFit/>
          </a:bodyPr>
          <a:lstStyle/>
          <a:p>
            <a:pPr marL="342900" lvl="0" indent="-342900" algn="just">
              <a:spcAft>
                <a:spcPts val="0"/>
              </a:spcAft>
              <a:buFont typeface="+mj-lt"/>
              <a:buAutoNum type="arabicPeriod"/>
              <a:tabLst>
                <a:tab pos="685800" algn="l"/>
              </a:tabLst>
            </a:pPr>
            <a:r>
              <a:rPr lang="es-AR" dirty="0" smtClean="0">
                <a:latin typeface="Arial"/>
                <a:ea typeface="Times New Roman"/>
              </a:rPr>
              <a:t>La </a:t>
            </a:r>
            <a:r>
              <a:rPr lang="es-AR" dirty="0">
                <a:latin typeface="Arial"/>
                <a:ea typeface="Times New Roman"/>
              </a:rPr>
              <a:t>antropología francesa: Marcel Gauss y Levi-Strauss. Estos manifiestan un enfoque micro de los presupuestos de esta autor.</a:t>
            </a:r>
            <a:endParaRPr lang="es-ES" sz="1600" dirty="0">
              <a:latin typeface="Times New Roman"/>
              <a:ea typeface="Times New Roman"/>
            </a:endParaRPr>
          </a:p>
          <a:p>
            <a:pPr marL="342900" lvl="0" indent="-342900" algn="just">
              <a:spcAft>
                <a:spcPts val="0"/>
              </a:spcAft>
              <a:buFont typeface="+mj-lt"/>
              <a:buAutoNum type="arabicPeriod"/>
              <a:tabLst>
                <a:tab pos="685800" algn="l"/>
              </a:tabLst>
            </a:pPr>
            <a:r>
              <a:rPr lang="es-AR" dirty="0">
                <a:latin typeface="Arial"/>
                <a:ea typeface="Times New Roman"/>
              </a:rPr>
              <a:t>La antropología inglesa: </a:t>
            </a:r>
            <a:r>
              <a:rPr lang="es-AR" dirty="0" err="1">
                <a:latin typeface="Arial"/>
                <a:ea typeface="Times New Roman"/>
              </a:rPr>
              <a:t>Radcliffe</a:t>
            </a:r>
            <a:r>
              <a:rPr lang="es-AR" dirty="0">
                <a:latin typeface="Arial"/>
                <a:ea typeface="Times New Roman"/>
              </a:rPr>
              <a:t>- Brown y Lloyd Warner. Desarrollan un enfoque micro estructural funcional.</a:t>
            </a:r>
            <a:endParaRPr lang="es-ES" sz="1600" dirty="0">
              <a:latin typeface="Times New Roman"/>
              <a:ea typeface="Times New Roman"/>
            </a:endParaRPr>
          </a:p>
          <a:p>
            <a:pPr marL="342900" lvl="0" indent="-342900" algn="just">
              <a:spcAft>
                <a:spcPts val="0"/>
              </a:spcAft>
              <a:buFont typeface="+mj-lt"/>
              <a:buAutoNum type="arabicPeriod"/>
              <a:tabLst>
                <a:tab pos="685800" algn="l"/>
              </a:tabLst>
            </a:pPr>
            <a:r>
              <a:rPr lang="es-AR" dirty="0">
                <a:latin typeface="Arial"/>
                <a:ea typeface="Times New Roman"/>
              </a:rPr>
              <a:t>La sociología estructural funcionalista: los mayores representantes de esta escuela Robert </a:t>
            </a:r>
            <a:r>
              <a:rPr lang="es-AR" dirty="0" err="1">
                <a:latin typeface="Arial"/>
                <a:ea typeface="Times New Roman"/>
              </a:rPr>
              <a:t>Merton</a:t>
            </a:r>
            <a:r>
              <a:rPr lang="es-AR" dirty="0">
                <a:latin typeface="Arial"/>
                <a:ea typeface="Times New Roman"/>
              </a:rPr>
              <a:t> y </a:t>
            </a:r>
            <a:r>
              <a:rPr lang="es-AR" dirty="0" err="1">
                <a:latin typeface="Arial"/>
                <a:ea typeface="Times New Roman"/>
              </a:rPr>
              <a:t>Talcott</a:t>
            </a:r>
            <a:r>
              <a:rPr lang="es-AR" dirty="0">
                <a:latin typeface="Arial"/>
                <a:ea typeface="Times New Roman"/>
              </a:rPr>
              <a:t> Parsons desarrollan un enfoque macro de los postulados de Durkheim. A esta escuela también le dedicaremos atención en estos acercamientos a la teoría sociológica clásica. </a:t>
            </a:r>
            <a:endParaRPr lang="es-ES" sz="1600" dirty="0">
              <a:latin typeface="Times New Roman"/>
              <a:ea typeface="Times New Roman"/>
            </a:endParaRPr>
          </a:p>
          <a:p>
            <a:pPr marL="342900" lvl="0" indent="-342900" algn="just">
              <a:spcAft>
                <a:spcPts val="0"/>
              </a:spcAft>
              <a:buFont typeface="+mj-lt"/>
              <a:buAutoNum type="arabicPeriod"/>
              <a:tabLst>
                <a:tab pos="685800" algn="l"/>
              </a:tabLst>
            </a:pPr>
            <a:r>
              <a:rPr lang="es-AR" dirty="0">
                <a:latin typeface="Arial"/>
                <a:ea typeface="Times New Roman"/>
              </a:rPr>
              <a:t>Teoría sobre el capital cultural: desarrollado por Pierre Bourdieu en un enfoque macro. Este autor se autodefine como un constructivista estructural, por lo que no se puede ubicar directamente como parte de la línea estructuralista, sino que su obra es mucho más amplia, aunque incluye este enfoque.</a:t>
            </a:r>
            <a:endParaRPr lang="es-ES" sz="1600" dirty="0">
              <a:latin typeface="Times New Roman"/>
              <a:ea typeface="Times New Roman"/>
            </a:endParaRPr>
          </a:p>
          <a:p>
            <a:pPr marL="342900" lvl="0" indent="-342900" algn="just">
              <a:spcAft>
                <a:spcPts val="0"/>
              </a:spcAft>
              <a:buFont typeface="+mj-lt"/>
              <a:buAutoNum type="arabicPeriod"/>
              <a:tabLst>
                <a:tab pos="685800" algn="l"/>
              </a:tabLst>
            </a:pPr>
            <a:r>
              <a:rPr lang="es-AR" dirty="0">
                <a:latin typeface="Arial"/>
                <a:ea typeface="Times New Roman"/>
              </a:rPr>
              <a:t>Teoría interaccionista: Randall Collins y </a:t>
            </a:r>
            <a:r>
              <a:rPr lang="es-AR" dirty="0" err="1">
                <a:latin typeface="Arial"/>
                <a:ea typeface="Times New Roman"/>
              </a:rPr>
              <a:t>Erving</a:t>
            </a:r>
            <a:r>
              <a:rPr lang="es-AR" dirty="0">
                <a:latin typeface="Arial"/>
                <a:ea typeface="Times New Roman"/>
              </a:rPr>
              <a:t> </a:t>
            </a:r>
            <a:r>
              <a:rPr lang="es-AR" dirty="0" err="1">
                <a:latin typeface="Arial"/>
                <a:ea typeface="Times New Roman"/>
              </a:rPr>
              <a:t>Goffman</a:t>
            </a:r>
            <a:r>
              <a:rPr lang="es-AR" dirty="0">
                <a:latin typeface="Arial"/>
                <a:ea typeface="Times New Roman"/>
              </a:rPr>
              <a:t>. Desarrollan un enfoque micro</a:t>
            </a:r>
            <a:endParaRPr lang="es-ES" sz="1600" dirty="0">
              <a:latin typeface="Times New Roman"/>
              <a:ea typeface="Times New Roman"/>
            </a:endParaRPr>
          </a:p>
          <a:p>
            <a:pPr marL="342900" lvl="0" indent="-342900" algn="just">
              <a:spcAft>
                <a:spcPts val="0"/>
              </a:spcAft>
              <a:buFont typeface="+mj-lt"/>
              <a:buAutoNum type="arabicPeriod"/>
              <a:tabLst>
                <a:tab pos="685800" algn="l"/>
              </a:tabLst>
            </a:pPr>
            <a:r>
              <a:rPr lang="es-AR" dirty="0">
                <a:latin typeface="Arial"/>
                <a:ea typeface="Times New Roman"/>
              </a:rPr>
              <a:t>Sociología de las emociones de Tomas </a:t>
            </a:r>
            <a:r>
              <a:rPr lang="es-AR" dirty="0" err="1">
                <a:latin typeface="Arial"/>
                <a:ea typeface="Times New Roman"/>
              </a:rPr>
              <a:t>Scheff</a:t>
            </a:r>
            <a:r>
              <a:rPr lang="es-AR" dirty="0">
                <a:latin typeface="Arial"/>
                <a:ea typeface="Times New Roman"/>
              </a:rPr>
              <a:t>.</a:t>
            </a:r>
            <a:endParaRPr lang="es-ES" sz="1600" dirty="0">
              <a:latin typeface="Times New Roman"/>
              <a:ea typeface="Times New Roman"/>
            </a:endParaRPr>
          </a:p>
          <a:p>
            <a:pPr algn="just">
              <a:spcAft>
                <a:spcPts val="0"/>
              </a:spcAft>
            </a:pPr>
            <a:r>
              <a:rPr lang="es-AR" sz="1600" dirty="0">
                <a:latin typeface="Times New Roman"/>
                <a:ea typeface="Times New Roman"/>
              </a:rPr>
              <a:t> </a:t>
            </a:r>
            <a:endParaRPr lang="es-ES" sz="1600" dirty="0">
              <a:effectLst/>
              <a:latin typeface="Times New Roman"/>
              <a:ea typeface="Times New Roman"/>
            </a:endParaRPr>
          </a:p>
        </p:txBody>
      </p:sp>
    </p:spTree>
    <p:extLst>
      <p:ext uri="{BB962C8B-B14F-4D97-AF65-F5344CB8AC3E}">
        <p14:creationId xmlns:p14="http://schemas.microsoft.com/office/powerpoint/2010/main" val="3955754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889844"/>
            <a:ext cx="7620000" cy="5078313"/>
          </a:xfrm>
          <a:prstGeom prst="rect">
            <a:avLst/>
          </a:prstGeom>
        </p:spPr>
        <p:txBody>
          <a:bodyPr wrap="square">
            <a:spAutoFit/>
          </a:bodyPr>
          <a:lstStyle/>
          <a:p>
            <a:pPr algn="just">
              <a:lnSpc>
                <a:spcPct val="150000"/>
              </a:lnSpc>
              <a:spcAft>
                <a:spcPts val="0"/>
              </a:spcAft>
            </a:pPr>
            <a:r>
              <a:rPr lang="es-AR" sz="2400" dirty="0">
                <a:latin typeface="Times New Roman"/>
                <a:ea typeface="Times New Roman"/>
              </a:rPr>
              <a:t>En 1893 escribe como tesis doctoral la obra La División del trabajo social, en 1895 escribe Las reglas del método sociológico, en 1897 (primera obra sobre especificidades metodológicas de la sociología), escribe El suicidio (uso del método comparativo). En 1898 funda la revista el anuario sociológico. En 1912, escribe Las formas elementales de la vida religiosa. Fue profesor de La Sorbona de Paris desde 1902. Muere en 1917 a la edad de 59 años. Escribió muchas otras obra a lo largo de su vida.</a:t>
            </a:r>
            <a:endParaRPr lang="es-ES" sz="2400" dirty="0">
              <a:effectLst/>
              <a:latin typeface="Times New Roman"/>
              <a:ea typeface="Times New Roman"/>
            </a:endParaRPr>
          </a:p>
        </p:txBody>
      </p:sp>
    </p:spTree>
    <p:extLst>
      <p:ext uri="{BB962C8B-B14F-4D97-AF65-F5344CB8AC3E}">
        <p14:creationId xmlns:p14="http://schemas.microsoft.com/office/powerpoint/2010/main" val="402471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762000"/>
            <a:ext cx="7696200" cy="1200329"/>
          </a:xfrm>
          <a:prstGeom prst="rect">
            <a:avLst/>
          </a:prstGeom>
        </p:spPr>
        <p:txBody>
          <a:bodyPr wrap="square">
            <a:spAutoFit/>
          </a:bodyPr>
          <a:lstStyle/>
          <a:p>
            <a:pPr algn="just"/>
            <a:r>
              <a:rPr lang="es-ES" dirty="0">
                <a:latin typeface="Times New Roman"/>
                <a:ea typeface="Times New Roman"/>
              </a:rPr>
              <a:t>La obra de Durkheim como podemos apreciar es una obra vasta, y se basó en los análisis sociológicos de tipo macro sobre todo pero también incorporó los enfoques micro sociológicos, lo cual propició que se abrieran en la sociología las llamadas sociología especiales</a:t>
            </a:r>
            <a:endParaRPr lang="es-ES" dirty="0"/>
          </a:p>
        </p:txBody>
      </p:sp>
      <p:sp>
        <p:nvSpPr>
          <p:cNvPr id="3" name="2 Rectángulo"/>
          <p:cNvSpPr/>
          <p:nvPr/>
        </p:nvSpPr>
        <p:spPr>
          <a:xfrm>
            <a:off x="685800" y="1752601"/>
            <a:ext cx="7696200" cy="3893374"/>
          </a:xfrm>
          <a:prstGeom prst="rect">
            <a:avLst/>
          </a:prstGeom>
        </p:spPr>
        <p:txBody>
          <a:bodyPr wrap="square">
            <a:spAutoFit/>
          </a:bodyPr>
          <a:lstStyle/>
          <a:p>
            <a:pPr algn="just">
              <a:lnSpc>
                <a:spcPct val="150000"/>
              </a:lnSpc>
              <a:spcAft>
                <a:spcPts val="0"/>
              </a:spcAft>
            </a:pPr>
            <a:endParaRPr lang="es-ES" b="1" dirty="0" smtClean="0">
              <a:latin typeface="Times New Roman"/>
              <a:ea typeface="Times New Roman"/>
            </a:endParaRPr>
          </a:p>
          <a:p>
            <a:pPr algn="just">
              <a:spcAft>
                <a:spcPts val="0"/>
              </a:spcAft>
            </a:pPr>
            <a:r>
              <a:rPr lang="es-ES" sz="2000" dirty="0" smtClean="0">
                <a:latin typeface="Times New Roman" panose="02020603050405020304" pitchFamily="18" charset="0"/>
                <a:ea typeface="Times New Roman"/>
                <a:cs typeface="Times New Roman" panose="02020603050405020304" pitchFamily="18" charset="0"/>
              </a:rPr>
              <a:t>Su </a:t>
            </a:r>
            <a:r>
              <a:rPr lang="es-ES" sz="2000" dirty="0">
                <a:latin typeface="Times New Roman" panose="02020603050405020304" pitchFamily="18" charset="0"/>
                <a:ea typeface="Times New Roman"/>
                <a:cs typeface="Times New Roman" panose="02020603050405020304" pitchFamily="18" charset="0"/>
              </a:rPr>
              <a:t>ideal de ciencia niega la vertiente tanto naturalista como la </a:t>
            </a:r>
            <a:r>
              <a:rPr lang="es-ES" sz="2000" dirty="0" err="1">
                <a:latin typeface="Times New Roman" panose="02020603050405020304" pitchFamily="18" charset="0"/>
                <a:ea typeface="Times New Roman"/>
                <a:cs typeface="Times New Roman" panose="02020603050405020304" pitchFamily="18" charset="0"/>
              </a:rPr>
              <a:t>psicologista</a:t>
            </a:r>
            <a:r>
              <a:rPr lang="es-ES" sz="2000" dirty="0">
                <a:latin typeface="Times New Roman" panose="02020603050405020304" pitchFamily="18" charset="0"/>
                <a:ea typeface="Times New Roman"/>
                <a:cs typeface="Times New Roman" panose="02020603050405020304" pitchFamily="18" charset="0"/>
              </a:rPr>
              <a:t>,  a las que consideraba inmadura. Argumentaba que la exactitud y la certeza del conocimiento sociológico esta marcada por la concepción de la sociedad como algo diferente al individuo esencialmente, lo social es algo sui géneris, exterior al individuo y constriñe su acción. </a:t>
            </a:r>
            <a:endParaRPr lang="es-ES" sz="2000" dirty="0" smtClean="0">
              <a:latin typeface="Times New Roman" panose="02020603050405020304" pitchFamily="18" charset="0"/>
              <a:ea typeface="Times New Roman"/>
              <a:cs typeface="Times New Roman" panose="02020603050405020304" pitchFamily="18" charset="0"/>
            </a:endParaRPr>
          </a:p>
          <a:p>
            <a:pPr algn="just">
              <a:spcAft>
                <a:spcPts val="0"/>
              </a:spcAft>
            </a:pPr>
            <a:endParaRPr lang="es-ES" sz="2000" dirty="0">
              <a:latin typeface="Times New Roman" panose="02020603050405020304" pitchFamily="18" charset="0"/>
              <a:ea typeface="Times New Roman"/>
              <a:cs typeface="Times New Roman" panose="02020603050405020304" pitchFamily="18" charset="0"/>
            </a:endParaRPr>
          </a:p>
          <a:p>
            <a:pPr algn="just">
              <a:spcAft>
                <a:spcPts val="0"/>
              </a:spcAft>
            </a:pPr>
            <a:r>
              <a:rPr lang="es-ES" sz="2000" dirty="0">
                <a:latin typeface="Times New Roman" panose="02020603050405020304" pitchFamily="18" charset="0"/>
                <a:ea typeface="Times New Roman"/>
                <a:cs typeface="Times New Roman" panose="02020603050405020304" pitchFamily="18" charset="0"/>
              </a:rPr>
              <a:t>La sociedad es una categoría superior, y la sociología no puede detenerse a estudiar las determinantes psicológicas o biológicas del hecho social, sino que sus determinantes son de esencia </a:t>
            </a:r>
            <a:r>
              <a:rPr lang="es-ES" sz="2000" dirty="0" smtClean="0">
                <a:latin typeface="Times New Roman" panose="02020603050405020304" pitchFamily="18" charset="0"/>
                <a:ea typeface="Times New Roman"/>
                <a:cs typeface="Times New Roman" panose="02020603050405020304" pitchFamily="18" charset="0"/>
              </a:rPr>
              <a:t>social</a:t>
            </a:r>
            <a:r>
              <a:rPr lang="es-ES" sz="2000" dirty="0">
                <a:latin typeface="Times New Roman" panose="02020603050405020304" pitchFamily="18" charset="0"/>
                <a:ea typeface="Times New Roman"/>
                <a:cs typeface="Times New Roman" panose="02020603050405020304" pitchFamily="18" charset="0"/>
              </a:rPr>
              <a:t>.</a:t>
            </a:r>
            <a:r>
              <a:rPr lang="es-ES" sz="2000" dirty="0" smtClean="0">
                <a:latin typeface="Times New Roman" panose="02020603050405020304" pitchFamily="18" charset="0"/>
                <a:ea typeface="Times New Roman"/>
                <a:cs typeface="Times New Roman" panose="02020603050405020304" pitchFamily="18" charset="0"/>
              </a:rPr>
              <a:t> </a:t>
            </a:r>
            <a:r>
              <a:rPr lang="es-ES" sz="2000" dirty="0">
                <a:latin typeface="Times New Roman" panose="02020603050405020304" pitchFamily="18" charset="0"/>
                <a:ea typeface="Times New Roman"/>
                <a:cs typeface="Times New Roman" panose="02020603050405020304" pitchFamily="18" charset="0"/>
              </a:rPr>
              <a:t>La sociedad esta sometida a leyes que el sociólogo debe conocer y explicar. </a:t>
            </a:r>
          </a:p>
        </p:txBody>
      </p:sp>
    </p:spTree>
    <p:extLst>
      <p:ext uri="{BB962C8B-B14F-4D97-AF65-F5344CB8AC3E}">
        <p14:creationId xmlns:p14="http://schemas.microsoft.com/office/powerpoint/2010/main" val="2567955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0" y="1513091"/>
            <a:ext cx="8077200" cy="5078313"/>
          </a:xfrm>
          <a:prstGeom prst="rect">
            <a:avLst/>
          </a:prstGeom>
        </p:spPr>
        <p:txBody>
          <a:bodyPr wrap="square">
            <a:spAutoFit/>
          </a:bodyPr>
          <a:lstStyle/>
          <a:p>
            <a:pPr algn="just">
              <a:lnSpc>
                <a:spcPct val="150000"/>
              </a:lnSpc>
              <a:spcAft>
                <a:spcPts val="0"/>
              </a:spcAft>
            </a:pPr>
            <a:r>
              <a:rPr lang="es-MX" sz="2400" dirty="0">
                <a:latin typeface="Times New Roman"/>
                <a:ea typeface="Times New Roman"/>
              </a:rPr>
              <a:t>En ese sentido la sociología debe estudiar como se organiza y estructura la sociedad, es decir, la génesis y funcionamiento de las instituciones.</a:t>
            </a:r>
          </a:p>
          <a:p>
            <a:pPr algn="just">
              <a:lnSpc>
                <a:spcPct val="150000"/>
              </a:lnSpc>
              <a:spcAft>
                <a:spcPts val="0"/>
              </a:spcAft>
            </a:pPr>
            <a:r>
              <a:rPr lang="es-ES" sz="2400" dirty="0" smtClean="0">
                <a:latin typeface="Times New Roman"/>
                <a:ea typeface="Times New Roman"/>
              </a:rPr>
              <a:t>Por </a:t>
            </a:r>
            <a:r>
              <a:rPr lang="es-ES" sz="2400" dirty="0">
                <a:latin typeface="Times New Roman"/>
                <a:ea typeface="Times New Roman"/>
              </a:rPr>
              <a:t>esta razón el concepto de </a:t>
            </a:r>
            <a:r>
              <a:rPr lang="es-ES" sz="2400" dirty="0">
                <a:solidFill>
                  <a:srgbClr val="00B0F0"/>
                </a:solidFill>
                <a:latin typeface="Times New Roman"/>
                <a:ea typeface="Times New Roman"/>
              </a:rPr>
              <a:t>instituciones </a:t>
            </a:r>
            <a:r>
              <a:rPr lang="es-ES" sz="2400" dirty="0">
                <a:latin typeface="Times New Roman"/>
                <a:ea typeface="Times New Roman"/>
              </a:rPr>
              <a:t>va a </a:t>
            </a:r>
            <a:r>
              <a:rPr lang="es-ES" sz="2400" dirty="0" err="1">
                <a:latin typeface="Times New Roman"/>
                <a:ea typeface="Times New Roman"/>
              </a:rPr>
              <a:t>a</a:t>
            </a:r>
            <a:r>
              <a:rPr lang="es-ES" sz="2400" dirty="0">
                <a:latin typeface="Times New Roman"/>
                <a:ea typeface="Times New Roman"/>
              </a:rPr>
              <a:t> ser un concepto de vital importancia para Durkheim.</a:t>
            </a:r>
          </a:p>
          <a:p>
            <a:pPr algn="just">
              <a:lnSpc>
                <a:spcPct val="150000"/>
              </a:lnSpc>
              <a:spcAft>
                <a:spcPts val="0"/>
              </a:spcAft>
            </a:pPr>
            <a:r>
              <a:rPr lang="es-ES" sz="2400" dirty="0">
                <a:latin typeface="Times New Roman"/>
                <a:ea typeface="Times New Roman"/>
              </a:rPr>
              <a:t>Las instituciones son un concepto que alude a cualquier tipo de práctica social que se produce de forma regular, legitimada socialmente y que se produce con cierta recurrencia. Por ejemplo: la familia, el matrimonio, la religión, etc.</a:t>
            </a:r>
            <a:endParaRPr lang="es-ES" sz="2400" dirty="0">
              <a:effectLst/>
              <a:latin typeface="Times New Roman"/>
              <a:ea typeface="Times New Roman"/>
            </a:endParaRPr>
          </a:p>
        </p:txBody>
      </p:sp>
    </p:spTree>
    <p:extLst>
      <p:ext uri="{BB962C8B-B14F-4D97-AF65-F5344CB8AC3E}">
        <p14:creationId xmlns:p14="http://schemas.microsoft.com/office/powerpoint/2010/main" val="5490380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09600"/>
            <a:ext cx="7772400" cy="5909310"/>
          </a:xfrm>
          <a:prstGeom prst="rect">
            <a:avLst/>
          </a:prstGeom>
        </p:spPr>
        <p:txBody>
          <a:bodyPr wrap="square">
            <a:spAutoFit/>
          </a:bodyPr>
          <a:lstStyle/>
          <a:p>
            <a:pPr algn="just">
              <a:lnSpc>
                <a:spcPct val="150000"/>
              </a:lnSpc>
              <a:spcAft>
                <a:spcPts val="0"/>
              </a:spcAft>
            </a:pPr>
            <a:r>
              <a:rPr lang="es-ES" b="1" dirty="0" smtClean="0">
                <a:latin typeface="Times New Roman"/>
                <a:ea typeface="Times New Roman"/>
              </a:rPr>
              <a:t>Toda </a:t>
            </a:r>
            <a:r>
              <a:rPr lang="es-ES" b="1" dirty="0">
                <a:latin typeface="Times New Roman"/>
                <a:ea typeface="Times New Roman"/>
              </a:rPr>
              <a:t>su teoría social gira en torno al concepto de hecho social, de la comprensión de dicho concepto emerge su visión de lo social y su concepción epistemológica</a:t>
            </a:r>
            <a:r>
              <a:rPr lang="es-ES" b="1" dirty="0" smtClean="0">
                <a:latin typeface="Times New Roman"/>
                <a:ea typeface="Times New Roman"/>
              </a:rPr>
              <a:t>.    </a:t>
            </a:r>
            <a:r>
              <a:rPr lang="es-ES" b="1" dirty="0" smtClean="0">
                <a:solidFill>
                  <a:srgbClr val="00B0F0"/>
                </a:solidFill>
                <a:latin typeface="Times New Roman"/>
                <a:ea typeface="Times New Roman"/>
              </a:rPr>
              <a:t>El </a:t>
            </a:r>
            <a:r>
              <a:rPr lang="es-ES" b="1" dirty="0">
                <a:solidFill>
                  <a:srgbClr val="00B0F0"/>
                </a:solidFill>
                <a:latin typeface="Times New Roman"/>
                <a:ea typeface="Times New Roman"/>
              </a:rPr>
              <a:t>hecho social</a:t>
            </a:r>
            <a:r>
              <a:rPr lang="es-ES" b="1" dirty="0">
                <a:latin typeface="Times New Roman"/>
                <a:ea typeface="Times New Roman"/>
              </a:rPr>
              <a:t>:</a:t>
            </a:r>
            <a:endParaRPr lang="es-ES" sz="1400" dirty="0">
              <a:latin typeface="Times New Roman"/>
              <a:ea typeface="Times New Roman"/>
            </a:endParaRPr>
          </a:p>
          <a:p>
            <a:pPr algn="just">
              <a:lnSpc>
                <a:spcPct val="150000"/>
              </a:lnSpc>
              <a:spcAft>
                <a:spcPts val="0"/>
              </a:spcAft>
            </a:pPr>
            <a:r>
              <a:rPr lang="es-ES" b="1" dirty="0">
                <a:latin typeface="Times New Roman"/>
                <a:ea typeface="Times New Roman"/>
              </a:rPr>
              <a:t>No es todo acontecimiento relacionado con la sociedad </a:t>
            </a:r>
            <a:endParaRPr lang="es-ES" sz="1400" dirty="0">
              <a:latin typeface="Times New Roman"/>
              <a:ea typeface="Times New Roman"/>
            </a:endParaRPr>
          </a:p>
          <a:p>
            <a:pPr algn="just">
              <a:lnSpc>
                <a:spcPct val="150000"/>
              </a:lnSpc>
              <a:spcAft>
                <a:spcPts val="0"/>
              </a:spcAft>
            </a:pPr>
            <a:r>
              <a:rPr lang="es-ES" b="1" dirty="0">
                <a:latin typeface="Times New Roman"/>
                <a:ea typeface="Times New Roman"/>
              </a:rPr>
              <a:t>Conjunto de hechos que el análisis físico o </a:t>
            </a:r>
            <a:r>
              <a:rPr lang="es-ES" b="1" dirty="0" err="1">
                <a:latin typeface="Times New Roman"/>
                <a:ea typeface="Times New Roman"/>
              </a:rPr>
              <a:t>psicologista</a:t>
            </a:r>
            <a:r>
              <a:rPr lang="es-ES" b="1" dirty="0">
                <a:latin typeface="Times New Roman"/>
                <a:ea typeface="Times New Roman"/>
              </a:rPr>
              <a:t> no pueden explicar, son verdaderamente sociales, no explicables a través del individuo</a:t>
            </a:r>
            <a:endParaRPr lang="es-ES" sz="1400" dirty="0">
              <a:latin typeface="Times New Roman"/>
              <a:ea typeface="Times New Roman"/>
            </a:endParaRPr>
          </a:p>
          <a:p>
            <a:pPr algn="just">
              <a:lnSpc>
                <a:spcPct val="150000"/>
              </a:lnSpc>
              <a:spcAft>
                <a:spcPts val="0"/>
              </a:spcAft>
            </a:pPr>
            <a:r>
              <a:rPr lang="es-ES" b="1" dirty="0">
                <a:solidFill>
                  <a:srgbClr val="00B0F0"/>
                </a:solidFill>
                <a:latin typeface="Times New Roman"/>
                <a:ea typeface="Times New Roman"/>
              </a:rPr>
              <a:t>“maneras de actuar, de pensar, y de sentir que son externas al individuo y que poseen el poder de ejercer una coerción, coacción sobre el</a:t>
            </a:r>
            <a:r>
              <a:rPr lang="es-ES" b="1" dirty="0">
                <a:latin typeface="Times New Roman"/>
                <a:ea typeface="Times New Roman"/>
              </a:rPr>
              <a:t>.” Ej.: moral publica, observaciones familiares y religiosas, reglas de conducta profesional, etc.</a:t>
            </a:r>
            <a:endParaRPr lang="es-ES" sz="1400" dirty="0">
              <a:latin typeface="Times New Roman"/>
              <a:ea typeface="Times New Roman"/>
            </a:endParaRPr>
          </a:p>
          <a:p>
            <a:pPr algn="just">
              <a:lnSpc>
                <a:spcPct val="150000"/>
              </a:lnSpc>
              <a:spcAft>
                <a:spcPts val="0"/>
              </a:spcAft>
            </a:pPr>
            <a:r>
              <a:rPr lang="es-ES" b="1" dirty="0">
                <a:latin typeface="Times New Roman"/>
                <a:ea typeface="Times New Roman"/>
              </a:rPr>
              <a:t>Tienen una </a:t>
            </a:r>
            <a:r>
              <a:rPr lang="es-ES" b="1" dirty="0">
                <a:solidFill>
                  <a:srgbClr val="00B0F0"/>
                </a:solidFill>
                <a:latin typeface="Times New Roman"/>
                <a:ea typeface="Times New Roman"/>
              </a:rPr>
              <a:t>realidad objetiva y ejercen una acción coercitiva sobre el individuo</a:t>
            </a:r>
            <a:endParaRPr lang="es-ES" sz="1400" dirty="0">
              <a:solidFill>
                <a:srgbClr val="00B0F0"/>
              </a:solidFill>
              <a:latin typeface="Times New Roman"/>
              <a:ea typeface="Times New Roman"/>
            </a:endParaRPr>
          </a:p>
          <a:p>
            <a:pPr algn="just">
              <a:lnSpc>
                <a:spcPct val="150000"/>
              </a:lnSpc>
              <a:spcAft>
                <a:spcPts val="0"/>
              </a:spcAft>
            </a:pPr>
            <a:r>
              <a:rPr lang="es-ES" b="1" dirty="0">
                <a:latin typeface="Times New Roman"/>
                <a:ea typeface="Times New Roman"/>
              </a:rPr>
              <a:t>Son </a:t>
            </a:r>
            <a:r>
              <a:rPr lang="es-ES" b="1" dirty="0">
                <a:solidFill>
                  <a:srgbClr val="00B0F0"/>
                </a:solidFill>
                <a:latin typeface="Times New Roman"/>
                <a:ea typeface="Times New Roman"/>
              </a:rPr>
              <a:t>explicables solo en tanto procesos sociales, cuyo origen esta en las practicas colectivas o institucionales</a:t>
            </a:r>
            <a:endParaRPr lang="es-ES" sz="1400" dirty="0">
              <a:solidFill>
                <a:srgbClr val="00B0F0"/>
              </a:solidFill>
              <a:effectLst/>
              <a:latin typeface="Times New Roman"/>
              <a:ea typeface="Times New Roman"/>
            </a:endParaRPr>
          </a:p>
        </p:txBody>
      </p:sp>
    </p:spTree>
    <p:extLst>
      <p:ext uri="{BB962C8B-B14F-4D97-AF65-F5344CB8AC3E}">
        <p14:creationId xmlns:p14="http://schemas.microsoft.com/office/powerpoint/2010/main" val="35915444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47800" y="990600"/>
            <a:ext cx="6096000" cy="4115783"/>
          </a:xfrm>
          <a:prstGeom prst="rect">
            <a:avLst/>
          </a:prstGeom>
        </p:spPr>
        <p:txBody>
          <a:bodyPr wrap="square">
            <a:spAutoFit/>
          </a:bodyPr>
          <a:lstStyle/>
          <a:p>
            <a:pPr algn="just">
              <a:lnSpc>
                <a:spcPct val="150000"/>
              </a:lnSpc>
              <a:spcAft>
                <a:spcPts val="0"/>
              </a:spcAft>
            </a:pPr>
            <a:r>
              <a:rPr lang="es-ES" b="1" dirty="0">
                <a:latin typeface="Times New Roman"/>
                <a:ea typeface="Times New Roman"/>
              </a:rPr>
              <a:t>Los hechos sociales son patrones cristalizaciones diferenciadas de los procesos que las reflejan, son los </a:t>
            </a:r>
            <a:r>
              <a:rPr lang="es-ES" b="1" dirty="0">
                <a:solidFill>
                  <a:srgbClr val="00B0F0"/>
                </a:solidFill>
                <a:latin typeface="Times New Roman"/>
                <a:ea typeface="Times New Roman"/>
              </a:rPr>
              <a:t>mecanismos estructurales y estructuradores que explican la acción.</a:t>
            </a:r>
            <a:endParaRPr lang="es-ES" sz="1400" dirty="0">
              <a:solidFill>
                <a:srgbClr val="00B0F0"/>
              </a:solidFill>
              <a:latin typeface="Times New Roman"/>
              <a:ea typeface="Times New Roman"/>
            </a:endParaRPr>
          </a:p>
          <a:p>
            <a:pPr algn="just">
              <a:lnSpc>
                <a:spcPct val="150000"/>
              </a:lnSpc>
              <a:spcAft>
                <a:spcPts val="0"/>
              </a:spcAft>
            </a:pPr>
            <a:r>
              <a:rPr lang="es-ES" b="1" dirty="0">
                <a:latin typeface="Times New Roman"/>
                <a:ea typeface="Times New Roman"/>
              </a:rPr>
              <a:t>Son las </a:t>
            </a:r>
            <a:r>
              <a:rPr lang="es-ES" b="1" dirty="0">
                <a:solidFill>
                  <a:srgbClr val="00B0F0"/>
                </a:solidFill>
                <a:latin typeface="Times New Roman"/>
                <a:ea typeface="Times New Roman"/>
              </a:rPr>
              <a:t>mismas instituciones, consideradas como creencias y modos de conducta establecidos por la vida colectiva del grupo.</a:t>
            </a:r>
            <a:endParaRPr lang="es-ES" sz="1400" dirty="0">
              <a:solidFill>
                <a:srgbClr val="00B0F0"/>
              </a:solidFill>
              <a:latin typeface="Times New Roman"/>
              <a:ea typeface="Times New Roman"/>
            </a:endParaRPr>
          </a:p>
          <a:p>
            <a:pPr algn="just"/>
            <a:r>
              <a:rPr lang="es-ES" b="1" dirty="0">
                <a:solidFill>
                  <a:srgbClr val="00B0F0"/>
                </a:solidFill>
                <a:latin typeface="Times New Roman"/>
                <a:ea typeface="Times New Roman"/>
              </a:rPr>
              <a:t>Son prácticas colectivas socialmente legitimadas y tan objetivadas </a:t>
            </a:r>
            <a:r>
              <a:rPr lang="es-ES" b="1" dirty="0">
                <a:latin typeface="Times New Roman"/>
                <a:ea typeface="Times New Roman"/>
              </a:rPr>
              <a:t>que su base convencional se disipa, quedando solo su fuerza conformante y normativa.</a:t>
            </a:r>
            <a:r>
              <a:rPr lang="es-ES" sz="1400" dirty="0">
                <a:latin typeface="Times New Roman"/>
                <a:ea typeface="Times New Roman"/>
              </a:rPr>
              <a:t> (Esta concepción es la </a:t>
            </a:r>
            <a:r>
              <a:rPr lang="es-ES" sz="1400" dirty="0" err="1">
                <a:latin typeface="Times New Roman"/>
                <a:ea typeface="Times New Roman"/>
              </a:rPr>
              <a:t>raiz</a:t>
            </a:r>
            <a:r>
              <a:rPr lang="es-ES" sz="1400" dirty="0">
                <a:latin typeface="Times New Roman"/>
                <a:ea typeface="Times New Roman"/>
              </a:rPr>
              <a:t> teórica de su conservadurismo, </a:t>
            </a:r>
            <a:endParaRPr lang="es-ES" dirty="0"/>
          </a:p>
        </p:txBody>
      </p:sp>
    </p:spTree>
    <p:extLst>
      <p:ext uri="{BB962C8B-B14F-4D97-AF65-F5344CB8AC3E}">
        <p14:creationId xmlns:p14="http://schemas.microsoft.com/office/powerpoint/2010/main" val="1107373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57200" y="1600200"/>
            <a:ext cx="8077200" cy="2400657"/>
          </a:xfrm>
          <a:prstGeom prst="rect">
            <a:avLst/>
          </a:prstGeom>
        </p:spPr>
        <p:txBody>
          <a:bodyPr wrap="square">
            <a:spAutoFit/>
          </a:bodyPr>
          <a:lstStyle/>
          <a:p>
            <a:pPr algn="just">
              <a:lnSpc>
                <a:spcPct val="150000"/>
              </a:lnSpc>
              <a:spcAft>
                <a:spcPts val="0"/>
              </a:spcAft>
            </a:pPr>
            <a:r>
              <a:rPr lang="es-ES" sz="1600" dirty="0">
                <a:latin typeface="Times New Roman"/>
                <a:ea typeface="Times New Roman"/>
              </a:rPr>
              <a:t>. </a:t>
            </a:r>
            <a:r>
              <a:rPr lang="es-ES" sz="2000" dirty="0">
                <a:latin typeface="Times New Roman"/>
                <a:ea typeface="Times New Roman"/>
              </a:rPr>
              <a:t>Ese </a:t>
            </a:r>
            <a:r>
              <a:rPr lang="es-ES" sz="2000" dirty="0" smtClean="0">
                <a:latin typeface="Times New Roman"/>
                <a:ea typeface="Times New Roman"/>
              </a:rPr>
              <a:t>interés </a:t>
            </a:r>
            <a:r>
              <a:rPr lang="es-ES" sz="2000" dirty="0">
                <a:latin typeface="Times New Roman"/>
                <a:ea typeface="Times New Roman"/>
              </a:rPr>
              <a:t>por los hechos sociales, como algo existente de manera objetiva en la </a:t>
            </a:r>
            <a:r>
              <a:rPr lang="es-ES" sz="2000" dirty="0" smtClean="0">
                <a:latin typeface="Times New Roman"/>
                <a:ea typeface="Times New Roman"/>
              </a:rPr>
              <a:t>socialización </a:t>
            </a:r>
            <a:r>
              <a:rPr lang="es-ES" sz="2000" dirty="0">
                <a:latin typeface="Times New Roman"/>
                <a:ea typeface="Times New Roman"/>
              </a:rPr>
              <a:t>de los seres humanos lo llevo a interesarse por el conocimiento de la conciencia colectiva, por la existencia de una conciencia </a:t>
            </a:r>
            <a:r>
              <a:rPr lang="es-ES" sz="2000" dirty="0" smtClean="0">
                <a:latin typeface="Times New Roman"/>
                <a:ea typeface="Times New Roman"/>
              </a:rPr>
              <a:t>común </a:t>
            </a:r>
            <a:r>
              <a:rPr lang="es-ES" sz="2000" dirty="0">
                <a:latin typeface="Times New Roman"/>
                <a:ea typeface="Times New Roman"/>
              </a:rPr>
              <a:t>cuya realidad es distinta y superior, objetiva, que persiste en el tiempo y une a las generaciones.</a:t>
            </a:r>
            <a:endParaRPr lang="es-ES" sz="2000" dirty="0">
              <a:effectLst/>
              <a:latin typeface="Times New Roman"/>
              <a:ea typeface="Times New Roman"/>
            </a:endParaRPr>
          </a:p>
        </p:txBody>
      </p:sp>
      <p:sp>
        <p:nvSpPr>
          <p:cNvPr id="3" name="2 Rectángulo"/>
          <p:cNvSpPr/>
          <p:nvPr/>
        </p:nvSpPr>
        <p:spPr>
          <a:xfrm>
            <a:off x="1066800" y="3962400"/>
            <a:ext cx="7010400" cy="2585323"/>
          </a:xfrm>
          <a:prstGeom prst="rect">
            <a:avLst/>
          </a:prstGeom>
        </p:spPr>
        <p:txBody>
          <a:bodyPr wrap="square">
            <a:spAutoFit/>
          </a:bodyPr>
          <a:lstStyle/>
          <a:p>
            <a:pPr algn="just">
              <a:lnSpc>
                <a:spcPct val="150000"/>
              </a:lnSpc>
            </a:pPr>
            <a:r>
              <a:rPr lang="es-ES" b="1" dirty="0">
                <a:latin typeface="Arial" pitchFamily="34" charset="0"/>
                <a:ea typeface="Times New Roman"/>
                <a:cs typeface="Arial" pitchFamily="34" charset="0"/>
              </a:rPr>
              <a:t>En este sentido habla de la yuxtaposición de conciencias o momento de </a:t>
            </a:r>
            <a:r>
              <a:rPr lang="es-ES" b="1" dirty="0" smtClean="0">
                <a:latin typeface="Arial" pitchFamily="34" charset="0"/>
                <a:ea typeface="Times New Roman"/>
                <a:cs typeface="Arial" pitchFamily="34" charset="0"/>
              </a:rPr>
              <a:t>Inter-individualidad </a:t>
            </a:r>
            <a:r>
              <a:rPr lang="es-ES" b="1" dirty="0">
                <a:latin typeface="Arial" pitchFamily="34" charset="0"/>
                <a:ea typeface="Times New Roman"/>
                <a:cs typeface="Arial" pitchFamily="34" charset="0"/>
              </a:rPr>
              <a:t>al hablar de la esencia de los hechos sociales, pero esta yuxtaposición se torna en conciencia colectiva, constituyendo los grupos, y las sociedades, las cuales son fuerzas colectivas que constriñen la acción </a:t>
            </a:r>
            <a:r>
              <a:rPr lang="es-ES" b="1" dirty="0" smtClean="0">
                <a:latin typeface="Arial" pitchFamily="34" charset="0"/>
                <a:ea typeface="Times New Roman"/>
                <a:cs typeface="Arial" pitchFamily="34" charset="0"/>
              </a:rPr>
              <a:t>individual.</a:t>
            </a:r>
            <a:endParaRPr lang="es-ES" b="1" dirty="0">
              <a:latin typeface="Arial" pitchFamily="34" charset="0"/>
              <a:cs typeface="Arial" pitchFamily="34" charset="0"/>
            </a:endParaRPr>
          </a:p>
        </p:txBody>
      </p:sp>
    </p:spTree>
    <p:extLst>
      <p:ext uri="{BB962C8B-B14F-4D97-AF65-F5344CB8AC3E}">
        <p14:creationId xmlns:p14="http://schemas.microsoft.com/office/powerpoint/2010/main" val="1210023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0" y="609600"/>
            <a:ext cx="7848600" cy="9709838"/>
          </a:xfrm>
          <a:prstGeom prst="rect">
            <a:avLst/>
          </a:prstGeom>
        </p:spPr>
        <p:txBody>
          <a:bodyPr wrap="square">
            <a:spAutoFit/>
          </a:bodyPr>
          <a:lstStyle/>
          <a:p>
            <a:pPr algn="just">
              <a:lnSpc>
                <a:spcPct val="150000"/>
              </a:lnSpc>
              <a:spcAft>
                <a:spcPts val="0"/>
              </a:spcAft>
            </a:pPr>
            <a:r>
              <a:rPr lang="es-ES" sz="2800" b="1" dirty="0">
                <a:latin typeface="Times New Roman"/>
                <a:ea typeface="Times New Roman"/>
              </a:rPr>
              <a:t>La sociología por tanto tiene su propia y exclusiva materia: el grupo</a:t>
            </a:r>
            <a:endParaRPr lang="es-ES" sz="2800" dirty="0">
              <a:latin typeface="Times New Roman"/>
              <a:ea typeface="Times New Roman"/>
            </a:endParaRPr>
          </a:p>
          <a:p>
            <a:pPr algn="just">
              <a:lnSpc>
                <a:spcPct val="150000"/>
              </a:lnSpc>
              <a:spcAft>
                <a:spcPts val="0"/>
              </a:spcAft>
            </a:pPr>
            <a:r>
              <a:rPr lang="es-ES" sz="2800" dirty="0">
                <a:latin typeface="Times New Roman"/>
                <a:ea typeface="Times New Roman"/>
              </a:rPr>
              <a:t>Analizando estas fuerzas colectivas, y su funcionamiento e integración. Durkheim desarrolla una concepción organicista al estilo </a:t>
            </a:r>
            <a:r>
              <a:rPr lang="es-ES" sz="2800" dirty="0" err="1" smtClean="0">
                <a:latin typeface="Times New Roman"/>
                <a:ea typeface="Times New Roman"/>
              </a:rPr>
              <a:t>spenceriano</a:t>
            </a:r>
            <a:r>
              <a:rPr lang="es-ES" sz="2800" dirty="0">
                <a:latin typeface="Times New Roman"/>
                <a:ea typeface="Times New Roman"/>
              </a:rPr>
              <a:t>, basando la concepción estructural funcionalista en el análisis de </a:t>
            </a:r>
            <a:r>
              <a:rPr lang="es-ES" sz="2800" b="1" dirty="0">
                <a:latin typeface="Times New Roman"/>
                <a:ea typeface="Times New Roman"/>
              </a:rPr>
              <a:t>los vínculos estructurales que mantienen las interacción entre las partes del sistema social. En ese sentido plantea la existencia de una solidaridad  social que marca la relación entre esas partes.</a:t>
            </a:r>
            <a:endParaRPr lang="es-ES" sz="2800" dirty="0">
              <a:latin typeface="Times New Roman"/>
              <a:ea typeface="Times New Roman"/>
            </a:endParaRPr>
          </a:p>
          <a:p>
            <a:pPr algn="just">
              <a:lnSpc>
                <a:spcPct val="150000"/>
              </a:lnSpc>
              <a:spcAft>
                <a:spcPts val="0"/>
              </a:spcAft>
            </a:pPr>
            <a:r>
              <a:rPr lang="es-ES" sz="2800" b="1" dirty="0">
                <a:latin typeface="Times New Roman"/>
                <a:ea typeface="Times New Roman"/>
              </a:rPr>
              <a:t> De acuerdo a las características de esas solidaridades distingue dos tipos fundamentales, a las cuales se asocian en su obra asimismo dos tipos de sociedades particulares o tipos sociales:</a:t>
            </a:r>
            <a:endParaRPr lang="es-ES" sz="2800" dirty="0">
              <a:effectLst/>
              <a:latin typeface="Times New Roman"/>
              <a:ea typeface="Times New Roman"/>
            </a:endParaRPr>
          </a:p>
        </p:txBody>
      </p:sp>
    </p:spTree>
    <p:extLst>
      <p:ext uri="{BB962C8B-B14F-4D97-AF65-F5344CB8AC3E}">
        <p14:creationId xmlns:p14="http://schemas.microsoft.com/office/powerpoint/2010/main" val="15038674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38200" y="761999"/>
            <a:ext cx="7467600" cy="4662815"/>
          </a:xfrm>
          <a:prstGeom prst="rect">
            <a:avLst/>
          </a:prstGeom>
        </p:spPr>
        <p:txBody>
          <a:bodyPr wrap="square">
            <a:spAutoFit/>
          </a:bodyPr>
          <a:lstStyle/>
          <a:p>
            <a:pPr algn="just">
              <a:lnSpc>
                <a:spcPct val="150000"/>
              </a:lnSpc>
              <a:spcAft>
                <a:spcPts val="0"/>
              </a:spcAft>
            </a:pPr>
            <a:r>
              <a:rPr lang="es-ES" b="1" dirty="0" smtClean="0">
                <a:latin typeface="Times New Roman"/>
                <a:ea typeface="Times New Roman"/>
              </a:rPr>
              <a:t>Tipos </a:t>
            </a:r>
            <a:r>
              <a:rPr lang="es-ES" b="1" dirty="0">
                <a:latin typeface="Times New Roman"/>
                <a:ea typeface="Times New Roman"/>
              </a:rPr>
              <a:t>de sociedades particulares o tipos sociales:</a:t>
            </a:r>
            <a:endParaRPr lang="es-ES" sz="1600"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ES" b="1" dirty="0">
                <a:latin typeface="Times New Roman"/>
                <a:ea typeface="Times New Roman"/>
              </a:rPr>
              <a:t>Solidaridad mecánica o por semejanzas: tiene su raíz en la similitud de los miembros. Se caracteriza por fuertes estados de conciencia colectiva que cubren la mentalidad y moralidad de los individuos. La coacción social se expresa del modo más decisivo en leyes severas, represivas en aras de mantener el control.</a:t>
            </a:r>
            <a:endParaRPr lang="es-ES" sz="1600"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ES" b="1" dirty="0">
                <a:latin typeface="Times New Roman"/>
                <a:ea typeface="Times New Roman"/>
              </a:rPr>
              <a:t>Solidaridad orgánica: tiene su raíz en la diferenciación. Aparece cuando lo hace la división social del trabajo, nace en la diferenciación entre los hombres. Se genera a partir de la especialización, se constituye como la interdependencia funcional. </a:t>
            </a:r>
            <a:r>
              <a:rPr lang="en-US" b="1" dirty="0">
                <a:latin typeface="Times New Roman"/>
                <a:ea typeface="Times New Roman"/>
              </a:rPr>
              <a:t>La </a:t>
            </a:r>
            <a:r>
              <a:rPr lang="en-US" b="1" dirty="0" err="1">
                <a:latin typeface="Times New Roman"/>
                <a:ea typeface="Times New Roman"/>
              </a:rPr>
              <a:t>coacción</a:t>
            </a:r>
            <a:r>
              <a:rPr lang="en-US" b="1" dirty="0">
                <a:latin typeface="Times New Roman"/>
                <a:ea typeface="Times New Roman"/>
              </a:rPr>
              <a:t> social se </a:t>
            </a:r>
            <a:r>
              <a:rPr lang="en-US" b="1" dirty="0" err="1">
                <a:latin typeface="Times New Roman"/>
                <a:ea typeface="Times New Roman"/>
              </a:rPr>
              <a:t>invisibiliza</a:t>
            </a:r>
            <a:r>
              <a:rPr lang="en-US" b="1" dirty="0">
                <a:latin typeface="Times New Roman"/>
                <a:ea typeface="Times New Roman"/>
              </a:rPr>
              <a:t>.</a:t>
            </a:r>
            <a:endParaRPr lang="es-ES" sz="1600" dirty="0">
              <a:effectLst/>
              <a:latin typeface="Times New Roman"/>
              <a:ea typeface="Times New Roman"/>
            </a:endParaRPr>
          </a:p>
        </p:txBody>
      </p:sp>
    </p:spTree>
    <p:extLst>
      <p:ext uri="{BB962C8B-B14F-4D97-AF65-F5344CB8AC3E}">
        <p14:creationId xmlns:p14="http://schemas.microsoft.com/office/powerpoint/2010/main" val="16609761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761999"/>
            <a:ext cx="7467600" cy="5447645"/>
          </a:xfrm>
          <a:prstGeom prst="rect">
            <a:avLst/>
          </a:prstGeom>
        </p:spPr>
        <p:txBody>
          <a:bodyPr wrap="square">
            <a:spAutoFit/>
          </a:bodyPr>
          <a:lstStyle/>
          <a:p>
            <a:pPr algn="just">
              <a:lnSpc>
                <a:spcPct val="150000"/>
              </a:lnSpc>
              <a:spcAft>
                <a:spcPts val="0"/>
              </a:spcAft>
            </a:pPr>
            <a:r>
              <a:rPr lang="es-ES" b="1" dirty="0">
                <a:latin typeface="Times New Roman"/>
                <a:ea typeface="Times New Roman"/>
              </a:rPr>
              <a:t>Al aumentar en las sociedades la solidaridad orgánica, disminuye la importancia de la conciencia colectiva, pero sigue existiendo coacción puesto que la nueva legalidad y justicia progresista, descansa igualmente en los elementos predeterminados independientes de los individuos (los hechos sociales) </a:t>
            </a:r>
            <a:r>
              <a:rPr lang="es-ES" b="1" dirty="0" smtClean="0">
                <a:latin typeface="Times New Roman"/>
                <a:ea typeface="Times New Roman"/>
              </a:rPr>
              <a:t>.</a:t>
            </a:r>
            <a:r>
              <a:rPr lang="es-ES" b="1" dirty="0">
                <a:latin typeface="Times New Roman"/>
                <a:ea typeface="Times New Roman"/>
              </a:rPr>
              <a:t> </a:t>
            </a:r>
            <a:endParaRPr lang="es-ES" sz="1600" dirty="0">
              <a:latin typeface="Times New Roman"/>
              <a:ea typeface="Times New Roman"/>
            </a:endParaRPr>
          </a:p>
          <a:p>
            <a:pPr algn="just">
              <a:lnSpc>
                <a:spcPct val="150000"/>
              </a:lnSpc>
              <a:spcAft>
                <a:spcPts val="0"/>
              </a:spcAft>
            </a:pPr>
            <a:r>
              <a:rPr lang="es-ES" sz="1600" dirty="0">
                <a:latin typeface="Times New Roman"/>
                <a:ea typeface="Times New Roman"/>
              </a:rPr>
              <a:t>Epistemológicamente, entonces, el objeto de estudio de la sociología son los hechos sociales, pero </a:t>
            </a:r>
            <a:r>
              <a:rPr lang="es-ES" b="1" dirty="0">
                <a:latin typeface="Times New Roman"/>
                <a:ea typeface="Times New Roman"/>
              </a:rPr>
              <a:t>esta ciencia debe imponer una rigurosidad en el tratamiento de estos hechos, y por tanto en las reglas del método sociológico, Durkheim determina su primera regla: estudiar los hechos sociales como cosas, buscando la objetividad, puesto que no son el resultado de la voluntad humana, ni de individuos, sino de la practica objetivada de dicha humanidad. Al tratar los hechos sociales como cosas, como datos, estos se constituyen en los puntos de partida de la ciencia.</a:t>
            </a:r>
            <a:endParaRPr lang="es-ES" sz="1600" dirty="0">
              <a:effectLst/>
              <a:latin typeface="Times New Roman"/>
              <a:ea typeface="Times New Roman"/>
            </a:endParaRPr>
          </a:p>
        </p:txBody>
      </p:sp>
    </p:spTree>
    <p:extLst>
      <p:ext uri="{BB962C8B-B14F-4D97-AF65-F5344CB8AC3E}">
        <p14:creationId xmlns:p14="http://schemas.microsoft.com/office/powerpoint/2010/main" val="2169901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1" y="1958876"/>
            <a:ext cx="8077200" cy="3139321"/>
          </a:xfrm>
          <a:prstGeom prst="rect">
            <a:avLst/>
          </a:prstGeom>
        </p:spPr>
        <p:txBody>
          <a:bodyPr wrap="square">
            <a:spAutoFit/>
          </a:bodyPr>
          <a:lstStyle/>
          <a:p>
            <a:endParaRPr lang="es-AR" b="1" dirty="0" smtClean="0">
              <a:latin typeface="Arial Black" pitchFamily="34" charset="0"/>
              <a:ea typeface="Times New Roman"/>
            </a:endParaRPr>
          </a:p>
          <a:p>
            <a:endParaRPr lang="es-AR" b="1" dirty="0">
              <a:latin typeface="Arial Black" pitchFamily="34" charset="0"/>
              <a:ea typeface="Times New Roman"/>
            </a:endParaRPr>
          </a:p>
          <a:p>
            <a:r>
              <a:rPr lang="es-AR" b="1" dirty="0" smtClean="0">
                <a:latin typeface="Arial Black" pitchFamily="34" charset="0"/>
                <a:ea typeface="Times New Roman"/>
              </a:rPr>
              <a:t>Tema 1. El surgimiento de la Sociología. </a:t>
            </a:r>
          </a:p>
          <a:p>
            <a:endParaRPr lang="es-AR" b="1" dirty="0">
              <a:latin typeface="Arial Black" pitchFamily="34" charset="0"/>
              <a:ea typeface="Times New Roman"/>
            </a:endParaRPr>
          </a:p>
          <a:p>
            <a:r>
              <a:rPr lang="es-AR" b="1" dirty="0" smtClean="0">
                <a:latin typeface="Arial Black" pitchFamily="34" charset="0"/>
                <a:ea typeface="Times New Roman"/>
              </a:rPr>
              <a:t>Antecedentes</a:t>
            </a:r>
            <a:r>
              <a:rPr lang="es-AR" b="1" dirty="0" smtClean="0">
                <a:latin typeface="Times New Roman"/>
                <a:ea typeface="Times New Roman"/>
              </a:rPr>
              <a:t> </a:t>
            </a:r>
            <a:r>
              <a:rPr lang="es-AR" b="1" dirty="0" smtClean="0">
                <a:latin typeface="Arial" pitchFamily="34" charset="0"/>
                <a:ea typeface="Times New Roman"/>
                <a:cs typeface="Arial" pitchFamily="34" charset="0"/>
              </a:rPr>
              <a:t>inmediatos en el pensamiento social y la filosofía.</a:t>
            </a:r>
          </a:p>
          <a:p>
            <a:endParaRPr lang="es-AR" b="1" dirty="0">
              <a:latin typeface="Arial" pitchFamily="34" charset="0"/>
              <a:cs typeface="Arial" pitchFamily="34" charset="0"/>
            </a:endParaRPr>
          </a:p>
          <a:p>
            <a:r>
              <a:rPr lang="es-ES" b="1" dirty="0" smtClean="0">
                <a:latin typeface="Arial" pitchFamily="34" charset="0"/>
                <a:cs typeface="Arial" pitchFamily="34" charset="0"/>
              </a:rPr>
              <a:t>Los enfoques principales dentro de la sociología clásica. E. Durkheim, M. Weber.</a:t>
            </a:r>
          </a:p>
          <a:p>
            <a:r>
              <a:rPr lang="es-MX" b="1" dirty="0">
                <a:latin typeface="Arial" pitchFamily="34" charset="0"/>
                <a:cs typeface="Arial" pitchFamily="34" charset="0"/>
              </a:rPr>
              <a:t>El marxismo como alternativa al pensamiento sociológico tradicional moderno. Sus recursos sociológicos. </a:t>
            </a:r>
          </a:p>
          <a:p>
            <a:endParaRPr lang="es-ES" b="1" dirty="0">
              <a:latin typeface="Arial" pitchFamily="34" charset="0"/>
              <a:cs typeface="Arial" pitchFamily="34" charset="0"/>
            </a:endParaRPr>
          </a:p>
        </p:txBody>
      </p:sp>
    </p:spTree>
    <p:extLst>
      <p:ext uri="{BB962C8B-B14F-4D97-AF65-F5344CB8AC3E}">
        <p14:creationId xmlns:p14="http://schemas.microsoft.com/office/powerpoint/2010/main" val="1914147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838200"/>
            <a:ext cx="7391400" cy="5770811"/>
          </a:xfrm>
          <a:prstGeom prst="rect">
            <a:avLst/>
          </a:prstGeom>
        </p:spPr>
        <p:txBody>
          <a:bodyPr wrap="square">
            <a:spAutoFit/>
          </a:bodyPr>
          <a:lstStyle/>
          <a:p>
            <a:pPr algn="just">
              <a:lnSpc>
                <a:spcPct val="150000"/>
              </a:lnSpc>
              <a:spcAft>
                <a:spcPts val="0"/>
              </a:spcAft>
            </a:pPr>
            <a:r>
              <a:rPr lang="es-ES" dirty="0">
                <a:latin typeface="Times New Roman"/>
                <a:ea typeface="Times New Roman"/>
              </a:rPr>
              <a:t>Los métodos adecuados para desarrollar este estudio, son los que corresponden al estudio de cualquier realidad objetiva, es decir, los métodos propios de las ciencias naturales, en este caso Durkheim, consideró válido la práctica de la experimentación indirecta, la cual constituye un método comparativo. Para el la sociología es esencialmente </a:t>
            </a:r>
            <a:r>
              <a:rPr lang="es-ES" dirty="0" smtClean="0">
                <a:latin typeface="Times New Roman"/>
                <a:ea typeface="Times New Roman"/>
              </a:rPr>
              <a:t>comparativa.</a:t>
            </a:r>
            <a:r>
              <a:rPr lang="es-MX" dirty="0">
                <a:latin typeface="Times New Roman"/>
                <a:ea typeface="Times New Roman"/>
              </a:rPr>
              <a:t> </a:t>
            </a:r>
            <a:endParaRPr lang="es-MX" dirty="0" smtClean="0">
              <a:latin typeface="Times New Roman"/>
              <a:ea typeface="Times New Roman"/>
            </a:endParaRPr>
          </a:p>
          <a:p>
            <a:pPr algn="just">
              <a:lnSpc>
                <a:spcPct val="150000"/>
              </a:lnSpc>
              <a:spcAft>
                <a:spcPts val="0"/>
              </a:spcAft>
            </a:pPr>
            <a:endParaRPr lang="es-MX" dirty="0" smtClean="0">
              <a:latin typeface="Times New Roman"/>
              <a:ea typeface="Times New Roman"/>
            </a:endParaRPr>
          </a:p>
          <a:p>
            <a:pPr algn="just">
              <a:lnSpc>
                <a:spcPct val="150000"/>
              </a:lnSpc>
              <a:spcAft>
                <a:spcPts val="0"/>
              </a:spcAft>
            </a:pPr>
            <a:r>
              <a:rPr lang="es-MX" dirty="0" smtClean="0">
                <a:latin typeface="Times New Roman"/>
                <a:ea typeface="Times New Roman"/>
              </a:rPr>
              <a:t>Este </a:t>
            </a:r>
            <a:r>
              <a:rPr lang="es-MX" dirty="0">
                <a:latin typeface="Times New Roman"/>
                <a:ea typeface="Times New Roman"/>
              </a:rPr>
              <a:t>autor no se contentó solo con enunciar como debían estudiarse dichos hechos sociales, sino que de hecho fue un investigador prolífero, y su andar pionero por el estudio de diferentes campos de la vida social, lo convirtió en padre de diferentes especialidades dentro de la sociología como ya hemos dicho anteriormente.</a:t>
            </a:r>
            <a:endParaRPr lang="es-ES" dirty="0" smtClean="0">
              <a:latin typeface="Times New Roman"/>
              <a:ea typeface="Times New Roman"/>
            </a:endParaRPr>
          </a:p>
          <a:p>
            <a:pPr algn="just">
              <a:lnSpc>
                <a:spcPct val="150000"/>
              </a:lnSpc>
              <a:spcAft>
                <a:spcPts val="0"/>
              </a:spcAft>
            </a:pPr>
            <a:endParaRPr lang="es-ES" sz="1600" dirty="0">
              <a:effectLst/>
              <a:latin typeface="Times New Roman"/>
              <a:ea typeface="Times New Roman"/>
            </a:endParaRPr>
          </a:p>
          <a:p>
            <a:pPr algn="just">
              <a:lnSpc>
                <a:spcPct val="150000"/>
              </a:lnSpc>
              <a:spcAft>
                <a:spcPts val="0"/>
              </a:spcAft>
            </a:pPr>
            <a:endParaRPr lang="es-ES" sz="1600" dirty="0" smtClean="0">
              <a:latin typeface="Times New Roman"/>
              <a:ea typeface="Times New Roman"/>
            </a:endParaRPr>
          </a:p>
          <a:p>
            <a:pPr algn="just">
              <a:lnSpc>
                <a:spcPct val="150000"/>
              </a:lnSpc>
              <a:spcAft>
                <a:spcPts val="0"/>
              </a:spcAft>
            </a:pPr>
            <a:endParaRPr lang="es-ES" sz="1600" dirty="0">
              <a:effectLst/>
              <a:latin typeface="Times New Roman"/>
              <a:ea typeface="Times New Roman"/>
            </a:endParaRPr>
          </a:p>
        </p:txBody>
      </p:sp>
      <p:sp>
        <p:nvSpPr>
          <p:cNvPr id="3" name="2 Rectángulo"/>
          <p:cNvSpPr/>
          <p:nvPr/>
        </p:nvSpPr>
        <p:spPr>
          <a:xfrm>
            <a:off x="914400" y="3599544"/>
            <a:ext cx="7329714" cy="507831"/>
          </a:xfrm>
          <a:prstGeom prst="rect">
            <a:avLst/>
          </a:prstGeom>
        </p:spPr>
        <p:txBody>
          <a:bodyPr wrap="square">
            <a:spAutoFit/>
          </a:bodyPr>
          <a:lstStyle/>
          <a:p>
            <a:pPr algn="just">
              <a:lnSpc>
                <a:spcPct val="150000"/>
              </a:lnSpc>
              <a:spcAft>
                <a:spcPts val="0"/>
              </a:spcAft>
            </a:pPr>
            <a:r>
              <a:rPr lang="es-ES" b="1" dirty="0">
                <a:latin typeface="Times New Roman"/>
                <a:ea typeface="Times New Roman"/>
              </a:rPr>
              <a:t> </a:t>
            </a:r>
            <a:endParaRPr lang="es-ES" sz="1600" dirty="0">
              <a:effectLst/>
              <a:latin typeface="Times New Roman"/>
              <a:ea typeface="Times New Roman"/>
            </a:endParaRPr>
          </a:p>
        </p:txBody>
      </p:sp>
    </p:spTree>
    <p:extLst>
      <p:ext uri="{BB962C8B-B14F-4D97-AF65-F5344CB8AC3E}">
        <p14:creationId xmlns:p14="http://schemas.microsoft.com/office/powerpoint/2010/main" val="94174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85800"/>
            <a:ext cx="7696200" cy="5493812"/>
          </a:xfrm>
          <a:prstGeom prst="rect">
            <a:avLst/>
          </a:prstGeom>
        </p:spPr>
        <p:txBody>
          <a:bodyPr wrap="square">
            <a:spAutoFit/>
          </a:bodyPr>
          <a:lstStyle/>
          <a:p>
            <a:pPr algn="just">
              <a:lnSpc>
                <a:spcPct val="150000"/>
              </a:lnSpc>
              <a:spcAft>
                <a:spcPts val="0"/>
              </a:spcAft>
            </a:pPr>
            <a:r>
              <a:rPr lang="es-ES" dirty="0">
                <a:latin typeface="Times New Roman"/>
                <a:ea typeface="Times New Roman"/>
              </a:rPr>
              <a:t>Por ejemplo en su estudio sobre el suicidio, (El Suicidio) investigó cuidadosamente los índices de este fenómeno que según diferentes segmentos de la población, contribuyendo al desarrollo de la aproximación empírica de la ciencia. A través de este estudio concreto refutó con datos la idea de variaciones de la conducta por razones psicológicas o biológicas sino por motivos estructurales. Ene se sentido fue pionero en el uso de evidencia empírica para apoyar sus concepciones teóricas.  </a:t>
            </a:r>
          </a:p>
          <a:p>
            <a:pPr algn="just">
              <a:lnSpc>
                <a:spcPct val="150000"/>
              </a:lnSpc>
              <a:spcAft>
                <a:spcPts val="0"/>
              </a:spcAft>
            </a:pPr>
            <a:r>
              <a:rPr lang="es-ES" dirty="0">
                <a:latin typeface="Times New Roman"/>
                <a:ea typeface="Times New Roman"/>
              </a:rPr>
              <a:t>Asimismo en sus estudios sobre la religión, llegó a la conclusión  de que la vida del grupo es la fuente generadora o causa eficiente de la religión, que las ideas y las practicas religiosas se refieren al grupo social o lo simbolizan, que la distinción entre sagrado y profano es universal y que tiene consecuencias importantes para la vida social del conjunto. La función social reconocida de la religión es la creación, el refuerzo y la conservación de la solidaridad social.</a:t>
            </a:r>
            <a:endParaRPr lang="es-ES" dirty="0">
              <a:effectLst/>
              <a:latin typeface="Times New Roman"/>
              <a:ea typeface="Times New Roman"/>
            </a:endParaRPr>
          </a:p>
        </p:txBody>
      </p:sp>
    </p:spTree>
    <p:extLst>
      <p:ext uri="{BB962C8B-B14F-4D97-AF65-F5344CB8AC3E}">
        <p14:creationId xmlns:p14="http://schemas.microsoft.com/office/powerpoint/2010/main" val="34374836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990600"/>
            <a:ext cx="7391400" cy="646331"/>
          </a:xfrm>
          <a:prstGeom prst="rect">
            <a:avLst/>
          </a:prstGeom>
        </p:spPr>
        <p:txBody>
          <a:bodyPr wrap="square">
            <a:spAutoFit/>
          </a:bodyPr>
          <a:lstStyle/>
          <a:p>
            <a:pPr lvl="0" algn="just"/>
            <a:r>
              <a:rPr lang="es-ES" b="1" dirty="0">
                <a:solidFill>
                  <a:prstClr val="black"/>
                </a:solidFill>
                <a:latin typeface="Arial" pitchFamily="34" charset="0"/>
                <a:ea typeface="Times New Roman"/>
                <a:cs typeface="Arial" pitchFamily="34" charset="0"/>
              </a:rPr>
              <a:t>Consolidación de la línea subjetivista de la teoría sociológica. La obra y concepciones epistemológicas de Max Weber</a:t>
            </a:r>
          </a:p>
        </p:txBody>
      </p:sp>
      <p:sp>
        <p:nvSpPr>
          <p:cNvPr id="3" name="2 Rectángulo"/>
          <p:cNvSpPr/>
          <p:nvPr/>
        </p:nvSpPr>
        <p:spPr>
          <a:xfrm>
            <a:off x="762000" y="1828800"/>
            <a:ext cx="7620000" cy="4662815"/>
          </a:xfrm>
          <a:prstGeom prst="rect">
            <a:avLst/>
          </a:prstGeom>
        </p:spPr>
        <p:txBody>
          <a:bodyPr wrap="square">
            <a:spAutoFit/>
          </a:bodyPr>
          <a:lstStyle/>
          <a:p>
            <a:pPr algn="just">
              <a:lnSpc>
                <a:spcPct val="150000"/>
              </a:lnSpc>
              <a:spcAft>
                <a:spcPts val="0"/>
              </a:spcAft>
            </a:pPr>
            <a:r>
              <a:rPr lang="es-ES_tradnl" dirty="0">
                <a:latin typeface="Times New Roman"/>
                <a:ea typeface="Times New Roman"/>
              </a:rPr>
              <a:t>A finales le siglo XIX en Alemania, existía un clima intelectual en el cual el positivismo había logrado pocos afiliados, pero la mentalidad positivista crecía. Terminaba así el período grandioso de la Filosofía Alemana. En este contexto y como oposición al espíritu positivista se desarrolla en este </a:t>
            </a:r>
            <a:r>
              <a:rPr lang="es-ES_tradnl" dirty="0" err="1">
                <a:latin typeface="Times New Roman"/>
                <a:ea typeface="Times New Roman"/>
              </a:rPr>
              <a:t>pais</a:t>
            </a:r>
            <a:r>
              <a:rPr lang="es-ES_tradnl" dirty="0">
                <a:latin typeface="Times New Roman"/>
                <a:ea typeface="Times New Roman"/>
              </a:rPr>
              <a:t> la </a:t>
            </a:r>
            <a:r>
              <a:rPr lang="es-ES_tradnl" dirty="0" smtClean="0">
                <a:latin typeface="Times New Roman"/>
                <a:ea typeface="Times New Roman"/>
              </a:rPr>
              <a:t>sociología </a:t>
            </a:r>
            <a:r>
              <a:rPr lang="es-ES_tradnl" dirty="0">
                <a:latin typeface="Times New Roman"/>
                <a:ea typeface="Times New Roman"/>
              </a:rPr>
              <a:t>comprensiva.</a:t>
            </a:r>
            <a:endParaRPr lang="es-ES" dirty="0">
              <a:latin typeface="Times New Roman"/>
              <a:ea typeface="Times New Roman"/>
            </a:endParaRPr>
          </a:p>
          <a:p>
            <a:pPr algn="just">
              <a:lnSpc>
                <a:spcPct val="150000"/>
              </a:lnSpc>
              <a:spcAft>
                <a:spcPts val="0"/>
              </a:spcAft>
            </a:pPr>
            <a:r>
              <a:rPr lang="es-ES_tradnl" dirty="0">
                <a:latin typeface="Times New Roman"/>
                <a:ea typeface="Times New Roman"/>
              </a:rPr>
              <a:t>Aunque se reconoce que es Max Weber el fundador de esta nueva vertiente, nuevo paradigma </a:t>
            </a:r>
            <a:r>
              <a:rPr lang="es-ES_tradnl" dirty="0" smtClean="0">
                <a:latin typeface="Times New Roman"/>
                <a:ea typeface="Times New Roman"/>
              </a:rPr>
              <a:t>sociológico, </a:t>
            </a:r>
            <a:r>
              <a:rPr lang="es-ES_tradnl" dirty="0">
                <a:latin typeface="Times New Roman"/>
                <a:ea typeface="Times New Roman"/>
              </a:rPr>
              <a:t>el origen de las teorizaciones </a:t>
            </a:r>
            <a:r>
              <a:rPr lang="es-ES_tradnl" dirty="0" smtClean="0">
                <a:latin typeface="Times New Roman"/>
                <a:ea typeface="Times New Roman"/>
              </a:rPr>
              <a:t>sociológicas </a:t>
            </a:r>
            <a:r>
              <a:rPr lang="es-ES_tradnl" dirty="0">
                <a:latin typeface="Times New Roman"/>
                <a:ea typeface="Times New Roman"/>
              </a:rPr>
              <a:t>en este </a:t>
            </a:r>
            <a:r>
              <a:rPr lang="es-ES_tradnl" dirty="0" smtClean="0">
                <a:latin typeface="Times New Roman"/>
                <a:ea typeface="Times New Roman"/>
              </a:rPr>
              <a:t>ámbito </a:t>
            </a:r>
            <a:r>
              <a:rPr lang="es-ES_tradnl" dirty="0">
                <a:latin typeface="Times New Roman"/>
                <a:ea typeface="Times New Roman"/>
              </a:rPr>
              <a:t>se producen con anterioridad en la obra de </a:t>
            </a:r>
            <a:r>
              <a:rPr lang="es-ES_tradnl" dirty="0" err="1">
                <a:latin typeface="Times New Roman"/>
                <a:ea typeface="Times New Roman"/>
              </a:rPr>
              <a:t>Ferdinad</a:t>
            </a:r>
            <a:r>
              <a:rPr lang="es-ES_tradnl" dirty="0">
                <a:latin typeface="Times New Roman"/>
                <a:ea typeface="Times New Roman"/>
              </a:rPr>
              <a:t> </a:t>
            </a:r>
            <a:r>
              <a:rPr lang="es-ES_tradnl" dirty="0" err="1">
                <a:latin typeface="Times New Roman"/>
                <a:ea typeface="Times New Roman"/>
              </a:rPr>
              <a:t>Tonnies</a:t>
            </a:r>
            <a:r>
              <a:rPr lang="es-ES_tradnl" dirty="0">
                <a:latin typeface="Times New Roman"/>
                <a:ea typeface="Times New Roman"/>
              </a:rPr>
              <a:t> y Georg </a:t>
            </a:r>
            <a:r>
              <a:rPr lang="es-ES_tradnl" dirty="0" err="1">
                <a:latin typeface="Times New Roman"/>
                <a:ea typeface="Times New Roman"/>
              </a:rPr>
              <a:t>Simmel</a:t>
            </a:r>
            <a:r>
              <a:rPr lang="es-ES_tradnl" dirty="0">
                <a:latin typeface="Times New Roman"/>
                <a:ea typeface="Times New Roman"/>
              </a:rPr>
              <a:t>, los cuales a la vez significan la </a:t>
            </a:r>
            <a:r>
              <a:rPr lang="es-ES_tradnl" dirty="0" smtClean="0">
                <a:latin typeface="Times New Roman"/>
                <a:ea typeface="Times New Roman"/>
              </a:rPr>
              <a:t>evolución </a:t>
            </a:r>
            <a:r>
              <a:rPr lang="es-ES_tradnl" dirty="0">
                <a:latin typeface="Times New Roman"/>
                <a:ea typeface="Times New Roman"/>
              </a:rPr>
              <a:t>de esta </a:t>
            </a:r>
            <a:r>
              <a:rPr lang="es-ES_tradnl" dirty="0" smtClean="0">
                <a:latin typeface="Times New Roman"/>
                <a:ea typeface="Times New Roman"/>
              </a:rPr>
              <a:t>reflexión sociológica </a:t>
            </a:r>
            <a:r>
              <a:rPr lang="es-ES_tradnl" dirty="0">
                <a:latin typeface="Times New Roman"/>
                <a:ea typeface="Times New Roman"/>
              </a:rPr>
              <a:t>en Alemania. Muchas de sus ideas </a:t>
            </a:r>
            <a:r>
              <a:rPr lang="es-ES_tradnl" dirty="0" smtClean="0">
                <a:latin typeface="Times New Roman"/>
                <a:ea typeface="Times New Roman"/>
              </a:rPr>
              <a:t>están </a:t>
            </a:r>
            <a:r>
              <a:rPr lang="es-ES_tradnl" dirty="0">
                <a:latin typeface="Times New Roman"/>
                <a:ea typeface="Times New Roman"/>
              </a:rPr>
              <a:t>refinadas, o reelaboradas en la obra de Weber.</a:t>
            </a:r>
            <a:endParaRPr lang="es-ES" dirty="0">
              <a:effectLst/>
              <a:latin typeface="Times New Roman"/>
              <a:ea typeface="Times New Roman"/>
            </a:endParaRPr>
          </a:p>
        </p:txBody>
      </p:sp>
    </p:spTree>
    <p:extLst>
      <p:ext uri="{BB962C8B-B14F-4D97-AF65-F5344CB8AC3E}">
        <p14:creationId xmlns:p14="http://schemas.microsoft.com/office/powerpoint/2010/main" val="3811946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9200" y="889844"/>
            <a:ext cx="6553200" cy="4191981"/>
          </a:xfrm>
          <a:prstGeom prst="rect">
            <a:avLst/>
          </a:prstGeom>
        </p:spPr>
        <p:txBody>
          <a:bodyPr wrap="square">
            <a:spAutoFit/>
          </a:bodyPr>
          <a:lstStyle/>
          <a:p>
            <a:pPr algn="just">
              <a:lnSpc>
                <a:spcPct val="150000"/>
              </a:lnSpc>
              <a:spcAft>
                <a:spcPts val="0"/>
              </a:spcAft>
            </a:pPr>
            <a:r>
              <a:rPr lang="es-ES_tradnl" sz="2000" dirty="0">
                <a:latin typeface="Times New Roman"/>
                <a:ea typeface="Times New Roman"/>
              </a:rPr>
              <a:t>Resulta </a:t>
            </a:r>
            <a:r>
              <a:rPr lang="es-ES_tradnl" sz="2000" dirty="0" smtClean="0">
                <a:latin typeface="Times New Roman"/>
                <a:ea typeface="Times New Roman"/>
              </a:rPr>
              <a:t>significativo </a:t>
            </a:r>
            <a:r>
              <a:rPr lang="es-ES_tradnl" sz="2000" dirty="0">
                <a:latin typeface="Times New Roman"/>
                <a:ea typeface="Times New Roman"/>
              </a:rPr>
              <a:t>que este autor concibe las acciones como actos volitivos, los cuales pueden ser natural u </a:t>
            </a:r>
            <a:r>
              <a:rPr lang="es-ES_tradnl" sz="2000" dirty="0" smtClean="0">
                <a:latin typeface="Times New Roman"/>
                <a:ea typeface="Times New Roman"/>
              </a:rPr>
              <a:t>orgánico, </a:t>
            </a:r>
            <a:r>
              <a:rPr lang="es-ES_tradnl" sz="2000" dirty="0">
                <a:latin typeface="Times New Roman"/>
                <a:ea typeface="Times New Roman"/>
              </a:rPr>
              <a:t>o racional o reflexivo. Estas voluntades se expresan en relaciones sociales o sociabilidad, las cuales pueden ser de dos tipos:</a:t>
            </a:r>
            <a:endParaRPr lang="es-ES" sz="2000" dirty="0">
              <a:latin typeface="Times New Roman"/>
              <a:ea typeface="Times New Roman"/>
            </a:endParaRPr>
          </a:p>
          <a:p>
            <a:pPr marL="342900" lvl="0" indent="-342900" algn="just">
              <a:lnSpc>
                <a:spcPct val="150000"/>
              </a:lnSpc>
              <a:spcAft>
                <a:spcPts val="0"/>
              </a:spcAft>
              <a:buFont typeface="Symbol"/>
              <a:buChar char=""/>
              <a:tabLst>
                <a:tab pos="457200" algn="l"/>
              </a:tabLst>
            </a:pPr>
            <a:r>
              <a:rPr lang="es-ES_tradnl" sz="2000" dirty="0">
                <a:latin typeface="Times New Roman"/>
                <a:ea typeface="Times New Roman"/>
              </a:rPr>
              <a:t>Comunidad: marcadas por las relaciones personales, la amistad, la costumbre, la </a:t>
            </a:r>
            <a:r>
              <a:rPr lang="es-ES_tradnl" sz="2000" dirty="0" smtClean="0">
                <a:latin typeface="Times New Roman"/>
                <a:ea typeface="Times New Roman"/>
              </a:rPr>
              <a:t>tradición, </a:t>
            </a:r>
            <a:r>
              <a:rPr lang="es-ES_tradnl" sz="2000" dirty="0">
                <a:latin typeface="Times New Roman"/>
                <a:ea typeface="Times New Roman"/>
              </a:rPr>
              <a:t>la fe.</a:t>
            </a:r>
            <a:endParaRPr lang="es-ES" sz="2000" dirty="0">
              <a:latin typeface="Times New Roman"/>
              <a:ea typeface="Times New Roman"/>
            </a:endParaRPr>
          </a:p>
          <a:p>
            <a:pPr marL="342900" lvl="0" indent="-342900" algn="just">
              <a:lnSpc>
                <a:spcPct val="150000"/>
              </a:lnSpc>
              <a:spcAft>
                <a:spcPts val="0"/>
              </a:spcAft>
              <a:buFont typeface="Symbol"/>
              <a:buChar char=""/>
              <a:tabLst>
                <a:tab pos="457200" algn="l"/>
              </a:tabLst>
            </a:pPr>
            <a:r>
              <a:rPr lang="es-ES_tradnl" sz="2000" dirty="0">
                <a:latin typeface="Times New Roman"/>
                <a:ea typeface="Times New Roman"/>
              </a:rPr>
              <a:t>Sociedad o </a:t>
            </a:r>
            <a:r>
              <a:rPr lang="es-ES_tradnl" sz="2000" dirty="0" smtClean="0">
                <a:latin typeface="Times New Roman"/>
                <a:ea typeface="Times New Roman"/>
              </a:rPr>
              <a:t>asociación: </a:t>
            </a:r>
            <a:r>
              <a:rPr lang="es-ES_tradnl" sz="2000" dirty="0">
                <a:latin typeface="Times New Roman"/>
                <a:ea typeface="Times New Roman"/>
              </a:rPr>
              <a:t>marcadas por la racionalidad, son artificiales, competitivas y contractuales.</a:t>
            </a:r>
            <a:endParaRPr lang="es-ES" sz="2000" dirty="0">
              <a:effectLst/>
              <a:latin typeface="Times New Roman"/>
              <a:ea typeface="Times New Roman"/>
            </a:endParaRPr>
          </a:p>
        </p:txBody>
      </p:sp>
    </p:spTree>
    <p:extLst>
      <p:ext uri="{BB962C8B-B14F-4D97-AF65-F5344CB8AC3E}">
        <p14:creationId xmlns:p14="http://schemas.microsoft.com/office/powerpoint/2010/main" val="21716992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5800" y="761999"/>
            <a:ext cx="7848600" cy="5115311"/>
          </a:xfrm>
          <a:prstGeom prst="rect">
            <a:avLst/>
          </a:prstGeom>
        </p:spPr>
        <p:txBody>
          <a:bodyPr wrap="square">
            <a:spAutoFit/>
          </a:bodyPr>
          <a:lstStyle/>
          <a:p>
            <a:pPr algn="just">
              <a:lnSpc>
                <a:spcPct val="150000"/>
              </a:lnSpc>
              <a:spcAft>
                <a:spcPts val="0"/>
              </a:spcAft>
            </a:pPr>
            <a:r>
              <a:rPr lang="es-ES_tradnl" sz="2000" dirty="0">
                <a:latin typeface="Times New Roman"/>
                <a:ea typeface="Times New Roman"/>
              </a:rPr>
              <a:t>Otro autor continuador de la </a:t>
            </a:r>
            <a:r>
              <a:rPr lang="es-ES_tradnl" sz="2000" dirty="0" smtClean="0">
                <a:latin typeface="Times New Roman"/>
                <a:ea typeface="Times New Roman"/>
              </a:rPr>
              <a:t>teorización sociológica </a:t>
            </a:r>
            <a:r>
              <a:rPr lang="es-ES_tradnl" sz="2000" dirty="0">
                <a:latin typeface="Times New Roman"/>
                <a:ea typeface="Times New Roman"/>
              </a:rPr>
              <a:t>como se ha mencionado fue </a:t>
            </a:r>
            <a:r>
              <a:rPr lang="es-ES_tradnl" sz="2000" dirty="0" err="1">
                <a:latin typeface="Times New Roman"/>
                <a:ea typeface="Times New Roman"/>
              </a:rPr>
              <a:t>Simmel</a:t>
            </a:r>
            <a:r>
              <a:rPr lang="es-ES_tradnl" sz="2000" dirty="0">
                <a:latin typeface="Times New Roman"/>
                <a:ea typeface="Times New Roman"/>
              </a:rPr>
              <a:t>, este autor tiene una obra vasta, y funda lo que el </a:t>
            </a:r>
            <a:r>
              <a:rPr lang="es-ES_tradnl" sz="2000" dirty="0" smtClean="0">
                <a:latin typeface="Times New Roman"/>
                <a:ea typeface="Times New Roman"/>
              </a:rPr>
              <a:t>denominó </a:t>
            </a:r>
            <a:r>
              <a:rPr lang="es-ES_tradnl" sz="2000" dirty="0">
                <a:latin typeface="Times New Roman"/>
                <a:ea typeface="Times New Roman"/>
              </a:rPr>
              <a:t>la escuela formalista en </a:t>
            </a:r>
            <a:r>
              <a:rPr lang="es-ES_tradnl" sz="2000" dirty="0" smtClean="0">
                <a:latin typeface="Times New Roman"/>
                <a:ea typeface="Times New Roman"/>
              </a:rPr>
              <a:t>sociología, </a:t>
            </a:r>
            <a:r>
              <a:rPr lang="es-ES_tradnl" sz="2000" dirty="0">
                <a:latin typeface="Times New Roman"/>
                <a:ea typeface="Times New Roman"/>
              </a:rPr>
              <a:t>cuyo </a:t>
            </a:r>
            <a:r>
              <a:rPr lang="es-ES_tradnl" sz="2000" dirty="0" smtClean="0">
                <a:latin typeface="Times New Roman"/>
                <a:ea typeface="Times New Roman"/>
              </a:rPr>
              <a:t>interés </a:t>
            </a:r>
            <a:r>
              <a:rPr lang="es-ES_tradnl" sz="2000" dirty="0">
                <a:latin typeface="Times New Roman"/>
                <a:ea typeface="Times New Roman"/>
              </a:rPr>
              <a:t>fundamental lo constituyen las formas </a:t>
            </a:r>
            <a:r>
              <a:rPr lang="es-ES_tradnl" sz="2000" dirty="0" smtClean="0">
                <a:latin typeface="Times New Roman"/>
                <a:ea typeface="Times New Roman"/>
              </a:rPr>
              <a:t>macro sociológicas </a:t>
            </a:r>
            <a:r>
              <a:rPr lang="es-ES_tradnl" sz="2000" dirty="0">
                <a:latin typeface="Times New Roman"/>
                <a:ea typeface="Times New Roman"/>
              </a:rPr>
              <a:t>de la </a:t>
            </a:r>
            <a:r>
              <a:rPr lang="es-ES_tradnl" sz="2000" dirty="0" smtClean="0">
                <a:latin typeface="Times New Roman"/>
                <a:ea typeface="Times New Roman"/>
              </a:rPr>
              <a:t>socialización, </a:t>
            </a:r>
            <a:r>
              <a:rPr lang="es-ES_tradnl" sz="2000" dirty="0">
                <a:latin typeface="Times New Roman"/>
                <a:ea typeface="Times New Roman"/>
              </a:rPr>
              <a:t>es decir, como se producen los procesos de </a:t>
            </a:r>
            <a:r>
              <a:rPr lang="es-ES_tradnl" sz="2000" dirty="0" smtClean="0">
                <a:latin typeface="Times New Roman"/>
                <a:ea typeface="Times New Roman"/>
              </a:rPr>
              <a:t>trasmisión </a:t>
            </a:r>
            <a:r>
              <a:rPr lang="es-ES_tradnl" sz="2000" dirty="0">
                <a:latin typeface="Times New Roman"/>
                <a:ea typeface="Times New Roman"/>
              </a:rPr>
              <a:t>de los contenidos</a:t>
            </a:r>
            <a:r>
              <a:rPr lang="es-ES_tradnl" sz="2000" dirty="0" smtClean="0">
                <a:latin typeface="Times New Roman"/>
                <a:ea typeface="Times New Roman"/>
              </a:rPr>
              <a:t>, no los </a:t>
            </a:r>
            <a:r>
              <a:rPr lang="es-ES_tradnl" sz="2000" dirty="0">
                <a:latin typeface="Times New Roman"/>
                <a:ea typeface="Times New Roman"/>
              </a:rPr>
              <a:t>contenidos en si mismos, las maneras de </a:t>
            </a:r>
            <a:r>
              <a:rPr lang="es-ES_tradnl" sz="2000" dirty="0" smtClean="0">
                <a:latin typeface="Times New Roman"/>
                <a:ea typeface="Times New Roman"/>
              </a:rPr>
              <a:t>actuación </a:t>
            </a:r>
            <a:r>
              <a:rPr lang="es-ES_tradnl" sz="2000" dirty="0">
                <a:latin typeface="Times New Roman"/>
                <a:ea typeface="Times New Roman"/>
              </a:rPr>
              <a:t>en conformidad con pautas establecidas. </a:t>
            </a:r>
            <a:endParaRPr lang="es-ES" sz="2000" dirty="0">
              <a:latin typeface="Times New Roman"/>
              <a:ea typeface="Times New Roman"/>
            </a:endParaRPr>
          </a:p>
          <a:p>
            <a:pPr algn="just">
              <a:lnSpc>
                <a:spcPct val="150000"/>
              </a:lnSpc>
              <a:spcAft>
                <a:spcPts val="0"/>
              </a:spcAft>
            </a:pPr>
            <a:r>
              <a:rPr lang="es-ES_tradnl" sz="2000" dirty="0" err="1">
                <a:latin typeface="Times New Roman"/>
                <a:ea typeface="Times New Roman"/>
              </a:rPr>
              <a:t>Simmel</a:t>
            </a:r>
            <a:r>
              <a:rPr lang="es-ES_tradnl" sz="2000" dirty="0">
                <a:latin typeface="Times New Roman"/>
                <a:ea typeface="Times New Roman"/>
              </a:rPr>
              <a:t> reconoce que estas maneras son solo visibles en la </a:t>
            </a:r>
            <a:r>
              <a:rPr lang="es-ES_tradnl" sz="2000" dirty="0" smtClean="0">
                <a:latin typeface="Times New Roman"/>
                <a:ea typeface="Times New Roman"/>
              </a:rPr>
              <a:t>interacción </a:t>
            </a:r>
            <a:r>
              <a:rPr lang="es-ES_tradnl" sz="2000" dirty="0">
                <a:latin typeface="Times New Roman"/>
                <a:ea typeface="Times New Roman"/>
              </a:rPr>
              <a:t>cara a cara o relaciones interpersonales, de </a:t>
            </a:r>
            <a:r>
              <a:rPr lang="es-ES_tradnl" sz="2000" dirty="0" smtClean="0">
                <a:latin typeface="Times New Roman"/>
                <a:ea typeface="Times New Roman"/>
              </a:rPr>
              <a:t>ahí </a:t>
            </a:r>
            <a:r>
              <a:rPr lang="es-ES_tradnl" sz="2000" dirty="0">
                <a:latin typeface="Times New Roman"/>
                <a:ea typeface="Times New Roman"/>
              </a:rPr>
              <a:t>que su obra se encamine al estudio de las acciones reciprocas, de </a:t>
            </a:r>
            <a:r>
              <a:rPr lang="es-ES_tradnl" sz="2000" dirty="0" smtClean="0">
                <a:latin typeface="Times New Roman"/>
                <a:ea typeface="Times New Roman"/>
              </a:rPr>
              <a:t>cómo se producen las actos de acción y reacción social, lo que lo lleva a ser un estudioso </a:t>
            </a:r>
            <a:r>
              <a:rPr lang="es-ES_tradnl" sz="2000" dirty="0">
                <a:latin typeface="Times New Roman"/>
                <a:ea typeface="Times New Roman"/>
              </a:rPr>
              <a:t>de la </a:t>
            </a:r>
            <a:r>
              <a:rPr lang="es-ES_tradnl" sz="2000" dirty="0" smtClean="0">
                <a:latin typeface="Times New Roman"/>
                <a:ea typeface="Times New Roman"/>
              </a:rPr>
              <a:t>micro sociología. </a:t>
            </a:r>
            <a:endParaRPr lang="es-ES" sz="2000" dirty="0">
              <a:effectLst/>
              <a:latin typeface="Times New Roman"/>
              <a:ea typeface="Times New Roman"/>
            </a:endParaRPr>
          </a:p>
        </p:txBody>
      </p:sp>
    </p:spTree>
    <p:extLst>
      <p:ext uri="{BB962C8B-B14F-4D97-AF65-F5344CB8AC3E}">
        <p14:creationId xmlns:p14="http://schemas.microsoft.com/office/powerpoint/2010/main" val="33752398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09600"/>
            <a:ext cx="7620000" cy="5078313"/>
          </a:xfrm>
          <a:prstGeom prst="rect">
            <a:avLst/>
          </a:prstGeom>
        </p:spPr>
        <p:txBody>
          <a:bodyPr wrap="square">
            <a:spAutoFit/>
          </a:bodyPr>
          <a:lstStyle/>
          <a:p>
            <a:pPr algn="just">
              <a:lnSpc>
                <a:spcPct val="150000"/>
              </a:lnSpc>
              <a:spcAft>
                <a:spcPts val="0"/>
              </a:spcAft>
            </a:pPr>
            <a:r>
              <a:rPr lang="es-ES" b="1" dirty="0">
                <a:latin typeface="Times New Roman"/>
                <a:ea typeface="Times New Roman"/>
              </a:rPr>
              <a:t>Toda la obra de Weber </a:t>
            </a:r>
            <a:r>
              <a:rPr lang="es-AR" b="1" dirty="0">
                <a:latin typeface="Times New Roman"/>
                <a:ea typeface="Times New Roman"/>
              </a:rPr>
              <a:t>tuvo una continuidad en el desarrollo teórico de la disciplina, al punto de que sus presupuestos se reflejaron en la obra de otros pensadores como:</a:t>
            </a:r>
            <a:endParaRPr lang="es-ES"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AR" b="1" dirty="0">
                <a:latin typeface="Times New Roman"/>
                <a:ea typeface="Times New Roman"/>
              </a:rPr>
              <a:t>Charles Wright Mills: en su </a:t>
            </a:r>
            <a:r>
              <a:rPr lang="es-AR" b="1" dirty="0" smtClean="0">
                <a:latin typeface="Times New Roman"/>
                <a:ea typeface="Times New Roman"/>
              </a:rPr>
              <a:t>concepción </a:t>
            </a:r>
            <a:r>
              <a:rPr lang="es-AR" b="1" dirty="0">
                <a:latin typeface="Times New Roman"/>
                <a:ea typeface="Times New Roman"/>
              </a:rPr>
              <a:t>sobre las clases sociales y las </a:t>
            </a:r>
            <a:r>
              <a:rPr lang="es-AR" b="1" dirty="0" smtClean="0">
                <a:latin typeface="Times New Roman"/>
                <a:ea typeface="Times New Roman"/>
              </a:rPr>
              <a:t>élites </a:t>
            </a:r>
            <a:r>
              <a:rPr lang="es-AR" b="1" dirty="0">
                <a:latin typeface="Times New Roman"/>
                <a:ea typeface="Times New Roman"/>
              </a:rPr>
              <a:t>en el poder</a:t>
            </a:r>
            <a:endParaRPr lang="es-ES"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AR" b="1" dirty="0">
                <a:latin typeface="Times New Roman"/>
                <a:ea typeface="Times New Roman"/>
              </a:rPr>
              <a:t>Escuela de Frankfurt: </a:t>
            </a:r>
            <a:r>
              <a:rPr lang="es-AR" b="1" dirty="0" smtClean="0">
                <a:latin typeface="Times New Roman"/>
                <a:ea typeface="Times New Roman"/>
              </a:rPr>
              <a:t>teoría </a:t>
            </a:r>
            <a:r>
              <a:rPr lang="es-AR" b="1" dirty="0">
                <a:latin typeface="Times New Roman"/>
                <a:ea typeface="Times New Roman"/>
              </a:rPr>
              <a:t>sobre la burocracia y la influencia de la cultura y las ideas en la vida social</a:t>
            </a:r>
            <a:endParaRPr lang="es-ES"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AR" b="1" dirty="0">
                <a:latin typeface="Times New Roman"/>
                <a:ea typeface="Times New Roman"/>
              </a:rPr>
              <a:t>Robert </a:t>
            </a:r>
            <a:r>
              <a:rPr lang="es-AR" b="1" dirty="0" err="1">
                <a:latin typeface="Times New Roman"/>
                <a:ea typeface="Times New Roman"/>
              </a:rPr>
              <a:t>Mitchels</a:t>
            </a:r>
            <a:r>
              <a:rPr lang="es-AR" b="1" dirty="0">
                <a:latin typeface="Times New Roman"/>
                <a:ea typeface="Times New Roman"/>
              </a:rPr>
              <a:t> y Ralph </a:t>
            </a:r>
            <a:r>
              <a:rPr lang="es-AR" b="1" dirty="0" err="1">
                <a:latin typeface="Times New Roman"/>
                <a:ea typeface="Times New Roman"/>
              </a:rPr>
              <a:t>Dahrendorf</a:t>
            </a:r>
            <a:r>
              <a:rPr lang="es-AR" b="1" dirty="0">
                <a:latin typeface="Times New Roman"/>
                <a:ea typeface="Times New Roman"/>
              </a:rPr>
              <a:t> </a:t>
            </a:r>
            <a:r>
              <a:rPr lang="es-AR" b="1" dirty="0" smtClean="0">
                <a:latin typeface="Times New Roman"/>
                <a:ea typeface="Times New Roman"/>
              </a:rPr>
              <a:t>(teorías </a:t>
            </a:r>
            <a:r>
              <a:rPr lang="es-AR" b="1" dirty="0">
                <a:latin typeface="Times New Roman"/>
                <a:ea typeface="Times New Roman"/>
              </a:rPr>
              <a:t>sobre el conflicto </a:t>
            </a:r>
            <a:r>
              <a:rPr lang="es-AR" b="1" dirty="0" smtClean="0">
                <a:latin typeface="Times New Roman"/>
                <a:ea typeface="Times New Roman"/>
              </a:rPr>
              <a:t>político </a:t>
            </a:r>
            <a:r>
              <a:rPr lang="es-AR" b="1" dirty="0">
                <a:latin typeface="Times New Roman"/>
                <a:ea typeface="Times New Roman"/>
              </a:rPr>
              <a:t>y social respectivamente</a:t>
            </a:r>
            <a:endParaRPr lang="es-ES"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AR" b="1" dirty="0" err="1">
                <a:latin typeface="Times New Roman"/>
                <a:ea typeface="Times New Roman"/>
              </a:rPr>
              <a:t>Talcott</a:t>
            </a:r>
            <a:r>
              <a:rPr lang="es-AR" b="1" dirty="0">
                <a:latin typeface="Times New Roman"/>
                <a:ea typeface="Times New Roman"/>
              </a:rPr>
              <a:t> Parsons: </a:t>
            </a:r>
            <a:r>
              <a:rPr lang="es-AR" b="1" dirty="0" smtClean="0">
                <a:latin typeface="Times New Roman"/>
                <a:ea typeface="Times New Roman"/>
              </a:rPr>
              <a:t>teoría </a:t>
            </a:r>
            <a:r>
              <a:rPr lang="es-AR" b="1" dirty="0">
                <a:latin typeface="Times New Roman"/>
                <a:ea typeface="Times New Roman"/>
              </a:rPr>
              <a:t>de la </a:t>
            </a:r>
            <a:r>
              <a:rPr lang="es-AR" b="1" dirty="0" smtClean="0">
                <a:latin typeface="Times New Roman"/>
                <a:ea typeface="Times New Roman"/>
              </a:rPr>
              <a:t>acción </a:t>
            </a:r>
            <a:r>
              <a:rPr lang="es-AR" b="1" dirty="0">
                <a:latin typeface="Times New Roman"/>
                <a:ea typeface="Times New Roman"/>
              </a:rPr>
              <a:t>social</a:t>
            </a:r>
            <a:endParaRPr lang="es-ES" dirty="0">
              <a:latin typeface="Times New Roman"/>
              <a:ea typeface="Times New Roman"/>
            </a:endParaRPr>
          </a:p>
          <a:p>
            <a:pPr marL="342900" lvl="0" indent="-342900" algn="just">
              <a:lnSpc>
                <a:spcPct val="150000"/>
              </a:lnSpc>
              <a:spcAft>
                <a:spcPts val="0"/>
              </a:spcAft>
              <a:buFont typeface="+mj-lt"/>
              <a:buAutoNum type="arabicPeriod"/>
              <a:tabLst>
                <a:tab pos="457200" algn="l"/>
              </a:tabLst>
            </a:pPr>
            <a:r>
              <a:rPr lang="es-AR" b="1" dirty="0">
                <a:latin typeface="Times New Roman"/>
                <a:ea typeface="Times New Roman"/>
              </a:rPr>
              <a:t>Gino </a:t>
            </a:r>
            <a:r>
              <a:rPr lang="es-AR" b="1" dirty="0" err="1">
                <a:latin typeface="Times New Roman"/>
                <a:ea typeface="Times New Roman"/>
              </a:rPr>
              <a:t>Germani</a:t>
            </a:r>
            <a:r>
              <a:rPr lang="es-AR" b="1" dirty="0">
                <a:latin typeface="Times New Roman"/>
                <a:ea typeface="Times New Roman"/>
              </a:rPr>
              <a:t>: </a:t>
            </a:r>
            <a:r>
              <a:rPr lang="es-AR" b="1" dirty="0" smtClean="0">
                <a:latin typeface="Times New Roman"/>
                <a:ea typeface="Times New Roman"/>
              </a:rPr>
              <a:t>teoría </a:t>
            </a:r>
            <a:r>
              <a:rPr lang="es-AR" b="1" dirty="0">
                <a:latin typeface="Times New Roman"/>
                <a:ea typeface="Times New Roman"/>
              </a:rPr>
              <a:t>de la </a:t>
            </a:r>
            <a:r>
              <a:rPr lang="es-AR" b="1" dirty="0" smtClean="0">
                <a:latin typeface="Times New Roman"/>
                <a:ea typeface="Times New Roman"/>
              </a:rPr>
              <a:t>modernización</a:t>
            </a:r>
            <a:endParaRPr lang="es-ES" dirty="0">
              <a:latin typeface="Times New Roman"/>
              <a:ea typeface="Times New Roman"/>
            </a:endParaRPr>
          </a:p>
          <a:p>
            <a:pPr algn="just">
              <a:lnSpc>
                <a:spcPct val="150000"/>
              </a:lnSpc>
              <a:spcAft>
                <a:spcPts val="0"/>
              </a:spcAft>
            </a:pPr>
            <a:r>
              <a:rPr lang="es-ES_tradnl" b="1" dirty="0">
                <a:latin typeface="Times New Roman"/>
                <a:ea typeface="Times New Roman"/>
              </a:rPr>
              <a:t> </a:t>
            </a:r>
            <a:endParaRPr lang="es-ES" dirty="0">
              <a:effectLst/>
              <a:latin typeface="Times New Roman"/>
              <a:ea typeface="Times New Roman"/>
            </a:endParaRPr>
          </a:p>
        </p:txBody>
      </p:sp>
    </p:spTree>
    <p:extLst>
      <p:ext uri="{BB962C8B-B14F-4D97-AF65-F5344CB8AC3E}">
        <p14:creationId xmlns:p14="http://schemas.microsoft.com/office/powerpoint/2010/main" val="17379702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800"/>
            <a:ext cx="7848600" cy="4561313"/>
          </a:xfrm>
          <a:prstGeom prst="rect">
            <a:avLst/>
          </a:prstGeom>
        </p:spPr>
        <p:txBody>
          <a:bodyPr wrap="square">
            <a:spAutoFit/>
          </a:bodyPr>
          <a:lstStyle/>
          <a:p>
            <a:pPr algn="just">
              <a:lnSpc>
                <a:spcPct val="150000"/>
              </a:lnSpc>
              <a:spcAft>
                <a:spcPts val="0"/>
              </a:spcAft>
            </a:pPr>
            <a:r>
              <a:rPr lang="es-ES_tradnl" dirty="0">
                <a:latin typeface="Times New Roman"/>
                <a:ea typeface="Times New Roman"/>
              </a:rPr>
              <a:t>Weber nació en 1864 en Alemania.  Estudió leyes e historia. En 1889 </a:t>
            </a:r>
            <a:r>
              <a:rPr lang="es-ES_tradnl" dirty="0" smtClean="0">
                <a:latin typeface="Times New Roman"/>
                <a:ea typeface="Times New Roman"/>
              </a:rPr>
              <a:t>culminó </a:t>
            </a:r>
            <a:r>
              <a:rPr lang="es-ES_tradnl" dirty="0">
                <a:latin typeface="Times New Roman"/>
                <a:ea typeface="Times New Roman"/>
              </a:rPr>
              <a:t>sus estudios de doctorado. Fue profesor de </a:t>
            </a:r>
            <a:r>
              <a:rPr lang="es-ES_tradnl" dirty="0" smtClean="0">
                <a:latin typeface="Times New Roman"/>
                <a:ea typeface="Times New Roman"/>
              </a:rPr>
              <a:t>economía </a:t>
            </a:r>
            <a:r>
              <a:rPr lang="es-ES_tradnl" dirty="0">
                <a:latin typeface="Times New Roman"/>
                <a:ea typeface="Times New Roman"/>
              </a:rPr>
              <a:t>en varias universidades alemanas</a:t>
            </a:r>
            <a:r>
              <a:rPr lang="es-ES_tradnl" b="1" dirty="0">
                <a:latin typeface="Times New Roman"/>
                <a:ea typeface="Times New Roman"/>
              </a:rPr>
              <a:t>. </a:t>
            </a:r>
            <a:r>
              <a:rPr lang="es-ES_tradnl" sz="2000" dirty="0">
                <a:latin typeface="Times New Roman"/>
                <a:ea typeface="Times New Roman"/>
              </a:rPr>
              <a:t>En 1905 escribe La </a:t>
            </a:r>
            <a:r>
              <a:rPr lang="es-ES_tradnl" sz="2000" dirty="0" smtClean="0">
                <a:latin typeface="Times New Roman"/>
                <a:ea typeface="Times New Roman"/>
              </a:rPr>
              <a:t>ética </a:t>
            </a:r>
            <a:r>
              <a:rPr lang="es-ES_tradnl" sz="2000" dirty="0">
                <a:latin typeface="Times New Roman"/>
                <a:ea typeface="Times New Roman"/>
              </a:rPr>
              <a:t>protestante y el </a:t>
            </a:r>
            <a:r>
              <a:rPr lang="es-ES_tradnl" sz="2000" dirty="0" smtClean="0">
                <a:latin typeface="Times New Roman"/>
                <a:ea typeface="Times New Roman"/>
              </a:rPr>
              <a:t>espíritu </a:t>
            </a:r>
            <a:r>
              <a:rPr lang="es-ES_tradnl" sz="2000" dirty="0">
                <a:latin typeface="Times New Roman"/>
                <a:ea typeface="Times New Roman"/>
              </a:rPr>
              <a:t>del capitalismo. En 1909 </a:t>
            </a:r>
            <a:r>
              <a:rPr lang="es-ES_tradnl" sz="2000" dirty="0" smtClean="0">
                <a:latin typeface="Times New Roman"/>
                <a:ea typeface="Times New Roman"/>
              </a:rPr>
              <a:t>contribuyó </a:t>
            </a:r>
            <a:r>
              <a:rPr lang="es-ES_tradnl" sz="2000" dirty="0">
                <a:latin typeface="Times New Roman"/>
                <a:ea typeface="Times New Roman"/>
              </a:rPr>
              <a:t>a  la Asociación Sociológica Alemana. En 1919, escribe La ciencia como </a:t>
            </a:r>
            <a:r>
              <a:rPr lang="es-ES_tradnl" sz="2000" dirty="0" smtClean="0">
                <a:latin typeface="Times New Roman"/>
                <a:ea typeface="Times New Roman"/>
              </a:rPr>
              <a:t>vocación. </a:t>
            </a:r>
            <a:r>
              <a:rPr lang="es-ES_tradnl" sz="2000" dirty="0">
                <a:latin typeface="Times New Roman"/>
                <a:ea typeface="Times New Roman"/>
              </a:rPr>
              <a:t>Entre 1915 y 1919, realiza estudios acerca de las religiones </a:t>
            </a:r>
            <a:r>
              <a:rPr lang="es-ES_tradnl" sz="2000" dirty="0" smtClean="0">
                <a:latin typeface="Times New Roman"/>
                <a:ea typeface="Times New Roman"/>
              </a:rPr>
              <a:t>asiáticas. </a:t>
            </a:r>
            <a:endParaRPr lang="es-ES" sz="2000" dirty="0">
              <a:latin typeface="Times New Roman"/>
              <a:ea typeface="Times New Roman"/>
            </a:endParaRPr>
          </a:p>
          <a:p>
            <a:pPr algn="just">
              <a:lnSpc>
                <a:spcPct val="150000"/>
              </a:lnSpc>
              <a:spcAft>
                <a:spcPts val="0"/>
              </a:spcAft>
            </a:pPr>
            <a:r>
              <a:rPr lang="es-ES_tradnl" sz="2000" dirty="0">
                <a:latin typeface="Times New Roman"/>
                <a:ea typeface="Times New Roman"/>
              </a:rPr>
              <a:t> Durante la guerra criticó mucho de sus aspectos, incluyendo la política bélica de Alemania. Era un liberal, nacionalista, reformista. Al finalizar la guerra intervino y fue protagonista de la Paz de Versalles. Fallece en 1920, y en 1922, su esposa publica </a:t>
            </a:r>
            <a:r>
              <a:rPr lang="es-ES_tradnl" sz="2000" dirty="0" smtClean="0">
                <a:latin typeface="Times New Roman"/>
                <a:ea typeface="Times New Roman"/>
              </a:rPr>
              <a:t>Economía </a:t>
            </a:r>
            <a:r>
              <a:rPr lang="es-ES_tradnl" sz="2000" dirty="0">
                <a:latin typeface="Times New Roman"/>
                <a:ea typeface="Times New Roman"/>
              </a:rPr>
              <a:t>y Sociedad.</a:t>
            </a:r>
            <a:endParaRPr lang="es-ES" sz="2000" dirty="0">
              <a:effectLst/>
              <a:latin typeface="Times New Roman"/>
              <a:ea typeface="Times New Roman"/>
            </a:endParaRPr>
          </a:p>
        </p:txBody>
      </p:sp>
    </p:spTree>
    <p:extLst>
      <p:ext uri="{BB962C8B-B14F-4D97-AF65-F5344CB8AC3E}">
        <p14:creationId xmlns:p14="http://schemas.microsoft.com/office/powerpoint/2010/main" val="1643713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1600200"/>
            <a:ext cx="6858000" cy="3730317"/>
          </a:xfrm>
          <a:prstGeom prst="rect">
            <a:avLst/>
          </a:prstGeom>
        </p:spPr>
        <p:txBody>
          <a:bodyPr wrap="square">
            <a:spAutoFit/>
          </a:bodyPr>
          <a:lstStyle/>
          <a:p>
            <a:pPr algn="just">
              <a:lnSpc>
                <a:spcPct val="150000"/>
              </a:lnSpc>
              <a:spcAft>
                <a:spcPts val="0"/>
              </a:spcAft>
            </a:pPr>
            <a:r>
              <a:rPr lang="es-ES_tradnl" sz="2000" b="1" dirty="0">
                <a:latin typeface="Times New Roman"/>
                <a:ea typeface="Times New Roman"/>
              </a:rPr>
              <a:t>Al igual que Durkheim la obra de Weber es fundacional en </a:t>
            </a:r>
            <a:r>
              <a:rPr lang="es-ES_tradnl" sz="2000" b="1" dirty="0" smtClean="0">
                <a:latin typeface="Times New Roman"/>
                <a:ea typeface="Times New Roman"/>
              </a:rPr>
              <a:t>relación </a:t>
            </a:r>
            <a:r>
              <a:rPr lang="es-ES_tradnl" sz="2000" b="1" dirty="0">
                <a:latin typeface="Times New Roman"/>
                <a:ea typeface="Times New Roman"/>
              </a:rPr>
              <a:t>a su amplitud por la gran cantidad de </a:t>
            </a:r>
            <a:r>
              <a:rPr lang="es-ES_tradnl" sz="2000" b="1" dirty="0" smtClean="0">
                <a:latin typeface="Times New Roman"/>
                <a:ea typeface="Times New Roman"/>
              </a:rPr>
              <a:t>temáticas </a:t>
            </a:r>
            <a:r>
              <a:rPr lang="es-ES_tradnl" sz="2000" b="1" dirty="0">
                <a:latin typeface="Times New Roman"/>
                <a:ea typeface="Times New Roman"/>
              </a:rPr>
              <a:t>que </a:t>
            </a:r>
            <a:r>
              <a:rPr lang="es-ES_tradnl" sz="2000" b="1" dirty="0" smtClean="0">
                <a:latin typeface="Times New Roman"/>
                <a:ea typeface="Times New Roman"/>
              </a:rPr>
              <a:t>abordó, </a:t>
            </a:r>
            <a:r>
              <a:rPr lang="es-ES_tradnl" sz="2000" b="1" dirty="0">
                <a:latin typeface="Times New Roman"/>
                <a:ea typeface="Times New Roman"/>
              </a:rPr>
              <a:t>en ese sentido puede considerársele el iniciador de estudios nuevos sobre nociones tan </a:t>
            </a:r>
            <a:r>
              <a:rPr lang="es-ES_tradnl" sz="2000" b="1" dirty="0" smtClean="0">
                <a:latin typeface="Times New Roman"/>
                <a:ea typeface="Times New Roman"/>
              </a:rPr>
              <a:t> fundamentales </a:t>
            </a:r>
            <a:r>
              <a:rPr lang="es-ES_tradnl" sz="2000" b="1" dirty="0">
                <a:latin typeface="Times New Roman"/>
                <a:ea typeface="Times New Roman"/>
              </a:rPr>
              <a:t>como las de burocracia, vida urbana, legitimidad, carisma, etc. Sus postulados sobre las relaciones política - moral, religión - ciencia,  religión - economía, arte – técnica, ciencia – moral, aún son muy importantes</a:t>
            </a:r>
            <a:r>
              <a:rPr lang="es-ES_tradnl" sz="2000" dirty="0">
                <a:latin typeface="Times New Roman"/>
                <a:ea typeface="Times New Roman"/>
              </a:rPr>
              <a:t>.</a:t>
            </a:r>
            <a:endParaRPr lang="es-ES" sz="2000" dirty="0">
              <a:effectLst/>
              <a:latin typeface="Times New Roman"/>
              <a:ea typeface="Times New Roman"/>
            </a:endParaRPr>
          </a:p>
        </p:txBody>
      </p:sp>
    </p:spTree>
    <p:extLst>
      <p:ext uri="{BB962C8B-B14F-4D97-AF65-F5344CB8AC3E}">
        <p14:creationId xmlns:p14="http://schemas.microsoft.com/office/powerpoint/2010/main" val="15143964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685800"/>
            <a:ext cx="7467600" cy="4662815"/>
          </a:xfrm>
          <a:prstGeom prst="rect">
            <a:avLst/>
          </a:prstGeom>
        </p:spPr>
        <p:txBody>
          <a:bodyPr wrap="square">
            <a:spAutoFit/>
          </a:bodyPr>
          <a:lstStyle/>
          <a:p>
            <a:pPr algn="just">
              <a:lnSpc>
                <a:spcPct val="150000"/>
              </a:lnSpc>
              <a:spcAft>
                <a:spcPts val="0"/>
              </a:spcAft>
            </a:pPr>
            <a:r>
              <a:rPr lang="es-ES_tradnl" dirty="0">
                <a:latin typeface="Times New Roman"/>
                <a:ea typeface="Times New Roman"/>
              </a:rPr>
              <a:t>El centro de toda su  propuesta </a:t>
            </a:r>
            <a:r>
              <a:rPr lang="es-ES_tradnl" dirty="0" smtClean="0">
                <a:latin typeface="Times New Roman"/>
                <a:ea typeface="Times New Roman"/>
              </a:rPr>
              <a:t>teórica </a:t>
            </a:r>
            <a:r>
              <a:rPr lang="es-ES_tradnl" dirty="0">
                <a:latin typeface="Times New Roman"/>
                <a:ea typeface="Times New Roman"/>
              </a:rPr>
              <a:t>lo constituye el </a:t>
            </a:r>
            <a:r>
              <a:rPr lang="es-ES_tradnl" dirty="0" smtClean="0">
                <a:latin typeface="Times New Roman"/>
                <a:ea typeface="Times New Roman"/>
              </a:rPr>
              <a:t>concepto </a:t>
            </a:r>
            <a:r>
              <a:rPr lang="es-ES_tradnl" dirty="0">
                <a:latin typeface="Times New Roman"/>
                <a:ea typeface="Times New Roman"/>
              </a:rPr>
              <a:t>de </a:t>
            </a:r>
            <a:r>
              <a:rPr lang="es-ES_tradnl" dirty="0" smtClean="0">
                <a:latin typeface="Times New Roman"/>
                <a:ea typeface="Times New Roman"/>
              </a:rPr>
              <a:t>acción </a:t>
            </a:r>
            <a:r>
              <a:rPr lang="es-ES_tradnl" dirty="0">
                <a:latin typeface="Times New Roman"/>
                <a:ea typeface="Times New Roman"/>
              </a:rPr>
              <a:t>social, la realidad social es el reino de la acción social</a:t>
            </a:r>
            <a:r>
              <a:rPr lang="es-ES_tradnl" b="1" dirty="0">
                <a:latin typeface="Times New Roman"/>
                <a:ea typeface="Times New Roman"/>
              </a:rPr>
              <a:t>. </a:t>
            </a:r>
            <a:endParaRPr lang="es-ES" dirty="0">
              <a:latin typeface="Times New Roman"/>
              <a:ea typeface="Times New Roman"/>
            </a:endParaRPr>
          </a:p>
          <a:p>
            <a:pPr algn="just">
              <a:lnSpc>
                <a:spcPct val="150000"/>
              </a:lnSpc>
              <a:spcAft>
                <a:spcPts val="0"/>
              </a:spcAft>
            </a:pPr>
            <a:r>
              <a:rPr lang="es-ES_tradnl" b="1" dirty="0">
                <a:latin typeface="Times New Roman"/>
                <a:ea typeface="Times New Roman"/>
              </a:rPr>
              <a:t>Acción social es la conducta humana que siempre tienen un sentido subjetivo. Un sentido referido a  la conducta de otros, ya sean pasadas, presentes o futuras. </a:t>
            </a:r>
            <a:endParaRPr lang="es-ES" dirty="0">
              <a:latin typeface="Times New Roman"/>
              <a:ea typeface="Times New Roman"/>
            </a:endParaRPr>
          </a:p>
          <a:p>
            <a:pPr algn="just">
              <a:lnSpc>
                <a:spcPct val="150000"/>
              </a:lnSpc>
              <a:spcAft>
                <a:spcPts val="0"/>
              </a:spcAft>
            </a:pPr>
            <a:r>
              <a:rPr lang="es-ES_tradnl" dirty="0">
                <a:latin typeface="Times New Roman"/>
                <a:ea typeface="Times New Roman"/>
              </a:rPr>
              <a:t>Actuar socialmente es tomar parte en un contexto convencional de instituciones, costumbres, reglas y  leyes, todas creadas por los hombres con ciertos fines y fijarse una meta que justifique su actividad y apelar a valores o ideales como motivación de esa actividad, otorgándole a la acción un sentido, subjetivamente dirigido. Esto </a:t>
            </a:r>
            <a:r>
              <a:rPr lang="es-ES_tradnl" dirty="0" smtClean="0">
                <a:latin typeface="Times New Roman"/>
                <a:ea typeface="Times New Roman"/>
              </a:rPr>
              <a:t>posibilitaría </a:t>
            </a:r>
            <a:r>
              <a:rPr lang="es-ES_tradnl" dirty="0">
                <a:latin typeface="Times New Roman"/>
                <a:ea typeface="Times New Roman"/>
              </a:rPr>
              <a:t>solo un tipo de </a:t>
            </a:r>
            <a:r>
              <a:rPr lang="es-ES_tradnl" dirty="0" smtClean="0">
                <a:latin typeface="Times New Roman"/>
                <a:ea typeface="Times New Roman"/>
              </a:rPr>
              <a:t>análisis </a:t>
            </a:r>
            <a:r>
              <a:rPr lang="es-ES_tradnl" dirty="0">
                <a:latin typeface="Times New Roman"/>
                <a:ea typeface="Times New Roman"/>
              </a:rPr>
              <a:t>comprensivo nunca explicativo. </a:t>
            </a:r>
            <a:endParaRPr lang="es-ES" dirty="0">
              <a:effectLst/>
              <a:latin typeface="Times New Roman"/>
              <a:ea typeface="Times New Roman"/>
            </a:endParaRPr>
          </a:p>
        </p:txBody>
      </p:sp>
    </p:spTree>
    <p:extLst>
      <p:ext uri="{BB962C8B-B14F-4D97-AF65-F5344CB8AC3E}">
        <p14:creationId xmlns:p14="http://schemas.microsoft.com/office/powerpoint/2010/main" val="1330338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20000" cy="1477328"/>
          </a:xfrm>
          <a:prstGeom prst="rect">
            <a:avLst/>
          </a:prstGeom>
        </p:spPr>
        <p:txBody>
          <a:bodyPr wrap="square">
            <a:spAutoFit/>
          </a:bodyPr>
          <a:lstStyle/>
          <a:p>
            <a:pPr algn="just">
              <a:spcAft>
                <a:spcPts val="0"/>
              </a:spcAft>
            </a:pPr>
            <a:r>
              <a:rPr lang="es-ES_tradnl" b="1" dirty="0" smtClean="0">
                <a:latin typeface="Times New Roman"/>
                <a:ea typeface="Times New Roman"/>
              </a:rPr>
              <a:t>La </a:t>
            </a:r>
            <a:r>
              <a:rPr lang="es-ES_tradnl" b="1" dirty="0">
                <a:latin typeface="Times New Roman"/>
                <a:ea typeface="Times New Roman"/>
              </a:rPr>
              <a:t>acción humana se basa en la voluntad, en una capacidad para la anticipación o la resistencia, que nos hace trascender las simples condiciones materiales. El hombre no actúa meramente por un estímulo mecánico sino porque tiene una motivación, quiere obtener algo.</a:t>
            </a:r>
            <a:endParaRPr lang="es-ES" dirty="0">
              <a:latin typeface="Times New Roman"/>
              <a:ea typeface="Times New Roman"/>
            </a:endParaRPr>
          </a:p>
          <a:p>
            <a:pPr algn="just"/>
            <a:endParaRPr lang="en-US" b="1" dirty="0">
              <a:latin typeface="Times New Roman"/>
              <a:ea typeface="Times New Roman"/>
            </a:endParaRPr>
          </a:p>
        </p:txBody>
      </p:sp>
      <p:sp>
        <p:nvSpPr>
          <p:cNvPr id="3" name="2 Rectángulo"/>
          <p:cNvSpPr/>
          <p:nvPr/>
        </p:nvSpPr>
        <p:spPr>
          <a:xfrm>
            <a:off x="762000" y="2057400"/>
            <a:ext cx="7848600" cy="3831818"/>
          </a:xfrm>
          <a:prstGeom prst="rect">
            <a:avLst/>
          </a:prstGeom>
        </p:spPr>
        <p:txBody>
          <a:bodyPr wrap="square">
            <a:spAutoFit/>
          </a:bodyPr>
          <a:lstStyle/>
          <a:p>
            <a:pPr algn="just">
              <a:lnSpc>
                <a:spcPct val="150000"/>
              </a:lnSpc>
              <a:spcAft>
                <a:spcPts val="0"/>
              </a:spcAft>
            </a:pPr>
            <a:r>
              <a:rPr lang="es-ES_tradnl" b="1" u="sng" dirty="0">
                <a:latin typeface="Times New Roman"/>
                <a:ea typeface="Times New Roman"/>
              </a:rPr>
              <a:t>Acción social: </a:t>
            </a:r>
            <a:endParaRPr lang="es-ES" dirty="0">
              <a:latin typeface="Times New Roman"/>
              <a:ea typeface="Times New Roman"/>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Comportamiento humano al que su agente o agentes le dan un sentido subjetivo.</a:t>
            </a:r>
            <a:endParaRPr lang="es-ES" dirty="0">
              <a:latin typeface="Times New Roman"/>
              <a:ea typeface="Times New Roman"/>
              <a:cs typeface="Symbol"/>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Acción dirigida por los agentes con referencia al comportamiento de otros, con miras a la orientación consecuente de su desarrollo.</a:t>
            </a:r>
            <a:endParaRPr lang="es-ES" dirty="0">
              <a:latin typeface="Times New Roman"/>
              <a:ea typeface="Times New Roman"/>
              <a:cs typeface="Symbol"/>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Puede realizarse para reparar o mantener actos del pasado, puede ser una réplica a un ataque o una reacción y puede ser una anticipación del futuro, un proyecto.</a:t>
            </a:r>
            <a:endParaRPr lang="es-ES" dirty="0">
              <a:latin typeface="Times New Roman"/>
              <a:ea typeface="Times New Roman"/>
              <a:cs typeface="Symbol"/>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Puede estar dirigida a otro u otros.</a:t>
            </a:r>
            <a:endParaRPr lang="es-ES" dirty="0">
              <a:effectLst/>
              <a:latin typeface="Times New Roman"/>
              <a:ea typeface="Times New Roman"/>
              <a:cs typeface="Symbol"/>
            </a:endParaRPr>
          </a:p>
        </p:txBody>
      </p:sp>
    </p:spTree>
    <p:extLst>
      <p:ext uri="{BB962C8B-B14F-4D97-AF65-F5344CB8AC3E}">
        <p14:creationId xmlns:p14="http://schemas.microsoft.com/office/powerpoint/2010/main" val="3435698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467600" cy="5909310"/>
          </a:xfrm>
          <a:prstGeom prst="rect">
            <a:avLst/>
          </a:prstGeom>
        </p:spPr>
        <p:txBody>
          <a:bodyPr wrap="square">
            <a:spAutoFit/>
          </a:bodyPr>
          <a:lstStyle/>
          <a:p>
            <a:pPr algn="just">
              <a:lnSpc>
                <a:spcPct val="150000"/>
              </a:lnSpc>
              <a:spcAft>
                <a:spcPts val="0"/>
              </a:spcAft>
            </a:pPr>
            <a:r>
              <a:rPr lang="es-AR" b="1" dirty="0" smtClean="0">
                <a:latin typeface="Times New Roman"/>
                <a:ea typeface="Times New Roman"/>
              </a:rPr>
              <a:t>Enfoques principales dentro de la Teoría Sociológica Clásica.</a:t>
            </a:r>
          </a:p>
          <a:p>
            <a:pPr algn="just">
              <a:lnSpc>
                <a:spcPct val="150000"/>
              </a:lnSpc>
              <a:spcAft>
                <a:spcPts val="0"/>
              </a:spcAft>
            </a:pPr>
            <a:r>
              <a:rPr lang="es-AR" dirty="0" smtClean="0">
                <a:latin typeface="Times New Roman"/>
                <a:ea typeface="Times New Roman"/>
              </a:rPr>
              <a:t>Con  </a:t>
            </a:r>
            <a:r>
              <a:rPr lang="es-AR" dirty="0">
                <a:latin typeface="Times New Roman"/>
                <a:ea typeface="Times New Roman"/>
              </a:rPr>
              <a:t>la obra de Saint- Simón y Augusto </a:t>
            </a:r>
            <a:r>
              <a:rPr lang="es-AR" dirty="0" smtClean="0">
                <a:latin typeface="Times New Roman"/>
                <a:ea typeface="Times New Roman"/>
              </a:rPr>
              <a:t>Comte, se consolida </a:t>
            </a:r>
            <a:r>
              <a:rPr lang="es-AR" dirty="0">
                <a:latin typeface="Times New Roman"/>
                <a:ea typeface="Times New Roman"/>
              </a:rPr>
              <a:t>el programa de la sociología como forma de reflexión secularizada de la filosofía social existente y  la primera corriente o paradigma sociológico: el positivismo</a:t>
            </a:r>
            <a:r>
              <a:rPr lang="es-AR" dirty="0" smtClean="0">
                <a:latin typeface="Times New Roman"/>
                <a:ea typeface="Times New Roman"/>
              </a:rPr>
              <a:t>.</a:t>
            </a:r>
          </a:p>
          <a:p>
            <a:pPr algn="just">
              <a:lnSpc>
                <a:spcPct val="150000"/>
              </a:lnSpc>
              <a:spcAft>
                <a:spcPts val="0"/>
              </a:spcAft>
            </a:pPr>
            <a:r>
              <a:rPr lang="es-AR" b="1" dirty="0" smtClean="0">
                <a:latin typeface="Times New Roman"/>
                <a:ea typeface="Times New Roman"/>
              </a:rPr>
              <a:t>Primera línea de análisis.</a:t>
            </a:r>
          </a:p>
          <a:p>
            <a:pPr algn="just">
              <a:lnSpc>
                <a:spcPct val="150000"/>
              </a:lnSpc>
              <a:spcAft>
                <a:spcPts val="0"/>
              </a:spcAft>
            </a:pPr>
            <a:r>
              <a:rPr lang="es-AR" dirty="0" smtClean="0">
                <a:latin typeface="Times New Roman"/>
                <a:ea typeface="Times New Roman"/>
              </a:rPr>
              <a:t>POSITIVISMO se constituye </a:t>
            </a:r>
            <a:r>
              <a:rPr lang="es-AR" dirty="0">
                <a:latin typeface="Times New Roman"/>
                <a:ea typeface="Times New Roman"/>
              </a:rPr>
              <a:t>en una cosmovisión que trasciende el ámbito de la sociología, y se pudiera decir que el espíritu de esta </a:t>
            </a:r>
            <a:r>
              <a:rPr lang="es-AR" dirty="0" smtClean="0">
                <a:latin typeface="Times New Roman"/>
                <a:ea typeface="Times New Roman"/>
              </a:rPr>
              <a:t>concepción </a:t>
            </a:r>
            <a:r>
              <a:rPr lang="es-AR" dirty="0">
                <a:latin typeface="Times New Roman"/>
                <a:ea typeface="Times New Roman"/>
              </a:rPr>
              <a:t>del mundo, es la </a:t>
            </a:r>
            <a:r>
              <a:rPr lang="es-AR" dirty="0" smtClean="0">
                <a:latin typeface="Times New Roman"/>
                <a:ea typeface="Times New Roman"/>
              </a:rPr>
              <a:t>que provoca </a:t>
            </a:r>
            <a:r>
              <a:rPr lang="es-AR" dirty="0">
                <a:latin typeface="Times New Roman"/>
                <a:ea typeface="Times New Roman"/>
              </a:rPr>
              <a:t>la escisión de la sociología como campo independiente de conocimiento moderno, como símbolo y necesidad reflexiva de la nueva era ante los nuevos retos a que sus intelectuales fueron sometidos</a:t>
            </a:r>
            <a:r>
              <a:rPr lang="es-AR" dirty="0" smtClean="0">
                <a:latin typeface="Times New Roman"/>
                <a:ea typeface="Times New Roman"/>
              </a:rPr>
              <a:t>. Ante las propuestas de la filosofía de la historia y su incapacidad de dar respuestas a las problemáticas que en el campo de lo social trajo consigo el advenimiento de la Modernidad, se hizo necesario buscar nuevas formas  de explicación de la realidad</a:t>
            </a:r>
            <a:endParaRPr lang="es-ES" dirty="0">
              <a:latin typeface="Times New Roman"/>
              <a:ea typeface="Times New Roman"/>
            </a:endParaRPr>
          </a:p>
        </p:txBody>
      </p:sp>
    </p:spTree>
    <p:extLst>
      <p:ext uri="{BB962C8B-B14F-4D97-AF65-F5344CB8AC3E}">
        <p14:creationId xmlns:p14="http://schemas.microsoft.com/office/powerpoint/2010/main" val="19295376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543800" cy="5386090"/>
          </a:xfrm>
          <a:prstGeom prst="rect">
            <a:avLst/>
          </a:prstGeom>
        </p:spPr>
        <p:txBody>
          <a:bodyPr wrap="square">
            <a:spAutoFit/>
          </a:bodyPr>
          <a:lstStyle/>
          <a:p>
            <a:pPr algn="just">
              <a:lnSpc>
                <a:spcPct val="150000"/>
              </a:lnSpc>
              <a:spcAft>
                <a:spcPts val="600"/>
              </a:spcAft>
            </a:pPr>
            <a:r>
              <a:rPr lang="es-ES_tradnl" b="1" u="sng" dirty="0">
                <a:latin typeface="Times New Roman"/>
                <a:ea typeface="Times New Roman"/>
              </a:rPr>
              <a:t>Tipos de acción social</a:t>
            </a:r>
            <a:endParaRPr lang="es-ES" dirty="0">
              <a:latin typeface="Times New Roman"/>
              <a:ea typeface="Times New Roman"/>
            </a:endParaRPr>
          </a:p>
          <a:p>
            <a:pPr marL="342900" lvl="0" indent="-342900" algn="just">
              <a:lnSpc>
                <a:spcPct val="150000"/>
              </a:lnSpc>
              <a:spcAft>
                <a:spcPts val="600"/>
              </a:spcAft>
              <a:buFont typeface="Symbol"/>
              <a:buChar char="-"/>
              <a:tabLst>
                <a:tab pos="228600" algn="l"/>
              </a:tabLst>
            </a:pPr>
            <a:r>
              <a:rPr lang="es-ES_tradnl" b="1" u="sng" dirty="0">
                <a:latin typeface="Times New Roman"/>
                <a:ea typeface="Times New Roman"/>
              </a:rPr>
              <a:t>Tradicional</a:t>
            </a:r>
            <a:r>
              <a:rPr lang="es-ES_tradnl" b="1" dirty="0">
                <a:latin typeface="Times New Roman"/>
                <a:ea typeface="Times New Roman"/>
              </a:rPr>
              <a:t>: su sentido reconoce el carácter sagrado de la costumbre y del pasado.</a:t>
            </a:r>
            <a:endParaRPr lang="es-ES" dirty="0">
              <a:latin typeface="Times New Roman"/>
              <a:ea typeface="Times New Roman"/>
            </a:endParaRPr>
          </a:p>
          <a:p>
            <a:pPr marL="342900" lvl="0" indent="-342900" algn="just">
              <a:lnSpc>
                <a:spcPct val="150000"/>
              </a:lnSpc>
              <a:spcAft>
                <a:spcPts val="600"/>
              </a:spcAft>
              <a:buFont typeface="Symbol"/>
              <a:buChar char="-"/>
              <a:tabLst>
                <a:tab pos="228600" algn="l"/>
              </a:tabLst>
            </a:pPr>
            <a:r>
              <a:rPr lang="es-ES_tradnl" b="1" u="sng" dirty="0">
                <a:latin typeface="Times New Roman"/>
                <a:ea typeface="Times New Roman"/>
              </a:rPr>
              <a:t>Afectiva</a:t>
            </a:r>
            <a:r>
              <a:rPr lang="es-ES_tradnl" b="1" dirty="0">
                <a:latin typeface="Times New Roman"/>
                <a:ea typeface="Times New Roman"/>
              </a:rPr>
              <a:t>: reacción inmediata a un estímulo, por deseo, por placer o por contemplación</a:t>
            </a:r>
            <a:endParaRPr lang="es-ES" dirty="0">
              <a:latin typeface="Times New Roman"/>
              <a:ea typeface="Times New Roman"/>
            </a:endParaRPr>
          </a:p>
          <a:p>
            <a:pPr marL="342900" lvl="0" indent="-342900" algn="just">
              <a:lnSpc>
                <a:spcPct val="150000"/>
              </a:lnSpc>
              <a:spcAft>
                <a:spcPts val="600"/>
              </a:spcAft>
              <a:buFont typeface="Symbol"/>
              <a:buChar char="-"/>
              <a:tabLst>
                <a:tab pos="228600" algn="l"/>
              </a:tabLst>
            </a:pPr>
            <a:r>
              <a:rPr lang="es-ES_tradnl" b="1" u="sng" dirty="0">
                <a:latin typeface="Times New Roman"/>
                <a:ea typeface="Times New Roman"/>
              </a:rPr>
              <a:t>Racional con relación a valores</a:t>
            </a:r>
            <a:r>
              <a:rPr lang="es-ES_tradnl" b="1" dirty="0">
                <a:latin typeface="Times New Roman"/>
                <a:ea typeface="Times New Roman"/>
              </a:rPr>
              <a:t>: el agente cree que sirve a una causa futura o a una esperanza basado en su convencimiento o sentido del </a:t>
            </a:r>
            <a:r>
              <a:rPr lang="es-ES_tradnl" b="1" dirty="0" smtClean="0">
                <a:latin typeface="Times New Roman"/>
                <a:ea typeface="Times New Roman"/>
              </a:rPr>
              <a:t>deber. RACIONALIDAD SUBYACENTE (sin relación con el resultado obtenido)</a:t>
            </a:r>
            <a:endParaRPr lang="es-ES" dirty="0">
              <a:latin typeface="Times New Roman"/>
              <a:ea typeface="Times New Roman"/>
            </a:endParaRPr>
          </a:p>
          <a:p>
            <a:pPr marL="342900" lvl="0" indent="-342900" algn="just">
              <a:lnSpc>
                <a:spcPct val="150000"/>
              </a:lnSpc>
              <a:spcAft>
                <a:spcPts val="0"/>
              </a:spcAft>
              <a:buFont typeface="Symbol"/>
              <a:buChar char="-"/>
              <a:tabLst>
                <a:tab pos="228600" algn="l"/>
              </a:tabLst>
            </a:pPr>
            <a:r>
              <a:rPr lang="es-ES_tradnl" b="1" u="sng" dirty="0">
                <a:latin typeface="Times New Roman"/>
                <a:ea typeface="Times New Roman"/>
              </a:rPr>
              <a:t>Racional con relación a fines</a:t>
            </a:r>
            <a:r>
              <a:rPr lang="es-ES_tradnl" b="1" dirty="0">
                <a:latin typeface="Times New Roman"/>
                <a:ea typeface="Times New Roman"/>
              </a:rPr>
              <a:t>: se encamina a un objetivo limitado basada en el cálculo de los medios disponibles</a:t>
            </a:r>
            <a:r>
              <a:rPr lang="es-ES_tradnl" b="1" dirty="0" smtClean="0">
                <a:latin typeface="Times New Roman"/>
                <a:ea typeface="Times New Roman"/>
              </a:rPr>
              <a:t>.(con relación a intereses) medios y fines deseado. </a:t>
            </a:r>
            <a:endParaRPr lang="es-ES" dirty="0">
              <a:effectLst/>
              <a:latin typeface="Times New Roman"/>
              <a:ea typeface="Times New Roman"/>
            </a:endParaRPr>
          </a:p>
        </p:txBody>
      </p:sp>
    </p:spTree>
    <p:extLst>
      <p:ext uri="{BB962C8B-B14F-4D97-AF65-F5344CB8AC3E}">
        <p14:creationId xmlns:p14="http://schemas.microsoft.com/office/powerpoint/2010/main" val="28983245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609600"/>
            <a:ext cx="7467600" cy="5565947"/>
          </a:xfrm>
          <a:prstGeom prst="rect">
            <a:avLst/>
          </a:prstGeom>
        </p:spPr>
        <p:txBody>
          <a:bodyPr wrap="square">
            <a:spAutoFit/>
          </a:bodyPr>
          <a:lstStyle/>
          <a:p>
            <a:pPr algn="just">
              <a:lnSpc>
                <a:spcPct val="150000"/>
              </a:lnSpc>
              <a:spcAft>
                <a:spcPts val="0"/>
              </a:spcAft>
            </a:pPr>
            <a:r>
              <a:rPr lang="es-ES_tradnl" sz="2400" dirty="0">
                <a:latin typeface="Times New Roman"/>
                <a:ea typeface="Times New Roman"/>
              </a:rPr>
              <a:t>En su obra Economía y Sociedad, Max Weber definió la Sociología como una ciencia que pretende interpretar la acción social, explicándola causalmente en su desarrollo y efectos.</a:t>
            </a:r>
            <a:endParaRPr lang="es-ES" sz="2400" dirty="0">
              <a:latin typeface="Times New Roman"/>
              <a:ea typeface="Times New Roman"/>
            </a:endParaRPr>
          </a:p>
          <a:p>
            <a:pPr algn="just">
              <a:lnSpc>
                <a:spcPct val="150000"/>
              </a:lnSpc>
              <a:spcAft>
                <a:spcPts val="0"/>
              </a:spcAft>
            </a:pPr>
            <a:r>
              <a:rPr lang="es-ES_tradnl" sz="2400" dirty="0">
                <a:latin typeface="Times New Roman"/>
                <a:ea typeface="Times New Roman"/>
              </a:rPr>
              <a:t>Para él, el estudio de las acciones sociales debe reconstruir qué tipo de racionalidad es dominante. Así su Sociología busca identificarse con  el punto de vista prevaleciente en los actores de un determinado curso de la acción social. Esto sería una operación interpretativa:  ponerse en lugar, lo que él llamó </a:t>
            </a:r>
            <a:r>
              <a:rPr lang="es-ES_tradnl" sz="2400" dirty="0" err="1">
                <a:latin typeface="Times New Roman"/>
                <a:ea typeface="Times New Roman"/>
              </a:rPr>
              <a:t>Verstehen</a:t>
            </a:r>
            <a:r>
              <a:rPr lang="es-ES_tradnl" sz="2400" dirty="0">
                <a:latin typeface="Times New Roman"/>
                <a:ea typeface="Times New Roman"/>
              </a:rPr>
              <a:t>. (comprensión)</a:t>
            </a:r>
            <a:endParaRPr lang="es-ES" sz="2400" dirty="0">
              <a:effectLst/>
              <a:latin typeface="Times New Roman"/>
              <a:ea typeface="Times New Roman"/>
            </a:endParaRPr>
          </a:p>
        </p:txBody>
      </p:sp>
    </p:spTree>
    <p:extLst>
      <p:ext uri="{BB962C8B-B14F-4D97-AF65-F5344CB8AC3E}">
        <p14:creationId xmlns:p14="http://schemas.microsoft.com/office/powerpoint/2010/main" val="33662259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800"/>
            <a:ext cx="7772400" cy="5493812"/>
          </a:xfrm>
          <a:prstGeom prst="rect">
            <a:avLst/>
          </a:prstGeom>
        </p:spPr>
        <p:txBody>
          <a:bodyPr wrap="square">
            <a:spAutoFit/>
          </a:bodyPr>
          <a:lstStyle/>
          <a:p>
            <a:pPr algn="just">
              <a:lnSpc>
                <a:spcPct val="150000"/>
              </a:lnSpc>
              <a:spcAft>
                <a:spcPts val="0"/>
              </a:spcAft>
            </a:pPr>
            <a:r>
              <a:rPr lang="es-ES_tradnl" dirty="0" smtClean="0">
                <a:latin typeface="Times New Roman"/>
                <a:ea typeface="Times New Roman"/>
              </a:rPr>
              <a:t>EN LO EPISTEMOLÓGICO Rompió </a:t>
            </a:r>
            <a:r>
              <a:rPr lang="es-ES_tradnl" dirty="0">
                <a:latin typeface="Times New Roman"/>
                <a:ea typeface="Times New Roman"/>
              </a:rPr>
              <a:t>con las sociologías unilaterales, </a:t>
            </a:r>
            <a:r>
              <a:rPr lang="es-ES_tradnl" dirty="0" err="1">
                <a:latin typeface="Times New Roman"/>
                <a:ea typeface="Times New Roman"/>
              </a:rPr>
              <a:t>inductivistas</a:t>
            </a:r>
            <a:r>
              <a:rPr lang="es-ES_tradnl" dirty="0">
                <a:latin typeface="Times New Roman"/>
                <a:ea typeface="Times New Roman"/>
              </a:rPr>
              <a:t> propias del positivismo. </a:t>
            </a:r>
            <a:endParaRPr lang="es-ES_tradnl" dirty="0" smtClean="0">
              <a:latin typeface="Times New Roman"/>
              <a:ea typeface="Times New Roman"/>
            </a:endParaRPr>
          </a:p>
          <a:p>
            <a:pPr algn="just">
              <a:lnSpc>
                <a:spcPct val="150000"/>
              </a:lnSpc>
              <a:spcAft>
                <a:spcPts val="0"/>
              </a:spcAft>
            </a:pPr>
            <a:r>
              <a:rPr lang="es-ES_tradnl" dirty="0" smtClean="0">
                <a:latin typeface="Times New Roman"/>
                <a:ea typeface="Times New Roman"/>
              </a:rPr>
              <a:t>Se </a:t>
            </a:r>
            <a:r>
              <a:rPr lang="es-ES_tradnl" dirty="0">
                <a:latin typeface="Times New Roman"/>
                <a:ea typeface="Times New Roman"/>
              </a:rPr>
              <a:t>oponía a la sociología que sólo buscaba establecer conexiones entre antecedentes y consecuentes, sin reconstruir los hilos conductores de  fondo (el sentido o racionalidad). Contra ellas erige su proyecto de Sociología comprensiva.</a:t>
            </a:r>
            <a:endParaRPr lang="es-ES" dirty="0">
              <a:latin typeface="Times New Roman"/>
              <a:ea typeface="Times New Roman"/>
            </a:endParaRPr>
          </a:p>
          <a:p>
            <a:pPr>
              <a:lnSpc>
                <a:spcPct val="150000"/>
              </a:lnSpc>
            </a:pPr>
            <a:r>
              <a:rPr lang="en-US" dirty="0">
                <a:latin typeface="Times New Roman"/>
                <a:ea typeface="Times New Roman"/>
              </a:rPr>
              <a:t>La </a:t>
            </a:r>
            <a:r>
              <a:rPr lang="en-US" dirty="0" err="1" smtClean="0">
                <a:latin typeface="Times New Roman"/>
                <a:ea typeface="Times New Roman"/>
              </a:rPr>
              <a:t>cuestión</a:t>
            </a:r>
            <a:r>
              <a:rPr lang="en-US" dirty="0" smtClean="0">
                <a:latin typeface="Times New Roman"/>
                <a:ea typeface="Times New Roman"/>
              </a:rPr>
              <a:t> </a:t>
            </a:r>
            <a:r>
              <a:rPr lang="en-US" dirty="0">
                <a:latin typeface="Times New Roman"/>
                <a:ea typeface="Times New Roman"/>
              </a:rPr>
              <a:t>del </a:t>
            </a:r>
            <a:r>
              <a:rPr lang="en-US" dirty="0" err="1" smtClean="0">
                <a:latin typeface="Times New Roman"/>
                <a:ea typeface="Times New Roman"/>
              </a:rPr>
              <a:t>sentido</a:t>
            </a:r>
            <a:r>
              <a:rPr lang="en-US" dirty="0" smtClean="0">
                <a:latin typeface="Times New Roman"/>
                <a:ea typeface="Times New Roman"/>
              </a:rPr>
              <a:t> </a:t>
            </a:r>
            <a:r>
              <a:rPr lang="en-US" dirty="0" err="1" smtClean="0">
                <a:latin typeface="Times New Roman"/>
                <a:ea typeface="Times New Roman"/>
              </a:rPr>
              <a:t>es</a:t>
            </a:r>
            <a:r>
              <a:rPr lang="en-US" dirty="0" smtClean="0">
                <a:latin typeface="Times New Roman"/>
                <a:ea typeface="Times New Roman"/>
              </a:rPr>
              <a:t> </a:t>
            </a:r>
            <a:r>
              <a:rPr lang="en-US" dirty="0" err="1" smtClean="0">
                <a:latin typeface="Times New Roman"/>
                <a:ea typeface="Times New Roman"/>
              </a:rPr>
              <a:t>que</a:t>
            </a:r>
            <a:r>
              <a:rPr lang="en-US" dirty="0" smtClean="0">
                <a:latin typeface="Times New Roman"/>
                <a:ea typeface="Times New Roman"/>
              </a:rPr>
              <a:t> se  </a:t>
            </a:r>
            <a:r>
              <a:rPr lang="en-US" dirty="0" err="1">
                <a:latin typeface="Times New Roman"/>
                <a:ea typeface="Times New Roman"/>
              </a:rPr>
              <a:t>pretende</a:t>
            </a:r>
            <a:r>
              <a:rPr lang="en-US" dirty="0">
                <a:latin typeface="Times New Roman"/>
                <a:ea typeface="Times New Roman"/>
              </a:rPr>
              <a:t> </a:t>
            </a:r>
            <a:r>
              <a:rPr lang="en-US" dirty="0" err="1">
                <a:latin typeface="Times New Roman"/>
                <a:ea typeface="Times New Roman"/>
              </a:rPr>
              <a:t>captar</a:t>
            </a:r>
            <a:r>
              <a:rPr lang="en-US" dirty="0">
                <a:latin typeface="Times New Roman"/>
                <a:ea typeface="Times New Roman"/>
              </a:rPr>
              <a:t> la </a:t>
            </a:r>
            <a:r>
              <a:rPr lang="en-US" dirty="0" err="1" smtClean="0">
                <a:latin typeface="Times New Roman"/>
                <a:ea typeface="Times New Roman"/>
              </a:rPr>
              <a:t>lógica</a:t>
            </a:r>
            <a:r>
              <a:rPr lang="en-US" dirty="0" smtClean="0">
                <a:latin typeface="Times New Roman"/>
                <a:ea typeface="Times New Roman"/>
              </a:rPr>
              <a:t> </a:t>
            </a:r>
            <a:r>
              <a:rPr lang="en-US" dirty="0">
                <a:latin typeface="Times New Roman"/>
                <a:ea typeface="Times New Roman"/>
              </a:rPr>
              <a:t>de </a:t>
            </a:r>
            <a:r>
              <a:rPr lang="en-US" dirty="0" err="1">
                <a:latin typeface="Times New Roman"/>
                <a:ea typeface="Times New Roman"/>
              </a:rPr>
              <a:t>fondo</a:t>
            </a:r>
            <a:r>
              <a:rPr lang="en-US" dirty="0">
                <a:latin typeface="Times New Roman"/>
                <a:ea typeface="Times New Roman"/>
              </a:rPr>
              <a:t> </a:t>
            </a:r>
            <a:r>
              <a:rPr lang="en-US" dirty="0" err="1">
                <a:latin typeface="Times New Roman"/>
                <a:ea typeface="Times New Roman"/>
              </a:rPr>
              <a:t>que</a:t>
            </a:r>
            <a:r>
              <a:rPr lang="en-US" dirty="0">
                <a:latin typeface="Times New Roman"/>
                <a:ea typeface="Times New Roman"/>
              </a:rPr>
              <a:t> </a:t>
            </a:r>
            <a:r>
              <a:rPr lang="en-US" dirty="0" err="1">
                <a:latin typeface="Times New Roman"/>
                <a:ea typeface="Times New Roman"/>
              </a:rPr>
              <a:t>subyace</a:t>
            </a:r>
            <a:r>
              <a:rPr lang="en-US" dirty="0">
                <a:latin typeface="Times New Roman"/>
                <a:ea typeface="Times New Roman"/>
              </a:rPr>
              <a:t> en la </a:t>
            </a:r>
            <a:r>
              <a:rPr lang="en-US" dirty="0" err="1" smtClean="0">
                <a:latin typeface="Times New Roman"/>
                <a:ea typeface="Times New Roman"/>
              </a:rPr>
              <a:t>acción</a:t>
            </a:r>
            <a:r>
              <a:rPr lang="en-US" dirty="0">
                <a:latin typeface="Times New Roman"/>
                <a:ea typeface="Times New Roman"/>
              </a:rPr>
              <a:t>, no solo  lo </a:t>
            </a:r>
            <a:r>
              <a:rPr lang="en-US" dirty="0" err="1">
                <a:latin typeface="Times New Roman"/>
                <a:ea typeface="Times New Roman"/>
              </a:rPr>
              <a:t>racional</a:t>
            </a:r>
            <a:r>
              <a:rPr lang="en-US" dirty="0">
                <a:latin typeface="Times New Roman"/>
                <a:ea typeface="Times New Roman"/>
              </a:rPr>
              <a:t> </a:t>
            </a:r>
            <a:r>
              <a:rPr lang="en-US" dirty="0" err="1">
                <a:latin typeface="Times New Roman"/>
                <a:ea typeface="Times New Roman"/>
              </a:rPr>
              <a:t>sino</a:t>
            </a:r>
            <a:r>
              <a:rPr lang="en-US" dirty="0">
                <a:latin typeface="Times New Roman"/>
                <a:ea typeface="Times New Roman"/>
              </a:rPr>
              <a:t> lo </a:t>
            </a:r>
            <a:r>
              <a:rPr lang="en-US" dirty="0" err="1">
                <a:latin typeface="Times New Roman"/>
                <a:ea typeface="Times New Roman"/>
              </a:rPr>
              <a:t>irracional</a:t>
            </a:r>
            <a:r>
              <a:rPr lang="en-US" dirty="0">
                <a:latin typeface="Times New Roman"/>
                <a:ea typeface="Times New Roman"/>
              </a:rPr>
              <a:t> </a:t>
            </a:r>
            <a:r>
              <a:rPr lang="en-US" dirty="0" err="1" smtClean="0">
                <a:latin typeface="Times New Roman"/>
                <a:ea typeface="Times New Roman"/>
              </a:rPr>
              <a:t>también</a:t>
            </a:r>
            <a:r>
              <a:rPr lang="en-US" dirty="0">
                <a:latin typeface="Times New Roman"/>
                <a:ea typeface="Times New Roman"/>
              </a:rPr>
              <a:t>. En </a:t>
            </a:r>
            <a:r>
              <a:rPr lang="en-US" dirty="0" err="1">
                <a:latin typeface="Times New Roman"/>
                <a:ea typeface="Times New Roman"/>
              </a:rPr>
              <a:t>ese</a:t>
            </a:r>
            <a:r>
              <a:rPr lang="en-US" dirty="0">
                <a:latin typeface="Times New Roman"/>
                <a:ea typeface="Times New Roman"/>
              </a:rPr>
              <a:t> </a:t>
            </a:r>
            <a:r>
              <a:rPr lang="en-US" dirty="0" err="1">
                <a:latin typeface="Times New Roman"/>
                <a:ea typeface="Times New Roman"/>
              </a:rPr>
              <a:t>sentido</a:t>
            </a:r>
            <a:r>
              <a:rPr lang="en-US" dirty="0">
                <a:latin typeface="Times New Roman"/>
                <a:ea typeface="Times New Roman"/>
              </a:rPr>
              <a:t> </a:t>
            </a:r>
            <a:r>
              <a:rPr lang="en-US" dirty="0" err="1">
                <a:latin typeface="Times New Roman"/>
                <a:ea typeface="Times New Roman"/>
              </a:rPr>
              <a:t>su</a:t>
            </a:r>
            <a:r>
              <a:rPr lang="en-US" dirty="0">
                <a:latin typeface="Times New Roman"/>
                <a:ea typeface="Times New Roman"/>
              </a:rPr>
              <a:t> </a:t>
            </a:r>
            <a:r>
              <a:rPr lang="en-US" dirty="0" err="1" smtClean="0">
                <a:latin typeface="Times New Roman"/>
                <a:ea typeface="Times New Roman"/>
              </a:rPr>
              <a:t>sociología</a:t>
            </a:r>
            <a:r>
              <a:rPr lang="en-US" dirty="0" smtClean="0">
                <a:latin typeface="Times New Roman"/>
                <a:ea typeface="Times New Roman"/>
              </a:rPr>
              <a:t> </a:t>
            </a:r>
            <a:r>
              <a:rPr lang="en-US" dirty="0" err="1">
                <a:latin typeface="Times New Roman"/>
                <a:ea typeface="Times New Roman"/>
              </a:rPr>
              <a:t>debe</a:t>
            </a:r>
            <a:r>
              <a:rPr lang="en-US" dirty="0">
                <a:latin typeface="Times New Roman"/>
                <a:ea typeface="Times New Roman"/>
              </a:rPr>
              <a:t> </a:t>
            </a:r>
            <a:r>
              <a:rPr lang="en-US" dirty="0" err="1">
                <a:latin typeface="Times New Roman"/>
                <a:ea typeface="Times New Roman"/>
              </a:rPr>
              <a:t>enfocarse</a:t>
            </a:r>
            <a:r>
              <a:rPr lang="en-US" dirty="0">
                <a:latin typeface="Times New Roman"/>
                <a:ea typeface="Times New Roman"/>
              </a:rPr>
              <a:t> en el </a:t>
            </a:r>
            <a:r>
              <a:rPr lang="en-US" dirty="0" err="1">
                <a:latin typeface="Times New Roman"/>
                <a:ea typeface="Times New Roman"/>
              </a:rPr>
              <a:t>estudio</a:t>
            </a:r>
            <a:r>
              <a:rPr lang="en-US" dirty="0">
                <a:latin typeface="Times New Roman"/>
                <a:ea typeface="Times New Roman"/>
              </a:rPr>
              <a:t> de la </a:t>
            </a:r>
            <a:r>
              <a:rPr lang="en-US" dirty="0" err="1">
                <a:latin typeface="Times New Roman"/>
                <a:ea typeface="Times New Roman"/>
              </a:rPr>
              <a:t>intersubjetividad</a:t>
            </a:r>
            <a:r>
              <a:rPr lang="en-US" dirty="0">
                <a:latin typeface="Times New Roman"/>
                <a:ea typeface="Times New Roman"/>
              </a:rPr>
              <a:t> y de </a:t>
            </a:r>
            <a:r>
              <a:rPr lang="en-US" dirty="0" err="1">
                <a:latin typeface="Times New Roman"/>
                <a:ea typeface="Times New Roman"/>
              </a:rPr>
              <a:t>las</a:t>
            </a:r>
            <a:r>
              <a:rPr lang="en-US" dirty="0">
                <a:latin typeface="Times New Roman"/>
                <a:ea typeface="Times New Roman"/>
              </a:rPr>
              <a:t> </a:t>
            </a:r>
            <a:r>
              <a:rPr lang="en-US" dirty="0" err="1">
                <a:latin typeface="Times New Roman"/>
                <a:ea typeface="Times New Roman"/>
              </a:rPr>
              <a:t>relaciones</a:t>
            </a:r>
            <a:r>
              <a:rPr lang="en-US" dirty="0">
                <a:latin typeface="Times New Roman"/>
                <a:ea typeface="Times New Roman"/>
              </a:rPr>
              <a:t> con </a:t>
            </a:r>
            <a:r>
              <a:rPr lang="en-US" dirty="0" err="1">
                <a:latin typeface="Times New Roman"/>
                <a:ea typeface="Times New Roman"/>
              </a:rPr>
              <a:t>sentido</a:t>
            </a:r>
            <a:r>
              <a:rPr lang="en-US" dirty="0">
                <a:latin typeface="Times New Roman"/>
                <a:ea typeface="Times New Roman"/>
              </a:rPr>
              <a:t> </a:t>
            </a:r>
            <a:r>
              <a:rPr lang="en-US" dirty="0" err="1">
                <a:latin typeface="Times New Roman"/>
                <a:ea typeface="Times New Roman"/>
              </a:rPr>
              <a:t>subjetivo</a:t>
            </a:r>
            <a:r>
              <a:rPr lang="en-US" dirty="0">
                <a:latin typeface="Times New Roman"/>
                <a:ea typeface="Times New Roman"/>
              </a:rPr>
              <a:t> </a:t>
            </a:r>
            <a:r>
              <a:rPr lang="en-US" dirty="0" err="1" smtClean="0">
                <a:latin typeface="Times New Roman"/>
                <a:ea typeface="Times New Roman"/>
              </a:rPr>
              <a:t>movidas</a:t>
            </a:r>
            <a:r>
              <a:rPr lang="en-US" dirty="0" smtClean="0">
                <a:latin typeface="Times New Roman"/>
                <a:ea typeface="Times New Roman"/>
              </a:rPr>
              <a:t> </a:t>
            </a:r>
            <a:r>
              <a:rPr lang="en-US" dirty="0" err="1">
                <a:latin typeface="Times New Roman"/>
                <a:ea typeface="Times New Roman"/>
              </a:rPr>
              <a:t>por</a:t>
            </a:r>
            <a:r>
              <a:rPr lang="en-US" dirty="0">
                <a:latin typeface="Times New Roman"/>
                <a:ea typeface="Times New Roman"/>
              </a:rPr>
              <a:t> </a:t>
            </a:r>
            <a:r>
              <a:rPr lang="en-US" dirty="0" err="1">
                <a:latin typeface="Times New Roman"/>
                <a:ea typeface="Times New Roman"/>
              </a:rPr>
              <a:t>una</a:t>
            </a:r>
            <a:r>
              <a:rPr lang="en-US" dirty="0">
                <a:latin typeface="Times New Roman"/>
                <a:ea typeface="Times New Roman"/>
              </a:rPr>
              <a:t> </a:t>
            </a:r>
            <a:r>
              <a:rPr lang="en-US" dirty="0" err="1">
                <a:latin typeface="Times New Roman"/>
                <a:ea typeface="Times New Roman"/>
              </a:rPr>
              <a:t>finalidad</a:t>
            </a:r>
            <a:r>
              <a:rPr lang="en-US" dirty="0">
                <a:latin typeface="Times New Roman"/>
                <a:ea typeface="Times New Roman"/>
              </a:rPr>
              <a:t>. </a:t>
            </a:r>
            <a:endParaRPr lang="en-US" dirty="0" smtClean="0">
              <a:latin typeface="Times New Roman"/>
              <a:ea typeface="Times New Roman"/>
            </a:endParaRPr>
          </a:p>
          <a:p>
            <a:pPr>
              <a:lnSpc>
                <a:spcPct val="150000"/>
              </a:lnSpc>
            </a:pPr>
            <a:r>
              <a:rPr lang="en-US" dirty="0" err="1" smtClean="0">
                <a:latin typeface="Times New Roman"/>
                <a:ea typeface="Times New Roman"/>
              </a:rPr>
              <a:t>Reconocía</a:t>
            </a:r>
            <a:r>
              <a:rPr lang="en-US" dirty="0" smtClean="0">
                <a:latin typeface="Times New Roman"/>
                <a:ea typeface="Times New Roman"/>
              </a:rPr>
              <a:t> </a:t>
            </a:r>
            <a:r>
              <a:rPr lang="en-US" dirty="0" err="1">
                <a:latin typeface="Times New Roman"/>
                <a:ea typeface="Times New Roman"/>
              </a:rPr>
              <a:t>que</a:t>
            </a:r>
            <a:r>
              <a:rPr lang="en-US" dirty="0">
                <a:latin typeface="Times New Roman"/>
                <a:ea typeface="Times New Roman"/>
              </a:rPr>
              <a:t> </a:t>
            </a:r>
            <a:r>
              <a:rPr lang="en-US" dirty="0" err="1">
                <a:latin typeface="Times New Roman"/>
                <a:ea typeface="Times New Roman"/>
              </a:rPr>
              <a:t>para</a:t>
            </a:r>
            <a:r>
              <a:rPr lang="en-US" dirty="0">
                <a:latin typeface="Times New Roman"/>
                <a:ea typeface="Times New Roman"/>
              </a:rPr>
              <a:t> </a:t>
            </a:r>
            <a:r>
              <a:rPr lang="en-US" dirty="0" err="1">
                <a:latin typeface="Times New Roman"/>
                <a:ea typeface="Times New Roman"/>
              </a:rPr>
              <a:t>entender</a:t>
            </a:r>
            <a:r>
              <a:rPr lang="en-US" dirty="0">
                <a:latin typeface="Times New Roman"/>
                <a:ea typeface="Times New Roman"/>
              </a:rPr>
              <a:t> los </a:t>
            </a:r>
            <a:r>
              <a:rPr lang="en-US" dirty="0" err="1">
                <a:latin typeface="Times New Roman"/>
                <a:ea typeface="Times New Roman"/>
              </a:rPr>
              <a:t>fenómenos</a:t>
            </a:r>
            <a:r>
              <a:rPr lang="en-US" dirty="0">
                <a:latin typeface="Times New Roman"/>
                <a:ea typeface="Times New Roman"/>
              </a:rPr>
              <a:t> </a:t>
            </a:r>
            <a:r>
              <a:rPr lang="en-US" dirty="0" err="1">
                <a:latin typeface="Times New Roman"/>
                <a:ea typeface="Times New Roman"/>
              </a:rPr>
              <a:t>sociales</a:t>
            </a:r>
            <a:r>
              <a:rPr lang="en-US" dirty="0">
                <a:latin typeface="Times New Roman"/>
                <a:ea typeface="Times New Roman"/>
              </a:rPr>
              <a:t> </a:t>
            </a:r>
            <a:r>
              <a:rPr lang="en-US" dirty="0" err="1">
                <a:latin typeface="Times New Roman"/>
                <a:ea typeface="Times New Roman"/>
              </a:rPr>
              <a:t>es</a:t>
            </a:r>
            <a:r>
              <a:rPr lang="en-US" dirty="0">
                <a:latin typeface="Times New Roman"/>
                <a:ea typeface="Times New Roman"/>
              </a:rPr>
              <a:t> </a:t>
            </a:r>
            <a:r>
              <a:rPr lang="en-US" dirty="0" err="1">
                <a:latin typeface="Times New Roman"/>
                <a:ea typeface="Times New Roman"/>
              </a:rPr>
              <a:t>necesario</a:t>
            </a:r>
            <a:r>
              <a:rPr lang="en-US" dirty="0">
                <a:latin typeface="Times New Roman"/>
                <a:ea typeface="Times New Roman"/>
              </a:rPr>
              <a:t> </a:t>
            </a:r>
            <a:r>
              <a:rPr lang="en-US" dirty="0" err="1">
                <a:latin typeface="Times New Roman"/>
                <a:ea typeface="Times New Roman"/>
              </a:rPr>
              <a:t>entender</a:t>
            </a:r>
            <a:r>
              <a:rPr lang="en-US" dirty="0">
                <a:latin typeface="Times New Roman"/>
                <a:ea typeface="Times New Roman"/>
              </a:rPr>
              <a:t> </a:t>
            </a:r>
            <a:r>
              <a:rPr lang="en-US" dirty="0" err="1">
                <a:latin typeface="Times New Roman"/>
                <a:ea typeface="Times New Roman"/>
              </a:rPr>
              <a:t>sus</a:t>
            </a:r>
            <a:r>
              <a:rPr lang="en-US" dirty="0">
                <a:latin typeface="Times New Roman"/>
                <a:ea typeface="Times New Roman"/>
              </a:rPr>
              <a:t> </a:t>
            </a:r>
            <a:r>
              <a:rPr lang="en-US" dirty="0" err="1">
                <a:latin typeface="Times New Roman"/>
                <a:ea typeface="Times New Roman"/>
              </a:rPr>
              <a:t>motivos</a:t>
            </a:r>
            <a:r>
              <a:rPr lang="en-US" dirty="0">
                <a:latin typeface="Times New Roman"/>
                <a:ea typeface="Times New Roman"/>
              </a:rPr>
              <a:t>, </a:t>
            </a:r>
            <a:r>
              <a:rPr lang="en-US" dirty="0" err="1">
                <a:latin typeface="Times New Roman"/>
                <a:ea typeface="Times New Roman"/>
              </a:rPr>
              <a:t>es</a:t>
            </a:r>
            <a:r>
              <a:rPr lang="en-US" dirty="0">
                <a:latin typeface="Times New Roman"/>
                <a:ea typeface="Times New Roman"/>
              </a:rPr>
              <a:t> </a:t>
            </a:r>
            <a:r>
              <a:rPr lang="en-US" dirty="0" err="1">
                <a:latin typeface="Times New Roman"/>
                <a:ea typeface="Times New Roman"/>
              </a:rPr>
              <a:t>decir</a:t>
            </a:r>
            <a:r>
              <a:rPr lang="en-US" dirty="0">
                <a:latin typeface="Times New Roman"/>
                <a:ea typeface="Times New Roman"/>
              </a:rPr>
              <a:t>, </a:t>
            </a:r>
            <a:r>
              <a:rPr lang="en-US" dirty="0" err="1">
                <a:latin typeface="Times New Roman"/>
                <a:ea typeface="Times New Roman"/>
              </a:rPr>
              <a:t>las</a:t>
            </a:r>
            <a:r>
              <a:rPr lang="en-US" dirty="0">
                <a:latin typeface="Times New Roman"/>
                <a:ea typeface="Times New Roman"/>
              </a:rPr>
              <a:t> </a:t>
            </a:r>
            <a:r>
              <a:rPr lang="en-US" dirty="0" err="1">
                <a:latin typeface="Times New Roman"/>
                <a:ea typeface="Times New Roman"/>
              </a:rPr>
              <a:t>razones</a:t>
            </a:r>
            <a:r>
              <a:rPr lang="en-US" dirty="0">
                <a:latin typeface="Times New Roman"/>
                <a:ea typeface="Times New Roman"/>
              </a:rPr>
              <a:t> </a:t>
            </a:r>
            <a:r>
              <a:rPr lang="en-US" dirty="0" err="1">
                <a:latin typeface="Times New Roman"/>
                <a:ea typeface="Times New Roman"/>
              </a:rPr>
              <a:t>por</a:t>
            </a:r>
            <a:r>
              <a:rPr lang="en-US" dirty="0">
                <a:latin typeface="Times New Roman"/>
                <a:ea typeface="Times New Roman"/>
              </a:rPr>
              <a:t> </a:t>
            </a:r>
            <a:r>
              <a:rPr lang="en-US" dirty="0" err="1">
                <a:latin typeface="Times New Roman"/>
                <a:ea typeface="Times New Roman"/>
              </a:rPr>
              <a:t>las</a:t>
            </a:r>
            <a:r>
              <a:rPr lang="en-US" dirty="0">
                <a:latin typeface="Times New Roman"/>
                <a:ea typeface="Times New Roman"/>
              </a:rPr>
              <a:t> </a:t>
            </a:r>
            <a:r>
              <a:rPr lang="en-US" dirty="0" err="1" smtClean="0">
                <a:latin typeface="Times New Roman"/>
                <a:ea typeface="Times New Roman"/>
              </a:rPr>
              <a:t>cuáles</a:t>
            </a:r>
            <a:r>
              <a:rPr lang="en-US" dirty="0" smtClean="0">
                <a:latin typeface="Times New Roman"/>
                <a:ea typeface="Times New Roman"/>
              </a:rPr>
              <a:t> </a:t>
            </a:r>
            <a:r>
              <a:rPr lang="en-US" dirty="0">
                <a:latin typeface="Times New Roman"/>
                <a:ea typeface="Times New Roman"/>
              </a:rPr>
              <a:t>los hombres </a:t>
            </a:r>
            <a:r>
              <a:rPr lang="en-US" dirty="0" err="1">
                <a:latin typeface="Times New Roman"/>
                <a:ea typeface="Times New Roman"/>
              </a:rPr>
              <a:t>actuaron</a:t>
            </a:r>
            <a:r>
              <a:rPr lang="en-US" dirty="0">
                <a:latin typeface="Times New Roman"/>
                <a:ea typeface="Times New Roman"/>
              </a:rPr>
              <a:t> </a:t>
            </a:r>
            <a:r>
              <a:rPr lang="en-US" dirty="0" err="1">
                <a:latin typeface="Times New Roman"/>
                <a:ea typeface="Times New Roman"/>
              </a:rPr>
              <a:t>así</a:t>
            </a:r>
            <a:r>
              <a:rPr lang="en-US" dirty="0">
                <a:latin typeface="Times New Roman"/>
                <a:ea typeface="Times New Roman"/>
              </a:rPr>
              <a:t> y </a:t>
            </a:r>
            <a:r>
              <a:rPr lang="en-US" dirty="0" err="1">
                <a:latin typeface="Times New Roman"/>
                <a:ea typeface="Times New Roman"/>
              </a:rPr>
              <a:t>las</a:t>
            </a:r>
            <a:r>
              <a:rPr lang="en-US" dirty="0">
                <a:latin typeface="Times New Roman"/>
                <a:ea typeface="Times New Roman"/>
              </a:rPr>
              <a:t> </a:t>
            </a:r>
            <a:r>
              <a:rPr lang="en-US" dirty="0" err="1">
                <a:latin typeface="Times New Roman"/>
                <a:ea typeface="Times New Roman"/>
              </a:rPr>
              <a:t>metas</a:t>
            </a:r>
            <a:r>
              <a:rPr lang="en-US" dirty="0">
                <a:latin typeface="Times New Roman"/>
                <a:ea typeface="Times New Roman"/>
              </a:rPr>
              <a:t> </a:t>
            </a:r>
            <a:r>
              <a:rPr lang="en-US" dirty="0" err="1">
                <a:latin typeface="Times New Roman"/>
                <a:ea typeface="Times New Roman"/>
              </a:rPr>
              <a:t>que</a:t>
            </a:r>
            <a:r>
              <a:rPr lang="en-US" dirty="0">
                <a:latin typeface="Times New Roman"/>
                <a:ea typeface="Times New Roman"/>
              </a:rPr>
              <a:t> </a:t>
            </a:r>
            <a:r>
              <a:rPr lang="en-US" dirty="0" err="1">
                <a:latin typeface="Times New Roman"/>
                <a:ea typeface="Times New Roman"/>
              </a:rPr>
              <a:t>persiguen</a:t>
            </a:r>
            <a:r>
              <a:rPr lang="en-US" dirty="0">
                <a:latin typeface="Times New Roman"/>
                <a:ea typeface="Times New Roman"/>
              </a:rPr>
              <a:t>. </a:t>
            </a:r>
            <a:r>
              <a:rPr lang="en-US" dirty="0" err="1">
                <a:latin typeface="Times New Roman"/>
                <a:ea typeface="Times New Roman"/>
              </a:rPr>
              <a:t>Delucidar</a:t>
            </a:r>
            <a:r>
              <a:rPr lang="en-US" dirty="0">
                <a:latin typeface="Times New Roman"/>
                <a:ea typeface="Times New Roman"/>
              </a:rPr>
              <a:t> </a:t>
            </a:r>
            <a:r>
              <a:rPr lang="en-US" dirty="0" err="1">
                <a:latin typeface="Times New Roman"/>
                <a:ea typeface="Times New Roman"/>
              </a:rPr>
              <a:t>ese</a:t>
            </a:r>
            <a:r>
              <a:rPr lang="en-US" dirty="0">
                <a:latin typeface="Times New Roman"/>
                <a:ea typeface="Times New Roman"/>
              </a:rPr>
              <a:t> </a:t>
            </a:r>
            <a:r>
              <a:rPr lang="en-US" dirty="0" err="1">
                <a:latin typeface="Times New Roman"/>
                <a:ea typeface="Times New Roman"/>
              </a:rPr>
              <a:t>sentido</a:t>
            </a:r>
            <a:r>
              <a:rPr lang="en-US" dirty="0">
                <a:latin typeface="Times New Roman"/>
                <a:ea typeface="Times New Roman"/>
              </a:rPr>
              <a:t> de la </a:t>
            </a:r>
            <a:r>
              <a:rPr lang="en-US" dirty="0" err="1">
                <a:latin typeface="Times New Roman"/>
                <a:ea typeface="Times New Roman"/>
              </a:rPr>
              <a:t>acción</a:t>
            </a:r>
            <a:r>
              <a:rPr lang="en-US" dirty="0">
                <a:latin typeface="Times New Roman"/>
                <a:ea typeface="Times New Roman"/>
              </a:rPr>
              <a:t> social </a:t>
            </a:r>
            <a:r>
              <a:rPr lang="en-US" dirty="0" err="1">
                <a:latin typeface="Times New Roman"/>
                <a:ea typeface="Times New Roman"/>
              </a:rPr>
              <a:t>es</a:t>
            </a:r>
            <a:r>
              <a:rPr lang="en-US" dirty="0">
                <a:latin typeface="Times New Roman"/>
                <a:ea typeface="Times New Roman"/>
              </a:rPr>
              <a:t> la meta del </a:t>
            </a:r>
            <a:r>
              <a:rPr lang="en-US" dirty="0" err="1">
                <a:latin typeface="Times New Roman"/>
                <a:ea typeface="Times New Roman"/>
              </a:rPr>
              <a:t>método</a:t>
            </a:r>
            <a:r>
              <a:rPr lang="en-US" dirty="0">
                <a:latin typeface="Times New Roman"/>
                <a:ea typeface="Times New Roman"/>
              </a:rPr>
              <a:t> </a:t>
            </a:r>
            <a:r>
              <a:rPr lang="en-US" dirty="0" err="1">
                <a:latin typeface="Times New Roman"/>
                <a:ea typeface="Times New Roman"/>
              </a:rPr>
              <a:t>comprensivo</a:t>
            </a:r>
            <a:endParaRPr lang="es-ES" dirty="0"/>
          </a:p>
        </p:txBody>
      </p:sp>
    </p:spTree>
    <p:extLst>
      <p:ext uri="{BB962C8B-B14F-4D97-AF65-F5344CB8AC3E}">
        <p14:creationId xmlns:p14="http://schemas.microsoft.com/office/powerpoint/2010/main" val="35141546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20000" cy="4816703"/>
          </a:xfrm>
          <a:prstGeom prst="rect">
            <a:avLst/>
          </a:prstGeom>
        </p:spPr>
        <p:txBody>
          <a:bodyPr wrap="square">
            <a:spAutoFit/>
          </a:bodyPr>
          <a:lstStyle/>
          <a:p>
            <a:pPr lvl="0" algn="just">
              <a:lnSpc>
                <a:spcPct val="150000"/>
              </a:lnSpc>
              <a:spcAft>
                <a:spcPts val="600"/>
              </a:spcAft>
              <a:tabLst>
                <a:tab pos="457200" algn="l"/>
              </a:tabLst>
            </a:pPr>
            <a:r>
              <a:rPr lang="es-ES_tradnl" i="1" u="sng" dirty="0">
                <a:latin typeface="Times New Roman"/>
                <a:ea typeface="Times New Roman"/>
              </a:rPr>
              <a:t>Ruptura con el patrón </a:t>
            </a:r>
            <a:r>
              <a:rPr lang="es-ES_tradnl" i="1" u="sng" dirty="0" err="1">
                <a:latin typeface="Times New Roman"/>
                <a:ea typeface="Times New Roman"/>
              </a:rPr>
              <a:t>gnoseolgógico</a:t>
            </a:r>
            <a:r>
              <a:rPr lang="es-ES_tradnl" i="1" u="sng" dirty="0">
                <a:latin typeface="Times New Roman"/>
                <a:ea typeface="Times New Roman"/>
              </a:rPr>
              <a:t> de las Ciencias Naturales.</a:t>
            </a:r>
            <a:endParaRPr lang="es-ES" dirty="0">
              <a:latin typeface="Times New Roman"/>
              <a:ea typeface="Times New Roman"/>
            </a:endParaRPr>
          </a:p>
          <a:p>
            <a:pPr algn="just">
              <a:lnSpc>
                <a:spcPct val="150000"/>
              </a:lnSpc>
              <a:spcAft>
                <a:spcPts val="600"/>
              </a:spcAft>
            </a:pPr>
            <a:r>
              <a:rPr lang="es-ES_tradnl" dirty="0">
                <a:latin typeface="Times New Roman"/>
                <a:ea typeface="Times New Roman"/>
              </a:rPr>
              <a:t>Weber, al igual que toda la sociología  anterior mantuvo una gran preocupación por el método de la Sociología, pero su ruptura esencial se basa en su desconfianza en la supuesta solidez de imitar a las ciencias naturales. </a:t>
            </a:r>
            <a:endParaRPr lang="es-ES" dirty="0">
              <a:latin typeface="Times New Roman"/>
              <a:ea typeface="Times New Roman"/>
            </a:endParaRPr>
          </a:p>
          <a:p>
            <a:pPr>
              <a:lnSpc>
                <a:spcPct val="150000"/>
              </a:lnSpc>
            </a:pPr>
            <a:r>
              <a:rPr lang="en-US" dirty="0">
                <a:latin typeface="Times New Roman"/>
                <a:ea typeface="Times New Roman"/>
              </a:rPr>
              <a:t>Como neo-</a:t>
            </a:r>
            <a:r>
              <a:rPr lang="en-US" dirty="0" err="1">
                <a:latin typeface="Times New Roman"/>
                <a:ea typeface="Times New Roman"/>
              </a:rPr>
              <a:t>kantista</a:t>
            </a:r>
            <a:r>
              <a:rPr lang="en-US" dirty="0">
                <a:latin typeface="Times New Roman"/>
                <a:ea typeface="Times New Roman"/>
              </a:rPr>
              <a:t> </a:t>
            </a:r>
            <a:r>
              <a:rPr lang="en-US" dirty="0" err="1">
                <a:latin typeface="Times New Roman"/>
                <a:ea typeface="Times New Roman"/>
              </a:rPr>
              <a:t>entendía</a:t>
            </a:r>
            <a:r>
              <a:rPr lang="en-US" dirty="0">
                <a:latin typeface="Times New Roman"/>
                <a:ea typeface="Times New Roman"/>
              </a:rPr>
              <a:t> </a:t>
            </a:r>
            <a:r>
              <a:rPr lang="en-US" dirty="0" err="1">
                <a:latin typeface="Times New Roman"/>
                <a:ea typeface="Times New Roman"/>
              </a:rPr>
              <a:t>que</a:t>
            </a:r>
            <a:r>
              <a:rPr lang="en-US" dirty="0">
                <a:latin typeface="Times New Roman"/>
                <a:ea typeface="Times New Roman"/>
              </a:rPr>
              <a:t> los </a:t>
            </a:r>
            <a:r>
              <a:rPr lang="en-US" dirty="0" err="1">
                <a:latin typeface="Times New Roman"/>
                <a:ea typeface="Times New Roman"/>
              </a:rPr>
              <a:t>fenómenos</a:t>
            </a:r>
            <a:r>
              <a:rPr lang="en-US" dirty="0">
                <a:latin typeface="Times New Roman"/>
                <a:ea typeface="Times New Roman"/>
              </a:rPr>
              <a:t> </a:t>
            </a:r>
            <a:r>
              <a:rPr lang="en-US" dirty="0" err="1">
                <a:latin typeface="Times New Roman"/>
                <a:ea typeface="Times New Roman"/>
              </a:rPr>
              <a:t>sociales</a:t>
            </a:r>
            <a:r>
              <a:rPr lang="en-US" dirty="0">
                <a:latin typeface="Times New Roman"/>
                <a:ea typeface="Times New Roman"/>
              </a:rPr>
              <a:t> no </a:t>
            </a:r>
            <a:r>
              <a:rPr lang="en-US" dirty="0" err="1">
                <a:latin typeface="Times New Roman"/>
                <a:ea typeface="Times New Roman"/>
              </a:rPr>
              <a:t>pueden</a:t>
            </a:r>
            <a:r>
              <a:rPr lang="en-US" dirty="0">
                <a:latin typeface="Times New Roman"/>
                <a:ea typeface="Times New Roman"/>
              </a:rPr>
              <a:t> </a:t>
            </a:r>
            <a:r>
              <a:rPr lang="en-US" dirty="0" err="1">
                <a:latin typeface="Times New Roman"/>
                <a:ea typeface="Times New Roman"/>
              </a:rPr>
              <a:t>estudiarse</a:t>
            </a:r>
            <a:r>
              <a:rPr lang="en-US" dirty="0">
                <a:latin typeface="Times New Roman"/>
                <a:ea typeface="Times New Roman"/>
              </a:rPr>
              <a:t> de </a:t>
            </a:r>
            <a:r>
              <a:rPr lang="en-US" dirty="0" err="1">
                <a:latin typeface="Times New Roman"/>
                <a:ea typeface="Times New Roman"/>
              </a:rPr>
              <a:t>una</a:t>
            </a:r>
            <a:r>
              <a:rPr lang="en-US" dirty="0">
                <a:latin typeface="Times New Roman"/>
                <a:ea typeface="Times New Roman"/>
              </a:rPr>
              <a:t> </a:t>
            </a:r>
            <a:r>
              <a:rPr lang="en-US" dirty="0" err="1">
                <a:latin typeface="Times New Roman"/>
                <a:ea typeface="Times New Roman"/>
              </a:rPr>
              <a:t>manera</a:t>
            </a:r>
            <a:r>
              <a:rPr lang="en-US" dirty="0">
                <a:latin typeface="Times New Roman"/>
                <a:ea typeface="Times New Roman"/>
              </a:rPr>
              <a:t> </a:t>
            </a:r>
            <a:r>
              <a:rPr lang="en-US" dirty="0" err="1">
                <a:latin typeface="Times New Roman"/>
                <a:ea typeface="Times New Roman"/>
              </a:rPr>
              <a:t>idéntica</a:t>
            </a:r>
            <a:r>
              <a:rPr lang="en-US" dirty="0">
                <a:latin typeface="Times New Roman"/>
                <a:ea typeface="Times New Roman"/>
              </a:rPr>
              <a:t> a </a:t>
            </a:r>
            <a:r>
              <a:rPr lang="en-US" dirty="0" err="1">
                <a:latin typeface="Times New Roman"/>
                <a:ea typeface="Times New Roman"/>
              </a:rPr>
              <a:t>como</a:t>
            </a:r>
            <a:r>
              <a:rPr lang="en-US" dirty="0">
                <a:latin typeface="Times New Roman"/>
                <a:ea typeface="Times New Roman"/>
              </a:rPr>
              <a:t> se </a:t>
            </a:r>
            <a:r>
              <a:rPr lang="en-US" dirty="0" err="1">
                <a:latin typeface="Times New Roman"/>
                <a:ea typeface="Times New Roman"/>
              </a:rPr>
              <a:t>estudia</a:t>
            </a:r>
            <a:r>
              <a:rPr lang="en-US" dirty="0">
                <a:latin typeface="Times New Roman"/>
                <a:ea typeface="Times New Roman"/>
              </a:rPr>
              <a:t> a los </a:t>
            </a:r>
            <a:r>
              <a:rPr lang="en-US" dirty="0" err="1">
                <a:latin typeface="Times New Roman"/>
                <a:ea typeface="Times New Roman"/>
              </a:rPr>
              <a:t>naturales</a:t>
            </a:r>
            <a:r>
              <a:rPr lang="en-US" dirty="0">
                <a:latin typeface="Times New Roman"/>
                <a:ea typeface="Times New Roman"/>
              </a:rPr>
              <a:t>. </a:t>
            </a:r>
            <a:r>
              <a:rPr lang="en-US" u="sng" dirty="0">
                <a:latin typeface="Times New Roman"/>
                <a:ea typeface="Times New Roman"/>
              </a:rPr>
              <a:t>No </a:t>
            </a:r>
            <a:r>
              <a:rPr lang="en-US" u="sng" dirty="0" err="1">
                <a:latin typeface="Times New Roman"/>
                <a:ea typeface="Times New Roman"/>
              </a:rPr>
              <a:t>despreciaba</a:t>
            </a:r>
            <a:r>
              <a:rPr lang="en-US" u="sng" dirty="0">
                <a:latin typeface="Times New Roman"/>
                <a:ea typeface="Times New Roman"/>
              </a:rPr>
              <a:t> la </a:t>
            </a:r>
            <a:r>
              <a:rPr lang="en-US" u="sng" dirty="0" err="1">
                <a:latin typeface="Times New Roman"/>
                <a:ea typeface="Times New Roman"/>
              </a:rPr>
              <a:t>informac</a:t>
            </a:r>
            <a:r>
              <a:rPr lang="en-US" dirty="0" err="1">
                <a:latin typeface="Times New Roman"/>
                <a:ea typeface="Times New Roman"/>
              </a:rPr>
              <a:t>ión</a:t>
            </a:r>
            <a:r>
              <a:rPr lang="en-US" dirty="0">
                <a:latin typeface="Times New Roman"/>
                <a:ea typeface="Times New Roman"/>
              </a:rPr>
              <a:t> </a:t>
            </a:r>
            <a:r>
              <a:rPr lang="en-US" u="sng" dirty="0" err="1">
                <a:latin typeface="Times New Roman"/>
                <a:ea typeface="Times New Roman"/>
              </a:rPr>
              <a:t>empírica</a:t>
            </a:r>
            <a:r>
              <a:rPr lang="en-US" dirty="0">
                <a:latin typeface="Times New Roman"/>
                <a:ea typeface="Times New Roman"/>
              </a:rPr>
              <a:t>, </a:t>
            </a:r>
            <a:r>
              <a:rPr lang="en-US" dirty="0" err="1">
                <a:latin typeface="Times New Roman"/>
                <a:ea typeface="Times New Roman"/>
              </a:rPr>
              <a:t>pero</a:t>
            </a:r>
            <a:r>
              <a:rPr lang="en-US" dirty="0">
                <a:latin typeface="Times New Roman"/>
                <a:ea typeface="Times New Roman"/>
              </a:rPr>
              <a:t> </a:t>
            </a:r>
            <a:r>
              <a:rPr lang="en-US" dirty="0" err="1">
                <a:latin typeface="Times New Roman"/>
                <a:ea typeface="Times New Roman"/>
              </a:rPr>
              <a:t>apuntaba</a:t>
            </a:r>
            <a:r>
              <a:rPr lang="en-US" dirty="0">
                <a:latin typeface="Times New Roman"/>
                <a:ea typeface="Times New Roman"/>
              </a:rPr>
              <a:t> </a:t>
            </a:r>
            <a:r>
              <a:rPr lang="en-US" dirty="0" err="1">
                <a:latin typeface="Times New Roman"/>
                <a:ea typeface="Times New Roman"/>
              </a:rPr>
              <a:t>que</a:t>
            </a:r>
            <a:r>
              <a:rPr lang="en-US" dirty="0">
                <a:latin typeface="Times New Roman"/>
                <a:ea typeface="Times New Roman"/>
              </a:rPr>
              <a:t> la </a:t>
            </a:r>
            <a:r>
              <a:rPr lang="en-US" dirty="0" err="1">
                <a:latin typeface="Times New Roman"/>
                <a:ea typeface="Times New Roman"/>
              </a:rPr>
              <a:t>sociedad</a:t>
            </a:r>
            <a:r>
              <a:rPr lang="en-US" dirty="0">
                <a:latin typeface="Times New Roman"/>
                <a:ea typeface="Times New Roman"/>
              </a:rPr>
              <a:t> </a:t>
            </a:r>
            <a:r>
              <a:rPr lang="en-US" dirty="0" err="1">
                <a:latin typeface="Times New Roman"/>
                <a:ea typeface="Times New Roman"/>
              </a:rPr>
              <a:t>es</a:t>
            </a:r>
            <a:r>
              <a:rPr lang="en-US" dirty="0">
                <a:latin typeface="Times New Roman"/>
                <a:ea typeface="Times New Roman"/>
              </a:rPr>
              <a:t> inseparable del </a:t>
            </a:r>
            <a:r>
              <a:rPr lang="en-US" u="sng" dirty="0">
                <a:latin typeface="Times New Roman"/>
                <a:ea typeface="Times New Roman"/>
              </a:rPr>
              <a:t>factor cult</a:t>
            </a:r>
            <a:r>
              <a:rPr lang="en-US" dirty="0">
                <a:latin typeface="Times New Roman"/>
                <a:ea typeface="Times New Roman"/>
              </a:rPr>
              <a:t>ural y </a:t>
            </a:r>
            <a:r>
              <a:rPr lang="en-US" dirty="0" err="1">
                <a:latin typeface="Times New Roman"/>
                <a:ea typeface="Times New Roman"/>
              </a:rPr>
              <a:t>por</a:t>
            </a:r>
            <a:r>
              <a:rPr lang="en-US" dirty="0">
                <a:latin typeface="Times New Roman"/>
                <a:ea typeface="Times New Roman"/>
              </a:rPr>
              <a:t> </a:t>
            </a:r>
            <a:r>
              <a:rPr lang="en-US" dirty="0" err="1">
                <a:latin typeface="Times New Roman"/>
                <a:ea typeface="Times New Roman"/>
              </a:rPr>
              <a:t>eso</a:t>
            </a:r>
            <a:r>
              <a:rPr lang="en-US" dirty="0">
                <a:latin typeface="Times New Roman"/>
                <a:ea typeface="Times New Roman"/>
              </a:rPr>
              <a:t> la </a:t>
            </a:r>
            <a:r>
              <a:rPr lang="en-US" dirty="0" err="1">
                <a:latin typeface="Times New Roman"/>
                <a:ea typeface="Times New Roman"/>
              </a:rPr>
              <a:t>Sociología</a:t>
            </a:r>
            <a:r>
              <a:rPr lang="en-US" dirty="0">
                <a:latin typeface="Times New Roman"/>
                <a:ea typeface="Times New Roman"/>
              </a:rPr>
              <a:t> no </a:t>
            </a:r>
            <a:r>
              <a:rPr lang="en-US" dirty="0" err="1">
                <a:latin typeface="Times New Roman"/>
                <a:ea typeface="Times New Roman"/>
              </a:rPr>
              <a:t>puede</a:t>
            </a:r>
            <a:r>
              <a:rPr lang="en-US" dirty="0">
                <a:latin typeface="Times New Roman"/>
                <a:ea typeface="Times New Roman"/>
              </a:rPr>
              <a:t> </a:t>
            </a:r>
            <a:r>
              <a:rPr lang="en-US" dirty="0" err="1">
                <a:latin typeface="Times New Roman"/>
                <a:ea typeface="Times New Roman"/>
              </a:rPr>
              <a:t>igualarse</a:t>
            </a:r>
            <a:r>
              <a:rPr lang="en-US" dirty="0">
                <a:latin typeface="Times New Roman"/>
                <a:ea typeface="Times New Roman"/>
              </a:rPr>
              <a:t> con la </a:t>
            </a:r>
            <a:r>
              <a:rPr lang="en-US" dirty="0" err="1">
                <a:latin typeface="Times New Roman"/>
                <a:ea typeface="Times New Roman"/>
              </a:rPr>
              <a:t>ciencia</a:t>
            </a:r>
            <a:r>
              <a:rPr lang="en-US" dirty="0">
                <a:latin typeface="Times New Roman"/>
                <a:ea typeface="Times New Roman"/>
              </a:rPr>
              <a:t> </a:t>
            </a:r>
            <a:r>
              <a:rPr lang="en-US" dirty="0" err="1">
                <a:latin typeface="Times New Roman"/>
                <a:ea typeface="Times New Roman"/>
              </a:rPr>
              <a:t>estricta</a:t>
            </a:r>
            <a:r>
              <a:rPr lang="en-US" dirty="0">
                <a:latin typeface="Times New Roman"/>
                <a:ea typeface="Times New Roman"/>
              </a:rPr>
              <a:t>, </a:t>
            </a:r>
            <a:r>
              <a:rPr lang="en-US" dirty="0" err="1">
                <a:latin typeface="Times New Roman"/>
                <a:ea typeface="Times New Roman"/>
              </a:rPr>
              <a:t>si</a:t>
            </a:r>
            <a:r>
              <a:rPr lang="en-US" dirty="0">
                <a:latin typeface="Times New Roman"/>
                <a:ea typeface="Times New Roman"/>
              </a:rPr>
              <a:t> no se </a:t>
            </a:r>
            <a:r>
              <a:rPr lang="en-US" dirty="0" err="1">
                <a:latin typeface="Times New Roman"/>
                <a:ea typeface="Times New Roman"/>
              </a:rPr>
              <a:t>desea</a:t>
            </a:r>
            <a:r>
              <a:rPr lang="en-US" dirty="0">
                <a:latin typeface="Times New Roman"/>
                <a:ea typeface="Times New Roman"/>
              </a:rPr>
              <a:t> </a:t>
            </a:r>
            <a:r>
              <a:rPr lang="en-US" dirty="0" err="1">
                <a:latin typeface="Times New Roman"/>
                <a:ea typeface="Times New Roman"/>
              </a:rPr>
              <a:t>desvirtuar</a:t>
            </a:r>
            <a:r>
              <a:rPr lang="en-US" dirty="0">
                <a:latin typeface="Times New Roman"/>
                <a:ea typeface="Times New Roman"/>
              </a:rPr>
              <a:t> el </a:t>
            </a:r>
            <a:r>
              <a:rPr lang="en-US" dirty="0" err="1">
                <a:latin typeface="Times New Roman"/>
                <a:ea typeface="Times New Roman"/>
              </a:rPr>
              <a:t>carácter</a:t>
            </a:r>
            <a:r>
              <a:rPr lang="en-US" dirty="0">
                <a:latin typeface="Times New Roman"/>
                <a:ea typeface="Times New Roman"/>
              </a:rPr>
              <a:t> peculiar de lo social.  </a:t>
            </a:r>
            <a:r>
              <a:rPr lang="en-US" u="sng" dirty="0">
                <a:latin typeface="Times New Roman"/>
                <a:ea typeface="Times New Roman"/>
              </a:rPr>
              <a:t>La </a:t>
            </a:r>
            <a:r>
              <a:rPr lang="en-US" u="sng" dirty="0" err="1">
                <a:latin typeface="Times New Roman"/>
                <a:ea typeface="Times New Roman"/>
              </a:rPr>
              <a:t>intersubjetividad</a:t>
            </a:r>
            <a:r>
              <a:rPr lang="en-US" u="sng" dirty="0">
                <a:latin typeface="Times New Roman"/>
                <a:ea typeface="Times New Roman"/>
              </a:rPr>
              <a:t> </a:t>
            </a:r>
            <a:r>
              <a:rPr lang="en-US" u="sng" dirty="0" err="1">
                <a:latin typeface="Times New Roman"/>
                <a:ea typeface="Times New Roman"/>
              </a:rPr>
              <a:t>es</a:t>
            </a:r>
            <a:r>
              <a:rPr lang="en-US" u="sng" dirty="0">
                <a:latin typeface="Times New Roman"/>
                <a:ea typeface="Times New Roman"/>
              </a:rPr>
              <a:t> lo </a:t>
            </a:r>
            <a:r>
              <a:rPr lang="en-US" u="sng" dirty="0" err="1">
                <a:latin typeface="Times New Roman"/>
                <a:ea typeface="Times New Roman"/>
              </a:rPr>
              <a:t>que</a:t>
            </a:r>
            <a:r>
              <a:rPr lang="en-US" u="sng" dirty="0">
                <a:latin typeface="Times New Roman"/>
                <a:ea typeface="Times New Roman"/>
              </a:rPr>
              <a:t> distingue a la </a:t>
            </a:r>
            <a:r>
              <a:rPr lang="en-US" u="sng" dirty="0" err="1">
                <a:latin typeface="Times New Roman"/>
                <a:ea typeface="Times New Roman"/>
              </a:rPr>
              <a:t>vida</a:t>
            </a:r>
            <a:r>
              <a:rPr lang="en-US" u="sng" dirty="0">
                <a:latin typeface="Times New Roman"/>
                <a:ea typeface="Times New Roman"/>
              </a:rPr>
              <a:t> </a:t>
            </a:r>
            <a:r>
              <a:rPr lang="en-US" u="sng" dirty="0" err="1">
                <a:latin typeface="Times New Roman"/>
                <a:ea typeface="Times New Roman"/>
              </a:rPr>
              <a:t>huma</a:t>
            </a:r>
            <a:r>
              <a:rPr lang="en-US" dirty="0" err="1">
                <a:latin typeface="Times New Roman"/>
                <a:ea typeface="Times New Roman"/>
              </a:rPr>
              <a:t>na</a:t>
            </a:r>
            <a:r>
              <a:rPr lang="en-US" dirty="0">
                <a:latin typeface="Times New Roman"/>
                <a:ea typeface="Times New Roman"/>
              </a:rPr>
              <a:t> de la </a:t>
            </a:r>
            <a:r>
              <a:rPr lang="en-US" dirty="0" err="1">
                <a:latin typeface="Times New Roman"/>
                <a:ea typeface="Times New Roman"/>
              </a:rPr>
              <a:t>biológica</a:t>
            </a:r>
            <a:r>
              <a:rPr lang="en-US" dirty="0">
                <a:latin typeface="Times New Roman"/>
                <a:ea typeface="Times New Roman"/>
              </a:rPr>
              <a:t> y no </a:t>
            </a:r>
            <a:r>
              <a:rPr lang="en-US" dirty="0" err="1">
                <a:latin typeface="Times New Roman"/>
                <a:ea typeface="Times New Roman"/>
              </a:rPr>
              <a:t>es</a:t>
            </a:r>
            <a:r>
              <a:rPr lang="en-US" dirty="0">
                <a:latin typeface="Times New Roman"/>
                <a:ea typeface="Times New Roman"/>
              </a:rPr>
              <a:t> </a:t>
            </a:r>
            <a:r>
              <a:rPr lang="en-US" dirty="0" err="1">
                <a:latin typeface="Times New Roman"/>
                <a:ea typeface="Times New Roman"/>
              </a:rPr>
              <a:t>posible</a:t>
            </a:r>
            <a:r>
              <a:rPr lang="en-US" dirty="0">
                <a:latin typeface="Times New Roman"/>
                <a:ea typeface="Times New Roman"/>
              </a:rPr>
              <a:t> </a:t>
            </a:r>
            <a:r>
              <a:rPr lang="en-US" dirty="0" err="1">
                <a:latin typeface="Times New Roman"/>
                <a:ea typeface="Times New Roman"/>
              </a:rPr>
              <a:t>codificarla</a:t>
            </a:r>
            <a:r>
              <a:rPr lang="en-US" dirty="0">
                <a:latin typeface="Times New Roman"/>
                <a:ea typeface="Times New Roman"/>
              </a:rPr>
              <a:t> </a:t>
            </a:r>
            <a:r>
              <a:rPr lang="en-US" dirty="0" err="1">
                <a:latin typeface="Times New Roman"/>
                <a:ea typeface="Times New Roman"/>
              </a:rPr>
              <a:t>enteramente</a:t>
            </a:r>
            <a:endParaRPr lang="es-ES" dirty="0"/>
          </a:p>
        </p:txBody>
      </p:sp>
    </p:spTree>
    <p:extLst>
      <p:ext uri="{BB962C8B-B14F-4D97-AF65-F5344CB8AC3E}">
        <p14:creationId xmlns:p14="http://schemas.microsoft.com/office/powerpoint/2010/main" val="35240814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09601"/>
            <a:ext cx="7543799" cy="458074"/>
          </a:xfrm>
          <a:prstGeom prst="rect">
            <a:avLst/>
          </a:prstGeom>
        </p:spPr>
        <p:txBody>
          <a:bodyPr wrap="square">
            <a:spAutoFit/>
          </a:bodyPr>
          <a:lstStyle/>
          <a:p>
            <a:pPr lvl="0" algn="just">
              <a:lnSpc>
                <a:spcPct val="150000"/>
              </a:lnSpc>
              <a:spcAft>
                <a:spcPts val="600"/>
              </a:spcAft>
              <a:tabLst>
                <a:tab pos="457200" algn="l"/>
              </a:tabLst>
            </a:pPr>
            <a:r>
              <a:rPr lang="es-ES_tradnl" i="1" u="sng" dirty="0">
                <a:latin typeface="Times New Roman"/>
                <a:ea typeface="Times New Roman"/>
              </a:rPr>
              <a:t>Ruptura con la unicidad metodológica</a:t>
            </a:r>
            <a:endParaRPr lang="es-ES" dirty="0">
              <a:effectLst/>
              <a:latin typeface="Times New Roman"/>
              <a:ea typeface="Times New Roman"/>
            </a:endParaRPr>
          </a:p>
        </p:txBody>
      </p:sp>
      <p:sp>
        <p:nvSpPr>
          <p:cNvPr id="3" name="2 Rectángulo"/>
          <p:cNvSpPr/>
          <p:nvPr/>
        </p:nvSpPr>
        <p:spPr>
          <a:xfrm>
            <a:off x="762000" y="1219200"/>
            <a:ext cx="7772400" cy="4216539"/>
          </a:xfrm>
          <a:prstGeom prst="rect">
            <a:avLst/>
          </a:prstGeom>
        </p:spPr>
        <p:txBody>
          <a:bodyPr wrap="square">
            <a:spAutoFit/>
          </a:bodyPr>
          <a:lstStyle/>
          <a:p>
            <a:pPr algn="just">
              <a:lnSpc>
                <a:spcPct val="150000"/>
              </a:lnSpc>
              <a:spcAft>
                <a:spcPts val="600"/>
              </a:spcAft>
            </a:pPr>
            <a:r>
              <a:rPr lang="es-ES_tradnl" dirty="0">
                <a:latin typeface="Times New Roman"/>
                <a:ea typeface="Times New Roman"/>
              </a:rPr>
              <a:t>Reconoce que como su método no es experimental ni demostrativo, sus pruebas son siempre más o menos inciertas. Es un conocimiento que se funda en comprobaciones cruzadas mediante comparaciones y observaciones.</a:t>
            </a:r>
            <a:endParaRPr lang="es-ES" dirty="0">
              <a:latin typeface="Times New Roman"/>
              <a:ea typeface="Times New Roman"/>
            </a:endParaRPr>
          </a:p>
          <a:p>
            <a:pPr algn="just">
              <a:lnSpc>
                <a:spcPct val="150000"/>
              </a:lnSpc>
              <a:spcAft>
                <a:spcPts val="600"/>
              </a:spcAft>
            </a:pPr>
            <a:r>
              <a:rPr lang="es-ES_tradnl" dirty="0">
                <a:latin typeface="Times New Roman"/>
                <a:ea typeface="Times New Roman"/>
              </a:rPr>
              <a:t>En </a:t>
            </a:r>
            <a:r>
              <a:rPr lang="es-ES_tradnl" dirty="0" smtClean="0">
                <a:latin typeface="Times New Roman"/>
                <a:ea typeface="Times New Roman"/>
              </a:rPr>
              <a:t>oposición </a:t>
            </a:r>
            <a:r>
              <a:rPr lang="es-ES_tradnl" dirty="0">
                <a:latin typeface="Times New Roman"/>
                <a:ea typeface="Times New Roman"/>
              </a:rPr>
              <a:t>a la propuesta positivista Weber propone el método comprensivo, el que se puede desglosar en varios principios metodológicos:</a:t>
            </a:r>
            <a:endParaRPr lang="es-ES" dirty="0">
              <a:latin typeface="Times New Roman"/>
              <a:ea typeface="Times New Roman"/>
            </a:endParaRPr>
          </a:p>
          <a:p>
            <a:pPr marL="342900" lvl="0" indent="-342900" algn="just">
              <a:lnSpc>
                <a:spcPct val="150000"/>
              </a:lnSpc>
              <a:spcAft>
                <a:spcPts val="600"/>
              </a:spcAft>
              <a:buFont typeface="Symbol"/>
              <a:buChar char=""/>
              <a:tabLst>
                <a:tab pos="228600" algn="l"/>
              </a:tabLst>
            </a:pPr>
            <a:r>
              <a:rPr lang="es-ES_tradnl" dirty="0">
                <a:latin typeface="Times New Roman"/>
                <a:ea typeface="Times New Roman"/>
                <a:cs typeface="Symbol"/>
              </a:rPr>
              <a:t>Pluralidad causal</a:t>
            </a:r>
            <a:endParaRPr lang="es-ES" dirty="0">
              <a:latin typeface="Times New Roman"/>
              <a:ea typeface="Times New Roman"/>
              <a:cs typeface="Symbol"/>
            </a:endParaRPr>
          </a:p>
          <a:p>
            <a:pPr marL="342900" lvl="0" indent="-342900" algn="just">
              <a:lnSpc>
                <a:spcPct val="150000"/>
              </a:lnSpc>
              <a:spcAft>
                <a:spcPts val="600"/>
              </a:spcAft>
              <a:buFont typeface="Symbol"/>
              <a:buChar char=""/>
              <a:tabLst>
                <a:tab pos="228600" algn="l"/>
              </a:tabLst>
            </a:pPr>
            <a:r>
              <a:rPr lang="es-ES_tradnl" dirty="0">
                <a:latin typeface="Times New Roman"/>
                <a:ea typeface="Times New Roman"/>
                <a:cs typeface="Symbol"/>
              </a:rPr>
              <a:t>Elaboración de tipos ideales</a:t>
            </a:r>
            <a:endParaRPr lang="es-ES" dirty="0">
              <a:latin typeface="Times New Roman"/>
              <a:ea typeface="Times New Roman"/>
              <a:cs typeface="Symbol"/>
            </a:endParaRPr>
          </a:p>
          <a:p>
            <a:pPr marL="342900" lvl="0" indent="-342900" algn="just">
              <a:lnSpc>
                <a:spcPct val="150000"/>
              </a:lnSpc>
              <a:spcAft>
                <a:spcPts val="600"/>
              </a:spcAft>
              <a:buFont typeface="Symbol"/>
              <a:buChar char=""/>
              <a:tabLst>
                <a:tab pos="228600" algn="l"/>
              </a:tabLst>
            </a:pPr>
            <a:r>
              <a:rPr lang="es-ES_tradnl" dirty="0">
                <a:latin typeface="Times New Roman"/>
                <a:ea typeface="Times New Roman"/>
                <a:cs typeface="Symbol"/>
              </a:rPr>
              <a:t>Neutralidad valorativa</a:t>
            </a:r>
            <a:endParaRPr lang="es-ES" dirty="0">
              <a:latin typeface="Times New Roman"/>
              <a:ea typeface="Times New Roman"/>
              <a:cs typeface="Symbol"/>
            </a:endParaRPr>
          </a:p>
          <a:p>
            <a:pPr algn="just">
              <a:lnSpc>
                <a:spcPct val="150000"/>
              </a:lnSpc>
              <a:spcAft>
                <a:spcPts val="600"/>
              </a:spcAft>
            </a:pPr>
            <a:r>
              <a:rPr lang="es-ES_tradnl" dirty="0">
                <a:latin typeface="Times New Roman"/>
                <a:ea typeface="Times New Roman"/>
              </a:rPr>
              <a:t> </a:t>
            </a:r>
            <a:endParaRPr lang="es-ES" dirty="0">
              <a:effectLst/>
              <a:latin typeface="Times New Roman"/>
              <a:ea typeface="Times New Roman"/>
            </a:endParaRPr>
          </a:p>
        </p:txBody>
      </p:sp>
    </p:spTree>
    <p:extLst>
      <p:ext uri="{BB962C8B-B14F-4D97-AF65-F5344CB8AC3E}">
        <p14:creationId xmlns:p14="http://schemas.microsoft.com/office/powerpoint/2010/main" val="7898635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914400"/>
            <a:ext cx="7391400" cy="923330"/>
          </a:xfrm>
          <a:prstGeom prst="rect">
            <a:avLst/>
          </a:prstGeom>
        </p:spPr>
        <p:txBody>
          <a:bodyPr wrap="square">
            <a:spAutoFit/>
          </a:bodyPr>
          <a:lstStyle/>
          <a:p>
            <a:pPr algn="just">
              <a:lnSpc>
                <a:spcPct val="150000"/>
              </a:lnSpc>
              <a:spcAft>
                <a:spcPts val="600"/>
              </a:spcAft>
            </a:pPr>
            <a:r>
              <a:rPr lang="es-ES_tradnl" dirty="0">
                <a:latin typeface="Times New Roman"/>
                <a:ea typeface="Times New Roman"/>
              </a:rPr>
              <a:t>Postulando oposición al positivismo y al marxismo, Weber planteó la idea del pluralismo causal. Es decir, descartó la causalidad simple.</a:t>
            </a:r>
            <a:endParaRPr lang="es-ES" dirty="0">
              <a:effectLst/>
              <a:latin typeface="Times New Roman"/>
              <a:ea typeface="Times New Roman"/>
            </a:endParaRPr>
          </a:p>
        </p:txBody>
      </p:sp>
      <p:sp>
        <p:nvSpPr>
          <p:cNvPr id="3" name="2 Rectángulo"/>
          <p:cNvSpPr/>
          <p:nvPr/>
        </p:nvSpPr>
        <p:spPr>
          <a:xfrm>
            <a:off x="2286000" y="2759586"/>
            <a:ext cx="4572000" cy="950517"/>
          </a:xfrm>
          <a:prstGeom prst="rect">
            <a:avLst/>
          </a:prstGeom>
        </p:spPr>
        <p:txBody>
          <a:bodyPr>
            <a:spAutoFit/>
          </a:bodyPr>
          <a:lstStyle/>
          <a:p>
            <a:pPr algn="just">
              <a:lnSpc>
                <a:spcPct val="150000"/>
              </a:lnSpc>
              <a:spcAft>
                <a:spcPts val="600"/>
              </a:spcAft>
            </a:pPr>
            <a:endParaRPr lang="es-ES_tradnl" dirty="0" smtClean="0">
              <a:latin typeface="Times New Roman"/>
              <a:ea typeface="Times New Roman"/>
            </a:endParaRPr>
          </a:p>
          <a:p>
            <a:pPr algn="just">
              <a:lnSpc>
                <a:spcPct val="150000"/>
              </a:lnSpc>
              <a:spcAft>
                <a:spcPts val="600"/>
              </a:spcAft>
            </a:pPr>
            <a:endParaRPr lang="es-ES" dirty="0">
              <a:effectLst/>
              <a:latin typeface="Times New Roman"/>
              <a:ea typeface="Times New Roman"/>
            </a:endParaRPr>
          </a:p>
        </p:txBody>
      </p:sp>
      <p:sp>
        <p:nvSpPr>
          <p:cNvPr id="4" name="3 Rectángulo"/>
          <p:cNvSpPr/>
          <p:nvPr/>
        </p:nvSpPr>
        <p:spPr>
          <a:xfrm>
            <a:off x="990600" y="1981200"/>
            <a:ext cx="7239000" cy="923330"/>
          </a:xfrm>
          <a:prstGeom prst="rect">
            <a:avLst/>
          </a:prstGeom>
        </p:spPr>
        <p:txBody>
          <a:bodyPr wrap="square">
            <a:spAutoFit/>
          </a:bodyPr>
          <a:lstStyle/>
          <a:p>
            <a:pPr algn="just">
              <a:lnSpc>
                <a:spcPct val="150000"/>
              </a:lnSpc>
              <a:spcAft>
                <a:spcPts val="600"/>
              </a:spcAft>
            </a:pPr>
            <a:r>
              <a:rPr lang="es-ES_tradnl" dirty="0">
                <a:latin typeface="Times New Roman"/>
                <a:ea typeface="Times New Roman"/>
              </a:rPr>
              <a:t>Weber se refiere a la abstención de juicios de valor sobre los hechos que se estudia, ausencia de prejuicios en el planteamiento de </a:t>
            </a:r>
            <a:r>
              <a:rPr lang="es-ES_tradnl" dirty="0" smtClean="0">
                <a:latin typeface="Times New Roman"/>
                <a:ea typeface="Times New Roman"/>
              </a:rPr>
              <a:t>hipótesis </a:t>
            </a:r>
            <a:r>
              <a:rPr lang="es-ES_tradnl" dirty="0">
                <a:latin typeface="Times New Roman"/>
                <a:ea typeface="Times New Roman"/>
              </a:rPr>
              <a:t>de trabajo.</a:t>
            </a:r>
            <a:endParaRPr lang="es-ES" dirty="0">
              <a:effectLst/>
              <a:latin typeface="Times New Roman"/>
              <a:ea typeface="Times New Roman"/>
            </a:endParaRPr>
          </a:p>
        </p:txBody>
      </p:sp>
    </p:spTree>
    <p:extLst>
      <p:ext uri="{BB962C8B-B14F-4D97-AF65-F5344CB8AC3E}">
        <p14:creationId xmlns:p14="http://schemas.microsoft.com/office/powerpoint/2010/main" val="26373464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85799"/>
            <a:ext cx="7467600" cy="3908762"/>
          </a:xfrm>
          <a:prstGeom prst="rect">
            <a:avLst/>
          </a:prstGeom>
        </p:spPr>
        <p:txBody>
          <a:bodyPr wrap="square">
            <a:spAutoFit/>
          </a:bodyPr>
          <a:lstStyle/>
          <a:p>
            <a:pPr algn="just">
              <a:lnSpc>
                <a:spcPct val="150000"/>
              </a:lnSpc>
              <a:spcAft>
                <a:spcPts val="600"/>
              </a:spcAft>
            </a:pPr>
            <a:r>
              <a:rPr lang="es-ES_tradnl" dirty="0" smtClean="0">
                <a:latin typeface="Times New Roman"/>
                <a:ea typeface="Times New Roman"/>
              </a:rPr>
              <a:t>TIPOS IDEALES son </a:t>
            </a:r>
            <a:r>
              <a:rPr lang="es-ES_tradnl" dirty="0">
                <a:latin typeface="Times New Roman"/>
                <a:ea typeface="Times New Roman"/>
              </a:rPr>
              <a:t>modelos ideales que nunca se encuentran en la realidad social en estado perfecto, pero sirven para comprenderla. </a:t>
            </a:r>
            <a:r>
              <a:rPr lang="es-ES_tradnl" i="1" dirty="0">
                <a:latin typeface="Times New Roman"/>
                <a:ea typeface="Times New Roman"/>
              </a:rPr>
              <a:t>“Para desentrañar las relaciones causales reales, construimos otras irreales</a:t>
            </a:r>
            <a:r>
              <a:rPr lang="es-ES_tradnl" dirty="0">
                <a:latin typeface="Times New Roman"/>
                <a:ea typeface="Times New Roman"/>
              </a:rPr>
              <a:t>”.</a:t>
            </a:r>
            <a:endParaRPr lang="es-ES" dirty="0">
              <a:latin typeface="Times New Roman"/>
              <a:ea typeface="Times New Roman"/>
            </a:endParaRPr>
          </a:p>
          <a:p>
            <a:pPr algn="just">
              <a:lnSpc>
                <a:spcPct val="150000"/>
              </a:lnSpc>
              <a:spcAft>
                <a:spcPts val="0"/>
              </a:spcAft>
            </a:pPr>
            <a:r>
              <a:rPr lang="es-ES_tradnl" dirty="0">
                <a:latin typeface="Times New Roman"/>
                <a:ea typeface="Times New Roman"/>
              </a:rPr>
              <a:t>A modo de resumen podemos decir que para Weber estos tipos ideales presentan tres características primarias:</a:t>
            </a:r>
            <a:endParaRPr lang="es-ES" dirty="0">
              <a:latin typeface="Times New Roman"/>
              <a:ea typeface="Times New Roman"/>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Son categorías subjetivas que intentan comprender la intencionalidad de la acción social</a:t>
            </a:r>
            <a:endParaRPr lang="es-ES" dirty="0">
              <a:latin typeface="Times New Roman"/>
              <a:ea typeface="Times New Roman"/>
              <a:cs typeface="Symbol"/>
            </a:endParaRPr>
          </a:p>
          <a:p>
            <a:pPr marL="342900" lvl="0" indent="-342900" algn="just">
              <a:lnSpc>
                <a:spcPct val="150000"/>
              </a:lnSpc>
              <a:spcAft>
                <a:spcPts val="0"/>
              </a:spcAft>
              <a:buFont typeface="Symbol"/>
              <a:buChar char=""/>
              <a:tabLst>
                <a:tab pos="228600" algn="l"/>
              </a:tabLst>
            </a:pPr>
            <a:r>
              <a:rPr lang="es-ES_tradnl" dirty="0">
                <a:latin typeface="Times New Roman"/>
                <a:ea typeface="Times New Roman"/>
                <a:cs typeface="Symbol"/>
              </a:rPr>
              <a:t>Se refieren a casos extremos y eliminan elementos de ambigüedad.</a:t>
            </a:r>
            <a:endParaRPr lang="es-ES" dirty="0">
              <a:latin typeface="Times New Roman"/>
              <a:ea typeface="Times New Roman"/>
              <a:cs typeface="Symbol"/>
            </a:endParaRPr>
          </a:p>
          <a:p>
            <a:pPr marL="342900" lvl="0" indent="-342900" algn="just">
              <a:lnSpc>
                <a:spcPct val="150000"/>
              </a:lnSpc>
              <a:spcAft>
                <a:spcPts val="600"/>
              </a:spcAft>
              <a:buFont typeface="Symbol"/>
              <a:buChar char=""/>
              <a:tabLst>
                <a:tab pos="228600" algn="l"/>
              </a:tabLst>
            </a:pPr>
            <a:r>
              <a:rPr lang="es-ES_tradnl" dirty="0">
                <a:latin typeface="Times New Roman"/>
                <a:ea typeface="Times New Roman"/>
                <a:cs typeface="Symbol"/>
              </a:rPr>
              <a:t>Son meros instrumentos metodológicos.</a:t>
            </a:r>
            <a:endParaRPr lang="es-ES" dirty="0">
              <a:effectLst/>
              <a:latin typeface="Times New Roman"/>
              <a:ea typeface="Times New Roman"/>
              <a:cs typeface="Symbol"/>
            </a:endParaRPr>
          </a:p>
        </p:txBody>
      </p:sp>
    </p:spTree>
    <p:extLst>
      <p:ext uri="{BB962C8B-B14F-4D97-AF65-F5344CB8AC3E}">
        <p14:creationId xmlns:p14="http://schemas.microsoft.com/office/powerpoint/2010/main" val="11090106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685800"/>
            <a:ext cx="7543800" cy="4662815"/>
          </a:xfrm>
          <a:prstGeom prst="rect">
            <a:avLst/>
          </a:prstGeom>
        </p:spPr>
        <p:txBody>
          <a:bodyPr wrap="square">
            <a:spAutoFit/>
          </a:bodyPr>
          <a:lstStyle/>
          <a:p>
            <a:pPr algn="just">
              <a:lnSpc>
                <a:spcPct val="150000"/>
              </a:lnSpc>
              <a:spcAft>
                <a:spcPts val="0"/>
              </a:spcAft>
            </a:pPr>
            <a:r>
              <a:rPr lang="es-ES_tradnl" b="1" dirty="0">
                <a:latin typeface="Times New Roman"/>
                <a:ea typeface="Times New Roman"/>
              </a:rPr>
              <a:t>Como hemos podido apreciar la propuesta de Weber significa una </a:t>
            </a:r>
            <a:r>
              <a:rPr lang="es-ES_tradnl" b="1" dirty="0" smtClean="0">
                <a:latin typeface="Times New Roman"/>
                <a:ea typeface="Times New Roman"/>
              </a:rPr>
              <a:t>reacción </a:t>
            </a:r>
            <a:r>
              <a:rPr lang="es-ES_tradnl" b="1" dirty="0">
                <a:latin typeface="Times New Roman"/>
                <a:ea typeface="Times New Roman"/>
              </a:rPr>
              <a:t>a las concepciones </a:t>
            </a:r>
            <a:r>
              <a:rPr lang="es-ES_tradnl" b="1" dirty="0" err="1" smtClean="0">
                <a:latin typeface="Times New Roman"/>
                <a:ea typeface="Times New Roman"/>
              </a:rPr>
              <a:t>hechológicas</a:t>
            </a:r>
            <a:r>
              <a:rPr lang="es-ES_tradnl" b="1" dirty="0" smtClean="0">
                <a:latin typeface="Times New Roman"/>
                <a:ea typeface="Times New Roman"/>
              </a:rPr>
              <a:t> </a:t>
            </a:r>
            <a:r>
              <a:rPr lang="es-ES_tradnl" b="1" dirty="0">
                <a:latin typeface="Times New Roman"/>
                <a:ea typeface="Times New Roman"/>
              </a:rPr>
              <a:t>de la </a:t>
            </a:r>
            <a:r>
              <a:rPr lang="es-ES_tradnl" b="1" dirty="0" smtClean="0">
                <a:latin typeface="Times New Roman"/>
                <a:ea typeface="Times New Roman"/>
              </a:rPr>
              <a:t>concepción </a:t>
            </a:r>
            <a:r>
              <a:rPr lang="es-ES_tradnl" b="1" dirty="0">
                <a:latin typeface="Times New Roman"/>
                <a:ea typeface="Times New Roman"/>
              </a:rPr>
              <a:t>positivista, enriqueciendo la perspectiva </a:t>
            </a:r>
            <a:r>
              <a:rPr lang="es-ES_tradnl" b="1" dirty="0" smtClean="0">
                <a:latin typeface="Times New Roman"/>
                <a:ea typeface="Times New Roman"/>
              </a:rPr>
              <a:t>sociológica hacia </a:t>
            </a:r>
            <a:r>
              <a:rPr lang="es-ES_tradnl" b="1" dirty="0">
                <a:latin typeface="Times New Roman"/>
                <a:ea typeface="Times New Roman"/>
              </a:rPr>
              <a:t>enfoques mas subjetivos e </a:t>
            </a:r>
            <a:r>
              <a:rPr lang="es-ES_tradnl" b="1" dirty="0" err="1" smtClean="0">
                <a:latin typeface="Times New Roman"/>
                <a:ea typeface="Times New Roman"/>
              </a:rPr>
              <a:t>interidividuales</a:t>
            </a:r>
            <a:r>
              <a:rPr lang="es-ES_tradnl" b="1" dirty="0">
                <a:latin typeface="Times New Roman"/>
                <a:ea typeface="Times New Roman"/>
              </a:rPr>
              <a:t>, dando lugar a toda una </a:t>
            </a:r>
            <a:r>
              <a:rPr lang="es-ES_tradnl" b="1" dirty="0" smtClean="0">
                <a:latin typeface="Times New Roman"/>
                <a:ea typeface="Times New Roman"/>
              </a:rPr>
              <a:t>línea </a:t>
            </a:r>
            <a:r>
              <a:rPr lang="es-ES_tradnl" b="1" dirty="0">
                <a:latin typeface="Times New Roman"/>
                <a:ea typeface="Times New Roman"/>
              </a:rPr>
              <a:t>de pensamiento dentro de la </a:t>
            </a:r>
            <a:r>
              <a:rPr lang="es-ES_tradnl" b="1" dirty="0" smtClean="0">
                <a:latin typeface="Times New Roman"/>
                <a:ea typeface="Times New Roman"/>
              </a:rPr>
              <a:t>teoría sociológica. </a:t>
            </a:r>
            <a:r>
              <a:rPr lang="es-ES_tradnl" b="1" dirty="0">
                <a:latin typeface="Times New Roman"/>
                <a:ea typeface="Times New Roman"/>
              </a:rPr>
              <a:t>En lo adelante veremos como ha sido reformulada y desarrollada esta </a:t>
            </a:r>
            <a:r>
              <a:rPr lang="es-ES_tradnl" b="1" dirty="0" smtClean="0">
                <a:latin typeface="Times New Roman"/>
                <a:ea typeface="Times New Roman"/>
              </a:rPr>
              <a:t>línea </a:t>
            </a:r>
            <a:r>
              <a:rPr lang="es-ES_tradnl" b="1" dirty="0">
                <a:latin typeface="Times New Roman"/>
                <a:ea typeface="Times New Roman"/>
              </a:rPr>
              <a:t>en algunas propuestas del siglo XX.</a:t>
            </a:r>
            <a:endParaRPr lang="es-ES" dirty="0">
              <a:latin typeface="Times New Roman"/>
              <a:ea typeface="Times New Roman"/>
            </a:endParaRPr>
          </a:p>
          <a:p>
            <a:pPr algn="just">
              <a:lnSpc>
                <a:spcPct val="150000"/>
              </a:lnSpc>
              <a:spcAft>
                <a:spcPts val="0"/>
              </a:spcAft>
            </a:pPr>
            <a:r>
              <a:rPr lang="es-ES_tradnl" b="1" dirty="0">
                <a:latin typeface="Times New Roman"/>
                <a:ea typeface="Times New Roman"/>
              </a:rPr>
              <a:t>Pero antes, seria justo analizar los valores </a:t>
            </a:r>
            <a:r>
              <a:rPr lang="es-ES_tradnl" b="1" dirty="0" smtClean="0">
                <a:latin typeface="Times New Roman"/>
                <a:ea typeface="Times New Roman"/>
              </a:rPr>
              <a:t>sociológicos </a:t>
            </a:r>
            <a:r>
              <a:rPr lang="es-ES_tradnl" b="1" dirty="0">
                <a:latin typeface="Times New Roman"/>
                <a:ea typeface="Times New Roman"/>
              </a:rPr>
              <a:t>de la propuesta de Marx, y sus desarrollos posteriores, siendo que esta </a:t>
            </a:r>
            <a:r>
              <a:rPr lang="es-ES_tradnl" b="1" dirty="0" smtClean="0">
                <a:latin typeface="Times New Roman"/>
                <a:ea typeface="Times New Roman"/>
              </a:rPr>
              <a:t>reflexión </a:t>
            </a:r>
            <a:r>
              <a:rPr lang="es-ES_tradnl" b="1" dirty="0">
                <a:latin typeface="Times New Roman"/>
                <a:ea typeface="Times New Roman"/>
              </a:rPr>
              <a:t>social fue </a:t>
            </a:r>
            <a:r>
              <a:rPr lang="es-ES_tradnl" b="1" dirty="0" smtClean="0">
                <a:latin typeface="Times New Roman"/>
                <a:ea typeface="Times New Roman"/>
              </a:rPr>
              <a:t>también </a:t>
            </a:r>
            <a:r>
              <a:rPr lang="es-ES_tradnl" b="1" dirty="0">
                <a:latin typeface="Times New Roman"/>
                <a:ea typeface="Times New Roman"/>
              </a:rPr>
              <a:t>fruto del advenimiento dela modernidad y de se </a:t>
            </a:r>
            <a:r>
              <a:rPr lang="es-ES_tradnl" b="1" dirty="0" smtClean="0">
                <a:latin typeface="Times New Roman"/>
                <a:ea typeface="Times New Roman"/>
              </a:rPr>
              <a:t>planteó </a:t>
            </a:r>
            <a:r>
              <a:rPr lang="es-ES_tradnl" b="1" dirty="0">
                <a:latin typeface="Times New Roman"/>
                <a:ea typeface="Times New Roman"/>
              </a:rPr>
              <a:t>las mismas preocupaciones que abordaron los autores </a:t>
            </a:r>
            <a:r>
              <a:rPr lang="es-ES_tradnl" b="1" dirty="0" smtClean="0">
                <a:latin typeface="Times New Roman"/>
                <a:ea typeface="Times New Roman"/>
              </a:rPr>
              <a:t>clásicos </a:t>
            </a:r>
            <a:r>
              <a:rPr lang="es-ES_tradnl" b="1" dirty="0">
                <a:latin typeface="Times New Roman"/>
                <a:ea typeface="Times New Roman"/>
              </a:rPr>
              <a:t>de la </a:t>
            </a:r>
            <a:r>
              <a:rPr lang="es-ES_tradnl" b="1" dirty="0" smtClean="0">
                <a:latin typeface="Times New Roman"/>
                <a:ea typeface="Times New Roman"/>
              </a:rPr>
              <a:t>sociología </a:t>
            </a:r>
            <a:r>
              <a:rPr lang="es-ES_tradnl" b="1" dirty="0">
                <a:latin typeface="Times New Roman"/>
                <a:ea typeface="Times New Roman"/>
              </a:rPr>
              <a:t>que ya hemos visto.</a:t>
            </a:r>
            <a:endParaRPr lang="es-ES" dirty="0">
              <a:effectLst/>
              <a:latin typeface="Times New Roman"/>
              <a:ea typeface="Times New Roman"/>
            </a:endParaRPr>
          </a:p>
        </p:txBody>
      </p:sp>
    </p:spTree>
    <p:extLst>
      <p:ext uri="{BB962C8B-B14F-4D97-AF65-F5344CB8AC3E}">
        <p14:creationId xmlns:p14="http://schemas.microsoft.com/office/powerpoint/2010/main" val="14573930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95400" y="1828800"/>
            <a:ext cx="6553200" cy="2323713"/>
          </a:xfrm>
          <a:prstGeom prst="rect">
            <a:avLst/>
          </a:prstGeom>
        </p:spPr>
        <p:txBody>
          <a:bodyPr wrap="square">
            <a:spAutoFit/>
          </a:bodyPr>
          <a:lstStyle/>
          <a:p>
            <a:pPr algn="just">
              <a:lnSpc>
                <a:spcPct val="150000"/>
              </a:lnSpc>
              <a:spcAft>
                <a:spcPts val="600"/>
              </a:spcAft>
            </a:pPr>
            <a:r>
              <a:rPr lang="es-ES" b="1" dirty="0">
                <a:latin typeface="Times New Roman"/>
                <a:ea typeface="Times New Roman"/>
              </a:rPr>
              <a:t>El marxismo como alternativa al pensamiento sociológico tradicional moderno. Sus recursos sociológicos</a:t>
            </a:r>
            <a:r>
              <a:rPr lang="es-ES" b="1" dirty="0" smtClean="0">
                <a:latin typeface="Times New Roman"/>
                <a:ea typeface="Times New Roman"/>
              </a:rPr>
              <a:t>.</a:t>
            </a:r>
            <a:r>
              <a:rPr lang="es-ES" b="1" dirty="0">
                <a:latin typeface="Times New Roman"/>
                <a:ea typeface="Times New Roman"/>
              </a:rPr>
              <a:t> </a:t>
            </a:r>
            <a:endParaRPr lang="es-ES" b="1" dirty="0" smtClean="0">
              <a:latin typeface="Times New Roman"/>
              <a:ea typeface="Times New Roman"/>
            </a:endParaRPr>
          </a:p>
          <a:p>
            <a:pPr algn="just">
              <a:lnSpc>
                <a:spcPct val="150000"/>
              </a:lnSpc>
              <a:spcAft>
                <a:spcPts val="600"/>
              </a:spcAft>
            </a:pPr>
            <a:r>
              <a:rPr lang="es-ES" b="1" dirty="0" smtClean="0">
                <a:latin typeface="Times New Roman"/>
                <a:ea typeface="Times New Roman"/>
              </a:rPr>
              <a:t>Pensamiento </a:t>
            </a:r>
            <a:r>
              <a:rPr lang="es-ES" b="1" dirty="0">
                <a:latin typeface="Times New Roman"/>
                <a:ea typeface="Times New Roman"/>
              </a:rPr>
              <a:t>marxista en las propuestas teóricas de la sociología de las primeras décadas del siglo XX</a:t>
            </a:r>
            <a:endParaRPr lang="es-ES" sz="1200" dirty="0">
              <a:latin typeface="Times New Roman"/>
              <a:ea typeface="Times New Roman"/>
            </a:endParaRPr>
          </a:p>
          <a:p>
            <a:pPr algn="just">
              <a:lnSpc>
                <a:spcPct val="150000"/>
              </a:lnSpc>
            </a:pPr>
            <a:r>
              <a:rPr lang="es-ES" b="1" dirty="0" smtClean="0">
                <a:latin typeface="Times New Roman"/>
                <a:ea typeface="Times New Roman"/>
              </a:rPr>
              <a:t> </a:t>
            </a:r>
            <a:endParaRPr lang="es-ES" dirty="0"/>
          </a:p>
        </p:txBody>
      </p:sp>
    </p:spTree>
    <p:extLst>
      <p:ext uri="{BB962C8B-B14F-4D97-AF65-F5344CB8AC3E}">
        <p14:creationId xmlns:p14="http://schemas.microsoft.com/office/powerpoint/2010/main" val="36375128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990599"/>
            <a:ext cx="7543800" cy="4197559"/>
          </a:xfrm>
          <a:prstGeom prst="rect">
            <a:avLst/>
          </a:prstGeom>
        </p:spPr>
        <p:txBody>
          <a:bodyPr wrap="square">
            <a:spAutoFit/>
          </a:bodyPr>
          <a:lstStyle/>
          <a:p>
            <a:pPr algn="just">
              <a:lnSpc>
                <a:spcPct val="150000"/>
              </a:lnSpc>
              <a:spcAft>
                <a:spcPts val="0"/>
              </a:spcAft>
            </a:pPr>
            <a:r>
              <a:rPr lang="es-ES" dirty="0" smtClean="0">
                <a:latin typeface="Times New Roman"/>
                <a:ea typeface="Times New Roman"/>
              </a:rPr>
              <a:t>Desde </a:t>
            </a:r>
            <a:r>
              <a:rPr lang="es-ES" dirty="0">
                <a:latin typeface="Times New Roman"/>
                <a:ea typeface="Times New Roman"/>
              </a:rPr>
              <a:t>el punto de vista sociológico, sus obras han sido significativas por ejemplo Los manuscritos económico filosóficos de 1848, El Capital, La sagrada familia, etc. Gran parte de estas obras de significado sociológico, fueron escritas en conjunto con Federico Engels, de ahí que en algunos casos no sea muy evidente hasta donde los análisis son </a:t>
            </a:r>
            <a:r>
              <a:rPr lang="es-ES" dirty="0" err="1">
                <a:latin typeface="Times New Roman"/>
                <a:ea typeface="Times New Roman"/>
              </a:rPr>
              <a:t>adjudicables</a:t>
            </a:r>
            <a:r>
              <a:rPr lang="es-ES" dirty="0">
                <a:latin typeface="Times New Roman"/>
                <a:ea typeface="Times New Roman"/>
              </a:rPr>
              <a:t> solo a Marx, o por el contrario a Engels, en cualquier caso, Marx ha sido reconocido, incluso por el mismo Engels como el verdadero artífice de la revolución de pensamiento que significaron tales ideas. Pero el propio Marx en diversas cartas, a Engels, reconoció el valor de los aportes de este a todo el material producido por los dos. </a:t>
            </a:r>
            <a:endParaRPr lang="es-ES" dirty="0">
              <a:effectLst/>
              <a:latin typeface="Times New Roman"/>
              <a:ea typeface="Times New Roman"/>
            </a:endParaRPr>
          </a:p>
        </p:txBody>
      </p:sp>
    </p:spTree>
    <p:extLst>
      <p:ext uri="{BB962C8B-B14F-4D97-AF65-F5344CB8AC3E}">
        <p14:creationId xmlns:p14="http://schemas.microsoft.com/office/powerpoint/2010/main" val="2106185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1066800"/>
            <a:ext cx="8001000" cy="5493812"/>
          </a:xfrm>
          <a:prstGeom prst="rect">
            <a:avLst/>
          </a:prstGeom>
        </p:spPr>
        <p:txBody>
          <a:bodyPr wrap="square">
            <a:spAutoFit/>
          </a:bodyPr>
          <a:lstStyle/>
          <a:p>
            <a:pPr lvl="0" algn="just">
              <a:lnSpc>
                <a:spcPct val="150000"/>
              </a:lnSpc>
            </a:pPr>
            <a:r>
              <a:rPr lang="es-AR" b="1" dirty="0" smtClean="0">
                <a:solidFill>
                  <a:prstClr val="black"/>
                </a:solidFill>
                <a:latin typeface="Times New Roman"/>
                <a:ea typeface="Times New Roman"/>
              </a:rPr>
              <a:t>Primera línea de análisis: </a:t>
            </a:r>
            <a:r>
              <a:rPr lang="es-AR" dirty="0" smtClean="0">
                <a:solidFill>
                  <a:prstClr val="black"/>
                </a:solidFill>
                <a:latin typeface="Times New Roman"/>
                <a:ea typeface="Times New Roman"/>
              </a:rPr>
              <a:t>Se </a:t>
            </a:r>
            <a:r>
              <a:rPr lang="es-AR" dirty="0">
                <a:solidFill>
                  <a:prstClr val="black"/>
                </a:solidFill>
                <a:latin typeface="Times New Roman"/>
                <a:ea typeface="Times New Roman"/>
              </a:rPr>
              <a:t>caracteriza por el afán de alcanzar una ciencia de lo social fundamentada en los hechos de la realidad fáctica, combinando el empirismo con el razonamiento </a:t>
            </a:r>
            <a:r>
              <a:rPr lang="es-AR" dirty="0" smtClean="0">
                <a:solidFill>
                  <a:prstClr val="black"/>
                </a:solidFill>
                <a:latin typeface="Times New Roman"/>
                <a:ea typeface="Times New Roman"/>
              </a:rPr>
              <a:t>deductivo.</a:t>
            </a:r>
          </a:p>
          <a:p>
            <a:pPr lvl="0" algn="just">
              <a:lnSpc>
                <a:spcPct val="150000"/>
              </a:lnSpc>
            </a:pPr>
            <a:r>
              <a:rPr lang="es-AR" dirty="0" smtClean="0">
                <a:solidFill>
                  <a:prstClr val="black"/>
                </a:solidFill>
                <a:latin typeface="Times New Roman"/>
                <a:ea typeface="Times New Roman"/>
              </a:rPr>
              <a:t>El </a:t>
            </a:r>
            <a:r>
              <a:rPr lang="es-AR" dirty="0">
                <a:solidFill>
                  <a:prstClr val="black"/>
                </a:solidFill>
                <a:latin typeface="Times New Roman"/>
                <a:ea typeface="Times New Roman"/>
              </a:rPr>
              <a:t>positivismo responde directamente al legado de que el mundo de los fenómenos se debe a regularidades susceptibles de ser formuladas como leyes y que pueden ser sometidas al control </a:t>
            </a:r>
            <a:r>
              <a:rPr lang="es-AR" dirty="0" smtClean="0">
                <a:solidFill>
                  <a:prstClr val="black"/>
                </a:solidFill>
                <a:latin typeface="Times New Roman"/>
                <a:ea typeface="Times New Roman"/>
              </a:rPr>
              <a:t>empírico, o sólo el de las ciencias naturales, sino también el de las sociales.</a:t>
            </a:r>
          </a:p>
          <a:p>
            <a:pPr lvl="0" algn="just">
              <a:lnSpc>
                <a:spcPct val="150000"/>
              </a:lnSpc>
            </a:pPr>
            <a:r>
              <a:rPr lang="es-AR" dirty="0" smtClean="0">
                <a:latin typeface="Times New Roman"/>
                <a:ea typeface="Times New Roman"/>
              </a:rPr>
              <a:t>Instaurar </a:t>
            </a:r>
            <a:r>
              <a:rPr lang="es-AR" dirty="0">
                <a:latin typeface="Times New Roman"/>
                <a:ea typeface="Times New Roman"/>
              </a:rPr>
              <a:t>la </a:t>
            </a:r>
            <a:r>
              <a:rPr lang="es-AR" b="1" dirty="0">
                <a:latin typeface="Times New Roman"/>
                <a:ea typeface="Times New Roman"/>
              </a:rPr>
              <a:t>línea teórica y epistemológica estructural y fáctica </a:t>
            </a:r>
            <a:r>
              <a:rPr lang="es-AR" dirty="0" smtClean="0">
                <a:latin typeface="Times New Roman"/>
                <a:ea typeface="Times New Roman"/>
              </a:rPr>
              <a:t>que atiende a la búsqueda del dato empírico, a través del uso de métodos que se trasladan de las ciencias naturales para ser aplicados a la realidad social; y comienza una construcción de conceptos que también toma prestado de las ciencias naturales para tratar de explicar lo social, aun sin poderse desprender exactamente de la influencia de la filosofía de la historia.</a:t>
            </a:r>
            <a:endParaRPr lang="es-ES" dirty="0">
              <a:solidFill>
                <a:prstClr val="black"/>
              </a:solidFill>
              <a:latin typeface="Times New Roman"/>
              <a:ea typeface="Times New Roman"/>
            </a:endParaRPr>
          </a:p>
        </p:txBody>
      </p:sp>
    </p:spTree>
    <p:extLst>
      <p:ext uri="{BB962C8B-B14F-4D97-AF65-F5344CB8AC3E}">
        <p14:creationId xmlns:p14="http://schemas.microsoft.com/office/powerpoint/2010/main" val="26776098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762000"/>
            <a:ext cx="7543800" cy="4247317"/>
          </a:xfrm>
          <a:prstGeom prst="rect">
            <a:avLst/>
          </a:prstGeom>
        </p:spPr>
        <p:txBody>
          <a:bodyPr wrap="square">
            <a:spAutoFit/>
          </a:bodyPr>
          <a:lstStyle/>
          <a:p>
            <a:pPr algn="just">
              <a:lnSpc>
                <a:spcPct val="150000"/>
              </a:lnSpc>
              <a:spcAft>
                <a:spcPts val="0"/>
              </a:spcAft>
            </a:pPr>
            <a:r>
              <a:rPr lang="es-ES" dirty="0" smtClean="0">
                <a:latin typeface="Times New Roman"/>
                <a:ea typeface="Times New Roman"/>
              </a:rPr>
              <a:t>El pensamiento </a:t>
            </a:r>
            <a:r>
              <a:rPr lang="es-ES" dirty="0">
                <a:latin typeface="Times New Roman"/>
                <a:ea typeface="Times New Roman"/>
              </a:rPr>
              <a:t>de </a:t>
            </a:r>
            <a:r>
              <a:rPr lang="es-ES" dirty="0" smtClean="0">
                <a:latin typeface="Times New Roman"/>
                <a:ea typeface="Times New Roman"/>
              </a:rPr>
              <a:t>Marx sintetiza </a:t>
            </a:r>
            <a:r>
              <a:rPr lang="es-ES" dirty="0">
                <a:latin typeface="Times New Roman"/>
                <a:ea typeface="Times New Roman"/>
              </a:rPr>
              <a:t>las diversas corrientes y preocupaciones del pensamiento social de su época:</a:t>
            </a:r>
          </a:p>
          <a:p>
            <a:pPr marL="342900" lvl="0" indent="-342900" algn="just">
              <a:lnSpc>
                <a:spcPct val="150000"/>
              </a:lnSpc>
              <a:spcAft>
                <a:spcPts val="0"/>
              </a:spcAft>
              <a:buFont typeface="Symbol"/>
              <a:buChar char=""/>
              <a:tabLst>
                <a:tab pos="457200" algn="l"/>
              </a:tabLst>
            </a:pPr>
            <a:r>
              <a:rPr lang="es-ES" dirty="0">
                <a:latin typeface="Times New Roman"/>
                <a:ea typeface="Times New Roman"/>
              </a:rPr>
              <a:t>Espíritu revolucionario del Romanticismo (fe en el progreso y la superación humana)</a:t>
            </a:r>
          </a:p>
          <a:p>
            <a:pPr marL="342900" lvl="0" indent="-342900" algn="just">
              <a:lnSpc>
                <a:spcPct val="150000"/>
              </a:lnSpc>
              <a:spcAft>
                <a:spcPts val="0"/>
              </a:spcAft>
              <a:buFont typeface="Symbol"/>
              <a:buChar char=""/>
              <a:tabLst>
                <a:tab pos="457200" algn="l"/>
              </a:tabLst>
            </a:pPr>
            <a:r>
              <a:rPr lang="es-ES" dirty="0">
                <a:latin typeface="Times New Roman"/>
                <a:ea typeface="Times New Roman"/>
              </a:rPr>
              <a:t>Afán cientificista a pesar de su critica al pensamiento del positivismo (necesidad de producir conocimiento objetivo y antiespeculativo, identificación de leyes que rigen el proceso histórico)</a:t>
            </a:r>
          </a:p>
          <a:p>
            <a:pPr marL="342900" lvl="0" indent="-342900" algn="just">
              <a:lnSpc>
                <a:spcPct val="150000"/>
              </a:lnSpc>
              <a:spcAft>
                <a:spcPts val="0"/>
              </a:spcAft>
              <a:buFont typeface="Symbol"/>
              <a:buChar char=""/>
              <a:tabLst>
                <a:tab pos="457200" algn="l"/>
              </a:tabLst>
            </a:pPr>
            <a:r>
              <a:rPr lang="es-ES" dirty="0">
                <a:latin typeface="Times New Roman"/>
                <a:ea typeface="Times New Roman"/>
              </a:rPr>
              <a:t>Fe en el desarrollo tecnológico. (lugar del sistema de relaciones de producción y de las fuerzas productivas en el paso de un sistema social a otro, sobre todo del paso al socialismo)</a:t>
            </a:r>
            <a:endParaRPr lang="es-ES" dirty="0">
              <a:effectLst/>
              <a:latin typeface="Times New Roman"/>
              <a:ea typeface="Times New Roman"/>
            </a:endParaRPr>
          </a:p>
        </p:txBody>
      </p:sp>
    </p:spTree>
    <p:extLst>
      <p:ext uri="{BB962C8B-B14F-4D97-AF65-F5344CB8AC3E}">
        <p14:creationId xmlns:p14="http://schemas.microsoft.com/office/powerpoint/2010/main" val="41558960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20000" cy="5632311"/>
          </a:xfrm>
          <a:prstGeom prst="rect">
            <a:avLst/>
          </a:prstGeom>
        </p:spPr>
        <p:txBody>
          <a:bodyPr wrap="square">
            <a:spAutoFit/>
          </a:bodyPr>
          <a:lstStyle/>
          <a:p>
            <a:pPr algn="just">
              <a:spcAft>
                <a:spcPts val="0"/>
              </a:spcAft>
            </a:pPr>
            <a:r>
              <a:rPr lang="es-ES" dirty="0" smtClean="0">
                <a:latin typeface="Times New Roman"/>
                <a:ea typeface="Times New Roman"/>
              </a:rPr>
              <a:t>El </a:t>
            </a:r>
            <a:r>
              <a:rPr lang="es-ES" dirty="0">
                <a:latin typeface="Times New Roman"/>
                <a:ea typeface="Times New Roman"/>
              </a:rPr>
              <a:t>Marxismo asume algunos presupuestos fundamentales de la teoría de la historia:</a:t>
            </a:r>
          </a:p>
          <a:p>
            <a:pPr marL="742950" lvl="1" indent="-285750" algn="just">
              <a:lnSpc>
                <a:spcPct val="150000"/>
              </a:lnSpc>
              <a:spcAft>
                <a:spcPts val="0"/>
              </a:spcAft>
              <a:buFont typeface="+mj-lt"/>
              <a:buAutoNum type="arabicPeriod"/>
              <a:tabLst>
                <a:tab pos="914400" algn="l"/>
              </a:tabLst>
            </a:pPr>
            <a:r>
              <a:rPr lang="es-ES" dirty="0">
                <a:latin typeface="Times New Roman"/>
                <a:ea typeface="Times New Roman"/>
              </a:rPr>
              <a:t>comprensión de la historia como un proceso sometido a leyes, con un sentido regular y cognoscible. (aquí pudiera parecer que hay un punto de encuentro con el positivismo, mas la distinción esta en que aquel según la </a:t>
            </a:r>
            <a:r>
              <a:rPr lang="es-ES" dirty="0" smtClean="0">
                <a:latin typeface="Times New Roman"/>
                <a:ea typeface="Times New Roman"/>
              </a:rPr>
              <a:t>concepción </a:t>
            </a:r>
            <a:r>
              <a:rPr lang="es-ES" dirty="0">
                <a:latin typeface="Times New Roman"/>
                <a:ea typeface="Times New Roman"/>
              </a:rPr>
              <a:t>marxista solo capta  la realidad bajo la forma de objetos de contemplación, olvidando su verdadera esencia: ser resultado de la actividad productiva humana (las leyes existen por ya través de la actividad del sujeto) </a:t>
            </a:r>
          </a:p>
          <a:p>
            <a:pPr marL="742950" lvl="1" indent="-285750" algn="just">
              <a:lnSpc>
                <a:spcPct val="150000"/>
              </a:lnSpc>
              <a:spcAft>
                <a:spcPts val="0"/>
              </a:spcAft>
              <a:buFont typeface="+mj-lt"/>
              <a:buAutoNum type="arabicPeriod"/>
              <a:tabLst>
                <a:tab pos="914400" algn="l"/>
              </a:tabLst>
            </a:pPr>
            <a:r>
              <a:rPr lang="es-ES" dirty="0">
                <a:latin typeface="Times New Roman"/>
                <a:ea typeface="Times New Roman"/>
              </a:rPr>
              <a:t>la historia es una teoría científica (es una teoría social, que se basa en la implementación de un método riguroso: el materialismo dialéctico)</a:t>
            </a:r>
          </a:p>
          <a:p>
            <a:pPr marL="742950" lvl="1" indent="-285750" algn="just">
              <a:lnSpc>
                <a:spcPct val="150000"/>
              </a:lnSpc>
              <a:spcAft>
                <a:spcPts val="0"/>
              </a:spcAft>
              <a:buFont typeface="+mj-lt"/>
              <a:buAutoNum type="arabicPeriod"/>
              <a:tabLst>
                <a:tab pos="914400" algn="l"/>
              </a:tabLst>
            </a:pPr>
            <a:r>
              <a:rPr lang="es-ES" dirty="0">
                <a:latin typeface="Times New Roman"/>
                <a:ea typeface="Times New Roman"/>
              </a:rPr>
              <a:t>su objetivo es descubrir el significado y las tendencias de los procesos históricos, partiendo de que la historia es la sucesión de cambios en los sistemas sociales,</a:t>
            </a:r>
            <a:endParaRPr lang="es-ES" dirty="0">
              <a:effectLst/>
              <a:latin typeface="Times New Roman"/>
              <a:ea typeface="Times New Roman"/>
            </a:endParaRPr>
          </a:p>
        </p:txBody>
      </p:sp>
    </p:spTree>
    <p:extLst>
      <p:ext uri="{BB962C8B-B14F-4D97-AF65-F5344CB8AC3E}">
        <p14:creationId xmlns:p14="http://schemas.microsoft.com/office/powerpoint/2010/main" val="6441785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838200"/>
            <a:ext cx="7772400" cy="4924425"/>
          </a:xfrm>
          <a:prstGeom prst="rect">
            <a:avLst/>
          </a:prstGeom>
        </p:spPr>
        <p:txBody>
          <a:bodyPr wrap="square">
            <a:spAutoFit/>
          </a:bodyPr>
          <a:lstStyle/>
          <a:p>
            <a:pPr algn="just">
              <a:lnSpc>
                <a:spcPct val="150000"/>
              </a:lnSpc>
              <a:spcAft>
                <a:spcPts val="0"/>
              </a:spcAft>
            </a:pPr>
            <a:r>
              <a:rPr lang="es-ES" dirty="0">
                <a:latin typeface="Times New Roman"/>
                <a:ea typeface="Times New Roman"/>
              </a:rPr>
              <a:t>Si para estos autores, la historia se forma a través </a:t>
            </a:r>
            <a:r>
              <a:rPr lang="es-ES" dirty="0" smtClean="0">
                <a:latin typeface="Times New Roman"/>
                <a:ea typeface="Times New Roman"/>
              </a:rPr>
              <a:t>de la </a:t>
            </a:r>
            <a:r>
              <a:rPr lang="es-ES" dirty="0">
                <a:latin typeface="Times New Roman"/>
                <a:ea typeface="Times New Roman"/>
              </a:rPr>
              <a:t>actividad humana, entonces la ley es una tendencia, no un determinante. La ley condiciona los sentidos de los procesos  históricos, pero esta causalidad es solo condicionante, no determinante. En este sentido, argumentan que la actividad no es la de un sujeto aislado, sino la de interacción entre sujetos.</a:t>
            </a:r>
          </a:p>
          <a:p>
            <a:pPr algn="just">
              <a:lnSpc>
                <a:spcPct val="150000"/>
              </a:lnSpc>
              <a:spcAft>
                <a:spcPts val="600"/>
              </a:spcAft>
            </a:pPr>
            <a:r>
              <a:rPr lang="es-ES" dirty="0">
                <a:latin typeface="Times New Roman"/>
                <a:ea typeface="Times New Roman"/>
              </a:rPr>
              <a:t> En este sentido al marxismo le interesa el descubrimiento de las leyes sociales que actúan detrás de esas relaciones de producción, a Marx en particular le interesa la ley pero sobre todo la que rige el cambio, la que esta detrás de estos procesos; según las propias palabras de Marx: “nos interesan más bien estas leyes de por sí, estas tendencias  [las leyes naturales de la producción capitalista] que actúan y se imponen con férrea necesidad”. </a:t>
            </a:r>
            <a:endParaRPr lang="es-ES" sz="1200" dirty="0">
              <a:latin typeface="Times New Roman"/>
              <a:ea typeface="Times New Roman"/>
            </a:endParaRPr>
          </a:p>
          <a:p>
            <a:pPr algn="just">
              <a:spcAft>
                <a:spcPts val="0"/>
              </a:spcAft>
            </a:pPr>
            <a:r>
              <a:rPr lang="es-ES" sz="1200" dirty="0">
                <a:latin typeface="Arial Narrow"/>
                <a:ea typeface="Times New Roman"/>
              </a:rPr>
              <a:t>Marx, Carlos: </a:t>
            </a:r>
            <a:r>
              <a:rPr lang="es-ES" sz="1200" u="sng" dirty="0">
                <a:latin typeface="Arial Narrow"/>
                <a:ea typeface="Times New Roman"/>
              </a:rPr>
              <a:t>El capital</a:t>
            </a:r>
            <a:r>
              <a:rPr lang="es-ES" sz="1200" dirty="0">
                <a:latin typeface="Arial Narrow"/>
                <a:ea typeface="Times New Roman"/>
              </a:rPr>
              <a:t>., p X</a:t>
            </a:r>
            <a:endParaRPr lang="es-ES" sz="1200" dirty="0">
              <a:effectLst/>
              <a:latin typeface="Times New Roman"/>
              <a:ea typeface="Times New Roman"/>
            </a:endParaRPr>
          </a:p>
        </p:txBody>
      </p:sp>
    </p:spTree>
    <p:extLst>
      <p:ext uri="{BB962C8B-B14F-4D97-AF65-F5344CB8AC3E}">
        <p14:creationId xmlns:p14="http://schemas.microsoft.com/office/powerpoint/2010/main" val="8731933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761999"/>
            <a:ext cx="7848600" cy="5262979"/>
          </a:xfrm>
          <a:prstGeom prst="rect">
            <a:avLst/>
          </a:prstGeom>
        </p:spPr>
        <p:txBody>
          <a:bodyPr wrap="square">
            <a:spAutoFit/>
          </a:bodyPr>
          <a:lstStyle/>
          <a:p>
            <a:pPr algn="just">
              <a:lnSpc>
                <a:spcPct val="150000"/>
              </a:lnSpc>
              <a:spcAft>
                <a:spcPts val="0"/>
              </a:spcAft>
            </a:pPr>
            <a:r>
              <a:rPr lang="es-ES" dirty="0">
                <a:latin typeface="Times New Roman"/>
                <a:ea typeface="Times New Roman"/>
              </a:rPr>
              <a:t>El objetivo de esta </a:t>
            </a:r>
            <a:r>
              <a:rPr lang="es-ES" dirty="0" smtClean="0">
                <a:latin typeface="Times New Roman"/>
                <a:ea typeface="Times New Roman"/>
              </a:rPr>
              <a:t>concepción, </a:t>
            </a:r>
            <a:r>
              <a:rPr lang="es-ES" dirty="0">
                <a:latin typeface="Times New Roman"/>
                <a:ea typeface="Times New Roman"/>
              </a:rPr>
              <a:t>es reconocer el carácter dialéctico de la historia a partir de la conjugación de los aspectos objetivos y subjetivos de la realidad. Para  el marxismo esa realidad entonces es construida por los seres humanos, pero no como ellos quieren: los sujetos crean la sociedad con su actividad, pero a la vez esta creación esta condicionada por las estructuras materiales y objetivas que esta misma actividad crea.</a:t>
            </a:r>
          </a:p>
          <a:p>
            <a:pPr algn="just">
              <a:lnSpc>
                <a:spcPct val="150000"/>
              </a:lnSpc>
              <a:spcAft>
                <a:spcPts val="0"/>
              </a:spcAft>
            </a:pPr>
            <a:r>
              <a:rPr lang="es-ES" dirty="0">
                <a:latin typeface="Times New Roman"/>
                <a:ea typeface="Times New Roman"/>
              </a:rPr>
              <a:t>Toda actividad (praxis, práctica) funde en ella lo objetivo y lo subjetivo. La esencia humana no es algo inmanente a cada individuo sino que es el conjunto de las relaciones sociales. </a:t>
            </a:r>
          </a:p>
          <a:p>
            <a:pPr algn="just">
              <a:lnSpc>
                <a:spcPct val="150000"/>
              </a:lnSpc>
              <a:spcAft>
                <a:spcPts val="0"/>
              </a:spcAft>
            </a:pPr>
            <a:r>
              <a:rPr lang="es-ES" dirty="0">
                <a:latin typeface="Times New Roman"/>
                <a:ea typeface="Times New Roman"/>
              </a:rPr>
              <a:t>En palabras de Marx: “los hombres hacen su propia historia, pero no la hacen a su libre arbitrio, (…) sino bajo aquellas circunstancias con que se encuentran directamente, que existen y les han sido legadas por el pasado”.</a:t>
            </a:r>
          </a:p>
          <a:p>
            <a:pPr algn="just">
              <a:spcAft>
                <a:spcPts val="0"/>
              </a:spcAft>
            </a:pPr>
            <a:r>
              <a:rPr lang="es-ES" sz="1200" dirty="0">
                <a:latin typeface="Arial Narrow"/>
                <a:ea typeface="Times New Roman"/>
              </a:rPr>
              <a:t>Marx, Carlos: “el dieciocho brumario de Luis Bonaparte”. En Marx, Carlos y F. Engels: </a:t>
            </a:r>
            <a:r>
              <a:rPr lang="es-ES" sz="1200" dirty="0" err="1">
                <a:latin typeface="Arial Narrow"/>
                <a:ea typeface="Times New Roman"/>
              </a:rPr>
              <a:t>Op</a:t>
            </a:r>
            <a:r>
              <a:rPr lang="es-ES" sz="1200" dirty="0">
                <a:latin typeface="Arial Narrow"/>
                <a:ea typeface="Times New Roman"/>
              </a:rPr>
              <a:t>. cit., p 231</a:t>
            </a:r>
            <a:endParaRPr lang="es-ES" sz="1200" dirty="0">
              <a:effectLst/>
              <a:latin typeface="Times New Roman"/>
              <a:ea typeface="Times New Roman"/>
            </a:endParaRPr>
          </a:p>
        </p:txBody>
      </p:sp>
    </p:spTree>
    <p:extLst>
      <p:ext uri="{BB962C8B-B14F-4D97-AF65-F5344CB8AC3E}">
        <p14:creationId xmlns:p14="http://schemas.microsoft.com/office/powerpoint/2010/main" val="28704606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762000"/>
            <a:ext cx="7772400" cy="4662815"/>
          </a:xfrm>
          <a:prstGeom prst="rect">
            <a:avLst/>
          </a:prstGeom>
        </p:spPr>
        <p:txBody>
          <a:bodyPr wrap="square">
            <a:spAutoFit/>
          </a:bodyPr>
          <a:lstStyle/>
          <a:p>
            <a:pPr algn="just">
              <a:lnSpc>
                <a:spcPct val="150000"/>
              </a:lnSpc>
              <a:spcAft>
                <a:spcPts val="0"/>
              </a:spcAft>
            </a:pPr>
            <a:r>
              <a:rPr lang="es-ES" dirty="0" smtClean="0">
                <a:latin typeface="Times New Roman"/>
                <a:ea typeface="Times New Roman"/>
              </a:rPr>
              <a:t>Importancia </a:t>
            </a:r>
            <a:r>
              <a:rPr lang="es-ES" dirty="0">
                <a:latin typeface="Times New Roman"/>
                <a:ea typeface="Times New Roman"/>
              </a:rPr>
              <a:t>sociológica de la </a:t>
            </a:r>
            <a:r>
              <a:rPr lang="es-ES" dirty="0" smtClean="0">
                <a:latin typeface="Times New Roman"/>
                <a:ea typeface="Times New Roman"/>
              </a:rPr>
              <a:t>conceptualización </a:t>
            </a:r>
            <a:r>
              <a:rPr lang="es-ES" dirty="0">
                <a:latin typeface="Times New Roman"/>
                <a:ea typeface="Times New Roman"/>
              </a:rPr>
              <a:t>marxista del sujeto. En este sentido, plantean que el sujeto es una ente que solo existe en la medida de su actividad, de su relación con la realidad objetiva, la cual a su vez solo puede existir en la medida en que es creada (producida y reproducida) por la actividad del sujeto.</a:t>
            </a:r>
          </a:p>
          <a:p>
            <a:pPr algn="just">
              <a:lnSpc>
                <a:spcPct val="150000"/>
              </a:lnSpc>
            </a:pPr>
            <a:r>
              <a:rPr lang="es-ES" dirty="0">
                <a:latin typeface="Times New Roman"/>
                <a:ea typeface="Times New Roman"/>
              </a:rPr>
              <a:t>El sujeto solo existe en la medida en que produce objetos. Estos objetos son estructuras, instituciones, mercancías, formas de comportamiento, etc. Estos objetos se constituyen en condicionamientos para la actividad del hombre, de ahí que el marxismo argumente que el sujeto crea su propio condicionamiento, así, el sujeto se produce y reproduce en la medida en que toma parte en un mundo de construcción de objetos.</a:t>
            </a:r>
            <a:endParaRPr lang="es-ES" dirty="0"/>
          </a:p>
        </p:txBody>
      </p:sp>
    </p:spTree>
    <p:extLst>
      <p:ext uri="{BB962C8B-B14F-4D97-AF65-F5344CB8AC3E}">
        <p14:creationId xmlns:p14="http://schemas.microsoft.com/office/powerpoint/2010/main" val="84012540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96200" cy="4016484"/>
          </a:xfrm>
          <a:prstGeom prst="rect">
            <a:avLst/>
          </a:prstGeom>
        </p:spPr>
        <p:txBody>
          <a:bodyPr wrap="square">
            <a:spAutoFit/>
          </a:bodyPr>
          <a:lstStyle/>
          <a:p>
            <a:pPr algn="just">
              <a:lnSpc>
                <a:spcPct val="150000"/>
              </a:lnSpc>
              <a:spcAft>
                <a:spcPts val="0"/>
              </a:spcAft>
            </a:pPr>
            <a:r>
              <a:rPr lang="es-ES" dirty="0">
                <a:latin typeface="Times New Roman"/>
                <a:ea typeface="Times New Roman"/>
              </a:rPr>
              <a:t>El procedimiento analítico de dicho método lo manifiesto Engels: “con este método, partimos de la relación primera y mas simple que existe históricamente (…) luego procedemos a analizarla. Ya en el solo hecho de tratarse de una relación va implícito que tiene dos lados que se relacionan entre si. Cada uno de estos lados se estudia separadamente, de donde luego se desprende la relación reciproca y su interacción. Nos encontramos con contradicciones que reclaman una solución (…) y si estudiamos el carácter de esa solución veremos que se logra creando una nueva relación, cuyos lados contrapuestos tendremos que desarrollar ahora y así sucesivamente</a:t>
            </a:r>
            <a:r>
              <a:rPr lang="es-ES" dirty="0" smtClean="0">
                <a:latin typeface="Times New Roman"/>
                <a:ea typeface="Times New Roman"/>
              </a:rPr>
              <a:t>”. Destacar el enfoque de TOTALIDAD</a:t>
            </a:r>
            <a:endParaRPr lang="es-ES" dirty="0">
              <a:latin typeface="Times New Roman"/>
              <a:ea typeface="Times New Roman"/>
            </a:endParaRPr>
          </a:p>
          <a:p>
            <a:pPr algn="just">
              <a:spcAft>
                <a:spcPts val="0"/>
              </a:spcAft>
            </a:pPr>
            <a:r>
              <a:rPr lang="es-ES" sz="1200" dirty="0">
                <a:latin typeface="Arial Narrow"/>
                <a:ea typeface="Times New Roman"/>
              </a:rPr>
              <a:t>ídem, p 354- 355</a:t>
            </a:r>
            <a:endParaRPr lang="es-ES" sz="1200" dirty="0">
              <a:effectLst/>
              <a:latin typeface="Times New Roman"/>
              <a:ea typeface="Times New Roman"/>
            </a:endParaRPr>
          </a:p>
        </p:txBody>
      </p:sp>
    </p:spTree>
    <p:extLst>
      <p:ext uri="{BB962C8B-B14F-4D97-AF65-F5344CB8AC3E}">
        <p14:creationId xmlns:p14="http://schemas.microsoft.com/office/powerpoint/2010/main" val="34327962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800"/>
            <a:ext cx="7848600" cy="4524315"/>
          </a:xfrm>
          <a:prstGeom prst="rect">
            <a:avLst/>
          </a:prstGeom>
        </p:spPr>
        <p:txBody>
          <a:bodyPr wrap="square">
            <a:spAutoFit/>
          </a:bodyPr>
          <a:lstStyle/>
          <a:p>
            <a:pPr algn="just">
              <a:spcAft>
                <a:spcPts val="0"/>
              </a:spcAft>
            </a:pPr>
            <a:r>
              <a:rPr lang="es-ES" dirty="0">
                <a:latin typeface="Times New Roman"/>
                <a:ea typeface="Times New Roman"/>
              </a:rPr>
              <a:t>En la medida en que se plantea que los sujetos producen y reproducen objetos y en esta forma se producen y reproducen a si mismos, y a sus condicionamientos, abre la posibilidad teórica de transformación de la realidad social. No solamente calzado por sus aportes a esta dimensión intersubjetiva de su discurso, sino también en los análisis estructurales sobre el sistema capitalista en si mismo. </a:t>
            </a:r>
          </a:p>
          <a:p>
            <a:pPr algn="just">
              <a:spcAft>
                <a:spcPts val="0"/>
              </a:spcAft>
            </a:pPr>
            <a:endParaRPr lang="es-ES" dirty="0" smtClean="0">
              <a:latin typeface="Times New Roman"/>
              <a:ea typeface="Times New Roman"/>
            </a:endParaRPr>
          </a:p>
          <a:p>
            <a:pPr algn="just">
              <a:spcAft>
                <a:spcPts val="0"/>
              </a:spcAft>
            </a:pPr>
            <a:r>
              <a:rPr lang="es-ES" dirty="0" smtClean="0">
                <a:latin typeface="Times New Roman"/>
                <a:ea typeface="Times New Roman"/>
              </a:rPr>
              <a:t>Este </a:t>
            </a:r>
            <a:r>
              <a:rPr lang="es-ES" dirty="0">
                <a:latin typeface="Times New Roman"/>
                <a:ea typeface="Times New Roman"/>
              </a:rPr>
              <a:t>enfoque pone al descubierto que las posibilidades históricas de superación del capitalismo, radican en su propia naturaleza y condiciones de existencia: dígase en la contradicción fundamental del capitalismo (entre fuerzas productivas y relaciones de producción) </a:t>
            </a:r>
            <a:r>
              <a:rPr lang="es-ES" dirty="0" err="1">
                <a:latin typeface="Times New Roman"/>
                <a:ea typeface="Times New Roman"/>
              </a:rPr>
              <a:t>desfetichizando</a:t>
            </a:r>
            <a:r>
              <a:rPr lang="es-ES" dirty="0">
                <a:latin typeface="Times New Roman"/>
                <a:ea typeface="Times New Roman"/>
              </a:rPr>
              <a:t> así su esencia, vio que la existencia del capitalismo se basa en una contradicción entre dos clases antagónicas y dialécticamente coproductoras (burguesía y proletariado) esa condición conflictual de existencia del capitalismo, es la misma que seria utilizada para su superación.</a:t>
            </a:r>
          </a:p>
          <a:p>
            <a:pPr algn="just">
              <a:spcAft>
                <a:spcPts val="0"/>
              </a:spcAft>
            </a:pPr>
            <a:r>
              <a:rPr lang="es-ES" dirty="0">
                <a:latin typeface="Times New Roman"/>
                <a:ea typeface="Times New Roman"/>
              </a:rPr>
              <a:t>De modo que el conflicto lejos de ser un elemento amenazador de la superación y el progreso es parte del proceso mismo del curso de la historia.  El conflicto, y más exactamente la lucha de clases </a:t>
            </a:r>
            <a:r>
              <a:rPr lang="es-ES" dirty="0" smtClean="0">
                <a:latin typeface="Times New Roman"/>
                <a:ea typeface="Times New Roman"/>
              </a:rPr>
              <a:t>constituyen  </a:t>
            </a:r>
            <a:r>
              <a:rPr lang="es-ES" dirty="0">
                <a:latin typeface="Times New Roman"/>
                <a:ea typeface="Times New Roman"/>
              </a:rPr>
              <a:t>los motores impulsores de la historia.</a:t>
            </a:r>
            <a:endParaRPr lang="es-ES" dirty="0">
              <a:effectLst/>
              <a:latin typeface="Times New Roman"/>
              <a:ea typeface="Times New Roman"/>
            </a:endParaRPr>
          </a:p>
        </p:txBody>
      </p:sp>
    </p:spTree>
    <p:extLst>
      <p:ext uri="{BB962C8B-B14F-4D97-AF65-F5344CB8AC3E}">
        <p14:creationId xmlns:p14="http://schemas.microsoft.com/office/powerpoint/2010/main" val="39999581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09600"/>
            <a:ext cx="7772400" cy="5078313"/>
          </a:xfrm>
          <a:prstGeom prst="rect">
            <a:avLst/>
          </a:prstGeom>
        </p:spPr>
        <p:txBody>
          <a:bodyPr wrap="square">
            <a:spAutoFit/>
          </a:bodyPr>
          <a:lstStyle/>
          <a:p>
            <a:pPr algn="just">
              <a:lnSpc>
                <a:spcPct val="150000"/>
              </a:lnSpc>
              <a:spcAft>
                <a:spcPts val="0"/>
              </a:spcAft>
            </a:pPr>
            <a:r>
              <a:rPr lang="es-ES" dirty="0">
                <a:latin typeface="Times New Roman"/>
                <a:ea typeface="Times New Roman"/>
              </a:rPr>
              <a:t>Para el Marxismo el conocimiento no se produce per se, ni tiene como única finalidad su propia producción, según </a:t>
            </a:r>
            <a:r>
              <a:rPr lang="es-ES" dirty="0" err="1">
                <a:latin typeface="Times New Roman"/>
                <a:ea typeface="Times New Roman"/>
              </a:rPr>
              <a:t>Bottomore</a:t>
            </a:r>
            <a:r>
              <a:rPr lang="es-ES" dirty="0">
                <a:latin typeface="Times New Roman"/>
                <a:ea typeface="Times New Roman"/>
              </a:rPr>
              <a:t> el singular carácter del marxismo radica en su doble condición de teoría social inserta en la vida intelectual y científica, y en las instituciones de las sociedades modernas; y el de doctrina de un movimiento social (ver </a:t>
            </a:r>
            <a:r>
              <a:rPr lang="es-ES" dirty="0" err="1">
                <a:latin typeface="Times New Roman"/>
                <a:ea typeface="Times New Roman"/>
              </a:rPr>
              <a:t>Bottomore</a:t>
            </a:r>
            <a:r>
              <a:rPr lang="es-ES" dirty="0">
                <a:latin typeface="Times New Roman"/>
                <a:ea typeface="Times New Roman"/>
              </a:rPr>
              <a:t>, p 171).</a:t>
            </a:r>
          </a:p>
          <a:p>
            <a:pPr algn="just">
              <a:lnSpc>
                <a:spcPct val="150000"/>
              </a:lnSpc>
              <a:spcAft>
                <a:spcPts val="0"/>
              </a:spcAft>
            </a:pPr>
            <a:r>
              <a:rPr lang="es-ES" dirty="0">
                <a:latin typeface="Times New Roman"/>
                <a:ea typeface="Times New Roman"/>
              </a:rPr>
              <a:t>Según la visión marxista la conformación del conocimiento teórico consta de un proceso:</a:t>
            </a:r>
          </a:p>
          <a:p>
            <a:pPr algn="just">
              <a:lnSpc>
                <a:spcPct val="150000"/>
              </a:lnSpc>
              <a:spcAft>
                <a:spcPts val="0"/>
              </a:spcAft>
            </a:pPr>
            <a:r>
              <a:rPr lang="es-ES" dirty="0" err="1">
                <a:latin typeface="Times New Roman"/>
                <a:ea typeface="Times New Roman"/>
              </a:rPr>
              <a:t>Empiria</a:t>
            </a:r>
            <a:r>
              <a:rPr lang="es-ES" dirty="0">
                <a:latin typeface="Times New Roman"/>
                <a:ea typeface="Times New Roman"/>
              </a:rPr>
              <a:t> por sensaciones==    Teorización==  </a:t>
            </a:r>
            <a:r>
              <a:rPr lang="es-ES" dirty="0" err="1">
                <a:latin typeface="Times New Roman"/>
                <a:ea typeface="Times New Roman"/>
              </a:rPr>
              <a:t>empiria</a:t>
            </a:r>
            <a:r>
              <a:rPr lang="es-ES" dirty="0">
                <a:latin typeface="Times New Roman"/>
                <a:ea typeface="Times New Roman"/>
              </a:rPr>
              <a:t> a través del pensamiento (visión </a:t>
            </a:r>
          </a:p>
          <a:p>
            <a:pPr marL="2743200" algn="just">
              <a:lnSpc>
                <a:spcPct val="150000"/>
              </a:lnSpc>
              <a:spcAft>
                <a:spcPts val="0"/>
              </a:spcAft>
            </a:pPr>
            <a:r>
              <a:rPr lang="es-ES" dirty="0">
                <a:latin typeface="Times New Roman"/>
                <a:ea typeface="Times New Roman"/>
              </a:rPr>
              <a:t>Elaborada de la realidad empírica</a:t>
            </a:r>
            <a:r>
              <a:rPr lang="es-ES" dirty="0" smtClean="0">
                <a:latin typeface="Times New Roman"/>
                <a:ea typeface="Times New Roman"/>
              </a:rPr>
              <a:t>)</a:t>
            </a:r>
          </a:p>
          <a:p>
            <a:pPr marL="2743200" algn="just">
              <a:lnSpc>
                <a:spcPct val="150000"/>
              </a:lnSpc>
              <a:spcAft>
                <a:spcPts val="0"/>
              </a:spcAft>
            </a:pPr>
            <a:r>
              <a:rPr lang="es-ES" dirty="0" smtClean="0">
                <a:effectLst/>
                <a:latin typeface="Times New Roman"/>
                <a:ea typeface="Times New Roman"/>
              </a:rPr>
              <a:t>Obras </a:t>
            </a:r>
            <a:r>
              <a:rPr lang="es-ES" dirty="0" err="1" smtClean="0">
                <a:effectLst/>
                <a:latin typeface="Times New Roman"/>
                <a:ea typeface="Times New Roman"/>
              </a:rPr>
              <a:t>prinicipales</a:t>
            </a:r>
            <a:endParaRPr lang="es-ES" dirty="0" smtClean="0">
              <a:effectLst/>
              <a:latin typeface="Times New Roman"/>
              <a:ea typeface="Times New Roman"/>
            </a:endParaRPr>
          </a:p>
          <a:p>
            <a:pPr marL="2743200" algn="just">
              <a:lnSpc>
                <a:spcPct val="150000"/>
              </a:lnSpc>
              <a:spcAft>
                <a:spcPts val="0"/>
              </a:spcAft>
            </a:pPr>
            <a:r>
              <a:rPr lang="es-ES" dirty="0" smtClean="0">
                <a:latin typeface="Times New Roman"/>
                <a:ea typeface="Times New Roman"/>
              </a:rPr>
              <a:t>Vladimir </a:t>
            </a:r>
            <a:r>
              <a:rPr lang="es-ES" dirty="0" err="1" smtClean="0">
                <a:latin typeface="Times New Roman"/>
                <a:ea typeface="Times New Roman"/>
              </a:rPr>
              <a:t>Ilich</a:t>
            </a:r>
            <a:r>
              <a:rPr lang="es-ES" smtClean="0">
                <a:latin typeface="Times New Roman"/>
                <a:ea typeface="Times New Roman"/>
              </a:rPr>
              <a:t> Lenin</a:t>
            </a:r>
            <a:endParaRPr lang="es-ES" dirty="0">
              <a:effectLst/>
              <a:latin typeface="Times New Roman"/>
              <a:ea typeface="Times New Roman"/>
            </a:endParaRPr>
          </a:p>
        </p:txBody>
      </p:sp>
    </p:spTree>
    <p:extLst>
      <p:ext uri="{BB962C8B-B14F-4D97-AF65-F5344CB8AC3E}">
        <p14:creationId xmlns:p14="http://schemas.microsoft.com/office/powerpoint/2010/main" val="374459328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85800"/>
            <a:ext cx="7620000" cy="4016484"/>
          </a:xfrm>
          <a:prstGeom prst="rect">
            <a:avLst/>
          </a:prstGeom>
        </p:spPr>
        <p:txBody>
          <a:bodyPr wrap="square">
            <a:spAutoFit/>
          </a:bodyPr>
          <a:lstStyle/>
          <a:p>
            <a:pPr algn="just">
              <a:lnSpc>
                <a:spcPct val="150000"/>
              </a:lnSpc>
              <a:spcAft>
                <a:spcPts val="0"/>
              </a:spcAft>
            </a:pPr>
            <a:r>
              <a:rPr lang="es-ES" dirty="0">
                <a:latin typeface="Times New Roman"/>
                <a:ea typeface="Times New Roman"/>
              </a:rPr>
              <a:t>Esta teoría tiene como rasgo esencial y definitorio su contenido político, pues como bien plantea Lukács la dialéctica materialista es una dialéctica revolucionaria, se hace de la teoría y del método el vehículo de la revolución, al referirse a la relación entre teoría y praxis “cuando esta dada una situación histórica en la cual el conocimiento exacto de la sociedad deviene para una clase la condición inmediata de su autoafirmación en la lucha (…) cuando para tal conocimiento esa clase es a la vez sujeto y objeto de ese conocimiento y la teoría capta así de manera inmediata y adecuada el proceso de la revolución social, es cuando se hace posible la unidad entre la teoría y la practica”.</a:t>
            </a:r>
          </a:p>
          <a:p>
            <a:pPr algn="just">
              <a:spcAft>
                <a:spcPts val="0"/>
              </a:spcAft>
            </a:pPr>
            <a:r>
              <a:rPr lang="es-ES" sz="1200" dirty="0">
                <a:latin typeface="Arial Narrow"/>
                <a:ea typeface="Times New Roman"/>
              </a:rPr>
              <a:t>Lukács, Georg: </a:t>
            </a:r>
            <a:r>
              <a:rPr lang="es-ES" sz="1200" u="sng" dirty="0">
                <a:latin typeface="Arial Narrow"/>
                <a:ea typeface="Times New Roman"/>
              </a:rPr>
              <a:t>Historia y conciencia de clase,</a:t>
            </a:r>
            <a:r>
              <a:rPr lang="es-ES" sz="1200" dirty="0">
                <a:latin typeface="Arial Narrow"/>
                <a:ea typeface="Times New Roman"/>
              </a:rPr>
              <a:t> p 36</a:t>
            </a:r>
            <a:endParaRPr lang="es-ES" sz="1200" dirty="0">
              <a:effectLst/>
              <a:latin typeface="Times New Roman"/>
              <a:ea typeface="Times New Roman"/>
            </a:endParaRPr>
          </a:p>
        </p:txBody>
      </p:sp>
    </p:spTree>
    <p:extLst>
      <p:ext uri="{BB962C8B-B14F-4D97-AF65-F5344CB8AC3E}">
        <p14:creationId xmlns:p14="http://schemas.microsoft.com/office/powerpoint/2010/main" val="41138186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762000"/>
            <a:ext cx="7543800" cy="3908762"/>
          </a:xfrm>
          <a:prstGeom prst="rect">
            <a:avLst/>
          </a:prstGeom>
        </p:spPr>
        <p:txBody>
          <a:bodyPr wrap="square">
            <a:spAutoFit/>
          </a:bodyPr>
          <a:lstStyle/>
          <a:p>
            <a:pPr algn="just">
              <a:lnSpc>
                <a:spcPct val="150000"/>
              </a:lnSpc>
              <a:spcAft>
                <a:spcPts val="600"/>
              </a:spcAft>
            </a:pPr>
            <a:r>
              <a:rPr lang="es-ES" dirty="0">
                <a:latin typeface="Times New Roman"/>
                <a:ea typeface="Times New Roman"/>
              </a:rPr>
              <a:t>Desde principios del decenio de 1900, y hasta los años 30’ la teoría marxista se desarrolló como en el pasado siglo, fundamentalmente al margen de la corriente principal de la teoría sociológica. La única excepción fue la escuela crítica de Frankfurt. Los teóricos que desarrollan esta escuela, no fueron exclusivamente sociólogos, sino que su formación  y significación filosófica resulta también relevante.</a:t>
            </a:r>
            <a:endParaRPr lang="es-ES" sz="1200" dirty="0">
              <a:latin typeface="Times New Roman"/>
              <a:ea typeface="Times New Roman"/>
            </a:endParaRPr>
          </a:p>
          <a:p>
            <a:pPr algn="just">
              <a:lnSpc>
                <a:spcPct val="150000"/>
              </a:lnSpc>
              <a:spcAft>
                <a:spcPts val="0"/>
              </a:spcAft>
            </a:pPr>
            <a:r>
              <a:rPr lang="es-ES" dirty="0">
                <a:latin typeface="Times New Roman"/>
                <a:ea typeface="Times New Roman"/>
              </a:rPr>
              <a:t>No obstante, algunos marxistas como  Georg </a:t>
            </a:r>
            <a:r>
              <a:rPr lang="es-ES" dirty="0" smtClean="0">
                <a:latin typeface="Times New Roman"/>
                <a:ea typeface="Times New Roman"/>
              </a:rPr>
              <a:t>Lukács </a:t>
            </a:r>
            <a:r>
              <a:rPr lang="es-ES" dirty="0">
                <a:latin typeface="Times New Roman"/>
                <a:ea typeface="Times New Roman"/>
              </a:rPr>
              <a:t>y Antonio </a:t>
            </a:r>
            <a:r>
              <a:rPr lang="es-ES" dirty="0" err="1">
                <a:latin typeface="Times New Roman"/>
                <a:ea typeface="Times New Roman"/>
              </a:rPr>
              <a:t>Gramsci</a:t>
            </a:r>
            <a:r>
              <a:rPr lang="es-ES" dirty="0">
                <a:latin typeface="Times New Roman"/>
                <a:ea typeface="Times New Roman"/>
              </a:rPr>
              <a:t>, resultan vitales para comprender el devenir de esta corriente antes de ser asumida y desarrollada desde una visión sociológica.</a:t>
            </a:r>
            <a:endParaRPr lang="es-ES" dirty="0">
              <a:effectLst/>
              <a:latin typeface="Times New Roman"/>
              <a:ea typeface="Times New Roman"/>
            </a:endParaRPr>
          </a:p>
        </p:txBody>
      </p:sp>
    </p:spTree>
    <p:extLst>
      <p:ext uri="{BB962C8B-B14F-4D97-AF65-F5344CB8AC3E}">
        <p14:creationId xmlns:p14="http://schemas.microsoft.com/office/powerpoint/2010/main" val="412822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838201"/>
            <a:ext cx="8001000" cy="6601807"/>
          </a:xfrm>
          <a:prstGeom prst="rect">
            <a:avLst/>
          </a:prstGeom>
        </p:spPr>
        <p:txBody>
          <a:bodyPr wrap="square">
            <a:spAutoFit/>
          </a:bodyPr>
          <a:lstStyle/>
          <a:p>
            <a:pPr algn="just">
              <a:spcAft>
                <a:spcPts val="0"/>
              </a:spcAft>
            </a:pPr>
            <a:r>
              <a:rPr lang="es-ES" b="1" dirty="0" smtClean="0">
                <a:latin typeface="Arial" panose="020B0604020202020204" pitchFamily="34" charset="0"/>
                <a:ea typeface="Times New Roman"/>
                <a:cs typeface="Arial" panose="020B0604020202020204" pitchFamily="34" charset="0"/>
              </a:rPr>
              <a:t>Inicios de la teoría sociológica</a:t>
            </a:r>
          </a:p>
          <a:p>
            <a:pPr algn="just">
              <a:lnSpc>
                <a:spcPct val="150000"/>
              </a:lnSpc>
              <a:spcAft>
                <a:spcPts val="0"/>
              </a:spcAft>
            </a:pPr>
            <a:r>
              <a:rPr lang="es-AR" dirty="0" smtClean="0">
                <a:latin typeface="Arial" panose="020B0604020202020204" pitchFamily="34" charset="0"/>
                <a:ea typeface="Times New Roman"/>
                <a:cs typeface="Arial" panose="020B0604020202020204" pitchFamily="34" charset="0"/>
              </a:rPr>
              <a:t>En el curso no se va a tratar el positivismo inicial característico que nace a inicios del siglo XIX y avanza hacia sus finales con algunos representantes que trascienden al XX. Se reconocen pensadores como Augusto Comte y H. Spencer., G. </a:t>
            </a:r>
            <a:r>
              <a:rPr lang="es-AR" dirty="0" err="1" smtClean="0">
                <a:latin typeface="Arial" panose="020B0604020202020204" pitchFamily="34" charset="0"/>
                <a:ea typeface="Times New Roman"/>
                <a:cs typeface="Arial" panose="020B0604020202020204" pitchFamily="34" charset="0"/>
              </a:rPr>
              <a:t>Simmel</a:t>
            </a:r>
            <a:r>
              <a:rPr lang="es-AR" dirty="0" smtClean="0">
                <a:latin typeface="Arial" panose="020B0604020202020204" pitchFamily="34" charset="0"/>
                <a:ea typeface="Times New Roman"/>
                <a:cs typeface="Arial" panose="020B0604020202020204" pitchFamily="34" charset="0"/>
              </a:rPr>
              <a:t> representantes del positivismo europeo o a Lester Ward, G. Tarde, F. </a:t>
            </a:r>
            <a:r>
              <a:rPr lang="es-AR" dirty="0" err="1" smtClean="0">
                <a:latin typeface="Arial" panose="020B0604020202020204" pitchFamily="34" charset="0"/>
                <a:ea typeface="Times New Roman"/>
                <a:cs typeface="Arial" panose="020B0604020202020204" pitchFamily="34" charset="0"/>
              </a:rPr>
              <a:t>Tonnies</a:t>
            </a:r>
            <a:r>
              <a:rPr lang="es-AR" dirty="0" smtClean="0">
                <a:latin typeface="Arial" panose="020B0604020202020204" pitchFamily="34" charset="0"/>
                <a:ea typeface="Times New Roman"/>
                <a:cs typeface="Arial" panose="020B0604020202020204" pitchFamily="34" charset="0"/>
              </a:rPr>
              <a:t> o F. </a:t>
            </a:r>
            <a:r>
              <a:rPr lang="es-AR" dirty="0" err="1" smtClean="0">
                <a:latin typeface="Arial" panose="020B0604020202020204" pitchFamily="34" charset="0"/>
                <a:ea typeface="Times New Roman"/>
                <a:cs typeface="Arial" panose="020B0604020202020204" pitchFamily="34" charset="0"/>
              </a:rPr>
              <a:t>Giddings</a:t>
            </a:r>
            <a:r>
              <a:rPr lang="es-AR" dirty="0" smtClean="0">
                <a:latin typeface="Arial" panose="020B0604020202020204" pitchFamily="34" charset="0"/>
                <a:ea typeface="Times New Roman"/>
                <a:cs typeface="Arial" panose="020B0604020202020204" pitchFamily="34" charset="0"/>
              </a:rPr>
              <a:t> representante de las producciones teóricas desde los EEUU. </a:t>
            </a:r>
          </a:p>
          <a:p>
            <a:pPr algn="just">
              <a:lnSpc>
                <a:spcPct val="150000"/>
              </a:lnSpc>
              <a:spcAft>
                <a:spcPts val="0"/>
              </a:spcAft>
            </a:pPr>
            <a:r>
              <a:rPr lang="es-AR" dirty="0" smtClean="0">
                <a:latin typeface="Arial" panose="020B0604020202020204" pitchFamily="34" charset="0"/>
                <a:ea typeface="Times New Roman"/>
                <a:cs typeface="Arial" panose="020B0604020202020204" pitchFamily="34" charset="0"/>
              </a:rPr>
              <a:t> Desde ya comenzó esa constante tensión que se produce hasta hoy entre la relación </a:t>
            </a:r>
            <a:r>
              <a:rPr lang="es-AR" dirty="0">
                <a:latin typeface="Arial" panose="020B0604020202020204" pitchFamily="34" charset="0"/>
                <a:ea typeface="Times New Roman"/>
                <a:cs typeface="Arial" panose="020B0604020202020204" pitchFamily="34" charset="0"/>
              </a:rPr>
              <a:t>o</a:t>
            </a:r>
            <a:r>
              <a:rPr lang="es-AR" dirty="0" smtClean="0">
                <a:latin typeface="Arial" panose="020B0604020202020204" pitchFamily="34" charset="0"/>
                <a:ea typeface="Times New Roman"/>
                <a:cs typeface="Arial" panose="020B0604020202020204" pitchFamily="34" charset="0"/>
              </a:rPr>
              <a:t>bjetivo-subjetivo; estructura-agencia social en la lectura de lo social, que </a:t>
            </a:r>
            <a:r>
              <a:rPr lang="es-AR" dirty="0" smtClean="0">
                <a:latin typeface="Arial" panose="020B0604020202020204" pitchFamily="34" charset="0"/>
                <a:ea typeface="Times New Roman"/>
                <a:cs typeface="Arial" panose="020B0604020202020204" pitchFamily="34" charset="0"/>
              </a:rPr>
              <a:t>marcan </a:t>
            </a:r>
            <a:r>
              <a:rPr lang="es-AR" dirty="0" smtClean="0">
                <a:latin typeface="Arial" panose="020B0604020202020204" pitchFamily="34" charset="0"/>
                <a:ea typeface="Times New Roman"/>
                <a:cs typeface="Arial" panose="020B0604020202020204" pitchFamily="34" charset="0"/>
              </a:rPr>
              <a:t>tendencias evolucionistas, </a:t>
            </a:r>
            <a:r>
              <a:rPr lang="es-AR" dirty="0" err="1" smtClean="0">
                <a:latin typeface="Arial" panose="020B0604020202020204" pitchFamily="34" charset="0"/>
                <a:ea typeface="Times New Roman"/>
                <a:cs typeface="Arial" panose="020B0604020202020204" pitchFamily="34" charset="0"/>
              </a:rPr>
              <a:t>sicologistas</a:t>
            </a:r>
            <a:r>
              <a:rPr lang="es-AR" dirty="0" smtClean="0">
                <a:latin typeface="Arial" panose="020B0604020202020204" pitchFamily="34" charset="0"/>
                <a:ea typeface="Times New Roman"/>
                <a:cs typeface="Arial" panose="020B0604020202020204" pitchFamily="34" charset="0"/>
              </a:rPr>
              <a:t>, estructuralistas que se van delineando.</a:t>
            </a:r>
          </a:p>
          <a:p>
            <a:pPr algn="just">
              <a:lnSpc>
                <a:spcPct val="150000"/>
              </a:lnSpc>
              <a:spcAft>
                <a:spcPts val="0"/>
              </a:spcAft>
            </a:pPr>
            <a:r>
              <a:rPr lang="es-AR" dirty="0" smtClean="0">
                <a:latin typeface="Arial" panose="020B0604020202020204" pitchFamily="34" charset="0"/>
                <a:ea typeface="Times New Roman"/>
                <a:cs typeface="Arial" panose="020B0604020202020204" pitchFamily="34" charset="0"/>
              </a:rPr>
              <a:t>Sitúo una literatura de alguno de estos autores para que comprendan cómo se proyectan hacia la búsqueda de cuál es la idea de la Sociología y sus similitudes y diferencias con las ciencias naturales, sus métodos e incluso entre los sistemas sociales y sus agentes. </a:t>
            </a:r>
          </a:p>
          <a:p>
            <a:pPr algn="just">
              <a:lnSpc>
                <a:spcPct val="150000"/>
              </a:lnSpc>
              <a:spcAft>
                <a:spcPts val="0"/>
              </a:spcAft>
            </a:pPr>
            <a:r>
              <a:rPr lang="es-AR" dirty="0" smtClean="0">
                <a:latin typeface="Arial" panose="020B0604020202020204" pitchFamily="34" charset="0"/>
                <a:ea typeface="Times New Roman"/>
                <a:cs typeface="Arial" panose="020B0604020202020204" pitchFamily="34" charset="0"/>
              </a:rPr>
              <a:t> </a:t>
            </a:r>
          </a:p>
        </p:txBody>
      </p:sp>
    </p:spTree>
    <p:extLst>
      <p:ext uri="{BB962C8B-B14F-4D97-AF65-F5344CB8AC3E}">
        <p14:creationId xmlns:p14="http://schemas.microsoft.com/office/powerpoint/2010/main" val="347367492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800"/>
            <a:ext cx="7848600" cy="4524315"/>
          </a:xfrm>
          <a:prstGeom prst="rect">
            <a:avLst/>
          </a:prstGeom>
        </p:spPr>
        <p:txBody>
          <a:bodyPr wrap="square">
            <a:spAutoFit/>
          </a:bodyPr>
          <a:lstStyle/>
          <a:p>
            <a:pPr algn="just">
              <a:spcAft>
                <a:spcPts val="0"/>
              </a:spcAft>
            </a:pPr>
            <a:r>
              <a:rPr lang="es-ES" dirty="0">
                <a:latin typeface="Times New Roman"/>
                <a:ea typeface="Times New Roman"/>
              </a:rPr>
              <a:t>En el caso de </a:t>
            </a:r>
            <a:r>
              <a:rPr lang="es-ES" dirty="0" smtClean="0">
                <a:latin typeface="Times New Roman"/>
                <a:ea typeface="Times New Roman"/>
              </a:rPr>
              <a:t>Lukács, </a:t>
            </a:r>
            <a:r>
              <a:rPr lang="es-ES" dirty="0">
                <a:latin typeface="Times New Roman"/>
                <a:ea typeface="Times New Roman"/>
              </a:rPr>
              <a:t>este resulta vital para los análisis de aquellas cuestiones que no fueron desarrolladas por Marx o Engels, como es el caso de la Conciencia de clases (o falsa conciencia): en ese sentido este autor plantea que las clases sociales no se dan cuenta de su situación y posición real en la historia y la sociedad, en la medida en que no conciben su misma existencia y condiciones como construidas en la medida de su actividad. Es por eso que resulta significativa la atención que le presta al fenómeno de la (reificación) lo cual no es mas que la creencia de que las estructuras sociales tienen vida propia, independiente de la actividad de los hombres.</a:t>
            </a:r>
          </a:p>
          <a:p>
            <a:pPr algn="just">
              <a:spcAft>
                <a:spcPts val="0"/>
              </a:spcAft>
            </a:pPr>
            <a:endParaRPr lang="es-ES" dirty="0" smtClean="0">
              <a:latin typeface="Times New Roman"/>
              <a:ea typeface="Times New Roman"/>
            </a:endParaRPr>
          </a:p>
          <a:p>
            <a:pPr algn="just">
              <a:spcAft>
                <a:spcPts val="0"/>
              </a:spcAft>
            </a:pPr>
            <a:r>
              <a:rPr lang="es-ES" dirty="0" smtClean="0">
                <a:latin typeface="Times New Roman"/>
                <a:ea typeface="Times New Roman"/>
              </a:rPr>
              <a:t>Distingue</a:t>
            </a:r>
            <a:r>
              <a:rPr lang="es-ES" dirty="0">
                <a:latin typeface="Times New Roman"/>
                <a:ea typeface="Times New Roman"/>
              </a:rPr>
              <a:t>, en este análisis de la conciencia de clases hace una distinción analítica entre lo que es en realidad (en este caso </a:t>
            </a:r>
            <a:r>
              <a:rPr lang="es-ES" i="1" dirty="0">
                <a:latin typeface="Times New Roman"/>
                <a:ea typeface="Times New Roman"/>
              </a:rPr>
              <a:t>la clase en si</a:t>
            </a:r>
            <a:r>
              <a:rPr lang="es-ES" dirty="0">
                <a:latin typeface="Times New Roman"/>
                <a:ea typeface="Times New Roman"/>
              </a:rPr>
              <a:t> misma) y lo que es conciencia de esa realidad (lo que seria la conciencia de clase o la </a:t>
            </a:r>
            <a:r>
              <a:rPr lang="es-ES" i="1" dirty="0">
                <a:latin typeface="Times New Roman"/>
                <a:ea typeface="Times New Roman"/>
              </a:rPr>
              <a:t>clase para si</a:t>
            </a:r>
            <a:r>
              <a:rPr lang="es-ES" dirty="0">
                <a:latin typeface="Times New Roman"/>
                <a:ea typeface="Times New Roman"/>
              </a:rPr>
              <a:t>).</a:t>
            </a:r>
          </a:p>
          <a:p>
            <a:pPr algn="just">
              <a:spcAft>
                <a:spcPts val="0"/>
              </a:spcAft>
            </a:pPr>
            <a:r>
              <a:rPr lang="es-ES" dirty="0">
                <a:latin typeface="Times New Roman"/>
                <a:ea typeface="Times New Roman"/>
              </a:rPr>
              <a:t>Estas cuestiones son de suma relevancia para los posteriores desarrollos del marxismo en la medida en que denotan la significación de los procesos de toma de conciencia como un elemento estructurador de la sociedad.</a:t>
            </a:r>
            <a:endParaRPr lang="es-ES" dirty="0">
              <a:effectLst/>
              <a:latin typeface="Times New Roman"/>
              <a:ea typeface="Times New Roman"/>
            </a:endParaRPr>
          </a:p>
        </p:txBody>
      </p:sp>
    </p:spTree>
    <p:extLst>
      <p:ext uri="{BB962C8B-B14F-4D97-AF65-F5344CB8AC3E}">
        <p14:creationId xmlns:p14="http://schemas.microsoft.com/office/powerpoint/2010/main" val="270842272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9200" y="889844"/>
            <a:ext cx="6934200" cy="3416320"/>
          </a:xfrm>
          <a:prstGeom prst="rect">
            <a:avLst/>
          </a:prstGeom>
        </p:spPr>
        <p:txBody>
          <a:bodyPr wrap="square">
            <a:spAutoFit/>
          </a:bodyPr>
          <a:lstStyle/>
          <a:p>
            <a:pPr algn="just">
              <a:lnSpc>
                <a:spcPct val="150000"/>
              </a:lnSpc>
              <a:spcAft>
                <a:spcPts val="0"/>
              </a:spcAft>
            </a:pPr>
            <a:r>
              <a:rPr lang="es-ES" dirty="0">
                <a:latin typeface="Times New Roman"/>
                <a:ea typeface="Times New Roman"/>
              </a:rPr>
              <a:t>En el caso de </a:t>
            </a:r>
            <a:r>
              <a:rPr lang="es-ES" dirty="0" err="1">
                <a:latin typeface="Times New Roman"/>
                <a:ea typeface="Times New Roman"/>
              </a:rPr>
              <a:t>Gramsci</a:t>
            </a:r>
            <a:r>
              <a:rPr lang="es-ES" dirty="0">
                <a:latin typeface="Times New Roman"/>
                <a:ea typeface="Times New Roman"/>
              </a:rPr>
              <a:t>, sus mayores aportes estuvieron en el análisis del papel de las </a:t>
            </a:r>
            <a:r>
              <a:rPr lang="es-ES" dirty="0" smtClean="0">
                <a:latin typeface="Times New Roman"/>
                <a:ea typeface="Times New Roman"/>
              </a:rPr>
              <a:t>élites </a:t>
            </a:r>
            <a:r>
              <a:rPr lang="es-ES" dirty="0">
                <a:latin typeface="Times New Roman"/>
                <a:ea typeface="Times New Roman"/>
              </a:rPr>
              <a:t>intelectuales en la sociedad. Partiendo de esta incapacidad de las clases de desarrollar una autoconciencia, es necesaria la actividad de los intelectuales para proveer de la explicación teórica y científica, a la vez que programática, que permita a las clases tomar conciencia de si mismas. En este sentido hablo del intelectual orgánico, que es aquel que asume su labor explicativa en función del desarrollo de los intereses de su clase.</a:t>
            </a:r>
            <a:endParaRPr lang="es-ES" dirty="0">
              <a:effectLst/>
              <a:latin typeface="Times New Roman"/>
              <a:ea typeface="Times New Roman"/>
            </a:endParaRPr>
          </a:p>
        </p:txBody>
      </p:sp>
    </p:spTree>
    <p:extLst>
      <p:ext uri="{BB962C8B-B14F-4D97-AF65-F5344CB8AC3E}">
        <p14:creationId xmlns:p14="http://schemas.microsoft.com/office/powerpoint/2010/main" val="41328748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9200" y="889844"/>
            <a:ext cx="6553200" cy="3831818"/>
          </a:xfrm>
          <a:prstGeom prst="rect">
            <a:avLst/>
          </a:prstGeom>
        </p:spPr>
        <p:txBody>
          <a:bodyPr wrap="square">
            <a:spAutoFit/>
          </a:bodyPr>
          <a:lstStyle/>
          <a:p>
            <a:pPr algn="just">
              <a:lnSpc>
                <a:spcPct val="150000"/>
              </a:lnSpc>
              <a:spcAft>
                <a:spcPts val="0"/>
              </a:spcAft>
            </a:pPr>
            <a:r>
              <a:rPr lang="es-ES" dirty="0">
                <a:latin typeface="Times New Roman"/>
                <a:ea typeface="Times New Roman"/>
              </a:rPr>
              <a:t>En otra cuestión </a:t>
            </a:r>
            <a:r>
              <a:rPr lang="es-ES" dirty="0" err="1">
                <a:latin typeface="Times New Roman"/>
                <a:ea typeface="Times New Roman"/>
              </a:rPr>
              <a:t>Gramsci</a:t>
            </a:r>
            <a:r>
              <a:rPr lang="es-ES" dirty="0">
                <a:latin typeface="Times New Roman"/>
                <a:ea typeface="Times New Roman"/>
              </a:rPr>
              <a:t> se considera relevante y es en sus análisis de la hegemonía, o de los procesos de dominación hegemónicos. Este autor plantea que existen diferentes modos de proceder la dominación, uno de ellos es la coerción, y el otro es la hegemonía, donde la dominación se produce precisamente a partir de las construcciones de liderazgos culturales. Una clase es </a:t>
            </a:r>
            <a:r>
              <a:rPr lang="es-ES" dirty="0" smtClean="0">
                <a:latin typeface="Times New Roman"/>
                <a:ea typeface="Times New Roman"/>
              </a:rPr>
              <a:t>hegemónica </a:t>
            </a:r>
            <a:r>
              <a:rPr lang="es-ES" dirty="0">
                <a:latin typeface="Times New Roman"/>
                <a:ea typeface="Times New Roman"/>
              </a:rPr>
              <a:t>cuando hace que las que subyuga sostengan y participen de su propia </a:t>
            </a:r>
            <a:r>
              <a:rPr lang="es-ES" dirty="0" smtClean="0">
                <a:latin typeface="Times New Roman"/>
                <a:ea typeface="Times New Roman"/>
              </a:rPr>
              <a:t>concepción </a:t>
            </a:r>
            <a:r>
              <a:rPr lang="es-ES" dirty="0">
                <a:latin typeface="Times New Roman"/>
                <a:ea typeface="Times New Roman"/>
              </a:rPr>
              <a:t>e intereses,  por medio del consumo de patrones culturales e ideológicos.</a:t>
            </a:r>
            <a:endParaRPr lang="es-ES" dirty="0">
              <a:effectLst/>
              <a:latin typeface="Times New Roman"/>
              <a:ea typeface="Times New Roman"/>
            </a:endParaRPr>
          </a:p>
        </p:txBody>
      </p:sp>
    </p:spTree>
    <p:extLst>
      <p:ext uri="{BB962C8B-B14F-4D97-AF65-F5344CB8AC3E}">
        <p14:creationId xmlns:p14="http://schemas.microsoft.com/office/powerpoint/2010/main" val="31731500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762001"/>
            <a:ext cx="7315200" cy="1754326"/>
          </a:xfrm>
          <a:prstGeom prst="rect">
            <a:avLst/>
          </a:prstGeom>
        </p:spPr>
        <p:txBody>
          <a:bodyPr wrap="square">
            <a:spAutoFit/>
          </a:bodyPr>
          <a:lstStyle/>
          <a:p>
            <a:pPr algn="just">
              <a:lnSpc>
                <a:spcPct val="150000"/>
              </a:lnSpc>
              <a:spcAft>
                <a:spcPts val="0"/>
              </a:spcAft>
            </a:pPr>
            <a:r>
              <a:rPr lang="es-ES" dirty="0">
                <a:latin typeface="Times New Roman"/>
                <a:ea typeface="Times New Roman"/>
              </a:rPr>
              <a:t>En el caso de la teoría </a:t>
            </a:r>
            <a:r>
              <a:rPr lang="es-ES" dirty="0" smtClean="0">
                <a:latin typeface="Times New Roman"/>
                <a:ea typeface="Times New Roman"/>
              </a:rPr>
              <a:t>crítica </a:t>
            </a:r>
            <a:r>
              <a:rPr lang="es-ES" dirty="0">
                <a:latin typeface="Times New Roman"/>
                <a:ea typeface="Times New Roman"/>
              </a:rPr>
              <a:t>de la escuela de Frankfurt, estas cuestiones serán retomadas y desarrolladas desde el prisma de la sociología, a partir de la obra de Max </a:t>
            </a:r>
            <a:r>
              <a:rPr lang="es-ES" dirty="0" err="1">
                <a:latin typeface="Times New Roman"/>
                <a:ea typeface="Times New Roman"/>
              </a:rPr>
              <a:t>Horkheimer</a:t>
            </a:r>
            <a:r>
              <a:rPr lang="es-ES" dirty="0">
                <a:latin typeface="Times New Roman"/>
                <a:ea typeface="Times New Roman"/>
              </a:rPr>
              <a:t>, Theodor Adorno, </a:t>
            </a:r>
            <a:r>
              <a:rPr lang="es-ES" dirty="0" err="1">
                <a:latin typeface="Times New Roman"/>
                <a:ea typeface="Times New Roman"/>
              </a:rPr>
              <a:t>Herber</a:t>
            </a:r>
            <a:r>
              <a:rPr lang="es-ES" dirty="0">
                <a:latin typeface="Times New Roman"/>
                <a:ea typeface="Times New Roman"/>
              </a:rPr>
              <a:t>  Marcuse,  y </a:t>
            </a:r>
            <a:r>
              <a:rPr lang="es-ES" dirty="0" err="1" smtClean="0">
                <a:latin typeface="Times New Roman"/>
                <a:ea typeface="Times New Roman"/>
              </a:rPr>
              <a:t>Jurgen</a:t>
            </a:r>
            <a:r>
              <a:rPr lang="es-ES" dirty="0" smtClean="0">
                <a:latin typeface="Times New Roman"/>
                <a:ea typeface="Times New Roman"/>
              </a:rPr>
              <a:t> </a:t>
            </a:r>
            <a:r>
              <a:rPr lang="es-ES" dirty="0" err="1">
                <a:latin typeface="Times New Roman"/>
                <a:ea typeface="Times New Roman"/>
              </a:rPr>
              <a:t>Habermas</a:t>
            </a:r>
            <a:endParaRPr lang="es-ES" dirty="0">
              <a:effectLst/>
              <a:latin typeface="Times New Roman"/>
              <a:ea typeface="Times New Roman"/>
            </a:endParaRPr>
          </a:p>
        </p:txBody>
      </p:sp>
      <p:sp>
        <p:nvSpPr>
          <p:cNvPr id="3" name="2 Rectángulo"/>
          <p:cNvSpPr/>
          <p:nvPr/>
        </p:nvSpPr>
        <p:spPr>
          <a:xfrm>
            <a:off x="609600" y="2645182"/>
            <a:ext cx="8001000" cy="3831818"/>
          </a:xfrm>
          <a:prstGeom prst="rect">
            <a:avLst/>
          </a:prstGeom>
        </p:spPr>
        <p:txBody>
          <a:bodyPr wrap="square">
            <a:spAutoFit/>
          </a:bodyPr>
          <a:lstStyle/>
          <a:p>
            <a:pPr algn="just">
              <a:lnSpc>
                <a:spcPct val="150000"/>
              </a:lnSpc>
              <a:spcAft>
                <a:spcPts val="0"/>
              </a:spcAft>
            </a:pPr>
            <a:r>
              <a:rPr lang="es-ES" dirty="0">
                <a:latin typeface="Times New Roman"/>
                <a:ea typeface="Times New Roman"/>
              </a:rPr>
              <a:t>Este grupo se </a:t>
            </a:r>
            <a:r>
              <a:rPr lang="es-ES" dirty="0" smtClean="0">
                <a:latin typeface="Times New Roman"/>
                <a:ea typeface="Times New Roman"/>
              </a:rPr>
              <a:t>inició </a:t>
            </a:r>
            <a:r>
              <a:rPr lang="es-ES" dirty="0">
                <a:latin typeface="Times New Roman"/>
                <a:ea typeface="Times New Roman"/>
              </a:rPr>
              <a:t>como pensadores puros marxistas (enfatizando en las cuestiones estructurales de la economía, etc.) pero luego de 1930, comenzaron a  preocuparse por la cuestión cultural por considerarla la fuerza principal de la sociedad moderna y capitalista.</a:t>
            </a:r>
          </a:p>
          <a:p>
            <a:pPr algn="just">
              <a:lnSpc>
                <a:spcPct val="150000"/>
              </a:lnSpc>
              <a:spcAft>
                <a:spcPts val="0"/>
              </a:spcAft>
            </a:pPr>
            <a:r>
              <a:rPr lang="es-ES" dirty="0">
                <a:latin typeface="Times New Roman"/>
                <a:ea typeface="Times New Roman"/>
              </a:rPr>
              <a:t>A partir de </a:t>
            </a:r>
            <a:r>
              <a:rPr lang="es-ES" dirty="0" smtClean="0">
                <a:latin typeface="Times New Roman"/>
                <a:ea typeface="Times New Roman"/>
              </a:rPr>
              <a:t>ahí, </a:t>
            </a:r>
            <a:r>
              <a:rPr lang="es-ES" dirty="0">
                <a:latin typeface="Times New Roman"/>
                <a:ea typeface="Times New Roman"/>
              </a:rPr>
              <a:t>se interesan por la obra de Weber. Asimismo intentan integrar los principios de la teoría freudiana centrada en el individuo. De esto deriva su principal característica como escuela critica, desde el punto de vista teórico:</a:t>
            </a:r>
          </a:p>
          <a:p>
            <a:pPr algn="just">
              <a:lnSpc>
                <a:spcPct val="150000"/>
              </a:lnSpc>
              <a:spcAft>
                <a:spcPts val="0"/>
              </a:spcAft>
            </a:pPr>
            <a:r>
              <a:rPr lang="es-ES" dirty="0">
                <a:latin typeface="Times New Roman"/>
                <a:ea typeface="Times New Roman"/>
              </a:rPr>
              <a:t> Imbricación, articulación del discurso marxista con una visión </a:t>
            </a:r>
            <a:r>
              <a:rPr lang="es-ES" dirty="0" err="1">
                <a:latin typeface="Times New Roman"/>
                <a:ea typeface="Times New Roman"/>
              </a:rPr>
              <a:t>weberiana</a:t>
            </a:r>
            <a:r>
              <a:rPr lang="es-ES" dirty="0">
                <a:latin typeface="Times New Roman"/>
                <a:ea typeface="Times New Roman"/>
              </a:rPr>
              <a:t> de la cultura y freudiana del individuo</a:t>
            </a:r>
            <a:r>
              <a:rPr lang="es-ES" dirty="0" smtClean="0">
                <a:latin typeface="Times New Roman"/>
                <a:ea typeface="Times New Roman"/>
              </a:rPr>
              <a:t>. HETERODOXOS</a:t>
            </a:r>
            <a:endParaRPr lang="es-ES" dirty="0">
              <a:effectLst/>
              <a:latin typeface="Times New Roman"/>
              <a:ea typeface="Times New Roman"/>
            </a:endParaRPr>
          </a:p>
        </p:txBody>
      </p:sp>
    </p:spTree>
    <p:extLst>
      <p:ext uri="{BB962C8B-B14F-4D97-AF65-F5344CB8AC3E}">
        <p14:creationId xmlns:p14="http://schemas.microsoft.com/office/powerpoint/2010/main" val="29005111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85800" y="1027710"/>
            <a:ext cx="79248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Inspiración en la teoría de Marx para hacer teoría crítica de la vida social, incluyendo al propio marxismo (critican al capitalismo, pero también las experiencias del socialismo real europeo, sobre todo a la URSS, crítica a los sistemas tradicionales de conocimiento) </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 meta es deificar el determinismo y equilibrar el marxismo enfatizando en los análisis de la cultura.</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Hacen una crítica a la unicidad metodológica propuesta por el positivismo, al naturalismo y al cientificismo sociológico y a la neutralidad del conocimiento.</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Crítica al conservadurismo y a la concepción del estudio de la sociedad a partir de variables (empirismo) partiendo de la necesidad de concentrarse en los vínculos reales entre el individuo y al sociedad.</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Critica a la sociedad de su tiempo a sus componentes simbólicos y estructurales.</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3849995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914401"/>
            <a:ext cx="7239000" cy="3000821"/>
          </a:xfrm>
          <a:prstGeom prst="rect">
            <a:avLst/>
          </a:prstGeom>
        </p:spPr>
        <p:txBody>
          <a:bodyPr wrap="square">
            <a:spAutoFit/>
          </a:bodyPr>
          <a:lstStyle/>
          <a:p>
            <a:pPr algn="just">
              <a:lnSpc>
                <a:spcPct val="150000"/>
              </a:lnSpc>
              <a:spcAft>
                <a:spcPts val="0"/>
              </a:spcAft>
            </a:pPr>
            <a:r>
              <a:rPr lang="es-ES" dirty="0">
                <a:latin typeface="Times New Roman"/>
                <a:ea typeface="Times New Roman"/>
              </a:rPr>
              <a:t>No obstante, mantienen el enfoque de considerar la racionalidad como el desarrollo más importante del mundo social moderno. En ese sentido hacen un análisis profundo del estado de dicha racionalidad en las sociedades modernas.</a:t>
            </a:r>
          </a:p>
          <a:p>
            <a:pPr algn="just">
              <a:lnSpc>
                <a:spcPct val="150000"/>
              </a:lnSpc>
              <a:spcAft>
                <a:spcPts val="0"/>
              </a:spcAft>
            </a:pPr>
            <a:r>
              <a:rPr lang="es-ES" dirty="0">
                <a:latin typeface="Times New Roman"/>
                <a:ea typeface="Times New Roman"/>
              </a:rPr>
              <a:t>Según esta escuela, la represión creada por la racionalidad en las sociedades contemporáneas ha desplazado a la explotación económica como problema social dominante en el mundo moderno. </a:t>
            </a:r>
            <a:endParaRPr lang="es-ES" dirty="0">
              <a:effectLst/>
              <a:latin typeface="Times New Roman"/>
              <a:ea typeface="Times New Roman"/>
            </a:endParaRPr>
          </a:p>
        </p:txBody>
      </p:sp>
    </p:spTree>
    <p:extLst>
      <p:ext uri="{BB962C8B-B14F-4D97-AF65-F5344CB8AC3E}">
        <p14:creationId xmlns:p14="http://schemas.microsoft.com/office/powerpoint/2010/main" val="201259486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685800"/>
            <a:ext cx="7315200" cy="4247317"/>
          </a:xfrm>
          <a:prstGeom prst="rect">
            <a:avLst/>
          </a:prstGeom>
        </p:spPr>
        <p:txBody>
          <a:bodyPr wrap="square">
            <a:spAutoFit/>
          </a:bodyPr>
          <a:lstStyle/>
          <a:p>
            <a:pPr algn="just">
              <a:lnSpc>
                <a:spcPct val="150000"/>
              </a:lnSpc>
              <a:spcAft>
                <a:spcPts val="0"/>
              </a:spcAft>
            </a:pPr>
            <a:r>
              <a:rPr lang="es-ES" dirty="0">
                <a:latin typeface="Times New Roman"/>
                <a:ea typeface="Times New Roman"/>
              </a:rPr>
              <a:t>En el análisis de la racionalidad, retomaron de Weber la idea de distinguir dos tipos ideales de racionalidad:</a:t>
            </a:r>
          </a:p>
          <a:p>
            <a:pPr marL="342900" lvl="0" indent="-342900" algn="just">
              <a:lnSpc>
                <a:spcPct val="150000"/>
              </a:lnSpc>
              <a:spcAft>
                <a:spcPts val="0"/>
              </a:spcAft>
              <a:buFont typeface="+mj-lt"/>
              <a:buAutoNum type="arabicPeriod"/>
              <a:tabLst>
                <a:tab pos="228600" algn="l"/>
              </a:tabLst>
            </a:pPr>
            <a:r>
              <a:rPr lang="es-ES" dirty="0">
                <a:latin typeface="Times New Roman"/>
                <a:ea typeface="Times New Roman"/>
              </a:rPr>
              <a:t>Racionalidad formal: es aquella caracterizada por la adecuación de los medios más efectivos a cualquier propósito determinado. Su manifestación más clara es el pensamiento tecnocrático, que sirve a las fuerzas de la dominación, no a la emancipación de las personas. Se opone a la razón, y en ese sentido esa racionalidad formal es básicamente irracional.</a:t>
            </a:r>
          </a:p>
          <a:p>
            <a:pPr marL="342900" lvl="0" indent="-342900" algn="just">
              <a:lnSpc>
                <a:spcPct val="150000"/>
              </a:lnSpc>
              <a:spcAft>
                <a:spcPts val="0"/>
              </a:spcAft>
              <a:buFont typeface="+mj-lt"/>
              <a:buAutoNum type="arabicPeriod"/>
              <a:tabLst>
                <a:tab pos="228600" algn="l"/>
              </a:tabLst>
            </a:pPr>
            <a:r>
              <a:rPr lang="es-ES" dirty="0">
                <a:latin typeface="Times New Roman"/>
                <a:ea typeface="Times New Roman"/>
              </a:rPr>
              <a:t>Racionalidad sustantiva (o razón): implica la valoración de los medios en términos de valores humanos como paz, justicia, libertad, etc.</a:t>
            </a:r>
            <a:endParaRPr lang="es-ES" dirty="0">
              <a:effectLst/>
              <a:latin typeface="Times New Roman"/>
              <a:ea typeface="Times New Roman"/>
            </a:endParaRPr>
          </a:p>
        </p:txBody>
      </p:sp>
    </p:spTree>
    <p:extLst>
      <p:ext uri="{BB962C8B-B14F-4D97-AF65-F5344CB8AC3E}">
        <p14:creationId xmlns:p14="http://schemas.microsoft.com/office/powerpoint/2010/main" val="424548348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95400" y="990600"/>
            <a:ext cx="6781800" cy="3831818"/>
          </a:xfrm>
          <a:prstGeom prst="rect">
            <a:avLst/>
          </a:prstGeom>
        </p:spPr>
        <p:txBody>
          <a:bodyPr wrap="square">
            <a:spAutoFit/>
          </a:bodyPr>
          <a:lstStyle/>
          <a:p>
            <a:pPr algn="just">
              <a:lnSpc>
                <a:spcPct val="150000"/>
              </a:lnSpc>
              <a:spcAft>
                <a:spcPts val="0"/>
              </a:spcAft>
            </a:pPr>
            <a:r>
              <a:rPr lang="es-ES" dirty="0">
                <a:latin typeface="Times New Roman"/>
                <a:ea typeface="Times New Roman"/>
              </a:rPr>
              <a:t>De ahí su crítica a la cultura, lo que ellos denominaron crítica  la industria cultural que conforma una cultura de masas que favorece la dominación, la industria cultural es también una industria de conocimiento proselitista. Ejemplo las cadenas de televisión. Este factor demuestra el interés profundo que tenían estos pensadores en las cuestiones relativas a la realidad </a:t>
            </a:r>
            <a:r>
              <a:rPr lang="es-ES" dirty="0" err="1">
                <a:latin typeface="Times New Roman"/>
                <a:ea typeface="Times New Roman"/>
              </a:rPr>
              <a:t>superestructural</a:t>
            </a:r>
            <a:r>
              <a:rPr lang="es-ES" dirty="0">
                <a:latin typeface="Times New Roman"/>
                <a:ea typeface="Times New Roman"/>
              </a:rPr>
              <a:t> (según las definiciones del marxismo de esta dimensión). </a:t>
            </a:r>
            <a:r>
              <a:rPr lang="es-ES" dirty="0" smtClean="0">
                <a:latin typeface="Times New Roman"/>
                <a:ea typeface="Times New Roman"/>
              </a:rPr>
              <a:t>No obstante se van alejando de la política como espacio de realización y se cargan de escepticismo.</a:t>
            </a:r>
            <a:endParaRPr lang="es-ES" dirty="0">
              <a:effectLst/>
              <a:latin typeface="Times New Roman"/>
              <a:ea typeface="Times New Roman"/>
            </a:endParaRPr>
          </a:p>
        </p:txBody>
      </p:sp>
    </p:spTree>
    <p:extLst>
      <p:ext uri="{BB962C8B-B14F-4D97-AF65-F5344CB8AC3E}">
        <p14:creationId xmlns:p14="http://schemas.microsoft.com/office/powerpoint/2010/main" val="40638384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00200" y="1294435"/>
            <a:ext cx="6324600" cy="5444054"/>
          </a:xfrm>
          <a:prstGeom prst="rect">
            <a:avLst/>
          </a:prstGeom>
        </p:spPr>
        <p:txBody>
          <a:bodyPr wrap="square">
            <a:spAutoFit/>
          </a:bodyPr>
          <a:lstStyle/>
          <a:p>
            <a:pPr algn="just">
              <a:lnSpc>
                <a:spcPct val="150000"/>
              </a:lnSpc>
              <a:spcAft>
                <a:spcPts val="0"/>
              </a:spcAft>
            </a:pPr>
            <a:r>
              <a:rPr lang="es-ES" dirty="0">
                <a:latin typeface="Times New Roman"/>
                <a:ea typeface="Times New Roman"/>
              </a:rPr>
              <a:t>Esta crítica a la racionalidad formal, trasciende a la crítica a los sistemas sociales, y en ese sentido son contradictorios con el espíritu romántico de Marx, en la medida en que ellos no tenían una posición muy optimista en relación al futuro. (En ese sentido tiene una coincidencia mas estrecha con el pensamiento fatalista de Weber). Encarnan un rechazo a las utopías marxistas</a:t>
            </a:r>
            <a:r>
              <a:rPr lang="es-ES" dirty="0" smtClean="0">
                <a:latin typeface="Times New Roman"/>
                <a:ea typeface="Times New Roman"/>
              </a:rPr>
              <a:t>.</a:t>
            </a:r>
            <a:r>
              <a:rPr lang="es-ES" dirty="0">
                <a:latin typeface="Times New Roman"/>
                <a:ea typeface="Times New Roman"/>
              </a:rPr>
              <a:t> </a:t>
            </a:r>
            <a:endParaRPr lang="es-ES" dirty="0" smtClean="0">
              <a:latin typeface="Times New Roman"/>
              <a:ea typeface="Times New Roman"/>
            </a:endParaRPr>
          </a:p>
          <a:p>
            <a:pPr algn="just">
              <a:lnSpc>
                <a:spcPct val="150000"/>
              </a:lnSpc>
              <a:spcAft>
                <a:spcPts val="0"/>
              </a:spcAft>
            </a:pPr>
            <a:r>
              <a:rPr lang="es-ES" dirty="0" smtClean="0">
                <a:latin typeface="Times New Roman"/>
                <a:ea typeface="Times New Roman"/>
              </a:rPr>
              <a:t>En </a:t>
            </a:r>
            <a:r>
              <a:rPr lang="es-ES" dirty="0">
                <a:latin typeface="Times New Roman"/>
                <a:ea typeface="Times New Roman"/>
              </a:rPr>
              <a:t>este punto las escuela crítica es muy criticada, debido a que hacen más críticas que contribuciones, se preocupan mas por el desmontaje de las formas tradicionales de conocimiento que por producir alternativas de reconstrucción, o reordenamiento social, lo cual es trascendental en el pensamiento marxista ortodoxo o clásico.</a:t>
            </a:r>
          </a:p>
          <a:p>
            <a:pPr algn="just">
              <a:lnSpc>
                <a:spcPct val="150000"/>
              </a:lnSpc>
              <a:spcAft>
                <a:spcPts val="0"/>
              </a:spcAft>
            </a:pPr>
            <a:endParaRPr lang="es-ES" dirty="0">
              <a:effectLst/>
              <a:latin typeface="Times New Roman"/>
              <a:ea typeface="Times New Roman"/>
            </a:endParaRPr>
          </a:p>
        </p:txBody>
      </p:sp>
    </p:spTree>
    <p:extLst>
      <p:ext uri="{BB962C8B-B14F-4D97-AF65-F5344CB8AC3E}">
        <p14:creationId xmlns:p14="http://schemas.microsoft.com/office/powerpoint/2010/main" val="237936392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2209800"/>
            <a:ext cx="7315200" cy="2585323"/>
          </a:xfrm>
          <a:prstGeom prst="rect">
            <a:avLst/>
          </a:prstGeom>
        </p:spPr>
        <p:txBody>
          <a:bodyPr wrap="square">
            <a:spAutoFit/>
          </a:bodyPr>
          <a:lstStyle/>
          <a:p>
            <a:pPr lvl="0" algn="just">
              <a:lnSpc>
                <a:spcPct val="150000"/>
              </a:lnSpc>
              <a:spcAft>
                <a:spcPts val="0"/>
              </a:spcAft>
              <a:tabLst>
                <a:tab pos="228600" algn="l"/>
              </a:tabLst>
            </a:pPr>
            <a:r>
              <a:rPr lang="es-ES" dirty="0" smtClean="0">
                <a:latin typeface="Times New Roman"/>
                <a:ea typeface="Times New Roman"/>
              </a:rPr>
              <a:t>Dentro de sus contribuciones , la escuela crítica produce una reorientación </a:t>
            </a:r>
            <a:r>
              <a:rPr lang="es-ES" dirty="0">
                <a:latin typeface="Times New Roman"/>
                <a:ea typeface="Times New Roman"/>
              </a:rPr>
              <a:t>teórica del marxismo hacia una dimensión subjetiva y más cultural e </a:t>
            </a:r>
            <a:r>
              <a:rPr lang="es-ES" dirty="0" smtClean="0">
                <a:latin typeface="Times New Roman"/>
                <a:ea typeface="Times New Roman"/>
              </a:rPr>
              <a:t>individual. Afirman que el locus de la economía y el de la política no pueden garantizar el avance de la sociedad, por ello se impone buscar la realización humana en el locus de la cultura.  </a:t>
            </a:r>
            <a:r>
              <a:rPr lang="es-ES" b="1" dirty="0" smtClean="0">
                <a:latin typeface="Times New Roman"/>
                <a:ea typeface="Times New Roman"/>
              </a:rPr>
              <a:t>Herbert Marcuse El hombre unidimensional</a:t>
            </a:r>
            <a:endParaRPr lang="es-ES" b="1" dirty="0">
              <a:effectLst/>
              <a:latin typeface="Times New Roman"/>
              <a:ea typeface="Times New Roman"/>
            </a:endParaRPr>
          </a:p>
        </p:txBody>
      </p:sp>
    </p:spTree>
    <p:extLst>
      <p:ext uri="{BB962C8B-B14F-4D97-AF65-F5344CB8AC3E}">
        <p14:creationId xmlns:p14="http://schemas.microsoft.com/office/powerpoint/2010/main" val="2810791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09600" y="990600"/>
            <a:ext cx="7620000" cy="4708981"/>
          </a:xfrm>
          <a:prstGeom prst="rect">
            <a:avLst/>
          </a:prstGeom>
        </p:spPr>
        <p:txBody>
          <a:bodyPr wrap="square">
            <a:spAutoFit/>
          </a:bodyPr>
          <a:lstStyle/>
          <a:p>
            <a:r>
              <a:rPr lang="es-MX" sz="2000" b="1" dirty="0">
                <a:latin typeface="Arial" panose="020B0604020202020204" pitchFamily="34" charset="0"/>
                <a:cs typeface="Arial" panose="020B0604020202020204" pitchFamily="34" charset="0"/>
              </a:rPr>
              <a:t>Inicio  y consolidación de la línea estructuralista de la teoría sociológica. La obra y concepciones epistemológicas de Emile </a:t>
            </a:r>
            <a:r>
              <a:rPr lang="es-MX" sz="2000" b="1" dirty="0" smtClean="0">
                <a:latin typeface="Arial" panose="020B0604020202020204" pitchFamily="34" charset="0"/>
                <a:cs typeface="Arial" panose="020B0604020202020204" pitchFamily="34" charset="0"/>
              </a:rPr>
              <a:t>Durkheim.</a:t>
            </a:r>
          </a:p>
          <a:p>
            <a:endParaRPr lang="es-MX" sz="2000" b="1" dirty="0" smtClean="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Se comenzará por la propuesta que defiende la necesidad de la autonomía de la Sociología como disciplina y su establecimiento como un Programa </a:t>
            </a:r>
            <a:r>
              <a:rPr lang="es-MX" sz="2000" dirty="0" smtClean="0">
                <a:latin typeface="Arial" panose="020B0604020202020204" pitchFamily="34" charset="0"/>
                <a:cs typeface="Arial" panose="020B0604020202020204" pitchFamily="34" charset="0"/>
              </a:rPr>
              <a:t>empírico, analítico.  </a:t>
            </a:r>
            <a:endParaRPr lang="es-MX" sz="2000" dirty="0">
              <a:latin typeface="Arial" panose="020B0604020202020204" pitchFamily="34" charset="0"/>
              <a:cs typeface="Arial" panose="020B0604020202020204" pitchFamily="34" charset="0"/>
            </a:endParaRPr>
          </a:p>
          <a:p>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El </a:t>
            </a:r>
            <a:r>
              <a:rPr lang="es-MX" sz="2000" dirty="0">
                <a:latin typeface="Arial" panose="020B0604020202020204" pitchFamily="34" charset="0"/>
                <a:cs typeface="Arial" panose="020B0604020202020204" pitchFamily="34" charset="0"/>
              </a:rPr>
              <a:t>paradigma positivista constituye la base de la línea estructuralista y fáctica (una de las dos que caracterizó  el mundo de las ciencias sociales y de la sociología particularmente durante casi todo el siglo XX.). Pero el positivismo no constituye un bloque teórico monolítico, sino que esos procesos de adaptación y readecuación del paradigma a lo largo del periodo, se tradujeron en distintas corrientes bien definidas. </a:t>
            </a:r>
          </a:p>
        </p:txBody>
      </p:sp>
    </p:spTree>
    <p:extLst>
      <p:ext uri="{BB962C8B-B14F-4D97-AF65-F5344CB8AC3E}">
        <p14:creationId xmlns:p14="http://schemas.microsoft.com/office/powerpoint/2010/main" val="33609033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838200"/>
            <a:ext cx="7239000" cy="4247317"/>
          </a:xfrm>
          <a:prstGeom prst="rect">
            <a:avLst/>
          </a:prstGeom>
        </p:spPr>
        <p:txBody>
          <a:bodyPr wrap="square">
            <a:spAutoFit/>
          </a:bodyPr>
          <a:lstStyle/>
          <a:p>
            <a:pPr algn="just">
              <a:lnSpc>
                <a:spcPct val="150000"/>
              </a:lnSpc>
              <a:spcAft>
                <a:spcPts val="0"/>
              </a:spcAft>
            </a:pPr>
            <a:r>
              <a:rPr lang="es-ES" dirty="0">
                <a:latin typeface="Times New Roman"/>
                <a:ea typeface="Times New Roman"/>
              </a:rPr>
              <a:t>Otras visiones marxistas del siglo XX:</a:t>
            </a:r>
          </a:p>
          <a:p>
            <a:pPr marL="342900" lvl="0" indent="-342900" algn="just">
              <a:lnSpc>
                <a:spcPct val="150000"/>
              </a:lnSpc>
              <a:spcAft>
                <a:spcPts val="0"/>
              </a:spcAft>
              <a:buFont typeface="Symbol"/>
              <a:buChar char=""/>
              <a:tabLst>
                <a:tab pos="228600" algn="l"/>
              </a:tabLst>
            </a:pPr>
            <a:r>
              <a:rPr lang="es-ES" dirty="0">
                <a:latin typeface="Times New Roman"/>
                <a:ea typeface="Times New Roman"/>
              </a:rPr>
              <a:t>Marxismo estructural (sociólogos marxistas franceses: </a:t>
            </a:r>
            <a:r>
              <a:rPr lang="es-ES" dirty="0" err="1">
                <a:latin typeface="Times New Roman"/>
                <a:ea typeface="Times New Roman"/>
              </a:rPr>
              <a:t>Althusser</a:t>
            </a:r>
            <a:r>
              <a:rPr lang="es-ES" dirty="0">
                <a:latin typeface="Times New Roman"/>
                <a:ea typeface="Times New Roman"/>
              </a:rPr>
              <a:t>, </a:t>
            </a:r>
            <a:r>
              <a:rPr lang="es-ES" dirty="0" err="1">
                <a:latin typeface="Times New Roman"/>
                <a:ea typeface="Times New Roman"/>
              </a:rPr>
              <a:t>Godelier</a:t>
            </a:r>
            <a:r>
              <a:rPr lang="es-ES" dirty="0">
                <a:latin typeface="Times New Roman"/>
                <a:ea typeface="Times New Roman"/>
              </a:rPr>
              <a:t> y </a:t>
            </a:r>
            <a:r>
              <a:rPr lang="es-ES" dirty="0" err="1">
                <a:latin typeface="Times New Roman"/>
                <a:ea typeface="Times New Roman"/>
              </a:rPr>
              <a:t>Poutlanzas</a:t>
            </a:r>
            <a:r>
              <a:rPr lang="es-ES" dirty="0">
                <a:latin typeface="Times New Roman"/>
                <a:ea typeface="Times New Roman"/>
              </a:rPr>
              <a:t>): estudio de las estructuras ocultas y subyacentes a la sociedad capitalista, además de la economía otras estructuras como política e ideología. Se preocupan más por teorías de las estructuras mas inasibles que por la vida concreta de los hombres. Lo cual los hace padecer de cierto </a:t>
            </a:r>
            <a:r>
              <a:rPr lang="es-ES" dirty="0" err="1">
                <a:latin typeface="Times New Roman"/>
                <a:ea typeface="Times New Roman"/>
              </a:rPr>
              <a:t>ahistoricismo</a:t>
            </a:r>
            <a:endParaRPr lang="es-ES" dirty="0">
              <a:latin typeface="Times New Roman"/>
              <a:ea typeface="Times New Roman"/>
            </a:endParaRPr>
          </a:p>
          <a:p>
            <a:pPr marL="342900" lvl="0" indent="-342900" algn="just">
              <a:lnSpc>
                <a:spcPct val="150000"/>
              </a:lnSpc>
              <a:spcAft>
                <a:spcPts val="0"/>
              </a:spcAft>
              <a:buFont typeface="Symbol"/>
              <a:buChar char=""/>
              <a:tabLst>
                <a:tab pos="228600" algn="l"/>
              </a:tabLst>
            </a:pPr>
            <a:r>
              <a:rPr lang="es-ES" dirty="0">
                <a:latin typeface="Times New Roman"/>
                <a:ea typeface="Times New Roman"/>
              </a:rPr>
              <a:t>Marxismo histórico (obra de </a:t>
            </a:r>
            <a:r>
              <a:rPr lang="es-ES" dirty="0" err="1">
                <a:latin typeface="Times New Roman"/>
                <a:ea typeface="Times New Roman"/>
              </a:rPr>
              <a:t>Inmanuell</a:t>
            </a:r>
            <a:r>
              <a:rPr lang="es-ES" dirty="0">
                <a:latin typeface="Times New Roman"/>
                <a:ea typeface="Times New Roman"/>
              </a:rPr>
              <a:t> </a:t>
            </a:r>
            <a:r>
              <a:rPr lang="es-ES" dirty="0" err="1">
                <a:latin typeface="Times New Roman"/>
                <a:ea typeface="Times New Roman"/>
              </a:rPr>
              <a:t>Wallerstain</a:t>
            </a:r>
            <a:r>
              <a:rPr lang="es-ES" dirty="0">
                <a:latin typeface="Times New Roman"/>
                <a:ea typeface="Times New Roman"/>
              </a:rPr>
              <a:t>): análisis de las formas sistémicas que históricamente ha desarrollado el capitalismo global. === </a:t>
            </a:r>
            <a:r>
              <a:rPr lang="es-ES" dirty="0" err="1">
                <a:latin typeface="Times New Roman"/>
                <a:ea typeface="Times New Roman"/>
              </a:rPr>
              <a:t>The</a:t>
            </a:r>
            <a:r>
              <a:rPr lang="es-ES" dirty="0">
                <a:latin typeface="Times New Roman"/>
                <a:ea typeface="Times New Roman"/>
              </a:rPr>
              <a:t> </a:t>
            </a:r>
            <a:r>
              <a:rPr lang="es-ES" dirty="0" err="1">
                <a:latin typeface="Times New Roman"/>
                <a:ea typeface="Times New Roman"/>
              </a:rPr>
              <a:t>modern</a:t>
            </a:r>
            <a:r>
              <a:rPr lang="es-ES" dirty="0">
                <a:latin typeface="Times New Roman"/>
                <a:ea typeface="Times New Roman"/>
              </a:rPr>
              <a:t> </a:t>
            </a:r>
            <a:r>
              <a:rPr lang="es-ES" dirty="0" err="1">
                <a:latin typeface="Times New Roman"/>
                <a:ea typeface="Times New Roman"/>
              </a:rPr>
              <a:t>World-System</a:t>
            </a:r>
            <a:r>
              <a:rPr lang="es-ES" dirty="0">
                <a:latin typeface="Times New Roman"/>
                <a:ea typeface="Times New Roman"/>
              </a:rPr>
              <a:t> </a:t>
            </a:r>
            <a:endParaRPr lang="es-ES" dirty="0">
              <a:effectLst/>
              <a:latin typeface="Times New Roman"/>
              <a:ea typeface="Times New Roman"/>
            </a:endParaRPr>
          </a:p>
        </p:txBody>
      </p:sp>
    </p:spTree>
    <p:extLst>
      <p:ext uri="{BB962C8B-B14F-4D97-AF65-F5344CB8AC3E}">
        <p14:creationId xmlns:p14="http://schemas.microsoft.com/office/powerpoint/2010/main" val="2754970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85800"/>
            <a:ext cx="7772400" cy="5955476"/>
          </a:xfrm>
          <a:prstGeom prst="rect">
            <a:avLst/>
          </a:prstGeom>
        </p:spPr>
        <p:txBody>
          <a:bodyPr wrap="square">
            <a:spAutoFit/>
          </a:bodyPr>
          <a:lstStyle/>
          <a:p>
            <a:pPr lvl="0" algn="just">
              <a:lnSpc>
                <a:spcPct val="150000"/>
              </a:lnSpc>
            </a:pPr>
            <a:r>
              <a:rPr lang="es-AR" b="1" dirty="0">
                <a:solidFill>
                  <a:prstClr val="black"/>
                </a:solidFill>
                <a:latin typeface="Arial"/>
                <a:ea typeface="Times New Roman"/>
              </a:rPr>
              <a:t>En ese sentido es posible identificar al menos tres vertientes del positivismo clásico: </a:t>
            </a:r>
            <a:endParaRPr lang="es-ES" sz="1200" dirty="0">
              <a:solidFill>
                <a:prstClr val="black"/>
              </a:solidFill>
              <a:latin typeface="Times New Roman"/>
              <a:ea typeface="Times New Roman"/>
            </a:endParaRPr>
          </a:p>
          <a:p>
            <a:pPr marL="342900" lvl="0" indent="-342900" algn="just">
              <a:lnSpc>
                <a:spcPct val="150000"/>
              </a:lnSpc>
              <a:buFont typeface="+mj-lt"/>
              <a:buAutoNum type="arabicPeriod"/>
              <a:tabLst>
                <a:tab pos="457200" algn="l"/>
              </a:tabLst>
            </a:pPr>
            <a:r>
              <a:rPr lang="es-AR" sz="2000" dirty="0">
                <a:solidFill>
                  <a:srgbClr val="00B0F0"/>
                </a:solidFill>
                <a:latin typeface="Times New Roman" panose="02020603050405020304" pitchFamily="18" charset="0"/>
                <a:ea typeface="Times New Roman"/>
                <a:cs typeface="Times New Roman" panose="02020603050405020304" pitchFamily="18" charset="0"/>
              </a:rPr>
              <a:t>la mecanicista naturalista</a:t>
            </a:r>
            <a:r>
              <a:rPr lang="es-AR" sz="2000" dirty="0">
                <a:solidFill>
                  <a:prstClr val="black"/>
                </a:solidFill>
                <a:latin typeface="Times New Roman" panose="02020603050405020304" pitchFamily="18" charset="0"/>
                <a:ea typeface="Times New Roman"/>
                <a:cs typeface="Times New Roman" panose="02020603050405020304" pitchFamily="18" charset="0"/>
              </a:rPr>
              <a:t>, esta es la primigenia y se conforma sobre todo a partir de  la obra de los padres fundadores Augusto Comte y </a:t>
            </a:r>
            <a:r>
              <a:rPr lang="es-AR" sz="2000" dirty="0" err="1">
                <a:solidFill>
                  <a:prstClr val="black"/>
                </a:solidFill>
                <a:latin typeface="Times New Roman" panose="02020603050405020304" pitchFamily="18" charset="0"/>
                <a:ea typeface="Times New Roman"/>
                <a:cs typeface="Times New Roman" panose="02020603050405020304" pitchFamily="18" charset="0"/>
              </a:rPr>
              <a:t>Herber</a:t>
            </a:r>
            <a:r>
              <a:rPr lang="es-AR" sz="2000" dirty="0">
                <a:solidFill>
                  <a:prstClr val="black"/>
                </a:solidFill>
                <a:latin typeface="Times New Roman" panose="02020603050405020304" pitchFamily="18" charset="0"/>
                <a:ea typeface="Times New Roman"/>
                <a:cs typeface="Times New Roman" panose="02020603050405020304" pitchFamily="18" charset="0"/>
              </a:rPr>
              <a:t> Spencer. Lo característico de esta tendencia del positivismo fue el </a:t>
            </a:r>
            <a:r>
              <a:rPr lang="es-AR" sz="2000" dirty="0" err="1">
                <a:solidFill>
                  <a:prstClr val="black"/>
                </a:solidFill>
                <a:latin typeface="Times New Roman" panose="02020603050405020304" pitchFamily="18" charset="0"/>
                <a:ea typeface="Times New Roman"/>
                <a:cs typeface="Times New Roman" panose="02020603050405020304" pitchFamily="18" charset="0"/>
              </a:rPr>
              <a:t>analogar</a:t>
            </a:r>
            <a:r>
              <a:rPr lang="es-AR" sz="2000" dirty="0">
                <a:solidFill>
                  <a:prstClr val="black"/>
                </a:solidFill>
                <a:latin typeface="Times New Roman" panose="02020603050405020304" pitchFamily="18" charset="0"/>
                <a:ea typeface="Times New Roman"/>
                <a:cs typeface="Times New Roman" panose="02020603050405020304" pitchFamily="18" charset="0"/>
              </a:rPr>
              <a:t> el comportamiento social y el de la naturaleza a partir de concebir que ambos correspondían a la existencia de leyes cósmicas que se aplican por igual a ambos tipos de realidades. El ejemplo característico de esta concepción lo constituye la concepción organicista y darvinista social de Spencer. Ubica a la Sociología como una ciencia más dentro de las ciencias naturales: el hecho social es la manifestación de un hecho físico o biológico.</a:t>
            </a:r>
            <a:endParaRPr lang="es-ES" sz="2000" dirty="0">
              <a:solidFill>
                <a:prstClr val="black"/>
              </a:solidFill>
              <a:latin typeface="Times New Roman" panose="02020603050405020304" pitchFamily="18" charset="0"/>
              <a:ea typeface="Times New Roman"/>
              <a:cs typeface="Times New Roman" panose="02020603050405020304" pitchFamily="18" charset="0"/>
            </a:endParaRPr>
          </a:p>
          <a:p>
            <a:pPr lvl="0" algn="just">
              <a:lnSpc>
                <a:spcPct val="150000"/>
              </a:lnSpc>
            </a:pPr>
            <a:endParaRPr lang="es-ES" sz="2000" dirty="0">
              <a:solidFill>
                <a:prstClr val="black"/>
              </a:solidFill>
              <a:latin typeface="Times New Roman"/>
              <a:ea typeface="Times New Roman"/>
            </a:endParaRPr>
          </a:p>
        </p:txBody>
      </p:sp>
    </p:spTree>
    <p:extLst>
      <p:ext uri="{BB962C8B-B14F-4D97-AF65-F5344CB8AC3E}">
        <p14:creationId xmlns:p14="http://schemas.microsoft.com/office/powerpoint/2010/main" val="1219730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09600"/>
            <a:ext cx="7772400" cy="6119945"/>
          </a:xfrm>
          <a:prstGeom prst="rect">
            <a:avLst/>
          </a:prstGeom>
        </p:spPr>
        <p:txBody>
          <a:bodyPr wrap="square">
            <a:spAutoFit/>
          </a:bodyPr>
          <a:lstStyle/>
          <a:p>
            <a:pPr lvl="0" algn="just">
              <a:lnSpc>
                <a:spcPct val="150000"/>
              </a:lnSpc>
              <a:spcAft>
                <a:spcPts val="0"/>
              </a:spcAft>
              <a:tabLst>
                <a:tab pos="457200" algn="l"/>
              </a:tabLst>
            </a:pPr>
            <a:r>
              <a:rPr lang="es-AR" sz="2400" dirty="0" smtClean="0">
                <a:latin typeface="Times New Roman" panose="02020603050405020304" pitchFamily="18" charset="0"/>
                <a:ea typeface="Times New Roman"/>
                <a:cs typeface="Times New Roman" panose="02020603050405020304" pitchFamily="18" charset="0"/>
              </a:rPr>
              <a:t>2. la </a:t>
            </a:r>
            <a:r>
              <a:rPr lang="es-AR" sz="2400" dirty="0" err="1">
                <a:latin typeface="Times New Roman" panose="02020603050405020304" pitchFamily="18" charset="0"/>
                <a:ea typeface="Times New Roman"/>
                <a:cs typeface="Times New Roman" panose="02020603050405020304" pitchFamily="18" charset="0"/>
              </a:rPr>
              <a:t>psicologista</a:t>
            </a:r>
            <a:r>
              <a:rPr lang="es-AR" sz="2400" dirty="0">
                <a:latin typeface="Times New Roman" panose="02020603050405020304" pitchFamily="18" charset="0"/>
                <a:ea typeface="Times New Roman"/>
                <a:cs typeface="Times New Roman" panose="02020603050405020304" pitchFamily="18" charset="0"/>
              </a:rPr>
              <a:t>, esta tendencia surge como oposición al mecanicismo, con la obra de Gabriel Tarde, los principales postulados giran en torno a la significación de los procesos psicológicos como trasfondo de los procesos sociales, desviando la atención hacia estos como elementos explicativos. A esta corriente se suman los primeros sociólogos norteamericanos y Wilfredo Pareto. El hecho social es básicamente un hecho psicológico recurrente. Ubica a la sociología como una psicología de la sociedad, su conocimiento depende del conocimiento de la psicología: el hecho social es resultado de un hecho psicológico.</a:t>
            </a:r>
            <a:endParaRPr lang="es-ES" sz="24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3357821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682094"/>
            <a:ext cx="7391400" cy="4524315"/>
          </a:xfrm>
          <a:prstGeom prst="rect">
            <a:avLst/>
          </a:prstGeom>
        </p:spPr>
        <p:txBody>
          <a:bodyPr wrap="square">
            <a:spAutoFit/>
          </a:bodyPr>
          <a:lstStyle/>
          <a:p>
            <a:pPr lvl="0" algn="just">
              <a:lnSpc>
                <a:spcPct val="150000"/>
              </a:lnSpc>
              <a:spcAft>
                <a:spcPts val="0"/>
              </a:spcAft>
              <a:tabLst>
                <a:tab pos="457200" algn="l"/>
              </a:tabLst>
            </a:pPr>
            <a:r>
              <a:rPr lang="es-AR" sz="2400" dirty="0" smtClean="0">
                <a:latin typeface="Times New Roman" panose="02020603050405020304" pitchFamily="18" charset="0"/>
                <a:ea typeface="Times New Roman"/>
                <a:cs typeface="Times New Roman" panose="02020603050405020304" pitchFamily="18" charset="0"/>
              </a:rPr>
              <a:t>3. la </a:t>
            </a:r>
            <a:r>
              <a:rPr lang="es-AR" sz="2400" dirty="0" err="1" smtClean="0">
                <a:latin typeface="Times New Roman" panose="02020603050405020304" pitchFamily="18" charset="0"/>
                <a:ea typeface="Times New Roman"/>
                <a:cs typeface="Times New Roman" panose="02020603050405020304" pitchFamily="18" charset="0"/>
              </a:rPr>
              <a:t>sociologista</a:t>
            </a:r>
            <a:r>
              <a:rPr lang="es-AR" sz="2400" dirty="0" smtClean="0">
                <a:latin typeface="Times New Roman" panose="02020603050405020304" pitchFamily="18" charset="0"/>
                <a:ea typeface="Times New Roman"/>
                <a:cs typeface="Times New Roman" panose="02020603050405020304" pitchFamily="18" charset="0"/>
              </a:rPr>
              <a:t>, esta tendencia es la más reconocida dentro del positivismo, y perfila las cuestiones más relevantes de las anteriores. Tiene su fundamento en la obra de Emile Durkheim. Se considera el verdadero inicio de la Sociología como ciencia epistemológicamente independiente de las otras. El hecho social es resultado, causado por un hecho social anterior. Lo social es explicado a partir de un proceso estrictamente sociológico. </a:t>
            </a:r>
            <a:endParaRPr lang="es-ES" sz="24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10367215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332</TotalTime>
  <Words>6787</Words>
  <Application>Microsoft Office PowerPoint</Application>
  <PresentationFormat>Presentación en pantalla (4:3)</PresentationFormat>
  <Paragraphs>201</Paragraphs>
  <Slides>60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60</vt:i4>
      </vt:variant>
    </vt:vector>
  </HeadingPairs>
  <TitlesOfParts>
    <vt:vector size="68" baseType="lpstr">
      <vt:lpstr>Arial</vt:lpstr>
      <vt:lpstr>Arial Black</vt:lpstr>
      <vt:lpstr>Arial Narrow</vt:lpstr>
      <vt:lpstr>Century Gothic</vt:lpstr>
      <vt:lpstr>Symbol</vt:lpstr>
      <vt:lpstr>Times New Roman</vt:lpstr>
      <vt:lpstr>Wingdings 2</vt:lpstr>
      <vt:lpstr>Austin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HOME</dc:creator>
  <cp:lastModifiedBy>Adriana</cp:lastModifiedBy>
  <cp:revision>118</cp:revision>
  <dcterms:created xsi:type="dcterms:W3CDTF">2006-08-16T00:00:00Z</dcterms:created>
  <dcterms:modified xsi:type="dcterms:W3CDTF">2026-03-15T22:19:10Z</dcterms:modified>
</cp:coreProperties>
</file>