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7" r:id="rId3"/>
    <p:sldId id="262" r:id="rId4"/>
    <p:sldId id="264" r:id="rId5"/>
    <p:sldId id="266" r:id="rId6"/>
    <p:sldId id="258" r:id="rId7"/>
    <p:sldId id="267" r:id="rId8"/>
    <p:sldId id="269" r:id="rId9"/>
    <p:sldId id="270" r:id="rId10"/>
    <p:sldId id="260" r:id="rId11"/>
    <p:sldId id="263" r:id="rId12"/>
    <p:sldId id="265" r:id="rId13"/>
    <p:sldId id="271" r:id="rId14"/>
    <p:sldId id="272" r:id="rId15"/>
    <p:sldId id="273" r:id="rId16"/>
    <p:sldId id="275" r:id="rId17"/>
    <p:sldId id="261" r:id="rId18"/>
    <p:sldId id="276" r:id="rId19"/>
    <p:sldId id="277" r:id="rId20"/>
    <p:sldId id="279" r:id="rId21"/>
    <p:sldId id="280" r:id="rId22"/>
    <p:sldId id="278" r:id="rId23"/>
    <p:sldId id="281" r:id="rId24"/>
    <p:sldId id="283" r:id="rId25"/>
    <p:sldId id="282" r:id="rId26"/>
    <p:sldId id="286" r:id="rId27"/>
    <p:sldId id="284" r:id="rId28"/>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FCBF5"/>
    <a:srgbClr val="F08C8C"/>
    <a:srgbClr val="E84848"/>
    <a:srgbClr val="DA88E8"/>
    <a:srgbClr val="0DFF7A"/>
    <a:srgbClr val="00FFFF"/>
    <a:srgbClr val="33CCCC"/>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39" autoAdjust="0"/>
    <p:restoredTop sz="94660"/>
  </p:normalViewPr>
  <p:slideViewPr>
    <p:cSldViewPr snapToGrid="0">
      <p:cViewPr varScale="1">
        <p:scale>
          <a:sx n="77" d="100"/>
          <a:sy n="77" d="100"/>
        </p:scale>
        <p:origin x="76"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DDC65DF-A536-4B91-AB46-C08537229EFF}" type="doc">
      <dgm:prSet loTypeId="urn:microsoft.com/office/officeart/2005/8/layout/radial4" loCatId="relationship" qsTypeId="urn:microsoft.com/office/officeart/2005/8/quickstyle/simple1" qsCatId="simple" csTypeId="urn:microsoft.com/office/officeart/2005/8/colors/accent1_2" csCatId="accent1" phldr="1"/>
      <dgm:spPr/>
      <dgm:t>
        <a:bodyPr/>
        <a:lstStyle/>
        <a:p>
          <a:endParaRPr lang="es-ES"/>
        </a:p>
      </dgm:t>
    </dgm:pt>
    <dgm:pt modelId="{85B6A870-4219-4CCC-B7AF-06FE8C34138D}">
      <dgm:prSet phldrT="[Texto]" custT="1"/>
      <dgm:spPr>
        <a:solidFill>
          <a:schemeClr val="accent6">
            <a:lumMod val="60000"/>
            <a:lumOff val="40000"/>
          </a:schemeClr>
        </a:solidFill>
        <a:ln w="50800">
          <a:solidFill>
            <a:schemeClr val="tx1"/>
          </a:solidFill>
        </a:ln>
      </dgm:spPr>
      <dgm:t>
        <a:bodyPr/>
        <a:lstStyle/>
        <a:p>
          <a:r>
            <a:rPr lang="es-US" sz="3600" b="1" dirty="0">
              <a:solidFill>
                <a:schemeClr val="tx1"/>
              </a:solidFill>
              <a:latin typeface="Arial" pitchFamily="34" charset="0"/>
              <a:cs typeface="Arial" pitchFamily="34" charset="0"/>
            </a:rPr>
            <a:t>OBJETIVO GENERAL</a:t>
          </a:r>
          <a:endParaRPr lang="es-ES" sz="3600" b="1" dirty="0">
            <a:solidFill>
              <a:schemeClr val="tx1"/>
            </a:solidFill>
            <a:latin typeface="Arial" pitchFamily="34" charset="0"/>
            <a:cs typeface="Arial" pitchFamily="34" charset="0"/>
          </a:endParaRPr>
        </a:p>
      </dgm:t>
    </dgm:pt>
    <dgm:pt modelId="{B6B72D49-AD4E-4D3C-AA20-4F2527B6FABC}" type="parTrans" cxnId="{52605FB3-8810-4AD7-B6BC-BF8F6E9AC6B9}">
      <dgm:prSet/>
      <dgm:spPr/>
      <dgm:t>
        <a:bodyPr/>
        <a:lstStyle/>
        <a:p>
          <a:endParaRPr lang="es-ES"/>
        </a:p>
      </dgm:t>
    </dgm:pt>
    <dgm:pt modelId="{9D60C511-A952-43D6-941D-9011E40FC9E4}" type="sibTrans" cxnId="{52605FB3-8810-4AD7-B6BC-BF8F6E9AC6B9}">
      <dgm:prSet/>
      <dgm:spPr/>
      <dgm:t>
        <a:bodyPr/>
        <a:lstStyle/>
        <a:p>
          <a:endParaRPr lang="es-ES"/>
        </a:p>
      </dgm:t>
    </dgm:pt>
    <dgm:pt modelId="{909836CC-70C4-47EE-A3B6-3691BEB87836}">
      <dgm:prSet phldrT="[Texto]" custT="1"/>
      <dgm:spPr>
        <a:solidFill>
          <a:schemeClr val="accent6">
            <a:lumMod val="60000"/>
            <a:lumOff val="40000"/>
          </a:schemeClr>
        </a:solidFill>
        <a:ln w="41275">
          <a:solidFill>
            <a:schemeClr val="tx1"/>
          </a:solidFill>
        </a:ln>
      </dgm:spPr>
      <dgm:t>
        <a:bodyPr/>
        <a:lstStyle/>
        <a:p>
          <a:pPr algn="just">
            <a:lnSpc>
              <a:spcPct val="150000"/>
            </a:lnSpc>
          </a:pPr>
          <a:r>
            <a:rPr lang="es-ES" sz="1000" dirty="0">
              <a:latin typeface="Arial" pitchFamily="34" charset="0"/>
              <a:cs typeface="Arial" pitchFamily="34" charset="0"/>
            </a:rPr>
            <a:t> </a:t>
          </a:r>
          <a:r>
            <a:rPr lang="es-ES" sz="2000" dirty="0">
              <a:solidFill>
                <a:schemeClr val="tx1"/>
              </a:solidFill>
              <a:latin typeface="Arial" pitchFamily="34" charset="0"/>
              <a:cs typeface="Arial" pitchFamily="34" charset="0"/>
            </a:rPr>
            <a:t>Ofrecer herramientas psicológicas orientadas a la solución de alternativas que en la actividad se encuentran los entrenadores y profesores de Educación Física haciendo uso de sólidos y actualizados criterios teóricos, metodológicos y prácticos reconocidos en el campo de la Psicología  aplicada al deporte.</a:t>
          </a:r>
        </a:p>
      </dgm:t>
    </dgm:pt>
    <dgm:pt modelId="{BD50C061-B339-4B4E-B75E-AE75C491E2BB}" type="parTrans" cxnId="{7AD0DD9C-F032-4B13-8462-DB6195650C75}">
      <dgm:prSet/>
      <dgm:spPr>
        <a:solidFill>
          <a:srgbClr val="00B050"/>
        </a:solidFill>
        <a:ln w="31750">
          <a:solidFill>
            <a:schemeClr val="tx1"/>
          </a:solidFill>
        </a:ln>
      </dgm:spPr>
      <dgm:t>
        <a:bodyPr/>
        <a:lstStyle/>
        <a:p>
          <a:endParaRPr lang="es-ES"/>
        </a:p>
      </dgm:t>
    </dgm:pt>
    <dgm:pt modelId="{76CB1EE2-0DE9-4214-976B-061FFD57E77E}" type="sibTrans" cxnId="{7AD0DD9C-F032-4B13-8462-DB6195650C75}">
      <dgm:prSet/>
      <dgm:spPr/>
      <dgm:t>
        <a:bodyPr/>
        <a:lstStyle/>
        <a:p>
          <a:endParaRPr lang="es-ES"/>
        </a:p>
      </dgm:t>
    </dgm:pt>
    <dgm:pt modelId="{329C684A-7BAF-42C2-93CE-5365726E0488}">
      <dgm:prSet/>
      <dgm:spPr/>
      <dgm:t>
        <a:bodyPr/>
        <a:lstStyle/>
        <a:p>
          <a:endParaRPr lang="es-ES"/>
        </a:p>
      </dgm:t>
    </dgm:pt>
    <dgm:pt modelId="{6A94A164-5EFE-42E7-96E4-351818047697}" type="parTrans" cxnId="{2A205610-7479-4EDC-B149-6CD6062B94A2}">
      <dgm:prSet/>
      <dgm:spPr/>
      <dgm:t>
        <a:bodyPr/>
        <a:lstStyle/>
        <a:p>
          <a:endParaRPr lang="es-ES"/>
        </a:p>
      </dgm:t>
    </dgm:pt>
    <dgm:pt modelId="{690E42DC-6FCB-4DAA-92D3-DE76FD1A1096}" type="sibTrans" cxnId="{2A205610-7479-4EDC-B149-6CD6062B94A2}">
      <dgm:prSet/>
      <dgm:spPr/>
      <dgm:t>
        <a:bodyPr/>
        <a:lstStyle/>
        <a:p>
          <a:endParaRPr lang="es-ES"/>
        </a:p>
      </dgm:t>
    </dgm:pt>
    <dgm:pt modelId="{014A926D-B9AC-4E11-A5B8-A5BF8BF1A136}">
      <dgm:prSet/>
      <dgm:spPr/>
      <dgm:t>
        <a:bodyPr/>
        <a:lstStyle/>
        <a:p>
          <a:endParaRPr lang="es-ES"/>
        </a:p>
      </dgm:t>
    </dgm:pt>
    <dgm:pt modelId="{49F20F56-84CA-42E5-B735-003CCA0F6F24}" type="parTrans" cxnId="{AB83D78B-ECC1-48ED-BC08-BC2E0991AC9A}">
      <dgm:prSet/>
      <dgm:spPr/>
      <dgm:t>
        <a:bodyPr/>
        <a:lstStyle/>
        <a:p>
          <a:endParaRPr lang="es-ES"/>
        </a:p>
      </dgm:t>
    </dgm:pt>
    <dgm:pt modelId="{748A8057-3250-4E53-9F56-CB990B604ED6}" type="sibTrans" cxnId="{AB83D78B-ECC1-48ED-BC08-BC2E0991AC9A}">
      <dgm:prSet/>
      <dgm:spPr/>
      <dgm:t>
        <a:bodyPr/>
        <a:lstStyle/>
        <a:p>
          <a:endParaRPr lang="es-ES"/>
        </a:p>
      </dgm:t>
    </dgm:pt>
    <dgm:pt modelId="{EE1071C1-4614-4A20-9974-0199889452B3}" type="pres">
      <dgm:prSet presAssocID="{1DDC65DF-A536-4B91-AB46-C08537229EFF}" presName="cycle" presStyleCnt="0">
        <dgm:presLayoutVars>
          <dgm:chMax val="1"/>
          <dgm:dir/>
          <dgm:animLvl val="ctr"/>
          <dgm:resizeHandles val="exact"/>
        </dgm:presLayoutVars>
      </dgm:prSet>
      <dgm:spPr/>
    </dgm:pt>
    <dgm:pt modelId="{B4D83CF8-DE54-4C62-A023-B31E7FB511F7}" type="pres">
      <dgm:prSet presAssocID="{85B6A870-4219-4CCC-B7AF-06FE8C34138D}" presName="centerShape" presStyleLbl="node0" presStyleIdx="0" presStyleCnt="1" custScaleX="322020" custScaleY="59506" custLinFactNeighborX="367" custLinFactNeighborY="3239"/>
      <dgm:spPr/>
    </dgm:pt>
    <dgm:pt modelId="{2053C914-2133-4FE5-A59A-0DC0108A4A07}" type="pres">
      <dgm:prSet presAssocID="{BD50C061-B339-4B4E-B75E-AE75C491E2BB}" presName="parTrans" presStyleLbl="bgSibTrans2D1" presStyleIdx="0" presStyleCnt="1" custAng="329085" custScaleX="36105" custScaleY="100087" custLinFactNeighborX="-5415" custLinFactNeighborY="99416"/>
      <dgm:spPr/>
    </dgm:pt>
    <dgm:pt modelId="{F766FA9B-54DF-443E-B524-31FA0D68F392}" type="pres">
      <dgm:prSet presAssocID="{909836CC-70C4-47EE-A3B6-3691BEB87836}" presName="node" presStyleLbl="node1" presStyleIdx="0" presStyleCnt="1" custScaleX="307960" custScaleY="125418" custRadScaleRad="105753" custRadScaleInc="-3287">
        <dgm:presLayoutVars>
          <dgm:bulletEnabled val="1"/>
        </dgm:presLayoutVars>
      </dgm:prSet>
      <dgm:spPr/>
    </dgm:pt>
  </dgm:ptLst>
  <dgm:cxnLst>
    <dgm:cxn modelId="{675A2B04-FA79-45E6-98D1-79F961E4A709}" type="presOf" srcId="{1DDC65DF-A536-4B91-AB46-C08537229EFF}" destId="{EE1071C1-4614-4A20-9974-0199889452B3}" srcOrd="0" destOrd="0" presId="urn:microsoft.com/office/officeart/2005/8/layout/radial4"/>
    <dgm:cxn modelId="{2A205610-7479-4EDC-B149-6CD6062B94A2}" srcId="{1DDC65DF-A536-4B91-AB46-C08537229EFF}" destId="{329C684A-7BAF-42C2-93CE-5365726E0488}" srcOrd="2" destOrd="0" parTransId="{6A94A164-5EFE-42E7-96E4-351818047697}" sibTransId="{690E42DC-6FCB-4DAA-92D3-DE76FD1A1096}"/>
    <dgm:cxn modelId="{C503DD31-ADAE-4DAE-A711-BB91F381CBC3}" type="presOf" srcId="{85B6A870-4219-4CCC-B7AF-06FE8C34138D}" destId="{B4D83CF8-DE54-4C62-A023-B31E7FB511F7}" srcOrd="0" destOrd="0" presId="urn:microsoft.com/office/officeart/2005/8/layout/radial4"/>
    <dgm:cxn modelId="{18D99778-C449-48B6-9BC6-2CEA25000337}" type="presOf" srcId="{909836CC-70C4-47EE-A3B6-3691BEB87836}" destId="{F766FA9B-54DF-443E-B524-31FA0D68F392}" srcOrd="0" destOrd="0" presId="urn:microsoft.com/office/officeart/2005/8/layout/radial4"/>
    <dgm:cxn modelId="{D700C77C-3933-4CF9-A6A4-7EF84EB7D79C}" type="presOf" srcId="{BD50C061-B339-4B4E-B75E-AE75C491E2BB}" destId="{2053C914-2133-4FE5-A59A-0DC0108A4A07}" srcOrd="0" destOrd="0" presId="urn:microsoft.com/office/officeart/2005/8/layout/radial4"/>
    <dgm:cxn modelId="{AB83D78B-ECC1-48ED-BC08-BC2E0991AC9A}" srcId="{1DDC65DF-A536-4B91-AB46-C08537229EFF}" destId="{014A926D-B9AC-4E11-A5B8-A5BF8BF1A136}" srcOrd="1" destOrd="0" parTransId="{49F20F56-84CA-42E5-B735-003CCA0F6F24}" sibTransId="{748A8057-3250-4E53-9F56-CB990B604ED6}"/>
    <dgm:cxn modelId="{7AD0DD9C-F032-4B13-8462-DB6195650C75}" srcId="{85B6A870-4219-4CCC-B7AF-06FE8C34138D}" destId="{909836CC-70C4-47EE-A3B6-3691BEB87836}" srcOrd="0" destOrd="0" parTransId="{BD50C061-B339-4B4E-B75E-AE75C491E2BB}" sibTransId="{76CB1EE2-0DE9-4214-976B-061FFD57E77E}"/>
    <dgm:cxn modelId="{52605FB3-8810-4AD7-B6BC-BF8F6E9AC6B9}" srcId="{1DDC65DF-A536-4B91-AB46-C08537229EFF}" destId="{85B6A870-4219-4CCC-B7AF-06FE8C34138D}" srcOrd="0" destOrd="0" parTransId="{B6B72D49-AD4E-4D3C-AA20-4F2527B6FABC}" sibTransId="{9D60C511-A952-43D6-941D-9011E40FC9E4}"/>
    <dgm:cxn modelId="{91C8FD20-73D9-44DA-9647-198B9E25ACC3}" type="presParOf" srcId="{EE1071C1-4614-4A20-9974-0199889452B3}" destId="{B4D83CF8-DE54-4C62-A023-B31E7FB511F7}" srcOrd="0" destOrd="0" presId="urn:microsoft.com/office/officeart/2005/8/layout/radial4"/>
    <dgm:cxn modelId="{A34BE20B-E779-43C3-AFBD-96A29CAF3546}" type="presParOf" srcId="{EE1071C1-4614-4A20-9974-0199889452B3}" destId="{2053C914-2133-4FE5-A59A-0DC0108A4A07}" srcOrd="1" destOrd="0" presId="urn:microsoft.com/office/officeart/2005/8/layout/radial4"/>
    <dgm:cxn modelId="{8EBC1253-968E-47CD-AF97-0C9FF037C19E}" type="presParOf" srcId="{EE1071C1-4614-4A20-9974-0199889452B3}" destId="{F766FA9B-54DF-443E-B524-31FA0D68F392}" srcOrd="2" destOrd="0" presId="urn:microsoft.com/office/officeart/2005/8/layout/radial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3E49296-4468-4B6F-9ACA-636057065628}" type="doc">
      <dgm:prSet loTypeId="urn:microsoft.com/office/officeart/2005/8/layout/radial5" loCatId="cycle" qsTypeId="urn:microsoft.com/office/officeart/2005/8/quickstyle/simple1" qsCatId="simple" csTypeId="urn:microsoft.com/office/officeart/2005/8/colors/accent1_2" csCatId="accent1" phldr="1"/>
      <dgm:spPr/>
      <dgm:t>
        <a:bodyPr/>
        <a:lstStyle/>
        <a:p>
          <a:endParaRPr lang="es-ES"/>
        </a:p>
      </dgm:t>
    </dgm:pt>
    <dgm:pt modelId="{B8C50FD7-FFF5-4E07-A2D2-E021B826DD10}">
      <dgm:prSet phldrT="[Texto]" custT="1"/>
      <dgm:spPr>
        <a:solidFill>
          <a:srgbClr val="DA88E8"/>
        </a:solidFill>
        <a:ln w="50800">
          <a:solidFill>
            <a:schemeClr val="tx1"/>
          </a:solidFill>
        </a:ln>
      </dgm:spPr>
      <dgm:t>
        <a:bodyPr/>
        <a:lstStyle/>
        <a:p>
          <a:pPr rtl="0"/>
          <a:r>
            <a:rPr lang="es-ES" sz="2400" b="1" dirty="0">
              <a:solidFill>
                <a:schemeClr val="tx1"/>
              </a:solidFill>
              <a:latin typeface="Arial" pitchFamily="34" charset="0"/>
              <a:cs typeface="Arial" pitchFamily="34" charset="0"/>
            </a:rPr>
            <a:t>SISTEMA DE CONOCIMIENTOS</a:t>
          </a:r>
          <a:endParaRPr lang="es-ES" sz="2400" dirty="0">
            <a:solidFill>
              <a:schemeClr val="tx1"/>
            </a:solidFill>
            <a:latin typeface="Arial" pitchFamily="34" charset="0"/>
            <a:cs typeface="Arial" pitchFamily="34" charset="0"/>
          </a:endParaRPr>
        </a:p>
      </dgm:t>
    </dgm:pt>
    <dgm:pt modelId="{A70DDA6B-8740-41A7-9704-ECB16E2FBC22}" type="parTrans" cxnId="{D20F3B16-718B-46A7-A848-2F7BCBAF90DC}">
      <dgm:prSet/>
      <dgm:spPr/>
      <dgm:t>
        <a:bodyPr/>
        <a:lstStyle/>
        <a:p>
          <a:endParaRPr lang="es-ES"/>
        </a:p>
      </dgm:t>
    </dgm:pt>
    <dgm:pt modelId="{C60ABB40-3771-44B5-B42E-FF3829B6AC41}" type="sibTrans" cxnId="{D20F3B16-718B-46A7-A848-2F7BCBAF90DC}">
      <dgm:prSet/>
      <dgm:spPr/>
      <dgm:t>
        <a:bodyPr/>
        <a:lstStyle/>
        <a:p>
          <a:endParaRPr lang="es-ES"/>
        </a:p>
      </dgm:t>
    </dgm:pt>
    <dgm:pt modelId="{EE0E9EAE-E711-4437-8B41-6C87E4BAE8AB}">
      <dgm:prSet phldrT="[Texto]" custT="1"/>
      <dgm:spPr>
        <a:solidFill>
          <a:srgbClr val="EFCBF5"/>
        </a:solidFill>
        <a:ln w="50800">
          <a:solidFill>
            <a:schemeClr val="tx1"/>
          </a:solidFill>
        </a:ln>
      </dgm:spPr>
      <dgm:t>
        <a:bodyPr/>
        <a:lstStyle/>
        <a:p>
          <a:pPr algn="just">
            <a:lnSpc>
              <a:spcPct val="100000"/>
            </a:lnSpc>
          </a:pPr>
          <a:r>
            <a:rPr lang="es-ES" sz="1400" b="1" dirty="0">
              <a:solidFill>
                <a:schemeClr val="tx1"/>
              </a:solidFill>
              <a:latin typeface="Arial" pitchFamily="34" charset="0"/>
              <a:cs typeface="Arial" pitchFamily="34" charset="0"/>
            </a:rPr>
            <a:t>TEMA 1. </a:t>
          </a:r>
          <a:r>
            <a:rPr lang="es-ES" sz="1400" dirty="0">
              <a:solidFill>
                <a:schemeClr val="tx1"/>
              </a:solidFill>
              <a:latin typeface="Arial" pitchFamily="34" charset="0"/>
              <a:cs typeface="Arial" pitchFamily="34" charset="0"/>
            </a:rPr>
            <a:t>Introducción a la Psicología del Deporte. Objeto y tareas</a:t>
          </a:r>
          <a:r>
            <a:rPr lang="es-ES" sz="1400" b="1" dirty="0">
              <a:solidFill>
                <a:schemeClr val="tx1"/>
              </a:solidFill>
              <a:latin typeface="Arial" pitchFamily="34" charset="0"/>
              <a:cs typeface="Arial" pitchFamily="34" charset="0"/>
            </a:rPr>
            <a:t>.</a:t>
          </a:r>
          <a:r>
            <a:rPr lang="es-ES" sz="1400" dirty="0">
              <a:solidFill>
                <a:schemeClr val="tx1"/>
              </a:solidFill>
              <a:latin typeface="Arial" pitchFamily="34" charset="0"/>
              <a:cs typeface="Arial" pitchFamily="34" charset="0"/>
            </a:rPr>
            <a:t> Motivación, liderazgo y comunicación. Teorías sobre la motivación del deportista. Motivación del entrenador. Motivación y liderazgo del entrenador. Motivación y comunicación del entrenador</a:t>
          </a:r>
        </a:p>
      </dgm:t>
    </dgm:pt>
    <dgm:pt modelId="{48F0366D-8CAB-4D43-849E-345071B7F31D}" type="parTrans" cxnId="{CF295E70-F0E7-4565-94D9-8FF106F4FBDF}">
      <dgm:prSet/>
      <dgm:spPr>
        <a:solidFill>
          <a:srgbClr val="7030A0"/>
        </a:solidFill>
      </dgm:spPr>
      <dgm:t>
        <a:bodyPr/>
        <a:lstStyle/>
        <a:p>
          <a:endParaRPr lang="es-ES"/>
        </a:p>
      </dgm:t>
    </dgm:pt>
    <dgm:pt modelId="{DAE546D5-1AF1-4A20-A734-67586CC558F5}" type="sibTrans" cxnId="{CF295E70-F0E7-4565-94D9-8FF106F4FBDF}">
      <dgm:prSet/>
      <dgm:spPr/>
      <dgm:t>
        <a:bodyPr/>
        <a:lstStyle/>
        <a:p>
          <a:endParaRPr lang="es-ES"/>
        </a:p>
      </dgm:t>
    </dgm:pt>
    <dgm:pt modelId="{77704702-E7EA-4F28-B6D0-0E1093A898AB}">
      <dgm:prSet phldrT="[Texto]" custT="1"/>
      <dgm:spPr>
        <a:solidFill>
          <a:srgbClr val="EFCBF5"/>
        </a:solidFill>
        <a:ln w="50800">
          <a:solidFill>
            <a:schemeClr val="tx1"/>
          </a:solidFill>
        </a:ln>
      </dgm:spPr>
      <dgm:t>
        <a:bodyPr/>
        <a:lstStyle/>
        <a:p>
          <a:pPr algn="just">
            <a:lnSpc>
              <a:spcPct val="100000"/>
            </a:lnSpc>
          </a:pPr>
          <a:r>
            <a:rPr lang="es-ES" sz="1400" b="1" dirty="0">
              <a:solidFill>
                <a:schemeClr val="tx1"/>
              </a:solidFill>
              <a:latin typeface="Arial" pitchFamily="34" charset="0"/>
              <a:cs typeface="Arial" pitchFamily="34" charset="0"/>
            </a:rPr>
            <a:t>TEMA 2. </a:t>
          </a:r>
          <a:r>
            <a:rPr lang="es-ES" sz="1400" dirty="0">
              <a:solidFill>
                <a:schemeClr val="tx1"/>
              </a:solidFill>
              <a:latin typeface="Arial" pitchFamily="34" charset="0"/>
              <a:cs typeface="Arial" pitchFamily="34" charset="0"/>
            </a:rPr>
            <a:t>Contenidos psicológicos en la preparación del deportista. Competencia deportiva. Iniciación y especialización deportiva. Exigencias psicológicas en los diferentes grupos de deportes. Aspectos psicosociales del equipo deportivo. Definiciones de grupo y equipo. Características psicosociales comunes en los equipos deportivos. Indicadores de la eficiencia en el equipo. </a:t>
          </a:r>
        </a:p>
      </dgm:t>
    </dgm:pt>
    <dgm:pt modelId="{B0DBBBE8-E0ED-498F-BDEE-B1F2A65E14AC}" type="parTrans" cxnId="{4ED9106E-3DCA-4F01-9445-02CBBD3DF653}">
      <dgm:prSet/>
      <dgm:spPr>
        <a:solidFill>
          <a:srgbClr val="7030A0"/>
        </a:solidFill>
      </dgm:spPr>
      <dgm:t>
        <a:bodyPr/>
        <a:lstStyle/>
        <a:p>
          <a:endParaRPr lang="es-ES"/>
        </a:p>
      </dgm:t>
    </dgm:pt>
    <dgm:pt modelId="{83E7AAED-7976-4FD5-A6B7-10112BE44924}" type="sibTrans" cxnId="{4ED9106E-3DCA-4F01-9445-02CBBD3DF653}">
      <dgm:prSet/>
      <dgm:spPr/>
      <dgm:t>
        <a:bodyPr/>
        <a:lstStyle/>
        <a:p>
          <a:endParaRPr lang="es-ES"/>
        </a:p>
      </dgm:t>
    </dgm:pt>
    <dgm:pt modelId="{92D3BEFD-E6D0-4E0C-9F12-3BB801A14073}">
      <dgm:prSet/>
      <dgm:spPr/>
      <dgm:t>
        <a:bodyPr/>
        <a:lstStyle/>
        <a:p>
          <a:endParaRPr lang="es-ES"/>
        </a:p>
      </dgm:t>
    </dgm:pt>
    <dgm:pt modelId="{479A24C0-8DB2-4909-A590-C5A8B6AE8297}" type="parTrans" cxnId="{83C03E8A-E9AB-41E4-A01C-3AF016A5A4A5}">
      <dgm:prSet/>
      <dgm:spPr/>
      <dgm:t>
        <a:bodyPr/>
        <a:lstStyle/>
        <a:p>
          <a:endParaRPr lang="es-ES"/>
        </a:p>
      </dgm:t>
    </dgm:pt>
    <dgm:pt modelId="{A51792AD-CADC-40D4-95D8-CAE21CA02868}" type="sibTrans" cxnId="{83C03E8A-E9AB-41E4-A01C-3AF016A5A4A5}">
      <dgm:prSet/>
      <dgm:spPr/>
      <dgm:t>
        <a:bodyPr/>
        <a:lstStyle/>
        <a:p>
          <a:endParaRPr lang="es-ES"/>
        </a:p>
      </dgm:t>
    </dgm:pt>
    <dgm:pt modelId="{F9907B26-2AD2-42FB-86F7-E7BC7C68BB50}">
      <dgm:prSet phldrT="[Texto]" custT="1"/>
      <dgm:spPr>
        <a:solidFill>
          <a:srgbClr val="EFCBF5"/>
        </a:solidFill>
        <a:ln w="50800">
          <a:solidFill>
            <a:schemeClr val="tx1"/>
          </a:solidFill>
        </a:ln>
      </dgm:spPr>
      <dgm:t>
        <a:bodyPr/>
        <a:lstStyle/>
        <a:p>
          <a:pPr algn="just"/>
          <a:r>
            <a:rPr lang="es-ES" sz="1400" b="1" dirty="0">
              <a:solidFill>
                <a:schemeClr val="tx1"/>
              </a:solidFill>
              <a:latin typeface="Arial" pitchFamily="34" charset="0"/>
              <a:cs typeface="Arial" pitchFamily="34" charset="0"/>
            </a:rPr>
            <a:t>TEMA 3. </a:t>
          </a:r>
          <a:r>
            <a:rPr lang="es-ES" sz="1400" dirty="0">
              <a:solidFill>
                <a:schemeClr val="tx1"/>
              </a:solidFill>
              <a:latin typeface="Arial" pitchFamily="34" charset="0"/>
              <a:cs typeface="Arial" pitchFamily="34" charset="0"/>
            </a:rPr>
            <a:t>Tensión psíquica. Tensión psíquica en el entrenamiento. Tensión psíquica precompetitiva. Tensión psíquica durante la competencia. Tensión psíquica postcompetitiva. Preparación psicológica. Preparación psicológica general. Preparación psicológica especial</a:t>
          </a:r>
          <a:r>
            <a:rPr lang="es-ES" sz="1400" dirty="0"/>
            <a:t>.</a:t>
          </a:r>
          <a:endParaRPr lang="es-ES" sz="1600" dirty="0">
            <a:solidFill>
              <a:schemeClr val="tx1"/>
            </a:solidFill>
            <a:latin typeface="Arial" pitchFamily="34" charset="0"/>
            <a:cs typeface="Arial" pitchFamily="34" charset="0"/>
          </a:endParaRPr>
        </a:p>
      </dgm:t>
    </dgm:pt>
    <dgm:pt modelId="{A2824F88-6AEB-4DB2-9AFD-D1A6FB0426B9}" type="parTrans" cxnId="{09D1B675-FF61-4247-9AF4-F3DE50156757}">
      <dgm:prSet/>
      <dgm:spPr>
        <a:solidFill>
          <a:srgbClr val="7030A0"/>
        </a:solidFill>
      </dgm:spPr>
      <dgm:t>
        <a:bodyPr/>
        <a:lstStyle/>
        <a:p>
          <a:endParaRPr lang="es-ES"/>
        </a:p>
      </dgm:t>
    </dgm:pt>
    <dgm:pt modelId="{E7F917DE-8061-41F2-B887-A66BC83DEE0B}" type="sibTrans" cxnId="{09D1B675-FF61-4247-9AF4-F3DE50156757}">
      <dgm:prSet/>
      <dgm:spPr/>
      <dgm:t>
        <a:bodyPr/>
        <a:lstStyle/>
        <a:p>
          <a:endParaRPr lang="es-ES"/>
        </a:p>
      </dgm:t>
    </dgm:pt>
    <dgm:pt modelId="{2597FF78-E57D-41DB-912D-AB399CCDE313}" type="pres">
      <dgm:prSet presAssocID="{93E49296-4468-4B6F-9ACA-636057065628}" presName="Name0" presStyleCnt="0">
        <dgm:presLayoutVars>
          <dgm:chMax val="1"/>
          <dgm:dir/>
          <dgm:animLvl val="ctr"/>
          <dgm:resizeHandles val="exact"/>
        </dgm:presLayoutVars>
      </dgm:prSet>
      <dgm:spPr/>
    </dgm:pt>
    <dgm:pt modelId="{82681DA9-0C0D-4C1B-AF86-BBEAA30E8C49}" type="pres">
      <dgm:prSet presAssocID="{B8C50FD7-FFF5-4E07-A2D2-E021B826DD10}" presName="centerShape" presStyleLbl="node0" presStyleIdx="0" presStyleCnt="1" custScaleX="313352" custScaleY="69113" custLinFactNeighborX="-637" custLinFactNeighborY="27516"/>
      <dgm:spPr/>
    </dgm:pt>
    <dgm:pt modelId="{0F87EE9F-1617-47E3-A0D2-27F7B183C0A3}" type="pres">
      <dgm:prSet presAssocID="{48F0366D-8CAB-4D43-849E-345071B7F31D}" presName="parTrans" presStyleLbl="sibTrans2D1" presStyleIdx="0" presStyleCnt="3" custAng="21516216"/>
      <dgm:spPr/>
    </dgm:pt>
    <dgm:pt modelId="{3F125EA3-362C-4C70-8913-2871A5469204}" type="pres">
      <dgm:prSet presAssocID="{48F0366D-8CAB-4D43-849E-345071B7F31D}" presName="connectorText" presStyleLbl="sibTrans2D1" presStyleIdx="0" presStyleCnt="3"/>
      <dgm:spPr/>
    </dgm:pt>
    <dgm:pt modelId="{A7CD920B-81F9-4D25-A8D1-D6B402D5BA12}" type="pres">
      <dgm:prSet presAssocID="{EE0E9EAE-E711-4437-8B41-6C87E4BAE8AB}" presName="node" presStyleLbl="node1" presStyleIdx="0" presStyleCnt="3" custScaleX="255856" custScaleY="79850" custRadScaleRad="80877" custRadScaleInc="2407">
        <dgm:presLayoutVars>
          <dgm:bulletEnabled val="1"/>
        </dgm:presLayoutVars>
      </dgm:prSet>
      <dgm:spPr/>
    </dgm:pt>
    <dgm:pt modelId="{673CEFAF-C9B3-4334-93A4-A9573F21A63A}" type="pres">
      <dgm:prSet presAssocID="{B0DBBBE8-E0ED-498F-BDEE-B1F2A65E14AC}" presName="parTrans" presStyleLbl="sibTrans2D1" presStyleIdx="1" presStyleCnt="3" custLinFactNeighborX="-29397" custLinFactNeighborY="-23386"/>
      <dgm:spPr/>
    </dgm:pt>
    <dgm:pt modelId="{5F031DDB-DBCA-4D13-8E20-AD70ACAA8FA5}" type="pres">
      <dgm:prSet presAssocID="{B0DBBBE8-E0ED-498F-BDEE-B1F2A65E14AC}" presName="connectorText" presStyleLbl="sibTrans2D1" presStyleIdx="1" presStyleCnt="3"/>
      <dgm:spPr/>
    </dgm:pt>
    <dgm:pt modelId="{9C2D7E30-B024-44F1-BE93-A17054C7B376}" type="pres">
      <dgm:prSet presAssocID="{77704702-E7EA-4F28-B6D0-0E1093A898AB}" presName="node" presStyleLbl="node1" presStyleIdx="1" presStyleCnt="3" custScaleX="228557" custScaleY="110954" custRadScaleRad="117681" custRadScaleInc="-66648">
        <dgm:presLayoutVars>
          <dgm:bulletEnabled val="1"/>
        </dgm:presLayoutVars>
      </dgm:prSet>
      <dgm:spPr/>
    </dgm:pt>
    <dgm:pt modelId="{D30CD98D-A40A-4F47-B979-03AE30508C7A}" type="pres">
      <dgm:prSet presAssocID="{A2824F88-6AEB-4DB2-9AFD-D1A6FB0426B9}" presName="parTrans" presStyleLbl="sibTrans2D1" presStyleIdx="2" presStyleCnt="3" custLinFactNeighborX="-2575" custLinFactNeighborY="-9796"/>
      <dgm:spPr/>
    </dgm:pt>
    <dgm:pt modelId="{623794C1-3DB7-4B18-BE4A-96BD455015FA}" type="pres">
      <dgm:prSet presAssocID="{A2824F88-6AEB-4DB2-9AFD-D1A6FB0426B9}" presName="connectorText" presStyleLbl="sibTrans2D1" presStyleIdx="2" presStyleCnt="3"/>
      <dgm:spPr/>
    </dgm:pt>
    <dgm:pt modelId="{4E5C0D0D-8AFC-441E-A2CF-B92C6F4BC5EB}" type="pres">
      <dgm:prSet presAssocID="{F9907B26-2AD2-42FB-86F7-E7BC7C68BB50}" presName="node" presStyleLbl="node1" presStyleIdx="2" presStyleCnt="3" custScaleX="206294" custRadScaleRad="97384" custRadScaleInc="71323">
        <dgm:presLayoutVars>
          <dgm:bulletEnabled val="1"/>
        </dgm:presLayoutVars>
      </dgm:prSet>
      <dgm:spPr/>
    </dgm:pt>
  </dgm:ptLst>
  <dgm:cxnLst>
    <dgm:cxn modelId="{D20F3B16-718B-46A7-A848-2F7BCBAF90DC}" srcId="{93E49296-4468-4B6F-9ACA-636057065628}" destId="{B8C50FD7-FFF5-4E07-A2D2-E021B826DD10}" srcOrd="0" destOrd="0" parTransId="{A70DDA6B-8740-41A7-9704-ECB16E2FBC22}" sibTransId="{C60ABB40-3771-44B5-B42E-FF3829B6AC41}"/>
    <dgm:cxn modelId="{7F3D4016-9FA2-491F-932C-720FD44CEC22}" type="presOf" srcId="{B8C50FD7-FFF5-4E07-A2D2-E021B826DD10}" destId="{82681DA9-0C0D-4C1B-AF86-BBEAA30E8C49}" srcOrd="0" destOrd="0" presId="urn:microsoft.com/office/officeart/2005/8/layout/radial5"/>
    <dgm:cxn modelId="{9C8FC922-3874-4206-933A-CF86B6A1CC8C}" type="presOf" srcId="{48F0366D-8CAB-4D43-849E-345071B7F31D}" destId="{3F125EA3-362C-4C70-8913-2871A5469204}" srcOrd="1" destOrd="0" presId="urn:microsoft.com/office/officeart/2005/8/layout/radial5"/>
    <dgm:cxn modelId="{0E5C8A28-2059-4C20-9249-9D79FFDC7C3D}" type="presOf" srcId="{93E49296-4468-4B6F-9ACA-636057065628}" destId="{2597FF78-E57D-41DB-912D-AB399CCDE313}" srcOrd="0" destOrd="0" presId="urn:microsoft.com/office/officeart/2005/8/layout/radial5"/>
    <dgm:cxn modelId="{FAEB6367-EA25-4B3A-9BF2-A227F9B44ED8}" type="presOf" srcId="{F9907B26-2AD2-42FB-86F7-E7BC7C68BB50}" destId="{4E5C0D0D-8AFC-441E-A2CF-B92C6F4BC5EB}" srcOrd="0" destOrd="0" presId="urn:microsoft.com/office/officeart/2005/8/layout/radial5"/>
    <dgm:cxn modelId="{4ED9106E-3DCA-4F01-9445-02CBBD3DF653}" srcId="{B8C50FD7-FFF5-4E07-A2D2-E021B826DD10}" destId="{77704702-E7EA-4F28-B6D0-0E1093A898AB}" srcOrd="1" destOrd="0" parTransId="{B0DBBBE8-E0ED-498F-BDEE-B1F2A65E14AC}" sibTransId="{83E7AAED-7976-4FD5-A6B7-10112BE44924}"/>
    <dgm:cxn modelId="{CF295E70-F0E7-4565-94D9-8FF106F4FBDF}" srcId="{B8C50FD7-FFF5-4E07-A2D2-E021B826DD10}" destId="{EE0E9EAE-E711-4437-8B41-6C87E4BAE8AB}" srcOrd="0" destOrd="0" parTransId="{48F0366D-8CAB-4D43-849E-345071B7F31D}" sibTransId="{DAE546D5-1AF1-4A20-A734-67586CC558F5}"/>
    <dgm:cxn modelId="{09D1B675-FF61-4247-9AF4-F3DE50156757}" srcId="{B8C50FD7-FFF5-4E07-A2D2-E021B826DD10}" destId="{F9907B26-2AD2-42FB-86F7-E7BC7C68BB50}" srcOrd="2" destOrd="0" parTransId="{A2824F88-6AEB-4DB2-9AFD-D1A6FB0426B9}" sibTransId="{E7F917DE-8061-41F2-B887-A66BC83DEE0B}"/>
    <dgm:cxn modelId="{9B7E8076-877C-4517-B0FF-B3C2AFE972EF}" type="presOf" srcId="{A2824F88-6AEB-4DB2-9AFD-D1A6FB0426B9}" destId="{D30CD98D-A40A-4F47-B979-03AE30508C7A}" srcOrd="0" destOrd="0" presId="urn:microsoft.com/office/officeart/2005/8/layout/radial5"/>
    <dgm:cxn modelId="{A045A885-F699-44DE-9063-0F66829054D2}" type="presOf" srcId="{A2824F88-6AEB-4DB2-9AFD-D1A6FB0426B9}" destId="{623794C1-3DB7-4B18-BE4A-96BD455015FA}" srcOrd="1" destOrd="0" presId="urn:microsoft.com/office/officeart/2005/8/layout/radial5"/>
    <dgm:cxn modelId="{83C03E8A-E9AB-41E4-A01C-3AF016A5A4A5}" srcId="{93E49296-4468-4B6F-9ACA-636057065628}" destId="{92D3BEFD-E6D0-4E0C-9F12-3BB801A14073}" srcOrd="1" destOrd="0" parTransId="{479A24C0-8DB2-4909-A590-C5A8B6AE8297}" sibTransId="{A51792AD-CADC-40D4-95D8-CAE21CA02868}"/>
    <dgm:cxn modelId="{626D018E-8379-4371-918E-60A74B855371}" type="presOf" srcId="{B0DBBBE8-E0ED-498F-BDEE-B1F2A65E14AC}" destId="{5F031DDB-DBCA-4D13-8E20-AD70ACAA8FA5}" srcOrd="1" destOrd="0" presId="urn:microsoft.com/office/officeart/2005/8/layout/radial5"/>
    <dgm:cxn modelId="{91B390C6-5852-473A-8B92-972B84E113DE}" type="presOf" srcId="{B0DBBBE8-E0ED-498F-BDEE-B1F2A65E14AC}" destId="{673CEFAF-C9B3-4334-93A4-A9573F21A63A}" srcOrd="0" destOrd="0" presId="urn:microsoft.com/office/officeart/2005/8/layout/radial5"/>
    <dgm:cxn modelId="{2D6114DD-B66F-4F4B-ACFE-8C3E2251F732}" type="presOf" srcId="{EE0E9EAE-E711-4437-8B41-6C87E4BAE8AB}" destId="{A7CD920B-81F9-4D25-A8D1-D6B402D5BA12}" srcOrd="0" destOrd="0" presId="urn:microsoft.com/office/officeart/2005/8/layout/radial5"/>
    <dgm:cxn modelId="{766146E3-7BC6-4B46-8980-C3C1187F4370}" type="presOf" srcId="{77704702-E7EA-4F28-B6D0-0E1093A898AB}" destId="{9C2D7E30-B024-44F1-BE93-A17054C7B376}" srcOrd="0" destOrd="0" presId="urn:microsoft.com/office/officeart/2005/8/layout/radial5"/>
    <dgm:cxn modelId="{917023F8-B0D1-48AE-ADA2-132D7FBB8EE4}" type="presOf" srcId="{48F0366D-8CAB-4D43-849E-345071B7F31D}" destId="{0F87EE9F-1617-47E3-A0D2-27F7B183C0A3}" srcOrd="0" destOrd="0" presId="urn:microsoft.com/office/officeart/2005/8/layout/radial5"/>
    <dgm:cxn modelId="{F38989BB-C279-493B-AA81-E72280FCE7AC}" type="presParOf" srcId="{2597FF78-E57D-41DB-912D-AB399CCDE313}" destId="{82681DA9-0C0D-4C1B-AF86-BBEAA30E8C49}" srcOrd="0" destOrd="0" presId="urn:microsoft.com/office/officeart/2005/8/layout/radial5"/>
    <dgm:cxn modelId="{D391617E-916F-45AB-B345-01E25399FC1E}" type="presParOf" srcId="{2597FF78-E57D-41DB-912D-AB399CCDE313}" destId="{0F87EE9F-1617-47E3-A0D2-27F7B183C0A3}" srcOrd="1" destOrd="0" presId="urn:microsoft.com/office/officeart/2005/8/layout/radial5"/>
    <dgm:cxn modelId="{E777B1EC-EE2A-474F-B8C5-5E0A6552A76D}" type="presParOf" srcId="{0F87EE9F-1617-47E3-A0D2-27F7B183C0A3}" destId="{3F125EA3-362C-4C70-8913-2871A5469204}" srcOrd="0" destOrd="0" presId="urn:microsoft.com/office/officeart/2005/8/layout/radial5"/>
    <dgm:cxn modelId="{1B9C2115-8362-4104-814A-9D1A16CF23BE}" type="presParOf" srcId="{2597FF78-E57D-41DB-912D-AB399CCDE313}" destId="{A7CD920B-81F9-4D25-A8D1-D6B402D5BA12}" srcOrd="2" destOrd="0" presId="urn:microsoft.com/office/officeart/2005/8/layout/radial5"/>
    <dgm:cxn modelId="{2B245D9D-D40F-4526-99BE-C8140A389CE9}" type="presParOf" srcId="{2597FF78-E57D-41DB-912D-AB399CCDE313}" destId="{673CEFAF-C9B3-4334-93A4-A9573F21A63A}" srcOrd="3" destOrd="0" presId="urn:microsoft.com/office/officeart/2005/8/layout/radial5"/>
    <dgm:cxn modelId="{E42F3621-FA2D-4958-938F-05DA7A600926}" type="presParOf" srcId="{673CEFAF-C9B3-4334-93A4-A9573F21A63A}" destId="{5F031DDB-DBCA-4D13-8E20-AD70ACAA8FA5}" srcOrd="0" destOrd="0" presId="urn:microsoft.com/office/officeart/2005/8/layout/radial5"/>
    <dgm:cxn modelId="{535A010A-C8DA-45F3-9DA0-C22EE3A14E30}" type="presParOf" srcId="{2597FF78-E57D-41DB-912D-AB399CCDE313}" destId="{9C2D7E30-B024-44F1-BE93-A17054C7B376}" srcOrd="4" destOrd="0" presId="urn:microsoft.com/office/officeart/2005/8/layout/radial5"/>
    <dgm:cxn modelId="{A08C155F-2AD9-43F5-9966-B51EF7005B01}" type="presParOf" srcId="{2597FF78-E57D-41DB-912D-AB399CCDE313}" destId="{D30CD98D-A40A-4F47-B979-03AE30508C7A}" srcOrd="5" destOrd="0" presId="urn:microsoft.com/office/officeart/2005/8/layout/radial5"/>
    <dgm:cxn modelId="{66823D90-7218-4DB0-881D-270C89EF580E}" type="presParOf" srcId="{D30CD98D-A40A-4F47-B979-03AE30508C7A}" destId="{623794C1-3DB7-4B18-BE4A-96BD455015FA}" srcOrd="0" destOrd="0" presId="urn:microsoft.com/office/officeart/2005/8/layout/radial5"/>
    <dgm:cxn modelId="{0E3F4071-A7B2-41F4-8673-688AA375C97B}" type="presParOf" srcId="{2597FF78-E57D-41DB-912D-AB399CCDE313}" destId="{4E5C0D0D-8AFC-441E-A2CF-B92C6F4BC5EB}" srcOrd="6" destOrd="0" presId="urn:microsoft.com/office/officeart/2005/8/layout/radial5"/>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957C1C3-8342-4FE1-91EE-08308207B7BD}"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s-ES"/>
        </a:p>
      </dgm:t>
    </dgm:pt>
    <dgm:pt modelId="{F8CD4EA5-0955-4AF1-B260-B2215DE00E56}">
      <dgm:prSet phldrT="[Texto]" custT="1"/>
      <dgm:spPr>
        <a:solidFill>
          <a:srgbClr val="F08C8C"/>
        </a:solidFill>
        <a:ln w="38100">
          <a:solidFill>
            <a:schemeClr val="tx1"/>
          </a:solidFill>
        </a:ln>
      </dgm:spPr>
      <dgm:t>
        <a:bodyPr/>
        <a:lstStyle/>
        <a:p>
          <a:r>
            <a:rPr lang="es-US" sz="4000" dirty="0">
              <a:solidFill>
                <a:schemeClr val="tx1"/>
              </a:solidFill>
              <a:latin typeface="Arial" pitchFamily="34" charset="0"/>
              <a:cs typeface="Arial" pitchFamily="34" charset="0"/>
            </a:rPr>
            <a:t>Sistemática</a:t>
          </a:r>
          <a:endParaRPr lang="es-ES" sz="4000" dirty="0">
            <a:solidFill>
              <a:schemeClr val="tx1"/>
            </a:solidFill>
            <a:latin typeface="Arial" pitchFamily="34" charset="0"/>
            <a:cs typeface="Arial" pitchFamily="34" charset="0"/>
          </a:endParaRPr>
        </a:p>
      </dgm:t>
    </dgm:pt>
    <dgm:pt modelId="{FB6E8E62-4C6E-4494-9999-B1945F3EE51E}" type="parTrans" cxnId="{7AFCCE16-1976-4F28-8E5E-70D38F726644}">
      <dgm:prSet/>
      <dgm:spPr/>
      <dgm:t>
        <a:bodyPr/>
        <a:lstStyle/>
        <a:p>
          <a:endParaRPr lang="es-ES"/>
        </a:p>
      </dgm:t>
    </dgm:pt>
    <dgm:pt modelId="{8A274E8A-18C3-4B30-A2B0-13132F5704E6}" type="sibTrans" cxnId="{7AFCCE16-1976-4F28-8E5E-70D38F726644}">
      <dgm:prSet/>
      <dgm:spPr/>
      <dgm:t>
        <a:bodyPr/>
        <a:lstStyle/>
        <a:p>
          <a:endParaRPr lang="es-ES"/>
        </a:p>
      </dgm:t>
    </dgm:pt>
    <dgm:pt modelId="{301DD232-DD8F-44CD-8010-FD5DB1AF4C8D}">
      <dgm:prSet phldrT="[Texto]" custT="1"/>
      <dgm:spPr>
        <a:solidFill>
          <a:srgbClr val="EFCBF5">
            <a:alpha val="89804"/>
          </a:srgbClr>
        </a:solidFill>
        <a:ln w="25400">
          <a:solidFill>
            <a:schemeClr val="tx1">
              <a:alpha val="90000"/>
            </a:schemeClr>
          </a:solidFill>
        </a:ln>
      </dgm:spPr>
      <dgm:t>
        <a:bodyPr/>
        <a:lstStyle/>
        <a:p>
          <a:r>
            <a:rPr lang="es-MX" sz="2400" dirty="0">
              <a:latin typeface="Arial" pitchFamily="34" charset="0"/>
              <a:cs typeface="Arial" pitchFamily="34" charset="0"/>
            </a:rPr>
            <a:t>Seminarios</a:t>
          </a:r>
          <a:endParaRPr lang="es-ES" sz="2400" dirty="0">
            <a:latin typeface="Arial" pitchFamily="34" charset="0"/>
            <a:cs typeface="Arial" pitchFamily="34" charset="0"/>
          </a:endParaRPr>
        </a:p>
      </dgm:t>
    </dgm:pt>
    <dgm:pt modelId="{60EC33EA-57E0-40D8-B98A-83A1C7168666}" type="parTrans" cxnId="{23D462C7-8FAF-47B4-A9DD-86E46D22BE6C}">
      <dgm:prSet/>
      <dgm:spPr/>
      <dgm:t>
        <a:bodyPr/>
        <a:lstStyle/>
        <a:p>
          <a:endParaRPr lang="es-ES"/>
        </a:p>
      </dgm:t>
    </dgm:pt>
    <dgm:pt modelId="{A0FA12B8-753F-492F-BDB8-EC8D09EEE5EE}" type="sibTrans" cxnId="{23D462C7-8FAF-47B4-A9DD-86E46D22BE6C}">
      <dgm:prSet/>
      <dgm:spPr/>
      <dgm:t>
        <a:bodyPr/>
        <a:lstStyle/>
        <a:p>
          <a:endParaRPr lang="es-ES"/>
        </a:p>
      </dgm:t>
    </dgm:pt>
    <dgm:pt modelId="{58DE1609-DB54-4F4A-9621-7B41CB9A42C0}">
      <dgm:prSet phldrT="[Texto]" custT="1"/>
      <dgm:spPr>
        <a:solidFill>
          <a:srgbClr val="F08C8C"/>
        </a:solidFill>
        <a:ln w="38100">
          <a:solidFill>
            <a:schemeClr val="tx1"/>
          </a:solidFill>
        </a:ln>
      </dgm:spPr>
      <dgm:t>
        <a:bodyPr/>
        <a:lstStyle/>
        <a:p>
          <a:r>
            <a:rPr lang="es-ES" sz="4000">
              <a:solidFill>
                <a:schemeClr val="tx1"/>
              </a:solidFill>
              <a:latin typeface="Arial" pitchFamily="34" charset="0"/>
              <a:cs typeface="Arial" pitchFamily="34" charset="0"/>
            </a:rPr>
            <a:t>Final</a:t>
          </a:r>
          <a:endParaRPr lang="es-ES" sz="4000" dirty="0">
            <a:solidFill>
              <a:schemeClr val="tx1"/>
            </a:solidFill>
            <a:latin typeface="Arial" pitchFamily="34" charset="0"/>
            <a:cs typeface="Arial" pitchFamily="34" charset="0"/>
          </a:endParaRPr>
        </a:p>
      </dgm:t>
    </dgm:pt>
    <dgm:pt modelId="{1BE3905C-965F-44F1-8323-AF304304E4ED}" type="parTrans" cxnId="{01DA4361-8554-4EAB-A2F6-004AFDB11FDA}">
      <dgm:prSet/>
      <dgm:spPr/>
      <dgm:t>
        <a:bodyPr/>
        <a:lstStyle/>
        <a:p>
          <a:endParaRPr lang="es-ES"/>
        </a:p>
      </dgm:t>
    </dgm:pt>
    <dgm:pt modelId="{978262B9-36E8-449E-9203-F24A62D06662}" type="sibTrans" cxnId="{01DA4361-8554-4EAB-A2F6-004AFDB11FDA}">
      <dgm:prSet/>
      <dgm:spPr/>
      <dgm:t>
        <a:bodyPr/>
        <a:lstStyle/>
        <a:p>
          <a:endParaRPr lang="es-ES"/>
        </a:p>
      </dgm:t>
    </dgm:pt>
    <dgm:pt modelId="{AEC86E30-C9F2-4056-81F7-8FC8914AC240}">
      <dgm:prSet phldrT="[Texto]" custT="1"/>
      <dgm:spPr>
        <a:solidFill>
          <a:srgbClr val="EFCBF5">
            <a:alpha val="90000"/>
          </a:srgbClr>
        </a:solidFill>
        <a:ln w="25400">
          <a:solidFill>
            <a:schemeClr val="tx1">
              <a:alpha val="90000"/>
            </a:schemeClr>
          </a:solidFill>
        </a:ln>
      </dgm:spPr>
      <dgm:t>
        <a:bodyPr/>
        <a:lstStyle/>
        <a:p>
          <a:r>
            <a:rPr lang="es-ES" sz="2400" dirty="0">
              <a:solidFill>
                <a:schemeClr val="tx1"/>
              </a:solidFill>
              <a:latin typeface="Arial" pitchFamily="34" charset="0"/>
              <a:cs typeface="Arial" pitchFamily="34" charset="0"/>
            </a:rPr>
            <a:t>Taller de reflexión sobre solución a un problema específico del quehacer profesional</a:t>
          </a:r>
          <a:r>
            <a:rPr lang="es-ES" sz="2000" dirty="0">
              <a:solidFill>
                <a:schemeClr val="tx1"/>
              </a:solidFill>
              <a:latin typeface="Arial" pitchFamily="34" charset="0"/>
              <a:cs typeface="Arial" pitchFamily="34" charset="0"/>
            </a:rPr>
            <a:t>.</a:t>
          </a:r>
        </a:p>
      </dgm:t>
    </dgm:pt>
    <dgm:pt modelId="{F6FBAA03-F049-469C-8F06-19BF8820E83D}" type="parTrans" cxnId="{FCF1618C-7C53-48B7-ACA2-7BA357B1F3FA}">
      <dgm:prSet/>
      <dgm:spPr/>
      <dgm:t>
        <a:bodyPr/>
        <a:lstStyle/>
        <a:p>
          <a:endParaRPr lang="es-ES"/>
        </a:p>
      </dgm:t>
    </dgm:pt>
    <dgm:pt modelId="{460451BA-CFD2-49E6-8399-5736DFD9D8F5}" type="sibTrans" cxnId="{FCF1618C-7C53-48B7-ACA2-7BA357B1F3FA}">
      <dgm:prSet/>
      <dgm:spPr/>
      <dgm:t>
        <a:bodyPr/>
        <a:lstStyle/>
        <a:p>
          <a:endParaRPr lang="es-ES"/>
        </a:p>
      </dgm:t>
    </dgm:pt>
    <dgm:pt modelId="{6718684D-4FF4-4F8C-B201-56155BF25517}">
      <dgm:prSet phldrT="[Texto]" custT="1"/>
      <dgm:spPr>
        <a:solidFill>
          <a:srgbClr val="EFCBF5">
            <a:alpha val="89804"/>
          </a:srgbClr>
        </a:solidFill>
        <a:ln w="25400">
          <a:solidFill>
            <a:schemeClr val="tx1">
              <a:alpha val="90000"/>
            </a:schemeClr>
          </a:solidFill>
        </a:ln>
      </dgm:spPr>
      <dgm:t>
        <a:bodyPr/>
        <a:lstStyle/>
        <a:p>
          <a:r>
            <a:rPr lang="es-MX" sz="2400" dirty="0">
              <a:latin typeface="Arial" pitchFamily="34" charset="0"/>
              <a:cs typeface="Arial" pitchFamily="34" charset="0"/>
            </a:rPr>
            <a:t>Talleres </a:t>
          </a:r>
          <a:endParaRPr lang="es-ES" sz="2400" dirty="0">
            <a:latin typeface="Arial" pitchFamily="34" charset="0"/>
            <a:cs typeface="Arial" pitchFamily="34" charset="0"/>
          </a:endParaRPr>
        </a:p>
      </dgm:t>
    </dgm:pt>
    <dgm:pt modelId="{8156D8C8-2CDC-4B70-9A4E-8C8E620AC885}" type="sibTrans" cxnId="{ED780ADC-C186-4B78-8151-3349210631AB}">
      <dgm:prSet/>
      <dgm:spPr/>
      <dgm:t>
        <a:bodyPr/>
        <a:lstStyle/>
        <a:p>
          <a:endParaRPr lang="es-ES"/>
        </a:p>
      </dgm:t>
    </dgm:pt>
    <dgm:pt modelId="{B945E4BA-0063-40D4-AD41-0099EFDE6A59}" type="parTrans" cxnId="{ED780ADC-C186-4B78-8151-3349210631AB}">
      <dgm:prSet/>
      <dgm:spPr/>
      <dgm:t>
        <a:bodyPr/>
        <a:lstStyle/>
        <a:p>
          <a:endParaRPr lang="es-ES"/>
        </a:p>
      </dgm:t>
    </dgm:pt>
    <dgm:pt modelId="{6FE0B7B8-9FC9-4B49-8CD6-724E8D5DB03A}" type="pres">
      <dgm:prSet presAssocID="{F957C1C3-8342-4FE1-91EE-08308207B7BD}" presName="Name0" presStyleCnt="0">
        <dgm:presLayoutVars>
          <dgm:dir/>
          <dgm:animLvl val="lvl"/>
          <dgm:resizeHandles val="exact"/>
        </dgm:presLayoutVars>
      </dgm:prSet>
      <dgm:spPr/>
    </dgm:pt>
    <dgm:pt modelId="{EA2CA068-883A-4AFC-9DE1-543119F7293C}" type="pres">
      <dgm:prSet presAssocID="{F8CD4EA5-0955-4AF1-B260-B2215DE00E56}" presName="linNode" presStyleCnt="0"/>
      <dgm:spPr/>
    </dgm:pt>
    <dgm:pt modelId="{F8E1916C-4294-4AB9-9EEC-8D8FF09F4327}" type="pres">
      <dgm:prSet presAssocID="{F8CD4EA5-0955-4AF1-B260-B2215DE00E56}" presName="parentText" presStyleLbl="node1" presStyleIdx="0" presStyleCnt="3" custScaleX="77555" custScaleY="56152" custLinFactNeighborX="1218" custLinFactNeighborY="4633">
        <dgm:presLayoutVars>
          <dgm:chMax val="1"/>
          <dgm:bulletEnabled val="1"/>
        </dgm:presLayoutVars>
      </dgm:prSet>
      <dgm:spPr/>
    </dgm:pt>
    <dgm:pt modelId="{B41FF041-10BB-4D3D-855B-C13B3F950FAB}" type="pres">
      <dgm:prSet presAssocID="{F8CD4EA5-0955-4AF1-B260-B2215DE00E56}" presName="descendantText" presStyleLbl="alignAccFollowNode1" presStyleIdx="0" presStyleCnt="1" custScaleX="38280" custScaleY="66695" custLinFactNeighborX="18192" custLinFactNeighborY="4018">
        <dgm:presLayoutVars>
          <dgm:bulletEnabled val="1"/>
        </dgm:presLayoutVars>
      </dgm:prSet>
      <dgm:spPr>
        <a:prstGeom prst="roundRect">
          <a:avLst/>
        </a:prstGeom>
      </dgm:spPr>
    </dgm:pt>
    <dgm:pt modelId="{2C42367C-7340-4436-8EE2-DB37D8687700}" type="pres">
      <dgm:prSet presAssocID="{8A274E8A-18C3-4B30-A2B0-13132F5704E6}" presName="sp" presStyleCnt="0"/>
      <dgm:spPr/>
    </dgm:pt>
    <dgm:pt modelId="{96483E56-DC1E-4EB1-9917-42F3BA08F2F9}" type="pres">
      <dgm:prSet presAssocID="{58DE1609-DB54-4F4A-9621-7B41CB9A42C0}" presName="linNode" presStyleCnt="0"/>
      <dgm:spPr/>
    </dgm:pt>
    <dgm:pt modelId="{8DA27659-7B7D-4B29-A36A-4C619945DBD6}" type="pres">
      <dgm:prSet presAssocID="{58DE1609-DB54-4F4A-9621-7B41CB9A42C0}" presName="parentText" presStyleLbl="node1" presStyleIdx="1" presStyleCnt="3" custScaleX="78347" custScaleY="48256" custLinFactNeighborX="-174" custLinFactNeighborY="34836">
        <dgm:presLayoutVars>
          <dgm:chMax val="1"/>
          <dgm:bulletEnabled val="1"/>
        </dgm:presLayoutVars>
      </dgm:prSet>
      <dgm:spPr/>
    </dgm:pt>
    <dgm:pt modelId="{69DCD2F9-E378-4A5D-9120-4C253A9C9E85}" type="pres">
      <dgm:prSet presAssocID="{978262B9-36E8-449E-9203-F24A62D06662}" presName="sp" presStyleCnt="0"/>
      <dgm:spPr/>
    </dgm:pt>
    <dgm:pt modelId="{C4D9E3A0-E02B-465A-B5D4-FFC2F6D4E46B}" type="pres">
      <dgm:prSet presAssocID="{AEC86E30-C9F2-4056-81F7-8FC8914AC240}" presName="linNode" presStyleCnt="0"/>
      <dgm:spPr/>
    </dgm:pt>
    <dgm:pt modelId="{30A5DFED-6323-44A5-83DF-B293F3BDC61F}" type="pres">
      <dgm:prSet presAssocID="{AEC86E30-C9F2-4056-81F7-8FC8914AC240}" presName="parentText" presStyleLbl="node1" presStyleIdx="2" presStyleCnt="3" custScaleX="79672" custScaleY="56399" custLinFactNeighborX="96264" custLinFactNeighborY="-20220">
        <dgm:presLayoutVars>
          <dgm:chMax val="1"/>
          <dgm:bulletEnabled val="1"/>
        </dgm:presLayoutVars>
      </dgm:prSet>
      <dgm:spPr>
        <a:prstGeom prst="roundRect">
          <a:avLst/>
        </a:prstGeom>
      </dgm:spPr>
    </dgm:pt>
  </dgm:ptLst>
  <dgm:cxnLst>
    <dgm:cxn modelId="{7AFCCE16-1976-4F28-8E5E-70D38F726644}" srcId="{F957C1C3-8342-4FE1-91EE-08308207B7BD}" destId="{F8CD4EA5-0955-4AF1-B260-B2215DE00E56}" srcOrd="0" destOrd="0" parTransId="{FB6E8E62-4C6E-4494-9999-B1945F3EE51E}" sibTransId="{8A274E8A-18C3-4B30-A2B0-13132F5704E6}"/>
    <dgm:cxn modelId="{01DA4361-8554-4EAB-A2F6-004AFDB11FDA}" srcId="{F957C1C3-8342-4FE1-91EE-08308207B7BD}" destId="{58DE1609-DB54-4F4A-9621-7B41CB9A42C0}" srcOrd="1" destOrd="0" parTransId="{1BE3905C-965F-44F1-8323-AF304304E4ED}" sibTransId="{978262B9-36E8-449E-9203-F24A62D06662}"/>
    <dgm:cxn modelId="{93DEB964-33C0-4014-A5DD-ED9029D5DB16}" type="presOf" srcId="{6718684D-4FF4-4F8C-B201-56155BF25517}" destId="{B41FF041-10BB-4D3D-855B-C13B3F950FAB}" srcOrd="0" destOrd="1" presId="urn:microsoft.com/office/officeart/2005/8/layout/vList5"/>
    <dgm:cxn modelId="{64385F67-ECE8-4D47-AB51-9E94BE33EB60}" type="presOf" srcId="{F957C1C3-8342-4FE1-91EE-08308207B7BD}" destId="{6FE0B7B8-9FC9-4B49-8CD6-724E8D5DB03A}" srcOrd="0" destOrd="0" presId="urn:microsoft.com/office/officeart/2005/8/layout/vList5"/>
    <dgm:cxn modelId="{D5289157-FD13-4C74-9702-BBDFA5A5D360}" type="presOf" srcId="{301DD232-DD8F-44CD-8010-FD5DB1AF4C8D}" destId="{B41FF041-10BB-4D3D-855B-C13B3F950FAB}" srcOrd="0" destOrd="0" presId="urn:microsoft.com/office/officeart/2005/8/layout/vList5"/>
    <dgm:cxn modelId="{35B95C81-7D10-4FDF-820D-D2A3A33EA2CD}" type="presOf" srcId="{58DE1609-DB54-4F4A-9621-7B41CB9A42C0}" destId="{8DA27659-7B7D-4B29-A36A-4C619945DBD6}" srcOrd="0" destOrd="0" presId="urn:microsoft.com/office/officeart/2005/8/layout/vList5"/>
    <dgm:cxn modelId="{FCF1618C-7C53-48B7-ACA2-7BA357B1F3FA}" srcId="{F957C1C3-8342-4FE1-91EE-08308207B7BD}" destId="{AEC86E30-C9F2-4056-81F7-8FC8914AC240}" srcOrd="2" destOrd="0" parTransId="{F6FBAA03-F049-469C-8F06-19BF8820E83D}" sibTransId="{460451BA-CFD2-49E6-8399-5736DFD9D8F5}"/>
    <dgm:cxn modelId="{6D93FF9E-5CF0-4B19-8C24-2C22EC9FA335}" type="presOf" srcId="{F8CD4EA5-0955-4AF1-B260-B2215DE00E56}" destId="{F8E1916C-4294-4AB9-9EEC-8D8FF09F4327}" srcOrd="0" destOrd="0" presId="urn:microsoft.com/office/officeart/2005/8/layout/vList5"/>
    <dgm:cxn modelId="{6BF2F1BC-0366-4857-A692-085336D14EAB}" type="presOf" srcId="{AEC86E30-C9F2-4056-81F7-8FC8914AC240}" destId="{30A5DFED-6323-44A5-83DF-B293F3BDC61F}" srcOrd="0" destOrd="0" presId="urn:microsoft.com/office/officeart/2005/8/layout/vList5"/>
    <dgm:cxn modelId="{23D462C7-8FAF-47B4-A9DD-86E46D22BE6C}" srcId="{F8CD4EA5-0955-4AF1-B260-B2215DE00E56}" destId="{301DD232-DD8F-44CD-8010-FD5DB1AF4C8D}" srcOrd="0" destOrd="0" parTransId="{60EC33EA-57E0-40D8-B98A-83A1C7168666}" sibTransId="{A0FA12B8-753F-492F-BDB8-EC8D09EEE5EE}"/>
    <dgm:cxn modelId="{ED780ADC-C186-4B78-8151-3349210631AB}" srcId="{F8CD4EA5-0955-4AF1-B260-B2215DE00E56}" destId="{6718684D-4FF4-4F8C-B201-56155BF25517}" srcOrd="1" destOrd="0" parTransId="{B945E4BA-0063-40D4-AD41-0099EFDE6A59}" sibTransId="{8156D8C8-2CDC-4B70-9A4E-8C8E620AC885}"/>
    <dgm:cxn modelId="{495D970D-4CD7-42E5-B16D-C6B48A823739}" type="presParOf" srcId="{6FE0B7B8-9FC9-4B49-8CD6-724E8D5DB03A}" destId="{EA2CA068-883A-4AFC-9DE1-543119F7293C}" srcOrd="0" destOrd="0" presId="urn:microsoft.com/office/officeart/2005/8/layout/vList5"/>
    <dgm:cxn modelId="{5D76D83C-781E-402A-A9F5-0D9B47CB8C36}" type="presParOf" srcId="{EA2CA068-883A-4AFC-9DE1-543119F7293C}" destId="{F8E1916C-4294-4AB9-9EEC-8D8FF09F4327}" srcOrd="0" destOrd="0" presId="urn:microsoft.com/office/officeart/2005/8/layout/vList5"/>
    <dgm:cxn modelId="{F8D1C4A7-E478-4ACA-B5CA-AFE7B418834A}" type="presParOf" srcId="{EA2CA068-883A-4AFC-9DE1-543119F7293C}" destId="{B41FF041-10BB-4D3D-855B-C13B3F950FAB}" srcOrd="1" destOrd="0" presId="urn:microsoft.com/office/officeart/2005/8/layout/vList5"/>
    <dgm:cxn modelId="{A2F51A99-80F6-4643-A163-3031D0B0D8AC}" type="presParOf" srcId="{6FE0B7B8-9FC9-4B49-8CD6-724E8D5DB03A}" destId="{2C42367C-7340-4436-8EE2-DB37D8687700}" srcOrd="1" destOrd="0" presId="urn:microsoft.com/office/officeart/2005/8/layout/vList5"/>
    <dgm:cxn modelId="{6A404182-F27E-4879-829A-FB43BCA6388D}" type="presParOf" srcId="{6FE0B7B8-9FC9-4B49-8CD6-724E8D5DB03A}" destId="{96483E56-DC1E-4EB1-9917-42F3BA08F2F9}" srcOrd="2" destOrd="0" presId="urn:microsoft.com/office/officeart/2005/8/layout/vList5"/>
    <dgm:cxn modelId="{87F01F48-85BE-4B7C-AA48-3AC7C12B877F}" type="presParOf" srcId="{96483E56-DC1E-4EB1-9917-42F3BA08F2F9}" destId="{8DA27659-7B7D-4B29-A36A-4C619945DBD6}" srcOrd="0" destOrd="0" presId="urn:microsoft.com/office/officeart/2005/8/layout/vList5"/>
    <dgm:cxn modelId="{D45EFB91-321C-415C-A9FC-7D36C9FB3D79}" type="presParOf" srcId="{6FE0B7B8-9FC9-4B49-8CD6-724E8D5DB03A}" destId="{69DCD2F9-E378-4A5D-9120-4C253A9C9E85}" srcOrd="3" destOrd="0" presId="urn:microsoft.com/office/officeart/2005/8/layout/vList5"/>
    <dgm:cxn modelId="{6969EB94-D671-465B-9352-E622B91C7A0A}" type="presParOf" srcId="{6FE0B7B8-9FC9-4B49-8CD6-724E8D5DB03A}" destId="{C4D9E3A0-E02B-465A-B5D4-FFC2F6D4E46B}" srcOrd="4" destOrd="0" presId="urn:microsoft.com/office/officeart/2005/8/layout/vList5"/>
    <dgm:cxn modelId="{600D3E2D-F7FB-4871-8602-C7D498B353D6}" type="presParOf" srcId="{C4D9E3A0-E02B-465A-B5D4-FFC2F6D4E46B}" destId="{30A5DFED-6323-44A5-83DF-B293F3BDC61F}" srcOrd="0"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989F9FB-09A4-49B1-BA99-28E3B9F6E922}" type="doc">
      <dgm:prSet loTypeId="urn:microsoft.com/office/officeart/2005/8/layout/process4" loCatId="list" qsTypeId="urn:microsoft.com/office/officeart/2005/8/quickstyle/simple1" qsCatId="simple" csTypeId="urn:microsoft.com/office/officeart/2005/8/colors/accent1_2" csCatId="accent1" phldr="1"/>
      <dgm:spPr/>
      <dgm:t>
        <a:bodyPr/>
        <a:lstStyle/>
        <a:p>
          <a:endParaRPr lang="es-ES"/>
        </a:p>
      </dgm:t>
    </dgm:pt>
    <dgm:pt modelId="{03D06E3F-6707-40CD-9F4D-CEFA93E95872}">
      <dgm:prSet phldrT="[Texto]" custT="1"/>
      <dgm:spPr>
        <a:solidFill>
          <a:schemeClr val="accent2">
            <a:lumMod val="40000"/>
            <a:lumOff val="60000"/>
          </a:schemeClr>
        </a:solidFill>
        <a:ln w="50800">
          <a:solidFill>
            <a:schemeClr val="tx1"/>
          </a:solidFill>
        </a:ln>
      </dgm:spPr>
      <dgm:t>
        <a:bodyPr/>
        <a:lstStyle/>
        <a:p>
          <a:pPr algn="just" rtl="0">
            <a:lnSpc>
              <a:spcPct val="150000"/>
            </a:lnSpc>
          </a:pPr>
          <a:endParaRPr lang="es-ES" sz="1800" dirty="0">
            <a:solidFill>
              <a:schemeClr val="tx1"/>
            </a:solidFill>
            <a:latin typeface="Arial" pitchFamily="34" charset="0"/>
            <a:cs typeface="Arial" pitchFamily="34" charset="0"/>
          </a:endParaRPr>
        </a:p>
        <a:p>
          <a:pPr algn="just" rtl="0">
            <a:lnSpc>
              <a:spcPct val="150000"/>
            </a:lnSpc>
          </a:pPr>
          <a:endParaRPr lang="es-ES" sz="1600" b="1" dirty="0">
            <a:solidFill>
              <a:schemeClr val="tx1"/>
            </a:solidFill>
            <a:latin typeface="Arial" pitchFamily="34" charset="0"/>
            <a:cs typeface="Arial" pitchFamily="34" charset="0"/>
          </a:endParaRPr>
        </a:p>
        <a:p>
          <a:pPr algn="just" rtl="0">
            <a:lnSpc>
              <a:spcPct val="150000"/>
            </a:lnSpc>
          </a:pPr>
          <a:r>
            <a:rPr lang="es-ES" sz="2000" b="0" dirty="0">
              <a:solidFill>
                <a:schemeClr val="tx1"/>
              </a:solidFill>
              <a:latin typeface="Arial" pitchFamily="34" charset="0"/>
              <a:cs typeface="Arial" pitchFamily="34" charset="0"/>
            </a:rPr>
            <a:t>Los factores psicológicos tienen gran importancia ya sea en el alto rendimiento,  en la práctica del deporte, así como en la Educación Física. El éxito en el deporte, bien frente al contrario o en el perfeccionamiento de los propios resultados, demanda cuantiosos recursos tanto físicos como psíquicos de deportistas y entrenadores</a:t>
          </a:r>
        </a:p>
      </dgm:t>
    </dgm:pt>
    <dgm:pt modelId="{827073C5-21F3-4FCF-B036-A82D7D53BE9C}" type="parTrans" cxnId="{FEF3A900-34D6-4438-8C95-ED0ABAF9D6A7}">
      <dgm:prSet/>
      <dgm:spPr/>
      <dgm:t>
        <a:bodyPr/>
        <a:lstStyle/>
        <a:p>
          <a:endParaRPr lang="es-ES"/>
        </a:p>
      </dgm:t>
    </dgm:pt>
    <dgm:pt modelId="{8AA76553-5C16-4145-B449-B72F667BB94E}" type="sibTrans" cxnId="{FEF3A900-34D6-4438-8C95-ED0ABAF9D6A7}">
      <dgm:prSet/>
      <dgm:spPr/>
      <dgm:t>
        <a:bodyPr/>
        <a:lstStyle/>
        <a:p>
          <a:endParaRPr lang="es-ES"/>
        </a:p>
      </dgm:t>
    </dgm:pt>
    <dgm:pt modelId="{F54266B0-1E32-48E5-AFFF-6DF69C506916}">
      <dgm:prSet phldrT="[Texto]"/>
      <dgm:spPr>
        <a:noFill/>
        <a:ln>
          <a:noFill/>
        </a:ln>
      </dgm:spPr>
      <dgm:t>
        <a:bodyPr/>
        <a:lstStyle/>
        <a:p>
          <a:endParaRPr lang="es-US" dirty="0"/>
        </a:p>
        <a:p>
          <a:endParaRPr lang="es-ES" dirty="0"/>
        </a:p>
      </dgm:t>
    </dgm:pt>
    <dgm:pt modelId="{C6F3D922-9E47-4CFA-BCD4-2317D46ED138}" type="parTrans" cxnId="{C0B326F7-6D62-43A4-9FC7-79ED658059D0}">
      <dgm:prSet/>
      <dgm:spPr/>
      <dgm:t>
        <a:bodyPr/>
        <a:lstStyle/>
        <a:p>
          <a:endParaRPr lang="es-ES"/>
        </a:p>
      </dgm:t>
    </dgm:pt>
    <dgm:pt modelId="{915B084C-0A19-41FD-B1AC-F14CC353D079}" type="sibTrans" cxnId="{C0B326F7-6D62-43A4-9FC7-79ED658059D0}">
      <dgm:prSet/>
      <dgm:spPr/>
      <dgm:t>
        <a:bodyPr/>
        <a:lstStyle/>
        <a:p>
          <a:endParaRPr lang="es-ES"/>
        </a:p>
      </dgm:t>
    </dgm:pt>
    <dgm:pt modelId="{35CDDFE1-29F1-474C-AD0F-FF67F0B78DF6}">
      <dgm:prSet phldrT="[Texto]" custT="1"/>
      <dgm:spPr>
        <a:solidFill>
          <a:schemeClr val="accent2">
            <a:lumMod val="40000"/>
            <a:lumOff val="60000"/>
            <a:alpha val="90000"/>
          </a:schemeClr>
        </a:solidFill>
        <a:ln w="53975" cmpd="sng">
          <a:solidFill>
            <a:schemeClr val="tx1"/>
          </a:solidFill>
        </a:ln>
      </dgm:spPr>
      <dgm:t>
        <a:bodyPr/>
        <a:lstStyle/>
        <a:p>
          <a:pPr algn="just">
            <a:lnSpc>
              <a:spcPct val="150000"/>
            </a:lnSpc>
          </a:pPr>
          <a:r>
            <a:rPr lang="es-ES" sz="2000" b="0" dirty="0">
              <a:solidFill>
                <a:schemeClr val="tx1"/>
              </a:solidFill>
              <a:latin typeface="Arial" pitchFamily="34" charset="0"/>
              <a:cs typeface="Arial" pitchFamily="34" charset="0"/>
            </a:rPr>
            <a:t>Los entrenadores y profesores de Educación Física son generalmente las personas que más pueden influir sobre el deportista y por ende en sus resultados deportivos dado por las funciones que los mismos realizan en el entrenamiento y la clase de Educación Física. Es por esta razón que deben poner en práctica las herramientas, que desde la Psicología del Deporte se ofrecen, para el trabajo con ellos en aras de lograr los resultados que se esperan en cada deporte específico</a:t>
          </a:r>
        </a:p>
      </dgm:t>
    </dgm:pt>
    <dgm:pt modelId="{2460404E-14C7-4723-8FDD-78E1A317A7AF}" type="parTrans" cxnId="{1303076D-7C06-4A6A-9E45-6718286A6EC9}">
      <dgm:prSet/>
      <dgm:spPr/>
      <dgm:t>
        <a:bodyPr/>
        <a:lstStyle/>
        <a:p>
          <a:endParaRPr lang="es-ES"/>
        </a:p>
      </dgm:t>
    </dgm:pt>
    <dgm:pt modelId="{3B14B3B5-F2F7-40DE-9FF6-718B1FF4EF18}" type="sibTrans" cxnId="{1303076D-7C06-4A6A-9E45-6718286A6EC9}">
      <dgm:prSet/>
      <dgm:spPr/>
      <dgm:t>
        <a:bodyPr/>
        <a:lstStyle/>
        <a:p>
          <a:endParaRPr lang="es-ES"/>
        </a:p>
      </dgm:t>
    </dgm:pt>
    <dgm:pt modelId="{9D1D341C-4174-4BF5-9F2F-D5C85D1DCF8F}" type="pres">
      <dgm:prSet presAssocID="{9989F9FB-09A4-49B1-BA99-28E3B9F6E922}" presName="Name0" presStyleCnt="0">
        <dgm:presLayoutVars>
          <dgm:dir/>
          <dgm:animLvl val="lvl"/>
          <dgm:resizeHandles val="exact"/>
        </dgm:presLayoutVars>
      </dgm:prSet>
      <dgm:spPr/>
    </dgm:pt>
    <dgm:pt modelId="{365875D5-6CF2-4484-A1FA-2826759E6EA2}" type="pres">
      <dgm:prSet presAssocID="{35CDDFE1-29F1-474C-AD0F-FF67F0B78DF6}" presName="boxAndChildren" presStyleCnt="0"/>
      <dgm:spPr/>
    </dgm:pt>
    <dgm:pt modelId="{F7F42E3A-A475-449B-9785-1BCAC318E334}" type="pres">
      <dgm:prSet presAssocID="{35CDDFE1-29F1-474C-AD0F-FF67F0B78DF6}" presName="parentTextBox" presStyleLbl="node1" presStyleIdx="0" presStyleCnt="2" custScaleX="100000" custScaleY="51174" custLinFactNeighborX="368" custLinFactNeighborY="-3816"/>
      <dgm:spPr>
        <a:prstGeom prst="flowChartAlternateProcess">
          <a:avLst/>
        </a:prstGeom>
      </dgm:spPr>
    </dgm:pt>
    <dgm:pt modelId="{5C9A7482-2024-4DEB-97A6-B92A8A1425A6}" type="pres">
      <dgm:prSet presAssocID="{8AA76553-5C16-4145-B449-B72F667BB94E}" presName="sp" presStyleCnt="0"/>
      <dgm:spPr/>
    </dgm:pt>
    <dgm:pt modelId="{D6DF3DD4-3282-49A2-9BB9-DF70251E58C7}" type="pres">
      <dgm:prSet presAssocID="{03D06E3F-6707-40CD-9F4D-CEFA93E95872}" presName="arrowAndChildren" presStyleCnt="0"/>
      <dgm:spPr/>
    </dgm:pt>
    <dgm:pt modelId="{25CB001F-91E0-480E-8200-955E7A5E3ABB}" type="pres">
      <dgm:prSet presAssocID="{03D06E3F-6707-40CD-9F4D-CEFA93E95872}" presName="parentTextArrow" presStyleLbl="node1" presStyleIdx="0" presStyleCnt="2"/>
      <dgm:spPr>
        <a:prstGeom prst="roundRect">
          <a:avLst/>
        </a:prstGeom>
      </dgm:spPr>
    </dgm:pt>
    <dgm:pt modelId="{36EE11B9-6DDA-4BC8-8898-17B9273AAB23}" type="pres">
      <dgm:prSet presAssocID="{03D06E3F-6707-40CD-9F4D-CEFA93E95872}" presName="arrow" presStyleLbl="node1" presStyleIdx="1" presStyleCnt="2" custScaleX="100000" custScaleY="25134" custLinFactNeighborX="-2586" custLinFactNeighborY="-4376"/>
      <dgm:spPr>
        <a:prstGeom prst="roundRect">
          <a:avLst/>
        </a:prstGeom>
      </dgm:spPr>
    </dgm:pt>
    <dgm:pt modelId="{978B5480-C26F-4963-BC35-5F8235C721B0}" type="pres">
      <dgm:prSet presAssocID="{03D06E3F-6707-40CD-9F4D-CEFA93E95872}" presName="descendantArrow" presStyleCnt="0"/>
      <dgm:spPr/>
    </dgm:pt>
    <dgm:pt modelId="{4F14BAAA-B0D2-42CA-AC5D-6EB78B48748C}" type="pres">
      <dgm:prSet presAssocID="{F54266B0-1E32-48E5-AFFF-6DF69C506916}" presName="childTextArrow" presStyleLbl="fgAccFollowNode1" presStyleIdx="0" presStyleCnt="1" custScaleX="97242" custScaleY="99317" custLinFactNeighborX="1379" custLinFactNeighborY="1820">
        <dgm:presLayoutVars>
          <dgm:bulletEnabled val="1"/>
        </dgm:presLayoutVars>
      </dgm:prSet>
      <dgm:spPr/>
    </dgm:pt>
  </dgm:ptLst>
  <dgm:cxnLst>
    <dgm:cxn modelId="{FEF3A900-34D6-4438-8C95-ED0ABAF9D6A7}" srcId="{9989F9FB-09A4-49B1-BA99-28E3B9F6E922}" destId="{03D06E3F-6707-40CD-9F4D-CEFA93E95872}" srcOrd="0" destOrd="0" parTransId="{827073C5-21F3-4FCF-B036-A82D7D53BE9C}" sibTransId="{8AA76553-5C16-4145-B449-B72F667BB94E}"/>
    <dgm:cxn modelId="{76CDE520-C34E-4BFE-B8BB-77F0AFD4C249}" type="presOf" srcId="{03D06E3F-6707-40CD-9F4D-CEFA93E95872}" destId="{25CB001F-91E0-480E-8200-955E7A5E3ABB}" srcOrd="0" destOrd="0" presId="urn:microsoft.com/office/officeart/2005/8/layout/process4"/>
    <dgm:cxn modelId="{2A170F67-3803-4F8F-8D18-7BE71A4CA89A}" type="presOf" srcId="{F54266B0-1E32-48E5-AFFF-6DF69C506916}" destId="{4F14BAAA-B0D2-42CA-AC5D-6EB78B48748C}" srcOrd="0" destOrd="0" presId="urn:microsoft.com/office/officeart/2005/8/layout/process4"/>
    <dgm:cxn modelId="{1303076D-7C06-4A6A-9E45-6718286A6EC9}" srcId="{9989F9FB-09A4-49B1-BA99-28E3B9F6E922}" destId="{35CDDFE1-29F1-474C-AD0F-FF67F0B78DF6}" srcOrd="1" destOrd="0" parTransId="{2460404E-14C7-4723-8FDD-78E1A317A7AF}" sibTransId="{3B14B3B5-F2F7-40DE-9FF6-718B1FF4EF18}"/>
    <dgm:cxn modelId="{5D658655-EEE8-4DA3-B855-D8C21B91E5C0}" type="presOf" srcId="{35CDDFE1-29F1-474C-AD0F-FF67F0B78DF6}" destId="{F7F42E3A-A475-449B-9785-1BCAC318E334}" srcOrd="0" destOrd="0" presId="urn:microsoft.com/office/officeart/2005/8/layout/process4"/>
    <dgm:cxn modelId="{980F2DB1-113B-4336-8EF2-CA30B804706F}" type="presOf" srcId="{03D06E3F-6707-40CD-9F4D-CEFA93E95872}" destId="{36EE11B9-6DDA-4BC8-8898-17B9273AAB23}" srcOrd="1" destOrd="0" presId="urn:microsoft.com/office/officeart/2005/8/layout/process4"/>
    <dgm:cxn modelId="{C0B326F7-6D62-43A4-9FC7-79ED658059D0}" srcId="{03D06E3F-6707-40CD-9F4D-CEFA93E95872}" destId="{F54266B0-1E32-48E5-AFFF-6DF69C506916}" srcOrd="0" destOrd="0" parTransId="{C6F3D922-9E47-4CFA-BCD4-2317D46ED138}" sibTransId="{915B084C-0A19-41FD-B1AC-F14CC353D079}"/>
    <dgm:cxn modelId="{C08A56F9-9B4D-4A8C-84FC-05602FBC3EDA}" type="presOf" srcId="{9989F9FB-09A4-49B1-BA99-28E3B9F6E922}" destId="{9D1D341C-4174-4BF5-9F2F-D5C85D1DCF8F}" srcOrd="0" destOrd="0" presId="urn:microsoft.com/office/officeart/2005/8/layout/process4"/>
    <dgm:cxn modelId="{55D7D473-6458-4D97-86DD-FC39D17DBE07}" type="presParOf" srcId="{9D1D341C-4174-4BF5-9F2F-D5C85D1DCF8F}" destId="{365875D5-6CF2-4484-A1FA-2826759E6EA2}" srcOrd="0" destOrd="0" presId="urn:microsoft.com/office/officeart/2005/8/layout/process4"/>
    <dgm:cxn modelId="{4A1E0868-3DAD-416A-9F6C-599881C5CC13}" type="presParOf" srcId="{365875D5-6CF2-4484-A1FA-2826759E6EA2}" destId="{F7F42E3A-A475-449B-9785-1BCAC318E334}" srcOrd="0" destOrd="0" presId="urn:microsoft.com/office/officeart/2005/8/layout/process4"/>
    <dgm:cxn modelId="{068B3945-8BC9-479E-8786-EAE6AABC8AB2}" type="presParOf" srcId="{9D1D341C-4174-4BF5-9F2F-D5C85D1DCF8F}" destId="{5C9A7482-2024-4DEB-97A6-B92A8A1425A6}" srcOrd="1" destOrd="0" presId="urn:microsoft.com/office/officeart/2005/8/layout/process4"/>
    <dgm:cxn modelId="{1F608C45-0161-442C-AF21-8D749BA82E37}" type="presParOf" srcId="{9D1D341C-4174-4BF5-9F2F-D5C85D1DCF8F}" destId="{D6DF3DD4-3282-49A2-9BB9-DF70251E58C7}" srcOrd="2" destOrd="0" presId="urn:microsoft.com/office/officeart/2005/8/layout/process4"/>
    <dgm:cxn modelId="{1A8D8CE4-2443-4735-BB11-5ED3928CC13D}" type="presParOf" srcId="{D6DF3DD4-3282-49A2-9BB9-DF70251E58C7}" destId="{25CB001F-91E0-480E-8200-955E7A5E3ABB}" srcOrd="0" destOrd="0" presId="urn:microsoft.com/office/officeart/2005/8/layout/process4"/>
    <dgm:cxn modelId="{037F6C25-E5C2-4C26-B16E-B1533EA6AD3E}" type="presParOf" srcId="{D6DF3DD4-3282-49A2-9BB9-DF70251E58C7}" destId="{36EE11B9-6DDA-4BC8-8898-17B9273AAB23}" srcOrd="1" destOrd="0" presId="urn:microsoft.com/office/officeart/2005/8/layout/process4"/>
    <dgm:cxn modelId="{BDB4DA34-F17B-4D68-A7EC-7015CE010BF7}" type="presParOf" srcId="{D6DF3DD4-3282-49A2-9BB9-DF70251E58C7}" destId="{978B5480-C26F-4963-BC35-5F8235C721B0}" srcOrd="2" destOrd="0" presId="urn:microsoft.com/office/officeart/2005/8/layout/process4"/>
    <dgm:cxn modelId="{664C77B7-C159-449B-BD4D-DD42E61F8D18}" type="presParOf" srcId="{978B5480-C26F-4963-BC35-5F8235C721B0}" destId="{4F14BAAA-B0D2-42CA-AC5D-6EB78B48748C}"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989F9FB-09A4-49B1-BA99-28E3B9F6E922}" type="doc">
      <dgm:prSet loTypeId="urn:microsoft.com/office/officeart/2005/8/layout/process4" loCatId="list" qsTypeId="urn:microsoft.com/office/officeart/2005/8/quickstyle/simple1" qsCatId="simple" csTypeId="urn:microsoft.com/office/officeart/2005/8/colors/accent1_2" csCatId="accent1" phldr="1"/>
      <dgm:spPr/>
      <dgm:t>
        <a:bodyPr/>
        <a:lstStyle/>
        <a:p>
          <a:endParaRPr lang="es-ES"/>
        </a:p>
      </dgm:t>
    </dgm:pt>
    <dgm:pt modelId="{F54266B0-1E32-48E5-AFFF-6DF69C506916}">
      <dgm:prSet phldrT="[Texto]"/>
      <dgm:spPr>
        <a:noFill/>
        <a:ln>
          <a:noFill/>
        </a:ln>
      </dgm:spPr>
      <dgm:t>
        <a:bodyPr/>
        <a:lstStyle/>
        <a:p>
          <a:endParaRPr lang="es-US" dirty="0"/>
        </a:p>
        <a:p>
          <a:endParaRPr lang="es-ES" dirty="0"/>
        </a:p>
      </dgm:t>
    </dgm:pt>
    <dgm:pt modelId="{C6F3D922-9E47-4CFA-BCD4-2317D46ED138}" type="parTrans" cxnId="{C0B326F7-6D62-43A4-9FC7-79ED658059D0}">
      <dgm:prSet/>
      <dgm:spPr/>
      <dgm:t>
        <a:bodyPr/>
        <a:lstStyle/>
        <a:p>
          <a:endParaRPr lang="es-ES"/>
        </a:p>
      </dgm:t>
    </dgm:pt>
    <dgm:pt modelId="{915B084C-0A19-41FD-B1AC-F14CC353D079}" type="sibTrans" cxnId="{C0B326F7-6D62-43A4-9FC7-79ED658059D0}">
      <dgm:prSet/>
      <dgm:spPr/>
      <dgm:t>
        <a:bodyPr/>
        <a:lstStyle/>
        <a:p>
          <a:endParaRPr lang="es-ES"/>
        </a:p>
      </dgm:t>
    </dgm:pt>
    <dgm:pt modelId="{13BF1D7F-AA0A-41D6-8D15-D68E78278DF5}">
      <dgm:prSet custT="1"/>
      <dgm:spPr>
        <a:solidFill>
          <a:schemeClr val="accent2">
            <a:lumMod val="40000"/>
            <a:lumOff val="60000"/>
          </a:schemeClr>
        </a:solidFill>
        <a:ln w="57150">
          <a:solidFill>
            <a:schemeClr val="tx1"/>
          </a:solidFill>
        </a:ln>
      </dgm:spPr>
      <dgm:t>
        <a:bodyPr/>
        <a:lstStyle/>
        <a:p>
          <a:pPr algn="just"/>
          <a:endParaRPr lang="es-ES_tradnl" sz="2000" dirty="0">
            <a:solidFill>
              <a:schemeClr val="tx1"/>
            </a:solidFill>
            <a:latin typeface="Arial" panose="020B0604020202020204" pitchFamily="34" charset="0"/>
            <a:cs typeface="Arial" panose="020B0604020202020204" pitchFamily="34" charset="0"/>
          </a:endParaRPr>
        </a:p>
        <a:p>
          <a:pPr algn="just"/>
          <a:endParaRPr lang="es-ES_tradnl" sz="2000" dirty="0">
            <a:solidFill>
              <a:schemeClr val="tx1"/>
            </a:solidFill>
            <a:latin typeface="Arial" panose="020B0604020202020204" pitchFamily="34" charset="0"/>
            <a:cs typeface="Arial" panose="020B0604020202020204" pitchFamily="34" charset="0"/>
          </a:endParaRPr>
        </a:p>
        <a:p>
          <a:pPr algn="just"/>
          <a:r>
            <a:rPr lang="es-ES_tradnl" sz="2000" dirty="0">
              <a:solidFill>
                <a:schemeClr val="tx1"/>
              </a:solidFill>
              <a:latin typeface="Arial" panose="020B0604020202020204" pitchFamily="34" charset="0"/>
              <a:cs typeface="Arial" panose="020B0604020202020204" pitchFamily="34" charset="0"/>
            </a:rPr>
            <a:t>Europa y en América. Especialmente en la antigua Unión Soviética. Posteriormente se incorporan naciones (sin establecer un orden histórico), tales como: Checoslovaquia, Bulgaria, Hungría, Polonia, Rumania, Italia, Canadá, Francia, Inglaterra, Australia, España, Cuba, Brasil y Argentina. </a:t>
          </a:r>
        </a:p>
        <a:p>
          <a:pPr algn="just"/>
          <a:endParaRPr lang="es-ES_tradnl" sz="2400" dirty="0">
            <a:solidFill>
              <a:schemeClr val="tx1"/>
            </a:solidFill>
            <a:latin typeface="Arial" panose="020B0604020202020204" pitchFamily="34" charset="0"/>
            <a:cs typeface="Arial" panose="020B0604020202020204" pitchFamily="34" charset="0"/>
          </a:endParaRPr>
        </a:p>
        <a:p>
          <a:pPr algn="ctr"/>
          <a:r>
            <a:rPr lang="es-ES_tradnl" sz="2400" dirty="0">
              <a:solidFill>
                <a:schemeClr val="tx1"/>
              </a:solidFill>
              <a:latin typeface="Arial" panose="020B0604020202020204" pitchFamily="34" charset="0"/>
              <a:cs typeface="Arial" panose="020B0604020202020204" pitchFamily="34" charset="0"/>
            </a:rPr>
            <a:t> </a:t>
          </a:r>
          <a:endParaRPr lang="es-ES" sz="2400" dirty="0">
            <a:solidFill>
              <a:schemeClr val="tx1"/>
            </a:solidFill>
            <a:latin typeface="Arial" panose="020B0604020202020204" pitchFamily="34" charset="0"/>
            <a:cs typeface="Arial" panose="020B0604020202020204" pitchFamily="34" charset="0"/>
          </a:endParaRPr>
        </a:p>
      </dgm:t>
    </dgm:pt>
    <dgm:pt modelId="{CB04F93E-BCF8-45CD-B7A5-CE714717616F}" type="parTrans" cxnId="{C7657B70-14B9-4385-BD0B-35400620459A}">
      <dgm:prSet/>
      <dgm:spPr/>
      <dgm:t>
        <a:bodyPr/>
        <a:lstStyle/>
        <a:p>
          <a:endParaRPr lang="es-ES"/>
        </a:p>
      </dgm:t>
    </dgm:pt>
    <dgm:pt modelId="{06DCDD3C-B782-46FB-93F8-5669111917C6}" type="sibTrans" cxnId="{C7657B70-14B9-4385-BD0B-35400620459A}">
      <dgm:prSet/>
      <dgm:spPr/>
      <dgm:t>
        <a:bodyPr/>
        <a:lstStyle/>
        <a:p>
          <a:endParaRPr lang="es-ES"/>
        </a:p>
      </dgm:t>
    </dgm:pt>
    <dgm:pt modelId="{45765257-412C-42C1-9631-6BEA0DD5F113}">
      <dgm:prSet custT="1"/>
      <dgm:spPr>
        <a:solidFill>
          <a:schemeClr val="accent2">
            <a:lumMod val="40000"/>
            <a:lumOff val="60000"/>
          </a:schemeClr>
        </a:solidFill>
        <a:ln w="57150">
          <a:solidFill>
            <a:schemeClr val="tx1"/>
          </a:solidFill>
        </a:ln>
      </dgm:spPr>
      <dgm:t>
        <a:bodyPr/>
        <a:lstStyle/>
        <a:p>
          <a:r>
            <a:rPr lang="es-ES_tradnl" sz="1800" dirty="0">
              <a:solidFill>
                <a:schemeClr val="tx1"/>
              </a:solidFill>
              <a:latin typeface="Arial" panose="020B0604020202020204" pitchFamily="34" charset="0"/>
              <a:cs typeface="Arial" panose="020B0604020202020204" pitchFamily="34" charset="0"/>
            </a:rPr>
            <a:t> </a:t>
          </a:r>
          <a:r>
            <a:rPr lang="es-ES_tradnl" sz="2400" dirty="0">
              <a:solidFill>
                <a:schemeClr val="tx1"/>
              </a:solidFill>
              <a:latin typeface="Arial" panose="020B0604020202020204" pitchFamily="34" charset="0"/>
              <a:cs typeface="Arial" panose="020B0604020202020204" pitchFamily="34" charset="0"/>
            </a:rPr>
            <a:t>Se introdujo en Cuba en el año 1964</a:t>
          </a:r>
        </a:p>
        <a:p>
          <a:r>
            <a:rPr lang="es-ES_tradnl" sz="2400" dirty="0">
              <a:solidFill>
                <a:schemeClr val="tx1"/>
              </a:solidFill>
              <a:latin typeface="Arial" panose="020B0604020202020204" pitchFamily="34" charset="0"/>
              <a:cs typeface="Arial" panose="020B0604020202020204" pitchFamily="34" charset="0"/>
            </a:rPr>
            <a:t> Cátedra de Psicología del Deporte en la recién fundada Escuela Superior de Educación Física “Manuel Fajardo”</a:t>
          </a:r>
        </a:p>
        <a:p>
          <a:r>
            <a:rPr lang="es-ES_tradnl" sz="2400" dirty="0">
              <a:solidFill>
                <a:schemeClr val="tx1"/>
              </a:solidFill>
              <a:latin typeface="Arial" panose="020B0604020202020204" pitchFamily="34" charset="0"/>
              <a:cs typeface="Arial" panose="020B0604020202020204" pitchFamily="34" charset="0"/>
            </a:rPr>
            <a:t> Departamento de Psicología del Deporte en el Instituto de Medicina Deportiva, el cual se propuso y comenzó a trabajar sobre la preparación psicológica de los deportistas. </a:t>
          </a:r>
          <a:endParaRPr lang="es-ES" sz="2400" dirty="0">
            <a:solidFill>
              <a:schemeClr val="tx1"/>
            </a:solidFill>
            <a:latin typeface="Arial" panose="020B0604020202020204" pitchFamily="34" charset="0"/>
            <a:cs typeface="Arial" panose="020B0604020202020204" pitchFamily="34" charset="0"/>
          </a:endParaRPr>
        </a:p>
      </dgm:t>
    </dgm:pt>
    <dgm:pt modelId="{D877985A-1BA6-4518-8DF0-18968B4386B1}" type="parTrans" cxnId="{7B0D5AD6-9558-4D09-B51A-15F39C6BC132}">
      <dgm:prSet/>
      <dgm:spPr/>
      <dgm:t>
        <a:bodyPr/>
        <a:lstStyle/>
        <a:p>
          <a:endParaRPr lang="es-ES"/>
        </a:p>
      </dgm:t>
    </dgm:pt>
    <dgm:pt modelId="{8F83BB13-0206-4191-AF94-184D2FA938FF}" type="sibTrans" cxnId="{7B0D5AD6-9558-4D09-B51A-15F39C6BC132}">
      <dgm:prSet/>
      <dgm:spPr/>
      <dgm:t>
        <a:bodyPr/>
        <a:lstStyle/>
        <a:p>
          <a:endParaRPr lang="es-ES"/>
        </a:p>
      </dgm:t>
    </dgm:pt>
    <dgm:pt modelId="{9D1D341C-4174-4BF5-9F2F-D5C85D1DCF8F}" type="pres">
      <dgm:prSet presAssocID="{9989F9FB-09A4-49B1-BA99-28E3B9F6E922}" presName="Name0" presStyleCnt="0">
        <dgm:presLayoutVars>
          <dgm:dir/>
          <dgm:animLvl val="lvl"/>
          <dgm:resizeHandles val="exact"/>
        </dgm:presLayoutVars>
      </dgm:prSet>
      <dgm:spPr/>
    </dgm:pt>
    <dgm:pt modelId="{09144995-9CB4-4200-A318-2D5E3E673360}" type="pres">
      <dgm:prSet presAssocID="{45765257-412C-42C1-9631-6BEA0DD5F113}" presName="boxAndChildren" presStyleCnt="0"/>
      <dgm:spPr/>
    </dgm:pt>
    <dgm:pt modelId="{8D60FE91-B62B-4F54-92E8-7CF7CDE35FE3}" type="pres">
      <dgm:prSet presAssocID="{45765257-412C-42C1-9631-6BEA0DD5F113}" presName="parentTextBox" presStyleLbl="node1" presStyleIdx="0" presStyleCnt="3" custLinFactNeighborY="-18782"/>
      <dgm:spPr>
        <a:prstGeom prst="flowChartAlternateProcess">
          <a:avLst/>
        </a:prstGeom>
      </dgm:spPr>
    </dgm:pt>
    <dgm:pt modelId="{AE1EA551-2AE9-4CB2-BB20-269E6B62D295}" type="pres">
      <dgm:prSet presAssocID="{06DCDD3C-B782-46FB-93F8-5669111917C6}" presName="sp" presStyleCnt="0"/>
      <dgm:spPr/>
    </dgm:pt>
    <dgm:pt modelId="{25CCF483-41B2-454B-9720-D8EB3D10203D}" type="pres">
      <dgm:prSet presAssocID="{13BF1D7F-AA0A-41D6-8D15-D68E78278DF5}" presName="arrowAndChildren" presStyleCnt="0"/>
      <dgm:spPr/>
    </dgm:pt>
    <dgm:pt modelId="{327613F1-7FE3-4FC1-ACFC-BC2061C4E697}" type="pres">
      <dgm:prSet presAssocID="{13BF1D7F-AA0A-41D6-8D15-D68E78278DF5}" presName="parentTextArrow" presStyleLbl="node1" presStyleIdx="1" presStyleCnt="3" custScaleY="33323" custLinFactNeighborX="996" custLinFactNeighborY="-23543"/>
      <dgm:spPr>
        <a:prstGeom prst="flowChartAlternateProcess">
          <a:avLst/>
        </a:prstGeom>
      </dgm:spPr>
    </dgm:pt>
    <dgm:pt modelId="{4FFC844F-A70E-43C1-B892-EA854E2529E7}" type="pres">
      <dgm:prSet presAssocID="{915B084C-0A19-41FD-B1AC-F14CC353D079}" presName="sp" presStyleCnt="0"/>
      <dgm:spPr/>
    </dgm:pt>
    <dgm:pt modelId="{26D69025-101E-4F59-8D31-6443F401621B}" type="pres">
      <dgm:prSet presAssocID="{F54266B0-1E32-48E5-AFFF-6DF69C506916}" presName="arrowAndChildren" presStyleCnt="0"/>
      <dgm:spPr/>
    </dgm:pt>
    <dgm:pt modelId="{08D03DB8-3658-42F7-AF56-99F085C7F413}" type="pres">
      <dgm:prSet presAssocID="{F54266B0-1E32-48E5-AFFF-6DF69C506916}" presName="parentTextArrow" presStyleLbl="node1" presStyleIdx="2" presStyleCnt="3" custScaleY="31830"/>
      <dgm:spPr/>
    </dgm:pt>
  </dgm:ptLst>
  <dgm:cxnLst>
    <dgm:cxn modelId="{C7657B70-14B9-4385-BD0B-35400620459A}" srcId="{9989F9FB-09A4-49B1-BA99-28E3B9F6E922}" destId="{13BF1D7F-AA0A-41D6-8D15-D68E78278DF5}" srcOrd="1" destOrd="0" parTransId="{CB04F93E-BCF8-45CD-B7A5-CE714717616F}" sibTransId="{06DCDD3C-B782-46FB-93F8-5669111917C6}"/>
    <dgm:cxn modelId="{B2B88150-64DF-452A-84C0-6A93EAF5FF85}" type="presOf" srcId="{45765257-412C-42C1-9631-6BEA0DD5F113}" destId="{8D60FE91-B62B-4F54-92E8-7CF7CDE35FE3}" srcOrd="0" destOrd="0" presId="urn:microsoft.com/office/officeart/2005/8/layout/process4"/>
    <dgm:cxn modelId="{7B0D5AD6-9558-4D09-B51A-15F39C6BC132}" srcId="{9989F9FB-09A4-49B1-BA99-28E3B9F6E922}" destId="{45765257-412C-42C1-9631-6BEA0DD5F113}" srcOrd="2" destOrd="0" parTransId="{D877985A-1BA6-4518-8DF0-18968B4386B1}" sibTransId="{8F83BB13-0206-4191-AF94-184D2FA938FF}"/>
    <dgm:cxn modelId="{8A1AAEE8-6B7A-4827-A116-7EB1E583014E}" type="presOf" srcId="{F54266B0-1E32-48E5-AFFF-6DF69C506916}" destId="{08D03DB8-3658-42F7-AF56-99F085C7F413}" srcOrd="0" destOrd="0" presId="urn:microsoft.com/office/officeart/2005/8/layout/process4"/>
    <dgm:cxn modelId="{D02BDEF6-DF1A-467C-8D8D-2FE85426572A}" type="presOf" srcId="{13BF1D7F-AA0A-41D6-8D15-D68E78278DF5}" destId="{327613F1-7FE3-4FC1-ACFC-BC2061C4E697}" srcOrd="0" destOrd="0" presId="urn:microsoft.com/office/officeart/2005/8/layout/process4"/>
    <dgm:cxn modelId="{C0B326F7-6D62-43A4-9FC7-79ED658059D0}" srcId="{9989F9FB-09A4-49B1-BA99-28E3B9F6E922}" destId="{F54266B0-1E32-48E5-AFFF-6DF69C506916}" srcOrd="0" destOrd="0" parTransId="{C6F3D922-9E47-4CFA-BCD4-2317D46ED138}" sibTransId="{915B084C-0A19-41FD-B1AC-F14CC353D079}"/>
    <dgm:cxn modelId="{C08A56F9-9B4D-4A8C-84FC-05602FBC3EDA}" type="presOf" srcId="{9989F9FB-09A4-49B1-BA99-28E3B9F6E922}" destId="{9D1D341C-4174-4BF5-9F2F-D5C85D1DCF8F}" srcOrd="0" destOrd="0" presId="urn:microsoft.com/office/officeart/2005/8/layout/process4"/>
    <dgm:cxn modelId="{7A0C6BF3-06CE-41FD-A385-315C969DA67E}" type="presParOf" srcId="{9D1D341C-4174-4BF5-9F2F-D5C85D1DCF8F}" destId="{09144995-9CB4-4200-A318-2D5E3E673360}" srcOrd="0" destOrd="0" presId="urn:microsoft.com/office/officeart/2005/8/layout/process4"/>
    <dgm:cxn modelId="{26820013-550E-4154-8F21-322E0A73E1AF}" type="presParOf" srcId="{09144995-9CB4-4200-A318-2D5E3E673360}" destId="{8D60FE91-B62B-4F54-92E8-7CF7CDE35FE3}" srcOrd="0" destOrd="0" presId="urn:microsoft.com/office/officeart/2005/8/layout/process4"/>
    <dgm:cxn modelId="{938DCBB7-B18F-4EAC-BD5A-CE25FD0121FA}" type="presParOf" srcId="{9D1D341C-4174-4BF5-9F2F-D5C85D1DCF8F}" destId="{AE1EA551-2AE9-4CB2-BB20-269E6B62D295}" srcOrd="1" destOrd="0" presId="urn:microsoft.com/office/officeart/2005/8/layout/process4"/>
    <dgm:cxn modelId="{A641AB29-A79E-42D8-8F40-E28D0571BE39}" type="presParOf" srcId="{9D1D341C-4174-4BF5-9F2F-D5C85D1DCF8F}" destId="{25CCF483-41B2-454B-9720-D8EB3D10203D}" srcOrd="2" destOrd="0" presId="urn:microsoft.com/office/officeart/2005/8/layout/process4"/>
    <dgm:cxn modelId="{174F7A18-230F-46B2-809E-EA8932631DE5}" type="presParOf" srcId="{25CCF483-41B2-454B-9720-D8EB3D10203D}" destId="{327613F1-7FE3-4FC1-ACFC-BC2061C4E697}" srcOrd="0" destOrd="0" presId="urn:microsoft.com/office/officeart/2005/8/layout/process4"/>
    <dgm:cxn modelId="{BD8AC736-EBBE-4A6D-AF18-F80477E7080E}" type="presParOf" srcId="{9D1D341C-4174-4BF5-9F2F-D5C85D1DCF8F}" destId="{4FFC844F-A70E-43C1-B892-EA854E2529E7}" srcOrd="3" destOrd="0" presId="urn:microsoft.com/office/officeart/2005/8/layout/process4"/>
    <dgm:cxn modelId="{11BC163A-D3B7-41B9-B6C3-72EE089AEBA6}" type="presParOf" srcId="{9D1D341C-4174-4BF5-9F2F-D5C85D1DCF8F}" destId="{26D69025-101E-4F59-8D31-6443F401621B}" srcOrd="4" destOrd="0" presId="urn:microsoft.com/office/officeart/2005/8/layout/process4"/>
    <dgm:cxn modelId="{67B8B7A1-2BA9-4F31-AEDB-408FF98BED86}" type="presParOf" srcId="{26D69025-101E-4F59-8D31-6443F401621B}" destId="{08D03DB8-3658-42F7-AF56-99F085C7F413}"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9989F9FB-09A4-49B1-BA99-28E3B9F6E922}" type="doc">
      <dgm:prSet loTypeId="urn:microsoft.com/office/officeart/2005/8/layout/process4" loCatId="list" qsTypeId="urn:microsoft.com/office/officeart/2005/8/quickstyle/simple1" qsCatId="simple" csTypeId="urn:microsoft.com/office/officeart/2005/8/colors/accent1_2" csCatId="accent1" phldr="1"/>
      <dgm:spPr/>
      <dgm:t>
        <a:bodyPr/>
        <a:lstStyle/>
        <a:p>
          <a:endParaRPr lang="es-ES"/>
        </a:p>
      </dgm:t>
    </dgm:pt>
    <dgm:pt modelId="{F54266B0-1E32-48E5-AFFF-6DF69C506916}">
      <dgm:prSet phldrT="[Texto]"/>
      <dgm:spPr>
        <a:noFill/>
        <a:ln>
          <a:noFill/>
        </a:ln>
      </dgm:spPr>
      <dgm:t>
        <a:bodyPr/>
        <a:lstStyle/>
        <a:p>
          <a:endParaRPr lang="es-US" dirty="0"/>
        </a:p>
        <a:p>
          <a:endParaRPr lang="es-ES" dirty="0"/>
        </a:p>
      </dgm:t>
    </dgm:pt>
    <dgm:pt modelId="{C6F3D922-9E47-4CFA-BCD4-2317D46ED138}" type="parTrans" cxnId="{C0B326F7-6D62-43A4-9FC7-79ED658059D0}">
      <dgm:prSet/>
      <dgm:spPr/>
      <dgm:t>
        <a:bodyPr/>
        <a:lstStyle/>
        <a:p>
          <a:endParaRPr lang="es-ES"/>
        </a:p>
      </dgm:t>
    </dgm:pt>
    <dgm:pt modelId="{915B084C-0A19-41FD-B1AC-F14CC353D079}" type="sibTrans" cxnId="{C0B326F7-6D62-43A4-9FC7-79ED658059D0}">
      <dgm:prSet/>
      <dgm:spPr/>
      <dgm:t>
        <a:bodyPr/>
        <a:lstStyle/>
        <a:p>
          <a:endParaRPr lang="es-ES"/>
        </a:p>
      </dgm:t>
    </dgm:pt>
    <dgm:pt modelId="{C1108EF3-6A74-434A-8B65-81AC4C65C2A8}">
      <dgm:prSet custT="1"/>
      <dgm:spPr>
        <a:solidFill>
          <a:schemeClr val="accent2">
            <a:lumMod val="40000"/>
            <a:lumOff val="60000"/>
          </a:schemeClr>
        </a:solidFill>
        <a:ln w="57150">
          <a:solidFill>
            <a:schemeClr val="tx1"/>
          </a:solidFill>
        </a:ln>
      </dgm:spPr>
      <dgm:t>
        <a:bodyPr/>
        <a:lstStyle/>
        <a:p>
          <a:pPr algn="ctr">
            <a:lnSpc>
              <a:spcPct val="150000"/>
            </a:lnSpc>
          </a:pPr>
          <a:r>
            <a:rPr lang="es-ES_tradnl" sz="1800" dirty="0">
              <a:solidFill>
                <a:schemeClr val="tx1"/>
              </a:solidFill>
              <a:latin typeface="Arial" panose="020B0604020202020204" pitchFamily="34" charset="0"/>
              <a:cs typeface="Arial" panose="020B0604020202020204" pitchFamily="34" charset="0"/>
            </a:rPr>
            <a:t> </a:t>
          </a:r>
          <a:r>
            <a:rPr lang="es-ES_tradnl" sz="1800" b="1" dirty="0">
              <a:solidFill>
                <a:schemeClr val="tx1"/>
              </a:solidFill>
              <a:latin typeface="Arial" panose="020B0604020202020204" pitchFamily="34" charset="0"/>
              <a:cs typeface="Arial" panose="020B0604020202020204" pitchFamily="34" charset="0"/>
            </a:rPr>
            <a:t>Manifestación, el desarrollo y la transformación  </a:t>
          </a:r>
          <a:r>
            <a:rPr lang="es-ES_tradnl" sz="1800" dirty="0">
              <a:solidFill>
                <a:schemeClr val="tx1"/>
              </a:solidFill>
              <a:latin typeface="Arial" panose="020B0604020202020204" pitchFamily="34" charset="0"/>
              <a:cs typeface="Arial" panose="020B0604020202020204" pitchFamily="34" charset="0"/>
            </a:rPr>
            <a:t>de los </a:t>
          </a:r>
          <a:r>
            <a:rPr lang="es-ES_tradnl" sz="1800" b="1" dirty="0">
              <a:solidFill>
                <a:schemeClr val="tx1"/>
              </a:solidFill>
              <a:latin typeface="Arial" panose="020B0604020202020204" pitchFamily="34" charset="0"/>
              <a:cs typeface="Arial" panose="020B0604020202020204" pitchFamily="34" charset="0"/>
            </a:rPr>
            <a:t>aspectos psicológicos </a:t>
          </a:r>
          <a:r>
            <a:rPr lang="es-ES_tradnl" sz="1800" dirty="0">
              <a:solidFill>
                <a:schemeClr val="tx1"/>
              </a:solidFill>
              <a:latin typeface="Arial" panose="020B0604020202020204" pitchFamily="34" charset="0"/>
              <a:cs typeface="Arial" panose="020B0604020202020204" pitchFamily="34" charset="0"/>
            </a:rPr>
            <a:t>que en respuesta a las exigencias de los deportes en cuestión, se materializan en las </a:t>
          </a:r>
          <a:r>
            <a:rPr lang="es-ES_tradnl" sz="1800" b="1" dirty="0">
              <a:solidFill>
                <a:schemeClr val="tx1"/>
              </a:solidFill>
              <a:latin typeface="Arial" panose="020B0604020202020204" pitchFamily="34" charset="0"/>
              <a:cs typeface="Arial" panose="020B0604020202020204" pitchFamily="34" charset="0"/>
            </a:rPr>
            <a:t>condiciones del proceso de entrenamiento y competencia de los deportistas</a:t>
          </a:r>
          <a:r>
            <a:rPr lang="es-ES_tradnl" sz="1800" dirty="0">
              <a:solidFill>
                <a:schemeClr val="tx1"/>
              </a:solidFill>
              <a:latin typeface="Arial" panose="020B0604020202020204" pitchFamily="34" charset="0"/>
              <a:cs typeface="Arial" panose="020B0604020202020204" pitchFamily="34" charset="0"/>
            </a:rPr>
            <a:t>. </a:t>
          </a:r>
        </a:p>
        <a:p>
          <a:pPr algn="just">
            <a:lnSpc>
              <a:spcPct val="100000"/>
            </a:lnSpc>
          </a:pPr>
          <a:r>
            <a:rPr lang="es-ES_tradnl" sz="1800" dirty="0">
              <a:solidFill>
                <a:schemeClr val="tx1"/>
              </a:solidFill>
              <a:latin typeface="Arial" panose="020B0604020202020204" pitchFamily="34" charset="0"/>
              <a:cs typeface="Arial" panose="020B0604020202020204" pitchFamily="34" charset="0"/>
            </a:rPr>
            <a:t>Por tanto, estudia el </a:t>
          </a:r>
          <a:r>
            <a:rPr lang="es-ES_tradnl" sz="1800" b="1" dirty="0">
              <a:solidFill>
                <a:schemeClr val="tx1"/>
              </a:solidFill>
              <a:latin typeface="Arial" panose="020B0604020202020204" pitchFamily="34" charset="0"/>
              <a:cs typeface="Arial" panose="020B0604020202020204" pitchFamily="34" charset="0"/>
            </a:rPr>
            <a:t>comportamiento de los atletas,</a:t>
          </a:r>
          <a:r>
            <a:rPr lang="es-ES_tradnl" sz="1800" dirty="0">
              <a:solidFill>
                <a:schemeClr val="tx1"/>
              </a:solidFill>
              <a:latin typeface="Arial" panose="020B0604020202020204" pitchFamily="34" charset="0"/>
              <a:cs typeface="Arial" panose="020B0604020202020204" pitchFamily="34" charset="0"/>
            </a:rPr>
            <a:t> sin olvidar que al mismo tiempo hay que tomar en consideración  el de los </a:t>
          </a:r>
          <a:r>
            <a:rPr lang="es-ES_tradnl" sz="1800" b="1" dirty="0">
              <a:solidFill>
                <a:schemeClr val="tx1"/>
              </a:solidFill>
              <a:latin typeface="Arial" panose="020B0604020202020204" pitchFamily="34" charset="0"/>
              <a:cs typeface="Arial" panose="020B0604020202020204" pitchFamily="34" charset="0"/>
            </a:rPr>
            <a:t>entrenadores, árbitros y jueces, directivos y padres</a:t>
          </a:r>
          <a:r>
            <a:rPr lang="es-ES_tradnl" sz="1800" dirty="0">
              <a:solidFill>
                <a:schemeClr val="tx1"/>
              </a:solidFill>
              <a:latin typeface="Arial" panose="020B0604020202020204" pitchFamily="34" charset="0"/>
              <a:cs typeface="Arial" panose="020B0604020202020204" pitchFamily="34" charset="0"/>
            </a:rPr>
            <a:t>, pues estos forman parte de los  múltiples factores influyentes en los pensamientos, las vivencias y la conducta de los deportistas. </a:t>
          </a:r>
          <a:endParaRPr lang="es-ES" sz="1800" dirty="0">
            <a:solidFill>
              <a:schemeClr val="tx1"/>
            </a:solidFill>
            <a:latin typeface="Arial" panose="020B0604020202020204" pitchFamily="34" charset="0"/>
            <a:cs typeface="Arial" panose="020B0604020202020204" pitchFamily="34" charset="0"/>
          </a:endParaRPr>
        </a:p>
      </dgm:t>
    </dgm:pt>
    <dgm:pt modelId="{07724B0C-05E5-4AC9-8529-53EF3E8CDE85}" type="parTrans" cxnId="{B986D333-56CC-4DEC-95F8-4BF121D84409}">
      <dgm:prSet/>
      <dgm:spPr/>
      <dgm:t>
        <a:bodyPr/>
        <a:lstStyle/>
        <a:p>
          <a:endParaRPr lang="es-ES"/>
        </a:p>
      </dgm:t>
    </dgm:pt>
    <dgm:pt modelId="{F55A2004-A273-4FDF-93C2-19E6F025DD2D}" type="sibTrans" cxnId="{B986D333-56CC-4DEC-95F8-4BF121D84409}">
      <dgm:prSet/>
      <dgm:spPr/>
      <dgm:t>
        <a:bodyPr/>
        <a:lstStyle/>
        <a:p>
          <a:endParaRPr lang="es-ES"/>
        </a:p>
      </dgm:t>
    </dgm:pt>
    <dgm:pt modelId="{1BBA6CD8-1726-4FC3-AF19-89606057B2E9}">
      <dgm:prSet custT="1"/>
      <dgm:spPr>
        <a:solidFill>
          <a:schemeClr val="accent2">
            <a:lumMod val="40000"/>
            <a:lumOff val="60000"/>
          </a:schemeClr>
        </a:solidFill>
        <a:ln w="57150">
          <a:solidFill>
            <a:schemeClr val="tx1"/>
          </a:solidFill>
        </a:ln>
      </dgm:spPr>
      <dgm:t>
        <a:bodyPr/>
        <a:lstStyle/>
        <a:p>
          <a:pPr algn="just">
            <a:lnSpc>
              <a:spcPct val="150000"/>
            </a:lnSpc>
          </a:pPr>
          <a:r>
            <a:rPr lang="es-ES_tradnl" sz="2000" dirty="0">
              <a:solidFill>
                <a:schemeClr val="tx1"/>
              </a:solidFill>
              <a:latin typeface="Arial" panose="020B0604020202020204" pitchFamily="34" charset="0"/>
              <a:cs typeface="Arial" panose="020B0604020202020204" pitchFamily="34" charset="0"/>
            </a:rPr>
            <a:t>La Psicología del Deporte centra su atención en aquellos aspectos que influyen  en la </a:t>
          </a:r>
          <a:r>
            <a:rPr lang="es-ES_tradnl" sz="2000" b="1" dirty="0">
              <a:solidFill>
                <a:schemeClr val="tx1"/>
              </a:solidFill>
              <a:latin typeface="Arial" panose="020B0604020202020204" pitchFamily="34" charset="0"/>
              <a:cs typeface="Arial" panose="020B0604020202020204" pitchFamily="34" charset="0"/>
            </a:rPr>
            <a:t>preparación y en el rendimiento deportivo</a:t>
          </a:r>
          <a:r>
            <a:rPr lang="es-ES_tradnl" sz="2000" dirty="0">
              <a:solidFill>
                <a:schemeClr val="tx1"/>
              </a:solidFill>
              <a:latin typeface="Arial" panose="020B0604020202020204" pitchFamily="34" charset="0"/>
              <a:cs typeface="Arial" panose="020B0604020202020204" pitchFamily="34" charset="0"/>
            </a:rPr>
            <a:t>, así como en los </a:t>
          </a:r>
          <a:r>
            <a:rPr lang="es-ES_tradnl" sz="2000" b="1" dirty="0">
              <a:solidFill>
                <a:schemeClr val="tx1"/>
              </a:solidFill>
              <a:latin typeface="Arial" panose="020B0604020202020204" pitchFamily="34" charset="0"/>
              <a:cs typeface="Arial" panose="020B0604020202020204" pitchFamily="34" charset="0"/>
            </a:rPr>
            <a:t>efectos psicológicos </a:t>
          </a:r>
          <a:r>
            <a:rPr lang="es-ES_tradnl" sz="2000" dirty="0">
              <a:solidFill>
                <a:schemeClr val="tx1"/>
              </a:solidFill>
              <a:latin typeface="Arial" panose="020B0604020202020204" pitchFamily="34" charset="0"/>
              <a:cs typeface="Arial" panose="020B0604020202020204" pitchFamily="34" charset="0"/>
            </a:rPr>
            <a:t>derivados de dicha preparación, producto del proceso de formación y educación de los procesos y cualidades psicológicas implicadas en los conocimientos, hábitos y habilidades de los distintos tipos de </a:t>
          </a:r>
          <a:r>
            <a:rPr lang="es-ES_tradnl" sz="2000" b="1" dirty="0">
              <a:solidFill>
                <a:schemeClr val="tx1"/>
              </a:solidFill>
              <a:latin typeface="Arial" panose="020B0604020202020204" pitchFamily="34" charset="0"/>
              <a:cs typeface="Arial" panose="020B0604020202020204" pitchFamily="34" charset="0"/>
            </a:rPr>
            <a:t>preparación: física, técnica, táctica y teórica; </a:t>
          </a:r>
          <a:r>
            <a:rPr lang="es-ES_tradnl" sz="2000" dirty="0">
              <a:solidFill>
                <a:schemeClr val="tx1"/>
              </a:solidFill>
              <a:latin typeface="Arial" panose="020B0604020202020204" pitchFamily="34" charset="0"/>
              <a:cs typeface="Arial" panose="020B0604020202020204" pitchFamily="34" charset="0"/>
            </a:rPr>
            <a:t>en el ajuste emocional-volitivo; y en los indicadores de carácter social derivados de la actividad  grupal.  </a:t>
          </a:r>
        </a:p>
      </dgm:t>
    </dgm:pt>
    <dgm:pt modelId="{60DFA1C5-384F-46FF-846F-8454EE6903B3}" type="parTrans" cxnId="{38C0C2F2-D24B-4FF5-93FD-8C4BB6B97C82}">
      <dgm:prSet/>
      <dgm:spPr/>
      <dgm:t>
        <a:bodyPr/>
        <a:lstStyle/>
        <a:p>
          <a:endParaRPr lang="es-ES"/>
        </a:p>
      </dgm:t>
    </dgm:pt>
    <dgm:pt modelId="{914E4717-49B7-4137-AE20-F86A95157541}" type="sibTrans" cxnId="{38C0C2F2-D24B-4FF5-93FD-8C4BB6B97C82}">
      <dgm:prSet/>
      <dgm:spPr/>
      <dgm:t>
        <a:bodyPr/>
        <a:lstStyle/>
        <a:p>
          <a:endParaRPr lang="es-ES"/>
        </a:p>
      </dgm:t>
    </dgm:pt>
    <dgm:pt modelId="{9D1D341C-4174-4BF5-9F2F-D5C85D1DCF8F}" type="pres">
      <dgm:prSet presAssocID="{9989F9FB-09A4-49B1-BA99-28E3B9F6E922}" presName="Name0" presStyleCnt="0">
        <dgm:presLayoutVars>
          <dgm:dir/>
          <dgm:animLvl val="lvl"/>
          <dgm:resizeHandles val="exact"/>
        </dgm:presLayoutVars>
      </dgm:prSet>
      <dgm:spPr/>
    </dgm:pt>
    <dgm:pt modelId="{B1834BA5-4497-4F84-BB14-02D50C877763}" type="pres">
      <dgm:prSet presAssocID="{1BBA6CD8-1726-4FC3-AF19-89606057B2E9}" presName="boxAndChildren" presStyleCnt="0"/>
      <dgm:spPr/>
    </dgm:pt>
    <dgm:pt modelId="{F659C939-2490-4E9E-899F-E148B9D59DB0}" type="pres">
      <dgm:prSet presAssocID="{1BBA6CD8-1726-4FC3-AF19-89606057B2E9}" presName="parentTextBox" presStyleLbl="node1" presStyleIdx="0" presStyleCnt="3" custScaleY="569617" custLinFactNeighborX="-91" custLinFactNeighborY="-92717"/>
      <dgm:spPr>
        <a:prstGeom prst="flowChartAlternateProcess">
          <a:avLst/>
        </a:prstGeom>
      </dgm:spPr>
    </dgm:pt>
    <dgm:pt modelId="{90070FBE-DCE4-4271-8256-503EEA28A45E}" type="pres">
      <dgm:prSet presAssocID="{F55A2004-A273-4FDF-93C2-19E6F025DD2D}" presName="sp" presStyleCnt="0"/>
      <dgm:spPr/>
    </dgm:pt>
    <dgm:pt modelId="{7DAE0224-5CF3-410A-8754-A82C5C9BFC48}" type="pres">
      <dgm:prSet presAssocID="{C1108EF3-6A74-434A-8B65-81AC4C65C2A8}" presName="arrowAndChildren" presStyleCnt="0"/>
      <dgm:spPr/>
    </dgm:pt>
    <dgm:pt modelId="{7AB4DBC2-FB77-453C-8F74-AE6B77E99D82}" type="pres">
      <dgm:prSet presAssocID="{C1108EF3-6A74-434A-8B65-81AC4C65C2A8}" presName="parentTextArrow" presStyleLbl="node1" presStyleIdx="1" presStyleCnt="3" custScaleY="391830" custLinFactNeighborX="614" custLinFactNeighborY="-94648"/>
      <dgm:spPr>
        <a:prstGeom prst="flowChartAlternateProcess">
          <a:avLst/>
        </a:prstGeom>
      </dgm:spPr>
    </dgm:pt>
    <dgm:pt modelId="{4FFC844F-A70E-43C1-B892-EA854E2529E7}" type="pres">
      <dgm:prSet presAssocID="{915B084C-0A19-41FD-B1AC-F14CC353D079}" presName="sp" presStyleCnt="0"/>
      <dgm:spPr/>
    </dgm:pt>
    <dgm:pt modelId="{26D69025-101E-4F59-8D31-6443F401621B}" type="pres">
      <dgm:prSet presAssocID="{F54266B0-1E32-48E5-AFFF-6DF69C506916}" presName="arrowAndChildren" presStyleCnt="0"/>
      <dgm:spPr/>
    </dgm:pt>
    <dgm:pt modelId="{08D03DB8-3658-42F7-AF56-99F085C7F413}" type="pres">
      <dgm:prSet presAssocID="{F54266B0-1E32-48E5-AFFF-6DF69C506916}" presName="parentTextArrow" presStyleLbl="node1" presStyleIdx="2" presStyleCnt="3"/>
      <dgm:spPr/>
    </dgm:pt>
  </dgm:ptLst>
  <dgm:cxnLst>
    <dgm:cxn modelId="{017A1332-71DA-4ABB-86C8-0C4AE8138FE2}" type="presOf" srcId="{C1108EF3-6A74-434A-8B65-81AC4C65C2A8}" destId="{7AB4DBC2-FB77-453C-8F74-AE6B77E99D82}" srcOrd="0" destOrd="0" presId="urn:microsoft.com/office/officeart/2005/8/layout/process4"/>
    <dgm:cxn modelId="{B986D333-56CC-4DEC-95F8-4BF121D84409}" srcId="{9989F9FB-09A4-49B1-BA99-28E3B9F6E922}" destId="{C1108EF3-6A74-434A-8B65-81AC4C65C2A8}" srcOrd="1" destOrd="0" parTransId="{07724B0C-05E5-4AC9-8529-53EF3E8CDE85}" sibTransId="{F55A2004-A273-4FDF-93C2-19E6F025DD2D}"/>
    <dgm:cxn modelId="{F5602C8E-2C33-4A04-89BC-7B25BBA45632}" type="presOf" srcId="{1BBA6CD8-1726-4FC3-AF19-89606057B2E9}" destId="{F659C939-2490-4E9E-899F-E148B9D59DB0}" srcOrd="0" destOrd="0" presId="urn:microsoft.com/office/officeart/2005/8/layout/process4"/>
    <dgm:cxn modelId="{8A1AAEE8-6B7A-4827-A116-7EB1E583014E}" type="presOf" srcId="{F54266B0-1E32-48E5-AFFF-6DF69C506916}" destId="{08D03DB8-3658-42F7-AF56-99F085C7F413}" srcOrd="0" destOrd="0" presId="urn:microsoft.com/office/officeart/2005/8/layout/process4"/>
    <dgm:cxn modelId="{38C0C2F2-D24B-4FF5-93FD-8C4BB6B97C82}" srcId="{9989F9FB-09A4-49B1-BA99-28E3B9F6E922}" destId="{1BBA6CD8-1726-4FC3-AF19-89606057B2E9}" srcOrd="2" destOrd="0" parTransId="{60DFA1C5-384F-46FF-846F-8454EE6903B3}" sibTransId="{914E4717-49B7-4137-AE20-F86A95157541}"/>
    <dgm:cxn modelId="{C0B326F7-6D62-43A4-9FC7-79ED658059D0}" srcId="{9989F9FB-09A4-49B1-BA99-28E3B9F6E922}" destId="{F54266B0-1E32-48E5-AFFF-6DF69C506916}" srcOrd="0" destOrd="0" parTransId="{C6F3D922-9E47-4CFA-BCD4-2317D46ED138}" sibTransId="{915B084C-0A19-41FD-B1AC-F14CC353D079}"/>
    <dgm:cxn modelId="{C08A56F9-9B4D-4A8C-84FC-05602FBC3EDA}" type="presOf" srcId="{9989F9FB-09A4-49B1-BA99-28E3B9F6E922}" destId="{9D1D341C-4174-4BF5-9F2F-D5C85D1DCF8F}" srcOrd="0" destOrd="0" presId="urn:microsoft.com/office/officeart/2005/8/layout/process4"/>
    <dgm:cxn modelId="{69FCE84B-9B3B-48F8-BE84-6C019E778A54}" type="presParOf" srcId="{9D1D341C-4174-4BF5-9F2F-D5C85D1DCF8F}" destId="{B1834BA5-4497-4F84-BB14-02D50C877763}" srcOrd="0" destOrd="0" presId="urn:microsoft.com/office/officeart/2005/8/layout/process4"/>
    <dgm:cxn modelId="{59AD9EF1-033C-4463-836E-AEB7B277FB04}" type="presParOf" srcId="{B1834BA5-4497-4F84-BB14-02D50C877763}" destId="{F659C939-2490-4E9E-899F-E148B9D59DB0}" srcOrd="0" destOrd="0" presId="urn:microsoft.com/office/officeart/2005/8/layout/process4"/>
    <dgm:cxn modelId="{0BFC3F35-0642-4EEA-B7E8-3F74B5AC4F1A}" type="presParOf" srcId="{9D1D341C-4174-4BF5-9F2F-D5C85D1DCF8F}" destId="{90070FBE-DCE4-4271-8256-503EEA28A45E}" srcOrd="1" destOrd="0" presId="urn:microsoft.com/office/officeart/2005/8/layout/process4"/>
    <dgm:cxn modelId="{9026DD04-64DE-4E04-B452-7549470150D8}" type="presParOf" srcId="{9D1D341C-4174-4BF5-9F2F-D5C85D1DCF8F}" destId="{7DAE0224-5CF3-410A-8754-A82C5C9BFC48}" srcOrd="2" destOrd="0" presId="urn:microsoft.com/office/officeart/2005/8/layout/process4"/>
    <dgm:cxn modelId="{D34BB538-91A3-4096-A44B-2090983F7DAD}" type="presParOf" srcId="{7DAE0224-5CF3-410A-8754-A82C5C9BFC48}" destId="{7AB4DBC2-FB77-453C-8F74-AE6B77E99D82}" srcOrd="0" destOrd="0" presId="urn:microsoft.com/office/officeart/2005/8/layout/process4"/>
    <dgm:cxn modelId="{BD8AC736-EBBE-4A6D-AF18-F80477E7080E}" type="presParOf" srcId="{9D1D341C-4174-4BF5-9F2F-D5C85D1DCF8F}" destId="{4FFC844F-A70E-43C1-B892-EA854E2529E7}" srcOrd="3" destOrd="0" presId="urn:microsoft.com/office/officeart/2005/8/layout/process4"/>
    <dgm:cxn modelId="{11BC163A-D3B7-41B9-B6C3-72EE089AEBA6}" type="presParOf" srcId="{9D1D341C-4174-4BF5-9F2F-D5C85D1DCF8F}" destId="{26D69025-101E-4F59-8D31-6443F401621B}" srcOrd="4" destOrd="0" presId="urn:microsoft.com/office/officeart/2005/8/layout/process4"/>
    <dgm:cxn modelId="{67B8B7A1-2BA9-4F31-AEDB-408FF98BED86}" type="presParOf" srcId="{26D69025-101E-4F59-8D31-6443F401621B}" destId="{08D03DB8-3658-42F7-AF56-99F085C7F413}"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9989F9FB-09A4-49B1-BA99-28E3B9F6E922}" type="doc">
      <dgm:prSet loTypeId="urn:microsoft.com/office/officeart/2005/8/layout/process4" loCatId="list" qsTypeId="urn:microsoft.com/office/officeart/2005/8/quickstyle/simple1" qsCatId="simple" csTypeId="urn:microsoft.com/office/officeart/2005/8/colors/accent1_2" csCatId="accent1" phldr="1"/>
      <dgm:spPr/>
      <dgm:t>
        <a:bodyPr/>
        <a:lstStyle/>
        <a:p>
          <a:endParaRPr lang="es-ES"/>
        </a:p>
      </dgm:t>
    </dgm:pt>
    <dgm:pt modelId="{F54266B0-1E32-48E5-AFFF-6DF69C506916}">
      <dgm:prSet phldrT="[Texto]"/>
      <dgm:spPr>
        <a:noFill/>
        <a:ln>
          <a:noFill/>
        </a:ln>
      </dgm:spPr>
      <dgm:t>
        <a:bodyPr/>
        <a:lstStyle/>
        <a:p>
          <a:endParaRPr lang="es-US" dirty="0"/>
        </a:p>
        <a:p>
          <a:endParaRPr lang="es-ES" dirty="0"/>
        </a:p>
      </dgm:t>
    </dgm:pt>
    <dgm:pt modelId="{C6F3D922-9E47-4CFA-BCD4-2317D46ED138}" type="parTrans" cxnId="{C0B326F7-6D62-43A4-9FC7-79ED658059D0}">
      <dgm:prSet/>
      <dgm:spPr/>
      <dgm:t>
        <a:bodyPr/>
        <a:lstStyle/>
        <a:p>
          <a:endParaRPr lang="es-ES"/>
        </a:p>
      </dgm:t>
    </dgm:pt>
    <dgm:pt modelId="{915B084C-0A19-41FD-B1AC-F14CC353D079}" type="sibTrans" cxnId="{C0B326F7-6D62-43A4-9FC7-79ED658059D0}">
      <dgm:prSet/>
      <dgm:spPr/>
      <dgm:t>
        <a:bodyPr/>
        <a:lstStyle/>
        <a:p>
          <a:endParaRPr lang="es-ES"/>
        </a:p>
      </dgm:t>
    </dgm:pt>
    <dgm:pt modelId="{05532DBF-FBEA-47CE-8E51-834568CD6A1F}">
      <dgm:prSet custT="1"/>
      <dgm:spPr>
        <a:solidFill>
          <a:schemeClr val="accent2">
            <a:lumMod val="40000"/>
            <a:lumOff val="60000"/>
          </a:schemeClr>
        </a:solidFill>
        <a:ln w="57150">
          <a:solidFill>
            <a:schemeClr val="tx1"/>
          </a:solidFill>
        </a:ln>
      </dgm:spPr>
      <dgm:t>
        <a:bodyPr/>
        <a:lstStyle/>
        <a:p>
          <a:pPr algn="just"/>
          <a:r>
            <a:rPr lang="es-ES_tradnl" sz="1200" dirty="0">
              <a:solidFill>
                <a:schemeClr val="tx1"/>
              </a:solidFill>
            </a:rPr>
            <a:t> </a:t>
          </a:r>
        </a:p>
        <a:p>
          <a:pPr algn="just"/>
          <a:r>
            <a:rPr lang="es-ES_tradnl" sz="2000" dirty="0">
              <a:solidFill>
                <a:schemeClr val="tx1"/>
              </a:solidFill>
              <a:latin typeface="Arial" panose="020B0604020202020204" pitchFamily="34" charset="0"/>
              <a:cs typeface="Arial" panose="020B0604020202020204" pitchFamily="34" charset="0"/>
            </a:rPr>
            <a:t>- Búsqueda y perfeccionamiento de una metodología para el control y la dirección de los procesos de entrenamiento y de competencia partiendo siempre del análisis psicológico de cada tipo de deporte</a:t>
          </a:r>
        </a:p>
        <a:p>
          <a:pPr algn="just"/>
          <a:r>
            <a:rPr lang="es-ES_tradnl" sz="2000" dirty="0">
              <a:solidFill>
                <a:schemeClr val="tx1"/>
              </a:solidFill>
              <a:latin typeface="Arial" panose="020B0604020202020204" pitchFamily="34" charset="0"/>
              <a:cs typeface="Arial" panose="020B0604020202020204" pitchFamily="34" charset="0"/>
            </a:rPr>
            <a:t>- Estudios específicos de las particularidades psicológicas de los atletas y de los equipos deportivos para caracterizarlos </a:t>
          </a:r>
        </a:p>
        <a:p>
          <a:pPr algn="just"/>
          <a:r>
            <a:rPr lang="es-ES_tradnl" sz="2000" dirty="0">
              <a:solidFill>
                <a:schemeClr val="tx1"/>
              </a:solidFill>
              <a:latin typeface="Arial" panose="020B0604020202020204" pitchFamily="34" charset="0"/>
              <a:cs typeface="Arial" panose="020B0604020202020204" pitchFamily="34" charset="0"/>
            </a:rPr>
            <a:t>- Superación científico-metodológica a los colectivos técnicos de los diferentes deportes,</a:t>
          </a:r>
        </a:p>
        <a:p>
          <a:pPr algn="just"/>
          <a:r>
            <a:rPr lang="es-ES_tradnl" sz="2000" dirty="0">
              <a:solidFill>
                <a:schemeClr val="tx1"/>
              </a:solidFill>
              <a:latin typeface="Arial" panose="020B0604020202020204" pitchFamily="34" charset="0"/>
              <a:cs typeface="Arial" panose="020B0604020202020204" pitchFamily="34" charset="0"/>
            </a:rPr>
            <a:t>- Planificación de los planes de entrenamiento</a:t>
          </a:r>
        </a:p>
        <a:p>
          <a:pPr algn="just"/>
          <a:r>
            <a:rPr lang="es-ES_tradnl" sz="2000" dirty="0">
              <a:solidFill>
                <a:schemeClr val="tx1"/>
              </a:solidFill>
              <a:latin typeface="Arial" panose="020B0604020202020204" pitchFamily="34" charset="0"/>
              <a:cs typeface="Arial" panose="020B0604020202020204" pitchFamily="34" charset="0"/>
            </a:rPr>
            <a:t>- Entrenamientos psicológicos con los deportistas sobre la asimilación de habilidades o destrezas psicológicas</a:t>
          </a:r>
        </a:p>
        <a:p>
          <a:pPr algn="just"/>
          <a:endParaRPr lang="es-ES" sz="1800" dirty="0">
            <a:solidFill>
              <a:schemeClr val="tx1"/>
            </a:solidFill>
            <a:latin typeface="Arial" panose="020B0604020202020204" pitchFamily="34" charset="0"/>
            <a:cs typeface="Arial" panose="020B0604020202020204" pitchFamily="34" charset="0"/>
          </a:endParaRPr>
        </a:p>
      </dgm:t>
    </dgm:pt>
    <dgm:pt modelId="{6376DD26-2FFE-4D28-816C-FC6E2E54DA4B}" type="parTrans" cxnId="{8953C5AF-226F-4584-B1B9-82DE2310673F}">
      <dgm:prSet/>
      <dgm:spPr/>
      <dgm:t>
        <a:bodyPr/>
        <a:lstStyle/>
        <a:p>
          <a:endParaRPr lang="es-ES"/>
        </a:p>
      </dgm:t>
    </dgm:pt>
    <dgm:pt modelId="{51D5C1E5-853F-42C7-80CA-DB8C654C085E}" type="sibTrans" cxnId="{8953C5AF-226F-4584-B1B9-82DE2310673F}">
      <dgm:prSet/>
      <dgm:spPr/>
      <dgm:t>
        <a:bodyPr/>
        <a:lstStyle/>
        <a:p>
          <a:endParaRPr lang="es-ES"/>
        </a:p>
      </dgm:t>
    </dgm:pt>
    <dgm:pt modelId="{17091B90-4DF2-4FE2-952E-ABD5A0B254B5}">
      <dgm:prSet custT="1"/>
      <dgm:spPr>
        <a:solidFill>
          <a:schemeClr val="accent2">
            <a:lumMod val="40000"/>
            <a:lumOff val="60000"/>
          </a:schemeClr>
        </a:solidFill>
        <a:ln w="57150">
          <a:solidFill>
            <a:schemeClr val="tx1"/>
          </a:solidFill>
        </a:ln>
      </dgm:spPr>
      <dgm:t>
        <a:bodyPr/>
        <a:lstStyle/>
        <a:p>
          <a:pPr algn="ctr"/>
          <a:r>
            <a:rPr lang="es-ES_tradnl" sz="1600" dirty="0">
              <a:solidFill>
                <a:schemeClr val="tx1"/>
              </a:solidFill>
              <a:latin typeface="Arial" panose="020B0604020202020204" pitchFamily="34" charset="0"/>
              <a:cs typeface="Arial" panose="020B0604020202020204" pitchFamily="34" charset="0"/>
            </a:rPr>
            <a:t> </a:t>
          </a:r>
        </a:p>
        <a:p>
          <a:pPr algn="just"/>
          <a:endParaRPr lang="es-ES_tradnl" sz="1600" dirty="0">
            <a:solidFill>
              <a:schemeClr val="tx1"/>
            </a:solidFill>
            <a:latin typeface="Arial" panose="020B0604020202020204" pitchFamily="34" charset="0"/>
            <a:cs typeface="Arial" panose="020B0604020202020204" pitchFamily="34" charset="0"/>
          </a:endParaRPr>
        </a:p>
        <a:p>
          <a:pPr algn="just"/>
          <a:r>
            <a:rPr lang="es-ES_tradnl" sz="1800" b="1" dirty="0">
              <a:solidFill>
                <a:schemeClr val="tx1"/>
              </a:solidFill>
              <a:latin typeface="Arial" panose="020B0604020202020204" pitchFamily="34" charset="0"/>
              <a:cs typeface="Arial" panose="020B0604020202020204" pitchFamily="34" charset="0"/>
            </a:rPr>
            <a:t>La mayoría de los deportistas y equipos, pensando en las diferentes categorías desde las infantiles hasta las juveniles y de mayores, no disponen de un especialista en psicología deportiva, entonces los entrenadores requieren de una superación sistemática y actualizada en los contenidos de esta rama, los que le resultan imprescindibles para garantizar un proceso de intervención pedagógica de más calidad, sin que esto signifique hacer roles de psicólogos. </a:t>
          </a:r>
        </a:p>
        <a:p>
          <a:pPr algn="just"/>
          <a:endParaRPr lang="es-ES_tradnl" sz="1800" b="1" dirty="0">
            <a:solidFill>
              <a:schemeClr val="tx1"/>
            </a:solidFill>
            <a:latin typeface="Arial" panose="020B0604020202020204" pitchFamily="34" charset="0"/>
            <a:cs typeface="Arial" panose="020B0604020202020204" pitchFamily="34" charset="0"/>
          </a:endParaRPr>
        </a:p>
        <a:p>
          <a:pPr algn="ctr"/>
          <a:endParaRPr lang="es-ES" sz="1000" dirty="0">
            <a:solidFill>
              <a:schemeClr val="tx1"/>
            </a:solidFill>
          </a:endParaRPr>
        </a:p>
      </dgm:t>
    </dgm:pt>
    <dgm:pt modelId="{C52364A9-FF83-46BA-AE88-DD0234C2C930}" type="parTrans" cxnId="{DF5B2BC5-B6FB-446F-8067-22A8D1C7FA7F}">
      <dgm:prSet/>
      <dgm:spPr/>
      <dgm:t>
        <a:bodyPr/>
        <a:lstStyle/>
        <a:p>
          <a:endParaRPr lang="es-ES"/>
        </a:p>
      </dgm:t>
    </dgm:pt>
    <dgm:pt modelId="{173C325F-EB18-48E6-86F0-48DCC58EEF0C}" type="sibTrans" cxnId="{DF5B2BC5-B6FB-446F-8067-22A8D1C7FA7F}">
      <dgm:prSet/>
      <dgm:spPr/>
      <dgm:t>
        <a:bodyPr/>
        <a:lstStyle/>
        <a:p>
          <a:endParaRPr lang="es-ES"/>
        </a:p>
      </dgm:t>
    </dgm:pt>
    <dgm:pt modelId="{9D1D341C-4174-4BF5-9F2F-D5C85D1DCF8F}" type="pres">
      <dgm:prSet presAssocID="{9989F9FB-09A4-49B1-BA99-28E3B9F6E922}" presName="Name0" presStyleCnt="0">
        <dgm:presLayoutVars>
          <dgm:dir/>
          <dgm:animLvl val="lvl"/>
          <dgm:resizeHandles val="exact"/>
        </dgm:presLayoutVars>
      </dgm:prSet>
      <dgm:spPr/>
    </dgm:pt>
    <dgm:pt modelId="{5DA0C648-64CD-4AC1-A92D-9AE1F9509E75}" type="pres">
      <dgm:prSet presAssocID="{17091B90-4DF2-4FE2-952E-ABD5A0B254B5}" presName="boxAndChildren" presStyleCnt="0"/>
      <dgm:spPr/>
    </dgm:pt>
    <dgm:pt modelId="{E2148F04-07F8-44DF-97C1-73EB61B40092}" type="pres">
      <dgm:prSet presAssocID="{17091B90-4DF2-4FE2-952E-ABD5A0B254B5}" presName="parentTextBox" presStyleLbl="node1" presStyleIdx="0" presStyleCnt="3" custScaleX="97303" custScaleY="336421" custLinFactNeighborX="-88" custLinFactNeighborY="-50575"/>
      <dgm:spPr>
        <a:prstGeom prst="flowChartAlternateProcess">
          <a:avLst/>
        </a:prstGeom>
      </dgm:spPr>
    </dgm:pt>
    <dgm:pt modelId="{AD279736-0459-4B14-A94E-B9C78F530D31}" type="pres">
      <dgm:prSet presAssocID="{51D5C1E5-853F-42C7-80CA-DB8C654C085E}" presName="sp" presStyleCnt="0"/>
      <dgm:spPr/>
    </dgm:pt>
    <dgm:pt modelId="{27A64312-D42B-4D7C-893A-7A35B259FF28}" type="pres">
      <dgm:prSet presAssocID="{05532DBF-FBEA-47CE-8E51-834568CD6A1F}" presName="arrowAndChildren" presStyleCnt="0"/>
      <dgm:spPr/>
    </dgm:pt>
    <dgm:pt modelId="{C9A511B3-D70A-4BCA-8FD9-0CE935D87A3D}" type="pres">
      <dgm:prSet presAssocID="{05532DBF-FBEA-47CE-8E51-834568CD6A1F}" presName="parentTextArrow" presStyleLbl="node1" presStyleIdx="1" presStyleCnt="3" custScaleY="393331" custLinFactNeighborX="-175" custLinFactNeighborY="-94648"/>
      <dgm:spPr>
        <a:prstGeom prst="flowChartAlternateProcess">
          <a:avLst/>
        </a:prstGeom>
      </dgm:spPr>
    </dgm:pt>
    <dgm:pt modelId="{4FFC844F-A70E-43C1-B892-EA854E2529E7}" type="pres">
      <dgm:prSet presAssocID="{915B084C-0A19-41FD-B1AC-F14CC353D079}" presName="sp" presStyleCnt="0"/>
      <dgm:spPr/>
    </dgm:pt>
    <dgm:pt modelId="{26D69025-101E-4F59-8D31-6443F401621B}" type="pres">
      <dgm:prSet presAssocID="{F54266B0-1E32-48E5-AFFF-6DF69C506916}" presName="arrowAndChildren" presStyleCnt="0"/>
      <dgm:spPr/>
    </dgm:pt>
    <dgm:pt modelId="{08D03DB8-3658-42F7-AF56-99F085C7F413}" type="pres">
      <dgm:prSet presAssocID="{F54266B0-1E32-48E5-AFFF-6DF69C506916}" presName="parentTextArrow" presStyleLbl="node1" presStyleIdx="2" presStyleCnt="3" custLinFactNeighborX="272" custLinFactNeighborY="-1325"/>
      <dgm:spPr/>
    </dgm:pt>
  </dgm:ptLst>
  <dgm:cxnLst>
    <dgm:cxn modelId="{5FC7525C-EF6D-4AA4-BC40-82378CA74084}" type="presOf" srcId="{17091B90-4DF2-4FE2-952E-ABD5A0B254B5}" destId="{E2148F04-07F8-44DF-97C1-73EB61B40092}" srcOrd="0" destOrd="0" presId="urn:microsoft.com/office/officeart/2005/8/layout/process4"/>
    <dgm:cxn modelId="{0981C868-4B2B-4C03-BFD9-8B5164F2512B}" type="presOf" srcId="{05532DBF-FBEA-47CE-8E51-834568CD6A1F}" destId="{C9A511B3-D70A-4BCA-8FD9-0CE935D87A3D}" srcOrd="0" destOrd="0" presId="urn:microsoft.com/office/officeart/2005/8/layout/process4"/>
    <dgm:cxn modelId="{8953C5AF-226F-4584-B1B9-82DE2310673F}" srcId="{9989F9FB-09A4-49B1-BA99-28E3B9F6E922}" destId="{05532DBF-FBEA-47CE-8E51-834568CD6A1F}" srcOrd="1" destOrd="0" parTransId="{6376DD26-2FFE-4D28-816C-FC6E2E54DA4B}" sibTransId="{51D5C1E5-853F-42C7-80CA-DB8C654C085E}"/>
    <dgm:cxn modelId="{DF5B2BC5-B6FB-446F-8067-22A8D1C7FA7F}" srcId="{9989F9FB-09A4-49B1-BA99-28E3B9F6E922}" destId="{17091B90-4DF2-4FE2-952E-ABD5A0B254B5}" srcOrd="2" destOrd="0" parTransId="{C52364A9-FF83-46BA-AE88-DD0234C2C930}" sibTransId="{173C325F-EB18-48E6-86F0-48DCC58EEF0C}"/>
    <dgm:cxn modelId="{8A1AAEE8-6B7A-4827-A116-7EB1E583014E}" type="presOf" srcId="{F54266B0-1E32-48E5-AFFF-6DF69C506916}" destId="{08D03DB8-3658-42F7-AF56-99F085C7F413}" srcOrd="0" destOrd="0" presId="urn:microsoft.com/office/officeart/2005/8/layout/process4"/>
    <dgm:cxn modelId="{C0B326F7-6D62-43A4-9FC7-79ED658059D0}" srcId="{9989F9FB-09A4-49B1-BA99-28E3B9F6E922}" destId="{F54266B0-1E32-48E5-AFFF-6DF69C506916}" srcOrd="0" destOrd="0" parTransId="{C6F3D922-9E47-4CFA-BCD4-2317D46ED138}" sibTransId="{915B084C-0A19-41FD-B1AC-F14CC353D079}"/>
    <dgm:cxn modelId="{C08A56F9-9B4D-4A8C-84FC-05602FBC3EDA}" type="presOf" srcId="{9989F9FB-09A4-49B1-BA99-28E3B9F6E922}" destId="{9D1D341C-4174-4BF5-9F2F-D5C85D1DCF8F}" srcOrd="0" destOrd="0" presId="urn:microsoft.com/office/officeart/2005/8/layout/process4"/>
    <dgm:cxn modelId="{B8FE1A07-25F9-4FAE-8AE8-00F14A81E30E}" type="presParOf" srcId="{9D1D341C-4174-4BF5-9F2F-D5C85D1DCF8F}" destId="{5DA0C648-64CD-4AC1-A92D-9AE1F9509E75}" srcOrd="0" destOrd="0" presId="urn:microsoft.com/office/officeart/2005/8/layout/process4"/>
    <dgm:cxn modelId="{FC3702F4-4AAE-4CD7-8B70-A841F1EF16A3}" type="presParOf" srcId="{5DA0C648-64CD-4AC1-A92D-9AE1F9509E75}" destId="{E2148F04-07F8-44DF-97C1-73EB61B40092}" srcOrd="0" destOrd="0" presId="urn:microsoft.com/office/officeart/2005/8/layout/process4"/>
    <dgm:cxn modelId="{CB4F0C85-3284-47E5-B5AB-0F06B6F1D04E}" type="presParOf" srcId="{9D1D341C-4174-4BF5-9F2F-D5C85D1DCF8F}" destId="{AD279736-0459-4B14-A94E-B9C78F530D31}" srcOrd="1" destOrd="0" presId="urn:microsoft.com/office/officeart/2005/8/layout/process4"/>
    <dgm:cxn modelId="{17B56727-02E8-45D3-BD82-63B2FDF18B20}" type="presParOf" srcId="{9D1D341C-4174-4BF5-9F2F-D5C85D1DCF8F}" destId="{27A64312-D42B-4D7C-893A-7A35B259FF28}" srcOrd="2" destOrd="0" presId="urn:microsoft.com/office/officeart/2005/8/layout/process4"/>
    <dgm:cxn modelId="{01AD5AA5-7249-41ED-85F4-6C0F0DFB6D01}" type="presParOf" srcId="{27A64312-D42B-4D7C-893A-7A35B259FF28}" destId="{C9A511B3-D70A-4BCA-8FD9-0CE935D87A3D}" srcOrd="0" destOrd="0" presId="urn:microsoft.com/office/officeart/2005/8/layout/process4"/>
    <dgm:cxn modelId="{BD8AC736-EBBE-4A6D-AF18-F80477E7080E}" type="presParOf" srcId="{9D1D341C-4174-4BF5-9F2F-D5C85D1DCF8F}" destId="{4FFC844F-A70E-43C1-B892-EA854E2529E7}" srcOrd="3" destOrd="0" presId="urn:microsoft.com/office/officeart/2005/8/layout/process4"/>
    <dgm:cxn modelId="{11BC163A-D3B7-41B9-B6C3-72EE089AEBA6}" type="presParOf" srcId="{9D1D341C-4174-4BF5-9F2F-D5C85D1DCF8F}" destId="{26D69025-101E-4F59-8D31-6443F401621B}" srcOrd="4" destOrd="0" presId="urn:microsoft.com/office/officeart/2005/8/layout/process4"/>
    <dgm:cxn modelId="{67B8B7A1-2BA9-4F31-AEDB-408FF98BED86}" type="presParOf" srcId="{26D69025-101E-4F59-8D31-6443F401621B}" destId="{08D03DB8-3658-42F7-AF56-99F085C7F413}"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0DEBC49A-CA74-4679-BA80-327F0181A8D3}" type="doc">
      <dgm:prSet loTypeId="urn:microsoft.com/office/officeart/2005/8/layout/hList3" loCatId="list" qsTypeId="urn:microsoft.com/office/officeart/2005/8/quickstyle/simple1" qsCatId="simple" csTypeId="urn:microsoft.com/office/officeart/2005/8/colors/accent1_2" csCatId="accent1" phldr="1"/>
      <dgm:spPr/>
      <dgm:t>
        <a:bodyPr/>
        <a:lstStyle/>
        <a:p>
          <a:endParaRPr lang="es-ES"/>
        </a:p>
      </dgm:t>
    </dgm:pt>
    <dgm:pt modelId="{1D742E00-5A1E-432D-9D13-D50165C678D7}">
      <dgm:prSet phldrT="[Texto]" custT="1"/>
      <dgm:spPr>
        <a:noFill/>
      </dgm:spPr>
      <dgm:t>
        <a:bodyPr/>
        <a:lstStyle/>
        <a:p>
          <a:r>
            <a:rPr lang="es-ES" sz="2800" b="1" dirty="0">
              <a:solidFill>
                <a:schemeClr val="tx1"/>
              </a:solidFill>
              <a:latin typeface="Arial" panose="020B0604020202020204" pitchFamily="34" charset="0"/>
              <a:cs typeface="Arial" panose="020B0604020202020204" pitchFamily="34" charset="0"/>
            </a:rPr>
            <a:t> </a:t>
          </a:r>
        </a:p>
        <a:p>
          <a:r>
            <a:rPr lang="es-ES_tradnl" sz="2800" b="1"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Teorías de la motivación  del deportista</a:t>
          </a:r>
          <a:br>
            <a:rPr lang="es-ES" sz="1200" dirty="0"/>
          </a:br>
          <a:endParaRPr lang="es-ES" sz="1200" dirty="0"/>
        </a:p>
      </dgm:t>
    </dgm:pt>
    <dgm:pt modelId="{B619D20F-BD4C-495C-9E62-EFFBE048F55D}" type="parTrans" cxnId="{4E0E5249-2A0B-4AA6-90F2-464D535CD41C}">
      <dgm:prSet/>
      <dgm:spPr/>
      <dgm:t>
        <a:bodyPr/>
        <a:lstStyle/>
        <a:p>
          <a:endParaRPr lang="es-ES"/>
        </a:p>
      </dgm:t>
    </dgm:pt>
    <dgm:pt modelId="{47452746-CF86-4EB5-8912-0C1C4734810E}" type="sibTrans" cxnId="{4E0E5249-2A0B-4AA6-90F2-464D535CD41C}">
      <dgm:prSet/>
      <dgm:spPr/>
      <dgm:t>
        <a:bodyPr/>
        <a:lstStyle/>
        <a:p>
          <a:endParaRPr lang="es-ES"/>
        </a:p>
      </dgm:t>
    </dgm:pt>
    <dgm:pt modelId="{A8E47222-99C7-4FED-8620-8A66F5A0AEA9}">
      <dgm:prSet phldrT="[Texto]" custT="1"/>
      <dgm:spPr>
        <a:noFill/>
        <a:ln>
          <a:noFill/>
        </a:ln>
      </dgm:spPr>
      <dgm:t>
        <a:bodyPr/>
        <a:lstStyle/>
        <a:p>
          <a:pPr algn="l">
            <a:lnSpc>
              <a:spcPct val="100000"/>
            </a:lnSpc>
          </a:pPr>
          <a:r>
            <a:rPr lang="es-ES_tradnl" sz="2000" b="1" u="none"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Teoría de la motivación extrínseca e intrínseca </a:t>
          </a:r>
          <a:endParaRPr lang="es-ES" sz="2000" u="none" dirty="0">
            <a:solidFill>
              <a:schemeClr val="tx1"/>
            </a:solidFill>
            <a:latin typeface="Arial" pitchFamily="34" charset="0"/>
            <a:cs typeface="Arial" pitchFamily="34" charset="0"/>
          </a:endParaRPr>
        </a:p>
      </dgm:t>
    </dgm:pt>
    <dgm:pt modelId="{DDD810DA-662A-454E-9D7B-EE46C6BFF4AB}" type="parTrans" cxnId="{FCEE767C-77FC-4686-A228-CCF995201917}">
      <dgm:prSet/>
      <dgm:spPr/>
      <dgm:t>
        <a:bodyPr/>
        <a:lstStyle/>
        <a:p>
          <a:endParaRPr lang="es-ES"/>
        </a:p>
      </dgm:t>
    </dgm:pt>
    <dgm:pt modelId="{C07315CB-6B1C-493C-8979-A07A1AF50294}" type="sibTrans" cxnId="{FCEE767C-77FC-4686-A228-CCF995201917}">
      <dgm:prSet/>
      <dgm:spPr/>
      <dgm:t>
        <a:bodyPr/>
        <a:lstStyle/>
        <a:p>
          <a:endParaRPr lang="es-ES"/>
        </a:p>
      </dgm:t>
    </dgm:pt>
    <dgm:pt modelId="{18751AD9-61A3-4D62-A31E-5FE0464C5726}">
      <dgm:prSet phldrT="[Texto]" custT="1"/>
      <dgm:spPr>
        <a:noFill/>
        <a:ln>
          <a:noFill/>
        </a:ln>
      </dgm:spPr>
      <dgm:t>
        <a:bodyPr/>
        <a:lstStyle/>
        <a:p>
          <a:pPr algn="l"/>
          <a:r>
            <a:rPr lang="es-ES_tradnl" sz="2000" b="1" u="none" dirty="0">
              <a:solidFill>
                <a:schemeClr val="tx1"/>
              </a:solidFill>
              <a:latin typeface="Arial" panose="020B0604020202020204" pitchFamily="34" charset="0"/>
              <a:cs typeface="Arial" panose="020B0604020202020204" pitchFamily="34" charset="0"/>
            </a:rPr>
            <a:t>Teoría multifactorial en la estructura motivacional</a:t>
          </a:r>
          <a:endParaRPr lang="es-ES" sz="2000" u="none" dirty="0">
            <a:solidFill>
              <a:schemeClr val="tx1"/>
            </a:solidFill>
            <a:latin typeface="Arial" pitchFamily="34" charset="0"/>
            <a:cs typeface="Arial" pitchFamily="34" charset="0"/>
          </a:endParaRPr>
        </a:p>
      </dgm:t>
    </dgm:pt>
    <dgm:pt modelId="{908D6C8B-094B-485C-B897-0046A2CBD1F7}" type="sibTrans" cxnId="{22DAD0BF-1562-4F0C-A997-D91E7D95BCB7}">
      <dgm:prSet/>
      <dgm:spPr/>
      <dgm:t>
        <a:bodyPr/>
        <a:lstStyle/>
        <a:p>
          <a:endParaRPr lang="es-ES"/>
        </a:p>
      </dgm:t>
    </dgm:pt>
    <dgm:pt modelId="{0CAB6C51-536F-4CC3-BE8A-5AA53D88B361}" type="parTrans" cxnId="{22DAD0BF-1562-4F0C-A997-D91E7D95BCB7}">
      <dgm:prSet/>
      <dgm:spPr/>
      <dgm:t>
        <a:bodyPr/>
        <a:lstStyle/>
        <a:p>
          <a:endParaRPr lang="es-ES"/>
        </a:p>
      </dgm:t>
    </dgm:pt>
    <dgm:pt modelId="{67BCA936-4528-4772-A1C5-054B1D07B21D}">
      <dgm:prSet custT="1"/>
      <dgm:spPr/>
      <dgm:t>
        <a:bodyPr/>
        <a:lstStyle/>
        <a:p>
          <a:pPr algn="just"/>
          <a:r>
            <a:rPr lang="es-ES_tradnl" sz="16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Los indicadores fisiológicos, estructurales, psicológicos, sociológicos, socio-económico-culturales, de historia individual y de nivel de aspiración antes de la competición, son factores que propician la búsqueda de una orientación hacia la meta en el curso de la prueba, en correspondencia con el objetivo propuesto y la interpretación del éxito y el fracaso que se realice</a:t>
          </a:r>
          <a:r>
            <a:rPr lang="es-ES" sz="1600" dirty="0">
              <a:solidFill>
                <a:schemeClr val="tx1"/>
              </a:solidFill>
              <a:latin typeface="Arial" pitchFamily="34" charset="0"/>
              <a:cs typeface="Arial" pitchFamily="34" charset="0"/>
            </a:rPr>
            <a:t>.</a:t>
          </a:r>
        </a:p>
      </dgm:t>
    </dgm:pt>
    <dgm:pt modelId="{83C412CE-3C31-4B0C-A267-89C0EF5C4CBA}" type="parTrans" cxnId="{744D0971-3272-4E53-BAFB-252C92B0C430}">
      <dgm:prSet/>
      <dgm:spPr/>
      <dgm:t>
        <a:bodyPr/>
        <a:lstStyle/>
        <a:p>
          <a:endParaRPr lang="es-ES"/>
        </a:p>
      </dgm:t>
    </dgm:pt>
    <dgm:pt modelId="{3412D1FC-2947-46C0-AAD7-3873E193698B}" type="sibTrans" cxnId="{744D0971-3272-4E53-BAFB-252C92B0C430}">
      <dgm:prSet/>
      <dgm:spPr/>
      <dgm:t>
        <a:bodyPr/>
        <a:lstStyle/>
        <a:p>
          <a:endParaRPr lang="es-ES"/>
        </a:p>
      </dgm:t>
    </dgm:pt>
    <dgm:pt modelId="{25A800D7-A6C5-409A-AAC3-22ABA285EB26}">
      <dgm:prSet custT="1"/>
      <dgm:spPr/>
      <dgm:t>
        <a:bodyPr/>
        <a:lstStyle/>
        <a:p>
          <a:pPr algn="just"/>
          <a:r>
            <a:rPr lang="es-ES_tradnl" sz="1800" b="1" i="0" u="none"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Intrínseca</a:t>
          </a:r>
          <a:r>
            <a:rPr lang="es-ES_tradnl" sz="1800" i="0" u="none"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r>
            <a:rPr lang="es-ES_tradnl" sz="1600" i="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cuando en la realización de la tarea o la actividad, el deportista vivencia la satisfacción que ella le brinda, no requiere y menos necesita, del refuerzo externo, de la recompensa como elemento esencial</a:t>
          </a:r>
          <a:r>
            <a:rPr lang="es-ES" sz="1800" i="0" dirty="0">
              <a:solidFill>
                <a:schemeClr val="tx1"/>
              </a:solidFill>
              <a:latin typeface="Arial" pitchFamily="34" charset="0"/>
              <a:cs typeface="Arial" pitchFamily="34" charset="0"/>
            </a:rPr>
            <a:t>. </a:t>
          </a:r>
        </a:p>
      </dgm:t>
    </dgm:pt>
    <dgm:pt modelId="{3BCD2715-7601-4B90-9E21-950562BD6F20}" type="sibTrans" cxnId="{047888DC-ADDF-429B-8BBC-D5CCB8F364D9}">
      <dgm:prSet/>
      <dgm:spPr/>
      <dgm:t>
        <a:bodyPr/>
        <a:lstStyle/>
        <a:p>
          <a:endParaRPr lang="es-ES"/>
        </a:p>
      </dgm:t>
    </dgm:pt>
    <dgm:pt modelId="{2D4D5E5D-113D-4DB0-A273-C7D0CE6F2451}" type="parTrans" cxnId="{047888DC-ADDF-429B-8BBC-D5CCB8F364D9}">
      <dgm:prSet/>
      <dgm:spPr/>
      <dgm:t>
        <a:bodyPr/>
        <a:lstStyle/>
        <a:p>
          <a:endParaRPr lang="es-ES"/>
        </a:p>
      </dgm:t>
    </dgm:pt>
    <dgm:pt modelId="{47C9BE13-0BF9-4AA0-80BF-76EBEA7AA37E}">
      <dgm:prSet custT="1"/>
      <dgm:spPr/>
      <dgm:t>
        <a:bodyPr/>
        <a:lstStyle/>
        <a:p>
          <a:pPr algn="just"/>
          <a:r>
            <a:rPr lang="es-ES_tradnl" sz="1800" b="1" i="0" u="none"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Extrínseca: </a:t>
          </a:r>
          <a:r>
            <a:rPr lang="es-ES_tradnl" sz="1600" i="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cuando el comportamiento del deportista está orientado a conseguir una recompensa, se realiza un esfuerzo que no está vinculado directamente con la tarea a realizar, el premio material es una aspiración</a:t>
          </a:r>
          <a:r>
            <a:rPr lang="es-ES" sz="1600" i="0" dirty="0">
              <a:solidFill>
                <a:schemeClr val="tx1"/>
              </a:solidFill>
              <a:latin typeface="Arial" pitchFamily="34" charset="0"/>
              <a:cs typeface="Arial" pitchFamily="34" charset="0"/>
            </a:rPr>
            <a:t>. </a:t>
          </a:r>
        </a:p>
      </dgm:t>
    </dgm:pt>
    <dgm:pt modelId="{B53BD08F-AD0F-4D95-ABE3-C25C4D24162A}" type="sibTrans" cxnId="{BCE5929A-DE5F-4C85-A444-1EC4A02A5334}">
      <dgm:prSet/>
      <dgm:spPr/>
      <dgm:t>
        <a:bodyPr/>
        <a:lstStyle/>
        <a:p>
          <a:endParaRPr lang="es-ES"/>
        </a:p>
      </dgm:t>
    </dgm:pt>
    <dgm:pt modelId="{FE6E9004-A429-4361-92A0-0C1CE79F0A89}" type="parTrans" cxnId="{BCE5929A-DE5F-4C85-A444-1EC4A02A5334}">
      <dgm:prSet/>
      <dgm:spPr/>
      <dgm:t>
        <a:bodyPr/>
        <a:lstStyle/>
        <a:p>
          <a:endParaRPr lang="es-ES"/>
        </a:p>
      </dgm:t>
    </dgm:pt>
    <dgm:pt modelId="{7295E413-080D-403F-BBE6-0428406897F6}">
      <dgm:prSet phldrT="[Texto]" custT="1"/>
      <dgm:spPr>
        <a:noFill/>
        <a:ln>
          <a:noFill/>
        </a:ln>
      </dgm:spPr>
      <dgm:t>
        <a:bodyPr/>
        <a:lstStyle/>
        <a:p>
          <a:pPr algn="l"/>
          <a:r>
            <a:rPr lang="es-ES_tradnl" sz="2000" b="1" u="none" dirty="0">
              <a:solidFill>
                <a:schemeClr val="tx1"/>
              </a:solidFill>
              <a:latin typeface="Arial" panose="020B0604020202020204" pitchFamily="34" charset="0"/>
              <a:cs typeface="Arial" panose="020B0604020202020204" pitchFamily="34" charset="0"/>
            </a:rPr>
            <a:t>Teoría de las   motivaciones     básicas</a:t>
          </a:r>
          <a:endParaRPr lang="es-ES" sz="2000" u="none" dirty="0">
            <a:solidFill>
              <a:schemeClr val="tx1"/>
            </a:solidFill>
            <a:latin typeface="Arial" pitchFamily="34" charset="0"/>
            <a:cs typeface="Arial" pitchFamily="34" charset="0"/>
          </a:endParaRPr>
        </a:p>
      </dgm:t>
    </dgm:pt>
    <dgm:pt modelId="{1305F6A8-C3AB-4E3F-B5F2-B5C4EAFD5B68}" type="parTrans" cxnId="{31E55861-591B-4B9E-9E3B-A901BA972D47}">
      <dgm:prSet/>
      <dgm:spPr/>
      <dgm:t>
        <a:bodyPr/>
        <a:lstStyle/>
        <a:p>
          <a:endParaRPr lang="es-ES"/>
        </a:p>
      </dgm:t>
    </dgm:pt>
    <dgm:pt modelId="{393494C4-6932-41B2-972D-46614EF6AC24}" type="sibTrans" cxnId="{31E55861-591B-4B9E-9E3B-A901BA972D47}">
      <dgm:prSet/>
      <dgm:spPr/>
      <dgm:t>
        <a:bodyPr/>
        <a:lstStyle/>
        <a:p>
          <a:endParaRPr lang="es-ES"/>
        </a:p>
      </dgm:t>
    </dgm:pt>
    <dgm:pt modelId="{41A2AB6D-A147-4453-9B04-5ED1508087F2}">
      <dgm:prSet custT="1"/>
      <dgm:spPr/>
      <dgm:t>
        <a:bodyPr/>
        <a:lstStyle/>
        <a:p>
          <a:pPr algn="l"/>
          <a:r>
            <a:rPr lang="es-ES_tradnl" sz="1600" b="0" i="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La necesidad de movimiento</a:t>
          </a:r>
          <a:endParaRPr lang="es-ES" sz="1600" b="0" i="0" dirty="0">
            <a:solidFill>
              <a:schemeClr val="tx1"/>
            </a:solidFill>
            <a:latin typeface="Arial" pitchFamily="34" charset="0"/>
            <a:cs typeface="Arial" pitchFamily="34" charset="0"/>
          </a:endParaRPr>
        </a:p>
      </dgm:t>
    </dgm:pt>
    <dgm:pt modelId="{E6891859-D3DE-4F24-89B7-4DF5902C232F}" type="parTrans" cxnId="{A8A1CD8E-86A2-4483-B7EA-4FDBCF41A9BE}">
      <dgm:prSet/>
      <dgm:spPr/>
      <dgm:t>
        <a:bodyPr/>
        <a:lstStyle/>
        <a:p>
          <a:endParaRPr lang="es-ES"/>
        </a:p>
      </dgm:t>
    </dgm:pt>
    <dgm:pt modelId="{2E0A325D-E7CE-4725-8242-84CCF0784CD5}" type="sibTrans" cxnId="{A8A1CD8E-86A2-4483-B7EA-4FDBCF41A9BE}">
      <dgm:prSet/>
      <dgm:spPr/>
      <dgm:t>
        <a:bodyPr/>
        <a:lstStyle/>
        <a:p>
          <a:endParaRPr lang="es-ES"/>
        </a:p>
      </dgm:t>
    </dgm:pt>
    <dgm:pt modelId="{DA763C49-38FF-4A95-8636-0189DC23331B}">
      <dgm:prSet phldrT="[Texto]" custT="1"/>
      <dgm:spPr>
        <a:noFill/>
        <a:ln>
          <a:noFill/>
        </a:ln>
      </dgm:spPr>
      <dgm:t>
        <a:bodyPr/>
        <a:lstStyle/>
        <a:p>
          <a:pPr algn="l">
            <a:buNone/>
          </a:pPr>
          <a:r>
            <a:rPr lang="es-ES_tradnl" sz="2000" b="1" u="none" dirty="0">
              <a:solidFill>
                <a:schemeClr val="tx1"/>
              </a:solidFill>
              <a:latin typeface="Arial" panose="020B0604020202020204" pitchFamily="34" charset="0"/>
              <a:cs typeface="Arial" panose="020B0604020202020204" pitchFamily="34" charset="0"/>
            </a:rPr>
            <a:t>Teoría de los motivos directos e indirectos</a:t>
          </a:r>
          <a:endParaRPr lang="es-ES" sz="2000" u="none" dirty="0">
            <a:solidFill>
              <a:schemeClr val="tx1"/>
            </a:solidFill>
            <a:latin typeface="Arial" pitchFamily="34" charset="0"/>
            <a:cs typeface="Arial" pitchFamily="34" charset="0"/>
          </a:endParaRPr>
        </a:p>
      </dgm:t>
    </dgm:pt>
    <dgm:pt modelId="{2A3A3419-6F1F-472C-BF09-4527A633D122}" type="parTrans" cxnId="{93BD05F4-08F7-4A19-A894-4DAE81FAE4E9}">
      <dgm:prSet/>
      <dgm:spPr/>
      <dgm:t>
        <a:bodyPr/>
        <a:lstStyle/>
        <a:p>
          <a:endParaRPr lang="es-ES"/>
        </a:p>
      </dgm:t>
    </dgm:pt>
    <dgm:pt modelId="{991B3E6D-5AF4-477E-BC28-1EB95BFEC78D}" type="sibTrans" cxnId="{93BD05F4-08F7-4A19-A894-4DAE81FAE4E9}">
      <dgm:prSet/>
      <dgm:spPr/>
      <dgm:t>
        <a:bodyPr/>
        <a:lstStyle/>
        <a:p>
          <a:endParaRPr lang="es-ES"/>
        </a:p>
      </dgm:t>
    </dgm:pt>
    <dgm:pt modelId="{5091BB1B-ABE6-4429-8E4F-C054B7867743}">
      <dgm:prSet custT="1"/>
      <dgm:spPr/>
      <dgm:t>
        <a:bodyPr/>
        <a:lstStyle/>
        <a:p>
          <a:pPr algn="just"/>
          <a:r>
            <a:rPr lang="es-ES_tradnl" sz="1800" b="1" i="1" u="sng" dirty="0">
              <a:solidFill>
                <a:schemeClr val="tx1"/>
              </a:solidFill>
              <a:latin typeface="Arial" panose="020B0604020202020204" pitchFamily="34" charset="0"/>
              <a:cs typeface="Arial" panose="020B0604020202020204" pitchFamily="34" charset="0"/>
            </a:rPr>
            <a:t>Motivos directos:</a:t>
          </a:r>
          <a:endParaRPr lang="es-ES" sz="1800" dirty="0">
            <a:solidFill>
              <a:schemeClr val="tx1"/>
            </a:solidFill>
            <a:latin typeface="Arial" pitchFamily="34" charset="0"/>
            <a:cs typeface="Arial" pitchFamily="34" charset="0"/>
          </a:endParaRPr>
        </a:p>
      </dgm:t>
    </dgm:pt>
    <dgm:pt modelId="{923AF113-4796-49E0-AB08-A99F8AB0073D}" type="parTrans" cxnId="{FDA42A92-0603-41A3-A828-5E60C1F845C5}">
      <dgm:prSet/>
      <dgm:spPr/>
      <dgm:t>
        <a:bodyPr/>
        <a:lstStyle/>
        <a:p>
          <a:endParaRPr lang="es-ES"/>
        </a:p>
      </dgm:t>
    </dgm:pt>
    <dgm:pt modelId="{637C4681-FCFD-4F70-8BD2-BCF0C48C7094}" type="sibTrans" cxnId="{FDA42A92-0603-41A3-A828-5E60C1F845C5}">
      <dgm:prSet/>
      <dgm:spPr/>
      <dgm:t>
        <a:bodyPr/>
        <a:lstStyle/>
        <a:p>
          <a:endParaRPr lang="es-ES"/>
        </a:p>
      </dgm:t>
    </dgm:pt>
    <dgm:pt modelId="{F280557F-AD04-48E2-A9DA-18EAEBEF16A9}">
      <dgm:prSet custT="1"/>
      <dgm:spPr/>
      <dgm:t>
        <a:bodyPr/>
        <a:lstStyle/>
        <a:p>
          <a:pPr algn="l"/>
          <a:endParaRPr lang="es-ES" sz="1800" dirty="0">
            <a:solidFill>
              <a:schemeClr val="tx1"/>
            </a:solidFill>
            <a:latin typeface="Arial" pitchFamily="34" charset="0"/>
            <a:cs typeface="Arial" pitchFamily="34" charset="0"/>
          </a:endParaRPr>
        </a:p>
      </dgm:t>
    </dgm:pt>
    <dgm:pt modelId="{7A6C5D4A-E739-49E1-B2D4-E868156CF19D}" type="parTrans" cxnId="{49B532BD-BB29-4213-8E19-618789DCE496}">
      <dgm:prSet/>
      <dgm:spPr/>
      <dgm:t>
        <a:bodyPr/>
        <a:lstStyle/>
        <a:p>
          <a:endParaRPr lang="es-ES"/>
        </a:p>
      </dgm:t>
    </dgm:pt>
    <dgm:pt modelId="{5256FDC7-060A-4FA4-B997-93EC7AFE1B79}" type="sibTrans" cxnId="{49B532BD-BB29-4213-8E19-618789DCE496}">
      <dgm:prSet/>
      <dgm:spPr/>
      <dgm:t>
        <a:bodyPr/>
        <a:lstStyle/>
        <a:p>
          <a:endParaRPr lang="es-ES"/>
        </a:p>
      </dgm:t>
    </dgm:pt>
    <dgm:pt modelId="{784D4BC8-9D13-4A90-BA78-84E6524B5480}">
      <dgm:prSet/>
      <dgm:spPr/>
    </dgm:pt>
    <dgm:pt modelId="{D6FC04FD-176C-4487-8482-A081E5977326}" type="parTrans" cxnId="{C4825B15-CB9A-477E-A5C7-693B4C6C9BF6}">
      <dgm:prSet/>
      <dgm:spPr/>
      <dgm:t>
        <a:bodyPr/>
        <a:lstStyle/>
        <a:p>
          <a:endParaRPr lang="es-ES"/>
        </a:p>
      </dgm:t>
    </dgm:pt>
    <dgm:pt modelId="{F34E0ECA-C702-4599-8BEB-331A666F6D98}" type="sibTrans" cxnId="{C4825B15-CB9A-477E-A5C7-693B4C6C9BF6}">
      <dgm:prSet/>
      <dgm:spPr/>
      <dgm:t>
        <a:bodyPr/>
        <a:lstStyle/>
        <a:p>
          <a:endParaRPr lang="es-ES"/>
        </a:p>
      </dgm:t>
    </dgm:pt>
    <dgm:pt modelId="{16D3111B-9471-41FE-BF2E-3501B959A874}">
      <dgm:prSet custT="1"/>
      <dgm:spPr/>
      <dgm:t>
        <a:bodyPr/>
        <a:lstStyle/>
        <a:p>
          <a:pPr algn="l">
            <a:buFont typeface="Arial" panose="020B0604020202020204" pitchFamily="34" charset="0"/>
            <a:buChar char="•"/>
          </a:pPr>
          <a:r>
            <a:rPr lang="es-ES_tradnl" sz="1800" b="1" i="1" u="sng" dirty="0">
              <a:solidFill>
                <a:schemeClr val="tx1"/>
              </a:solidFill>
              <a:latin typeface="Arial" panose="020B0604020202020204" pitchFamily="34" charset="0"/>
              <a:cs typeface="Arial" panose="020B0604020202020204" pitchFamily="34" charset="0"/>
            </a:rPr>
            <a:t>Motivos indirectos:</a:t>
          </a:r>
          <a:endParaRPr lang="es-ES" sz="1800" b="0" dirty="0">
            <a:solidFill>
              <a:schemeClr val="tx1"/>
            </a:solidFill>
            <a:latin typeface="Arial" pitchFamily="34" charset="0"/>
            <a:cs typeface="Arial" pitchFamily="34" charset="0"/>
          </a:endParaRPr>
        </a:p>
      </dgm:t>
    </dgm:pt>
    <dgm:pt modelId="{349538ED-4440-4123-BA13-5F6AB7FE6DED}" type="parTrans" cxnId="{AB4739C9-19B3-447F-A8EB-3013E621E120}">
      <dgm:prSet/>
      <dgm:spPr/>
      <dgm:t>
        <a:bodyPr/>
        <a:lstStyle/>
        <a:p>
          <a:endParaRPr lang="es-ES"/>
        </a:p>
      </dgm:t>
    </dgm:pt>
    <dgm:pt modelId="{10572EBA-48DB-47CA-B354-38AFB3BA24A3}" type="sibTrans" cxnId="{AB4739C9-19B3-447F-A8EB-3013E621E120}">
      <dgm:prSet/>
      <dgm:spPr/>
      <dgm:t>
        <a:bodyPr/>
        <a:lstStyle/>
        <a:p>
          <a:endParaRPr lang="es-ES"/>
        </a:p>
      </dgm:t>
    </dgm:pt>
    <dgm:pt modelId="{084E153F-EC9A-4BF4-80ED-F4CC1DC7578E}">
      <dgm:prSet custT="1"/>
      <dgm:spPr/>
      <dgm:t>
        <a:bodyPr/>
        <a:lstStyle/>
        <a:p>
          <a:pPr algn="l"/>
          <a:r>
            <a:rPr lang="es-ES_tradnl" sz="1600" b="0" i="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La autoafirmación</a:t>
          </a:r>
          <a:endParaRPr lang="es-ES" sz="1600" b="0" i="0" dirty="0">
            <a:solidFill>
              <a:schemeClr val="tx1"/>
            </a:solidFill>
            <a:latin typeface="Arial" pitchFamily="34" charset="0"/>
            <a:cs typeface="Arial" pitchFamily="34" charset="0"/>
          </a:endParaRPr>
        </a:p>
      </dgm:t>
    </dgm:pt>
    <dgm:pt modelId="{14C56ED5-5157-4348-833E-59E621B3170B}" type="parTrans" cxnId="{C4F203C6-8F37-4DE9-9A01-D22FFB6BAED9}">
      <dgm:prSet/>
      <dgm:spPr/>
      <dgm:t>
        <a:bodyPr/>
        <a:lstStyle/>
        <a:p>
          <a:endParaRPr lang="es-ES"/>
        </a:p>
      </dgm:t>
    </dgm:pt>
    <dgm:pt modelId="{DAFD7896-3503-4346-A637-BD9E5CB7D0FD}" type="sibTrans" cxnId="{C4F203C6-8F37-4DE9-9A01-D22FFB6BAED9}">
      <dgm:prSet/>
      <dgm:spPr/>
      <dgm:t>
        <a:bodyPr/>
        <a:lstStyle/>
        <a:p>
          <a:endParaRPr lang="es-ES"/>
        </a:p>
      </dgm:t>
    </dgm:pt>
    <dgm:pt modelId="{7C7C0B1A-8764-4824-AB95-5982ABCF3C29}">
      <dgm:prSet custT="1"/>
      <dgm:spPr/>
      <dgm:t>
        <a:bodyPr/>
        <a:lstStyle/>
        <a:p>
          <a:pPr algn="l"/>
          <a:r>
            <a:rPr lang="es-ES_tradnl" sz="1600" b="0" i="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La compensación de eventualidades</a:t>
          </a:r>
          <a:endParaRPr lang="es-ES" sz="1600" b="0" i="0" dirty="0">
            <a:solidFill>
              <a:schemeClr val="tx1"/>
            </a:solidFill>
            <a:latin typeface="Arial" pitchFamily="34" charset="0"/>
            <a:cs typeface="Arial" pitchFamily="34" charset="0"/>
          </a:endParaRPr>
        </a:p>
      </dgm:t>
    </dgm:pt>
    <dgm:pt modelId="{2303F31F-EE8C-473A-850D-3A61BC98E552}" type="parTrans" cxnId="{2484D5E1-71D4-4CBF-982D-79DE5589C548}">
      <dgm:prSet/>
      <dgm:spPr/>
      <dgm:t>
        <a:bodyPr/>
        <a:lstStyle/>
        <a:p>
          <a:endParaRPr lang="es-ES"/>
        </a:p>
      </dgm:t>
    </dgm:pt>
    <dgm:pt modelId="{FA7F794F-DD4D-4DFE-B5BD-B087D9A329CD}" type="sibTrans" cxnId="{2484D5E1-71D4-4CBF-982D-79DE5589C548}">
      <dgm:prSet/>
      <dgm:spPr/>
      <dgm:t>
        <a:bodyPr/>
        <a:lstStyle/>
        <a:p>
          <a:endParaRPr lang="es-ES"/>
        </a:p>
      </dgm:t>
    </dgm:pt>
    <dgm:pt modelId="{4C8285BE-6BBF-4F2A-830E-43CC28406FC5}">
      <dgm:prSet custT="1"/>
      <dgm:spPr/>
      <dgm:t>
        <a:bodyPr/>
        <a:lstStyle/>
        <a:p>
          <a:pPr algn="l"/>
          <a:r>
            <a:rPr lang="es-ES_tradnl" sz="1600" b="0" i="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La  agresividad</a:t>
          </a:r>
          <a:endParaRPr lang="es-ES" sz="1600" b="0" i="0" dirty="0">
            <a:solidFill>
              <a:schemeClr val="tx1"/>
            </a:solidFill>
            <a:latin typeface="Arial" pitchFamily="34" charset="0"/>
            <a:cs typeface="Arial" pitchFamily="34" charset="0"/>
          </a:endParaRPr>
        </a:p>
      </dgm:t>
    </dgm:pt>
    <dgm:pt modelId="{A08FC3C0-9F37-4569-A472-BE22A64AC212}" type="parTrans" cxnId="{3C4126E8-C3BC-4AD1-8A54-AA8AFF1C2FDD}">
      <dgm:prSet/>
      <dgm:spPr/>
      <dgm:t>
        <a:bodyPr/>
        <a:lstStyle/>
        <a:p>
          <a:endParaRPr lang="es-ES"/>
        </a:p>
      </dgm:t>
    </dgm:pt>
    <dgm:pt modelId="{14BD5D81-C466-4A38-9CF6-B8039ECC0A82}" type="sibTrans" cxnId="{3C4126E8-C3BC-4AD1-8A54-AA8AFF1C2FDD}">
      <dgm:prSet/>
      <dgm:spPr/>
      <dgm:t>
        <a:bodyPr/>
        <a:lstStyle/>
        <a:p>
          <a:endParaRPr lang="es-ES"/>
        </a:p>
      </dgm:t>
    </dgm:pt>
    <dgm:pt modelId="{E4C390F1-9186-4856-84B5-5343B288E7B7}">
      <dgm:prSet custT="1"/>
      <dgm:spPr/>
      <dgm:t>
        <a:bodyPr/>
        <a:lstStyle/>
        <a:p>
          <a:pPr algn="l"/>
          <a:r>
            <a:rPr lang="es-ES_tradnl" sz="1600" b="0" i="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La afiliación social</a:t>
          </a:r>
          <a:endParaRPr lang="es-ES" sz="1600" dirty="0">
            <a:solidFill>
              <a:schemeClr val="tx1"/>
            </a:solidFill>
            <a:latin typeface="Arial" pitchFamily="34" charset="0"/>
            <a:cs typeface="Arial" pitchFamily="34" charset="0"/>
          </a:endParaRPr>
        </a:p>
      </dgm:t>
    </dgm:pt>
    <dgm:pt modelId="{989895E0-CACB-406E-B4BB-13CFEA5A39A2}" type="parTrans" cxnId="{8550D706-68DA-4867-AB5A-22BCB35CD7A6}">
      <dgm:prSet/>
      <dgm:spPr/>
      <dgm:t>
        <a:bodyPr/>
        <a:lstStyle/>
        <a:p>
          <a:endParaRPr lang="es-ES"/>
        </a:p>
      </dgm:t>
    </dgm:pt>
    <dgm:pt modelId="{403AAAE8-BC02-416C-A5DE-010D6B9A3DDA}" type="sibTrans" cxnId="{8550D706-68DA-4867-AB5A-22BCB35CD7A6}">
      <dgm:prSet/>
      <dgm:spPr/>
      <dgm:t>
        <a:bodyPr/>
        <a:lstStyle/>
        <a:p>
          <a:endParaRPr lang="es-ES"/>
        </a:p>
      </dgm:t>
    </dgm:pt>
    <dgm:pt modelId="{54391FDB-460D-4906-BA5F-22EA49569229}">
      <dgm:prSet custT="1"/>
      <dgm:spPr/>
      <dgm:t>
        <a:bodyPr/>
        <a:lstStyle/>
        <a:p>
          <a:pPr algn="just">
            <a:buFont typeface="Arial" panose="020B0604020202020204" pitchFamily="34" charset="0"/>
            <a:buNone/>
          </a:pPr>
          <a:r>
            <a:rPr lang="es-ES_tradnl" sz="1800" dirty="0">
              <a:solidFill>
                <a:schemeClr val="tx1"/>
              </a:solidFill>
              <a:latin typeface="Arial" panose="020B0604020202020204" pitchFamily="34" charset="0"/>
              <a:cs typeface="Arial" panose="020B0604020202020204" pitchFamily="34" charset="0"/>
            </a:rPr>
            <a:t>   </a:t>
          </a:r>
          <a:r>
            <a:rPr lang="es-ES_tradnl" sz="1600" dirty="0">
              <a:solidFill>
                <a:schemeClr val="tx1"/>
              </a:solidFill>
              <a:latin typeface="Arial" panose="020B0604020202020204" pitchFamily="34" charset="0"/>
              <a:cs typeface="Arial" panose="020B0604020202020204" pitchFamily="34" charset="0"/>
            </a:rPr>
            <a:t>Deporte es un medio para obtener otros fines, como es el caso de adquirir fortaleza y resistencia física, salud, etc.</a:t>
          </a:r>
          <a:endParaRPr lang="es-ES" sz="1600" b="0" dirty="0">
            <a:solidFill>
              <a:schemeClr val="tx1"/>
            </a:solidFill>
            <a:latin typeface="Arial" pitchFamily="34" charset="0"/>
            <a:cs typeface="Arial" pitchFamily="34" charset="0"/>
          </a:endParaRPr>
        </a:p>
      </dgm:t>
    </dgm:pt>
    <dgm:pt modelId="{56DCE916-3CD3-468B-B154-FB85B8C1C233}" type="parTrans" cxnId="{958895CE-631F-47CD-A2E5-241B6F3DCAD4}">
      <dgm:prSet/>
      <dgm:spPr/>
      <dgm:t>
        <a:bodyPr/>
        <a:lstStyle/>
        <a:p>
          <a:endParaRPr lang="es-ES"/>
        </a:p>
      </dgm:t>
    </dgm:pt>
    <dgm:pt modelId="{3A2DC919-5E97-42A1-8F09-CBACD255DC5A}" type="sibTrans" cxnId="{958895CE-631F-47CD-A2E5-241B6F3DCAD4}">
      <dgm:prSet/>
      <dgm:spPr/>
      <dgm:t>
        <a:bodyPr/>
        <a:lstStyle/>
        <a:p>
          <a:endParaRPr lang="es-ES"/>
        </a:p>
      </dgm:t>
    </dgm:pt>
    <dgm:pt modelId="{CB388F3C-7ED7-4771-B933-F8A3855904AA}">
      <dgm:prSet custT="1"/>
      <dgm:spPr/>
      <dgm:t>
        <a:bodyPr/>
        <a:lstStyle/>
        <a:p>
          <a:pPr algn="just">
            <a:buFontTx/>
            <a:buNone/>
          </a:pPr>
          <a:r>
            <a:rPr lang="es-ES_tradnl" sz="1800" dirty="0">
              <a:solidFill>
                <a:schemeClr val="tx1"/>
              </a:solidFill>
              <a:latin typeface="Arial" panose="020B0604020202020204" pitchFamily="34" charset="0"/>
              <a:cs typeface="Arial" panose="020B0604020202020204" pitchFamily="34" charset="0"/>
            </a:rPr>
            <a:t>   </a:t>
          </a:r>
          <a:r>
            <a:rPr lang="es-ES_tradnl" sz="1600" dirty="0">
              <a:solidFill>
                <a:schemeClr val="tx1"/>
              </a:solidFill>
              <a:latin typeface="Arial" panose="020B0604020202020204" pitchFamily="34" charset="0"/>
              <a:cs typeface="Arial" panose="020B0604020202020204" pitchFamily="34" charset="0"/>
            </a:rPr>
            <a:t>Placer que experimenta el deportista al demostrar una actividad motriz con estética, armonía, precisión y destreza, Aspiración y decisión a la ejecución de acciones difíciles y riesgosas, Experimenta la vivencia de agrado al participar en las competencias( El deporte resulta un motivo en sí mismo)</a:t>
          </a:r>
          <a:endParaRPr lang="es-ES" sz="1600" dirty="0">
            <a:solidFill>
              <a:schemeClr val="tx1"/>
            </a:solidFill>
            <a:latin typeface="Arial" pitchFamily="34" charset="0"/>
            <a:cs typeface="Arial" pitchFamily="34" charset="0"/>
          </a:endParaRPr>
        </a:p>
      </dgm:t>
    </dgm:pt>
    <dgm:pt modelId="{9A403EA0-CAB9-44FF-AE98-DCD6A90AE717}" type="parTrans" cxnId="{8DE0B1CA-4673-4899-8F8E-F8A07292515C}">
      <dgm:prSet/>
      <dgm:spPr/>
      <dgm:t>
        <a:bodyPr/>
        <a:lstStyle/>
        <a:p>
          <a:endParaRPr lang="es-ES"/>
        </a:p>
      </dgm:t>
    </dgm:pt>
    <dgm:pt modelId="{A305EAA1-A03C-47EA-9417-A32EAEA9E7DB}" type="sibTrans" cxnId="{8DE0B1CA-4673-4899-8F8E-F8A07292515C}">
      <dgm:prSet/>
      <dgm:spPr/>
      <dgm:t>
        <a:bodyPr/>
        <a:lstStyle/>
        <a:p>
          <a:endParaRPr lang="es-ES"/>
        </a:p>
      </dgm:t>
    </dgm:pt>
    <dgm:pt modelId="{A511EDF5-CD45-408E-9D05-F9130F17DE52}">
      <dgm:prSet/>
      <dgm:spPr/>
    </dgm:pt>
    <dgm:pt modelId="{A5BFEEB8-FC50-4EAD-9F3C-0623A5713E56}" type="parTrans" cxnId="{3A4C8D65-8493-4190-9C55-467FDE707DC5}">
      <dgm:prSet/>
      <dgm:spPr/>
      <dgm:t>
        <a:bodyPr/>
        <a:lstStyle/>
        <a:p>
          <a:endParaRPr lang="es-ES"/>
        </a:p>
      </dgm:t>
    </dgm:pt>
    <dgm:pt modelId="{1AAB5852-F735-4DB9-ABD1-C22529CC3CB8}" type="sibTrans" cxnId="{3A4C8D65-8493-4190-9C55-467FDE707DC5}">
      <dgm:prSet/>
      <dgm:spPr/>
      <dgm:t>
        <a:bodyPr/>
        <a:lstStyle/>
        <a:p>
          <a:endParaRPr lang="es-ES"/>
        </a:p>
      </dgm:t>
    </dgm:pt>
    <dgm:pt modelId="{4CCFCFF8-194E-4B77-88BB-9CAB4AD4E701}" type="pres">
      <dgm:prSet presAssocID="{0DEBC49A-CA74-4679-BA80-327F0181A8D3}" presName="composite" presStyleCnt="0">
        <dgm:presLayoutVars>
          <dgm:chMax val="1"/>
          <dgm:dir/>
          <dgm:resizeHandles val="exact"/>
        </dgm:presLayoutVars>
      </dgm:prSet>
      <dgm:spPr/>
    </dgm:pt>
    <dgm:pt modelId="{83DE1ECF-82EE-4ED0-8DC3-861F6C4806A0}" type="pres">
      <dgm:prSet presAssocID="{1D742E00-5A1E-432D-9D13-D50165C678D7}" presName="roof" presStyleLbl="dkBgShp" presStyleIdx="0" presStyleCnt="2" custScaleX="66451" custScaleY="34360" custLinFactNeighborX="-763" custLinFactNeighborY="9828"/>
      <dgm:spPr/>
    </dgm:pt>
    <dgm:pt modelId="{9A58D919-EE6A-4BD2-A50E-6527CBA0311F}" type="pres">
      <dgm:prSet presAssocID="{1D742E00-5A1E-432D-9D13-D50165C678D7}" presName="pillars" presStyleCnt="0"/>
      <dgm:spPr/>
    </dgm:pt>
    <dgm:pt modelId="{2BA9DE8F-B737-4A4E-A7F1-8893DA358AB3}" type="pres">
      <dgm:prSet presAssocID="{1D742E00-5A1E-432D-9D13-D50165C678D7}" presName="pillar1" presStyleLbl="node1" presStyleIdx="0" presStyleCnt="4" custAng="0" custScaleX="408624" custScaleY="119047" custLinFactNeighborX="33564" custLinFactNeighborY="-344">
        <dgm:presLayoutVars>
          <dgm:bulletEnabled val="1"/>
        </dgm:presLayoutVars>
      </dgm:prSet>
      <dgm:spPr/>
    </dgm:pt>
    <dgm:pt modelId="{9E8BDA14-350F-4D2D-AB50-D5770BE3F494}" type="pres">
      <dgm:prSet presAssocID="{7295E413-080D-403F-BBE6-0428406897F6}" presName="pillarX" presStyleLbl="node1" presStyleIdx="1" presStyleCnt="4" custScaleX="349573" custScaleY="54439" custLinFactX="300000" custLinFactNeighborX="323639" custLinFactNeighborY="44560">
        <dgm:presLayoutVars>
          <dgm:bulletEnabled val="1"/>
        </dgm:presLayoutVars>
      </dgm:prSet>
      <dgm:spPr/>
    </dgm:pt>
    <dgm:pt modelId="{4A51B86C-1F6D-44F1-A71A-F7614D61E1D6}" type="pres">
      <dgm:prSet presAssocID="{18751AD9-61A3-4D62-A31E-5FE0464C5726}" presName="pillarX" presStyleLbl="node1" presStyleIdx="2" presStyleCnt="4" custScaleX="420702" custScaleY="94793" custLinFactX="-100000" custLinFactNeighborX="-137765" custLinFactNeighborY="4948">
        <dgm:presLayoutVars>
          <dgm:bulletEnabled val="1"/>
        </dgm:presLayoutVars>
      </dgm:prSet>
      <dgm:spPr/>
    </dgm:pt>
    <dgm:pt modelId="{CFE16634-483D-466E-A691-6E89FAB4F291}" type="pres">
      <dgm:prSet presAssocID="{A8E47222-99C7-4FED-8620-8A66F5A0AEA9}" presName="pillarX" presStyleLbl="node1" presStyleIdx="3" presStyleCnt="4" custScaleX="608750" custScaleY="78170" custLinFactX="-74536" custLinFactNeighborX="-100000" custLinFactNeighborY="-17647">
        <dgm:presLayoutVars>
          <dgm:bulletEnabled val="1"/>
        </dgm:presLayoutVars>
      </dgm:prSet>
      <dgm:spPr/>
    </dgm:pt>
    <dgm:pt modelId="{ED2936AE-5983-40AA-9428-D832CC740210}" type="pres">
      <dgm:prSet presAssocID="{1D742E00-5A1E-432D-9D13-D50165C678D7}" presName="base" presStyleLbl="dkBgShp" presStyleIdx="1" presStyleCnt="2" custScaleY="222748" custLinFactNeighborY="6577"/>
      <dgm:spPr>
        <a:noFill/>
      </dgm:spPr>
    </dgm:pt>
  </dgm:ptLst>
  <dgm:cxnLst>
    <dgm:cxn modelId="{EF164501-3966-4E54-81E2-7E6696431678}" type="presOf" srcId="{DA763C49-38FF-4A95-8636-0189DC23331B}" destId="{2BA9DE8F-B737-4A4E-A7F1-8893DA358AB3}" srcOrd="0" destOrd="0" presId="urn:microsoft.com/office/officeart/2005/8/layout/hList3"/>
    <dgm:cxn modelId="{8550D706-68DA-4867-AB5A-22BCB35CD7A6}" srcId="{7295E413-080D-403F-BBE6-0428406897F6}" destId="{E4C390F1-9186-4856-84B5-5343B288E7B7}" srcOrd="4" destOrd="0" parTransId="{989895E0-CACB-406E-B4BB-13CFEA5A39A2}" sibTransId="{403AAAE8-BC02-416C-A5DE-010D6B9A3DDA}"/>
    <dgm:cxn modelId="{F2783B0A-78CB-443C-8208-6C374CB14C9D}" type="presOf" srcId="{25A800D7-A6C5-409A-AAC3-22ABA285EB26}" destId="{CFE16634-483D-466E-A691-6E89FAB4F291}" srcOrd="0" destOrd="2" presId="urn:microsoft.com/office/officeart/2005/8/layout/hList3"/>
    <dgm:cxn modelId="{C4825B15-CB9A-477E-A5C7-693B4C6C9BF6}" srcId="{0DEBC49A-CA74-4679-BA80-327F0181A8D3}" destId="{784D4BC8-9D13-4A90-BA78-84E6524B5480}" srcOrd="1" destOrd="0" parTransId="{D6FC04FD-176C-4487-8482-A081E5977326}" sibTransId="{F34E0ECA-C702-4599-8BEB-331A666F6D98}"/>
    <dgm:cxn modelId="{7E85AC31-451C-498C-AACD-009B6452C7B3}" type="presOf" srcId="{0DEBC49A-CA74-4679-BA80-327F0181A8D3}" destId="{4CCFCFF8-194E-4B77-88BB-9CAB4AD4E701}" srcOrd="0" destOrd="0" presId="urn:microsoft.com/office/officeart/2005/8/layout/hList3"/>
    <dgm:cxn modelId="{81CFD936-96C6-4DDB-954A-1AE3CECA18C3}" type="presOf" srcId="{084E153F-EC9A-4BF4-80ED-F4CC1DC7578E}" destId="{9E8BDA14-350F-4D2D-AB50-D5770BE3F494}" srcOrd="0" destOrd="2" presId="urn:microsoft.com/office/officeart/2005/8/layout/hList3"/>
    <dgm:cxn modelId="{31E55861-591B-4B9E-9E3B-A901BA972D47}" srcId="{1D742E00-5A1E-432D-9D13-D50165C678D7}" destId="{7295E413-080D-403F-BBE6-0428406897F6}" srcOrd="1" destOrd="0" parTransId="{1305F6A8-C3AB-4E3F-B5F2-B5C4EAFD5B68}" sibTransId="{393494C4-6932-41B2-972D-46614EF6AC24}"/>
    <dgm:cxn modelId="{3A4C8D65-8493-4190-9C55-467FDE707DC5}" srcId="{0DEBC49A-CA74-4679-BA80-327F0181A8D3}" destId="{A511EDF5-CD45-408E-9D05-F9130F17DE52}" srcOrd="2" destOrd="0" parTransId="{A5BFEEB8-FC50-4EAD-9F3C-0623A5713E56}" sibTransId="{1AAB5852-F735-4DB9-ABD1-C22529CC3CB8}"/>
    <dgm:cxn modelId="{4E0E5249-2A0B-4AA6-90F2-464D535CD41C}" srcId="{0DEBC49A-CA74-4679-BA80-327F0181A8D3}" destId="{1D742E00-5A1E-432D-9D13-D50165C678D7}" srcOrd="0" destOrd="0" parTransId="{B619D20F-BD4C-495C-9E62-EFFBE048F55D}" sibTransId="{47452746-CF86-4EB5-8912-0C1C4734810E}"/>
    <dgm:cxn modelId="{34A99F4E-E853-4DA0-B560-B749EA88D7BE}" type="presOf" srcId="{5091BB1B-ABE6-4429-8E4F-C054B7867743}" destId="{2BA9DE8F-B737-4A4E-A7F1-8893DA358AB3}" srcOrd="0" destOrd="1" presId="urn:microsoft.com/office/officeart/2005/8/layout/hList3"/>
    <dgm:cxn modelId="{744D0971-3272-4E53-BAFB-252C92B0C430}" srcId="{18751AD9-61A3-4D62-A31E-5FE0464C5726}" destId="{67BCA936-4528-4772-A1C5-054B1D07B21D}" srcOrd="0" destOrd="0" parTransId="{83C412CE-3C31-4B0C-A267-89C0EF5C4CBA}" sibTransId="{3412D1FC-2947-46C0-AAD7-3873E193698B}"/>
    <dgm:cxn modelId="{9CE8EF74-FF46-4A6B-88D1-B17CE0A49793}" type="presOf" srcId="{41A2AB6D-A147-4453-9B04-5ED1508087F2}" destId="{9E8BDA14-350F-4D2D-AB50-D5770BE3F494}" srcOrd="0" destOrd="1" presId="urn:microsoft.com/office/officeart/2005/8/layout/hList3"/>
    <dgm:cxn modelId="{CD03A557-C4E7-4F07-9AB4-B504D8663A32}" type="presOf" srcId="{16D3111B-9471-41FE-BF2E-3501B959A874}" destId="{2BA9DE8F-B737-4A4E-A7F1-8893DA358AB3}" srcOrd="0" destOrd="3" presId="urn:microsoft.com/office/officeart/2005/8/layout/hList3"/>
    <dgm:cxn modelId="{FCEE767C-77FC-4686-A228-CCF995201917}" srcId="{1D742E00-5A1E-432D-9D13-D50165C678D7}" destId="{A8E47222-99C7-4FED-8620-8A66F5A0AEA9}" srcOrd="3" destOrd="0" parTransId="{DDD810DA-662A-454E-9D7B-EE46C6BFF4AB}" sibTransId="{C07315CB-6B1C-493C-8979-A07A1AF50294}"/>
    <dgm:cxn modelId="{4A9FE888-73F1-4A19-BA38-03732280F681}" type="presOf" srcId="{67BCA936-4528-4772-A1C5-054B1D07B21D}" destId="{4A51B86C-1F6D-44F1-A71A-F7614D61E1D6}" srcOrd="0" destOrd="1" presId="urn:microsoft.com/office/officeart/2005/8/layout/hList3"/>
    <dgm:cxn modelId="{4847FF8C-0C1F-40F3-9C47-5F20A8A48861}" type="presOf" srcId="{E4C390F1-9186-4856-84B5-5343B288E7B7}" destId="{9E8BDA14-350F-4D2D-AB50-D5770BE3F494}" srcOrd="0" destOrd="5" presId="urn:microsoft.com/office/officeart/2005/8/layout/hList3"/>
    <dgm:cxn modelId="{A8A1CD8E-86A2-4483-B7EA-4FDBCF41A9BE}" srcId="{7295E413-080D-403F-BBE6-0428406897F6}" destId="{41A2AB6D-A147-4453-9B04-5ED1508087F2}" srcOrd="0" destOrd="0" parTransId="{E6891859-D3DE-4F24-89B7-4DF5902C232F}" sibTransId="{2E0A325D-E7CE-4725-8242-84CCF0784CD5}"/>
    <dgm:cxn modelId="{7FE27190-5F24-449B-A671-FE1B8452D85D}" type="presOf" srcId="{7C7C0B1A-8764-4824-AB95-5982ABCF3C29}" destId="{9E8BDA14-350F-4D2D-AB50-D5770BE3F494}" srcOrd="0" destOrd="3" presId="urn:microsoft.com/office/officeart/2005/8/layout/hList3"/>
    <dgm:cxn modelId="{FDA42A92-0603-41A3-A828-5E60C1F845C5}" srcId="{DA763C49-38FF-4A95-8636-0189DC23331B}" destId="{5091BB1B-ABE6-4429-8E4F-C054B7867743}" srcOrd="0" destOrd="0" parTransId="{923AF113-4796-49E0-AB08-A99F8AB0073D}" sibTransId="{637C4681-FCFD-4F70-8BD2-BCF0C48C7094}"/>
    <dgm:cxn modelId="{BCE5929A-DE5F-4C85-A444-1EC4A02A5334}" srcId="{A8E47222-99C7-4FED-8620-8A66F5A0AEA9}" destId="{47C9BE13-0BF9-4AA0-80BF-76EBEA7AA37E}" srcOrd="0" destOrd="0" parTransId="{FE6E9004-A429-4361-92A0-0C1CE79F0A89}" sibTransId="{B53BD08F-AD0F-4D95-ABE3-C25C4D24162A}"/>
    <dgm:cxn modelId="{F14757A4-66E4-47FA-A6E5-AD3B6BCFF4AB}" type="presOf" srcId="{4C8285BE-6BBF-4F2A-830E-43CC28406FC5}" destId="{9E8BDA14-350F-4D2D-AB50-D5770BE3F494}" srcOrd="0" destOrd="4" presId="urn:microsoft.com/office/officeart/2005/8/layout/hList3"/>
    <dgm:cxn modelId="{588166A5-BDEB-4577-AE4A-3A9E79461AB7}" type="presOf" srcId="{1D742E00-5A1E-432D-9D13-D50165C678D7}" destId="{83DE1ECF-82EE-4ED0-8DC3-861F6C4806A0}" srcOrd="0" destOrd="0" presId="urn:microsoft.com/office/officeart/2005/8/layout/hList3"/>
    <dgm:cxn modelId="{BE3753AD-F77A-42EC-A6A8-E0FE8B7926F4}" type="presOf" srcId="{47C9BE13-0BF9-4AA0-80BF-76EBEA7AA37E}" destId="{CFE16634-483D-466E-A691-6E89FAB4F291}" srcOrd="0" destOrd="1" presId="urn:microsoft.com/office/officeart/2005/8/layout/hList3"/>
    <dgm:cxn modelId="{49B532BD-BB29-4213-8E19-618789DCE496}" srcId="{DA763C49-38FF-4A95-8636-0189DC23331B}" destId="{F280557F-AD04-48E2-A9DA-18EAEBEF16A9}" srcOrd="4" destOrd="0" parTransId="{7A6C5D4A-E739-49E1-B2D4-E868156CF19D}" sibTransId="{5256FDC7-060A-4FA4-B997-93EC7AFE1B79}"/>
    <dgm:cxn modelId="{22DAD0BF-1562-4F0C-A997-D91E7D95BCB7}" srcId="{1D742E00-5A1E-432D-9D13-D50165C678D7}" destId="{18751AD9-61A3-4D62-A31E-5FE0464C5726}" srcOrd="2" destOrd="0" parTransId="{0CAB6C51-536F-4CC3-BE8A-5AA53D88B361}" sibTransId="{908D6C8B-094B-485C-B897-0046A2CBD1F7}"/>
    <dgm:cxn modelId="{AD475DC5-A164-4B29-B6A5-CE7336DFFE18}" type="presOf" srcId="{CB388F3C-7ED7-4771-B933-F8A3855904AA}" destId="{2BA9DE8F-B737-4A4E-A7F1-8893DA358AB3}" srcOrd="0" destOrd="2" presId="urn:microsoft.com/office/officeart/2005/8/layout/hList3"/>
    <dgm:cxn modelId="{C4F203C6-8F37-4DE9-9A01-D22FFB6BAED9}" srcId="{7295E413-080D-403F-BBE6-0428406897F6}" destId="{084E153F-EC9A-4BF4-80ED-F4CC1DC7578E}" srcOrd="1" destOrd="0" parTransId="{14C56ED5-5157-4348-833E-59E621B3170B}" sibTransId="{DAFD7896-3503-4346-A637-BD9E5CB7D0FD}"/>
    <dgm:cxn modelId="{AB4739C9-19B3-447F-A8EB-3013E621E120}" srcId="{DA763C49-38FF-4A95-8636-0189DC23331B}" destId="{16D3111B-9471-41FE-BF2E-3501B959A874}" srcOrd="2" destOrd="0" parTransId="{349538ED-4440-4123-BA13-5F6AB7FE6DED}" sibTransId="{10572EBA-48DB-47CA-B354-38AFB3BA24A3}"/>
    <dgm:cxn modelId="{8DE0B1CA-4673-4899-8F8E-F8A07292515C}" srcId="{DA763C49-38FF-4A95-8636-0189DC23331B}" destId="{CB388F3C-7ED7-4771-B933-F8A3855904AA}" srcOrd="1" destOrd="0" parTransId="{9A403EA0-CAB9-44FF-AE98-DCD6A90AE717}" sibTransId="{A305EAA1-A03C-47EA-9417-A32EAEA9E7DB}"/>
    <dgm:cxn modelId="{958895CE-631F-47CD-A2E5-241B6F3DCAD4}" srcId="{DA763C49-38FF-4A95-8636-0189DC23331B}" destId="{54391FDB-460D-4906-BA5F-22EA49569229}" srcOrd="3" destOrd="0" parTransId="{56DCE916-3CD3-468B-B154-FB85B8C1C233}" sibTransId="{3A2DC919-5E97-42A1-8F09-CBACD255DC5A}"/>
    <dgm:cxn modelId="{047888DC-ADDF-429B-8BBC-D5CCB8F364D9}" srcId="{A8E47222-99C7-4FED-8620-8A66F5A0AEA9}" destId="{25A800D7-A6C5-409A-AAC3-22ABA285EB26}" srcOrd="1" destOrd="0" parTransId="{2D4D5E5D-113D-4DB0-A273-C7D0CE6F2451}" sibTransId="{3BCD2715-7601-4B90-9E21-950562BD6F20}"/>
    <dgm:cxn modelId="{2484D5E1-71D4-4CBF-982D-79DE5589C548}" srcId="{7295E413-080D-403F-BBE6-0428406897F6}" destId="{7C7C0B1A-8764-4824-AB95-5982ABCF3C29}" srcOrd="2" destOrd="0" parTransId="{2303F31F-EE8C-473A-850D-3A61BC98E552}" sibTransId="{FA7F794F-DD4D-4DFE-B5BD-B087D9A329CD}"/>
    <dgm:cxn modelId="{E021C9E4-447E-44E0-9518-93A8D7C1B456}" type="presOf" srcId="{7295E413-080D-403F-BBE6-0428406897F6}" destId="{9E8BDA14-350F-4D2D-AB50-D5770BE3F494}" srcOrd="0" destOrd="0" presId="urn:microsoft.com/office/officeart/2005/8/layout/hList3"/>
    <dgm:cxn modelId="{3C4126E8-C3BC-4AD1-8A54-AA8AFF1C2FDD}" srcId="{7295E413-080D-403F-BBE6-0428406897F6}" destId="{4C8285BE-6BBF-4F2A-830E-43CC28406FC5}" srcOrd="3" destOrd="0" parTransId="{A08FC3C0-9F37-4569-A472-BE22A64AC212}" sibTransId="{14BD5D81-C466-4A38-9CF6-B8039ECC0A82}"/>
    <dgm:cxn modelId="{6D78EDEB-A1FF-4952-9B80-C6467786185A}" type="presOf" srcId="{54391FDB-460D-4906-BA5F-22EA49569229}" destId="{2BA9DE8F-B737-4A4E-A7F1-8893DA358AB3}" srcOrd="0" destOrd="4" presId="urn:microsoft.com/office/officeart/2005/8/layout/hList3"/>
    <dgm:cxn modelId="{A355D1F1-BF0A-43B8-813A-8B9162665675}" type="presOf" srcId="{18751AD9-61A3-4D62-A31E-5FE0464C5726}" destId="{4A51B86C-1F6D-44F1-A71A-F7614D61E1D6}" srcOrd="0" destOrd="0" presId="urn:microsoft.com/office/officeart/2005/8/layout/hList3"/>
    <dgm:cxn modelId="{D8D3BFF3-4B58-49D4-BCF4-C98A42290F47}" type="presOf" srcId="{F280557F-AD04-48E2-A9DA-18EAEBEF16A9}" destId="{2BA9DE8F-B737-4A4E-A7F1-8893DA358AB3}" srcOrd="0" destOrd="5" presId="urn:microsoft.com/office/officeart/2005/8/layout/hList3"/>
    <dgm:cxn modelId="{93BD05F4-08F7-4A19-A894-4DAE81FAE4E9}" srcId="{1D742E00-5A1E-432D-9D13-D50165C678D7}" destId="{DA763C49-38FF-4A95-8636-0189DC23331B}" srcOrd="0" destOrd="0" parTransId="{2A3A3419-6F1F-472C-BF09-4527A633D122}" sibTransId="{991B3E6D-5AF4-477E-BC28-1EB95BFEC78D}"/>
    <dgm:cxn modelId="{9DAA54F9-0224-4030-81CF-64BFE28C4080}" type="presOf" srcId="{A8E47222-99C7-4FED-8620-8A66F5A0AEA9}" destId="{CFE16634-483D-466E-A691-6E89FAB4F291}" srcOrd="0" destOrd="0" presId="urn:microsoft.com/office/officeart/2005/8/layout/hList3"/>
    <dgm:cxn modelId="{FCDA0239-4CEA-4D7C-8B7F-F826CDF0F86E}" type="presParOf" srcId="{4CCFCFF8-194E-4B77-88BB-9CAB4AD4E701}" destId="{83DE1ECF-82EE-4ED0-8DC3-861F6C4806A0}" srcOrd="0" destOrd="0" presId="urn:microsoft.com/office/officeart/2005/8/layout/hList3"/>
    <dgm:cxn modelId="{E3373443-94B0-465F-AB1F-71629D6DE659}" type="presParOf" srcId="{4CCFCFF8-194E-4B77-88BB-9CAB4AD4E701}" destId="{9A58D919-EE6A-4BD2-A50E-6527CBA0311F}" srcOrd="1" destOrd="0" presId="urn:microsoft.com/office/officeart/2005/8/layout/hList3"/>
    <dgm:cxn modelId="{53C1B6C7-8B7C-44BB-83FC-8D4F89573760}" type="presParOf" srcId="{9A58D919-EE6A-4BD2-A50E-6527CBA0311F}" destId="{2BA9DE8F-B737-4A4E-A7F1-8893DA358AB3}" srcOrd="0" destOrd="0" presId="urn:microsoft.com/office/officeart/2005/8/layout/hList3"/>
    <dgm:cxn modelId="{F39E106B-161D-4C30-B83A-6DBB47042A90}" type="presParOf" srcId="{9A58D919-EE6A-4BD2-A50E-6527CBA0311F}" destId="{9E8BDA14-350F-4D2D-AB50-D5770BE3F494}" srcOrd="1" destOrd="0" presId="urn:microsoft.com/office/officeart/2005/8/layout/hList3"/>
    <dgm:cxn modelId="{218FE449-1825-49E5-B4A8-41B0807CA9B3}" type="presParOf" srcId="{9A58D919-EE6A-4BD2-A50E-6527CBA0311F}" destId="{4A51B86C-1F6D-44F1-A71A-F7614D61E1D6}" srcOrd="2" destOrd="0" presId="urn:microsoft.com/office/officeart/2005/8/layout/hList3"/>
    <dgm:cxn modelId="{8532F6B0-100D-4BAA-9A8B-1B4013F7B089}" type="presParOf" srcId="{9A58D919-EE6A-4BD2-A50E-6527CBA0311F}" destId="{CFE16634-483D-466E-A691-6E89FAB4F291}" srcOrd="3" destOrd="0" presId="urn:microsoft.com/office/officeart/2005/8/layout/hList3"/>
    <dgm:cxn modelId="{ADF3885C-5E68-44F0-B66E-8ECDED818D4B}" type="presParOf" srcId="{4CCFCFF8-194E-4B77-88BB-9CAB4AD4E701}" destId="{ED2936AE-5983-40AA-9428-D832CC740210}" srcOrd="2" destOrd="0" presId="urn:microsoft.com/office/officeart/2005/8/layout/h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1DDC65DF-A536-4B91-AB46-C08537229EFF}" type="doc">
      <dgm:prSet loTypeId="urn:microsoft.com/office/officeart/2005/8/layout/radial4" loCatId="relationship" qsTypeId="urn:microsoft.com/office/officeart/2005/8/quickstyle/simple1" qsCatId="simple" csTypeId="urn:microsoft.com/office/officeart/2005/8/colors/accent1_2" csCatId="accent1" phldr="1"/>
      <dgm:spPr/>
      <dgm:t>
        <a:bodyPr/>
        <a:lstStyle/>
        <a:p>
          <a:endParaRPr lang="es-ES"/>
        </a:p>
      </dgm:t>
    </dgm:pt>
    <dgm:pt modelId="{85B6A870-4219-4CCC-B7AF-06FE8C34138D}">
      <dgm:prSet phldrT="[Texto]" custT="1"/>
      <dgm:spPr>
        <a:solidFill>
          <a:schemeClr val="accent6">
            <a:lumMod val="60000"/>
            <a:lumOff val="40000"/>
          </a:schemeClr>
        </a:solidFill>
        <a:ln w="50800">
          <a:solidFill>
            <a:schemeClr val="tx1"/>
          </a:solidFill>
        </a:ln>
      </dgm:spPr>
      <dgm:t>
        <a:bodyPr/>
        <a:lstStyle/>
        <a:p>
          <a:r>
            <a:rPr lang="es-ES" sz="3600" b="1" dirty="0">
              <a:solidFill>
                <a:schemeClr val="tx1"/>
              </a:solidFill>
              <a:latin typeface="Arial" pitchFamily="34" charset="0"/>
              <a:cs typeface="Arial" pitchFamily="34" charset="0"/>
            </a:rPr>
            <a:t>COMUNICACIÓN</a:t>
          </a:r>
        </a:p>
      </dgm:t>
    </dgm:pt>
    <dgm:pt modelId="{B6B72D49-AD4E-4D3C-AA20-4F2527B6FABC}" type="parTrans" cxnId="{52605FB3-8810-4AD7-B6BC-BF8F6E9AC6B9}">
      <dgm:prSet/>
      <dgm:spPr/>
      <dgm:t>
        <a:bodyPr/>
        <a:lstStyle/>
        <a:p>
          <a:endParaRPr lang="es-ES"/>
        </a:p>
      </dgm:t>
    </dgm:pt>
    <dgm:pt modelId="{9D60C511-A952-43D6-941D-9011E40FC9E4}" type="sibTrans" cxnId="{52605FB3-8810-4AD7-B6BC-BF8F6E9AC6B9}">
      <dgm:prSet/>
      <dgm:spPr/>
      <dgm:t>
        <a:bodyPr/>
        <a:lstStyle/>
        <a:p>
          <a:endParaRPr lang="es-ES"/>
        </a:p>
      </dgm:t>
    </dgm:pt>
    <dgm:pt modelId="{909836CC-70C4-47EE-A3B6-3691BEB87836}">
      <dgm:prSet phldrT="[Texto]" custT="1"/>
      <dgm:spPr>
        <a:solidFill>
          <a:schemeClr val="accent6">
            <a:lumMod val="60000"/>
            <a:lumOff val="40000"/>
          </a:schemeClr>
        </a:solidFill>
        <a:ln w="41275">
          <a:solidFill>
            <a:schemeClr val="tx1"/>
          </a:solidFill>
        </a:ln>
      </dgm:spPr>
      <dgm:t>
        <a:bodyPr/>
        <a:lstStyle/>
        <a:p>
          <a:pPr algn="just">
            <a:lnSpc>
              <a:spcPct val="150000"/>
            </a:lnSpc>
          </a:pPr>
          <a:r>
            <a:rPr lang="es-ES_tradnl" sz="2400" dirty="0">
              <a:solidFill>
                <a:schemeClr val="tx1"/>
              </a:solidFill>
              <a:latin typeface="Arial" panose="020B0604020202020204" pitchFamily="34" charset="0"/>
              <a:cs typeface="Arial" panose="020B0604020202020204" pitchFamily="34" charset="0"/>
            </a:rPr>
            <a:t>Interacción informativa y objetiva en cuyo proceso se realizan, manifiestan y se forman las relaciones interpersonales, posibilita el intercambio donde hacemos que las otras personas participen de nuestras percepciones, pensamientos, intereses, sentimientos, emociones, y viceversa.</a:t>
          </a:r>
          <a:r>
            <a:rPr lang="es-ES" sz="2400" dirty="0">
              <a:solidFill>
                <a:schemeClr val="tx1"/>
              </a:solidFill>
              <a:latin typeface="Arial" pitchFamily="34" charset="0"/>
              <a:cs typeface="Arial" pitchFamily="34" charset="0"/>
            </a:rPr>
            <a:t> </a:t>
          </a:r>
        </a:p>
      </dgm:t>
    </dgm:pt>
    <dgm:pt modelId="{BD50C061-B339-4B4E-B75E-AE75C491E2BB}" type="parTrans" cxnId="{7AD0DD9C-F032-4B13-8462-DB6195650C75}">
      <dgm:prSet/>
      <dgm:spPr>
        <a:solidFill>
          <a:srgbClr val="00B050"/>
        </a:solidFill>
        <a:ln w="31750">
          <a:solidFill>
            <a:schemeClr val="tx1"/>
          </a:solidFill>
        </a:ln>
      </dgm:spPr>
      <dgm:t>
        <a:bodyPr/>
        <a:lstStyle/>
        <a:p>
          <a:endParaRPr lang="es-ES"/>
        </a:p>
      </dgm:t>
    </dgm:pt>
    <dgm:pt modelId="{76CB1EE2-0DE9-4214-976B-061FFD57E77E}" type="sibTrans" cxnId="{7AD0DD9C-F032-4B13-8462-DB6195650C75}">
      <dgm:prSet/>
      <dgm:spPr/>
      <dgm:t>
        <a:bodyPr/>
        <a:lstStyle/>
        <a:p>
          <a:endParaRPr lang="es-ES"/>
        </a:p>
      </dgm:t>
    </dgm:pt>
    <dgm:pt modelId="{329C684A-7BAF-42C2-93CE-5365726E0488}">
      <dgm:prSet/>
      <dgm:spPr/>
      <dgm:t>
        <a:bodyPr/>
        <a:lstStyle/>
        <a:p>
          <a:endParaRPr lang="es-ES"/>
        </a:p>
      </dgm:t>
    </dgm:pt>
    <dgm:pt modelId="{6A94A164-5EFE-42E7-96E4-351818047697}" type="parTrans" cxnId="{2A205610-7479-4EDC-B149-6CD6062B94A2}">
      <dgm:prSet/>
      <dgm:spPr/>
      <dgm:t>
        <a:bodyPr/>
        <a:lstStyle/>
        <a:p>
          <a:endParaRPr lang="es-ES"/>
        </a:p>
      </dgm:t>
    </dgm:pt>
    <dgm:pt modelId="{690E42DC-6FCB-4DAA-92D3-DE76FD1A1096}" type="sibTrans" cxnId="{2A205610-7479-4EDC-B149-6CD6062B94A2}">
      <dgm:prSet/>
      <dgm:spPr/>
      <dgm:t>
        <a:bodyPr/>
        <a:lstStyle/>
        <a:p>
          <a:endParaRPr lang="es-ES"/>
        </a:p>
      </dgm:t>
    </dgm:pt>
    <dgm:pt modelId="{014A926D-B9AC-4E11-A5B8-A5BF8BF1A136}">
      <dgm:prSet/>
      <dgm:spPr/>
      <dgm:t>
        <a:bodyPr/>
        <a:lstStyle/>
        <a:p>
          <a:endParaRPr lang="es-ES"/>
        </a:p>
      </dgm:t>
    </dgm:pt>
    <dgm:pt modelId="{49F20F56-84CA-42E5-B735-003CCA0F6F24}" type="parTrans" cxnId="{AB83D78B-ECC1-48ED-BC08-BC2E0991AC9A}">
      <dgm:prSet/>
      <dgm:spPr/>
      <dgm:t>
        <a:bodyPr/>
        <a:lstStyle/>
        <a:p>
          <a:endParaRPr lang="es-ES"/>
        </a:p>
      </dgm:t>
    </dgm:pt>
    <dgm:pt modelId="{748A8057-3250-4E53-9F56-CB990B604ED6}" type="sibTrans" cxnId="{AB83D78B-ECC1-48ED-BC08-BC2E0991AC9A}">
      <dgm:prSet/>
      <dgm:spPr/>
      <dgm:t>
        <a:bodyPr/>
        <a:lstStyle/>
        <a:p>
          <a:endParaRPr lang="es-ES"/>
        </a:p>
      </dgm:t>
    </dgm:pt>
    <dgm:pt modelId="{EE1071C1-4614-4A20-9974-0199889452B3}" type="pres">
      <dgm:prSet presAssocID="{1DDC65DF-A536-4B91-AB46-C08537229EFF}" presName="cycle" presStyleCnt="0">
        <dgm:presLayoutVars>
          <dgm:chMax val="1"/>
          <dgm:dir/>
          <dgm:animLvl val="ctr"/>
          <dgm:resizeHandles val="exact"/>
        </dgm:presLayoutVars>
      </dgm:prSet>
      <dgm:spPr/>
    </dgm:pt>
    <dgm:pt modelId="{B4D83CF8-DE54-4C62-A023-B31E7FB511F7}" type="pres">
      <dgm:prSet presAssocID="{85B6A870-4219-4CCC-B7AF-06FE8C34138D}" presName="centerShape" presStyleLbl="node0" presStyleIdx="0" presStyleCnt="1" custScaleX="275927" custScaleY="45645" custLinFactNeighborX="-229" custLinFactNeighborY="-390"/>
      <dgm:spPr/>
    </dgm:pt>
    <dgm:pt modelId="{2053C914-2133-4FE5-A59A-0DC0108A4A07}" type="pres">
      <dgm:prSet presAssocID="{BD50C061-B339-4B4E-B75E-AE75C491E2BB}" presName="parTrans" presStyleLbl="bgSibTrans2D1" presStyleIdx="0" presStyleCnt="1" custAng="343479" custScaleX="36105" custScaleY="100087" custLinFactNeighborX="-1285" custLinFactNeighborY="99541"/>
      <dgm:spPr/>
    </dgm:pt>
    <dgm:pt modelId="{F766FA9B-54DF-443E-B524-31FA0D68F392}" type="pres">
      <dgm:prSet presAssocID="{909836CC-70C4-47EE-A3B6-3691BEB87836}" presName="node" presStyleLbl="node1" presStyleIdx="0" presStyleCnt="1" custScaleX="354691" custScaleY="142733" custRadScaleRad="105753" custRadScaleInc="-3287">
        <dgm:presLayoutVars>
          <dgm:bulletEnabled val="1"/>
        </dgm:presLayoutVars>
      </dgm:prSet>
      <dgm:spPr/>
    </dgm:pt>
  </dgm:ptLst>
  <dgm:cxnLst>
    <dgm:cxn modelId="{675A2B04-FA79-45E6-98D1-79F961E4A709}" type="presOf" srcId="{1DDC65DF-A536-4B91-AB46-C08537229EFF}" destId="{EE1071C1-4614-4A20-9974-0199889452B3}" srcOrd="0" destOrd="0" presId="urn:microsoft.com/office/officeart/2005/8/layout/radial4"/>
    <dgm:cxn modelId="{2A205610-7479-4EDC-B149-6CD6062B94A2}" srcId="{1DDC65DF-A536-4B91-AB46-C08537229EFF}" destId="{329C684A-7BAF-42C2-93CE-5365726E0488}" srcOrd="2" destOrd="0" parTransId="{6A94A164-5EFE-42E7-96E4-351818047697}" sibTransId="{690E42DC-6FCB-4DAA-92D3-DE76FD1A1096}"/>
    <dgm:cxn modelId="{C503DD31-ADAE-4DAE-A711-BB91F381CBC3}" type="presOf" srcId="{85B6A870-4219-4CCC-B7AF-06FE8C34138D}" destId="{B4D83CF8-DE54-4C62-A023-B31E7FB511F7}" srcOrd="0" destOrd="0" presId="urn:microsoft.com/office/officeart/2005/8/layout/radial4"/>
    <dgm:cxn modelId="{18D99778-C449-48B6-9BC6-2CEA25000337}" type="presOf" srcId="{909836CC-70C4-47EE-A3B6-3691BEB87836}" destId="{F766FA9B-54DF-443E-B524-31FA0D68F392}" srcOrd="0" destOrd="0" presId="urn:microsoft.com/office/officeart/2005/8/layout/radial4"/>
    <dgm:cxn modelId="{D700C77C-3933-4CF9-A6A4-7EF84EB7D79C}" type="presOf" srcId="{BD50C061-B339-4B4E-B75E-AE75C491E2BB}" destId="{2053C914-2133-4FE5-A59A-0DC0108A4A07}" srcOrd="0" destOrd="0" presId="urn:microsoft.com/office/officeart/2005/8/layout/radial4"/>
    <dgm:cxn modelId="{AB83D78B-ECC1-48ED-BC08-BC2E0991AC9A}" srcId="{1DDC65DF-A536-4B91-AB46-C08537229EFF}" destId="{014A926D-B9AC-4E11-A5B8-A5BF8BF1A136}" srcOrd="1" destOrd="0" parTransId="{49F20F56-84CA-42E5-B735-003CCA0F6F24}" sibTransId="{748A8057-3250-4E53-9F56-CB990B604ED6}"/>
    <dgm:cxn modelId="{7AD0DD9C-F032-4B13-8462-DB6195650C75}" srcId="{85B6A870-4219-4CCC-B7AF-06FE8C34138D}" destId="{909836CC-70C4-47EE-A3B6-3691BEB87836}" srcOrd="0" destOrd="0" parTransId="{BD50C061-B339-4B4E-B75E-AE75C491E2BB}" sibTransId="{76CB1EE2-0DE9-4214-976B-061FFD57E77E}"/>
    <dgm:cxn modelId="{52605FB3-8810-4AD7-B6BC-BF8F6E9AC6B9}" srcId="{1DDC65DF-A536-4B91-AB46-C08537229EFF}" destId="{85B6A870-4219-4CCC-B7AF-06FE8C34138D}" srcOrd="0" destOrd="0" parTransId="{B6B72D49-AD4E-4D3C-AA20-4F2527B6FABC}" sibTransId="{9D60C511-A952-43D6-941D-9011E40FC9E4}"/>
    <dgm:cxn modelId="{91C8FD20-73D9-44DA-9647-198B9E25ACC3}" type="presParOf" srcId="{EE1071C1-4614-4A20-9974-0199889452B3}" destId="{B4D83CF8-DE54-4C62-A023-B31E7FB511F7}" srcOrd="0" destOrd="0" presId="urn:microsoft.com/office/officeart/2005/8/layout/radial4"/>
    <dgm:cxn modelId="{A34BE20B-E779-43C3-AFBD-96A29CAF3546}" type="presParOf" srcId="{EE1071C1-4614-4A20-9974-0199889452B3}" destId="{2053C914-2133-4FE5-A59A-0DC0108A4A07}" srcOrd="1" destOrd="0" presId="urn:microsoft.com/office/officeart/2005/8/layout/radial4"/>
    <dgm:cxn modelId="{8EBC1253-968E-47CD-AF97-0C9FF037C19E}" type="presParOf" srcId="{EE1071C1-4614-4A20-9974-0199889452B3}" destId="{F766FA9B-54DF-443E-B524-31FA0D68F392}" srcOrd="2" destOrd="0" presId="urn:microsoft.com/office/officeart/2005/8/layout/radial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D83CF8-DE54-4C62-A023-B31E7FB511F7}">
      <dsp:nvSpPr>
        <dsp:cNvPr id="0" name=""/>
        <dsp:cNvSpPr/>
      </dsp:nvSpPr>
      <dsp:spPr>
        <a:xfrm>
          <a:off x="1986480" y="3581507"/>
          <a:ext cx="8260845" cy="1526519"/>
        </a:xfrm>
        <a:prstGeom prst="ellipse">
          <a:avLst/>
        </a:prstGeom>
        <a:solidFill>
          <a:schemeClr val="accent6">
            <a:lumMod val="60000"/>
            <a:lumOff val="40000"/>
          </a:schemeClr>
        </a:solidFill>
        <a:ln w="508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1600200">
            <a:lnSpc>
              <a:spcPct val="90000"/>
            </a:lnSpc>
            <a:spcBef>
              <a:spcPct val="0"/>
            </a:spcBef>
            <a:spcAft>
              <a:spcPct val="35000"/>
            </a:spcAft>
            <a:buNone/>
          </a:pPr>
          <a:r>
            <a:rPr lang="es-US" sz="3600" b="1" kern="1200" dirty="0">
              <a:solidFill>
                <a:schemeClr val="tx1"/>
              </a:solidFill>
              <a:latin typeface="Arial" pitchFamily="34" charset="0"/>
              <a:cs typeface="Arial" pitchFamily="34" charset="0"/>
            </a:rPr>
            <a:t>OBJETIVO GENERAL</a:t>
          </a:r>
          <a:endParaRPr lang="es-ES" sz="3600" b="1" kern="1200" dirty="0">
            <a:solidFill>
              <a:schemeClr val="tx1"/>
            </a:solidFill>
            <a:latin typeface="Arial" pitchFamily="34" charset="0"/>
            <a:cs typeface="Arial" pitchFamily="34" charset="0"/>
          </a:endParaRPr>
        </a:p>
      </dsp:txBody>
      <dsp:txXfrm>
        <a:off x="3196253" y="3805061"/>
        <a:ext cx="5841299" cy="1079411"/>
      </dsp:txXfrm>
    </dsp:sp>
    <dsp:sp modelId="{2053C914-2133-4FE5-A59A-0DC0108A4A07}">
      <dsp:nvSpPr>
        <dsp:cNvPr id="0" name=""/>
        <dsp:cNvSpPr/>
      </dsp:nvSpPr>
      <dsp:spPr>
        <a:xfrm rot="16165608">
          <a:off x="5377751" y="2698224"/>
          <a:ext cx="809410" cy="731752"/>
        </a:xfrm>
        <a:prstGeom prst="leftArrow">
          <a:avLst>
            <a:gd name="adj1" fmla="val 60000"/>
            <a:gd name="adj2" fmla="val 50000"/>
          </a:avLst>
        </a:prstGeom>
        <a:solidFill>
          <a:srgbClr val="00B050"/>
        </a:solidFill>
        <a:ln w="31750">
          <a:solidFill>
            <a:schemeClr val="tx1"/>
          </a:solidFill>
        </a:ln>
        <a:effectLst/>
      </dsp:spPr>
      <dsp:style>
        <a:lnRef idx="0">
          <a:scrgbClr r="0" g="0" b="0"/>
        </a:lnRef>
        <a:fillRef idx="1">
          <a:scrgbClr r="0" g="0" b="0"/>
        </a:fillRef>
        <a:effectRef idx="0">
          <a:scrgbClr r="0" g="0" b="0"/>
        </a:effectRef>
        <a:fontRef idx="minor">
          <a:schemeClr val="lt1"/>
        </a:fontRef>
      </dsp:style>
    </dsp:sp>
    <dsp:sp modelId="{F766FA9B-54DF-443E-B524-31FA0D68F392}">
      <dsp:nvSpPr>
        <dsp:cNvPr id="0" name=""/>
        <dsp:cNvSpPr/>
      </dsp:nvSpPr>
      <dsp:spPr>
        <a:xfrm>
          <a:off x="2032980" y="0"/>
          <a:ext cx="7505153" cy="2445204"/>
        </a:xfrm>
        <a:prstGeom prst="roundRect">
          <a:avLst>
            <a:gd name="adj" fmla="val 10000"/>
          </a:avLst>
        </a:prstGeom>
        <a:solidFill>
          <a:schemeClr val="accent6">
            <a:lumMod val="60000"/>
            <a:lumOff val="40000"/>
          </a:schemeClr>
        </a:solidFill>
        <a:ln w="41275"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just" defTabSz="444500">
            <a:lnSpc>
              <a:spcPct val="150000"/>
            </a:lnSpc>
            <a:spcBef>
              <a:spcPct val="0"/>
            </a:spcBef>
            <a:spcAft>
              <a:spcPct val="35000"/>
            </a:spcAft>
            <a:buNone/>
          </a:pPr>
          <a:r>
            <a:rPr lang="es-ES" sz="1000" kern="1200" dirty="0">
              <a:latin typeface="Arial" pitchFamily="34" charset="0"/>
              <a:cs typeface="Arial" pitchFamily="34" charset="0"/>
            </a:rPr>
            <a:t> </a:t>
          </a:r>
          <a:r>
            <a:rPr lang="es-ES" sz="2000" kern="1200" dirty="0">
              <a:solidFill>
                <a:schemeClr val="tx1"/>
              </a:solidFill>
              <a:latin typeface="Arial" pitchFamily="34" charset="0"/>
              <a:cs typeface="Arial" pitchFamily="34" charset="0"/>
            </a:rPr>
            <a:t>Ofrecer herramientas psicológicas orientadas a la solución de alternativas que en la actividad se encuentran los entrenadores y profesores de Educación Física haciendo uso de sólidos y actualizados criterios teóricos, metodológicos y prácticos reconocidos en el campo de la Psicología  aplicada al deporte.</a:t>
          </a:r>
        </a:p>
      </dsp:txBody>
      <dsp:txXfrm>
        <a:off x="2104598" y="71618"/>
        <a:ext cx="7361917" cy="230196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681DA9-0C0D-4C1B-AF86-BBEAA30E8C49}">
      <dsp:nvSpPr>
        <dsp:cNvPr id="0" name=""/>
        <dsp:cNvSpPr/>
      </dsp:nvSpPr>
      <dsp:spPr>
        <a:xfrm>
          <a:off x="2487261" y="5323868"/>
          <a:ext cx="7416120" cy="1635701"/>
        </a:xfrm>
        <a:prstGeom prst="ellipse">
          <a:avLst/>
        </a:prstGeom>
        <a:solidFill>
          <a:srgbClr val="DA88E8"/>
        </a:solidFill>
        <a:ln w="508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1066800" rtl="0">
            <a:lnSpc>
              <a:spcPct val="90000"/>
            </a:lnSpc>
            <a:spcBef>
              <a:spcPct val="0"/>
            </a:spcBef>
            <a:spcAft>
              <a:spcPct val="35000"/>
            </a:spcAft>
            <a:buNone/>
          </a:pPr>
          <a:r>
            <a:rPr lang="es-ES" sz="2400" b="1" kern="1200" dirty="0">
              <a:solidFill>
                <a:schemeClr val="tx1"/>
              </a:solidFill>
              <a:latin typeface="Arial" pitchFamily="34" charset="0"/>
              <a:cs typeface="Arial" pitchFamily="34" charset="0"/>
            </a:rPr>
            <a:t>SISTEMA DE CONOCIMIENTOS</a:t>
          </a:r>
          <a:endParaRPr lang="es-ES" sz="2400" kern="1200" dirty="0">
            <a:solidFill>
              <a:schemeClr val="tx1"/>
            </a:solidFill>
            <a:latin typeface="Arial" pitchFamily="34" charset="0"/>
            <a:cs typeface="Arial" pitchFamily="34" charset="0"/>
          </a:endParaRPr>
        </a:p>
      </dsp:txBody>
      <dsp:txXfrm>
        <a:off x="3573327" y="5563411"/>
        <a:ext cx="5243988" cy="1156615"/>
      </dsp:txXfrm>
    </dsp:sp>
    <dsp:sp modelId="{0F87EE9F-1617-47E3-A0D2-27F7B183C0A3}">
      <dsp:nvSpPr>
        <dsp:cNvPr id="0" name=""/>
        <dsp:cNvSpPr/>
      </dsp:nvSpPr>
      <dsp:spPr>
        <a:xfrm rot="16200000">
          <a:off x="5521166" y="3592314"/>
          <a:ext cx="1452987" cy="804680"/>
        </a:xfrm>
        <a:prstGeom prst="rightArrow">
          <a:avLst>
            <a:gd name="adj1" fmla="val 60000"/>
            <a:gd name="adj2" fmla="val 50000"/>
          </a:avLst>
        </a:prstGeom>
        <a:solidFill>
          <a:srgbClr val="7030A0"/>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511300">
            <a:lnSpc>
              <a:spcPct val="90000"/>
            </a:lnSpc>
            <a:spcBef>
              <a:spcPct val="0"/>
            </a:spcBef>
            <a:spcAft>
              <a:spcPct val="35000"/>
            </a:spcAft>
            <a:buNone/>
          </a:pPr>
          <a:endParaRPr lang="es-ES" sz="3400" kern="1200"/>
        </a:p>
      </dsp:txBody>
      <dsp:txXfrm>
        <a:off x="5641868" y="3873952"/>
        <a:ext cx="1211583" cy="482808"/>
      </dsp:txXfrm>
    </dsp:sp>
    <dsp:sp modelId="{A7CD920B-81F9-4D25-A8D1-D6B402D5BA12}">
      <dsp:nvSpPr>
        <dsp:cNvPr id="0" name=""/>
        <dsp:cNvSpPr/>
      </dsp:nvSpPr>
      <dsp:spPr>
        <a:xfrm>
          <a:off x="3277419" y="693421"/>
          <a:ext cx="6055359" cy="1889814"/>
        </a:xfrm>
        <a:prstGeom prst="ellipse">
          <a:avLst/>
        </a:prstGeom>
        <a:solidFill>
          <a:srgbClr val="EFCBF5"/>
        </a:solidFill>
        <a:ln w="508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just" defTabSz="622300">
            <a:lnSpc>
              <a:spcPct val="100000"/>
            </a:lnSpc>
            <a:spcBef>
              <a:spcPct val="0"/>
            </a:spcBef>
            <a:spcAft>
              <a:spcPct val="35000"/>
            </a:spcAft>
            <a:buNone/>
          </a:pPr>
          <a:r>
            <a:rPr lang="es-ES" sz="1400" b="1" kern="1200" dirty="0">
              <a:solidFill>
                <a:schemeClr val="tx1"/>
              </a:solidFill>
              <a:latin typeface="Arial" pitchFamily="34" charset="0"/>
              <a:cs typeface="Arial" pitchFamily="34" charset="0"/>
            </a:rPr>
            <a:t>TEMA 1. </a:t>
          </a:r>
          <a:r>
            <a:rPr lang="es-ES" sz="1400" kern="1200" dirty="0">
              <a:solidFill>
                <a:schemeClr val="tx1"/>
              </a:solidFill>
              <a:latin typeface="Arial" pitchFamily="34" charset="0"/>
              <a:cs typeface="Arial" pitchFamily="34" charset="0"/>
            </a:rPr>
            <a:t>Introducción a la Psicología del Deporte. Objeto y tareas</a:t>
          </a:r>
          <a:r>
            <a:rPr lang="es-ES" sz="1400" b="1" kern="1200" dirty="0">
              <a:solidFill>
                <a:schemeClr val="tx1"/>
              </a:solidFill>
              <a:latin typeface="Arial" pitchFamily="34" charset="0"/>
              <a:cs typeface="Arial" pitchFamily="34" charset="0"/>
            </a:rPr>
            <a:t>.</a:t>
          </a:r>
          <a:r>
            <a:rPr lang="es-ES" sz="1400" kern="1200" dirty="0">
              <a:solidFill>
                <a:schemeClr val="tx1"/>
              </a:solidFill>
              <a:latin typeface="Arial" pitchFamily="34" charset="0"/>
              <a:cs typeface="Arial" pitchFamily="34" charset="0"/>
            </a:rPr>
            <a:t> Motivación, liderazgo y comunicación. Teorías sobre la motivación del deportista. Motivación del entrenador. Motivación y liderazgo del entrenador. Motivación y comunicación del entrenador</a:t>
          </a:r>
        </a:p>
      </dsp:txBody>
      <dsp:txXfrm>
        <a:off x="4164206" y="970178"/>
        <a:ext cx="4281785" cy="1336300"/>
      </dsp:txXfrm>
    </dsp:sp>
    <dsp:sp modelId="{673CEFAF-C9B3-4334-93A4-A9573F21A63A}">
      <dsp:nvSpPr>
        <dsp:cNvPr id="0" name=""/>
        <dsp:cNvSpPr/>
      </dsp:nvSpPr>
      <dsp:spPr>
        <a:xfrm rot="19615251">
          <a:off x="7366801" y="4450174"/>
          <a:ext cx="653462" cy="804680"/>
        </a:xfrm>
        <a:prstGeom prst="rightArrow">
          <a:avLst>
            <a:gd name="adj1" fmla="val 60000"/>
            <a:gd name="adj2" fmla="val 50000"/>
          </a:avLst>
        </a:prstGeom>
        <a:solidFill>
          <a:srgbClr val="7030A0"/>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511300">
            <a:lnSpc>
              <a:spcPct val="90000"/>
            </a:lnSpc>
            <a:spcBef>
              <a:spcPct val="0"/>
            </a:spcBef>
            <a:spcAft>
              <a:spcPct val="35000"/>
            </a:spcAft>
            <a:buNone/>
          </a:pPr>
          <a:endParaRPr lang="es-ES" sz="3400" kern="1200"/>
        </a:p>
      </dsp:txBody>
      <dsp:txXfrm>
        <a:off x="7382688" y="4664609"/>
        <a:ext cx="457423" cy="482808"/>
      </dsp:txXfrm>
    </dsp:sp>
    <dsp:sp modelId="{9C2D7E30-B024-44F1-BE93-A17054C7B376}">
      <dsp:nvSpPr>
        <dsp:cNvPr id="0" name=""/>
        <dsp:cNvSpPr/>
      </dsp:nvSpPr>
      <dsp:spPr>
        <a:xfrm>
          <a:off x="7329265" y="2328392"/>
          <a:ext cx="5409272" cy="2625954"/>
        </a:xfrm>
        <a:prstGeom prst="ellipse">
          <a:avLst/>
        </a:prstGeom>
        <a:solidFill>
          <a:srgbClr val="EFCBF5"/>
        </a:solidFill>
        <a:ln w="508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just" defTabSz="622300">
            <a:lnSpc>
              <a:spcPct val="100000"/>
            </a:lnSpc>
            <a:spcBef>
              <a:spcPct val="0"/>
            </a:spcBef>
            <a:spcAft>
              <a:spcPct val="35000"/>
            </a:spcAft>
            <a:buNone/>
          </a:pPr>
          <a:r>
            <a:rPr lang="es-ES" sz="1400" b="1" kern="1200" dirty="0">
              <a:solidFill>
                <a:schemeClr val="tx1"/>
              </a:solidFill>
              <a:latin typeface="Arial" pitchFamily="34" charset="0"/>
              <a:cs typeface="Arial" pitchFamily="34" charset="0"/>
            </a:rPr>
            <a:t>TEMA 2. </a:t>
          </a:r>
          <a:r>
            <a:rPr lang="es-ES" sz="1400" kern="1200" dirty="0">
              <a:solidFill>
                <a:schemeClr val="tx1"/>
              </a:solidFill>
              <a:latin typeface="Arial" pitchFamily="34" charset="0"/>
              <a:cs typeface="Arial" pitchFamily="34" charset="0"/>
            </a:rPr>
            <a:t>Contenidos psicológicos en la preparación del deportista. Competencia deportiva. Iniciación y especialización deportiva. Exigencias psicológicas en los diferentes grupos de deportes. Aspectos psicosociales del equipo deportivo. Definiciones de grupo y equipo. Características psicosociales comunes en los equipos deportivos. Indicadores de la eficiencia en el equipo. </a:t>
          </a:r>
        </a:p>
      </dsp:txBody>
      <dsp:txXfrm>
        <a:off x="8121435" y="2712954"/>
        <a:ext cx="3824932" cy="1856830"/>
      </dsp:txXfrm>
    </dsp:sp>
    <dsp:sp modelId="{D30CD98D-A40A-4F47-B979-03AE30508C7A}">
      <dsp:nvSpPr>
        <dsp:cNvPr id="0" name=""/>
        <dsp:cNvSpPr/>
      </dsp:nvSpPr>
      <dsp:spPr>
        <a:xfrm rot="13156038">
          <a:off x="4473938" y="4516373"/>
          <a:ext cx="612155" cy="804680"/>
        </a:xfrm>
        <a:prstGeom prst="rightArrow">
          <a:avLst>
            <a:gd name="adj1" fmla="val 60000"/>
            <a:gd name="adj2" fmla="val 50000"/>
          </a:avLst>
        </a:prstGeom>
        <a:solidFill>
          <a:srgbClr val="7030A0"/>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511300">
            <a:lnSpc>
              <a:spcPct val="90000"/>
            </a:lnSpc>
            <a:spcBef>
              <a:spcPct val="0"/>
            </a:spcBef>
            <a:spcAft>
              <a:spcPct val="35000"/>
            </a:spcAft>
            <a:buNone/>
          </a:pPr>
          <a:endParaRPr lang="es-ES" sz="3400" kern="1200"/>
        </a:p>
      </dsp:txBody>
      <dsp:txXfrm rot="10800000">
        <a:off x="4636851" y="4735427"/>
        <a:ext cx="428509" cy="482808"/>
      </dsp:txXfrm>
    </dsp:sp>
    <dsp:sp modelId="{4E5C0D0D-8AFC-441E-A2CF-B92C6F4BC5EB}">
      <dsp:nvSpPr>
        <dsp:cNvPr id="0" name=""/>
        <dsp:cNvSpPr/>
      </dsp:nvSpPr>
      <dsp:spPr>
        <a:xfrm>
          <a:off x="649023" y="2419818"/>
          <a:ext cx="4882372" cy="2366705"/>
        </a:xfrm>
        <a:prstGeom prst="ellipse">
          <a:avLst/>
        </a:prstGeom>
        <a:solidFill>
          <a:srgbClr val="EFCBF5"/>
        </a:solidFill>
        <a:ln w="508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just" defTabSz="622300">
            <a:lnSpc>
              <a:spcPct val="90000"/>
            </a:lnSpc>
            <a:spcBef>
              <a:spcPct val="0"/>
            </a:spcBef>
            <a:spcAft>
              <a:spcPct val="35000"/>
            </a:spcAft>
            <a:buNone/>
          </a:pPr>
          <a:r>
            <a:rPr lang="es-ES" sz="1400" b="1" kern="1200" dirty="0">
              <a:solidFill>
                <a:schemeClr val="tx1"/>
              </a:solidFill>
              <a:latin typeface="Arial" pitchFamily="34" charset="0"/>
              <a:cs typeface="Arial" pitchFamily="34" charset="0"/>
            </a:rPr>
            <a:t>TEMA 3. </a:t>
          </a:r>
          <a:r>
            <a:rPr lang="es-ES" sz="1400" kern="1200" dirty="0">
              <a:solidFill>
                <a:schemeClr val="tx1"/>
              </a:solidFill>
              <a:latin typeface="Arial" pitchFamily="34" charset="0"/>
              <a:cs typeface="Arial" pitchFamily="34" charset="0"/>
            </a:rPr>
            <a:t>Tensión psíquica. Tensión psíquica en el entrenamiento. Tensión psíquica precompetitiva. Tensión psíquica durante la competencia. Tensión psíquica postcompetitiva. Preparación psicológica. Preparación psicológica general. Preparación psicológica especial</a:t>
          </a:r>
          <a:r>
            <a:rPr lang="es-ES" sz="1400" kern="1200" dirty="0"/>
            <a:t>.</a:t>
          </a:r>
          <a:endParaRPr lang="es-ES" sz="1600" kern="1200" dirty="0">
            <a:solidFill>
              <a:schemeClr val="tx1"/>
            </a:solidFill>
            <a:latin typeface="Arial" pitchFamily="34" charset="0"/>
            <a:cs typeface="Arial" pitchFamily="34" charset="0"/>
          </a:endParaRPr>
        </a:p>
      </dsp:txBody>
      <dsp:txXfrm>
        <a:off x="1364030" y="2766414"/>
        <a:ext cx="3452358" cy="167351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1FF041-10BB-4D3D-855B-C13B3F950FAB}">
      <dsp:nvSpPr>
        <dsp:cNvPr id="0" name=""/>
        <dsp:cNvSpPr/>
      </dsp:nvSpPr>
      <dsp:spPr>
        <a:xfrm rot="5400000">
          <a:off x="7750747" y="-499251"/>
          <a:ext cx="1691422" cy="2986942"/>
        </a:xfrm>
        <a:prstGeom prst="roundRect">
          <a:avLst/>
        </a:prstGeom>
        <a:solidFill>
          <a:srgbClr val="EFCBF5">
            <a:alpha val="89804"/>
          </a:srgbClr>
        </a:solidFill>
        <a:ln w="25400" cap="flat" cmpd="sng" algn="ctr">
          <a:solidFill>
            <a:schemeClr val="tx1">
              <a:alpha val="9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1066800">
            <a:lnSpc>
              <a:spcPct val="90000"/>
            </a:lnSpc>
            <a:spcBef>
              <a:spcPct val="0"/>
            </a:spcBef>
            <a:spcAft>
              <a:spcPct val="15000"/>
            </a:spcAft>
            <a:buChar char="•"/>
          </a:pPr>
          <a:r>
            <a:rPr lang="es-MX" sz="2400" kern="1200" dirty="0">
              <a:latin typeface="Arial" pitchFamily="34" charset="0"/>
              <a:cs typeface="Arial" pitchFamily="34" charset="0"/>
            </a:rPr>
            <a:t>Seminarios</a:t>
          </a:r>
          <a:endParaRPr lang="es-ES" sz="2400" kern="1200" dirty="0">
            <a:latin typeface="Arial" pitchFamily="34" charset="0"/>
            <a:cs typeface="Arial" pitchFamily="34" charset="0"/>
          </a:endParaRPr>
        </a:p>
        <a:p>
          <a:pPr marL="228600" lvl="1" indent="-228600" algn="l" defTabSz="1066800">
            <a:lnSpc>
              <a:spcPct val="90000"/>
            </a:lnSpc>
            <a:spcBef>
              <a:spcPct val="0"/>
            </a:spcBef>
            <a:spcAft>
              <a:spcPct val="15000"/>
            </a:spcAft>
            <a:buChar char="•"/>
          </a:pPr>
          <a:r>
            <a:rPr lang="es-MX" sz="2400" kern="1200" dirty="0">
              <a:latin typeface="Arial" pitchFamily="34" charset="0"/>
              <a:cs typeface="Arial" pitchFamily="34" charset="0"/>
            </a:rPr>
            <a:t>Talleres </a:t>
          </a:r>
          <a:endParaRPr lang="es-ES" sz="2400" kern="1200" dirty="0">
            <a:latin typeface="Arial" pitchFamily="34" charset="0"/>
            <a:cs typeface="Arial" pitchFamily="34" charset="0"/>
          </a:endParaRPr>
        </a:p>
      </dsp:txBody>
      <dsp:txXfrm rot="-5400000">
        <a:off x="7185555" y="231077"/>
        <a:ext cx="2821806" cy="1526286"/>
      </dsp:txXfrm>
    </dsp:sp>
    <dsp:sp modelId="{F8E1916C-4294-4AB9-9EEC-8D8FF09F4327}">
      <dsp:nvSpPr>
        <dsp:cNvPr id="0" name=""/>
        <dsp:cNvSpPr/>
      </dsp:nvSpPr>
      <dsp:spPr>
        <a:xfrm>
          <a:off x="2995576" y="149161"/>
          <a:ext cx="3403981" cy="1780057"/>
        </a:xfrm>
        <a:prstGeom prst="roundRect">
          <a:avLst/>
        </a:prstGeom>
        <a:solidFill>
          <a:srgbClr val="F08C8C"/>
        </a:solidFill>
        <a:ln w="381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76200" rIns="152400" bIns="76200" numCol="1" spcCol="1270" anchor="ctr" anchorCtr="0">
          <a:noAutofit/>
        </a:bodyPr>
        <a:lstStyle/>
        <a:p>
          <a:pPr marL="0" lvl="0" indent="0" algn="ctr" defTabSz="1778000">
            <a:lnSpc>
              <a:spcPct val="90000"/>
            </a:lnSpc>
            <a:spcBef>
              <a:spcPct val="0"/>
            </a:spcBef>
            <a:spcAft>
              <a:spcPct val="35000"/>
            </a:spcAft>
            <a:buNone/>
          </a:pPr>
          <a:r>
            <a:rPr lang="es-US" sz="4000" kern="1200" dirty="0">
              <a:solidFill>
                <a:schemeClr val="tx1"/>
              </a:solidFill>
              <a:latin typeface="Arial" pitchFamily="34" charset="0"/>
              <a:cs typeface="Arial" pitchFamily="34" charset="0"/>
            </a:rPr>
            <a:t>Sistemática</a:t>
          </a:r>
          <a:endParaRPr lang="es-ES" sz="4000" kern="1200" dirty="0">
            <a:solidFill>
              <a:schemeClr val="tx1"/>
            </a:solidFill>
            <a:latin typeface="Arial" pitchFamily="34" charset="0"/>
            <a:cs typeface="Arial" pitchFamily="34" charset="0"/>
          </a:endParaRPr>
        </a:p>
      </dsp:txBody>
      <dsp:txXfrm>
        <a:off x="3082471" y="236056"/>
        <a:ext cx="3230191" cy="1606267"/>
      </dsp:txXfrm>
    </dsp:sp>
    <dsp:sp modelId="{8DA27659-7B7D-4B29-A36A-4C619945DBD6}">
      <dsp:nvSpPr>
        <dsp:cNvPr id="0" name=""/>
        <dsp:cNvSpPr/>
      </dsp:nvSpPr>
      <dsp:spPr>
        <a:xfrm>
          <a:off x="2892900" y="3045178"/>
          <a:ext cx="3438743" cy="1529748"/>
        </a:xfrm>
        <a:prstGeom prst="roundRect">
          <a:avLst/>
        </a:prstGeom>
        <a:solidFill>
          <a:srgbClr val="F08C8C"/>
        </a:solidFill>
        <a:ln w="381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76200" rIns="152400" bIns="76200" numCol="1" spcCol="1270" anchor="ctr" anchorCtr="0">
          <a:noAutofit/>
        </a:bodyPr>
        <a:lstStyle/>
        <a:p>
          <a:pPr marL="0" lvl="0" indent="0" algn="ctr" defTabSz="1778000">
            <a:lnSpc>
              <a:spcPct val="90000"/>
            </a:lnSpc>
            <a:spcBef>
              <a:spcPct val="0"/>
            </a:spcBef>
            <a:spcAft>
              <a:spcPct val="35000"/>
            </a:spcAft>
            <a:buNone/>
          </a:pPr>
          <a:r>
            <a:rPr lang="es-ES" sz="4000" kern="1200">
              <a:solidFill>
                <a:schemeClr val="tx1"/>
              </a:solidFill>
              <a:latin typeface="Arial" pitchFamily="34" charset="0"/>
              <a:cs typeface="Arial" pitchFamily="34" charset="0"/>
            </a:rPr>
            <a:t>Final</a:t>
          </a:r>
          <a:endParaRPr lang="es-ES" sz="4000" kern="1200" dirty="0">
            <a:solidFill>
              <a:schemeClr val="tx1"/>
            </a:solidFill>
            <a:latin typeface="Arial" pitchFamily="34" charset="0"/>
            <a:cs typeface="Arial" pitchFamily="34" charset="0"/>
          </a:endParaRPr>
        </a:p>
      </dsp:txBody>
      <dsp:txXfrm>
        <a:off x="2967576" y="3119854"/>
        <a:ext cx="3289391" cy="1380396"/>
      </dsp:txXfrm>
    </dsp:sp>
    <dsp:sp modelId="{30A5DFED-6323-44A5-83DF-B293F3BDC61F}">
      <dsp:nvSpPr>
        <dsp:cNvPr id="0" name=""/>
        <dsp:cNvSpPr/>
      </dsp:nvSpPr>
      <dsp:spPr>
        <a:xfrm>
          <a:off x="7125679" y="2988117"/>
          <a:ext cx="3496899" cy="1787887"/>
        </a:xfrm>
        <a:prstGeom prst="roundRect">
          <a:avLst/>
        </a:prstGeom>
        <a:solidFill>
          <a:srgbClr val="EFCBF5">
            <a:alpha val="90000"/>
          </a:srgbClr>
        </a:solidFill>
        <a:ln w="25400" cap="flat" cmpd="sng" algn="ctr">
          <a:solidFill>
            <a:schemeClr val="tx1">
              <a:alpha val="9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marL="0" lvl="0" indent="0" algn="ctr" defTabSz="1066800">
            <a:lnSpc>
              <a:spcPct val="90000"/>
            </a:lnSpc>
            <a:spcBef>
              <a:spcPct val="0"/>
            </a:spcBef>
            <a:spcAft>
              <a:spcPct val="35000"/>
            </a:spcAft>
            <a:buNone/>
          </a:pPr>
          <a:r>
            <a:rPr lang="es-ES" sz="2400" kern="1200" dirty="0">
              <a:solidFill>
                <a:schemeClr val="tx1"/>
              </a:solidFill>
              <a:latin typeface="Arial" pitchFamily="34" charset="0"/>
              <a:cs typeface="Arial" pitchFamily="34" charset="0"/>
            </a:rPr>
            <a:t>Taller de reflexión sobre solución a un problema específico del quehacer profesional</a:t>
          </a:r>
          <a:r>
            <a:rPr lang="es-ES" sz="2000" kern="1200" dirty="0">
              <a:solidFill>
                <a:schemeClr val="tx1"/>
              </a:solidFill>
              <a:latin typeface="Arial" pitchFamily="34" charset="0"/>
              <a:cs typeface="Arial" pitchFamily="34" charset="0"/>
            </a:rPr>
            <a:t>.</a:t>
          </a:r>
        </a:p>
      </dsp:txBody>
      <dsp:txXfrm>
        <a:off x="7212956" y="3075394"/>
        <a:ext cx="3322345" cy="161333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7F42E3A-A475-449B-9785-1BCAC318E334}">
      <dsp:nvSpPr>
        <dsp:cNvPr id="0" name=""/>
        <dsp:cNvSpPr/>
      </dsp:nvSpPr>
      <dsp:spPr>
        <a:xfrm>
          <a:off x="0" y="2538001"/>
          <a:ext cx="11708295" cy="3039406"/>
        </a:xfrm>
        <a:prstGeom prst="flowChartAlternateProcess">
          <a:avLst/>
        </a:prstGeom>
        <a:solidFill>
          <a:schemeClr val="accent2">
            <a:lumMod val="40000"/>
            <a:lumOff val="60000"/>
            <a:alpha val="90000"/>
          </a:schemeClr>
        </a:solidFill>
        <a:ln w="53975"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just" defTabSz="889000">
            <a:lnSpc>
              <a:spcPct val="150000"/>
            </a:lnSpc>
            <a:spcBef>
              <a:spcPct val="0"/>
            </a:spcBef>
            <a:spcAft>
              <a:spcPct val="35000"/>
            </a:spcAft>
            <a:buNone/>
          </a:pPr>
          <a:r>
            <a:rPr lang="es-ES" sz="2000" b="0" kern="1200" dirty="0">
              <a:solidFill>
                <a:schemeClr val="tx1"/>
              </a:solidFill>
              <a:latin typeface="Arial" pitchFamily="34" charset="0"/>
              <a:cs typeface="Arial" pitchFamily="34" charset="0"/>
            </a:rPr>
            <a:t>Los entrenadores y profesores de Educación Física son generalmente las personas que más pueden influir sobre el deportista y por ende en sus resultados deportivos dado por las funciones que los mismos realizan en el entrenamiento y la clase de Educación Física. Es por esta razón que deben poner en práctica las herramientas, que desde la Psicología del Deporte se ofrecen, para el trabajo con ellos en aras de lograr los resultados que se esperan en cada deporte específico</a:t>
          </a:r>
        </a:p>
      </dsp:txBody>
      <dsp:txXfrm>
        <a:off x="148369" y="2686370"/>
        <a:ext cx="11411557" cy="2742668"/>
      </dsp:txXfrm>
    </dsp:sp>
    <dsp:sp modelId="{36EE11B9-6DDA-4BC8-8898-17B9273AAB23}">
      <dsp:nvSpPr>
        <dsp:cNvPr id="0" name=""/>
        <dsp:cNvSpPr/>
      </dsp:nvSpPr>
      <dsp:spPr>
        <a:xfrm rot="10800000">
          <a:off x="0" y="0"/>
          <a:ext cx="11708295" cy="2295922"/>
        </a:xfrm>
        <a:prstGeom prst="roundRect">
          <a:avLst/>
        </a:prstGeom>
        <a:solidFill>
          <a:schemeClr val="accent2">
            <a:lumMod val="40000"/>
            <a:lumOff val="60000"/>
          </a:schemeClr>
        </a:solidFill>
        <a:ln w="508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just" defTabSz="800100" rtl="0">
            <a:lnSpc>
              <a:spcPct val="150000"/>
            </a:lnSpc>
            <a:spcBef>
              <a:spcPct val="0"/>
            </a:spcBef>
            <a:spcAft>
              <a:spcPct val="35000"/>
            </a:spcAft>
            <a:buNone/>
          </a:pPr>
          <a:endParaRPr lang="es-ES" sz="1800" kern="1200" dirty="0">
            <a:solidFill>
              <a:schemeClr val="tx1"/>
            </a:solidFill>
            <a:latin typeface="Arial" pitchFamily="34" charset="0"/>
            <a:cs typeface="Arial" pitchFamily="34" charset="0"/>
          </a:endParaRPr>
        </a:p>
        <a:p>
          <a:pPr marL="0" lvl="0" indent="0" algn="just" defTabSz="800100" rtl="0">
            <a:lnSpc>
              <a:spcPct val="150000"/>
            </a:lnSpc>
            <a:spcBef>
              <a:spcPct val="0"/>
            </a:spcBef>
            <a:spcAft>
              <a:spcPct val="35000"/>
            </a:spcAft>
            <a:buNone/>
          </a:pPr>
          <a:endParaRPr lang="es-ES" sz="1600" b="1" kern="1200" dirty="0">
            <a:solidFill>
              <a:schemeClr val="tx1"/>
            </a:solidFill>
            <a:latin typeface="Arial" pitchFamily="34" charset="0"/>
            <a:cs typeface="Arial" pitchFamily="34" charset="0"/>
          </a:endParaRPr>
        </a:p>
        <a:p>
          <a:pPr marL="0" lvl="0" indent="0" algn="just" defTabSz="800100" rtl="0">
            <a:lnSpc>
              <a:spcPct val="150000"/>
            </a:lnSpc>
            <a:spcBef>
              <a:spcPct val="0"/>
            </a:spcBef>
            <a:spcAft>
              <a:spcPct val="35000"/>
            </a:spcAft>
            <a:buNone/>
          </a:pPr>
          <a:r>
            <a:rPr lang="es-ES" sz="2000" b="0" kern="1200" dirty="0">
              <a:solidFill>
                <a:schemeClr val="tx1"/>
              </a:solidFill>
              <a:latin typeface="Arial" pitchFamily="34" charset="0"/>
              <a:cs typeface="Arial" pitchFamily="34" charset="0"/>
            </a:rPr>
            <a:t>Los factores psicológicos tienen gran importancia ya sea en el alto rendimiento,  en la práctica del deporte, así como en la Educación Física. El éxito en el deporte, bien frente al contrario o en el perfeccionamiento de los propios resultados, demanda cuantiosos recursos tanto físicos como psíquicos de deportistas y entrenadores</a:t>
          </a:r>
        </a:p>
      </dsp:txBody>
      <dsp:txXfrm rot="-10800000">
        <a:off x="39339" y="39339"/>
        <a:ext cx="11629617" cy="727190"/>
      </dsp:txXfrm>
    </dsp:sp>
    <dsp:sp modelId="{4F14BAAA-B0D2-42CA-AC5D-6EB78B48748C}">
      <dsp:nvSpPr>
        <dsp:cNvPr id="0" name=""/>
        <dsp:cNvSpPr/>
      </dsp:nvSpPr>
      <dsp:spPr>
        <a:xfrm>
          <a:off x="322914" y="190817"/>
          <a:ext cx="11385380" cy="2712629"/>
        </a:xfrm>
        <a:prstGeom prst="rect">
          <a:avLst/>
        </a:prstGeom>
        <a:noFill/>
        <a:ln w="12700" cap="flat" cmpd="sng" algn="ctr">
          <a:no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62280" tIns="82550" rIns="462280" bIns="82550" numCol="1" spcCol="1270" anchor="ctr" anchorCtr="0">
          <a:noAutofit/>
        </a:bodyPr>
        <a:lstStyle/>
        <a:p>
          <a:pPr marL="0" lvl="0" indent="0" algn="ctr" defTabSz="2889250">
            <a:lnSpc>
              <a:spcPct val="90000"/>
            </a:lnSpc>
            <a:spcBef>
              <a:spcPct val="0"/>
            </a:spcBef>
            <a:spcAft>
              <a:spcPct val="35000"/>
            </a:spcAft>
            <a:buNone/>
          </a:pPr>
          <a:endParaRPr lang="es-US" sz="6500" kern="1200" dirty="0"/>
        </a:p>
        <a:p>
          <a:pPr marL="0" lvl="0" indent="0" algn="ctr" defTabSz="2889250">
            <a:lnSpc>
              <a:spcPct val="90000"/>
            </a:lnSpc>
            <a:spcBef>
              <a:spcPct val="0"/>
            </a:spcBef>
            <a:spcAft>
              <a:spcPct val="35000"/>
            </a:spcAft>
            <a:buNone/>
          </a:pPr>
          <a:endParaRPr lang="es-ES" sz="6500" kern="1200" dirty="0"/>
        </a:p>
      </dsp:txBody>
      <dsp:txXfrm>
        <a:off x="322914" y="190817"/>
        <a:ext cx="11385380" cy="271262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D60FE91-B62B-4F54-92E8-7CF7CDE35FE3}">
      <dsp:nvSpPr>
        <dsp:cNvPr id="0" name=""/>
        <dsp:cNvSpPr/>
      </dsp:nvSpPr>
      <dsp:spPr>
        <a:xfrm>
          <a:off x="0" y="2200882"/>
          <a:ext cx="10972800" cy="2804676"/>
        </a:xfrm>
        <a:prstGeom prst="flowChartAlternateProcess">
          <a:avLst/>
        </a:prstGeom>
        <a:solidFill>
          <a:schemeClr val="accent2">
            <a:lumMod val="40000"/>
            <a:lumOff val="60000"/>
          </a:schemeClr>
        </a:solidFill>
        <a:ln w="5715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s-ES_tradnl" sz="1800" kern="1200" dirty="0">
              <a:solidFill>
                <a:schemeClr val="tx1"/>
              </a:solidFill>
              <a:latin typeface="Arial" panose="020B0604020202020204" pitchFamily="34" charset="0"/>
              <a:cs typeface="Arial" panose="020B0604020202020204" pitchFamily="34" charset="0"/>
            </a:rPr>
            <a:t> </a:t>
          </a:r>
          <a:r>
            <a:rPr lang="es-ES_tradnl" sz="2400" kern="1200" dirty="0">
              <a:solidFill>
                <a:schemeClr val="tx1"/>
              </a:solidFill>
              <a:latin typeface="Arial" panose="020B0604020202020204" pitchFamily="34" charset="0"/>
              <a:cs typeface="Arial" panose="020B0604020202020204" pitchFamily="34" charset="0"/>
            </a:rPr>
            <a:t>Se introdujo en Cuba en el año 1964</a:t>
          </a:r>
        </a:p>
        <a:p>
          <a:pPr marL="0" lvl="0" indent="0" algn="ctr" defTabSz="800100">
            <a:lnSpc>
              <a:spcPct val="90000"/>
            </a:lnSpc>
            <a:spcBef>
              <a:spcPct val="0"/>
            </a:spcBef>
            <a:spcAft>
              <a:spcPct val="35000"/>
            </a:spcAft>
            <a:buNone/>
          </a:pPr>
          <a:r>
            <a:rPr lang="es-ES_tradnl" sz="2400" kern="1200" dirty="0">
              <a:solidFill>
                <a:schemeClr val="tx1"/>
              </a:solidFill>
              <a:latin typeface="Arial" panose="020B0604020202020204" pitchFamily="34" charset="0"/>
              <a:cs typeface="Arial" panose="020B0604020202020204" pitchFamily="34" charset="0"/>
            </a:rPr>
            <a:t> Cátedra de Psicología del Deporte en la recién fundada Escuela Superior de Educación Física “Manuel Fajardo”</a:t>
          </a:r>
        </a:p>
        <a:p>
          <a:pPr marL="0" lvl="0" indent="0" algn="ctr" defTabSz="800100">
            <a:lnSpc>
              <a:spcPct val="90000"/>
            </a:lnSpc>
            <a:spcBef>
              <a:spcPct val="0"/>
            </a:spcBef>
            <a:spcAft>
              <a:spcPct val="35000"/>
            </a:spcAft>
            <a:buNone/>
          </a:pPr>
          <a:r>
            <a:rPr lang="es-ES_tradnl" sz="2400" kern="1200" dirty="0">
              <a:solidFill>
                <a:schemeClr val="tx1"/>
              </a:solidFill>
              <a:latin typeface="Arial" panose="020B0604020202020204" pitchFamily="34" charset="0"/>
              <a:cs typeface="Arial" panose="020B0604020202020204" pitchFamily="34" charset="0"/>
            </a:rPr>
            <a:t> Departamento de Psicología del Deporte en el Instituto de Medicina Deportiva, el cual se propuso y comenzó a trabajar sobre la preparación psicológica de los deportistas. </a:t>
          </a:r>
          <a:endParaRPr lang="es-ES" sz="2400" kern="1200" dirty="0">
            <a:solidFill>
              <a:schemeClr val="tx1"/>
            </a:solidFill>
            <a:latin typeface="Arial" panose="020B0604020202020204" pitchFamily="34" charset="0"/>
            <a:cs typeface="Arial" panose="020B0604020202020204" pitchFamily="34" charset="0"/>
          </a:endParaRPr>
        </a:p>
      </dsp:txBody>
      <dsp:txXfrm>
        <a:off x="136910" y="2337792"/>
        <a:ext cx="10698980" cy="2530856"/>
      </dsp:txXfrm>
    </dsp:sp>
    <dsp:sp modelId="{327613F1-7FE3-4FC1-ACFC-BC2061C4E697}">
      <dsp:nvSpPr>
        <dsp:cNvPr id="0" name=""/>
        <dsp:cNvSpPr/>
      </dsp:nvSpPr>
      <dsp:spPr>
        <a:xfrm rot="10800000">
          <a:off x="0" y="316760"/>
          <a:ext cx="10972800" cy="1437418"/>
        </a:xfrm>
        <a:prstGeom prst="flowChartAlternateProcess">
          <a:avLst/>
        </a:prstGeom>
        <a:solidFill>
          <a:schemeClr val="accent2">
            <a:lumMod val="40000"/>
            <a:lumOff val="60000"/>
          </a:schemeClr>
        </a:solidFill>
        <a:ln w="5715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just" defTabSz="889000">
            <a:lnSpc>
              <a:spcPct val="90000"/>
            </a:lnSpc>
            <a:spcBef>
              <a:spcPct val="0"/>
            </a:spcBef>
            <a:spcAft>
              <a:spcPct val="35000"/>
            </a:spcAft>
            <a:buNone/>
          </a:pPr>
          <a:endParaRPr lang="es-ES_tradnl" sz="2000" kern="1200" dirty="0">
            <a:solidFill>
              <a:schemeClr val="tx1"/>
            </a:solidFill>
            <a:latin typeface="Arial" panose="020B0604020202020204" pitchFamily="34" charset="0"/>
            <a:cs typeface="Arial" panose="020B0604020202020204" pitchFamily="34" charset="0"/>
          </a:endParaRPr>
        </a:p>
        <a:p>
          <a:pPr marL="0" lvl="0" indent="0" algn="just" defTabSz="889000">
            <a:lnSpc>
              <a:spcPct val="90000"/>
            </a:lnSpc>
            <a:spcBef>
              <a:spcPct val="0"/>
            </a:spcBef>
            <a:spcAft>
              <a:spcPct val="35000"/>
            </a:spcAft>
            <a:buNone/>
          </a:pPr>
          <a:endParaRPr lang="es-ES_tradnl" sz="2000" kern="1200" dirty="0">
            <a:solidFill>
              <a:schemeClr val="tx1"/>
            </a:solidFill>
            <a:latin typeface="Arial" panose="020B0604020202020204" pitchFamily="34" charset="0"/>
            <a:cs typeface="Arial" panose="020B0604020202020204" pitchFamily="34" charset="0"/>
          </a:endParaRPr>
        </a:p>
        <a:p>
          <a:pPr marL="0" lvl="0" indent="0" algn="just" defTabSz="889000">
            <a:lnSpc>
              <a:spcPct val="90000"/>
            </a:lnSpc>
            <a:spcBef>
              <a:spcPct val="0"/>
            </a:spcBef>
            <a:spcAft>
              <a:spcPct val="35000"/>
            </a:spcAft>
            <a:buNone/>
          </a:pPr>
          <a:r>
            <a:rPr lang="es-ES_tradnl" sz="2000" kern="1200" dirty="0">
              <a:solidFill>
                <a:schemeClr val="tx1"/>
              </a:solidFill>
              <a:latin typeface="Arial" panose="020B0604020202020204" pitchFamily="34" charset="0"/>
              <a:cs typeface="Arial" panose="020B0604020202020204" pitchFamily="34" charset="0"/>
            </a:rPr>
            <a:t>Europa y en América. Especialmente en la antigua Unión Soviética. Posteriormente se incorporan naciones (sin establecer un orden histórico), tales como: Checoslovaquia, Bulgaria, Hungría, Polonia, Rumania, Italia, Canadá, Francia, Inglaterra, Australia, España, Cuba, Brasil y Argentina. </a:t>
          </a:r>
        </a:p>
        <a:p>
          <a:pPr marL="0" lvl="0" indent="0" algn="just" defTabSz="889000">
            <a:lnSpc>
              <a:spcPct val="90000"/>
            </a:lnSpc>
            <a:spcBef>
              <a:spcPct val="0"/>
            </a:spcBef>
            <a:spcAft>
              <a:spcPct val="35000"/>
            </a:spcAft>
            <a:buNone/>
          </a:pPr>
          <a:endParaRPr lang="es-ES_tradnl" sz="2400" kern="1200" dirty="0">
            <a:solidFill>
              <a:schemeClr val="tx1"/>
            </a:solidFill>
            <a:latin typeface="Arial" panose="020B0604020202020204" pitchFamily="34" charset="0"/>
            <a:cs typeface="Arial" panose="020B0604020202020204" pitchFamily="34" charset="0"/>
          </a:endParaRPr>
        </a:p>
        <a:p>
          <a:pPr marL="0" lvl="0" indent="0" algn="ctr" defTabSz="889000">
            <a:lnSpc>
              <a:spcPct val="90000"/>
            </a:lnSpc>
            <a:spcBef>
              <a:spcPct val="0"/>
            </a:spcBef>
            <a:spcAft>
              <a:spcPct val="35000"/>
            </a:spcAft>
            <a:buNone/>
          </a:pPr>
          <a:r>
            <a:rPr lang="es-ES_tradnl" sz="2400" kern="1200" dirty="0">
              <a:solidFill>
                <a:schemeClr val="tx1"/>
              </a:solidFill>
              <a:latin typeface="Arial" panose="020B0604020202020204" pitchFamily="34" charset="0"/>
              <a:cs typeface="Arial" panose="020B0604020202020204" pitchFamily="34" charset="0"/>
            </a:rPr>
            <a:t> </a:t>
          </a:r>
          <a:endParaRPr lang="es-ES" sz="2400" kern="1200" dirty="0">
            <a:solidFill>
              <a:schemeClr val="tx1"/>
            </a:solidFill>
            <a:latin typeface="Arial" panose="020B0604020202020204" pitchFamily="34" charset="0"/>
            <a:cs typeface="Arial" panose="020B0604020202020204" pitchFamily="34" charset="0"/>
          </a:endParaRPr>
        </a:p>
      </dsp:txBody>
      <dsp:txXfrm rot="10800000">
        <a:off x="70168" y="386928"/>
        <a:ext cx="10832464" cy="1297082"/>
      </dsp:txXfrm>
    </dsp:sp>
    <dsp:sp modelId="{08D03DB8-3658-42F7-AF56-99F085C7F413}">
      <dsp:nvSpPr>
        <dsp:cNvPr id="0" name=""/>
        <dsp:cNvSpPr/>
      </dsp:nvSpPr>
      <dsp:spPr>
        <a:xfrm rot="10800000">
          <a:off x="0" y="1362"/>
          <a:ext cx="10972800" cy="1373016"/>
        </a:xfrm>
        <a:prstGeom prst="upArrowCallout">
          <a:avLst/>
        </a:prstGeom>
        <a:no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endParaRPr lang="es-US" sz="1800" kern="1200" dirty="0"/>
        </a:p>
        <a:p>
          <a:pPr marL="0" lvl="0" indent="0" algn="ctr" defTabSz="800100">
            <a:lnSpc>
              <a:spcPct val="90000"/>
            </a:lnSpc>
            <a:spcBef>
              <a:spcPct val="0"/>
            </a:spcBef>
            <a:spcAft>
              <a:spcPct val="35000"/>
            </a:spcAft>
            <a:buNone/>
          </a:pPr>
          <a:endParaRPr lang="es-ES" sz="1800" kern="1200" dirty="0"/>
        </a:p>
      </dsp:txBody>
      <dsp:txXfrm rot="10800000">
        <a:off x="0" y="1362"/>
        <a:ext cx="10972800" cy="892145"/>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659C939-2490-4E9E-899F-E148B9D59DB0}">
      <dsp:nvSpPr>
        <dsp:cNvPr id="0" name=""/>
        <dsp:cNvSpPr/>
      </dsp:nvSpPr>
      <dsp:spPr>
        <a:xfrm>
          <a:off x="0" y="2968950"/>
          <a:ext cx="10972800" cy="2558864"/>
        </a:xfrm>
        <a:prstGeom prst="flowChartAlternateProcess">
          <a:avLst/>
        </a:prstGeom>
        <a:solidFill>
          <a:schemeClr val="accent2">
            <a:lumMod val="40000"/>
            <a:lumOff val="60000"/>
          </a:schemeClr>
        </a:solidFill>
        <a:ln w="5715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just" defTabSz="889000">
            <a:lnSpc>
              <a:spcPct val="150000"/>
            </a:lnSpc>
            <a:spcBef>
              <a:spcPct val="0"/>
            </a:spcBef>
            <a:spcAft>
              <a:spcPct val="35000"/>
            </a:spcAft>
            <a:buNone/>
          </a:pPr>
          <a:r>
            <a:rPr lang="es-ES_tradnl" sz="2000" kern="1200" dirty="0">
              <a:solidFill>
                <a:schemeClr val="tx1"/>
              </a:solidFill>
              <a:latin typeface="Arial" panose="020B0604020202020204" pitchFamily="34" charset="0"/>
              <a:cs typeface="Arial" panose="020B0604020202020204" pitchFamily="34" charset="0"/>
            </a:rPr>
            <a:t>La Psicología del Deporte centra su atención en aquellos aspectos que influyen  en la </a:t>
          </a:r>
          <a:r>
            <a:rPr lang="es-ES_tradnl" sz="2000" b="1" kern="1200" dirty="0">
              <a:solidFill>
                <a:schemeClr val="tx1"/>
              </a:solidFill>
              <a:latin typeface="Arial" panose="020B0604020202020204" pitchFamily="34" charset="0"/>
              <a:cs typeface="Arial" panose="020B0604020202020204" pitchFamily="34" charset="0"/>
            </a:rPr>
            <a:t>preparación y en el rendimiento deportivo</a:t>
          </a:r>
          <a:r>
            <a:rPr lang="es-ES_tradnl" sz="2000" kern="1200" dirty="0">
              <a:solidFill>
                <a:schemeClr val="tx1"/>
              </a:solidFill>
              <a:latin typeface="Arial" panose="020B0604020202020204" pitchFamily="34" charset="0"/>
              <a:cs typeface="Arial" panose="020B0604020202020204" pitchFamily="34" charset="0"/>
            </a:rPr>
            <a:t>, así como en los </a:t>
          </a:r>
          <a:r>
            <a:rPr lang="es-ES_tradnl" sz="2000" b="1" kern="1200" dirty="0">
              <a:solidFill>
                <a:schemeClr val="tx1"/>
              </a:solidFill>
              <a:latin typeface="Arial" panose="020B0604020202020204" pitchFamily="34" charset="0"/>
              <a:cs typeface="Arial" panose="020B0604020202020204" pitchFamily="34" charset="0"/>
            </a:rPr>
            <a:t>efectos psicológicos </a:t>
          </a:r>
          <a:r>
            <a:rPr lang="es-ES_tradnl" sz="2000" kern="1200" dirty="0">
              <a:solidFill>
                <a:schemeClr val="tx1"/>
              </a:solidFill>
              <a:latin typeface="Arial" panose="020B0604020202020204" pitchFamily="34" charset="0"/>
              <a:cs typeface="Arial" panose="020B0604020202020204" pitchFamily="34" charset="0"/>
            </a:rPr>
            <a:t>derivados de dicha preparación, producto del proceso de formación y educación de los procesos y cualidades psicológicas implicadas en los conocimientos, hábitos y habilidades de los distintos tipos de </a:t>
          </a:r>
          <a:r>
            <a:rPr lang="es-ES_tradnl" sz="2000" b="1" kern="1200" dirty="0">
              <a:solidFill>
                <a:schemeClr val="tx1"/>
              </a:solidFill>
              <a:latin typeface="Arial" panose="020B0604020202020204" pitchFamily="34" charset="0"/>
              <a:cs typeface="Arial" panose="020B0604020202020204" pitchFamily="34" charset="0"/>
            </a:rPr>
            <a:t>preparación: física, técnica, táctica y teórica; </a:t>
          </a:r>
          <a:r>
            <a:rPr lang="es-ES_tradnl" sz="2000" kern="1200" dirty="0">
              <a:solidFill>
                <a:schemeClr val="tx1"/>
              </a:solidFill>
              <a:latin typeface="Arial" panose="020B0604020202020204" pitchFamily="34" charset="0"/>
              <a:cs typeface="Arial" panose="020B0604020202020204" pitchFamily="34" charset="0"/>
            </a:rPr>
            <a:t>en el ajuste emocional-volitivo; y en los indicadores de carácter social derivados de la actividad  grupal.  </a:t>
          </a:r>
        </a:p>
      </dsp:txBody>
      <dsp:txXfrm>
        <a:off x="124911" y="3093861"/>
        <a:ext cx="10722978" cy="2309042"/>
      </dsp:txXfrm>
    </dsp:sp>
    <dsp:sp modelId="{7AB4DBC2-FB77-453C-8F74-AE6B77E99D82}">
      <dsp:nvSpPr>
        <dsp:cNvPr id="0" name=""/>
        <dsp:cNvSpPr/>
      </dsp:nvSpPr>
      <dsp:spPr>
        <a:xfrm rot="10800000">
          <a:off x="0" y="31077"/>
          <a:ext cx="10972800" cy="2707188"/>
        </a:xfrm>
        <a:prstGeom prst="flowChartAlternateProcess">
          <a:avLst/>
        </a:prstGeom>
        <a:solidFill>
          <a:schemeClr val="accent2">
            <a:lumMod val="40000"/>
            <a:lumOff val="60000"/>
          </a:schemeClr>
        </a:solidFill>
        <a:ln w="5715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150000"/>
            </a:lnSpc>
            <a:spcBef>
              <a:spcPct val="0"/>
            </a:spcBef>
            <a:spcAft>
              <a:spcPct val="35000"/>
            </a:spcAft>
            <a:buNone/>
          </a:pPr>
          <a:r>
            <a:rPr lang="es-ES_tradnl" sz="1800" kern="1200" dirty="0">
              <a:solidFill>
                <a:schemeClr val="tx1"/>
              </a:solidFill>
              <a:latin typeface="Arial" panose="020B0604020202020204" pitchFamily="34" charset="0"/>
              <a:cs typeface="Arial" panose="020B0604020202020204" pitchFamily="34" charset="0"/>
            </a:rPr>
            <a:t> </a:t>
          </a:r>
          <a:r>
            <a:rPr lang="es-ES_tradnl" sz="1800" b="1" kern="1200" dirty="0">
              <a:solidFill>
                <a:schemeClr val="tx1"/>
              </a:solidFill>
              <a:latin typeface="Arial" panose="020B0604020202020204" pitchFamily="34" charset="0"/>
              <a:cs typeface="Arial" panose="020B0604020202020204" pitchFamily="34" charset="0"/>
            </a:rPr>
            <a:t>Manifestación, el desarrollo y la transformación  </a:t>
          </a:r>
          <a:r>
            <a:rPr lang="es-ES_tradnl" sz="1800" kern="1200" dirty="0">
              <a:solidFill>
                <a:schemeClr val="tx1"/>
              </a:solidFill>
              <a:latin typeface="Arial" panose="020B0604020202020204" pitchFamily="34" charset="0"/>
              <a:cs typeface="Arial" panose="020B0604020202020204" pitchFamily="34" charset="0"/>
            </a:rPr>
            <a:t>de los </a:t>
          </a:r>
          <a:r>
            <a:rPr lang="es-ES_tradnl" sz="1800" b="1" kern="1200" dirty="0">
              <a:solidFill>
                <a:schemeClr val="tx1"/>
              </a:solidFill>
              <a:latin typeface="Arial" panose="020B0604020202020204" pitchFamily="34" charset="0"/>
              <a:cs typeface="Arial" panose="020B0604020202020204" pitchFamily="34" charset="0"/>
            </a:rPr>
            <a:t>aspectos psicológicos </a:t>
          </a:r>
          <a:r>
            <a:rPr lang="es-ES_tradnl" sz="1800" kern="1200" dirty="0">
              <a:solidFill>
                <a:schemeClr val="tx1"/>
              </a:solidFill>
              <a:latin typeface="Arial" panose="020B0604020202020204" pitchFamily="34" charset="0"/>
              <a:cs typeface="Arial" panose="020B0604020202020204" pitchFamily="34" charset="0"/>
            </a:rPr>
            <a:t>que en respuesta a las exigencias de los deportes en cuestión, se materializan en las </a:t>
          </a:r>
          <a:r>
            <a:rPr lang="es-ES_tradnl" sz="1800" b="1" kern="1200" dirty="0">
              <a:solidFill>
                <a:schemeClr val="tx1"/>
              </a:solidFill>
              <a:latin typeface="Arial" panose="020B0604020202020204" pitchFamily="34" charset="0"/>
              <a:cs typeface="Arial" panose="020B0604020202020204" pitchFamily="34" charset="0"/>
            </a:rPr>
            <a:t>condiciones del proceso de entrenamiento y competencia de los deportistas</a:t>
          </a:r>
          <a:r>
            <a:rPr lang="es-ES_tradnl" sz="1800" kern="1200" dirty="0">
              <a:solidFill>
                <a:schemeClr val="tx1"/>
              </a:solidFill>
              <a:latin typeface="Arial" panose="020B0604020202020204" pitchFamily="34" charset="0"/>
              <a:cs typeface="Arial" panose="020B0604020202020204" pitchFamily="34" charset="0"/>
            </a:rPr>
            <a:t>. </a:t>
          </a:r>
        </a:p>
        <a:p>
          <a:pPr marL="0" lvl="0" indent="0" algn="just" defTabSz="800100">
            <a:lnSpc>
              <a:spcPct val="100000"/>
            </a:lnSpc>
            <a:spcBef>
              <a:spcPct val="0"/>
            </a:spcBef>
            <a:spcAft>
              <a:spcPct val="35000"/>
            </a:spcAft>
            <a:buNone/>
          </a:pPr>
          <a:r>
            <a:rPr lang="es-ES_tradnl" sz="1800" kern="1200" dirty="0">
              <a:solidFill>
                <a:schemeClr val="tx1"/>
              </a:solidFill>
              <a:latin typeface="Arial" panose="020B0604020202020204" pitchFamily="34" charset="0"/>
              <a:cs typeface="Arial" panose="020B0604020202020204" pitchFamily="34" charset="0"/>
            </a:rPr>
            <a:t>Por tanto, estudia el </a:t>
          </a:r>
          <a:r>
            <a:rPr lang="es-ES_tradnl" sz="1800" b="1" kern="1200" dirty="0">
              <a:solidFill>
                <a:schemeClr val="tx1"/>
              </a:solidFill>
              <a:latin typeface="Arial" panose="020B0604020202020204" pitchFamily="34" charset="0"/>
              <a:cs typeface="Arial" panose="020B0604020202020204" pitchFamily="34" charset="0"/>
            </a:rPr>
            <a:t>comportamiento de los atletas,</a:t>
          </a:r>
          <a:r>
            <a:rPr lang="es-ES_tradnl" sz="1800" kern="1200" dirty="0">
              <a:solidFill>
                <a:schemeClr val="tx1"/>
              </a:solidFill>
              <a:latin typeface="Arial" panose="020B0604020202020204" pitchFamily="34" charset="0"/>
              <a:cs typeface="Arial" panose="020B0604020202020204" pitchFamily="34" charset="0"/>
            </a:rPr>
            <a:t> sin olvidar que al mismo tiempo hay que tomar en consideración  el de los </a:t>
          </a:r>
          <a:r>
            <a:rPr lang="es-ES_tradnl" sz="1800" b="1" kern="1200" dirty="0">
              <a:solidFill>
                <a:schemeClr val="tx1"/>
              </a:solidFill>
              <a:latin typeface="Arial" panose="020B0604020202020204" pitchFamily="34" charset="0"/>
              <a:cs typeface="Arial" panose="020B0604020202020204" pitchFamily="34" charset="0"/>
            </a:rPr>
            <a:t>entrenadores, árbitros y jueces, directivos y padres</a:t>
          </a:r>
          <a:r>
            <a:rPr lang="es-ES_tradnl" sz="1800" kern="1200" dirty="0">
              <a:solidFill>
                <a:schemeClr val="tx1"/>
              </a:solidFill>
              <a:latin typeface="Arial" panose="020B0604020202020204" pitchFamily="34" charset="0"/>
              <a:cs typeface="Arial" panose="020B0604020202020204" pitchFamily="34" charset="0"/>
            </a:rPr>
            <a:t>, pues estos forman parte de los  múltiples factores influyentes en los pensamientos, las vivencias y la conducta de los deportistas. </a:t>
          </a:r>
          <a:endParaRPr lang="es-ES" sz="1800" kern="1200" dirty="0">
            <a:solidFill>
              <a:schemeClr val="tx1"/>
            </a:solidFill>
            <a:latin typeface="Arial" panose="020B0604020202020204" pitchFamily="34" charset="0"/>
            <a:cs typeface="Arial" panose="020B0604020202020204" pitchFamily="34" charset="0"/>
          </a:endParaRPr>
        </a:p>
      </dsp:txBody>
      <dsp:txXfrm rot="10800000">
        <a:off x="132151" y="163228"/>
        <a:ext cx="10708498" cy="2442886"/>
      </dsp:txXfrm>
    </dsp:sp>
    <dsp:sp modelId="{08D03DB8-3658-42F7-AF56-99F085C7F413}">
      <dsp:nvSpPr>
        <dsp:cNvPr id="0" name=""/>
        <dsp:cNvSpPr/>
      </dsp:nvSpPr>
      <dsp:spPr>
        <a:xfrm rot="10800000">
          <a:off x="0" y="838"/>
          <a:ext cx="10972800" cy="690908"/>
        </a:xfrm>
        <a:prstGeom prst="upArrowCallout">
          <a:avLst/>
        </a:prstGeom>
        <a:no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64008" rIns="64008" bIns="64008" numCol="1" spcCol="1270" anchor="ctr" anchorCtr="0">
          <a:noAutofit/>
        </a:bodyPr>
        <a:lstStyle/>
        <a:p>
          <a:pPr marL="0" lvl="0" indent="0" algn="ctr" defTabSz="400050">
            <a:lnSpc>
              <a:spcPct val="90000"/>
            </a:lnSpc>
            <a:spcBef>
              <a:spcPct val="0"/>
            </a:spcBef>
            <a:spcAft>
              <a:spcPct val="35000"/>
            </a:spcAft>
            <a:buNone/>
          </a:pPr>
          <a:endParaRPr lang="es-US" sz="900" kern="1200" dirty="0"/>
        </a:p>
        <a:p>
          <a:pPr marL="0" lvl="0" indent="0" algn="ctr" defTabSz="400050">
            <a:lnSpc>
              <a:spcPct val="90000"/>
            </a:lnSpc>
            <a:spcBef>
              <a:spcPct val="0"/>
            </a:spcBef>
            <a:spcAft>
              <a:spcPct val="35000"/>
            </a:spcAft>
            <a:buNone/>
          </a:pPr>
          <a:endParaRPr lang="es-ES" sz="900" kern="1200" dirty="0"/>
        </a:p>
      </dsp:txBody>
      <dsp:txXfrm rot="10800000">
        <a:off x="0" y="838"/>
        <a:ext cx="10972800" cy="448931"/>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148F04-07F8-44DF-97C1-73EB61B40092}">
      <dsp:nvSpPr>
        <dsp:cNvPr id="0" name=""/>
        <dsp:cNvSpPr/>
      </dsp:nvSpPr>
      <dsp:spPr>
        <a:xfrm>
          <a:off x="138312" y="3706152"/>
          <a:ext cx="10676863" cy="1767999"/>
        </a:xfrm>
        <a:prstGeom prst="flowChartAlternateProcess">
          <a:avLst/>
        </a:prstGeom>
        <a:solidFill>
          <a:schemeClr val="accent2">
            <a:lumMod val="40000"/>
            <a:lumOff val="60000"/>
          </a:schemeClr>
        </a:solidFill>
        <a:ln w="5715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es-ES_tradnl" sz="1600" kern="1200" dirty="0">
              <a:solidFill>
                <a:schemeClr val="tx1"/>
              </a:solidFill>
              <a:latin typeface="Arial" panose="020B0604020202020204" pitchFamily="34" charset="0"/>
              <a:cs typeface="Arial" panose="020B0604020202020204" pitchFamily="34" charset="0"/>
            </a:rPr>
            <a:t> </a:t>
          </a:r>
        </a:p>
        <a:p>
          <a:pPr marL="0" lvl="0" indent="0" algn="just" defTabSz="711200">
            <a:lnSpc>
              <a:spcPct val="90000"/>
            </a:lnSpc>
            <a:spcBef>
              <a:spcPct val="0"/>
            </a:spcBef>
            <a:spcAft>
              <a:spcPct val="35000"/>
            </a:spcAft>
            <a:buNone/>
          </a:pPr>
          <a:endParaRPr lang="es-ES_tradnl" sz="1600" kern="1200" dirty="0">
            <a:solidFill>
              <a:schemeClr val="tx1"/>
            </a:solidFill>
            <a:latin typeface="Arial" panose="020B0604020202020204" pitchFamily="34" charset="0"/>
            <a:cs typeface="Arial" panose="020B0604020202020204" pitchFamily="34" charset="0"/>
          </a:endParaRPr>
        </a:p>
        <a:p>
          <a:pPr marL="0" lvl="0" indent="0" algn="just" defTabSz="711200">
            <a:lnSpc>
              <a:spcPct val="90000"/>
            </a:lnSpc>
            <a:spcBef>
              <a:spcPct val="0"/>
            </a:spcBef>
            <a:spcAft>
              <a:spcPct val="35000"/>
            </a:spcAft>
            <a:buNone/>
          </a:pPr>
          <a:r>
            <a:rPr lang="es-ES_tradnl" sz="1800" b="1" kern="1200" dirty="0">
              <a:solidFill>
                <a:schemeClr val="tx1"/>
              </a:solidFill>
              <a:latin typeface="Arial" panose="020B0604020202020204" pitchFamily="34" charset="0"/>
              <a:cs typeface="Arial" panose="020B0604020202020204" pitchFamily="34" charset="0"/>
            </a:rPr>
            <a:t>La mayoría de los deportistas y equipos, pensando en las diferentes categorías desde las infantiles hasta las juveniles y de mayores, no disponen de un especialista en psicología deportiva, entonces los entrenadores requieren de una superación sistemática y actualizada en los contenidos de esta rama, los que le resultan imprescindibles para garantizar un proceso de intervención pedagógica de más calidad, sin que esto signifique hacer roles de psicólogos. </a:t>
          </a:r>
        </a:p>
        <a:p>
          <a:pPr marL="0" lvl="0" indent="0" algn="just" defTabSz="711200">
            <a:lnSpc>
              <a:spcPct val="90000"/>
            </a:lnSpc>
            <a:spcBef>
              <a:spcPct val="0"/>
            </a:spcBef>
            <a:spcAft>
              <a:spcPct val="35000"/>
            </a:spcAft>
            <a:buNone/>
          </a:pPr>
          <a:endParaRPr lang="es-ES_tradnl" sz="1800" b="1" kern="1200" dirty="0">
            <a:solidFill>
              <a:schemeClr val="tx1"/>
            </a:solidFill>
            <a:latin typeface="Arial" panose="020B0604020202020204" pitchFamily="34" charset="0"/>
            <a:cs typeface="Arial" panose="020B0604020202020204" pitchFamily="34" charset="0"/>
          </a:endParaRPr>
        </a:p>
        <a:p>
          <a:pPr marL="0" lvl="0" indent="0" algn="ctr" defTabSz="711200">
            <a:lnSpc>
              <a:spcPct val="90000"/>
            </a:lnSpc>
            <a:spcBef>
              <a:spcPct val="0"/>
            </a:spcBef>
            <a:spcAft>
              <a:spcPct val="35000"/>
            </a:spcAft>
            <a:buNone/>
          </a:pPr>
          <a:endParaRPr lang="es-ES" sz="1000" kern="1200" dirty="0">
            <a:solidFill>
              <a:schemeClr val="tx1"/>
            </a:solidFill>
          </a:endParaRPr>
        </a:p>
      </dsp:txBody>
      <dsp:txXfrm>
        <a:off x="224617" y="3792457"/>
        <a:ext cx="10504253" cy="1595389"/>
      </dsp:txXfrm>
    </dsp:sp>
    <dsp:sp modelId="{C9A511B3-D70A-4BCA-8FD9-0CE935D87A3D}">
      <dsp:nvSpPr>
        <dsp:cNvPr id="0" name=""/>
        <dsp:cNvSpPr/>
      </dsp:nvSpPr>
      <dsp:spPr>
        <a:xfrm rot="10800000">
          <a:off x="0" y="35645"/>
          <a:ext cx="10972800" cy="3179168"/>
        </a:xfrm>
        <a:prstGeom prst="flowChartAlternateProcess">
          <a:avLst/>
        </a:prstGeom>
        <a:solidFill>
          <a:schemeClr val="accent2">
            <a:lumMod val="40000"/>
            <a:lumOff val="60000"/>
          </a:schemeClr>
        </a:solidFill>
        <a:ln w="5715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marL="0" lvl="0" indent="0" algn="just" defTabSz="533400">
            <a:lnSpc>
              <a:spcPct val="90000"/>
            </a:lnSpc>
            <a:spcBef>
              <a:spcPct val="0"/>
            </a:spcBef>
            <a:spcAft>
              <a:spcPct val="35000"/>
            </a:spcAft>
            <a:buNone/>
          </a:pPr>
          <a:r>
            <a:rPr lang="es-ES_tradnl" sz="1200" kern="1200" dirty="0">
              <a:solidFill>
                <a:schemeClr val="tx1"/>
              </a:solidFill>
            </a:rPr>
            <a:t> </a:t>
          </a:r>
        </a:p>
        <a:p>
          <a:pPr marL="0" lvl="0" indent="0" algn="just" defTabSz="533400">
            <a:lnSpc>
              <a:spcPct val="90000"/>
            </a:lnSpc>
            <a:spcBef>
              <a:spcPct val="0"/>
            </a:spcBef>
            <a:spcAft>
              <a:spcPct val="35000"/>
            </a:spcAft>
            <a:buNone/>
          </a:pPr>
          <a:r>
            <a:rPr lang="es-ES_tradnl" sz="2000" kern="1200" dirty="0">
              <a:solidFill>
                <a:schemeClr val="tx1"/>
              </a:solidFill>
              <a:latin typeface="Arial" panose="020B0604020202020204" pitchFamily="34" charset="0"/>
              <a:cs typeface="Arial" panose="020B0604020202020204" pitchFamily="34" charset="0"/>
            </a:rPr>
            <a:t>- Búsqueda y perfeccionamiento de una metodología para el control y la dirección de los procesos de entrenamiento y de competencia partiendo siempre del análisis psicológico de cada tipo de deporte</a:t>
          </a:r>
        </a:p>
        <a:p>
          <a:pPr marL="0" lvl="0" indent="0" algn="just" defTabSz="533400">
            <a:lnSpc>
              <a:spcPct val="90000"/>
            </a:lnSpc>
            <a:spcBef>
              <a:spcPct val="0"/>
            </a:spcBef>
            <a:spcAft>
              <a:spcPct val="35000"/>
            </a:spcAft>
            <a:buNone/>
          </a:pPr>
          <a:r>
            <a:rPr lang="es-ES_tradnl" sz="2000" kern="1200" dirty="0">
              <a:solidFill>
                <a:schemeClr val="tx1"/>
              </a:solidFill>
              <a:latin typeface="Arial" panose="020B0604020202020204" pitchFamily="34" charset="0"/>
              <a:cs typeface="Arial" panose="020B0604020202020204" pitchFamily="34" charset="0"/>
            </a:rPr>
            <a:t>- Estudios específicos de las particularidades psicológicas de los atletas y de los equipos deportivos para caracterizarlos </a:t>
          </a:r>
        </a:p>
        <a:p>
          <a:pPr marL="0" lvl="0" indent="0" algn="just" defTabSz="533400">
            <a:lnSpc>
              <a:spcPct val="90000"/>
            </a:lnSpc>
            <a:spcBef>
              <a:spcPct val="0"/>
            </a:spcBef>
            <a:spcAft>
              <a:spcPct val="35000"/>
            </a:spcAft>
            <a:buNone/>
          </a:pPr>
          <a:r>
            <a:rPr lang="es-ES_tradnl" sz="2000" kern="1200" dirty="0">
              <a:solidFill>
                <a:schemeClr val="tx1"/>
              </a:solidFill>
              <a:latin typeface="Arial" panose="020B0604020202020204" pitchFamily="34" charset="0"/>
              <a:cs typeface="Arial" panose="020B0604020202020204" pitchFamily="34" charset="0"/>
            </a:rPr>
            <a:t>- Superación científico-metodológica a los colectivos técnicos de los diferentes deportes,</a:t>
          </a:r>
        </a:p>
        <a:p>
          <a:pPr marL="0" lvl="0" indent="0" algn="just" defTabSz="533400">
            <a:lnSpc>
              <a:spcPct val="90000"/>
            </a:lnSpc>
            <a:spcBef>
              <a:spcPct val="0"/>
            </a:spcBef>
            <a:spcAft>
              <a:spcPct val="35000"/>
            </a:spcAft>
            <a:buNone/>
          </a:pPr>
          <a:r>
            <a:rPr lang="es-ES_tradnl" sz="2000" kern="1200" dirty="0">
              <a:solidFill>
                <a:schemeClr val="tx1"/>
              </a:solidFill>
              <a:latin typeface="Arial" panose="020B0604020202020204" pitchFamily="34" charset="0"/>
              <a:cs typeface="Arial" panose="020B0604020202020204" pitchFamily="34" charset="0"/>
            </a:rPr>
            <a:t>- Planificación de los planes de entrenamiento</a:t>
          </a:r>
        </a:p>
        <a:p>
          <a:pPr marL="0" lvl="0" indent="0" algn="just" defTabSz="533400">
            <a:lnSpc>
              <a:spcPct val="90000"/>
            </a:lnSpc>
            <a:spcBef>
              <a:spcPct val="0"/>
            </a:spcBef>
            <a:spcAft>
              <a:spcPct val="35000"/>
            </a:spcAft>
            <a:buNone/>
          </a:pPr>
          <a:r>
            <a:rPr lang="es-ES_tradnl" sz="2000" kern="1200" dirty="0">
              <a:solidFill>
                <a:schemeClr val="tx1"/>
              </a:solidFill>
              <a:latin typeface="Arial" panose="020B0604020202020204" pitchFamily="34" charset="0"/>
              <a:cs typeface="Arial" panose="020B0604020202020204" pitchFamily="34" charset="0"/>
            </a:rPr>
            <a:t>- Entrenamientos psicológicos con los deportistas sobre la asimilación de habilidades o destrezas psicológicas</a:t>
          </a:r>
        </a:p>
        <a:p>
          <a:pPr marL="0" lvl="0" indent="0" algn="just" defTabSz="533400">
            <a:lnSpc>
              <a:spcPct val="90000"/>
            </a:lnSpc>
            <a:spcBef>
              <a:spcPct val="0"/>
            </a:spcBef>
            <a:spcAft>
              <a:spcPct val="35000"/>
            </a:spcAft>
            <a:buNone/>
          </a:pPr>
          <a:endParaRPr lang="es-ES" sz="1800" kern="1200" dirty="0">
            <a:solidFill>
              <a:schemeClr val="tx1"/>
            </a:solidFill>
            <a:latin typeface="Arial" panose="020B0604020202020204" pitchFamily="34" charset="0"/>
            <a:cs typeface="Arial" panose="020B0604020202020204" pitchFamily="34" charset="0"/>
          </a:endParaRPr>
        </a:p>
      </dsp:txBody>
      <dsp:txXfrm rot="10800000">
        <a:off x="155191" y="190836"/>
        <a:ext cx="10662418" cy="2868786"/>
      </dsp:txXfrm>
    </dsp:sp>
    <dsp:sp modelId="{08D03DB8-3658-42F7-AF56-99F085C7F413}">
      <dsp:nvSpPr>
        <dsp:cNvPr id="0" name=""/>
        <dsp:cNvSpPr/>
      </dsp:nvSpPr>
      <dsp:spPr>
        <a:xfrm rot="10800000">
          <a:off x="0" y="0"/>
          <a:ext cx="10972800" cy="808268"/>
        </a:xfrm>
        <a:prstGeom prst="upArrowCallout">
          <a:avLst/>
        </a:prstGeom>
        <a:no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8232" tIns="78232" rIns="78232" bIns="78232" numCol="1" spcCol="1270" anchor="ctr" anchorCtr="0">
          <a:noAutofit/>
        </a:bodyPr>
        <a:lstStyle/>
        <a:p>
          <a:pPr marL="0" lvl="0" indent="0" algn="ctr" defTabSz="488950">
            <a:lnSpc>
              <a:spcPct val="90000"/>
            </a:lnSpc>
            <a:spcBef>
              <a:spcPct val="0"/>
            </a:spcBef>
            <a:spcAft>
              <a:spcPct val="35000"/>
            </a:spcAft>
            <a:buNone/>
          </a:pPr>
          <a:endParaRPr lang="es-US" sz="1100" kern="1200" dirty="0"/>
        </a:p>
        <a:p>
          <a:pPr marL="0" lvl="0" indent="0" algn="ctr" defTabSz="488950">
            <a:lnSpc>
              <a:spcPct val="90000"/>
            </a:lnSpc>
            <a:spcBef>
              <a:spcPct val="0"/>
            </a:spcBef>
            <a:spcAft>
              <a:spcPct val="35000"/>
            </a:spcAft>
            <a:buNone/>
          </a:pPr>
          <a:endParaRPr lang="es-ES" sz="1100" kern="1200" dirty="0"/>
        </a:p>
      </dsp:txBody>
      <dsp:txXfrm rot="10800000">
        <a:off x="0" y="0"/>
        <a:ext cx="10972800" cy="525188"/>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3DE1ECF-82EE-4ED0-8DC3-861F6C4806A0}">
      <dsp:nvSpPr>
        <dsp:cNvPr id="0" name=""/>
        <dsp:cNvSpPr/>
      </dsp:nvSpPr>
      <dsp:spPr>
        <a:xfrm>
          <a:off x="1920748" y="418671"/>
          <a:ext cx="7971499" cy="754050"/>
        </a:xfrm>
        <a:prstGeom prst="rect">
          <a:avLst/>
        </a:prstGeom>
        <a:noFill/>
        <a:ln>
          <a:noFill/>
        </a:ln>
        <a:effectLst/>
      </dsp:spPr>
      <dsp:style>
        <a:lnRef idx="0">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s-ES" sz="2800" b="1" kern="1200" dirty="0">
              <a:solidFill>
                <a:schemeClr val="tx1"/>
              </a:solidFill>
              <a:latin typeface="Arial" panose="020B0604020202020204" pitchFamily="34" charset="0"/>
              <a:cs typeface="Arial" panose="020B0604020202020204" pitchFamily="34" charset="0"/>
            </a:rPr>
            <a:t> </a:t>
          </a:r>
        </a:p>
        <a:p>
          <a:pPr marL="0" lvl="0" indent="0" algn="ctr" defTabSz="1244600">
            <a:lnSpc>
              <a:spcPct val="90000"/>
            </a:lnSpc>
            <a:spcBef>
              <a:spcPct val="0"/>
            </a:spcBef>
            <a:spcAft>
              <a:spcPct val="35000"/>
            </a:spcAft>
            <a:buNone/>
          </a:pPr>
          <a:r>
            <a:rPr lang="es-ES_tradnl" sz="2800" b="1" kern="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Teorías de la motivación  del deportista</a:t>
          </a:r>
          <a:br>
            <a:rPr lang="es-ES" sz="1200" kern="1200" dirty="0"/>
          </a:br>
          <a:endParaRPr lang="es-ES" sz="1200" kern="1200" dirty="0"/>
        </a:p>
      </dsp:txBody>
      <dsp:txXfrm>
        <a:off x="1920748" y="418671"/>
        <a:ext cx="7971499" cy="754050"/>
      </dsp:txXfrm>
    </dsp:sp>
    <dsp:sp modelId="{2BA9DE8F-B737-4A4E-A7F1-8893DA358AB3}">
      <dsp:nvSpPr>
        <dsp:cNvPr id="0" name=""/>
        <dsp:cNvSpPr/>
      </dsp:nvSpPr>
      <dsp:spPr>
        <a:xfrm>
          <a:off x="228450" y="1222544"/>
          <a:ext cx="2740551" cy="5486371"/>
        </a:xfrm>
        <a:prstGeom prst="rect">
          <a:avLst/>
        </a:prstGeom>
        <a:no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s-ES_tradnl" sz="2000" b="1" u="none" kern="1200" dirty="0">
              <a:solidFill>
                <a:schemeClr val="tx1"/>
              </a:solidFill>
              <a:latin typeface="Arial" panose="020B0604020202020204" pitchFamily="34" charset="0"/>
              <a:cs typeface="Arial" panose="020B0604020202020204" pitchFamily="34" charset="0"/>
            </a:rPr>
            <a:t>Teoría de los motivos directos e indirectos</a:t>
          </a:r>
          <a:endParaRPr lang="es-ES" sz="2000" u="none" kern="1200" dirty="0">
            <a:solidFill>
              <a:schemeClr val="tx1"/>
            </a:solidFill>
            <a:latin typeface="Arial" panose="020B0604020202020204" pitchFamily="34" charset="0"/>
            <a:cs typeface="Arial" panose="020B0604020202020204" pitchFamily="34" charset="0"/>
          </a:endParaRPr>
        </a:p>
        <a:p>
          <a:pPr marL="171450" lvl="1" indent="-171450" algn="just" defTabSz="800100">
            <a:lnSpc>
              <a:spcPct val="90000"/>
            </a:lnSpc>
            <a:spcBef>
              <a:spcPct val="0"/>
            </a:spcBef>
            <a:spcAft>
              <a:spcPct val="15000"/>
            </a:spcAft>
            <a:buChar char="•"/>
          </a:pPr>
          <a:r>
            <a:rPr lang="es-ES_tradnl" sz="1800" b="1" i="1" u="sng" kern="1200" dirty="0">
              <a:solidFill>
                <a:schemeClr val="tx1"/>
              </a:solidFill>
              <a:latin typeface="Arial" panose="020B0604020202020204" pitchFamily="34" charset="0"/>
              <a:cs typeface="Arial" panose="020B0604020202020204" pitchFamily="34" charset="0"/>
            </a:rPr>
            <a:t>Motivos directos:</a:t>
          </a:r>
          <a:endParaRPr lang="es-ES" sz="1800" kern="1200" dirty="0">
            <a:solidFill>
              <a:schemeClr val="tx1"/>
            </a:solidFill>
            <a:latin typeface="Arial" panose="020B0604020202020204" pitchFamily="34" charset="0"/>
            <a:cs typeface="Arial" panose="020B0604020202020204" pitchFamily="34" charset="0"/>
          </a:endParaRPr>
        </a:p>
        <a:p>
          <a:pPr marL="171450" lvl="1" indent="-171450" algn="just" defTabSz="800100">
            <a:lnSpc>
              <a:spcPct val="90000"/>
            </a:lnSpc>
            <a:spcBef>
              <a:spcPct val="0"/>
            </a:spcBef>
            <a:spcAft>
              <a:spcPct val="15000"/>
            </a:spcAft>
            <a:buFontTx/>
            <a:buNone/>
          </a:pPr>
          <a:r>
            <a:rPr lang="es-ES_tradnl" sz="1800" kern="1200" dirty="0">
              <a:solidFill>
                <a:schemeClr val="tx1"/>
              </a:solidFill>
              <a:latin typeface="Arial" panose="020B0604020202020204" pitchFamily="34" charset="0"/>
              <a:cs typeface="Arial" panose="020B0604020202020204" pitchFamily="34" charset="0"/>
            </a:rPr>
            <a:t>   </a:t>
          </a:r>
          <a:r>
            <a:rPr lang="es-ES_tradnl" sz="1600" kern="1200" dirty="0">
              <a:solidFill>
                <a:schemeClr val="tx1"/>
              </a:solidFill>
              <a:latin typeface="Arial" panose="020B0604020202020204" pitchFamily="34" charset="0"/>
              <a:cs typeface="Arial" panose="020B0604020202020204" pitchFamily="34" charset="0"/>
            </a:rPr>
            <a:t>Placer que experimenta el deportista al demostrar una actividad motriz con estética, armonía, precisión y destreza, Aspiración y decisión a la ejecución de acciones difíciles y riesgosas, Experimenta la vivencia de agrado al participar en las competencias( El deporte resulta un motivo en sí mismo)</a:t>
          </a:r>
          <a:endParaRPr lang="es-ES" sz="1600" kern="1200" dirty="0">
            <a:solidFill>
              <a:schemeClr val="tx1"/>
            </a:solidFill>
            <a:latin typeface="Arial" panose="020B0604020202020204" pitchFamily="34" charset="0"/>
            <a:cs typeface="Arial" panose="020B0604020202020204" pitchFamily="34" charset="0"/>
          </a:endParaRPr>
        </a:p>
        <a:p>
          <a:pPr marL="171450" lvl="1" indent="-171450" algn="l" defTabSz="800100">
            <a:lnSpc>
              <a:spcPct val="90000"/>
            </a:lnSpc>
            <a:spcBef>
              <a:spcPct val="0"/>
            </a:spcBef>
            <a:spcAft>
              <a:spcPct val="15000"/>
            </a:spcAft>
            <a:buFont typeface="Arial" panose="020B0604020202020204" pitchFamily="34" charset="0"/>
            <a:buChar char="•"/>
          </a:pPr>
          <a:r>
            <a:rPr lang="es-ES_tradnl" sz="1800" b="1" i="1" u="sng" kern="1200" dirty="0">
              <a:solidFill>
                <a:schemeClr val="tx1"/>
              </a:solidFill>
              <a:latin typeface="Arial" panose="020B0604020202020204" pitchFamily="34" charset="0"/>
              <a:cs typeface="Arial" panose="020B0604020202020204" pitchFamily="34" charset="0"/>
            </a:rPr>
            <a:t>Motivos indirectos:</a:t>
          </a:r>
          <a:endParaRPr lang="es-ES" sz="1800" b="0" kern="1200" dirty="0">
            <a:solidFill>
              <a:schemeClr val="tx1"/>
            </a:solidFill>
            <a:latin typeface="Arial" panose="020B0604020202020204" pitchFamily="34" charset="0"/>
            <a:cs typeface="Arial" panose="020B0604020202020204" pitchFamily="34" charset="0"/>
          </a:endParaRPr>
        </a:p>
        <a:p>
          <a:pPr marL="171450" lvl="1" indent="-171450" algn="just" defTabSz="800100">
            <a:lnSpc>
              <a:spcPct val="90000"/>
            </a:lnSpc>
            <a:spcBef>
              <a:spcPct val="0"/>
            </a:spcBef>
            <a:spcAft>
              <a:spcPct val="15000"/>
            </a:spcAft>
            <a:buFont typeface="Arial" panose="020B0604020202020204" pitchFamily="34" charset="0"/>
            <a:buNone/>
          </a:pPr>
          <a:r>
            <a:rPr lang="es-ES_tradnl" sz="1800" kern="1200" dirty="0">
              <a:solidFill>
                <a:schemeClr val="tx1"/>
              </a:solidFill>
              <a:latin typeface="Arial" panose="020B0604020202020204" pitchFamily="34" charset="0"/>
              <a:cs typeface="Arial" panose="020B0604020202020204" pitchFamily="34" charset="0"/>
            </a:rPr>
            <a:t>   </a:t>
          </a:r>
          <a:r>
            <a:rPr lang="es-ES_tradnl" sz="1600" kern="1200" dirty="0">
              <a:solidFill>
                <a:schemeClr val="tx1"/>
              </a:solidFill>
              <a:latin typeface="Arial" panose="020B0604020202020204" pitchFamily="34" charset="0"/>
              <a:cs typeface="Arial" panose="020B0604020202020204" pitchFamily="34" charset="0"/>
            </a:rPr>
            <a:t>Deporte es un medio para obtener otros fines, como es el caso de adquirir fortaleza y resistencia física, salud, etc.</a:t>
          </a:r>
          <a:endParaRPr lang="es-ES" sz="1600" b="0" kern="1200" dirty="0">
            <a:solidFill>
              <a:schemeClr val="tx1"/>
            </a:solidFill>
            <a:latin typeface="Arial" panose="020B0604020202020204" pitchFamily="34" charset="0"/>
            <a:cs typeface="Arial" panose="020B0604020202020204" pitchFamily="34" charset="0"/>
          </a:endParaRPr>
        </a:p>
        <a:p>
          <a:pPr marL="171450" lvl="1" indent="-171450" algn="l" defTabSz="800100">
            <a:lnSpc>
              <a:spcPct val="90000"/>
            </a:lnSpc>
            <a:spcBef>
              <a:spcPct val="0"/>
            </a:spcBef>
            <a:spcAft>
              <a:spcPct val="15000"/>
            </a:spcAft>
            <a:buChar char="•"/>
          </a:pPr>
          <a:endParaRPr lang="es-ES" sz="1800" kern="1200" dirty="0">
            <a:solidFill>
              <a:schemeClr val="tx1"/>
            </a:solidFill>
            <a:latin typeface="Arial" pitchFamily="34" charset="0"/>
            <a:cs typeface="Arial" pitchFamily="34" charset="0"/>
          </a:endParaRPr>
        </a:p>
      </dsp:txBody>
      <dsp:txXfrm>
        <a:off x="228450" y="1222544"/>
        <a:ext cx="2740551" cy="5486371"/>
      </dsp:txXfrm>
    </dsp:sp>
    <dsp:sp modelId="{9E8BDA14-350F-4D2D-AB50-D5770BE3F494}">
      <dsp:nvSpPr>
        <dsp:cNvPr id="0" name=""/>
        <dsp:cNvSpPr/>
      </dsp:nvSpPr>
      <dsp:spPr>
        <a:xfrm>
          <a:off x="6926505" y="4780733"/>
          <a:ext cx="2344509" cy="2508862"/>
        </a:xfrm>
        <a:prstGeom prst="rect">
          <a:avLst/>
        </a:prstGeom>
        <a:no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s-ES_tradnl" sz="2000" b="1" u="none" kern="1200" dirty="0">
              <a:solidFill>
                <a:schemeClr val="tx1"/>
              </a:solidFill>
              <a:latin typeface="Arial" panose="020B0604020202020204" pitchFamily="34" charset="0"/>
              <a:cs typeface="Arial" panose="020B0604020202020204" pitchFamily="34" charset="0"/>
            </a:rPr>
            <a:t>Teoría de las   motivaciones     básicas</a:t>
          </a:r>
          <a:endParaRPr lang="es-ES" sz="2000" u="none" kern="1200" dirty="0">
            <a:solidFill>
              <a:schemeClr val="tx1"/>
            </a:solidFill>
            <a:latin typeface="Arial" panose="020B0604020202020204" pitchFamily="34" charset="0"/>
            <a:cs typeface="Arial" panose="020B0604020202020204" pitchFamily="34" charset="0"/>
          </a:endParaRPr>
        </a:p>
        <a:p>
          <a:pPr marL="171450" lvl="1" indent="-171450" algn="l" defTabSz="711200">
            <a:lnSpc>
              <a:spcPct val="90000"/>
            </a:lnSpc>
            <a:spcBef>
              <a:spcPct val="0"/>
            </a:spcBef>
            <a:spcAft>
              <a:spcPct val="15000"/>
            </a:spcAft>
            <a:buChar char="•"/>
          </a:pPr>
          <a:r>
            <a:rPr lang="es-ES_tradnl" sz="1600" b="0" i="0" kern="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La necesidad de movimiento</a:t>
          </a:r>
          <a:endParaRPr lang="es-ES" sz="1600" b="0" i="0" kern="1200" dirty="0">
            <a:solidFill>
              <a:schemeClr val="tx1"/>
            </a:solidFill>
            <a:latin typeface="Arial" panose="020B0604020202020204" pitchFamily="34" charset="0"/>
            <a:cs typeface="Arial" panose="020B0604020202020204" pitchFamily="34" charset="0"/>
          </a:endParaRPr>
        </a:p>
        <a:p>
          <a:pPr marL="171450" lvl="1" indent="-171450" algn="l" defTabSz="711200">
            <a:lnSpc>
              <a:spcPct val="90000"/>
            </a:lnSpc>
            <a:spcBef>
              <a:spcPct val="0"/>
            </a:spcBef>
            <a:spcAft>
              <a:spcPct val="15000"/>
            </a:spcAft>
            <a:buChar char="•"/>
          </a:pPr>
          <a:r>
            <a:rPr lang="es-ES_tradnl" sz="1600" b="0" i="0" kern="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La autoafirmación</a:t>
          </a:r>
          <a:endParaRPr lang="es-ES" sz="1600" b="0" i="0" kern="1200" dirty="0">
            <a:solidFill>
              <a:schemeClr val="tx1"/>
            </a:solidFill>
            <a:latin typeface="Arial" panose="020B0604020202020204" pitchFamily="34" charset="0"/>
            <a:cs typeface="Arial" panose="020B0604020202020204" pitchFamily="34" charset="0"/>
          </a:endParaRPr>
        </a:p>
        <a:p>
          <a:pPr marL="171450" lvl="1" indent="-171450" algn="l" defTabSz="711200">
            <a:lnSpc>
              <a:spcPct val="90000"/>
            </a:lnSpc>
            <a:spcBef>
              <a:spcPct val="0"/>
            </a:spcBef>
            <a:spcAft>
              <a:spcPct val="15000"/>
            </a:spcAft>
            <a:buChar char="•"/>
          </a:pPr>
          <a:r>
            <a:rPr lang="es-ES_tradnl" sz="1600" b="0" i="0" kern="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La compensación de eventualidades</a:t>
          </a:r>
          <a:endParaRPr lang="es-ES" sz="1600" b="0" i="0" kern="1200" dirty="0">
            <a:solidFill>
              <a:schemeClr val="tx1"/>
            </a:solidFill>
            <a:latin typeface="Arial" panose="020B0604020202020204" pitchFamily="34" charset="0"/>
            <a:cs typeface="Arial" panose="020B0604020202020204" pitchFamily="34" charset="0"/>
          </a:endParaRPr>
        </a:p>
        <a:p>
          <a:pPr marL="171450" lvl="1" indent="-171450" algn="l" defTabSz="711200">
            <a:lnSpc>
              <a:spcPct val="90000"/>
            </a:lnSpc>
            <a:spcBef>
              <a:spcPct val="0"/>
            </a:spcBef>
            <a:spcAft>
              <a:spcPct val="15000"/>
            </a:spcAft>
            <a:buChar char="•"/>
          </a:pPr>
          <a:r>
            <a:rPr lang="es-ES_tradnl" sz="1600" b="0" i="0" kern="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La  agresividad</a:t>
          </a:r>
          <a:endParaRPr lang="es-ES" sz="1600" b="0" i="0" kern="1200" dirty="0">
            <a:solidFill>
              <a:schemeClr val="tx1"/>
            </a:solidFill>
            <a:latin typeface="Arial" panose="020B0604020202020204" pitchFamily="34" charset="0"/>
            <a:cs typeface="Arial" panose="020B0604020202020204" pitchFamily="34" charset="0"/>
          </a:endParaRPr>
        </a:p>
        <a:p>
          <a:pPr marL="171450" lvl="1" indent="-171450" algn="l" defTabSz="711200">
            <a:lnSpc>
              <a:spcPct val="90000"/>
            </a:lnSpc>
            <a:spcBef>
              <a:spcPct val="0"/>
            </a:spcBef>
            <a:spcAft>
              <a:spcPct val="15000"/>
            </a:spcAft>
            <a:buChar char="•"/>
          </a:pPr>
          <a:r>
            <a:rPr lang="es-ES_tradnl" sz="1600" b="0" i="0" kern="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La afiliación social</a:t>
          </a:r>
          <a:endParaRPr lang="es-ES" sz="1600" kern="1200" dirty="0">
            <a:solidFill>
              <a:schemeClr val="tx1"/>
            </a:solidFill>
            <a:latin typeface="Arial" panose="020B0604020202020204" pitchFamily="34" charset="0"/>
            <a:cs typeface="Arial" panose="020B0604020202020204" pitchFamily="34" charset="0"/>
          </a:endParaRPr>
        </a:p>
      </dsp:txBody>
      <dsp:txXfrm>
        <a:off x="6926505" y="4780733"/>
        <a:ext cx="2344509" cy="2508862"/>
      </dsp:txXfrm>
    </dsp:sp>
    <dsp:sp modelId="{4A51B86C-1F6D-44F1-A71A-F7614D61E1D6}">
      <dsp:nvSpPr>
        <dsp:cNvPr id="0" name=""/>
        <dsp:cNvSpPr/>
      </dsp:nvSpPr>
      <dsp:spPr>
        <a:xfrm>
          <a:off x="3493767" y="2025312"/>
          <a:ext cx="2821555" cy="4368607"/>
        </a:xfrm>
        <a:prstGeom prst="rect">
          <a:avLst/>
        </a:prstGeom>
        <a:no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s-ES_tradnl" sz="2000" b="1" u="none" kern="1200" dirty="0">
              <a:solidFill>
                <a:schemeClr val="tx1"/>
              </a:solidFill>
              <a:latin typeface="Arial" panose="020B0604020202020204" pitchFamily="34" charset="0"/>
              <a:cs typeface="Arial" panose="020B0604020202020204" pitchFamily="34" charset="0"/>
            </a:rPr>
            <a:t>Teoría multifactorial en la estructura motivacional</a:t>
          </a:r>
          <a:endParaRPr lang="es-ES" sz="2000" u="none" kern="1200" dirty="0">
            <a:solidFill>
              <a:schemeClr val="tx1"/>
            </a:solidFill>
            <a:latin typeface="Arial" panose="020B0604020202020204" pitchFamily="34" charset="0"/>
            <a:cs typeface="Arial" panose="020B0604020202020204" pitchFamily="34" charset="0"/>
          </a:endParaRPr>
        </a:p>
        <a:p>
          <a:pPr marL="171450" lvl="1" indent="-171450" algn="just" defTabSz="711200">
            <a:lnSpc>
              <a:spcPct val="90000"/>
            </a:lnSpc>
            <a:spcBef>
              <a:spcPct val="0"/>
            </a:spcBef>
            <a:spcAft>
              <a:spcPct val="15000"/>
            </a:spcAft>
            <a:buChar char="•"/>
          </a:pPr>
          <a:r>
            <a:rPr lang="es-ES_tradnl" sz="1600" kern="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Los indicadores fisiológicos, estructurales, psicológicos, sociológicos, socio-económico-culturales, de historia individual y de nivel de aspiración antes de la competición, son factores que propician la búsqueda de una orientación hacia la meta en el curso de la prueba, en correspondencia con el objetivo propuesto y la interpretación del éxito y el fracaso que se realice</a:t>
          </a:r>
          <a:r>
            <a:rPr lang="es-ES" sz="1600" kern="1200" dirty="0">
              <a:solidFill>
                <a:schemeClr val="tx1"/>
              </a:solidFill>
              <a:latin typeface="Arial" panose="020B0604020202020204" pitchFamily="34" charset="0"/>
              <a:cs typeface="Arial" panose="020B0604020202020204" pitchFamily="34" charset="0"/>
            </a:rPr>
            <a:t>.</a:t>
          </a:r>
        </a:p>
      </dsp:txBody>
      <dsp:txXfrm>
        <a:off x="3493767" y="2025312"/>
        <a:ext cx="2821555" cy="4368607"/>
      </dsp:txXfrm>
    </dsp:sp>
    <dsp:sp modelId="{CFE16634-483D-466E-A691-6E89FAB4F291}">
      <dsp:nvSpPr>
        <dsp:cNvPr id="0" name=""/>
        <dsp:cNvSpPr/>
      </dsp:nvSpPr>
      <dsp:spPr>
        <a:xfrm>
          <a:off x="6739385" y="1367046"/>
          <a:ext cx="4082752" cy="3602523"/>
        </a:xfrm>
        <a:prstGeom prst="rect">
          <a:avLst/>
        </a:prstGeom>
        <a:no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t" anchorCtr="0">
          <a:noAutofit/>
        </a:bodyPr>
        <a:lstStyle/>
        <a:p>
          <a:pPr marL="0" lvl="0" indent="0" algn="l" defTabSz="889000">
            <a:lnSpc>
              <a:spcPct val="100000"/>
            </a:lnSpc>
            <a:spcBef>
              <a:spcPct val="0"/>
            </a:spcBef>
            <a:spcAft>
              <a:spcPct val="35000"/>
            </a:spcAft>
            <a:buNone/>
          </a:pPr>
          <a:r>
            <a:rPr lang="es-ES_tradnl" sz="2000" b="1" u="none" kern="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Teoría de la motivación extrínseca e intrínseca </a:t>
          </a:r>
          <a:endParaRPr lang="es-ES" sz="2000" u="none" kern="1200" dirty="0">
            <a:solidFill>
              <a:schemeClr val="tx1"/>
            </a:solidFill>
            <a:latin typeface="Arial" panose="020B0604020202020204" pitchFamily="34" charset="0"/>
            <a:cs typeface="Arial" panose="020B0604020202020204" pitchFamily="34" charset="0"/>
          </a:endParaRPr>
        </a:p>
        <a:p>
          <a:pPr marL="171450" lvl="1" indent="-171450" algn="just" defTabSz="800100">
            <a:lnSpc>
              <a:spcPct val="90000"/>
            </a:lnSpc>
            <a:spcBef>
              <a:spcPct val="0"/>
            </a:spcBef>
            <a:spcAft>
              <a:spcPct val="15000"/>
            </a:spcAft>
            <a:buChar char="•"/>
          </a:pPr>
          <a:r>
            <a:rPr lang="es-ES_tradnl" sz="1800" b="1" i="0" u="none" kern="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Extrínseca: </a:t>
          </a:r>
          <a:r>
            <a:rPr lang="es-ES_tradnl" sz="1600" i="0" kern="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cuando el comportamiento del deportista está orientado a conseguir una recompensa, se realiza un esfuerzo que no está vinculado directamente con la tarea a realizar, el premio material es una aspiración</a:t>
          </a:r>
          <a:r>
            <a:rPr lang="es-ES" sz="1600" i="0" kern="1200" dirty="0">
              <a:solidFill>
                <a:schemeClr val="tx1"/>
              </a:solidFill>
              <a:latin typeface="Arial" panose="020B0604020202020204" pitchFamily="34" charset="0"/>
              <a:cs typeface="Arial" panose="020B0604020202020204" pitchFamily="34" charset="0"/>
            </a:rPr>
            <a:t>. </a:t>
          </a:r>
        </a:p>
        <a:p>
          <a:pPr marL="171450" lvl="1" indent="-171450" algn="just" defTabSz="800100">
            <a:lnSpc>
              <a:spcPct val="90000"/>
            </a:lnSpc>
            <a:spcBef>
              <a:spcPct val="0"/>
            </a:spcBef>
            <a:spcAft>
              <a:spcPct val="15000"/>
            </a:spcAft>
            <a:buChar char="•"/>
          </a:pPr>
          <a:r>
            <a:rPr lang="es-ES_tradnl" sz="1800" b="1" i="0" u="none" kern="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Intrínseca</a:t>
          </a:r>
          <a:r>
            <a:rPr lang="es-ES_tradnl" sz="1800" i="0" u="none" kern="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r>
            <a:rPr lang="es-ES_tradnl" sz="1600" i="0" kern="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cuando en la realización de la tarea o la actividad, el deportista vivencia la satisfacción que ella le brinda, no requiere y menos necesita, del refuerzo externo, de la recompensa como elemento esencial</a:t>
          </a:r>
          <a:r>
            <a:rPr lang="es-ES" sz="1800" i="0" kern="1200" dirty="0">
              <a:solidFill>
                <a:schemeClr val="tx1"/>
              </a:solidFill>
              <a:latin typeface="Arial" panose="020B0604020202020204" pitchFamily="34" charset="0"/>
              <a:cs typeface="Arial" panose="020B0604020202020204" pitchFamily="34" charset="0"/>
            </a:rPr>
            <a:t>. </a:t>
          </a:r>
        </a:p>
      </dsp:txBody>
      <dsp:txXfrm>
        <a:off x="6739385" y="1367046"/>
        <a:ext cx="4082752" cy="3602523"/>
      </dsp:txXfrm>
    </dsp:sp>
    <dsp:sp modelId="{ED2936AE-5983-40AA-9428-D832CC740210}">
      <dsp:nvSpPr>
        <dsp:cNvPr id="0" name=""/>
        <dsp:cNvSpPr/>
      </dsp:nvSpPr>
      <dsp:spPr>
        <a:xfrm>
          <a:off x="0" y="6005275"/>
          <a:ext cx="11996057" cy="1140612"/>
        </a:xfrm>
        <a:prstGeom prst="rect">
          <a:avLst/>
        </a:prstGeom>
        <a:noFill/>
        <a:ln>
          <a:noFill/>
        </a:ln>
        <a:effectLst/>
      </dsp:spPr>
      <dsp:style>
        <a:lnRef idx="0">
          <a:scrgbClr r="0" g="0" b="0"/>
        </a:lnRef>
        <a:fillRef idx="1">
          <a:scrgbClr r="0" g="0" b="0"/>
        </a:fillRef>
        <a:effectRef idx="0">
          <a:scrgbClr r="0" g="0" b="0"/>
        </a:effectRef>
        <a:fontRef idx="minor"/>
      </dsp:style>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D83CF8-DE54-4C62-A023-B31E7FB511F7}">
      <dsp:nvSpPr>
        <dsp:cNvPr id="0" name=""/>
        <dsp:cNvSpPr/>
      </dsp:nvSpPr>
      <dsp:spPr>
        <a:xfrm>
          <a:off x="2093538" y="4241164"/>
          <a:ext cx="7946295" cy="1314509"/>
        </a:xfrm>
        <a:prstGeom prst="ellipse">
          <a:avLst/>
        </a:prstGeom>
        <a:solidFill>
          <a:schemeClr val="accent6">
            <a:lumMod val="60000"/>
            <a:lumOff val="40000"/>
          </a:schemeClr>
        </a:solidFill>
        <a:ln w="508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1600200">
            <a:lnSpc>
              <a:spcPct val="90000"/>
            </a:lnSpc>
            <a:spcBef>
              <a:spcPct val="0"/>
            </a:spcBef>
            <a:spcAft>
              <a:spcPct val="35000"/>
            </a:spcAft>
            <a:buNone/>
          </a:pPr>
          <a:r>
            <a:rPr lang="es-ES" sz="3600" b="1" kern="1200" dirty="0">
              <a:solidFill>
                <a:schemeClr val="tx1"/>
              </a:solidFill>
              <a:latin typeface="Arial" pitchFamily="34" charset="0"/>
              <a:cs typeface="Arial" pitchFamily="34" charset="0"/>
            </a:rPr>
            <a:t>COMUNICACIÓN</a:t>
          </a:r>
        </a:p>
      </dsp:txBody>
      <dsp:txXfrm>
        <a:off x="3257246" y="4433669"/>
        <a:ext cx="5618879" cy="929499"/>
      </dsp:txXfrm>
    </dsp:sp>
    <dsp:sp modelId="{2053C914-2133-4FE5-A59A-0DC0108A4A07}">
      <dsp:nvSpPr>
        <dsp:cNvPr id="0" name=""/>
        <dsp:cNvSpPr/>
      </dsp:nvSpPr>
      <dsp:spPr>
        <a:xfrm rot="16200000">
          <a:off x="5367064" y="3234197"/>
          <a:ext cx="918725" cy="821472"/>
        </a:xfrm>
        <a:prstGeom prst="leftArrow">
          <a:avLst>
            <a:gd name="adj1" fmla="val 60000"/>
            <a:gd name="adj2" fmla="val 50000"/>
          </a:avLst>
        </a:prstGeom>
        <a:solidFill>
          <a:srgbClr val="00B050"/>
        </a:solidFill>
        <a:ln w="31750">
          <a:solidFill>
            <a:schemeClr val="tx1"/>
          </a:solidFill>
        </a:ln>
        <a:effectLst/>
      </dsp:spPr>
      <dsp:style>
        <a:lnRef idx="0">
          <a:scrgbClr r="0" g="0" b="0"/>
        </a:lnRef>
        <a:fillRef idx="1">
          <a:scrgbClr r="0" g="0" b="0"/>
        </a:fillRef>
        <a:effectRef idx="0">
          <a:scrgbClr r="0" g="0" b="0"/>
        </a:effectRef>
        <a:fontRef idx="minor">
          <a:schemeClr val="lt1"/>
        </a:fontRef>
      </dsp:style>
    </dsp:sp>
    <dsp:sp modelId="{F766FA9B-54DF-443E-B524-31FA0D68F392}">
      <dsp:nvSpPr>
        <dsp:cNvPr id="0" name=""/>
        <dsp:cNvSpPr/>
      </dsp:nvSpPr>
      <dsp:spPr>
        <a:xfrm>
          <a:off x="880289" y="0"/>
          <a:ext cx="9703854" cy="3123981"/>
        </a:xfrm>
        <a:prstGeom prst="roundRect">
          <a:avLst>
            <a:gd name="adj" fmla="val 10000"/>
          </a:avLst>
        </a:prstGeom>
        <a:solidFill>
          <a:schemeClr val="accent6">
            <a:lumMod val="60000"/>
            <a:lumOff val="40000"/>
          </a:schemeClr>
        </a:solidFill>
        <a:ln w="41275"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just" defTabSz="1066800">
            <a:lnSpc>
              <a:spcPct val="150000"/>
            </a:lnSpc>
            <a:spcBef>
              <a:spcPct val="0"/>
            </a:spcBef>
            <a:spcAft>
              <a:spcPct val="35000"/>
            </a:spcAft>
            <a:buNone/>
          </a:pPr>
          <a:r>
            <a:rPr lang="es-ES_tradnl" sz="2400" kern="1200" dirty="0">
              <a:solidFill>
                <a:schemeClr val="tx1"/>
              </a:solidFill>
              <a:latin typeface="Arial" panose="020B0604020202020204" pitchFamily="34" charset="0"/>
              <a:cs typeface="Arial" panose="020B0604020202020204" pitchFamily="34" charset="0"/>
            </a:rPr>
            <a:t>Interacción informativa y objetiva en cuyo proceso se realizan, manifiestan y se forman las relaciones interpersonales, posibilita el intercambio donde hacemos que las otras personas participen de nuestras percepciones, pensamientos, intereses, sentimientos, emociones, y viceversa.</a:t>
          </a:r>
          <a:r>
            <a:rPr lang="es-ES" sz="2400" kern="1200" dirty="0">
              <a:solidFill>
                <a:schemeClr val="tx1"/>
              </a:solidFill>
              <a:latin typeface="Arial" panose="020B0604020202020204" pitchFamily="34" charset="0"/>
              <a:cs typeface="Arial" panose="020B0604020202020204" pitchFamily="34" charset="0"/>
            </a:rPr>
            <a:t> </a:t>
          </a:r>
        </a:p>
      </dsp:txBody>
      <dsp:txXfrm>
        <a:off x="971787" y="91498"/>
        <a:ext cx="9520858" cy="2940985"/>
      </dsp:txXfrm>
    </dsp:sp>
  </dsp:spTree>
</dsp:drawing>
</file>

<file path=ppt/diagrams/layout1.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9.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editar el estilo de subtítulo del patrón</a:t>
            </a:r>
          </a:p>
        </p:txBody>
      </p:sp>
      <p:sp>
        <p:nvSpPr>
          <p:cNvPr id="4" name="Marcador de fecha 3"/>
          <p:cNvSpPr>
            <a:spLocks noGrp="1"/>
          </p:cNvSpPr>
          <p:nvPr>
            <p:ph type="dt" sz="half" idx="10"/>
          </p:nvPr>
        </p:nvSpPr>
        <p:spPr/>
        <p:txBody>
          <a:bodyPr/>
          <a:lstStyle/>
          <a:p>
            <a:fld id="{308818D9-A313-43B4-A85E-8DDEA6FFF4CE}" type="datetimeFigureOut">
              <a:rPr lang="es-ES" smtClean="0"/>
              <a:pPr/>
              <a:t>15/12/2025</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57A47FD2-89E1-4083-9589-9C9C9BA46A12}" type="slidenum">
              <a:rPr lang="es-ES" smtClean="0"/>
              <a:pPr/>
              <a:t>‹Nº›</a:t>
            </a:fld>
            <a:endParaRPr lang="es-ES"/>
          </a:p>
        </p:txBody>
      </p:sp>
    </p:spTree>
    <p:extLst>
      <p:ext uri="{BB962C8B-B14F-4D97-AF65-F5344CB8AC3E}">
        <p14:creationId xmlns:p14="http://schemas.microsoft.com/office/powerpoint/2010/main" val="37808719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texto vertical 2"/>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10"/>
          </p:nvPr>
        </p:nvSpPr>
        <p:spPr/>
        <p:txBody>
          <a:bodyPr/>
          <a:lstStyle/>
          <a:p>
            <a:fld id="{308818D9-A313-43B4-A85E-8DDEA6FFF4CE}" type="datetimeFigureOut">
              <a:rPr lang="es-ES" smtClean="0"/>
              <a:pPr/>
              <a:t>15/12/2025</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57A47FD2-89E1-4083-9589-9C9C9BA46A12}" type="slidenum">
              <a:rPr lang="es-ES" smtClean="0"/>
              <a:pPr/>
              <a:t>‹Nº›</a:t>
            </a:fld>
            <a:endParaRPr lang="es-ES"/>
          </a:p>
        </p:txBody>
      </p:sp>
    </p:spTree>
    <p:extLst>
      <p:ext uri="{BB962C8B-B14F-4D97-AF65-F5344CB8AC3E}">
        <p14:creationId xmlns:p14="http://schemas.microsoft.com/office/powerpoint/2010/main" val="9127369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10"/>
          </p:nvPr>
        </p:nvSpPr>
        <p:spPr/>
        <p:txBody>
          <a:bodyPr/>
          <a:lstStyle/>
          <a:p>
            <a:fld id="{308818D9-A313-43B4-A85E-8DDEA6FFF4CE}" type="datetimeFigureOut">
              <a:rPr lang="es-ES" smtClean="0"/>
              <a:pPr/>
              <a:t>15/12/2025</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57A47FD2-89E1-4083-9589-9C9C9BA46A12}" type="slidenum">
              <a:rPr lang="es-ES" smtClean="0"/>
              <a:pPr/>
              <a:t>‹Nº›</a:t>
            </a:fld>
            <a:endParaRPr lang="es-ES"/>
          </a:p>
        </p:txBody>
      </p:sp>
    </p:spTree>
    <p:extLst>
      <p:ext uri="{BB962C8B-B14F-4D97-AF65-F5344CB8AC3E}">
        <p14:creationId xmlns:p14="http://schemas.microsoft.com/office/powerpoint/2010/main" val="33105527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editar el estilo de subtítulo del patrón</a:t>
            </a:r>
          </a:p>
        </p:txBody>
      </p:sp>
      <p:sp>
        <p:nvSpPr>
          <p:cNvPr id="4" name="Marcador de fecha 3"/>
          <p:cNvSpPr>
            <a:spLocks noGrp="1"/>
          </p:cNvSpPr>
          <p:nvPr>
            <p:ph type="dt" sz="half" idx="10"/>
          </p:nvPr>
        </p:nvSpPr>
        <p:spPr/>
        <p:txBody>
          <a:bodyPr/>
          <a:lstStyle/>
          <a:p>
            <a:fld id="{308818D9-A313-43B4-A85E-8DDEA6FFF4CE}" type="datetimeFigureOut">
              <a:rPr lang="es-ES" smtClean="0"/>
              <a:t>15/12/2025</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57A47FD2-89E1-4083-9589-9C9C9BA46A12}" type="slidenum">
              <a:rPr lang="es-ES" smtClean="0"/>
              <a:t>‹Nº›</a:t>
            </a:fld>
            <a:endParaRPr lang="es-ES"/>
          </a:p>
        </p:txBody>
      </p:sp>
    </p:spTree>
    <p:extLst>
      <p:ext uri="{BB962C8B-B14F-4D97-AF65-F5344CB8AC3E}">
        <p14:creationId xmlns:p14="http://schemas.microsoft.com/office/powerpoint/2010/main" val="424984706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contenido 2"/>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10"/>
          </p:nvPr>
        </p:nvSpPr>
        <p:spPr/>
        <p:txBody>
          <a:bodyPr/>
          <a:lstStyle/>
          <a:p>
            <a:fld id="{308818D9-A313-43B4-A85E-8DDEA6FFF4CE}" type="datetimeFigureOut">
              <a:rPr lang="es-ES" smtClean="0"/>
              <a:t>15/12/2025</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57A47FD2-89E1-4083-9589-9C9C9BA46A12}" type="slidenum">
              <a:rPr lang="es-ES" smtClean="0"/>
              <a:t>‹Nº›</a:t>
            </a:fld>
            <a:endParaRPr lang="es-ES"/>
          </a:p>
        </p:txBody>
      </p:sp>
    </p:spTree>
    <p:extLst>
      <p:ext uri="{BB962C8B-B14F-4D97-AF65-F5344CB8AC3E}">
        <p14:creationId xmlns:p14="http://schemas.microsoft.com/office/powerpoint/2010/main" val="26621644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el estilo de texto del patrón</a:t>
            </a:r>
          </a:p>
        </p:txBody>
      </p:sp>
      <p:sp>
        <p:nvSpPr>
          <p:cNvPr id="4" name="Marcador de fecha 3"/>
          <p:cNvSpPr>
            <a:spLocks noGrp="1"/>
          </p:cNvSpPr>
          <p:nvPr>
            <p:ph type="dt" sz="half" idx="10"/>
          </p:nvPr>
        </p:nvSpPr>
        <p:spPr/>
        <p:txBody>
          <a:bodyPr/>
          <a:lstStyle/>
          <a:p>
            <a:fld id="{308818D9-A313-43B4-A85E-8DDEA6FFF4CE}" type="datetimeFigureOut">
              <a:rPr lang="es-ES" smtClean="0"/>
              <a:t>15/12/2025</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57A47FD2-89E1-4083-9589-9C9C9BA46A12}" type="slidenum">
              <a:rPr lang="es-ES" smtClean="0"/>
              <a:t>‹Nº›</a:t>
            </a:fld>
            <a:endParaRPr lang="es-ES"/>
          </a:p>
        </p:txBody>
      </p:sp>
    </p:spTree>
    <p:extLst>
      <p:ext uri="{BB962C8B-B14F-4D97-AF65-F5344CB8AC3E}">
        <p14:creationId xmlns:p14="http://schemas.microsoft.com/office/powerpoint/2010/main" val="113407872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contenido 2"/>
          <p:cNvSpPr>
            <a:spLocks noGrp="1"/>
          </p:cNvSpPr>
          <p:nvPr>
            <p:ph sz="half" idx="1"/>
          </p:nvPr>
        </p:nvSpPr>
        <p:spPr>
          <a:xfrm>
            <a:off x="838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contenido 3"/>
          <p:cNvSpPr>
            <a:spLocks noGrp="1"/>
          </p:cNvSpPr>
          <p:nvPr>
            <p:ph sz="half" idx="2"/>
          </p:nvPr>
        </p:nvSpPr>
        <p:spPr>
          <a:xfrm>
            <a:off x="6172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fecha 4"/>
          <p:cNvSpPr>
            <a:spLocks noGrp="1"/>
          </p:cNvSpPr>
          <p:nvPr>
            <p:ph type="dt" sz="half" idx="10"/>
          </p:nvPr>
        </p:nvSpPr>
        <p:spPr/>
        <p:txBody>
          <a:bodyPr/>
          <a:lstStyle/>
          <a:p>
            <a:fld id="{308818D9-A313-43B4-A85E-8DDEA6FFF4CE}" type="datetimeFigureOut">
              <a:rPr lang="es-ES" smtClean="0"/>
              <a:t>15/12/2025</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57A47FD2-89E1-4083-9589-9C9C9BA46A12}" type="slidenum">
              <a:rPr lang="es-ES" smtClean="0"/>
              <a:t>‹Nº›</a:t>
            </a:fld>
            <a:endParaRPr lang="es-ES"/>
          </a:p>
        </p:txBody>
      </p:sp>
    </p:spTree>
    <p:extLst>
      <p:ext uri="{BB962C8B-B14F-4D97-AF65-F5344CB8AC3E}">
        <p14:creationId xmlns:p14="http://schemas.microsoft.com/office/powerpoint/2010/main" val="134625857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Marcador de fecha 6"/>
          <p:cNvSpPr>
            <a:spLocks noGrp="1"/>
          </p:cNvSpPr>
          <p:nvPr>
            <p:ph type="dt" sz="half" idx="10"/>
          </p:nvPr>
        </p:nvSpPr>
        <p:spPr/>
        <p:txBody>
          <a:bodyPr/>
          <a:lstStyle/>
          <a:p>
            <a:fld id="{308818D9-A313-43B4-A85E-8DDEA6FFF4CE}" type="datetimeFigureOut">
              <a:rPr lang="es-ES" smtClean="0"/>
              <a:t>15/12/2025</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57A47FD2-89E1-4083-9589-9C9C9BA46A12}" type="slidenum">
              <a:rPr lang="es-ES" smtClean="0"/>
              <a:t>‹Nº›</a:t>
            </a:fld>
            <a:endParaRPr lang="es-ES"/>
          </a:p>
        </p:txBody>
      </p:sp>
    </p:spTree>
    <p:extLst>
      <p:ext uri="{BB962C8B-B14F-4D97-AF65-F5344CB8AC3E}">
        <p14:creationId xmlns:p14="http://schemas.microsoft.com/office/powerpoint/2010/main" val="2340220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fecha 2"/>
          <p:cNvSpPr>
            <a:spLocks noGrp="1"/>
          </p:cNvSpPr>
          <p:nvPr>
            <p:ph type="dt" sz="half" idx="10"/>
          </p:nvPr>
        </p:nvSpPr>
        <p:spPr/>
        <p:txBody>
          <a:bodyPr/>
          <a:lstStyle/>
          <a:p>
            <a:fld id="{308818D9-A313-43B4-A85E-8DDEA6FFF4CE}" type="datetimeFigureOut">
              <a:rPr lang="es-ES" smtClean="0"/>
              <a:t>15/12/2025</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57A47FD2-89E1-4083-9589-9C9C9BA46A12}" type="slidenum">
              <a:rPr lang="es-ES" smtClean="0"/>
              <a:t>‹Nº›</a:t>
            </a:fld>
            <a:endParaRPr lang="es-ES"/>
          </a:p>
        </p:txBody>
      </p:sp>
    </p:spTree>
    <p:extLst>
      <p:ext uri="{BB962C8B-B14F-4D97-AF65-F5344CB8AC3E}">
        <p14:creationId xmlns:p14="http://schemas.microsoft.com/office/powerpoint/2010/main" val="133507321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308818D9-A313-43B4-A85E-8DDEA6FFF4CE}" type="datetimeFigureOut">
              <a:rPr lang="es-ES" smtClean="0"/>
              <a:t>15/12/2025</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57A47FD2-89E1-4083-9589-9C9C9BA46A12}" type="slidenum">
              <a:rPr lang="es-ES" smtClean="0"/>
              <a:t>‹Nº›</a:t>
            </a:fld>
            <a:endParaRPr lang="es-ES"/>
          </a:p>
        </p:txBody>
      </p:sp>
    </p:spTree>
    <p:extLst>
      <p:ext uri="{BB962C8B-B14F-4D97-AF65-F5344CB8AC3E}">
        <p14:creationId xmlns:p14="http://schemas.microsoft.com/office/powerpoint/2010/main" val="32493656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p:cNvSpPr>
            <a:spLocks noGrp="1"/>
          </p:cNvSpPr>
          <p:nvPr>
            <p:ph type="dt" sz="half" idx="10"/>
          </p:nvPr>
        </p:nvSpPr>
        <p:spPr/>
        <p:txBody>
          <a:bodyPr/>
          <a:lstStyle/>
          <a:p>
            <a:fld id="{308818D9-A313-43B4-A85E-8DDEA6FFF4CE}" type="datetimeFigureOut">
              <a:rPr lang="es-ES" smtClean="0"/>
              <a:t>15/12/2025</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57A47FD2-89E1-4083-9589-9C9C9BA46A12}" type="slidenum">
              <a:rPr lang="es-ES" smtClean="0"/>
              <a:t>‹Nº›</a:t>
            </a:fld>
            <a:endParaRPr lang="es-ES"/>
          </a:p>
        </p:txBody>
      </p:sp>
    </p:spTree>
    <p:extLst>
      <p:ext uri="{BB962C8B-B14F-4D97-AF65-F5344CB8AC3E}">
        <p14:creationId xmlns:p14="http://schemas.microsoft.com/office/powerpoint/2010/main" val="5549627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contenido 2"/>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10"/>
          </p:nvPr>
        </p:nvSpPr>
        <p:spPr/>
        <p:txBody>
          <a:bodyPr/>
          <a:lstStyle/>
          <a:p>
            <a:fld id="{308818D9-A313-43B4-A85E-8DDEA6FFF4CE}" type="datetimeFigureOut">
              <a:rPr lang="es-ES" smtClean="0"/>
              <a:pPr/>
              <a:t>15/12/2025</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57A47FD2-89E1-4083-9589-9C9C9BA46A12}" type="slidenum">
              <a:rPr lang="es-ES" smtClean="0"/>
              <a:pPr/>
              <a:t>‹Nº›</a:t>
            </a:fld>
            <a:endParaRPr lang="es-ES"/>
          </a:p>
        </p:txBody>
      </p:sp>
    </p:spTree>
    <p:extLst>
      <p:ext uri="{BB962C8B-B14F-4D97-AF65-F5344CB8AC3E}">
        <p14:creationId xmlns:p14="http://schemas.microsoft.com/office/powerpoint/2010/main" val="366344173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p:cNvSpPr>
            <a:spLocks noGrp="1"/>
          </p:cNvSpPr>
          <p:nvPr>
            <p:ph type="dt" sz="half" idx="10"/>
          </p:nvPr>
        </p:nvSpPr>
        <p:spPr/>
        <p:txBody>
          <a:bodyPr/>
          <a:lstStyle/>
          <a:p>
            <a:fld id="{308818D9-A313-43B4-A85E-8DDEA6FFF4CE}" type="datetimeFigureOut">
              <a:rPr lang="es-ES" smtClean="0"/>
              <a:t>15/12/2025</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57A47FD2-89E1-4083-9589-9C9C9BA46A12}" type="slidenum">
              <a:rPr lang="es-ES" smtClean="0"/>
              <a:t>‹Nº›</a:t>
            </a:fld>
            <a:endParaRPr lang="es-ES"/>
          </a:p>
        </p:txBody>
      </p:sp>
    </p:spTree>
    <p:extLst>
      <p:ext uri="{BB962C8B-B14F-4D97-AF65-F5344CB8AC3E}">
        <p14:creationId xmlns:p14="http://schemas.microsoft.com/office/powerpoint/2010/main" val="27541759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texto vertical 2"/>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10"/>
          </p:nvPr>
        </p:nvSpPr>
        <p:spPr/>
        <p:txBody>
          <a:bodyPr/>
          <a:lstStyle/>
          <a:p>
            <a:fld id="{308818D9-A313-43B4-A85E-8DDEA6FFF4CE}" type="datetimeFigureOut">
              <a:rPr lang="es-ES" smtClean="0"/>
              <a:t>15/12/2025</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57A47FD2-89E1-4083-9589-9C9C9BA46A12}" type="slidenum">
              <a:rPr lang="es-ES" smtClean="0"/>
              <a:t>‹Nº›</a:t>
            </a:fld>
            <a:endParaRPr lang="es-ES"/>
          </a:p>
        </p:txBody>
      </p:sp>
    </p:spTree>
    <p:extLst>
      <p:ext uri="{BB962C8B-B14F-4D97-AF65-F5344CB8AC3E}">
        <p14:creationId xmlns:p14="http://schemas.microsoft.com/office/powerpoint/2010/main" val="20162395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10"/>
          </p:nvPr>
        </p:nvSpPr>
        <p:spPr/>
        <p:txBody>
          <a:bodyPr/>
          <a:lstStyle/>
          <a:p>
            <a:fld id="{308818D9-A313-43B4-A85E-8DDEA6FFF4CE}" type="datetimeFigureOut">
              <a:rPr lang="es-ES" smtClean="0"/>
              <a:t>15/12/2025</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57A47FD2-89E1-4083-9589-9C9C9BA46A12}" type="slidenum">
              <a:rPr lang="es-ES" smtClean="0"/>
              <a:t>‹Nº›</a:t>
            </a:fld>
            <a:endParaRPr lang="es-ES"/>
          </a:p>
        </p:txBody>
      </p:sp>
    </p:spTree>
    <p:extLst>
      <p:ext uri="{BB962C8B-B14F-4D97-AF65-F5344CB8AC3E}">
        <p14:creationId xmlns:p14="http://schemas.microsoft.com/office/powerpoint/2010/main" val="33939971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el estilo de texto del patrón</a:t>
            </a:r>
          </a:p>
        </p:txBody>
      </p:sp>
      <p:sp>
        <p:nvSpPr>
          <p:cNvPr id="4" name="Marcador de fecha 3"/>
          <p:cNvSpPr>
            <a:spLocks noGrp="1"/>
          </p:cNvSpPr>
          <p:nvPr>
            <p:ph type="dt" sz="half" idx="10"/>
          </p:nvPr>
        </p:nvSpPr>
        <p:spPr/>
        <p:txBody>
          <a:bodyPr/>
          <a:lstStyle/>
          <a:p>
            <a:fld id="{308818D9-A313-43B4-A85E-8DDEA6FFF4CE}" type="datetimeFigureOut">
              <a:rPr lang="es-ES" smtClean="0"/>
              <a:pPr/>
              <a:t>15/12/2025</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57A47FD2-89E1-4083-9589-9C9C9BA46A12}" type="slidenum">
              <a:rPr lang="es-ES" smtClean="0"/>
              <a:pPr/>
              <a:t>‹Nº›</a:t>
            </a:fld>
            <a:endParaRPr lang="es-ES"/>
          </a:p>
        </p:txBody>
      </p:sp>
    </p:spTree>
    <p:extLst>
      <p:ext uri="{BB962C8B-B14F-4D97-AF65-F5344CB8AC3E}">
        <p14:creationId xmlns:p14="http://schemas.microsoft.com/office/powerpoint/2010/main" val="39158341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contenido 2"/>
          <p:cNvSpPr>
            <a:spLocks noGrp="1"/>
          </p:cNvSpPr>
          <p:nvPr>
            <p:ph sz="half" idx="1"/>
          </p:nvPr>
        </p:nvSpPr>
        <p:spPr>
          <a:xfrm>
            <a:off x="838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contenido 3"/>
          <p:cNvSpPr>
            <a:spLocks noGrp="1"/>
          </p:cNvSpPr>
          <p:nvPr>
            <p:ph sz="half" idx="2"/>
          </p:nvPr>
        </p:nvSpPr>
        <p:spPr>
          <a:xfrm>
            <a:off x="6172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fecha 4"/>
          <p:cNvSpPr>
            <a:spLocks noGrp="1"/>
          </p:cNvSpPr>
          <p:nvPr>
            <p:ph type="dt" sz="half" idx="10"/>
          </p:nvPr>
        </p:nvSpPr>
        <p:spPr/>
        <p:txBody>
          <a:bodyPr/>
          <a:lstStyle/>
          <a:p>
            <a:fld id="{308818D9-A313-43B4-A85E-8DDEA6FFF4CE}" type="datetimeFigureOut">
              <a:rPr lang="es-ES" smtClean="0"/>
              <a:pPr/>
              <a:t>15/12/2025</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57A47FD2-89E1-4083-9589-9C9C9BA46A12}" type="slidenum">
              <a:rPr lang="es-ES" smtClean="0"/>
              <a:pPr/>
              <a:t>‹Nº›</a:t>
            </a:fld>
            <a:endParaRPr lang="es-ES"/>
          </a:p>
        </p:txBody>
      </p:sp>
    </p:spTree>
    <p:extLst>
      <p:ext uri="{BB962C8B-B14F-4D97-AF65-F5344CB8AC3E}">
        <p14:creationId xmlns:p14="http://schemas.microsoft.com/office/powerpoint/2010/main" val="11203070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Marcador de fecha 6"/>
          <p:cNvSpPr>
            <a:spLocks noGrp="1"/>
          </p:cNvSpPr>
          <p:nvPr>
            <p:ph type="dt" sz="half" idx="10"/>
          </p:nvPr>
        </p:nvSpPr>
        <p:spPr/>
        <p:txBody>
          <a:bodyPr/>
          <a:lstStyle/>
          <a:p>
            <a:fld id="{308818D9-A313-43B4-A85E-8DDEA6FFF4CE}" type="datetimeFigureOut">
              <a:rPr lang="es-ES" smtClean="0"/>
              <a:pPr/>
              <a:t>15/12/2025</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57A47FD2-89E1-4083-9589-9C9C9BA46A12}" type="slidenum">
              <a:rPr lang="es-ES" smtClean="0"/>
              <a:pPr/>
              <a:t>‹Nº›</a:t>
            </a:fld>
            <a:endParaRPr lang="es-ES"/>
          </a:p>
        </p:txBody>
      </p:sp>
    </p:spTree>
    <p:extLst>
      <p:ext uri="{BB962C8B-B14F-4D97-AF65-F5344CB8AC3E}">
        <p14:creationId xmlns:p14="http://schemas.microsoft.com/office/powerpoint/2010/main" val="612697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fecha 2"/>
          <p:cNvSpPr>
            <a:spLocks noGrp="1"/>
          </p:cNvSpPr>
          <p:nvPr>
            <p:ph type="dt" sz="half" idx="10"/>
          </p:nvPr>
        </p:nvSpPr>
        <p:spPr/>
        <p:txBody>
          <a:bodyPr/>
          <a:lstStyle/>
          <a:p>
            <a:fld id="{308818D9-A313-43B4-A85E-8DDEA6FFF4CE}" type="datetimeFigureOut">
              <a:rPr lang="es-ES" smtClean="0"/>
              <a:pPr/>
              <a:t>15/12/2025</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57A47FD2-89E1-4083-9589-9C9C9BA46A12}" type="slidenum">
              <a:rPr lang="es-ES" smtClean="0"/>
              <a:pPr/>
              <a:t>‹Nº›</a:t>
            </a:fld>
            <a:endParaRPr lang="es-ES"/>
          </a:p>
        </p:txBody>
      </p:sp>
    </p:spTree>
    <p:extLst>
      <p:ext uri="{BB962C8B-B14F-4D97-AF65-F5344CB8AC3E}">
        <p14:creationId xmlns:p14="http://schemas.microsoft.com/office/powerpoint/2010/main" val="22549474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308818D9-A313-43B4-A85E-8DDEA6FFF4CE}" type="datetimeFigureOut">
              <a:rPr lang="es-ES" smtClean="0"/>
              <a:pPr/>
              <a:t>15/12/2025</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57A47FD2-89E1-4083-9589-9C9C9BA46A12}" type="slidenum">
              <a:rPr lang="es-ES" smtClean="0"/>
              <a:pPr/>
              <a:t>‹Nº›</a:t>
            </a:fld>
            <a:endParaRPr lang="es-ES"/>
          </a:p>
        </p:txBody>
      </p:sp>
    </p:spTree>
    <p:extLst>
      <p:ext uri="{BB962C8B-B14F-4D97-AF65-F5344CB8AC3E}">
        <p14:creationId xmlns:p14="http://schemas.microsoft.com/office/powerpoint/2010/main" val="9459317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p:cNvSpPr>
            <a:spLocks noGrp="1"/>
          </p:cNvSpPr>
          <p:nvPr>
            <p:ph type="dt" sz="half" idx="10"/>
          </p:nvPr>
        </p:nvSpPr>
        <p:spPr/>
        <p:txBody>
          <a:bodyPr/>
          <a:lstStyle/>
          <a:p>
            <a:fld id="{308818D9-A313-43B4-A85E-8DDEA6FFF4CE}" type="datetimeFigureOut">
              <a:rPr lang="es-ES" smtClean="0"/>
              <a:pPr/>
              <a:t>15/12/2025</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57A47FD2-89E1-4083-9589-9C9C9BA46A12}" type="slidenum">
              <a:rPr lang="es-ES" smtClean="0"/>
              <a:pPr/>
              <a:t>‹Nº›</a:t>
            </a:fld>
            <a:endParaRPr lang="es-ES"/>
          </a:p>
        </p:txBody>
      </p:sp>
    </p:spTree>
    <p:extLst>
      <p:ext uri="{BB962C8B-B14F-4D97-AF65-F5344CB8AC3E}">
        <p14:creationId xmlns:p14="http://schemas.microsoft.com/office/powerpoint/2010/main" val="11321055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p:cNvSpPr>
            <a:spLocks noGrp="1"/>
          </p:cNvSpPr>
          <p:nvPr>
            <p:ph type="dt" sz="half" idx="10"/>
          </p:nvPr>
        </p:nvSpPr>
        <p:spPr/>
        <p:txBody>
          <a:bodyPr/>
          <a:lstStyle/>
          <a:p>
            <a:fld id="{308818D9-A313-43B4-A85E-8DDEA6FFF4CE}" type="datetimeFigureOut">
              <a:rPr lang="es-ES" smtClean="0"/>
              <a:pPr/>
              <a:t>15/12/2025</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57A47FD2-89E1-4083-9589-9C9C9BA46A12}" type="slidenum">
              <a:rPr lang="es-ES" smtClean="0"/>
              <a:pPr/>
              <a:t>‹Nº›</a:t>
            </a:fld>
            <a:endParaRPr lang="es-ES"/>
          </a:p>
        </p:txBody>
      </p:sp>
    </p:spTree>
    <p:extLst>
      <p:ext uri="{BB962C8B-B14F-4D97-AF65-F5344CB8AC3E}">
        <p14:creationId xmlns:p14="http://schemas.microsoft.com/office/powerpoint/2010/main" val="5971849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08818D9-A313-43B4-A85E-8DDEA6FFF4CE}" type="datetimeFigureOut">
              <a:rPr lang="es-ES" smtClean="0"/>
              <a:pPr/>
              <a:t>15/12/2025</a:t>
            </a:fld>
            <a:endParaRPr lang="es-ES"/>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7A47FD2-89E1-4083-9589-9C9C9BA46A12}" type="slidenum">
              <a:rPr lang="es-ES" smtClean="0"/>
              <a:pPr/>
              <a:t>‹Nº›</a:t>
            </a:fld>
            <a:endParaRPr lang="es-ES"/>
          </a:p>
        </p:txBody>
      </p:sp>
    </p:spTree>
    <p:extLst>
      <p:ext uri="{BB962C8B-B14F-4D97-AF65-F5344CB8AC3E}">
        <p14:creationId xmlns:p14="http://schemas.microsoft.com/office/powerpoint/2010/main" val="4043063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33CCCC"/>
        </a:solidFill>
        <a:effectLst/>
      </p:bgPr>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08818D9-A313-43B4-A85E-8DDEA6FFF4CE}" type="datetimeFigureOut">
              <a:rPr lang="es-ES" smtClean="0"/>
              <a:t>15/12/2025</a:t>
            </a:fld>
            <a:endParaRPr lang="es-ES"/>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7A47FD2-89E1-4083-9589-9C9C9BA46A12}" type="slidenum">
              <a:rPr lang="es-ES" smtClean="0"/>
              <a:t>‹Nº›</a:t>
            </a:fld>
            <a:endParaRPr lang="es-ES"/>
          </a:p>
        </p:txBody>
      </p:sp>
    </p:spTree>
    <p:extLst>
      <p:ext uri="{BB962C8B-B14F-4D97-AF65-F5344CB8AC3E}">
        <p14:creationId xmlns:p14="http://schemas.microsoft.com/office/powerpoint/2010/main" val="267332891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marlenecolomb8@gmail.com" TargetMode="External"/><Relationship Id="rId2" Type="http://schemas.openxmlformats.org/officeDocument/2006/relationships/hyperlink" Target="mailto:%0dmarlenece@uart.edu.cu"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1.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wmf"/><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wmf"/><Relationship Id="rId1" Type="http://schemas.openxmlformats.org/officeDocument/2006/relationships/slideLayout" Target="../slideLayouts/slideLayout18.xml"/></Relationships>
</file>

<file path=ppt/slides/_rels/slide2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wmf"/><Relationship Id="rId1" Type="http://schemas.openxmlformats.org/officeDocument/2006/relationships/slideLayout" Target="../slideLayouts/slideLayout18.xml"/></Relationships>
</file>

<file path=ppt/slides/_rels/slide22.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slideLayout" Target="../slideLayouts/slideLayout18.xml"/></Relationships>
</file>

<file path=ppt/slides/_rels/slide23.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wmf"/><Relationship Id="rId1" Type="http://schemas.openxmlformats.org/officeDocument/2006/relationships/slideLayout" Target="../slideLayouts/slideLayout18.xml"/></Relationships>
</file>

<file path=ppt/slides/_rels/slide2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image" Target="../media/image13.wmf"/><Relationship Id="rId1" Type="http://schemas.openxmlformats.org/officeDocument/2006/relationships/slideLayout" Target="../slideLayouts/slideLayout1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7.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7.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7.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3"/>
          <p:cNvSpPr>
            <a:spLocks noGrp="1" noChangeArrowheads="1"/>
          </p:cNvSpPr>
          <p:nvPr>
            <p:ph type="subTitle" idx="1"/>
          </p:nvPr>
        </p:nvSpPr>
        <p:spPr>
          <a:xfrm>
            <a:off x="288758" y="228601"/>
            <a:ext cx="11713945" cy="6499458"/>
          </a:xfrm>
        </p:spPr>
        <p:txBody>
          <a:bodyPr>
            <a:noAutofit/>
          </a:bodyPr>
          <a:lstStyle/>
          <a:p>
            <a:pPr algn="just"/>
            <a:endParaRPr lang="es-ES" sz="1800" b="1" dirty="0">
              <a:latin typeface="Arial" pitchFamily="34" charset="0"/>
              <a:cs typeface="Arial" pitchFamily="34" charset="0"/>
            </a:endParaRPr>
          </a:p>
          <a:p>
            <a:pPr algn="just"/>
            <a:endParaRPr lang="es-ES" sz="1800" b="1" dirty="0">
              <a:latin typeface="Arial" pitchFamily="34" charset="0"/>
              <a:cs typeface="Arial" pitchFamily="34" charset="0"/>
            </a:endParaRPr>
          </a:p>
          <a:p>
            <a:r>
              <a:rPr lang="es-ES" sz="2800" b="1" dirty="0">
                <a:latin typeface="Arial" pitchFamily="34" charset="0"/>
                <a:cs typeface="Arial" pitchFamily="34" charset="0"/>
              </a:rPr>
              <a:t>Universidad de Artemisa Julio Díaz González</a:t>
            </a:r>
          </a:p>
          <a:p>
            <a:r>
              <a:rPr lang="es-ES" sz="2800" b="1" dirty="0">
                <a:latin typeface="Arial" pitchFamily="34" charset="0"/>
                <a:cs typeface="Arial" pitchFamily="34" charset="0"/>
              </a:rPr>
              <a:t>Facultad de Cultura Física. </a:t>
            </a:r>
          </a:p>
          <a:p>
            <a:r>
              <a:rPr lang="es-ES" sz="2800" b="1" dirty="0">
                <a:latin typeface="Arial" pitchFamily="34" charset="0"/>
                <a:cs typeface="Arial" pitchFamily="34" charset="0"/>
              </a:rPr>
              <a:t>Departamento Deporte y Ciencias Aplicadas</a:t>
            </a:r>
          </a:p>
          <a:p>
            <a:endParaRPr lang="es-ES" sz="2800" b="1" dirty="0">
              <a:latin typeface="Arial" pitchFamily="34" charset="0"/>
              <a:cs typeface="Arial" pitchFamily="34" charset="0"/>
            </a:endParaRPr>
          </a:p>
          <a:p>
            <a:endParaRPr lang="es-ES" sz="1800" b="1" dirty="0">
              <a:latin typeface="Arial" pitchFamily="34" charset="0"/>
              <a:cs typeface="Arial" pitchFamily="34" charset="0"/>
            </a:endParaRPr>
          </a:p>
          <a:p>
            <a:r>
              <a:rPr lang="es-ES" b="1" dirty="0">
                <a:latin typeface="Arial" pitchFamily="34" charset="0"/>
                <a:cs typeface="Arial" pitchFamily="34" charset="0"/>
              </a:rPr>
              <a:t>HERRAMIENTAS PSICOLÓGICAS PARA ENTRENADORES Y PROFESORES DE  </a:t>
            </a:r>
          </a:p>
          <a:p>
            <a:r>
              <a:rPr lang="es-ES" b="1" dirty="0">
                <a:latin typeface="Arial" pitchFamily="34" charset="0"/>
                <a:cs typeface="Arial" pitchFamily="34" charset="0"/>
              </a:rPr>
              <a:t>                             EDUCACIÓN FÍSICA </a:t>
            </a:r>
          </a:p>
          <a:p>
            <a:endParaRPr lang="es-ES" sz="1800" b="1" dirty="0">
              <a:latin typeface="Arial" pitchFamily="34" charset="0"/>
              <a:cs typeface="Arial" pitchFamily="34" charset="0"/>
            </a:endParaRPr>
          </a:p>
          <a:p>
            <a:pPr algn="r"/>
            <a:endParaRPr lang="es-ES" sz="1800" b="1" dirty="0">
              <a:latin typeface="Arial" pitchFamily="34" charset="0"/>
              <a:cs typeface="Arial" pitchFamily="34" charset="0"/>
            </a:endParaRPr>
          </a:p>
          <a:p>
            <a:pPr algn="l"/>
            <a:r>
              <a:rPr lang="es-ES" sz="1800" b="1" dirty="0">
                <a:latin typeface="Arial" pitchFamily="34" charset="0"/>
                <a:cs typeface="Arial" pitchFamily="34" charset="0"/>
              </a:rPr>
              <a:t>Profesor de curso:</a:t>
            </a:r>
            <a:endParaRPr lang="es-ES" sz="1800" dirty="0">
              <a:latin typeface="Arial" pitchFamily="34" charset="0"/>
              <a:cs typeface="Arial" pitchFamily="34" charset="0"/>
            </a:endParaRPr>
          </a:p>
          <a:p>
            <a:pPr algn="l"/>
            <a:r>
              <a:rPr lang="es-ES" sz="1800" dirty="0" err="1">
                <a:latin typeface="Arial" pitchFamily="34" charset="0"/>
                <a:cs typeface="Arial" pitchFamily="34" charset="0"/>
              </a:rPr>
              <a:t>Msc.</a:t>
            </a:r>
            <a:r>
              <a:rPr lang="es-ES" sz="1800" dirty="0">
                <a:latin typeface="Arial" pitchFamily="34" charset="0"/>
                <a:cs typeface="Arial" pitchFamily="34" charset="0"/>
              </a:rPr>
              <a:t> Marlene Colombé Echenique. Profesora Auxiliar</a:t>
            </a:r>
          </a:p>
          <a:p>
            <a:pPr algn="l"/>
            <a:r>
              <a:rPr lang="es-ES" sz="1800" u="sng" dirty="0">
                <a:latin typeface="Arial" pitchFamily="34" charset="0"/>
                <a:cs typeface="Arial" pitchFamily="34" charset="0"/>
                <a:hlinkClick r:id="rId2"/>
              </a:rPr>
              <a:t>marlenece@uart.edu.cu</a:t>
            </a:r>
            <a:endParaRPr lang="es-ES" sz="1800" dirty="0">
              <a:latin typeface="Arial" pitchFamily="34" charset="0"/>
              <a:cs typeface="Arial" pitchFamily="34" charset="0"/>
            </a:endParaRPr>
          </a:p>
          <a:p>
            <a:pPr algn="l"/>
            <a:r>
              <a:rPr lang="es-ES" sz="1800" u="sng" dirty="0">
                <a:latin typeface="Arial" pitchFamily="34" charset="0"/>
                <a:cs typeface="Arial" pitchFamily="34" charset="0"/>
                <a:hlinkClick r:id="rId3"/>
              </a:rPr>
              <a:t>marlenecolomb8@gmail.com</a:t>
            </a:r>
            <a:endParaRPr lang="es-ES" sz="1800" dirty="0">
              <a:latin typeface="Arial" pitchFamily="34" charset="0"/>
              <a:cs typeface="Arial" pitchFamily="34" charset="0"/>
            </a:endParaRPr>
          </a:p>
          <a:p>
            <a:pPr algn="just"/>
            <a:r>
              <a:rPr lang="es-ES" sz="1800" dirty="0">
                <a:latin typeface="Arial" pitchFamily="34" charset="0"/>
                <a:cs typeface="Arial" pitchFamily="34" charset="0"/>
              </a:rPr>
              <a:t> </a:t>
            </a:r>
            <a:r>
              <a:rPr lang="es-ES" sz="1800" b="1" dirty="0">
                <a:latin typeface="Arial" pitchFamily="34" charset="0"/>
                <a:cs typeface="Arial" pitchFamily="34" charset="0"/>
              </a:rPr>
              <a:t> </a:t>
            </a:r>
            <a:endParaRPr lang="es-ES" sz="1800" dirty="0">
              <a:latin typeface="Arial" pitchFamily="34" charset="0"/>
              <a:cs typeface="Arial" pitchFamily="34" charset="0"/>
            </a:endParaRPr>
          </a:p>
          <a:p>
            <a:r>
              <a:rPr lang="es-ES" sz="1800" dirty="0">
                <a:latin typeface="Arial" pitchFamily="34" charset="0"/>
                <a:cs typeface="Arial" pitchFamily="34" charset="0"/>
              </a:rPr>
              <a:t> </a:t>
            </a:r>
          </a:p>
        </p:txBody>
      </p:sp>
    </p:spTree>
    <p:extLst>
      <p:ext uri="{BB962C8B-B14F-4D97-AF65-F5344CB8AC3E}">
        <p14:creationId xmlns:p14="http://schemas.microsoft.com/office/powerpoint/2010/main" val="30980942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1661160" y="300446"/>
            <a:ext cx="7772400" cy="627018"/>
          </a:xfrm>
        </p:spPr>
        <p:txBody>
          <a:bodyPr>
            <a:normAutofit fontScale="90000"/>
          </a:bodyPr>
          <a:lstStyle/>
          <a:p>
            <a:pPr algn="ctr"/>
            <a:br>
              <a:rPr lang="es-MX" altLang="es-ES" sz="2000" dirty="0"/>
            </a:br>
            <a:br>
              <a:rPr lang="es-MX" altLang="es-ES" sz="800" dirty="0"/>
            </a:br>
            <a:br>
              <a:rPr lang="es-MX" altLang="es-ES" sz="800" dirty="0"/>
            </a:br>
            <a:br>
              <a:rPr lang="es-MX" altLang="es-ES" sz="800" dirty="0"/>
            </a:br>
            <a:br>
              <a:rPr lang="es-MX" altLang="es-ES" sz="800" dirty="0"/>
            </a:br>
            <a:r>
              <a:rPr lang="es-ES" sz="1800" b="1" dirty="0"/>
              <a:t> </a:t>
            </a:r>
            <a:br>
              <a:rPr lang="es-ES" sz="1800" b="1" dirty="0"/>
            </a:br>
            <a:br>
              <a:rPr lang="es-ES" sz="1800" b="1" dirty="0"/>
            </a:br>
            <a:br>
              <a:rPr lang="es-MX" altLang="es-ES" sz="2000" dirty="0"/>
            </a:br>
            <a:br>
              <a:rPr lang="es-MX" altLang="es-ES" sz="2000" dirty="0"/>
            </a:br>
            <a:br>
              <a:rPr lang="es-MX" altLang="es-ES" sz="2000" dirty="0"/>
            </a:br>
            <a:endParaRPr lang="en-US" altLang="es-ES" sz="2000" dirty="0"/>
          </a:p>
        </p:txBody>
      </p:sp>
      <p:graphicFrame>
        <p:nvGraphicFramePr>
          <p:cNvPr id="3" name="2 Diagrama"/>
          <p:cNvGraphicFramePr/>
          <p:nvPr>
            <p:extLst>
              <p:ext uri="{D42A27DB-BD31-4B8C-83A1-F6EECF244321}">
                <p14:modId xmlns:p14="http://schemas.microsoft.com/office/powerpoint/2010/main" val="2267963965"/>
              </p:ext>
            </p:extLst>
          </p:nvPr>
        </p:nvGraphicFramePr>
        <p:xfrm>
          <a:off x="0" y="-536713"/>
          <a:ext cx="11996057" cy="7315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352175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3"/>
          <p:cNvSpPr>
            <a:spLocks noGrp="1" noChangeArrowheads="1"/>
          </p:cNvSpPr>
          <p:nvPr>
            <p:ph type="body" idx="1"/>
          </p:nvPr>
        </p:nvSpPr>
        <p:spPr>
          <a:xfrm>
            <a:off x="626165" y="448191"/>
            <a:ext cx="10386392" cy="686927"/>
          </a:xfrm>
        </p:spPr>
        <p:txBody>
          <a:bodyPr>
            <a:normAutofit fontScale="25000" lnSpcReduction="20000"/>
          </a:bodyPr>
          <a:lstStyle/>
          <a:p>
            <a:pPr lvl="3" eaLnBrk="1" hangingPunct="1">
              <a:buFontTx/>
              <a:buNone/>
            </a:pPr>
            <a:r>
              <a:rPr lang="es-MX" altLang="es-ES" sz="3200" b="1" dirty="0"/>
              <a:t>	</a:t>
            </a:r>
          </a:p>
          <a:p>
            <a:pPr lvl="3" eaLnBrk="1" hangingPunct="1">
              <a:buFontTx/>
              <a:buNone/>
            </a:pPr>
            <a:r>
              <a:rPr lang="es-ES_tradnl" sz="14400" dirty="0">
                <a:effectLst/>
                <a:latin typeface="Arial Black" panose="020B0A04020102020204" pitchFamily="34" charset="0"/>
                <a:ea typeface="Times New Roman" panose="02020603050405020304" pitchFamily="18" charset="0"/>
              </a:rPr>
              <a:t>MOTIVACION DEL ENTRENADOR </a:t>
            </a:r>
            <a:endParaRPr lang="es-MX" altLang="es-ES" sz="14400" dirty="0">
              <a:latin typeface="Arial Black" panose="020B0A04020102020204" pitchFamily="34" charset="0"/>
            </a:endParaRPr>
          </a:p>
          <a:p>
            <a:pPr algn="ctr" eaLnBrk="1" hangingPunct="1">
              <a:buNone/>
            </a:pPr>
            <a:endParaRPr lang="es-ES_tradnl" sz="9600" dirty="0">
              <a:effectLst/>
              <a:latin typeface="Arial" panose="020B0604020202020204" pitchFamily="34" charset="0"/>
              <a:ea typeface="Times New Roman" panose="02020603050405020304" pitchFamily="18" charset="0"/>
              <a:cs typeface="Arial" panose="020B0604020202020204" pitchFamily="34" charset="0"/>
            </a:endParaRPr>
          </a:p>
          <a:p>
            <a:pPr algn="ctr" eaLnBrk="1" hangingPunct="1">
              <a:buNone/>
            </a:pPr>
            <a:r>
              <a:rPr lang="es-ES_tradnl" sz="9600" dirty="0">
                <a:effectLst/>
                <a:latin typeface="Arial" panose="020B0604020202020204" pitchFamily="34" charset="0"/>
                <a:ea typeface="Times New Roman" panose="02020603050405020304" pitchFamily="18" charset="0"/>
                <a:cs typeface="Arial" panose="020B0604020202020204" pitchFamily="34" charset="0"/>
              </a:rPr>
              <a:t>¿Cómo el entrenador puede motivar al deportista?</a:t>
            </a:r>
            <a:endParaRPr lang="es-MX" altLang="es-ES" sz="9600" b="1" dirty="0">
              <a:latin typeface="Arial" panose="020B0604020202020204" pitchFamily="34" charset="0"/>
              <a:cs typeface="Arial" panose="020B0604020202020204" pitchFamily="34" charset="0"/>
            </a:endParaRPr>
          </a:p>
          <a:p>
            <a:pPr eaLnBrk="1" hangingPunct="1">
              <a:buFontTx/>
              <a:buNone/>
            </a:pPr>
            <a:endParaRPr lang="en-US" altLang="es-ES" dirty="0"/>
          </a:p>
        </p:txBody>
      </p:sp>
      <p:sp>
        <p:nvSpPr>
          <p:cNvPr id="5" name="CuadroTexto 4">
            <a:extLst>
              <a:ext uri="{FF2B5EF4-FFF2-40B4-BE49-F238E27FC236}">
                <a16:creationId xmlns:a16="http://schemas.microsoft.com/office/drawing/2014/main" id="{FC037DCF-01B9-43C6-3D5D-E0744170B130}"/>
              </a:ext>
            </a:extLst>
          </p:cNvPr>
          <p:cNvSpPr txBox="1"/>
          <p:nvPr/>
        </p:nvSpPr>
        <p:spPr>
          <a:xfrm>
            <a:off x="859734" y="2277718"/>
            <a:ext cx="10152823" cy="4031873"/>
          </a:xfrm>
          <a:prstGeom prst="rect">
            <a:avLst/>
          </a:prstGeom>
          <a:solidFill>
            <a:schemeClr val="accent2">
              <a:lumMod val="40000"/>
              <a:lumOff val="60000"/>
            </a:schemeClr>
          </a:solidFill>
          <a:ln w="57150">
            <a:solidFill>
              <a:schemeClr val="tx1"/>
            </a:solidFill>
          </a:ln>
        </p:spPr>
        <p:txBody>
          <a:bodyPr wrap="square">
            <a:spAutoFit/>
          </a:bodyPr>
          <a:lstStyle/>
          <a:p>
            <a:pPr algn="just"/>
            <a:r>
              <a:rPr lang="es-ES_tradnl" sz="3200" b="1" dirty="0">
                <a:effectLst/>
                <a:latin typeface="Arial" panose="020B0604020202020204" pitchFamily="34" charset="0"/>
                <a:ea typeface="Times New Roman" panose="02020603050405020304" pitchFamily="18" charset="0"/>
                <a:cs typeface="Arial" panose="020B0604020202020204" pitchFamily="34" charset="0"/>
              </a:rPr>
              <a:t>El manejo que realice el entrenador para capacitar a sus pupilos y desarrollar sus potencialidades, dependerá de cómo él puede motivar mejor al deportista en el entrenamiento para así conducirlo al escenario competitivo con una alta disposición física y psíquica que le permita un nivel de rendimiento que lo dirija al logro de determinadas metas</a:t>
            </a:r>
            <a:endParaRPr lang="es-ES" sz="3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481338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3"/>
          <p:cNvSpPr>
            <a:spLocks noGrp="1" noChangeArrowheads="1"/>
          </p:cNvSpPr>
          <p:nvPr>
            <p:ph idx="4294967295"/>
          </p:nvPr>
        </p:nvSpPr>
        <p:spPr>
          <a:xfrm>
            <a:off x="404192" y="-178903"/>
            <a:ext cx="9743660" cy="1208708"/>
          </a:xfrm>
        </p:spPr>
        <p:txBody>
          <a:bodyPr>
            <a:normAutofit fontScale="25000" lnSpcReduction="20000"/>
          </a:bodyPr>
          <a:lstStyle/>
          <a:p>
            <a:pPr lvl="3" algn="ctr" eaLnBrk="1" hangingPunct="1">
              <a:buFontTx/>
              <a:buNone/>
            </a:pPr>
            <a:endParaRPr lang="es-ES_tradnl" sz="14400" dirty="0">
              <a:effectLst/>
              <a:latin typeface="Arial Black" panose="020B0A04020102020204" pitchFamily="34" charset="0"/>
              <a:ea typeface="Times New Roman" panose="02020603050405020304" pitchFamily="18" charset="0"/>
            </a:endParaRPr>
          </a:p>
          <a:p>
            <a:pPr lvl="3" algn="ctr" eaLnBrk="1" hangingPunct="1">
              <a:buFontTx/>
              <a:buNone/>
            </a:pPr>
            <a:r>
              <a:rPr lang="es-ES_tradnl" sz="14400" dirty="0">
                <a:effectLst/>
                <a:latin typeface="Arial Black" panose="020B0A04020102020204" pitchFamily="34" charset="0"/>
                <a:ea typeface="Times New Roman" panose="02020603050405020304" pitchFamily="18" charset="0"/>
              </a:rPr>
              <a:t>MOTIVACION DEL ENTRENADOR</a:t>
            </a:r>
            <a:endParaRPr lang="es-MX" altLang="es-ES" sz="14400" b="1" dirty="0">
              <a:latin typeface="Arial Black" panose="020B0A04020102020204" pitchFamily="34" charset="0"/>
              <a:cs typeface="Arial" panose="020B0604020202020204" pitchFamily="34" charset="0"/>
            </a:endParaRPr>
          </a:p>
          <a:p>
            <a:pPr algn="ctr" eaLnBrk="1" hangingPunct="1">
              <a:buFontTx/>
              <a:buNone/>
            </a:pPr>
            <a:endParaRPr lang="en-US" altLang="es-ES" dirty="0"/>
          </a:p>
        </p:txBody>
      </p:sp>
      <p:sp>
        <p:nvSpPr>
          <p:cNvPr id="3" name="CuadroTexto 2">
            <a:extLst>
              <a:ext uri="{FF2B5EF4-FFF2-40B4-BE49-F238E27FC236}">
                <a16:creationId xmlns:a16="http://schemas.microsoft.com/office/drawing/2014/main" id="{30DDAE9A-264D-8755-2F62-2C94A878EF0E}"/>
              </a:ext>
            </a:extLst>
          </p:cNvPr>
          <p:cNvSpPr txBox="1"/>
          <p:nvPr/>
        </p:nvSpPr>
        <p:spPr>
          <a:xfrm>
            <a:off x="304799" y="771387"/>
            <a:ext cx="11483009" cy="3090590"/>
          </a:xfrm>
          <a:prstGeom prst="rect">
            <a:avLst/>
          </a:prstGeom>
          <a:solidFill>
            <a:schemeClr val="accent2">
              <a:lumMod val="40000"/>
              <a:lumOff val="60000"/>
            </a:schemeClr>
          </a:solidFill>
          <a:ln w="57150">
            <a:solidFill>
              <a:schemeClr val="tx1"/>
            </a:solidFill>
          </a:ln>
        </p:spPr>
        <p:txBody>
          <a:bodyPr wrap="square">
            <a:spAutoFit/>
          </a:bodyPr>
          <a:lstStyle/>
          <a:p>
            <a:pPr algn="just">
              <a:spcBef>
                <a:spcPts val="70"/>
              </a:spcBef>
            </a:pPr>
            <a:r>
              <a:rPr lang="es-ES_tradnl" b="1" i="1" u="sng" dirty="0">
                <a:latin typeface="Arial" panose="020B0604020202020204" pitchFamily="34" charset="0"/>
                <a:ea typeface="Times New Roman" panose="02020603050405020304" pitchFamily="18" charset="0"/>
                <a:cs typeface="Arial" panose="020B0604020202020204" pitchFamily="34" charset="0"/>
              </a:rPr>
              <a:t>M</a:t>
            </a:r>
            <a:r>
              <a:rPr lang="es-ES_tradnl" b="1" i="1" u="sng" dirty="0">
                <a:effectLst/>
                <a:latin typeface="Arial" panose="020B0604020202020204" pitchFamily="34" charset="0"/>
                <a:ea typeface="Times New Roman" panose="02020603050405020304" pitchFamily="18" charset="0"/>
                <a:cs typeface="Arial" panose="020B0604020202020204" pitchFamily="34" charset="0"/>
              </a:rPr>
              <a:t>otivación directa</a:t>
            </a:r>
            <a:r>
              <a:rPr lang="es-ES_tradnl" dirty="0">
                <a:effectLst/>
                <a:latin typeface="Arial" panose="020B0604020202020204" pitchFamily="34" charset="0"/>
                <a:ea typeface="Times New Roman" panose="02020603050405020304" pitchFamily="18" charset="0"/>
                <a:cs typeface="Arial" panose="020B0604020202020204" pitchFamily="34" charset="0"/>
              </a:rPr>
              <a:t> </a:t>
            </a:r>
            <a:r>
              <a:rPr lang="es-ES_tradnl" sz="1600" dirty="0">
                <a:latin typeface="Arial" panose="020B0604020202020204" pitchFamily="34" charset="0"/>
                <a:ea typeface="Times New Roman" panose="02020603050405020304" pitchFamily="18" charset="0"/>
                <a:cs typeface="Arial" panose="020B0604020202020204" pitchFamily="34" charset="0"/>
              </a:rPr>
              <a:t>:</a:t>
            </a:r>
            <a:r>
              <a:rPr lang="es-ES_tradnl" sz="1600" dirty="0">
                <a:effectLst/>
                <a:latin typeface="Arial" panose="020B0604020202020204" pitchFamily="34" charset="0"/>
                <a:ea typeface="Times New Roman" panose="02020603050405020304" pitchFamily="18" charset="0"/>
                <a:cs typeface="Arial" panose="020B0604020202020204" pitchFamily="34" charset="0"/>
              </a:rPr>
              <a:t> cuando interviene directamente sobre los deportistas para que en un trabajo conjunto se esfuercen los propios discípulos y puedan lograr los objetivos previstos. </a:t>
            </a:r>
            <a:r>
              <a:rPr lang="es-ES_tradnl" sz="1600" dirty="0">
                <a:latin typeface="Arial" panose="020B0604020202020204" pitchFamily="34" charset="0"/>
                <a:ea typeface="Times New Roman" panose="02020603050405020304" pitchFamily="18" charset="0"/>
                <a:cs typeface="Arial" panose="020B0604020202020204" pitchFamily="34" charset="0"/>
              </a:rPr>
              <a:t>P</a:t>
            </a:r>
            <a:r>
              <a:rPr lang="es-ES_tradnl" sz="1600" dirty="0">
                <a:effectLst/>
                <a:latin typeface="Arial" panose="020B0604020202020204" pitchFamily="34" charset="0"/>
                <a:ea typeface="Times New Roman" panose="02020603050405020304" pitchFamily="18" charset="0"/>
                <a:cs typeface="Arial" panose="020B0604020202020204" pitchFamily="34" charset="0"/>
              </a:rPr>
              <a:t>ara que esta motivación consiga el efecto deseado el entrenador debe poseer determinadas particularidades como son </a:t>
            </a:r>
            <a:r>
              <a:rPr lang="es-ES_tradnl" sz="1600" b="1" i="1" dirty="0">
                <a:effectLst/>
                <a:latin typeface="Arial" panose="020B0604020202020204" pitchFamily="34" charset="0"/>
                <a:ea typeface="Times New Roman" panose="02020603050405020304" pitchFamily="18" charset="0"/>
                <a:cs typeface="Arial" panose="020B0604020202020204" pitchFamily="34" charset="0"/>
              </a:rPr>
              <a:t>la</a:t>
            </a:r>
            <a:r>
              <a:rPr lang="es-ES_tradnl" sz="1600" b="1" dirty="0">
                <a:effectLst/>
                <a:latin typeface="Arial" panose="020B0604020202020204" pitchFamily="34" charset="0"/>
                <a:ea typeface="Times New Roman" panose="02020603050405020304" pitchFamily="18" charset="0"/>
                <a:cs typeface="Arial" panose="020B0604020202020204" pitchFamily="34" charset="0"/>
              </a:rPr>
              <a:t> </a:t>
            </a:r>
            <a:r>
              <a:rPr lang="es-ES_tradnl" sz="1600" b="1" i="1" dirty="0">
                <a:effectLst/>
                <a:latin typeface="Arial" panose="020B0604020202020204" pitchFamily="34" charset="0"/>
                <a:ea typeface="Times New Roman" panose="02020603050405020304" pitchFamily="18" charset="0"/>
                <a:cs typeface="Arial" panose="020B0604020202020204" pitchFamily="34" charset="0"/>
              </a:rPr>
              <a:t>credibilidad</a:t>
            </a:r>
            <a:r>
              <a:rPr lang="es-ES_tradnl" sz="1600" dirty="0">
                <a:effectLst/>
                <a:latin typeface="Arial" panose="020B0604020202020204" pitchFamily="34" charset="0"/>
                <a:ea typeface="Times New Roman" panose="02020603050405020304" pitchFamily="18" charset="0"/>
                <a:cs typeface="Arial" panose="020B0604020202020204" pitchFamily="34" charset="0"/>
              </a:rPr>
              <a:t>,  </a:t>
            </a:r>
            <a:r>
              <a:rPr lang="es-ES_tradnl" sz="1600" b="1" i="1" dirty="0">
                <a:effectLst/>
                <a:latin typeface="Arial" panose="020B0604020202020204" pitchFamily="34" charset="0"/>
                <a:ea typeface="Times New Roman" panose="02020603050405020304" pitchFamily="18" charset="0"/>
                <a:cs typeface="Arial" panose="020B0604020202020204" pitchFamily="34" charset="0"/>
              </a:rPr>
              <a:t>el</a:t>
            </a:r>
            <a:r>
              <a:rPr lang="es-ES_tradnl" sz="1600" b="1" dirty="0">
                <a:effectLst/>
                <a:latin typeface="Arial" panose="020B0604020202020204" pitchFamily="34" charset="0"/>
                <a:ea typeface="Times New Roman" panose="02020603050405020304" pitchFamily="18" charset="0"/>
                <a:cs typeface="Arial" panose="020B0604020202020204" pitchFamily="34" charset="0"/>
              </a:rPr>
              <a:t> </a:t>
            </a:r>
            <a:r>
              <a:rPr lang="es-ES_tradnl" sz="1600" b="1" i="1" dirty="0">
                <a:effectLst/>
                <a:latin typeface="Arial" panose="020B0604020202020204" pitchFamily="34" charset="0"/>
                <a:ea typeface="Times New Roman" panose="02020603050405020304" pitchFamily="18" charset="0"/>
                <a:cs typeface="Arial" panose="020B0604020202020204" pitchFamily="34" charset="0"/>
              </a:rPr>
              <a:t>atractivo</a:t>
            </a:r>
            <a:r>
              <a:rPr lang="es-ES_tradnl" sz="1600" dirty="0">
                <a:effectLst/>
                <a:latin typeface="Arial" panose="020B0604020202020204" pitchFamily="34" charset="0"/>
                <a:ea typeface="Times New Roman" panose="02020603050405020304" pitchFamily="18" charset="0"/>
                <a:cs typeface="Arial" panose="020B0604020202020204" pitchFamily="34" charset="0"/>
              </a:rPr>
              <a:t> y </a:t>
            </a:r>
            <a:r>
              <a:rPr lang="es-ES_tradnl" sz="1600" b="1" i="1" dirty="0">
                <a:effectLst/>
                <a:latin typeface="Arial" panose="020B0604020202020204" pitchFamily="34" charset="0"/>
                <a:ea typeface="Times New Roman" panose="02020603050405020304" pitchFamily="18" charset="0"/>
                <a:cs typeface="Arial" panose="020B0604020202020204" pitchFamily="34" charset="0"/>
              </a:rPr>
              <a:t>el poder</a:t>
            </a:r>
            <a:r>
              <a:rPr lang="es-ES_tradnl" sz="1600" dirty="0">
                <a:effectLst/>
                <a:latin typeface="Arial" panose="020B0604020202020204" pitchFamily="34" charset="0"/>
                <a:ea typeface="Times New Roman" panose="02020603050405020304" pitchFamily="18" charset="0"/>
                <a:cs typeface="Arial" panose="020B0604020202020204" pitchFamily="34" charset="0"/>
              </a:rPr>
              <a:t>. </a:t>
            </a:r>
          </a:p>
          <a:p>
            <a:pPr marL="285750" indent="-285750" algn="just">
              <a:spcBef>
                <a:spcPts val="70"/>
              </a:spcBef>
              <a:buFont typeface="Wingdings" panose="05000000000000000000" pitchFamily="2" charset="2"/>
              <a:buChar char="Ø"/>
            </a:pPr>
            <a:r>
              <a:rPr lang="es-ES_tradnl" sz="1600" b="1" i="1" dirty="0">
                <a:effectLst/>
                <a:latin typeface="Arial" panose="020B0604020202020204" pitchFamily="34" charset="0"/>
                <a:ea typeface="Times New Roman" panose="02020603050405020304" pitchFamily="18" charset="0"/>
                <a:cs typeface="Arial" panose="020B0604020202020204" pitchFamily="34" charset="0"/>
              </a:rPr>
              <a:t>La credibilidad:</a:t>
            </a:r>
            <a:r>
              <a:rPr lang="es-ES_tradnl" sz="1600" dirty="0">
                <a:effectLst/>
                <a:latin typeface="Arial" panose="020B0604020202020204" pitchFamily="34" charset="0"/>
                <a:ea typeface="Times New Roman" panose="02020603050405020304" pitchFamily="18" charset="0"/>
                <a:cs typeface="Arial" panose="020B0604020202020204" pitchFamily="34" charset="0"/>
              </a:rPr>
              <a:t> hace llegar la información de manera concreta, utilizando opiniones, valoraciones y reflexiones de sus deportistas; es decir, a partir de un análisis objetivo el deportista comprende que con la preparación que ha conquistado y con su esfuerzo puede luchar para alcanzar determinada meta que se ha fijado con antelación.</a:t>
            </a:r>
          </a:p>
          <a:p>
            <a:pPr marL="285750" indent="-285750" algn="just">
              <a:buFont typeface="Wingdings" panose="05000000000000000000" pitchFamily="2" charset="2"/>
              <a:buChar char="Ø"/>
            </a:pPr>
            <a:r>
              <a:rPr lang="es-ES_tradnl" sz="1600" b="1" i="1" dirty="0">
                <a:latin typeface="Arial" panose="020B0604020202020204" pitchFamily="34" charset="0"/>
                <a:ea typeface="Times New Roman" panose="02020603050405020304" pitchFamily="18" charset="0"/>
                <a:cs typeface="Arial" panose="020B0604020202020204" pitchFamily="34" charset="0"/>
              </a:rPr>
              <a:t>E</a:t>
            </a:r>
            <a:r>
              <a:rPr lang="es-ES_tradnl" sz="1600" b="1" i="1" dirty="0">
                <a:effectLst/>
                <a:latin typeface="Arial" panose="020B0604020202020204" pitchFamily="34" charset="0"/>
                <a:ea typeface="Times New Roman" panose="02020603050405020304" pitchFamily="18" charset="0"/>
                <a:cs typeface="Arial" panose="020B0604020202020204" pitchFamily="34" charset="0"/>
              </a:rPr>
              <a:t>l atractivo</a:t>
            </a:r>
            <a:r>
              <a:rPr lang="es-ES_tradnl" sz="1600" b="1" i="1" dirty="0">
                <a:latin typeface="Arial" panose="020B0604020202020204" pitchFamily="34" charset="0"/>
                <a:ea typeface="Times New Roman" panose="02020603050405020304" pitchFamily="18" charset="0"/>
                <a:cs typeface="Arial" panose="020B0604020202020204" pitchFamily="34" charset="0"/>
              </a:rPr>
              <a:t>:</a:t>
            </a:r>
            <a:r>
              <a:rPr lang="es-ES_tradnl" sz="1600" dirty="0">
                <a:effectLst/>
                <a:latin typeface="Arial" panose="020B0604020202020204" pitchFamily="34" charset="0"/>
                <a:ea typeface="Times New Roman" panose="02020603050405020304" pitchFamily="18" charset="0"/>
                <a:cs typeface="Arial" panose="020B0604020202020204" pitchFamily="34" charset="0"/>
              </a:rPr>
              <a:t> los deportistas vivencian el deseo de mantener la unión con su entrenador y con su equipo también. Esta característica funciona cuando los deportistas tienen un verdadero interés por mantener los vínculos, porque lo admiran y siguen sus orientaciones sin vacilación.</a:t>
            </a:r>
            <a:endParaRPr lang="es-ES" sz="1600" dirty="0">
              <a:effectLst/>
              <a:latin typeface="Arial" panose="020B0604020202020204" pitchFamily="34" charset="0"/>
              <a:ea typeface="Times New Roman" panose="02020603050405020304" pitchFamily="18" charset="0"/>
              <a:cs typeface="Arial" panose="020B0604020202020204" pitchFamily="34" charset="0"/>
            </a:endParaRPr>
          </a:p>
          <a:p>
            <a:pPr marL="285750" indent="-285750" algn="just">
              <a:buFont typeface="Wingdings" panose="05000000000000000000" pitchFamily="2" charset="2"/>
              <a:buChar char="Ø"/>
            </a:pPr>
            <a:r>
              <a:rPr lang="es-ES_tradnl" sz="1600" b="1" i="1" dirty="0">
                <a:latin typeface="Arial" panose="020B0604020202020204" pitchFamily="34" charset="0"/>
                <a:ea typeface="Times New Roman" panose="02020603050405020304" pitchFamily="18" charset="0"/>
                <a:cs typeface="Arial" panose="020B0604020202020204" pitchFamily="34" charset="0"/>
              </a:rPr>
              <a:t>E</a:t>
            </a:r>
            <a:r>
              <a:rPr lang="es-ES_tradnl" sz="1600" b="1" i="1" dirty="0">
                <a:effectLst/>
                <a:latin typeface="Arial" panose="020B0604020202020204" pitchFamily="34" charset="0"/>
                <a:ea typeface="Times New Roman" panose="02020603050405020304" pitchFamily="18" charset="0"/>
                <a:cs typeface="Arial" panose="020B0604020202020204" pitchFamily="34" charset="0"/>
              </a:rPr>
              <a:t>l poder: </a:t>
            </a:r>
            <a:r>
              <a:rPr lang="es-ES_tradnl" sz="1600" dirty="0">
                <a:effectLst/>
                <a:latin typeface="Arial" panose="020B0604020202020204" pitchFamily="34" charset="0"/>
                <a:ea typeface="Times New Roman" panose="02020603050405020304" pitchFamily="18" charset="0"/>
                <a:cs typeface="Arial" panose="020B0604020202020204" pitchFamily="34" charset="0"/>
              </a:rPr>
              <a:t>es aquella que aparece cuando el entrenador puede manipular estímulos que se dirigen a la recompensa y al castigo</a:t>
            </a:r>
            <a:r>
              <a:rPr lang="es-ES_tradnl" sz="1600" dirty="0">
                <a:latin typeface="Arial" panose="020B0604020202020204" pitchFamily="34" charset="0"/>
                <a:ea typeface="Times New Roman" panose="02020603050405020304" pitchFamily="18" charset="0"/>
                <a:cs typeface="Arial" panose="020B0604020202020204" pitchFamily="34" charset="0"/>
              </a:rPr>
              <a:t>. L</a:t>
            </a:r>
            <a:r>
              <a:rPr lang="es-ES_tradnl" sz="1600" dirty="0">
                <a:effectLst/>
                <a:latin typeface="Arial" panose="020B0604020202020204" pitchFamily="34" charset="0"/>
                <a:ea typeface="Times New Roman" panose="02020603050405020304" pitchFamily="18" charset="0"/>
                <a:cs typeface="Arial" panose="020B0604020202020204" pitchFamily="34" charset="0"/>
              </a:rPr>
              <a:t>os escolares más pequeños la admiten cuando se hace un buen uso de los premios y castigos, constituyendo para ellos fuentes movilizadoras.</a:t>
            </a:r>
          </a:p>
        </p:txBody>
      </p:sp>
      <p:sp>
        <p:nvSpPr>
          <p:cNvPr id="7" name="CuadroTexto 6">
            <a:extLst>
              <a:ext uri="{FF2B5EF4-FFF2-40B4-BE49-F238E27FC236}">
                <a16:creationId xmlns:a16="http://schemas.microsoft.com/office/drawing/2014/main" id="{63208C5E-7765-37CE-FF58-150050273989}"/>
              </a:ext>
            </a:extLst>
          </p:cNvPr>
          <p:cNvSpPr txBox="1"/>
          <p:nvPr/>
        </p:nvSpPr>
        <p:spPr>
          <a:xfrm>
            <a:off x="304799" y="4099844"/>
            <a:ext cx="11483009" cy="2308324"/>
          </a:xfrm>
          <a:prstGeom prst="rect">
            <a:avLst/>
          </a:prstGeom>
          <a:solidFill>
            <a:schemeClr val="accent2">
              <a:lumMod val="40000"/>
              <a:lumOff val="60000"/>
            </a:schemeClr>
          </a:solidFill>
          <a:ln w="57150">
            <a:solidFill>
              <a:schemeClr val="tx1"/>
            </a:solidFill>
          </a:ln>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s-ES_tradnl" b="1" i="1" u="sng" strike="noStrike" kern="1200" cap="none" spc="0" normalizeH="0" baseline="0" noProof="0" dirty="0">
                <a:ln>
                  <a:noFill/>
                </a:ln>
                <a:effectLst/>
                <a:uLnTx/>
                <a:uFillTx/>
                <a:latin typeface="Arial" panose="020B0604020202020204" pitchFamily="34" charset="0"/>
                <a:ea typeface="Times New Roman" panose="02020603050405020304" pitchFamily="18" charset="0"/>
                <a:cs typeface="Arial" panose="020B0604020202020204" pitchFamily="34" charset="0"/>
              </a:rPr>
              <a:t>Motivación indirecta:</a:t>
            </a:r>
            <a:r>
              <a:rPr kumimoji="0" lang="es-ES_tradnl" b="1" i="1" strike="noStrike" kern="1200" cap="none" spc="0" normalizeH="0" baseline="0" noProof="0" dirty="0">
                <a:ln>
                  <a:noFill/>
                </a:ln>
                <a:effectLst/>
                <a:uLnTx/>
                <a:uFillTx/>
                <a:latin typeface="Arial" panose="020B0604020202020204" pitchFamily="34" charset="0"/>
                <a:ea typeface="Times New Roman" panose="02020603050405020304" pitchFamily="18" charset="0"/>
                <a:cs typeface="Arial" panose="020B0604020202020204" pitchFamily="34" charset="0"/>
              </a:rPr>
              <a:t> </a:t>
            </a:r>
            <a:r>
              <a:rPr kumimoji="0" lang="es-ES_tradnl" b="0" i="0" u="none" strike="noStrike" kern="1200" cap="none" spc="0" normalizeH="0" baseline="0" noProof="0" dirty="0">
                <a:ln>
                  <a:noFill/>
                </a:ln>
                <a:effectLst/>
                <a:uLnTx/>
                <a:uFillTx/>
                <a:latin typeface="Arial" panose="020B0604020202020204" pitchFamily="34" charset="0"/>
                <a:ea typeface="Times New Roman" panose="02020603050405020304" pitchFamily="18" charset="0"/>
                <a:cs typeface="Arial" panose="020B0604020202020204" pitchFamily="34" charset="0"/>
              </a:rPr>
              <a:t>ocurre cuando el entrenador cambia el contexto físico y/o psíquico para elevar la motivación del deportista, </a:t>
            </a:r>
          </a:p>
          <a:p>
            <a:pPr marL="285750" marR="0" lvl="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s-ES_tradnl" b="1" i="1" dirty="0">
                <a:latin typeface="Arial" panose="020B0604020202020204" pitchFamily="34" charset="0"/>
                <a:ea typeface="Times New Roman" panose="02020603050405020304" pitchFamily="18" charset="0"/>
                <a:cs typeface="Arial" panose="020B0604020202020204" pitchFamily="34" charset="0"/>
              </a:rPr>
              <a:t>M</a:t>
            </a:r>
            <a:r>
              <a:rPr kumimoji="0" lang="es-ES_tradnl" b="1" i="1" u="none" strike="noStrike" kern="1200" cap="none" spc="0" normalizeH="0" baseline="0" noProof="0" dirty="0" err="1">
                <a:ln>
                  <a:noFill/>
                </a:ln>
                <a:effectLst/>
                <a:uLnTx/>
                <a:uFillTx/>
                <a:latin typeface="Arial" panose="020B0604020202020204" pitchFamily="34" charset="0"/>
                <a:ea typeface="Times New Roman" panose="02020603050405020304" pitchFamily="18" charset="0"/>
                <a:cs typeface="Arial" panose="020B0604020202020204" pitchFamily="34" charset="0"/>
              </a:rPr>
              <a:t>otivación</a:t>
            </a:r>
            <a:r>
              <a:rPr kumimoji="0" lang="es-ES_tradnl" b="1" i="1" u="none" strike="noStrike" kern="1200" cap="none" spc="0" normalizeH="0" baseline="0" noProof="0" dirty="0">
                <a:ln>
                  <a:noFill/>
                </a:ln>
                <a:effectLst/>
                <a:uLnTx/>
                <a:uFillTx/>
                <a:latin typeface="Arial" panose="020B0604020202020204" pitchFamily="34" charset="0"/>
                <a:ea typeface="Times New Roman" panose="02020603050405020304" pitchFamily="18" charset="0"/>
                <a:cs typeface="Arial" panose="020B0604020202020204" pitchFamily="34" charset="0"/>
              </a:rPr>
              <a:t> física</a:t>
            </a:r>
            <a:r>
              <a:rPr kumimoji="0" lang="es-ES_tradnl" b="0" i="0" u="none" strike="noStrike" kern="1200" cap="none" spc="0" normalizeH="0" baseline="0" noProof="0" dirty="0">
                <a:ln>
                  <a:noFill/>
                </a:ln>
                <a:effectLst/>
                <a:uLnTx/>
                <a:uFillTx/>
                <a:latin typeface="Arial" panose="020B0604020202020204" pitchFamily="34" charset="0"/>
                <a:ea typeface="Times New Roman" panose="02020603050405020304" pitchFamily="18" charset="0"/>
                <a:cs typeface="Arial" panose="020B0604020202020204" pitchFamily="34" charset="0"/>
              </a:rPr>
              <a:t> cuando el entrenador cambia el lugar de entrenamiento, propiciando un entorno más agradable y refrescante.</a:t>
            </a:r>
          </a:p>
          <a:p>
            <a:pPr marL="285750" marR="0" lvl="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s-ES_tradnl" b="1" i="1" dirty="0">
                <a:latin typeface="Arial" panose="020B0604020202020204" pitchFamily="34" charset="0"/>
                <a:ea typeface="Times New Roman" panose="02020603050405020304" pitchFamily="18" charset="0"/>
                <a:cs typeface="Arial" panose="020B0604020202020204" pitchFamily="34" charset="0"/>
              </a:rPr>
              <a:t>M</a:t>
            </a:r>
            <a:r>
              <a:rPr kumimoji="0" lang="es-ES_tradnl" b="1" i="1" u="none" strike="noStrike" kern="1200" cap="none" spc="0" normalizeH="0" baseline="0" noProof="0" dirty="0" err="1">
                <a:ln>
                  <a:noFill/>
                </a:ln>
                <a:effectLst/>
                <a:uLnTx/>
                <a:uFillTx/>
                <a:latin typeface="Arial" panose="020B0604020202020204" pitchFamily="34" charset="0"/>
                <a:ea typeface="Times New Roman" panose="02020603050405020304" pitchFamily="18" charset="0"/>
                <a:cs typeface="Arial" panose="020B0604020202020204" pitchFamily="34" charset="0"/>
              </a:rPr>
              <a:t>otivación</a:t>
            </a:r>
            <a:r>
              <a:rPr kumimoji="0" lang="es-ES_tradnl" b="1" i="1" u="none" strike="noStrike" kern="1200" cap="none" spc="0" normalizeH="0" baseline="0" noProof="0" dirty="0">
                <a:ln>
                  <a:noFill/>
                </a:ln>
                <a:effectLst/>
                <a:uLnTx/>
                <a:uFillTx/>
                <a:latin typeface="Arial" panose="020B0604020202020204" pitchFamily="34" charset="0"/>
                <a:ea typeface="Times New Roman" panose="02020603050405020304" pitchFamily="18" charset="0"/>
                <a:cs typeface="Arial" panose="020B0604020202020204" pitchFamily="34" charset="0"/>
              </a:rPr>
              <a:t> psíquica</a:t>
            </a:r>
            <a:r>
              <a:rPr kumimoji="0" lang="es-ES_tradnl" b="0" i="0" u="none" strike="noStrike" kern="1200" cap="none" spc="0" normalizeH="0" baseline="0" noProof="0" dirty="0">
                <a:ln>
                  <a:noFill/>
                </a:ln>
                <a:effectLst/>
                <a:uLnTx/>
                <a:uFillTx/>
                <a:latin typeface="Arial" panose="020B0604020202020204" pitchFamily="34" charset="0"/>
                <a:ea typeface="Times New Roman" panose="02020603050405020304" pitchFamily="18" charset="0"/>
                <a:cs typeface="Arial" panose="020B0604020202020204" pitchFamily="34" charset="0"/>
              </a:rPr>
              <a:t> cuando el entrenador es capaz de provocar cambios actitudinales en sus deportistas favoreciendo un clima psicológico positivo, descentralizando un poco el control y trasladándolo parcialmente a los deportistas, haciendo sustituciones de roles en los discípulos del equipo, y generalizando tareas de entrenamiento muy particulares hacía la cooperación y la integración del grupo. </a:t>
            </a:r>
            <a:endParaRPr kumimoji="0" lang="es-ES" b="0" i="0" u="none" strike="noStrike" kern="1200" cap="none" spc="0" normalizeH="0" baseline="0" noProof="0" dirty="0">
              <a:ln>
                <a:noFill/>
              </a:ln>
              <a:effectLst/>
              <a:uLnTx/>
              <a:uFillTx/>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0647495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nvSpPr>
        <p:spPr bwMode="auto">
          <a:xfrm>
            <a:off x="677917" y="4292984"/>
            <a:ext cx="10704786" cy="113184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lnSpc>
                <a:spcPct val="150000"/>
              </a:lnSpc>
            </a:pPr>
            <a:r>
              <a:rPr kumimoji="0" lang="es-ES" sz="2400" b="0" i="0" u="none" strike="noStrike" cap="none" normalizeH="0" baseline="0" dirty="0">
                <a:ln>
                  <a:noFill/>
                </a:ln>
                <a:solidFill>
                  <a:schemeClr val="tx1"/>
                </a:solidFill>
                <a:effectLst/>
                <a:latin typeface="Arial" pitchFamily="34" charset="0"/>
                <a:ea typeface="MS Mincho" pitchFamily="49" charset="-128"/>
                <a:cs typeface="Arial" pitchFamily="34" charset="0"/>
              </a:rPr>
              <a:t>        </a:t>
            </a:r>
            <a:endParaRPr kumimoji="0" lang="es-E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endParaRPr kumimoji="0" lang="es-ES" sz="2400" b="0" i="0" u="none" strike="noStrike" cap="none" normalizeH="0" baseline="0" dirty="0">
              <a:ln>
                <a:noFill/>
              </a:ln>
              <a:solidFill>
                <a:schemeClr val="tx1"/>
              </a:solidFill>
              <a:effectLst/>
              <a:latin typeface="Arial" pitchFamily="34" charset="0"/>
              <a:cs typeface="Arial" pitchFamily="34" charset="0"/>
            </a:endParaRPr>
          </a:p>
        </p:txBody>
      </p:sp>
      <p:sp>
        <p:nvSpPr>
          <p:cNvPr id="7" name="6 Rectángulo"/>
          <p:cNvSpPr/>
          <p:nvPr/>
        </p:nvSpPr>
        <p:spPr>
          <a:xfrm>
            <a:off x="566530" y="305506"/>
            <a:ext cx="10989158" cy="1200329"/>
          </a:xfrm>
          <a:prstGeom prst="rect">
            <a:avLst/>
          </a:prstGeom>
        </p:spPr>
        <p:txBody>
          <a:bodyPr wrap="square">
            <a:spAutoFit/>
          </a:bodyPr>
          <a:lstStyle/>
          <a:p>
            <a:pPr algn="ctr"/>
            <a:r>
              <a:rPr lang="es-ES_tradnl" sz="3600" b="1" dirty="0">
                <a:effectLst/>
                <a:latin typeface="Arial Black" panose="020B0A04020102020204" pitchFamily="34" charset="0"/>
              </a:rPr>
              <a:t>MOTIVACIÓN Y COMUNICACIÓN DEL ENTRENADOR </a:t>
            </a:r>
            <a:endParaRPr lang="es-ES" sz="3600" b="1" dirty="0">
              <a:effectLst/>
              <a:latin typeface="Arial Black" panose="020B0A04020102020204" pitchFamily="34" charset="0"/>
            </a:endParaRPr>
          </a:p>
        </p:txBody>
      </p:sp>
      <p:sp>
        <p:nvSpPr>
          <p:cNvPr id="4" name="CuadroTexto 3">
            <a:extLst>
              <a:ext uri="{FF2B5EF4-FFF2-40B4-BE49-F238E27FC236}">
                <a16:creationId xmlns:a16="http://schemas.microsoft.com/office/drawing/2014/main" id="{7044AF3B-67A8-C6AA-AE75-D57D5EB9DA15}"/>
              </a:ext>
            </a:extLst>
          </p:cNvPr>
          <p:cNvSpPr txBox="1"/>
          <p:nvPr/>
        </p:nvSpPr>
        <p:spPr>
          <a:xfrm>
            <a:off x="677917" y="2227663"/>
            <a:ext cx="11080074" cy="4825167"/>
          </a:xfrm>
          <a:prstGeom prst="rect">
            <a:avLst/>
          </a:prstGeom>
          <a:noFill/>
        </p:spPr>
        <p:txBody>
          <a:bodyPr wrap="square">
            <a:spAutoFit/>
          </a:bodyPr>
          <a:lstStyle/>
          <a:p>
            <a:pPr algn="just">
              <a:lnSpc>
                <a:spcPct val="150000"/>
              </a:lnSpc>
            </a:pPr>
            <a:r>
              <a:rPr lang="es-ES_tradnl" sz="2000" dirty="0">
                <a:effectLst/>
                <a:latin typeface="Arial" panose="020B0604020202020204" pitchFamily="34" charset="0"/>
                <a:ea typeface="Times New Roman" panose="02020603050405020304" pitchFamily="18" charset="0"/>
                <a:cs typeface="Arial" panose="020B0604020202020204" pitchFamily="34" charset="0"/>
              </a:rPr>
              <a:t>De la capacidad que tenga el entrenador para comunicarse, va a depender:</a:t>
            </a:r>
          </a:p>
          <a:p>
            <a:pPr marL="342900" indent="-342900" algn="just">
              <a:lnSpc>
                <a:spcPct val="150000"/>
              </a:lnSpc>
              <a:buFont typeface="+mj-lt"/>
              <a:buAutoNum type="arabicPeriod"/>
            </a:pPr>
            <a:r>
              <a:rPr lang="es-ES_tradnl" sz="2000" dirty="0">
                <a:effectLst/>
                <a:latin typeface="Arial" panose="020B0604020202020204" pitchFamily="34" charset="0"/>
                <a:ea typeface="Times New Roman" panose="02020603050405020304" pitchFamily="18" charset="0"/>
                <a:cs typeface="Arial" panose="020B0604020202020204" pitchFamily="34" charset="0"/>
              </a:rPr>
              <a:t> </a:t>
            </a:r>
            <a:r>
              <a:rPr lang="es-ES_tradnl" sz="2000" dirty="0">
                <a:latin typeface="Arial" panose="020B0604020202020204" pitchFamily="34" charset="0"/>
                <a:ea typeface="Times New Roman" panose="02020603050405020304" pitchFamily="18" charset="0"/>
                <a:cs typeface="Arial" panose="020B0604020202020204" pitchFamily="34" charset="0"/>
              </a:rPr>
              <a:t>E</a:t>
            </a:r>
            <a:r>
              <a:rPr lang="es-ES_tradnl" sz="2000" dirty="0">
                <a:effectLst/>
                <a:latin typeface="Arial" panose="020B0604020202020204" pitchFamily="34" charset="0"/>
                <a:ea typeface="Times New Roman" panose="02020603050405020304" pitchFamily="18" charset="0"/>
                <a:cs typeface="Arial" panose="020B0604020202020204" pitchFamily="34" charset="0"/>
              </a:rPr>
              <a:t>l clima psicológico</a:t>
            </a:r>
          </a:p>
          <a:p>
            <a:pPr marL="342900" indent="-342900" algn="just">
              <a:lnSpc>
                <a:spcPct val="150000"/>
              </a:lnSpc>
              <a:buFont typeface="+mj-lt"/>
              <a:buAutoNum type="arabicPeriod"/>
            </a:pPr>
            <a:r>
              <a:rPr lang="es-ES_tradnl" sz="2000" dirty="0">
                <a:effectLst/>
                <a:latin typeface="Arial" panose="020B0604020202020204" pitchFamily="34" charset="0"/>
                <a:ea typeface="Times New Roman" panose="02020603050405020304" pitchFamily="18" charset="0"/>
                <a:cs typeface="Arial" panose="020B0604020202020204" pitchFamily="34" charset="0"/>
              </a:rPr>
              <a:t> Las relaciones interpersonales entre él y el grupo deportivo e intragrupo </a:t>
            </a:r>
          </a:p>
          <a:p>
            <a:pPr algn="just">
              <a:lnSpc>
                <a:spcPct val="150000"/>
              </a:lnSpc>
            </a:pPr>
            <a:r>
              <a:rPr lang="es-ES_tradnl" sz="2000" dirty="0">
                <a:effectLst/>
                <a:latin typeface="Arial" panose="020B0604020202020204" pitchFamily="34" charset="0"/>
                <a:ea typeface="Times New Roman" panose="02020603050405020304" pitchFamily="18" charset="0"/>
                <a:cs typeface="Arial" panose="020B0604020202020204" pitchFamily="34" charset="0"/>
              </a:rPr>
              <a:t>El entrenador debe propiciar una forma de comunicación donde: </a:t>
            </a:r>
          </a:p>
          <a:p>
            <a:pPr marL="342900" indent="-342900" algn="just">
              <a:lnSpc>
                <a:spcPct val="150000"/>
              </a:lnSpc>
              <a:buFont typeface="Wingdings" panose="05000000000000000000" pitchFamily="2" charset="2"/>
              <a:buChar char="q"/>
            </a:pPr>
            <a:r>
              <a:rPr lang="es-ES_tradnl" sz="2000" dirty="0">
                <a:effectLst/>
                <a:latin typeface="Arial" panose="020B0604020202020204" pitchFamily="34" charset="0"/>
                <a:ea typeface="Times New Roman" panose="02020603050405020304" pitchFamily="18" charset="0"/>
                <a:cs typeface="Arial" panose="020B0604020202020204" pitchFamily="34" charset="0"/>
              </a:rPr>
              <a:t>Tome en cuenta las diferencias individuales. </a:t>
            </a:r>
          </a:p>
          <a:p>
            <a:pPr marL="342900" indent="-342900" algn="just">
              <a:lnSpc>
                <a:spcPct val="150000"/>
              </a:lnSpc>
              <a:buFont typeface="Wingdings" panose="05000000000000000000" pitchFamily="2" charset="2"/>
              <a:buChar char="q"/>
            </a:pPr>
            <a:r>
              <a:rPr lang="es-ES_tradnl" sz="2000" dirty="0">
                <a:latin typeface="Arial" panose="020B0604020202020204" pitchFamily="34" charset="0"/>
                <a:ea typeface="Times New Roman" panose="02020603050405020304" pitchFamily="18" charset="0"/>
                <a:cs typeface="Arial" panose="020B0604020202020204" pitchFamily="34" charset="0"/>
              </a:rPr>
              <a:t>C</a:t>
            </a:r>
            <a:r>
              <a:rPr lang="es-ES_tradnl" sz="2000" dirty="0">
                <a:effectLst/>
                <a:latin typeface="Arial" panose="020B0604020202020204" pitchFamily="34" charset="0"/>
                <a:ea typeface="Times New Roman" panose="02020603050405020304" pitchFamily="18" charset="0"/>
                <a:cs typeface="Arial" panose="020B0604020202020204" pitchFamily="34" charset="0"/>
              </a:rPr>
              <a:t>ree una atmósfera donde los deportistas sientan libertad de expresar sus ideas</a:t>
            </a:r>
          </a:p>
          <a:p>
            <a:pPr marL="342900" indent="-342900" algn="just">
              <a:lnSpc>
                <a:spcPct val="150000"/>
              </a:lnSpc>
              <a:buFont typeface="Wingdings" panose="05000000000000000000" pitchFamily="2" charset="2"/>
              <a:buChar char="q"/>
            </a:pPr>
            <a:r>
              <a:rPr lang="es-ES_tradnl" sz="2000" dirty="0">
                <a:effectLst/>
                <a:latin typeface="Arial" panose="020B0604020202020204" pitchFamily="34" charset="0"/>
                <a:ea typeface="Times New Roman" panose="02020603050405020304" pitchFamily="18" charset="0"/>
                <a:cs typeface="Arial" panose="020B0604020202020204" pitchFamily="34" charset="0"/>
              </a:rPr>
              <a:t> Las críticas y las instrucciones que se manejen deban estar precedidas de comprensión</a:t>
            </a:r>
          </a:p>
          <a:p>
            <a:pPr marL="342900" indent="-342900" algn="just">
              <a:lnSpc>
                <a:spcPct val="150000"/>
              </a:lnSpc>
              <a:buFont typeface="Wingdings" panose="05000000000000000000" pitchFamily="2" charset="2"/>
              <a:buChar char="q"/>
            </a:pPr>
            <a:r>
              <a:rPr lang="es-ES_tradnl" sz="2000" dirty="0">
                <a:effectLst/>
                <a:latin typeface="Arial" panose="020B0604020202020204" pitchFamily="34" charset="0"/>
                <a:ea typeface="Times New Roman" panose="02020603050405020304" pitchFamily="18" charset="0"/>
                <a:cs typeface="Arial" panose="020B0604020202020204" pitchFamily="34" charset="0"/>
              </a:rPr>
              <a:t> Ser consecuentes con los elogios y los refuerzos a los deportistas </a:t>
            </a:r>
          </a:p>
          <a:p>
            <a:pPr algn="just">
              <a:lnSpc>
                <a:spcPct val="150000"/>
              </a:lnSpc>
            </a:pPr>
            <a:r>
              <a:rPr lang="es-ES_tradnl" sz="2000" b="1" dirty="0">
                <a:latin typeface="Arial" panose="020B0604020202020204" pitchFamily="34" charset="0"/>
                <a:ea typeface="Times New Roman" panose="02020603050405020304" pitchFamily="18" charset="0"/>
                <a:cs typeface="Arial" panose="020B0604020202020204" pitchFamily="34" charset="0"/>
              </a:rPr>
              <a:t>A</a:t>
            </a:r>
            <a:r>
              <a:rPr lang="es-ES_tradnl" sz="2000" b="1" dirty="0">
                <a:effectLst/>
                <a:latin typeface="Arial" panose="020B0604020202020204" pitchFamily="34" charset="0"/>
                <a:ea typeface="Times New Roman" panose="02020603050405020304" pitchFamily="18" charset="0"/>
                <a:cs typeface="Arial" panose="020B0604020202020204" pitchFamily="34" charset="0"/>
              </a:rPr>
              <a:t>justar la comunicación cuando haga falta es un requerimiento para responder a la diversidad de intereses y capacidades de los atletas.</a:t>
            </a:r>
            <a:endParaRPr lang="es-ES" sz="2000" b="1" dirty="0">
              <a:effectLst/>
              <a:latin typeface="Arial" panose="020B0604020202020204" pitchFamily="34" charset="0"/>
              <a:ea typeface="Times New Roman" panose="02020603050405020304" pitchFamily="18" charset="0"/>
              <a:cs typeface="Arial" panose="020B0604020202020204" pitchFamily="34" charset="0"/>
            </a:endParaRPr>
          </a:p>
        </p:txBody>
      </p:sp>
      <p:sp>
        <p:nvSpPr>
          <p:cNvPr id="8" name="CuadroTexto 7">
            <a:extLst>
              <a:ext uri="{FF2B5EF4-FFF2-40B4-BE49-F238E27FC236}">
                <a16:creationId xmlns:a16="http://schemas.microsoft.com/office/drawing/2014/main" id="{60A5F26B-4323-25E0-09F4-3F296DD423B8}"/>
              </a:ext>
            </a:extLst>
          </p:cNvPr>
          <p:cNvSpPr txBox="1"/>
          <p:nvPr/>
        </p:nvSpPr>
        <p:spPr>
          <a:xfrm>
            <a:off x="1272209" y="1451155"/>
            <a:ext cx="7583556" cy="830997"/>
          </a:xfrm>
          <a:prstGeom prst="rect">
            <a:avLst/>
          </a:prstGeom>
          <a:noFill/>
        </p:spPr>
        <p:txBody>
          <a:bodyPr wrap="square">
            <a:spAutoFit/>
          </a:bodyPr>
          <a:lstStyle/>
          <a:p>
            <a:pPr marL="0" marR="0" lvl="0" indent="0" algn="just" defTabSz="914400" rtl="0" eaLnBrk="1" fontAlgn="auto" latinLnBrk="0" hangingPunct="1">
              <a:spcBef>
                <a:spcPts val="0"/>
              </a:spcBef>
              <a:spcAft>
                <a:spcPts val="0"/>
              </a:spcAft>
              <a:buClrTx/>
              <a:buSzTx/>
              <a:buFontTx/>
              <a:buNone/>
              <a:tabLst/>
              <a:defRPr/>
            </a:pPr>
            <a:r>
              <a:rPr kumimoji="0" lang="es-ES_tradnl" sz="1600" b="0" i="0" u="none" strike="noStrike" kern="1200" cap="none" spc="0" normalizeH="0" baseline="0" noProof="0" dirty="0">
                <a:ln>
                  <a:noFill/>
                </a:ln>
                <a:effectLst/>
                <a:uLnTx/>
                <a:uFillTx/>
                <a:latin typeface="Arial" panose="020B0604020202020204" pitchFamily="34" charset="0"/>
                <a:ea typeface="Times New Roman" panose="02020603050405020304" pitchFamily="18" charset="0"/>
                <a:cs typeface="Arial" panose="020B0604020202020204" pitchFamily="34" charset="0"/>
              </a:rPr>
              <a:t>La </a:t>
            </a:r>
            <a:r>
              <a:rPr kumimoji="0" lang="es-ES_tradnl" sz="1600" b="1" i="0" u="none" strike="noStrike" kern="1200" cap="none" spc="0" normalizeH="0" baseline="0" noProof="0" dirty="0">
                <a:ln>
                  <a:noFill/>
                </a:ln>
                <a:effectLst/>
                <a:uLnTx/>
                <a:uFillTx/>
                <a:latin typeface="Arial" panose="020B0604020202020204" pitchFamily="34" charset="0"/>
                <a:ea typeface="Times New Roman" panose="02020603050405020304" pitchFamily="18" charset="0"/>
                <a:cs typeface="Arial" panose="020B0604020202020204" pitchFamily="34" charset="0"/>
              </a:rPr>
              <a:t>comunicación</a:t>
            </a:r>
            <a:r>
              <a:rPr kumimoji="0" lang="es-ES_tradnl" sz="1600" b="0" i="0" u="none" strike="noStrike" kern="1200" cap="none" spc="0" normalizeH="0" baseline="0" noProof="0" dirty="0">
                <a:ln>
                  <a:noFill/>
                </a:ln>
                <a:effectLst/>
                <a:uLnTx/>
                <a:uFillTx/>
                <a:latin typeface="Arial" panose="020B0604020202020204" pitchFamily="34" charset="0"/>
                <a:ea typeface="Times New Roman" panose="02020603050405020304" pitchFamily="18" charset="0"/>
                <a:cs typeface="Arial" panose="020B0604020202020204" pitchFamily="34" charset="0"/>
              </a:rPr>
              <a:t> como proceso recíproco de intercambios de información entre el entrenador y el atleta ayuda a la </a:t>
            </a:r>
            <a:r>
              <a:rPr kumimoji="0" lang="es-ES_tradnl" sz="1600" b="1" i="0" u="none" strike="noStrike" kern="1200" cap="none" spc="0" normalizeH="0" baseline="0" noProof="0" dirty="0">
                <a:ln>
                  <a:noFill/>
                </a:ln>
                <a:effectLst/>
                <a:uLnTx/>
                <a:uFillTx/>
                <a:latin typeface="Arial" panose="020B0604020202020204" pitchFamily="34" charset="0"/>
                <a:ea typeface="Times New Roman" panose="02020603050405020304" pitchFamily="18" charset="0"/>
                <a:cs typeface="Arial" panose="020B0604020202020204" pitchFamily="34" charset="0"/>
              </a:rPr>
              <a:t>motivación</a:t>
            </a:r>
            <a:r>
              <a:rPr kumimoji="0" lang="es-ES_tradnl" sz="1600" b="0" i="0" u="none" strike="noStrike" kern="1200" cap="none" spc="0" normalizeH="0" baseline="0" noProof="0" dirty="0">
                <a:ln>
                  <a:noFill/>
                </a:ln>
                <a:effectLst/>
                <a:uLnTx/>
                <a:uFillTx/>
                <a:latin typeface="Arial" panose="020B0604020202020204" pitchFamily="34" charset="0"/>
                <a:ea typeface="Times New Roman" panose="02020603050405020304" pitchFamily="18" charset="0"/>
                <a:cs typeface="Arial" panose="020B0604020202020204" pitchFamily="34" charset="0"/>
              </a:rPr>
              <a:t>, al establecimiento de los objetivos y al aprendizaje de hábitos y habilidades.</a:t>
            </a:r>
          </a:p>
        </p:txBody>
      </p:sp>
    </p:spTree>
    <p:extLst>
      <p:ext uri="{BB962C8B-B14F-4D97-AF65-F5344CB8AC3E}">
        <p14:creationId xmlns:p14="http://schemas.microsoft.com/office/powerpoint/2010/main" val="16737312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Subtítulo"/>
          <p:cNvSpPr>
            <a:spLocks noGrp="1"/>
          </p:cNvSpPr>
          <p:nvPr>
            <p:ph type="subTitle" idx="1"/>
          </p:nvPr>
        </p:nvSpPr>
        <p:spPr>
          <a:xfrm>
            <a:off x="223963" y="1360787"/>
            <a:ext cx="11685494" cy="5081451"/>
          </a:xfrm>
        </p:spPr>
        <p:txBody>
          <a:bodyPr>
            <a:normAutofit fontScale="92500"/>
          </a:bodyPr>
          <a:lstStyle/>
          <a:p>
            <a:pPr algn="just">
              <a:lnSpc>
                <a:spcPct val="170000"/>
              </a:lnSpc>
            </a:pPr>
            <a:endParaRPr lang="es-ES" sz="3700" dirty="0">
              <a:latin typeface="Arial" pitchFamily="34" charset="0"/>
              <a:cs typeface="Arial" pitchFamily="34" charset="0"/>
            </a:endParaRPr>
          </a:p>
          <a:p>
            <a:pPr algn="just">
              <a:lnSpc>
                <a:spcPct val="170000"/>
              </a:lnSpc>
            </a:pPr>
            <a:r>
              <a:rPr lang="es-ES" sz="3700" dirty="0">
                <a:latin typeface="Arial" pitchFamily="34" charset="0"/>
                <a:cs typeface="Arial" pitchFamily="34" charset="0"/>
              </a:rPr>
              <a:t> </a:t>
            </a:r>
          </a:p>
          <a:p>
            <a:pPr algn="just">
              <a:lnSpc>
                <a:spcPct val="170000"/>
              </a:lnSpc>
            </a:pPr>
            <a:r>
              <a:rPr lang="es-ES" sz="3700" dirty="0">
                <a:latin typeface="Arial" pitchFamily="34" charset="0"/>
                <a:cs typeface="Arial" pitchFamily="34" charset="0"/>
              </a:rPr>
              <a:t> </a:t>
            </a:r>
          </a:p>
          <a:p>
            <a:pPr algn="just">
              <a:lnSpc>
                <a:spcPct val="170000"/>
              </a:lnSpc>
            </a:pPr>
            <a:endParaRPr lang="es-ES" sz="3700" dirty="0">
              <a:latin typeface="Arial" pitchFamily="34" charset="0"/>
              <a:cs typeface="Arial" pitchFamily="34" charset="0"/>
            </a:endParaRPr>
          </a:p>
          <a:p>
            <a:pPr algn="just">
              <a:lnSpc>
                <a:spcPct val="170000"/>
              </a:lnSpc>
            </a:pPr>
            <a:r>
              <a:rPr lang="es-ES" sz="3700" dirty="0">
                <a:latin typeface="Arial" pitchFamily="34" charset="0"/>
                <a:cs typeface="Arial" pitchFamily="34" charset="0"/>
              </a:rPr>
              <a:t> </a:t>
            </a:r>
          </a:p>
          <a:p>
            <a:pPr>
              <a:lnSpc>
                <a:spcPct val="170000"/>
              </a:lnSpc>
            </a:pPr>
            <a:endParaRPr lang="es-ES" sz="3700" dirty="0"/>
          </a:p>
        </p:txBody>
      </p:sp>
      <p:graphicFrame>
        <p:nvGraphicFramePr>
          <p:cNvPr id="11" name="10 Diagrama"/>
          <p:cNvGraphicFramePr/>
          <p:nvPr>
            <p:extLst>
              <p:ext uri="{D42A27DB-BD31-4B8C-83A1-F6EECF244321}">
                <p14:modId xmlns:p14="http://schemas.microsoft.com/office/powerpoint/2010/main" val="1155343164"/>
              </p:ext>
            </p:extLst>
          </p:nvPr>
        </p:nvGraphicFramePr>
        <p:xfrm>
          <a:off x="0" y="1118716"/>
          <a:ext cx="12162710" cy="57392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145" name="Rectangle 1"/>
          <p:cNvSpPr>
            <a:spLocks noGrp="1" noChangeArrowheads="1"/>
          </p:cNvSpPr>
          <p:nvPr>
            <p:ph type="ctrTitle"/>
          </p:nvPr>
        </p:nvSpPr>
        <p:spPr bwMode="auto">
          <a:xfrm>
            <a:off x="3279913" y="360250"/>
            <a:ext cx="4353339"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defTabSz="914400" rtl="0" eaLnBrk="1" fontAlgn="base" latinLnBrk="0" hangingPunct="1">
              <a:lnSpc>
                <a:spcPct val="100000"/>
              </a:lnSpc>
              <a:spcBef>
                <a:spcPct val="0"/>
              </a:spcBef>
              <a:spcAft>
                <a:spcPct val="0"/>
              </a:spcAft>
              <a:buClrTx/>
              <a:buSzTx/>
              <a:buFontTx/>
              <a:buNone/>
              <a:tabLst/>
            </a:pPr>
            <a:r>
              <a:rPr lang="es-ES" sz="3200" b="1" dirty="0">
                <a:solidFill>
                  <a:srgbClr val="000000"/>
                </a:solidFill>
                <a:latin typeface="Arial" pitchFamily="34" charset="0"/>
                <a:ea typeface="Calibri" pitchFamily="34" charset="0"/>
                <a:cs typeface="Arial" pitchFamily="34" charset="0"/>
              </a:rPr>
              <a:t>DEFINICIÓN</a:t>
            </a:r>
            <a:endParaRPr kumimoji="0" lang="es-ES" sz="3200" b="0" i="0" u="none" strike="noStrike" cap="none" normalizeH="0" baseline="0" dirty="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7409297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6626" name="Oval 2"/>
          <p:cNvSpPr>
            <a:spLocks noChangeArrowheads="1"/>
          </p:cNvSpPr>
          <p:nvPr/>
        </p:nvSpPr>
        <p:spPr bwMode="auto">
          <a:xfrm>
            <a:off x="7673008" y="3657600"/>
            <a:ext cx="3061252" cy="1123122"/>
          </a:xfrm>
          <a:prstGeom prst="ellipse">
            <a:avLst/>
          </a:prstGeom>
          <a:solidFill>
            <a:schemeClr val="bg1"/>
          </a:solidFill>
          <a:ln>
            <a:noFill/>
          </a:ln>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ctr" defTabSz="914400" rtl="0" eaLnBrk="0" fontAlgn="auto" latinLnBrk="0" hangingPunct="0">
              <a:lnSpc>
                <a:spcPct val="100000"/>
              </a:lnSpc>
              <a:spcBef>
                <a:spcPts val="0"/>
              </a:spcBef>
              <a:spcAft>
                <a:spcPts val="0"/>
              </a:spcAft>
              <a:buClrTx/>
              <a:buSzTx/>
              <a:buFontTx/>
              <a:buNone/>
              <a:tabLst/>
              <a:defRPr/>
            </a:pPr>
            <a:r>
              <a:rPr lang="es-ES_tradnl" altLang="es-ES" sz="3200" b="1" noProof="0" dirty="0">
                <a:solidFill>
                  <a:srgbClr val="CC6600"/>
                </a:solidFill>
              </a:rPr>
              <a:t>SUJE</a:t>
            </a:r>
            <a:r>
              <a:rPr kumimoji="0" lang="es-ES_tradnl" altLang="es-ES" sz="3200" b="1" i="0" u="none" strike="noStrike" kern="1200" cap="none" spc="0" normalizeH="0" baseline="0" noProof="0" dirty="0">
                <a:ln>
                  <a:noFill/>
                </a:ln>
                <a:solidFill>
                  <a:srgbClr val="CC6600"/>
                </a:solidFill>
                <a:effectLst/>
                <a:uLnTx/>
                <a:uFillTx/>
                <a:latin typeface="Times New Roman" panose="02020603050405020304" pitchFamily="18" charset="0"/>
                <a:ea typeface="+mn-ea"/>
                <a:cs typeface="+mn-cs"/>
              </a:rPr>
              <a:t>TO</a:t>
            </a:r>
          </a:p>
        </p:txBody>
      </p:sp>
      <p:sp>
        <p:nvSpPr>
          <p:cNvPr id="26627" name="Oval 3"/>
          <p:cNvSpPr>
            <a:spLocks noChangeArrowheads="1"/>
          </p:cNvSpPr>
          <p:nvPr/>
        </p:nvSpPr>
        <p:spPr bwMode="auto">
          <a:xfrm>
            <a:off x="677518" y="3505200"/>
            <a:ext cx="3208682" cy="1275522"/>
          </a:xfrm>
          <a:prstGeom prst="ellipse">
            <a:avLst/>
          </a:prstGeom>
          <a:solidFill>
            <a:schemeClr val="bg1"/>
          </a:solidFill>
          <a:ln>
            <a:noFill/>
          </a:ln>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ctr" defTabSz="914400" rtl="0" eaLnBrk="0" fontAlgn="auto" latinLnBrk="0" hangingPunct="0">
              <a:lnSpc>
                <a:spcPct val="100000"/>
              </a:lnSpc>
              <a:spcBef>
                <a:spcPts val="0"/>
              </a:spcBef>
              <a:spcAft>
                <a:spcPts val="0"/>
              </a:spcAft>
              <a:buClrTx/>
              <a:buSzTx/>
              <a:buFontTx/>
              <a:buNone/>
              <a:tabLst/>
              <a:defRPr/>
            </a:pPr>
            <a:r>
              <a:rPr kumimoji="0" lang="es-ES_tradnl" altLang="es-ES" sz="3200" b="1" i="0" u="none" strike="noStrike" kern="1200" cap="none" spc="0" normalizeH="0" baseline="0" noProof="0" dirty="0">
                <a:ln>
                  <a:noFill/>
                </a:ln>
                <a:solidFill>
                  <a:srgbClr val="CC6600"/>
                </a:solidFill>
                <a:effectLst/>
                <a:uLnTx/>
                <a:uFillTx/>
                <a:latin typeface="Times New Roman" panose="02020603050405020304" pitchFamily="18" charset="0"/>
                <a:ea typeface="+mn-ea"/>
                <a:cs typeface="+mn-cs"/>
              </a:rPr>
              <a:t>SUJETO</a:t>
            </a:r>
          </a:p>
        </p:txBody>
      </p:sp>
      <p:sp>
        <p:nvSpPr>
          <p:cNvPr id="26628" name="Oval 4" descr="Papel carta"/>
          <p:cNvSpPr>
            <a:spLocks noChangeArrowheads="1"/>
          </p:cNvSpPr>
          <p:nvPr/>
        </p:nvSpPr>
        <p:spPr bwMode="auto">
          <a:xfrm>
            <a:off x="7361582" y="2438400"/>
            <a:ext cx="3684104" cy="1524000"/>
          </a:xfrm>
          <a:prstGeom prst="ellipse">
            <a:avLst/>
          </a:prstGeom>
          <a:blipFill dpi="0" rotWithShape="0">
            <a:blip r:embed="rId2"/>
            <a:srcRect/>
            <a:tile tx="0" ty="0" sx="100000" sy="100000" flip="none" algn="tl"/>
          </a:blipFill>
          <a:ln w="9525">
            <a:solidFill>
              <a:schemeClr val="tx1"/>
            </a:solidFill>
            <a:round/>
            <a:headEnd/>
            <a:tailEnd/>
          </a:ln>
          <a:effectLst>
            <a:outerShdw dist="107763" dir="2700000" algn="ctr" rotWithShape="0">
              <a:srgbClr val="CC6600"/>
            </a:outerShdw>
          </a:effectLst>
        </p:spPr>
        <p:txBody>
          <a:bodyPr wrap="none" anchor="ctr"/>
          <a:lstStyle/>
          <a:p>
            <a:pPr marL="0" marR="0" lvl="0" indent="0" algn="ctr" defTabSz="914400" rtl="0" eaLnBrk="0" fontAlgn="auto" latinLnBrk="0" hangingPunct="0">
              <a:lnSpc>
                <a:spcPct val="100000"/>
              </a:lnSpc>
              <a:spcBef>
                <a:spcPts val="0"/>
              </a:spcBef>
              <a:spcAft>
                <a:spcPts val="0"/>
              </a:spcAft>
              <a:buClrTx/>
              <a:buSzTx/>
              <a:buFontTx/>
              <a:buNone/>
              <a:tabLst/>
              <a:defRPr/>
            </a:pPr>
            <a:r>
              <a:rPr kumimoji="0" lang="es-ES_tradnl" sz="3200" b="1" i="0" u="none" strike="noStrike" kern="1200" cap="none" spc="0" normalizeH="0" baseline="0" noProof="0" dirty="0">
                <a:ln>
                  <a:noFill/>
                </a:ln>
                <a:solidFill>
                  <a:srgbClr val="CC6600"/>
                </a:solidFill>
                <a:effectLst/>
                <a:uLnTx/>
                <a:uFillTx/>
                <a:latin typeface="Arial" panose="020B0604020202020204" pitchFamily="34" charset="0"/>
                <a:cs typeface="Arial" panose="020B0604020202020204" pitchFamily="34" charset="0"/>
              </a:rPr>
              <a:t>RECEPTOR</a:t>
            </a:r>
          </a:p>
        </p:txBody>
      </p:sp>
      <p:sp>
        <p:nvSpPr>
          <p:cNvPr id="26629" name="AutoShape 5" descr="Corcho"/>
          <p:cNvSpPr>
            <a:spLocks noChangeArrowheads="1"/>
          </p:cNvSpPr>
          <p:nvPr/>
        </p:nvSpPr>
        <p:spPr bwMode="auto">
          <a:xfrm>
            <a:off x="4731027" y="2407600"/>
            <a:ext cx="2281857" cy="657950"/>
          </a:xfrm>
          <a:prstGeom prst="rightArrow">
            <a:avLst>
              <a:gd name="adj1" fmla="val 50000"/>
              <a:gd name="adj2" fmla="val 64286"/>
            </a:avLst>
          </a:prstGeom>
          <a:noFill/>
          <a:ln w="28575">
            <a:solidFill>
              <a:schemeClr val="tx1"/>
            </a:solidFill>
            <a:miter lim="800000"/>
            <a:headEnd/>
            <a:tailEnd/>
          </a:ln>
          <a:effectLst/>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lvl="0" algn="ctr" eaLnBrk="1" hangingPunct="1"/>
            <a:r>
              <a:rPr lang="es-ES" altLang="es-ES" sz="2000" b="1" dirty="0">
                <a:solidFill>
                  <a:prstClr val="black"/>
                </a:solidFill>
                <a:latin typeface="Arial" panose="020B0604020202020204" pitchFamily="34" charset="0"/>
                <a:cs typeface="Arial" panose="020B0604020202020204" pitchFamily="34" charset="0"/>
              </a:rPr>
              <a:t>CANALES</a:t>
            </a:r>
          </a:p>
        </p:txBody>
      </p:sp>
      <p:sp>
        <p:nvSpPr>
          <p:cNvPr id="26630" name="WordArt 6"/>
          <p:cNvSpPr>
            <a:spLocks noChangeArrowheads="1" noChangeShapeType="1" noTextEdit="1"/>
          </p:cNvSpPr>
          <p:nvPr/>
        </p:nvSpPr>
        <p:spPr bwMode="auto">
          <a:xfrm>
            <a:off x="2378350" y="267578"/>
            <a:ext cx="7056784" cy="612913"/>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49835"/>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 sz="1800" b="0" i="0" u="none" strike="noStrike" kern="10" cap="none" spc="480" normalizeH="0" baseline="0" noProof="0" dirty="0">
                <a:ln>
                  <a:noFill/>
                </a:ln>
                <a:gradFill rotWithShape="1">
                  <a:gsLst>
                    <a:gs pos="0">
                      <a:srgbClr val="CC0000"/>
                    </a:gs>
                    <a:gs pos="100000">
                      <a:srgbClr val="FF9933"/>
                    </a:gs>
                  </a:gsLst>
                  <a:lin ang="5400000" scaled="1"/>
                </a:gradFill>
                <a:effectLst>
                  <a:outerShdw dist="45791" dir="3378596" algn="ctr" rotWithShape="0">
                    <a:srgbClr val="4D4D4D"/>
                  </a:outerShdw>
                </a:effectLst>
                <a:uLnTx/>
                <a:uFillTx/>
                <a:latin typeface="Arial Black" panose="020B0A04020102020204" pitchFamily="34" charset="0"/>
                <a:ea typeface="+mn-ea"/>
                <a:cs typeface="+mn-cs"/>
              </a:rPr>
              <a:t>Esquema Clásico</a:t>
            </a:r>
          </a:p>
        </p:txBody>
      </p:sp>
      <p:sp>
        <p:nvSpPr>
          <p:cNvPr id="26631" name="Oval 7" descr="Papel carta"/>
          <p:cNvSpPr>
            <a:spLocks noChangeArrowheads="1"/>
          </p:cNvSpPr>
          <p:nvPr/>
        </p:nvSpPr>
        <p:spPr bwMode="auto">
          <a:xfrm>
            <a:off x="473765" y="2362200"/>
            <a:ext cx="3773557" cy="1524000"/>
          </a:xfrm>
          <a:prstGeom prst="ellipse">
            <a:avLst/>
          </a:prstGeom>
          <a:blipFill dpi="0" rotWithShape="0">
            <a:blip r:embed="rId2"/>
            <a:srcRect/>
            <a:tile tx="0" ty="0" sx="100000" sy="100000" flip="none" algn="tl"/>
          </a:blipFill>
          <a:ln w="9525">
            <a:solidFill>
              <a:schemeClr val="tx1"/>
            </a:solidFill>
            <a:round/>
            <a:headEnd/>
            <a:tailEnd/>
          </a:ln>
          <a:effectLst>
            <a:outerShdw dist="107763" dir="2700000" algn="ctr" rotWithShape="0">
              <a:srgbClr val="CC6600"/>
            </a:outerShdw>
          </a:effectLst>
        </p:spPr>
        <p:txBody>
          <a:bodyPr wrap="none" anchor="ctr"/>
          <a:lstStyle/>
          <a:p>
            <a:pPr marL="0" marR="0" lvl="0" indent="0" algn="ctr" defTabSz="914400" rtl="0" eaLnBrk="0" fontAlgn="auto" latinLnBrk="0" hangingPunct="0">
              <a:lnSpc>
                <a:spcPct val="100000"/>
              </a:lnSpc>
              <a:spcBef>
                <a:spcPts val="0"/>
              </a:spcBef>
              <a:spcAft>
                <a:spcPts val="0"/>
              </a:spcAft>
              <a:buClrTx/>
              <a:buSzTx/>
              <a:buFontTx/>
              <a:buNone/>
              <a:tabLst/>
              <a:defRPr/>
            </a:pPr>
            <a:r>
              <a:rPr kumimoji="0" lang="es-ES_tradnl" sz="3200" b="1" i="0" u="none" strike="noStrike" kern="1200" cap="none" spc="0" normalizeH="0" baseline="0" noProof="0" dirty="0">
                <a:ln>
                  <a:noFill/>
                </a:ln>
                <a:solidFill>
                  <a:srgbClr val="CC6600"/>
                </a:solidFill>
                <a:effectLst/>
                <a:uLnTx/>
                <a:uFillTx/>
                <a:latin typeface="Arial" panose="020B0604020202020204" pitchFamily="34" charset="0"/>
                <a:cs typeface="Arial" panose="020B0604020202020204" pitchFamily="34" charset="0"/>
              </a:rPr>
              <a:t>EMISOR</a:t>
            </a:r>
          </a:p>
        </p:txBody>
      </p:sp>
      <p:sp>
        <p:nvSpPr>
          <p:cNvPr id="26632" name="AutoShape 8" descr="Corcho"/>
          <p:cNvSpPr>
            <a:spLocks noChangeArrowheads="1"/>
          </p:cNvSpPr>
          <p:nvPr/>
        </p:nvSpPr>
        <p:spPr bwMode="auto">
          <a:xfrm flipH="1">
            <a:off x="4596019" y="3522198"/>
            <a:ext cx="2416864" cy="667024"/>
          </a:xfrm>
          <a:prstGeom prst="rightArrow">
            <a:avLst>
              <a:gd name="adj1" fmla="val 50000"/>
              <a:gd name="adj2" fmla="val 79570"/>
            </a:avLst>
          </a:prstGeom>
          <a:noFill/>
          <a:ln w="28575">
            <a:solidFill>
              <a:schemeClr val="tx1"/>
            </a:solidFill>
            <a:miter lim="800000"/>
            <a:headEnd/>
            <a:tailEnd/>
          </a:ln>
          <a:effectLst/>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C" altLang="es-ES"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 name="CuadroTexto 2">
            <a:extLst>
              <a:ext uri="{FF2B5EF4-FFF2-40B4-BE49-F238E27FC236}">
                <a16:creationId xmlns:a16="http://schemas.microsoft.com/office/drawing/2014/main" id="{EA1F21A2-CE34-E42D-9268-55B2CF138C1F}"/>
              </a:ext>
            </a:extLst>
          </p:cNvPr>
          <p:cNvSpPr txBox="1"/>
          <p:nvPr/>
        </p:nvSpPr>
        <p:spPr>
          <a:xfrm>
            <a:off x="4596020" y="3041926"/>
            <a:ext cx="2834305" cy="523220"/>
          </a:xfrm>
          <a:prstGeom prst="rect">
            <a:avLst/>
          </a:prstGeom>
          <a:noFill/>
        </p:spPr>
        <p:txBody>
          <a:bodyPr wrap="square">
            <a:spAutoFit/>
          </a:bodyPr>
          <a:lstStyle/>
          <a:p>
            <a:pPr algn="ctr"/>
            <a:r>
              <a:rPr kumimoji="0" lang="es-ES" sz="2800" b="0" i="0" u="none" strike="noStrike" kern="10" cap="none" spc="480" normalizeH="0" baseline="0" noProof="0" dirty="0">
                <a:ln>
                  <a:noFill/>
                </a:ln>
                <a:gradFill rotWithShape="1">
                  <a:gsLst>
                    <a:gs pos="0">
                      <a:srgbClr val="CC0000"/>
                    </a:gs>
                    <a:gs pos="100000">
                      <a:srgbClr val="FF9933"/>
                    </a:gs>
                  </a:gsLst>
                  <a:lin ang="5400000" scaled="1"/>
                </a:gradFill>
                <a:effectLst>
                  <a:outerShdw dist="45791" dir="3378596" algn="ctr" rotWithShape="0">
                    <a:srgbClr val="4D4D4D"/>
                  </a:outerShdw>
                </a:effectLst>
                <a:uLnTx/>
                <a:uFillTx/>
                <a:latin typeface="Arial Black" panose="020B0A04020102020204" pitchFamily="34" charset="0"/>
                <a:ea typeface="+mn-ea"/>
                <a:cs typeface="+mn-cs"/>
              </a:rPr>
              <a:t>MENSAJE</a:t>
            </a:r>
            <a:endParaRPr lang="es-ES" sz="2800" dirty="0"/>
          </a:p>
        </p:txBody>
      </p:sp>
      <p:sp>
        <p:nvSpPr>
          <p:cNvPr id="5" name="CuadroTexto 4">
            <a:extLst>
              <a:ext uri="{FF2B5EF4-FFF2-40B4-BE49-F238E27FC236}">
                <a16:creationId xmlns:a16="http://schemas.microsoft.com/office/drawing/2014/main" id="{85028117-CD62-DA85-7EA2-5383AF740A6F}"/>
              </a:ext>
            </a:extLst>
          </p:cNvPr>
          <p:cNvSpPr txBox="1"/>
          <p:nvPr/>
        </p:nvSpPr>
        <p:spPr>
          <a:xfrm>
            <a:off x="4247322" y="4381260"/>
            <a:ext cx="3571460" cy="400110"/>
          </a:xfrm>
          <a:prstGeom prst="rect">
            <a:avLst/>
          </a:prstGeom>
          <a:noFill/>
        </p:spPr>
        <p:txBody>
          <a:bodyPr wrap="square">
            <a:spAutoFit/>
          </a:bodyPr>
          <a:lstStyle/>
          <a:p>
            <a:r>
              <a:rPr kumimoji="0" lang="es-ES" altLang="es-ES" sz="20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PRIMARIO</a:t>
            </a:r>
            <a:r>
              <a:rPr kumimoji="0" lang="es-ES" altLang="es-ES"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r>
              <a:rPr kumimoji="0" lang="es-ES" altLang="es-ES" sz="20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lenguaje</a:t>
            </a:r>
            <a:endParaRPr lang="es-ES" sz="2000" dirty="0">
              <a:latin typeface="Arial" panose="020B0604020202020204" pitchFamily="34" charset="0"/>
              <a:cs typeface="Arial" panose="020B0604020202020204" pitchFamily="34" charset="0"/>
            </a:endParaRPr>
          </a:p>
        </p:txBody>
      </p:sp>
      <p:sp>
        <p:nvSpPr>
          <p:cNvPr id="7" name="CuadroTexto 6">
            <a:extLst>
              <a:ext uri="{FF2B5EF4-FFF2-40B4-BE49-F238E27FC236}">
                <a16:creationId xmlns:a16="http://schemas.microsoft.com/office/drawing/2014/main" id="{B0240DCE-BD0C-6F34-CD5F-33F9F3FF23E4}"/>
              </a:ext>
            </a:extLst>
          </p:cNvPr>
          <p:cNvSpPr txBox="1"/>
          <p:nvPr/>
        </p:nvSpPr>
        <p:spPr>
          <a:xfrm>
            <a:off x="4247322" y="4952616"/>
            <a:ext cx="4813024" cy="1179810"/>
          </a:xfrm>
          <a:prstGeom prst="rect">
            <a:avLst/>
          </a:prstGeom>
          <a:noFill/>
        </p:spPr>
        <p:txBody>
          <a:bodyPr wrap="square">
            <a:spAutoFit/>
          </a:bodyPr>
          <a:lstStyle/>
          <a:p>
            <a:pPr marL="228600" marR="0" lvl="0" indent="-228600" algn="l" defTabSz="914400" rtl="0" eaLnBrk="1" fontAlgn="auto" latinLnBrk="0" hangingPunct="1">
              <a:lnSpc>
                <a:spcPct val="90000"/>
              </a:lnSpc>
              <a:spcBef>
                <a:spcPts val="1000"/>
              </a:spcBef>
              <a:spcAft>
                <a:spcPts val="0"/>
              </a:spcAft>
              <a:buClrTx/>
              <a:buSzTx/>
              <a:buFontTx/>
              <a:buNone/>
              <a:tabLst/>
              <a:defRPr/>
            </a:pPr>
            <a:r>
              <a:rPr kumimoji="0" lang="es-ES" altLang="es-ES" sz="20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SECUNDARIO: gesto, entonación,    </a:t>
            </a:r>
          </a:p>
          <a:p>
            <a:pPr marL="228600" marR="0" lvl="0" indent="-228600" algn="l" defTabSz="914400" rtl="0" eaLnBrk="1" fontAlgn="auto" latinLnBrk="0" hangingPunct="1">
              <a:lnSpc>
                <a:spcPct val="90000"/>
              </a:lnSpc>
              <a:spcBef>
                <a:spcPts val="1000"/>
              </a:spcBef>
              <a:spcAft>
                <a:spcPts val="0"/>
              </a:spcAft>
              <a:buClrTx/>
              <a:buSzTx/>
              <a:buFontTx/>
              <a:buNone/>
              <a:tabLst/>
              <a:defRPr/>
            </a:pPr>
            <a:r>
              <a:rPr lang="es-ES" altLang="es-ES" sz="2000" b="1" dirty="0">
                <a:solidFill>
                  <a:prstClr val="black"/>
                </a:solidFill>
                <a:latin typeface="Arial" panose="020B0604020202020204" pitchFamily="34" charset="0"/>
                <a:cs typeface="Arial" panose="020B0604020202020204" pitchFamily="34" charset="0"/>
              </a:rPr>
              <a:t>                           </a:t>
            </a:r>
            <a:r>
              <a:rPr kumimoji="0" lang="es-ES" altLang="es-ES" sz="20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pausas, calidad  de la </a:t>
            </a:r>
          </a:p>
          <a:p>
            <a:pPr marL="228600" marR="0" lvl="0" indent="-228600" algn="l" defTabSz="914400" rtl="0" eaLnBrk="1" fontAlgn="auto" latinLnBrk="0" hangingPunct="1">
              <a:lnSpc>
                <a:spcPct val="90000"/>
              </a:lnSpc>
              <a:spcBef>
                <a:spcPts val="1000"/>
              </a:spcBef>
              <a:spcAft>
                <a:spcPts val="0"/>
              </a:spcAft>
              <a:buClrTx/>
              <a:buSzTx/>
              <a:buFontTx/>
              <a:buNone/>
              <a:tabLst/>
              <a:defRPr/>
            </a:pPr>
            <a:r>
              <a:rPr lang="es-ES" altLang="es-ES" sz="2000" b="1" dirty="0">
                <a:solidFill>
                  <a:prstClr val="black"/>
                </a:solidFill>
                <a:latin typeface="Arial" panose="020B0604020202020204" pitchFamily="34" charset="0"/>
                <a:cs typeface="Arial" panose="020B0604020202020204" pitchFamily="34" charset="0"/>
              </a:rPr>
              <a:t>                           </a:t>
            </a:r>
            <a:r>
              <a:rPr kumimoji="0" lang="es-ES" altLang="es-ES" sz="20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voz, silencio</a:t>
            </a:r>
          </a:p>
        </p:txBody>
      </p:sp>
      <p:sp>
        <p:nvSpPr>
          <p:cNvPr id="8" name="Flecha: curvada hacia abajo 7">
            <a:extLst>
              <a:ext uri="{FF2B5EF4-FFF2-40B4-BE49-F238E27FC236}">
                <a16:creationId xmlns:a16="http://schemas.microsoft.com/office/drawing/2014/main" id="{C5128E73-025A-78FA-DE51-F7D760C2B1AD}"/>
              </a:ext>
            </a:extLst>
          </p:cNvPr>
          <p:cNvSpPr/>
          <p:nvPr/>
        </p:nvSpPr>
        <p:spPr>
          <a:xfrm>
            <a:off x="1798983" y="1176923"/>
            <a:ext cx="7742582" cy="1083245"/>
          </a:xfrm>
          <a:prstGeom prst="curvedDownArrow">
            <a:avLst>
              <a:gd name="adj1" fmla="val 29700"/>
              <a:gd name="adj2" fmla="val 85590"/>
              <a:gd name="adj3" fmla="val 36686"/>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solidFill>
                <a:schemeClr val="tx1"/>
              </a:solidFill>
            </a:endParaRPr>
          </a:p>
        </p:txBody>
      </p:sp>
      <p:sp>
        <p:nvSpPr>
          <p:cNvPr id="9" name="Flecha: curvada hacia arriba 8">
            <a:extLst>
              <a:ext uri="{FF2B5EF4-FFF2-40B4-BE49-F238E27FC236}">
                <a16:creationId xmlns:a16="http://schemas.microsoft.com/office/drawing/2014/main" id="{C4170A62-5372-D486-E93F-730A3800B84C}"/>
              </a:ext>
            </a:extLst>
          </p:cNvPr>
          <p:cNvSpPr/>
          <p:nvPr/>
        </p:nvSpPr>
        <p:spPr>
          <a:xfrm flipH="1">
            <a:off x="1540565" y="4924503"/>
            <a:ext cx="8259418" cy="1513148"/>
          </a:xfrm>
          <a:prstGeom prst="curvedUpArrow">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solidFill>
                <a:schemeClr val="tx1"/>
              </a:solidFill>
            </a:endParaRPr>
          </a:p>
        </p:txBody>
      </p:sp>
      <p:sp>
        <p:nvSpPr>
          <p:cNvPr id="12" name="CuadroTexto 11">
            <a:extLst>
              <a:ext uri="{FF2B5EF4-FFF2-40B4-BE49-F238E27FC236}">
                <a16:creationId xmlns:a16="http://schemas.microsoft.com/office/drawing/2014/main" id="{8F4C6D69-9B25-F0AD-2367-AC1A18C0A8E9}"/>
              </a:ext>
            </a:extLst>
          </p:cNvPr>
          <p:cNvSpPr txBox="1"/>
          <p:nvPr/>
        </p:nvSpPr>
        <p:spPr>
          <a:xfrm>
            <a:off x="4798943" y="3644371"/>
            <a:ext cx="2011016" cy="40011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 altLang="es-E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CANALES</a:t>
            </a:r>
          </a:p>
        </p:txBody>
      </p:sp>
      <p:sp>
        <p:nvSpPr>
          <p:cNvPr id="14" name="CuadroTexto 13">
            <a:extLst>
              <a:ext uri="{FF2B5EF4-FFF2-40B4-BE49-F238E27FC236}">
                <a16:creationId xmlns:a16="http://schemas.microsoft.com/office/drawing/2014/main" id="{802BC25A-533D-B935-42C8-B47E23D54287}"/>
              </a:ext>
            </a:extLst>
          </p:cNvPr>
          <p:cNvSpPr txBox="1"/>
          <p:nvPr/>
        </p:nvSpPr>
        <p:spPr>
          <a:xfrm>
            <a:off x="4341327" y="6501704"/>
            <a:ext cx="3343689" cy="400110"/>
          </a:xfrm>
          <a:prstGeom prst="rect">
            <a:avLst/>
          </a:prstGeom>
          <a:noFill/>
        </p:spPr>
        <p:txBody>
          <a:bodyPr wrap="square">
            <a:spAutoFit/>
          </a:bodyPr>
          <a:lstStyle/>
          <a:p>
            <a:r>
              <a:rPr lang="es-ES_tradnl" sz="2000" b="1" dirty="0">
                <a:effectLst/>
                <a:latin typeface="Arial" panose="020B0604020202020204" pitchFamily="34" charset="0"/>
                <a:ea typeface="Times New Roman" panose="02020603050405020304" pitchFamily="18" charset="0"/>
                <a:cs typeface="Arial" panose="020B0604020202020204" pitchFamily="34" charset="0"/>
              </a:rPr>
              <a:t>RETROALIMENTACIÓN</a:t>
            </a:r>
            <a:endParaRPr lang="es-E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022015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9218" name="Rectangle 3"/>
          <p:cNvSpPr>
            <a:spLocks noGrp="1" noChangeArrowheads="1"/>
          </p:cNvSpPr>
          <p:nvPr>
            <p:ph type="title" idx="4294967295"/>
          </p:nvPr>
        </p:nvSpPr>
        <p:spPr>
          <a:xfrm>
            <a:off x="705680" y="419099"/>
            <a:ext cx="10197543" cy="830997"/>
          </a:xfrm>
        </p:spPr>
        <p:txBody>
          <a:bodyPr>
            <a:normAutofit fontScale="90000"/>
          </a:bodyPr>
          <a:lstStyle/>
          <a:p>
            <a:pPr algn="ctr" eaLnBrk="1" hangingPunct="1"/>
            <a:br>
              <a:rPr lang="es-MX" altLang="es-ES" sz="3100" b="1" dirty="0">
                <a:latin typeface="Arial Black" panose="020B0A04020102020204" pitchFamily="34" charset="0"/>
              </a:rPr>
            </a:br>
            <a:r>
              <a:rPr lang="es-MX" altLang="es-ES" sz="3600" b="1" dirty="0">
                <a:latin typeface="Arial Black" panose="020B0A04020102020204" pitchFamily="34" charset="0"/>
              </a:rPr>
              <a:t>ESTRUCTURA DE LA COMUNICACION</a:t>
            </a:r>
            <a:br>
              <a:rPr lang="es-MX" altLang="es-ES" sz="2400" b="1" dirty="0"/>
            </a:br>
            <a:endParaRPr lang="en-US" altLang="es-ES" sz="2400" b="1" dirty="0"/>
          </a:p>
        </p:txBody>
      </p:sp>
      <p:sp>
        <p:nvSpPr>
          <p:cNvPr id="9219" name="Text Box 6"/>
          <p:cNvSpPr txBox="1">
            <a:spLocks noChangeArrowheads="1"/>
          </p:cNvSpPr>
          <p:nvPr/>
        </p:nvSpPr>
        <p:spPr bwMode="auto">
          <a:xfrm>
            <a:off x="3816628" y="4480726"/>
            <a:ext cx="451236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imes New Roman" panose="02020603050405020304" pitchFamily="18" charset="0"/>
              </a:defRPr>
            </a:lvl1pPr>
            <a:lvl2pPr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MX" altLang="es-ES"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DIMENSION INTERACTIVA</a:t>
            </a:r>
          </a:p>
        </p:txBody>
      </p:sp>
      <p:sp>
        <p:nvSpPr>
          <p:cNvPr id="9220" name="Line 8"/>
          <p:cNvSpPr>
            <a:spLocks noChangeShapeType="1"/>
          </p:cNvSpPr>
          <p:nvPr/>
        </p:nvSpPr>
        <p:spPr bwMode="auto">
          <a:xfrm>
            <a:off x="5857875" y="1250983"/>
            <a:ext cx="0" cy="3048000"/>
          </a:xfrm>
          <a:prstGeom prst="line">
            <a:avLst/>
          </a:prstGeom>
          <a:noFill/>
          <a:ln w="1778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pSp>
        <p:nvGrpSpPr>
          <p:cNvPr id="9221" name="Group 10"/>
          <p:cNvGrpSpPr>
            <a:grpSpLocks/>
          </p:cNvGrpSpPr>
          <p:nvPr/>
        </p:nvGrpSpPr>
        <p:grpSpPr bwMode="auto">
          <a:xfrm>
            <a:off x="1302026" y="1314450"/>
            <a:ext cx="8865704" cy="1828800"/>
            <a:chOff x="1248" y="864"/>
            <a:chExt cx="3168" cy="1152"/>
          </a:xfrm>
        </p:grpSpPr>
        <p:sp>
          <p:nvSpPr>
            <p:cNvPr id="9222" name="Line 7"/>
            <p:cNvSpPr>
              <a:spLocks noChangeShapeType="1"/>
            </p:cNvSpPr>
            <p:nvPr/>
          </p:nvSpPr>
          <p:spPr bwMode="auto">
            <a:xfrm flipH="1">
              <a:off x="1248" y="912"/>
              <a:ext cx="432" cy="1104"/>
            </a:xfrm>
            <a:prstGeom prst="line">
              <a:avLst/>
            </a:prstGeom>
            <a:noFill/>
            <a:ln w="1778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9223" name="Line 9"/>
            <p:cNvSpPr>
              <a:spLocks noChangeShapeType="1"/>
            </p:cNvSpPr>
            <p:nvPr/>
          </p:nvSpPr>
          <p:spPr bwMode="auto">
            <a:xfrm>
              <a:off x="3840" y="864"/>
              <a:ext cx="576" cy="1104"/>
            </a:xfrm>
            <a:prstGeom prst="line">
              <a:avLst/>
            </a:prstGeom>
            <a:noFill/>
            <a:ln w="1778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pSp>
      <p:sp>
        <p:nvSpPr>
          <p:cNvPr id="3" name="CuadroTexto 2">
            <a:extLst>
              <a:ext uri="{FF2B5EF4-FFF2-40B4-BE49-F238E27FC236}">
                <a16:creationId xmlns:a16="http://schemas.microsoft.com/office/drawing/2014/main" id="{FC494A6D-04A8-1A46-354A-539AF8475152}"/>
              </a:ext>
            </a:extLst>
          </p:cNvPr>
          <p:cNvSpPr txBox="1"/>
          <p:nvPr/>
        </p:nvSpPr>
        <p:spPr>
          <a:xfrm>
            <a:off x="-598722" y="3228914"/>
            <a:ext cx="3940654" cy="830997"/>
          </a:xfrm>
          <a:prstGeom prst="rect">
            <a:avLst/>
          </a:prstGeom>
          <a:noFill/>
        </p:spPr>
        <p:txBody>
          <a:bodyPr wrap="square">
            <a:spAutoFit/>
          </a:bodyPr>
          <a:lstStyle/>
          <a:p>
            <a:pPr algn="ctr"/>
            <a:r>
              <a:rPr kumimoji="0" lang="es-MX" altLang="es-ES" sz="24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DIMENSION COMUNICATIVA </a:t>
            </a:r>
            <a:endParaRPr lang="es-ES" sz="2400" dirty="0">
              <a:latin typeface="Arial" panose="020B0604020202020204" pitchFamily="34" charset="0"/>
              <a:cs typeface="Arial" panose="020B0604020202020204" pitchFamily="34" charset="0"/>
            </a:endParaRPr>
          </a:p>
        </p:txBody>
      </p:sp>
      <p:sp>
        <p:nvSpPr>
          <p:cNvPr id="5" name="CuadroTexto 4">
            <a:extLst>
              <a:ext uri="{FF2B5EF4-FFF2-40B4-BE49-F238E27FC236}">
                <a16:creationId xmlns:a16="http://schemas.microsoft.com/office/drawing/2014/main" id="{A6D4031C-A925-F66D-37CB-05795FBC7EAC}"/>
              </a:ext>
            </a:extLst>
          </p:cNvPr>
          <p:cNvSpPr txBox="1"/>
          <p:nvPr/>
        </p:nvSpPr>
        <p:spPr>
          <a:xfrm>
            <a:off x="8168158" y="3291387"/>
            <a:ext cx="3467300" cy="830997"/>
          </a:xfrm>
          <a:prstGeom prst="rect">
            <a:avLst/>
          </a:prstGeom>
          <a:noFill/>
        </p:spPr>
        <p:txBody>
          <a:bodyPr wrap="square">
            <a:spAutoFit/>
          </a:bodyPr>
          <a:lstStyle/>
          <a:p>
            <a:pPr marL="457200" marR="0" lvl="1" indent="0" algn="ctr" defTabSz="914400" rtl="0" eaLnBrk="1" fontAlgn="auto" latinLnBrk="0" hangingPunct="1">
              <a:lnSpc>
                <a:spcPct val="100000"/>
              </a:lnSpc>
              <a:spcBef>
                <a:spcPts val="0"/>
              </a:spcBef>
              <a:spcAft>
                <a:spcPts val="0"/>
              </a:spcAft>
              <a:buClrTx/>
              <a:buSzTx/>
              <a:buFontTx/>
              <a:buNone/>
              <a:tabLst/>
              <a:defRPr/>
            </a:pPr>
            <a:r>
              <a:rPr kumimoji="0" lang="es-MX" altLang="es-ES" sz="24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DIMENSION PERCEPTIVA</a:t>
            </a:r>
          </a:p>
        </p:txBody>
      </p:sp>
      <p:sp>
        <p:nvSpPr>
          <p:cNvPr id="7" name="CuadroTexto 6">
            <a:extLst>
              <a:ext uri="{FF2B5EF4-FFF2-40B4-BE49-F238E27FC236}">
                <a16:creationId xmlns:a16="http://schemas.microsoft.com/office/drawing/2014/main" id="{317A5EDB-4965-27F4-54E2-AEC8587DFDE7}"/>
              </a:ext>
            </a:extLst>
          </p:cNvPr>
          <p:cNvSpPr txBox="1"/>
          <p:nvPr/>
        </p:nvSpPr>
        <p:spPr>
          <a:xfrm>
            <a:off x="112392" y="4122384"/>
            <a:ext cx="3588228" cy="1015663"/>
          </a:xfrm>
          <a:prstGeom prst="rect">
            <a:avLst/>
          </a:prstGeom>
          <a:noFill/>
        </p:spPr>
        <p:txBody>
          <a:bodyPr wrap="square">
            <a:spAutoFit/>
          </a:bodyPr>
          <a:lstStyle/>
          <a:p>
            <a:pPr algn="just"/>
            <a:r>
              <a:rPr lang="es-ES_tradnl" sz="2000" dirty="0">
                <a:latin typeface="Arial" panose="020B0604020202020204" pitchFamily="34" charset="0"/>
                <a:ea typeface="Times New Roman" panose="02020603050405020304" pitchFamily="18" charset="0"/>
                <a:cs typeface="Arial" panose="020B0604020202020204" pitchFamily="34" charset="0"/>
              </a:rPr>
              <a:t>I</a:t>
            </a:r>
            <a:r>
              <a:rPr lang="es-ES_tradnl" sz="2000" dirty="0">
                <a:effectLst/>
                <a:latin typeface="Arial" panose="020B0604020202020204" pitchFamily="34" charset="0"/>
                <a:ea typeface="Times New Roman" panose="02020603050405020304" pitchFamily="18" charset="0"/>
                <a:cs typeface="Arial" panose="020B0604020202020204" pitchFamily="34" charset="0"/>
              </a:rPr>
              <a:t>ntercambio de información entre los sujetos que se comunican</a:t>
            </a:r>
            <a:endParaRPr lang="es-ES" sz="2000" dirty="0">
              <a:latin typeface="Arial" panose="020B0604020202020204" pitchFamily="34" charset="0"/>
              <a:cs typeface="Arial" panose="020B0604020202020204" pitchFamily="34" charset="0"/>
            </a:endParaRPr>
          </a:p>
        </p:txBody>
      </p:sp>
      <p:sp>
        <p:nvSpPr>
          <p:cNvPr id="9" name="CuadroTexto 8">
            <a:extLst>
              <a:ext uri="{FF2B5EF4-FFF2-40B4-BE49-F238E27FC236}">
                <a16:creationId xmlns:a16="http://schemas.microsoft.com/office/drawing/2014/main" id="{18D728DF-A053-BAB7-01E8-66D7D9271E52}"/>
              </a:ext>
            </a:extLst>
          </p:cNvPr>
          <p:cNvSpPr txBox="1"/>
          <p:nvPr/>
        </p:nvSpPr>
        <p:spPr>
          <a:xfrm>
            <a:off x="4263888" y="5015721"/>
            <a:ext cx="3617843" cy="1015663"/>
          </a:xfrm>
          <a:prstGeom prst="rect">
            <a:avLst/>
          </a:prstGeom>
          <a:noFill/>
        </p:spPr>
        <p:txBody>
          <a:bodyPr wrap="square">
            <a:spAutoFit/>
          </a:bodyPr>
          <a:lstStyle/>
          <a:p>
            <a:pPr algn="just"/>
            <a:r>
              <a:rPr lang="es-ES_tradnl" sz="2000" dirty="0">
                <a:latin typeface="Arial" panose="020B0604020202020204" pitchFamily="34" charset="0"/>
                <a:ea typeface="Times New Roman" panose="02020603050405020304" pitchFamily="18" charset="0"/>
                <a:cs typeface="Arial" panose="020B0604020202020204" pitchFamily="34" charset="0"/>
              </a:rPr>
              <a:t>R</a:t>
            </a:r>
            <a:r>
              <a:rPr lang="es-ES_tradnl" sz="2000" dirty="0">
                <a:effectLst/>
                <a:latin typeface="Arial" panose="020B0604020202020204" pitchFamily="34" charset="0"/>
                <a:ea typeface="Times New Roman" panose="02020603050405020304" pitchFamily="18" charset="0"/>
                <a:cs typeface="Arial" panose="020B0604020202020204" pitchFamily="34" charset="0"/>
              </a:rPr>
              <a:t>elacionada con la organización  inmediata de la actividad conjunta</a:t>
            </a:r>
            <a:r>
              <a:rPr lang="es-ES_tradnl" sz="2000" dirty="0">
                <a:solidFill>
                  <a:srgbClr val="0066FF"/>
                </a:solidFill>
                <a:effectLst/>
                <a:latin typeface="Arial" panose="020B0604020202020204" pitchFamily="34" charset="0"/>
                <a:ea typeface="Times New Roman" panose="02020603050405020304" pitchFamily="18" charset="0"/>
                <a:cs typeface="Arial" panose="020B0604020202020204" pitchFamily="34" charset="0"/>
              </a:rPr>
              <a:t>.</a:t>
            </a:r>
            <a:endParaRPr lang="es-ES" sz="2000" dirty="0">
              <a:effectLst/>
              <a:latin typeface="Arial" panose="020B0604020202020204" pitchFamily="34" charset="0"/>
              <a:ea typeface="Times New Roman" panose="02020603050405020304" pitchFamily="18" charset="0"/>
              <a:cs typeface="Arial" panose="020B0604020202020204" pitchFamily="34" charset="0"/>
            </a:endParaRPr>
          </a:p>
        </p:txBody>
      </p:sp>
      <p:sp>
        <p:nvSpPr>
          <p:cNvPr id="11" name="CuadroTexto 10">
            <a:extLst>
              <a:ext uri="{FF2B5EF4-FFF2-40B4-BE49-F238E27FC236}">
                <a16:creationId xmlns:a16="http://schemas.microsoft.com/office/drawing/2014/main" id="{F63CD761-CFF9-77E4-ED97-FD498F9934E6}"/>
              </a:ext>
            </a:extLst>
          </p:cNvPr>
          <p:cNvSpPr txBox="1"/>
          <p:nvPr/>
        </p:nvSpPr>
        <p:spPr>
          <a:xfrm>
            <a:off x="8777232" y="4205390"/>
            <a:ext cx="2509749" cy="1631216"/>
          </a:xfrm>
          <a:prstGeom prst="rect">
            <a:avLst/>
          </a:prstGeom>
          <a:noFill/>
        </p:spPr>
        <p:txBody>
          <a:bodyPr wrap="square">
            <a:spAutoFit/>
          </a:bodyPr>
          <a:lstStyle/>
          <a:p>
            <a:pPr algn="just"/>
            <a:r>
              <a:rPr lang="es-ES_tradnl" sz="2000" dirty="0">
                <a:latin typeface="Arial" panose="020B0604020202020204" pitchFamily="34" charset="0"/>
                <a:ea typeface="Times New Roman" panose="02020603050405020304" pitchFamily="18" charset="0"/>
                <a:cs typeface="Arial" panose="020B0604020202020204" pitchFamily="34" charset="0"/>
              </a:rPr>
              <a:t>C</a:t>
            </a:r>
            <a:r>
              <a:rPr lang="es-ES_tradnl" sz="2000" dirty="0">
                <a:effectLst/>
                <a:latin typeface="Arial" panose="020B0604020202020204" pitchFamily="34" charset="0"/>
                <a:ea typeface="Times New Roman" panose="02020603050405020304" pitchFamily="18" charset="0"/>
                <a:cs typeface="Arial" panose="020B0604020202020204" pitchFamily="34" charset="0"/>
              </a:rPr>
              <a:t>onocimiento del otro o los otros sujetos a través de la percepción consciente.</a:t>
            </a:r>
            <a:endParaRPr lang="es-ES" sz="20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7179753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23291655-CE3A-530D-E2A8-761928D4AAFD}"/>
              </a:ext>
            </a:extLst>
          </p:cNvPr>
          <p:cNvSpPr txBox="1"/>
          <p:nvPr/>
        </p:nvSpPr>
        <p:spPr>
          <a:xfrm>
            <a:off x="1729409" y="418092"/>
            <a:ext cx="8082997" cy="707886"/>
          </a:xfrm>
          <a:prstGeom prst="rect">
            <a:avLst/>
          </a:prstGeom>
          <a:noFill/>
        </p:spPr>
        <p:txBody>
          <a:bodyPr wrap="square">
            <a:spAutoFit/>
          </a:bodyPr>
          <a:lstStyle/>
          <a:p>
            <a:r>
              <a:rPr lang="es-ES_tradnl" sz="4000" dirty="0">
                <a:latin typeface="Arial Black" panose="020B0A04020102020204" pitchFamily="34" charset="0"/>
                <a:ea typeface="Times New Roman" panose="02020603050405020304" pitchFamily="18" charset="0"/>
                <a:cs typeface="Arial" panose="020B0604020202020204" pitchFamily="34" charset="0"/>
              </a:rPr>
              <a:t>T</a:t>
            </a:r>
            <a:r>
              <a:rPr lang="es-ES_tradnl" sz="4000" dirty="0">
                <a:effectLst/>
                <a:latin typeface="Arial Black" panose="020B0A04020102020204" pitchFamily="34" charset="0"/>
                <a:ea typeface="Times New Roman" panose="02020603050405020304" pitchFamily="18" charset="0"/>
                <a:cs typeface="Arial" panose="020B0604020202020204" pitchFamily="34" charset="0"/>
              </a:rPr>
              <a:t>IPOS DE COMUNICACIÓN </a:t>
            </a:r>
            <a:endParaRPr lang="es-ES" sz="4000" dirty="0">
              <a:latin typeface="Arial Black" panose="020B0A04020102020204" pitchFamily="34" charset="0"/>
              <a:cs typeface="Arial" panose="020B0604020202020204" pitchFamily="34" charset="0"/>
            </a:endParaRPr>
          </a:p>
        </p:txBody>
      </p:sp>
      <p:sp>
        <p:nvSpPr>
          <p:cNvPr id="5" name="CuadroTexto 4">
            <a:extLst>
              <a:ext uri="{FF2B5EF4-FFF2-40B4-BE49-F238E27FC236}">
                <a16:creationId xmlns:a16="http://schemas.microsoft.com/office/drawing/2014/main" id="{049C1015-B9E5-E5DC-AA21-605A229D9030}"/>
              </a:ext>
            </a:extLst>
          </p:cNvPr>
          <p:cNvSpPr txBox="1"/>
          <p:nvPr/>
        </p:nvSpPr>
        <p:spPr>
          <a:xfrm>
            <a:off x="1548019" y="1630666"/>
            <a:ext cx="6097656" cy="1200329"/>
          </a:xfrm>
          <a:prstGeom prst="rect">
            <a:avLst/>
          </a:prstGeom>
          <a:noFill/>
        </p:spPr>
        <p:txBody>
          <a:bodyPr wrap="square">
            <a:spAutoFit/>
          </a:bodyPr>
          <a:lstStyle/>
          <a:p>
            <a:pPr marL="571500" indent="-571500">
              <a:buFont typeface="Wingdings" panose="05000000000000000000" pitchFamily="2" charset="2"/>
              <a:buChar char="ü"/>
            </a:pPr>
            <a:r>
              <a:rPr lang="es-ES_tradnl" sz="3600" b="1" i="1" dirty="0">
                <a:latin typeface="Arial" panose="020B0604020202020204" pitchFamily="34" charset="0"/>
                <a:ea typeface="Times New Roman" panose="02020603050405020304" pitchFamily="18" charset="0"/>
                <a:cs typeface="Arial" panose="020B0604020202020204" pitchFamily="34" charset="0"/>
              </a:rPr>
              <a:t>V</a:t>
            </a:r>
            <a:r>
              <a:rPr lang="es-ES_tradnl" sz="3600" b="1" i="1" dirty="0">
                <a:effectLst/>
                <a:latin typeface="Arial" panose="020B0604020202020204" pitchFamily="34" charset="0"/>
                <a:ea typeface="Times New Roman" panose="02020603050405020304" pitchFamily="18" charset="0"/>
                <a:cs typeface="Arial" panose="020B0604020202020204" pitchFamily="34" charset="0"/>
              </a:rPr>
              <a:t>erbal</a:t>
            </a:r>
            <a:r>
              <a:rPr lang="es-ES_tradnl" sz="3600" b="1" dirty="0">
                <a:effectLst/>
                <a:latin typeface="Arial" panose="020B0604020202020204" pitchFamily="34" charset="0"/>
                <a:ea typeface="Times New Roman" panose="02020603050405020304" pitchFamily="18" charset="0"/>
                <a:cs typeface="Arial" panose="020B0604020202020204" pitchFamily="34" charset="0"/>
              </a:rPr>
              <a:t> </a:t>
            </a:r>
            <a:endParaRPr lang="es-ES_tradnl" sz="3600" b="1" dirty="0">
              <a:latin typeface="Arial" panose="020B0604020202020204" pitchFamily="34" charset="0"/>
              <a:ea typeface="Times New Roman" panose="02020603050405020304" pitchFamily="18" charset="0"/>
              <a:cs typeface="Arial" panose="020B0604020202020204" pitchFamily="34" charset="0"/>
            </a:endParaRPr>
          </a:p>
          <a:p>
            <a:pPr marL="571500" indent="-571500">
              <a:buFont typeface="Wingdings" panose="05000000000000000000" pitchFamily="2" charset="2"/>
              <a:buChar char="ü"/>
            </a:pPr>
            <a:r>
              <a:rPr lang="es-ES_tradnl" sz="3600" b="1" i="1" dirty="0">
                <a:latin typeface="Arial" panose="020B0604020202020204" pitchFamily="34" charset="0"/>
                <a:ea typeface="Times New Roman" panose="02020603050405020304" pitchFamily="18" charset="0"/>
                <a:cs typeface="Arial" panose="020B0604020202020204" pitchFamily="34" charset="0"/>
              </a:rPr>
              <a:t>N</a:t>
            </a:r>
            <a:r>
              <a:rPr lang="es-ES_tradnl" sz="3600" b="1" i="1" dirty="0">
                <a:effectLst/>
                <a:latin typeface="Arial" panose="020B0604020202020204" pitchFamily="34" charset="0"/>
                <a:ea typeface="Times New Roman" panose="02020603050405020304" pitchFamily="18" charset="0"/>
                <a:cs typeface="Arial" panose="020B0604020202020204" pitchFamily="34" charset="0"/>
              </a:rPr>
              <a:t>o verbal</a:t>
            </a:r>
            <a:r>
              <a:rPr lang="es-ES_tradnl" sz="3600" i="1" dirty="0">
                <a:effectLst/>
                <a:latin typeface="Arial" panose="020B0604020202020204" pitchFamily="34" charset="0"/>
                <a:ea typeface="Times New Roman" panose="02020603050405020304" pitchFamily="18" charset="0"/>
                <a:cs typeface="Arial" panose="020B0604020202020204" pitchFamily="34" charset="0"/>
              </a:rPr>
              <a:t> </a:t>
            </a:r>
            <a:r>
              <a:rPr lang="es-ES_tradnl" sz="3600" b="1" i="1" dirty="0">
                <a:effectLst/>
                <a:latin typeface="Arial" panose="020B0604020202020204" pitchFamily="34" charset="0"/>
                <a:ea typeface="Times New Roman" panose="02020603050405020304" pitchFamily="18" charset="0"/>
                <a:cs typeface="Arial" panose="020B0604020202020204" pitchFamily="34" charset="0"/>
              </a:rPr>
              <a:t>o extraverbal</a:t>
            </a:r>
            <a:endParaRPr lang="es-ES" sz="3600" dirty="0">
              <a:latin typeface="Arial" panose="020B0604020202020204" pitchFamily="34" charset="0"/>
              <a:cs typeface="Arial" panose="020B0604020202020204" pitchFamily="34" charset="0"/>
            </a:endParaRPr>
          </a:p>
        </p:txBody>
      </p:sp>
      <p:sp>
        <p:nvSpPr>
          <p:cNvPr id="7" name="CuadroTexto 6">
            <a:extLst>
              <a:ext uri="{FF2B5EF4-FFF2-40B4-BE49-F238E27FC236}">
                <a16:creationId xmlns:a16="http://schemas.microsoft.com/office/drawing/2014/main" id="{4623AC1E-C629-8713-7681-F6C62F7447DF}"/>
              </a:ext>
            </a:extLst>
          </p:cNvPr>
          <p:cNvSpPr txBox="1"/>
          <p:nvPr/>
        </p:nvSpPr>
        <p:spPr>
          <a:xfrm>
            <a:off x="801342" y="3199463"/>
            <a:ext cx="9939130" cy="2677656"/>
          </a:xfrm>
          <a:prstGeom prst="rect">
            <a:avLst/>
          </a:prstGeom>
          <a:noFill/>
        </p:spPr>
        <p:txBody>
          <a:bodyPr wrap="square">
            <a:spAutoFit/>
          </a:bodyPr>
          <a:lstStyle/>
          <a:p>
            <a:pPr algn="just"/>
            <a:r>
              <a:rPr lang="es-ES_tradnl" sz="2400" b="1" dirty="0">
                <a:latin typeface="Arial" panose="020B0604020202020204" pitchFamily="34" charset="0"/>
                <a:ea typeface="Times New Roman" panose="02020603050405020304" pitchFamily="18" charset="0"/>
                <a:cs typeface="Arial" panose="020B0604020202020204" pitchFamily="34" charset="0"/>
              </a:rPr>
              <a:t>P</a:t>
            </a:r>
            <a:r>
              <a:rPr lang="es-ES_tradnl" sz="2400" b="1" dirty="0">
                <a:effectLst/>
                <a:latin typeface="Arial" panose="020B0604020202020204" pitchFamily="34" charset="0"/>
                <a:ea typeface="Times New Roman" panose="02020603050405020304" pitchFamily="18" charset="0"/>
                <a:cs typeface="Arial" panose="020B0604020202020204" pitchFamily="34" charset="0"/>
              </a:rPr>
              <a:t>ara el entrenador es esencial, no sólo saber hablar sino también saber escuchar, porque cuando nos comunicamos informamos y recibimos determinados contenidos con un matiz emocional que trasciende a la conducta, de ahí que se puedan hacer informaciones, implicaciones, persuasiones, sugerencias, órdenes, análisis, evaluaciones, interrogantes, indicaciones y consultas.</a:t>
            </a:r>
            <a:endParaRPr lang="es-ES" sz="2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088547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22A4E4C0-6124-BE3A-1D26-32280D5307BF}"/>
              </a:ext>
            </a:extLst>
          </p:cNvPr>
          <p:cNvSpPr txBox="1"/>
          <p:nvPr/>
        </p:nvSpPr>
        <p:spPr>
          <a:xfrm>
            <a:off x="566531" y="418092"/>
            <a:ext cx="9839740" cy="830997"/>
          </a:xfrm>
          <a:prstGeom prst="rect">
            <a:avLst/>
          </a:prstGeom>
          <a:noFill/>
        </p:spPr>
        <p:txBody>
          <a:bodyPr wrap="square">
            <a:spAutoFit/>
          </a:bodyPr>
          <a:lstStyle/>
          <a:p>
            <a:pPr algn="ctr"/>
            <a:r>
              <a:rPr lang="es-ES_tradnl" sz="2400" dirty="0">
                <a:latin typeface="Arial Black" panose="020B0A04020102020204" pitchFamily="34" charset="0"/>
                <a:ea typeface="Times New Roman" panose="02020603050405020304" pitchFamily="18" charset="0"/>
                <a:cs typeface="Arial" panose="020B0604020202020204" pitchFamily="34" charset="0"/>
              </a:rPr>
              <a:t>T</a:t>
            </a:r>
            <a:r>
              <a:rPr lang="es-ES_tradnl" sz="2400" dirty="0">
                <a:effectLst/>
                <a:latin typeface="Arial Black" panose="020B0A04020102020204" pitchFamily="34" charset="0"/>
                <a:ea typeface="Times New Roman" panose="02020603050405020304" pitchFamily="18" charset="0"/>
                <a:cs typeface="Arial" panose="020B0604020202020204" pitchFamily="34" charset="0"/>
              </a:rPr>
              <a:t>IPOS DE ENTRENADORES ATENDIENDO AL PATRÓN DE COMUNICACIÓN QUE UTILIZAN</a:t>
            </a:r>
            <a:endParaRPr lang="es-ES" sz="2400" dirty="0">
              <a:latin typeface="Arial Black" panose="020B0A04020102020204" pitchFamily="34" charset="0"/>
              <a:cs typeface="Arial" panose="020B0604020202020204" pitchFamily="34" charset="0"/>
            </a:endParaRPr>
          </a:p>
        </p:txBody>
      </p:sp>
      <p:sp>
        <p:nvSpPr>
          <p:cNvPr id="4" name="CuadroTexto 3">
            <a:extLst>
              <a:ext uri="{FF2B5EF4-FFF2-40B4-BE49-F238E27FC236}">
                <a16:creationId xmlns:a16="http://schemas.microsoft.com/office/drawing/2014/main" id="{67A79D18-7067-22DA-C752-340F9FDCAE2A}"/>
              </a:ext>
            </a:extLst>
          </p:cNvPr>
          <p:cNvSpPr txBox="1"/>
          <p:nvPr/>
        </p:nvSpPr>
        <p:spPr>
          <a:xfrm>
            <a:off x="566531" y="1612445"/>
            <a:ext cx="6097656" cy="2862322"/>
          </a:xfrm>
          <a:prstGeom prst="rect">
            <a:avLst/>
          </a:prstGeom>
          <a:noFill/>
        </p:spPr>
        <p:txBody>
          <a:bodyPr wrap="square">
            <a:spAutoFit/>
          </a:bodyPr>
          <a:lstStyle/>
          <a:p>
            <a:pPr marL="285750" indent="-285750" algn="just">
              <a:buFont typeface="Wingdings" panose="05000000000000000000" pitchFamily="2" charset="2"/>
              <a:buChar char="v"/>
            </a:pPr>
            <a:r>
              <a:rPr lang="es-ES_tradnl" sz="2000" b="1" i="1" dirty="0">
                <a:effectLst/>
                <a:latin typeface="Arial" panose="020B0604020202020204" pitchFamily="34" charset="0"/>
                <a:ea typeface="Times New Roman" panose="02020603050405020304" pitchFamily="18" charset="0"/>
                <a:cs typeface="Arial" panose="020B0604020202020204" pitchFamily="34" charset="0"/>
              </a:rPr>
              <a:t>Entrenadores comunicativos-expresivos:</a:t>
            </a:r>
            <a:r>
              <a:rPr lang="es-ES_tradnl" sz="2000" dirty="0">
                <a:effectLst/>
                <a:latin typeface="Arial" panose="020B0604020202020204" pitchFamily="34" charset="0"/>
                <a:ea typeface="Times New Roman" panose="02020603050405020304" pitchFamily="18" charset="0"/>
                <a:cs typeface="Arial" panose="020B0604020202020204" pitchFamily="34" charset="0"/>
              </a:rPr>
              <a:t> tienen una alta intensidad de comunicación, con elevada</a:t>
            </a:r>
            <a:r>
              <a:rPr lang="es-ES_tradnl" sz="2000" b="1" dirty="0">
                <a:effectLst/>
                <a:latin typeface="Arial" panose="020B0604020202020204" pitchFamily="34" charset="0"/>
                <a:ea typeface="Times New Roman" panose="02020603050405020304" pitchFamily="18" charset="0"/>
                <a:cs typeface="Arial" panose="020B0604020202020204" pitchFamily="34" charset="0"/>
              </a:rPr>
              <a:t> </a:t>
            </a:r>
            <a:r>
              <a:rPr lang="es-ES_tradnl" sz="2000" dirty="0">
                <a:effectLst/>
                <a:latin typeface="Arial" panose="020B0604020202020204" pitchFamily="34" charset="0"/>
                <a:ea typeface="Times New Roman" panose="02020603050405020304" pitchFamily="18" charset="0"/>
                <a:cs typeface="Arial" panose="020B0604020202020204" pitchFamily="34" charset="0"/>
              </a:rPr>
              <a:t>expresividad que pueden llegar a la exaltación, dirigen constantemente desde afuera la actuación de los deportistas, por ejemplo a quién pasar el balón, cuándo tirar al aro, cuándo gardear a presión, etc.; además, pueden ser severos con los deportistas que cometen errores en un momento</a:t>
            </a:r>
            <a:r>
              <a:rPr lang="es-ES_tradnl" sz="2000" b="1" dirty="0">
                <a:effectLst/>
                <a:latin typeface="Arial" panose="020B0604020202020204" pitchFamily="34" charset="0"/>
                <a:ea typeface="Times New Roman" panose="02020603050405020304" pitchFamily="18" charset="0"/>
                <a:cs typeface="Arial" panose="020B0604020202020204" pitchFamily="34" charset="0"/>
              </a:rPr>
              <a:t> </a:t>
            </a:r>
            <a:r>
              <a:rPr lang="es-ES_tradnl" sz="2000" dirty="0">
                <a:effectLst/>
                <a:latin typeface="Arial" panose="020B0604020202020204" pitchFamily="34" charset="0"/>
                <a:ea typeface="Times New Roman" panose="02020603050405020304" pitchFamily="18" charset="0"/>
                <a:cs typeface="Arial" panose="020B0604020202020204" pitchFamily="34" charset="0"/>
              </a:rPr>
              <a:t>dado.</a:t>
            </a:r>
            <a:endParaRPr lang="es-ES" sz="2000" dirty="0">
              <a:latin typeface="Arial" panose="020B0604020202020204" pitchFamily="34" charset="0"/>
              <a:cs typeface="Arial" panose="020B0604020202020204" pitchFamily="34" charset="0"/>
            </a:endParaRPr>
          </a:p>
        </p:txBody>
      </p:sp>
      <p:sp>
        <p:nvSpPr>
          <p:cNvPr id="6" name="CuadroTexto 5">
            <a:extLst>
              <a:ext uri="{FF2B5EF4-FFF2-40B4-BE49-F238E27FC236}">
                <a16:creationId xmlns:a16="http://schemas.microsoft.com/office/drawing/2014/main" id="{0429E40D-12CB-C0BC-8ECF-C69D2BAE274F}"/>
              </a:ext>
            </a:extLst>
          </p:cNvPr>
          <p:cNvSpPr txBox="1"/>
          <p:nvPr/>
        </p:nvSpPr>
        <p:spPr>
          <a:xfrm>
            <a:off x="405019" y="4917638"/>
            <a:ext cx="6097656" cy="1323439"/>
          </a:xfrm>
          <a:prstGeom prst="rect">
            <a:avLst/>
          </a:prstGeom>
          <a:noFill/>
        </p:spPr>
        <p:txBody>
          <a:bodyPr wrap="square">
            <a:spAutoFit/>
          </a:bodyPr>
          <a:lstStyle/>
          <a:p>
            <a:pPr marL="342900" indent="-342900" algn="just">
              <a:buFont typeface="Wingdings" panose="05000000000000000000" pitchFamily="2" charset="2"/>
              <a:buChar char="v"/>
            </a:pPr>
            <a:r>
              <a:rPr lang="es-ES_tradnl" sz="2000" b="1" i="1" dirty="0">
                <a:effectLst/>
                <a:latin typeface="Arial" panose="020B0604020202020204" pitchFamily="34" charset="0"/>
                <a:ea typeface="Times New Roman" panose="02020603050405020304" pitchFamily="18" charset="0"/>
                <a:cs typeface="Arial" panose="020B0604020202020204" pitchFamily="34" charset="0"/>
              </a:rPr>
              <a:t>Entrenadores comunicativos–comedidos</a:t>
            </a:r>
            <a:r>
              <a:rPr lang="es-ES_tradnl" sz="2000" b="1" i="1" dirty="0">
                <a:latin typeface="Arial" panose="020B0604020202020204" pitchFamily="34" charset="0"/>
                <a:ea typeface="Times New Roman" panose="02020603050405020304" pitchFamily="18" charset="0"/>
                <a:cs typeface="Arial" panose="020B0604020202020204" pitchFamily="34" charset="0"/>
              </a:rPr>
              <a:t>:</a:t>
            </a:r>
            <a:r>
              <a:rPr lang="es-ES_tradnl" sz="2000" dirty="0">
                <a:effectLst/>
                <a:latin typeface="Arial" panose="020B0604020202020204" pitchFamily="34" charset="0"/>
                <a:ea typeface="Times New Roman" panose="02020603050405020304" pitchFamily="18" charset="0"/>
                <a:cs typeface="Arial" panose="020B0604020202020204" pitchFamily="34" charset="0"/>
              </a:rPr>
              <a:t> son aquellos entrenadores que tienden a una comunicación moderada, con la necesaria expresividad, sin perder la exigencia.</a:t>
            </a:r>
            <a:endParaRPr lang="es-ES" sz="2000" dirty="0">
              <a:latin typeface="Arial" panose="020B0604020202020204" pitchFamily="34" charset="0"/>
              <a:cs typeface="Arial" panose="020B0604020202020204" pitchFamily="34" charset="0"/>
            </a:endParaRPr>
          </a:p>
        </p:txBody>
      </p:sp>
      <p:sp>
        <p:nvSpPr>
          <p:cNvPr id="8" name="CuadroTexto 7">
            <a:extLst>
              <a:ext uri="{FF2B5EF4-FFF2-40B4-BE49-F238E27FC236}">
                <a16:creationId xmlns:a16="http://schemas.microsoft.com/office/drawing/2014/main" id="{0DDF7E51-F9CF-FCFB-3243-7C964821BBDE}"/>
              </a:ext>
            </a:extLst>
          </p:cNvPr>
          <p:cNvSpPr txBox="1"/>
          <p:nvPr/>
        </p:nvSpPr>
        <p:spPr>
          <a:xfrm>
            <a:off x="7909063" y="1756057"/>
            <a:ext cx="3143250" cy="2031325"/>
          </a:xfrm>
          <a:prstGeom prst="rect">
            <a:avLst/>
          </a:prstGeom>
          <a:noFill/>
        </p:spPr>
        <p:txBody>
          <a:bodyPr wrap="square">
            <a:spAutoFit/>
          </a:bodyPr>
          <a:lstStyle/>
          <a:p>
            <a:pPr algn="just"/>
            <a:r>
              <a:rPr lang="es-ES_tradnl" dirty="0">
                <a:effectLst/>
                <a:latin typeface="Arial" panose="020B0604020202020204" pitchFamily="34" charset="0"/>
                <a:ea typeface="Times New Roman" panose="02020603050405020304" pitchFamily="18" charset="0"/>
                <a:cs typeface="Arial" panose="020B0604020202020204" pitchFamily="34" charset="0"/>
              </a:rPr>
              <a:t>Este tipo de entrenador pierde la capacidad de valorar objetivamente las situaciones concretas de la competencia, sus reservas y planes, así como sus perspectivas de lucha. </a:t>
            </a:r>
            <a:endParaRPr lang="es-ES" dirty="0">
              <a:effectLst/>
              <a:latin typeface="Arial" panose="020B0604020202020204" pitchFamily="34" charset="0"/>
              <a:ea typeface="Times New Roman" panose="02020603050405020304" pitchFamily="18" charset="0"/>
              <a:cs typeface="Arial" panose="020B0604020202020204" pitchFamily="34" charset="0"/>
            </a:endParaRPr>
          </a:p>
        </p:txBody>
      </p:sp>
      <p:sp>
        <p:nvSpPr>
          <p:cNvPr id="10" name="CuadroTexto 9">
            <a:extLst>
              <a:ext uri="{FF2B5EF4-FFF2-40B4-BE49-F238E27FC236}">
                <a16:creationId xmlns:a16="http://schemas.microsoft.com/office/drawing/2014/main" id="{70546880-C70B-BAF8-C85D-994DE4B1192F}"/>
              </a:ext>
            </a:extLst>
          </p:cNvPr>
          <p:cNvSpPr txBox="1"/>
          <p:nvPr/>
        </p:nvSpPr>
        <p:spPr>
          <a:xfrm>
            <a:off x="7988576" y="4917638"/>
            <a:ext cx="3282398" cy="1754326"/>
          </a:xfrm>
          <a:prstGeom prst="rect">
            <a:avLst/>
          </a:prstGeom>
          <a:noFill/>
        </p:spPr>
        <p:txBody>
          <a:bodyPr wrap="square">
            <a:spAutoFit/>
          </a:bodyPr>
          <a:lstStyle/>
          <a:p>
            <a:pPr algn="just"/>
            <a:r>
              <a:rPr lang="es-ES_tradnl" dirty="0">
                <a:effectLst/>
                <a:latin typeface="Arial" panose="020B0604020202020204" pitchFamily="34" charset="0"/>
                <a:ea typeface="Times New Roman" panose="02020603050405020304" pitchFamily="18" charset="0"/>
                <a:cs typeface="Arial" panose="020B0604020202020204" pitchFamily="34" charset="0"/>
              </a:rPr>
              <a:t>Al tensionarse menos, sus valoraciones y orientaciones son más racionales, beneficiando de hecho la atmósfera de actuación de él y los deportistas.</a:t>
            </a:r>
            <a:endParaRPr lang="es-ES" dirty="0">
              <a:latin typeface="Arial" panose="020B0604020202020204" pitchFamily="34" charset="0"/>
              <a:cs typeface="Arial" panose="020B0604020202020204" pitchFamily="34" charset="0"/>
            </a:endParaRPr>
          </a:p>
        </p:txBody>
      </p:sp>
      <p:sp>
        <p:nvSpPr>
          <p:cNvPr id="11" name="Flecha: a la derecha 10">
            <a:extLst>
              <a:ext uri="{FF2B5EF4-FFF2-40B4-BE49-F238E27FC236}">
                <a16:creationId xmlns:a16="http://schemas.microsoft.com/office/drawing/2014/main" id="{6A047197-B405-FB38-E195-FF27DD2F34C8}"/>
              </a:ext>
            </a:extLst>
          </p:cNvPr>
          <p:cNvSpPr/>
          <p:nvPr/>
        </p:nvSpPr>
        <p:spPr>
          <a:xfrm>
            <a:off x="6947452" y="2753139"/>
            <a:ext cx="864705" cy="675861"/>
          </a:xfrm>
          <a:prstGeom prst="rightArrow">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3" name="Flecha: a la derecha 12">
            <a:extLst>
              <a:ext uri="{FF2B5EF4-FFF2-40B4-BE49-F238E27FC236}">
                <a16:creationId xmlns:a16="http://schemas.microsoft.com/office/drawing/2014/main" id="{874FF3E7-1BD1-8B0A-CEF6-31531F53AFD4}"/>
              </a:ext>
            </a:extLst>
          </p:cNvPr>
          <p:cNvSpPr/>
          <p:nvPr/>
        </p:nvSpPr>
        <p:spPr>
          <a:xfrm flipV="1">
            <a:off x="6848061" y="5204127"/>
            <a:ext cx="964096" cy="675861"/>
          </a:xfrm>
          <a:prstGeom prst="rightArrow">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15495934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pic>
        <p:nvPicPr>
          <p:cNvPr id="36866" name="Picture 13" descr="FIRST_IN"/>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35000" y="1285875"/>
            <a:ext cx="4445000" cy="348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62" name="Text Box 14"/>
          <p:cNvSpPr txBox="1">
            <a:spLocks noChangeArrowheads="1"/>
          </p:cNvSpPr>
          <p:nvPr/>
        </p:nvSpPr>
        <p:spPr bwMode="auto">
          <a:xfrm>
            <a:off x="1192696" y="5100649"/>
            <a:ext cx="9581322" cy="1569660"/>
          </a:xfrm>
          <a:prstGeom prst="rect">
            <a:avLst/>
          </a:prstGeom>
          <a:solidFill>
            <a:schemeClr val="accent4">
              <a:lumMod val="60000"/>
              <a:lumOff val="40000"/>
            </a:schemeClr>
          </a:solidFill>
          <a:ln w="9525">
            <a:noFill/>
            <a:miter lim="800000"/>
            <a:headEnd/>
            <a:tailEnd/>
          </a:ln>
          <a:effectLst/>
        </p:spPr>
        <p:txBody>
          <a:bodyPr wrap="square">
            <a:spAutoFit/>
          </a:body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es-ES_tradnl" sz="2400" b="1" i="0" u="none" strike="noStrike" kern="1200" cap="none" spc="0" normalizeH="0" baseline="0" noProof="0" dirty="0">
                <a:ln>
                  <a:noFill/>
                </a:ln>
                <a:solidFill>
                  <a:prstClr val="black"/>
                </a:solidFill>
                <a:effectLst/>
                <a:uLnTx/>
                <a:uFillTx/>
                <a:latin typeface="Arial" charset="0"/>
                <a:ea typeface="+mn-ea"/>
                <a:cs typeface="+mn-cs"/>
              </a:rPr>
              <a:t>Utilización de términos, valoraciones, juicios evaluadores, autoritarios, acusadores-interrogatorios,  que califican, amonestan, trivializan y dan soluciones o consejos sentenciando</a:t>
            </a:r>
            <a:endParaRPr kumimoji="0" lang="es-ES" sz="2400" b="1" i="0" u="none" strike="noStrike" kern="1200" cap="none" spc="0" normalizeH="0" baseline="0" noProof="0" dirty="0">
              <a:ln>
                <a:noFill/>
              </a:ln>
              <a:solidFill>
                <a:prstClr val="black"/>
              </a:solidFill>
              <a:effectLst/>
              <a:uLnTx/>
              <a:uFillTx/>
              <a:latin typeface="Arial" charset="0"/>
              <a:ea typeface="+mn-ea"/>
              <a:cs typeface="+mn-cs"/>
            </a:endParaRPr>
          </a:p>
        </p:txBody>
      </p:sp>
      <p:sp>
        <p:nvSpPr>
          <p:cNvPr id="36868" name="AutoShape 15"/>
          <p:cNvSpPr>
            <a:spLocks noChangeArrowheads="1"/>
          </p:cNvSpPr>
          <p:nvPr/>
        </p:nvSpPr>
        <p:spPr bwMode="auto">
          <a:xfrm>
            <a:off x="4980609" y="943065"/>
            <a:ext cx="3860800" cy="1200150"/>
          </a:xfrm>
          <a:prstGeom prst="wedgeRoundRectCallout">
            <a:avLst>
              <a:gd name="adj1" fmla="val -73190"/>
              <a:gd name="adj2" fmla="val 46727"/>
              <a:gd name="adj3" fmla="val 16667"/>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_tradnl" altLang="es-ES" sz="2400" b="1"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¿¡Tu eres bobo!? Cuantas veces te voy a decir lo mismo!</a:t>
            </a:r>
            <a:endParaRPr kumimoji="0" lang="es-ES" altLang="es-ES" sz="2400" b="1"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ES" altLang="es-E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36869" name="WordArt 16"/>
          <p:cNvSpPr>
            <a:spLocks noChangeArrowheads="1" noChangeShapeType="1" noTextEdit="1"/>
          </p:cNvSpPr>
          <p:nvPr/>
        </p:nvSpPr>
        <p:spPr bwMode="auto">
          <a:xfrm>
            <a:off x="6400800" y="3028950"/>
            <a:ext cx="3352800" cy="342900"/>
          </a:xfrm>
          <a:prstGeom prst="rect">
            <a:avLst/>
          </a:prstGeom>
        </p:spPr>
        <p:txBody>
          <a:bodyPr wrap="none" fromWordArt="1">
            <a:prstTxWarp prst="textPlain">
              <a:avLst>
                <a:gd name="adj" fmla="val 50000"/>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 sz="2000" b="0" i="1" u="none" strike="noStrike" kern="10" cap="none" spc="0" normalizeH="0" baseline="0" noProof="0">
                <a:ln w="9525">
                  <a:solidFill>
                    <a:srgbClr val="000000"/>
                  </a:solidFill>
                  <a:round/>
                  <a:headEnd/>
                  <a:tailEnd/>
                </a:ln>
                <a:solidFill>
                  <a:srgbClr val="FF0000"/>
                </a:solidFill>
                <a:effectLst/>
                <a:uLnTx/>
                <a:uFillTx/>
                <a:latin typeface="Arial Black" panose="020B0A04020102020204" pitchFamily="34" charset="0"/>
                <a:ea typeface="+mn-ea"/>
                <a:cs typeface="+mn-cs"/>
              </a:rPr>
              <a:t>"Etiqueteado"</a:t>
            </a:r>
          </a:p>
        </p:txBody>
      </p:sp>
      <p:pic>
        <p:nvPicPr>
          <p:cNvPr id="2" name="Imagen 1">
            <a:extLst>
              <a:ext uri="{FF2B5EF4-FFF2-40B4-BE49-F238E27FC236}">
                <a16:creationId xmlns:a16="http://schemas.microsoft.com/office/drawing/2014/main" id="{7FDE0B60-769B-1B23-BE86-AC2196A2087B}"/>
              </a:ext>
            </a:extLst>
          </p:cNvPr>
          <p:cNvPicPr>
            <a:picLocks noChangeAspect="1"/>
          </p:cNvPicPr>
          <p:nvPr/>
        </p:nvPicPr>
        <p:blipFill>
          <a:blip r:embed="rId3"/>
          <a:stretch>
            <a:fillRect/>
          </a:stretch>
        </p:blipFill>
        <p:spPr>
          <a:xfrm>
            <a:off x="944775" y="187691"/>
            <a:ext cx="10565284" cy="755374"/>
          </a:xfrm>
          <a:prstGeom prst="rect">
            <a:avLst/>
          </a:prstGeom>
        </p:spPr>
      </p:pic>
    </p:spTree>
    <p:extLst>
      <p:ext uri="{BB962C8B-B14F-4D97-AF65-F5344CB8AC3E}">
        <p14:creationId xmlns:p14="http://schemas.microsoft.com/office/powerpoint/2010/main" val="27863452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Subtítulo"/>
          <p:cNvSpPr>
            <a:spLocks noGrp="1"/>
          </p:cNvSpPr>
          <p:nvPr>
            <p:ph type="subTitle" idx="1"/>
          </p:nvPr>
        </p:nvSpPr>
        <p:spPr>
          <a:xfrm>
            <a:off x="223963" y="1360787"/>
            <a:ext cx="11685494" cy="5081451"/>
          </a:xfrm>
        </p:spPr>
        <p:txBody>
          <a:bodyPr>
            <a:normAutofit fontScale="92500"/>
          </a:bodyPr>
          <a:lstStyle/>
          <a:p>
            <a:pPr algn="just">
              <a:lnSpc>
                <a:spcPct val="170000"/>
              </a:lnSpc>
            </a:pPr>
            <a:endParaRPr lang="es-ES" sz="3700" dirty="0">
              <a:latin typeface="Arial" pitchFamily="34" charset="0"/>
              <a:cs typeface="Arial" pitchFamily="34" charset="0"/>
            </a:endParaRPr>
          </a:p>
          <a:p>
            <a:pPr algn="just">
              <a:lnSpc>
                <a:spcPct val="170000"/>
              </a:lnSpc>
            </a:pPr>
            <a:r>
              <a:rPr lang="es-ES" sz="3700" dirty="0">
                <a:latin typeface="Arial" pitchFamily="34" charset="0"/>
                <a:cs typeface="Arial" pitchFamily="34" charset="0"/>
              </a:rPr>
              <a:t> </a:t>
            </a:r>
          </a:p>
          <a:p>
            <a:pPr algn="just">
              <a:lnSpc>
                <a:spcPct val="170000"/>
              </a:lnSpc>
            </a:pPr>
            <a:r>
              <a:rPr lang="es-ES" sz="3700" dirty="0">
                <a:latin typeface="Arial" pitchFamily="34" charset="0"/>
                <a:cs typeface="Arial" pitchFamily="34" charset="0"/>
              </a:rPr>
              <a:t> </a:t>
            </a:r>
          </a:p>
          <a:p>
            <a:pPr algn="just">
              <a:lnSpc>
                <a:spcPct val="170000"/>
              </a:lnSpc>
            </a:pPr>
            <a:endParaRPr lang="es-ES" sz="3700" dirty="0">
              <a:latin typeface="Arial" pitchFamily="34" charset="0"/>
              <a:cs typeface="Arial" pitchFamily="34" charset="0"/>
            </a:endParaRPr>
          </a:p>
          <a:p>
            <a:pPr algn="just">
              <a:lnSpc>
                <a:spcPct val="170000"/>
              </a:lnSpc>
            </a:pPr>
            <a:r>
              <a:rPr lang="es-ES" sz="3700" dirty="0">
                <a:latin typeface="Arial" pitchFamily="34" charset="0"/>
                <a:cs typeface="Arial" pitchFamily="34" charset="0"/>
              </a:rPr>
              <a:t> </a:t>
            </a:r>
          </a:p>
          <a:p>
            <a:pPr>
              <a:lnSpc>
                <a:spcPct val="170000"/>
              </a:lnSpc>
            </a:pPr>
            <a:endParaRPr lang="es-ES" sz="3700" dirty="0"/>
          </a:p>
        </p:txBody>
      </p:sp>
      <p:graphicFrame>
        <p:nvGraphicFramePr>
          <p:cNvPr id="11" name="10 Diagrama"/>
          <p:cNvGraphicFramePr/>
          <p:nvPr>
            <p:extLst>
              <p:ext uri="{D42A27DB-BD31-4B8C-83A1-F6EECF244321}">
                <p14:modId xmlns:p14="http://schemas.microsoft.com/office/powerpoint/2010/main" val="1260077780"/>
              </p:ext>
            </p:extLst>
          </p:nvPr>
        </p:nvGraphicFramePr>
        <p:xfrm>
          <a:off x="0" y="1079253"/>
          <a:ext cx="12192000" cy="510802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470125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pic>
        <p:nvPicPr>
          <p:cNvPr id="37890" name="Picture 2" descr="BTYQEEN"/>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58018" y="2228851"/>
            <a:ext cx="4017963" cy="320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7891" name="AutoShape 3"/>
          <p:cNvSpPr>
            <a:spLocks noChangeArrowheads="1"/>
          </p:cNvSpPr>
          <p:nvPr/>
        </p:nvSpPr>
        <p:spPr bwMode="auto">
          <a:xfrm>
            <a:off x="4512364" y="1333501"/>
            <a:ext cx="3548271" cy="1416187"/>
          </a:xfrm>
          <a:prstGeom prst="wedgeRoundRectCallout">
            <a:avLst>
              <a:gd name="adj1" fmla="val -63907"/>
              <a:gd name="adj2" fmla="val 27264"/>
              <a:gd name="adj3" fmla="val 16667"/>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_tradnl" altLang="es-ES" sz="2400" b="1"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¡A mi nadie me ayuda!</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_tradnl" altLang="es-ES" sz="2400" b="1"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¡Me van a matar del corazón</a:t>
            </a:r>
            <a:r>
              <a:rPr kumimoji="0" lang="es-ES_tradnl" altLang="es-ES" sz="24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a:t>
            </a:r>
            <a:endParaRPr kumimoji="0" lang="es-ES" altLang="es-ES" sz="24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37892" name="Text Box 4"/>
          <p:cNvSpPr txBox="1">
            <a:spLocks noChangeArrowheads="1"/>
          </p:cNvSpPr>
          <p:nvPr/>
        </p:nvSpPr>
        <p:spPr bwMode="auto">
          <a:xfrm>
            <a:off x="6324600" y="3581401"/>
            <a:ext cx="33528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l" defTabSz="914400" rtl="0" eaLnBrk="1" fontAlgn="auto" latinLnBrk="0" hangingPunct="1">
              <a:lnSpc>
                <a:spcPct val="100000"/>
              </a:lnSpc>
              <a:spcBef>
                <a:spcPct val="50000"/>
              </a:spcBef>
              <a:spcAft>
                <a:spcPts val="0"/>
              </a:spcAft>
              <a:buClrTx/>
              <a:buSzTx/>
              <a:buFontTx/>
              <a:buNone/>
              <a:tabLst/>
              <a:defRPr/>
            </a:pPr>
            <a:endParaRPr kumimoji="0" lang="en-US" altLang="es-ES"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7173" name="Text Box 5"/>
          <p:cNvSpPr txBox="1">
            <a:spLocks noChangeArrowheads="1"/>
          </p:cNvSpPr>
          <p:nvPr/>
        </p:nvSpPr>
        <p:spPr bwMode="auto">
          <a:xfrm>
            <a:off x="6400800" y="3829051"/>
            <a:ext cx="3886200" cy="2111375"/>
          </a:xfrm>
          <a:prstGeom prst="rect">
            <a:avLst/>
          </a:prstGeom>
          <a:solidFill>
            <a:schemeClr val="accent4">
              <a:lumMod val="60000"/>
              <a:lumOff val="40000"/>
            </a:schemeClr>
          </a:solidFill>
          <a:ln w="38100" cmpd="dbl">
            <a:solidFill>
              <a:schemeClr val="tx1"/>
            </a:solidFill>
            <a:miter lim="800000"/>
            <a:headEnd/>
            <a:tailEnd/>
          </a:ln>
          <a:effectLst/>
        </p:spPr>
        <p:txBody>
          <a:bodyPr>
            <a:spAutoFit/>
          </a:body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es-ES_tradnl" sz="2000" b="1" i="0" u="none" strike="noStrike" kern="1200" cap="none" spc="0" normalizeH="0" baseline="0" noProof="0" dirty="0">
                <a:ln>
                  <a:noFill/>
                </a:ln>
                <a:solidFill>
                  <a:prstClr val="black"/>
                </a:solidFill>
                <a:effectLst/>
                <a:uLnTx/>
                <a:uFillTx/>
                <a:latin typeface="Arial" charset="0"/>
                <a:ea typeface="+mn-ea"/>
                <a:cs typeface="+mn-cs"/>
              </a:rPr>
              <a:t>  ¿Y quien  es el destinatario?</a:t>
            </a:r>
          </a:p>
          <a:p>
            <a:pPr marL="0" marR="0" lvl="0" indent="0" algn="l" defTabSz="914400" rtl="0" eaLnBrk="1" fontAlgn="auto" latinLnBrk="0" hangingPunct="1">
              <a:lnSpc>
                <a:spcPct val="100000"/>
              </a:lnSpc>
              <a:spcBef>
                <a:spcPct val="50000"/>
              </a:spcBef>
              <a:spcAft>
                <a:spcPts val="0"/>
              </a:spcAft>
              <a:buClrTx/>
              <a:buSzTx/>
              <a:buFontTx/>
              <a:buNone/>
              <a:tabLst/>
              <a:defRPr/>
            </a:pPr>
            <a:endParaRPr kumimoji="0" lang="es-ES_tradnl" sz="2000" b="1" i="0" u="none" strike="noStrike" kern="1200" cap="none" spc="0" normalizeH="0" baseline="0" noProof="0" dirty="0">
              <a:ln>
                <a:noFill/>
              </a:ln>
              <a:solidFill>
                <a:prstClr val="black"/>
              </a:solidFill>
              <a:effectLst/>
              <a:uLnTx/>
              <a:uFillTx/>
              <a:latin typeface="Arial" charset="0"/>
              <a:ea typeface="+mn-ea"/>
              <a:cs typeface="+mn-cs"/>
            </a:endParaRPr>
          </a:p>
          <a:p>
            <a:pPr marL="0" marR="0" lvl="0" indent="0" algn="l" defTabSz="914400" rtl="0" eaLnBrk="1" fontAlgn="auto" latinLnBrk="0" hangingPunct="1">
              <a:lnSpc>
                <a:spcPct val="100000"/>
              </a:lnSpc>
              <a:spcBef>
                <a:spcPct val="50000"/>
              </a:spcBef>
              <a:spcAft>
                <a:spcPts val="0"/>
              </a:spcAft>
              <a:buClrTx/>
              <a:buSzTx/>
              <a:buFontTx/>
              <a:buNone/>
              <a:tabLst/>
              <a:defRPr/>
            </a:pPr>
            <a:endParaRPr kumimoji="0" lang="es-ES_tradnl" sz="2000" b="1" i="0" u="none" strike="noStrike" kern="1200" cap="none" spc="0" normalizeH="0" baseline="0" noProof="0" dirty="0">
              <a:ln>
                <a:noFill/>
              </a:ln>
              <a:solidFill>
                <a:prstClr val="black"/>
              </a:solidFill>
              <a:effectLst/>
              <a:uLnTx/>
              <a:uFillTx/>
              <a:latin typeface="Arial" charset="0"/>
              <a:ea typeface="+mn-ea"/>
              <a:cs typeface="+mn-cs"/>
            </a:endParaRPr>
          </a:p>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es-ES_tradnl" sz="2000" b="1" i="0" u="none" strike="noStrike" kern="1200" cap="none" spc="0" normalizeH="0" baseline="0" noProof="0" dirty="0">
                <a:ln>
                  <a:noFill/>
                </a:ln>
                <a:solidFill>
                  <a:prstClr val="black"/>
                </a:solidFill>
                <a:effectLst/>
                <a:uLnTx/>
                <a:uFillTx/>
                <a:latin typeface="Arial" charset="0"/>
                <a:ea typeface="+mn-ea"/>
                <a:cs typeface="+mn-cs"/>
              </a:rPr>
              <a:t>Entonces,... ¡Es un Monólogo Autodestructivo!</a:t>
            </a:r>
            <a:endParaRPr kumimoji="0" lang="es-ES" sz="2000" b="1" i="0" u="none" strike="noStrike" kern="1200" cap="none" spc="0" normalizeH="0" baseline="0" noProof="0" dirty="0">
              <a:ln>
                <a:noFill/>
              </a:ln>
              <a:solidFill>
                <a:prstClr val="black"/>
              </a:solidFill>
              <a:effectLst/>
              <a:uLnTx/>
              <a:uFillTx/>
              <a:latin typeface="Arial" charset="0"/>
              <a:ea typeface="+mn-ea"/>
              <a:cs typeface="+mn-cs"/>
            </a:endParaRPr>
          </a:p>
        </p:txBody>
      </p:sp>
      <p:sp>
        <p:nvSpPr>
          <p:cNvPr id="37894" name="WordArt 6"/>
          <p:cNvSpPr>
            <a:spLocks noChangeArrowheads="1" noChangeShapeType="1" noTextEdit="1"/>
          </p:cNvSpPr>
          <p:nvPr/>
        </p:nvSpPr>
        <p:spPr bwMode="auto">
          <a:xfrm>
            <a:off x="5516218" y="3184018"/>
            <a:ext cx="4267200" cy="342900"/>
          </a:xfrm>
          <a:prstGeom prst="rect">
            <a:avLst/>
          </a:prstGeom>
        </p:spPr>
        <p:txBody>
          <a:bodyPr wrap="none" fromWordArt="1">
            <a:prstTxWarp prst="textPlain">
              <a:avLst>
                <a:gd name="adj" fmla="val 50000"/>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 sz="1800" b="0" i="1" u="none" strike="noStrike" kern="10" cap="none" spc="0" normalizeH="0" baseline="0" noProof="0" dirty="0">
                <a:ln w="9525">
                  <a:solidFill>
                    <a:srgbClr val="000000"/>
                  </a:solidFill>
                  <a:round/>
                  <a:headEnd/>
                  <a:tailEnd/>
                </a:ln>
                <a:solidFill>
                  <a:srgbClr val="FF0000"/>
                </a:solidFill>
                <a:effectLst/>
                <a:uLnTx/>
                <a:uFillTx/>
                <a:latin typeface="Arial Black" panose="020B0A04020102020204" pitchFamily="34" charset="0"/>
                <a:ea typeface="+mn-ea"/>
                <a:cs typeface="+mn-cs"/>
              </a:rPr>
              <a:t>Mensaje Indirecto</a:t>
            </a:r>
          </a:p>
        </p:txBody>
      </p:sp>
      <p:sp>
        <p:nvSpPr>
          <p:cNvPr id="7175" name="AutoShape 7"/>
          <p:cNvSpPr>
            <a:spLocks noChangeArrowheads="1"/>
          </p:cNvSpPr>
          <p:nvPr/>
        </p:nvSpPr>
        <p:spPr bwMode="auto">
          <a:xfrm>
            <a:off x="7752521" y="4370229"/>
            <a:ext cx="700157" cy="738484"/>
          </a:xfrm>
          <a:prstGeom prst="downArrow">
            <a:avLst>
              <a:gd name="adj1" fmla="val 50000"/>
              <a:gd name="adj2" fmla="val 25000"/>
            </a:avLst>
          </a:prstGeom>
          <a:solidFill>
            <a:schemeClr val="accent2">
              <a:lumMod val="75000"/>
            </a:schemeClr>
          </a:solidFill>
          <a:ln w="9525">
            <a:noFill/>
            <a:miter lim="800000"/>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C"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pic>
        <p:nvPicPr>
          <p:cNvPr id="2" name="Imagen 1">
            <a:extLst>
              <a:ext uri="{FF2B5EF4-FFF2-40B4-BE49-F238E27FC236}">
                <a16:creationId xmlns:a16="http://schemas.microsoft.com/office/drawing/2014/main" id="{2DADDFC3-1580-CCC4-DA44-81C1E57DCBB7}"/>
              </a:ext>
            </a:extLst>
          </p:cNvPr>
          <p:cNvPicPr>
            <a:picLocks noChangeAspect="1"/>
          </p:cNvPicPr>
          <p:nvPr/>
        </p:nvPicPr>
        <p:blipFill>
          <a:blip r:embed="rId3"/>
          <a:stretch>
            <a:fillRect/>
          </a:stretch>
        </p:blipFill>
        <p:spPr>
          <a:xfrm>
            <a:off x="658018" y="413950"/>
            <a:ext cx="10565284" cy="755970"/>
          </a:xfrm>
          <a:prstGeom prst="rect">
            <a:avLst/>
          </a:prstGeom>
        </p:spPr>
      </p:pic>
    </p:spTree>
    <p:extLst>
      <p:ext uri="{BB962C8B-B14F-4D97-AF65-F5344CB8AC3E}">
        <p14:creationId xmlns:p14="http://schemas.microsoft.com/office/powerpoint/2010/main" val="19599309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pic>
        <p:nvPicPr>
          <p:cNvPr id="38914" name="Picture 3" descr="HUMOR188"/>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3383" y="2832893"/>
            <a:ext cx="4368800" cy="2155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8915" name="AutoShape 4"/>
          <p:cNvSpPr>
            <a:spLocks noChangeArrowheads="1"/>
          </p:cNvSpPr>
          <p:nvPr/>
        </p:nvSpPr>
        <p:spPr bwMode="auto">
          <a:xfrm>
            <a:off x="3635513" y="1216421"/>
            <a:ext cx="5588000" cy="1314450"/>
          </a:xfrm>
          <a:prstGeom prst="wedgeRoundRectCallout">
            <a:avLst>
              <a:gd name="adj1" fmla="val -41741"/>
              <a:gd name="adj2" fmla="val 78079"/>
              <a:gd name="adj3" fmla="val 16667"/>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_tradnl" altLang="es-ES" sz="2000" b="1"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¡Hasta las cuantas,... </a:t>
            </a:r>
            <a:r>
              <a:rPr kumimoji="0" lang="es-ES_tradnl" altLang="es-ES" sz="2000" b="1" i="1" u="none" strike="noStrike" kern="1200" cap="none" spc="0" normalizeH="0" baseline="0" noProof="0" dirty="0">
                <a:ln>
                  <a:noFill/>
                </a:ln>
                <a:solidFill>
                  <a:srgbClr val="FF0066"/>
                </a:solidFill>
                <a:effectLst/>
                <a:uLnTx/>
                <a:uFillTx/>
                <a:latin typeface="Arial" panose="020B0604020202020204" pitchFamily="34" charset="0"/>
                <a:ea typeface="+mn-ea"/>
                <a:cs typeface="+mn-cs"/>
              </a:rPr>
              <a:t>SIEMPRE </a:t>
            </a:r>
            <a:r>
              <a:rPr kumimoji="0" lang="es-ES_tradnl" altLang="es-ES" sz="2000" b="1"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crees que te las sabes todas y</a:t>
            </a:r>
            <a:r>
              <a:rPr kumimoji="0" lang="es-ES_tradnl" altLang="es-ES" sz="2000" b="1" i="1" u="none" strike="noStrike" kern="1200" cap="none" spc="0" normalizeH="0" baseline="0" noProof="0" dirty="0">
                <a:ln>
                  <a:noFill/>
                </a:ln>
                <a:solidFill>
                  <a:srgbClr val="FF0066"/>
                </a:solidFill>
                <a:effectLst/>
                <a:uLnTx/>
                <a:uFillTx/>
                <a:latin typeface="Arial" panose="020B0604020202020204" pitchFamily="34" charset="0"/>
                <a:ea typeface="+mn-ea"/>
                <a:cs typeface="+mn-cs"/>
              </a:rPr>
              <a:t> NUNCA </a:t>
            </a:r>
            <a:r>
              <a:rPr kumimoji="0" lang="es-ES_tradnl" altLang="es-ES" sz="2000" b="1"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haces nada bien,... Yo si me las se</a:t>
            </a:r>
            <a:r>
              <a:rPr kumimoji="0" lang="es-ES_tradnl" altLang="es-ES" sz="2000" b="1" i="1" u="none" strike="noStrike" kern="1200" cap="none" spc="0" normalizeH="0" baseline="0" noProof="0" dirty="0">
                <a:ln>
                  <a:noFill/>
                </a:ln>
                <a:solidFill>
                  <a:srgbClr val="FF0066"/>
                </a:solidFill>
                <a:effectLst/>
                <a:uLnTx/>
                <a:uFillTx/>
                <a:latin typeface="Arial" panose="020B0604020202020204" pitchFamily="34" charset="0"/>
                <a:ea typeface="+mn-ea"/>
                <a:cs typeface="+mn-cs"/>
              </a:rPr>
              <a:t> TODAS </a:t>
            </a:r>
            <a:r>
              <a:rPr kumimoji="0" lang="es-ES_tradnl" altLang="es-ES" sz="2000" b="1"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y no hago</a:t>
            </a:r>
            <a:r>
              <a:rPr kumimoji="0" lang="es-ES_tradnl" altLang="es-ES" sz="2000" b="1" i="1" u="none" strike="noStrike" kern="1200" cap="none" spc="0" normalizeH="0" baseline="0" noProof="0" dirty="0">
                <a:ln>
                  <a:noFill/>
                </a:ln>
                <a:solidFill>
                  <a:srgbClr val="FF0066"/>
                </a:solidFill>
                <a:effectLst/>
                <a:uLnTx/>
                <a:uFillTx/>
                <a:latin typeface="Arial" panose="020B0604020202020204" pitchFamily="34" charset="0"/>
                <a:ea typeface="+mn-ea"/>
                <a:cs typeface="+mn-cs"/>
              </a:rPr>
              <a:t> NADA </a:t>
            </a:r>
            <a:r>
              <a:rPr kumimoji="0" lang="es-ES_tradnl" altLang="es-ES" sz="2000" b="1"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mal!</a:t>
            </a:r>
            <a:endParaRPr kumimoji="0" lang="es-ES" altLang="es-ES" sz="2000" b="1"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8197" name="Text Box 5"/>
          <p:cNvSpPr txBox="1">
            <a:spLocks noChangeArrowheads="1"/>
          </p:cNvSpPr>
          <p:nvPr/>
        </p:nvSpPr>
        <p:spPr bwMode="auto">
          <a:xfrm>
            <a:off x="1113182" y="5592762"/>
            <a:ext cx="9014792" cy="830997"/>
          </a:xfrm>
          <a:prstGeom prst="rect">
            <a:avLst/>
          </a:prstGeom>
          <a:solidFill>
            <a:schemeClr val="accent4"/>
          </a:solidFill>
          <a:ln w="9525">
            <a:noFill/>
            <a:miter lim="800000"/>
            <a:headEnd/>
            <a:tailEnd/>
          </a:ln>
          <a:effectLst/>
        </p:spPr>
        <p:txBody>
          <a:bodyPr wrap="square">
            <a:spAutoFit/>
          </a:bodyPr>
          <a:lstStyle/>
          <a:p>
            <a:pPr marL="0" marR="0" lvl="0" indent="0" algn="just" defTabSz="914400" rtl="0" eaLnBrk="1" fontAlgn="auto" latinLnBrk="0" hangingPunct="1">
              <a:lnSpc>
                <a:spcPct val="100000"/>
              </a:lnSpc>
              <a:spcBef>
                <a:spcPct val="50000"/>
              </a:spcBef>
              <a:spcAft>
                <a:spcPts val="0"/>
              </a:spcAft>
              <a:buClrTx/>
              <a:buSzTx/>
              <a:buFontTx/>
              <a:buNone/>
              <a:tabLst/>
              <a:defRPr/>
            </a:pPr>
            <a:r>
              <a:rPr kumimoji="0" lang="es-ES_tradnl" sz="2400" b="1" i="0" u="none" strike="noStrike" kern="1200" cap="none" spc="0" normalizeH="0" baseline="0" noProof="0" dirty="0">
                <a:ln>
                  <a:noFill/>
                </a:ln>
                <a:solidFill>
                  <a:prstClr val="black"/>
                </a:solidFill>
                <a:effectLst/>
                <a:uLnTx/>
                <a:uFillTx/>
                <a:latin typeface="Arial" charset="0"/>
                <a:ea typeface="+mn-ea"/>
                <a:cs typeface="+mn-cs"/>
              </a:rPr>
              <a:t>Expresiones totalizadoras, “lapidarias”, acompañadas regularmente de</a:t>
            </a:r>
            <a:r>
              <a:rPr lang="es-ES_tradnl" sz="2400" b="1" dirty="0">
                <a:solidFill>
                  <a:prstClr val="black"/>
                </a:solidFill>
                <a:latin typeface="Arial" charset="0"/>
              </a:rPr>
              <a:t> e</a:t>
            </a:r>
            <a:r>
              <a:rPr kumimoji="0" lang="es-ES_tradnl" sz="2400" b="1" i="0" strike="noStrike" kern="1200" cap="none" spc="0" normalizeH="0" baseline="0" noProof="0" dirty="0" err="1">
                <a:ln>
                  <a:noFill/>
                </a:ln>
                <a:solidFill>
                  <a:prstClr val="black"/>
                </a:solidFill>
                <a:effectLst/>
                <a:uLnTx/>
                <a:uFillTx/>
                <a:latin typeface="Arial" charset="0"/>
                <a:ea typeface="+mn-ea"/>
                <a:cs typeface="+mn-cs"/>
              </a:rPr>
              <a:t>xpresiones</a:t>
            </a:r>
            <a:r>
              <a:rPr kumimoji="0" lang="es-ES_tradnl" sz="2400" b="1" i="0" strike="noStrike" kern="1200" cap="none" spc="0" normalizeH="0" baseline="0" noProof="0" dirty="0">
                <a:ln>
                  <a:noFill/>
                </a:ln>
                <a:solidFill>
                  <a:prstClr val="black"/>
                </a:solidFill>
                <a:effectLst/>
                <a:uLnTx/>
                <a:uFillTx/>
                <a:latin typeface="Arial" charset="0"/>
                <a:ea typeface="+mn-ea"/>
                <a:cs typeface="+mn-cs"/>
              </a:rPr>
              <a:t> emocionales inadecuadas</a:t>
            </a:r>
            <a:endParaRPr kumimoji="0" lang="es-ES" sz="2400" b="1" i="0" strike="noStrike" kern="1200" cap="none" spc="0" normalizeH="0" baseline="0" noProof="0" dirty="0">
              <a:ln>
                <a:noFill/>
              </a:ln>
              <a:solidFill>
                <a:prstClr val="black"/>
              </a:solidFill>
              <a:effectLst/>
              <a:uLnTx/>
              <a:uFillTx/>
              <a:latin typeface="Arial" charset="0"/>
              <a:ea typeface="+mn-ea"/>
              <a:cs typeface="+mn-cs"/>
            </a:endParaRPr>
          </a:p>
        </p:txBody>
      </p:sp>
      <p:sp>
        <p:nvSpPr>
          <p:cNvPr id="38917" name="WordArt 6"/>
          <p:cNvSpPr>
            <a:spLocks noChangeArrowheads="1" noChangeShapeType="1" noTextEdit="1"/>
          </p:cNvSpPr>
          <p:nvPr/>
        </p:nvSpPr>
        <p:spPr bwMode="auto">
          <a:xfrm>
            <a:off x="4916004" y="4000500"/>
            <a:ext cx="4635500" cy="400050"/>
          </a:xfrm>
          <a:prstGeom prst="rect">
            <a:avLst/>
          </a:prstGeom>
        </p:spPr>
        <p:txBody>
          <a:bodyPr wrap="none" fromWordArt="1">
            <a:prstTxWarp prst="textPlain">
              <a:avLst>
                <a:gd name="adj" fmla="val 50000"/>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 sz="2000" b="0" i="1" u="none" strike="noStrike" kern="10" cap="none" spc="0" normalizeH="0" baseline="0" noProof="0" dirty="0">
                <a:ln w="9525">
                  <a:solidFill>
                    <a:srgbClr val="000000"/>
                  </a:solidFill>
                  <a:round/>
                  <a:headEnd/>
                  <a:tailEnd/>
                </a:ln>
                <a:solidFill>
                  <a:srgbClr val="FF0066"/>
                </a:solidFill>
                <a:effectLst/>
                <a:uLnTx/>
                <a:uFillTx/>
                <a:latin typeface="Arial Black" panose="020B0A04020102020204" pitchFamily="34" charset="0"/>
                <a:ea typeface="+mn-ea"/>
                <a:cs typeface="+mn-cs"/>
              </a:rPr>
              <a:t>"Sobregeneralizaciones"</a:t>
            </a:r>
          </a:p>
        </p:txBody>
      </p:sp>
      <p:pic>
        <p:nvPicPr>
          <p:cNvPr id="2" name="Imagen 1">
            <a:extLst>
              <a:ext uri="{FF2B5EF4-FFF2-40B4-BE49-F238E27FC236}">
                <a16:creationId xmlns:a16="http://schemas.microsoft.com/office/drawing/2014/main" id="{F3E92A1D-853D-45F3-9F30-9B0CF77D238A}"/>
              </a:ext>
            </a:extLst>
          </p:cNvPr>
          <p:cNvPicPr>
            <a:picLocks noChangeAspect="1"/>
          </p:cNvPicPr>
          <p:nvPr/>
        </p:nvPicPr>
        <p:blipFill>
          <a:blip r:embed="rId3"/>
          <a:stretch>
            <a:fillRect/>
          </a:stretch>
        </p:blipFill>
        <p:spPr>
          <a:xfrm>
            <a:off x="658018" y="413950"/>
            <a:ext cx="10565284" cy="755970"/>
          </a:xfrm>
          <a:prstGeom prst="rect">
            <a:avLst/>
          </a:prstGeom>
        </p:spPr>
      </p:pic>
    </p:spTree>
    <p:extLst>
      <p:ext uri="{BB962C8B-B14F-4D97-AF65-F5344CB8AC3E}">
        <p14:creationId xmlns:p14="http://schemas.microsoft.com/office/powerpoint/2010/main" val="124216824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pic>
        <p:nvPicPr>
          <p:cNvPr id="39938" name="Picture 3" descr="MAD15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8131" y="1590676"/>
            <a:ext cx="3487738" cy="243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9939" name="AutoShape 4"/>
          <p:cNvSpPr>
            <a:spLocks noChangeArrowheads="1"/>
          </p:cNvSpPr>
          <p:nvPr/>
        </p:nvSpPr>
        <p:spPr bwMode="auto">
          <a:xfrm>
            <a:off x="2123661" y="390525"/>
            <a:ext cx="4165600" cy="1057276"/>
          </a:xfrm>
          <a:prstGeom prst="wedgeRoundRectCallout">
            <a:avLst>
              <a:gd name="adj1" fmla="val -41364"/>
              <a:gd name="adj2" fmla="val 82139"/>
              <a:gd name="adj3" fmla="val 16667"/>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_tradnl" altLang="es-ES" sz="20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a:t>
            </a:r>
            <a:r>
              <a:rPr kumimoji="0" lang="es-ES_tradnl" altLang="es-ES" sz="2000" b="1"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No se te ocurra decirme nada,... Yo se por donde tú vienes!</a:t>
            </a:r>
            <a:endParaRPr kumimoji="0" lang="es-ES" altLang="es-ES" sz="2000" b="1"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pic>
        <p:nvPicPr>
          <p:cNvPr id="39940" name="Picture 5" descr="YELL23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17835" y="2019301"/>
            <a:ext cx="2413000" cy="3581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9941" name="AutoShape 7"/>
          <p:cNvSpPr>
            <a:spLocks noChangeArrowheads="1"/>
          </p:cNvSpPr>
          <p:nvPr/>
        </p:nvSpPr>
        <p:spPr bwMode="auto">
          <a:xfrm>
            <a:off x="6854687" y="1075141"/>
            <a:ext cx="3962400" cy="857250"/>
          </a:xfrm>
          <a:prstGeom prst="wedgeRoundRectCallout">
            <a:avLst>
              <a:gd name="adj1" fmla="val -1708"/>
              <a:gd name="adj2" fmla="val 78472"/>
              <a:gd name="adj3" fmla="val 16667"/>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_tradnl" altLang="es-ES" sz="2000" b="1"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¡Qué vas a saber,... Yo si se bien lo que tú quieres decir</a:t>
            </a:r>
            <a:endParaRPr kumimoji="0" lang="es-ES" altLang="es-ES" sz="2000" b="1"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39942" name="WordArt 8"/>
          <p:cNvSpPr>
            <a:spLocks noChangeArrowheads="1" noChangeShapeType="1" noTextEdit="1"/>
          </p:cNvSpPr>
          <p:nvPr/>
        </p:nvSpPr>
        <p:spPr bwMode="auto">
          <a:xfrm>
            <a:off x="4611757" y="2565781"/>
            <a:ext cx="2872408" cy="341715"/>
          </a:xfrm>
          <a:prstGeom prst="rect">
            <a:avLst/>
          </a:prstGeom>
        </p:spPr>
        <p:txBody>
          <a:bodyPr wrap="none" fromWordArt="1">
            <a:prstTxWarp prst="textPlain">
              <a:avLst>
                <a:gd name="adj" fmla="val 50000"/>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 sz="2000" b="0" i="1" u="none" strike="noStrike" kern="10" cap="none" spc="0" normalizeH="0" baseline="0" noProof="0" dirty="0">
                <a:ln w="9525">
                  <a:solidFill>
                    <a:srgbClr val="000000"/>
                  </a:solidFill>
                  <a:round/>
                  <a:headEnd/>
                  <a:tailEnd/>
                </a:ln>
                <a:solidFill>
                  <a:srgbClr val="FF0000"/>
                </a:solidFill>
                <a:effectLst/>
                <a:uLnTx/>
                <a:uFillTx/>
                <a:latin typeface="Arial Black" panose="020B0A04020102020204" pitchFamily="34" charset="0"/>
                <a:ea typeface="+mn-ea"/>
                <a:cs typeface="+mn-cs"/>
              </a:rPr>
              <a:t>Al escuchar...</a:t>
            </a:r>
          </a:p>
        </p:txBody>
      </p:sp>
      <p:sp>
        <p:nvSpPr>
          <p:cNvPr id="39943" name="Text Box 9"/>
          <p:cNvSpPr txBox="1">
            <a:spLocks noChangeArrowheads="1"/>
          </p:cNvSpPr>
          <p:nvPr/>
        </p:nvSpPr>
        <p:spPr bwMode="auto">
          <a:xfrm>
            <a:off x="3238552" y="3050372"/>
            <a:ext cx="5384800" cy="22467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es-ES_tradnl" altLang="es-ES" sz="2800" b="1"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Pensar en cuestiones ajenas...</a:t>
            </a:r>
          </a:p>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es-ES_tradnl" altLang="es-ES" sz="2800" b="1"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Pensar en las posibles respuestas...</a:t>
            </a:r>
          </a:p>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es-ES_tradnl" altLang="es-ES" sz="2800" b="1"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Tener un “diálogo de sordos...</a:t>
            </a:r>
            <a:endParaRPr kumimoji="0" lang="es-ES" altLang="es-ES" sz="2800" b="1"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5130" name="AutoShape 10"/>
          <p:cNvSpPr>
            <a:spLocks noChangeArrowheads="1"/>
          </p:cNvSpPr>
          <p:nvPr/>
        </p:nvSpPr>
        <p:spPr bwMode="auto">
          <a:xfrm>
            <a:off x="5327374" y="5297141"/>
            <a:ext cx="603578" cy="527190"/>
          </a:xfrm>
          <a:prstGeom prst="downArrow">
            <a:avLst>
              <a:gd name="adj1" fmla="val 50000"/>
              <a:gd name="adj2" fmla="val 25000"/>
            </a:avLst>
          </a:prstGeom>
          <a:solidFill>
            <a:schemeClr val="accent2">
              <a:lumMod val="75000"/>
            </a:schemeClr>
          </a:solidFill>
          <a:ln w="9525">
            <a:solidFill>
              <a:schemeClr val="tx1"/>
            </a:solidFill>
            <a:miter lim="800000"/>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C"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131" name="Text Box 11"/>
          <p:cNvSpPr txBox="1">
            <a:spLocks noChangeArrowheads="1"/>
          </p:cNvSpPr>
          <p:nvPr/>
        </p:nvSpPr>
        <p:spPr bwMode="auto">
          <a:xfrm>
            <a:off x="3205922" y="5914199"/>
            <a:ext cx="5222462" cy="461665"/>
          </a:xfrm>
          <a:prstGeom prst="rect">
            <a:avLst/>
          </a:prstGeom>
          <a:solidFill>
            <a:schemeClr val="accent4">
              <a:lumMod val="60000"/>
              <a:lumOff val="40000"/>
            </a:schemeClr>
          </a:solidFill>
          <a:ln w="38100" cmpd="dbl">
            <a:solidFill>
              <a:schemeClr val="tx1"/>
            </a:solidFill>
            <a:miter lim="800000"/>
            <a:headEnd/>
            <a:tailEnd/>
          </a:ln>
          <a:effectLst>
            <a:outerShdw dist="107763" dir="2700000" algn="ctr" rotWithShape="0">
              <a:schemeClr val="bg2"/>
            </a:outerShdw>
          </a:effectLst>
        </p:spPr>
        <p:txBody>
          <a:bodyPr wrap="square">
            <a:spAutoFit/>
          </a:body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es-ES_tradnl" sz="2400" b="1" i="0" u="none" strike="noStrike" kern="1200" cap="none" spc="0" normalizeH="0" baseline="0" noProof="0" dirty="0">
                <a:ln>
                  <a:noFill/>
                </a:ln>
                <a:solidFill>
                  <a:prstClr val="black"/>
                </a:solidFill>
                <a:effectLst/>
                <a:uLnTx/>
                <a:uFillTx/>
                <a:latin typeface="Arial" charset="0"/>
                <a:ea typeface="+mn-ea"/>
                <a:cs typeface="+mn-cs"/>
              </a:rPr>
              <a:t>Impide la atención y comprensión</a:t>
            </a:r>
            <a:endParaRPr kumimoji="0" lang="es-ES" sz="2400" b="1" i="0" u="none" strike="noStrike" kern="1200" cap="none" spc="0" normalizeH="0" baseline="0" noProof="0" dirty="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8674238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pic>
        <p:nvPicPr>
          <p:cNvPr id="41986" name="Picture 2" descr="YELLI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45294" y="706989"/>
            <a:ext cx="4430713" cy="297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987" name="AutoShape 3"/>
          <p:cNvSpPr>
            <a:spLocks noChangeArrowheads="1"/>
          </p:cNvSpPr>
          <p:nvPr/>
        </p:nvSpPr>
        <p:spPr bwMode="auto">
          <a:xfrm>
            <a:off x="3099905" y="293202"/>
            <a:ext cx="4572000" cy="1371600"/>
          </a:xfrm>
          <a:prstGeom prst="wedgeRoundRectCallout">
            <a:avLst>
              <a:gd name="adj1" fmla="val -41528"/>
              <a:gd name="adj2" fmla="val 61634"/>
              <a:gd name="adj3" fmla="val 16667"/>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_tradnl" altLang="es-ES" sz="2400" b="1"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¡Confía en mi y dime todo lo que tú pienses,... Yo no me voy a poner bravo!</a:t>
            </a:r>
            <a:endParaRPr kumimoji="0" lang="es-ES" altLang="es-ES" sz="2400" b="1"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41988" name="WordArt 4"/>
          <p:cNvSpPr>
            <a:spLocks noChangeArrowheads="1" noChangeShapeType="1" noTextEdit="1"/>
          </p:cNvSpPr>
          <p:nvPr/>
        </p:nvSpPr>
        <p:spPr bwMode="auto">
          <a:xfrm>
            <a:off x="4195212" y="3678789"/>
            <a:ext cx="3689350" cy="307975"/>
          </a:xfrm>
          <a:prstGeom prst="rect">
            <a:avLst/>
          </a:prstGeom>
        </p:spPr>
        <p:txBody>
          <a:bodyPr wrap="none" fromWordArt="1">
            <a:prstTxWarp prst="textPlain">
              <a:avLst>
                <a:gd name="adj" fmla="val 50000"/>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 sz="2000" b="1" i="1" u="none" strike="noStrike" kern="10" cap="none" spc="0" normalizeH="0" baseline="0" noProof="0" dirty="0">
                <a:ln w="9525">
                  <a:solidFill>
                    <a:srgbClr val="000000"/>
                  </a:solidFill>
                  <a:round/>
                  <a:headEnd/>
                  <a:tailEnd/>
                </a:ln>
                <a:solidFill>
                  <a:srgbClr val="FF0000"/>
                </a:solidFill>
                <a:effectLst/>
                <a:uLnTx/>
                <a:uFillTx/>
                <a:latin typeface="Arial Black" panose="020B0A04020102020204" pitchFamily="34" charset="0"/>
                <a:ea typeface="+mn-ea"/>
                <a:cs typeface="+mn-cs"/>
              </a:rPr>
              <a:t>Doble Mensaje</a:t>
            </a:r>
          </a:p>
        </p:txBody>
      </p:sp>
      <p:pic>
        <p:nvPicPr>
          <p:cNvPr id="41989" name="Picture 5" descr="HUMOR18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31553" y="1098708"/>
            <a:ext cx="2846387" cy="251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0" name="Text Box 6"/>
          <p:cNvSpPr txBox="1">
            <a:spLocks noChangeArrowheads="1"/>
          </p:cNvSpPr>
          <p:nvPr/>
        </p:nvSpPr>
        <p:spPr bwMode="auto">
          <a:xfrm>
            <a:off x="1023730" y="4400551"/>
            <a:ext cx="7871792" cy="2246769"/>
          </a:xfrm>
          <a:prstGeom prst="rect">
            <a:avLst/>
          </a:prstGeom>
          <a:solidFill>
            <a:schemeClr val="accent4">
              <a:lumMod val="40000"/>
              <a:lumOff val="60000"/>
            </a:schemeClr>
          </a:solidFill>
          <a:ln w="38100" cmpd="dbl">
            <a:solidFill>
              <a:schemeClr val="tx1"/>
            </a:solidFill>
            <a:miter lim="800000"/>
            <a:headEnd/>
            <a:tailEnd/>
          </a:ln>
          <a:effectLst/>
        </p:spPr>
        <p:txBody>
          <a:bodyPr wrap="square">
            <a:spAutoFit/>
          </a:body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s-ES_tradnl" sz="2000" b="1" i="0" u="none" strike="noStrike" kern="1200" cap="none" spc="0" normalizeH="0" baseline="0" noProof="0" dirty="0">
                <a:ln>
                  <a:noFill/>
                </a:ln>
                <a:solidFill>
                  <a:prstClr val="black"/>
                </a:solidFill>
                <a:effectLst/>
                <a:uLnTx/>
                <a:uFillTx/>
                <a:latin typeface="Arial" charset="0"/>
                <a:ea typeface="+mn-ea"/>
                <a:cs typeface="+mn-cs"/>
              </a:rPr>
              <a:t>Contradicciones entre:</a:t>
            </a:r>
          </a:p>
          <a:p>
            <a:pPr marL="0" marR="0" lvl="0" indent="0" algn="just" defTabSz="914400" rtl="0" eaLnBrk="1" fontAlgn="auto" latinLnBrk="0" hangingPunct="1">
              <a:lnSpc>
                <a:spcPct val="100000"/>
              </a:lnSpc>
              <a:spcBef>
                <a:spcPct val="50000"/>
              </a:spcBef>
              <a:spcAft>
                <a:spcPts val="0"/>
              </a:spcAft>
              <a:buClrTx/>
              <a:buSzTx/>
              <a:buFontTx/>
              <a:buChar char="•"/>
              <a:tabLst/>
              <a:defRPr/>
            </a:pPr>
            <a:r>
              <a:rPr kumimoji="0" lang="es-ES_tradnl" sz="2000" b="1" i="0" u="none" strike="noStrike" kern="1200" cap="none" spc="0" normalizeH="0" baseline="0" noProof="0" dirty="0">
                <a:ln>
                  <a:noFill/>
                </a:ln>
                <a:solidFill>
                  <a:prstClr val="black"/>
                </a:solidFill>
                <a:effectLst/>
                <a:uLnTx/>
                <a:uFillTx/>
                <a:latin typeface="Arial" charset="0"/>
                <a:ea typeface="+mn-ea"/>
                <a:cs typeface="+mn-cs"/>
              </a:rPr>
              <a:t>Comunicación verbal y no verbal...</a:t>
            </a:r>
          </a:p>
          <a:p>
            <a:pPr marL="0" marR="0" lvl="0" indent="0" algn="just" defTabSz="914400" rtl="0" eaLnBrk="1" fontAlgn="auto" latinLnBrk="0" hangingPunct="1">
              <a:lnSpc>
                <a:spcPct val="100000"/>
              </a:lnSpc>
              <a:spcBef>
                <a:spcPct val="50000"/>
              </a:spcBef>
              <a:spcAft>
                <a:spcPts val="0"/>
              </a:spcAft>
              <a:buClrTx/>
              <a:buSzTx/>
              <a:buFontTx/>
              <a:buChar char="•"/>
              <a:tabLst/>
              <a:defRPr/>
            </a:pPr>
            <a:r>
              <a:rPr kumimoji="0" lang="es-ES_tradnl" sz="2000" b="1" i="0" u="none" strike="noStrike" kern="1200" cap="none" spc="0" normalizeH="0" baseline="0" noProof="0" dirty="0">
                <a:ln>
                  <a:noFill/>
                </a:ln>
                <a:solidFill>
                  <a:prstClr val="black"/>
                </a:solidFill>
                <a:effectLst/>
                <a:uLnTx/>
                <a:uFillTx/>
                <a:latin typeface="Arial" charset="0"/>
                <a:ea typeface="+mn-ea"/>
                <a:cs typeface="+mn-cs"/>
              </a:rPr>
              <a:t>Contenido y afecto...</a:t>
            </a:r>
          </a:p>
          <a:p>
            <a:pPr marL="0" marR="0" lvl="0" indent="0" algn="just" defTabSz="914400" rtl="0" eaLnBrk="1" fontAlgn="auto" latinLnBrk="0" hangingPunct="1">
              <a:lnSpc>
                <a:spcPct val="100000"/>
              </a:lnSpc>
              <a:spcBef>
                <a:spcPct val="50000"/>
              </a:spcBef>
              <a:spcAft>
                <a:spcPts val="0"/>
              </a:spcAft>
              <a:buClrTx/>
              <a:buSzTx/>
              <a:buFontTx/>
              <a:buChar char="•"/>
              <a:tabLst/>
              <a:defRPr/>
            </a:pPr>
            <a:r>
              <a:rPr kumimoji="0" lang="es-ES_tradnl" sz="2000" b="1" i="0" u="none" strike="noStrike" kern="1200" cap="none" spc="0" normalizeH="0" baseline="0" noProof="0" dirty="0">
                <a:ln>
                  <a:noFill/>
                </a:ln>
                <a:solidFill>
                  <a:prstClr val="black"/>
                </a:solidFill>
                <a:effectLst/>
                <a:uLnTx/>
                <a:uFillTx/>
                <a:latin typeface="Arial" charset="0"/>
                <a:ea typeface="+mn-ea"/>
                <a:cs typeface="+mn-cs"/>
              </a:rPr>
              <a:t>Lo que se expresa y lo que se exige...</a:t>
            </a:r>
          </a:p>
          <a:p>
            <a:pPr marL="0" marR="0" lvl="0" indent="0" algn="just" defTabSz="914400" rtl="0" eaLnBrk="1" fontAlgn="auto" latinLnBrk="0" hangingPunct="1">
              <a:lnSpc>
                <a:spcPct val="100000"/>
              </a:lnSpc>
              <a:spcBef>
                <a:spcPct val="50000"/>
              </a:spcBef>
              <a:spcAft>
                <a:spcPts val="0"/>
              </a:spcAft>
              <a:buClrTx/>
              <a:buSzTx/>
              <a:buFontTx/>
              <a:buChar char="•"/>
              <a:tabLst/>
              <a:defRPr/>
            </a:pPr>
            <a:r>
              <a:rPr kumimoji="0" lang="es-ES_tradnl" sz="2000" b="1" i="0" u="none" strike="noStrike" kern="1200" cap="none" spc="0" normalizeH="0" baseline="0" noProof="0" dirty="0">
                <a:ln>
                  <a:noFill/>
                </a:ln>
                <a:solidFill>
                  <a:prstClr val="black"/>
                </a:solidFill>
                <a:effectLst/>
                <a:uLnTx/>
                <a:uFillTx/>
                <a:latin typeface="Arial" charset="0"/>
                <a:ea typeface="+mn-ea"/>
                <a:cs typeface="+mn-cs"/>
              </a:rPr>
              <a:t>Discurso y Conducta...</a:t>
            </a:r>
            <a:endParaRPr kumimoji="0" lang="es-ES" sz="2000" b="1" i="0" u="none" strike="noStrike" kern="1200" cap="none" spc="0" normalizeH="0" baseline="0" noProof="0" dirty="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74354754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680529BB-9D5C-8B9E-A347-06C082AD7B95}"/>
              </a:ext>
            </a:extLst>
          </p:cNvPr>
          <p:cNvSpPr txBox="1"/>
          <p:nvPr/>
        </p:nvSpPr>
        <p:spPr>
          <a:xfrm>
            <a:off x="576470" y="1242353"/>
            <a:ext cx="10157791" cy="5171737"/>
          </a:xfrm>
          <a:prstGeom prst="rect">
            <a:avLst/>
          </a:prstGeom>
          <a:solidFill>
            <a:schemeClr val="accent2">
              <a:lumMod val="40000"/>
              <a:lumOff val="60000"/>
            </a:schemeClr>
          </a:solidFill>
          <a:ln w="57150">
            <a:solidFill>
              <a:schemeClr val="tx1"/>
            </a:solidFill>
          </a:ln>
        </p:spPr>
        <p:txBody>
          <a:bodyPr wrap="square">
            <a:spAutoFit/>
          </a:bodyPr>
          <a:lstStyle/>
          <a:p>
            <a:pPr algn="just">
              <a:lnSpc>
                <a:spcPct val="150000"/>
              </a:lnSpc>
            </a:pPr>
            <a:r>
              <a:rPr lang="es-ES_tradnl" sz="3200" dirty="0">
                <a:effectLst/>
                <a:latin typeface="Arial" panose="020B0604020202020204" pitchFamily="34" charset="0"/>
                <a:ea typeface="Times New Roman" panose="02020603050405020304" pitchFamily="18" charset="0"/>
                <a:cs typeface="Arial" panose="020B0604020202020204" pitchFamily="34" charset="0"/>
              </a:rPr>
              <a:t>Desde todos los puntos de vista, se hace imprescindible que el entrenador al comunicarse tenga en consideración las particularidades individuales y grupales de los deportistas, la edad, el género, la experiencia acumulada, las posibilidades intelectuales, la sensibilidad afectiva, el tamaño del grupo y el tiempo de creado. </a:t>
            </a:r>
            <a:endParaRPr lang="es-ES" sz="3200" dirty="0">
              <a:effectLst/>
              <a:latin typeface="Arial" panose="020B0604020202020204" pitchFamily="34" charset="0"/>
              <a:ea typeface="Times New Roman" panose="02020603050405020304" pitchFamily="18" charset="0"/>
              <a:cs typeface="Arial" panose="020B0604020202020204" pitchFamily="34" charset="0"/>
            </a:endParaRPr>
          </a:p>
        </p:txBody>
      </p:sp>
      <p:pic>
        <p:nvPicPr>
          <p:cNvPr id="6" name="Imagen 5">
            <a:extLst>
              <a:ext uri="{FF2B5EF4-FFF2-40B4-BE49-F238E27FC236}">
                <a16:creationId xmlns:a16="http://schemas.microsoft.com/office/drawing/2014/main" id="{D22D6119-6C18-2F86-63E1-A48ACED04B0C}"/>
              </a:ext>
            </a:extLst>
          </p:cNvPr>
          <p:cNvPicPr>
            <a:picLocks noChangeAspect="1"/>
          </p:cNvPicPr>
          <p:nvPr/>
        </p:nvPicPr>
        <p:blipFill>
          <a:blip r:embed="rId2"/>
          <a:stretch>
            <a:fillRect/>
          </a:stretch>
        </p:blipFill>
        <p:spPr>
          <a:xfrm>
            <a:off x="505245" y="238241"/>
            <a:ext cx="10565284" cy="755970"/>
          </a:xfrm>
          <a:prstGeom prst="rect">
            <a:avLst/>
          </a:prstGeom>
        </p:spPr>
      </p:pic>
    </p:spTree>
    <p:extLst>
      <p:ext uri="{BB962C8B-B14F-4D97-AF65-F5344CB8AC3E}">
        <p14:creationId xmlns:p14="http://schemas.microsoft.com/office/powerpoint/2010/main" val="203416779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pic>
        <p:nvPicPr>
          <p:cNvPr id="44034" name="Picture 3" descr="GUY"/>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3861" y="1583843"/>
            <a:ext cx="2233613" cy="52801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4035" name="Picture 2" descr="EAREXT"/>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40537" y="1943239"/>
            <a:ext cx="1079500" cy="12486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4036" name="AutoShape 4"/>
          <p:cNvSpPr>
            <a:spLocks noChangeArrowheads="1"/>
          </p:cNvSpPr>
          <p:nvPr/>
        </p:nvSpPr>
        <p:spPr bwMode="auto">
          <a:xfrm>
            <a:off x="2448029" y="934278"/>
            <a:ext cx="3647972" cy="909352"/>
          </a:xfrm>
          <a:prstGeom prst="wedgeRoundRectCallout">
            <a:avLst>
              <a:gd name="adj1" fmla="val -41157"/>
              <a:gd name="adj2" fmla="val 72718"/>
              <a:gd name="adj3" fmla="val 16667"/>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_tradnl" altLang="es-ES" sz="24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Estoy a tu disposición,</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_tradnl" altLang="es-ES" sz="2400" b="1"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¡SOY TODO OIDOS!</a:t>
            </a:r>
            <a:endParaRPr kumimoji="0" lang="es-ES" altLang="es-ES" sz="2400" b="1"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44037" name="Text Box 5"/>
          <p:cNvSpPr txBox="1">
            <a:spLocks noChangeArrowheads="1"/>
          </p:cNvSpPr>
          <p:nvPr/>
        </p:nvSpPr>
        <p:spPr bwMode="auto">
          <a:xfrm>
            <a:off x="3773868" y="2188541"/>
            <a:ext cx="8229600" cy="4524315"/>
          </a:xfrm>
          <a:prstGeom prst="rect">
            <a:avLst/>
          </a:prstGeom>
          <a:solidFill>
            <a:schemeClr val="accent4">
              <a:lumMod val="60000"/>
              <a:lumOff val="40000"/>
            </a:schemeClr>
          </a:solidFill>
          <a:ln w="3175">
            <a:solidFill>
              <a:schemeClr val="tx1"/>
            </a:solidFill>
            <a:miter lim="800000"/>
            <a:headEnd/>
            <a:tailEnd/>
          </a:ln>
        </p:spPr>
        <p:txBody>
          <a:bodyPr wrap="squar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285750" marR="0" lvl="0" indent="-285750" algn="l" defTabSz="914400" rtl="0" eaLnBrk="1" fontAlgn="auto" latinLnBrk="0" hangingPunct="1">
              <a:lnSpc>
                <a:spcPct val="100000"/>
              </a:lnSpc>
              <a:spcBef>
                <a:spcPct val="50000"/>
              </a:spcBef>
              <a:spcAft>
                <a:spcPts val="0"/>
              </a:spcAft>
              <a:buClrTx/>
              <a:buSzTx/>
              <a:buFont typeface="Wingdings" panose="05000000000000000000" pitchFamily="2" charset="2"/>
              <a:buChar char="§"/>
              <a:tabLst/>
              <a:defRPr/>
            </a:pPr>
            <a:r>
              <a:rPr kumimoji="0" lang="es-ES_tradnl" altLang="es-ES" sz="170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s-ES_tradnl" altLang="es-ES" sz="1800" i="0" u="none" strike="noStrike" kern="1200" cap="none" spc="0" normalizeH="0" baseline="0" noProof="0" dirty="0">
                <a:ln>
                  <a:noFill/>
                </a:ln>
                <a:solidFill>
                  <a:prstClr val="black"/>
                </a:solidFill>
                <a:effectLst/>
                <a:uLnTx/>
                <a:uFillTx/>
                <a:latin typeface="Arial" panose="020B0604020202020204" pitchFamily="34" charset="0"/>
                <a:ea typeface="+mn-ea"/>
                <a:cs typeface="Times New Roman" panose="02020603050405020304" pitchFamily="18" charset="0"/>
              </a:rPr>
              <a:t>Ac</a:t>
            </a:r>
            <a:r>
              <a:rPr kumimoji="0" lang="es-ES" altLang="es-ES" sz="1800" i="0" u="none" strike="noStrike" kern="1200" cap="none" spc="0" normalizeH="0" baseline="0" noProof="0" dirty="0">
                <a:ln>
                  <a:noFill/>
                </a:ln>
                <a:solidFill>
                  <a:prstClr val="black"/>
                </a:solidFill>
                <a:effectLst/>
                <a:uLnTx/>
                <a:uFillTx/>
                <a:latin typeface="Arial" panose="020B0604020202020204" pitchFamily="34" charset="0"/>
                <a:ea typeface="+mn-ea"/>
                <a:cs typeface="Times New Roman" panose="02020603050405020304" pitchFamily="18" charset="0"/>
              </a:rPr>
              <a:t>eptación  de argumentos, objeciones o críticas de la otra persona sin que esto signifique estar de acuerdo con sus conductas u opiniones.</a:t>
            </a:r>
          </a:p>
          <a:p>
            <a:pPr marL="285750" marR="0" lvl="0" indent="-285750" algn="l" defTabSz="914400" rtl="0" eaLnBrk="1" fontAlgn="auto" latinLnBrk="0" hangingPunct="1">
              <a:lnSpc>
                <a:spcPct val="100000"/>
              </a:lnSpc>
              <a:spcBef>
                <a:spcPct val="50000"/>
              </a:spcBef>
              <a:spcAft>
                <a:spcPts val="0"/>
              </a:spcAft>
              <a:buClrTx/>
              <a:buSzTx/>
              <a:buFont typeface="Wingdings" panose="05000000000000000000" pitchFamily="2" charset="2"/>
              <a:buChar char="§"/>
              <a:tabLst/>
              <a:defRPr/>
            </a:pPr>
            <a:r>
              <a:rPr kumimoji="0" lang="es-ES_tradnl" altLang="es-ES" sz="180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 </a:t>
            </a:r>
            <a:r>
              <a:rPr kumimoji="0" lang="es-ES" altLang="es-ES" sz="180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Comprometerse física y mentalmente a escuchar</a:t>
            </a:r>
          </a:p>
          <a:p>
            <a:pPr marL="285750" marR="0" lvl="0" indent="-285750" algn="l" defTabSz="914400" rtl="0" eaLnBrk="1" fontAlgn="auto" latinLnBrk="0" hangingPunct="1">
              <a:lnSpc>
                <a:spcPct val="100000"/>
              </a:lnSpc>
              <a:spcBef>
                <a:spcPct val="50000"/>
              </a:spcBef>
              <a:spcAft>
                <a:spcPts val="0"/>
              </a:spcAft>
              <a:buClrTx/>
              <a:buSzTx/>
              <a:buFont typeface="Wingdings" panose="05000000000000000000" pitchFamily="2" charset="2"/>
              <a:buChar char="§"/>
              <a:tabLst/>
              <a:defRPr/>
            </a:pPr>
            <a:r>
              <a:rPr kumimoji="0" lang="es-ES_tradnl" altLang="es-ES" sz="180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 </a:t>
            </a:r>
            <a:r>
              <a:rPr kumimoji="0" lang="es-ES" altLang="es-ES" sz="180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Mirar al otro</a:t>
            </a:r>
          </a:p>
          <a:p>
            <a:pPr marL="285750" marR="0" lvl="0" indent="-285750" algn="l" defTabSz="914400" rtl="0" eaLnBrk="1" fontAlgn="auto" latinLnBrk="0" hangingPunct="1">
              <a:lnSpc>
                <a:spcPct val="100000"/>
              </a:lnSpc>
              <a:spcBef>
                <a:spcPct val="50000"/>
              </a:spcBef>
              <a:spcAft>
                <a:spcPts val="0"/>
              </a:spcAft>
              <a:buClrTx/>
              <a:buSzTx/>
              <a:buFont typeface="Wingdings" panose="05000000000000000000" pitchFamily="2" charset="2"/>
              <a:buChar char="§"/>
              <a:tabLst/>
              <a:defRPr/>
            </a:pPr>
            <a:r>
              <a:rPr kumimoji="0" lang="es-ES_tradnl" altLang="es-ES" sz="180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 </a:t>
            </a:r>
            <a:r>
              <a:rPr kumimoji="0" lang="es-ES" altLang="es-ES" sz="180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Indicar que se escucha afirmando con la cabeza</a:t>
            </a:r>
          </a:p>
          <a:p>
            <a:pPr marL="285750" marR="0" lvl="0" indent="-285750" algn="l" defTabSz="914400" rtl="0" eaLnBrk="1" fontAlgn="auto" latinLnBrk="0" hangingPunct="1">
              <a:lnSpc>
                <a:spcPct val="100000"/>
              </a:lnSpc>
              <a:spcBef>
                <a:spcPct val="50000"/>
              </a:spcBef>
              <a:spcAft>
                <a:spcPts val="0"/>
              </a:spcAft>
              <a:buClrTx/>
              <a:buSzTx/>
              <a:buFont typeface="Wingdings" panose="05000000000000000000" pitchFamily="2" charset="2"/>
              <a:buChar char="§"/>
              <a:tabLst/>
              <a:defRPr/>
            </a:pPr>
            <a:r>
              <a:rPr kumimoji="0" lang="es-ES_tradnl" altLang="es-ES" sz="180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 </a:t>
            </a:r>
            <a:r>
              <a:rPr kumimoji="0" lang="es-ES" altLang="es-ES" sz="180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Escuchar sin interrupciones innecesarias</a:t>
            </a:r>
          </a:p>
          <a:p>
            <a:pPr marL="285750" marR="0" lvl="0" indent="-285750" algn="l" defTabSz="914400" rtl="0" eaLnBrk="1" fontAlgn="auto" latinLnBrk="0" hangingPunct="1">
              <a:lnSpc>
                <a:spcPct val="100000"/>
              </a:lnSpc>
              <a:spcBef>
                <a:spcPct val="50000"/>
              </a:spcBef>
              <a:spcAft>
                <a:spcPts val="0"/>
              </a:spcAft>
              <a:buClrTx/>
              <a:buSzTx/>
              <a:buFont typeface="Wingdings" panose="05000000000000000000" pitchFamily="2" charset="2"/>
              <a:buChar char="§"/>
              <a:tabLst/>
              <a:defRPr/>
            </a:pPr>
            <a:r>
              <a:rPr kumimoji="0" lang="es-ES_tradnl" altLang="es-ES" sz="180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 </a:t>
            </a:r>
            <a:r>
              <a:rPr kumimoji="0" lang="es-ES" altLang="es-ES" sz="180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Dejar las pausas para animar al que habla a lo que siga haciendo</a:t>
            </a:r>
          </a:p>
          <a:p>
            <a:pPr marL="285750" marR="0" lvl="0" indent="-285750" algn="l" defTabSz="914400" rtl="0" eaLnBrk="1" fontAlgn="auto" latinLnBrk="0" hangingPunct="1">
              <a:lnSpc>
                <a:spcPct val="100000"/>
              </a:lnSpc>
              <a:spcBef>
                <a:spcPct val="50000"/>
              </a:spcBef>
              <a:spcAft>
                <a:spcPts val="0"/>
              </a:spcAft>
              <a:buClrTx/>
              <a:buSzTx/>
              <a:buFont typeface="Wingdings" panose="05000000000000000000" pitchFamily="2" charset="2"/>
              <a:buChar char="§"/>
              <a:tabLst/>
              <a:defRPr/>
            </a:pPr>
            <a:r>
              <a:rPr kumimoji="0" lang="es-ES_tradnl" altLang="es-ES" sz="180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 </a:t>
            </a:r>
            <a:r>
              <a:rPr kumimoji="0" lang="es-ES" altLang="es-ES" sz="180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Evitar ponerse a la defensiva</a:t>
            </a:r>
            <a:endParaRPr kumimoji="0" lang="es-ES_tradnl" altLang="es-ES" sz="180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a:p>
            <a:pPr marL="285750" marR="0" lvl="0" indent="-285750" algn="l" defTabSz="914400" rtl="0" eaLnBrk="1" fontAlgn="auto" latinLnBrk="0" hangingPunct="1">
              <a:lnSpc>
                <a:spcPct val="100000"/>
              </a:lnSpc>
              <a:spcBef>
                <a:spcPct val="50000"/>
              </a:spcBef>
              <a:spcAft>
                <a:spcPts val="0"/>
              </a:spcAft>
              <a:buClrTx/>
              <a:buSzTx/>
              <a:buFont typeface="Wingdings" panose="05000000000000000000" pitchFamily="2" charset="2"/>
              <a:buChar char="§"/>
              <a:tabLst/>
              <a:defRPr/>
            </a:pPr>
            <a:r>
              <a:rPr kumimoji="0" lang="es-ES_tradnl" altLang="es-ES" sz="1800" i="0" u="none" strike="noStrike" kern="1200" cap="none" spc="0" normalizeH="0" baseline="0" noProof="0" dirty="0">
                <a:ln>
                  <a:noFill/>
                </a:ln>
                <a:solidFill>
                  <a:prstClr val="black"/>
                </a:solidFill>
                <a:effectLst/>
                <a:uLnTx/>
                <a:uFillTx/>
                <a:latin typeface="Arial" panose="020B0604020202020204" pitchFamily="34" charset="0"/>
                <a:ea typeface="+mn-ea"/>
                <a:cs typeface="Times New Roman" panose="02020603050405020304" pitchFamily="18" charset="0"/>
              </a:rPr>
              <a:t> N</a:t>
            </a:r>
            <a:r>
              <a:rPr kumimoji="0" lang="es-ES" altLang="es-ES" sz="1800" i="0" u="none" strike="noStrike" kern="1200" cap="none" spc="0" normalizeH="0" baseline="0" noProof="0" dirty="0">
                <a:ln>
                  <a:noFill/>
                </a:ln>
                <a:solidFill>
                  <a:prstClr val="black"/>
                </a:solidFill>
                <a:effectLst/>
                <a:uLnTx/>
                <a:uFillTx/>
                <a:latin typeface="Arial" panose="020B0604020202020204" pitchFamily="34" charset="0"/>
                <a:ea typeface="+mn-ea"/>
                <a:cs typeface="Times New Roman" panose="02020603050405020304" pitchFamily="18" charset="0"/>
              </a:rPr>
              <a:t>o distraer la atención de la conversación del que habla, mostrándose en desacuerdo o hablando de sí mismo.</a:t>
            </a:r>
          </a:p>
          <a:p>
            <a:pPr marL="285750" marR="0" lvl="0" indent="-285750" algn="l" defTabSz="914400" rtl="0" eaLnBrk="1" fontAlgn="auto" latinLnBrk="0" hangingPunct="1">
              <a:lnSpc>
                <a:spcPct val="100000"/>
              </a:lnSpc>
              <a:spcBef>
                <a:spcPct val="50000"/>
              </a:spcBef>
              <a:spcAft>
                <a:spcPts val="0"/>
              </a:spcAft>
              <a:buClrTx/>
              <a:buSzTx/>
              <a:buFont typeface="Wingdings" panose="05000000000000000000" pitchFamily="2" charset="2"/>
              <a:buChar char="§"/>
              <a:tabLst/>
              <a:defRPr/>
            </a:pPr>
            <a:r>
              <a:rPr lang="es-ES" altLang="es-ES" sz="1800" dirty="0">
                <a:solidFill>
                  <a:prstClr val="black"/>
                </a:solidFill>
                <a:latin typeface="Arial" panose="020B0604020202020204" pitchFamily="34" charset="0"/>
                <a:cs typeface="Arial" panose="020B0604020202020204" pitchFamily="34" charset="0"/>
              </a:rPr>
              <a:t> </a:t>
            </a:r>
            <a:r>
              <a:rPr kumimoji="0" lang="es-ES" altLang="es-ES" sz="1800" i="0" u="none" strike="noStrike" kern="1200" cap="none" spc="0" normalizeH="0" baseline="0" noProof="0" dirty="0">
                <a:ln>
                  <a:noFill/>
                </a:ln>
                <a:solidFill>
                  <a:prstClr val="black"/>
                </a:solidFill>
                <a:effectLst/>
                <a:uLnTx/>
                <a:uFillTx/>
                <a:latin typeface="Arial" panose="020B0604020202020204" pitchFamily="34" charset="0"/>
                <a:ea typeface="+mn-ea"/>
                <a:cs typeface="Times New Roman" panose="02020603050405020304" pitchFamily="18" charset="0"/>
              </a:rPr>
              <a:t>Resumir de vez en cuando lo que dice el otro para asegurarse de que se ha atendido</a:t>
            </a:r>
            <a:endParaRPr kumimoji="0" lang="es-ES" altLang="es-ES" sz="180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44038" name="WordArt 6"/>
          <p:cNvSpPr>
            <a:spLocks noChangeArrowheads="1" noChangeShapeType="1" noTextEdit="1"/>
          </p:cNvSpPr>
          <p:nvPr/>
        </p:nvSpPr>
        <p:spPr bwMode="auto">
          <a:xfrm>
            <a:off x="7023963" y="1583843"/>
            <a:ext cx="3048000" cy="359396"/>
          </a:xfrm>
          <a:prstGeom prst="rect">
            <a:avLst/>
          </a:prstGeom>
        </p:spPr>
        <p:txBody>
          <a:bodyPr wrap="none" fromWordArt="1">
            <a:prstTxWarp prst="textPlain">
              <a:avLst>
                <a:gd name="adj" fmla="val 50000"/>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 sz="2000" b="1" i="1" u="none" strike="noStrike" kern="10" cap="none" spc="0" normalizeH="0" baseline="0" noProof="0" dirty="0">
                <a:ln w="9525">
                  <a:solidFill>
                    <a:srgbClr val="000000"/>
                  </a:solidFill>
                  <a:round/>
                  <a:headEnd/>
                  <a:tailEnd/>
                </a:ln>
                <a:solidFill>
                  <a:srgbClr val="FF0000"/>
                </a:solidFill>
                <a:effectLst/>
                <a:uLnTx/>
                <a:uFillTx/>
                <a:latin typeface="Arial Black" panose="020B0A04020102020204" pitchFamily="34" charset="0"/>
                <a:ea typeface="+mn-ea"/>
                <a:cs typeface="+mn-cs"/>
              </a:rPr>
              <a:t>Escucha Activa</a:t>
            </a:r>
          </a:p>
        </p:txBody>
      </p:sp>
      <p:sp>
        <p:nvSpPr>
          <p:cNvPr id="3" name="CuadroTexto 2">
            <a:extLst>
              <a:ext uri="{FF2B5EF4-FFF2-40B4-BE49-F238E27FC236}">
                <a16:creationId xmlns:a16="http://schemas.microsoft.com/office/drawing/2014/main" id="{4D63E786-4BC2-0009-2B16-3F5793431E06}"/>
              </a:ext>
            </a:extLst>
          </p:cNvPr>
          <p:cNvSpPr txBox="1"/>
          <p:nvPr/>
        </p:nvSpPr>
        <p:spPr>
          <a:xfrm>
            <a:off x="1248741" y="145144"/>
            <a:ext cx="9780104" cy="707886"/>
          </a:xfrm>
          <a:prstGeom prst="rect">
            <a:avLst/>
          </a:prstGeom>
          <a:noFill/>
        </p:spPr>
        <p:txBody>
          <a:bodyPr wrap="square">
            <a:spAutoFit/>
          </a:bodyPr>
          <a:lstStyle/>
          <a:p>
            <a:r>
              <a:rPr kumimoji="0" lang="es-ES" sz="4000" b="0" i="0" u="none" strike="noStrike" kern="1200" cap="none" spc="0" normalizeH="0" baseline="0" noProof="0" dirty="0">
                <a:ln>
                  <a:noFill/>
                </a:ln>
                <a:solidFill>
                  <a:prstClr val="black"/>
                </a:solidFill>
                <a:effectLst/>
                <a:uLnTx/>
                <a:uFillTx/>
                <a:latin typeface="Arial Black" panose="020B0A04020102020204" pitchFamily="34" charset="0"/>
                <a:ea typeface="+mj-ea"/>
                <a:cs typeface="Arial" panose="020B0604020202020204" pitchFamily="34" charset="0"/>
              </a:rPr>
              <a:t>¿Cómo mejorar la comunicación?</a:t>
            </a:r>
            <a:endParaRPr lang="es-ES" dirty="0"/>
          </a:p>
        </p:txBody>
      </p:sp>
    </p:spTree>
    <p:extLst>
      <p:ext uri="{BB962C8B-B14F-4D97-AF65-F5344CB8AC3E}">
        <p14:creationId xmlns:p14="http://schemas.microsoft.com/office/powerpoint/2010/main" val="70594478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3A3C6B0-A834-657D-E193-53F465427544}"/>
              </a:ext>
            </a:extLst>
          </p:cNvPr>
          <p:cNvSpPr>
            <a:spLocks noGrp="1"/>
          </p:cNvSpPr>
          <p:nvPr>
            <p:ph type="title" idx="4294967295"/>
          </p:nvPr>
        </p:nvSpPr>
        <p:spPr>
          <a:xfrm>
            <a:off x="3419061" y="596348"/>
            <a:ext cx="3617843" cy="785192"/>
          </a:xfrm>
        </p:spPr>
        <p:txBody>
          <a:bodyPr>
            <a:normAutofit/>
          </a:bodyPr>
          <a:lstStyle/>
          <a:p>
            <a:r>
              <a:rPr kumimoji="0" lang="es-ES" sz="3600" b="1" i="0" u="none" strike="noStrike" kern="1200" cap="none" spc="0" normalizeH="0" baseline="0" noProof="0" dirty="0">
                <a:ln>
                  <a:noFill/>
                </a:ln>
                <a:solidFill>
                  <a:prstClr val="black"/>
                </a:solidFill>
                <a:effectLst/>
                <a:uLnTx/>
                <a:uFillTx/>
                <a:latin typeface="Arial Black" pitchFamily="34" charset="0"/>
                <a:ea typeface="Times New Roman" pitchFamily="18" charset="0"/>
                <a:cs typeface="Arial" pitchFamily="34" charset="0"/>
              </a:rPr>
              <a:t>EVALUACIÓN</a:t>
            </a:r>
            <a:endParaRPr lang="es-ES" sz="4000" dirty="0">
              <a:latin typeface="Arial Black" panose="020B0A04020102020204" pitchFamily="34" charset="0"/>
              <a:cs typeface="Arial" panose="020B0604020202020204" pitchFamily="34" charset="0"/>
            </a:endParaRPr>
          </a:p>
        </p:txBody>
      </p:sp>
      <p:sp>
        <p:nvSpPr>
          <p:cNvPr id="5" name="CuadroTexto 4">
            <a:extLst>
              <a:ext uri="{FF2B5EF4-FFF2-40B4-BE49-F238E27FC236}">
                <a16:creationId xmlns:a16="http://schemas.microsoft.com/office/drawing/2014/main" id="{A428A27E-08C6-8B96-10B4-9FF875E3612F}"/>
              </a:ext>
            </a:extLst>
          </p:cNvPr>
          <p:cNvSpPr txBox="1"/>
          <p:nvPr/>
        </p:nvSpPr>
        <p:spPr>
          <a:xfrm>
            <a:off x="914400" y="1922383"/>
            <a:ext cx="9650895" cy="2179828"/>
          </a:xfrm>
          <a:prstGeom prst="rect">
            <a:avLst/>
          </a:prstGeom>
          <a:noFill/>
        </p:spPr>
        <p:txBody>
          <a:bodyPr wrap="square">
            <a:spAutoFit/>
          </a:bodyPr>
          <a:lstStyle/>
          <a:p>
            <a:pPr algn="just">
              <a:lnSpc>
                <a:spcPct val="115000"/>
              </a:lnSpc>
              <a:spcAft>
                <a:spcPts val="1000"/>
              </a:spcAft>
            </a:pPr>
            <a:r>
              <a:rPr lang="es-ES" sz="2400" dirty="0">
                <a:solidFill>
                  <a:prstClr val="black"/>
                </a:solidFill>
                <a:latin typeface="Arial" panose="020B0604020202020204" pitchFamily="34" charset="0"/>
                <a:cs typeface="Arial" panose="020B0604020202020204" pitchFamily="34" charset="0"/>
              </a:rPr>
              <a:t>Análisis crítico de las Teorías sobre la Motivación en el Deporte estableciendo semejanzas, diferencias y puntos de contactos entre ellas, a través de la  lectura del Libro de texto Psicología del entrenamiento y la competencia deportiva de </a:t>
            </a:r>
            <a:r>
              <a:rPr lang="es-ES" sz="2400" dirty="0">
                <a:effectLst/>
                <a:latin typeface="Arial" panose="020B0604020202020204" pitchFamily="34" charset="0"/>
                <a:ea typeface="Calibri" panose="020F0502020204030204" pitchFamily="34" charset="0"/>
                <a:cs typeface="Times New Roman" panose="02020603050405020304" pitchFamily="18" charset="0"/>
              </a:rPr>
              <a:t> Sánchez Acosta, M. E. (2003). </a:t>
            </a:r>
            <a:endParaRPr lang="es-E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351761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1347651" y="809897"/>
            <a:ext cx="9272452" cy="1143000"/>
          </a:xfrm>
        </p:spPr>
        <p:txBody>
          <a:bodyPr>
            <a:normAutofit fontScale="90000"/>
          </a:bodyPr>
          <a:lstStyle/>
          <a:p>
            <a:pPr algn="l" eaLnBrk="1" hangingPunct="1">
              <a:lnSpc>
                <a:spcPct val="140000"/>
              </a:lnSpc>
            </a:pPr>
            <a:br>
              <a:rPr lang="es-MX" altLang="es-ES" sz="2000" dirty="0"/>
            </a:br>
            <a:r>
              <a:rPr lang="es-MX" altLang="es-ES" sz="2000" dirty="0"/>
              <a:t>.</a:t>
            </a:r>
            <a:br>
              <a:rPr lang="es-MX" altLang="es-ES" sz="2000" dirty="0"/>
            </a:br>
            <a:r>
              <a:rPr lang="es-MX" altLang="es-ES" sz="2000" dirty="0"/>
              <a:t> </a:t>
            </a:r>
            <a:br>
              <a:rPr lang="es-MX" altLang="es-ES" sz="2000" dirty="0"/>
            </a:br>
            <a:br>
              <a:rPr lang="es-MX" altLang="es-ES" sz="2000" dirty="0"/>
            </a:br>
            <a:br>
              <a:rPr lang="es-MX" altLang="es-ES" sz="2000" dirty="0"/>
            </a:br>
            <a:endParaRPr lang="en-US" altLang="es-ES" sz="2000" dirty="0"/>
          </a:p>
        </p:txBody>
      </p:sp>
      <p:graphicFrame>
        <p:nvGraphicFramePr>
          <p:cNvPr id="4" name="3 Diagrama"/>
          <p:cNvGraphicFramePr/>
          <p:nvPr/>
        </p:nvGraphicFramePr>
        <p:xfrm>
          <a:off x="-546538" y="-488732"/>
          <a:ext cx="12738538" cy="734673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111316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ChangeArrowheads="1"/>
          </p:cNvSpPr>
          <p:nvPr/>
        </p:nvSpPr>
        <p:spPr bwMode="auto">
          <a:xfrm>
            <a:off x="4081468" y="283779"/>
            <a:ext cx="4167051"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tabLst/>
            </a:pPr>
            <a:r>
              <a:rPr lang="es-ES" sz="3600" b="1" dirty="0">
                <a:latin typeface="Arial Black" pitchFamily="34" charset="0"/>
                <a:ea typeface="Times New Roman" pitchFamily="18" charset="0"/>
                <a:cs typeface="Arial" pitchFamily="34" charset="0"/>
              </a:rPr>
              <a:t>E</a:t>
            </a:r>
            <a:r>
              <a:rPr kumimoji="0" lang="es-ES" sz="3600" b="1" i="0" u="none" strike="noStrike" cap="none" normalizeH="0" baseline="0" dirty="0">
                <a:ln>
                  <a:noFill/>
                </a:ln>
                <a:solidFill>
                  <a:schemeClr val="tx1"/>
                </a:solidFill>
                <a:effectLst/>
                <a:latin typeface="Arial Black" pitchFamily="34" charset="0"/>
                <a:ea typeface="Times New Roman" pitchFamily="18" charset="0"/>
                <a:cs typeface="Arial" pitchFamily="34" charset="0"/>
              </a:rPr>
              <a:t>VALUACIÓN </a:t>
            </a:r>
            <a:endParaRPr kumimoji="0" lang="es-ES" sz="3600" b="0" i="0" u="none" strike="noStrike" cap="none" normalizeH="0" baseline="0" dirty="0">
              <a:ln>
                <a:noFill/>
              </a:ln>
              <a:solidFill>
                <a:schemeClr val="tx1"/>
              </a:solidFill>
              <a:effectLst/>
              <a:latin typeface="Arial Black" pitchFamily="34" charset="0"/>
              <a:cs typeface="Arial" pitchFamily="34" charset="0"/>
            </a:endParaRPr>
          </a:p>
        </p:txBody>
      </p:sp>
      <p:graphicFrame>
        <p:nvGraphicFramePr>
          <p:cNvPr id="11" name="10 Diagrama"/>
          <p:cNvGraphicFramePr/>
          <p:nvPr/>
        </p:nvGraphicFramePr>
        <p:xfrm>
          <a:off x="0" y="1229709"/>
          <a:ext cx="12191999" cy="54192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150701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30" name="WordArt 6"/>
          <p:cNvSpPr>
            <a:spLocks noChangeArrowheads="1" noChangeShapeType="1" noTextEdit="1"/>
          </p:cNvSpPr>
          <p:nvPr/>
        </p:nvSpPr>
        <p:spPr bwMode="auto">
          <a:xfrm>
            <a:off x="1319350" y="1417320"/>
            <a:ext cx="8355874" cy="1391194"/>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49399"/>
              </a:avLst>
            </a:prstTxWarp>
          </a:bodyPr>
          <a:lstStyle/>
          <a:p>
            <a:pPr algn="ctr"/>
            <a:endParaRPr lang="es-ES" kern="10" spc="480" dirty="0">
              <a:gradFill rotWithShape="1">
                <a:gsLst>
                  <a:gs pos="0">
                    <a:srgbClr val="CC0000"/>
                  </a:gs>
                  <a:gs pos="100000">
                    <a:srgbClr val="FF9933"/>
                  </a:gs>
                </a:gsLst>
                <a:lin ang="5400000" scaled="1"/>
              </a:gradFill>
              <a:effectLst>
                <a:outerShdw dist="45791" dir="3378596" algn="ctr" rotWithShape="0">
                  <a:srgbClr val="4D4D4D"/>
                </a:outerShdw>
              </a:effectLst>
              <a:latin typeface="Arial Black" panose="020B0A04020102020204" pitchFamily="34" charset="0"/>
            </a:endParaRPr>
          </a:p>
        </p:txBody>
      </p:sp>
      <p:sp>
        <p:nvSpPr>
          <p:cNvPr id="18433" name="Rectangle 1"/>
          <p:cNvSpPr>
            <a:spLocks noChangeArrowheads="1"/>
          </p:cNvSpPr>
          <p:nvPr/>
        </p:nvSpPr>
        <p:spPr bwMode="auto">
          <a:xfrm>
            <a:off x="1042326" y="204952"/>
            <a:ext cx="9222376" cy="70788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lang="es-ES" sz="4000" b="1" dirty="0">
                <a:latin typeface="Arial Black" pitchFamily="34" charset="0"/>
                <a:ea typeface="Times New Roman" pitchFamily="18" charset="0"/>
                <a:cs typeface="Arial" pitchFamily="34" charset="0"/>
              </a:rPr>
              <a:t>INTRODUC</a:t>
            </a:r>
            <a:r>
              <a:rPr kumimoji="0" lang="es-ES" sz="4000" b="1" i="0" u="none" strike="noStrike" cap="none" normalizeH="0" baseline="0" dirty="0">
                <a:ln>
                  <a:noFill/>
                </a:ln>
                <a:solidFill>
                  <a:schemeClr val="tx1"/>
                </a:solidFill>
                <a:effectLst/>
                <a:latin typeface="Arial Black" pitchFamily="34" charset="0"/>
                <a:ea typeface="Times New Roman" pitchFamily="18" charset="0"/>
                <a:cs typeface="Arial" pitchFamily="34" charset="0"/>
              </a:rPr>
              <a:t>CIÓN</a:t>
            </a:r>
            <a:endParaRPr kumimoji="0" lang="es-ES" sz="4000" b="0" i="0" u="none" strike="noStrike" cap="none" normalizeH="0" baseline="0" dirty="0">
              <a:ln>
                <a:noFill/>
              </a:ln>
              <a:solidFill>
                <a:schemeClr val="tx1"/>
              </a:solidFill>
              <a:effectLst/>
              <a:latin typeface="Arial Black" pitchFamily="34" charset="0"/>
              <a:cs typeface="Arial" pitchFamily="34" charset="0"/>
            </a:endParaRPr>
          </a:p>
        </p:txBody>
      </p:sp>
      <p:graphicFrame>
        <p:nvGraphicFramePr>
          <p:cNvPr id="14" name="13 Diagrama"/>
          <p:cNvGraphicFramePr/>
          <p:nvPr>
            <p:extLst>
              <p:ext uri="{D42A27DB-BD31-4B8C-83A1-F6EECF244321}">
                <p14:modId xmlns:p14="http://schemas.microsoft.com/office/powerpoint/2010/main" val="2119708018"/>
              </p:ext>
            </p:extLst>
          </p:nvPr>
        </p:nvGraphicFramePr>
        <p:xfrm>
          <a:off x="198783" y="912839"/>
          <a:ext cx="11708295" cy="59451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7823324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nodeType="clickEffect">
                                  <p:stCondLst>
                                    <p:cond delay="0"/>
                                  </p:stCondLst>
                                  <p:childTnLst>
                                    <p:set>
                                      <p:cBhvr>
                                        <p:cTn id="6" dur="1" fill="hold">
                                          <p:stCondLst>
                                            <p:cond delay="0"/>
                                          </p:stCondLst>
                                        </p:cTn>
                                        <p:tgtEl>
                                          <p:spTgt spid="26630"/>
                                        </p:tgtEl>
                                        <p:attrNameLst>
                                          <p:attrName>style.visibility</p:attrName>
                                        </p:attrNameLst>
                                      </p:cBhvr>
                                      <p:to>
                                        <p:strVal val="visible"/>
                                      </p:to>
                                    </p:set>
                                    <p:animEffect transition="in" filter="box(out)">
                                      <p:cBhvr>
                                        <p:cTn id="7" dur="500"/>
                                        <p:tgtEl>
                                          <p:spTgt spid="266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30" name="WordArt 6"/>
          <p:cNvSpPr>
            <a:spLocks noChangeArrowheads="1" noChangeShapeType="1" noTextEdit="1"/>
          </p:cNvSpPr>
          <p:nvPr/>
        </p:nvSpPr>
        <p:spPr bwMode="auto">
          <a:xfrm>
            <a:off x="1319350" y="1417320"/>
            <a:ext cx="8355874" cy="1391194"/>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49399"/>
              </a:avLst>
            </a:prstTxWarp>
          </a:bodyPr>
          <a:lstStyle/>
          <a:p>
            <a:pPr algn="ctr"/>
            <a:endParaRPr lang="es-ES" kern="10" spc="480" dirty="0">
              <a:gradFill rotWithShape="1">
                <a:gsLst>
                  <a:gs pos="0">
                    <a:srgbClr val="CC0000"/>
                  </a:gs>
                  <a:gs pos="100000">
                    <a:srgbClr val="FF9933"/>
                  </a:gs>
                </a:gsLst>
                <a:lin ang="5400000" scaled="1"/>
              </a:gradFill>
              <a:effectLst>
                <a:outerShdw dist="45791" dir="3378596" algn="ctr" rotWithShape="0">
                  <a:srgbClr val="4D4D4D"/>
                </a:outerShdw>
              </a:effectLst>
              <a:latin typeface="Arial Black" panose="020B0A04020102020204" pitchFamily="34" charset="0"/>
            </a:endParaRPr>
          </a:p>
        </p:txBody>
      </p:sp>
      <p:sp>
        <p:nvSpPr>
          <p:cNvPr id="18433" name="Rectangle 1"/>
          <p:cNvSpPr>
            <a:spLocks noChangeArrowheads="1"/>
          </p:cNvSpPr>
          <p:nvPr/>
        </p:nvSpPr>
        <p:spPr bwMode="auto">
          <a:xfrm>
            <a:off x="1042326" y="204952"/>
            <a:ext cx="9222376" cy="70788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4000" b="1" i="0" u="none" strike="noStrike" cap="none" normalizeH="0" baseline="0" dirty="0">
                <a:ln>
                  <a:noFill/>
                </a:ln>
                <a:solidFill>
                  <a:schemeClr val="tx1"/>
                </a:solidFill>
                <a:effectLst/>
                <a:latin typeface="Arial Black" pitchFamily="34" charset="0"/>
                <a:ea typeface="Times New Roman" pitchFamily="18" charset="0"/>
                <a:cs typeface="Arial" pitchFamily="34" charset="0"/>
              </a:rPr>
              <a:t>ANTECEDENTES</a:t>
            </a:r>
            <a:endParaRPr kumimoji="0" lang="es-ES" sz="4000" b="0" i="0" u="none" strike="noStrike" cap="none" normalizeH="0" baseline="0" dirty="0">
              <a:ln>
                <a:noFill/>
              </a:ln>
              <a:solidFill>
                <a:schemeClr val="tx1"/>
              </a:solidFill>
              <a:effectLst/>
              <a:latin typeface="Arial Black" pitchFamily="34" charset="0"/>
              <a:cs typeface="Arial" pitchFamily="34" charset="0"/>
            </a:endParaRPr>
          </a:p>
        </p:txBody>
      </p:sp>
      <p:graphicFrame>
        <p:nvGraphicFramePr>
          <p:cNvPr id="14" name="13 Diagrama"/>
          <p:cNvGraphicFramePr/>
          <p:nvPr>
            <p:extLst>
              <p:ext uri="{D42A27DB-BD31-4B8C-83A1-F6EECF244321}">
                <p14:modId xmlns:p14="http://schemas.microsoft.com/office/powerpoint/2010/main" val="641748729"/>
              </p:ext>
            </p:extLst>
          </p:nvPr>
        </p:nvGraphicFramePr>
        <p:xfrm>
          <a:off x="365760" y="1324304"/>
          <a:ext cx="10972800" cy="55336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4473030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nodeType="clickEffect">
                                  <p:stCondLst>
                                    <p:cond delay="0"/>
                                  </p:stCondLst>
                                  <p:childTnLst>
                                    <p:set>
                                      <p:cBhvr>
                                        <p:cTn id="6" dur="1" fill="hold">
                                          <p:stCondLst>
                                            <p:cond delay="0"/>
                                          </p:stCondLst>
                                        </p:cTn>
                                        <p:tgtEl>
                                          <p:spTgt spid="26630"/>
                                        </p:tgtEl>
                                        <p:attrNameLst>
                                          <p:attrName>style.visibility</p:attrName>
                                        </p:attrNameLst>
                                      </p:cBhvr>
                                      <p:to>
                                        <p:strVal val="visible"/>
                                      </p:to>
                                    </p:set>
                                    <p:animEffect transition="in" filter="box(out)">
                                      <p:cBhvr>
                                        <p:cTn id="7" dur="500"/>
                                        <p:tgtEl>
                                          <p:spTgt spid="266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30" name="WordArt 6"/>
          <p:cNvSpPr>
            <a:spLocks noChangeArrowheads="1" noChangeShapeType="1" noTextEdit="1"/>
          </p:cNvSpPr>
          <p:nvPr/>
        </p:nvSpPr>
        <p:spPr bwMode="auto">
          <a:xfrm>
            <a:off x="1319350" y="1417320"/>
            <a:ext cx="8355874" cy="1391194"/>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49399"/>
              </a:avLst>
            </a:prstTxWarp>
          </a:bodyPr>
          <a:lstStyle/>
          <a:p>
            <a:pPr algn="ctr"/>
            <a:endParaRPr lang="es-ES" kern="10" spc="480" dirty="0">
              <a:gradFill rotWithShape="1">
                <a:gsLst>
                  <a:gs pos="0">
                    <a:srgbClr val="CC0000"/>
                  </a:gs>
                  <a:gs pos="100000">
                    <a:srgbClr val="FF9933"/>
                  </a:gs>
                </a:gsLst>
                <a:lin ang="5400000" scaled="1"/>
              </a:gradFill>
              <a:effectLst>
                <a:outerShdw dist="45791" dir="3378596" algn="ctr" rotWithShape="0">
                  <a:srgbClr val="4D4D4D"/>
                </a:outerShdw>
              </a:effectLst>
              <a:latin typeface="Arial Black" panose="020B0A04020102020204" pitchFamily="34" charset="0"/>
            </a:endParaRPr>
          </a:p>
        </p:txBody>
      </p:sp>
      <p:sp>
        <p:nvSpPr>
          <p:cNvPr id="18433" name="Rectangle 1"/>
          <p:cNvSpPr>
            <a:spLocks noChangeArrowheads="1"/>
          </p:cNvSpPr>
          <p:nvPr/>
        </p:nvSpPr>
        <p:spPr bwMode="auto">
          <a:xfrm>
            <a:off x="1042326" y="204952"/>
            <a:ext cx="9222376" cy="70788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lang="es-ES" sz="4000" b="1" dirty="0">
                <a:latin typeface="Arial Black" pitchFamily="34" charset="0"/>
                <a:ea typeface="Times New Roman" pitchFamily="18" charset="0"/>
                <a:cs typeface="Arial" pitchFamily="34" charset="0"/>
              </a:rPr>
              <a:t>OBJE</a:t>
            </a:r>
            <a:r>
              <a:rPr kumimoji="0" lang="es-ES" sz="4000" b="1" i="0" u="none" strike="noStrike" cap="none" normalizeH="0" baseline="0" dirty="0">
                <a:ln>
                  <a:noFill/>
                </a:ln>
                <a:solidFill>
                  <a:schemeClr val="tx1"/>
                </a:solidFill>
                <a:effectLst/>
                <a:latin typeface="Arial Black" pitchFamily="34" charset="0"/>
                <a:ea typeface="Times New Roman" pitchFamily="18" charset="0"/>
                <a:cs typeface="Arial" pitchFamily="34" charset="0"/>
              </a:rPr>
              <a:t>TO DE ESTUDIO</a:t>
            </a:r>
            <a:endParaRPr kumimoji="0" lang="es-ES" sz="4000" b="0" i="0" u="none" strike="noStrike" cap="none" normalizeH="0" baseline="0" dirty="0">
              <a:ln>
                <a:noFill/>
              </a:ln>
              <a:solidFill>
                <a:schemeClr val="tx1"/>
              </a:solidFill>
              <a:effectLst/>
              <a:latin typeface="Arial Black" pitchFamily="34" charset="0"/>
              <a:cs typeface="Arial" pitchFamily="34" charset="0"/>
            </a:endParaRPr>
          </a:p>
        </p:txBody>
      </p:sp>
      <p:graphicFrame>
        <p:nvGraphicFramePr>
          <p:cNvPr id="14" name="13 Diagrama"/>
          <p:cNvGraphicFramePr/>
          <p:nvPr>
            <p:extLst>
              <p:ext uri="{D42A27DB-BD31-4B8C-83A1-F6EECF244321}">
                <p14:modId xmlns:p14="http://schemas.microsoft.com/office/powerpoint/2010/main" val="2932961260"/>
              </p:ext>
            </p:extLst>
          </p:nvPr>
        </p:nvGraphicFramePr>
        <p:xfrm>
          <a:off x="365760" y="912838"/>
          <a:ext cx="10972800" cy="59451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2240732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nodeType="clickEffect">
                                  <p:stCondLst>
                                    <p:cond delay="0"/>
                                  </p:stCondLst>
                                  <p:childTnLst>
                                    <p:set>
                                      <p:cBhvr>
                                        <p:cTn id="6" dur="1" fill="hold">
                                          <p:stCondLst>
                                            <p:cond delay="0"/>
                                          </p:stCondLst>
                                        </p:cTn>
                                        <p:tgtEl>
                                          <p:spTgt spid="26630"/>
                                        </p:tgtEl>
                                        <p:attrNameLst>
                                          <p:attrName>style.visibility</p:attrName>
                                        </p:attrNameLst>
                                      </p:cBhvr>
                                      <p:to>
                                        <p:strVal val="visible"/>
                                      </p:to>
                                    </p:set>
                                    <p:animEffect transition="in" filter="box(out)">
                                      <p:cBhvr>
                                        <p:cTn id="7" dur="500"/>
                                        <p:tgtEl>
                                          <p:spTgt spid="266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30" name="WordArt 6"/>
          <p:cNvSpPr>
            <a:spLocks noChangeArrowheads="1" noChangeShapeType="1" noTextEdit="1"/>
          </p:cNvSpPr>
          <p:nvPr/>
        </p:nvSpPr>
        <p:spPr bwMode="auto">
          <a:xfrm>
            <a:off x="1319350" y="1417320"/>
            <a:ext cx="8355874" cy="1391194"/>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49399"/>
              </a:avLst>
            </a:prstTxWarp>
          </a:bodyPr>
          <a:lstStyle/>
          <a:p>
            <a:pPr algn="ctr"/>
            <a:endParaRPr lang="es-ES" kern="10" spc="480" dirty="0">
              <a:gradFill rotWithShape="1">
                <a:gsLst>
                  <a:gs pos="0">
                    <a:srgbClr val="CC0000"/>
                  </a:gs>
                  <a:gs pos="100000">
                    <a:srgbClr val="FF9933"/>
                  </a:gs>
                </a:gsLst>
                <a:lin ang="5400000" scaled="1"/>
              </a:gradFill>
              <a:effectLst>
                <a:outerShdw dist="45791" dir="3378596" algn="ctr" rotWithShape="0">
                  <a:srgbClr val="4D4D4D"/>
                </a:outerShdw>
              </a:effectLst>
              <a:latin typeface="Arial Black" panose="020B0A04020102020204" pitchFamily="34" charset="0"/>
            </a:endParaRPr>
          </a:p>
        </p:txBody>
      </p:sp>
      <p:sp>
        <p:nvSpPr>
          <p:cNvPr id="18433" name="Rectangle 1"/>
          <p:cNvSpPr>
            <a:spLocks noChangeArrowheads="1"/>
          </p:cNvSpPr>
          <p:nvPr/>
        </p:nvSpPr>
        <p:spPr bwMode="auto">
          <a:xfrm>
            <a:off x="1042326" y="204952"/>
            <a:ext cx="9222376" cy="70788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4000" b="1" i="0" u="none" strike="noStrike" cap="none" normalizeH="0" baseline="0" dirty="0">
                <a:ln>
                  <a:noFill/>
                </a:ln>
                <a:solidFill>
                  <a:schemeClr val="tx1"/>
                </a:solidFill>
                <a:effectLst/>
                <a:latin typeface="Arial Black" pitchFamily="34" charset="0"/>
                <a:ea typeface="Times New Roman" pitchFamily="18" charset="0"/>
                <a:cs typeface="Arial" pitchFamily="34" charset="0"/>
              </a:rPr>
              <a:t>TAREAS</a:t>
            </a:r>
            <a:endParaRPr kumimoji="0" lang="es-ES" sz="4000" b="0" i="0" u="none" strike="noStrike" cap="none" normalizeH="0" baseline="0" dirty="0">
              <a:ln>
                <a:noFill/>
              </a:ln>
              <a:solidFill>
                <a:schemeClr val="tx1"/>
              </a:solidFill>
              <a:effectLst/>
              <a:latin typeface="Arial Black" pitchFamily="34" charset="0"/>
              <a:cs typeface="Arial" pitchFamily="34" charset="0"/>
            </a:endParaRPr>
          </a:p>
        </p:txBody>
      </p:sp>
      <p:graphicFrame>
        <p:nvGraphicFramePr>
          <p:cNvPr id="14" name="13 Diagrama"/>
          <p:cNvGraphicFramePr/>
          <p:nvPr>
            <p:extLst>
              <p:ext uri="{D42A27DB-BD31-4B8C-83A1-F6EECF244321}">
                <p14:modId xmlns:p14="http://schemas.microsoft.com/office/powerpoint/2010/main" val="3917227505"/>
              </p:ext>
            </p:extLst>
          </p:nvPr>
        </p:nvGraphicFramePr>
        <p:xfrm>
          <a:off x="279133" y="912838"/>
          <a:ext cx="10972800" cy="574021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5946411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nodeType="clickEffect">
                                  <p:stCondLst>
                                    <p:cond delay="0"/>
                                  </p:stCondLst>
                                  <p:childTnLst>
                                    <p:set>
                                      <p:cBhvr>
                                        <p:cTn id="6" dur="1" fill="hold">
                                          <p:stCondLst>
                                            <p:cond delay="0"/>
                                          </p:stCondLst>
                                        </p:cTn>
                                        <p:tgtEl>
                                          <p:spTgt spid="26630"/>
                                        </p:tgtEl>
                                        <p:attrNameLst>
                                          <p:attrName>style.visibility</p:attrName>
                                        </p:attrNameLst>
                                      </p:cBhvr>
                                      <p:to>
                                        <p:strVal val="visible"/>
                                      </p:to>
                                    </p:set>
                                    <p:animEffect transition="in" filter="box(out)">
                                      <p:cBhvr>
                                        <p:cTn id="7" dur="500"/>
                                        <p:tgtEl>
                                          <p:spTgt spid="266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nvSpPr>
        <p:spPr bwMode="auto">
          <a:xfrm>
            <a:off x="677917" y="4292984"/>
            <a:ext cx="10704786" cy="113184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lnSpc>
                <a:spcPct val="150000"/>
              </a:lnSpc>
            </a:pPr>
            <a:r>
              <a:rPr kumimoji="0" lang="es-ES" sz="2400" b="0" i="0" u="none" strike="noStrike" cap="none" normalizeH="0" baseline="0" dirty="0">
                <a:ln>
                  <a:noFill/>
                </a:ln>
                <a:solidFill>
                  <a:schemeClr val="tx1"/>
                </a:solidFill>
                <a:effectLst/>
                <a:latin typeface="Arial" pitchFamily="34" charset="0"/>
                <a:ea typeface="MS Mincho" pitchFamily="49" charset="-128"/>
                <a:cs typeface="Arial" pitchFamily="34" charset="0"/>
              </a:rPr>
              <a:t>        </a:t>
            </a:r>
            <a:endParaRPr kumimoji="0" lang="es-E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endParaRPr kumimoji="0" lang="es-ES" sz="2400" b="0" i="0" u="none" strike="noStrike" cap="none" normalizeH="0" baseline="0" dirty="0">
              <a:ln>
                <a:noFill/>
              </a:ln>
              <a:solidFill>
                <a:schemeClr val="tx1"/>
              </a:solidFill>
              <a:effectLst/>
              <a:latin typeface="Arial" pitchFamily="34" charset="0"/>
              <a:cs typeface="Arial" pitchFamily="34" charset="0"/>
            </a:endParaRPr>
          </a:p>
        </p:txBody>
      </p:sp>
      <p:sp>
        <p:nvSpPr>
          <p:cNvPr id="7" name="6 Rectángulo"/>
          <p:cNvSpPr/>
          <p:nvPr/>
        </p:nvSpPr>
        <p:spPr>
          <a:xfrm>
            <a:off x="1679713" y="775454"/>
            <a:ext cx="8157970" cy="1323439"/>
          </a:xfrm>
          <a:prstGeom prst="rect">
            <a:avLst/>
          </a:prstGeom>
        </p:spPr>
        <p:txBody>
          <a:bodyPr wrap="square">
            <a:spAutoFit/>
          </a:bodyPr>
          <a:lstStyle/>
          <a:p>
            <a:pPr algn="ctr"/>
            <a:r>
              <a:rPr lang="es-ES" sz="4000" dirty="0">
                <a:latin typeface="Arial Black" pitchFamily="34" charset="0"/>
              </a:rPr>
              <a:t> </a:t>
            </a:r>
            <a:r>
              <a:rPr lang="es-ES_tradnl" sz="4000" b="1" dirty="0">
                <a:effectLst/>
                <a:latin typeface="Arial Black" panose="020B0A04020102020204" pitchFamily="34" charset="0"/>
                <a:ea typeface="Times New Roman" panose="02020603050405020304" pitchFamily="18" charset="0"/>
                <a:cs typeface="Arial" panose="020B0604020202020204" pitchFamily="34" charset="0"/>
              </a:rPr>
              <a:t>MOTIVACION, LIDERAZGO Y COMUNICACION</a:t>
            </a:r>
            <a:endParaRPr lang="es-ES" sz="4000" b="1" dirty="0">
              <a:latin typeface="Arial Black" panose="020B0A04020102020204" pitchFamily="34" charset="0"/>
              <a:cs typeface="Arial" panose="020B0604020202020204" pitchFamily="34" charset="0"/>
            </a:endParaRPr>
          </a:p>
        </p:txBody>
      </p:sp>
      <p:sp>
        <p:nvSpPr>
          <p:cNvPr id="3" name="CuadroTexto 2">
            <a:extLst>
              <a:ext uri="{FF2B5EF4-FFF2-40B4-BE49-F238E27FC236}">
                <a16:creationId xmlns:a16="http://schemas.microsoft.com/office/drawing/2014/main" id="{DF6684B4-16F4-58E8-C626-E2BAB3444368}"/>
              </a:ext>
            </a:extLst>
          </p:cNvPr>
          <p:cNvSpPr txBox="1"/>
          <p:nvPr/>
        </p:nvSpPr>
        <p:spPr>
          <a:xfrm>
            <a:off x="765313" y="2249637"/>
            <a:ext cx="10346635" cy="1477328"/>
          </a:xfrm>
          <a:prstGeom prst="rect">
            <a:avLst/>
          </a:prstGeom>
          <a:noFill/>
        </p:spPr>
        <p:txBody>
          <a:bodyPr wrap="square">
            <a:spAutoFit/>
          </a:bodyPr>
          <a:lstStyle/>
          <a:p>
            <a:pPr algn="just"/>
            <a:r>
              <a:rPr lang="es-ES_tradnl" dirty="0">
                <a:effectLst/>
                <a:latin typeface="Arial" panose="020B0604020202020204" pitchFamily="34" charset="0"/>
                <a:ea typeface="Times New Roman" panose="02020603050405020304" pitchFamily="18" charset="0"/>
                <a:cs typeface="Arial" panose="020B0604020202020204" pitchFamily="34" charset="0"/>
              </a:rPr>
              <a:t>La motivación como proceso constituye una orientación</a:t>
            </a:r>
            <a:r>
              <a:rPr lang="es-ES_tradnl" b="1" dirty="0">
                <a:effectLst/>
                <a:latin typeface="Arial" panose="020B0604020202020204" pitchFamily="34" charset="0"/>
                <a:ea typeface="Times New Roman" panose="02020603050405020304" pitchFamily="18" charset="0"/>
                <a:cs typeface="Arial" panose="020B0604020202020204" pitchFamily="34" charset="0"/>
              </a:rPr>
              <a:t> </a:t>
            </a:r>
            <a:r>
              <a:rPr lang="es-ES_tradnl" dirty="0">
                <a:effectLst/>
                <a:latin typeface="Arial" panose="020B0604020202020204" pitchFamily="34" charset="0"/>
                <a:ea typeface="Times New Roman" panose="02020603050405020304" pitchFamily="18" charset="0"/>
                <a:cs typeface="Arial" panose="020B0604020202020204" pitchFamily="34" charset="0"/>
              </a:rPr>
              <a:t>activa y persistente de la persona hacia determinados objetos-metas, requiere en el ámbito deportivo, que el entrenador haga un buen uso de ella tomando en cuenta todos aquellos indicadores personales y sociales, así como situacionales que pudieran afectarla en sus componentes direccional y dinámico.</a:t>
            </a:r>
            <a:endParaRPr lang="es-ES" dirty="0">
              <a:effectLst/>
              <a:latin typeface="Arial" panose="020B0604020202020204" pitchFamily="34" charset="0"/>
              <a:ea typeface="Times New Roman" panose="02020603050405020304" pitchFamily="18" charset="0"/>
              <a:cs typeface="Arial" panose="020B0604020202020204" pitchFamily="34" charset="0"/>
            </a:endParaRPr>
          </a:p>
          <a:p>
            <a:pPr algn="just"/>
            <a:r>
              <a:rPr lang="es-ES_tradnl" dirty="0">
                <a:effectLst/>
                <a:latin typeface="Arial" panose="020B0604020202020204" pitchFamily="34" charset="0"/>
                <a:ea typeface="Times New Roman" panose="02020603050405020304" pitchFamily="18" charset="0"/>
                <a:cs typeface="Arial" panose="020B0604020202020204" pitchFamily="34" charset="0"/>
              </a:rPr>
              <a:t> </a:t>
            </a:r>
            <a:endParaRPr lang="es-ES" dirty="0">
              <a:effectLst/>
              <a:latin typeface="Arial" panose="020B0604020202020204" pitchFamily="34" charset="0"/>
              <a:ea typeface="Times New Roman" panose="02020603050405020304" pitchFamily="18" charset="0"/>
              <a:cs typeface="Arial" panose="020B0604020202020204" pitchFamily="34" charset="0"/>
            </a:endParaRPr>
          </a:p>
        </p:txBody>
      </p:sp>
      <p:sp>
        <p:nvSpPr>
          <p:cNvPr id="5" name="CuadroTexto 4">
            <a:extLst>
              <a:ext uri="{FF2B5EF4-FFF2-40B4-BE49-F238E27FC236}">
                <a16:creationId xmlns:a16="http://schemas.microsoft.com/office/drawing/2014/main" id="{4D849201-D668-BE3E-3D7A-A2C3CF39D6A2}"/>
              </a:ext>
            </a:extLst>
          </p:cNvPr>
          <p:cNvSpPr txBox="1"/>
          <p:nvPr/>
        </p:nvSpPr>
        <p:spPr>
          <a:xfrm>
            <a:off x="2216426" y="3831319"/>
            <a:ext cx="8488017" cy="601742"/>
          </a:xfrm>
          <a:prstGeom prst="rect">
            <a:avLst/>
          </a:prstGeom>
          <a:solidFill>
            <a:schemeClr val="accent2">
              <a:lumMod val="40000"/>
              <a:lumOff val="60000"/>
            </a:schemeClr>
          </a:solidFill>
          <a:ln w="57150">
            <a:solidFill>
              <a:schemeClr val="tx1"/>
            </a:solidFill>
          </a:ln>
        </p:spPr>
        <p:txBody>
          <a:bodyPr wrap="square">
            <a:spAutoFit/>
          </a:bodyPr>
          <a:lstStyle/>
          <a:p>
            <a:pPr algn="ctr"/>
            <a:r>
              <a:rPr lang="es-ES_tradnl" sz="3200" b="1" dirty="0">
                <a:effectLst/>
                <a:latin typeface="Arial" panose="020B0604020202020204" pitchFamily="34" charset="0"/>
                <a:ea typeface="Times New Roman" panose="02020603050405020304" pitchFamily="18" charset="0"/>
                <a:cs typeface="Arial" panose="020B0604020202020204" pitchFamily="34" charset="0"/>
              </a:rPr>
              <a:t>Teorías de la motivación  del deportista</a:t>
            </a:r>
            <a:endParaRPr lang="es-ES" sz="3200" dirty="0">
              <a:effectLst/>
              <a:latin typeface="Arial" panose="020B0604020202020204" pitchFamily="34" charset="0"/>
              <a:ea typeface="Times New Roman" panose="02020603050405020304" pitchFamily="18" charset="0"/>
              <a:cs typeface="Arial" panose="020B0604020202020204" pitchFamily="34" charset="0"/>
            </a:endParaRPr>
          </a:p>
        </p:txBody>
      </p:sp>
      <p:sp>
        <p:nvSpPr>
          <p:cNvPr id="12" name="CuadroTexto 11">
            <a:extLst>
              <a:ext uri="{FF2B5EF4-FFF2-40B4-BE49-F238E27FC236}">
                <a16:creationId xmlns:a16="http://schemas.microsoft.com/office/drawing/2014/main" id="{B5134645-5074-8D97-5D6C-CCC7C7477AAB}"/>
              </a:ext>
            </a:extLst>
          </p:cNvPr>
          <p:cNvSpPr txBox="1"/>
          <p:nvPr/>
        </p:nvSpPr>
        <p:spPr>
          <a:xfrm>
            <a:off x="1073426" y="4539752"/>
            <a:ext cx="3287623" cy="369332"/>
          </a:xfrm>
          <a:prstGeom prst="rect">
            <a:avLst/>
          </a:prstGeom>
          <a:noFill/>
        </p:spPr>
        <p:txBody>
          <a:bodyPr wrap="square">
            <a:spAutoFit/>
          </a:bodyPr>
          <a:lstStyle/>
          <a:p>
            <a:r>
              <a:rPr lang="es-ES_tradnl" dirty="0">
                <a:effectLst/>
                <a:latin typeface="Arial" panose="020B0604020202020204" pitchFamily="34" charset="0"/>
                <a:ea typeface="Times New Roman" panose="02020603050405020304" pitchFamily="18" charset="0"/>
                <a:cs typeface="Arial" panose="020B0604020202020204" pitchFamily="34" charset="0"/>
              </a:rPr>
              <a:t>Motivos directos e indirectos</a:t>
            </a:r>
            <a:endParaRPr lang="es-ES" dirty="0">
              <a:effectLst/>
              <a:latin typeface="Arial" panose="020B0604020202020204" pitchFamily="34" charset="0"/>
              <a:ea typeface="Times New Roman" panose="02020603050405020304" pitchFamily="18" charset="0"/>
              <a:cs typeface="Arial" panose="020B0604020202020204" pitchFamily="34" charset="0"/>
            </a:endParaRPr>
          </a:p>
        </p:txBody>
      </p:sp>
      <p:sp>
        <p:nvSpPr>
          <p:cNvPr id="14" name="CuadroTexto 13">
            <a:extLst>
              <a:ext uri="{FF2B5EF4-FFF2-40B4-BE49-F238E27FC236}">
                <a16:creationId xmlns:a16="http://schemas.microsoft.com/office/drawing/2014/main" id="{21E38864-FE81-7B8C-6A1B-5747B959E7EA}"/>
              </a:ext>
            </a:extLst>
          </p:cNvPr>
          <p:cNvSpPr txBox="1"/>
          <p:nvPr/>
        </p:nvSpPr>
        <p:spPr>
          <a:xfrm>
            <a:off x="1152939" y="5523440"/>
            <a:ext cx="2418935" cy="369332"/>
          </a:xfrm>
          <a:prstGeom prst="rect">
            <a:avLst/>
          </a:prstGeom>
          <a:noFill/>
        </p:spPr>
        <p:txBody>
          <a:bodyPr wrap="square">
            <a:spAutoFit/>
          </a:bodyPr>
          <a:lstStyle/>
          <a:p>
            <a:r>
              <a:rPr lang="es-ES_tradnl" dirty="0">
                <a:effectLst/>
                <a:latin typeface="Arial" panose="020B0604020202020204" pitchFamily="34" charset="0"/>
                <a:ea typeface="Times New Roman" panose="02020603050405020304" pitchFamily="18" charset="0"/>
                <a:cs typeface="Arial" panose="020B0604020202020204" pitchFamily="34" charset="0"/>
              </a:rPr>
              <a:t>Motivaciones</a:t>
            </a:r>
            <a:r>
              <a:rPr lang="es-ES_tradnl" sz="1200" dirty="0">
                <a:effectLst/>
                <a:latin typeface="Times New Roman" panose="02020603050405020304" pitchFamily="18" charset="0"/>
                <a:ea typeface="Times New Roman" panose="02020603050405020304" pitchFamily="18" charset="0"/>
              </a:rPr>
              <a:t> </a:t>
            </a:r>
            <a:r>
              <a:rPr lang="es-ES_tradnl" dirty="0">
                <a:effectLst/>
                <a:latin typeface="Arial" panose="020B0604020202020204" pitchFamily="34" charset="0"/>
                <a:ea typeface="Times New Roman" panose="02020603050405020304" pitchFamily="18" charset="0"/>
                <a:cs typeface="Arial" panose="020B0604020202020204" pitchFamily="34" charset="0"/>
              </a:rPr>
              <a:t>básicas</a:t>
            </a:r>
            <a:r>
              <a:rPr lang="es-ES_tradnl" sz="1200" dirty="0">
                <a:effectLst/>
                <a:latin typeface="Times New Roman" panose="02020603050405020304" pitchFamily="18" charset="0"/>
                <a:ea typeface="Times New Roman" panose="02020603050405020304" pitchFamily="18" charset="0"/>
              </a:rPr>
              <a:t> </a:t>
            </a:r>
            <a:endParaRPr lang="es-ES" sz="1000" dirty="0">
              <a:effectLst/>
              <a:latin typeface="Times New Roman" panose="02020603050405020304" pitchFamily="18" charset="0"/>
              <a:ea typeface="Times New Roman" panose="02020603050405020304" pitchFamily="18" charset="0"/>
            </a:endParaRPr>
          </a:p>
        </p:txBody>
      </p:sp>
      <p:sp>
        <p:nvSpPr>
          <p:cNvPr id="16" name="CuadroTexto 15">
            <a:extLst>
              <a:ext uri="{FF2B5EF4-FFF2-40B4-BE49-F238E27FC236}">
                <a16:creationId xmlns:a16="http://schemas.microsoft.com/office/drawing/2014/main" id="{270D1047-7039-06A3-3154-0FC8A21A250C}"/>
              </a:ext>
            </a:extLst>
          </p:cNvPr>
          <p:cNvSpPr txBox="1"/>
          <p:nvPr/>
        </p:nvSpPr>
        <p:spPr>
          <a:xfrm>
            <a:off x="2416493" y="5090736"/>
            <a:ext cx="2820485" cy="369332"/>
          </a:xfrm>
          <a:prstGeom prst="rect">
            <a:avLst/>
          </a:prstGeom>
          <a:noFill/>
        </p:spPr>
        <p:txBody>
          <a:bodyPr wrap="square">
            <a:spAutoFit/>
          </a:bodyPr>
          <a:lstStyle/>
          <a:p>
            <a:r>
              <a:rPr lang="es-ES_tradnl" dirty="0">
                <a:effectLst/>
                <a:latin typeface="Arial" panose="020B0604020202020204" pitchFamily="34" charset="0"/>
                <a:ea typeface="Times New Roman" panose="02020603050405020304" pitchFamily="18" charset="0"/>
                <a:cs typeface="Arial" panose="020B0604020202020204" pitchFamily="34" charset="0"/>
              </a:rPr>
              <a:t>Participación y abandono</a:t>
            </a:r>
            <a:endParaRPr lang="es-ES" dirty="0">
              <a:effectLst/>
              <a:latin typeface="Arial" panose="020B0604020202020204" pitchFamily="34" charset="0"/>
              <a:ea typeface="Times New Roman" panose="02020603050405020304" pitchFamily="18" charset="0"/>
              <a:cs typeface="Arial" panose="020B0604020202020204" pitchFamily="34" charset="0"/>
            </a:endParaRPr>
          </a:p>
        </p:txBody>
      </p:sp>
      <p:sp>
        <p:nvSpPr>
          <p:cNvPr id="18" name="CuadroTexto 17">
            <a:extLst>
              <a:ext uri="{FF2B5EF4-FFF2-40B4-BE49-F238E27FC236}">
                <a16:creationId xmlns:a16="http://schemas.microsoft.com/office/drawing/2014/main" id="{7F0B370D-AB42-A0E6-9C8D-9EFD97E52AB8}"/>
              </a:ext>
            </a:extLst>
          </p:cNvPr>
          <p:cNvSpPr txBox="1"/>
          <p:nvPr/>
        </p:nvSpPr>
        <p:spPr>
          <a:xfrm>
            <a:off x="4990898" y="4604475"/>
            <a:ext cx="2032552" cy="369332"/>
          </a:xfrm>
          <a:prstGeom prst="rect">
            <a:avLst/>
          </a:prstGeom>
          <a:noFill/>
        </p:spPr>
        <p:txBody>
          <a:bodyPr wrap="square">
            <a:spAutoFit/>
          </a:bodyPr>
          <a:lstStyle/>
          <a:p>
            <a:r>
              <a:rPr lang="es-ES_tradnl" dirty="0">
                <a:effectLst/>
                <a:latin typeface="Arial" panose="020B0604020202020204" pitchFamily="34" charset="0"/>
                <a:ea typeface="Times New Roman" panose="02020603050405020304" pitchFamily="18" charset="0"/>
                <a:cs typeface="Arial" panose="020B0604020202020204" pitchFamily="34" charset="0"/>
              </a:rPr>
              <a:t>Multifactorial </a:t>
            </a:r>
            <a:endParaRPr lang="es-ES" dirty="0">
              <a:effectLst/>
              <a:latin typeface="Arial" panose="020B0604020202020204" pitchFamily="34" charset="0"/>
              <a:ea typeface="Times New Roman" panose="02020603050405020304" pitchFamily="18" charset="0"/>
              <a:cs typeface="Arial" panose="020B0604020202020204" pitchFamily="34" charset="0"/>
            </a:endParaRPr>
          </a:p>
        </p:txBody>
      </p:sp>
      <p:sp>
        <p:nvSpPr>
          <p:cNvPr id="20" name="CuadroTexto 19">
            <a:extLst>
              <a:ext uri="{FF2B5EF4-FFF2-40B4-BE49-F238E27FC236}">
                <a16:creationId xmlns:a16="http://schemas.microsoft.com/office/drawing/2014/main" id="{62160965-B03F-56EC-48A0-2AB69CF0B595}"/>
              </a:ext>
            </a:extLst>
          </p:cNvPr>
          <p:cNvSpPr txBox="1"/>
          <p:nvPr/>
        </p:nvSpPr>
        <p:spPr>
          <a:xfrm>
            <a:off x="7653299" y="4610013"/>
            <a:ext cx="2698475" cy="369332"/>
          </a:xfrm>
          <a:prstGeom prst="rect">
            <a:avLst/>
          </a:prstGeom>
          <a:noFill/>
        </p:spPr>
        <p:txBody>
          <a:bodyPr wrap="square">
            <a:spAutoFit/>
          </a:bodyPr>
          <a:lstStyle/>
          <a:p>
            <a:r>
              <a:rPr lang="es-ES_tradnl" dirty="0">
                <a:effectLst/>
                <a:latin typeface="Arial" panose="020B0604020202020204" pitchFamily="34" charset="0"/>
                <a:ea typeface="Times New Roman" panose="02020603050405020304" pitchFamily="18" charset="0"/>
                <a:cs typeface="Arial" panose="020B0604020202020204" pitchFamily="34" charset="0"/>
              </a:rPr>
              <a:t>Intrínseca  y extrínseca </a:t>
            </a:r>
            <a:endParaRPr lang="es-ES" dirty="0">
              <a:effectLst/>
              <a:latin typeface="Arial" panose="020B0604020202020204" pitchFamily="34" charset="0"/>
              <a:ea typeface="Times New Roman" panose="02020603050405020304" pitchFamily="18" charset="0"/>
              <a:cs typeface="Arial" panose="020B0604020202020204" pitchFamily="34" charset="0"/>
            </a:endParaRPr>
          </a:p>
        </p:txBody>
      </p:sp>
      <p:sp>
        <p:nvSpPr>
          <p:cNvPr id="22" name="CuadroTexto 21">
            <a:extLst>
              <a:ext uri="{FF2B5EF4-FFF2-40B4-BE49-F238E27FC236}">
                <a16:creationId xmlns:a16="http://schemas.microsoft.com/office/drawing/2014/main" id="{7C761D84-9BB8-3097-7A63-492DFB562383}"/>
              </a:ext>
            </a:extLst>
          </p:cNvPr>
          <p:cNvSpPr txBox="1"/>
          <p:nvPr/>
        </p:nvSpPr>
        <p:spPr>
          <a:xfrm>
            <a:off x="3137037" y="6117743"/>
            <a:ext cx="869674" cy="369332"/>
          </a:xfrm>
          <a:prstGeom prst="rect">
            <a:avLst/>
          </a:prstGeom>
          <a:noFill/>
        </p:spPr>
        <p:txBody>
          <a:bodyPr wrap="square">
            <a:spAutoFit/>
          </a:bodyPr>
          <a:lstStyle/>
          <a:p>
            <a:r>
              <a:rPr lang="es-ES_tradnl" dirty="0">
                <a:effectLst/>
                <a:latin typeface="Arial" panose="020B0604020202020204" pitchFamily="34" charset="0"/>
                <a:ea typeface="Times New Roman" panose="02020603050405020304" pitchFamily="18" charset="0"/>
                <a:cs typeface="Arial" panose="020B0604020202020204" pitchFamily="34" charset="0"/>
              </a:rPr>
              <a:t>Logro</a:t>
            </a:r>
            <a:endParaRPr lang="es-ES" dirty="0">
              <a:effectLst/>
              <a:latin typeface="Arial" panose="020B0604020202020204" pitchFamily="34" charset="0"/>
              <a:ea typeface="Times New Roman" panose="02020603050405020304" pitchFamily="18" charset="0"/>
              <a:cs typeface="Arial" panose="020B0604020202020204" pitchFamily="34" charset="0"/>
            </a:endParaRPr>
          </a:p>
        </p:txBody>
      </p:sp>
      <p:sp>
        <p:nvSpPr>
          <p:cNvPr id="24" name="CuadroTexto 23">
            <a:extLst>
              <a:ext uri="{FF2B5EF4-FFF2-40B4-BE49-F238E27FC236}">
                <a16:creationId xmlns:a16="http://schemas.microsoft.com/office/drawing/2014/main" id="{1FD3584E-034F-0F4E-54AA-3CA48D6D9CF2}"/>
              </a:ext>
            </a:extLst>
          </p:cNvPr>
          <p:cNvSpPr txBox="1"/>
          <p:nvPr/>
        </p:nvSpPr>
        <p:spPr>
          <a:xfrm>
            <a:off x="7926454" y="5124750"/>
            <a:ext cx="1237423" cy="369332"/>
          </a:xfrm>
          <a:prstGeom prst="rect">
            <a:avLst/>
          </a:prstGeom>
          <a:noFill/>
        </p:spPr>
        <p:txBody>
          <a:bodyPr wrap="square">
            <a:spAutoFit/>
          </a:bodyPr>
          <a:lstStyle/>
          <a:p>
            <a:r>
              <a:rPr lang="es-ES_tradnl" dirty="0">
                <a:effectLst/>
                <a:latin typeface="Arial" panose="020B0604020202020204" pitchFamily="34" charset="0"/>
                <a:ea typeface="Times New Roman" panose="02020603050405020304" pitchFamily="18" charset="0"/>
                <a:cs typeface="Arial" panose="020B0604020202020204" pitchFamily="34" charset="0"/>
              </a:rPr>
              <a:t>Atribución</a:t>
            </a:r>
            <a:endParaRPr lang="es-ES" dirty="0">
              <a:effectLst/>
              <a:latin typeface="Arial" panose="020B0604020202020204" pitchFamily="34" charset="0"/>
              <a:ea typeface="Times New Roman" panose="02020603050405020304" pitchFamily="18" charset="0"/>
              <a:cs typeface="Arial" panose="020B0604020202020204" pitchFamily="34" charset="0"/>
            </a:endParaRPr>
          </a:p>
        </p:txBody>
      </p:sp>
      <p:sp>
        <p:nvSpPr>
          <p:cNvPr id="26" name="CuadroTexto 25">
            <a:extLst>
              <a:ext uri="{FF2B5EF4-FFF2-40B4-BE49-F238E27FC236}">
                <a16:creationId xmlns:a16="http://schemas.microsoft.com/office/drawing/2014/main" id="{C3BFDFEE-CB6D-9DD3-84C4-C51CC231AB05}"/>
              </a:ext>
            </a:extLst>
          </p:cNvPr>
          <p:cNvSpPr txBox="1"/>
          <p:nvPr/>
        </p:nvSpPr>
        <p:spPr>
          <a:xfrm>
            <a:off x="5894759" y="5106782"/>
            <a:ext cx="1610054" cy="369332"/>
          </a:xfrm>
          <a:prstGeom prst="rect">
            <a:avLst/>
          </a:prstGeom>
          <a:noFill/>
        </p:spPr>
        <p:txBody>
          <a:bodyPr wrap="square">
            <a:spAutoFit/>
          </a:bodyPr>
          <a:lstStyle/>
          <a:p>
            <a:r>
              <a:rPr lang="es-ES_tradnl" dirty="0">
                <a:effectLst/>
                <a:latin typeface="Arial" panose="020B0604020202020204" pitchFamily="34" charset="0"/>
                <a:ea typeface="Times New Roman" panose="02020603050405020304" pitchFamily="18" charset="0"/>
                <a:cs typeface="Arial" panose="020B0604020202020204" pitchFamily="34" charset="0"/>
              </a:rPr>
              <a:t>Autoeficacia</a:t>
            </a:r>
            <a:endParaRPr lang="es-ES" dirty="0">
              <a:effectLst/>
              <a:latin typeface="Arial" panose="020B0604020202020204" pitchFamily="34" charset="0"/>
              <a:ea typeface="Times New Roman" panose="02020603050405020304" pitchFamily="18" charset="0"/>
              <a:cs typeface="Arial" panose="020B0604020202020204" pitchFamily="34" charset="0"/>
            </a:endParaRPr>
          </a:p>
        </p:txBody>
      </p:sp>
      <p:sp>
        <p:nvSpPr>
          <p:cNvPr id="28" name="CuadroTexto 27">
            <a:extLst>
              <a:ext uri="{FF2B5EF4-FFF2-40B4-BE49-F238E27FC236}">
                <a16:creationId xmlns:a16="http://schemas.microsoft.com/office/drawing/2014/main" id="{B1E82201-C205-C326-D785-00CC471F8402}"/>
              </a:ext>
            </a:extLst>
          </p:cNvPr>
          <p:cNvSpPr txBox="1"/>
          <p:nvPr/>
        </p:nvSpPr>
        <p:spPr>
          <a:xfrm>
            <a:off x="4144616" y="5661939"/>
            <a:ext cx="4475511" cy="369332"/>
          </a:xfrm>
          <a:prstGeom prst="rect">
            <a:avLst/>
          </a:prstGeom>
          <a:noFill/>
        </p:spPr>
        <p:txBody>
          <a:bodyPr wrap="square">
            <a:spAutoFit/>
          </a:bodyPr>
          <a:lstStyle/>
          <a:p>
            <a:r>
              <a:rPr lang="es-ES_tradnl" dirty="0">
                <a:effectLst/>
                <a:latin typeface="Arial" panose="020B0604020202020204" pitchFamily="34" charset="0"/>
                <a:ea typeface="Times New Roman" panose="02020603050405020304" pitchFamily="18" charset="0"/>
                <a:cs typeface="Arial" panose="020B0604020202020204" pitchFamily="34" charset="0"/>
              </a:rPr>
              <a:t>Preparación subjetiva de competencia</a:t>
            </a:r>
            <a:endParaRPr lang="es-ES" dirty="0">
              <a:effectLst/>
              <a:latin typeface="Arial" panose="020B0604020202020204" pitchFamily="34" charset="0"/>
              <a:ea typeface="Times New Roman" panose="02020603050405020304" pitchFamily="18" charset="0"/>
              <a:cs typeface="Arial" panose="020B0604020202020204" pitchFamily="34" charset="0"/>
            </a:endParaRPr>
          </a:p>
        </p:txBody>
      </p:sp>
      <p:sp>
        <p:nvSpPr>
          <p:cNvPr id="30" name="CuadroTexto 29">
            <a:extLst>
              <a:ext uri="{FF2B5EF4-FFF2-40B4-BE49-F238E27FC236}">
                <a16:creationId xmlns:a16="http://schemas.microsoft.com/office/drawing/2014/main" id="{784F409E-489B-09C7-55D9-D47C4F7CC565}"/>
              </a:ext>
            </a:extLst>
          </p:cNvPr>
          <p:cNvSpPr txBox="1"/>
          <p:nvPr/>
        </p:nvSpPr>
        <p:spPr>
          <a:xfrm>
            <a:off x="8460683" y="5800438"/>
            <a:ext cx="2418934" cy="369332"/>
          </a:xfrm>
          <a:prstGeom prst="rect">
            <a:avLst/>
          </a:prstGeom>
          <a:noFill/>
        </p:spPr>
        <p:txBody>
          <a:bodyPr wrap="square">
            <a:spAutoFit/>
          </a:bodyPr>
          <a:lstStyle/>
          <a:p>
            <a:r>
              <a:rPr lang="es-ES_tradnl" dirty="0">
                <a:effectLst/>
                <a:latin typeface="Arial" panose="020B0604020202020204" pitchFamily="34" charset="0"/>
                <a:ea typeface="Times New Roman" panose="02020603050405020304" pitchFamily="18" charset="0"/>
                <a:cs typeface="Arial" panose="020B0604020202020204" pitchFamily="34" charset="0"/>
              </a:rPr>
              <a:t>Metas de logro</a:t>
            </a:r>
            <a:endParaRPr lang="es-ES"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675709764"/>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1193</TotalTime>
  <Words>2555</Words>
  <Application>Microsoft Office PowerPoint</Application>
  <PresentationFormat>Panorámica</PresentationFormat>
  <Paragraphs>203</Paragraphs>
  <Slides>26</Slides>
  <Notes>0</Notes>
  <HiddenSlides>0</HiddenSlides>
  <MMClips>0</MMClips>
  <ScaleCrop>false</ScaleCrop>
  <HeadingPairs>
    <vt:vector size="6" baseType="variant">
      <vt:variant>
        <vt:lpstr>Fuentes usadas</vt:lpstr>
      </vt:variant>
      <vt:variant>
        <vt:i4>6</vt:i4>
      </vt:variant>
      <vt:variant>
        <vt:lpstr>Tema</vt:lpstr>
      </vt:variant>
      <vt:variant>
        <vt:i4>2</vt:i4>
      </vt:variant>
      <vt:variant>
        <vt:lpstr>Títulos de diapositiva</vt:lpstr>
      </vt:variant>
      <vt:variant>
        <vt:i4>26</vt:i4>
      </vt:variant>
    </vt:vector>
  </HeadingPairs>
  <TitlesOfParts>
    <vt:vector size="34" baseType="lpstr">
      <vt:lpstr>Arial</vt:lpstr>
      <vt:lpstr>Arial Black</vt:lpstr>
      <vt:lpstr>Calibri</vt:lpstr>
      <vt:lpstr>Calibri Light</vt:lpstr>
      <vt:lpstr>Times New Roman</vt:lpstr>
      <vt:lpstr>Wingdings</vt:lpstr>
      <vt:lpstr>Tema de Office</vt:lpstr>
      <vt:lpstr>1_Tema de Office</vt:lpstr>
      <vt:lpstr>Presentación de PowerPoint</vt:lpstr>
      <vt:lpstr>Presentación de PowerPoint</vt:lpstr>
      <vt:lpstr> .     </vt:lpstr>
      <vt:lpstr>Presentación de PowerPoint</vt:lpstr>
      <vt:lpstr>Presentación de PowerPoint</vt:lpstr>
      <vt:lpstr>Presentación de PowerPoint</vt:lpstr>
      <vt:lpstr>Presentación de PowerPoint</vt:lpstr>
      <vt:lpstr>Presentación de PowerPoint</vt:lpstr>
      <vt:lpstr>Presentación de PowerPoint</vt:lpstr>
      <vt:lpstr>           </vt:lpstr>
      <vt:lpstr>Presentación de PowerPoint</vt:lpstr>
      <vt:lpstr>Presentación de PowerPoint</vt:lpstr>
      <vt:lpstr>Presentación de PowerPoint</vt:lpstr>
      <vt:lpstr>DEFINICIÓN</vt:lpstr>
      <vt:lpstr>Presentación de PowerPoint</vt:lpstr>
      <vt:lpstr> ESTRUCTURA DE LA COMUNICACION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EVALUACIÓN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COMO NOS COMUNICAMOS</dc:title>
  <dc:creator>profesor</dc:creator>
  <cp:lastModifiedBy>Ray</cp:lastModifiedBy>
  <cp:revision>73</cp:revision>
  <dcterms:created xsi:type="dcterms:W3CDTF">2021-01-20T03:39:41Z</dcterms:created>
  <dcterms:modified xsi:type="dcterms:W3CDTF">2025-12-15T18:41:56Z</dcterms:modified>
</cp:coreProperties>
</file>