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7" r:id="rId2"/>
    <p:sldId id="286" r:id="rId3"/>
    <p:sldId id="287" r:id="rId4"/>
    <p:sldId id="289" r:id="rId5"/>
    <p:sldId id="258" r:id="rId6"/>
    <p:sldId id="259" r:id="rId7"/>
    <p:sldId id="290" r:id="rId8"/>
    <p:sldId id="291" r:id="rId9"/>
    <p:sldId id="292" r:id="rId10"/>
    <p:sldId id="293" r:id="rId11"/>
    <p:sldId id="295" r:id="rId12"/>
    <p:sldId id="294" r:id="rId13"/>
    <p:sldId id="296" r:id="rId14"/>
    <p:sldId id="297" r:id="rId15"/>
    <p:sldId id="298" r:id="rId16"/>
    <p:sldId id="299" r:id="rId17"/>
    <p:sldId id="300" r:id="rId18"/>
    <p:sldId id="301" r:id="rId19"/>
    <p:sldId id="303" r:id="rId20"/>
    <p:sldId id="302" r:id="rId21"/>
    <p:sldId id="304" r:id="rId22"/>
    <p:sldId id="305" r:id="rId23"/>
    <p:sldId id="307" r:id="rId24"/>
    <p:sldId id="309" r:id="rId25"/>
    <p:sldId id="308" r:id="rId26"/>
    <p:sldId id="310" r:id="rId27"/>
    <p:sldId id="311" r:id="rId28"/>
    <p:sldId id="312" r:id="rId29"/>
    <p:sldId id="31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C964E1E-37DF-414E-8089-E4C6C4617E7C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D52BCDE-A2D7-48DD-8227-201B9ECB2C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935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4E1E-37DF-414E-8089-E4C6C4617E7C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BCDE-A2D7-48DD-8227-201B9ECB2C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121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C964E1E-37DF-414E-8089-E4C6C4617E7C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D52BCDE-A2D7-48DD-8227-201B9ECB2C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294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C964E1E-37DF-414E-8089-E4C6C4617E7C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D52BCDE-A2D7-48DD-8227-201B9ECB2CD7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020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C964E1E-37DF-414E-8089-E4C6C4617E7C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D52BCDE-A2D7-48DD-8227-201B9ECB2C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6873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4E1E-37DF-414E-8089-E4C6C4617E7C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BCDE-A2D7-48DD-8227-201B9ECB2C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993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4E1E-37DF-414E-8089-E4C6C4617E7C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BCDE-A2D7-48DD-8227-201B9ECB2C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8357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4E1E-37DF-414E-8089-E4C6C4617E7C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BCDE-A2D7-48DD-8227-201B9ECB2C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2054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C964E1E-37DF-414E-8089-E4C6C4617E7C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D52BCDE-A2D7-48DD-8227-201B9ECB2C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07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4E1E-37DF-414E-8089-E4C6C4617E7C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BCDE-A2D7-48DD-8227-201B9ECB2C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472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C964E1E-37DF-414E-8089-E4C6C4617E7C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D52BCDE-A2D7-48DD-8227-201B9ECB2C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397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4E1E-37DF-414E-8089-E4C6C4617E7C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BCDE-A2D7-48DD-8227-201B9ECB2C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428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4E1E-37DF-414E-8089-E4C6C4617E7C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BCDE-A2D7-48DD-8227-201B9ECB2C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72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4E1E-37DF-414E-8089-E4C6C4617E7C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BCDE-A2D7-48DD-8227-201B9ECB2C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598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4E1E-37DF-414E-8089-E4C6C4617E7C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BCDE-A2D7-48DD-8227-201B9ECB2C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704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4E1E-37DF-414E-8089-E4C6C4617E7C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BCDE-A2D7-48DD-8227-201B9ECB2C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01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4E1E-37DF-414E-8089-E4C6C4617E7C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BCDE-A2D7-48DD-8227-201B9ECB2C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133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64E1E-37DF-414E-8089-E4C6C4617E7C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2BCDE-A2D7-48DD-8227-201B9ECB2C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2611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4F8620FF-2A34-447E-AFB5-270D5015DC02}"/>
              </a:ext>
            </a:extLst>
          </p:cNvPr>
          <p:cNvSpPr/>
          <p:nvPr/>
        </p:nvSpPr>
        <p:spPr>
          <a:xfrm>
            <a:off x="426128" y="4873841"/>
            <a:ext cx="10910656" cy="17932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85D17F-133D-424F-A277-739BEDCDBE8E}"/>
              </a:ext>
            </a:extLst>
          </p:cNvPr>
          <p:cNvSpPr txBox="1"/>
          <p:nvPr/>
        </p:nvSpPr>
        <p:spPr>
          <a:xfrm>
            <a:off x="1154097" y="625797"/>
            <a:ext cx="10910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Universidad de Artemisa </a:t>
            </a:r>
          </a:p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Facultad de Ciencias Agropecuarias, Técnicas y Económicas </a:t>
            </a:r>
          </a:p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Departamento de Ciencias Técnicas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0772BA3-9829-4F58-9AF5-69D2844F5EA5}"/>
              </a:ext>
            </a:extLst>
          </p:cNvPr>
          <p:cNvSpPr/>
          <p:nvPr/>
        </p:nvSpPr>
        <p:spPr>
          <a:xfrm>
            <a:off x="528221" y="2371130"/>
            <a:ext cx="1127464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Clase # 3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2CFC891-1E20-4518-B156-999357F0DBD5}"/>
              </a:ext>
            </a:extLst>
          </p:cNvPr>
          <p:cNvSpPr txBox="1"/>
          <p:nvPr/>
        </p:nvSpPr>
        <p:spPr>
          <a:xfrm>
            <a:off x="621437" y="5095783"/>
            <a:ext cx="11274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Asignatura: Aplicaciones Digitales Educativa II</a:t>
            </a:r>
          </a:p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Profesor: M.Sc. Carlos García Pérez</a:t>
            </a:r>
          </a:p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Curso: 2025-2026</a:t>
            </a:r>
          </a:p>
        </p:txBody>
      </p:sp>
    </p:spTree>
    <p:extLst>
      <p:ext uri="{BB962C8B-B14F-4D97-AF65-F5344CB8AC3E}">
        <p14:creationId xmlns:p14="http://schemas.microsoft.com/office/powerpoint/2010/main" val="739176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1C6E4C-BC9D-490B-8DA1-AA4573949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609" y="302734"/>
            <a:ext cx="8984942" cy="1293028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s-ES" sz="2800" b="1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🎯</a:t>
            </a:r>
            <a:r>
              <a:rPr lang="es-E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Consejos para usar tipografía eficazmente</a:t>
            </a:r>
            <a:b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S" sz="5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EDF0E1-9D02-4530-B7BB-E6FAF71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598" y="1416937"/>
            <a:ext cx="10820400" cy="4024125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Usa </a:t>
            </a:r>
            <a:r>
              <a:rPr lang="es-E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una tipografía para títulos</a:t>
            </a:r>
            <a:r>
              <a:rPr lang="es-E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 otra para el cuerpo del texto.</a:t>
            </a:r>
            <a:endParaRPr lang="es-E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Mantén </a:t>
            </a:r>
            <a:r>
              <a:rPr lang="es-E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consistencia</a:t>
            </a:r>
            <a:r>
              <a:rPr lang="es-E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en tamaños, colores y estilos.</a:t>
            </a:r>
            <a:endParaRPr lang="es-E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Asegúrate de que haya </a:t>
            </a:r>
            <a:r>
              <a:rPr lang="es-E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contraste suficiente</a:t>
            </a:r>
            <a:r>
              <a:rPr lang="es-E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entre texto y fondo.</a:t>
            </a:r>
            <a:endParaRPr lang="es-E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Cuida el </a:t>
            </a:r>
            <a:r>
              <a:rPr lang="es-E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interlineado y espaciado</a:t>
            </a:r>
            <a:r>
              <a:rPr lang="es-E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para evitar que el texto se vea saturado</a:t>
            </a:r>
            <a:endParaRPr lang="es-E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650376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382895-2FF7-4534-843D-2CE29B458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998" y="506920"/>
            <a:ext cx="8610600" cy="1293028"/>
          </a:xfrm>
        </p:spPr>
        <p:txBody>
          <a:bodyPr>
            <a:normAutofit/>
          </a:bodyPr>
          <a:lstStyle/>
          <a:p>
            <a:r>
              <a:rPr lang="es-ES_tradnl" sz="4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Editor de texto</a:t>
            </a:r>
            <a:r>
              <a:rPr lang="es-ES_tradnl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endParaRPr lang="es-ES" sz="8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F0BE069-B35E-49CE-BF6A-9A58E0F54637}"/>
              </a:ext>
            </a:extLst>
          </p:cNvPr>
          <p:cNvSpPr txBox="1"/>
          <p:nvPr/>
        </p:nvSpPr>
        <p:spPr>
          <a:xfrm>
            <a:off x="497889" y="1793056"/>
            <a:ext cx="11196222" cy="2219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Programa que permite escribir y modificar texto plano sin formato (ej. Notepad, Sublime Text). Ideal para programación o archivos simples.</a:t>
            </a:r>
            <a:endParaRPr lang="es-E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Marcador de contenido 20">
            <a:extLst>
              <a:ext uri="{FF2B5EF4-FFF2-40B4-BE49-F238E27FC236}">
                <a16:creationId xmlns:a16="http://schemas.microsoft.com/office/drawing/2014/main" id="{BFDFB5FF-0364-4887-94FA-DC7FA448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419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7B5F7D-E6B5-4338-8459-EB3EFA686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Procesador de texto</a:t>
            </a:r>
            <a:r>
              <a:rPr lang="es-ES_tradnl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endParaRPr lang="es-ES" sz="2800" dirty="0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EC5493F1-CC54-48C6-9E8C-B63A32E81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Software más avanzado que permite aplicar formato, insertar imágenes, tablas, y revisar ortografía (ej. Microsoft Word, Google </a:t>
            </a:r>
            <a:r>
              <a:rPr lang="es-E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Docs</a:t>
            </a:r>
            <a:r>
              <a:rPr lang="es-E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636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FFAED4-C80A-4EBA-9D1E-8A24F3272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b="1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🛠️</a:t>
            </a:r>
            <a:r>
              <a:rPr lang="es-E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Procedimientos informáticos básicos</a:t>
            </a:r>
            <a:br>
              <a:rPr lang="es-E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S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D687DD-20C9-4079-A327-8328805BF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200"/>
              </a:spcBef>
            </a:pPr>
            <a:r>
              <a:rPr lang="es-ES_tradnl" sz="2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s-ES_tradnl" sz="2800" b="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Creación de documentos</a:t>
            </a:r>
            <a:endParaRPr lang="es-ES" sz="2800" b="1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Abrir el programa (Word, LibreOffice, etc.)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Seleccionar “Nuevo documento”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4014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99FA9-E64A-40FB-9023-E09E2172E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Abrir el programa (Word, LibreOffice, etc.)</a:t>
            </a:r>
            <a:br>
              <a:rPr lang="es-E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AF438A5-4C5E-4C07-A91B-557275CD9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45" y="1811045"/>
            <a:ext cx="5001429" cy="4838329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357E2E4-17C4-4B97-9CE1-DFB5C82997D3}"/>
              </a:ext>
            </a:extLst>
          </p:cNvPr>
          <p:cNvSpPr txBox="1"/>
          <p:nvPr/>
        </p:nvSpPr>
        <p:spPr>
          <a:xfrm>
            <a:off x="6205491" y="1988598"/>
            <a:ext cx="5424257" cy="388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/>
              <a:t>1- Dar clic sobre el Menú Inicio</a:t>
            </a:r>
          </a:p>
          <a:p>
            <a:pPr>
              <a:lnSpc>
                <a:spcPct val="150000"/>
              </a:lnSpc>
            </a:pPr>
            <a:endParaRPr lang="es-ES" sz="2800" dirty="0"/>
          </a:p>
          <a:p>
            <a:pPr>
              <a:lnSpc>
                <a:spcPct val="150000"/>
              </a:lnSpc>
            </a:pPr>
            <a:endParaRPr lang="es-ES" sz="2800" dirty="0"/>
          </a:p>
          <a:p>
            <a:pPr>
              <a:lnSpc>
                <a:spcPct val="150000"/>
              </a:lnSpc>
            </a:pPr>
            <a:r>
              <a:rPr lang="es-ES" sz="2800" dirty="0"/>
              <a:t>2-Abrir el icono del Procesador de Texto </a:t>
            </a:r>
          </a:p>
        </p:txBody>
      </p:sp>
    </p:spTree>
    <p:extLst>
      <p:ext uri="{BB962C8B-B14F-4D97-AF65-F5344CB8AC3E}">
        <p14:creationId xmlns:p14="http://schemas.microsoft.com/office/powerpoint/2010/main" val="1432073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17B28B-4DD5-4813-93FD-2F90A1456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Seleccionar “Nuevo documento”</a:t>
            </a:r>
            <a:b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S" sz="48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AE61722-BE9F-4B41-8935-C90CA2D78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1"/>
            <a:ext cx="5699760" cy="377190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8C6FE25-D75F-4E4C-94C6-4928DB301BE9}"/>
              </a:ext>
            </a:extLst>
          </p:cNvPr>
          <p:cNvSpPr txBox="1"/>
          <p:nvPr/>
        </p:nvSpPr>
        <p:spPr>
          <a:xfrm>
            <a:off x="7013358" y="2057401"/>
            <a:ext cx="49714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ES" sz="2800" dirty="0"/>
              <a:t>Clic derecho </a:t>
            </a:r>
          </a:p>
          <a:p>
            <a:pPr marL="342900" indent="-342900" algn="just">
              <a:buAutoNum type="arabicPeriod"/>
            </a:pPr>
            <a:r>
              <a:rPr lang="es-ES" sz="2800" dirty="0"/>
              <a:t>Seleccionar Nuevo </a:t>
            </a:r>
          </a:p>
          <a:p>
            <a:pPr marL="342900" indent="-342900" algn="just">
              <a:buAutoNum type="arabicPeriod"/>
            </a:pPr>
            <a:r>
              <a:rPr lang="es-ES" sz="2800" dirty="0"/>
              <a:t>Dar clic sobre Microsoft Word</a:t>
            </a:r>
          </a:p>
        </p:txBody>
      </p:sp>
    </p:spTree>
    <p:extLst>
      <p:ext uri="{BB962C8B-B14F-4D97-AF65-F5344CB8AC3E}">
        <p14:creationId xmlns:p14="http://schemas.microsoft.com/office/powerpoint/2010/main" val="3002185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FFAED4-C80A-4EBA-9D1E-8A24F3272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b="1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🛠️</a:t>
            </a:r>
            <a:r>
              <a:rPr lang="es-E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Procedimientos informáticos básicos</a:t>
            </a:r>
            <a:br>
              <a:rPr lang="es-E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S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D687DD-20C9-4079-A327-8328805BF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s-ES_tradnl" sz="2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s-ES_tradnl" sz="2800" b="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Edición de texto</a:t>
            </a:r>
            <a:endParaRPr lang="es-ES" sz="2800" b="1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Cortar, copiar y pegar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Buscar y reemplazar palabras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Aplicar formato: negrita, cursiva, subrayado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Usar funciones como “Deshacer” y “Rehacer” para corregir errores.</a:t>
            </a:r>
            <a:endParaRPr lang="es-E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4335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10ED2B31-D589-4D36-AA01-02D7C7D665D2}"/>
              </a:ext>
            </a:extLst>
          </p:cNvPr>
          <p:cNvSpPr/>
          <p:nvPr/>
        </p:nvSpPr>
        <p:spPr>
          <a:xfrm>
            <a:off x="0" y="0"/>
            <a:ext cx="12192000" cy="1410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BCA0FB-72E3-413C-B736-1F45DE767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15485" y="173115"/>
            <a:ext cx="13377909" cy="1293028"/>
          </a:xfrm>
        </p:spPr>
        <p:txBody>
          <a:bodyPr/>
          <a:lstStyle/>
          <a:p>
            <a:r>
              <a:rPr lang="es-E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Cortar, copiar y pegar</a:t>
            </a:r>
            <a:br>
              <a:rPr lang="es-E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s-ES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129C455B-85E6-450A-AB46-D32D66DD8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612" y="1410885"/>
            <a:ext cx="3847728" cy="5273997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A2AD6BD-87F9-4442-820A-BB51366F0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9" y="1410884"/>
            <a:ext cx="3673137" cy="527399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7A2E3A0-1441-4BB9-AD36-FF84AF8588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82" y="1410886"/>
            <a:ext cx="3400148" cy="527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92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10ED2B31-D589-4D36-AA01-02D7C7D665D2}"/>
              </a:ext>
            </a:extLst>
          </p:cNvPr>
          <p:cNvSpPr/>
          <p:nvPr/>
        </p:nvSpPr>
        <p:spPr>
          <a:xfrm>
            <a:off x="0" y="0"/>
            <a:ext cx="12192000" cy="1410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BCA0FB-72E3-413C-B736-1F45DE767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81" y="-2"/>
            <a:ext cx="12125419" cy="1293028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Buscar y reemplazar palabras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C1A66B47-A91D-437D-85AF-898D98F01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8" y="1185565"/>
            <a:ext cx="11902737" cy="2397248"/>
          </a:xfr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ED430E4-F5B1-4F81-8A13-ACE66AE12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8" y="3990908"/>
            <a:ext cx="11902737" cy="239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03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10ED2B31-D589-4D36-AA01-02D7C7D665D2}"/>
              </a:ext>
            </a:extLst>
          </p:cNvPr>
          <p:cNvSpPr/>
          <p:nvPr/>
        </p:nvSpPr>
        <p:spPr>
          <a:xfrm>
            <a:off x="0" y="0"/>
            <a:ext cx="12192000" cy="1410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BCA0FB-72E3-413C-B736-1F45DE767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81" y="-2"/>
            <a:ext cx="12125419" cy="129302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Aplicar formato: negrita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3F25F7A-A746-4597-A49F-A39B0B1B8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3026"/>
            <a:ext cx="12192000" cy="546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15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A3B899-29A4-4FFC-821D-86715BECB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REVISión</a:t>
            </a:r>
            <a:r>
              <a:rPr lang="es-ES" dirty="0"/>
              <a:t> del Estudio Individual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352186-2685-45F4-9CD8-07E24CE53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Selecciona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un </a:t>
            </a:r>
            <a:r>
              <a:rPr lang="en-US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tema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educativo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que </a:t>
            </a:r>
            <a:r>
              <a:rPr lang="en-US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interese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(por </a:t>
            </a:r>
            <a:r>
              <a:rPr lang="en-US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ejemplo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el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ciclo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del </a:t>
            </a:r>
            <a:r>
              <a:rPr lang="en-US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agua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fracciones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historia local, </a:t>
            </a:r>
            <a:r>
              <a:rPr lang="en-US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ortografía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etc.).</a:t>
            </a:r>
            <a:endParaRPr lang="es-ES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Crea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un </a:t>
            </a:r>
            <a:r>
              <a:rPr lang="en-US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texto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digital </a:t>
            </a:r>
            <a:r>
              <a:rPr lang="en-US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sobre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ese </a:t>
            </a:r>
            <a:r>
              <a:rPr lang="en-US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tema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usando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una </a:t>
            </a:r>
            <a:r>
              <a:rPr lang="en-US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herramienta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como:</a:t>
            </a:r>
            <a:endParaRPr lang="es-ES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Procesador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texto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(Word, LibreOffice Writer, Google Docs)</a:t>
            </a:r>
            <a:endParaRPr lang="es-ES" sz="2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Editor de </a:t>
            </a:r>
            <a:r>
              <a:rPr lang="en-US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texto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(Notepad, Sublime Text) </a:t>
            </a:r>
            <a:r>
              <a:rPr lang="en-US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si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prefieres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formato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plano</a:t>
            </a:r>
            <a:endParaRPr lang="es-ES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0177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10ED2B31-D589-4D36-AA01-02D7C7D665D2}"/>
              </a:ext>
            </a:extLst>
          </p:cNvPr>
          <p:cNvSpPr/>
          <p:nvPr/>
        </p:nvSpPr>
        <p:spPr>
          <a:xfrm>
            <a:off x="0" y="0"/>
            <a:ext cx="12192000" cy="1410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BCA0FB-72E3-413C-B736-1F45DE767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81" y="-2"/>
            <a:ext cx="12125419" cy="129302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Aplicar formato: cursiva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C79837A-5EE0-4FE6-85C3-E5554FCF6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0" y="1410884"/>
            <a:ext cx="12192000" cy="489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49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10ED2B31-D589-4D36-AA01-02D7C7D665D2}"/>
              </a:ext>
            </a:extLst>
          </p:cNvPr>
          <p:cNvSpPr/>
          <p:nvPr/>
        </p:nvSpPr>
        <p:spPr>
          <a:xfrm>
            <a:off x="0" y="0"/>
            <a:ext cx="12192000" cy="1410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BCA0FB-72E3-413C-B736-1F45DE767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81" y="-2"/>
            <a:ext cx="12125419" cy="129302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Aplicar formato: subrayado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0400A8-BB62-486A-A6B0-FE3D7378F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0884"/>
            <a:ext cx="12192000" cy="544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89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5752E2B-6A61-4A47-9DC3-B5D080733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8703"/>
            <a:ext cx="12192000" cy="278856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10F3DEF-26DF-4E27-AB2F-24C79B9DA1AD}"/>
              </a:ext>
            </a:extLst>
          </p:cNvPr>
          <p:cNvSpPr/>
          <p:nvPr/>
        </p:nvSpPr>
        <p:spPr>
          <a:xfrm>
            <a:off x="0" y="0"/>
            <a:ext cx="12192000" cy="1410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Aplicar formato: Rehacer escritura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292237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10F3DEF-26DF-4E27-AB2F-24C79B9DA1AD}"/>
              </a:ext>
            </a:extLst>
          </p:cNvPr>
          <p:cNvSpPr/>
          <p:nvPr/>
        </p:nvSpPr>
        <p:spPr>
          <a:xfrm>
            <a:off x="0" y="0"/>
            <a:ext cx="12192000" cy="1410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Aplicar formato: Deshacer escritura</a:t>
            </a:r>
            <a:endParaRPr lang="es-ES" sz="3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4F7CCC-394C-47E0-A3E0-506DCFFDA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6450"/>
            <a:ext cx="12192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57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10F3DEF-26DF-4E27-AB2F-24C79B9DA1AD}"/>
              </a:ext>
            </a:extLst>
          </p:cNvPr>
          <p:cNvSpPr/>
          <p:nvPr/>
        </p:nvSpPr>
        <p:spPr>
          <a:xfrm>
            <a:off x="0" y="0"/>
            <a:ext cx="12192000" cy="1410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Alinear párrafos (izquierda, derecha, centrado, justificado).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7A3ED13-B94A-45D3-8F2A-E976D0A86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4732"/>
            <a:ext cx="12192000" cy="420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11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FF754A5-A37E-472B-8696-44F198366847}"/>
              </a:ext>
            </a:extLst>
          </p:cNvPr>
          <p:cNvSpPr/>
          <p:nvPr/>
        </p:nvSpPr>
        <p:spPr>
          <a:xfrm>
            <a:off x="0" y="0"/>
            <a:ext cx="12192000" cy="15180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94E59F8-C25D-4265-86C2-386EDCE3E3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9869" y="237361"/>
            <a:ext cx="11643685" cy="65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Aplicar sangrías, interlineado y espaciado entre párrafos.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44C229C-7C58-4BC8-94F2-46DDD3E85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3557"/>
            <a:ext cx="12192000" cy="572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76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FF754A5-A37E-472B-8696-44F198366847}"/>
              </a:ext>
            </a:extLst>
          </p:cNvPr>
          <p:cNvSpPr/>
          <p:nvPr/>
        </p:nvSpPr>
        <p:spPr>
          <a:xfrm>
            <a:off x="0" y="0"/>
            <a:ext cx="12192000" cy="15180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94E59F8-C25D-4265-86C2-386EDCE3E3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9869" y="237361"/>
            <a:ext cx="11643685" cy="65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ES" alt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Aplicar sangrías, interlineado y espaciado entre párrafos.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920B309-BA9F-4EB6-8298-A899BDDBF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3556"/>
            <a:ext cx="12192000" cy="572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35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AF5970-1C1D-4853-8656-F1B51F036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Estudio individual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69CE1C-A5EF-4E2E-AA86-1D301DC27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dirty="0"/>
              <a:t>Durante el desarrollo de las clases de informática en una escuela secundaria, el profesor observa que muchos estudiantes utilizan las redes sociales, plataformas digitales y herramientas informáticas sin tener en cuenta aspectos de seguridad, privacidad o ética. Algunos comparten información personal sin precaución, descargan software sin verificar su procedencia, y desconocen los riesgos del ciberacoso o la suplantación de identidad.</a:t>
            </a:r>
          </a:p>
        </p:txBody>
      </p:sp>
    </p:spTree>
    <p:extLst>
      <p:ext uri="{BB962C8B-B14F-4D97-AF65-F5344CB8AC3E}">
        <p14:creationId xmlns:p14="http://schemas.microsoft.com/office/powerpoint/2010/main" val="2905264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E78F6E-DB84-4AF1-818B-2623BEE55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0E756B-29BE-4D3B-9DC7-56C40FA3A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30071"/>
            <a:ext cx="10820400" cy="402412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ES" dirty="0"/>
              <a:t>¿Cómo puede el profesor de la especialidad de informática contribuir a la formación de una cultura digital responsable entre los estudiantes, mediante la elaboración de un boletín informativo que promueva el uso seguro, ético y consciente de las tecnologías?</a:t>
            </a:r>
          </a:p>
        </p:txBody>
      </p:sp>
    </p:spTree>
    <p:extLst>
      <p:ext uri="{BB962C8B-B14F-4D97-AF65-F5344CB8AC3E}">
        <p14:creationId xmlns:p14="http://schemas.microsoft.com/office/powerpoint/2010/main" val="3491958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584CB-1C4A-40EB-87C2-AC64AD770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579" y="1359176"/>
            <a:ext cx="8610600" cy="1293028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kumimoji="0" lang="es-ES" altLang="es-E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Título:</a:t>
            </a:r>
            <a:r>
              <a:rPr kumimoji="0" lang="es-ES" altLang="es-E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“Tecnología con conciencia: guía para un uso seguro y ético”</a:t>
            </a:r>
            <a:br>
              <a:rPr kumimoji="0" lang="es-ES" altLang="es-E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s-E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EFA350E-175F-4CAE-BB26-975CEA6128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85800" y="2775462"/>
            <a:ext cx="1041128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Secciones: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¿Qué es la seguridad informática?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Principales riesgos en el entorno digital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Consejos para proteger tu información personal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Ética digital: respeto, responsabilidad y legalidad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Recursos y plataformas seguras para estudiantes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28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352186-2685-45F4-9CD8-07E24CE53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1698"/>
            <a:ext cx="10820400" cy="402412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en-US" sz="20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Incluye</a:t>
            </a:r>
            <a:r>
              <a:rPr lang="en-US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en tu </a:t>
            </a:r>
            <a:r>
              <a:rPr lang="en-US" sz="20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texto</a:t>
            </a:r>
            <a:r>
              <a:rPr lang="en-US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es-ES" sz="20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- </a:t>
            </a:r>
            <a:r>
              <a:rPr lang="en-US" sz="20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Título</a:t>
            </a:r>
            <a:r>
              <a:rPr lang="en-US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claro y </a:t>
            </a:r>
            <a:r>
              <a:rPr lang="en-US" sz="20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atractivo</a:t>
            </a:r>
            <a:endParaRPr lang="es-ES" sz="20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- </a:t>
            </a:r>
            <a:r>
              <a:rPr lang="en-US" sz="20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Subtítulos</a:t>
            </a:r>
            <a:r>
              <a:rPr lang="en-US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para </a:t>
            </a:r>
            <a:r>
              <a:rPr lang="en-US" sz="20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organizar</a:t>
            </a:r>
            <a:r>
              <a:rPr lang="en-US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la </a:t>
            </a:r>
            <a:r>
              <a:rPr lang="en-US" sz="20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información</a:t>
            </a:r>
            <a:endParaRPr lang="es-ES" sz="20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- </a:t>
            </a:r>
            <a:r>
              <a:rPr lang="en-US" sz="20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Párrafos</a:t>
            </a:r>
            <a:r>
              <a:rPr lang="en-US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breves y bien </a:t>
            </a:r>
            <a:r>
              <a:rPr lang="en-US" sz="20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estructurados</a:t>
            </a:r>
            <a:endParaRPr lang="es-ES" sz="20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- </a:t>
            </a:r>
            <a:r>
              <a:rPr lang="en-US" sz="20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Tipografía</a:t>
            </a:r>
            <a:r>
              <a:rPr lang="en-US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legible (</a:t>
            </a:r>
            <a:r>
              <a:rPr lang="en-US" sz="20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elige</a:t>
            </a:r>
            <a:r>
              <a:rPr lang="en-US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tipo</a:t>
            </a:r>
            <a:r>
              <a:rPr lang="en-US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letra</a:t>
            </a:r>
            <a:r>
              <a:rPr lang="en-US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tamaño</a:t>
            </a:r>
            <a:r>
              <a:rPr lang="en-US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y color </a:t>
            </a:r>
            <a:r>
              <a:rPr lang="en-US" sz="20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adecuados</a:t>
            </a:r>
            <a:r>
              <a:rPr lang="en-US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s-ES" sz="20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- </a:t>
            </a:r>
            <a:r>
              <a:rPr lang="en-US" sz="20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Elementos</a:t>
            </a:r>
            <a:r>
              <a:rPr lang="en-US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visuales</a:t>
            </a:r>
            <a:r>
              <a:rPr lang="en-US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opcionales</a:t>
            </a:r>
            <a:r>
              <a:rPr lang="en-US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puedes</a:t>
            </a:r>
            <a:r>
              <a:rPr lang="en-US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insertar</a:t>
            </a:r>
            <a:r>
              <a:rPr lang="en-US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imágenes</a:t>
            </a:r>
            <a:r>
              <a:rPr lang="en-US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si</a:t>
            </a:r>
            <a:r>
              <a:rPr lang="en-US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usas</a:t>
            </a:r>
            <a:r>
              <a:rPr lang="en-US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un </a:t>
            </a:r>
            <a:r>
              <a:rPr lang="en-US" sz="20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procesador</a:t>
            </a:r>
            <a:r>
              <a:rPr lang="en-US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s-ES" sz="20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4. </a:t>
            </a:r>
            <a:r>
              <a:rPr lang="en-US" sz="20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Guarda</a:t>
            </a:r>
            <a:r>
              <a:rPr lang="en-US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el</a:t>
            </a:r>
            <a:r>
              <a:rPr lang="en-US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archivo</a:t>
            </a:r>
            <a:r>
              <a:rPr lang="en-US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en dos </a:t>
            </a:r>
            <a:r>
              <a:rPr lang="en-US" sz="20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formatos</a:t>
            </a:r>
            <a:r>
              <a:rPr lang="en-US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distintos</a:t>
            </a:r>
            <a:r>
              <a:rPr lang="en-US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(por </a:t>
            </a:r>
            <a:r>
              <a:rPr lang="en-US" sz="20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ejemplo</a:t>
            </a:r>
            <a:r>
              <a:rPr lang="en-US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.docx y .pdf o .txt y .</a:t>
            </a:r>
            <a:r>
              <a:rPr lang="en-US" sz="20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odt</a:t>
            </a:r>
            <a:r>
              <a:rPr lang="en-US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s-ES" sz="20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219B24D-5732-42BE-B4C9-30C65726F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/>
          <a:lstStyle/>
          <a:p>
            <a:r>
              <a:rPr lang="es-ES" dirty="0" err="1"/>
              <a:t>REVISión</a:t>
            </a:r>
            <a:r>
              <a:rPr lang="es-ES" dirty="0"/>
              <a:t> del Estudio Individual</a:t>
            </a:r>
          </a:p>
        </p:txBody>
      </p:sp>
    </p:spTree>
    <p:extLst>
      <p:ext uri="{BB962C8B-B14F-4D97-AF65-F5344CB8AC3E}">
        <p14:creationId xmlns:p14="http://schemas.microsoft.com/office/powerpoint/2010/main" val="3114297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A3B899-29A4-4FFC-821D-86715BECB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Estudio Individual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352186-2685-45F4-9CD8-07E24CE53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60" y="2011680"/>
            <a:ext cx="11185864" cy="420624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Reflexiona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brevemente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(en 5–8 </a:t>
            </a:r>
            <a:r>
              <a:rPr lang="en-US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líneas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sobre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es-ES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- ¿Qué </a:t>
            </a:r>
            <a:r>
              <a:rPr lang="en-US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herramienta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usaste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y por </a:t>
            </a:r>
            <a:r>
              <a:rPr lang="en-US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qué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s-ES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- ¿Qué </a:t>
            </a:r>
            <a:r>
              <a:rPr lang="en-US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formato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pareció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más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útil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s-ES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- ¿Qué </a:t>
            </a:r>
            <a:r>
              <a:rPr lang="en-US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decisiones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tomaste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sobre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tipografía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s-ES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- ¿</a:t>
            </a:r>
            <a:r>
              <a:rPr lang="en-US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Cómo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podría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usarse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tu </a:t>
            </a:r>
            <a:r>
              <a:rPr lang="en-US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texto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en una </a:t>
            </a:r>
            <a:r>
              <a:rPr lang="en-US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clase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s-ES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25DB579-AB08-46AA-A600-B4F7EA9B7E75}"/>
              </a:ext>
            </a:extLst>
          </p:cNvPr>
          <p:cNvSpPr txBox="1">
            <a:spLocks/>
          </p:cNvSpPr>
          <p:nvPr/>
        </p:nvSpPr>
        <p:spPr>
          <a:xfrm>
            <a:off x="3190043" y="508400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REVISión del Estudio Individual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9870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9B0B26-5C20-4C44-80F5-5DE7AAB6F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Temática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766423-37EC-4C3E-AAB4-9396802AF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_tradnl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trabajo con la tipografía para la información textual. Trabajo con editores y/o procesadores de texto. Conceptos y procedimientos informáticos básicos. Resolución de problemas de la práctica profesional mediante la elaboración de manuales, folletos, boletines, plegables, tutoriales, entre otros.</a:t>
            </a:r>
            <a:endParaRPr lang="es-E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4188733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211E72-3997-4E55-B7DC-9B8B6BFE9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_tradnl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Trabajar con la tipografía en la información textual es mucho más que elegir una fuente bonita: es una herramienta clave para mejorar la legibilidad, la comprensión y el impacto visual del contenido.</a:t>
            </a:r>
            <a:endParaRPr lang="es-E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400548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AF4B35-22C1-4AC6-977B-7FE443C57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3325" y="808762"/>
            <a:ext cx="12134296" cy="1293028"/>
          </a:xfrm>
        </p:spPr>
        <p:txBody>
          <a:bodyPr>
            <a:normAutofit/>
          </a:bodyPr>
          <a:lstStyle/>
          <a:p>
            <a:r>
              <a:rPr lang="es-E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¿Por qué es importante la tipografía?</a:t>
            </a:r>
            <a:b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5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997C57-4240-4B93-A287-35B8679E8DEA}"/>
              </a:ext>
            </a:extLst>
          </p:cNvPr>
          <p:cNvSpPr txBox="1"/>
          <p:nvPr/>
        </p:nvSpPr>
        <p:spPr>
          <a:xfrm>
            <a:off x="852256" y="1855433"/>
            <a:ext cx="10227076" cy="331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Facilita la lectura</a:t>
            </a:r>
            <a:r>
              <a:rPr lang="es-E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Una buena tipografía hace que el texto sea más fácil de seguir y entender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_tradn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 la información</a:t>
            </a:r>
            <a:r>
              <a:rPr lang="es-ES_tradnl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Diferentes estilos tipográficos ayudan a jerarquizar títulos, subtítulos y cuerpo de texto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s-ES" sz="28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F6D1D81-9AA7-45FE-B37F-5DD09A7FC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22" y="4571037"/>
            <a:ext cx="2683011" cy="2057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411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AF4B35-22C1-4AC6-977B-7FE443C57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3325" y="808762"/>
            <a:ext cx="12134296" cy="1293028"/>
          </a:xfrm>
        </p:spPr>
        <p:txBody>
          <a:bodyPr>
            <a:normAutofit/>
          </a:bodyPr>
          <a:lstStyle/>
          <a:p>
            <a:r>
              <a:rPr lang="es-E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¿Por qué es importante la tipografía?</a:t>
            </a:r>
            <a:b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5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36D1CBD-9CED-45A5-A1F3-3BE3D36E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22" y="4571037"/>
            <a:ext cx="2683011" cy="2057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1997C57-4240-4B93-A287-35B8679E8DEA}"/>
              </a:ext>
            </a:extLst>
          </p:cNvPr>
          <p:cNvSpPr txBox="1"/>
          <p:nvPr/>
        </p:nvSpPr>
        <p:spPr>
          <a:xfrm>
            <a:off x="852256" y="1855433"/>
            <a:ext cx="10227076" cy="3254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 startAt="3"/>
            </a:pPr>
            <a:r>
              <a:rPr lang="es-ES_tradn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Evoca emociones</a:t>
            </a:r>
            <a:r>
              <a:rPr lang="es-ES_tradnl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Las tipografías pueden transmitir formalidad, cercanía, creatividad o profesionalismo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 startAt="3"/>
            </a:pPr>
            <a:r>
              <a:rPr lang="es-ES_tradn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Refleja identidad</a:t>
            </a:r>
            <a:r>
              <a:rPr lang="es-ES_tradnl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En documentos personales o profesionales, la tipografía puede comunicar estilo y personalidad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2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389888-6914-4036-A0FE-196A24677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Tipos de tipografía y sus usos</a:t>
            </a:r>
            <a:br>
              <a:rPr lang="es-E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BF999A-7BAB-41AD-95F0-C33D53AEB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16" y="1582001"/>
            <a:ext cx="11503240" cy="4024125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Serif (con remates)</a:t>
            </a:r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Ideal para textos largos como libros o artículos académicos (ej. Times New </a:t>
            </a:r>
            <a:r>
              <a:rPr lang="es-E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Roman</a:t>
            </a:r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Sans Serif (sin remates)</a:t>
            </a:r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Perfecta para pantallas y presentaciones digitales (ej. Arial, </a:t>
            </a:r>
            <a:r>
              <a:rPr lang="es-E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Helvetica</a:t>
            </a:r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Manuscritas</a:t>
            </a:r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Aportan calidez y estilo personal, útiles para apuntes, agendas o títulos creativos</a:t>
            </a: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936EFB-64D2-47BD-A84A-4066F3492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854" y="4730391"/>
            <a:ext cx="2939202" cy="200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15770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124</TotalTime>
  <Words>923</Words>
  <Application>Microsoft Office PowerPoint</Application>
  <PresentationFormat>Panorámica</PresentationFormat>
  <Paragraphs>88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Arial</vt:lpstr>
      <vt:lpstr>Calibri</vt:lpstr>
      <vt:lpstr>Century Gothic</vt:lpstr>
      <vt:lpstr>Segoe UI Emoji</vt:lpstr>
      <vt:lpstr>Symbol</vt:lpstr>
      <vt:lpstr>Times New Roman</vt:lpstr>
      <vt:lpstr>Estela de condensación</vt:lpstr>
      <vt:lpstr>Presentación de PowerPoint</vt:lpstr>
      <vt:lpstr>REVISión del Estudio Individual</vt:lpstr>
      <vt:lpstr>REVISión del Estudio Individual</vt:lpstr>
      <vt:lpstr>Estudio Individual</vt:lpstr>
      <vt:lpstr>Temática </vt:lpstr>
      <vt:lpstr>Presentación de PowerPoint</vt:lpstr>
      <vt:lpstr>¿Por qué es importante la tipografía? </vt:lpstr>
      <vt:lpstr>¿Por qué es importante la tipografía? </vt:lpstr>
      <vt:lpstr>Tipos de tipografía y sus usos </vt:lpstr>
      <vt:lpstr>🎯 Consejos para usar tipografía eficazmente </vt:lpstr>
      <vt:lpstr>Editor de texto: </vt:lpstr>
      <vt:lpstr>Procesador de texto: </vt:lpstr>
      <vt:lpstr>🛠️ Procedimientos informáticos básicos </vt:lpstr>
      <vt:lpstr>Abrir el programa (Word, LibreOffice, etc.) </vt:lpstr>
      <vt:lpstr>Seleccionar “Nuevo documento” </vt:lpstr>
      <vt:lpstr>🛠️ Procedimientos informáticos básicos </vt:lpstr>
      <vt:lpstr>Cortar, copiar y pegar </vt:lpstr>
      <vt:lpstr>Buscar y reemplazar palabras</vt:lpstr>
      <vt:lpstr>Aplicar formato: negrita</vt:lpstr>
      <vt:lpstr>Aplicar formato: cursiva</vt:lpstr>
      <vt:lpstr>Aplicar formato: subrayado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Estudio individual </vt:lpstr>
      <vt:lpstr>Presentación de PowerPoint</vt:lpstr>
      <vt:lpstr>Título: “Tecnología con conciencia: guía para un uso seguro y ético”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</dc:creator>
  <cp:lastModifiedBy>Carlos</cp:lastModifiedBy>
  <cp:revision>14</cp:revision>
  <dcterms:created xsi:type="dcterms:W3CDTF">2025-09-30T07:54:57Z</dcterms:created>
  <dcterms:modified xsi:type="dcterms:W3CDTF">2025-10-03T09:41:45Z</dcterms:modified>
</cp:coreProperties>
</file>