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0" r:id="rId2"/>
    <p:sldId id="299" r:id="rId3"/>
    <p:sldId id="322" r:id="rId4"/>
    <p:sldId id="319" r:id="rId5"/>
    <p:sldId id="323" r:id="rId6"/>
    <p:sldId id="324" r:id="rId7"/>
    <p:sldId id="325" r:id="rId8"/>
    <p:sldId id="326" r:id="rId9"/>
    <p:sldId id="327" r:id="rId10"/>
    <p:sldId id="328" r:id="rId11"/>
    <p:sldId id="329" r:id="rId12"/>
    <p:sldId id="330" r:id="rId13"/>
    <p:sldId id="331" r:id="rId14"/>
    <p:sldId id="320" r:id="rId15"/>
    <p:sldId id="318" r:id="rId16"/>
    <p:sldId id="332" r:id="rId17"/>
    <p:sldId id="311" r:id="rId18"/>
    <p:sldId id="312" r:id="rId19"/>
    <p:sldId id="317" r:id="rId20"/>
    <p:sldId id="3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C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F2322-E521-4575-8F79-20EBF0A5B5A8}" type="datetimeFigureOut">
              <a:rPr lang="es-ES" smtClean="0"/>
              <a:pPr/>
              <a:t>18/04/2026</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F49A2-3846-4ADE-A95F-17461E646EF6}" type="slidenum">
              <a:rPr lang="es-ES" smtClean="0"/>
              <a:pPr/>
              <a:t>‹Nº›</a:t>
            </a:fld>
            <a:endParaRPr lang="es-ES"/>
          </a:p>
        </p:txBody>
      </p:sp>
    </p:spTree>
    <p:extLst>
      <p:ext uri="{BB962C8B-B14F-4D97-AF65-F5344CB8AC3E}">
        <p14:creationId xmlns:p14="http://schemas.microsoft.com/office/powerpoint/2010/main" val="33819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4/18/2026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95937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4/18/2026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69065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4/18/2026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246708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4/18/2026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28187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98F8A53-8AC4-45EC-B275-711786650135}" type="datetimeFigureOut">
              <a:rPr lang="en-US" smtClean="0"/>
              <a:pPr/>
              <a:t>4/18/2026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176773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998F8A53-8AC4-45EC-B275-711786650135}" type="datetimeFigureOut">
              <a:rPr lang="en-US" smtClean="0"/>
              <a:pPr/>
              <a:t>4/18/2026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13264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998F8A53-8AC4-45EC-B275-711786650135}" type="datetimeFigureOut">
              <a:rPr lang="en-US" smtClean="0"/>
              <a:pPr/>
              <a:t>4/18/2026</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97956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998F8A53-8AC4-45EC-B275-711786650135}" type="datetimeFigureOut">
              <a:rPr lang="en-US" smtClean="0"/>
              <a:pPr/>
              <a:t>4/18/2026</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07208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98F8A53-8AC4-45EC-B275-711786650135}" type="datetimeFigureOut">
              <a:rPr lang="en-US" smtClean="0"/>
              <a:pPr/>
              <a:t>4/18/2026</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361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8F8A53-8AC4-45EC-B275-711786650135}" type="datetimeFigureOut">
              <a:rPr lang="en-US" smtClean="0"/>
              <a:pPr/>
              <a:t>4/18/2026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112127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8F8A53-8AC4-45EC-B275-711786650135}" type="datetimeFigureOut">
              <a:rPr lang="en-US" smtClean="0"/>
              <a:pPr/>
              <a:t>4/18/2026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68452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3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F8A53-8AC4-45EC-B275-711786650135}" type="datetimeFigureOut">
              <a:rPr lang="en-US" smtClean="0"/>
              <a:pPr/>
              <a:t>4/18/2026</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47126-D055-4E3D-A298-C99BC2C6EEFB}" type="slidenum">
              <a:rPr lang="en-US" smtClean="0"/>
              <a:pPr/>
              <a:t>‹Nº›</a:t>
            </a:fld>
            <a:endParaRPr lang="en-US"/>
          </a:p>
        </p:txBody>
      </p:sp>
    </p:spTree>
    <p:extLst>
      <p:ext uri="{BB962C8B-B14F-4D97-AF65-F5344CB8AC3E}">
        <p14:creationId xmlns:p14="http://schemas.microsoft.com/office/powerpoint/2010/main" val="808712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55094" y="1132267"/>
            <a:ext cx="9908274" cy="3847207"/>
          </a:xfrm>
          <a:prstGeom prst="rect">
            <a:avLst/>
          </a:prstGeom>
          <a:noFill/>
        </p:spPr>
        <p:txBody>
          <a:bodyPr wrap="square" rtlCol="0">
            <a:spAutoFit/>
          </a:bodyPr>
          <a:lstStyle/>
          <a:p>
            <a:pPr algn="ctr"/>
            <a:r>
              <a:rPr lang="es-ES_tradnl" sz="4400" dirty="0" smtClean="0">
                <a:latin typeface="Arial" pitchFamily="34" charset="0"/>
                <a:cs typeface="Arial" pitchFamily="34" charset="0"/>
              </a:rPr>
              <a:t>                    </a:t>
            </a:r>
            <a:r>
              <a:rPr lang="es-ES_tradnl" sz="4400" b="1" dirty="0" smtClean="0">
                <a:latin typeface="Arial" pitchFamily="34" charset="0"/>
                <a:cs typeface="Arial" pitchFamily="34" charset="0"/>
              </a:rPr>
              <a:t>                          </a:t>
            </a:r>
            <a:r>
              <a:rPr lang="es-ES_tradnl" sz="4000" b="1" dirty="0" smtClean="0">
                <a:solidFill>
                  <a:schemeClr val="tx1">
                    <a:lumMod val="85000"/>
                    <a:lumOff val="15000"/>
                  </a:schemeClr>
                </a:solidFill>
                <a:latin typeface="Arial" pitchFamily="34" charset="0"/>
                <a:cs typeface="Arial" pitchFamily="34" charset="0"/>
              </a:rPr>
              <a:t>Asignatura</a:t>
            </a:r>
          </a:p>
          <a:p>
            <a:pPr algn="ctr"/>
            <a:r>
              <a:rPr lang="es-ES_tradnl" sz="4400" b="1" i="1" dirty="0" smtClean="0">
                <a:solidFill>
                  <a:schemeClr val="tx1">
                    <a:lumMod val="85000"/>
                    <a:lumOff val="15000"/>
                  </a:schemeClr>
                </a:solidFill>
                <a:latin typeface="Arial" pitchFamily="34" charset="0"/>
                <a:cs typeface="Arial" pitchFamily="34" charset="0"/>
              </a:rPr>
              <a:t>Temas de literatura cubana actual</a:t>
            </a:r>
          </a:p>
          <a:p>
            <a:pPr algn="ctr"/>
            <a:r>
              <a:rPr lang="es-ES_tradnl" sz="4400" b="1" i="1" dirty="0" smtClean="0">
                <a:solidFill>
                  <a:schemeClr val="tx1">
                    <a:lumMod val="85000"/>
                    <a:lumOff val="15000"/>
                  </a:schemeClr>
                </a:solidFill>
                <a:latin typeface="Arial" pitchFamily="34" charset="0"/>
                <a:cs typeface="Arial" pitchFamily="34" charset="0"/>
              </a:rPr>
              <a:t> </a:t>
            </a:r>
          </a:p>
          <a:p>
            <a:pPr algn="just"/>
            <a:endParaRPr lang="es-ES_tradnl" sz="4400" b="1" i="1" dirty="0">
              <a:latin typeface="Arial" pitchFamily="34" charset="0"/>
              <a:cs typeface="Arial" pitchFamily="34" charset="0"/>
            </a:endParaRPr>
          </a:p>
          <a:p>
            <a:endParaRPr lang="es-ES_tradnl" sz="2800" dirty="0"/>
          </a:p>
        </p:txBody>
      </p:sp>
      <p:sp>
        <p:nvSpPr>
          <p:cNvPr id="10" name="CuadroTexto 9"/>
          <p:cNvSpPr txBox="1"/>
          <p:nvPr/>
        </p:nvSpPr>
        <p:spPr>
          <a:xfrm>
            <a:off x="2333767" y="4302366"/>
            <a:ext cx="7096836" cy="1384995"/>
          </a:xfrm>
          <a:prstGeom prst="rect">
            <a:avLst/>
          </a:prstGeom>
          <a:noFill/>
        </p:spPr>
        <p:txBody>
          <a:bodyPr wrap="square" rtlCol="0">
            <a:spAutoFit/>
          </a:bodyPr>
          <a:lstStyle/>
          <a:p>
            <a:r>
              <a:rPr lang="es-ES_tradnl" sz="2800" dirty="0" err="1" smtClean="0">
                <a:latin typeface="Arial" pitchFamily="34" charset="0"/>
                <a:cs typeface="Arial" pitchFamily="34" charset="0"/>
              </a:rPr>
              <a:t>MSc</a:t>
            </a:r>
            <a:r>
              <a:rPr lang="es-ES_tradnl" sz="2800" dirty="0" smtClean="0">
                <a:latin typeface="Arial" pitchFamily="34" charset="0"/>
                <a:cs typeface="Arial" pitchFamily="34" charset="0"/>
              </a:rPr>
              <a:t>. Yordanka Caridad Abreu Álvarez </a:t>
            </a:r>
          </a:p>
          <a:p>
            <a:r>
              <a:rPr lang="es-ES_tradnl" sz="2800" dirty="0" smtClean="0">
                <a:latin typeface="Arial" pitchFamily="34" charset="0"/>
                <a:cs typeface="Arial" pitchFamily="34" charset="0"/>
              </a:rPr>
              <a:t>Profesora Auxiliar </a:t>
            </a:r>
          </a:p>
          <a:p>
            <a:r>
              <a:rPr lang="es-ES_tradnl" sz="2800" dirty="0" smtClean="0">
                <a:latin typeface="Arial" pitchFamily="34" charset="0"/>
                <a:cs typeface="Arial" pitchFamily="34" charset="0"/>
              </a:rPr>
              <a:t>Departamento de Español-Literatura</a:t>
            </a:r>
            <a:endParaRPr lang="es-ES_tradnl" sz="2800" dirty="0"/>
          </a:p>
        </p:txBody>
      </p:sp>
      <p:pic>
        <p:nvPicPr>
          <p:cNvPr id="6" name="Imagen 5"/>
          <p:cNvPicPr>
            <a:picLocks noChangeAspect="1"/>
          </p:cNvPicPr>
          <p:nvPr/>
        </p:nvPicPr>
        <p:blipFill>
          <a:blip r:embed="rId2"/>
          <a:stretch>
            <a:fillRect/>
          </a:stretch>
        </p:blipFill>
        <p:spPr>
          <a:xfrm>
            <a:off x="63688" y="0"/>
            <a:ext cx="3607559" cy="1848525"/>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2555" y="-56475"/>
            <a:ext cx="3689445" cy="1905000"/>
          </a:xfrm>
          <a:prstGeom prst="rect">
            <a:avLst/>
          </a:prstGeom>
        </p:spPr>
      </p:pic>
    </p:spTree>
    <p:extLst>
      <p:ext uri="{BB962C8B-B14F-4D97-AF65-F5344CB8AC3E}">
        <p14:creationId xmlns:p14="http://schemas.microsoft.com/office/powerpoint/2010/main" val="2216041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13898" y="997075"/>
            <a:ext cx="11573302" cy="5139869"/>
          </a:xfrm>
          <a:prstGeom prst="rect">
            <a:avLst/>
          </a:prstGeom>
        </p:spPr>
        <p:txBody>
          <a:bodyPr wrap="square">
            <a:spAutoFit/>
          </a:bodyPr>
          <a:lstStyle/>
          <a:p>
            <a:pPr marL="457200" indent="-457200" algn="just">
              <a:spcAft>
                <a:spcPts val="0"/>
              </a:spcAft>
              <a:buFont typeface="Arial" panose="020B0604020202020204" pitchFamily="34" charset="0"/>
              <a:buChar char="•"/>
            </a:pPr>
            <a:r>
              <a:rPr lang="es-ES" sz="2800" dirty="0">
                <a:latin typeface="Arial" panose="020B0604020202020204" pitchFamily="34" charset="0"/>
                <a:cs typeface="Arial" panose="020B0604020202020204" pitchFamily="34" charset="0"/>
              </a:rPr>
              <a:t>La ficción breve alcanzó </a:t>
            </a:r>
            <a:r>
              <a:rPr lang="es-ES" sz="2800" dirty="0" smtClean="0">
                <a:latin typeface="Arial" panose="020B0604020202020204" pitchFamily="34" charset="0"/>
                <a:cs typeface="Arial" panose="020B0604020202020204" pitchFamily="34" charset="0"/>
              </a:rPr>
              <a:t>una elevada madurez</a:t>
            </a:r>
          </a:p>
          <a:p>
            <a:pPr marL="457200" indent="-457200" algn="just">
              <a:spcAft>
                <a:spcPts val="0"/>
              </a:spcAft>
              <a:buFont typeface="Arial" panose="020B0604020202020204" pitchFamily="34" charset="0"/>
              <a:buChar char="•"/>
            </a:pPr>
            <a:r>
              <a:rPr lang="es-ES" sz="2800" dirty="0" smtClean="0">
                <a:latin typeface="Arial" panose="020B0604020202020204" pitchFamily="34" charset="0"/>
                <a:cs typeface="Arial" panose="020B0604020202020204" pitchFamily="34" charset="0"/>
              </a:rPr>
              <a:t>Se retomaron y crearon  espacios de intercambios culturales y  literarios, incluso con alcance internacional (Feria Internacional del Libro)</a:t>
            </a:r>
          </a:p>
          <a:p>
            <a:pPr marL="457200" indent="-457200" algn="just">
              <a:spcAft>
                <a:spcPts val="0"/>
              </a:spcAft>
              <a:buFont typeface="Arial" panose="020B0604020202020204" pitchFamily="34" charset="0"/>
              <a:buChar char="•"/>
            </a:pPr>
            <a:r>
              <a:rPr lang="es-ES" sz="2800" dirty="0" smtClean="0">
                <a:latin typeface="Arial" panose="020B0604020202020204" pitchFamily="34" charset="0"/>
                <a:cs typeface="Arial" panose="020B0604020202020204" pitchFamily="34" charset="0"/>
              </a:rPr>
              <a:t>Se gestaron concursos a diferentes niveles;  surgieron y renovaron editoriales y revistas  en distintos puntos del país</a:t>
            </a:r>
          </a:p>
          <a:p>
            <a:pPr marL="457200" indent="-457200" algn="just">
              <a:buFont typeface="Arial" panose="020B0604020202020204" pitchFamily="34" charset="0"/>
              <a:buChar char="•"/>
            </a:pPr>
            <a:r>
              <a:rPr lang="es-ES" sz="2800" dirty="0" smtClean="0">
                <a:latin typeface="Arial" panose="020B0604020202020204" pitchFamily="34" charset="0"/>
                <a:cs typeface="Arial" panose="020B0604020202020204" pitchFamily="34" charset="0"/>
              </a:rPr>
              <a:t>En correspondencia con las líneas poéticas y temáticas se divide la etapa de manera flexible en dos etapas: </a:t>
            </a:r>
          </a:p>
          <a:p>
            <a:pPr algn="just"/>
            <a:r>
              <a:rPr lang="es-ES" sz="2800" u="sng" dirty="0" smtClean="0">
                <a:latin typeface="Arial" panose="020B0604020202020204" pitchFamily="34" charset="0"/>
                <a:cs typeface="Arial" panose="020B0604020202020204" pitchFamily="34" charset="0"/>
              </a:rPr>
              <a:t>1era:</a:t>
            </a:r>
            <a:r>
              <a:rPr lang="es-ES" sz="2800" dirty="0" smtClean="0">
                <a:latin typeface="Arial" panose="020B0604020202020204" pitchFamily="34" charset="0"/>
                <a:cs typeface="Arial" panose="020B0604020202020204" pitchFamily="34" charset="0"/>
              </a:rPr>
              <a:t> 1990-1998, con autores nacidos </a:t>
            </a:r>
            <a:r>
              <a:rPr lang="es-ES" sz="2800" dirty="0">
                <a:latin typeface="Arial" panose="020B0604020202020204" pitchFamily="34" charset="0"/>
                <a:cs typeface="Arial" panose="020B0604020202020204" pitchFamily="34" charset="0"/>
              </a:rPr>
              <a:t>en </a:t>
            </a:r>
            <a:r>
              <a:rPr lang="es-ES" sz="2800" dirty="0" smtClean="0">
                <a:latin typeface="Arial" panose="020B0604020202020204" pitchFamily="34" charset="0"/>
                <a:cs typeface="Arial" panose="020B0604020202020204" pitchFamily="34" charset="0"/>
              </a:rPr>
              <a:t>los años `50, ´60 e inicio de los `70</a:t>
            </a:r>
          </a:p>
          <a:p>
            <a:pPr algn="just"/>
            <a:r>
              <a:rPr lang="es-ES" sz="2800" dirty="0" smtClean="0">
                <a:latin typeface="Arial" panose="020B0604020202020204" pitchFamily="34" charset="0"/>
                <a:cs typeface="Arial" panose="020B0604020202020204" pitchFamily="34" charset="0"/>
              </a:rPr>
              <a:t> </a:t>
            </a:r>
            <a:r>
              <a:rPr lang="es-ES" sz="2800" u="sng" dirty="0" smtClean="0">
                <a:latin typeface="Arial" panose="020B0604020202020204" pitchFamily="34" charset="0"/>
                <a:cs typeface="Arial" panose="020B0604020202020204" pitchFamily="34" charset="0"/>
              </a:rPr>
              <a:t>2da: </a:t>
            </a:r>
            <a:r>
              <a:rPr lang="es-ES" sz="2800" dirty="0" smtClean="0">
                <a:latin typeface="Arial" panose="020B0604020202020204" pitchFamily="34" charset="0"/>
                <a:cs typeface="Arial" panose="020B0604020202020204" pitchFamily="34" charset="0"/>
              </a:rPr>
              <a:t>1998- 2010, con </a:t>
            </a:r>
            <a:r>
              <a:rPr lang="es-ES" sz="2800" dirty="0">
                <a:latin typeface="Arial" panose="020B0604020202020204" pitchFamily="34" charset="0"/>
                <a:cs typeface="Arial" panose="020B0604020202020204" pitchFamily="34" charset="0"/>
              </a:rPr>
              <a:t> </a:t>
            </a:r>
            <a:r>
              <a:rPr lang="es-ES" sz="2800" dirty="0" smtClean="0">
                <a:latin typeface="Arial" panose="020B0604020202020204" pitchFamily="34" charset="0"/>
                <a:cs typeface="Arial" panose="020B0604020202020204" pitchFamily="34" charset="0"/>
              </a:rPr>
              <a:t>autores </a:t>
            </a:r>
            <a:r>
              <a:rPr lang="es-ES" sz="2800" dirty="0">
                <a:latin typeface="Arial" panose="020B0604020202020204" pitchFamily="34" charset="0"/>
                <a:cs typeface="Arial" panose="020B0604020202020204" pitchFamily="34" charset="0"/>
              </a:rPr>
              <a:t>nacidos entre los años 1975 y </a:t>
            </a:r>
            <a:r>
              <a:rPr lang="es-ES" sz="2800" dirty="0" smtClean="0">
                <a:latin typeface="Arial" panose="020B0604020202020204" pitchFamily="34" charset="0"/>
                <a:cs typeface="Arial" panose="020B0604020202020204" pitchFamily="34" charset="0"/>
              </a:rPr>
              <a:t>1985</a:t>
            </a:r>
          </a:p>
          <a:p>
            <a:pPr marL="342900" indent="-342900" algn="just">
              <a:buFont typeface="Arial" panose="020B0604020202020204" pitchFamily="34" charset="0"/>
              <a:buChar char="•"/>
            </a:pPr>
            <a:endParaRPr lang="es-ES" sz="20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1044543" y="294583"/>
            <a:ext cx="9693480" cy="591363"/>
          </a:xfrm>
          <a:prstGeom prst="rect">
            <a:avLst/>
          </a:prstGeom>
        </p:spPr>
      </p:pic>
    </p:spTree>
    <p:extLst>
      <p:ext uri="{BB962C8B-B14F-4D97-AF65-F5344CB8AC3E}">
        <p14:creationId xmlns:p14="http://schemas.microsoft.com/office/powerpoint/2010/main" val="2637517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64023" y="846949"/>
            <a:ext cx="11368586" cy="5632311"/>
          </a:xfrm>
          <a:prstGeom prst="rect">
            <a:avLst/>
          </a:prstGeom>
        </p:spPr>
        <p:txBody>
          <a:bodyPr wrap="square">
            <a:spAutoFit/>
          </a:bodyPr>
          <a:lstStyle/>
          <a:p>
            <a:pPr marL="34290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Generación </a:t>
            </a:r>
            <a:r>
              <a:rPr lang="es-ES" sz="2400" dirty="0">
                <a:latin typeface="Arial" panose="020B0604020202020204" pitchFamily="34" charset="0"/>
                <a:cs typeface="Arial" panose="020B0604020202020204" pitchFamily="34" charset="0"/>
              </a:rPr>
              <a:t>de jóvenes escritores, nacidos entre </a:t>
            </a:r>
            <a:r>
              <a:rPr lang="es-ES" sz="2400" dirty="0" smtClean="0">
                <a:latin typeface="Arial" panose="020B0604020202020204" pitchFamily="34" charset="0"/>
                <a:cs typeface="Arial" panose="020B0604020202020204" pitchFamily="34" charset="0"/>
              </a:rPr>
              <a:t>1960-1975</a:t>
            </a:r>
          </a:p>
          <a:p>
            <a:pPr marL="342900" indent="-342900" algn="just">
              <a:buFont typeface="Arial" panose="020B0604020202020204" pitchFamily="34" charset="0"/>
              <a:buChar char="•"/>
            </a:pPr>
            <a:endParaRPr lang="es-ES"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Retoman una  multiplicidad de temas acerca de </a:t>
            </a:r>
            <a:r>
              <a:rPr lang="es-ES" sz="2400" dirty="0">
                <a:latin typeface="Arial" panose="020B0604020202020204" pitchFamily="34" charset="0"/>
                <a:cs typeface="Arial" panose="020B0604020202020204" pitchFamily="34" charset="0"/>
              </a:rPr>
              <a:t>la influencia del contexto sociocultural </a:t>
            </a:r>
            <a:r>
              <a:rPr lang="es-ES" sz="2400" dirty="0" smtClean="0">
                <a:latin typeface="Arial" panose="020B0604020202020204" pitchFamily="34" charset="0"/>
                <a:cs typeface="Arial" panose="020B0604020202020204" pitchFamily="34" charset="0"/>
              </a:rPr>
              <a:t>cubano. Escribe</a:t>
            </a:r>
            <a:r>
              <a:rPr lang="es-ES" sz="2400" dirty="0">
                <a:latin typeface="Arial" panose="020B0604020202020204" pitchFamily="34" charset="0"/>
                <a:cs typeface="Arial" panose="020B0604020202020204" pitchFamily="34" charset="0"/>
              </a:rPr>
              <a:t>, fundamentalmente, sobre sujetos y ámbitos marginados, el sexo, la situación socioeconómica, la práctica de la prostitución denominada en el contexto cubano “</a:t>
            </a:r>
            <a:r>
              <a:rPr lang="es-ES" sz="2400" dirty="0" err="1">
                <a:latin typeface="Arial" panose="020B0604020202020204" pitchFamily="34" charset="0"/>
                <a:cs typeface="Arial" panose="020B0604020202020204" pitchFamily="34" charset="0"/>
              </a:rPr>
              <a:t>jineterismo</a:t>
            </a:r>
            <a:r>
              <a:rPr lang="es-ES" sz="2400" dirty="0">
                <a:latin typeface="Arial" panose="020B0604020202020204" pitchFamily="34" charset="0"/>
                <a:cs typeface="Arial" panose="020B0604020202020204" pitchFamily="34" charset="0"/>
              </a:rPr>
              <a:t>”, la emigración, </a:t>
            </a:r>
            <a:r>
              <a:rPr lang="es-ES" sz="2400" dirty="0" smtClean="0">
                <a:latin typeface="Arial" panose="020B0604020202020204" pitchFamily="34" charset="0"/>
                <a:cs typeface="Arial" panose="020B0604020202020204" pitchFamily="34" charset="0"/>
              </a:rPr>
              <a:t>etc. </a:t>
            </a:r>
          </a:p>
          <a:p>
            <a:pPr marL="342900" indent="-342900" algn="just">
              <a:buFont typeface="Arial" panose="020B0604020202020204" pitchFamily="34" charset="0"/>
              <a:buChar char="•"/>
            </a:pPr>
            <a:endParaRPr lang="es-ES"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Reflejan, </a:t>
            </a:r>
            <a:r>
              <a:rPr lang="es-ES" sz="2400" dirty="0">
                <a:latin typeface="Arial" panose="020B0604020202020204" pitchFamily="34" charset="0"/>
                <a:cs typeface="Arial" panose="020B0604020202020204" pitchFamily="34" charset="0"/>
              </a:rPr>
              <a:t>a través del mito, la situación social y política de Cuba, unas veces de un modo más </a:t>
            </a:r>
            <a:r>
              <a:rPr lang="es-ES" sz="2400" dirty="0" smtClean="0">
                <a:latin typeface="Arial" panose="020B0604020202020204" pitchFamily="34" charset="0"/>
                <a:cs typeface="Arial" panose="020B0604020202020204" pitchFamily="34" charset="0"/>
              </a:rPr>
              <a:t>humorístico; </a:t>
            </a:r>
            <a:r>
              <a:rPr lang="es-ES" sz="2400" dirty="0">
                <a:latin typeface="Arial" panose="020B0604020202020204" pitchFamily="34" charset="0"/>
                <a:cs typeface="Arial" panose="020B0604020202020204" pitchFamily="34" charset="0"/>
              </a:rPr>
              <a:t>otras, más </a:t>
            </a:r>
            <a:r>
              <a:rPr lang="es-ES" sz="2400" dirty="0" smtClean="0">
                <a:latin typeface="Arial" panose="020B0604020202020204" pitchFamily="34" charset="0"/>
                <a:cs typeface="Arial" panose="020B0604020202020204" pitchFamily="34" charset="0"/>
              </a:rPr>
              <a:t>cuestionador </a:t>
            </a:r>
          </a:p>
          <a:p>
            <a:pPr algn="just"/>
            <a:endParaRPr lang="es-ES"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En </a:t>
            </a:r>
            <a:r>
              <a:rPr lang="es-ES" sz="2400" dirty="0">
                <a:latin typeface="Arial" panose="020B0604020202020204" pitchFamily="34" charset="0"/>
                <a:cs typeface="Arial" panose="020B0604020202020204" pitchFamily="34" charset="0"/>
              </a:rPr>
              <a:t>la retórica </a:t>
            </a:r>
            <a:r>
              <a:rPr lang="es-ES" sz="2400" dirty="0" smtClean="0">
                <a:latin typeface="Arial" panose="020B0604020202020204" pitchFamily="34" charset="0"/>
                <a:cs typeface="Arial" panose="020B0604020202020204" pitchFamily="34" charset="0"/>
              </a:rPr>
              <a:t>se </a:t>
            </a:r>
            <a:r>
              <a:rPr lang="es-ES" sz="2400" dirty="0">
                <a:latin typeface="Arial" panose="020B0604020202020204" pitchFamily="34" charset="0"/>
                <a:cs typeface="Arial" panose="020B0604020202020204" pitchFamily="34" charset="0"/>
              </a:rPr>
              <a:t>manifiestan diferentes intenciones </a:t>
            </a:r>
            <a:r>
              <a:rPr lang="es-ES" sz="2400" dirty="0" err="1">
                <a:latin typeface="Arial" panose="020B0604020202020204" pitchFamily="34" charset="0"/>
                <a:cs typeface="Arial" panose="020B0604020202020204" pitchFamily="34" charset="0"/>
              </a:rPr>
              <a:t>ideoestéticas</a:t>
            </a:r>
            <a:r>
              <a:rPr lang="es-ES" sz="2400" dirty="0">
                <a:latin typeface="Arial" panose="020B0604020202020204" pitchFamily="34" charset="0"/>
                <a:cs typeface="Arial" panose="020B0604020202020204" pitchFamily="34" charset="0"/>
              </a:rPr>
              <a:t> entre las que se destacan: la parodia, la utilización del mito como recurso de caracterización de un personaje y la parábola. </a:t>
            </a:r>
            <a:r>
              <a:rPr lang="es-ES" sz="2400" dirty="0" smtClean="0">
                <a:latin typeface="Arial" panose="020B0604020202020204" pitchFamily="34" charset="0"/>
                <a:cs typeface="Arial" panose="020B0604020202020204" pitchFamily="34" charset="0"/>
              </a:rPr>
              <a:t>Los </a:t>
            </a:r>
            <a:r>
              <a:rPr lang="es-ES" sz="2400" dirty="0">
                <a:latin typeface="Arial" panose="020B0604020202020204" pitchFamily="34" charset="0"/>
                <a:cs typeface="Arial" panose="020B0604020202020204" pitchFamily="34" charset="0"/>
              </a:rPr>
              <a:t>procedimientos, medios expresivos y recursos estilísticos que se emplean para vehicular las preocupaciones también muestran gran variedad. </a:t>
            </a:r>
            <a:r>
              <a:rPr lang="es-ES" sz="2400" dirty="0" smtClean="0">
                <a:latin typeface="Arial" panose="020B0604020202020204" pitchFamily="34" charset="0"/>
                <a:cs typeface="Arial" panose="020B0604020202020204" pitchFamily="34" charset="0"/>
              </a:rPr>
              <a:t>Se usan estructuraciones </a:t>
            </a:r>
            <a:r>
              <a:rPr lang="es-ES" sz="2400" dirty="0">
                <a:latin typeface="Arial" panose="020B0604020202020204" pitchFamily="34" charset="0"/>
                <a:cs typeface="Arial" panose="020B0604020202020204" pitchFamily="34" charset="0"/>
              </a:rPr>
              <a:t>sintácticas </a:t>
            </a:r>
            <a:r>
              <a:rPr lang="es-ES" sz="2400" dirty="0" smtClean="0">
                <a:latin typeface="Arial" panose="020B0604020202020204" pitchFamily="34" charset="0"/>
                <a:cs typeface="Arial" panose="020B0604020202020204" pitchFamily="34" charset="0"/>
              </a:rPr>
              <a:t>coloquiales</a:t>
            </a:r>
            <a:endParaRPr lang="es-ES" sz="2400" dirty="0">
              <a:latin typeface="Arial" panose="020B0604020202020204" pitchFamily="34" charset="0"/>
              <a:cs typeface="Arial" panose="020B0604020202020204" pitchFamily="34" charset="0"/>
            </a:endParaRPr>
          </a:p>
        </p:txBody>
      </p:sp>
      <p:sp>
        <p:nvSpPr>
          <p:cNvPr id="2" name="Rectángulo 1"/>
          <p:cNvSpPr/>
          <p:nvPr/>
        </p:nvSpPr>
        <p:spPr>
          <a:xfrm>
            <a:off x="4641211" y="169513"/>
            <a:ext cx="2372765" cy="461665"/>
          </a:xfrm>
          <a:prstGeom prst="rect">
            <a:avLst/>
          </a:prstGeom>
          <a:ln w="19050">
            <a:solidFill>
              <a:schemeClr val="tx1"/>
            </a:solidFill>
          </a:ln>
        </p:spPr>
        <p:txBody>
          <a:bodyPr wrap="none">
            <a:spAutoFit/>
          </a:bodyPr>
          <a:lstStyle/>
          <a:p>
            <a:pPr algn="just"/>
            <a:r>
              <a:rPr lang="es-ES" sz="2400" b="1" dirty="0">
                <a:latin typeface="Arial" panose="020B0604020202020204" pitchFamily="34" charset="0"/>
                <a:cs typeface="Arial" panose="020B0604020202020204" pitchFamily="34" charset="0"/>
              </a:rPr>
              <a:t>Los </a:t>
            </a:r>
            <a:r>
              <a:rPr lang="es-ES" sz="2400" b="1" dirty="0" smtClean="0">
                <a:latin typeface="Arial" panose="020B0604020202020204" pitchFamily="34" charset="0"/>
                <a:cs typeface="Arial" panose="020B0604020202020204" pitchFamily="34" charset="0"/>
              </a:rPr>
              <a:t>Novísimos</a:t>
            </a:r>
            <a:endParaRPr lang="es-E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042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6 CuadroTexto"/>
          <p:cNvSpPr txBox="1">
            <a:spLocks noChangeArrowheads="1"/>
          </p:cNvSpPr>
          <p:nvPr/>
        </p:nvSpPr>
        <p:spPr bwMode="auto">
          <a:xfrm>
            <a:off x="982639" y="185299"/>
            <a:ext cx="10208525" cy="430887"/>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200" b="1" dirty="0" smtClean="0"/>
              <a:t>Elementos diferenciadores de la </a:t>
            </a:r>
            <a:r>
              <a:rPr lang="es-ES" sz="2200" b="1" dirty="0" err="1" smtClean="0"/>
              <a:t>cuentística</a:t>
            </a:r>
            <a:r>
              <a:rPr lang="es-ES" sz="2200" b="1" dirty="0" smtClean="0"/>
              <a:t> cubana a partir de los años 90</a:t>
            </a:r>
            <a:endParaRPr lang="es-ES" sz="2200" b="1" dirty="0"/>
          </a:p>
        </p:txBody>
      </p:sp>
      <p:sp>
        <p:nvSpPr>
          <p:cNvPr id="11" name="Rectángulo 10"/>
          <p:cNvSpPr/>
          <p:nvPr/>
        </p:nvSpPr>
        <p:spPr>
          <a:xfrm>
            <a:off x="586852" y="793487"/>
            <a:ext cx="4722125" cy="2554545"/>
          </a:xfrm>
          <a:prstGeom prst="rect">
            <a:avLst/>
          </a:prstGeom>
          <a:ln w="28575">
            <a:solidFill>
              <a:srgbClr val="002060"/>
            </a:solidFill>
          </a:ln>
        </p:spPr>
        <p:txBody>
          <a:bodyPr wrap="square">
            <a:spAutoFit/>
          </a:bodyPr>
          <a:lstStyle/>
          <a:p>
            <a:pPr algn="just"/>
            <a:r>
              <a:rPr lang="es-ES" sz="2000" dirty="0" smtClean="0">
                <a:latin typeface="Arial" panose="020B0604020202020204" pitchFamily="34" charset="0"/>
                <a:ea typeface="Calibri" panose="020F0502020204030204" pitchFamily="34" charset="0"/>
                <a:cs typeface="Arial" panose="020B0604020202020204" pitchFamily="34" charset="0"/>
              </a:rPr>
              <a:t>-Aparece el relato con mayor fuerza</a:t>
            </a:r>
          </a:p>
          <a:p>
            <a:pPr algn="just"/>
            <a:r>
              <a:rPr lang="es-ES" sz="2000" dirty="0" smtClean="0">
                <a:latin typeface="Arial" panose="020B0604020202020204" pitchFamily="34" charset="0"/>
                <a:cs typeface="Arial" panose="020B0604020202020204" pitchFamily="34" charset="0"/>
              </a:rPr>
              <a:t>-Variedad estilística </a:t>
            </a:r>
          </a:p>
          <a:p>
            <a:pPr algn="just"/>
            <a:r>
              <a:rPr lang="es-ES" sz="2000" dirty="0" smtClean="0">
                <a:latin typeface="Arial" panose="020B0604020202020204" pitchFamily="34" charset="0"/>
                <a:cs typeface="Arial" panose="020B0604020202020204" pitchFamily="34" charset="0"/>
              </a:rPr>
              <a:t>-Tanto los hombres como las mujeres critican los prejuicios sociales,  los dogmas  y  la intolerancia. Abogan por </a:t>
            </a:r>
            <a:r>
              <a:rPr lang="es-ES" sz="2000" dirty="0">
                <a:latin typeface="Arial" panose="020B0604020202020204" pitchFamily="34" charset="0"/>
                <a:cs typeface="Arial" panose="020B0604020202020204" pitchFamily="34" charset="0"/>
              </a:rPr>
              <a:t>e</a:t>
            </a:r>
            <a:r>
              <a:rPr lang="es-ES" sz="2000" dirty="0" smtClean="0">
                <a:latin typeface="Arial" panose="020B0604020202020204" pitchFamily="34" charset="0"/>
                <a:cs typeface="Arial" panose="020B0604020202020204" pitchFamily="34" charset="0"/>
              </a:rPr>
              <a:t>l </a:t>
            </a:r>
            <a:r>
              <a:rPr lang="es-ES" sz="2000" dirty="0">
                <a:latin typeface="Arial" panose="020B0604020202020204" pitchFamily="34" charset="0"/>
                <a:cs typeface="Arial" panose="020B0604020202020204" pitchFamily="34" charset="0"/>
              </a:rPr>
              <a:t>respeto </a:t>
            </a:r>
            <a:r>
              <a:rPr lang="es-ES" sz="2000" dirty="0" smtClean="0">
                <a:latin typeface="Arial" panose="020B0604020202020204" pitchFamily="34" charset="0"/>
                <a:cs typeface="Arial" panose="020B0604020202020204" pitchFamily="34" charset="0"/>
              </a:rPr>
              <a:t>a las diferencias y se  </a:t>
            </a:r>
            <a:r>
              <a:rPr lang="es-ES" sz="2000" dirty="0">
                <a:latin typeface="Arial" panose="020B0604020202020204" pitchFamily="34" charset="0"/>
                <a:cs typeface="Arial" panose="020B0604020202020204" pitchFamily="34" charset="0"/>
              </a:rPr>
              <a:t>refuta el machismo y la violencia contra la </a:t>
            </a:r>
            <a:r>
              <a:rPr lang="es-ES" sz="2000" dirty="0" smtClean="0">
                <a:latin typeface="Arial" panose="020B0604020202020204" pitchFamily="34" charset="0"/>
                <a:cs typeface="Arial" panose="020B0604020202020204" pitchFamily="34" charset="0"/>
              </a:rPr>
              <a:t>mujer</a:t>
            </a: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(protagonismo creciente)</a:t>
            </a:r>
            <a:endParaRPr lang="es-ES" sz="2000" dirty="0">
              <a:latin typeface="Arial" panose="020B0604020202020204" pitchFamily="34" charset="0"/>
              <a:cs typeface="Arial" panose="020B0604020202020204" pitchFamily="34" charset="0"/>
            </a:endParaRPr>
          </a:p>
        </p:txBody>
      </p:sp>
      <p:sp>
        <p:nvSpPr>
          <p:cNvPr id="13" name="Rectángulo 12"/>
          <p:cNvSpPr/>
          <p:nvPr/>
        </p:nvSpPr>
        <p:spPr>
          <a:xfrm>
            <a:off x="5863985" y="785722"/>
            <a:ext cx="5622878" cy="2554545"/>
          </a:xfrm>
          <a:prstGeom prst="rect">
            <a:avLst/>
          </a:prstGeom>
          <a:ln w="28575">
            <a:solidFill>
              <a:srgbClr val="002060"/>
            </a:solidFill>
          </a:ln>
        </p:spPr>
        <p:txBody>
          <a:bodyPr wrap="square">
            <a:spAutoFit/>
          </a:bodyPr>
          <a:lstStyle/>
          <a:p>
            <a:pPr indent="270510" algn="just">
              <a:spcAft>
                <a:spcPts val="0"/>
              </a:spcAft>
            </a:pPr>
            <a:r>
              <a:rPr lang="es-ES" sz="2000" dirty="0" err="1" smtClean="0">
                <a:latin typeface="Arial" panose="020B0604020202020204" pitchFamily="34" charset="0"/>
                <a:ea typeface="Calibri" panose="020F0502020204030204" pitchFamily="34" charset="0"/>
                <a:cs typeface="Times New Roman" panose="02020603050405020304" pitchFamily="18" charset="0"/>
              </a:rPr>
              <a:t>Posboom</a:t>
            </a:r>
            <a:endParaRPr lang="es-ES" sz="2000" dirty="0" smtClean="0">
              <a:latin typeface="Arial" panose="020B0604020202020204" pitchFamily="34" charset="0"/>
              <a:ea typeface="Calibri" panose="020F0502020204030204" pitchFamily="34" charset="0"/>
              <a:cs typeface="Times New Roman" panose="02020603050405020304" pitchFamily="18" charset="0"/>
            </a:endParaRPr>
          </a:p>
          <a:p>
            <a:pPr indent="270510" algn="just">
              <a:spcAft>
                <a:spcPts val="0"/>
              </a:spcAft>
            </a:pPr>
            <a:r>
              <a:rPr lang="es-ES" sz="2000" dirty="0" smtClean="0">
                <a:latin typeface="Arial" panose="020B0604020202020204" pitchFamily="34" charset="0"/>
                <a:ea typeface="Calibri" panose="020F0502020204030204" pitchFamily="34" charset="0"/>
                <a:cs typeface="Times New Roman" panose="02020603050405020304" pitchFamily="18" charset="0"/>
              </a:rPr>
              <a:t>La intertextualidad</a:t>
            </a:r>
            <a:r>
              <a:rPr lang="es-ES" sz="2000" dirty="0">
                <a:latin typeface="Arial" panose="020B0604020202020204" pitchFamily="34" charset="0"/>
                <a:ea typeface="Calibri" panose="020F0502020204030204" pitchFamily="34" charset="0"/>
                <a:cs typeface="Times New Roman" panose="02020603050405020304" pitchFamily="18" charset="0"/>
              </a:rPr>
              <a:t>, la </a:t>
            </a:r>
            <a:r>
              <a:rPr lang="es-ES" sz="2000" dirty="0" err="1">
                <a:latin typeface="Arial" panose="020B0604020202020204" pitchFamily="34" charset="0"/>
                <a:ea typeface="Calibri" panose="020F0502020204030204" pitchFamily="34" charset="0"/>
                <a:cs typeface="Times New Roman" panose="02020603050405020304" pitchFamily="18" charset="0"/>
              </a:rPr>
              <a:t>metaficción</a:t>
            </a:r>
            <a:r>
              <a:rPr lang="es-ES" sz="2000" dirty="0">
                <a:latin typeface="Arial" panose="020B0604020202020204" pitchFamily="34" charset="0"/>
                <a:ea typeface="Calibri" panose="020F0502020204030204" pitchFamily="34" charset="0"/>
                <a:cs typeface="Times New Roman" panose="02020603050405020304" pitchFamily="18" charset="0"/>
              </a:rPr>
              <a:t> </a:t>
            </a:r>
            <a:r>
              <a:rPr lang="es-ES" sz="2000" dirty="0" smtClean="0">
                <a:latin typeface="Arial" panose="020B0604020202020204" pitchFamily="34" charset="0"/>
                <a:ea typeface="Calibri" panose="020F0502020204030204" pitchFamily="34" charset="0"/>
                <a:cs typeface="Times New Roman" panose="02020603050405020304" pitchFamily="18" charset="0"/>
              </a:rPr>
              <a:t>la </a:t>
            </a:r>
            <a:r>
              <a:rPr lang="es-ES" sz="2000" dirty="0">
                <a:latin typeface="Arial" panose="020B0604020202020204" pitchFamily="34" charset="0"/>
                <a:ea typeface="Calibri" panose="020F0502020204030204" pitchFamily="34" charset="0"/>
                <a:cs typeface="Times New Roman" panose="02020603050405020304" pitchFamily="18" charset="0"/>
              </a:rPr>
              <a:t>reelaboración estética de los discursos mediáticos, los productos de la cultura de masas (folletín, novela rosa, literatura fantástica y otras) y la música popular. Relacionado con lo </a:t>
            </a:r>
            <a:r>
              <a:rPr lang="es-ES" sz="2000" dirty="0" err="1">
                <a:latin typeface="Arial" panose="020B0604020202020204" pitchFamily="34" charset="0"/>
                <a:ea typeface="Calibri" panose="020F0502020204030204" pitchFamily="34" charset="0"/>
                <a:cs typeface="Times New Roman" panose="02020603050405020304" pitchFamily="18" charset="0"/>
              </a:rPr>
              <a:t>metafictivo</a:t>
            </a:r>
            <a:r>
              <a:rPr lang="es-ES" sz="2000" dirty="0">
                <a:latin typeface="Arial" panose="020B0604020202020204" pitchFamily="34" charset="0"/>
                <a:ea typeface="Calibri" panose="020F0502020204030204" pitchFamily="34" charset="0"/>
                <a:cs typeface="Times New Roman" panose="02020603050405020304" pitchFamily="18" charset="0"/>
              </a:rPr>
              <a:t> se recurre con frecuencia a un tipo personaje-narrador-escritor.</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313899" y="3541276"/>
            <a:ext cx="11600597" cy="3139321"/>
          </a:xfrm>
          <a:prstGeom prst="rect">
            <a:avLst/>
          </a:prstGeom>
          <a:ln w="12700">
            <a:solidFill>
              <a:srgbClr val="7030A0"/>
            </a:solidFill>
          </a:ln>
        </p:spPr>
        <p:txBody>
          <a:bodyPr wrap="square">
            <a:spAutoFit/>
          </a:bodyPr>
          <a:lstStyle/>
          <a:p>
            <a:pPr algn="just"/>
            <a:r>
              <a:rPr lang="es-CR" sz="2200" dirty="0" smtClean="0">
                <a:latin typeface="Arial" panose="020B0604020202020204" pitchFamily="34" charset="0"/>
                <a:ea typeface="Calibri" panose="020F0502020204030204" pitchFamily="34" charset="0"/>
                <a:cs typeface="Arial" panose="020B0604020202020204" pitchFamily="34" charset="0"/>
              </a:rPr>
              <a:t>Se representa directamente, sin rodeos el </a:t>
            </a:r>
            <a:r>
              <a:rPr lang="es-CR" sz="2200" dirty="0">
                <a:latin typeface="Arial" panose="020B0604020202020204" pitchFamily="34" charset="0"/>
                <a:ea typeface="Calibri" panose="020F0502020204030204" pitchFamily="34" charset="0"/>
                <a:cs typeface="Arial" panose="020B0604020202020204" pitchFamily="34" charset="0"/>
              </a:rPr>
              <a:t>erotismo y la sexualidad, asuntos concebidos como realizaciones legítimas de los hombres y </a:t>
            </a:r>
            <a:r>
              <a:rPr lang="es-CR" sz="2200" dirty="0" smtClean="0">
                <a:latin typeface="Arial" panose="020B0604020202020204" pitchFamily="34" charset="0"/>
                <a:ea typeface="Calibri" panose="020F0502020204030204" pitchFamily="34" charset="0"/>
                <a:cs typeface="Arial" panose="020B0604020202020204" pitchFamily="34" charset="0"/>
              </a:rPr>
              <a:t>mujeres </a:t>
            </a:r>
            <a:r>
              <a:rPr lang="es-CR" sz="2200" dirty="0">
                <a:latin typeface="Arial" panose="020B0604020202020204" pitchFamily="34" charset="0"/>
                <a:ea typeface="Calibri" panose="020F0502020204030204" pitchFamily="34" charset="0"/>
                <a:cs typeface="Arial" panose="020B0604020202020204" pitchFamily="34" charset="0"/>
              </a:rPr>
              <a:t>en su mayor parte jóvenes llenos de vitalidad, inconfundibles antihéroes inmersos en la vida a plenitud</a:t>
            </a:r>
            <a:r>
              <a:rPr lang="es-CR" sz="2200" dirty="0" smtClean="0">
                <a:latin typeface="Arial" panose="020B0604020202020204" pitchFamily="34" charset="0"/>
                <a:ea typeface="Calibri" panose="020F0502020204030204" pitchFamily="34" charset="0"/>
                <a:cs typeface="Arial" panose="020B0604020202020204" pitchFamily="34" charset="0"/>
              </a:rPr>
              <a:t>.</a:t>
            </a:r>
          </a:p>
          <a:p>
            <a:pPr algn="just"/>
            <a:r>
              <a:rPr lang="es-CR" sz="2200" dirty="0" smtClean="0">
                <a:latin typeface="Arial" panose="020B0604020202020204" pitchFamily="34" charset="0"/>
                <a:ea typeface="Calibri" panose="020F0502020204030204" pitchFamily="34" charset="0"/>
                <a:cs typeface="Arial" panose="020B0604020202020204" pitchFamily="34" charset="0"/>
              </a:rPr>
              <a:t>Se cr</a:t>
            </a:r>
            <a:r>
              <a:rPr lang="es-CR" sz="2200" dirty="0" smtClean="0">
                <a:latin typeface="Arial" panose="020B0604020202020204" pitchFamily="34" charset="0"/>
                <a:cs typeface="Arial" panose="020B0604020202020204" pitchFamily="34" charset="0"/>
              </a:rPr>
              <a:t>itica con </a:t>
            </a:r>
            <a:r>
              <a:rPr lang="es-CR" sz="2200" dirty="0">
                <a:latin typeface="Arial" panose="020B0604020202020204" pitchFamily="34" charset="0"/>
                <a:cs typeface="Arial" panose="020B0604020202020204" pitchFamily="34" charset="0"/>
              </a:rPr>
              <a:t>fuerza </a:t>
            </a:r>
            <a:r>
              <a:rPr lang="es-CR" sz="2200" dirty="0" smtClean="0">
                <a:latin typeface="Arial" panose="020B0604020202020204" pitchFamily="34" charset="0"/>
                <a:cs typeface="Arial" panose="020B0604020202020204" pitchFamily="34" charset="0"/>
              </a:rPr>
              <a:t>los </a:t>
            </a:r>
            <a:r>
              <a:rPr lang="es-CR" sz="2200" dirty="0">
                <a:latin typeface="Arial" panose="020B0604020202020204" pitchFamily="34" charset="0"/>
                <a:cs typeface="Arial" panose="020B0604020202020204" pitchFamily="34" charset="0"/>
              </a:rPr>
              <a:t>problemas del engaño la mentira, la doble moral y el abuso del poder</a:t>
            </a:r>
            <a:r>
              <a:rPr lang="es-CR" sz="2200" dirty="0" smtClean="0">
                <a:latin typeface="Arial" panose="020B0604020202020204" pitchFamily="34" charset="0"/>
                <a:cs typeface="Arial" panose="020B0604020202020204" pitchFamily="34" charset="0"/>
              </a:rPr>
              <a:t>, aun así los protagonistas tienen la  voluntad del mejoramiento  humano, sin triunfalismo  </a:t>
            </a:r>
            <a:r>
              <a:rPr lang="es-CR" sz="2200" dirty="0">
                <a:latin typeface="Arial" panose="020B0604020202020204" pitchFamily="34" charset="0"/>
                <a:cs typeface="Arial" panose="020B0604020202020204" pitchFamily="34" charset="0"/>
              </a:rPr>
              <a:t>como </a:t>
            </a:r>
            <a:r>
              <a:rPr lang="es-CR" sz="2200" dirty="0" smtClean="0">
                <a:latin typeface="Arial" panose="020B0604020202020204" pitchFamily="34" charset="0"/>
                <a:cs typeface="Arial" panose="020B0604020202020204" pitchFamily="34" charset="0"/>
              </a:rPr>
              <a:t>en </a:t>
            </a:r>
            <a:r>
              <a:rPr lang="es-CR" sz="2200" dirty="0">
                <a:latin typeface="Arial" panose="020B0604020202020204" pitchFamily="34" charset="0"/>
                <a:cs typeface="Arial" panose="020B0604020202020204" pitchFamily="34" charset="0"/>
              </a:rPr>
              <a:t>los años </a:t>
            </a:r>
            <a:r>
              <a:rPr lang="es-CR" sz="2200" dirty="0" smtClean="0">
                <a:latin typeface="Arial" panose="020B0604020202020204" pitchFamily="34" charset="0"/>
                <a:cs typeface="Arial" panose="020B0604020202020204" pitchFamily="34" charset="0"/>
              </a:rPr>
              <a:t>`60.</a:t>
            </a:r>
          </a:p>
          <a:p>
            <a:pPr algn="just"/>
            <a:r>
              <a:rPr lang="es-CR" sz="2200" dirty="0" smtClean="0">
                <a:latin typeface="Arial" panose="020B0604020202020204" pitchFamily="34" charset="0"/>
                <a:cs typeface="Arial" panose="020B0604020202020204" pitchFamily="34" charset="0"/>
              </a:rPr>
              <a:t>Las </a:t>
            </a:r>
            <a:r>
              <a:rPr lang="es-CR" sz="2200" dirty="0">
                <a:latin typeface="Arial" panose="020B0604020202020204" pitchFamily="34" charset="0"/>
                <a:cs typeface="Arial" panose="020B0604020202020204" pitchFamily="34" charset="0"/>
              </a:rPr>
              <a:t>historias se nutren de la cotidianidad, </a:t>
            </a:r>
            <a:r>
              <a:rPr lang="es-CR" sz="2200" dirty="0" smtClean="0">
                <a:latin typeface="Arial" panose="020B0604020202020204" pitchFamily="34" charset="0"/>
                <a:cs typeface="Arial" panose="020B0604020202020204" pitchFamily="34" charset="0"/>
              </a:rPr>
              <a:t>se </a:t>
            </a:r>
            <a:r>
              <a:rPr lang="es-CR" sz="2200" dirty="0">
                <a:latin typeface="Arial" panose="020B0604020202020204" pitchFamily="34" charset="0"/>
                <a:cs typeface="Arial" panose="020B0604020202020204" pitchFamily="34" charset="0"/>
              </a:rPr>
              <a:t>explica así el entusiasmo por el habla popular, los discursos grupales y las mezclas idiomáticas. </a:t>
            </a:r>
            <a:r>
              <a:rPr lang="es-CR" sz="2200" dirty="0" smtClean="0">
                <a:latin typeface="Arial" panose="020B0604020202020204" pitchFamily="34" charset="0"/>
                <a:cs typeface="Arial" panose="020B0604020202020204" pitchFamily="34" charset="0"/>
              </a:rPr>
              <a:t>Se expone sin esquematismos la historia nacional.</a:t>
            </a:r>
            <a:endParaRPr lang="es-E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740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79697" y="507777"/>
            <a:ext cx="11832608"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spcBef>
                <a:spcPct val="0"/>
              </a:spcBef>
              <a:spcAft>
                <a:spcPct val="0"/>
              </a:spcAft>
              <a:buClrTx/>
              <a:buSzTx/>
              <a:buFont typeface="Arial" panose="020B0604020202020204" pitchFamily="34" charset="0"/>
              <a:buChar char="•"/>
              <a:tabLst/>
            </a:pPr>
            <a:r>
              <a:rPr lang="es-CR" sz="2000" dirty="0" smtClean="0">
                <a:ea typeface="Calibri" panose="020F0502020204030204" pitchFamily="34" charset="0"/>
                <a:cs typeface="Arial" panose="020B0604020202020204" pitchFamily="34" charset="0"/>
              </a:rPr>
              <a:t>Se </a:t>
            </a:r>
            <a:r>
              <a:rPr kumimoji="0" lang="es-CR"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caracteriza por revelar imágenes y pensamientos </a:t>
            </a:r>
            <a:r>
              <a:rPr kumimoji="0" lang="es-CR" sz="200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ideoestéticos</a:t>
            </a:r>
            <a:r>
              <a:rPr kumimoji="0" lang="es-CR"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ajenos a los del boom y el </a:t>
            </a:r>
            <a:r>
              <a:rPr kumimoji="0" lang="es-CR" sz="200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posboom</a:t>
            </a:r>
            <a:r>
              <a:rPr lang="es-CR" sz="2000" dirty="0">
                <a:ea typeface="Calibri" panose="020F0502020204030204" pitchFamily="34" charset="0"/>
                <a:cs typeface="Arial" panose="020B0604020202020204" pitchFamily="34" charset="0"/>
              </a:rPr>
              <a:t> </a:t>
            </a:r>
            <a:r>
              <a:rPr lang="es-CR" sz="2000" dirty="0" smtClean="0">
                <a:ea typeface="Calibri" panose="020F0502020204030204" pitchFamily="34" charset="0"/>
                <a:cs typeface="Arial" panose="020B0604020202020204" pitchFamily="34" charset="0"/>
              </a:rPr>
              <a:t>(quiere </a:t>
            </a:r>
            <a:r>
              <a:rPr kumimoji="0" lang="es-CR"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decir</a:t>
            </a:r>
            <a:r>
              <a:rPr lang="es-CR" sz="2000" dirty="0">
                <a:ea typeface="Calibri" panose="020F0502020204030204" pitchFamily="34" charset="0"/>
                <a:cs typeface="Arial" panose="020B0604020202020204" pitchFamily="34" charset="0"/>
              </a:rPr>
              <a:t> </a:t>
            </a:r>
            <a:r>
              <a:rPr lang="es-CR" sz="2000" dirty="0" smtClean="0">
                <a:ea typeface="Calibri" panose="020F0502020204030204" pitchFamily="34" charset="0"/>
                <a:cs typeface="Arial" panose="020B0604020202020204" pitchFamily="34" charset="0"/>
              </a:rPr>
              <a:t>que plasman</a:t>
            </a:r>
            <a:r>
              <a:rPr kumimoji="0" lang="es-CR"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visiones </a:t>
            </a:r>
            <a:r>
              <a:rPr kumimoji="0" lang="es-CR" sz="200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antifolclóricas</a:t>
            </a:r>
            <a:r>
              <a:rPr kumimoji="0" lang="es-CR"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escenarios urbanos globalizados; personajes marcados por el ritmo frenético de la modernidad virtual citadina (las ficciones se inscriben en el realismo virtual); la paradoja del aislamiento-universal del individuo “devorado” por el ordenador, Internet, el correo electrónico y la telefonía móvil, elevada exigencia formal en los textos</a:t>
            </a:r>
          </a:p>
          <a:p>
            <a:pPr marL="342900" marR="0" lvl="0" indent="-342900" algn="just" defTabSz="914400" rtl="0" eaLnBrk="0" fontAlgn="base" latinLnBrk="0" hangingPunct="0">
              <a:spcBef>
                <a:spcPct val="0"/>
              </a:spcBef>
              <a:spcAft>
                <a:spcPct val="0"/>
              </a:spcAft>
              <a:buClrTx/>
              <a:buSzTx/>
              <a:buFont typeface="Arial" panose="020B0604020202020204" pitchFamily="34" charset="0"/>
              <a:buChar char="•"/>
              <a:tabLst/>
            </a:pPr>
            <a:endParaRPr kumimoji="0" lang="es-CR"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342900" marR="0" lvl="0" indent="-342900" algn="just" defTabSz="914400" rtl="0" eaLnBrk="0" fontAlgn="base" latinLnBrk="0" hangingPunct="0">
              <a:spcBef>
                <a:spcPct val="0"/>
              </a:spcBef>
              <a:spcAft>
                <a:spcPct val="0"/>
              </a:spcAft>
              <a:buClrTx/>
              <a:buSzTx/>
              <a:buFont typeface="Arial" panose="020B0604020202020204" pitchFamily="34" charset="0"/>
              <a:buChar char="•"/>
              <a:tabLst/>
            </a:pPr>
            <a:r>
              <a:rPr lang="es-CR" sz="2000" dirty="0" smtClean="0">
                <a:ea typeface="Calibri" panose="020F0502020204030204" pitchFamily="34" charset="0"/>
                <a:cs typeface="Arial" panose="020B0604020202020204" pitchFamily="34" charset="0"/>
              </a:rPr>
              <a:t>El lenguaje es elegante y  </a:t>
            </a:r>
            <a:r>
              <a:rPr kumimoji="0" lang="es-CR" sz="200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antibarroco</a:t>
            </a:r>
            <a:r>
              <a:rPr lang="es-CR" sz="2000" dirty="0" smtClean="0">
                <a:ea typeface="Calibri" panose="020F0502020204030204" pitchFamily="34" charset="0"/>
                <a:cs typeface="Arial" panose="020B0604020202020204" pitchFamily="34" charset="0"/>
              </a:rPr>
              <a:t> </a:t>
            </a:r>
          </a:p>
          <a:p>
            <a:pPr marL="342900" marR="0" lvl="0" indent="-342900" algn="just" defTabSz="914400" rtl="0" eaLnBrk="0" fontAlgn="base" latinLnBrk="0" hangingPunct="0">
              <a:spcBef>
                <a:spcPct val="0"/>
              </a:spcBef>
              <a:spcAft>
                <a:spcPct val="0"/>
              </a:spcAft>
              <a:buClrTx/>
              <a:buSzTx/>
              <a:buFont typeface="Arial" panose="020B0604020202020204" pitchFamily="34" charset="0"/>
              <a:buChar char="•"/>
              <a:tabLst/>
            </a:pPr>
            <a:endParaRPr lang="es-CR" sz="2000" dirty="0" smtClean="0">
              <a:ea typeface="Calibri" panose="020F0502020204030204" pitchFamily="34" charset="0"/>
              <a:cs typeface="Arial" panose="020B0604020202020204" pitchFamily="34" charset="0"/>
            </a:endParaRPr>
          </a:p>
          <a:p>
            <a:pPr marL="342900" marR="0" lvl="0" indent="-342900" algn="just" defTabSz="914400" rtl="0" eaLnBrk="0" fontAlgn="base" latinLnBrk="0" hangingPunct="0">
              <a:spcBef>
                <a:spcPct val="0"/>
              </a:spcBef>
              <a:spcAft>
                <a:spcPct val="0"/>
              </a:spcAft>
              <a:buClrTx/>
              <a:buSzTx/>
              <a:buFont typeface="Arial" panose="020B0604020202020204" pitchFamily="34" charset="0"/>
              <a:buChar char="•"/>
              <a:tabLst/>
            </a:pPr>
            <a:r>
              <a:rPr lang="es-CR" sz="2000" dirty="0" smtClean="0">
                <a:ea typeface="Calibri" panose="020F0502020204030204" pitchFamily="34" charset="0"/>
                <a:cs typeface="Arial" panose="020B0604020202020204" pitchFamily="34" charset="0"/>
              </a:rPr>
              <a:t>El cu</a:t>
            </a:r>
            <a:r>
              <a:rPr kumimoji="0" lang="es-CR"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ento ya no se refiere de manera tan directa a las problemas sociales o éticos, aunque esto no significa que sean indiferentes hacia el mundo; conciben la ficción como una hibridez genérica y rechazan el realismo mágico. </a:t>
            </a:r>
            <a:r>
              <a:rPr lang="es-CR" sz="2000" dirty="0">
                <a:ea typeface="Calibri" panose="020F0502020204030204" pitchFamily="34" charset="0"/>
                <a:cs typeface="Arial" panose="020B0604020202020204" pitchFamily="34" charset="0"/>
              </a:rPr>
              <a:t>Los textos </a:t>
            </a:r>
            <a:r>
              <a:rPr lang="es-CR" sz="2000" dirty="0" smtClean="0">
                <a:ea typeface="Calibri" panose="020F0502020204030204" pitchFamily="34" charset="0"/>
                <a:cs typeface="Arial" panose="020B0604020202020204" pitchFamily="34" charset="0"/>
              </a:rPr>
              <a:t>suelen ser irónicos</a:t>
            </a:r>
            <a:r>
              <a:rPr lang="es-CR" sz="2000" dirty="0">
                <a:ea typeface="Calibri" panose="020F0502020204030204" pitchFamily="34" charset="0"/>
                <a:cs typeface="Arial" panose="020B0604020202020204" pitchFamily="34" charset="0"/>
              </a:rPr>
              <a:t>, sarcásticos y hasta cínicos</a:t>
            </a:r>
            <a:r>
              <a:rPr lang="es-CR" sz="2000" dirty="0" smtClean="0">
                <a:ea typeface="Calibri" panose="020F0502020204030204" pitchFamily="34" charset="0"/>
                <a:cs typeface="Arial" panose="020B0604020202020204" pitchFamily="34" charset="0"/>
              </a:rPr>
              <a:t>.</a:t>
            </a:r>
            <a:r>
              <a:rPr lang="es-CR" sz="2000" dirty="0">
                <a:ea typeface="Calibri" panose="020F0502020204030204" pitchFamily="34" charset="0"/>
                <a:cs typeface="Arial" panose="020B0604020202020204" pitchFamily="34" charset="0"/>
              </a:rPr>
              <a:t> Usan elementos </a:t>
            </a:r>
            <a:r>
              <a:rPr lang="es-CR" sz="2000" dirty="0" err="1">
                <a:ea typeface="Calibri" panose="020F0502020204030204" pitchFamily="34" charset="0"/>
                <a:cs typeface="Arial" panose="020B0604020202020204" pitchFamily="34" charset="0"/>
              </a:rPr>
              <a:t>neovanguardistas</a:t>
            </a:r>
            <a:r>
              <a:rPr lang="es-CR" sz="2000" dirty="0">
                <a:ea typeface="Calibri" panose="020F0502020204030204" pitchFamily="34" charset="0"/>
                <a:cs typeface="Arial" panose="020B0604020202020204" pitchFamily="34" charset="0"/>
              </a:rPr>
              <a:t> y al </a:t>
            </a:r>
            <a:r>
              <a:rPr lang="es-CR" sz="2000" dirty="0" err="1" smtClean="0">
                <a:ea typeface="Calibri" panose="020F0502020204030204" pitchFamily="34" charset="0"/>
                <a:cs typeface="Arial" panose="020B0604020202020204" pitchFamily="34" charset="0"/>
              </a:rPr>
              <a:t>neopsicologistas</a:t>
            </a:r>
            <a:r>
              <a:rPr lang="es-CR" sz="2000" dirty="0" smtClean="0">
                <a:ea typeface="Calibri" panose="020F0502020204030204" pitchFamily="34" charset="0"/>
                <a:cs typeface="Arial" panose="020B0604020202020204" pitchFamily="34" charset="0"/>
              </a:rPr>
              <a:t> </a:t>
            </a:r>
            <a:r>
              <a:rPr lang="es-CR" sz="2000" dirty="0">
                <a:ea typeface="Calibri" panose="020F0502020204030204" pitchFamily="34" charset="0"/>
                <a:cs typeface="Arial" panose="020B0604020202020204" pitchFamily="34" charset="0"/>
              </a:rPr>
              <a:t>(criaturas presionadas por las urgencias de las urbes y la búsqueda de la </a:t>
            </a:r>
            <a:r>
              <a:rPr lang="es-CR" sz="2000" dirty="0" smtClean="0">
                <a:ea typeface="Calibri" panose="020F0502020204030204" pitchFamily="34" charset="0"/>
                <a:cs typeface="Arial" panose="020B0604020202020204" pitchFamily="34" charset="0"/>
              </a:rPr>
              <a:t>sobrevivencia)</a:t>
            </a:r>
          </a:p>
          <a:p>
            <a:pPr marR="0" lvl="0" indent="0" algn="just" defTabSz="914400" rtl="0" eaLnBrk="0" fontAlgn="base" latinLnBrk="0" hangingPunct="0">
              <a:spcBef>
                <a:spcPct val="0"/>
              </a:spcBef>
              <a:spcAft>
                <a:spcPct val="0"/>
              </a:spcAft>
              <a:buClrTx/>
              <a:buSzTx/>
              <a:tabLst/>
            </a:pPr>
            <a:endParaRPr lang="es-CR" sz="2000" dirty="0" smtClean="0">
              <a:ea typeface="Calibri" panose="020F0502020204030204" pitchFamily="34" charset="0"/>
              <a:cs typeface="Arial" panose="020B0604020202020204" pitchFamily="34" charset="0"/>
            </a:endParaRPr>
          </a:p>
          <a:p>
            <a:pPr marL="342900" marR="0" lvl="0" indent="-342900" algn="just" defTabSz="914400" rtl="0" eaLnBrk="0" fontAlgn="base" latinLnBrk="0" hangingPunct="0">
              <a:spcBef>
                <a:spcPct val="0"/>
              </a:spcBef>
              <a:spcAft>
                <a:spcPct val="0"/>
              </a:spcAft>
              <a:buClrTx/>
              <a:buSzTx/>
              <a:buFont typeface="Arial" panose="020B0604020202020204" pitchFamily="34" charset="0"/>
              <a:buChar char="•"/>
              <a:tabLst/>
            </a:pPr>
            <a:r>
              <a:rPr lang="es-CR" sz="2000" dirty="0" smtClean="0">
                <a:ea typeface="Calibri" panose="020F0502020204030204" pitchFamily="34" charset="0"/>
                <a:cs typeface="Arial" panose="020B0604020202020204" pitchFamily="34" charset="0"/>
              </a:rPr>
              <a:t>Incorporan la  </a:t>
            </a:r>
            <a:r>
              <a:rPr lang="es-CR" sz="2000" dirty="0">
                <a:ea typeface="Calibri" panose="020F0502020204030204" pitchFamily="34" charset="0"/>
                <a:cs typeface="Arial" panose="020B0604020202020204" pitchFamily="34" charset="0"/>
              </a:rPr>
              <a:t>música  contemporánea mundial, no tanto la popular </a:t>
            </a:r>
            <a:r>
              <a:rPr lang="es-CR" sz="2000" dirty="0" smtClean="0">
                <a:ea typeface="Calibri" panose="020F0502020204030204" pitchFamily="34" charset="0"/>
                <a:cs typeface="Arial" panose="020B0604020202020204" pitchFamily="34" charset="0"/>
              </a:rPr>
              <a:t>cubana</a:t>
            </a:r>
          </a:p>
          <a:p>
            <a:pPr marR="0" lvl="0" indent="0" algn="just" defTabSz="914400" rtl="0" eaLnBrk="0" fontAlgn="base" latinLnBrk="0" hangingPunct="0">
              <a:spcBef>
                <a:spcPct val="0"/>
              </a:spcBef>
              <a:spcAft>
                <a:spcPct val="0"/>
              </a:spcAft>
              <a:buClrTx/>
              <a:buSzTx/>
              <a:tabLst/>
            </a:pPr>
            <a:endParaRPr lang="es-CR" sz="2000" dirty="0">
              <a:ea typeface="Calibri" panose="020F0502020204030204" pitchFamily="34" charset="0"/>
              <a:cs typeface="Arial" panose="020B0604020202020204" pitchFamily="34" charset="0"/>
            </a:endParaRPr>
          </a:p>
          <a:p>
            <a:pPr marL="342900" marR="0" lvl="0" indent="-342900" algn="just" defTabSz="914400" rtl="0" eaLnBrk="0" fontAlgn="base" latinLnBrk="0" hangingPunct="0">
              <a:spcBef>
                <a:spcPct val="0"/>
              </a:spcBef>
              <a:spcAft>
                <a:spcPct val="0"/>
              </a:spcAft>
              <a:buClrTx/>
              <a:buSzTx/>
              <a:buFont typeface="Arial" panose="020B0604020202020204" pitchFamily="34" charset="0"/>
              <a:buChar char="•"/>
              <a:tabLst/>
            </a:pPr>
            <a:r>
              <a:rPr kumimoji="0" lang="es-CR"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Los escritores no </a:t>
            </a:r>
            <a:r>
              <a:rPr lang="es-CR" sz="2000" dirty="0" smtClean="0">
                <a:ea typeface="Calibri" panose="020F0502020204030204" pitchFamily="34" charset="0"/>
                <a:cs typeface="Arial" panose="020B0604020202020204" pitchFamily="34" charset="0"/>
              </a:rPr>
              <a:t>son tan críticos, se insertan en </a:t>
            </a:r>
            <a:r>
              <a:rPr kumimoji="0" lang="es-CR"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un cosmopolitismo abierto e incluyente. </a:t>
            </a:r>
            <a:r>
              <a:rPr lang="es-CR" sz="2000" dirty="0" smtClean="0">
                <a:ea typeface="Calibri" panose="020F0502020204030204" pitchFamily="34" charset="0"/>
                <a:cs typeface="Arial" panose="020B0604020202020204" pitchFamily="34" charset="0"/>
              </a:rPr>
              <a:t>Se alejan</a:t>
            </a:r>
            <a:r>
              <a:rPr kumimoji="0" lang="es-CR"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de los sentimientos como lo hicieron los del boom y la vanguardia. Se </a:t>
            </a:r>
            <a:r>
              <a:rPr kumimoji="0" lang="es-CR" sz="200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v</a:t>
            </a:r>
            <a:r>
              <a:rPr lang="es-CR" sz="2000" dirty="0" err="1" smtClean="0">
                <a:ea typeface="Calibri" panose="020F0502020204030204" pitchFamily="34" charset="0"/>
                <a:cs typeface="Arial" panose="020B0604020202020204" pitchFamily="34" charset="0"/>
              </a:rPr>
              <a:t>ínculan</a:t>
            </a:r>
            <a:r>
              <a:rPr lang="es-CR" sz="2000" dirty="0" smtClean="0">
                <a:ea typeface="Calibri" panose="020F0502020204030204" pitchFamily="34" charset="0"/>
                <a:cs typeface="Arial" panose="020B0604020202020204" pitchFamily="34" charset="0"/>
              </a:rPr>
              <a:t> </a:t>
            </a:r>
            <a:r>
              <a:rPr kumimoji="0" lang="es-CR" sz="2000" b="0" i="0" u="none" strike="noStrike" cap="none" normalizeH="0" dirty="0" smtClean="0">
                <a:ln>
                  <a:noFill/>
                </a:ln>
                <a:solidFill>
                  <a:schemeClr val="tx1"/>
                </a:solidFill>
                <a:effectLst/>
                <a:ea typeface="Calibri" panose="020F0502020204030204" pitchFamily="34" charset="0"/>
                <a:cs typeface="Arial" panose="020B0604020202020204" pitchFamily="34" charset="0"/>
              </a:rPr>
              <a:t>con las tecnologías y sus diferentes plataformas</a:t>
            </a:r>
          </a:p>
          <a:p>
            <a:pPr algn="just"/>
            <a:endParaRPr kumimoji="0" lang="es-CR" sz="2200" b="0" i="0" u="none" strike="noStrike" cap="none" normalizeH="0" baseline="0" dirty="0" smtClean="0">
              <a:ln>
                <a:noFill/>
              </a:ln>
              <a:solidFill>
                <a:schemeClr val="tx1"/>
              </a:solidFill>
              <a:effectLst/>
            </a:endParaRPr>
          </a:p>
        </p:txBody>
      </p:sp>
      <p:sp>
        <p:nvSpPr>
          <p:cNvPr id="9" name="CuadroTexto 8"/>
          <p:cNvSpPr txBox="1"/>
          <p:nvPr/>
        </p:nvSpPr>
        <p:spPr>
          <a:xfrm>
            <a:off x="1" y="-13648"/>
            <a:ext cx="12192000" cy="461665"/>
          </a:xfrm>
          <a:prstGeom prst="rect">
            <a:avLst/>
          </a:prstGeom>
          <a:solidFill>
            <a:srgbClr val="FFCCFF"/>
          </a:solidFill>
          <a:ln>
            <a:solidFill>
              <a:srgbClr val="FF0066"/>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panose="020B0604020202020204" pitchFamily="34" charset="0"/>
                <a:cs typeface="Arial" panose="020B0604020202020204" pitchFamily="34" charset="0"/>
              </a:rPr>
              <a:t>¿Qué característica presenta la narrativa cubana hoy? </a:t>
            </a:r>
            <a:endParaRPr kumimoji="0" lang="es-ES_tradnl" sz="2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80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6612338" y="52761"/>
            <a:ext cx="5579661" cy="834343"/>
          </a:xfr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p:spPr>
        <p:txBody>
          <a:bodyPr>
            <a:normAutofit fontScale="90000"/>
          </a:bodyPr>
          <a:lstStyle/>
          <a:p>
            <a:r>
              <a:rPr lang="es-ES" sz="2800" dirty="0" smtClean="0">
                <a:latin typeface="Arial" panose="020B0604020202020204" pitchFamily="34" charset="0"/>
                <a:cs typeface="Arial" panose="020B0604020202020204" pitchFamily="34" charset="0"/>
              </a:rPr>
              <a:t>                                                                      </a:t>
            </a:r>
            <a:r>
              <a:rPr lang="es-ES" sz="2800" b="1" dirty="0" smtClean="0">
                <a:latin typeface="Arial" panose="020B0604020202020204" pitchFamily="34" charset="0"/>
                <a:cs typeface="Arial" panose="020B0604020202020204" pitchFamily="34" charset="0"/>
              </a:rPr>
              <a:t>De los 80 al “período especial”</a:t>
            </a:r>
            <a:endParaRPr lang="es-ES" sz="28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2698844" y="-2000"/>
            <a:ext cx="3828195" cy="887104"/>
          </a:xfrm>
          <a:prstGeom prst="rect">
            <a:avLst/>
          </a:prstGeom>
        </p:spPr>
      </p:pic>
      <p:sp>
        <p:nvSpPr>
          <p:cNvPr id="9" name="Rectángulo 8"/>
          <p:cNvSpPr/>
          <p:nvPr/>
        </p:nvSpPr>
        <p:spPr>
          <a:xfrm>
            <a:off x="339634" y="1354300"/>
            <a:ext cx="11573692" cy="1323439"/>
          </a:xfrm>
          <a:prstGeom prst="rect">
            <a:avLst/>
          </a:prstGeom>
          <a:ln w="9525">
            <a:solidFill>
              <a:srgbClr val="002060"/>
            </a:solidFill>
          </a:ln>
        </p:spPr>
        <p:txBody>
          <a:bodyPr wrap="square">
            <a:spAutoFit/>
          </a:bodyPr>
          <a:lstStyle/>
          <a:p>
            <a:pPr algn="just"/>
            <a:r>
              <a:rPr lang="es-ES" sz="2000" dirty="0" smtClean="0">
                <a:latin typeface="Arial" panose="020B0604020202020204" pitchFamily="34" charset="0"/>
                <a:cs typeface="Arial" panose="020B0604020202020204" pitchFamily="34" charset="0"/>
              </a:rPr>
              <a:t>De 1989-1999 </a:t>
            </a:r>
            <a:r>
              <a:rPr lang="es-ES" sz="2000" dirty="0">
                <a:latin typeface="Arial" panose="020B0604020202020204" pitchFamily="34" charset="0"/>
                <a:cs typeface="Arial" panose="020B0604020202020204" pitchFamily="34" charset="0"/>
              </a:rPr>
              <a:t>corresponde </a:t>
            </a:r>
            <a:r>
              <a:rPr lang="es-ES" sz="2000" dirty="0" smtClean="0">
                <a:latin typeface="Arial" panose="020B0604020202020204" pitchFamily="34" charset="0"/>
                <a:cs typeface="Arial" panose="020B0604020202020204" pitchFamily="34" charset="0"/>
              </a:rPr>
              <a:t>el “período </a:t>
            </a:r>
            <a:r>
              <a:rPr lang="es-ES" sz="2000" dirty="0">
                <a:latin typeface="Arial" panose="020B0604020202020204" pitchFamily="34" charset="0"/>
                <a:cs typeface="Arial" panose="020B0604020202020204" pitchFamily="34" charset="0"/>
              </a:rPr>
              <a:t>especial en tiempo de paz”, etapa de afectaciones sensibles, de una crisis económica que dejó </a:t>
            </a:r>
            <a:r>
              <a:rPr lang="es-ES" sz="2000" dirty="0" smtClean="0">
                <a:latin typeface="Arial" panose="020B0604020202020204" pitchFamily="34" charset="0"/>
                <a:cs typeface="Arial" panose="020B0604020202020204" pitchFamily="34" charset="0"/>
              </a:rPr>
              <a:t>profundas huellas </a:t>
            </a:r>
            <a:r>
              <a:rPr lang="es-ES" sz="2000" dirty="0">
                <a:latin typeface="Arial" panose="020B0604020202020204" pitchFamily="34" charset="0"/>
                <a:cs typeface="Arial" panose="020B0604020202020204" pitchFamily="34" charset="0"/>
              </a:rPr>
              <a:t>en diferentes órdenes de la existencia social y humana de los cubanos. </a:t>
            </a:r>
            <a:r>
              <a:rPr lang="es-ES" sz="2000" b="1" dirty="0">
                <a:latin typeface="Arial" panose="020B0604020202020204" pitchFamily="34" charset="0"/>
                <a:cs typeface="Arial" panose="020B0604020202020204" pitchFamily="34" charset="0"/>
              </a:rPr>
              <a:t>La literatura nacional escrita en Cuba y fuera de ella no podía ser ajena a la circunstancia nacional.</a:t>
            </a:r>
          </a:p>
        </p:txBody>
      </p:sp>
      <p:sp>
        <p:nvSpPr>
          <p:cNvPr id="10" name="Rectángulo 9"/>
          <p:cNvSpPr/>
          <p:nvPr/>
        </p:nvSpPr>
        <p:spPr>
          <a:xfrm>
            <a:off x="586854" y="2879152"/>
            <a:ext cx="11081981" cy="707886"/>
          </a:xfrm>
          <a:prstGeom prst="rect">
            <a:avLst/>
          </a:prstGeom>
          <a:ln>
            <a:solidFill>
              <a:schemeClr val="accent1">
                <a:lumMod val="50000"/>
              </a:schemeClr>
            </a:solidFill>
          </a:ln>
        </p:spPr>
        <p:txBody>
          <a:bodyPr wrap="square">
            <a:spAutoFit/>
          </a:bodyPr>
          <a:lstStyle/>
          <a:p>
            <a:pPr algn="just"/>
            <a:r>
              <a:rPr lang="es-ES" sz="2000" dirty="0">
                <a:latin typeface="Arial" panose="020B0604020202020204" pitchFamily="34" charset="0"/>
                <a:cs typeface="Arial" panose="020B0604020202020204" pitchFamily="34" charset="0"/>
              </a:rPr>
              <a:t>Un verdadero auge editorial ocurre </a:t>
            </a:r>
            <a:r>
              <a:rPr lang="es-ES" sz="2000" dirty="0" smtClean="0">
                <a:latin typeface="Arial" panose="020B0604020202020204" pitchFamily="34" charset="0"/>
                <a:cs typeface="Arial" panose="020B0604020202020204" pitchFamily="34" charset="0"/>
              </a:rPr>
              <a:t>a finales de los ´80 y en los ´90 da </a:t>
            </a:r>
            <a:r>
              <a:rPr lang="es-ES" sz="2000" dirty="0">
                <a:latin typeface="Arial" panose="020B0604020202020204" pitchFamily="34" charset="0"/>
                <a:cs typeface="Arial" panose="020B0604020202020204" pitchFamily="34" charset="0"/>
              </a:rPr>
              <a:t>paso a una </a:t>
            </a:r>
            <a:r>
              <a:rPr lang="es-ES" sz="2000" dirty="0" smtClean="0">
                <a:latin typeface="Arial" panose="020B0604020202020204" pitchFamily="34" charset="0"/>
                <a:cs typeface="Arial" panose="020B0604020202020204" pitchFamily="34" charset="0"/>
              </a:rPr>
              <a:t>generación de </a:t>
            </a:r>
            <a:r>
              <a:rPr lang="es-ES" sz="2000" dirty="0">
                <a:latin typeface="Arial" panose="020B0604020202020204" pitchFamily="34" charset="0"/>
                <a:cs typeface="Arial" panose="020B0604020202020204" pitchFamily="34" charset="0"/>
              </a:rPr>
              <a:t>grandes escritores </a:t>
            </a: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conocida </a:t>
            </a:r>
            <a:r>
              <a:rPr lang="es-ES" sz="2000" dirty="0" smtClean="0">
                <a:latin typeface="Arial" panose="020B0604020202020204" pitchFamily="34" charset="0"/>
                <a:cs typeface="Arial" panose="020B0604020202020204" pitchFamily="34" charset="0"/>
              </a:rPr>
              <a:t>como los </a:t>
            </a:r>
            <a:r>
              <a:rPr lang="es-ES" sz="2000" b="1" dirty="0">
                <a:latin typeface="Arial" panose="020B0604020202020204" pitchFamily="34" charset="0"/>
                <a:cs typeface="Arial" panose="020B0604020202020204" pitchFamily="34" charset="0"/>
              </a:rPr>
              <a:t>“Novísimos”. </a:t>
            </a:r>
            <a:r>
              <a:rPr lang="es-ES" sz="2000" dirty="0" smtClean="0">
                <a:latin typeface="Arial" panose="020B0604020202020204" pitchFamily="34" charset="0"/>
                <a:cs typeface="Arial" panose="020B0604020202020204" pitchFamily="34" charset="0"/>
              </a:rPr>
              <a:t>Más tarde surge el </a:t>
            </a:r>
            <a:r>
              <a:rPr lang="es-ES" sz="2000" b="1" dirty="0" smtClean="0">
                <a:latin typeface="Arial" panose="020B0604020202020204" pitchFamily="34" charset="0"/>
                <a:cs typeface="Arial" panose="020B0604020202020204" pitchFamily="34" charset="0"/>
              </a:rPr>
              <a:t>“Realismo sucio”.</a:t>
            </a:r>
            <a:endParaRPr lang="es-ES" sz="2000" b="1" dirty="0">
              <a:latin typeface="Arial" panose="020B0604020202020204" pitchFamily="34" charset="0"/>
              <a:cs typeface="Arial" panose="020B0604020202020204" pitchFamily="34" charset="0"/>
            </a:endParaRPr>
          </a:p>
        </p:txBody>
      </p:sp>
      <p:sp>
        <p:nvSpPr>
          <p:cNvPr id="11" name="Rectángulo 10"/>
          <p:cNvSpPr/>
          <p:nvPr/>
        </p:nvSpPr>
        <p:spPr>
          <a:xfrm>
            <a:off x="339634" y="3788451"/>
            <a:ext cx="11573691" cy="2800767"/>
          </a:xfrm>
          <a:prstGeom prst="rect">
            <a:avLst/>
          </a:prstGeom>
          <a:ln>
            <a:solidFill>
              <a:srgbClr val="0070C0"/>
            </a:solidFill>
          </a:ln>
        </p:spPr>
        <p:txBody>
          <a:bodyPr wrap="square">
            <a:spAutoFit/>
          </a:bodyPr>
          <a:lstStyle/>
          <a:p>
            <a:pPr algn="just"/>
            <a:r>
              <a:rPr lang="es-ES" sz="2200" dirty="0">
                <a:latin typeface="Arial" panose="020B0604020202020204" pitchFamily="34" charset="0"/>
                <a:cs typeface="Arial" panose="020B0604020202020204" pitchFamily="34" charset="0"/>
              </a:rPr>
              <a:t>C</a:t>
            </a:r>
            <a:r>
              <a:rPr lang="es-ES" sz="2200" dirty="0" smtClean="0">
                <a:latin typeface="Arial" panose="020B0604020202020204" pitchFamily="34" charset="0"/>
                <a:cs typeface="Arial" panose="020B0604020202020204" pitchFamily="34" charset="0"/>
              </a:rPr>
              <a:t>on </a:t>
            </a:r>
            <a:r>
              <a:rPr lang="es-ES" sz="2200" dirty="0">
                <a:latin typeface="Arial" panose="020B0604020202020204" pitchFamily="34" charset="0"/>
                <a:cs typeface="Arial" panose="020B0604020202020204" pitchFamily="34" charset="0"/>
              </a:rPr>
              <a:t>la </a:t>
            </a:r>
            <a:r>
              <a:rPr lang="es-ES" sz="2200" dirty="0" smtClean="0">
                <a:latin typeface="Arial" panose="020B0604020202020204" pitchFamily="34" charset="0"/>
                <a:cs typeface="Arial" panose="020B0604020202020204" pitchFamily="34" charset="0"/>
              </a:rPr>
              <a:t>caída </a:t>
            </a:r>
            <a:r>
              <a:rPr lang="es-ES" sz="2200" dirty="0">
                <a:latin typeface="Arial" panose="020B0604020202020204" pitchFamily="34" charset="0"/>
                <a:cs typeface="Arial" panose="020B0604020202020204" pitchFamily="34" charset="0"/>
              </a:rPr>
              <a:t>del muro de Berlín, el hundimiento del </a:t>
            </a:r>
            <a:r>
              <a:rPr lang="es-ES" sz="2200" dirty="0" smtClean="0">
                <a:latin typeface="Arial" panose="020B0604020202020204" pitchFamily="34" charset="0"/>
                <a:cs typeface="Arial" panose="020B0604020202020204" pitchFamily="34" charset="0"/>
              </a:rPr>
              <a:t>campo socialista al </a:t>
            </a:r>
            <a:r>
              <a:rPr lang="es-ES" sz="2200" dirty="0">
                <a:latin typeface="Arial" panose="020B0604020202020204" pitchFamily="34" charset="0"/>
                <a:cs typeface="Arial" panose="020B0604020202020204" pitchFamily="34" charset="0"/>
              </a:rPr>
              <a:t>que tan ligada estaba </a:t>
            </a:r>
            <a:r>
              <a:rPr lang="es-ES" sz="2200" dirty="0" smtClean="0">
                <a:latin typeface="Arial" panose="020B0604020202020204" pitchFamily="34" charset="0"/>
                <a:cs typeface="Arial" panose="020B0604020202020204" pitchFamily="34" charset="0"/>
              </a:rPr>
              <a:t>la economía cubana  y </a:t>
            </a:r>
            <a:r>
              <a:rPr lang="es-ES" sz="2200" dirty="0">
                <a:latin typeface="Arial" panose="020B0604020202020204" pitchFamily="34" charset="0"/>
                <a:cs typeface="Arial" panose="020B0604020202020204" pitchFamily="34" charset="0"/>
              </a:rPr>
              <a:t>el regreso del </a:t>
            </a:r>
            <a:r>
              <a:rPr lang="es-ES" sz="2200" dirty="0" smtClean="0">
                <a:latin typeface="Arial" panose="020B0604020202020204" pitchFamily="34" charset="0"/>
                <a:cs typeface="Arial" panose="020B0604020202020204" pitchFamily="34" charset="0"/>
              </a:rPr>
              <a:t>turismo, aparece una nueva literatura que ha </a:t>
            </a:r>
            <a:r>
              <a:rPr lang="es-ES" sz="2200" dirty="0">
                <a:latin typeface="Arial" panose="020B0604020202020204" pitchFamily="34" charset="0"/>
                <a:cs typeface="Arial" panose="020B0604020202020204" pitchFamily="34" charset="0"/>
              </a:rPr>
              <a:t>logrado crear numerosos </a:t>
            </a:r>
            <a:r>
              <a:rPr lang="es-ES" sz="2200" dirty="0" err="1" smtClean="0">
                <a:latin typeface="Arial" panose="020B0604020202020204" pitchFamily="34" charset="0"/>
                <a:cs typeface="Arial" panose="020B0604020202020204" pitchFamily="34" charset="0"/>
              </a:rPr>
              <a:t>best</a:t>
            </a:r>
            <a:r>
              <a:rPr lang="es-ES" sz="2200" dirty="0" smtClean="0">
                <a:latin typeface="Arial" panose="020B0604020202020204" pitchFamily="34" charset="0"/>
                <a:cs typeface="Arial" panose="020B0604020202020204" pitchFamily="34" charset="0"/>
              </a:rPr>
              <a:t> </a:t>
            </a:r>
            <a:r>
              <a:rPr lang="es-ES" sz="2200" dirty="0" err="1" smtClean="0">
                <a:latin typeface="Arial" panose="020B0604020202020204" pitchFamily="34" charset="0"/>
                <a:cs typeface="Arial" panose="020B0604020202020204" pitchFamily="34" charset="0"/>
              </a:rPr>
              <a:t>sellers</a:t>
            </a:r>
            <a:r>
              <a:rPr lang="es-ES" sz="2200" dirty="0" smtClean="0">
                <a:latin typeface="Arial" panose="020B0604020202020204" pitchFamily="34" charset="0"/>
                <a:cs typeface="Arial" panose="020B0604020202020204" pitchFamily="34" charset="0"/>
              </a:rPr>
              <a:t> y </a:t>
            </a:r>
            <a:r>
              <a:rPr lang="es-ES" sz="2200" dirty="0">
                <a:latin typeface="Arial" panose="020B0604020202020204" pitchFamily="34" charset="0"/>
                <a:cs typeface="Arial" panose="020B0604020202020204" pitchFamily="34" charset="0"/>
              </a:rPr>
              <a:t>colocar a varios de los nuevos </a:t>
            </a:r>
            <a:r>
              <a:rPr lang="es-ES" sz="2200" dirty="0" smtClean="0">
                <a:latin typeface="Arial" panose="020B0604020202020204" pitchFamily="34" charset="0"/>
                <a:cs typeface="Arial" panose="020B0604020202020204" pitchFamily="34" charset="0"/>
              </a:rPr>
              <a:t>autores cubanos en la élite universal.</a:t>
            </a:r>
          </a:p>
          <a:p>
            <a:pPr algn="just"/>
            <a:r>
              <a:rPr lang="es-ES" sz="2200" b="1" dirty="0" smtClean="0">
                <a:latin typeface="Arial" panose="020B0604020202020204" pitchFamily="34" charset="0"/>
                <a:cs typeface="Arial" panose="020B0604020202020204" pitchFamily="34" charset="0"/>
              </a:rPr>
              <a:t>El final del </a:t>
            </a:r>
            <a:r>
              <a:rPr lang="es-ES" sz="2200" b="1" dirty="0">
                <a:latin typeface="Arial" panose="020B0604020202020204" pitchFamily="34" charset="0"/>
                <a:cs typeface="Arial" panose="020B0604020202020204" pitchFamily="34" charset="0"/>
              </a:rPr>
              <a:t>Siglo XX </a:t>
            </a:r>
            <a:r>
              <a:rPr lang="es-ES" sz="2200" b="1" dirty="0" smtClean="0">
                <a:latin typeface="Arial" panose="020B0604020202020204" pitchFamily="34" charset="0"/>
                <a:cs typeface="Arial" panose="020B0604020202020204" pitchFamily="34" charset="0"/>
              </a:rPr>
              <a:t>cubano estuvo marcado por graves </a:t>
            </a:r>
            <a:r>
              <a:rPr lang="es-ES" sz="2200" b="1" dirty="0">
                <a:latin typeface="Arial" panose="020B0604020202020204" pitchFamily="34" charset="0"/>
                <a:cs typeface="Arial" panose="020B0604020202020204" pitchFamily="34" charset="0"/>
              </a:rPr>
              <a:t>problemas en todos los terrenos menos en el </a:t>
            </a:r>
            <a:r>
              <a:rPr lang="es-ES" sz="2200" b="1" dirty="0" smtClean="0">
                <a:latin typeface="Arial" panose="020B0604020202020204" pitchFamily="34" charset="0"/>
                <a:cs typeface="Arial" panose="020B0604020202020204" pitchFamily="34" charset="0"/>
              </a:rPr>
              <a:t>literario,  </a:t>
            </a:r>
            <a:r>
              <a:rPr lang="es-ES" sz="2200" b="1" dirty="0">
                <a:latin typeface="Arial" panose="020B0604020202020204" pitchFamily="34" charset="0"/>
                <a:cs typeface="Arial" panose="020B0604020202020204" pitchFamily="34" charset="0"/>
              </a:rPr>
              <a:t>porque a pesar de </a:t>
            </a:r>
            <a:r>
              <a:rPr lang="es-ES" sz="2200" b="1" dirty="0" smtClean="0">
                <a:latin typeface="Arial" panose="020B0604020202020204" pitchFamily="34" charset="0"/>
                <a:cs typeface="Arial" panose="020B0604020202020204" pitchFamily="34" charset="0"/>
              </a:rPr>
              <a:t>ellos, </a:t>
            </a:r>
            <a:r>
              <a:rPr lang="es-ES" sz="2200" b="1" dirty="0">
                <a:latin typeface="Arial" panose="020B0604020202020204" pitchFamily="34" charset="0"/>
                <a:cs typeface="Arial" panose="020B0604020202020204" pitchFamily="34" charset="0"/>
              </a:rPr>
              <a:t>o tal vez </a:t>
            </a:r>
            <a:r>
              <a:rPr lang="es-ES" sz="2200" b="1" dirty="0" smtClean="0">
                <a:latin typeface="Arial" panose="020B0604020202020204" pitchFamily="34" charset="0"/>
                <a:cs typeface="Arial" panose="020B0604020202020204" pitchFamily="34" charset="0"/>
              </a:rPr>
              <a:t>por su causa, la </a:t>
            </a:r>
            <a:r>
              <a:rPr lang="es-ES" sz="2200" b="1" dirty="0">
                <a:latin typeface="Arial" panose="020B0604020202020204" pitchFamily="34" charset="0"/>
                <a:cs typeface="Arial" panose="020B0604020202020204" pitchFamily="34" charset="0"/>
              </a:rPr>
              <a:t>literatura </a:t>
            </a:r>
            <a:r>
              <a:rPr lang="es-ES" sz="2200" b="1" dirty="0" smtClean="0">
                <a:latin typeface="Arial" panose="020B0604020202020204" pitchFamily="34" charset="0"/>
                <a:cs typeface="Arial" panose="020B0604020202020204" pitchFamily="34" charset="0"/>
              </a:rPr>
              <a:t>cubana, </a:t>
            </a:r>
            <a:r>
              <a:rPr lang="es-ES" sz="2200" b="1" dirty="0">
                <a:latin typeface="Arial" panose="020B0604020202020204" pitchFamily="34" charset="0"/>
                <a:cs typeface="Arial" panose="020B0604020202020204" pitchFamily="34" charset="0"/>
              </a:rPr>
              <a:t>con autores </a:t>
            </a:r>
            <a:r>
              <a:rPr lang="es-ES" sz="2200" b="1" dirty="0" smtClean="0">
                <a:latin typeface="Arial" panose="020B0604020202020204" pitchFamily="34" charset="0"/>
                <a:cs typeface="Arial" panose="020B0604020202020204" pitchFamily="34" charset="0"/>
              </a:rPr>
              <a:t>dispersos por </a:t>
            </a:r>
            <a:r>
              <a:rPr lang="es-ES" sz="2200" b="1" dirty="0">
                <a:latin typeface="Arial" panose="020B0604020202020204" pitchFamily="34" charset="0"/>
                <a:cs typeface="Arial" panose="020B0604020202020204" pitchFamily="34" charset="0"/>
              </a:rPr>
              <a:t>todo el </a:t>
            </a:r>
            <a:r>
              <a:rPr lang="es-ES" sz="2200" b="1" dirty="0" smtClean="0">
                <a:latin typeface="Arial" panose="020B0604020202020204" pitchFamily="34" charset="0"/>
                <a:cs typeface="Arial" panose="020B0604020202020204" pitchFamily="34" charset="0"/>
              </a:rPr>
              <a:t>mundo, se considera una </a:t>
            </a:r>
            <a:r>
              <a:rPr lang="es-ES" sz="2200" b="1" dirty="0">
                <a:latin typeface="Arial" panose="020B0604020202020204" pitchFamily="34" charset="0"/>
                <a:cs typeface="Arial" panose="020B0604020202020204" pitchFamily="34" charset="0"/>
              </a:rPr>
              <a:t>de las más interesantes del momento. </a:t>
            </a:r>
          </a:p>
        </p:txBody>
      </p:sp>
      <p:sp>
        <p:nvSpPr>
          <p:cNvPr id="7" name="Título 5"/>
          <p:cNvSpPr txBox="1">
            <a:spLocks/>
          </p:cNvSpPr>
          <p:nvPr/>
        </p:nvSpPr>
        <p:spPr>
          <a:xfrm>
            <a:off x="252482" y="148125"/>
            <a:ext cx="2361063" cy="73697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b="100000"/>
            </a:path>
            <a:tileRect t="-100000" r="-100000"/>
          </a:gradFill>
          <a:effectLst>
            <a:innerShdw blurRad="63500" dist="50800" dir="10800000">
              <a:prstClr val="black">
                <a:alpha val="50000"/>
              </a:prstClr>
            </a:innerShdw>
          </a:effectLst>
          <a:scene3d>
            <a:camera prst="isometricOffAxis1Right"/>
            <a:lightRig rig="threePt" dir="t"/>
          </a:scene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    Resumen                                                                 </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80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8012" y="813699"/>
            <a:ext cx="11403874" cy="6186309"/>
          </a:xfrm>
          <a:prstGeom prst="rect">
            <a:avLst/>
          </a:prstGeom>
        </p:spPr>
        <p:txBody>
          <a:bodyPr wrap="square">
            <a:spAutoFit/>
          </a:bodyPr>
          <a:lstStyle/>
          <a:p>
            <a:pPr algn="just"/>
            <a:r>
              <a:rPr lang="es-ES" sz="3200" dirty="0" smtClean="0">
                <a:latin typeface="Arial" panose="020B0604020202020204" pitchFamily="34" charset="0"/>
                <a:cs typeface="Arial" panose="020B0604020202020204" pitchFamily="34" charset="0"/>
              </a:rPr>
              <a:t>La producción literaria cubana ha estado estrechamente liada a las luchas independentistas y revolucionarias, a la indagación sensorial</a:t>
            </a:r>
            <a:r>
              <a:rPr lang="es-ES" sz="3200" dirty="0">
                <a:latin typeface="Arial" panose="020B0604020202020204" pitchFamily="34" charset="0"/>
                <a:cs typeface="Arial" panose="020B0604020202020204" pitchFamily="34" charset="0"/>
              </a:rPr>
              <a:t>, </a:t>
            </a:r>
            <a:r>
              <a:rPr lang="es-ES" sz="3200" dirty="0" smtClean="0">
                <a:latin typeface="Arial" panose="020B0604020202020204" pitchFamily="34" charset="0"/>
                <a:cs typeface="Arial" panose="020B0604020202020204" pitchFamily="34" charset="0"/>
              </a:rPr>
              <a:t>conceptual </a:t>
            </a:r>
            <a:r>
              <a:rPr lang="es-ES" sz="3200" dirty="0">
                <a:latin typeface="Arial" panose="020B0604020202020204" pitchFamily="34" charset="0"/>
                <a:cs typeface="Arial" panose="020B0604020202020204" pitchFamily="34" charset="0"/>
              </a:rPr>
              <a:t>y emocional </a:t>
            </a:r>
            <a:r>
              <a:rPr lang="es-ES" sz="3200" dirty="0" smtClean="0">
                <a:latin typeface="Arial" panose="020B0604020202020204" pitchFamily="34" charset="0"/>
                <a:cs typeface="Arial" panose="020B0604020202020204" pitchFamily="34" charset="0"/>
              </a:rPr>
              <a:t>de la nacionalidad, al entorno </a:t>
            </a:r>
            <a:r>
              <a:rPr lang="es-ES" sz="3200" dirty="0">
                <a:latin typeface="Arial" panose="020B0604020202020204" pitchFamily="34" charset="0"/>
                <a:cs typeface="Arial" panose="020B0604020202020204" pitchFamily="34" charset="0"/>
              </a:rPr>
              <a:t>y a la </a:t>
            </a:r>
            <a:r>
              <a:rPr lang="es-ES" sz="3200" dirty="0" smtClean="0">
                <a:latin typeface="Arial" panose="020B0604020202020204" pitchFamily="34" charset="0"/>
                <a:cs typeface="Arial" panose="020B0604020202020204" pitchFamily="34" charset="0"/>
              </a:rPr>
              <a:t>búsqueda </a:t>
            </a:r>
            <a:r>
              <a:rPr lang="es-ES" sz="3200" dirty="0">
                <a:latin typeface="Arial" panose="020B0604020202020204" pitchFamily="34" charset="0"/>
                <a:cs typeface="Arial" panose="020B0604020202020204" pitchFamily="34" charset="0"/>
              </a:rPr>
              <a:t>de la </a:t>
            </a:r>
            <a:r>
              <a:rPr lang="es-ES" sz="3200" dirty="0" smtClean="0">
                <a:latin typeface="Arial" panose="020B0604020202020204" pitchFamily="34" charset="0"/>
                <a:cs typeface="Arial" panose="020B0604020202020204" pitchFamily="34" charset="0"/>
              </a:rPr>
              <a:t>identidad </a:t>
            </a:r>
            <a:r>
              <a:rPr lang="es-ES" sz="3200" dirty="0">
                <a:latin typeface="Arial" panose="020B0604020202020204" pitchFamily="34" charset="0"/>
                <a:cs typeface="Arial" panose="020B0604020202020204" pitchFamily="34" charset="0"/>
              </a:rPr>
              <a:t>en </a:t>
            </a:r>
            <a:r>
              <a:rPr lang="es-ES" sz="3200" dirty="0" smtClean="0">
                <a:latin typeface="Arial" panose="020B0604020202020204" pitchFamily="34" charset="0"/>
                <a:cs typeface="Arial" panose="020B0604020202020204" pitchFamily="34" charset="0"/>
              </a:rPr>
              <a:t>un contexto de </a:t>
            </a:r>
            <a:r>
              <a:rPr lang="es-ES" sz="3200" dirty="0">
                <a:latin typeface="Arial" panose="020B0604020202020204" pitchFamily="34" charset="0"/>
                <a:cs typeface="Arial" panose="020B0604020202020204" pitchFamily="34" charset="0"/>
              </a:rPr>
              <a:t>influencias  disímiles. </a:t>
            </a:r>
            <a:endParaRPr lang="es-ES" sz="3200" dirty="0" smtClean="0">
              <a:latin typeface="Arial" panose="020B0604020202020204" pitchFamily="34" charset="0"/>
              <a:cs typeface="Arial" panose="020B0604020202020204" pitchFamily="34" charset="0"/>
            </a:endParaRPr>
          </a:p>
          <a:p>
            <a:pPr algn="just"/>
            <a:r>
              <a:rPr lang="es-ES" sz="3200" dirty="0" smtClean="0">
                <a:latin typeface="Arial" panose="020B0604020202020204" pitchFamily="34" charset="0"/>
                <a:cs typeface="Arial" panose="020B0604020202020204" pitchFamily="34" charset="0"/>
              </a:rPr>
              <a:t>En la literatura cubana actual </a:t>
            </a:r>
            <a:r>
              <a:rPr lang="es-ES" sz="3200" dirty="0">
                <a:latin typeface="Arial" panose="020B0604020202020204" pitchFamily="34" charset="0"/>
                <a:cs typeface="Arial" panose="020B0604020202020204" pitchFamily="34" charset="0"/>
              </a:rPr>
              <a:t>ha estado presente el diálogo entre lo autóctono y lo </a:t>
            </a:r>
            <a:r>
              <a:rPr lang="es-ES" sz="3200" dirty="0" smtClean="0">
                <a:latin typeface="Arial" panose="020B0604020202020204" pitchFamily="34" charset="0"/>
                <a:cs typeface="Arial" panose="020B0604020202020204" pitchFamily="34" charset="0"/>
              </a:rPr>
              <a:t>internacional, a su vez convergen , </a:t>
            </a:r>
            <a:r>
              <a:rPr lang="es-ES" sz="3200" dirty="0">
                <a:latin typeface="Arial" panose="020B0604020202020204" pitchFamily="34" charset="0"/>
                <a:cs typeface="Arial" panose="020B0604020202020204" pitchFamily="34" charset="0"/>
              </a:rPr>
              <a:t>en estrecha relación, </a:t>
            </a:r>
            <a:r>
              <a:rPr lang="es-ES" sz="3200" dirty="0" smtClean="0">
                <a:latin typeface="Arial" panose="020B0604020202020204" pitchFamily="34" charset="0"/>
                <a:cs typeface="Arial" panose="020B0604020202020204" pitchFamily="34" charset="0"/>
              </a:rPr>
              <a:t>lo </a:t>
            </a:r>
            <a:r>
              <a:rPr lang="es-ES" sz="3200" dirty="0">
                <a:latin typeface="Arial" panose="020B0604020202020204" pitchFamily="34" charset="0"/>
                <a:cs typeface="Arial" panose="020B0604020202020204" pitchFamily="34" charset="0"/>
              </a:rPr>
              <a:t>culto y lo </a:t>
            </a:r>
            <a:r>
              <a:rPr lang="es-ES" sz="3200" dirty="0" smtClean="0">
                <a:latin typeface="Arial" panose="020B0604020202020204" pitchFamily="34" charset="0"/>
                <a:cs typeface="Arial" panose="020B0604020202020204" pitchFamily="34" charset="0"/>
              </a:rPr>
              <a:t>popular, los </a:t>
            </a:r>
            <a:r>
              <a:rPr lang="es-ES" sz="3200" dirty="0">
                <a:latin typeface="Arial" panose="020B0604020202020204" pitchFamily="34" charset="0"/>
                <a:cs typeface="Arial" panose="020B0604020202020204" pitchFamily="34" charset="0"/>
              </a:rPr>
              <a:t>clásicos y los nuevos que llegan. </a:t>
            </a:r>
            <a:endParaRPr lang="es-ES" sz="3200" dirty="0" smtClean="0">
              <a:latin typeface="Arial" panose="020B0604020202020204" pitchFamily="34" charset="0"/>
              <a:cs typeface="Arial" panose="020B0604020202020204" pitchFamily="34" charset="0"/>
            </a:endParaRPr>
          </a:p>
          <a:p>
            <a:pPr algn="just"/>
            <a:r>
              <a:rPr lang="es-ES" sz="3200" dirty="0" smtClean="0">
                <a:latin typeface="Arial" panose="020B0604020202020204" pitchFamily="34" charset="0"/>
                <a:cs typeface="Arial" panose="020B0604020202020204" pitchFamily="34" charset="0"/>
              </a:rPr>
              <a:t>Las </a:t>
            </a:r>
            <a:r>
              <a:rPr lang="es-ES" sz="3200" dirty="0">
                <a:latin typeface="Arial" panose="020B0604020202020204" pitchFamily="34" charset="0"/>
                <a:cs typeface="Arial" panose="020B0604020202020204" pitchFamily="34" charset="0"/>
              </a:rPr>
              <a:t>generaciones más jóvenes </a:t>
            </a:r>
            <a:r>
              <a:rPr lang="es-ES" sz="3200" dirty="0" smtClean="0">
                <a:latin typeface="Arial" panose="020B0604020202020204" pitchFamily="34" charset="0"/>
                <a:cs typeface="Arial" panose="020B0604020202020204" pitchFamily="34" charset="0"/>
              </a:rPr>
              <a:t>también, en cada rincón del país, han </a:t>
            </a:r>
            <a:r>
              <a:rPr lang="es-ES" sz="3200" dirty="0">
                <a:latin typeface="Arial" panose="020B0604020202020204" pitchFamily="34" charset="0"/>
                <a:cs typeface="Arial" panose="020B0604020202020204" pitchFamily="34" charset="0"/>
              </a:rPr>
              <a:t>comenzado a protagonizar </a:t>
            </a:r>
            <a:r>
              <a:rPr lang="es-ES" sz="3200" dirty="0" smtClean="0">
                <a:latin typeface="Arial" panose="020B0604020202020204" pitchFamily="34" charset="0"/>
                <a:cs typeface="Arial" panose="020B0604020202020204" pitchFamily="34" charset="0"/>
              </a:rPr>
              <a:t>su historia.</a:t>
            </a:r>
          </a:p>
          <a:p>
            <a:pPr algn="just"/>
            <a:r>
              <a:rPr lang="es-ES" sz="3200" dirty="0" smtClean="0">
                <a:latin typeface="Arial" panose="020B0604020202020204" pitchFamily="34" charset="0"/>
                <a:cs typeface="Arial" panose="020B0604020202020204" pitchFamily="34" charset="0"/>
              </a:rPr>
              <a:t> </a:t>
            </a:r>
            <a:endParaRPr lang="es-ES" sz="3200" dirty="0">
              <a:latin typeface="Arial" panose="020B0604020202020204" pitchFamily="34" charset="0"/>
              <a:cs typeface="Arial" panose="020B0604020202020204" pitchFamily="34" charset="0"/>
            </a:endParaRPr>
          </a:p>
        </p:txBody>
      </p:sp>
      <p:sp>
        <p:nvSpPr>
          <p:cNvPr id="6" name="Doble onda 5"/>
          <p:cNvSpPr/>
          <p:nvPr/>
        </p:nvSpPr>
        <p:spPr>
          <a:xfrm>
            <a:off x="4245428" y="248194"/>
            <a:ext cx="3409405" cy="49829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tx1"/>
                </a:solidFill>
              </a:rPr>
              <a:t>Idea general </a:t>
            </a:r>
            <a:endParaRPr lang="es-ES" sz="2800" b="1" dirty="0">
              <a:solidFill>
                <a:schemeClr val="tx1"/>
              </a:solidFill>
            </a:endParaRPr>
          </a:p>
        </p:txBody>
      </p:sp>
    </p:spTree>
    <p:extLst>
      <p:ext uri="{BB962C8B-B14F-4D97-AF65-F5344CB8AC3E}">
        <p14:creationId xmlns:p14="http://schemas.microsoft.com/office/powerpoint/2010/main" val="821251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92072" y="600501"/>
            <a:ext cx="9275928" cy="2909462"/>
          </a:xfrm>
        </p:spPr>
        <p:txBody>
          <a:bodyPr>
            <a:normAutofit fontScale="90000"/>
          </a:bodyPr>
          <a:lstStyle/>
          <a:p>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endParaRPr lang="es-ES" dirty="0"/>
          </a:p>
        </p:txBody>
      </p:sp>
      <p:sp>
        <p:nvSpPr>
          <p:cNvPr id="3" name="Subtítulo 2"/>
          <p:cNvSpPr>
            <a:spLocks noGrp="1"/>
          </p:cNvSpPr>
          <p:nvPr>
            <p:ph type="subTitle" idx="1"/>
          </p:nvPr>
        </p:nvSpPr>
        <p:spPr>
          <a:xfrm>
            <a:off x="291152" y="1843042"/>
            <a:ext cx="11477767" cy="2592480"/>
          </a:xfrm>
          <a:solidFill>
            <a:schemeClr val="bg1"/>
          </a:solidFill>
          <a:ln w="19050">
            <a:solidFill>
              <a:schemeClr val="tx1"/>
            </a:solidFill>
          </a:ln>
        </p:spPr>
        <p:txBody>
          <a:bodyPr>
            <a:noAutofit/>
          </a:bodyPr>
          <a:lstStyle/>
          <a:p>
            <a:r>
              <a:rPr lang="es-ES" sz="4400" dirty="0">
                <a:latin typeface="Arial" panose="020B0604020202020204" pitchFamily="34" charset="0"/>
                <a:cs typeface="Arial" panose="020B0604020202020204" pitchFamily="34" charset="0"/>
              </a:rPr>
              <a:t>Criterios de importantes escritores </a:t>
            </a:r>
            <a:r>
              <a:rPr lang="es-ES" sz="4400" dirty="0" smtClean="0">
                <a:latin typeface="Arial" panose="020B0604020202020204" pitchFamily="34" charset="0"/>
                <a:cs typeface="Arial" panose="020B0604020202020204" pitchFamily="34" charset="0"/>
              </a:rPr>
              <a:t>cubanos sobre </a:t>
            </a:r>
            <a:r>
              <a:rPr lang="es-ES" sz="4400" dirty="0">
                <a:latin typeface="Arial" panose="020B0604020202020204" pitchFamily="34" charset="0"/>
                <a:cs typeface="Arial" panose="020B0604020202020204" pitchFamily="34" charset="0"/>
              </a:rPr>
              <a:t>las características de la literatura cubana </a:t>
            </a:r>
            <a:r>
              <a:rPr lang="es-ES" sz="4400" dirty="0" smtClean="0">
                <a:latin typeface="Arial" panose="020B0604020202020204" pitchFamily="34" charset="0"/>
                <a:cs typeface="Arial" panose="020B0604020202020204" pitchFamily="34" charset="0"/>
              </a:rPr>
              <a:t>contemporánea. Retos y desafíos </a:t>
            </a:r>
            <a:endParaRPr lang="es-E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366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74460" y="1214847"/>
            <a:ext cx="9864991" cy="5509200"/>
          </a:xfrm>
          <a:prstGeom prst="rect">
            <a:avLst/>
          </a:prstGeom>
        </p:spPr>
        <p:txBody>
          <a:bodyPr wrap="square">
            <a:spAutoFit/>
          </a:bodyPr>
          <a:lstStyle/>
          <a:p>
            <a:pPr algn="just"/>
            <a:r>
              <a:rPr lang="es-ES" sz="2200" i="1" dirty="0" smtClean="0">
                <a:latin typeface="Arial" panose="020B0604020202020204" pitchFamily="34" charset="0"/>
                <a:cs typeface="Arial" panose="020B0604020202020204" pitchFamily="34" charset="0"/>
              </a:rPr>
              <a:t>En </a:t>
            </a:r>
            <a:r>
              <a:rPr lang="es-ES" sz="2200" i="1" dirty="0">
                <a:latin typeface="Arial" panose="020B0604020202020204" pitchFamily="34" charset="0"/>
                <a:cs typeface="Arial" panose="020B0604020202020204" pitchFamily="34" charset="0"/>
              </a:rPr>
              <a:t>particular, no veo ya tanto sometimiento a los vaivenes de la moda, de la política y del mercado. Creo que en eso hemos avanzado mucho y se nota en los libros publicados, y también en los jurados que tienen que leer cosas inéditas.</a:t>
            </a:r>
          </a:p>
          <a:p>
            <a:pPr algn="just"/>
            <a:r>
              <a:rPr lang="es-ES" sz="2200" i="1" dirty="0">
                <a:latin typeface="Arial" panose="020B0604020202020204" pitchFamily="34" charset="0"/>
                <a:cs typeface="Arial" panose="020B0604020202020204" pitchFamily="34" charset="0"/>
              </a:rPr>
              <a:t>La otra caracterización de estos últimos años es que </a:t>
            </a:r>
            <a:r>
              <a:rPr lang="es-ES" sz="2200" i="1" dirty="0" smtClean="0">
                <a:latin typeface="Arial" panose="020B0604020202020204" pitchFamily="34" charset="0"/>
                <a:cs typeface="Arial" panose="020B0604020202020204" pitchFamily="34" charset="0"/>
              </a:rPr>
              <a:t>por </a:t>
            </a:r>
            <a:r>
              <a:rPr lang="es-ES" sz="2200" i="1" dirty="0">
                <a:latin typeface="Arial" panose="020B0604020202020204" pitchFamily="34" charset="0"/>
                <a:cs typeface="Arial" panose="020B0604020202020204" pitchFamily="34" charset="0"/>
              </a:rPr>
              <a:t>fin se ha ido superando la división entre los de afuera y los de adentro; por lo pronto, en Cuba ya se ha estado publicando a muchos de los autores que viven fuera, y al mismo tiempo ha habido ligeras aperturas para los que vivimos dentro.</a:t>
            </a:r>
          </a:p>
          <a:p>
            <a:pPr algn="just"/>
            <a:r>
              <a:rPr lang="es-ES" sz="2200" i="1" dirty="0">
                <a:latin typeface="Arial" panose="020B0604020202020204" pitchFamily="34" charset="0"/>
                <a:cs typeface="Arial" panose="020B0604020202020204" pitchFamily="34" charset="0"/>
              </a:rPr>
              <a:t>También, sobre todo en la narrativa, se ha ampliado el rango del realismo estrecho de años anteriores y las visiones </a:t>
            </a:r>
            <a:r>
              <a:rPr lang="es-ES" sz="2200" i="1" dirty="0" err="1">
                <a:latin typeface="Arial" panose="020B0604020202020204" pitchFamily="34" charset="0"/>
                <a:cs typeface="Arial" panose="020B0604020202020204" pitchFamily="34" charset="0"/>
              </a:rPr>
              <a:t>maniqueístas</a:t>
            </a:r>
            <a:r>
              <a:rPr lang="es-ES" sz="2200" i="1" dirty="0">
                <a:latin typeface="Arial" panose="020B0604020202020204" pitchFamily="34" charset="0"/>
                <a:cs typeface="Arial" panose="020B0604020202020204" pitchFamily="34" charset="0"/>
              </a:rPr>
              <a:t>; y en el caso que más me compete, me parece que desde que hice Estatuas de sal en el </a:t>
            </a:r>
            <a:r>
              <a:rPr lang="es-ES" sz="2200" i="1" dirty="0" smtClean="0">
                <a:latin typeface="Arial" panose="020B0604020202020204" pitchFamily="34" charset="0"/>
                <a:cs typeface="Arial" panose="020B0604020202020204" pitchFamily="34" charset="0"/>
              </a:rPr>
              <a:t>1996</a:t>
            </a:r>
            <a:r>
              <a:rPr lang="es-ES" sz="2200" i="1" dirty="0">
                <a:latin typeface="Arial" panose="020B0604020202020204" pitchFamily="34" charset="0"/>
                <a:cs typeface="Arial" panose="020B0604020202020204" pitchFamily="34" charset="0"/>
              </a:rPr>
              <a:t>, finalmente ha habido la aceptación de una interpretación crítica desde la perspectiva de género.</a:t>
            </a:r>
          </a:p>
          <a:p>
            <a:pPr algn="just"/>
            <a:r>
              <a:rPr lang="es-ES" sz="2200" i="1" dirty="0" smtClean="0">
                <a:latin typeface="Arial" panose="020B0604020202020204" pitchFamily="34" charset="0"/>
                <a:cs typeface="Arial" panose="020B0604020202020204" pitchFamily="34" charset="0"/>
              </a:rPr>
              <a:t>En </a:t>
            </a:r>
            <a:r>
              <a:rPr lang="es-ES" sz="2200" i="1" dirty="0">
                <a:latin typeface="Arial" panose="020B0604020202020204" pitchFamily="34" charset="0"/>
                <a:cs typeface="Arial" panose="020B0604020202020204" pitchFamily="34" charset="0"/>
              </a:rPr>
              <a:t>general, después del Período especial ha habido cierta decadencia del oficio literario, una pérdida del afán de estudiar, leer, hacerse un poco culto, y eso, naturalmente, se refleja a la hora de escribir</a:t>
            </a:r>
            <a:r>
              <a:rPr lang="es-ES" sz="2200" i="1" dirty="0" smtClean="0">
                <a:latin typeface="Arial" panose="020B0604020202020204" pitchFamily="34" charset="0"/>
                <a:cs typeface="Arial" panose="020B0604020202020204" pitchFamily="34" charset="0"/>
              </a:rPr>
              <a:t>.</a:t>
            </a:r>
            <a:endParaRPr lang="es-ES" sz="2200" i="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34771" y="1214847"/>
            <a:ext cx="1885469" cy="3706276"/>
          </a:xfrm>
          <a:prstGeom prst="rect">
            <a:avLst/>
          </a:prstGeom>
        </p:spPr>
      </p:pic>
      <p:sp>
        <p:nvSpPr>
          <p:cNvPr id="5" name="Rectángulo 4"/>
          <p:cNvSpPr/>
          <p:nvPr/>
        </p:nvSpPr>
        <p:spPr>
          <a:xfrm>
            <a:off x="34771" y="0"/>
            <a:ext cx="12091915" cy="1107996"/>
          </a:xfrm>
          <a:prstGeom prst="rect">
            <a:avLst/>
          </a:prstGeom>
          <a:solidFill>
            <a:schemeClr val="accent5">
              <a:lumMod val="20000"/>
              <a:lumOff val="80000"/>
            </a:schemeClr>
          </a:solidFill>
        </p:spPr>
        <p:txBody>
          <a:bodyPr wrap="square">
            <a:spAutoFit/>
          </a:bodyPr>
          <a:lstStyle/>
          <a:p>
            <a:pPr algn="just"/>
            <a:r>
              <a:rPr lang="es-ES" sz="2200" dirty="0">
                <a:latin typeface="Arial" panose="020B0604020202020204" pitchFamily="34" charset="0"/>
                <a:cs typeface="Arial" panose="020B0604020202020204" pitchFamily="34" charset="0"/>
              </a:rPr>
              <a:t>Espacio Laical , </a:t>
            </a:r>
            <a:r>
              <a:rPr lang="es-ES" sz="2200" dirty="0" smtClean="0">
                <a:latin typeface="Arial" panose="020B0604020202020204" pitchFamily="34" charset="0"/>
                <a:cs typeface="Arial" panose="020B0604020202020204" pitchFamily="34" charset="0"/>
              </a:rPr>
              <a:t>viernes </a:t>
            </a:r>
            <a:r>
              <a:rPr lang="es-ES" sz="2200" dirty="0">
                <a:latin typeface="Arial" panose="020B0604020202020204" pitchFamily="34" charset="0"/>
                <a:cs typeface="Arial" panose="020B0604020202020204" pitchFamily="34" charset="0"/>
              </a:rPr>
              <a:t>3 de junio de </a:t>
            </a:r>
            <a:r>
              <a:rPr lang="es-ES" sz="2200" dirty="0" smtClean="0">
                <a:latin typeface="Arial" panose="020B0604020202020204" pitchFamily="34" charset="0"/>
                <a:cs typeface="Arial" panose="020B0604020202020204" pitchFamily="34" charset="0"/>
              </a:rPr>
              <a:t>2016, en el </a:t>
            </a:r>
            <a:r>
              <a:rPr lang="es-ES" sz="2200" dirty="0">
                <a:latin typeface="Arial" panose="020B0604020202020204" pitchFamily="34" charset="0"/>
                <a:cs typeface="Arial" panose="020B0604020202020204" pitchFamily="34" charset="0"/>
              </a:rPr>
              <a:t>Centro Cultural Padre Félix </a:t>
            </a:r>
            <a:r>
              <a:rPr lang="es-ES" sz="2200" dirty="0" smtClean="0">
                <a:latin typeface="Arial" panose="020B0604020202020204" pitchFamily="34" charset="0"/>
                <a:cs typeface="Arial" panose="020B0604020202020204" pitchFamily="34" charset="0"/>
              </a:rPr>
              <a:t>Varela. Encuentro </a:t>
            </a:r>
            <a:r>
              <a:rPr lang="es-ES" sz="2200" dirty="0">
                <a:latin typeface="Arial" panose="020B0604020202020204" pitchFamily="34" charset="0"/>
                <a:cs typeface="Arial" panose="020B0604020202020204" pitchFamily="34" charset="0"/>
              </a:rPr>
              <a:t>“En </a:t>
            </a:r>
            <a:r>
              <a:rPr lang="es-ES" sz="2200" dirty="0" smtClean="0">
                <a:latin typeface="Arial" panose="020B0604020202020204" pitchFamily="34" charset="0"/>
                <a:cs typeface="Arial" panose="020B0604020202020204" pitchFamily="34" charset="0"/>
              </a:rPr>
              <a:t>Diálogo”. Asunto “La </a:t>
            </a:r>
            <a:r>
              <a:rPr lang="es-ES" sz="2200" dirty="0">
                <a:latin typeface="Arial" panose="020B0604020202020204" pitchFamily="34" charset="0"/>
                <a:cs typeface="Arial" panose="020B0604020202020204" pitchFamily="34" charset="0"/>
              </a:rPr>
              <a:t>narrativa cubana del siglo XXI: temas, retos, perspectivas y mundo editorial”. Los </a:t>
            </a:r>
            <a:r>
              <a:rPr lang="es-ES" sz="2200" dirty="0" smtClean="0">
                <a:latin typeface="Arial" panose="020B0604020202020204" pitchFamily="34" charset="0"/>
                <a:cs typeface="Arial" panose="020B0604020202020204" pitchFamily="34" charset="0"/>
              </a:rPr>
              <a:t>panelistas fueron </a:t>
            </a:r>
            <a:r>
              <a:rPr lang="es-ES" sz="2200" dirty="0">
                <a:latin typeface="Arial" panose="020B0604020202020204" pitchFamily="34" charset="0"/>
                <a:cs typeface="Arial" panose="020B0604020202020204" pitchFamily="34" charset="0"/>
              </a:rPr>
              <a:t>destacados </a:t>
            </a:r>
            <a:r>
              <a:rPr lang="es-ES" sz="2200" dirty="0" smtClean="0">
                <a:latin typeface="Arial" panose="020B0604020202020204" pitchFamily="34" charset="0"/>
                <a:cs typeface="Arial" panose="020B0604020202020204" pitchFamily="34" charset="0"/>
              </a:rPr>
              <a:t>escritores cubanos contemporáneos</a:t>
            </a:r>
            <a:endParaRPr lang="es-ES" sz="2200" dirty="0">
              <a:latin typeface="Arial" panose="020B0604020202020204" pitchFamily="34" charset="0"/>
              <a:cs typeface="Arial" panose="020B0604020202020204" pitchFamily="34" charset="0"/>
            </a:endParaRPr>
          </a:p>
        </p:txBody>
      </p:sp>
      <p:sp>
        <p:nvSpPr>
          <p:cNvPr id="3" name="Rectángulo 2"/>
          <p:cNvSpPr/>
          <p:nvPr/>
        </p:nvSpPr>
        <p:spPr>
          <a:xfrm>
            <a:off x="193258" y="5250042"/>
            <a:ext cx="1696555" cy="369332"/>
          </a:xfrm>
          <a:prstGeom prst="rect">
            <a:avLst/>
          </a:prstGeom>
        </p:spPr>
        <p:txBody>
          <a:bodyPr wrap="none">
            <a:spAutoFit/>
          </a:bodyPr>
          <a:lstStyle/>
          <a:p>
            <a:r>
              <a:rPr lang="es-ES" b="1" dirty="0">
                <a:latin typeface="Arial Black" panose="020B0A04020102020204" pitchFamily="34" charset="0"/>
                <a:cs typeface="Arial" panose="020B0604020202020204" pitchFamily="34" charset="0"/>
              </a:rPr>
              <a:t>Mirta Yáñez</a:t>
            </a:r>
            <a:endParaRPr lang="es-ES" b="1" dirty="0">
              <a:latin typeface="Arial Black" panose="020B0A04020102020204" pitchFamily="34" charset="0"/>
            </a:endParaRPr>
          </a:p>
        </p:txBody>
      </p:sp>
    </p:spTree>
    <p:extLst>
      <p:ext uri="{BB962C8B-B14F-4D97-AF65-F5344CB8AC3E}">
        <p14:creationId xmlns:p14="http://schemas.microsoft.com/office/powerpoint/2010/main" val="336167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9157" y="469093"/>
            <a:ext cx="8924660" cy="6001643"/>
          </a:xfrm>
          <a:prstGeom prst="rect">
            <a:avLst/>
          </a:prstGeom>
        </p:spPr>
        <p:txBody>
          <a:bodyPr wrap="square">
            <a:spAutoFit/>
          </a:bodyPr>
          <a:lstStyle/>
          <a:p>
            <a:pPr algn="just"/>
            <a:r>
              <a:rPr lang="es-ES" sz="2400" i="1" dirty="0" smtClean="0">
                <a:latin typeface="Arial" panose="020B0604020202020204" pitchFamily="34" charset="0"/>
                <a:cs typeface="Arial" panose="020B0604020202020204" pitchFamily="34" charset="0"/>
              </a:rPr>
              <a:t>Una </a:t>
            </a:r>
            <a:r>
              <a:rPr lang="es-ES" sz="2400" i="1" dirty="0">
                <a:latin typeface="Arial" panose="020B0604020202020204" pitchFamily="34" charset="0"/>
                <a:cs typeface="Arial" panose="020B0604020202020204" pitchFamily="34" charset="0"/>
              </a:rPr>
              <a:t>de las características que ahora mismo tiene la literatura cubana es un acercamiento muy </a:t>
            </a:r>
            <a:r>
              <a:rPr lang="es-ES" sz="2400" i="1" dirty="0" smtClean="0">
                <a:latin typeface="Arial" panose="020B0604020202020204" pitchFamily="34" charset="0"/>
                <a:cs typeface="Arial" panose="020B0604020202020204" pitchFamily="34" charset="0"/>
              </a:rPr>
              <a:t>íntimo </a:t>
            </a:r>
            <a:r>
              <a:rPr lang="es-ES" sz="2400" i="1" dirty="0">
                <a:latin typeface="Arial" panose="020B0604020202020204" pitchFamily="34" charset="0"/>
                <a:cs typeface="Arial" panose="020B0604020202020204" pitchFamily="34" charset="0"/>
              </a:rPr>
              <a:t>a las maneras en que se vive el cambio en la sociedad cubana actual. </a:t>
            </a:r>
            <a:r>
              <a:rPr lang="es-ES" sz="2400" i="1" dirty="0" smtClean="0">
                <a:latin typeface="Arial" panose="020B0604020202020204" pitchFamily="34" charset="0"/>
                <a:cs typeface="Arial" panose="020B0604020202020204" pitchFamily="34" charset="0"/>
              </a:rPr>
              <a:t>A veces pareciera que hay un distanciamiento de lo real. Creo que </a:t>
            </a:r>
            <a:r>
              <a:rPr lang="es-ES" sz="2400" i="1" dirty="0">
                <a:latin typeface="Arial" panose="020B0604020202020204" pitchFamily="34" charset="0"/>
                <a:cs typeface="Arial" panose="020B0604020202020204" pitchFamily="34" charset="0"/>
              </a:rPr>
              <a:t>hay un modo muy personal, en la mayoría de los autores cubanos, de mirar desde la circunstancia propia y plantearse desde ahí la construcción de la literatura</a:t>
            </a:r>
            <a:r>
              <a:rPr lang="es-ES" sz="2400" i="1" dirty="0" smtClean="0">
                <a:latin typeface="Arial" panose="020B0604020202020204" pitchFamily="34" charset="0"/>
                <a:cs typeface="Arial" panose="020B0604020202020204" pitchFamily="34" charset="0"/>
              </a:rPr>
              <a:t>.</a:t>
            </a:r>
          </a:p>
          <a:p>
            <a:pPr algn="just"/>
            <a:endParaRPr lang="es-ES" sz="2400" dirty="0">
              <a:latin typeface="Arial" panose="020B0604020202020204" pitchFamily="34" charset="0"/>
              <a:cs typeface="Arial" panose="020B0604020202020204" pitchFamily="34" charset="0"/>
            </a:endParaRPr>
          </a:p>
          <a:p>
            <a:pPr algn="just"/>
            <a:r>
              <a:rPr lang="es-ES" sz="2400" i="1" dirty="0" smtClean="0">
                <a:latin typeface="Arial" panose="020B0604020202020204" pitchFamily="34" charset="0"/>
                <a:cs typeface="Arial" panose="020B0604020202020204" pitchFamily="34" charset="0"/>
              </a:rPr>
              <a:t>Tanto </a:t>
            </a:r>
            <a:r>
              <a:rPr lang="es-ES" sz="2400" i="1" dirty="0">
                <a:latin typeface="Arial" panose="020B0604020202020204" pitchFamily="34" charset="0"/>
                <a:cs typeface="Arial" panose="020B0604020202020204" pitchFamily="34" charset="0"/>
              </a:rPr>
              <a:t>las instancias críticas del periodismo más habitual como los espacios académicos mantienen una distancia prudencial con lo más efervescente de la literatura cubana actual; no siempre se comprometen en dar criterios sobre ese punto; van más bien a buscar en el pasado la validación de unas miradas bien preparadas, pero que no siempre arrojan luz para los lectores, sobre qué es lo más valioso hoy de la literatura cubana. </a:t>
            </a:r>
          </a:p>
        </p:txBody>
      </p:sp>
      <p:pic>
        <p:nvPicPr>
          <p:cNvPr id="4" name="Imagen 3"/>
          <p:cNvPicPr>
            <a:picLocks noChangeAspect="1"/>
          </p:cNvPicPr>
          <p:nvPr/>
        </p:nvPicPr>
        <p:blipFill>
          <a:blip r:embed="rId2"/>
          <a:stretch>
            <a:fillRect/>
          </a:stretch>
        </p:blipFill>
        <p:spPr>
          <a:xfrm>
            <a:off x="9784078" y="742125"/>
            <a:ext cx="2291001" cy="4169509"/>
          </a:xfrm>
          <a:prstGeom prst="rect">
            <a:avLst/>
          </a:prstGeom>
        </p:spPr>
      </p:pic>
      <p:sp>
        <p:nvSpPr>
          <p:cNvPr id="2" name="Rectángulo 1"/>
          <p:cNvSpPr/>
          <p:nvPr/>
        </p:nvSpPr>
        <p:spPr>
          <a:xfrm>
            <a:off x="10125513" y="5362740"/>
            <a:ext cx="1817292" cy="369332"/>
          </a:xfrm>
          <a:prstGeom prst="rect">
            <a:avLst/>
          </a:prstGeom>
        </p:spPr>
        <p:txBody>
          <a:bodyPr wrap="none">
            <a:spAutoFit/>
          </a:bodyPr>
          <a:lstStyle/>
          <a:p>
            <a:r>
              <a:rPr lang="es-ES" b="1" dirty="0" err="1">
                <a:latin typeface="Arial Black" panose="020B0A04020102020204" pitchFamily="34" charset="0"/>
                <a:cs typeface="Arial" panose="020B0604020202020204" pitchFamily="34" charset="0"/>
              </a:rPr>
              <a:t>Edel</a:t>
            </a:r>
            <a:r>
              <a:rPr lang="es-ES" b="1" dirty="0">
                <a:latin typeface="Arial Black" panose="020B0A04020102020204" pitchFamily="34" charset="0"/>
                <a:cs typeface="Arial" panose="020B0604020202020204" pitchFamily="34" charset="0"/>
              </a:rPr>
              <a:t> Morales</a:t>
            </a:r>
            <a:endParaRPr lang="es-ES" b="1" dirty="0">
              <a:latin typeface="Arial Black" panose="020B0A04020102020204" pitchFamily="34" charset="0"/>
            </a:endParaRPr>
          </a:p>
        </p:txBody>
      </p:sp>
    </p:spTree>
    <p:extLst>
      <p:ext uri="{BB962C8B-B14F-4D97-AF65-F5344CB8AC3E}">
        <p14:creationId xmlns:p14="http://schemas.microsoft.com/office/powerpoint/2010/main" val="4050396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93576" y="429636"/>
            <a:ext cx="8576058" cy="6001643"/>
          </a:xfrm>
          <a:prstGeom prst="rect">
            <a:avLst/>
          </a:prstGeom>
        </p:spPr>
        <p:txBody>
          <a:bodyPr wrap="square">
            <a:spAutoFit/>
          </a:bodyPr>
          <a:lstStyle/>
          <a:p>
            <a:pPr algn="just"/>
            <a:r>
              <a:rPr lang="es-ES" sz="2400" i="1" dirty="0" smtClean="0">
                <a:latin typeface="Arial" panose="020B0604020202020204" pitchFamily="34" charset="0"/>
                <a:cs typeface="Arial" panose="020B0604020202020204" pitchFamily="34" charset="0"/>
              </a:rPr>
              <a:t>La literatura </a:t>
            </a:r>
            <a:r>
              <a:rPr lang="es-ES" sz="2400" i="1" dirty="0">
                <a:latin typeface="Arial" panose="020B0604020202020204" pitchFamily="34" charset="0"/>
                <a:cs typeface="Arial" panose="020B0604020202020204" pitchFamily="34" charset="0"/>
              </a:rPr>
              <a:t>de </a:t>
            </a:r>
            <a:r>
              <a:rPr lang="es-ES" sz="2400" i="1" dirty="0" smtClean="0">
                <a:latin typeface="Arial" panose="020B0604020202020204" pitchFamily="34" charset="0"/>
                <a:cs typeface="Arial" panose="020B0604020202020204" pitchFamily="34" charset="0"/>
              </a:rPr>
              <a:t>los años ´90 saca </a:t>
            </a:r>
            <a:r>
              <a:rPr lang="es-ES" sz="2400" i="1" dirty="0">
                <a:latin typeface="Arial" panose="020B0604020202020204" pitchFamily="34" charset="0"/>
                <a:cs typeface="Arial" panose="020B0604020202020204" pitchFamily="34" charset="0"/>
              </a:rPr>
              <a:t>afuera problemas relativos a la prostitución, a</a:t>
            </a:r>
            <a:r>
              <a:rPr lang="es-ES" sz="2400" i="1" dirty="0" smtClean="0">
                <a:latin typeface="Arial" panose="020B0604020202020204" pitchFamily="34" charset="0"/>
                <a:cs typeface="Arial" panose="020B0604020202020204" pitchFamily="34" charset="0"/>
              </a:rPr>
              <a:t> </a:t>
            </a:r>
            <a:r>
              <a:rPr lang="es-ES" sz="2400" i="1" dirty="0">
                <a:latin typeface="Arial" panose="020B0604020202020204" pitchFamily="34" charset="0"/>
                <a:cs typeface="Arial" panose="020B0604020202020204" pitchFamily="34" charset="0"/>
              </a:rPr>
              <a:t>la corrupción, </a:t>
            </a:r>
            <a:r>
              <a:rPr lang="es-ES" sz="2400" i="1" dirty="0" smtClean="0">
                <a:latin typeface="Arial" panose="020B0604020202020204" pitchFamily="34" charset="0"/>
                <a:cs typeface="Arial" panose="020B0604020202020204" pitchFamily="34" charset="0"/>
              </a:rPr>
              <a:t> ala </a:t>
            </a:r>
            <a:r>
              <a:rPr lang="es-ES" sz="2400" i="1" dirty="0">
                <a:latin typeface="Arial" panose="020B0604020202020204" pitchFamily="34" charset="0"/>
                <a:cs typeface="Arial" panose="020B0604020202020204" pitchFamily="34" charset="0"/>
              </a:rPr>
              <a:t>ausencia de moral y todo esto tiene que repercutir, necesariamente, sobre el mundo político cubano. Una novela donde no aparece ningún militante, que es El rey de La Habana; sin embargo, aparece un mundo que ni siquiera sospechábamos que podía existir en la Cuba </a:t>
            </a:r>
            <a:r>
              <a:rPr lang="es-ES" sz="2400" i="1" dirty="0" smtClean="0">
                <a:latin typeface="Arial" panose="020B0604020202020204" pitchFamily="34" charset="0"/>
                <a:cs typeface="Arial" panose="020B0604020202020204" pitchFamily="34" charset="0"/>
              </a:rPr>
              <a:t>de esos  años. </a:t>
            </a:r>
          </a:p>
          <a:p>
            <a:pPr algn="just"/>
            <a:endParaRPr lang="es-ES" sz="2400" i="1" dirty="0" smtClean="0">
              <a:latin typeface="Arial" panose="020B0604020202020204" pitchFamily="34" charset="0"/>
              <a:cs typeface="Arial" panose="020B0604020202020204" pitchFamily="34" charset="0"/>
            </a:endParaRPr>
          </a:p>
          <a:p>
            <a:pPr algn="just"/>
            <a:r>
              <a:rPr lang="es-ES" sz="2400" i="1" dirty="0" smtClean="0">
                <a:latin typeface="Arial" panose="020B0604020202020204" pitchFamily="34" charset="0"/>
                <a:cs typeface="Arial" panose="020B0604020202020204" pitchFamily="34" charset="0"/>
              </a:rPr>
              <a:t>Entonces</a:t>
            </a:r>
            <a:r>
              <a:rPr lang="es-ES" sz="2400" i="1" dirty="0">
                <a:latin typeface="Arial" panose="020B0604020202020204" pitchFamily="34" charset="0"/>
                <a:cs typeface="Arial" panose="020B0604020202020204" pitchFamily="34" charset="0"/>
              </a:rPr>
              <a:t>, justamente ahí está también una mirada de la política. La crítica cubana, que no ha sido, digamos, muy propensa a destacar estos factores, ya lo ha hecho, lo está haciendo, hay algunos textos de crítica y de enfoques críticos donde esto se está manejando, se está estudiando y de algún modo esta literatura enriquece una visión de nuestra propia realidad que hasta este momento los medios no nos han dado. </a:t>
            </a:r>
          </a:p>
        </p:txBody>
      </p:sp>
      <p:sp>
        <p:nvSpPr>
          <p:cNvPr id="3" name="Rectángulo 2"/>
          <p:cNvSpPr/>
          <p:nvPr/>
        </p:nvSpPr>
        <p:spPr>
          <a:xfrm>
            <a:off x="177422" y="5447661"/>
            <a:ext cx="3126570" cy="369332"/>
          </a:xfrm>
          <a:prstGeom prst="rect">
            <a:avLst/>
          </a:prstGeom>
        </p:spPr>
        <p:txBody>
          <a:bodyPr wrap="square">
            <a:spAutoFit/>
          </a:bodyPr>
          <a:lstStyle/>
          <a:p>
            <a:pPr algn="just"/>
            <a:r>
              <a:rPr lang="es-ES" b="1" dirty="0" smtClean="0">
                <a:latin typeface="Arial Black" panose="020B0A04020102020204" pitchFamily="34" charset="0"/>
              </a:rPr>
              <a:t>Francisco López Sacha</a:t>
            </a:r>
            <a:endParaRPr lang="es-ES" b="1" dirty="0">
              <a:latin typeface="Arial Black" panose="020B0A04020102020204" pitchFamily="34" charset="0"/>
            </a:endParaRPr>
          </a:p>
        </p:txBody>
      </p:sp>
      <p:pic>
        <p:nvPicPr>
          <p:cNvPr id="4" name="Imagen 3"/>
          <p:cNvPicPr>
            <a:picLocks noChangeAspect="1"/>
          </p:cNvPicPr>
          <p:nvPr/>
        </p:nvPicPr>
        <p:blipFill>
          <a:blip r:embed="rId2"/>
          <a:stretch>
            <a:fillRect/>
          </a:stretch>
        </p:blipFill>
        <p:spPr>
          <a:xfrm>
            <a:off x="386468" y="1039635"/>
            <a:ext cx="2384028" cy="4120194"/>
          </a:xfrm>
          <a:prstGeom prst="rect">
            <a:avLst/>
          </a:prstGeom>
        </p:spPr>
      </p:pic>
    </p:spTree>
    <p:extLst>
      <p:ext uri="{BB962C8B-B14F-4D97-AF65-F5344CB8AC3E}">
        <p14:creationId xmlns:p14="http://schemas.microsoft.com/office/powerpoint/2010/main" val="307444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59391" y="1842184"/>
            <a:ext cx="11254853"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Aft>
                <a:spcPts val="0"/>
              </a:spcAft>
            </a:pPr>
            <a:r>
              <a:rPr kumimoji="0" lang="es-ES" sz="3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Tema 1:</a:t>
            </a:r>
            <a:r>
              <a:rPr lang="es-ES_tradnl" sz="3200" dirty="0" smtClean="0">
                <a:latin typeface="Arial" panose="020B0604020202020204" pitchFamily="34" charset="0"/>
                <a:cs typeface="Arial" panose="020B0604020202020204" pitchFamily="34" charset="0"/>
              </a:rPr>
              <a:t>Panorama </a:t>
            </a:r>
            <a:r>
              <a:rPr lang="es-ES_tradnl" sz="3200" dirty="0">
                <a:latin typeface="Arial" panose="020B0604020202020204" pitchFamily="34" charset="0"/>
                <a:cs typeface="Arial" panose="020B0604020202020204" pitchFamily="34" charset="0"/>
              </a:rPr>
              <a:t>histórico, social y cultural de la literatura nacional. Períodos y </a:t>
            </a:r>
            <a:r>
              <a:rPr lang="es-ES_tradnl" sz="3200" dirty="0" smtClean="0">
                <a:latin typeface="Arial" panose="020B0604020202020204" pitchFamily="34" charset="0"/>
                <a:cs typeface="Arial" panose="020B0604020202020204" pitchFamily="34" charset="0"/>
              </a:rPr>
              <a:t>características</a:t>
            </a:r>
          </a:p>
          <a:p>
            <a:pPr algn="just">
              <a:spcAft>
                <a:spcPts val="0"/>
              </a:spcAft>
            </a:pPr>
            <a:endParaRPr lang="es-ES" sz="3200" dirty="0">
              <a:latin typeface="Arial" panose="020B0604020202020204" pitchFamily="34" charset="0"/>
              <a:ea typeface="Times New Roman" panose="02020603050405020304" pitchFamily="18" charset="0"/>
              <a:cs typeface="Arial" panose="020B0604020202020204" pitchFamily="34" charset="0"/>
            </a:endParaRPr>
          </a:p>
          <a:p>
            <a:pPr lvl="0" algn="just" eaLnBrk="0" fontAlgn="base" hangingPunct="0">
              <a:lnSpc>
                <a:spcPct val="150000"/>
              </a:lnSpc>
              <a:spcBef>
                <a:spcPct val="0"/>
              </a:spcBef>
              <a:spcAft>
                <a:spcPct val="0"/>
              </a:spcAft>
            </a:pPr>
            <a:r>
              <a:rPr lang="es-ES" sz="3200" b="1" dirty="0" smtClean="0">
                <a:latin typeface="Arial" panose="020B0604020202020204" pitchFamily="34" charset="0"/>
                <a:ea typeface="Times New Roman" panose="02020603050405020304" pitchFamily="18" charset="0"/>
                <a:cs typeface="Arial" panose="020B0604020202020204" pitchFamily="34" charset="0"/>
              </a:rPr>
              <a:t>Tema 2:</a:t>
            </a:r>
            <a:r>
              <a:rPr lang="es-ES" sz="3200" dirty="0" smtClean="0">
                <a:latin typeface="Arial" panose="020B0604020202020204" pitchFamily="34" charset="0"/>
                <a:ea typeface="Times New Roman" panose="02020603050405020304" pitchFamily="18" charset="0"/>
                <a:cs typeface="Arial" panose="020B0604020202020204" pitchFamily="34" charset="0"/>
              </a:rPr>
              <a:t>La </a:t>
            </a:r>
            <a:r>
              <a:rPr lang="es-ES" sz="3200" dirty="0">
                <a:latin typeface="Arial" panose="020B0604020202020204" pitchFamily="34" charset="0"/>
                <a:cs typeface="Arial" panose="020B0604020202020204" pitchFamily="34" charset="0"/>
              </a:rPr>
              <a:t>La literatura cubana actual escrita por mujeres </a:t>
            </a:r>
            <a:endParaRPr lang="es-ES" sz="3200" dirty="0" smtClean="0">
              <a:latin typeface="Arial" panose="020B0604020202020204" pitchFamily="34" charset="0"/>
              <a:cs typeface="Arial" panose="020B0604020202020204" pitchFamily="34" charset="0"/>
            </a:endParaRPr>
          </a:p>
          <a:p>
            <a:pPr lvl="0" algn="just" eaLnBrk="0" fontAlgn="base" hangingPunct="0">
              <a:lnSpc>
                <a:spcPct val="150000"/>
              </a:lnSpc>
              <a:spcBef>
                <a:spcPct val="0"/>
              </a:spcBef>
              <a:spcAft>
                <a:spcPct val="0"/>
              </a:spcAft>
            </a:pPr>
            <a:endParaRPr lang="es-ES" sz="3200" dirty="0" smtClean="0">
              <a:latin typeface="Arial" panose="020B0604020202020204" pitchFamily="34" charset="0"/>
              <a:ea typeface="Times New Roman" panose="02020603050405020304" pitchFamily="18" charset="0"/>
              <a:cs typeface="Arial" panose="020B0604020202020204" pitchFamily="34" charset="0"/>
            </a:endParaRPr>
          </a:p>
          <a:p>
            <a:pPr algn="just" eaLnBrk="0" fontAlgn="base" hangingPunct="0">
              <a:lnSpc>
                <a:spcPct val="150000"/>
              </a:lnSpc>
              <a:spcBef>
                <a:spcPct val="0"/>
              </a:spcBef>
              <a:spcAft>
                <a:spcPct val="0"/>
              </a:spcAft>
            </a:pPr>
            <a:r>
              <a:rPr lang="es-ES" sz="3200" b="1" dirty="0">
                <a:latin typeface="Arial" panose="020B0604020202020204" pitchFamily="34" charset="0"/>
                <a:ea typeface="Times New Roman" panose="02020603050405020304" pitchFamily="18" charset="0"/>
                <a:cs typeface="Arial" panose="020B0604020202020204" pitchFamily="34" charset="0"/>
              </a:rPr>
              <a:t>Tema </a:t>
            </a:r>
            <a:r>
              <a:rPr lang="es-ES" sz="3200" b="1" dirty="0" smtClean="0">
                <a:latin typeface="Arial" panose="020B0604020202020204" pitchFamily="34" charset="0"/>
                <a:ea typeface="Times New Roman" panose="02020603050405020304" pitchFamily="18" charset="0"/>
                <a:cs typeface="Arial" panose="020B0604020202020204" pitchFamily="34" charset="0"/>
              </a:rPr>
              <a:t>3:</a:t>
            </a:r>
            <a:r>
              <a:rPr lang="es-ES_tradnl" sz="3200" dirty="0" smtClean="0">
                <a:latin typeface="Arial" panose="020B0604020202020204" pitchFamily="34" charset="0"/>
                <a:cs typeface="Arial" panose="020B0604020202020204" pitchFamily="34" charset="0"/>
              </a:rPr>
              <a:t>Lo </a:t>
            </a:r>
            <a:r>
              <a:rPr lang="es-ES_tradnl" sz="3200" dirty="0">
                <a:latin typeface="Arial" panose="020B0604020202020204" pitchFamily="34" charset="0"/>
                <a:cs typeface="Arial" panose="020B0604020202020204" pitchFamily="34" charset="0"/>
              </a:rPr>
              <a:t>universal en lo local. La literatura en la provincia de Artemisa </a:t>
            </a:r>
            <a:endParaRPr lang="es-ES" sz="3200" dirty="0">
              <a:latin typeface="Arial" panose="020B0604020202020204" pitchFamily="34" charset="0"/>
              <a:cs typeface="Arial" panose="020B0604020202020204" pitchFamily="34" charset="0"/>
            </a:endParaRPr>
          </a:p>
          <a:p>
            <a:pPr lvl="0" algn="just" eaLnBrk="0" fontAlgn="base" hangingPunct="0">
              <a:spcBef>
                <a:spcPct val="0"/>
              </a:spcBef>
              <a:spcAft>
                <a:spcPct val="0"/>
              </a:spcAft>
            </a:pPr>
            <a:r>
              <a:rPr lang="es-ES" sz="3200" dirty="0" smtClean="0">
                <a:latin typeface="Arial" panose="020B0604020202020204" pitchFamily="34" charset="0"/>
                <a:ea typeface="Times New Roman" panose="02020603050405020304" pitchFamily="18" charset="0"/>
                <a:cs typeface="Arial" panose="020B0604020202020204" pitchFamily="34" charset="0"/>
              </a:rPr>
              <a:t> </a:t>
            </a:r>
          </a:p>
          <a:p>
            <a:pPr lvl="0" algn="just" eaLnBrk="0" fontAlgn="base" hangingPunct="0">
              <a:spcBef>
                <a:spcPct val="0"/>
              </a:spcBef>
              <a:spcAft>
                <a:spcPct val="0"/>
              </a:spcAft>
            </a:pPr>
            <a:endParaRPr kumimoji="0" lang="es-ES" sz="2800" b="0" i="0"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Rectángulo 4"/>
          <p:cNvSpPr/>
          <p:nvPr/>
        </p:nvSpPr>
        <p:spPr>
          <a:xfrm>
            <a:off x="4421875" y="277941"/>
            <a:ext cx="3548417" cy="523220"/>
          </a:xfrm>
          <a:prstGeom prst="rect">
            <a:avLst/>
          </a:prstGeom>
          <a:ln w="38100">
            <a:solidFill>
              <a:schemeClr val="accent1">
                <a:lumMod val="75000"/>
              </a:schemeClr>
            </a:solidFill>
          </a:ln>
        </p:spPr>
        <p:txBody>
          <a:bodyPr wrap="square">
            <a:spAutoFit/>
          </a:bodyPr>
          <a:lstStyle/>
          <a:p>
            <a:pPr lvl="0" algn="ctr" eaLnBrk="0" fontAlgn="base" hangingPunct="0">
              <a:spcBef>
                <a:spcPct val="0"/>
              </a:spcBef>
              <a:spcAft>
                <a:spcPct val="0"/>
              </a:spcAft>
            </a:pPr>
            <a:r>
              <a:rPr lang="es-ES" sz="2800" b="1" dirty="0">
                <a:solidFill>
                  <a:prstClr val="black"/>
                </a:solidFill>
                <a:latin typeface="Arial" panose="020B0604020202020204" pitchFamily="34" charset="0"/>
                <a:ea typeface="Times New Roman" panose="02020603050405020304" pitchFamily="18" charset="0"/>
                <a:cs typeface="Arial" panose="020B0604020202020204" pitchFamily="34" charset="0"/>
              </a:rPr>
              <a:t>T</a:t>
            </a:r>
            <a:r>
              <a:rPr lang="es-ES" sz="28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emas</a:t>
            </a:r>
            <a:endParaRPr lang="es-E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464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6603" y="450376"/>
            <a:ext cx="9001674" cy="5847755"/>
          </a:xfrm>
          <a:prstGeom prst="rect">
            <a:avLst/>
          </a:prstGeom>
        </p:spPr>
        <p:txBody>
          <a:bodyPr wrap="square">
            <a:spAutoFit/>
          </a:bodyPr>
          <a:lstStyle/>
          <a:p>
            <a:pPr algn="just"/>
            <a:r>
              <a:rPr lang="es-ES" sz="2200" i="1" dirty="0" smtClean="0">
                <a:latin typeface="Arial" panose="020B0604020202020204" pitchFamily="34" charset="0"/>
                <a:cs typeface="Arial" panose="020B0604020202020204" pitchFamily="34" charset="0"/>
              </a:rPr>
              <a:t>El </a:t>
            </a:r>
            <a:r>
              <a:rPr lang="es-ES" sz="2200" i="1" dirty="0">
                <a:latin typeface="Arial" panose="020B0604020202020204" pitchFamily="34" charset="0"/>
                <a:cs typeface="Arial" panose="020B0604020202020204" pitchFamily="34" charset="0"/>
              </a:rPr>
              <a:t>problema de Cuba </a:t>
            </a:r>
            <a:r>
              <a:rPr lang="es-ES" sz="2200" i="1" dirty="0" smtClean="0">
                <a:latin typeface="Arial" panose="020B0604020202020204" pitchFamily="34" charset="0"/>
                <a:cs typeface="Arial" panose="020B0604020202020204" pitchFamily="34" charset="0"/>
              </a:rPr>
              <a:t>es </a:t>
            </a:r>
            <a:r>
              <a:rPr lang="es-ES" sz="2200" i="1" dirty="0" err="1" smtClean="0">
                <a:latin typeface="Arial" panose="020B0604020202020204" pitchFamily="34" charset="0"/>
                <a:cs typeface="Arial" panose="020B0604020202020204" pitchFamily="34" charset="0"/>
              </a:rPr>
              <a:t>epocal</a:t>
            </a:r>
            <a:r>
              <a:rPr lang="es-ES" sz="2200" i="1" dirty="0" smtClean="0">
                <a:latin typeface="Arial" panose="020B0604020202020204" pitchFamily="34" charset="0"/>
                <a:cs typeface="Arial" panose="020B0604020202020204" pitchFamily="34" charset="0"/>
              </a:rPr>
              <a:t>. Tiene que </a:t>
            </a:r>
            <a:r>
              <a:rPr lang="es-ES" sz="2200" i="1" dirty="0">
                <a:latin typeface="Arial" panose="020B0604020202020204" pitchFamily="34" charset="0"/>
                <a:cs typeface="Arial" panose="020B0604020202020204" pitchFamily="34" charset="0"/>
              </a:rPr>
              <a:t>ver con que se ha producido un cambio de pensamiento que ha dado lugar a un cambio de sensibilidad. Quizás </a:t>
            </a:r>
            <a:r>
              <a:rPr lang="es-ES" sz="2200" i="1" dirty="0" smtClean="0">
                <a:latin typeface="Arial" panose="020B0604020202020204" pitchFamily="34" charset="0"/>
                <a:cs typeface="Arial" panose="020B0604020202020204" pitchFamily="34" charset="0"/>
              </a:rPr>
              <a:t>son </a:t>
            </a:r>
            <a:r>
              <a:rPr lang="es-ES" sz="2200" i="1" dirty="0">
                <a:latin typeface="Arial" panose="020B0604020202020204" pitchFamily="34" charset="0"/>
                <a:cs typeface="Arial" panose="020B0604020202020204" pitchFamily="34" charset="0"/>
              </a:rPr>
              <a:t>los veloces cambios tecnológicos, que hacen que la gente piense y sienta de otra manera y, por tanto, escriba de otra manera. </a:t>
            </a:r>
            <a:r>
              <a:rPr lang="es-ES" sz="2200" i="1" dirty="0" smtClean="0">
                <a:latin typeface="Arial" panose="020B0604020202020204" pitchFamily="34" charset="0"/>
                <a:cs typeface="Arial" panose="020B0604020202020204" pitchFamily="34" charset="0"/>
              </a:rPr>
              <a:t>Cuba </a:t>
            </a:r>
            <a:r>
              <a:rPr lang="es-ES" sz="2200" i="1" dirty="0">
                <a:latin typeface="Arial" panose="020B0604020202020204" pitchFamily="34" charset="0"/>
                <a:cs typeface="Arial" panose="020B0604020202020204" pitchFamily="34" charset="0"/>
              </a:rPr>
              <a:t>estuvo libre de eso hasta hace un tiempo, como mismo estamos libres, por ejemplo, de la publicidad</a:t>
            </a:r>
            <a:r>
              <a:rPr lang="es-ES" sz="2200" i="1" dirty="0" smtClean="0">
                <a:latin typeface="Arial" panose="020B0604020202020204" pitchFamily="34" charset="0"/>
                <a:cs typeface="Arial" panose="020B0604020202020204" pitchFamily="34" charset="0"/>
              </a:rPr>
              <a:t>.</a:t>
            </a:r>
          </a:p>
          <a:p>
            <a:pPr algn="just"/>
            <a:r>
              <a:rPr lang="es-ES" sz="2200" i="1" dirty="0" smtClean="0">
                <a:latin typeface="Arial" panose="020B0604020202020204" pitchFamily="34" charset="0"/>
                <a:cs typeface="Arial" panose="020B0604020202020204" pitchFamily="34" charset="0"/>
              </a:rPr>
              <a:t>Hemos entrado en </a:t>
            </a:r>
            <a:r>
              <a:rPr lang="es-ES" sz="2200" i="1" dirty="0">
                <a:latin typeface="Arial" panose="020B0604020202020204" pitchFamily="34" charset="0"/>
                <a:cs typeface="Arial" panose="020B0604020202020204" pitchFamily="34" charset="0"/>
              </a:rPr>
              <a:t>la globalización y ya, con limitaciones, cualquiera puede navegar en Internet, </a:t>
            </a:r>
            <a:r>
              <a:rPr lang="es-ES" sz="2200" i="1" dirty="0" smtClean="0">
                <a:latin typeface="Arial" panose="020B0604020202020204" pitchFamily="34" charset="0"/>
                <a:cs typeface="Arial" panose="020B0604020202020204" pitchFamily="34" charset="0"/>
              </a:rPr>
              <a:t>y </a:t>
            </a:r>
            <a:r>
              <a:rPr lang="es-ES" sz="2200" i="1" dirty="0">
                <a:latin typeface="Arial" panose="020B0604020202020204" pitchFamily="34" charset="0"/>
                <a:cs typeface="Arial" panose="020B0604020202020204" pitchFamily="34" charset="0"/>
              </a:rPr>
              <a:t>puede disfrutar de todas las ventajas que tiene </a:t>
            </a:r>
            <a:r>
              <a:rPr lang="es-ES" sz="2200" i="1" dirty="0" smtClean="0">
                <a:latin typeface="Arial" panose="020B0604020202020204" pitchFamily="34" charset="0"/>
                <a:cs typeface="Arial" panose="020B0604020202020204" pitchFamily="34" charset="0"/>
              </a:rPr>
              <a:t>y </a:t>
            </a:r>
            <a:r>
              <a:rPr lang="es-ES" sz="2200" i="1" dirty="0">
                <a:latin typeface="Arial" panose="020B0604020202020204" pitchFamily="34" charset="0"/>
                <a:cs typeface="Arial" panose="020B0604020202020204" pitchFamily="34" charset="0"/>
              </a:rPr>
              <a:t>también ser víctima de muchas de las desventajas, como la colonización cultural.</a:t>
            </a:r>
          </a:p>
          <a:p>
            <a:pPr algn="just"/>
            <a:r>
              <a:rPr lang="es-ES" sz="2200" i="1" dirty="0" smtClean="0">
                <a:latin typeface="Arial" panose="020B0604020202020204" pitchFamily="34" charset="0"/>
                <a:cs typeface="Arial" panose="020B0604020202020204" pitchFamily="34" charset="0"/>
              </a:rPr>
              <a:t>Uno </a:t>
            </a:r>
            <a:r>
              <a:rPr lang="es-ES" sz="2200" i="1" dirty="0">
                <a:latin typeface="Arial" panose="020B0604020202020204" pitchFamily="34" charset="0"/>
                <a:cs typeface="Arial" panose="020B0604020202020204" pitchFamily="34" charset="0"/>
              </a:rPr>
              <a:t>de mis grandes temores es que la tecnocracia absorba determinados órdenes de la vida cultural cubana. Esa es una guerra tan preocupante como la guerra con el imperialismo.</a:t>
            </a:r>
          </a:p>
          <a:p>
            <a:pPr algn="just"/>
            <a:r>
              <a:rPr lang="es-ES" sz="2200" i="1" dirty="0" smtClean="0">
                <a:latin typeface="Arial" panose="020B0604020202020204" pitchFamily="34" charset="0"/>
                <a:cs typeface="Arial" panose="020B0604020202020204" pitchFamily="34" charset="0"/>
              </a:rPr>
              <a:t>Me </a:t>
            </a:r>
            <a:r>
              <a:rPr lang="es-ES" sz="2200" i="1" dirty="0">
                <a:latin typeface="Arial" panose="020B0604020202020204" pitchFamily="34" charset="0"/>
                <a:cs typeface="Arial" panose="020B0604020202020204" pitchFamily="34" charset="0"/>
              </a:rPr>
              <a:t>parece que no por gusto en </a:t>
            </a:r>
            <a:r>
              <a:rPr lang="es-ES" sz="2200" i="1" dirty="0" smtClean="0">
                <a:latin typeface="Arial" panose="020B0604020202020204" pitchFamily="34" charset="0"/>
                <a:cs typeface="Arial" panose="020B0604020202020204" pitchFamily="34" charset="0"/>
              </a:rPr>
              <a:t>los congresos </a:t>
            </a:r>
            <a:r>
              <a:rPr lang="es-ES" sz="2200" i="1" dirty="0">
                <a:latin typeface="Arial" panose="020B0604020202020204" pitchFamily="34" charset="0"/>
                <a:cs typeface="Arial" panose="020B0604020202020204" pitchFamily="34" charset="0"/>
              </a:rPr>
              <a:t>de la UNEAC el tema reiterado de las intervenciones de muchos artistas e intelectuales cubanos, de cualquier manifestación, fue el problema de la educación, que es uno de los pilares sobre los que se sostiene un país</a:t>
            </a:r>
            <a:r>
              <a:rPr lang="es-ES" sz="2200" dirty="0" smtClean="0">
                <a:latin typeface="Arial" panose="020B0604020202020204" pitchFamily="34" charset="0"/>
                <a:cs typeface="Arial" panose="020B0604020202020204" pitchFamily="34" charset="0"/>
              </a:rPr>
              <a:t>.</a:t>
            </a:r>
            <a:endParaRPr lang="es-ES" sz="22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9448802" y="1176745"/>
            <a:ext cx="2608216" cy="3734889"/>
          </a:xfrm>
          <a:prstGeom prst="rect">
            <a:avLst/>
          </a:prstGeom>
        </p:spPr>
      </p:pic>
      <p:sp>
        <p:nvSpPr>
          <p:cNvPr id="4" name="Rectángulo 3"/>
          <p:cNvSpPr/>
          <p:nvPr/>
        </p:nvSpPr>
        <p:spPr>
          <a:xfrm flipH="1">
            <a:off x="9381310" y="5137863"/>
            <a:ext cx="2743199" cy="369332"/>
          </a:xfrm>
          <a:prstGeom prst="rect">
            <a:avLst/>
          </a:prstGeom>
        </p:spPr>
        <p:txBody>
          <a:bodyPr wrap="square">
            <a:spAutoFit/>
          </a:bodyPr>
          <a:lstStyle/>
          <a:p>
            <a:pPr algn="just"/>
            <a:r>
              <a:rPr lang="es-ES" b="1" dirty="0">
                <a:latin typeface="Arial Black" panose="020B0A04020102020204" pitchFamily="34" charset="0"/>
                <a:cs typeface="Arial" panose="020B0604020202020204" pitchFamily="34" charset="0"/>
              </a:rPr>
              <a:t>J</a:t>
            </a:r>
            <a:r>
              <a:rPr lang="es-ES" b="1" dirty="0" smtClean="0">
                <a:latin typeface="Arial Black" panose="020B0A04020102020204" pitchFamily="34" charset="0"/>
                <a:cs typeface="Arial" panose="020B0604020202020204" pitchFamily="34" charset="0"/>
              </a:rPr>
              <a:t>esús </a:t>
            </a:r>
            <a:r>
              <a:rPr lang="es-ES" b="1" dirty="0">
                <a:latin typeface="Arial Black" panose="020B0A04020102020204" pitchFamily="34" charset="0"/>
                <a:cs typeface="Arial" panose="020B0604020202020204" pitchFamily="34" charset="0"/>
              </a:rPr>
              <a:t>David </a:t>
            </a:r>
            <a:r>
              <a:rPr lang="es-ES" b="1" dirty="0" err="1">
                <a:latin typeface="Arial Black" panose="020B0A04020102020204" pitchFamily="34" charset="0"/>
                <a:cs typeface="Arial" panose="020B0604020202020204" pitchFamily="34" charset="0"/>
              </a:rPr>
              <a:t>Curbelo</a:t>
            </a:r>
            <a:endParaRPr lang="es-ES" b="1" dirty="0">
              <a:latin typeface="Arial Black" panose="020B0A04020102020204" pitchFamily="34" charset="0"/>
            </a:endParaRPr>
          </a:p>
        </p:txBody>
      </p:sp>
    </p:spTree>
    <p:extLst>
      <p:ext uri="{BB962C8B-B14F-4D97-AF65-F5344CB8AC3E}">
        <p14:creationId xmlns:p14="http://schemas.microsoft.com/office/powerpoint/2010/main" val="718044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9183" y="1296537"/>
            <a:ext cx="9335068" cy="3970318"/>
          </a:xfrm>
          <a:prstGeom prst="rect">
            <a:avLst/>
          </a:prstGeom>
        </p:spPr>
        <p:txBody>
          <a:bodyPr wrap="square">
            <a:spAutoFit/>
          </a:bodyPr>
          <a:lstStyle/>
          <a:p>
            <a:pPr algn="just">
              <a:spcAft>
                <a:spcPts val="0"/>
              </a:spcAft>
            </a:pPr>
            <a:r>
              <a:rPr lang="es-ES" sz="3600" b="1" dirty="0">
                <a:latin typeface="Arial" panose="020B0604020202020204" pitchFamily="34" charset="0"/>
                <a:ea typeface="Times New Roman" panose="02020603050405020304" pitchFamily="18" charset="0"/>
                <a:cs typeface="Arial" panose="020B0604020202020204" pitchFamily="34" charset="0"/>
              </a:rPr>
              <a:t>Tema 1</a:t>
            </a:r>
            <a:r>
              <a:rPr lang="es-ES" sz="3600" b="1" dirty="0" smtClean="0">
                <a:latin typeface="Arial" panose="020B0604020202020204" pitchFamily="34" charset="0"/>
                <a:ea typeface="Times New Roman" panose="02020603050405020304" pitchFamily="18" charset="0"/>
                <a:cs typeface="Arial" panose="020B0604020202020204" pitchFamily="34" charset="0"/>
              </a:rPr>
              <a:t>: </a:t>
            </a:r>
            <a:r>
              <a:rPr lang="es-ES_tradnl" sz="3600" dirty="0" smtClean="0">
                <a:latin typeface="Arial" panose="020B0604020202020204" pitchFamily="34" charset="0"/>
                <a:cs typeface="Arial" panose="020B0604020202020204" pitchFamily="34" charset="0"/>
              </a:rPr>
              <a:t>Panorama </a:t>
            </a:r>
            <a:r>
              <a:rPr lang="es-ES_tradnl" sz="3600" dirty="0">
                <a:latin typeface="Arial" panose="020B0604020202020204" pitchFamily="34" charset="0"/>
                <a:cs typeface="Arial" panose="020B0604020202020204" pitchFamily="34" charset="0"/>
              </a:rPr>
              <a:t>histórico, social y cultural de la literatura nacional. Períodos y características</a:t>
            </a:r>
          </a:p>
          <a:p>
            <a:pPr lvl="0" algn="just" eaLnBrk="0" fontAlgn="base" hangingPunct="0">
              <a:spcBef>
                <a:spcPct val="0"/>
              </a:spcBef>
              <a:spcAft>
                <a:spcPct val="0"/>
              </a:spcAft>
            </a:pPr>
            <a:endParaRPr lang="es-ES" sz="3600" dirty="0">
              <a:latin typeface="Arial" panose="020B0604020202020204" pitchFamily="34" charset="0"/>
              <a:cs typeface="Arial" panose="020B0604020202020204" pitchFamily="34" charset="0"/>
            </a:endParaRPr>
          </a:p>
          <a:p>
            <a:pPr lvl="0" algn="just" eaLnBrk="0" fontAlgn="base" hangingPunct="0">
              <a:spcBef>
                <a:spcPct val="0"/>
              </a:spcBef>
              <a:spcAft>
                <a:spcPct val="0"/>
              </a:spcAft>
            </a:pPr>
            <a:r>
              <a:rPr lang="es-ES" sz="3600" b="1" dirty="0" smtClean="0">
                <a:latin typeface="Arial" panose="020B0604020202020204" pitchFamily="34" charset="0"/>
                <a:cs typeface="Arial" panose="020B0604020202020204" pitchFamily="34" charset="0"/>
              </a:rPr>
              <a:t>Temática </a:t>
            </a:r>
          </a:p>
          <a:p>
            <a:pPr marL="457200" lvl="0" indent="-457200" algn="just" eaLnBrk="0" fontAlgn="base" hangingPunct="0">
              <a:spcBef>
                <a:spcPct val="0"/>
              </a:spcBef>
              <a:spcAft>
                <a:spcPct val="0"/>
              </a:spcAft>
              <a:buFont typeface="Wingdings" panose="05000000000000000000" pitchFamily="2" charset="2"/>
              <a:buChar char="ü"/>
            </a:pPr>
            <a:r>
              <a:rPr lang="es-ES" sz="3600" dirty="0" smtClean="0">
                <a:latin typeface="Arial" panose="020B0604020202020204" pitchFamily="34" charset="0"/>
                <a:cs typeface="Arial" panose="020B0604020202020204" pitchFamily="34" charset="0"/>
              </a:rPr>
              <a:t>La </a:t>
            </a:r>
            <a:r>
              <a:rPr lang="es-ES" sz="3600" dirty="0" smtClean="0">
                <a:latin typeface="Arial" panose="020B0604020202020204" pitchFamily="34" charset="0"/>
                <a:cs typeface="Arial" panose="020B0604020202020204" pitchFamily="34" charset="0"/>
              </a:rPr>
              <a:t>literatura </a:t>
            </a:r>
            <a:r>
              <a:rPr lang="es-ES" sz="3600" dirty="0">
                <a:latin typeface="Arial" panose="020B0604020202020204" pitchFamily="34" charset="0"/>
                <a:cs typeface="Arial" panose="020B0604020202020204" pitchFamily="34" charset="0"/>
              </a:rPr>
              <a:t>cubana en la </a:t>
            </a:r>
            <a:r>
              <a:rPr lang="es-ES" sz="3600" dirty="0" smtClean="0">
                <a:latin typeface="Arial" panose="020B0604020202020204" pitchFamily="34" charset="0"/>
                <a:cs typeface="Arial" panose="020B0604020202020204" pitchFamily="34" charset="0"/>
              </a:rPr>
              <a:t>Revolución. Escritores representativos</a:t>
            </a:r>
            <a:endParaRPr lang="es-ES" sz="36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331" y="95534"/>
            <a:ext cx="2215486" cy="2125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a:picLocks noChangeAspect="1"/>
          </p:cNvPicPr>
          <p:nvPr/>
        </p:nvPicPr>
        <p:blipFill>
          <a:blip r:embed="rId3"/>
          <a:stretch>
            <a:fillRect/>
          </a:stretch>
        </p:blipFill>
        <p:spPr>
          <a:xfrm>
            <a:off x="9867330" y="4714875"/>
            <a:ext cx="2324669" cy="2143125"/>
          </a:xfrm>
          <a:prstGeom prst="rect">
            <a:avLst/>
          </a:prstGeom>
          <a:ln w="28575">
            <a:solidFill>
              <a:schemeClr val="accent6">
                <a:lumMod val="75000"/>
              </a:schemeClr>
            </a:solidFill>
          </a:ln>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7331" y="2338251"/>
            <a:ext cx="2215486" cy="2271066"/>
          </a:xfrm>
          <a:prstGeom prst="rect">
            <a:avLst/>
          </a:prstGeom>
          <a:ln w="28575">
            <a:solidFill>
              <a:srgbClr val="002060"/>
            </a:solidFill>
          </a:ln>
        </p:spPr>
      </p:pic>
    </p:spTree>
    <p:extLst>
      <p:ext uri="{BB962C8B-B14F-4D97-AF65-F5344CB8AC3E}">
        <p14:creationId xmlns:p14="http://schemas.microsoft.com/office/powerpoint/2010/main" val="3082727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p:nvPr/>
        </p:nvSpPr>
        <p:spPr>
          <a:xfrm>
            <a:off x="103698" y="1719049"/>
            <a:ext cx="2781016" cy="3108543"/>
          </a:xfrm>
          <a:prstGeom prst="rect">
            <a:avLst/>
          </a:prstGeom>
          <a:solidFill>
            <a:schemeClr val="accent3">
              <a:lumMod val="40000"/>
              <a:lumOff val="60000"/>
            </a:schemeClr>
          </a:solidFill>
          <a:ln>
            <a:solidFill>
              <a:schemeClr val="tx2">
                <a:lumMod val="75000"/>
              </a:schemeClr>
            </a:solidFill>
          </a:ln>
          <a:effectLst/>
          <a:scene3d>
            <a:camera prst="perspectiveContrastingRightFacing"/>
            <a:lightRig rig="threePt" dir="t"/>
          </a:scene3d>
          <a:sp3d>
            <a:bevelT w="139700" h="139700" prst="divot"/>
          </a:sp3d>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s-ES" sz="2800" b="1" i="1" dirty="0" smtClean="0">
                <a:solidFill>
                  <a:schemeClr val="tx1"/>
                </a:solidFill>
                <a:latin typeface="Arial" panose="020B0604020202020204" pitchFamily="34" charset="0"/>
                <a:cs typeface="Arial" panose="020B0604020202020204" pitchFamily="34" charset="0"/>
              </a:rPr>
              <a:t>Algunas</a:t>
            </a:r>
          </a:p>
          <a:p>
            <a:pPr algn="ctr">
              <a:defRPr/>
            </a:pPr>
            <a:r>
              <a:rPr lang="es-ES" sz="2800" b="1" i="1" dirty="0" smtClean="0">
                <a:solidFill>
                  <a:schemeClr val="tx1"/>
                </a:solidFill>
                <a:latin typeface="Arial" panose="020B0604020202020204" pitchFamily="34" charset="0"/>
                <a:cs typeface="Arial" panose="020B0604020202020204" pitchFamily="34" charset="0"/>
              </a:rPr>
              <a:t>características </a:t>
            </a:r>
            <a:r>
              <a:rPr lang="es-ES" sz="2800" b="1" i="1" dirty="0">
                <a:solidFill>
                  <a:schemeClr val="tx1"/>
                </a:solidFill>
                <a:latin typeface="Arial" panose="020B0604020202020204" pitchFamily="34" charset="0"/>
                <a:cs typeface="Arial" panose="020B0604020202020204" pitchFamily="34" charset="0"/>
              </a:rPr>
              <a:t>de la literatura </a:t>
            </a:r>
            <a:r>
              <a:rPr lang="es-ES" sz="2800" b="1" i="1" dirty="0" smtClean="0">
                <a:solidFill>
                  <a:schemeClr val="tx1"/>
                </a:solidFill>
                <a:latin typeface="Arial" panose="020B0604020202020204" pitchFamily="34" charset="0"/>
                <a:cs typeface="Arial" panose="020B0604020202020204" pitchFamily="34" charset="0"/>
              </a:rPr>
              <a:t>cubana, a partir del triunfo revolucionario</a:t>
            </a:r>
            <a:endParaRPr lang="es-ES" sz="2800" b="1" i="1" dirty="0">
              <a:solidFill>
                <a:schemeClr val="tx1"/>
              </a:solidFill>
              <a:latin typeface="Arial" panose="020B0604020202020204" pitchFamily="34" charset="0"/>
              <a:cs typeface="Arial" panose="020B0604020202020204" pitchFamily="34" charset="0"/>
            </a:endParaRPr>
          </a:p>
        </p:txBody>
      </p:sp>
      <p:cxnSp>
        <p:nvCxnSpPr>
          <p:cNvPr id="6" name="Conector recto de flecha 7"/>
          <p:cNvCxnSpPr/>
          <p:nvPr/>
        </p:nvCxnSpPr>
        <p:spPr>
          <a:xfrm flipV="1">
            <a:off x="1072509" y="1172473"/>
            <a:ext cx="1490" cy="56786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1"/>
          <p:cNvSpPr txBox="1">
            <a:spLocks noChangeArrowheads="1"/>
          </p:cNvSpPr>
          <p:nvPr/>
        </p:nvSpPr>
        <p:spPr bwMode="auto">
          <a:xfrm>
            <a:off x="261258" y="353120"/>
            <a:ext cx="11727542" cy="707886"/>
          </a:xfrm>
          <a:prstGeom prst="rect">
            <a:avLst/>
          </a:prstGeom>
          <a:solidFill>
            <a:schemeClr val="accent1">
              <a:lumMod val="20000"/>
              <a:lumOff val="80000"/>
            </a:schemeClr>
          </a:solidFill>
          <a:ln w="28575">
            <a:solidFill>
              <a:schemeClr val="tx1"/>
            </a:solidFill>
            <a:miter lim="800000"/>
            <a:headEnd/>
            <a:tailEnd/>
          </a:ln>
        </p:spPr>
        <p:txBody>
          <a:bodyPr wrap="square">
            <a:spAutoFit/>
          </a:bodyPr>
          <a:lstStyle/>
          <a:p>
            <a:pPr algn="just"/>
            <a:r>
              <a:rPr lang="es-ES" sz="2000" dirty="0" smtClean="0">
                <a:latin typeface="Arial" panose="020B0604020202020204" pitchFamily="34" charset="0"/>
                <a:cs typeface="Arial" panose="020B0604020202020204" pitchFamily="34" charset="0"/>
              </a:rPr>
              <a:t>No renuncia </a:t>
            </a:r>
            <a:r>
              <a:rPr lang="es-ES" sz="2000" dirty="0">
                <a:latin typeface="Arial" panose="020B0604020202020204" pitchFamily="34" charset="0"/>
                <a:cs typeface="Arial" panose="020B0604020202020204" pitchFamily="34" charset="0"/>
              </a:rPr>
              <a:t>a las líneas temáticas de la etapa anterior, pero va a la búsqueda de formas expresivas diversas en </a:t>
            </a:r>
            <a:r>
              <a:rPr lang="es-ES" sz="2000" dirty="0" smtClean="0">
                <a:latin typeface="Arial" panose="020B0604020202020204" pitchFamily="34" charset="0"/>
                <a:cs typeface="Arial" panose="020B0604020202020204" pitchFamily="34" charset="0"/>
              </a:rPr>
              <a:t>la que </a:t>
            </a:r>
            <a:r>
              <a:rPr lang="es-ES" sz="2000" dirty="0">
                <a:latin typeface="Arial" panose="020B0604020202020204" pitchFamily="34" charset="0"/>
                <a:cs typeface="Arial" panose="020B0604020202020204" pitchFamily="34" charset="0"/>
              </a:rPr>
              <a:t>se </a:t>
            </a:r>
            <a:r>
              <a:rPr lang="es-ES" sz="2000" dirty="0" smtClean="0">
                <a:latin typeface="Arial" panose="020B0604020202020204" pitchFamily="34" charset="0"/>
                <a:cs typeface="Arial" panose="020B0604020202020204" pitchFamily="34" charset="0"/>
              </a:rPr>
              <a:t>refleja la </a:t>
            </a:r>
            <a:r>
              <a:rPr lang="es-ES" sz="2000" dirty="0">
                <a:latin typeface="Arial" panose="020B0604020202020204" pitchFamily="34" charset="0"/>
                <a:cs typeface="Arial" panose="020B0604020202020204" pitchFamily="34" charset="0"/>
              </a:rPr>
              <a:t>nueva realidad </a:t>
            </a:r>
            <a:r>
              <a:rPr lang="es-ES" sz="2000" dirty="0" smtClean="0">
                <a:latin typeface="Arial" panose="020B0604020202020204" pitchFamily="34" charset="0"/>
                <a:cs typeface="Arial" panose="020B0604020202020204" pitchFamily="34" charset="0"/>
              </a:rPr>
              <a:t>socio-histórica</a:t>
            </a:r>
            <a:endParaRPr lang="es-ES" sz="2000" dirty="0">
              <a:latin typeface="Arial" panose="020B0604020202020204" pitchFamily="34" charset="0"/>
              <a:cs typeface="Arial" panose="020B0604020202020204" pitchFamily="34" charset="0"/>
            </a:endParaRPr>
          </a:p>
        </p:txBody>
      </p:sp>
      <p:sp>
        <p:nvSpPr>
          <p:cNvPr id="9" name="CuadroTexto 1"/>
          <p:cNvSpPr txBox="1">
            <a:spLocks noChangeArrowheads="1"/>
          </p:cNvSpPr>
          <p:nvPr/>
        </p:nvSpPr>
        <p:spPr bwMode="auto">
          <a:xfrm>
            <a:off x="2993566" y="1249455"/>
            <a:ext cx="8995233" cy="1323439"/>
          </a:xfrm>
          <a:prstGeom prst="rect">
            <a:avLst/>
          </a:prstGeom>
          <a:solidFill>
            <a:schemeClr val="accent1">
              <a:lumMod val="20000"/>
              <a:lumOff val="80000"/>
            </a:schemeClr>
          </a:solidFill>
          <a:ln w="28575">
            <a:solidFill>
              <a:schemeClr val="tx1"/>
            </a:solidFill>
            <a:miter lim="800000"/>
            <a:headEnd/>
            <a:tailEnd/>
          </a:ln>
        </p:spPr>
        <p:txBody>
          <a:bodyPr wrap="square">
            <a:spAutoFit/>
          </a:bodyPr>
          <a:lstStyle/>
          <a:p>
            <a:pPr algn="just"/>
            <a:r>
              <a:rPr lang="es-ES" sz="2000" dirty="0">
                <a:latin typeface="Arial" panose="020B0604020202020204" pitchFamily="34" charset="0"/>
                <a:cs typeface="Arial" panose="020B0604020202020204" pitchFamily="34" charset="0"/>
              </a:rPr>
              <a:t>En </a:t>
            </a:r>
            <a:r>
              <a:rPr lang="es-ES" sz="2000" i="1" dirty="0">
                <a:latin typeface="Arial" panose="020B0604020202020204" pitchFamily="34" charset="0"/>
                <a:cs typeface="Arial" panose="020B0604020202020204" pitchFamily="34" charset="0"/>
              </a:rPr>
              <a:t>Palabras a los intelectuales  </a:t>
            </a:r>
            <a:r>
              <a:rPr lang="es-ES" sz="2000" dirty="0">
                <a:latin typeface="Arial" panose="020B0604020202020204" pitchFamily="34" charset="0"/>
                <a:cs typeface="Arial" panose="020B0604020202020204" pitchFamily="34" charset="0"/>
              </a:rPr>
              <a:t>(1961), Fidel Castro </a:t>
            </a:r>
            <a:r>
              <a:rPr lang="es-ES" sz="2000" dirty="0" smtClean="0">
                <a:latin typeface="Arial" panose="020B0604020202020204" pitchFamily="34" charset="0"/>
                <a:cs typeface="Arial" panose="020B0604020202020204" pitchFamily="34" charset="0"/>
              </a:rPr>
              <a:t>enfatizó en la importancia de crear </a:t>
            </a:r>
            <a:r>
              <a:rPr lang="es-ES" sz="2000" dirty="0">
                <a:latin typeface="Arial" panose="020B0604020202020204" pitchFamily="34" charset="0"/>
                <a:cs typeface="Arial" panose="020B0604020202020204" pitchFamily="34" charset="0"/>
              </a:rPr>
              <a:t>condiciones para </a:t>
            </a:r>
            <a:r>
              <a:rPr lang="es-ES" sz="2000" dirty="0" smtClean="0">
                <a:latin typeface="Arial" panose="020B0604020202020204" pitchFamily="34" charset="0"/>
                <a:cs typeface="Arial" panose="020B0604020202020204" pitchFamily="34" charset="0"/>
              </a:rPr>
              <a:t>desarrollar </a:t>
            </a:r>
            <a:r>
              <a:rPr lang="es-ES" sz="2000" dirty="0">
                <a:latin typeface="Arial" panose="020B0604020202020204" pitchFamily="34" charset="0"/>
                <a:cs typeface="Arial" panose="020B0604020202020204" pitchFamily="34" charset="0"/>
              </a:rPr>
              <a:t>las tendencias artísticas, literarias, científicas o de cualquier </a:t>
            </a:r>
            <a:r>
              <a:rPr lang="es-ES" sz="2000" dirty="0" smtClean="0">
                <a:latin typeface="Arial" panose="020B0604020202020204" pitchFamily="34" charset="0"/>
                <a:cs typeface="Arial" panose="020B0604020202020204" pitchFamily="34" charset="0"/>
              </a:rPr>
              <a:t>orden y </a:t>
            </a:r>
            <a:r>
              <a:rPr lang="es-ES" sz="2000" dirty="0">
                <a:latin typeface="Arial" panose="020B0604020202020204" pitchFamily="34" charset="0"/>
                <a:cs typeface="Arial" panose="020B0604020202020204" pitchFamily="34" charset="0"/>
              </a:rPr>
              <a:t>también </a:t>
            </a:r>
            <a:r>
              <a:rPr lang="es-ES" sz="2000" dirty="0" smtClean="0">
                <a:latin typeface="Arial" panose="020B0604020202020204" pitchFamily="34" charset="0"/>
                <a:cs typeface="Arial" panose="020B0604020202020204" pitchFamily="34" charset="0"/>
              </a:rPr>
              <a:t>la </a:t>
            </a:r>
            <a:r>
              <a:rPr lang="es-ES" sz="2000" dirty="0">
                <a:latin typeface="Arial" panose="020B0604020202020204" pitchFamily="34" charset="0"/>
                <a:cs typeface="Arial" panose="020B0604020202020204" pitchFamily="34" charset="0"/>
              </a:rPr>
              <a:t>necesidad de que los artistas debían hacer llegar su arte al </a:t>
            </a:r>
            <a:r>
              <a:rPr lang="es-ES" sz="2000" dirty="0" smtClean="0">
                <a:latin typeface="Arial" panose="020B0604020202020204" pitchFamily="34" charset="0"/>
                <a:cs typeface="Arial" panose="020B0604020202020204" pitchFamily="34" charset="0"/>
              </a:rPr>
              <a:t>pueblo </a:t>
            </a:r>
            <a:endParaRPr lang="es-ES" sz="2000" dirty="0">
              <a:latin typeface="Arial" panose="020B0604020202020204" pitchFamily="34" charset="0"/>
              <a:cs typeface="Arial" panose="020B0604020202020204" pitchFamily="34" charset="0"/>
            </a:endParaRPr>
          </a:p>
        </p:txBody>
      </p:sp>
      <p:sp>
        <p:nvSpPr>
          <p:cNvPr id="10" name="CuadroTexto 1"/>
          <p:cNvSpPr txBox="1">
            <a:spLocks noChangeArrowheads="1"/>
          </p:cNvSpPr>
          <p:nvPr/>
        </p:nvSpPr>
        <p:spPr bwMode="auto">
          <a:xfrm>
            <a:off x="2002208" y="4584358"/>
            <a:ext cx="9986591" cy="1631216"/>
          </a:xfrm>
          <a:prstGeom prst="rect">
            <a:avLst/>
          </a:prstGeom>
          <a:solidFill>
            <a:schemeClr val="accent1">
              <a:lumMod val="20000"/>
              <a:lumOff val="80000"/>
            </a:schemeClr>
          </a:solidFill>
          <a:ln w="28575">
            <a:solidFill>
              <a:schemeClr val="tx1"/>
            </a:solidFill>
            <a:miter lim="800000"/>
            <a:headEnd/>
            <a:tailEnd/>
          </a:ln>
        </p:spPr>
        <p:txBody>
          <a:bodyPr wrap="square">
            <a:spAutoFit/>
          </a:bodyPr>
          <a:lstStyle/>
          <a:p>
            <a:pPr algn="just"/>
            <a:r>
              <a:rPr lang="es-ES" sz="2000" dirty="0">
                <a:latin typeface="Arial" panose="020B0604020202020204" pitchFamily="34" charset="0"/>
                <a:cs typeface="Arial" panose="020B0604020202020204" pitchFamily="34" charset="0"/>
              </a:rPr>
              <a:t>P</a:t>
            </a:r>
            <a:r>
              <a:rPr lang="es-ES" sz="2000" dirty="0" smtClean="0">
                <a:latin typeface="Arial" panose="020B0604020202020204" pitchFamily="34" charset="0"/>
                <a:cs typeface="Arial" panose="020B0604020202020204" pitchFamily="34" charset="0"/>
              </a:rPr>
              <a:t>resencia </a:t>
            </a:r>
            <a:r>
              <a:rPr lang="es-ES" sz="2000" dirty="0">
                <a:latin typeface="Arial" panose="020B0604020202020204" pitchFamily="34" charset="0"/>
                <a:cs typeface="Arial" panose="020B0604020202020204" pitchFamily="34" charset="0"/>
              </a:rPr>
              <a:t>de los rasgos perdurables de la identidad nacional en la indagación de sus raíces, mediante métodos y técnicas de creación </a:t>
            </a:r>
            <a:r>
              <a:rPr lang="es-ES" sz="2000" dirty="0" smtClean="0">
                <a:latin typeface="Arial" panose="020B0604020202020204" pitchFamily="34" charset="0"/>
                <a:cs typeface="Arial" panose="020B0604020202020204" pitchFamily="34" charset="0"/>
              </a:rPr>
              <a:t>literaria, unión y diversidad  </a:t>
            </a:r>
            <a:r>
              <a:rPr lang="es-ES" sz="2000" dirty="0">
                <a:latin typeface="Arial" panose="020B0604020202020204" pitchFamily="34" charset="0"/>
                <a:cs typeface="Arial" panose="020B0604020202020204" pitchFamily="34" charset="0"/>
              </a:rPr>
              <a:t>de </a:t>
            </a:r>
            <a:r>
              <a:rPr lang="es-ES" sz="2000" dirty="0" smtClean="0">
                <a:latin typeface="Arial" panose="020B0604020202020204" pitchFamily="34" charset="0"/>
                <a:cs typeface="Arial" panose="020B0604020202020204" pitchFamily="34" charset="0"/>
              </a:rPr>
              <a:t>géneros y capacidad </a:t>
            </a:r>
            <a:r>
              <a:rPr lang="es-ES" sz="2000" dirty="0">
                <a:latin typeface="Arial" panose="020B0604020202020204" pitchFamily="34" charset="0"/>
                <a:cs typeface="Arial" panose="020B0604020202020204" pitchFamily="34" charset="0"/>
              </a:rPr>
              <a:t>de mostrar el dialéctico proceso de ruptura y continuidad en la narrativa, la lírica, la ensayística y el </a:t>
            </a:r>
            <a:r>
              <a:rPr lang="es-ES" sz="2000" dirty="0" smtClean="0">
                <a:latin typeface="Arial" panose="020B0604020202020204" pitchFamily="34" charset="0"/>
                <a:cs typeface="Arial" panose="020B0604020202020204" pitchFamily="34" charset="0"/>
              </a:rPr>
              <a:t>teatro. Desarrollo de la oratoria, la crítica literaria, el testimonio</a:t>
            </a:r>
            <a:r>
              <a:rPr lang="es-ES" sz="2000" dirty="0">
                <a:latin typeface="Arial" panose="020B0604020202020204" pitchFamily="34" charset="0"/>
                <a:cs typeface="Arial" panose="020B0604020202020204" pitchFamily="34" charset="0"/>
              </a:rPr>
              <a:t>, la literatura policiaca y de ciencia ficción, la literatura infantil y </a:t>
            </a:r>
            <a:r>
              <a:rPr lang="es-ES" sz="2000" dirty="0" smtClean="0">
                <a:latin typeface="Arial" panose="020B0604020202020204" pitchFamily="34" charset="0"/>
                <a:cs typeface="Arial" panose="020B0604020202020204" pitchFamily="34" charset="0"/>
              </a:rPr>
              <a:t>juvenil</a:t>
            </a:r>
            <a:endParaRPr lang="es-ES" sz="2000" dirty="0"/>
          </a:p>
        </p:txBody>
      </p:sp>
      <p:cxnSp>
        <p:nvCxnSpPr>
          <p:cNvPr id="12" name="Conector recto de flecha 7"/>
          <p:cNvCxnSpPr/>
          <p:nvPr/>
        </p:nvCxnSpPr>
        <p:spPr>
          <a:xfrm flipV="1">
            <a:off x="2370900" y="1911174"/>
            <a:ext cx="544285" cy="5111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7"/>
          <p:cNvCxnSpPr/>
          <p:nvPr/>
        </p:nvCxnSpPr>
        <p:spPr>
          <a:xfrm>
            <a:off x="2442751" y="3273321"/>
            <a:ext cx="701048"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1"/>
          <p:cNvSpPr txBox="1">
            <a:spLocks noChangeArrowheads="1"/>
          </p:cNvSpPr>
          <p:nvPr/>
        </p:nvSpPr>
        <p:spPr bwMode="auto">
          <a:xfrm>
            <a:off x="3143799" y="2761688"/>
            <a:ext cx="8845000" cy="1323439"/>
          </a:xfrm>
          <a:prstGeom prst="rect">
            <a:avLst/>
          </a:prstGeom>
          <a:solidFill>
            <a:schemeClr val="accent1">
              <a:lumMod val="20000"/>
              <a:lumOff val="80000"/>
            </a:schemeClr>
          </a:solidFill>
          <a:ln w="28575">
            <a:solidFill>
              <a:schemeClr val="tx1"/>
            </a:solidFill>
            <a:miter lim="800000"/>
            <a:headEnd/>
            <a:tailEnd/>
          </a:ln>
        </p:spPr>
        <p:txBody>
          <a:bodyPr wrap="square">
            <a:spAutoFit/>
          </a:bodyPr>
          <a:lstStyle/>
          <a:p>
            <a:pPr algn="just"/>
            <a:r>
              <a:rPr lang="es-ES" sz="2000" dirty="0">
                <a:latin typeface="Arial" panose="020B0604020202020204" pitchFamily="34" charset="0"/>
                <a:cs typeface="Arial" panose="020B0604020202020204" pitchFamily="34" charset="0"/>
              </a:rPr>
              <a:t>Dos hechos marcaron también </a:t>
            </a:r>
            <a:r>
              <a:rPr lang="es-ES" sz="2000" dirty="0" smtClean="0">
                <a:latin typeface="Arial" panose="020B0604020202020204" pitchFamily="34" charset="0"/>
                <a:cs typeface="Arial" panose="020B0604020202020204" pitchFamily="34" charset="0"/>
              </a:rPr>
              <a:t>el </a:t>
            </a:r>
            <a:r>
              <a:rPr lang="es-ES" sz="2000" dirty="0">
                <a:latin typeface="Arial" panose="020B0604020202020204" pitchFamily="34" charset="0"/>
                <a:cs typeface="Arial" panose="020B0604020202020204" pitchFamily="34" charset="0"/>
              </a:rPr>
              <a:t>año 1961, en agosto se celebró el Primer Congreso Nacional de Escritores y Artistas de Cuba, del que se derivó la creación de la UNEAC y en diciembre culminó exitosamente la Campaña de </a:t>
            </a:r>
            <a:r>
              <a:rPr lang="es-ES" sz="2000" dirty="0" smtClean="0">
                <a:latin typeface="Arial" panose="020B0604020202020204" pitchFamily="34" charset="0"/>
                <a:cs typeface="Arial" panose="020B0604020202020204" pitchFamily="34" charset="0"/>
              </a:rPr>
              <a:t>Alfabetización</a:t>
            </a:r>
            <a:endParaRPr lang="es-ES" sz="2000" dirty="0">
              <a:latin typeface="Arial" panose="020B0604020202020204" pitchFamily="34" charset="0"/>
              <a:cs typeface="Arial" panose="020B0604020202020204" pitchFamily="34" charset="0"/>
            </a:endParaRPr>
          </a:p>
        </p:txBody>
      </p:sp>
      <p:cxnSp>
        <p:nvCxnSpPr>
          <p:cNvPr id="28" name="Conector recto de flecha 7"/>
          <p:cNvCxnSpPr/>
          <p:nvPr/>
        </p:nvCxnSpPr>
        <p:spPr>
          <a:xfrm>
            <a:off x="1374438" y="4827592"/>
            <a:ext cx="519665" cy="37757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570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77672" y="464024"/>
            <a:ext cx="11518710" cy="6207710"/>
          </a:xfrm>
          <a:ln>
            <a:noFill/>
          </a:ln>
        </p:spPr>
        <p:txBody>
          <a:bodyPr/>
          <a:lstStyle/>
          <a:p>
            <a:pPr algn="ctr" eaLnBrk="1" hangingPunct="1">
              <a:buFont typeface="Arial" panose="020B0604020202020204" pitchFamily="34" charset="0"/>
              <a:buNone/>
            </a:pPr>
            <a:r>
              <a:rPr lang="es-ES" dirty="0" smtClean="0"/>
              <a:t>    </a:t>
            </a: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2438"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1219" b="1"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s-ES" sz="1219" b="1" dirty="0">
              <a:latin typeface="Arial" panose="020B0604020202020204" pitchFamily="34" charset="0"/>
              <a:cs typeface="Arial" panose="020B0604020202020204" pitchFamily="34" charset="0"/>
            </a:endParaRPr>
          </a:p>
        </p:txBody>
      </p:sp>
      <p:sp>
        <p:nvSpPr>
          <p:cNvPr id="4" name="3 Rectángulo"/>
          <p:cNvSpPr/>
          <p:nvPr/>
        </p:nvSpPr>
        <p:spPr>
          <a:xfrm>
            <a:off x="477672" y="270934"/>
            <a:ext cx="10959151" cy="6400800"/>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94037" tIns="47018" rIns="94037" bIns="47018" anchor="ctr"/>
          <a:lstStyle/>
          <a:p>
            <a:pPr algn="ctr">
              <a:defRPr/>
            </a:pPr>
            <a:endParaRPr lang="es-ES" sz="1371"/>
          </a:p>
        </p:txBody>
      </p:sp>
      <p:sp>
        <p:nvSpPr>
          <p:cNvPr id="9" name="8 Rectángulo"/>
          <p:cNvSpPr/>
          <p:nvPr/>
        </p:nvSpPr>
        <p:spPr>
          <a:xfrm>
            <a:off x="113050" y="160588"/>
            <a:ext cx="5468884" cy="2172333"/>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94037" tIns="47018" rIns="94037" bIns="47018" anchor="ctr"/>
          <a:lstStyle/>
          <a:p>
            <a:pPr algn="just">
              <a:defRPr/>
            </a:pPr>
            <a:r>
              <a:rPr lang="es-ES" sz="2200" dirty="0">
                <a:solidFill>
                  <a:schemeClr val="tx1"/>
                </a:solidFill>
                <a:latin typeface="Arial" panose="020B0604020202020204" pitchFamily="34" charset="0"/>
                <a:cs typeface="Arial" panose="020B0604020202020204" pitchFamily="34" charset="0"/>
              </a:rPr>
              <a:t>A fines </a:t>
            </a:r>
            <a:r>
              <a:rPr lang="es-ES" sz="2200" dirty="0" smtClean="0">
                <a:solidFill>
                  <a:schemeClr val="tx1"/>
                </a:solidFill>
                <a:latin typeface="Arial" panose="020B0604020202020204" pitchFamily="34" charset="0"/>
                <a:cs typeface="Arial" panose="020B0604020202020204" pitchFamily="34" charset="0"/>
              </a:rPr>
              <a:t>de </a:t>
            </a:r>
            <a:r>
              <a:rPr lang="es-ES" sz="2200" dirty="0">
                <a:solidFill>
                  <a:schemeClr val="tx1"/>
                </a:solidFill>
                <a:latin typeface="Arial" panose="020B0604020202020204" pitchFamily="34" charset="0"/>
                <a:cs typeface="Arial" panose="020B0604020202020204" pitchFamily="34" charset="0"/>
              </a:rPr>
              <a:t>los </a:t>
            </a:r>
            <a:r>
              <a:rPr lang="es-ES" sz="2200" dirty="0" smtClean="0">
                <a:solidFill>
                  <a:schemeClr val="tx1"/>
                </a:solidFill>
                <a:latin typeface="Arial" panose="020B0604020202020204" pitchFamily="34" charset="0"/>
                <a:cs typeface="Arial" panose="020B0604020202020204" pitchFamily="34" charset="0"/>
              </a:rPr>
              <a:t>´60 empieza </a:t>
            </a:r>
            <a:r>
              <a:rPr lang="es-ES" sz="2200" dirty="0">
                <a:solidFill>
                  <a:schemeClr val="tx1"/>
                </a:solidFill>
                <a:latin typeface="Arial" panose="020B0604020202020204" pitchFamily="34" charset="0"/>
                <a:cs typeface="Arial" panose="020B0604020202020204" pitchFamily="34" charset="0"/>
              </a:rPr>
              <a:t>a publicarse una </a:t>
            </a:r>
            <a:r>
              <a:rPr lang="es-ES" sz="2200" dirty="0" err="1">
                <a:solidFill>
                  <a:schemeClr val="tx1"/>
                </a:solidFill>
                <a:latin typeface="Arial" panose="020B0604020202020204" pitchFamily="34" charset="0"/>
                <a:cs typeface="Arial" panose="020B0604020202020204" pitchFamily="34" charset="0"/>
              </a:rPr>
              <a:t>cuentística</a:t>
            </a:r>
            <a:r>
              <a:rPr lang="es-ES" sz="2200" dirty="0">
                <a:solidFill>
                  <a:schemeClr val="tx1"/>
                </a:solidFill>
                <a:latin typeface="Arial" panose="020B0604020202020204" pitchFamily="34" charset="0"/>
                <a:cs typeface="Arial" panose="020B0604020202020204" pitchFamily="34" charset="0"/>
              </a:rPr>
              <a:t> propia de los asuntos y conflictos </a:t>
            </a:r>
            <a:r>
              <a:rPr lang="es-ES" sz="2200" dirty="0" smtClean="0">
                <a:solidFill>
                  <a:schemeClr val="tx1"/>
                </a:solidFill>
                <a:latin typeface="Arial" panose="020B0604020202020204" pitchFamily="34" charset="0"/>
                <a:cs typeface="Arial" panose="020B0604020202020204" pitchFamily="34" charset="0"/>
              </a:rPr>
              <a:t>de la Revolución: Playa </a:t>
            </a:r>
            <a:r>
              <a:rPr lang="es-ES" sz="2200" dirty="0">
                <a:solidFill>
                  <a:schemeClr val="tx1"/>
                </a:solidFill>
                <a:latin typeface="Arial" panose="020B0604020202020204" pitchFamily="34" charset="0"/>
                <a:cs typeface="Arial" panose="020B0604020202020204" pitchFamily="34" charset="0"/>
              </a:rPr>
              <a:t>Girón, la lucha contra bandidos, la Campaña de Alfabetización, la vida cotidiana </a:t>
            </a:r>
            <a:r>
              <a:rPr lang="es-ES" sz="2200" dirty="0" smtClean="0">
                <a:solidFill>
                  <a:schemeClr val="tx1"/>
                </a:solidFill>
                <a:latin typeface="Arial" panose="020B0604020202020204" pitchFamily="34" charset="0"/>
                <a:cs typeface="Arial" panose="020B0604020202020204" pitchFamily="34" charset="0"/>
              </a:rPr>
              <a:t>del pueblo.</a:t>
            </a:r>
            <a:endParaRPr lang="es-ES" sz="2200" dirty="0">
              <a:solidFill>
                <a:schemeClr val="tx1"/>
              </a:solidFill>
              <a:latin typeface="Arial" panose="020B0604020202020204" pitchFamily="34" charset="0"/>
              <a:cs typeface="Arial" panose="020B0604020202020204" pitchFamily="34" charset="0"/>
            </a:endParaRPr>
          </a:p>
        </p:txBody>
      </p:sp>
      <p:sp>
        <p:nvSpPr>
          <p:cNvPr id="10" name="9 Rectángulo"/>
          <p:cNvSpPr/>
          <p:nvPr/>
        </p:nvSpPr>
        <p:spPr>
          <a:xfrm>
            <a:off x="6741994" y="55319"/>
            <a:ext cx="5059451" cy="2147882"/>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94037" tIns="47018" rIns="94037" bIns="47018" anchor="ctr"/>
          <a:lstStyle/>
          <a:p>
            <a:pPr algn="just">
              <a:defRPr/>
            </a:pPr>
            <a:r>
              <a:rPr lang="es-ES" sz="2200" dirty="0" smtClean="0">
                <a:solidFill>
                  <a:schemeClr val="tx1"/>
                </a:solidFill>
                <a:latin typeface="Arial" panose="020B0604020202020204" pitchFamily="34" charset="0"/>
                <a:cs typeface="Arial" panose="020B0604020202020204" pitchFamily="34" charset="0"/>
              </a:rPr>
              <a:t>En los ´70 la </a:t>
            </a:r>
            <a:r>
              <a:rPr lang="es-ES" sz="2200" dirty="0">
                <a:solidFill>
                  <a:schemeClr val="tx1"/>
                </a:solidFill>
                <a:latin typeface="Arial" panose="020B0604020202020204" pitchFamily="34" charset="0"/>
                <a:cs typeface="Arial" panose="020B0604020202020204" pitchFamily="34" charset="0"/>
              </a:rPr>
              <a:t>variedad de estilos, </a:t>
            </a:r>
            <a:r>
              <a:rPr lang="es-ES" sz="2200" dirty="0" smtClean="0">
                <a:solidFill>
                  <a:schemeClr val="tx1"/>
                </a:solidFill>
                <a:latin typeface="Arial" panose="020B0604020202020204" pitchFamily="34" charset="0"/>
                <a:cs typeface="Arial" panose="020B0604020202020204" pitchFamily="34" charset="0"/>
              </a:rPr>
              <a:t>temas, </a:t>
            </a:r>
            <a:r>
              <a:rPr lang="es-ES" sz="2200" dirty="0">
                <a:solidFill>
                  <a:schemeClr val="tx1"/>
                </a:solidFill>
                <a:latin typeface="Arial" panose="020B0604020202020204" pitchFamily="34" charset="0"/>
                <a:cs typeface="Arial" panose="020B0604020202020204" pitchFamily="34" charset="0"/>
              </a:rPr>
              <a:t>puntos de vista y preocupaciones están en la dinámica de la escritura que también recrea viejos </a:t>
            </a:r>
            <a:r>
              <a:rPr lang="es-ES" sz="2200" dirty="0" smtClean="0">
                <a:solidFill>
                  <a:schemeClr val="tx1"/>
                </a:solidFill>
                <a:latin typeface="Arial" panose="020B0604020202020204" pitchFamily="34" charset="0"/>
                <a:cs typeface="Arial" panose="020B0604020202020204" pitchFamily="34" charset="0"/>
              </a:rPr>
              <a:t>asuntos </a:t>
            </a:r>
            <a:r>
              <a:rPr lang="es-ES" sz="2200" dirty="0">
                <a:solidFill>
                  <a:schemeClr val="tx1"/>
                </a:solidFill>
                <a:latin typeface="Arial" panose="020B0604020202020204" pitchFamily="34" charset="0"/>
                <a:cs typeface="Arial" panose="020B0604020202020204" pitchFamily="34" charset="0"/>
              </a:rPr>
              <a:t>con ejercicios técnicos </a:t>
            </a:r>
            <a:r>
              <a:rPr lang="es-ES" sz="2200" dirty="0" smtClean="0">
                <a:solidFill>
                  <a:schemeClr val="tx1"/>
                </a:solidFill>
                <a:latin typeface="Arial" panose="020B0604020202020204" pitchFamily="34" charset="0"/>
                <a:cs typeface="Arial" panose="020B0604020202020204" pitchFamily="34" charset="0"/>
              </a:rPr>
              <a:t>discretos.</a:t>
            </a:r>
            <a:r>
              <a:rPr lang="es-ES" sz="2200" dirty="0" smtClean="0">
                <a:latin typeface="Arial" panose="020B0604020202020204" pitchFamily="34" charset="0"/>
                <a:cs typeface="Arial" panose="020B0604020202020204" pitchFamily="34" charset="0"/>
              </a:rPr>
              <a:t>,</a:t>
            </a:r>
            <a:endParaRPr lang="es-ES" sz="2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10 Rectángulo"/>
          <p:cNvSpPr/>
          <p:nvPr/>
        </p:nvSpPr>
        <p:spPr>
          <a:xfrm>
            <a:off x="321044" y="3664423"/>
            <a:ext cx="6701052" cy="3007311"/>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94037" tIns="47018" rIns="94037" bIns="47018" anchor="ctr"/>
          <a:lstStyle/>
          <a:p>
            <a:pPr algn="just">
              <a:defRPr/>
            </a:pPr>
            <a:endParaRPr lang="es-ES" sz="2200" dirty="0" smtClean="0">
              <a:solidFill>
                <a:schemeClr val="tx1"/>
              </a:solidFill>
              <a:latin typeface="Arial" panose="020B0604020202020204" pitchFamily="34" charset="0"/>
              <a:cs typeface="Arial" panose="020B0604020202020204" pitchFamily="34" charset="0"/>
            </a:endParaRPr>
          </a:p>
          <a:p>
            <a:pPr algn="just">
              <a:defRPr/>
            </a:pPr>
            <a:r>
              <a:rPr lang="es-ES" sz="2200" dirty="0" smtClean="0">
                <a:solidFill>
                  <a:schemeClr val="tx1"/>
                </a:solidFill>
                <a:latin typeface="Arial" panose="020B0604020202020204" pitchFamily="34" charset="0"/>
                <a:cs typeface="Arial" panose="020B0604020202020204" pitchFamily="34" charset="0"/>
              </a:rPr>
              <a:t>Se destacan autores que </a:t>
            </a:r>
            <a:r>
              <a:rPr lang="es-ES" sz="2200" dirty="0">
                <a:solidFill>
                  <a:schemeClr val="tx1"/>
                </a:solidFill>
                <a:latin typeface="Arial" panose="020B0604020202020204" pitchFamily="34" charset="0"/>
                <a:cs typeface="Arial" panose="020B0604020202020204" pitchFamily="34" charset="0"/>
              </a:rPr>
              <a:t>transitaron </a:t>
            </a:r>
            <a:r>
              <a:rPr lang="es-ES" sz="2200" dirty="0" smtClean="0">
                <a:solidFill>
                  <a:schemeClr val="tx1"/>
                </a:solidFill>
                <a:latin typeface="Arial" panose="020B0604020202020204" pitchFamily="34" charset="0"/>
                <a:cs typeface="Arial" panose="020B0604020202020204" pitchFamily="34" charset="0"/>
              </a:rPr>
              <a:t>la etapa </a:t>
            </a:r>
            <a:r>
              <a:rPr lang="es-ES" sz="2200" dirty="0">
                <a:solidFill>
                  <a:schemeClr val="tx1"/>
                </a:solidFill>
                <a:latin typeface="Arial" panose="020B0604020202020204" pitchFamily="34" charset="0"/>
                <a:cs typeface="Arial" panose="020B0604020202020204" pitchFamily="34" charset="0"/>
              </a:rPr>
              <a:t>prerrevolucionaria con una </a:t>
            </a:r>
            <a:r>
              <a:rPr lang="es-ES" sz="2200" dirty="0" err="1">
                <a:solidFill>
                  <a:schemeClr val="tx1"/>
                </a:solidFill>
                <a:latin typeface="Arial" panose="020B0604020202020204" pitchFamily="34" charset="0"/>
                <a:cs typeface="Arial" panose="020B0604020202020204" pitchFamily="34" charset="0"/>
              </a:rPr>
              <a:t>cuentística</a:t>
            </a:r>
            <a:r>
              <a:rPr lang="es-ES" sz="2200" dirty="0">
                <a:solidFill>
                  <a:schemeClr val="tx1"/>
                </a:solidFill>
                <a:latin typeface="Arial" panose="020B0604020202020204" pitchFamily="34" charset="0"/>
                <a:cs typeface="Arial" panose="020B0604020202020204" pitchFamily="34" charset="0"/>
              </a:rPr>
              <a:t> ya madura, insertados a las nuevas formas de recrear la realidad nacional, fueron a su vez modelos para otros </a:t>
            </a:r>
            <a:r>
              <a:rPr lang="es-ES" sz="2200" dirty="0" smtClean="0">
                <a:solidFill>
                  <a:schemeClr val="tx1"/>
                </a:solidFill>
                <a:latin typeface="Arial" panose="020B0604020202020204" pitchFamily="34" charset="0"/>
                <a:cs typeface="Arial" panose="020B0604020202020204" pitchFamily="34" charset="0"/>
              </a:rPr>
              <a:t>escritores:  </a:t>
            </a:r>
            <a:r>
              <a:rPr lang="es-ES" sz="2200" dirty="0">
                <a:solidFill>
                  <a:schemeClr val="tx1"/>
                </a:solidFill>
                <a:latin typeface="Arial" panose="020B0604020202020204" pitchFamily="34" charset="0"/>
                <a:cs typeface="Arial" panose="020B0604020202020204" pitchFamily="34" charset="0"/>
              </a:rPr>
              <a:t>Félix Pita Rodríguez, </a:t>
            </a:r>
            <a:r>
              <a:rPr lang="es-ES" sz="2200" dirty="0" smtClean="0">
                <a:solidFill>
                  <a:schemeClr val="tx1"/>
                </a:solidFill>
                <a:latin typeface="Arial" panose="020B0604020202020204" pitchFamily="34" charset="0"/>
                <a:cs typeface="Arial" panose="020B0604020202020204" pitchFamily="34" charset="0"/>
              </a:rPr>
              <a:t>Virgilio </a:t>
            </a:r>
            <a:r>
              <a:rPr lang="es-ES" sz="2200" dirty="0">
                <a:solidFill>
                  <a:schemeClr val="tx1"/>
                </a:solidFill>
                <a:latin typeface="Arial" panose="020B0604020202020204" pitchFamily="34" charset="0"/>
                <a:cs typeface="Arial" panose="020B0604020202020204" pitchFamily="34" charset="0"/>
              </a:rPr>
              <a:t>Piñera, Dora </a:t>
            </a:r>
            <a:r>
              <a:rPr lang="es-ES" sz="2200" dirty="0" smtClean="0">
                <a:solidFill>
                  <a:schemeClr val="tx1"/>
                </a:solidFill>
                <a:latin typeface="Arial" panose="020B0604020202020204" pitchFamily="34" charset="0"/>
                <a:cs typeface="Arial" panose="020B0604020202020204" pitchFamily="34" charset="0"/>
              </a:rPr>
              <a:t>Alonso</a:t>
            </a:r>
            <a:r>
              <a:rPr lang="es-ES" sz="2200" dirty="0">
                <a:solidFill>
                  <a:schemeClr val="tx1"/>
                </a:solidFill>
                <a:latin typeface="Arial" panose="020B0604020202020204" pitchFamily="34" charset="0"/>
                <a:cs typeface="Arial" panose="020B0604020202020204" pitchFamily="34" charset="0"/>
              </a:rPr>
              <a:t> </a:t>
            </a:r>
            <a:r>
              <a:rPr lang="es-ES" sz="2200" dirty="0" smtClean="0">
                <a:solidFill>
                  <a:schemeClr val="tx1"/>
                </a:solidFill>
                <a:latin typeface="Arial" panose="020B0604020202020204" pitchFamily="34" charset="0"/>
                <a:cs typeface="Arial" panose="020B0604020202020204" pitchFamily="34" charset="0"/>
              </a:rPr>
              <a:t>y  </a:t>
            </a:r>
            <a:r>
              <a:rPr lang="es-ES" sz="2200" dirty="0" err="1" smtClean="0">
                <a:solidFill>
                  <a:schemeClr val="tx1"/>
                </a:solidFill>
                <a:latin typeface="Arial" panose="020B0604020202020204" pitchFamily="34" charset="0"/>
                <a:cs typeface="Arial" panose="020B0604020202020204" pitchFamily="34" charset="0"/>
              </a:rPr>
              <a:t>Onelio</a:t>
            </a:r>
            <a:r>
              <a:rPr lang="es-ES" sz="2200" dirty="0" smtClean="0">
                <a:solidFill>
                  <a:schemeClr val="tx1"/>
                </a:solidFill>
                <a:latin typeface="Arial" panose="020B0604020202020204" pitchFamily="34" charset="0"/>
                <a:cs typeface="Arial" panose="020B0604020202020204" pitchFamily="34" charset="0"/>
              </a:rPr>
              <a:t> </a:t>
            </a:r>
            <a:r>
              <a:rPr lang="es-ES" sz="2200" dirty="0">
                <a:solidFill>
                  <a:schemeClr val="tx1"/>
                </a:solidFill>
                <a:latin typeface="Arial" panose="020B0604020202020204" pitchFamily="34" charset="0"/>
                <a:cs typeface="Arial" panose="020B0604020202020204" pitchFamily="34" charset="0"/>
              </a:rPr>
              <a:t>Jorge Cardoso </a:t>
            </a:r>
            <a:r>
              <a:rPr lang="es-ES" sz="2200" dirty="0" smtClean="0">
                <a:solidFill>
                  <a:schemeClr val="tx1"/>
                </a:solidFill>
                <a:latin typeface="Arial" panose="020B0604020202020204" pitchFamily="34" charset="0"/>
                <a:cs typeface="Arial" panose="020B0604020202020204" pitchFamily="34" charset="0"/>
              </a:rPr>
              <a:t>, </a:t>
            </a:r>
            <a:r>
              <a:rPr lang="es-ES" sz="2200" dirty="0">
                <a:solidFill>
                  <a:schemeClr val="tx1"/>
                </a:solidFill>
                <a:latin typeface="Arial" panose="020B0604020202020204" pitchFamily="34" charset="0"/>
                <a:cs typeface="Arial" panose="020B0604020202020204" pitchFamily="34" charset="0"/>
              </a:rPr>
              <a:t>quien además de dar continuidad a su quehacer propio, lo hace bajo los signos de una nueva realidad confrontada por el </a:t>
            </a:r>
            <a:r>
              <a:rPr lang="es-ES" sz="2200" dirty="0" smtClean="0">
                <a:solidFill>
                  <a:schemeClr val="tx1"/>
                </a:solidFill>
                <a:latin typeface="Arial" panose="020B0604020202020204" pitchFamily="34" charset="0"/>
                <a:cs typeface="Arial" panose="020B0604020202020204" pitchFamily="34" charset="0"/>
              </a:rPr>
              <a:t>proceso revolucionario. </a:t>
            </a:r>
            <a:r>
              <a:rPr lang="es-ES" sz="2200" dirty="0">
                <a:latin typeface="Arial" panose="020B0604020202020204" pitchFamily="34" charset="0"/>
                <a:cs typeface="Arial" panose="020B0604020202020204" pitchFamily="34" charset="0"/>
              </a:rPr>
              <a:t>revolucionario</a:t>
            </a:r>
            <a:endParaRPr lang="es-ES" sz="2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11 Rectángulo"/>
          <p:cNvSpPr/>
          <p:nvPr/>
        </p:nvSpPr>
        <p:spPr>
          <a:xfrm>
            <a:off x="7617201" y="3591311"/>
            <a:ext cx="4379181" cy="2578872"/>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94037" tIns="47018" rIns="94037" bIns="47018" anchor="ctr"/>
          <a:lstStyle/>
          <a:p>
            <a:pPr algn="just">
              <a:defRPr/>
            </a:pPr>
            <a:r>
              <a:rPr lang="es-ES" sz="2200" dirty="0" smtClean="0">
                <a:solidFill>
                  <a:schemeClr val="tx1"/>
                </a:solidFill>
                <a:latin typeface="Arial" panose="020B0604020202020204" pitchFamily="34" charset="0"/>
                <a:cs typeface="Arial" panose="020B0604020202020204" pitchFamily="34" charset="0"/>
              </a:rPr>
              <a:t>Los denominados </a:t>
            </a:r>
            <a:r>
              <a:rPr lang="es-ES" sz="2200" dirty="0">
                <a:solidFill>
                  <a:schemeClr val="tx1"/>
                </a:solidFill>
                <a:latin typeface="Arial" panose="020B0604020202020204" pitchFamily="34" charset="0"/>
                <a:cs typeface="Arial" panose="020B0604020202020204" pitchFamily="34" charset="0"/>
              </a:rPr>
              <a:t>cuentistas de los </a:t>
            </a:r>
            <a:r>
              <a:rPr lang="es-ES" sz="2200" dirty="0" smtClean="0">
                <a:solidFill>
                  <a:schemeClr val="tx1"/>
                </a:solidFill>
                <a:latin typeface="Arial" panose="020B0604020202020204" pitchFamily="34" charset="0"/>
                <a:cs typeface="Arial" panose="020B0604020202020204" pitchFamily="34" charset="0"/>
              </a:rPr>
              <a:t>`80 </a:t>
            </a:r>
            <a:r>
              <a:rPr lang="es-ES" sz="2200" dirty="0">
                <a:solidFill>
                  <a:schemeClr val="tx1"/>
                </a:solidFill>
                <a:latin typeface="Arial" panose="020B0604020202020204" pitchFamily="34" charset="0"/>
                <a:cs typeface="Arial" panose="020B0604020202020204" pitchFamily="34" charset="0"/>
              </a:rPr>
              <a:t>llamaron la atención sobre el empleo del lenguaje y el cultivo de ciertos estilos </a:t>
            </a:r>
            <a:r>
              <a:rPr lang="es-ES" sz="2200" dirty="0" smtClean="0">
                <a:solidFill>
                  <a:schemeClr val="tx1"/>
                </a:solidFill>
                <a:latin typeface="Arial" panose="020B0604020202020204" pitchFamily="34" charset="0"/>
                <a:cs typeface="Arial" panose="020B0604020202020204" pitchFamily="34" charset="0"/>
              </a:rPr>
              <a:t>dramatúrgicos, lo cual  </a:t>
            </a:r>
            <a:r>
              <a:rPr lang="es-ES" sz="2200" dirty="0">
                <a:solidFill>
                  <a:schemeClr val="tx1"/>
                </a:solidFill>
                <a:latin typeface="Arial" panose="020B0604020202020204" pitchFamily="34" charset="0"/>
                <a:cs typeface="Arial" panose="020B0604020202020204" pitchFamily="34" charset="0"/>
              </a:rPr>
              <a:t>constituyó </a:t>
            </a:r>
            <a:r>
              <a:rPr lang="es-ES" sz="2200" dirty="0" smtClean="0">
                <a:solidFill>
                  <a:schemeClr val="tx1"/>
                </a:solidFill>
                <a:latin typeface="Arial" panose="020B0604020202020204" pitchFamily="34" charset="0"/>
                <a:cs typeface="Arial" panose="020B0604020202020204" pitchFamily="34" charset="0"/>
              </a:rPr>
              <a:t> </a:t>
            </a:r>
            <a:r>
              <a:rPr lang="es-ES" sz="2200" dirty="0">
                <a:solidFill>
                  <a:schemeClr val="tx1"/>
                </a:solidFill>
                <a:latin typeface="Arial" panose="020B0604020202020204" pitchFamily="34" charset="0"/>
                <a:cs typeface="Arial" panose="020B0604020202020204" pitchFamily="34" charset="0"/>
              </a:rPr>
              <a:t>un fenómeno de primera </a:t>
            </a:r>
            <a:r>
              <a:rPr lang="es-ES" sz="2200" dirty="0" smtClean="0">
                <a:solidFill>
                  <a:schemeClr val="tx1"/>
                </a:solidFill>
                <a:latin typeface="Arial" panose="020B0604020202020204" pitchFamily="34" charset="0"/>
                <a:cs typeface="Arial" panose="020B0604020202020204" pitchFamily="34" charset="0"/>
              </a:rPr>
              <a:t>magnitud</a:t>
            </a:r>
            <a:r>
              <a:rPr lang="es-ES" sz="2200" dirty="0">
                <a:solidFill>
                  <a:schemeClr val="tx1"/>
                </a:solidFill>
                <a:latin typeface="Arial" panose="020B0604020202020204" pitchFamily="34" charset="0"/>
                <a:cs typeface="Arial" panose="020B0604020202020204" pitchFamily="34" charset="0"/>
              </a:rPr>
              <a:t> </a:t>
            </a:r>
            <a:r>
              <a:rPr lang="es-ES" sz="2200" dirty="0" smtClean="0">
                <a:solidFill>
                  <a:schemeClr val="tx1"/>
                </a:solidFill>
                <a:latin typeface="Arial" panose="020B0604020202020204" pitchFamily="34" charset="0"/>
                <a:cs typeface="Arial" panose="020B0604020202020204" pitchFamily="34" charset="0"/>
              </a:rPr>
              <a:t>para la posteridad.</a:t>
            </a:r>
            <a:endParaRPr lang="es-ES" sz="2200" dirty="0">
              <a:solidFill>
                <a:schemeClr val="tx1"/>
              </a:solidFill>
              <a:latin typeface="Arial" panose="020B0604020202020204" pitchFamily="34" charset="0"/>
              <a:cs typeface="Arial" panose="020B0604020202020204" pitchFamily="34" charset="0"/>
            </a:endParaRPr>
          </a:p>
        </p:txBody>
      </p:sp>
      <p:sp>
        <p:nvSpPr>
          <p:cNvPr id="13" name="12 Rectángulo"/>
          <p:cNvSpPr/>
          <p:nvPr/>
        </p:nvSpPr>
        <p:spPr>
          <a:xfrm>
            <a:off x="4686900" y="2450061"/>
            <a:ext cx="3171781" cy="914400"/>
          </a:xfrm>
          <a:prstGeom prst="rect">
            <a:avLst/>
          </a:prstGeom>
          <a:solidFill>
            <a:schemeClr val="accent2">
              <a:lumMod val="20000"/>
              <a:lumOff val="80000"/>
            </a:schemeClr>
          </a:solidFill>
          <a:ln w="285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lIns="94037" tIns="47018" rIns="94037" bIns="47018" anchor="ctr"/>
          <a:lstStyle/>
          <a:p>
            <a:pPr algn="ctr"/>
            <a:endParaRPr lang="es-ES" sz="2000" b="1" dirty="0" smtClean="0">
              <a:solidFill>
                <a:schemeClr val="tx1"/>
              </a:solidFill>
              <a:latin typeface="Arial" panose="020B0604020202020204" pitchFamily="34" charset="0"/>
              <a:cs typeface="Arial" panose="020B0604020202020204" pitchFamily="34" charset="0"/>
            </a:endParaRPr>
          </a:p>
          <a:p>
            <a:pPr algn="ctr"/>
            <a:r>
              <a:rPr lang="es-ES" sz="2000" b="1" dirty="0" smtClean="0">
                <a:solidFill>
                  <a:schemeClr val="tx1"/>
                </a:solidFill>
                <a:latin typeface="Arial" panose="020B0604020202020204" pitchFamily="34" charset="0"/>
                <a:cs typeface="Arial" panose="020B0604020202020204" pitchFamily="34" charset="0"/>
              </a:rPr>
              <a:t>La </a:t>
            </a:r>
            <a:r>
              <a:rPr lang="es-ES" sz="2000" b="1" dirty="0" err="1">
                <a:solidFill>
                  <a:schemeClr val="tx1"/>
                </a:solidFill>
                <a:latin typeface="Arial" panose="020B0604020202020204" pitchFamily="34" charset="0"/>
                <a:cs typeface="Arial" panose="020B0604020202020204" pitchFamily="34" charset="0"/>
              </a:rPr>
              <a:t>cuentística</a:t>
            </a:r>
            <a:r>
              <a:rPr lang="es-ES" sz="2000" b="1" dirty="0">
                <a:solidFill>
                  <a:schemeClr val="tx1"/>
                </a:solidFill>
                <a:latin typeface="Arial" panose="020B0604020202020204" pitchFamily="34" charset="0"/>
                <a:cs typeface="Arial" panose="020B0604020202020204" pitchFamily="34" charset="0"/>
              </a:rPr>
              <a:t> cubana de </a:t>
            </a:r>
            <a:r>
              <a:rPr lang="es-ES" sz="2000" b="1" dirty="0" smtClean="0">
                <a:solidFill>
                  <a:schemeClr val="tx1"/>
                </a:solidFill>
                <a:latin typeface="Arial" panose="020B0604020202020204" pitchFamily="34" charset="0"/>
                <a:cs typeface="Arial" panose="020B0604020202020204" pitchFamily="34" charset="0"/>
              </a:rPr>
              <a:t>1960 </a:t>
            </a:r>
            <a:r>
              <a:rPr lang="es-ES" sz="2000" b="1" dirty="0">
                <a:solidFill>
                  <a:schemeClr val="tx1"/>
                </a:solidFill>
                <a:latin typeface="Arial" panose="020B0604020202020204" pitchFamily="34" charset="0"/>
                <a:cs typeface="Arial" panose="020B0604020202020204" pitchFamily="34" charset="0"/>
              </a:rPr>
              <a:t>a 1980</a:t>
            </a:r>
            <a:endParaRPr lang="es-ES" sz="2000" dirty="0">
              <a:solidFill>
                <a:schemeClr val="tx1"/>
              </a:solidFill>
              <a:latin typeface="Arial" panose="020B0604020202020204" pitchFamily="34" charset="0"/>
              <a:cs typeface="Arial" panose="020B0604020202020204" pitchFamily="34" charset="0"/>
            </a:endParaRPr>
          </a:p>
          <a:p>
            <a:pPr algn="ctr"/>
            <a:r>
              <a:rPr lang="es-ES" sz="2000" dirty="0">
                <a:solidFill>
                  <a:schemeClr val="tx1"/>
                </a:solidFill>
                <a:latin typeface="Arial" panose="020B0604020202020204" pitchFamily="34" charset="0"/>
                <a:cs typeface="Arial" panose="020B0604020202020204" pitchFamily="34" charset="0"/>
              </a:rPr>
              <a:t> </a:t>
            </a:r>
          </a:p>
        </p:txBody>
      </p:sp>
      <p:grpSp>
        <p:nvGrpSpPr>
          <p:cNvPr id="19" name="Grupo 18"/>
          <p:cNvGrpSpPr/>
          <p:nvPr/>
        </p:nvGrpSpPr>
        <p:grpSpPr>
          <a:xfrm>
            <a:off x="7692374" y="3304473"/>
            <a:ext cx="1069490" cy="399737"/>
            <a:chOff x="5632019" y="1406149"/>
            <a:chExt cx="863481" cy="43174"/>
          </a:xfrm>
        </p:grpSpPr>
        <p:sp>
          <p:nvSpPr>
            <p:cNvPr id="20" name="Conector recto 3"/>
            <p:cNvSpPr/>
            <p:nvPr/>
          </p:nvSpPr>
          <p:spPr>
            <a:xfrm rot="1834747">
              <a:off x="5632019" y="1408397"/>
              <a:ext cx="863481" cy="38678"/>
            </a:xfrm>
            <a:custGeom>
              <a:avLst/>
              <a:gdLst/>
              <a:ahLst/>
              <a:cxnLst/>
              <a:rect l="0" t="0" r="0" b="0"/>
              <a:pathLst>
                <a:path>
                  <a:moveTo>
                    <a:pt x="0" y="19339"/>
                  </a:moveTo>
                  <a:lnTo>
                    <a:pt x="863481" y="19339"/>
                  </a:lnTo>
                </a:path>
              </a:pathLst>
            </a:custGeom>
            <a:noFill/>
            <a:ln w="28575">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Conector recto 4"/>
            <p:cNvSpPr/>
            <p:nvPr/>
          </p:nvSpPr>
          <p:spPr>
            <a:xfrm rot="1834747">
              <a:off x="6042173" y="1406149"/>
              <a:ext cx="43174" cy="43174"/>
            </a:xfrm>
            <a:prstGeom prst="rect">
              <a:avLst/>
            </a:prstGeom>
            <a:ln w="28575"/>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4000" b="1" kern="1200">
                <a:solidFill>
                  <a:schemeClr val="tx1"/>
                </a:solidFill>
              </a:endParaRPr>
            </a:p>
          </p:txBody>
        </p:sp>
      </p:grpSp>
      <p:grpSp>
        <p:nvGrpSpPr>
          <p:cNvPr id="22" name="Grupo 21"/>
          <p:cNvGrpSpPr/>
          <p:nvPr/>
        </p:nvGrpSpPr>
        <p:grpSpPr>
          <a:xfrm rot="17546792">
            <a:off x="3873624" y="3342874"/>
            <a:ext cx="863481" cy="43174"/>
            <a:chOff x="5632019" y="1406149"/>
            <a:chExt cx="863481" cy="43174"/>
          </a:xfrm>
        </p:grpSpPr>
        <p:sp>
          <p:nvSpPr>
            <p:cNvPr id="23" name="Conector recto 3"/>
            <p:cNvSpPr/>
            <p:nvPr/>
          </p:nvSpPr>
          <p:spPr>
            <a:xfrm rot="1834747">
              <a:off x="5632019" y="1408397"/>
              <a:ext cx="863481" cy="38678"/>
            </a:xfrm>
            <a:custGeom>
              <a:avLst/>
              <a:gdLst/>
              <a:ahLst/>
              <a:cxnLst/>
              <a:rect l="0" t="0" r="0" b="0"/>
              <a:pathLst>
                <a:path>
                  <a:moveTo>
                    <a:pt x="0" y="19339"/>
                  </a:moveTo>
                  <a:lnTo>
                    <a:pt x="863481" y="19339"/>
                  </a:lnTo>
                </a:path>
              </a:pathLst>
            </a:custGeom>
            <a:noFill/>
            <a:ln w="28575">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Conector recto 4"/>
            <p:cNvSpPr/>
            <p:nvPr/>
          </p:nvSpPr>
          <p:spPr>
            <a:xfrm rot="1834747">
              <a:off x="6042173" y="1406149"/>
              <a:ext cx="43174" cy="43174"/>
            </a:xfrm>
            <a:prstGeom prst="rect">
              <a:avLst/>
            </a:prstGeom>
            <a:ln w="28575"/>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b="1" kern="1200"/>
            </a:p>
          </p:txBody>
        </p:sp>
      </p:grpSp>
      <p:grpSp>
        <p:nvGrpSpPr>
          <p:cNvPr id="25" name="Grupo 24"/>
          <p:cNvGrpSpPr/>
          <p:nvPr/>
        </p:nvGrpSpPr>
        <p:grpSpPr>
          <a:xfrm flipV="1">
            <a:off x="7759589" y="2155341"/>
            <a:ext cx="1106310" cy="302331"/>
            <a:chOff x="5632019" y="1406149"/>
            <a:chExt cx="863481" cy="43174"/>
          </a:xfrm>
        </p:grpSpPr>
        <p:sp>
          <p:nvSpPr>
            <p:cNvPr id="26" name="Conector recto 3"/>
            <p:cNvSpPr/>
            <p:nvPr/>
          </p:nvSpPr>
          <p:spPr>
            <a:xfrm rot="1834747">
              <a:off x="5632019" y="1408397"/>
              <a:ext cx="863481" cy="38678"/>
            </a:xfrm>
            <a:custGeom>
              <a:avLst/>
              <a:gdLst/>
              <a:ahLst/>
              <a:cxnLst/>
              <a:rect l="0" t="0" r="0" b="0"/>
              <a:pathLst>
                <a:path>
                  <a:moveTo>
                    <a:pt x="0" y="19339"/>
                  </a:moveTo>
                  <a:lnTo>
                    <a:pt x="863481" y="19339"/>
                  </a:lnTo>
                </a:path>
              </a:pathLst>
            </a:custGeom>
            <a:noFill/>
            <a:ln w="28575">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Conector recto 4"/>
            <p:cNvSpPr/>
            <p:nvPr/>
          </p:nvSpPr>
          <p:spPr>
            <a:xfrm rot="1834747">
              <a:off x="6042173" y="1406149"/>
              <a:ext cx="43174" cy="43174"/>
            </a:xfrm>
            <a:prstGeom prst="rect">
              <a:avLst/>
            </a:prstGeom>
            <a:ln w="28575"/>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kern="1200"/>
            </a:p>
          </p:txBody>
        </p:sp>
      </p:grpSp>
      <p:grpSp>
        <p:nvGrpSpPr>
          <p:cNvPr id="28" name="Grupo 27"/>
          <p:cNvGrpSpPr/>
          <p:nvPr/>
        </p:nvGrpSpPr>
        <p:grpSpPr>
          <a:xfrm>
            <a:off x="3843394" y="2589709"/>
            <a:ext cx="863481" cy="43174"/>
            <a:chOff x="5632019" y="1406149"/>
            <a:chExt cx="863481" cy="43174"/>
          </a:xfrm>
        </p:grpSpPr>
        <p:sp>
          <p:nvSpPr>
            <p:cNvPr id="29" name="Conector recto 3"/>
            <p:cNvSpPr/>
            <p:nvPr/>
          </p:nvSpPr>
          <p:spPr>
            <a:xfrm rot="1834747">
              <a:off x="5632019" y="1408397"/>
              <a:ext cx="863481" cy="38678"/>
            </a:xfrm>
            <a:custGeom>
              <a:avLst/>
              <a:gdLst/>
              <a:ahLst/>
              <a:cxnLst/>
              <a:rect l="0" t="0" r="0" b="0"/>
              <a:pathLst>
                <a:path>
                  <a:moveTo>
                    <a:pt x="0" y="19339"/>
                  </a:moveTo>
                  <a:lnTo>
                    <a:pt x="863481" y="19339"/>
                  </a:lnTo>
                </a:path>
              </a:pathLst>
            </a:custGeom>
            <a:noFill/>
            <a:ln w="28575">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Conector recto 4"/>
            <p:cNvSpPr/>
            <p:nvPr/>
          </p:nvSpPr>
          <p:spPr>
            <a:xfrm rot="1834747">
              <a:off x="6042173" y="1406149"/>
              <a:ext cx="43174" cy="43174"/>
            </a:xfrm>
            <a:prstGeom prst="rect">
              <a:avLst/>
            </a:prstGeom>
            <a:ln w="28575"/>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kern="1200"/>
            </a:p>
          </p:txBody>
        </p:sp>
      </p:grpSp>
    </p:spTree>
    <p:extLst>
      <p:ext uri="{BB962C8B-B14F-4D97-AF65-F5344CB8AC3E}">
        <p14:creationId xmlns:p14="http://schemas.microsoft.com/office/powerpoint/2010/main" val="2820166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6 CuadroTexto"/>
          <p:cNvSpPr txBox="1">
            <a:spLocks noChangeArrowheads="1"/>
          </p:cNvSpPr>
          <p:nvPr/>
        </p:nvSpPr>
        <p:spPr bwMode="auto">
          <a:xfrm>
            <a:off x="2292825" y="135979"/>
            <a:ext cx="7792872" cy="461665"/>
          </a:xfrm>
          <a:prstGeom prst="rect">
            <a:avLst/>
          </a:prstGeom>
          <a:noFill/>
          <a:ln w="28575">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b="1" dirty="0" smtClean="0"/>
              <a:t>La </a:t>
            </a:r>
            <a:r>
              <a:rPr lang="es-ES" sz="2400" b="1" dirty="0" err="1" smtClean="0"/>
              <a:t>cuentística</a:t>
            </a:r>
            <a:r>
              <a:rPr lang="es-ES" sz="2400" b="1" dirty="0" smtClean="0"/>
              <a:t> cubana desde los años 80 a los 90</a:t>
            </a:r>
            <a:endParaRPr lang="es-ES" sz="2400" b="1" dirty="0"/>
          </a:p>
        </p:txBody>
      </p:sp>
      <p:sp>
        <p:nvSpPr>
          <p:cNvPr id="31" name="Rectángulo 30"/>
          <p:cNvSpPr/>
          <p:nvPr/>
        </p:nvSpPr>
        <p:spPr>
          <a:xfrm>
            <a:off x="1554408" y="1018375"/>
            <a:ext cx="4292222" cy="3477875"/>
          </a:xfrm>
          <a:prstGeom prst="rect">
            <a:avLst/>
          </a:prstGeom>
          <a:ln>
            <a:solidFill>
              <a:srgbClr val="FF0066"/>
            </a:solidFill>
          </a:ln>
        </p:spPr>
        <p:txBody>
          <a:bodyPr wrap="square">
            <a:spAutoFit/>
          </a:bodyPr>
          <a:lstStyle/>
          <a:p>
            <a:pPr algn="just"/>
            <a:r>
              <a:rPr lang="es-ES" sz="2000" dirty="0" smtClean="0">
                <a:latin typeface="Arial" panose="020B0604020202020204" pitchFamily="34" charset="0"/>
                <a:ea typeface="Calibri" panose="020F0502020204030204" pitchFamily="34" charset="0"/>
              </a:rPr>
              <a:t>Da pasos </a:t>
            </a:r>
            <a:r>
              <a:rPr lang="es-ES" sz="2000" dirty="0">
                <a:latin typeface="Arial" panose="020B0604020202020204" pitchFamily="34" charset="0"/>
                <a:ea typeface="Calibri" panose="020F0502020204030204" pitchFamily="34" charset="0"/>
              </a:rPr>
              <a:t>firmes hacia la recuperación de los bríos creativos y la calidad que los había distinguido cuatro lustros atrás. </a:t>
            </a:r>
            <a:r>
              <a:rPr lang="es-ES" sz="2000" dirty="0" smtClean="0">
                <a:latin typeface="Arial" panose="020B0604020202020204" pitchFamily="34" charset="0"/>
                <a:ea typeface="Calibri" panose="020F0502020204030204" pitchFamily="34" charset="0"/>
              </a:rPr>
              <a:t>Retos: exigencias </a:t>
            </a:r>
            <a:r>
              <a:rPr lang="es-ES" sz="2000" dirty="0">
                <a:latin typeface="Arial" panose="020B0604020202020204" pitchFamily="34" charset="0"/>
                <a:ea typeface="Calibri" panose="020F0502020204030204" pitchFamily="34" charset="0"/>
              </a:rPr>
              <a:t>propias de la ficción en las nuevas condiciones </a:t>
            </a:r>
            <a:r>
              <a:rPr lang="es-ES" sz="2000" dirty="0" smtClean="0">
                <a:latin typeface="Arial" panose="020B0604020202020204" pitchFamily="34" charset="0"/>
                <a:ea typeface="Calibri" panose="020F0502020204030204" pitchFamily="34" charset="0"/>
              </a:rPr>
              <a:t>histórico-culturales, y  la </a:t>
            </a:r>
            <a:r>
              <a:rPr lang="es-ES" sz="2000" dirty="0">
                <a:latin typeface="Arial" panose="020B0604020202020204" pitchFamily="34" charset="0"/>
                <a:ea typeface="Calibri" panose="020F0502020204030204" pitchFamily="34" charset="0"/>
              </a:rPr>
              <a:t>urgencia de superar de manera definitiva las graves afectaciones sufridas por la narrativa durante el </a:t>
            </a:r>
            <a:r>
              <a:rPr lang="es-ES" sz="2000" b="1" dirty="0" smtClean="0">
                <a:latin typeface="Arial" panose="020B0604020202020204" pitchFamily="34" charset="0"/>
                <a:ea typeface="Calibri" panose="020F0502020204030204" pitchFamily="34" charset="0"/>
              </a:rPr>
              <a:t>“</a:t>
            </a:r>
            <a:r>
              <a:rPr lang="es-ES" sz="2000" b="1" dirty="0">
                <a:latin typeface="Arial" panose="020B0604020202020204" pitchFamily="34" charset="0"/>
                <a:ea typeface="Calibri" panose="020F0502020204030204" pitchFamily="34" charset="0"/>
              </a:rPr>
              <a:t>Quinquenio </a:t>
            </a:r>
            <a:r>
              <a:rPr lang="es-ES" sz="2000" b="1" dirty="0" smtClean="0">
                <a:latin typeface="Arial" panose="020B0604020202020204" pitchFamily="34" charset="0"/>
                <a:ea typeface="Calibri" panose="020F0502020204030204" pitchFamily="34" charset="0"/>
              </a:rPr>
              <a:t>gris”</a:t>
            </a:r>
            <a:endParaRPr lang="es-ES" sz="2000" b="1" dirty="0"/>
          </a:p>
        </p:txBody>
      </p:sp>
      <p:sp>
        <p:nvSpPr>
          <p:cNvPr id="32" name="Rectángulo 31"/>
          <p:cNvSpPr/>
          <p:nvPr/>
        </p:nvSpPr>
        <p:spPr>
          <a:xfrm>
            <a:off x="374504" y="4699356"/>
            <a:ext cx="5139191" cy="1323439"/>
          </a:xfrm>
          <a:prstGeom prst="rect">
            <a:avLst/>
          </a:prstGeom>
          <a:ln>
            <a:solidFill>
              <a:srgbClr val="FF0066"/>
            </a:solidFill>
          </a:ln>
        </p:spPr>
        <p:txBody>
          <a:bodyPr wrap="square">
            <a:spAutoFit/>
          </a:bodyPr>
          <a:lstStyle/>
          <a:p>
            <a:pPr indent="270510" algn="just">
              <a:spcAft>
                <a:spcPts val="0"/>
              </a:spcAft>
            </a:pPr>
            <a:r>
              <a:rPr lang="es-ES" sz="2000" dirty="0" smtClean="0">
                <a:latin typeface="Arial" panose="020B0604020202020204" pitchFamily="34" charset="0"/>
                <a:ea typeface="Calibri" panose="020F0502020204030204" pitchFamily="34" charset="0"/>
                <a:cs typeface="Times New Roman" panose="02020603050405020304" pitchFamily="18" charset="0"/>
              </a:rPr>
              <a:t>El  </a:t>
            </a:r>
            <a:r>
              <a:rPr lang="es-ES" sz="2000" dirty="0">
                <a:latin typeface="Arial" panose="020B0604020202020204" pitchFamily="34" charset="0"/>
                <a:ea typeface="Calibri" panose="020F0502020204030204" pitchFamily="34" charset="0"/>
                <a:cs typeface="Times New Roman" panose="02020603050405020304" pitchFamily="18" charset="0"/>
              </a:rPr>
              <a:t>cuento abrazó los hilos estilísticos de la renovación posmoderna o </a:t>
            </a:r>
            <a:r>
              <a:rPr lang="es-ES" sz="2000" dirty="0" err="1">
                <a:latin typeface="Arial" panose="020B0604020202020204" pitchFamily="34" charset="0"/>
                <a:ea typeface="Calibri" panose="020F0502020204030204" pitchFamily="34" charset="0"/>
                <a:cs typeface="Times New Roman" panose="02020603050405020304" pitchFamily="18" charset="0"/>
              </a:rPr>
              <a:t>posboom</a:t>
            </a:r>
            <a:r>
              <a:rPr lang="es-ES" sz="2000" dirty="0">
                <a:latin typeface="Arial" panose="020B0604020202020204" pitchFamily="34" charset="0"/>
                <a:ea typeface="Calibri" panose="020F0502020204030204" pitchFamily="34" charset="0"/>
                <a:cs typeface="Times New Roman" panose="02020603050405020304" pitchFamily="18" charset="0"/>
              </a:rPr>
              <a:t>, </a:t>
            </a:r>
            <a:r>
              <a:rPr lang="es-ES" sz="2000" dirty="0" smtClean="0">
                <a:latin typeface="Arial" panose="020B0604020202020204" pitchFamily="34" charset="0"/>
                <a:ea typeface="Calibri" panose="020F0502020204030204" pitchFamily="34" charset="0"/>
                <a:cs typeface="Times New Roman" panose="02020603050405020304" pitchFamily="18" charset="0"/>
              </a:rPr>
              <a:t>en </a:t>
            </a:r>
            <a:r>
              <a:rPr lang="es-ES" sz="2000" dirty="0">
                <a:latin typeface="Arial" panose="020B0604020202020204" pitchFamily="34" charset="0"/>
                <a:ea typeface="Calibri" panose="020F0502020204030204" pitchFamily="34" charset="0"/>
                <a:cs typeface="Times New Roman" panose="02020603050405020304" pitchFamily="18" charset="0"/>
              </a:rPr>
              <a:t>Cuba la crítica </a:t>
            </a:r>
            <a:r>
              <a:rPr lang="es-ES" sz="2000" dirty="0" smtClean="0">
                <a:latin typeface="Arial" panose="020B0604020202020204" pitchFamily="34" charset="0"/>
                <a:ea typeface="Calibri" panose="020F0502020204030204" pitchFamily="34" charset="0"/>
                <a:cs typeface="Times New Roman" panose="02020603050405020304" pitchFamily="18" charset="0"/>
              </a:rPr>
              <a:t>en 1981 lo denominó: </a:t>
            </a:r>
            <a:r>
              <a:rPr lang="es-ES" sz="2000" b="1" dirty="0">
                <a:latin typeface="Arial" panose="020B0604020202020204" pitchFamily="34" charset="0"/>
                <a:ea typeface="Calibri" panose="020F0502020204030204" pitchFamily="34" charset="0"/>
                <a:cs typeface="Times New Roman" panose="02020603050405020304" pitchFamily="18" charset="0"/>
              </a:rPr>
              <a:t>“novísima narrativa”. </a:t>
            </a:r>
            <a:endParaRPr lang="es-E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ángulo 32"/>
          <p:cNvSpPr/>
          <p:nvPr/>
        </p:nvSpPr>
        <p:spPr>
          <a:xfrm>
            <a:off x="6060790" y="4329586"/>
            <a:ext cx="5779825" cy="1938992"/>
          </a:xfrm>
          <a:prstGeom prst="rect">
            <a:avLst/>
          </a:prstGeom>
          <a:ln>
            <a:solidFill>
              <a:srgbClr val="FF0066"/>
            </a:solidFill>
          </a:ln>
        </p:spPr>
        <p:txBody>
          <a:bodyPr wrap="square">
            <a:spAutoFit/>
          </a:bodyPr>
          <a:lstStyle/>
          <a:p>
            <a:pPr algn="just"/>
            <a:r>
              <a:rPr lang="es-ES" sz="2000" dirty="0">
                <a:latin typeface="Arial" panose="020B0604020202020204" pitchFamily="34" charset="0"/>
                <a:ea typeface="Calibri" panose="020F0502020204030204" pitchFamily="34" charset="0"/>
              </a:rPr>
              <a:t>I</a:t>
            </a:r>
            <a:r>
              <a:rPr lang="es-ES" sz="2000" dirty="0" smtClean="0">
                <a:latin typeface="Arial" panose="020B0604020202020204" pitchFamily="34" charset="0"/>
                <a:ea typeface="Calibri" panose="020F0502020204030204" pitchFamily="34" charset="0"/>
              </a:rPr>
              <a:t>ntenso </a:t>
            </a:r>
            <a:r>
              <a:rPr lang="es-ES" sz="2000" dirty="0">
                <a:latin typeface="Arial" panose="020B0604020202020204" pitchFamily="34" charset="0"/>
                <a:ea typeface="Calibri" panose="020F0502020204030204" pitchFamily="34" charset="0"/>
              </a:rPr>
              <a:t>debate literario sobre la situación de la crítica y la literatura a través de coloquios cubanos e internacionales, el fomento de nuevas publicaciones, concursos y talleres, empezaron a mostrar sus frutos en la actividad narrativa, tanto en la ideología textual como en </a:t>
            </a:r>
            <a:r>
              <a:rPr lang="es-ES" sz="2000" dirty="0" smtClean="0">
                <a:latin typeface="Arial" panose="020B0604020202020204" pitchFamily="34" charset="0"/>
                <a:ea typeface="Calibri" panose="020F0502020204030204" pitchFamily="34" charset="0"/>
              </a:rPr>
              <a:t>lo estético. </a:t>
            </a:r>
            <a:endParaRPr lang="es-ES" sz="2000" dirty="0"/>
          </a:p>
        </p:txBody>
      </p:sp>
      <p:sp>
        <p:nvSpPr>
          <p:cNvPr id="2" name="Rectángulo 1"/>
          <p:cNvSpPr/>
          <p:nvPr/>
        </p:nvSpPr>
        <p:spPr>
          <a:xfrm>
            <a:off x="6550925" y="1032454"/>
            <a:ext cx="5472752" cy="2862322"/>
          </a:xfrm>
          <a:prstGeom prst="rect">
            <a:avLst/>
          </a:prstGeom>
          <a:ln>
            <a:solidFill>
              <a:srgbClr val="FF0066"/>
            </a:solidFill>
          </a:ln>
        </p:spPr>
        <p:txBody>
          <a:bodyPr wrap="square">
            <a:spAutoFit/>
          </a:bodyPr>
          <a:lstStyle/>
          <a:p>
            <a:pPr indent="270510" algn="just">
              <a:spcAft>
                <a:spcPts val="0"/>
              </a:spcAft>
            </a:pPr>
            <a:r>
              <a:rPr lang="es-ES" sz="2000" dirty="0">
                <a:latin typeface="Arial" panose="020B0604020202020204" pitchFamily="34" charset="0"/>
                <a:ea typeface="Calibri" panose="020F0502020204030204" pitchFamily="34" charset="0"/>
                <a:cs typeface="Times New Roman" panose="02020603050405020304" pitchFamily="18" charset="0"/>
              </a:rPr>
              <a:t>La institucionalización del país a partir </a:t>
            </a:r>
            <a:r>
              <a:rPr lang="es-ES" sz="2000" dirty="0" smtClean="0">
                <a:latin typeface="Arial" panose="020B0604020202020204" pitchFamily="34" charset="0"/>
                <a:ea typeface="Calibri" panose="020F0502020204030204" pitchFamily="34" charset="0"/>
                <a:cs typeface="Times New Roman" panose="02020603050405020304" pitchFamily="18" charset="0"/>
              </a:rPr>
              <a:t>del `76</a:t>
            </a:r>
            <a:r>
              <a:rPr lang="es-ES" sz="2000" dirty="0">
                <a:latin typeface="Arial" panose="020B0604020202020204" pitchFamily="34" charset="0"/>
                <a:ea typeface="Calibri" panose="020F0502020204030204" pitchFamily="34" charset="0"/>
                <a:cs typeface="Times New Roman" panose="02020603050405020304" pitchFamily="18" charset="0"/>
              </a:rPr>
              <a:t>, el despliegue de criterios culturales más abiertos y la garantía de mayores libertades para la labor creativa, contribuyeron en parte a un clima favorable para que los escritores expresaran sus inquietudes acerca de los asuntos más disímiles de la realidad individual y social, subjetiva y concreta, fantástica y universal.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ector recto de flecha 3"/>
          <p:cNvCxnSpPr/>
          <p:nvPr/>
        </p:nvCxnSpPr>
        <p:spPr>
          <a:xfrm flipH="1">
            <a:off x="1114997" y="420961"/>
            <a:ext cx="29422" cy="4255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endCxn id="16386" idx="1"/>
          </p:cNvCxnSpPr>
          <p:nvPr/>
        </p:nvCxnSpPr>
        <p:spPr>
          <a:xfrm>
            <a:off x="1129708" y="366811"/>
            <a:ext cx="116311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6264322" y="723331"/>
            <a:ext cx="11962" cy="35517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a:off x="9709198" y="651170"/>
            <a:ext cx="8008" cy="276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p:cNvCxnSpPr/>
          <p:nvPr/>
        </p:nvCxnSpPr>
        <p:spPr>
          <a:xfrm>
            <a:off x="4074947" y="659010"/>
            <a:ext cx="8008" cy="276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573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6 CuadroTexto"/>
          <p:cNvSpPr txBox="1">
            <a:spLocks noChangeArrowheads="1"/>
          </p:cNvSpPr>
          <p:nvPr/>
        </p:nvSpPr>
        <p:spPr bwMode="auto">
          <a:xfrm>
            <a:off x="2333767" y="190130"/>
            <a:ext cx="7506269" cy="458530"/>
          </a:xfrm>
          <a:prstGeom prst="rect">
            <a:avLst/>
          </a:prstGeom>
          <a:noFill/>
          <a:ln w="28575">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b="1" dirty="0" smtClean="0"/>
              <a:t>La </a:t>
            </a:r>
            <a:r>
              <a:rPr lang="es-ES" sz="2400" b="1" dirty="0" err="1" smtClean="0"/>
              <a:t>cuentística</a:t>
            </a:r>
            <a:r>
              <a:rPr lang="es-ES" sz="2400" b="1" dirty="0" smtClean="0"/>
              <a:t> cubana desde los años 80 a los 90</a:t>
            </a:r>
            <a:endParaRPr lang="es-ES" sz="2400" b="1" dirty="0"/>
          </a:p>
        </p:txBody>
      </p:sp>
      <p:sp>
        <p:nvSpPr>
          <p:cNvPr id="34" name="Rectángulo 33"/>
          <p:cNvSpPr/>
          <p:nvPr/>
        </p:nvSpPr>
        <p:spPr>
          <a:xfrm>
            <a:off x="436728" y="1054122"/>
            <a:ext cx="5227093" cy="5509200"/>
          </a:xfrm>
          <a:prstGeom prst="rect">
            <a:avLst/>
          </a:prstGeom>
          <a:ln>
            <a:solidFill>
              <a:srgbClr val="FF0066"/>
            </a:solidFill>
          </a:ln>
        </p:spPr>
        <p:txBody>
          <a:bodyPr wrap="square">
            <a:spAutoFit/>
          </a:bodyPr>
          <a:lstStyle/>
          <a:p>
            <a:pPr indent="270510" algn="just">
              <a:spcAft>
                <a:spcPts val="0"/>
              </a:spcAft>
            </a:pPr>
            <a:r>
              <a:rPr lang="es-ES" sz="2200" dirty="0" smtClean="0">
                <a:latin typeface="Arial" panose="020B0604020202020204" pitchFamily="34" charset="0"/>
                <a:ea typeface="Calibri" panose="020F0502020204030204" pitchFamily="34" charset="0"/>
                <a:cs typeface="Times New Roman" panose="02020603050405020304" pitchFamily="18" charset="0"/>
              </a:rPr>
              <a:t>Como cierre </a:t>
            </a:r>
            <a:r>
              <a:rPr lang="es-ES" sz="2200" dirty="0">
                <a:latin typeface="Arial" panose="020B0604020202020204" pitchFamily="34" charset="0"/>
                <a:ea typeface="Calibri" panose="020F0502020204030204" pitchFamily="34" charset="0"/>
                <a:cs typeface="Times New Roman" panose="02020603050405020304" pitchFamily="18" charset="0"/>
              </a:rPr>
              <a:t>de la etapa, </a:t>
            </a:r>
            <a:r>
              <a:rPr lang="es-ES" sz="2200" dirty="0" smtClean="0">
                <a:latin typeface="Arial" panose="020B0604020202020204" pitchFamily="34" charset="0"/>
                <a:ea typeface="Calibri" panose="020F0502020204030204" pitchFamily="34" charset="0"/>
                <a:cs typeface="Times New Roman" panose="02020603050405020304" pitchFamily="18" charset="0"/>
              </a:rPr>
              <a:t>la </a:t>
            </a:r>
            <a:r>
              <a:rPr lang="es-ES" sz="2200" dirty="0">
                <a:latin typeface="Arial" panose="020B0604020202020204" pitchFamily="34" charset="0"/>
                <a:ea typeface="Calibri" panose="020F0502020204030204" pitchFamily="34" charset="0"/>
                <a:cs typeface="Times New Roman" panose="02020603050405020304" pitchFamily="18" charset="0"/>
              </a:rPr>
              <a:t>ficción breve enmarca sus historias en ámbitos circunscritos y a menudo reconocibles en sus referentes reales; al igual que la ficción del </a:t>
            </a:r>
            <a:r>
              <a:rPr lang="es-ES" sz="2200" dirty="0" err="1">
                <a:latin typeface="Arial" panose="020B0604020202020204" pitchFamily="34" charset="0"/>
                <a:ea typeface="Calibri" panose="020F0502020204030204" pitchFamily="34" charset="0"/>
                <a:cs typeface="Times New Roman" panose="02020603050405020304" pitchFamily="18" charset="0"/>
              </a:rPr>
              <a:t>posboom</a:t>
            </a:r>
            <a:r>
              <a:rPr lang="es-ES" sz="2200" dirty="0">
                <a:latin typeface="Arial" panose="020B0604020202020204" pitchFamily="34" charset="0"/>
                <a:ea typeface="Calibri" panose="020F0502020204030204" pitchFamily="34" charset="0"/>
                <a:cs typeface="Times New Roman" panose="02020603050405020304" pitchFamily="18" charset="0"/>
              </a:rPr>
              <a:t> se aleja de lo simbólico; toma como eje de los relatos a figuras de la niñez, la adolescencia y juventud, sin que falten de otros grupos </a:t>
            </a:r>
            <a:r>
              <a:rPr lang="es-ES" sz="2200" dirty="0" err="1">
                <a:latin typeface="Arial" panose="020B0604020202020204" pitchFamily="34" charset="0"/>
                <a:ea typeface="Calibri" panose="020F0502020204030204" pitchFamily="34" charset="0"/>
                <a:cs typeface="Times New Roman" panose="02020603050405020304" pitchFamily="18" charset="0"/>
              </a:rPr>
              <a:t>hetarios</a:t>
            </a:r>
            <a:r>
              <a:rPr lang="es-ES" sz="2200" dirty="0">
                <a:latin typeface="Arial" panose="020B0604020202020204" pitchFamily="34" charset="0"/>
                <a:ea typeface="Calibri" panose="020F0502020204030204" pitchFamily="34" charset="0"/>
                <a:cs typeface="Times New Roman" panose="02020603050405020304" pitchFamily="18" charset="0"/>
              </a:rPr>
              <a:t>; también proliferan los personajes narradores, quienes además descubren sus inclinaciones por la escritura; esto cataliza la presencia de la intertextualidad y de la </a:t>
            </a:r>
            <a:r>
              <a:rPr lang="es-ES" sz="2200" dirty="0" err="1">
                <a:latin typeface="Arial" panose="020B0604020202020204" pitchFamily="34" charset="0"/>
                <a:ea typeface="Calibri" panose="020F0502020204030204" pitchFamily="34" charset="0"/>
                <a:cs typeface="Times New Roman" panose="02020603050405020304" pitchFamily="18" charset="0"/>
              </a:rPr>
              <a:t>metaficción</a:t>
            </a:r>
            <a:r>
              <a:rPr lang="es-ES" sz="2200" dirty="0">
                <a:latin typeface="Arial" panose="020B0604020202020204" pitchFamily="34" charset="0"/>
                <a:ea typeface="Calibri" panose="020F0502020204030204" pitchFamily="34" charset="0"/>
                <a:cs typeface="Times New Roman" panose="02020603050405020304" pitchFamily="18" charset="0"/>
              </a:rPr>
              <a:t>; asimismo, el enfoque del cuento parte de lo individual y de ahí se desliza sutilmente a lo social. </a:t>
            </a:r>
            <a:endParaRPr lang="es-E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6428096" y="1217895"/>
            <a:ext cx="5459104" cy="4832092"/>
          </a:xfrm>
          <a:prstGeom prst="rect">
            <a:avLst/>
          </a:prstGeom>
          <a:ln>
            <a:solidFill>
              <a:srgbClr val="FF0066"/>
            </a:solidFill>
          </a:ln>
        </p:spPr>
        <p:txBody>
          <a:bodyPr wrap="square">
            <a:spAutoFit/>
          </a:bodyPr>
          <a:lstStyle/>
          <a:p>
            <a:pPr algn="just"/>
            <a:r>
              <a:rPr lang="es-ES" sz="2200" dirty="0">
                <a:latin typeface="Arial" panose="020B0604020202020204" pitchFamily="34" charset="0"/>
                <a:ea typeface="Calibri" panose="020F0502020204030204" pitchFamily="34" charset="0"/>
              </a:rPr>
              <a:t>Esta literatura es crítica respecto a las insuficiencias de los individuos y la realidad social, en especial frente aquellas errores de carácter ético. Su postura filosófica y concreción literaria manifiestan un claro optimismo, la confianza en un futuro esperanzador. Sin lugar a dudas, esta </a:t>
            </a:r>
            <a:r>
              <a:rPr lang="es-ES" sz="2200" dirty="0" err="1">
                <a:latin typeface="Arial" panose="020B0604020202020204" pitchFamily="34" charset="0"/>
                <a:ea typeface="Calibri" panose="020F0502020204030204" pitchFamily="34" charset="0"/>
              </a:rPr>
              <a:t>cuentística</a:t>
            </a:r>
            <a:r>
              <a:rPr lang="es-ES" sz="2200" dirty="0">
                <a:latin typeface="Arial" panose="020B0604020202020204" pitchFamily="34" charset="0"/>
                <a:ea typeface="Calibri" panose="020F0502020204030204" pitchFamily="34" charset="0"/>
              </a:rPr>
              <a:t> avanzaba paso a paso hacia mayores profundizaciones en los años venideros. Paradójicamente, en algunos contenidos como la cuestión del machismo, el trabajo con la historia, las identidades sexuales y la literatura policial no se avanzó tanto como en el </a:t>
            </a:r>
            <a:r>
              <a:rPr lang="es-ES" sz="2200" dirty="0" err="1">
                <a:latin typeface="Arial" panose="020B0604020202020204" pitchFamily="34" charset="0"/>
                <a:ea typeface="Calibri" panose="020F0502020204030204" pitchFamily="34" charset="0"/>
              </a:rPr>
              <a:t>posboom</a:t>
            </a:r>
            <a:r>
              <a:rPr lang="es-ES" sz="2200" dirty="0">
                <a:latin typeface="Arial" panose="020B0604020202020204" pitchFamily="34" charset="0"/>
                <a:ea typeface="Calibri" panose="020F0502020204030204" pitchFamily="34" charset="0"/>
              </a:rPr>
              <a:t>. </a:t>
            </a:r>
            <a:endParaRPr lang="es-ES" sz="2200" dirty="0"/>
          </a:p>
        </p:txBody>
      </p:sp>
      <p:cxnSp>
        <p:nvCxnSpPr>
          <p:cNvPr id="5" name="Conector recto de flecha 4"/>
          <p:cNvCxnSpPr/>
          <p:nvPr/>
        </p:nvCxnSpPr>
        <p:spPr>
          <a:xfrm>
            <a:off x="8849389" y="802029"/>
            <a:ext cx="8008" cy="252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3431228" y="713349"/>
            <a:ext cx="8008" cy="276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078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6 CuadroTexto"/>
          <p:cNvSpPr txBox="1">
            <a:spLocks noChangeArrowheads="1"/>
          </p:cNvSpPr>
          <p:nvPr/>
        </p:nvSpPr>
        <p:spPr bwMode="auto">
          <a:xfrm>
            <a:off x="1724026" y="190129"/>
            <a:ext cx="9084947" cy="523220"/>
          </a:xfrm>
          <a:prstGeom prst="rect">
            <a:avLst/>
          </a:prstGeom>
          <a:noFill/>
          <a:ln w="28575">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800" b="1" dirty="0" smtClean="0"/>
              <a:t>La </a:t>
            </a:r>
            <a:r>
              <a:rPr lang="es-ES" sz="2800" b="1" dirty="0" err="1" smtClean="0"/>
              <a:t>cuentística</a:t>
            </a:r>
            <a:r>
              <a:rPr lang="es-ES" sz="2800" b="1" dirty="0" smtClean="0"/>
              <a:t> cubana desde los años 80 a los 90</a:t>
            </a:r>
            <a:endParaRPr lang="es-ES" sz="2800" b="1" dirty="0"/>
          </a:p>
        </p:txBody>
      </p:sp>
      <p:sp>
        <p:nvSpPr>
          <p:cNvPr id="3" name="Rectángulo 2"/>
          <p:cNvSpPr/>
          <p:nvPr/>
        </p:nvSpPr>
        <p:spPr>
          <a:xfrm>
            <a:off x="327546" y="876701"/>
            <a:ext cx="11573301" cy="5262979"/>
          </a:xfrm>
          <a:prstGeom prst="rect">
            <a:avLst/>
          </a:prstGeom>
          <a:solidFill>
            <a:schemeClr val="bg1"/>
          </a:solidFill>
          <a:ln>
            <a:noFill/>
          </a:ln>
        </p:spPr>
        <p:txBody>
          <a:bodyPr wrap="square">
            <a:spAutoFit/>
          </a:bodyPr>
          <a:lstStyle/>
          <a:p>
            <a:pPr indent="270510" algn="just">
              <a:spcAft>
                <a:spcPts val="0"/>
              </a:spcAft>
            </a:pPr>
            <a:r>
              <a:rPr lang="es-ES" sz="2400" dirty="0">
                <a:latin typeface="Arial" panose="020B0604020202020204" pitchFamily="34" charset="0"/>
                <a:ea typeface="Calibri" panose="020F0502020204030204" pitchFamily="34" charset="0"/>
                <a:cs typeface="Arial" panose="020B0604020202020204" pitchFamily="34" charset="0"/>
              </a:rPr>
              <a:t>Con la </a:t>
            </a:r>
            <a:r>
              <a:rPr lang="es-ES" sz="2400" dirty="0" err="1">
                <a:latin typeface="Arial" panose="020B0604020202020204" pitchFamily="34" charset="0"/>
                <a:ea typeface="Calibri" panose="020F0502020204030204" pitchFamily="34" charset="0"/>
                <a:cs typeface="Arial" panose="020B0604020202020204" pitchFamily="34" charset="0"/>
              </a:rPr>
              <a:t>subjetivización</a:t>
            </a:r>
            <a:r>
              <a:rPr lang="es-ES" sz="2400" dirty="0">
                <a:latin typeface="Arial" panose="020B0604020202020204" pitchFamily="34" charset="0"/>
                <a:ea typeface="Calibri" panose="020F0502020204030204" pitchFamily="34" charset="0"/>
                <a:cs typeface="Arial" panose="020B0604020202020204" pitchFamily="34" charset="0"/>
              </a:rPr>
              <a:t> del cuento y su rechazo de los postulados modernos de totalización o autosuficiencia textual, se produce un marcado giro hacia un criterio más democrático del arte de narrar; de este modo, ingresan a las páginas de las ficciones </a:t>
            </a:r>
            <a:r>
              <a:rPr lang="es-ES" sz="2400" b="1" i="1" dirty="0">
                <a:latin typeface="Arial" panose="020B0604020202020204" pitchFamily="34" charset="0"/>
                <a:ea typeface="Calibri" panose="020F0502020204030204" pitchFamily="34" charset="0"/>
                <a:cs typeface="Arial" panose="020B0604020202020204" pitchFamily="34" charset="0"/>
              </a:rPr>
              <a:t>recursos lingüísticos, tropológicos, narrativos e interculturales que habían casi desaparecido de las ficciones en los años setenta; los más comunes son la ironía, la intertextualidad –entre sus variedades las citas, la parodia, las alusiones–, las experimentaciones del lenguaje, el humor, las apropiaciones y reciclajes de discursos no literarios como la música popular (boleros, sones, guarachas, tangos, rancheras, baladas, </a:t>
            </a:r>
            <a:r>
              <a:rPr lang="es-ES" sz="2400" b="1" i="1" dirty="0" err="1">
                <a:latin typeface="Arial" panose="020B0604020202020204" pitchFamily="34" charset="0"/>
                <a:ea typeface="Calibri" panose="020F0502020204030204" pitchFamily="34" charset="0"/>
                <a:cs typeface="Arial" panose="020B0604020202020204" pitchFamily="34" charset="0"/>
              </a:rPr>
              <a:t>rocks</a:t>
            </a:r>
            <a:r>
              <a:rPr lang="es-ES" sz="2400" b="1" i="1" dirty="0">
                <a:latin typeface="Arial" panose="020B0604020202020204" pitchFamily="34" charset="0"/>
                <a:ea typeface="Calibri" panose="020F0502020204030204" pitchFamily="34" charset="0"/>
                <a:cs typeface="Arial" panose="020B0604020202020204" pitchFamily="34" charset="0"/>
              </a:rPr>
              <a:t>), el cine, el melodrama folletinesco, la radionovela y el policial. </a:t>
            </a:r>
            <a:endParaRPr lang="es-ES" sz="2400" b="1" i="1" dirty="0" smtClean="0">
              <a:latin typeface="Arial" panose="020B0604020202020204" pitchFamily="34" charset="0"/>
              <a:ea typeface="Calibri" panose="020F0502020204030204" pitchFamily="34" charset="0"/>
              <a:cs typeface="Arial" panose="020B0604020202020204" pitchFamily="34" charset="0"/>
            </a:endParaRPr>
          </a:p>
          <a:p>
            <a:pPr indent="270510" algn="just">
              <a:spcAft>
                <a:spcPts val="0"/>
              </a:spcAft>
            </a:pPr>
            <a:endParaRPr lang="es-ES" sz="2400" b="1" i="1" dirty="0">
              <a:latin typeface="Arial" panose="020B0604020202020204" pitchFamily="34" charset="0"/>
              <a:ea typeface="Calibri" panose="020F0502020204030204" pitchFamily="34" charset="0"/>
              <a:cs typeface="Arial" panose="020B0604020202020204" pitchFamily="34" charset="0"/>
            </a:endParaRPr>
          </a:p>
          <a:p>
            <a:pPr indent="270510" algn="just">
              <a:spcAft>
                <a:spcPts val="0"/>
              </a:spcAft>
            </a:pPr>
            <a:r>
              <a:rPr lang="es-ES" sz="2400" dirty="0" smtClean="0">
                <a:latin typeface="Arial" panose="020B0604020202020204" pitchFamily="34" charset="0"/>
                <a:ea typeface="Calibri" panose="020F0502020204030204" pitchFamily="34" charset="0"/>
                <a:cs typeface="Arial" panose="020B0604020202020204" pitchFamily="34" charset="0"/>
              </a:rPr>
              <a:t> En muchas obras son censurados el </a:t>
            </a:r>
            <a:r>
              <a:rPr lang="es-ES" sz="2400" dirty="0">
                <a:latin typeface="Arial" panose="020B0604020202020204" pitchFamily="34" charset="0"/>
                <a:ea typeface="Calibri" panose="020F0502020204030204" pitchFamily="34" charset="0"/>
                <a:cs typeface="Arial" panose="020B0604020202020204" pitchFamily="34" charset="0"/>
              </a:rPr>
              <a:t>fetichismo material, la doble moral, el abuso del poder, el dogmatismo ideológico y cultural y el machismo. Esta crítica nace de </a:t>
            </a:r>
            <a:r>
              <a:rPr lang="es-ES" sz="2400" dirty="0" smtClean="0">
                <a:latin typeface="Arial" panose="020B0604020202020204" pitchFamily="34" charset="0"/>
                <a:ea typeface="Calibri" panose="020F0502020204030204" pitchFamily="34" charset="0"/>
                <a:cs typeface="Arial" panose="020B0604020202020204" pitchFamily="34" charset="0"/>
              </a:rPr>
              <a:t>la trama</a:t>
            </a:r>
            <a:r>
              <a:rPr lang="es-ES" sz="2400" dirty="0">
                <a:latin typeface="Arial" panose="020B0604020202020204" pitchFamily="34" charset="0"/>
                <a:ea typeface="Calibri" panose="020F0502020204030204" pitchFamily="34" charset="0"/>
                <a:cs typeface="Arial" panose="020B0604020202020204" pitchFamily="34" charset="0"/>
              </a:rPr>
              <a:t>, no es un “añadido” educativo al relato. </a:t>
            </a:r>
            <a:endParaRPr lang="es-E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2784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6 CuadroTexto"/>
          <p:cNvSpPr txBox="1">
            <a:spLocks noChangeArrowheads="1"/>
          </p:cNvSpPr>
          <p:nvPr/>
        </p:nvSpPr>
        <p:spPr bwMode="auto">
          <a:xfrm>
            <a:off x="6987654" y="176923"/>
            <a:ext cx="5090615" cy="1938992"/>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sz="2000" b="1" dirty="0" smtClean="0">
                <a:ea typeface="Calibri" panose="020F0502020204030204" pitchFamily="34" charset="0"/>
                <a:cs typeface="Times New Roman" panose="02020603050405020304" pitchFamily="18" charset="0"/>
              </a:rPr>
              <a:t>Los escritores cubanos también sufrieron las </a:t>
            </a:r>
            <a:r>
              <a:rPr lang="es-ES" sz="2000" b="1" dirty="0">
                <a:ea typeface="Calibri" panose="020F0502020204030204" pitchFamily="34" charset="0"/>
                <a:cs typeface="Times New Roman" panose="02020603050405020304" pitchFamily="18" charset="0"/>
              </a:rPr>
              <a:t>difíciles </a:t>
            </a:r>
            <a:r>
              <a:rPr lang="es-ES" sz="2000" b="1" dirty="0" smtClean="0">
                <a:ea typeface="Calibri" panose="020F0502020204030204" pitchFamily="34" charset="0"/>
                <a:cs typeface="Times New Roman" panose="02020603050405020304" pitchFamily="18" charset="0"/>
              </a:rPr>
              <a:t>circunstancias y en consecuencia las </a:t>
            </a:r>
            <a:r>
              <a:rPr lang="es-ES" sz="2000" b="1" dirty="0">
                <a:ea typeface="Calibri" panose="020F0502020204030204" pitchFamily="34" charset="0"/>
                <a:cs typeface="Times New Roman" panose="02020603050405020304" pitchFamily="18" charset="0"/>
              </a:rPr>
              <a:t>transfiguraron por vías disímiles en complejos signos estéticos distintivos de los imaginarios </a:t>
            </a:r>
            <a:r>
              <a:rPr lang="es-ES" sz="2000" b="1" dirty="0" smtClean="0">
                <a:ea typeface="Calibri" panose="020F0502020204030204" pitchFamily="34" charset="0"/>
                <a:cs typeface="Times New Roman" panose="02020603050405020304" pitchFamily="18" charset="0"/>
              </a:rPr>
              <a:t>de los  períodos anteriores.</a:t>
            </a:r>
            <a:endParaRPr lang="es-ES" sz="2000" b="1" dirty="0"/>
          </a:p>
        </p:txBody>
      </p:sp>
      <p:sp>
        <p:nvSpPr>
          <p:cNvPr id="5" name="Rectángulo 4"/>
          <p:cNvSpPr/>
          <p:nvPr/>
        </p:nvSpPr>
        <p:spPr>
          <a:xfrm>
            <a:off x="163772" y="2053121"/>
            <a:ext cx="11750723" cy="4201150"/>
          </a:xfrm>
          <a:prstGeom prst="rect">
            <a:avLst/>
          </a:prstGeom>
        </p:spPr>
        <p:txBody>
          <a:bodyPr wrap="square">
            <a:spAutoFit/>
          </a:bodyPr>
          <a:lstStyle/>
          <a:p>
            <a:pPr indent="228600" algn="just">
              <a:spcAft>
                <a:spcPts val="0"/>
              </a:spcAft>
            </a:pPr>
            <a:r>
              <a:rPr lang="es-ES" sz="2600" b="1" dirty="0" smtClean="0">
                <a:latin typeface="Arial" panose="020B0604020202020204" pitchFamily="34" charset="0"/>
                <a:ea typeface="Calibri" panose="020F0502020204030204" pitchFamily="34" charset="0"/>
                <a:cs typeface="Arial" panose="020B0604020202020204" pitchFamily="34" charset="0"/>
              </a:rPr>
              <a:t>                             </a:t>
            </a:r>
            <a:r>
              <a:rPr lang="es-ES" sz="2500" b="1" dirty="0" smtClean="0">
                <a:latin typeface="Arial" panose="020B0604020202020204" pitchFamily="34" charset="0"/>
                <a:ea typeface="Calibri" panose="020F0502020204030204" pitchFamily="34" charset="0"/>
                <a:cs typeface="Arial" panose="020B0604020202020204" pitchFamily="34" charset="0"/>
              </a:rPr>
              <a:t>Cambios  </a:t>
            </a:r>
            <a:r>
              <a:rPr lang="es-ES" sz="2500" b="1" dirty="0">
                <a:latin typeface="Arial" panose="020B0604020202020204" pitchFamily="34" charset="0"/>
                <a:ea typeface="Calibri" panose="020F0502020204030204" pitchFamily="34" charset="0"/>
                <a:cs typeface="Arial" panose="020B0604020202020204" pitchFamily="34" charset="0"/>
              </a:rPr>
              <a:t>en la </a:t>
            </a:r>
            <a:r>
              <a:rPr lang="es-ES" sz="2500" b="1" dirty="0" smtClean="0">
                <a:latin typeface="Arial" panose="020B0604020202020204" pitchFamily="34" charset="0"/>
                <a:ea typeface="Calibri" panose="020F0502020204030204" pitchFamily="34" charset="0"/>
                <a:cs typeface="Arial" panose="020B0604020202020204" pitchFamily="34" charset="0"/>
              </a:rPr>
              <a:t>literatura </a:t>
            </a:r>
          </a:p>
          <a:p>
            <a:pPr marL="285750" indent="-285750" algn="just">
              <a:spcAft>
                <a:spcPts val="0"/>
              </a:spcAft>
              <a:buFont typeface="Arial" panose="020B0604020202020204" pitchFamily="34" charset="0"/>
              <a:buChar char="•"/>
            </a:pPr>
            <a:r>
              <a:rPr lang="es-ES" sz="2500" dirty="0" smtClean="0">
                <a:latin typeface="Arial" panose="020B0604020202020204" pitchFamily="34" charset="0"/>
                <a:ea typeface="Calibri" panose="020F0502020204030204" pitchFamily="34" charset="0"/>
                <a:cs typeface="Arial" panose="020B0604020202020204" pitchFamily="34" charset="0"/>
              </a:rPr>
              <a:t> </a:t>
            </a:r>
            <a:r>
              <a:rPr lang="es-ES" sz="2400" dirty="0" smtClean="0">
                <a:latin typeface="Arial" panose="020B0604020202020204" pitchFamily="34" charset="0"/>
                <a:ea typeface="Calibri" panose="020F0502020204030204" pitchFamily="34" charset="0"/>
                <a:cs typeface="Arial" panose="020B0604020202020204" pitchFamily="34" charset="0"/>
              </a:rPr>
              <a:t>Pérdida </a:t>
            </a:r>
            <a:r>
              <a:rPr lang="es-ES" sz="2400" dirty="0">
                <a:latin typeface="Arial" panose="020B0604020202020204" pitchFamily="34" charset="0"/>
                <a:ea typeface="Calibri" panose="020F0502020204030204" pitchFamily="34" charset="0"/>
                <a:cs typeface="Arial" panose="020B0604020202020204" pitchFamily="34" charset="0"/>
              </a:rPr>
              <a:t>de la </a:t>
            </a:r>
            <a:r>
              <a:rPr lang="es-ES" sz="2400" dirty="0" smtClean="0">
                <a:latin typeface="Arial" panose="020B0604020202020204" pitchFamily="34" charset="0"/>
                <a:ea typeface="Calibri" panose="020F0502020204030204" pitchFamily="34" charset="0"/>
                <a:cs typeface="Arial" panose="020B0604020202020204" pitchFamily="34" charset="0"/>
              </a:rPr>
              <a:t>inocencia, declive en los idealismos, presencia del desencanto</a:t>
            </a:r>
          </a:p>
          <a:p>
            <a:pPr marL="285750" indent="-285750" algn="just">
              <a:spcAft>
                <a:spcPts val="0"/>
              </a:spcAft>
              <a:buFont typeface="Arial" panose="020B0604020202020204" pitchFamily="34" charset="0"/>
              <a:buChar char="•"/>
            </a:pPr>
            <a:r>
              <a:rPr lang="es-ES" sz="2400" dirty="0" smtClean="0">
                <a:latin typeface="Arial" panose="020B0604020202020204" pitchFamily="34" charset="0"/>
                <a:ea typeface="Calibri" panose="020F0502020204030204" pitchFamily="34" charset="0"/>
                <a:cs typeface="Arial" panose="020B0604020202020204" pitchFamily="34" charset="0"/>
              </a:rPr>
              <a:t>Literatura  diferente, cuyo </a:t>
            </a:r>
            <a:r>
              <a:rPr lang="es-ES" sz="2400" dirty="0">
                <a:latin typeface="Arial" panose="020B0604020202020204" pitchFamily="34" charset="0"/>
                <a:ea typeface="Calibri" panose="020F0502020204030204" pitchFamily="34" charset="0"/>
                <a:cs typeface="Arial" panose="020B0604020202020204" pitchFamily="34" charset="0"/>
              </a:rPr>
              <a:t>énfasis temático estuvo en </a:t>
            </a:r>
            <a:r>
              <a:rPr lang="es-ES" sz="2400" b="1" dirty="0" smtClean="0">
                <a:latin typeface="Arial" panose="020B0604020202020204" pitchFamily="34" charset="0"/>
                <a:ea typeface="Calibri" panose="020F0502020204030204" pitchFamily="34" charset="0"/>
                <a:cs typeface="Arial" panose="020B0604020202020204" pitchFamily="34" charset="0"/>
              </a:rPr>
              <a:t>“documentar” </a:t>
            </a:r>
            <a:r>
              <a:rPr lang="es-ES" sz="2400" dirty="0">
                <a:latin typeface="Arial" panose="020B0604020202020204" pitchFamily="34" charset="0"/>
                <a:ea typeface="Calibri" panose="020F0502020204030204" pitchFamily="34" charset="0"/>
                <a:cs typeface="Arial" panose="020B0604020202020204" pitchFamily="34" charset="0"/>
              </a:rPr>
              <a:t>la realidad, en atrapar los ángulos de la cotidianidad cubana no abordados en el </a:t>
            </a:r>
            <a:r>
              <a:rPr lang="es-ES" sz="2400" dirty="0" smtClean="0">
                <a:latin typeface="Arial" panose="020B0604020202020204" pitchFamily="34" charset="0"/>
                <a:ea typeface="Calibri" panose="020F0502020204030204" pitchFamily="34" charset="0"/>
                <a:cs typeface="Arial" panose="020B0604020202020204" pitchFamily="34" charset="0"/>
              </a:rPr>
              <a:t>periodismo</a:t>
            </a:r>
          </a:p>
          <a:p>
            <a:pPr marL="285750" indent="-285750" algn="just">
              <a:spcAft>
                <a:spcPts val="0"/>
              </a:spcAft>
              <a:buFont typeface="Arial" panose="020B0604020202020204" pitchFamily="34" charset="0"/>
              <a:buChar char="•"/>
            </a:pPr>
            <a:r>
              <a:rPr lang="es-ES" sz="2400" dirty="0" smtClean="0">
                <a:latin typeface="Arial" panose="020B0604020202020204" pitchFamily="34" charset="0"/>
                <a:ea typeface="Calibri" panose="020F0502020204030204" pitchFamily="34" charset="0"/>
                <a:cs typeface="Arial" panose="020B0604020202020204" pitchFamily="34" charset="0"/>
              </a:rPr>
              <a:t>En el campo </a:t>
            </a:r>
            <a:r>
              <a:rPr lang="es-ES" sz="2400" dirty="0" err="1" smtClean="0">
                <a:latin typeface="Arial" panose="020B0604020202020204" pitchFamily="34" charset="0"/>
                <a:ea typeface="Calibri" panose="020F0502020204030204" pitchFamily="34" charset="0"/>
                <a:cs typeface="Arial" panose="020B0604020202020204" pitchFamily="34" charset="0"/>
              </a:rPr>
              <a:t>ideoestético</a:t>
            </a:r>
            <a:r>
              <a:rPr lang="es-ES" sz="2400" dirty="0" smtClean="0">
                <a:latin typeface="Arial" panose="020B0604020202020204" pitchFamily="34" charset="0"/>
                <a:ea typeface="Calibri" panose="020F0502020204030204" pitchFamily="34" charset="0"/>
                <a:cs typeface="Arial" panose="020B0604020202020204" pitchFamily="34" charset="0"/>
              </a:rPr>
              <a:t>, la literatura estaba más cercana a nuestras realidades verdaderas,  fue menos dogmática,  más abierta a la influencia de las evoluciones que en el plano formal y temático se estaban mostrando ya en otras partes del mundo</a:t>
            </a:r>
          </a:p>
          <a:p>
            <a:pPr marL="285750" indent="-285750" algn="just">
              <a:spcAft>
                <a:spcPts val="0"/>
              </a:spcAft>
              <a:buFont typeface="Arial" panose="020B0604020202020204" pitchFamily="34" charset="0"/>
              <a:buChar char="•"/>
            </a:pPr>
            <a:r>
              <a:rPr lang="es-ES" sz="2400" dirty="0" smtClean="0">
                <a:latin typeface="Arial" panose="020B0604020202020204" pitchFamily="34" charset="0"/>
                <a:ea typeface="Calibri" panose="020F0502020204030204" pitchFamily="34" charset="0"/>
                <a:cs typeface="Arial" panose="020B0604020202020204" pitchFamily="34" charset="0"/>
              </a:rPr>
              <a:t>No hubo aportes a la auténtica “literatura posmoderna” hasta que se publicara en España la </a:t>
            </a:r>
            <a:r>
              <a:rPr lang="es-ES" sz="2400" b="1" i="1" dirty="0" smtClean="0">
                <a:latin typeface="Arial" panose="020B0604020202020204" pitchFamily="34" charset="0"/>
                <a:ea typeface="Calibri" panose="020F0502020204030204" pitchFamily="34" charset="0"/>
                <a:cs typeface="Arial" panose="020B0604020202020204" pitchFamily="34" charset="0"/>
              </a:rPr>
              <a:t>Trilogía sucia de La Habana</a:t>
            </a:r>
            <a:r>
              <a:rPr lang="es-ES" sz="2400" i="1" dirty="0" smtClean="0">
                <a:latin typeface="Arial" panose="020B0604020202020204" pitchFamily="34" charset="0"/>
                <a:ea typeface="Calibri" panose="020F0502020204030204" pitchFamily="34" charset="0"/>
                <a:cs typeface="Arial" panose="020B0604020202020204" pitchFamily="34" charset="0"/>
              </a:rPr>
              <a:t>,</a:t>
            </a:r>
            <a:r>
              <a:rPr lang="es-ES" sz="2400" dirty="0" smtClean="0">
                <a:latin typeface="Arial" panose="020B0604020202020204" pitchFamily="34" charset="0"/>
                <a:ea typeface="Calibri" panose="020F0502020204030204" pitchFamily="34" charset="0"/>
                <a:cs typeface="Arial" panose="020B0604020202020204" pitchFamily="34" charset="0"/>
              </a:rPr>
              <a:t> de Pedro Juan Gutiérrez, en 1998 (Realismo sucio)</a:t>
            </a:r>
            <a:endParaRPr lang="es-E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ángulo 9"/>
          <p:cNvSpPr/>
          <p:nvPr/>
        </p:nvSpPr>
        <p:spPr>
          <a:xfrm>
            <a:off x="0" y="185299"/>
            <a:ext cx="2908115" cy="1446550"/>
          </a:xfrm>
          <a:prstGeom prst="rect">
            <a:avLst/>
          </a:prstGeom>
          <a:solidFill>
            <a:srgbClr val="FDF3ED"/>
          </a:solidFill>
          <a:ln>
            <a:solidFill>
              <a:srgbClr val="FFCCFF"/>
            </a:solidFill>
          </a:ln>
          <a:scene3d>
            <a:camera prst="isometricOffAxis1Righ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s-MX" sz="2200" b="1" dirty="0" smtClean="0">
                <a:latin typeface="Arial" panose="020B0604020202020204" pitchFamily="34" charset="0"/>
                <a:cs typeface="Arial" panose="020B0604020202020204" pitchFamily="34" charset="0"/>
              </a:rPr>
              <a:t>Rompimiento del campo socialista. PERÍODO ESPECIAL </a:t>
            </a:r>
            <a:endParaRPr lang="es-MX" sz="2200" b="1" dirty="0">
              <a:latin typeface="Arial" panose="020B0604020202020204" pitchFamily="34" charset="0"/>
              <a:cs typeface="Arial" panose="020B0604020202020204" pitchFamily="34" charset="0"/>
            </a:endParaRPr>
          </a:p>
        </p:txBody>
      </p:sp>
      <p:sp>
        <p:nvSpPr>
          <p:cNvPr id="6" name="16 CuadroTexto"/>
          <p:cNvSpPr txBox="1">
            <a:spLocks noChangeArrowheads="1"/>
          </p:cNvSpPr>
          <p:nvPr/>
        </p:nvSpPr>
        <p:spPr bwMode="auto">
          <a:xfrm>
            <a:off x="3439237" y="185299"/>
            <a:ext cx="2661314" cy="1107996"/>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200" b="1" dirty="0" smtClean="0"/>
              <a:t>La </a:t>
            </a:r>
            <a:r>
              <a:rPr lang="es-ES" sz="2200" b="1" dirty="0" err="1" smtClean="0"/>
              <a:t>cuentística</a:t>
            </a:r>
            <a:r>
              <a:rPr lang="es-ES" sz="2200" b="1" dirty="0" smtClean="0"/>
              <a:t> cubana a partir de los años 90</a:t>
            </a:r>
            <a:endParaRPr lang="es-ES" sz="2200" b="1" dirty="0"/>
          </a:p>
        </p:txBody>
      </p:sp>
      <p:pic>
        <p:nvPicPr>
          <p:cNvPr id="2" name="Imagen 1"/>
          <p:cNvPicPr>
            <a:picLocks noChangeAspect="1"/>
          </p:cNvPicPr>
          <p:nvPr/>
        </p:nvPicPr>
        <p:blipFill>
          <a:blip r:embed="rId2"/>
          <a:stretch>
            <a:fillRect/>
          </a:stretch>
        </p:blipFill>
        <p:spPr>
          <a:xfrm rot="16575226">
            <a:off x="6448738" y="283362"/>
            <a:ext cx="442591" cy="987451"/>
          </a:xfrm>
          <a:prstGeom prst="rect">
            <a:avLst/>
          </a:prstGeom>
        </p:spPr>
      </p:pic>
      <p:pic>
        <p:nvPicPr>
          <p:cNvPr id="3" name="Imagen 2"/>
          <p:cNvPicPr>
            <a:picLocks noChangeAspect="1"/>
          </p:cNvPicPr>
          <p:nvPr/>
        </p:nvPicPr>
        <p:blipFill>
          <a:blip r:embed="rId3"/>
          <a:stretch>
            <a:fillRect/>
          </a:stretch>
        </p:blipFill>
        <p:spPr>
          <a:xfrm>
            <a:off x="2859207" y="322330"/>
            <a:ext cx="580030" cy="554784"/>
          </a:xfrm>
          <a:prstGeom prst="rect">
            <a:avLst/>
          </a:prstGeom>
        </p:spPr>
      </p:pic>
      <p:pic>
        <p:nvPicPr>
          <p:cNvPr id="8" name="Imagen 7"/>
          <p:cNvPicPr>
            <a:picLocks noChangeAspect="1"/>
          </p:cNvPicPr>
          <p:nvPr/>
        </p:nvPicPr>
        <p:blipFill>
          <a:blip r:embed="rId2"/>
          <a:stretch>
            <a:fillRect/>
          </a:stretch>
        </p:blipFill>
        <p:spPr>
          <a:xfrm rot="563904">
            <a:off x="4782586" y="1418250"/>
            <a:ext cx="471887" cy="600371"/>
          </a:xfrm>
          <a:prstGeom prst="rect">
            <a:avLst/>
          </a:prstGeom>
        </p:spPr>
      </p:pic>
    </p:spTree>
    <p:extLst>
      <p:ext uri="{BB962C8B-B14F-4D97-AF65-F5344CB8AC3E}">
        <p14:creationId xmlns:p14="http://schemas.microsoft.com/office/powerpoint/2010/main" val="1392999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3056</Words>
  <Application>Microsoft Office PowerPoint</Application>
  <PresentationFormat>Panorámica</PresentationFormat>
  <Paragraphs>138</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Arial Black</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De los 80 al “período especial”</vt:lpstr>
      <vt:lpstr>Presentación de PowerPoint</vt:lpstr>
      <vt:lpstr>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Adriel</dc:creator>
  <cp:lastModifiedBy>Usuario</cp:lastModifiedBy>
  <cp:revision>150</cp:revision>
  <dcterms:created xsi:type="dcterms:W3CDTF">2014-10-12T16:01:06Z</dcterms:created>
  <dcterms:modified xsi:type="dcterms:W3CDTF">2026-04-18T19:02:18Z</dcterms:modified>
</cp:coreProperties>
</file>