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05/03/2025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47002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Metodología de la investigación educativa II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Profesor: M.Sc. Mayté Valdés Díaz 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545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 smtClean="0"/>
              <a:t>Equipo # 5</a:t>
            </a:r>
            <a:endParaRPr lang="es-MX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¿</a:t>
            </a:r>
            <a:r>
              <a:rPr lang="es-MX" sz="1800" dirty="0" smtClean="0"/>
              <a:t>Qué otros fundamentos han sido utilizados por la autora en su capítulo?</a:t>
            </a:r>
          </a:p>
          <a:p>
            <a:pPr algn="just"/>
            <a:r>
              <a:rPr lang="es-MX" sz="1800" dirty="0" smtClean="0"/>
              <a:t>Los consideran apropiado para dar salida a su problema de investigación? ¿Por qué?</a:t>
            </a:r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1060971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Clase práctica # 1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algn="just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Sumario: </a:t>
            </a:r>
            <a:r>
              <a:rPr lang="es-ES" dirty="0">
                <a:latin typeface="Arial" pitchFamily="34" charset="0"/>
                <a:cs typeface="Arial" pitchFamily="34" charset="0"/>
              </a:rPr>
              <a:t>Construcción de los fundamentos teórico-metodológicos de la propuesta de solución científica del problema profesional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lvl="1" indent="-342900" algn="just">
              <a:buFont typeface="Arial" pitchFamily="34" charset="0"/>
              <a:buChar char="•"/>
            </a:pPr>
            <a:endParaRPr lang="es-ES" dirty="0">
              <a:latin typeface="Arial" pitchFamily="34" charset="0"/>
              <a:cs typeface="Arial" pitchFamily="34" charset="0"/>
            </a:endParaRPr>
          </a:p>
          <a:p>
            <a:pPr marL="342900" lvl="1" indent="-342900" algn="just">
              <a:buFont typeface="Arial" pitchFamily="34" charset="0"/>
              <a:buChar char="•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es-MX" dirty="0">
                <a:latin typeface="Arial" pitchFamily="34" charset="0"/>
                <a:cs typeface="Arial" pitchFamily="34" charset="0"/>
              </a:rPr>
              <a:t>Fundamentar  desde lo teórico- metodológico  de la alternativa solución científica del problema profesional identificado y formulado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282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11521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4000" dirty="0" smtClean="0">
                <a:latin typeface="Arial" pitchFamily="34" charset="0"/>
                <a:cs typeface="Arial" pitchFamily="34" charset="0"/>
              </a:rPr>
              <a:t>¿</a:t>
            </a:r>
            <a:r>
              <a:rPr lang="es-MX" sz="1800" dirty="0" smtClean="0">
                <a:latin typeface="Arial" pitchFamily="34" charset="0"/>
                <a:cs typeface="Arial" pitchFamily="34" charset="0"/>
              </a:rPr>
              <a:t>Cómo 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modelar los fundamentos teóricos-metodológicos que deben contener los diferentes epígrafes del capítulo I del informe?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654974" y="3490351"/>
            <a:ext cx="3140579" cy="800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roceso 3"/>
          <p:cNvSpPr/>
          <p:nvPr/>
        </p:nvSpPr>
        <p:spPr>
          <a:xfrm>
            <a:off x="755576" y="4941168"/>
            <a:ext cx="1778496" cy="11227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1: </a:t>
            </a:r>
          </a:p>
          <a:p>
            <a:pPr lvl="0" algn="ctr"/>
            <a:r>
              <a:rPr lang="es-MX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Objeto de investigación </a:t>
            </a:r>
            <a:endParaRPr lang="es-MX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roceso 4"/>
          <p:cNvSpPr/>
          <p:nvPr/>
        </p:nvSpPr>
        <p:spPr>
          <a:xfrm>
            <a:off x="3635896" y="4941168"/>
            <a:ext cx="172819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roceso 5"/>
          <p:cNvSpPr/>
          <p:nvPr/>
        </p:nvSpPr>
        <p:spPr>
          <a:xfrm>
            <a:off x="6444208" y="5157192"/>
            <a:ext cx="1584176" cy="90672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3: </a:t>
            </a:r>
          </a:p>
          <a:p>
            <a:pPr lvl="0" algn="ctr"/>
            <a:r>
              <a:rPr lang="es-MX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Objetivo de la investigación </a:t>
            </a:r>
            <a:endParaRPr lang="es-MX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 rot="10800000" flipV="1">
            <a:off x="3585773" y="4767535"/>
            <a:ext cx="1944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Arial" pitchFamily="34" charset="0"/>
                <a:cs typeface="Arial" pitchFamily="34" charset="0"/>
              </a:rPr>
              <a:t>2: </a:t>
            </a:r>
          </a:p>
          <a:p>
            <a:pPr algn="ctr"/>
            <a:r>
              <a:rPr lang="es-MX" dirty="0">
                <a:latin typeface="Arial" pitchFamily="34" charset="0"/>
                <a:cs typeface="Arial" pitchFamily="34" charset="0"/>
              </a:rPr>
              <a:t>Campo de acción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 rot="10800000" flipV="1">
            <a:off x="3413347" y="3573528"/>
            <a:ext cx="17931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prstClr val="black"/>
                </a:solidFill>
              </a:rPr>
              <a:t>Epígrafes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22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MX" sz="1800" dirty="0" smtClean="0"/>
              <a:t>Epígrafes </a:t>
            </a:r>
            <a:endParaRPr lang="es-MX" sz="1800" dirty="0"/>
          </a:p>
        </p:txBody>
      </p:sp>
      <p:sp>
        <p:nvSpPr>
          <p:cNvPr id="5" name="4 Rectángulo"/>
          <p:cNvSpPr/>
          <p:nvPr/>
        </p:nvSpPr>
        <p:spPr>
          <a:xfrm>
            <a:off x="323528" y="1772816"/>
            <a:ext cx="2448272" cy="17281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1: </a:t>
            </a:r>
          </a:p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Objeto de investigación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347864" y="2348880"/>
            <a:ext cx="2448272" cy="17281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2: </a:t>
            </a:r>
          </a:p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Campo de acción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311453" y="1751245"/>
            <a:ext cx="2448272" cy="17281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3: </a:t>
            </a:r>
          </a:p>
          <a:p>
            <a:pPr algn="ctr"/>
            <a:r>
              <a:rPr lang="es-MX" dirty="0" smtClean="0">
                <a:latin typeface="Arial" pitchFamily="34" charset="0"/>
                <a:cs typeface="Arial" pitchFamily="34" charset="0"/>
              </a:rPr>
              <a:t>Objetivo de la investigación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9 Conector angular"/>
          <p:cNvCxnSpPr>
            <a:stCxn id="2" idx="1"/>
            <a:endCxn id="5" idx="1"/>
          </p:cNvCxnSpPr>
          <p:nvPr/>
        </p:nvCxnSpPr>
        <p:spPr>
          <a:xfrm rot="10800000" flipV="1">
            <a:off x="323528" y="846138"/>
            <a:ext cx="133672" cy="1790774"/>
          </a:xfrm>
          <a:prstGeom prst="bentConnector3">
            <a:avLst>
              <a:gd name="adj1" fmla="val 271016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angular"/>
          <p:cNvCxnSpPr>
            <a:stCxn id="2" idx="3"/>
            <a:endCxn id="7" idx="3"/>
          </p:cNvCxnSpPr>
          <p:nvPr/>
        </p:nvCxnSpPr>
        <p:spPr>
          <a:xfrm>
            <a:off x="8686800" y="846138"/>
            <a:ext cx="72925" cy="1769203"/>
          </a:xfrm>
          <a:prstGeom prst="bentConnector3">
            <a:avLst>
              <a:gd name="adj1" fmla="val 413473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angular"/>
          <p:cNvCxnSpPr>
            <a:stCxn id="2" idx="2"/>
            <a:endCxn id="6" idx="0"/>
          </p:cNvCxnSpPr>
          <p:nvPr/>
        </p:nvCxnSpPr>
        <p:spPr>
          <a:xfrm rot="5400000">
            <a:off x="4106379" y="1883259"/>
            <a:ext cx="931242" cy="1270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4209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1800" b="1" dirty="0" smtClean="0">
                <a:latin typeface="Arial" pitchFamily="34" charset="0"/>
                <a:cs typeface="Arial" pitchFamily="34" charset="0"/>
              </a:rPr>
              <a:t>¿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Q</a:t>
            </a:r>
            <a:r>
              <a:rPr lang="es-ES" sz="1800" b="1" cap="none" dirty="0" smtClean="0">
                <a:latin typeface="Arial" pitchFamily="34" charset="0"/>
                <a:cs typeface="Arial" pitchFamily="34" charset="0"/>
              </a:rPr>
              <a:t>ué no debe faltar en los fundamentos?</a:t>
            </a:r>
            <a:endParaRPr lang="es-ES" sz="1800" b="1" cap="none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v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Filosóficos.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Sociológicos.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Psicológicos.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Pedagógico ( propuesta en el capítulo II, </a:t>
            </a:r>
            <a:r>
              <a:rPr lang="es-ES" sz="1800" dirty="0" err="1" smtClean="0">
                <a:latin typeface="Arial" pitchFamily="34" charset="0"/>
                <a:cs typeface="Arial" pitchFamily="34" charset="0"/>
              </a:rPr>
              <a:t>epíg</a:t>
            </a:r>
            <a:r>
              <a:rPr lang="es-ES" sz="1800" dirty="0" smtClean="0">
                <a:latin typeface="Arial" pitchFamily="34" charset="0"/>
                <a:cs typeface="Arial" pitchFamily="34" charset="0"/>
              </a:rPr>
              <a:t> 2.2)</a:t>
            </a:r>
          </a:p>
          <a:p>
            <a:pPr>
              <a:buClrTx/>
              <a:buFont typeface="Wingdings" pitchFamily="2" charset="2"/>
              <a:buChar char="v"/>
            </a:pPr>
            <a:r>
              <a:rPr lang="es-ES" sz="1800" dirty="0" smtClean="0">
                <a:latin typeface="Arial" pitchFamily="34" charset="0"/>
                <a:cs typeface="Arial" pitchFamily="34" charset="0"/>
              </a:rPr>
              <a:t>Si se consideran necesarios los epistemológicos.</a:t>
            </a: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 rot="21430734">
            <a:off x="3196522" y="3578518"/>
            <a:ext cx="17225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1403648" y="4172579"/>
            <a:ext cx="6120680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MX" dirty="0">
                <a:solidFill>
                  <a:prstClr val="black"/>
                </a:solidFill>
              </a:rPr>
              <a:t>¿Responde el trabajo objeto de estudio a la estructura por epígrafes que se sugiere se siga para establecer los referentes teóricos y metodológicos?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MX" dirty="0">
                <a:solidFill>
                  <a:prstClr val="black"/>
                </a:solidFill>
              </a:rPr>
              <a:t>¿Consideran pertinentes los nombres que asume la autora para identificar sus epígrafes? ¿Por qué?</a:t>
            </a:r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98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 smtClean="0"/>
              <a:t>Equipo # 1</a:t>
            </a:r>
            <a:endParaRPr lang="es-MX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1800" dirty="0"/>
              <a:t>¿</a:t>
            </a:r>
            <a:r>
              <a:rPr lang="es-MX" sz="1800" dirty="0" smtClean="0"/>
              <a:t>Responde el trabajo objeto de estudio a la estructura por epígrafes que se sugiere se siga para establecer los referentes teóricos y metodológicos?</a:t>
            </a:r>
          </a:p>
          <a:p>
            <a:pPr algn="just"/>
            <a:r>
              <a:rPr lang="es-MX" sz="1800" dirty="0" smtClean="0"/>
              <a:t>¿Consideran pertinentes los nombres que asume la autora para identificar sus epígrafes? ¿Por qué?</a:t>
            </a:r>
            <a:endParaRPr lang="es-MX" sz="1800" dirty="0"/>
          </a:p>
        </p:txBody>
      </p:sp>
      <p:sp>
        <p:nvSpPr>
          <p:cNvPr id="4" name="Rectángulo 3"/>
          <p:cNvSpPr/>
          <p:nvPr/>
        </p:nvSpPr>
        <p:spPr>
          <a:xfrm>
            <a:off x="1907704" y="3212976"/>
            <a:ext cx="4950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es-MX" dirty="0" smtClean="0">
                <a:solidFill>
                  <a:prstClr val="black"/>
                </a:solidFill>
              </a:rPr>
              <a:t>¿</a:t>
            </a:r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329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 smtClean="0"/>
              <a:t>Equipo # 2</a:t>
            </a:r>
            <a:endParaRPr lang="es-MX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59632" y="1600201"/>
            <a:ext cx="7427168" cy="1612776"/>
          </a:xfrm>
        </p:spPr>
        <p:txBody>
          <a:bodyPr>
            <a:normAutofit/>
          </a:bodyPr>
          <a:lstStyle/>
          <a:p>
            <a:pPr algn="just"/>
            <a:r>
              <a:rPr lang="es-MX" sz="1800" dirty="0" smtClean="0"/>
              <a:t>¿Cómo se ponen de manifiesto el empleo de los métodos histórico –lógico y de análisis –síntesis en este capítulo?</a:t>
            </a:r>
          </a:p>
          <a:p>
            <a:pPr algn="just"/>
            <a:r>
              <a:rPr lang="es-MX" sz="1800" dirty="0" smtClean="0"/>
              <a:t>¿Resultará necesario que la autora haya hecho referencia a la Ley de Medio ambiente en su capítulo? Expliquen el por qué de su respuesta  </a:t>
            </a:r>
            <a:endParaRPr lang="es-MX" sz="1800" dirty="0"/>
          </a:p>
        </p:txBody>
      </p:sp>
      <p:sp>
        <p:nvSpPr>
          <p:cNvPr id="4" name="Rectángulo 3"/>
          <p:cNvSpPr/>
          <p:nvPr/>
        </p:nvSpPr>
        <p:spPr>
          <a:xfrm>
            <a:off x="3986038" y="3244334"/>
            <a:ext cx="11719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>
                <a:solidFill>
                  <a:prstClr val="black"/>
                </a:solidFill>
                <a:ea typeface="+mj-ea"/>
                <a:cs typeface="+mj-cs"/>
              </a:rPr>
              <a:t>Equipo # 3</a:t>
            </a:r>
            <a:endParaRPr lang="en-US" dirty="0"/>
          </a:p>
        </p:txBody>
      </p:sp>
      <p:sp>
        <p:nvSpPr>
          <p:cNvPr id="5" name="Rectángulo 4"/>
          <p:cNvSpPr/>
          <p:nvPr/>
        </p:nvSpPr>
        <p:spPr>
          <a:xfrm>
            <a:off x="1259632" y="3861048"/>
            <a:ext cx="6768752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</a:pPr>
            <a:r>
              <a:rPr lang="es-MX" dirty="0">
                <a:solidFill>
                  <a:prstClr val="black"/>
                </a:solidFill>
              </a:rPr>
              <a:t>Por qué la autora ha considerado necesario hacer referencia a referentes tales como: Lineamientos de la política económica y social del PCC y la Revolución, Bases para el Plan Nacional de Desarrollo Económico y Social así como Constitución de la República?</a:t>
            </a:r>
          </a:p>
          <a:p>
            <a:pPr lvl="0" algn="just">
              <a:spcBef>
                <a:spcPct val="20000"/>
              </a:spcBef>
            </a:pPr>
            <a:r>
              <a:rPr lang="es-MX" dirty="0">
                <a:solidFill>
                  <a:prstClr val="black"/>
                </a:solidFill>
              </a:rPr>
              <a:t>¿Qué tipo de fundamentos son estos?</a:t>
            </a:r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895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 smtClean="0"/>
              <a:t>Equipo # </a:t>
            </a:r>
            <a:r>
              <a:rPr lang="es-MX" sz="1800" dirty="0" smtClean="0"/>
              <a:t>4</a:t>
            </a:r>
            <a:endParaRPr lang="es-MX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1343360"/>
            <a:ext cx="7283152" cy="2044824"/>
          </a:xfrm>
        </p:spPr>
        <p:txBody>
          <a:bodyPr>
            <a:normAutofit/>
          </a:bodyPr>
          <a:lstStyle/>
          <a:p>
            <a:pPr lvl="0" algn="just"/>
            <a:r>
              <a:rPr lang="es-MX" sz="1800" dirty="0" smtClean="0"/>
              <a:t>¿</a:t>
            </a:r>
            <a:r>
              <a:rPr lang="es-MX" sz="1800" dirty="0">
                <a:solidFill>
                  <a:prstClr val="black"/>
                </a:solidFill>
              </a:rPr>
              <a:t>La autora ha tenido en cuenta un recorrido que de manera lógica la conduzca hacia el III Perfeccionamiento del Sistema Nacional de Educación</a:t>
            </a:r>
          </a:p>
          <a:p>
            <a:pPr lvl="0" algn="just"/>
            <a:r>
              <a:rPr lang="es-MX" sz="1800" dirty="0">
                <a:solidFill>
                  <a:prstClr val="black"/>
                </a:solidFill>
              </a:rPr>
              <a:t>¿Consideran que haya tenido un orden lógico en sus ideas para llegar a ello? ¿Por qué?</a:t>
            </a:r>
          </a:p>
          <a:p>
            <a:pPr lvl="0" algn="just"/>
            <a:r>
              <a:rPr lang="es-MX" sz="1800" dirty="0">
                <a:solidFill>
                  <a:prstClr val="black"/>
                </a:solidFill>
              </a:rPr>
              <a:t>¿Qué otra vía pudo haber empleado?</a:t>
            </a:r>
          </a:p>
          <a:p>
            <a:pPr lvl="0" algn="just"/>
            <a:endParaRPr lang="es-MX" sz="18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s-MX" sz="1800" dirty="0"/>
          </a:p>
        </p:txBody>
      </p:sp>
      <p:sp>
        <p:nvSpPr>
          <p:cNvPr id="5" name="Rectángulo 4"/>
          <p:cNvSpPr/>
          <p:nvPr/>
        </p:nvSpPr>
        <p:spPr>
          <a:xfrm>
            <a:off x="3635896" y="3244334"/>
            <a:ext cx="1522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prstClr val="black"/>
                </a:solidFill>
                <a:ea typeface="+mj-ea"/>
                <a:cs typeface="+mj-cs"/>
              </a:rPr>
              <a:t>Equipo # 5</a:t>
            </a:r>
            <a:endParaRPr lang="en-US" dirty="0"/>
          </a:p>
        </p:txBody>
      </p:sp>
      <p:sp>
        <p:nvSpPr>
          <p:cNvPr id="6" name="Rectángulo 5"/>
          <p:cNvSpPr/>
          <p:nvPr/>
        </p:nvSpPr>
        <p:spPr>
          <a:xfrm>
            <a:off x="1043608" y="4221088"/>
            <a:ext cx="6696744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MX" dirty="0">
                <a:solidFill>
                  <a:prstClr val="black"/>
                </a:solidFill>
              </a:rPr>
              <a:t>Qué otros fundamentos han sido utilizados por la autora en su capítulo?</a:t>
            </a:r>
          </a:p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MX" dirty="0">
                <a:solidFill>
                  <a:prstClr val="black"/>
                </a:solidFill>
              </a:rPr>
              <a:t>Los consideran apropiado para dar salida a su problema de investigación? ¿Por qué?</a:t>
            </a:r>
            <a:endParaRPr lang="es-MX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423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1800" dirty="0" smtClean="0"/>
              <a:t>Equipo # 4</a:t>
            </a:r>
            <a:endParaRPr lang="es-MX" sz="1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1800" dirty="0" smtClean="0"/>
              <a:t>La autora ha tenido en cuenta un recorrido que de manera lógica la conduzca hacia el III Perfeccionamiento del Sistema Nacional de Educación</a:t>
            </a:r>
          </a:p>
          <a:p>
            <a:pPr algn="just"/>
            <a:r>
              <a:rPr lang="es-MX" sz="1800" dirty="0" smtClean="0"/>
              <a:t>¿Consideran que haya tenido un orden lógico en sus ideas para llegar a ello? ¿Por qué?</a:t>
            </a:r>
          </a:p>
          <a:p>
            <a:pPr algn="just"/>
            <a:r>
              <a:rPr lang="es-MX" sz="1800" dirty="0" smtClean="0"/>
              <a:t>¿Qué otra vía pudo haber empleado?</a:t>
            </a:r>
          </a:p>
          <a:p>
            <a:pPr algn="just"/>
            <a:endParaRPr lang="es-MX" sz="1800" dirty="0"/>
          </a:p>
        </p:txBody>
      </p:sp>
    </p:spTree>
    <p:extLst>
      <p:ext uri="{BB962C8B-B14F-4D97-AF65-F5344CB8AC3E}">
        <p14:creationId xmlns:p14="http://schemas.microsoft.com/office/powerpoint/2010/main" val="30566128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509</Words>
  <Application>Microsoft Office PowerPoint</Application>
  <PresentationFormat>Presentación en pantalla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Tema de Office</vt:lpstr>
      <vt:lpstr>Metodología de la investigación educativa II</vt:lpstr>
      <vt:lpstr>Clase práctica # 1</vt:lpstr>
      <vt:lpstr>Presentación de PowerPoint</vt:lpstr>
      <vt:lpstr>Epígrafes </vt:lpstr>
      <vt:lpstr>¿Qué no debe faltar en los fundamentos?</vt:lpstr>
      <vt:lpstr>Equipo # 1</vt:lpstr>
      <vt:lpstr>Equipo # 2</vt:lpstr>
      <vt:lpstr>Equipo # 4</vt:lpstr>
      <vt:lpstr>Equipo # 4</vt:lpstr>
      <vt:lpstr>Equipo #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 de la investigación educativa II</dc:title>
  <dc:creator>Maitee</dc:creator>
  <cp:lastModifiedBy>PC 6</cp:lastModifiedBy>
  <cp:revision>7</cp:revision>
  <dcterms:created xsi:type="dcterms:W3CDTF">2023-10-06T18:19:11Z</dcterms:created>
  <dcterms:modified xsi:type="dcterms:W3CDTF">2025-03-05T09:57:32Z</dcterms:modified>
</cp:coreProperties>
</file>