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8" r:id="rId3"/>
    <p:sldId id="256" r:id="rId4"/>
    <p:sldId id="261" r:id="rId5"/>
    <p:sldId id="274" r:id="rId6"/>
    <p:sldId id="272" r:id="rId7"/>
    <p:sldId id="273" r:id="rId8"/>
    <p:sldId id="263" r:id="rId9"/>
    <p:sldId id="262" r:id="rId10"/>
    <p:sldId id="264" r:id="rId11"/>
    <p:sldId id="265" r:id="rId12"/>
    <p:sldId id="275" r:id="rId13"/>
    <p:sldId id="260" r:id="rId14"/>
    <p:sldId id="266" r:id="rId15"/>
    <p:sldId id="289" r:id="rId16"/>
    <p:sldId id="286" r:id="rId17"/>
    <p:sldId id="291" r:id="rId18"/>
    <p:sldId id="278" r:id="rId19"/>
    <p:sldId id="280" r:id="rId20"/>
    <p:sldId id="287" r:id="rId21"/>
    <p:sldId id="290" r:id="rId22"/>
    <p:sldId id="270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06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06/03/2026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49083" y="968254"/>
            <a:ext cx="843461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UNIVERSIDAD DE ARTEMISA “JULIO DÍAZ GONZÁLEZ” 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FACULTAD DE CIENCIAS SOCIALES Y HUMANÍSTICAS</a:t>
            </a:r>
          </a:p>
          <a:p>
            <a:pPr algn="ctr">
              <a:lnSpc>
                <a:spcPct val="150000"/>
              </a:lnSpc>
            </a:pP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DEPARTAMENTO DE CIENCIAS JURÍDICAS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835696" y="5589240"/>
            <a:ext cx="5553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>
                <a:latin typeface="Franklin Gothic Medium" pitchFamily="34" charset="0"/>
              </a:rPr>
              <a:t>Profesora: Dr. C. María Luisa Ramos Grandal</a:t>
            </a:r>
          </a:p>
          <a:p>
            <a:r>
              <a:rPr lang="es-ES" sz="2000" b="1" dirty="0">
                <a:latin typeface="Franklin Gothic Medium" pitchFamily="34" charset="0"/>
              </a:rPr>
              <a:t>                 </a:t>
            </a:r>
            <a:r>
              <a:rPr lang="es-ES" sz="2000" b="1" dirty="0" smtClean="0">
                <a:latin typeface="Franklin Gothic Medium" pitchFamily="34" charset="0"/>
              </a:rPr>
              <a:t>  Profesora Titular </a:t>
            </a:r>
            <a:endParaRPr lang="es-ES" sz="2000" b="1" dirty="0">
              <a:latin typeface="Franklin Gothic Medium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83" y="3386468"/>
            <a:ext cx="1927608" cy="156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641" y="235457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565536" y="3386468"/>
            <a:ext cx="68233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s-E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METODOLOGÍA  DE  LA INVESTIGACIÓN JURÍDICA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54" y="104404"/>
            <a:ext cx="1043889" cy="100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0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-36512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¿DÓNDE ESTÁ LA CIENCIA EN DERECHO?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11" name="AutoShape 5">
            <a:extLst>
              <a:ext uri="{FF2B5EF4-FFF2-40B4-BE49-F238E27FC236}">
                <a16:creationId xmlns:a16="http://schemas.microsoft.com/office/drawing/2014/main" id="{358C9C2E-DB54-4C05-AEA0-BC9A9D2C41A5}"/>
              </a:ext>
            </a:extLst>
          </p:cNvPr>
          <p:cNvSpPr>
            <a:spLocks/>
          </p:cNvSpPr>
          <p:nvPr/>
        </p:nvSpPr>
        <p:spPr bwMode="auto">
          <a:xfrm rot="10800000">
            <a:off x="4606251" y="1570640"/>
            <a:ext cx="647700" cy="4762258"/>
          </a:xfrm>
          <a:prstGeom prst="leftBrace">
            <a:avLst>
              <a:gd name="adj1" fmla="val 43525"/>
              <a:gd name="adj2" fmla="val 5000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6383723A-E947-4B93-B2F8-8E0BB66BB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904" y="1982641"/>
            <a:ext cx="333878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_tradnl" sz="3200" b="1" dirty="0">
                <a:latin typeface="Franklin Gothic Medium" panose="020B0603020102020204" pitchFamily="34" charset="0"/>
              </a:rPr>
              <a:t>Aplicación del Derecho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_tradnl" sz="3200" b="1" dirty="0">
                <a:latin typeface="Franklin Gothic Medium" panose="020B0603020102020204" pitchFamily="34" charset="0"/>
              </a:rPr>
              <a:t> Búsqueda de conocimientos</a:t>
            </a: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_tradnl" sz="3200" b="1" dirty="0">
                <a:latin typeface="Franklin Gothic Medium" panose="020B0603020102020204" pitchFamily="34" charset="0"/>
              </a:rPr>
              <a:t>Enseñanza del derecho (Didáctica)</a:t>
            </a:r>
          </a:p>
        </p:txBody>
      </p:sp>
      <p:sp>
        <p:nvSpPr>
          <p:cNvPr id="13" name="3 Rectángulo">
            <a:extLst>
              <a:ext uri="{FF2B5EF4-FFF2-40B4-BE49-F238E27FC236}">
                <a16:creationId xmlns:a16="http://schemas.microsoft.com/office/drawing/2014/main" id="{05998334-F6B1-45D4-9D25-C1C87B8F6DE0}"/>
              </a:ext>
            </a:extLst>
          </p:cNvPr>
          <p:cNvSpPr/>
          <p:nvPr/>
        </p:nvSpPr>
        <p:spPr>
          <a:xfrm>
            <a:off x="543302" y="985865"/>
            <a:ext cx="3468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rgbClr val="FF0000"/>
                </a:solidFill>
                <a:latin typeface="Franklin Gothic Medium" pitchFamily="34" charset="0"/>
              </a:rPr>
              <a:t>Nudos cognitivos</a:t>
            </a:r>
            <a:endParaRPr lang="es-ES" sz="2000" b="1" dirty="0">
              <a:latin typeface="Franklin Gothic Medium" pitchFamily="34" charset="0"/>
            </a:endParaRPr>
          </a:p>
        </p:txBody>
      </p:sp>
      <p:sp>
        <p:nvSpPr>
          <p:cNvPr id="14" name="8 CuadroTexto">
            <a:extLst>
              <a:ext uri="{FF2B5EF4-FFF2-40B4-BE49-F238E27FC236}">
                <a16:creationId xmlns:a16="http://schemas.microsoft.com/office/drawing/2014/main" id="{7B379A6C-FE86-44F3-8EB8-144DFA1FE72A}"/>
              </a:ext>
            </a:extLst>
          </p:cNvPr>
          <p:cNvSpPr txBox="1"/>
          <p:nvPr/>
        </p:nvSpPr>
        <p:spPr>
          <a:xfrm>
            <a:off x="297114" y="1797976"/>
            <a:ext cx="44909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Franklin Gothic Medium" pitchFamily="34" charset="0"/>
              </a:rPr>
              <a:t>1</a:t>
            </a:r>
            <a:r>
              <a:rPr lang="es-ES" sz="2400" b="1" dirty="0">
                <a:latin typeface="Franklin Gothic Medium" pitchFamily="34" charset="0"/>
              </a:rPr>
              <a:t>.- </a:t>
            </a:r>
            <a:r>
              <a:rPr lang="es-ES" sz="2800" b="1" dirty="0">
                <a:latin typeface="Franklin Gothic Medium" pitchFamily="34" charset="0"/>
              </a:rPr>
              <a:t>Teórico-especulativo</a:t>
            </a:r>
          </a:p>
          <a:p>
            <a:r>
              <a:rPr lang="es-ES" sz="2800" b="1" dirty="0">
                <a:latin typeface="Franklin Gothic Medium" pitchFamily="34" charset="0"/>
              </a:rPr>
              <a:t>2. Jurídico-filosófico</a:t>
            </a:r>
          </a:p>
          <a:p>
            <a:r>
              <a:rPr lang="es-ES" sz="2800" b="1" dirty="0">
                <a:latin typeface="Franklin Gothic Medium" pitchFamily="34" charset="0"/>
              </a:rPr>
              <a:t>3. Jurídico-histórico</a:t>
            </a:r>
          </a:p>
          <a:p>
            <a:r>
              <a:rPr lang="es-ES" sz="2800" b="1" dirty="0">
                <a:latin typeface="Franklin Gothic Medium" pitchFamily="34" charset="0"/>
              </a:rPr>
              <a:t>4. Jurídico-sociológico</a:t>
            </a:r>
          </a:p>
          <a:p>
            <a:r>
              <a:rPr lang="es-ES" sz="2800" b="1" dirty="0">
                <a:latin typeface="Franklin Gothic Medium" pitchFamily="34" charset="0"/>
              </a:rPr>
              <a:t>5. Jurídico-comparado </a:t>
            </a:r>
          </a:p>
          <a:p>
            <a:r>
              <a:rPr lang="es-ES" sz="2800" b="1" dirty="0">
                <a:latin typeface="Franklin Gothic Medium" pitchFamily="34" charset="0"/>
              </a:rPr>
              <a:t>6. Jurídico-dogmático</a:t>
            </a:r>
          </a:p>
          <a:p>
            <a:r>
              <a:rPr lang="es-ES" sz="2800" b="1" dirty="0">
                <a:latin typeface="Franklin Gothic Medium" pitchFamily="34" charset="0"/>
              </a:rPr>
              <a:t>7.- Jurídico-criminológico</a:t>
            </a:r>
          </a:p>
          <a:p>
            <a:r>
              <a:rPr lang="es-ES" sz="2800" b="1" dirty="0">
                <a:latin typeface="Franklin Gothic Medium" pitchFamily="34" charset="0"/>
              </a:rPr>
              <a:t>8.- Jurídico-politológico </a:t>
            </a:r>
          </a:p>
          <a:p>
            <a:r>
              <a:rPr lang="es-ES" sz="2800" b="1" dirty="0">
                <a:latin typeface="Franklin Gothic Medium" pitchFamily="34" charset="0"/>
              </a:rPr>
              <a:t>9. Jurídico-penitenciario </a:t>
            </a:r>
          </a:p>
          <a:p>
            <a:r>
              <a:rPr lang="es-ES" sz="2800" b="1" dirty="0">
                <a:latin typeface="Franklin Gothic Medium" pitchFamily="34" charset="0"/>
              </a:rPr>
              <a:t>10. Jurídico-internacional</a:t>
            </a:r>
          </a:p>
        </p:txBody>
      </p:sp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ASPECTOS DEL DISEÑO DE INVESTIGACIÓN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30FF0F7-BA44-446B-A973-AF0BF41F6543}"/>
              </a:ext>
            </a:extLst>
          </p:cNvPr>
          <p:cNvSpPr txBox="1">
            <a:spLocks/>
          </p:cNvSpPr>
          <p:nvPr/>
        </p:nvSpPr>
        <p:spPr>
          <a:xfrm>
            <a:off x="803780" y="1028700"/>
            <a:ext cx="8160707" cy="5496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Tema y objeto de investigación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Problema </a:t>
            </a:r>
            <a:r>
              <a:rPr lang="es-ES" sz="3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científico</a:t>
            </a:r>
            <a:endParaRPr lang="en-US" sz="32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Objetivos</a:t>
            </a:r>
            <a:endParaRPr lang="en-US" sz="32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Hipótesis</a:t>
            </a:r>
            <a:r>
              <a:rPr lang="en-US" sz="3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(</a:t>
            </a:r>
            <a:r>
              <a:rPr lang="en-US" sz="3200" b="1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operacionalización</a:t>
            </a:r>
            <a:r>
              <a:rPr lang="en-US" sz="3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de variables)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Marco </a:t>
            </a:r>
            <a:r>
              <a:rPr lang="en-US" sz="3200" b="1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teórico</a:t>
            </a:r>
            <a:endParaRPr lang="en-US" sz="32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M</a:t>
            </a:r>
            <a:r>
              <a:rPr lang="es-ES_tradnl" altLang="es-ES" sz="3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é</a:t>
            </a:r>
            <a:r>
              <a:rPr lang="en-US" sz="3200" b="1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todos</a:t>
            </a:r>
            <a:r>
              <a:rPr lang="en-US" sz="3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a </a:t>
            </a:r>
            <a:r>
              <a:rPr lang="en-US" sz="3200" b="1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aplicar</a:t>
            </a:r>
            <a:r>
              <a:rPr lang="en-US" sz="3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Resultados</a:t>
            </a:r>
            <a:r>
              <a:rPr lang="en-US" sz="3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esperados</a:t>
            </a:r>
            <a:endParaRPr lang="en-US" sz="32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Estructura</a:t>
            </a:r>
            <a:r>
              <a:rPr lang="en-US" sz="3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Propuesta</a:t>
            </a:r>
            <a:endParaRPr lang="en-US" sz="32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Tipo o </a:t>
            </a:r>
            <a:r>
              <a:rPr lang="en-US" sz="3200" b="1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clasificación</a:t>
            </a:r>
            <a:r>
              <a:rPr lang="en-US" sz="32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 de la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OBJETO DE INVESTIGACIÓN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" y="-16615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F7908785-E488-488D-B81D-82517D026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919246"/>
            <a:ext cx="3847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_tradnl" altLang="es-ES" sz="2800" b="1" dirty="0">
                <a:latin typeface="Franklin Gothic Medium" panose="020B0603020102020204" pitchFamily="34" charset="0"/>
              </a:rPr>
              <a:t>¿QUÉ SE INVESTIGA?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121D0A2-D094-4B4E-9597-A580E884B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896" y="2057073"/>
            <a:ext cx="1628503" cy="50783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altLang="es-ES" sz="1350" dirty="0">
                <a:solidFill>
                  <a:srgbClr val="000000"/>
                </a:solidFill>
              </a:rPr>
              <a:t>  </a:t>
            </a:r>
            <a:r>
              <a:rPr lang="es-ES" altLang="es-ES" sz="2700" b="1" dirty="0">
                <a:latin typeface="Franklin Gothic Medium" panose="020B0603020102020204" pitchFamily="34" charset="0"/>
              </a:rPr>
              <a:t>El tema</a:t>
            </a:r>
            <a:endParaRPr lang="es-ES_tradnl" altLang="es-ES" sz="2700" b="1" dirty="0">
              <a:latin typeface="Franklin Gothic Medium" panose="020B0603020102020204" pitchFamily="34" charset="0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6D638696-B828-47C2-B632-6614BC245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141" y="1749333"/>
            <a:ext cx="2376488" cy="13849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_tradnl" altLang="es-ES" sz="2800" b="1" dirty="0">
                <a:latin typeface="Franklin Gothic Medium" panose="020B0603020102020204" pitchFamily="34" charset="0"/>
              </a:rPr>
              <a:t>El problema de investigación </a:t>
            </a:r>
          </a:p>
        </p:txBody>
      </p:sp>
      <p:sp>
        <p:nvSpPr>
          <p:cNvPr id="13" name="AutoShape 14">
            <a:extLst>
              <a:ext uri="{FF2B5EF4-FFF2-40B4-BE49-F238E27FC236}">
                <a16:creationId xmlns:a16="http://schemas.microsoft.com/office/drawing/2014/main" id="{C53C474B-3A60-4F65-8489-EC5506F198B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58610" y="1790526"/>
            <a:ext cx="270272" cy="485775"/>
          </a:xfrm>
          <a:prstGeom prst="downArrow">
            <a:avLst>
              <a:gd name="adj1" fmla="val 50000"/>
              <a:gd name="adj2" fmla="val 44934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  <p:sp>
        <p:nvSpPr>
          <p:cNvPr id="14" name="AutoShape 15">
            <a:extLst>
              <a:ext uri="{FF2B5EF4-FFF2-40B4-BE49-F238E27FC236}">
                <a16:creationId xmlns:a16="http://schemas.microsoft.com/office/drawing/2014/main" id="{8ADFC374-818F-4902-805F-7352ECB1D3C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85399" y="2408263"/>
            <a:ext cx="270272" cy="432197"/>
          </a:xfrm>
          <a:prstGeom prst="up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D3B81266-6927-47E4-82A3-B05B53D57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297" y="1854723"/>
            <a:ext cx="2376488" cy="92333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altLang="es-ES" sz="1350" dirty="0">
                <a:solidFill>
                  <a:srgbClr val="000000"/>
                </a:solidFill>
              </a:rPr>
              <a:t>  </a:t>
            </a:r>
            <a:r>
              <a:rPr lang="es-ES" altLang="es-ES" sz="27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El objeto de investigación</a:t>
            </a:r>
            <a:endParaRPr lang="es-ES_tradnl" altLang="es-ES" sz="27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6" name="AutoShape 14">
            <a:extLst>
              <a:ext uri="{FF2B5EF4-FFF2-40B4-BE49-F238E27FC236}">
                <a16:creationId xmlns:a16="http://schemas.microsoft.com/office/drawing/2014/main" id="{C8D891F6-AF32-41BB-97A5-833C501575C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02977" y="1790527"/>
            <a:ext cx="270272" cy="485775"/>
          </a:xfrm>
          <a:prstGeom prst="downArrow">
            <a:avLst>
              <a:gd name="adj1" fmla="val 50000"/>
              <a:gd name="adj2" fmla="val 44934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2B564FA0-2153-4D47-8B3C-B81E795EFF6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41992" y="2426819"/>
            <a:ext cx="270272" cy="432197"/>
          </a:xfrm>
          <a:prstGeom prst="up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903A0DF-31C9-4B53-8F8D-D359666F7470}"/>
              </a:ext>
            </a:extLst>
          </p:cNvPr>
          <p:cNvSpPr txBox="1"/>
          <p:nvPr/>
        </p:nvSpPr>
        <p:spPr>
          <a:xfrm>
            <a:off x="341134" y="3395758"/>
            <a:ext cx="868915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_tradnl" altLang="es-ES" sz="2800" b="1" dirty="0">
                <a:latin typeface="Franklin Gothic Medium" panose="020B0603020102020204" pitchFamily="34" charset="0"/>
              </a:rPr>
              <a:t>El </a:t>
            </a:r>
            <a:r>
              <a:rPr lang="es-ES_tradnl" altLang="es-E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problema</a:t>
            </a:r>
            <a:r>
              <a:rPr lang="es-ES_tradnl" altLang="es-ES" sz="2800" b="1" dirty="0">
                <a:latin typeface="Franklin Gothic Medium" panose="020B0603020102020204" pitchFamily="34" charset="0"/>
              </a:rPr>
              <a:t> es el primer eslabón de la cadena.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MX" sz="2800" b="1" dirty="0">
                <a:latin typeface="Franklin Gothic Medium" panose="020B0603020102020204" pitchFamily="34" charset="0"/>
              </a:rPr>
              <a:t>El </a:t>
            </a:r>
            <a:r>
              <a:rPr lang="es-MX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objeto de investigación es la esencia de la investigación</a:t>
            </a:r>
            <a:r>
              <a:rPr lang="es-MX" sz="2800" b="1" dirty="0">
                <a:latin typeface="Franklin Gothic Medium" panose="020B0603020102020204" pitchFamily="34" charset="0"/>
              </a:rPr>
              <a:t>, es la parte de la realidad con la que se va a interactuar. Generalmente son procesos, contenidos en el problema.</a:t>
            </a:r>
            <a:endParaRPr lang="x-none" sz="2800" b="1" dirty="0">
              <a:latin typeface="Franklin Gothic Medium" panose="020B0603020102020204" pitchFamily="34" charset="0"/>
            </a:endParaRPr>
          </a:p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ES_tradnl" altLang="es-ES" sz="2800" b="1" dirty="0">
                <a:latin typeface="Franklin Gothic Medium" panose="020B0603020102020204" pitchFamily="34" charset="0"/>
              </a:rPr>
              <a:t>El </a:t>
            </a:r>
            <a:r>
              <a:rPr lang="es-ES_tradnl" altLang="es-E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tema</a:t>
            </a:r>
            <a:r>
              <a:rPr lang="es-ES_tradnl" altLang="es-ES" sz="2800" b="1" dirty="0">
                <a:latin typeface="Franklin Gothic Medium" panose="020B0603020102020204" pitchFamily="34" charset="0"/>
              </a:rPr>
              <a:t> contienen el objeto, debe tener la propuesta de solución </a:t>
            </a:r>
            <a:r>
              <a:rPr lang="es-ES_tradnl" altLang="es-ES" sz="2800" b="1" dirty="0" smtClean="0">
                <a:latin typeface="Franklin Gothic Medium" panose="020B0603020102020204" pitchFamily="34" charset="0"/>
              </a:rPr>
              <a:t> y </a:t>
            </a:r>
            <a:r>
              <a:rPr lang="es-ES_tradnl" altLang="es-ES" sz="2800" b="1" dirty="0">
                <a:latin typeface="Franklin Gothic Medium" panose="020B0603020102020204" pitchFamily="34" charset="0"/>
              </a:rPr>
              <a:t>el contexto. </a:t>
            </a:r>
          </a:p>
        </p:txBody>
      </p:sp>
    </p:spTree>
    <p:extLst>
      <p:ext uri="{BB962C8B-B14F-4D97-AF65-F5344CB8AC3E}">
        <p14:creationId xmlns:p14="http://schemas.microsoft.com/office/powerpoint/2010/main" val="87839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Franklin Gothic Medium" pitchFamily="34" charset="0"/>
              </a:rPr>
              <a:t>CARACTERÍSTICAS COMUNES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154C9D8-FC7A-4AA0-A48A-A88C1407D76E}"/>
              </a:ext>
            </a:extLst>
          </p:cNvPr>
          <p:cNvSpPr txBox="1"/>
          <p:nvPr/>
        </p:nvSpPr>
        <p:spPr>
          <a:xfrm>
            <a:off x="4271031" y="1831178"/>
            <a:ext cx="461420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s-ES_tradnl" altLang="es-E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Sencillez</a:t>
            </a:r>
            <a:r>
              <a:rPr lang="es-ES_tradnl" altLang="es-ES" sz="28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 </a:t>
            </a:r>
            <a:r>
              <a:rPr lang="es-ES_tradnl" altLang="es-ES" sz="2800" b="1" dirty="0">
                <a:latin typeface="Franklin Gothic Medium" panose="020B0603020102020204" pitchFamily="34" charset="0"/>
              </a:rPr>
              <a:t>=   intenta abarcar una sola cuestión</a:t>
            </a:r>
          </a:p>
          <a:p>
            <a:pPr eaLnBrk="1" hangingPunct="1">
              <a:buFontTx/>
              <a:buNone/>
            </a:pPr>
            <a:r>
              <a:rPr lang="es-ES_tradnl" altLang="es-E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Precisión </a:t>
            </a:r>
            <a:r>
              <a:rPr lang="es-ES_tradnl" altLang="es-ES" sz="28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</a:t>
            </a:r>
            <a:r>
              <a:rPr lang="es-ES_tradnl" altLang="es-ES" sz="2800" b="1" dirty="0">
                <a:latin typeface="Franklin Gothic Medium" panose="020B0603020102020204" pitchFamily="34" charset="0"/>
              </a:rPr>
              <a:t>= no existe confusión en relación con el fin que se ha propuesto</a:t>
            </a:r>
            <a:r>
              <a:rPr lang="es-ES_tradnl" altLang="es-ES" sz="28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s-ES_tradnl" altLang="es-E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Claridad </a:t>
            </a:r>
            <a:r>
              <a:rPr lang="es-ES_tradnl" altLang="es-ES" sz="28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 </a:t>
            </a:r>
            <a:r>
              <a:rPr lang="es-ES_tradnl" altLang="es-ES" sz="2800" b="1" dirty="0">
                <a:latin typeface="Franklin Gothic Medium" panose="020B0603020102020204" pitchFamily="34" charset="0"/>
              </a:rPr>
              <a:t>= sé qué debo investigar</a:t>
            </a:r>
          </a:p>
        </p:txBody>
      </p:sp>
      <p:sp>
        <p:nvSpPr>
          <p:cNvPr id="17" name="Text Box 10">
            <a:extLst>
              <a:ext uri="{FF2B5EF4-FFF2-40B4-BE49-F238E27FC236}">
                <a16:creationId xmlns:a16="http://schemas.microsoft.com/office/drawing/2014/main" id="{F3F826C8-2DA5-48DF-8CE3-B6C373C1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781" y="1109652"/>
            <a:ext cx="1628503" cy="50783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altLang="es-ES" sz="1350" dirty="0">
                <a:solidFill>
                  <a:srgbClr val="000000"/>
                </a:solidFill>
              </a:rPr>
              <a:t>  </a:t>
            </a:r>
            <a:r>
              <a:rPr lang="es-ES" altLang="es-ES" sz="2700" b="1" dirty="0">
                <a:latin typeface="Franklin Gothic Medium" panose="020B0603020102020204" pitchFamily="34" charset="0"/>
              </a:rPr>
              <a:t>El tema</a:t>
            </a:r>
            <a:endParaRPr lang="es-ES_tradnl" altLang="es-ES" sz="2700" b="1" dirty="0">
              <a:latin typeface="Franklin Gothic Medium" panose="020B0603020102020204" pitchFamily="34" charset="0"/>
            </a:endParaRPr>
          </a:p>
        </p:txBody>
      </p:sp>
      <p:sp>
        <p:nvSpPr>
          <p:cNvPr id="18" name="Text Box 11">
            <a:extLst>
              <a:ext uri="{FF2B5EF4-FFF2-40B4-BE49-F238E27FC236}">
                <a16:creationId xmlns:a16="http://schemas.microsoft.com/office/drawing/2014/main" id="{B31B83BB-2B6F-46C2-B6C2-A0831A1C8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34" y="3937907"/>
            <a:ext cx="2376488" cy="13849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_tradnl" altLang="es-ES" sz="2800" b="1" dirty="0">
                <a:latin typeface="Franklin Gothic Medium" panose="020B0603020102020204" pitchFamily="34" charset="0"/>
              </a:rPr>
              <a:t>El problema de investigación 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117BAF35-6AF1-4BC4-B6CA-D6495A1A0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27" y="2316030"/>
            <a:ext cx="2376488" cy="92333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altLang="es-ES" sz="1350" dirty="0">
                <a:solidFill>
                  <a:srgbClr val="000000"/>
                </a:solidFill>
              </a:rPr>
              <a:t>  </a:t>
            </a:r>
            <a:r>
              <a:rPr lang="es-ES" altLang="es-ES" sz="2700" b="1" dirty="0">
                <a:latin typeface="Franklin Gothic Medium" panose="020B0603020102020204" pitchFamily="34" charset="0"/>
              </a:rPr>
              <a:t>El objeto de investigación</a:t>
            </a:r>
            <a:endParaRPr lang="es-ES_tradnl" altLang="es-ES" sz="2700" b="1" dirty="0">
              <a:latin typeface="Franklin Gothic Medium" panose="020B0603020102020204" pitchFamily="34" charset="0"/>
            </a:endParaRPr>
          </a:p>
        </p:txBody>
      </p:sp>
      <p:sp>
        <p:nvSpPr>
          <p:cNvPr id="20" name="AutoShape 5">
            <a:extLst>
              <a:ext uri="{FF2B5EF4-FFF2-40B4-BE49-F238E27FC236}">
                <a16:creationId xmlns:a16="http://schemas.microsoft.com/office/drawing/2014/main" id="{62F9417E-6F18-4714-9101-CE7F0BB275E1}"/>
              </a:ext>
            </a:extLst>
          </p:cNvPr>
          <p:cNvSpPr>
            <a:spLocks/>
          </p:cNvSpPr>
          <p:nvPr/>
        </p:nvSpPr>
        <p:spPr bwMode="auto">
          <a:xfrm rot="10800000">
            <a:off x="3571103" y="1109652"/>
            <a:ext cx="351607" cy="4551596"/>
          </a:xfrm>
          <a:prstGeom prst="leftBrace">
            <a:avLst>
              <a:gd name="adj1" fmla="val 159390"/>
              <a:gd name="adj2" fmla="val 5526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1626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Franklin Gothic Medium" panose="020B0603020102020204" pitchFamily="34" charset="0"/>
              </a:rPr>
              <a:t>EJEMPLO  DE  LA  RELACIÓN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13" name="5 Rectángulo">
            <a:extLst>
              <a:ext uri="{FF2B5EF4-FFF2-40B4-BE49-F238E27FC236}">
                <a16:creationId xmlns:a16="http://schemas.microsoft.com/office/drawing/2014/main" id="{6C36480C-3132-4008-970D-6BC40DCBD7BE}"/>
              </a:ext>
            </a:extLst>
          </p:cNvPr>
          <p:cNvSpPr/>
          <p:nvPr/>
        </p:nvSpPr>
        <p:spPr>
          <a:xfrm>
            <a:off x="35496" y="3016133"/>
            <a:ext cx="29201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¿ Cómo interpretar en el derecho penal; el derecho a la vida contra la pena de muerte?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A65E3524-A715-43B5-B7DB-2CCF9A6F6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8896" y="1216460"/>
            <a:ext cx="1628503" cy="50783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altLang="es-ES" sz="1350" dirty="0">
                <a:solidFill>
                  <a:srgbClr val="000000"/>
                </a:solidFill>
              </a:rPr>
              <a:t>  </a:t>
            </a:r>
            <a:r>
              <a:rPr lang="es-ES" altLang="es-ES" sz="2700" b="1" dirty="0">
                <a:latin typeface="Franklin Gothic Medium" panose="020B0603020102020204" pitchFamily="34" charset="0"/>
              </a:rPr>
              <a:t>El tema</a:t>
            </a:r>
            <a:endParaRPr lang="es-ES_tradnl" altLang="es-ES" sz="2700" b="1" dirty="0">
              <a:latin typeface="Franklin Gothic Medium" panose="020B0603020102020204" pitchFamily="34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E37B1253-B125-4C6E-94AF-A0DE97A98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141" y="908720"/>
            <a:ext cx="2376488" cy="13849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_tradnl" altLang="es-ES" sz="2800" b="1" dirty="0">
                <a:latin typeface="Franklin Gothic Medium" panose="020B0603020102020204" pitchFamily="34" charset="0"/>
              </a:rPr>
              <a:t>El problema de investigación 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A6B9FA6F-5D79-4817-9FB1-049F72DE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297" y="1014110"/>
            <a:ext cx="2376488" cy="92333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altLang="es-ES" sz="1350" dirty="0">
                <a:solidFill>
                  <a:srgbClr val="000000"/>
                </a:solidFill>
              </a:rPr>
              <a:t>  </a:t>
            </a:r>
            <a:r>
              <a:rPr lang="es-ES" altLang="es-ES" sz="2700" b="1" dirty="0">
                <a:latin typeface="Franklin Gothic Medium" panose="020B0603020102020204" pitchFamily="34" charset="0"/>
              </a:rPr>
              <a:t>El objeto de investigación</a:t>
            </a:r>
            <a:endParaRPr lang="es-ES_tradnl" altLang="es-ES" sz="2700" b="1" dirty="0">
              <a:latin typeface="Franklin Gothic Medium" panose="020B0603020102020204" pitchFamily="34" charset="0"/>
            </a:endParaRPr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id="{1CB44690-850C-4C52-BE0A-BF367349054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58610" y="1016993"/>
            <a:ext cx="270272" cy="485775"/>
          </a:xfrm>
          <a:prstGeom prst="downArrow">
            <a:avLst>
              <a:gd name="adj1" fmla="val 50000"/>
              <a:gd name="adj2" fmla="val 44934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  <p:sp>
        <p:nvSpPr>
          <p:cNvPr id="23" name="AutoShape 15">
            <a:extLst>
              <a:ext uri="{FF2B5EF4-FFF2-40B4-BE49-F238E27FC236}">
                <a16:creationId xmlns:a16="http://schemas.microsoft.com/office/drawing/2014/main" id="{589FC3B4-FFD2-495B-815A-113AA7C6997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85399" y="1634730"/>
            <a:ext cx="270272" cy="432197"/>
          </a:xfrm>
          <a:prstGeom prst="up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  <p:sp>
        <p:nvSpPr>
          <p:cNvPr id="24" name="AutoShape 14">
            <a:extLst>
              <a:ext uri="{FF2B5EF4-FFF2-40B4-BE49-F238E27FC236}">
                <a16:creationId xmlns:a16="http://schemas.microsoft.com/office/drawing/2014/main" id="{310773A5-AA94-4033-85A3-AF780DAFE5D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02977" y="1016994"/>
            <a:ext cx="270272" cy="485775"/>
          </a:xfrm>
          <a:prstGeom prst="downArrow">
            <a:avLst>
              <a:gd name="adj1" fmla="val 50000"/>
              <a:gd name="adj2" fmla="val 44934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  <p:sp>
        <p:nvSpPr>
          <p:cNvPr id="25" name="AutoShape 15">
            <a:extLst>
              <a:ext uri="{FF2B5EF4-FFF2-40B4-BE49-F238E27FC236}">
                <a16:creationId xmlns:a16="http://schemas.microsoft.com/office/drawing/2014/main" id="{E06B38DD-1F29-4EC7-8E53-AE8AF1B17B7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41992" y="1653286"/>
            <a:ext cx="270272" cy="432197"/>
          </a:xfrm>
          <a:prstGeom prst="up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  <p:sp>
        <p:nvSpPr>
          <p:cNvPr id="26" name="5 Rectángulo">
            <a:extLst>
              <a:ext uri="{FF2B5EF4-FFF2-40B4-BE49-F238E27FC236}">
                <a16:creationId xmlns:a16="http://schemas.microsoft.com/office/drawing/2014/main" id="{48A73FA8-5B75-4159-9E08-8C7AF10F888F}"/>
              </a:ext>
            </a:extLst>
          </p:cNvPr>
          <p:cNvSpPr/>
          <p:nvPr/>
        </p:nvSpPr>
        <p:spPr>
          <a:xfrm>
            <a:off x="3687697" y="3142209"/>
            <a:ext cx="2376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El derecho a la vida contra la pena de muerte?</a:t>
            </a:r>
          </a:p>
        </p:txBody>
      </p:sp>
      <p:sp>
        <p:nvSpPr>
          <p:cNvPr id="27" name="5 Rectángulo">
            <a:extLst>
              <a:ext uri="{FF2B5EF4-FFF2-40B4-BE49-F238E27FC236}">
                <a16:creationId xmlns:a16="http://schemas.microsoft.com/office/drawing/2014/main" id="{7BAB05E2-455A-4272-B1A6-2FD93D7596BC}"/>
              </a:ext>
            </a:extLst>
          </p:cNvPr>
          <p:cNvSpPr/>
          <p:nvPr/>
        </p:nvSpPr>
        <p:spPr>
          <a:xfrm>
            <a:off x="6638113" y="3059420"/>
            <a:ext cx="2376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Valoraciones sobre el derecho a la vida contra la pena de muerte en el derecho penal</a:t>
            </a:r>
          </a:p>
        </p:txBody>
      </p:sp>
      <p:sp>
        <p:nvSpPr>
          <p:cNvPr id="28" name="AutoShape 15">
            <a:extLst>
              <a:ext uri="{FF2B5EF4-FFF2-40B4-BE49-F238E27FC236}">
                <a16:creationId xmlns:a16="http://schemas.microsoft.com/office/drawing/2014/main" id="{20E9DF7B-8508-4AF3-AF19-88EF73D3675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327113" y="2509739"/>
            <a:ext cx="270272" cy="432197"/>
          </a:xfrm>
          <a:prstGeom prst="up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  <p:sp>
        <p:nvSpPr>
          <p:cNvPr id="29" name="AutoShape 15">
            <a:extLst>
              <a:ext uri="{FF2B5EF4-FFF2-40B4-BE49-F238E27FC236}">
                <a16:creationId xmlns:a16="http://schemas.microsoft.com/office/drawing/2014/main" id="{E1EA77A1-846C-4F8F-8866-0B35D9C0639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40805" y="2478308"/>
            <a:ext cx="270272" cy="432197"/>
          </a:xfrm>
          <a:prstGeom prst="up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  <p:sp>
        <p:nvSpPr>
          <p:cNvPr id="30" name="AutoShape 15">
            <a:extLst>
              <a:ext uri="{FF2B5EF4-FFF2-40B4-BE49-F238E27FC236}">
                <a16:creationId xmlns:a16="http://schemas.microsoft.com/office/drawing/2014/main" id="{399A064E-7498-4C2D-8F4C-88139CF3C20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732875" y="2379704"/>
            <a:ext cx="270272" cy="432197"/>
          </a:xfrm>
          <a:prstGeom prst="up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B4E766C-7C3B-4A82-8628-8FAC8621529A}"/>
              </a:ext>
            </a:extLst>
          </p:cNvPr>
          <p:cNvSpPr txBox="1"/>
          <p:nvPr/>
        </p:nvSpPr>
        <p:spPr>
          <a:xfrm>
            <a:off x="611560" y="6231836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EL  LENGUAJE  CIENTÍFICO  ES  REPETITIVO</a:t>
            </a:r>
            <a:endParaRPr lang="x-none" sz="28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Franklin Gothic Medium" pitchFamily="34" charset="0"/>
              </a:rPr>
              <a:t>OBJETIVOS DE LA INVESTIGACIÓN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A8E8544-48F0-40BC-9860-E4DBF7BA73D3}"/>
              </a:ext>
            </a:extLst>
          </p:cNvPr>
          <p:cNvSpPr txBox="1"/>
          <p:nvPr/>
        </p:nvSpPr>
        <p:spPr>
          <a:xfrm>
            <a:off x="5004048" y="1076901"/>
            <a:ext cx="35298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>
                <a:latin typeface="Franklin Gothic Medium" panose="020B0603020102020204" pitchFamily="34" charset="0"/>
              </a:rPr>
              <a:t>OBJETIVOS ESPECÍFICOS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E7E6437-5084-4C32-9866-D7657FFF3EAF}"/>
              </a:ext>
            </a:extLst>
          </p:cNvPr>
          <p:cNvSpPr txBox="1"/>
          <p:nvPr/>
        </p:nvSpPr>
        <p:spPr>
          <a:xfrm>
            <a:off x="611560" y="4005064"/>
            <a:ext cx="8208912" cy="2419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ES_tradnl" altLang="es-ES" sz="2800" b="1" dirty="0">
                <a:latin typeface="Franklin Gothic Medium" panose="020B0603020102020204" pitchFamily="34" charset="0"/>
              </a:rPr>
              <a:t>Para abordar la solución del problema se plantea un  </a:t>
            </a:r>
            <a:r>
              <a:rPr lang="es-ES_tradnl" altLang="es-E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objetivo general</a:t>
            </a:r>
            <a:r>
              <a:rPr lang="es-ES_tradnl" altLang="es-ES" sz="2800" b="1" dirty="0">
                <a:latin typeface="Franklin Gothic Medium" panose="020B0603020102020204" pitchFamily="34" charset="0"/>
              </a:rPr>
              <a:t>, del  cual nacen </a:t>
            </a:r>
            <a:r>
              <a:rPr lang="es-ES_tradnl" altLang="es-E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objetivos específicos</a:t>
            </a:r>
            <a:r>
              <a:rPr lang="es-ES_tradnl" altLang="es-ES" sz="2800" b="1" dirty="0">
                <a:latin typeface="Franklin Gothic Medium" panose="020B0603020102020204" pitchFamily="34" charset="0"/>
              </a:rPr>
              <a:t> que poseen un cierto nivel de subordinación y jerarquía, de acuerdo con la importancia de cada uno. </a:t>
            </a:r>
            <a:r>
              <a:rPr lang="es-ES_tradnl" altLang="es-E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Devienen en tareas investigativas.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D1F556E-8569-4DEE-8B62-EA20C062B7D4}"/>
              </a:ext>
            </a:extLst>
          </p:cNvPr>
          <p:cNvSpPr txBox="1"/>
          <p:nvPr/>
        </p:nvSpPr>
        <p:spPr>
          <a:xfrm>
            <a:off x="383634" y="1196752"/>
            <a:ext cx="3036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2400" b="1" dirty="0">
                <a:latin typeface="Franklin Gothic Medium" panose="020B0603020102020204" pitchFamily="34" charset="0"/>
              </a:rPr>
              <a:t>OBJETIVO GENERAL</a:t>
            </a:r>
          </a:p>
        </p:txBody>
      </p:sp>
      <p:sp>
        <p:nvSpPr>
          <p:cNvPr id="12" name="AutoShape 15">
            <a:extLst>
              <a:ext uri="{FF2B5EF4-FFF2-40B4-BE49-F238E27FC236}">
                <a16:creationId xmlns:a16="http://schemas.microsoft.com/office/drawing/2014/main" id="{2DAA0B34-4EFC-41C0-B428-0BCAC2C897B3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565424" y="1683626"/>
            <a:ext cx="270272" cy="432197"/>
          </a:xfrm>
          <a:prstGeom prst="up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83EB48AF-0F34-484A-B13B-F49ED8F8D39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092280" y="1538566"/>
            <a:ext cx="270272" cy="432197"/>
          </a:xfrm>
          <a:prstGeom prst="up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20A033-4758-4908-A52B-0FACACA0D476}"/>
              </a:ext>
            </a:extLst>
          </p:cNvPr>
          <p:cNvSpPr txBox="1"/>
          <p:nvPr/>
        </p:nvSpPr>
        <p:spPr>
          <a:xfrm>
            <a:off x="179512" y="2184099"/>
            <a:ext cx="3606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Franklin Gothic Medium" panose="020B0603020102020204" pitchFamily="34" charset="0"/>
              </a:rPr>
              <a:t>Contiene la </a:t>
            </a:r>
            <a:r>
              <a:rPr lang="es-MX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propuesta de solución </a:t>
            </a:r>
            <a:r>
              <a:rPr lang="es-MX" sz="2400" b="1" dirty="0">
                <a:latin typeface="Franklin Gothic Medium" panose="020B0603020102020204" pitchFamily="34" charset="0"/>
              </a:rPr>
              <a:t>al problema de investigación</a:t>
            </a:r>
            <a:endParaRPr lang="x-none" sz="2400" b="1" dirty="0">
              <a:latin typeface="Franklin Gothic Medium" panose="020B06030201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5F568AC-D571-4E66-AA5C-452AC4D76E4C}"/>
              </a:ext>
            </a:extLst>
          </p:cNvPr>
          <p:cNvSpPr txBox="1"/>
          <p:nvPr/>
        </p:nvSpPr>
        <p:spPr>
          <a:xfrm>
            <a:off x="5142113" y="2132856"/>
            <a:ext cx="3606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Niveles intermedios </a:t>
            </a:r>
            <a:r>
              <a:rPr lang="es-MX" sz="2400" b="1" dirty="0">
                <a:latin typeface="Franklin Gothic Medium" panose="020B0603020102020204" pitchFamily="34" charset="0"/>
              </a:rPr>
              <a:t>para alcanzar la solución al problema</a:t>
            </a:r>
            <a:endParaRPr lang="x-none" sz="2400" b="1" dirty="0">
              <a:latin typeface="Franklin Gothic Medium" panose="020B0603020102020204" pitchFamily="34" charset="0"/>
            </a:endParaRPr>
          </a:p>
        </p:txBody>
      </p:sp>
      <p:sp>
        <p:nvSpPr>
          <p:cNvPr id="15" name="AutoShape 14">
            <a:extLst>
              <a:ext uri="{FF2B5EF4-FFF2-40B4-BE49-F238E27FC236}">
                <a16:creationId xmlns:a16="http://schemas.microsoft.com/office/drawing/2014/main" id="{C432C59A-18D4-419D-859B-E4FBEFC4A2E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21968" y="1016993"/>
            <a:ext cx="270272" cy="485775"/>
          </a:xfrm>
          <a:prstGeom prst="downArrow">
            <a:avLst>
              <a:gd name="adj1" fmla="val 50000"/>
              <a:gd name="adj2" fmla="val 44934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  <p:sp>
        <p:nvSpPr>
          <p:cNvPr id="16" name="AutoShape 15">
            <a:extLst>
              <a:ext uri="{FF2B5EF4-FFF2-40B4-BE49-F238E27FC236}">
                <a16:creationId xmlns:a16="http://schemas.microsoft.com/office/drawing/2014/main" id="{19A04FB4-3F8D-4CB2-8201-1C48129BF13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48757" y="1403822"/>
            <a:ext cx="270272" cy="432197"/>
          </a:xfrm>
          <a:prstGeom prst="up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9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 animBg="1"/>
      <p:bldP spid="5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Franklin Gothic Medium" pitchFamily="34" charset="0"/>
              </a:rPr>
              <a:t>RELACIONES ENTRE LOS COMPONENTES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3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2A40A27-18D4-47DC-93CC-80872D1D6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30" y="891921"/>
            <a:ext cx="4717140" cy="1980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11">
            <a:extLst>
              <a:ext uri="{FF2B5EF4-FFF2-40B4-BE49-F238E27FC236}">
                <a16:creationId xmlns:a16="http://schemas.microsoft.com/office/drawing/2014/main" id="{DFCE6147-2ACA-4F48-BDF8-FC80AF2D9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58" y="3052117"/>
            <a:ext cx="2376488" cy="138499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_tradnl" altLang="es-ES" sz="2800" b="1" dirty="0">
                <a:latin typeface="Franklin Gothic Medium" panose="020B0603020102020204" pitchFamily="34" charset="0"/>
              </a:rPr>
              <a:t>El problema de investigación 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3364F44F-8F1C-4226-AFC5-6FB13EDFC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3476" y="3267195"/>
            <a:ext cx="2376488" cy="92333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altLang="es-ES" sz="1350" dirty="0">
                <a:solidFill>
                  <a:srgbClr val="000000"/>
                </a:solidFill>
              </a:rPr>
              <a:t>  </a:t>
            </a:r>
            <a:r>
              <a:rPr lang="es-ES" altLang="es-ES" sz="2700" b="1" dirty="0">
                <a:latin typeface="Franklin Gothic Medium" panose="020B0603020102020204" pitchFamily="34" charset="0"/>
              </a:rPr>
              <a:t>El objeto de investigación</a:t>
            </a:r>
            <a:endParaRPr lang="es-ES_tradnl" altLang="es-ES" sz="2700" b="1" dirty="0">
              <a:latin typeface="Franklin Gothic Medium" panose="020B0603020102020204" pitchFamily="34" charset="0"/>
            </a:endParaRPr>
          </a:p>
        </p:txBody>
      </p:sp>
      <p:sp>
        <p:nvSpPr>
          <p:cNvPr id="12" name="AutoShape 14">
            <a:extLst>
              <a:ext uri="{FF2B5EF4-FFF2-40B4-BE49-F238E27FC236}">
                <a16:creationId xmlns:a16="http://schemas.microsoft.com/office/drawing/2014/main" id="{8709EEE8-C273-497B-B247-9492B3C6A1C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735536" y="3280168"/>
            <a:ext cx="270272" cy="485775"/>
          </a:xfrm>
          <a:prstGeom prst="downArrow">
            <a:avLst>
              <a:gd name="adj1" fmla="val 50000"/>
              <a:gd name="adj2" fmla="val 44934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  <p:sp>
        <p:nvSpPr>
          <p:cNvPr id="13" name="AutoShape 15">
            <a:extLst>
              <a:ext uri="{FF2B5EF4-FFF2-40B4-BE49-F238E27FC236}">
                <a16:creationId xmlns:a16="http://schemas.microsoft.com/office/drawing/2014/main" id="{B4E472A9-628E-4A5E-A60B-69C14C4A644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762325" y="3704252"/>
            <a:ext cx="270272" cy="432197"/>
          </a:xfrm>
          <a:prstGeom prst="up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67626C2B-B5A0-422B-930C-93C1E8C841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94628" y="3259518"/>
            <a:ext cx="270272" cy="485775"/>
          </a:xfrm>
          <a:prstGeom prst="downArrow">
            <a:avLst>
              <a:gd name="adj1" fmla="val 50000"/>
              <a:gd name="adj2" fmla="val 44934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E4D91D3C-D41B-4B23-937F-36C38A5EE39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65865" y="3704252"/>
            <a:ext cx="270272" cy="432197"/>
          </a:xfrm>
          <a:prstGeom prst="up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>
              <a:solidFill>
                <a:srgbClr val="000000"/>
              </a:solidFill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CE64C8F1-5EC4-4A4D-B5D8-DAA4E9AAA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994" y="3175877"/>
            <a:ext cx="2376488" cy="92333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altLang="es-ES" sz="1350" dirty="0">
                <a:solidFill>
                  <a:srgbClr val="000000"/>
                </a:solidFill>
              </a:rPr>
              <a:t>  </a:t>
            </a:r>
            <a:r>
              <a:rPr lang="es-ES" altLang="es-ES" sz="27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Objetivos de investigación</a:t>
            </a:r>
            <a:endParaRPr lang="es-ES_tradnl" altLang="es-ES" sz="27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52CD2DB-67D1-4DF1-AC0A-AFB163AFFDA3}"/>
              </a:ext>
            </a:extLst>
          </p:cNvPr>
          <p:cNvSpPr txBox="1"/>
          <p:nvPr/>
        </p:nvSpPr>
        <p:spPr>
          <a:xfrm>
            <a:off x="420146" y="4941168"/>
            <a:ext cx="8418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atin typeface="Franklin Gothic Medium" panose="020B0603020102020204" pitchFamily="34" charset="0"/>
              </a:rPr>
              <a:t>Los objetivos contienen al </a:t>
            </a:r>
            <a:r>
              <a:rPr lang="es-MX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objeto</a:t>
            </a:r>
            <a:r>
              <a:rPr lang="es-MX" sz="2800" b="1" dirty="0">
                <a:latin typeface="Franklin Gothic Medium" panose="020B0603020102020204" pitchFamily="34" charset="0"/>
              </a:rPr>
              <a:t> relacionado con su propuesta de solución que se refleja también </a:t>
            </a:r>
            <a:r>
              <a:rPr lang="es-MX" sz="2800" b="1" dirty="0" smtClean="0">
                <a:latin typeface="Franklin Gothic Medium" panose="020B0603020102020204" pitchFamily="34" charset="0"/>
              </a:rPr>
              <a:t>en el </a:t>
            </a:r>
            <a:r>
              <a:rPr lang="es-MX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tema</a:t>
            </a:r>
            <a:r>
              <a:rPr lang="es-MX" sz="2800" b="1" dirty="0">
                <a:latin typeface="Franklin Gothic Medium" panose="020B0603020102020204" pitchFamily="34" charset="0"/>
              </a:rPr>
              <a:t> de la investigación</a:t>
            </a:r>
            <a:endParaRPr lang="x-none" sz="2800" b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6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21626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latin typeface="Franklin Gothic Medium" panose="020B0603020102020204" pitchFamily="34" charset="0"/>
              </a:rPr>
              <a:t>EJEMPLO  DE  LA  RELACIÓN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13" name="5 Rectángulo">
            <a:extLst>
              <a:ext uri="{FF2B5EF4-FFF2-40B4-BE49-F238E27FC236}">
                <a16:creationId xmlns:a16="http://schemas.microsoft.com/office/drawing/2014/main" id="{6C36480C-3132-4008-970D-6BC40DCBD7BE}"/>
              </a:ext>
            </a:extLst>
          </p:cNvPr>
          <p:cNvSpPr/>
          <p:nvPr/>
        </p:nvSpPr>
        <p:spPr>
          <a:xfrm>
            <a:off x="35496" y="2108378"/>
            <a:ext cx="66967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¿ Cómo interpretar en el derecho penal; el derecho a la vida contra la pena de muerte?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A65E3524-A715-43B5-B7DB-2CCF9A6F6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497" y="1028368"/>
            <a:ext cx="1304975" cy="50783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altLang="es-ES" sz="1350" dirty="0">
                <a:solidFill>
                  <a:srgbClr val="000000"/>
                </a:solidFill>
              </a:rPr>
              <a:t>  </a:t>
            </a:r>
            <a:r>
              <a:rPr lang="es-ES" altLang="es-ES" sz="27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Tema</a:t>
            </a:r>
            <a:endParaRPr lang="es-ES_tradnl" altLang="es-ES" sz="27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6" name="5 Rectángulo">
            <a:extLst>
              <a:ext uri="{FF2B5EF4-FFF2-40B4-BE49-F238E27FC236}">
                <a16:creationId xmlns:a16="http://schemas.microsoft.com/office/drawing/2014/main" id="{48A73FA8-5B75-4159-9E08-8C7AF10F888F}"/>
              </a:ext>
            </a:extLst>
          </p:cNvPr>
          <p:cNvSpPr/>
          <p:nvPr/>
        </p:nvSpPr>
        <p:spPr>
          <a:xfrm>
            <a:off x="179512" y="3795129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El derecho a la vida contra la pena de muerte?</a:t>
            </a:r>
          </a:p>
        </p:txBody>
      </p:sp>
      <p:sp>
        <p:nvSpPr>
          <p:cNvPr id="27" name="5 Rectángulo">
            <a:extLst>
              <a:ext uri="{FF2B5EF4-FFF2-40B4-BE49-F238E27FC236}">
                <a16:creationId xmlns:a16="http://schemas.microsoft.com/office/drawing/2014/main" id="{7BAB05E2-455A-4272-B1A6-2FD93D7596BC}"/>
              </a:ext>
            </a:extLst>
          </p:cNvPr>
          <p:cNvSpPr/>
          <p:nvPr/>
        </p:nvSpPr>
        <p:spPr>
          <a:xfrm>
            <a:off x="0" y="852515"/>
            <a:ext cx="73949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Garantía al derecho a la vida contra la pena de muerte en el derecho penal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29AC5D7F-D6BF-409A-B973-71D835E47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299" y="2262763"/>
            <a:ext cx="1750355" cy="50783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altLang="es-ES" sz="1350" dirty="0">
                <a:solidFill>
                  <a:srgbClr val="000000"/>
                </a:solidFill>
              </a:rPr>
              <a:t> </a:t>
            </a:r>
            <a:r>
              <a:rPr lang="es-ES" altLang="es-ES" sz="27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Problema</a:t>
            </a:r>
            <a:endParaRPr lang="es-ES_tradnl" altLang="es-ES" sz="27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7C0F3C6B-74C8-46E5-9938-0BB4BAF82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104" y="3646107"/>
            <a:ext cx="1330744" cy="50783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altLang="es-ES" sz="1350" dirty="0">
                <a:solidFill>
                  <a:srgbClr val="000000"/>
                </a:solidFill>
              </a:rPr>
              <a:t> </a:t>
            </a:r>
            <a:r>
              <a:rPr lang="es-ES" altLang="es-ES" sz="27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Objeto</a:t>
            </a:r>
            <a:endParaRPr lang="es-ES_tradnl" altLang="es-ES" sz="27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20F451D0-76DE-4668-BCB9-014131CD4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429" y="5321801"/>
            <a:ext cx="1560043" cy="50783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ES" altLang="es-ES" sz="1350" dirty="0">
                <a:solidFill>
                  <a:srgbClr val="000000"/>
                </a:solidFill>
              </a:rPr>
              <a:t> </a:t>
            </a:r>
            <a:r>
              <a:rPr lang="es-ES" altLang="es-ES" sz="27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Objetivo</a:t>
            </a:r>
            <a:endParaRPr lang="es-ES_tradnl" altLang="es-ES" sz="27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5 Rectángulo">
            <a:extLst>
              <a:ext uri="{FF2B5EF4-FFF2-40B4-BE49-F238E27FC236}">
                <a16:creationId xmlns:a16="http://schemas.microsoft.com/office/drawing/2014/main" id="{7CA64E9A-8CB6-49D8-B6F3-DB35D21D61DD}"/>
              </a:ext>
            </a:extLst>
          </p:cNvPr>
          <p:cNvSpPr/>
          <p:nvPr/>
        </p:nvSpPr>
        <p:spPr>
          <a:xfrm>
            <a:off x="455642" y="5321801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Proponer garantías al derecho a la vida contra la pena de muerte?</a:t>
            </a:r>
          </a:p>
        </p:txBody>
      </p:sp>
    </p:spTree>
    <p:extLst>
      <p:ext uri="{BB962C8B-B14F-4D97-AF65-F5344CB8AC3E}">
        <p14:creationId xmlns:p14="http://schemas.microsoft.com/office/powerpoint/2010/main" val="43640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  <p:bldP spid="27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95288" y="2205038"/>
            <a:ext cx="8424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es-ES_tradnl" sz="2400">
              <a:latin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1974767" y="92607"/>
            <a:ext cx="5333537" cy="5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s-ES" sz="2800" b="1" dirty="0">
                <a:solidFill>
                  <a:schemeClr val="bg1"/>
                </a:solidFill>
                <a:latin typeface="Franklin Gothic Medium" pitchFamily="34" charset="0"/>
              </a:rPr>
              <a:t>ORGANIZANDO EL DISEÑO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CDD55F4-C757-4CA0-8F78-80A57152AA9B}"/>
              </a:ext>
            </a:extLst>
          </p:cNvPr>
          <p:cNvSpPr txBox="1"/>
          <p:nvPr/>
        </p:nvSpPr>
        <p:spPr>
          <a:xfrm>
            <a:off x="383634" y="1080677"/>
            <a:ext cx="8338086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TEMA DE INVESTIGACIÓN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</a:pPr>
            <a:r>
              <a:rPr lang="x-none" sz="2800" b="1" dirty="0">
                <a:latin typeface="Franklin Gothic Medium" panose="020B0603020102020204" pitchFamily="34" charset="0"/>
              </a:rPr>
              <a:t>      Introducción</a:t>
            </a:r>
            <a:r>
              <a:rPr lang="en-US" sz="2800" b="1" dirty="0">
                <a:latin typeface="Franklin Gothic Medium" panose="020B0603020102020204" pitchFamily="34" charset="0"/>
              </a:rPr>
              <a:t> relacionada con el  objeto.</a:t>
            </a:r>
            <a:endParaRPr lang="en-US" sz="28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800" b="1" dirty="0">
                <a:latin typeface="Franklin Gothic Medium" panose="020B0603020102020204" pitchFamily="34" charset="0"/>
              </a:rPr>
              <a:t>                         .- </a:t>
            </a:r>
            <a:r>
              <a:rPr lang="es-ES" sz="2800" b="1" dirty="0">
                <a:latin typeface="Franklin Gothic Medium" pitchFamily="34" charset="0"/>
              </a:rPr>
              <a:t>Normativo</a:t>
            </a:r>
          </a:p>
          <a:p>
            <a:pPr>
              <a:spcAft>
                <a:spcPts val="600"/>
              </a:spcAft>
            </a:pPr>
            <a:r>
              <a:rPr lang="es-ES" sz="2800" b="1" dirty="0">
                <a:latin typeface="Franklin Gothic Medium" pitchFamily="34" charset="0"/>
              </a:rPr>
              <a:t>                         .- Teórico</a:t>
            </a:r>
          </a:p>
          <a:p>
            <a:pPr>
              <a:spcAft>
                <a:spcPts val="600"/>
              </a:spcAft>
            </a:pPr>
            <a:r>
              <a:rPr lang="es-ES" sz="2800" b="1" dirty="0">
                <a:latin typeface="Franklin Gothic Medium" pitchFamily="34" charset="0"/>
              </a:rPr>
              <a:t>                         .- Práctico</a:t>
            </a:r>
          </a:p>
          <a:p>
            <a:pPr>
              <a:spcAft>
                <a:spcPts val="600"/>
              </a:spcAft>
            </a:pPr>
            <a:r>
              <a:rPr lang="es-ES" sz="2800" b="1" dirty="0">
                <a:latin typeface="Franklin Gothic Medium" pitchFamily="34" charset="0"/>
              </a:rPr>
              <a:t>                         .-  La contradicción</a:t>
            </a:r>
            <a:endParaRPr lang="en-US" sz="28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  <a:p>
            <a:pPr marL="457200" indent="-4572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Problema </a:t>
            </a:r>
            <a:r>
              <a:rPr lang="es-ES" sz="28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científico</a:t>
            </a:r>
          </a:p>
          <a:p>
            <a:pPr marL="457200" indent="-4572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800" b="1" dirty="0">
                <a:latin typeface="Franklin Gothic Medium" panose="020B0603020102020204" pitchFamily="34" charset="0"/>
              </a:rPr>
              <a:t>Objeto de investigación</a:t>
            </a:r>
          </a:p>
          <a:p>
            <a:pPr marL="457200" indent="-4572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800" b="1" dirty="0">
                <a:latin typeface="Franklin Gothic Medium" panose="020B0603020102020204" pitchFamily="34" charset="0"/>
              </a:rPr>
              <a:t>Objetivo general</a:t>
            </a:r>
          </a:p>
          <a:p>
            <a:pPr marL="457200" indent="-457200"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x-none" sz="2800" b="1" dirty="0">
                <a:latin typeface="Franklin Gothic Medium" panose="020B0603020102020204" pitchFamily="34" charset="0"/>
              </a:rPr>
              <a:t>Objetivos</a:t>
            </a:r>
            <a:r>
              <a:rPr lang="en-US" sz="2800" b="1" dirty="0">
                <a:latin typeface="Franklin Gothic Medium" panose="020B0603020102020204" pitchFamily="34" charset="0"/>
              </a:rPr>
              <a:t> específicos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en-US" sz="2800" b="1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2" name="AutoShape 5">
            <a:extLst>
              <a:ext uri="{FF2B5EF4-FFF2-40B4-BE49-F238E27FC236}">
                <a16:creationId xmlns:a16="http://schemas.microsoft.com/office/drawing/2014/main" id="{E9250525-A032-4273-80FB-92079CFA6261}"/>
              </a:ext>
            </a:extLst>
          </p:cNvPr>
          <p:cNvSpPr>
            <a:spLocks/>
          </p:cNvSpPr>
          <p:nvPr/>
        </p:nvSpPr>
        <p:spPr bwMode="auto">
          <a:xfrm rot="10800000">
            <a:off x="6152052" y="2109691"/>
            <a:ext cx="432048" cy="1872034"/>
          </a:xfrm>
          <a:prstGeom prst="leftBrace">
            <a:avLst>
              <a:gd name="adj1" fmla="val 43525"/>
              <a:gd name="adj2" fmla="val 5526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5473169-FB38-43E5-B65B-75062E1D469A}"/>
              </a:ext>
            </a:extLst>
          </p:cNvPr>
          <p:cNvSpPr txBox="1"/>
          <p:nvPr/>
        </p:nvSpPr>
        <p:spPr>
          <a:xfrm>
            <a:off x="7236444" y="1568523"/>
            <a:ext cx="17310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GENERAL</a:t>
            </a:r>
            <a:endParaRPr lang="x-none" sz="28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CE3C157-89C8-4DCF-80B7-5FE9C27585CB}"/>
              </a:ext>
            </a:extLst>
          </p:cNvPr>
          <p:cNvSpPr txBox="1"/>
          <p:nvPr/>
        </p:nvSpPr>
        <p:spPr>
          <a:xfrm>
            <a:off x="6719421" y="2739559"/>
            <a:ext cx="2137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PARTICULAR</a:t>
            </a:r>
            <a:endParaRPr lang="x-none" sz="28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D848238-AF05-4DDF-B655-0BF21D7B9030}"/>
              </a:ext>
            </a:extLst>
          </p:cNvPr>
          <p:cNvSpPr txBox="1"/>
          <p:nvPr/>
        </p:nvSpPr>
        <p:spPr>
          <a:xfrm>
            <a:off x="6287406" y="4829711"/>
            <a:ext cx="21376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ESPECÍFICO</a:t>
            </a:r>
            <a:endParaRPr lang="x-none" sz="2800" dirty="0"/>
          </a:p>
        </p:txBody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9C6481E1-46E3-4F92-99EC-8E02ABAAE6B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53095" y="2252848"/>
            <a:ext cx="270272" cy="432197"/>
          </a:xfrm>
          <a:prstGeom prst="up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 dirty="0">
              <a:solidFill>
                <a:srgbClr val="000000"/>
              </a:solidFill>
            </a:endParaRP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37B51D67-2E81-448A-BF53-111B3FF3E10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501814" y="3881444"/>
            <a:ext cx="270272" cy="432197"/>
          </a:xfrm>
          <a:prstGeom prst="upArrow">
            <a:avLst>
              <a:gd name="adj1" fmla="val 50000"/>
              <a:gd name="adj2" fmla="val 39978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s-ES" altLang="es-ES" sz="3300" dirty="0">
              <a:solidFill>
                <a:srgbClr val="000000"/>
              </a:solidFill>
            </a:endParaRPr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D7497F65-3159-4ACA-B5E0-6A7DE2B39CEC}"/>
              </a:ext>
            </a:extLst>
          </p:cNvPr>
          <p:cNvSpPr>
            <a:spLocks/>
          </p:cNvSpPr>
          <p:nvPr/>
        </p:nvSpPr>
        <p:spPr bwMode="auto">
          <a:xfrm rot="10800000">
            <a:off x="5670787" y="4333526"/>
            <a:ext cx="432048" cy="1872034"/>
          </a:xfrm>
          <a:prstGeom prst="leftBrace">
            <a:avLst>
              <a:gd name="adj1" fmla="val 43525"/>
              <a:gd name="adj2" fmla="val 55260"/>
            </a:avLst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50579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/>
      <p:bldP spid="11" grpId="0"/>
      <p:bldP spid="12" grpId="0" animBg="1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atin typeface="Franklin Gothic Medium" pitchFamily="34" charset="0"/>
              </a:rPr>
              <a:t>IDEAS IMPORTANTES</a:t>
            </a:r>
          </a:p>
        </p:txBody>
      </p:sp>
      <p:pic>
        <p:nvPicPr>
          <p:cNvPr id="13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13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C60B4BC-FB4B-476D-B051-241520C06811}"/>
              </a:ext>
            </a:extLst>
          </p:cNvPr>
          <p:cNvSpPr txBox="1"/>
          <p:nvPr/>
        </p:nvSpPr>
        <p:spPr>
          <a:xfrm>
            <a:off x="383634" y="980728"/>
            <a:ext cx="828092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496" indent="-457200" algn="just" eaLnBrk="1" hangingPunct="1">
              <a:buFont typeface="Wingdings" panose="05000000000000000000" pitchFamily="2" charset="2"/>
              <a:buChar char="ü"/>
            </a:pPr>
            <a:r>
              <a:rPr lang="es-ES" sz="2800" b="1" dirty="0">
                <a:latin typeface="Franklin Gothic Medium" panose="020B0603020102020204" pitchFamily="34" charset="0"/>
              </a:rPr>
              <a:t>El carácter científico del Derecho radica en la adecuada apreciación de las </a:t>
            </a:r>
            <a:r>
              <a:rPr lang="es-E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cualidades del objeto</a:t>
            </a:r>
            <a:r>
              <a:rPr lang="es-ES" sz="2800" b="1" dirty="0">
                <a:latin typeface="Franklin Gothic Medium" panose="020B0603020102020204" pitchFamily="34" charset="0"/>
              </a:rPr>
              <a:t> del estudio y la </a:t>
            </a:r>
            <a:r>
              <a:rPr lang="es-E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aplicación de los métodos </a:t>
            </a:r>
            <a:r>
              <a:rPr lang="es-ES" sz="2800" b="1" dirty="0">
                <a:latin typeface="Franklin Gothic Medium" panose="020B0603020102020204" pitchFamily="34" charset="0"/>
              </a:rPr>
              <a:t>que correspondan</a:t>
            </a:r>
          </a:p>
          <a:p>
            <a:pPr marL="82296" indent="0" algn="just" eaLnBrk="1" hangingPunct="1">
              <a:buNone/>
            </a:pPr>
            <a:endParaRPr lang="es-ES" sz="2800" b="1" dirty="0">
              <a:latin typeface="Franklin Gothic Medium" panose="020B0603020102020204" pitchFamily="34" charset="0"/>
            </a:endParaRPr>
          </a:p>
          <a:p>
            <a:pPr marL="539496" indent="-457200" algn="just" eaLnBrk="1" hangingPunct="1">
              <a:buFont typeface="Wingdings" panose="05000000000000000000" pitchFamily="2" charset="2"/>
              <a:buChar char="ü"/>
            </a:pPr>
            <a:r>
              <a:rPr lang="es-ES" sz="2800" b="1" dirty="0">
                <a:latin typeface="Franklin Gothic Medium" panose="020B0603020102020204" pitchFamily="34" charset="0"/>
              </a:rPr>
              <a:t>La ciencia evoluciona no por los datos demostrables que acumula, sino por las </a:t>
            </a:r>
            <a:r>
              <a:rPr lang="es-E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teorías que construye </a:t>
            </a:r>
            <a:r>
              <a:rPr lang="es-ES" sz="2800" b="1" dirty="0">
                <a:latin typeface="Franklin Gothic Medium" panose="020B0603020102020204" pitchFamily="34" charset="0"/>
              </a:rPr>
              <a:t>y por </a:t>
            </a:r>
            <a:r>
              <a:rPr lang="es-E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los cambios que produce. </a:t>
            </a:r>
          </a:p>
          <a:p>
            <a:pPr marL="539496" indent="-457200" algn="just" eaLnBrk="1" hangingPunct="1">
              <a:buFont typeface="Wingdings" panose="05000000000000000000" pitchFamily="2" charset="2"/>
              <a:buChar char="ü"/>
            </a:pPr>
            <a:endParaRPr lang="es-ES" sz="28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  <a:p>
            <a:pPr marL="539496" indent="-457200" algn="just">
              <a:buFont typeface="Wingdings" panose="05000000000000000000" pitchFamily="2" charset="2"/>
              <a:buChar char="ü"/>
            </a:pPr>
            <a:r>
              <a:rPr lang="es-ES_tradnl" altLang="es-ES" sz="2800" b="1" dirty="0">
                <a:latin typeface="Franklin Gothic Medium" panose="020B0603020102020204" pitchFamily="34" charset="0"/>
              </a:rPr>
              <a:t>El </a:t>
            </a:r>
            <a:r>
              <a:rPr lang="es-ES_tradnl" altLang="es-E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diseño de investigación </a:t>
            </a:r>
            <a:r>
              <a:rPr lang="es-ES_tradnl" altLang="es-ES" sz="2800" b="1" dirty="0">
                <a:latin typeface="Franklin Gothic Medium" panose="020B0603020102020204" pitchFamily="34" charset="0"/>
              </a:rPr>
              <a:t>es el plan de la investigación. Debe integrar de forma coherente todos sus componentes. </a:t>
            </a:r>
          </a:p>
          <a:p>
            <a:pPr marL="82296" algn="just" eaLnBrk="1" hangingPunct="1"/>
            <a:r>
              <a:rPr lang="es-E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8922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9144000" cy="170080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Franklin Gothic Medium" pitchFamily="34" charset="0"/>
              </a:rPr>
              <a:t>Clase </a:t>
            </a:r>
            <a:r>
              <a:rPr lang="es-ES" sz="3200" b="1" dirty="0" smtClean="0">
                <a:latin typeface="Franklin Gothic Medium" pitchFamily="34" charset="0"/>
              </a:rPr>
              <a:t>3 </a:t>
            </a:r>
            <a:endParaRPr lang="es-ES" sz="3200" b="1" dirty="0">
              <a:latin typeface="Franklin Gothic Medium" pitchFamily="34" charset="0"/>
            </a:endParaRP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Franklin Gothic Medium" pitchFamily="34" charset="0"/>
              </a:rPr>
              <a:t>El Derecho como ciencia. Objeto y 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latin typeface="Franklin Gothic Medium" pitchFamily="34" charset="0"/>
              </a:rPr>
              <a:t>objetivos de la investigación 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4" y="501176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389371"/>
            <a:ext cx="779651" cy="648072"/>
          </a:xfrm>
          <a:prstGeom prst="rect">
            <a:avLst/>
          </a:prstGeom>
        </p:spPr>
      </p:pic>
      <p:sp>
        <p:nvSpPr>
          <p:cNvPr id="13" name="13 Rectángulo">
            <a:extLst>
              <a:ext uri="{FF2B5EF4-FFF2-40B4-BE49-F238E27FC236}">
                <a16:creationId xmlns:a16="http://schemas.microsoft.com/office/drawing/2014/main" id="{F8AE1A2F-72EA-474A-ADA9-379784C64B00}"/>
              </a:ext>
            </a:extLst>
          </p:cNvPr>
          <p:cNvSpPr/>
          <p:nvPr/>
        </p:nvSpPr>
        <p:spPr>
          <a:xfrm>
            <a:off x="1190988" y="3781771"/>
            <a:ext cx="261737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V</a:t>
            </a:r>
          </a:p>
          <a:p>
            <a:pPr algn="ctr"/>
            <a:r>
              <a:rPr lang="es-ES" sz="2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</a:t>
            </a:r>
          </a:p>
          <a:p>
            <a:pPr algn="ctr"/>
            <a:r>
              <a:rPr lang="es-E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L</a:t>
            </a:r>
          </a:p>
          <a:p>
            <a:pPr algn="ctr"/>
            <a:r>
              <a:rPr lang="es-E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O</a:t>
            </a:r>
            <a:endParaRPr lang="es-E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algn="ctr"/>
            <a:r>
              <a:rPr lang="es-E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R</a:t>
            </a:r>
          </a:p>
          <a:p>
            <a:pPr algn="ctr"/>
            <a:r>
              <a:rPr lang="es-ES" sz="28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A</a:t>
            </a:r>
          </a:p>
          <a:p>
            <a:pPr algn="ctr"/>
            <a:r>
              <a:rPr lang="es-ES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R</a:t>
            </a:r>
            <a:endParaRPr lang="es-ES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4" name="14 CuadroTexto">
            <a:extLst>
              <a:ext uri="{FF2B5EF4-FFF2-40B4-BE49-F238E27FC236}">
                <a16:creationId xmlns:a16="http://schemas.microsoft.com/office/drawing/2014/main" id="{BD6005F3-4CA5-432D-8A43-BC3C15CF3866}"/>
              </a:ext>
            </a:extLst>
          </p:cNvPr>
          <p:cNvSpPr txBox="1"/>
          <p:nvPr/>
        </p:nvSpPr>
        <p:spPr>
          <a:xfrm>
            <a:off x="1602406" y="4550552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ES" sz="2400" b="1" dirty="0">
                <a:latin typeface="Franklin Gothic Medium" pitchFamily="34" charset="0"/>
              </a:rPr>
              <a:t>Rasgos del objeto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b="1" dirty="0">
                <a:latin typeface="Franklin Gothic Medium" pitchFamily="34" charset="0"/>
              </a:rPr>
              <a:t>Valorar las relaciones entre los rasgos.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ES" sz="2400" b="1" dirty="0">
                <a:latin typeface="Franklin Gothic Medium" pitchFamily="34" charset="0"/>
              </a:rPr>
              <a:t>Emitir un juicio de valor</a:t>
            </a:r>
          </a:p>
        </p:txBody>
      </p:sp>
      <p:pic>
        <p:nvPicPr>
          <p:cNvPr id="15" name="Picture 5" descr="783">
            <a:extLst>
              <a:ext uri="{FF2B5EF4-FFF2-40B4-BE49-F238E27FC236}">
                <a16:creationId xmlns:a16="http://schemas.microsoft.com/office/drawing/2014/main" id="{93CF9A7B-36FF-4A61-9268-83EC3586F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616" y="4365104"/>
            <a:ext cx="2220277" cy="194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07EE518-E796-40AB-9D65-CACC4D129CFE}"/>
              </a:ext>
            </a:extLst>
          </p:cNvPr>
          <p:cNvSpPr txBox="1"/>
          <p:nvPr/>
        </p:nvSpPr>
        <p:spPr>
          <a:xfrm>
            <a:off x="239990" y="1749410"/>
            <a:ext cx="8664019" cy="1952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800" b="1" dirty="0">
                <a:latin typeface="Franklin Gothic Medium" panose="020B0603020102020204" pitchFamily="34" charset="0"/>
              </a:rPr>
              <a:t>Valorar </a:t>
            </a:r>
            <a:r>
              <a:rPr lang="es-E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el Derecho como una ciencia </a:t>
            </a:r>
            <a:r>
              <a:rPr lang="es-ES" sz="2800" b="1" dirty="0">
                <a:latin typeface="Franklin Gothic Medium" panose="020B0603020102020204" pitchFamily="34" charset="0"/>
              </a:rPr>
              <a:t>social específica y su relación con los </a:t>
            </a:r>
            <a:r>
              <a:rPr lang="es-E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objetos de investigación </a:t>
            </a:r>
            <a:r>
              <a:rPr lang="es-ES" sz="2800" b="1" dirty="0">
                <a:latin typeface="Franklin Gothic Medium" panose="020B0603020102020204" pitchFamily="34" charset="0"/>
              </a:rPr>
              <a:t>jurídicas. </a:t>
            </a:r>
            <a:r>
              <a:rPr lang="es-ES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Objetivos</a:t>
            </a:r>
            <a:r>
              <a:rPr lang="es-ES" sz="2800" b="1" dirty="0">
                <a:latin typeface="Franklin Gothic Medium" panose="020B0603020102020204" pitchFamily="34" charset="0"/>
              </a:rPr>
              <a:t> de la investigaciones.</a:t>
            </a:r>
          </a:p>
        </p:txBody>
      </p:sp>
    </p:spTree>
    <p:extLst>
      <p:ext uri="{BB962C8B-B14F-4D97-AF65-F5344CB8AC3E}">
        <p14:creationId xmlns:p14="http://schemas.microsoft.com/office/powerpoint/2010/main" val="209722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>
                <a:latin typeface="Franklin Gothic Medium" pitchFamily="34" charset="0"/>
              </a:rPr>
              <a:t>PARA EL PRÓXIMO ENCUENTRO</a:t>
            </a:r>
            <a:endParaRPr lang="es-ES" sz="2800" b="1" dirty="0">
              <a:latin typeface="Franklin Gothic Medium" pitchFamily="34" charset="0"/>
            </a:endParaRP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8" y="-13692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5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pic>
        <p:nvPicPr>
          <p:cNvPr id="2" name="videos n36">
            <a:hlinkClick r:id="" action="ppaction://media"/>
            <a:extLst>
              <a:ext uri="{FF2B5EF4-FFF2-40B4-BE49-F238E27FC236}">
                <a16:creationId xmlns:a16="http://schemas.microsoft.com/office/drawing/2014/main" id="{49FAC174-FB73-4E88-9E0F-EF7DCB05F2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78" y="718881"/>
            <a:ext cx="9126622" cy="613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3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7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62977" y="2087861"/>
            <a:ext cx="68103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! Escribí lo mismo, pero con diferentes palabras!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36512" y="689567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« Soy ciego, por favor ayúdenme »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3501008"/>
            <a:ext cx="59046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« Es un día hermoso y no puedo verlo»</a:t>
            </a:r>
          </a:p>
        </p:txBody>
      </p:sp>
      <p:pic>
        <p:nvPicPr>
          <p:cNvPr id="7" name="6 Imagen"/>
          <p:cNvPicPr/>
          <p:nvPr/>
        </p:nvPicPr>
        <p:blipFill rotWithShape="1">
          <a:blip r:embed="rId2"/>
          <a:srcRect b="37451"/>
          <a:stretch/>
        </p:blipFill>
        <p:spPr>
          <a:xfrm>
            <a:off x="7956376" y="188640"/>
            <a:ext cx="635635" cy="43204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1845910" y="5266051"/>
            <a:ext cx="73140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! Vamos a hacer lo mismo, pero con diferentes formas !</a:t>
            </a:r>
          </a:p>
        </p:txBody>
      </p:sp>
      <p:sp>
        <p:nvSpPr>
          <p:cNvPr id="9" name="6 Rectángulo">
            <a:extLst>
              <a:ext uri="{FF2B5EF4-FFF2-40B4-BE49-F238E27FC236}">
                <a16:creationId xmlns:a16="http://schemas.microsoft.com/office/drawing/2014/main" id="{5AD5B203-3680-4CFC-A058-E8199AE6BC61}"/>
              </a:ext>
            </a:extLst>
          </p:cNvPr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Franklin Gothic Medium" pitchFamily="34" charset="0"/>
              </a:rPr>
              <a:t>REFLEXIONANDO…</a:t>
            </a:r>
          </a:p>
        </p:txBody>
      </p:sp>
      <p:pic>
        <p:nvPicPr>
          <p:cNvPr id="10" name="Picture 19" descr="cubaflag">
            <a:extLst>
              <a:ext uri="{FF2B5EF4-FFF2-40B4-BE49-F238E27FC236}">
                <a16:creationId xmlns:a16="http://schemas.microsoft.com/office/drawing/2014/main" id="{F7153FCF-6C09-43FF-9D00-C0CC61CC60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8 Imagen">
            <a:extLst>
              <a:ext uri="{FF2B5EF4-FFF2-40B4-BE49-F238E27FC236}">
                <a16:creationId xmlns:a16="http://schemas.microsoft.com/office/drawing/2014/main" id="{DCFB16B8-6E4B-4566-9A40-C1DA2301346D}"/>
              </a:ext>
            </a:extLst>
          </p:cNvPr>
          <p:cNvPicPr/>
          <p:nvPr/>
        </p:nvPicPr>
        <p:blipFill rotWithShape="1">
          <a:blip r:embed="rId2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2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70110"/>
            <a:ext cx="2081267" cy="179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971600" y="3284984"/>
            <a:ext cx="77504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spcBef>
                <a:spcPct val="50000"/>
              </a:spcBef>
            </a:pPr>
            <a:r>
              <a:rPr lang="es-E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!! RECUERDA QUE DEBES IR ENRRIQUECIENDO TU PORTAFOLIO DE EVALUACIÓN !!. </a:t>
            </a:r>
            <a:endParaRPr lang="es-E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70110"/>
            <a:ext cx="2304256" cy="22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latin typeface="Franklin Gothic Medium" pitchFamily="34" charset="0"/>
              </a:rPr>
              <a:t>IDEAS IMPORTANTES</a:t>
            </a: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" y="185075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116632"/>
            <a:ext cx="779651" cy="64807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2E925B4-2214-4889-B3DE-0A65556CA952}"/>
              </a:ext>
            </a:extLst>
          </p:cNvPr>
          <p:cNvSpPr txBox="1"/>
          <p:nvPr/>
        </p:nvSpPr>
        <p:spPr>
          <a:xfrm>
            <a:off x="299028" y="1340768"/>
            <a:ext cx="847282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3600" b="1" dirty="0">
                <a:latin typeface="Franklin Gothic Medium" panose="020B0603020102020204" pitchFamily="34" charset="0"/>
              </a:rPr>
              <a:t>Sólo hacemos </a:t>
            </a:r>
            <a:r>
              <a:rPr lang="es-ES" sz="3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CIENCIA</a:t>
            </a:r>
            <a:r>
              <a:rPr lang="es-ES" sz="3600" b="1" dirty="0">
                <a:latin typeface="Franklin Gothic Medium" panose="020B0603020102020204" pitchFamily="34" charset="0"/>
              </a:rPr>
              <a:t> cuando investigamos</a:t>
            </a: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sz="3600" b="1" dirty="0">
                <a:solidFill>
                  <a:schemeClr val="tx1"/>
                </a:solidFill>
                <a:latin typeface="Franklin Gothic Medium" panose="020B0603020102020204" pitchFamily="34" charset="0"/>
              </a:rPr>
              <a:t>La </a:t>
            </a:r>
            <a:r>
              <a:rPr lang="es-ES" sz="3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INVESTIGACIÓN CIENTÍFICA</a:t>
            </a:r>
            <a:r>
              <a:rPr lang="es-ES_tradnl" sz="3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r>
              <a:rPr lang="es-ES" sz="3600" b="1" dirty="0">
                <a:latin typeface="Franklin Gothic Medium" panose="020B0603020102020204" pitchFamily="34" charset="0"/>
              </a:rPr>
              <a:t>es una actividad social cuyo resultado es la producción y desarrollo de la ciencia.</a:t>
            </a:r>
            <a:endParaRPr lang="es-ES_tradnl" sz="3600" b="1" dirty="0">
              <a:latin typeface="Franklin Gothic Medium" panose="020B0603020102020204" pitchFamily="34" charset="0"/>
            </a:endParaRP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_tradnl" sz="3600" b="1" dirty="0">
                <a:latin typeface="Franklin Gothic Medium" panose="020B0603020102020204" pitchFamily="34" charset="0"/>
              </a:rPr>
              <a:t> Donde no hay </a:t>
            </a:r>
            <a:r>
              <a:rPr lang="es-ES_tradnl" sz="36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MÉTODO CIENTÍFICO, </a:t>
            </a:r>
            <a:r>
              <a:rPr lang="es-ES_tradnl" sz="3600" b="1" dirty="0">
                <a:latin typeface="Franklin Gothic Medium" panose="020B0603020102020204" pitchFamily="34" charset="0"/>
              </a:rPr>
              <a:t>no hay ciencia.</a:t>
            </a:r>
            <a:endParaRPr lang="en-US" sz="3600" b="1" dirty="0">
              <a:latin typeface="Franklin Gothic Medium" panose="020B0603020102020204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s-ES_tradnl" sz="2800" b="1" dirty="0">
              <a:latin typeface="Franklin Gothic Medium" panose="020B0603020102020204" pitchFamily="34" charset="0"/>
            </a:endParaRP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8FBD04B1-5027-43A0-91DF-C28B35B9B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353" y="5373216"/>
            <a:ext cx="168164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11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latin typeface="Franklin Gothic Medium" panose="020B0603020102020204" pitchFamily="34" charset="0"/>
              </a:rPr>
              <a:t>CARÁCTER CIENTÍFICO DEL DERECHO</a:t>
            </a:r>
            <a:endParaRPr lang="es-ES" sz="2800" b="1" dirty="0">
              <a:latin typeface="Franklin Gothic Medium" panose="020B0603020102020204" pitchFamily="34" charset="0"/>
            </a:endParaRP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F90F6BD-ED26-4DAF-B104-A88BFF0F5A0F}"/>
              </a:ext>
            </a:extLst>
          </p:cNvPr>
          <p:cNvSpPr txBox="1"/>
          <p:nvPr/>
        </p:nvSpPr>
        <p:spPr>
          <a:xfrm>
            <a:off x="370988" y="904066"/>
            <a:ext cx="8377475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latin typeface="Franklin Gothic Medium" panose="020B0603020102020204" pitchFamily="34" charset="0"/>
              </a:rPr>
              <a:t>Lo han hecho dudar: </a:t>
            </a:r>
          </a:p>
          <a:p>
            <a:endParaRPr lang="es-MX" sz="2400" b="1" dirty="0">
              <a:latin typeface="Franklin Gothic Medium" panose="020B0603020102020204" pitchFamily="34" charset="0"/>
            </a:endParaRPr>
          </a:p>
          <a:p>
            <a:pPr algn="just" eaLnBrk="1" hangingPunct="1"/>
            <a:r>
              <a:rPr lang="es-ES_tradnl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1.- Fugacidad de la materia legal positiva: </a:t>
            </a:r>
            <a:r>
              <a:rPr lang="es-ES_tradnl" sz="2400" b="1" dirty="0">
                <a:latin typeface="Franklin Gothic Medium" panose="020B0603020102020204" pitchFamily="34" charset="0"/>
              </a:rPr>
              <a:t>Detrás de la ley y de su cambiante interpretación se halla el </a:t>
            </a:r>
            <a:r>
              <a:rPr lang="es-ES_tradnl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pensamiento jurídico</a:t>
            </a:r>
            <a:r>
              <a:rPr lang="es-ES_tradnl" sz="2400" b="1" dirty="0">
                <a:latin typeface="Franklin Gothic Medium" panose="020B0603020102020204" pitchFamily="34" charset="0"/>
              </a:rPr>
              <a:t>, del que es expresión y la institución jurídica a la que sirve, se halla un principio impuesto en la conciencia jurídica, se halla </a:t>
            </a:r>
            <a:r>
              <a:rPr lang="es-ES_tradnl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la idea del Derecho mismo</a:t>
            </a:r>
            <a:r>
              <a:rPr lang="es-ES_tradnl" sz="2400" b="1" dirty="0">
                <a:latin typeface="Franklin Gothic Medium" panose="020B0603020102020204" pitchFamily="34" charset="0"/>
              </a:rPr>
              <a:t>.</a:t>
            </a:r>
          </a:p>
          <a:p>
            <a:pPr algn="just" eaLnBrk="1" hangingPunct="1"/>
            <a:endParaRPr lang="es-ES_tradnl" sz="2400" b="1" dirty="0">
              <a:latin typeface="Franklin Gothic Medium" panose="020B0603020102020204" pitchFamily="34" charset="0"/>
            </a:endParaRPr>
          </a:p>
          <a:p>
            <a:pPr algn="just"/>
            <a:r>
              <a:rPr lang="es-ES_tradnl" sz="2400" b="1" dirty="0">
                <a:latin typeface="Franklin Gothic Medium" panose="020B0603020102020204" pitchFamily="34" charset="0"/>
              </a:rPr>
              <a:t>2.- </a:t>
            </a:r>
            <a:r>
              <a:rPr lang="es-ES_tradnl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El conocimiento se considera secundario frente a la realización de las decisiones jurídicas: </a:t>
            </a:r>
            <a:r>
              <a:rPr lang="es-ES_tradnl" sz="2400" b="1" dirty="0">
                <a:latin typeface="Franklin Gothic Medium" panose="020B0603020102020204" pitchFamily="34" charset="0"/>
              </a:rPr>
              <a:t>Detrás de estas consideraciones se esconden concepciones positivistas de la ciencia, que estima que solo se puede concebir al Derecho como ciencia de hechos o a través de una teoría formal que solo se ocupe de las relaciones lógicas de los fenómenos jurídicos, dejando de lado su contenido.</a:t>
            </a:r>
            <a:endParaRPr lang="es-MX" sz="2400" b="1" dirty="0">
              <a:latin typeface="Franklin Gothic Medium" panose="020B0603020102020204" pitchFamily="34" charset="0"/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latin typeface="Franklin Gothic Medium" panose="020B0603020102020204" pitchFamily="34" charset="0"/>
              </a:rPr>
              <a:t>CARÁCTER CIENTÍFICO DEL DERECHO</a:t>
            </a:r>
            <a:endParaRPr lang="es-ES" sz="2800" b="1" dirty="0">
              <a:latin typeface="Franklin Gothic Medium" panose="020B0603020102020204" pitchFamily="34" charset="0"/>
            </a:endParaRP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DAA93A8-53FA-4188-850B-BA1D6C23D8A9}"/>
              </a:ext>
            </a:extLst>
          </p:cNvPr>
          <p:cNvSpPr txBox="1"/>
          <p:nvPr/>
        </p:nvSpPr>
        <p:spPr>
          <a:xfrm>
            <a:off x="773995" y="1772816"/>
            <a:ext cx="8016691" cy="3821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s-ES_tradnl" sz="3600" b="1" dirty="0">
                <a:latin typeface="Franklin Gothic Medium" panose="020B0603020102020204" pitchFamily="34" charset="0"/>
              </a:rPr>
              <a:t>“ La ciencia del Derecho se ocupa tanto de lo fugaz como de lo más o menos constante; y se ocupa de lo constante en lo fugaz”</a:t>
            </a:r>
          </a:p>
          <a:p>
            <a:pPr algn="r" eaLnBrk="1" hangingPunct="1">
              <a:lnSpc>
                <a:spcPct val="150000"/>
              </a:lnSpc>
              <a:buFontTx/>
              <a:buNone/>
            </a:pPr>
            <a:r>
              <a:rPr lang="es-ES_tradnl" sz="2000" b="1" dirty="0">
                <a:latin typeface="Franklin Gothic Medium" panose="020B0603020102020204" pitchFamily="34" charset="0"/>
              </a:rPr>
              <a:t>                                                  (</a:t>
            </a:r>
            <a:r>
              <a:rPr lang="es-ES_tradnl" sz="2000" b="1" dirty="0" err="1">
                <a:latin typeface="Franklin Gothic Medium" panose="020B0603020102020204" pitchFamily="34" charset="0"/>
              </a:rPr>
              <a:t>Larenz</a:t>
            </a:r>
            <a:r>
              <a:rPr lang="es-ES_tradnl" sz="2000" b="1" dirty="0">
                <a:latin typeface="Franklin Gothic Medium" panose="020B0603020102020204" pitchFamily="34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100BF5-D3F1-4285-A09D-61696906EB13}"/>
              </a:ext>
            </a:extLst>
          </p:cNvPr>
          <p:cNvSpPr txBox="1"/>
          <p:nvPr/>
        </p:nvSpPr>
        <p:spPr>
          <a:xfrm>
            <a:off x="179512" y="1025251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PARA REFLEXIONAR</a:t>
            </a:r>
            <a:endParaRPr lang="x-none" sz="32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B76D05A-34B7-485B-BCF7-864F4EC35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12590"/>
            <a:ext cx="36718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3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latin typeface="Franklin Gothic Medium" panose="020B0603020102020204" pitchFamily="34" charset="0"/>
              </a:rPr>
              <a:t>CARÁCTER CIENTÍFICO DEL DERECHO</a:t>
            </a:r>
            <a:endParaRPr lang="es-ES" sz="2800" b="1" dirty="0">
              <a:latin typeface="Franklin Gothic Medium" panose="020B0603020102020204" pitchFamily="34" charset="0"/>
            </a:endParaRP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CF00F419-CB8F-4182-BEEB-06D06427DFCA}"/>
              </a:ext>
            </a:extLst>
          </p:cNvPr>
          <p:cNvSpPr txBox="1"/>
          <p:nvPr/>
        </p:nvSpPr>
        <p:spPr>
          <a:xfrm>
            <a:off x="469740" y="737320"/>
            <a:ext cx="8388932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latin typeface="Franklin Gothic Medium" panose="020B0603020102020204" pitchFamily="34" charset="0"/>
              </a:rPr>
              <a:t>Lo han hecho dudar:</a:t>
            </a:r>
          </a:p>
          <a:p>
            <a:pPr algn="just"/>
            <a:endParaRPr lang="es-MX" sz="2800" dirty="0">
              <a:latin typeface="Franklin Gothic Medium" panose="020B0603020102020204" pitchFamily="34" charset="0"/>
            </a:endParaRPr>
          </a:p>
          <a:p>
            <a:pPr algn="just"/>
            <a:r>
              <a:rPr lang="es-MX" sz="2400" b="1" dirty="0">
                <a:latin typeface="Franklin Gothic Medium" panose="020B0603020102020204" pitchFamily="34" charset="0"/>
              </a:rPr>
              <a:t>3.- </a:t>
            </a:r>
            <a:r>
              <a:rPr lang="es-ES_tradnl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No contempla nunca a la norma jurídica individual aisladamente</a:t>
            </a:r>
            <a:r>
              <a:rPr lang="es-ES_tradnl" sz="2400" b="1" dirty="0">
                <a:latin typeface="Franklin Gothic Medium" panose="020B0603020102020204" pitchFamily="34" charset="0"/>
              </a:rPr>
              <a:t>: en su relación con su sentido y fin, con su contenido ético,  su repercusión social,  en relación con las condiciones históricas de su génesis y con su desarrollo.</a:t>
            </a:r>
          </a:p>
          <a:p>
            <a:pPr algn="just"/>
            <a:endParaRPr lang="es-ES_tradnl" sz="2400" b="1" dirty="0">
              <a:latin typeface="Franklin Gothic Medium" panose="020B0603020102020204" pitchFamily="34" charset="0"/>
            </a:endParaRPr>
          </a:p>
          <a:p>
            <a:pPr algn="just"/>
            <a:r>
              <a:rPr lang="es-ES_tradnl" sz="2400" b="1" dirty="0">
                <a:latin typeface="Franklin Gothic Medium" panose="020B0603020102020204" pitchFamily="34" charset="0"/>
              </a:rPr>
              <a:t>4.- </a:t>
            </a:r>
            <a:r>
              <a:rPr lang="es-ES_tradnl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El debate acerca del carácter científico del Derecho </a:t>
            </a:r>
            <a:r>
              <a:rPr lang="es-ES_tradnl" sz="2400" b="1" dirty="0">
                <a:latin typeface="Franklin Gothic Medium" panose="020B0603020102020204" pitchFamily="34" charset="0"/>
              </a:rPr>
              <a:t>gira sobre todo, entorno </a:t>
            </a:r>
            <a:r>
              <a:rPr lang="es-ES_tradnl" sz="24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al contenido, al objeto del Derecho</a:t>
            </a:r>
            <a:r>
              <a:rPr lang="es-ES_tradnl" sz="2400" b="1" dirty="0">
                <a:latin typeface="Franklin Gothic Medium" panose="020B0603020102020204" pitchFamily="34" charset="0"/>
              </a:rPr>
              <a:t>. </a:t>
            </a:r>
            <a:r>
              <a:rPr lang="es-ES" sz="2400" b="1" dirty="0">
                <a:latin typeface="Franklin Gothic Medium" panose="020B0603020102020204" pitchFamily="34" charset="0"/>
              </a:rPr>
              <a:t>Ha sido decisiva la frase del fiscal berlinés Kirchmann ( 1868) en la conferencia titulada: La falta de valor científico de la ciencia del Derecho al decir que: </a:t>
            </a:r>
          </a:p>
          <a:p>
            <a:pPr algn="just"/>
            <a:endParaRPr lang="es-ES" sz="2400" b="1" dirty="0">
              <a:latin typeface="Franklin Gothic Medium" panose="020B0603020102020204" pitchFamily="34" charset="0"/>
            </a:endParaRPr>
          </a:p>
          <a:p>
            <a:pPr algn="just"/>
            <a:r>
              <a:rPr lang="es-ES" sz="2400" b="1" dirty="0">
                <a:latin typeface="Franklin Gothic Medium" panose="020B0603020102020204" pitchFamily="34" charset="0"/>
              </a:rPr>
              <a:t> “… tres palabras rectificadoras del legislador y bibliotecas enteras se convierten en papeles inútiles“ (p.3)</a:t>
            </a:r>
          </a:p>
        </p:txBody>
      </p:sp>
    </p:spTree>
    <p:extLst>
      <p:ext uri="{BB962C8B-B14F-4D97-AF65-F5344CB8AC3E}">
        <p14:creationId xmlns:p14="http://schemas.microsoft.com/office/powerpoint/2010/main" val="142546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>
                <a:latin typeface="Franklin Gothic Medium" panose="020B0603020102020204" pitchFamily="34" charset="0"/>
              </a:rPr>
              <a:t>CARÁCTER CIENTÍFICO DEL DERECHO</a:t>
            </a:r>
            <a:endParaRPr lang="es-ES" sz="2800" b="1" dirty="0">
              <a:latin typeface="Franklin Gothic Medium" panose="020B0603020102020204" pitchFamily="34" charset="0"/>
            </a:endParaRP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23F6AC1-F219-4ED5-A362-C32F0C8AAF19}"/>
              </a:ext>
            </a:extLst>
          </p:cNvPr>
          <p:cNvSpPr txBox="1"/>
          <p:nvPr/>
        </p:nvSpPr>
        <p:spPr>
          <a:xfrm>
            <a:off x="179512" y="915181"/>
            <a:ext cx="34718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800" b="1" dirty="0">
                <a:latin typeface="Franklin Gothic Medium" panose="020B0603020102020204" pitchFamily="34" charset="0"/>
              </a:rPr>
              <a:t>Posición de Ihering: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00B19F9-D6D5-4B6E-BF8D-263BA205C883}"/>
              </a:ext>
            </a:extLst>
          </p:cNvPr>
          <p:cNvSpPr txBox="1"/>
          <p:nvPr/>
        </p:nvSpPr>
        <p:spPr>
          <a:xfrm>
            <a:off x="803781" y="6034146"/>
            <a:ext cx="8251134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es-ES" sz="1800" dirty="0">
                <a:latin typeface="Franklin Gothic Medium" panose="020B0603020102020204" pitchFamily="34" charset="0"/>
              </a:rPr>
              <a:t>Una respuesta en :Lección inaugural 16 de octubre de 1868 (se dio a conocer al público en 1993) de   Ihering, uno de los teóricos más importantes del siglo XIX. ¿Es el Derecho una ciencia?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1144D17-F363-470D-B25A-1E285FAB030D}"/>
              </a:ext>
            </a:extLst>
          </p:cNvPr>
          <p:cNvSpPr txBox="1"/>
          <p:nvPr/>
        </p:nvSpPr>
        <p:spPr>
          <a:xfrm>
            <a:off x="413956" y="1655275"/>
            <a:ext cx="837673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_tradnl" sz="2800" b="1" dirty="0">
                <a:latin typeface="Franklin Gothic Medium" panose="020B0603020102020204" pitchFamily="34" charset="0"/>
              </a:rPr>
              <a:t>Reconoce que </a:t>
            </a:r>
            <a:r>
              <a:rPr lang="es-ES_tradnl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el saber jurídico </a:t>
            </a:r>
            <a:r>
              <a:rPr lang="es-ES_tradnl" sz="2800" b="1" dirty="0">
                <a:latin typeface="Franklin Gothic Medium" panose="020B0603020102020204" pitchFamily="34" charset="0"/>
              </a:rPr>
              <a:t>no cumple con las expectativas del paradigma físico – matemático y define otras condiciones epistemológicas que se adapten a las peculiaridades del discurso jurídico.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_tradnl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Niega el positivismo</a:t>
            </a:r>
            <a:r>
              <a:rPr lang="es-ES_tradnl" sz="2800" b="1" dirty="0">
                <a:latin typeface="Franklin Gothic Medium" panose="020B0603020102020204" pitchFamily="34" charset="0"/>
              </a:rPr>
              <a:t>. Considera los elementos éticos como parte del Derecho.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s-ES_tradnl" sz="2800" b="1" dirty="0">
                <a:latin typeface="Franklin Gothic Medium" panose="020B0603020102020204" pitchFamily="34" charset="0"/>
              </a:rPr>
              <a:t>En la ciencia jurídica no hay un progreso lineal evolutivo, existe un </a:t>
            </a:r>
            <a:r>
              <a:rPr lang="es-ES_tradnl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progreso cultural</a:t>
            </a:r>
            <a:r>
              <a:rPr lang="es-ES_tradnl" sz="2800" b="1" dirty="0">
                <a:latin typeface="Franklin Gothic Medium" panose="020B06030201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690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dirty="0">
              <a:latin typeface="Franklin Gothic Medium" pitchFamily="34" charset="0"/>
            </a:endParaRP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D85A815-BA41-4FD9-A343-072AA01D3FDE}"/>
              </a:ext>
            </a:extLst>
          </p:cNvPr>
          <p:cNvSpPr txBox="1"/>
          <p:nvPr/>
        </p:nvSpPr>
        <p:spPr>
          <a:xfrm>
            <a:off x="365516" y="1732291"/>
            <a:ext cx="8540778" cy="4967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spcAft>
                <a:spcPts val="1200"/>
              </a:spcAft>
            </a:pPr>
            <a:r>
              <a:rPr lang="es-ES_tradnl" sz="2800" b="1" dirty="0">
                <a:latin typeface="Franklin Gothic Medium" panose="020B0603020102020204" pitchFamily="34" charset="0"/>
              </a:rPr>
              <a:t>“El </a:t>
            </a:r>
            <a:r>
              <a:rPr lang="es-ES_tradnl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mal de fondo de la Ciencia del Derecho</a:t>
            </a:r>
            <a:r>
              <a:rPr lang="es-ES_tradnl" sz="2800" b="1" dirty="0">
                <a:latin typeface="Franklin Gothic Medium" panose="020B0603020102020204" pitchFamily="34" charset="0"/>
              </a:rPr>
              <a:t>, contra el cual se debe tener cuidado constantemente, si no se quiere sucumbir inmediatamente, se llama </a:t>
            </a:r>
            <a:r>
              <a:rPr lang="es-ES_tradnl" sz="2800" b="1" i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positivismo</a:t>
            </a:r>
            <a:r>
              <a:rPr lang="es-ES_tradnl" sz="2800" b="1" i="1" dirty="0">
                <a:latin typeface="Franklin Gothic Medium" panose="020B0603020102020204" pitchFamily="34" charset="0"/>
              </a:rPr>
              <a:t>;</a:t>
            </a:r>
            <a:r>
              <a:rPr lang="es-ES_tradnl" sz="2800" b="1" dirty="0">
                <a:latin typeface="Franklin Gothic Medium" panose="020B0603020102020204" pitchFamily="34" charset="0"/>
              </a:rPr>
              <a:t> es la huida del propio pensamiento, el dejarse abandonar en la ley como una herramienta sin voluntad. Para eso estoy aquí, para luchar contra él.</a:t>
            </a:r>
          </a:p>
          <a:p>
            <a:pPr eaLnBrk="1" hangingPunct="1">
              <a:spcAft>
                <a:spcPts val="1200"/>
              </a:spcAft>
            </a:pPr>
            <a:r>
              <a:rPr lang="es-ES_tradnl" sz="2800" b="1" dirty="0">
                <a:latin typeface="Franklin Gothic Medium" panose="020B0603020102020204" pitchFamily="34" charset="0"/>
              </a:rPr>
              <a:t>Debemos exigir a una ciencia, como la Ciencia del Derecho, </a:t>
            </a:r>
            <a:r>
              <a:rPr lang="es-ES_tradnl" sz="2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la capacidad crítica y un pensamiento propio</a:t>
            </a:r>
            <a:r>
              <a:rPr lang="es-ES_tradnl" sz="2800" b="1" dirty="0">
                <a:latin typeface="Franklin Gothic Medium" panose="020B0603020102020204" pitchFamily="34" charset="0"/>
              </a:rPr>
              <a:t>, tanto o más que a otras ciencias”.</a:t>
            </a:r>
          </a:p>
          <a:p>
            <a:pPr algn="r" eaLnBrk="1" hangingPunct="1">
              <a:lnSpc>
                <a:spcPct val="80000"/>
              </a:lnSpc>
            </a:pPr>
            <a:endParaRPr lang="es-ES_tradnl" sz="2800" dirty="0">
              <a:latin typeface="Franklin Gothic Medium" panose="020B0603020102020204" pitchFamily="34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es-ES_tradnl" sz="2800" dirty="0">
                <a:latin typeface="Franklin Gothic Medium" panose="020B0603020102020204" pitchFamily="34" charset="0"/>
              </a:rPr>
              <a:t>                                                   (Ihering, 1993, p.4)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CEE50AE-7B0B-4089-92A2-3221CE5DD1E1}"/>
              </a:ext>
            </a:extLst>
          </p:cNvPr>
          <p:cNvSpPr txBox="1"/>
          <p:nvPr/>
        </p:nvSpPr>
        <p:spPr>
          <a:xfrm>
            <a:off x="1115616" y="107050"/>
            <a:ext cx="6912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CARÁCTER CIENTÍFICO DEL DERECHO</a:t>
            </a:r>
            <a:endParaRPr lang="es-ES" sz="28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27BF26-D487-4BF8-9C1D-BE97D6AEB54B}"/>
              </a:ext>
            </a:extLst>
          </p:cNvPr>
          <p:cNvSpPr txBox="1"/>
          <p:nvPr/>
        </p:nvSpPr>
        <p:spPr>
          <a:xfrm>
            <a:off x="251520" y="934865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PARA REFLEXIONAR</a:t>
            </a:r>
            <a:endParaRPr lang="x-none" sz="3200" b="1" dirty="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7107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>
              <a:latin typeface="Franklin Gothic Medium" pitchFamily="34" charset="0"/>
            </a:endParaRPr>
          </a:p>
        </p:txBody>
      </p:sp>
      <p:pic>
        <p:nvPicPr>
          <p:cNvPr id="8" name="Picture 19" descr="cubaflag">
            <a:extLst>
              <a:ext uri="{FF2B5EF4-FFF2-40B4-BE49-F238E27FC236}">
                <a16:creationId xmlns:a16="http://schemas.microsoft.com/office/drawing/2014/main" id="{290CCBFE-D2F6-4B56-8C47-D69A13C7B3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758"/>
            <a:ext cx="840293" cy="6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3"/>
          <a:srcRect b="37451"/>
          <a:stretch/>
        </p:blipFill>
        <p:spPr>
          <a:xfrm>
            <a:off x="8400861" y="44624"/>
            <a:ext cx="779651" cy="648072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4F4FBFBC-D8B0-4EED-BC91-612E0A27F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1196752"/>
            <a:ext cx="8064896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s-ES" sz="3600" b="1" dirty="0">
                <a:solidFill>
                  <a:srgbClr val="FF0000"/>
                </a:solidFill>
              </a:rPr>
              <a:t>RADICA</a:t>
            </a:r>
            <a:r>
              <a:rPr lang="es-ES" sz="3600" dirty="0"/>
              <a:t>: </a:t>
            </a:r>
            <a:r>
              <a:rPr lang="es-ES" sz="3600" b="1" dirty="0"/>
              <a:t>en la correcta utilización de nuestra inteligencia para apreciar debidamente </a:t>
            </a:r>
            <a:r>
              <a:rPr lang="es-ES" sz="3600" b="1" dirty="0">
                <a:solidFill>
                  <a:srgbClr val="FF0000"/>
                </a:solidFill>
              </a:rPr>
              <a:t>las cualidades del objeto</a:t>
            </a:r>
            <a:r>
              <a:rPr lang="es-ES" sz="3600" b="1" dirty="0"/>
              <a:t> del conocimiento y </a:t>
            </a:r>
            <a:r>
              <a:rPr lang="es-ES" sz="3600" b="1" dirty="0">
                <a:solidFill>
                  <a:srgbClr val="FF0000"/>
                </a:solidFill>
              </a:rPr>
              <a:t>aplicar los métodos </a:t>
            </a:r>
            <a:r>
              <a:rPr lang="es-ES" sz="3600" b="1" dirty="0"/>
              <a:t>que correspondan; NO en el empleo de un método determinado.  </a:t>
            </a:r>
            <a:endParaRPr lang="es-ES_tradnl" sz="3600" b="1" dirty="0">
              <a:solidFill>
                <a:srgbClr val="FF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41A3A5-5872-4E08-A8C7-B30BC121003F}"/>
              </a:ext>
            </a:extLst>
          </p:cNvPr>
          <p:cNvSpPr txBox="1"/>
          <p:nvPr/>
        </p:nvSpPr>
        <p:spPr>
          <a:xfrm>
            <a:off x="1115616" y="107050"/>
            <a:ext cx="6912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28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CARÁCTER CIENTÍFICO DEL DERECHO</a:t>
            </a:r>
            <a:endParaRPr lang="es-ES" sz="2800" b="1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2" name="Imagen 3">
            <a:extLst>
              <a:ext uri="{FF2B5EF4-FFF2-40B4-BE49-F238E27FC236}">
                <a16:creationId xmlns:a16="http://schemas.microsoft.com/office/drawing/2014/main" id="{32A6F5C9-D2DC-48E2-B82B-E72D98AA5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73216"/>
            <a:ext cx="3004689" cy="146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96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844</TotalTime>
  <Words>1293</Words>
  <Application>Microsoft Office PowerPoint</Application>
  <PresentationFormat>Presentación en pantalla (4:3)</PresentationFormat>
  <Paragraphs>152</Paragraphs>
  <Slides>22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Arial</vt:lpstr>
      <vt:lpstr>Franklin Gothic Medium</vt:lpstr>
      <vt:lpstr>Georgia</vt:lpstr>
      <vt:lpstr>Times New Roman</vt:lpstr>
      <vt:lpstr>Trebuchet MS</vt:lpstr>
      <vt:lpstr>Wingdings</vt:lpstr>
      <vt:lpstr>Transmisión de listas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</dc:creator>
  <cp:lastModifiedBy>Casa</cp:lastModifiedBy>
  <cp:revision>159</cp:revision>
  <dcterms:created xsi:type="dcterms:W3CDTF">2023-02-14T14:00:07Z</dcterms:created>
  <dcterms:modified xsi:type="dcterms:W3CDTF">2026-03-06T20:10:54Z</dcterms:modified>
</cp:coreProperties>
</file>