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Override5.xml" ContentType="application/vnd.openxmlformats-officedocument.themeOverrid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theme/themeOverride6.xml" ContentType="application/vnd.openxmlformats-officedocument.themeOverrid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7" r:id="rId3"/>
    <p:sldMasterId id="2147483674" r:id="rId4"/>
    <p:sldMasterId id="2147483681" r:id="rId5"/>
    <p:sldMasterId id="2147483688" r:id="rId6"/>
    <p:sldMasterId id="2147483695" r:id="rId7"/>
  </p:sldMasterIdLst>
  <p:notesMasterIdLst>
    <p:notesMasterId r:id="rId26"/>
  </p:notesMasterIdLst>
  <p:sldIdLst>
    <p:sldId id="256" r:id="rId8"/>
    <p:sldId id="257" r:id="rId9"/>
    <p:sldId id="258" r:id="rId10"/>
    <p:sldId id="260" r:id="rId11"/>
    <p:sldId id="261" r:id="rId12"/>
    <p:sldId id="269" r:id="rId13"/>
    <p:sldId id="270" r:id="rId14"/>
    <p:sldId id="262" r:id="rId15"/>
    <p:sldId id="265" r:id="rId16"/>
    <p:sldId id="271" r:id="rId17"/>
    <p:sldId id="267" r:id="rId18"/>
    <p:sldId id="266" r:id="rId19"/>
    <p:sldId id="263" r:id="rId20"/>
    <p:sldId id="264" r:id="rId21"/>
    <p:sldId id="259" r:id="rId22"/>
    <p:sldId id="268" r:id="rId23"/>
    <p:sldId id="272" r:id="rId24"/>
    <p:sldId id="273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254FA-16A4-45D4-9D5D-F515A3284D2A}" type="datetimeFigureOut">
              <a:rPr lang="es-MX" smtClean="0"/>
              <a:t>28/06/2024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D1992-3CFA-4F4B-A1F2-AA3A8D6778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206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MX" smtClean="0"/>
          </a:p>
        </p:txBody>
      </p:sp>
      <p:sp>
        <p:nvSpPr>
          <p:cNvPr id="1741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04317" indent="-270891">
              <a:defRPr>
                <a:solidFill>
                  <a:schemeClr val="tx1"/>
                </a:solidFill>
                <a:latin typeface="Arial" charset="0"/>
              </a:defRPr>
            </a:lvl2pPr>
            <a:lvl3pPr marL="1083564" indent="-216713">
              <a:defRPr>
                <a:solidFill>
                  <a:schemeClr val="tx1"/>
                </a:solidFill>
                <a:latin typeface="Arial" charset="0"/>
              </a:defRPr>
            </a:lvl3pPr>
            <a:lvl4pPr marL="1516990" indent="-216713">
              <a:defRPr>
                <a:solidFill>
                  <a:schemeClr val="tx1"/>
                </a:solidFill>
                <a:latin typeface="Arial" charset="0"/>
              </a:defRPr>
            </a:lvl4pPr>
            <a:lvl5pPr marL="1950415" indent="-216713">
              <a:defRPr>
                <a:solidFill>
                  <a:schemeClr val="tx1"/>
                </a:solidFill>
                <a:latin typeface="Arial" charset="0"/>
              </a:defRPr>
            </a:lvl5pPr>
            <a:lvl6pPr marL="2383841" indent="-21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17266" indent="-21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50692" indent="-21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84118" indent="-216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CD14946-3C94-4CAE-BF20-8AF1D62CD743}" type="slidenum">
              <a:rPr lang="es-ES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11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13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8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1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21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2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3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25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4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6EA4-743F-4ED5-9A62-6560B57900D0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3F29A022-E845-4B5F-9EF6-58B5AD15419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670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DC78C-64BF-4831-B770-E58DA6A0F142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2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206262-C3F9-43E7-90CD-039B46B8BBD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3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10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9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10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1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12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14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19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0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1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2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5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361D-3935-44DA-BE3A-EDDF461EBEDD}" type="datetimeFigureOut">
              <a:rPr lang="es-ES">
                <a:solidFill>
                  <a:srgbClr val="D2D2D2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D2D2D2"/>
              </a:solidFill>
            </a:endParaRPr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D2D2D2"/>
              </a:solidFill>
            </a:endParaRPr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0347F432-4117-40B1-B562-A51B4BF71DF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940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0FD3-C64E-412E-88A3-8AC12910600D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31DEF0-4952-428A-BE9A-528907D313D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1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61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8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13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1CB0A-43B6-45D0-BD9C-0E011B829DDF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8D1922-30BC-41E7-8C8E-4F6490A351B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91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12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19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6C28-264E-44AE-B15E-492EA9354862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42EF4E-EE84-4940-B803-FF5F93D3DAB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6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11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13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8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1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21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2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3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25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4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6EA4-743F-4ED5-9A62-6560B57900D0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3F29A022-E845-4B5F-9EF6-58B5AD15419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5393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DC78C-64BF-4831-B770-E58DA6A0F142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2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206262-C3F9-43E7-90CD-039B46B8BBD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3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5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9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10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1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12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14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19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0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1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2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5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361D-3935-44DA-BE3A-EDDF461EBEDD}" type="datetimeFigureOut">
              <a:rPr lang="es-ES">
                <a:solidFill>
                  <a:srgbClr val="D2D2D2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D2D2D2"/>
              </a:solidFill>
            </a:endParaRPr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D2D2D2"/>
              </a:solidFill>
            </a:endParaRPr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0347F432-4117-40B1-B562-A51B4BF71DF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181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0FD3-C64E-412E-88A3-8AC12910600D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31DEF0-4952-428A-BE9A-528907D313D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1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34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8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13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1CB0A-43B6-45D0-BD9C-0E011B829DDF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8D1922-30BC-41E7-8C8E-4F6490A351B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38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12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19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6C28-264E-44AE-B15E-492EA9354862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42EF4E-EE84-4940-B803-FF5F93D3DAB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87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11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13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8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1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21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2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3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25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4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6EA4-743F-4ED5-9A62-6560B57900D0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3F29A022-E845-4B5F-9EF6-58B5AD15419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1908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DC78C-64BF-4831-B770-E58DA6A0F142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2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206262-C3F9-43E7-90CD-039B46B8BBD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3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072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9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10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1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12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14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19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0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1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2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5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361D-3935-44DA-BE3A-EDDF461EBEDD}" type="datetimeFigureOut">
              <a:rPr lang="es-ES">
                <a:solidFill>
                  <a:srgbClr val="D2D2D2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D2D2D2"/>
              </a:solidFill>
            </a:endParaRPr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D2D2D2"/>
              </a:solidFill>
            </a:endParaRPr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0347F432-4117-40B1-B562-A51B4BF71DF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1330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0FD3-C64E-412E-88A3-8AC12910600D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31DEF0-4952-428A-BE9A-528907D313D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1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23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8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13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1CB0A-43B6-45D0-BD9C-0E011B829DDF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8D1922-30BC-41E7-8C8E-4F6490A351B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51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12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19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6C28-264E-44AE-B15E-492EA9354862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42EF4E-EE84-4940-B803-FF5F93D3DAB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11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13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8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1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21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2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3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25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4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6EA4-743F-4ED5-9A62-6560B57900D0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3F29A022-E845-4B5F-9EF6-58B5AD15419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1274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DC78C-64BF-4831-B770-E58DA6A0F142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2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206262-C3F9-43E7-90CD-039B46B8BBD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3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484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9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10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1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12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14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19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0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1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2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5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361D-3935-44DA-BE3A-EDDF461EBEDD}" type="datetimeFigureOut">
              <a:rPr lang="es-ES">
                <a:solidFill>
                  <a:srgbClr val="D2D2D2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D2D2D2"/>
              </a:solidFill>
            </a:endParaRPr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D2D2D2"/>
              </a:solidFill>
            </a:endParaRPr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0347F432-4117-40B1-B562-A51B4BF71DF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452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0FD3-C64E-412E-88A3-8AC12910600D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31DEF0-4952-428A-BE9A-528907D313D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1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3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8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13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1CB0A-43B6-45D0-BD9C-0E011B829DDF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8D1922-30BC-41E7-8C8E-4F6490A351B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0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12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19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6C28-264E-44AE-B15E-492EA9354862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42EF4E-EE84-4940-B803-FF5F93D3DAB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11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13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8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1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21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2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3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25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4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6EA4-743F-4ED5-9A62-6560B57900D0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3F29A022-E845-4B5F-9EF6-58B5AD15419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9632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DC78C-64BF-4831-B770-E58DA6A0F142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2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206262-C3F9-43E7-90CD-039B46B8BBD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3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510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9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10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1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12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14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19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0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1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2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5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361D-3935-44DA-BE3A-EDDF461EBEDD}" type="datetimeFigureOut">
              <a:rPr lang="es-ES">
                <a:solidFill>
                  <a:srgbClr val="D2D2D2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D2D2D2"/>
              </a:solidFill>
            </a:endParaRPr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D2D2D2"/>
              </a:solidFill>
            </a:endParaRPr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0347F432-4117-40B1-B562-A51B4BF71DF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788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0FD3-C64E-412E-88A3-8AC12910600D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31DEF0-4952-428A-BE9A-528907D313D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1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7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8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13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1CB0A-43B6-45D0-BD9C-0E011B829DDF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8D1922-30BC-41E7-8C8E-4F6490A351B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514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12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19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6C28-264E-44AE-B15E-492EA9354862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42EF4E-EE84-4940-B803-FF5F93D3DAB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64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11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13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8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1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21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2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3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25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24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66EA4-743F-4ED5-9A62-6560B57900D0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3F29A022-E845-4B5F-9EF6-58B5AD15419C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055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6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DC78C-64BF-4831-B770-E58DA6A0F142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2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A206262-C3F9-43E7-90CD-039B46B8BBD7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3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076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9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10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1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12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14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1" name="15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19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20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21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22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25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2361D-3935-44DA-BE3A-EDDF461EBEDD}" type="datetimeFigureOut">
              <a:rPr lang="es-ES">
                <a:solidFill>
                  <a:srgbClr val="D2D2D2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D2D2D2"/>
              </a:solidFill>
            </a:endParaRPr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D2D2D2"/>
              </a:solidFill>
            </a:endParaRPr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fld id="{0347F432-4117-40B1-B562-A51B4BF71DFA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718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3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0FD3-C64E-412E-88A3-8AC12910600D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31DEF0-4952-428A-BE9A-528907D313D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1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481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8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13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1CB0A-43B6-45D0-BD9C-0E011B829DDF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8D1922-30BC-41E7-8C8E-4F6490A351B9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719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12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19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dirty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6C28-264E-44AE-B15E-492EA9354862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42EF4E-EE84-4940-B803-FF5F93D3DAB0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8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28/06/2024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16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80F12EC-563F-4FBA-8A7F-8020E30EE2CD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25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7B1B8F-1C7B-4887-B68C-A796394F7EAF}" type="slidenum">
              <a:rPr 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latin typeface="Arial" charset="0"/>
            </a:endParaRPr>
          </a:p>
        </p:txBody>
      </p:sp>
      <p:sp>
        <p:nvSpPr>
          <p:cNvPr id="26" name="20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4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16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80F12EC-563F-4FBA-8A7F-8020E30EE2CD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25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7B1B8F-1C7B-4887-B68C-A796394F7EAF}" type="slidenum">
              <a:rPr 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latin typeface="Arial" charset="0"/>
            </a:endParaRPr>
          </a:p>
        </p:txBody>
      </p:sp>
      <p:sp>
        <p:nvSpPr>
          <p:cNvPr id="26" name="20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742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16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80F12EC-563F-4FBA-8A7F-8020E30EE2CD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25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7B1B8F-1C7B-4887-B68C-A796394F7EAF}" type="slidenum">
              <a:rPr 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latin typeface="Arial" charset="0"/>
            </a:endParaRPr>
          </a:p>
        </p:txBody>
      </p:sp>
      <p:sp>
        <p:nvSpPr>
          <p:cNvPr id="26" name="20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16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80F12EC-563F-4FBA-8A7F-8020E30EE2CD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25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7B1B8F-1C7B-4887-B68C-A796394F7EAF}" type="slidenum">
              <a:rPr 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latin typeface="Arial" charset="0"/>
            </a:endParaRPr>
          </a:p>
        </p:txBody>
      </p:sp>
      <p:sp>
        <p:nvSpPr>
          <p:cNvPr id="26" name="20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56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16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80F12EC-563F-4FBA-8A7F-8020E30EE2CD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25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7B1B8F-1C7B-4887-B68C-A796394F7EAF}" type="slidenum">
              <a:rPr 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latin typeface="Arial" charset="0"/>
            </a:endParaRPr>
          </a:p>
        </p:txBody>
      </p:sp>
      <p:sp>
        <p:nvSpPr>
          <p:cNvPr id="26" name="20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1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16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80F12EC-563F-4FBA-8A7F-8020E30EE2CD}" type="datetimeFigureOut">
              <a:rPr lang="es-ES">
                <a:solidFill>
                  <a:srgbClr val="666666"/>
                </a:solidFill>
              </a:rPr>
              <a:pPr>
                <a:defRPr/>
              </a:pPr>
              <a:t>28/06/2024</a:t>
            </a:fld>
            <a:endParaRPr lang="es-ES" dirty="0">
              <a:solidFill>
                <a:srgbClr val="666666"/>
              </a:solidFill>
            </a:endParaRPr>
          </a:p>
        </p:txBody>
      </p:sp>
      <p:sp>
        <p:nvSpPr>
          <p:cNvPr id="25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7B1B8F-1C7B-4887-B68C-A796394F7EAF}" type="slidenum">
              <a:rPr 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smtClean="0">
              <a:latin typeface="Arial" charset="0"/>
            </a:endParaRPr>
          </a:p>
        </p:txBody>
      </p:sp>
      <p:sp>
        <p:nvSpPr>
          <p:cNvPr id="26" name="20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0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1307B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FAEC5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FAAB5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44A74GrmW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GEOGRAFÍA REGIONAL II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6851" y="4372897"/>
            <a:ext cx="6400800" cy="1752600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PROF. : M.Sc. Mayté Valdés Díaz</a:t>
            </a:r>
            <a:endParaRPr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7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desierto de </a:t>
            </a:r>
            <a:r>
              <a:rPr lang="es-MX" dirty="0" err="1" smtClean="0"/>
              <a:t>Namib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youtu.be/Y44A74GrmWI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026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7463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9213" y="44450"/>
            <a:ext cx="971550" cy="461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>
                <a:solidFill>
                  <a:prstClr val="black"/>
                </a:solidFill>
              </a:rPr>
              <a:t>Oasis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37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4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upo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5299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CuadroTexto 4"/>
            <p:cNvSpPr txBox="1"/>
            <p:nvPr/>
          </p:nvSpPr>
          <p:spPr>
            <a:xfrm flipH="1">
              <a:off x="179388" y="188913"/>
              <a:ext cx="1970087" cy="3683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dirty="0">
                  <a:solidFill>
                    <a:prstClr val="black"/>
                  </a:solidFill>
                </a:rPr>
                <a:t>Selva del Congo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34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2571750"/>
            <a:ext cx="43211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692275" y="42863"/>
            <a:ext cx="7416800" cy="23082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>
                <a:solidFill>
                  <a:prstClr val="black"/>
                </a:solidFill>
              </a:rPr>
              <a:t>- Al estar atravesada por el </a:t>
            </a:r>
            <a:r>
              <a:rPr lang="es-ES" sz="2400" b="1" dirty="0">
                <a:solidFill>
                  <a:prstClr val="black"/>
                </a:solidFill>
              </a:rPr>
              <a:t>Ecuador</a:t>
            </a:r>
            <a:r>
              <a:rPr lang="es-ES" sz="2400" dirty="0">
                <a:solidFill>
                  <a:prstClr val="black"/>
                </a:solidFill>
              </a:rPr>
              <a:t> dentro de los limites </a:t>
            </a:r>
            <a:r>
              <a:rPr lang="es-ES" sz="2400" b="1" dirty="0">
                <a:solidFill>
                  <a:prstClr val="black"/>
                </a:solidFill>
              </a:rPr>
              <a:t>intertropicales</a:t>
            </a:r>
            <a:r>
              <a:rPr lang="es-ES" sz="2400" dirty="0">
                <a:solidFill>
                  <a:prstClr val="black"/>
                </a:solidFill>
              </a:rPr>
              <a:t> hacen que predominen las altas temperaturas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>
                <a:solidFill>
                  <a:prstClr val="black"/>
                </a:solidFill>
              </a:rPr>
              <a:t>- Las particularidades del relieve y lo antes señalado le da características muy marcadas de </a:t>
            </a:r>
            <a:r>
              <a:rPr lang="es-ES" sz="2400" b="1" dirty="0" err="1">
                <a:solidFill>
                  <a:prstClr val="black"/>
                </a:solidFill>
              </a:rPr>
              <a:t>zonalidad</a:t>
            </a:r>
            <a:r>
              <a:rPr lang="es-ES" sz="2400" dirty="0">
                <a:solidFill>
                  <a:prstClr val="black"/>
                </a:solidFill>
              </a:rPr>
              <a:t> a su clima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51520" y="188640"/>
            <a:ext cx="110479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>
                <a:solidFill>
                  <a:prstClr val="black"/>
                </a:solidFill>
              </a:rPr>
              <a:t>Clima</a:t>
            </a:r>
          </a:p>
        </p:txBody>
      </p:sp>
      <p:grpSp>
        <p:nvGrpSpPr>
          <p:cNvPr id="10" name="Grupo 9"/>
          <p:cNvGrpSpPr>
            <a:grpSpLocks/>
          </p:cNvGrpSpPr>
          <p:nvPr/>
        </p:nvGrpSpPr>
        <p:grpSpPr bwMode="auto">
          <a:xfrm>
            <a:off x="5022850" y="2705100"/>
            <a:ext cx="3797300" cy="3987800"/>
            <a:chOff x="498901" y="1527631"/>
            <a:chExt cx="3797077" cy="4441999"/>
          </a:xfrm>
        </p:grpSpPr>
        <p:grpSp>
          <p:nvGrpSpPr>
            <p:cNvPr id="39944" name="Grupo 10"/>
            <p:cNvGrpSpPr>
              <a:grpSpLocks/>
            </p:cNvGrpSpPr>
            <p:nvPr/>
          </p:nvGrpSpPr>
          <p:grpSpPr bwMode="auto">
            <a:xfrm>
              <a:off x="498901" y="2192516"/>
              <a:ext cx="3797077" cy="3777114"/>
              <a:chOff x="558899" y="1628819"/>
              <a:chExt cx="3797077" cy="3777114"/>
            </a:xfrm>
          </p:grpSpPr>
          <p:pic>
            <p:nvPicPr>
              <p:cNvPr id="13" name="Imagen 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58899" y="1947115"/>
                <a:ext cx="3676434" cy="3336805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14" name="Imagen 3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43091" y="1947115"/>
                <a:ext cx="120643" cy="22104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15" name="Imagen 5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78080" y="5126540"/>
                <a:ext cx="347643" cy="157380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sp>
            <p:nvSpPr>
              <p:cNvPr id="16" name="Rectángulo 7"/>
              <p:cNvSpPr>
                <a:spLocks noChangeArrowheads="1"/>
              </p:cNvSpPr>
              <p:nvPr/>
            </p:nvSpPr>
            <p:spPr bwMode="auto">
              <a:xfrm>
                <a:off x="966863" y="1628819"/>
                <a:ext cx="1208016" cy="337748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smtClean="0">
                    <a:solidFill>
                      <a:prstClr val="black"/>
                    </a:solidFill>
                  </a:rPr>
                  <a:t>Subtropical</a:t>
                </a:r>
              </a:p>
            </p:txBody>
          </p:sp>
          <p:sp>
            <p:nvSpPr>
              <p:cNvPr id="17" name="Rectángulo 8"/>
              <p:cNvSpPr>
                <a:spLocks noChangeArrowheads="1"/>
              </p:cNvSpPr>
              <p:nvPr/>
            </p:nvSpPr>
            <p:spPr bwMode="auto">
              <a:xfrm>
                <a:off x="2901911" y="5036356"/>
                <a:ext cx="1454065" cy="369577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" dirty="0" smtClean="0">
                    <a:solidFill>
                      <a:prstClr val="black"/>
                    </a:solidFill>
                  </a:rPr>
                  <a:t> Subtropical</a:t>
                </a:r>
              </a:p>
            </p:txBody>
          </p:sp>
        </p:grpSp>
        <p:sp>
          <p:nvSpPr>
            <p:cNvPr id="12" name="CuadroTexto 11"/>
            <p:cNvSpPr txBox="1"/>
            <p:nvPr/>
          </p:nvSpPr>
          <p:spPr>
            <a:xfrm>
              <a:off x="703677" y="1527631"/>
              <a:ext cx="3266883" cy="4615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2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Clima. Mapa esquema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683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25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CuadroTexto 4"/>
          <p:cNvSpPr txBox="1">
            <a:spLocks noChangeArrowheads="1"/>
          </p:cNvSpPr>
          <p:nvPr/>
        </p:nvSpPr>
        <p:spPr bwMode="auto">
          <a:xfrm>
            <a:off x="107950" y="6673850"/>
            <a:ext cx="1655763" cy="355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3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7488832" cy="6858000"/>
          </a:xfrm>
        </p:spPr>
      </p:pic>
    </p:spTree>
    <p:extLst>
      <p:ext uri="{BB962C8B-B14F-4D97-AF65-F5344CB8AC3E}">
        <p14:creationId xmlns:p14="http://schemas.microsoft.com/office/powerpoint/2010/main" val="39005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7093" y="169982"/>
            <a:ext cx="2925801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>
                <a:solidFill>
                  <a:prstClr val="black"/>
                </a:solidFill>
              </a:rPr>
              <a:t>Población animal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351713" y="122238"/>
            <a:ext cx="1223962" cy="461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>
                <a:solidFill>
                  <a:prstClr val="black"/>
                </a:solidFill>
              </a:rPr>
              <a:t>Variada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87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Elipse"/>
          <p:cNvSpPr/>
          <p:nvPr/>
        </p:nvSpPr>
        <p:spPr>
          <a:xfrm>
            <a:off x="8072438" y="5643563"/>
            <a:ext cx="628650" cy="700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43054" y="146028"/>
            <a:ext cx="6329383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prstClr val="black"/>
                </a:solidFill>
              </a:rPr>
              <a:t>Conclusiones de la clase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388" y="1200150"/>
            <a:ext cx="8521700" cy="40322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73038" indent="-173038" algn="just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388C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estudio de las características </a:t>
            </a:r>
            <a:r>
              <a:rPr lang="es-E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generales físico-geográficas en </a:t>
            </a:r>
            <a:r>
              <a:rPr lang="es-E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África, permite establecer una relación integral entre los componentes naturales, socioeconómicos, culturales y ambientales en el continente.</a:t>
            </a:r>
          </a:p>
          <a:p>
            <a:pPr marL="173038" indent="-173038" algn="just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388C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s-E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algn="just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388C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continente presenta particularidades que lo distinguen de otros, dado su situación geográfica y el proceso histórico vivido</a:t>
            </a: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3038" indent="-173038" algn="just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388C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s-E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Elipse"/>
          <p:cNvSpPr/>
          <p:nvPr/>
        </p:nvSpPr>
        <p:spPr>
          <a:xfrm>
            <a:off x="8072438" y="5643563"/>
            <a:ext cx="628650" cy="700087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43055" y="146028"/>
            <a:ext cx="535785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s-E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Conclusiones de la clase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9388" y="1074738"/>
            <a:ext cx="8521700" cy="46355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73038" indent="-173038" algn="just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388C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desertificación constituyen un problema ambiental significativo que afecta el continente africano. En sus causas y en sus consecuencias se hace evidente una relación irresponsable de los seres humanos con los otros componentes del medio ambiente</a:t>
            </a:r>
          </a:p>
          <a:p>
            <a:pPr marL="173038" indent="-173038" algn="just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388C"/>
              </a:buClr>
              <a:buSzPct val="70000"/>
              <a:buFont typeface="Arial" panose="020B0604020202020204" pitchFamily="34" charset="0"/>
              <a:buChar char="•"/>
              <a:defRPr/>
            </a:pPr>
            <a:endParaRPr lang="es-E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 algn="just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FF388C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s-E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supervivencia en el continente depende del comportamiento humano responsable con respecto a los otros componentes del medio ambiente</a:t>
            </a:r>
          </a:p>
        </p:txBody>
      </p:sp>
    </p:spTree>
    <p:extLst>
      <p:ext uri="{BB962C8B-B14F-4D97-AF65-F5344CB8AC3E}">
        <p14:creationId xmlns:p14="http://schemas.microsoft.com/office/powerpoint/2010/main" val="13759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Tema 2: África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s-MX" dirty="0">
                <a:latin typeface="Arial" pitchFamily="34" charset="0"/>
                <a:cs typeface="Arial" pitchFamily="34" charset="0"/>
              </a:rPr>
              <a:t>Sumario: Presentación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general del continente de </a:t>
            </a:r>
            <a:r>
              <a:rPr lang="es-MX" dirty="0">
                <a:latin typeface="Arial" pitchFamily="34" charset="0"/>
                <a:cs typeface="Arial" pitchFamily="34" charset="0"/>
              </a:rPr>
              <a:t>África. Situación geográfica. </a:t>
            </a:r>
          </a:p>
        </p:txBody>
      </p:sp>
    </p:spTree>
    <p:extLst>
      <p:ext uri="{BB962C8B-B14F-4D97-AF65-F5344CB8AC3E}">
        <p14:creationId xmlns:p14="http://schemas.microsoft.com/office/powerpoint/2010/main" val="118702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s-MX" sz="3200" dirty="0" smtClean="0">
                <a:latin typeface="Arial" pitchFamily="34" charset="0"/>
                <a:cs typeface="Arial" pitchFamily="34" charset="0"/>
              </a:rPr>
              <a:t>Es el único continente que se encuentra dividido por el Ecuador, el meridiano de Greenwich y los trópicos de Cáncer y Capricornio</a:t>
            </a:r>
            <a:endParaRPr lang="es-MX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8"/>
            <a:ext cx="46707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0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ángulo 4"/>
          <p:cNvSpPr>
            <a:spLocks noChangeArrowheads="1"/>
          </p:cNvSpPr>
          <p:nvPr/>
        </p:nvSpPr>
        <p:spPr bwMode="auto">
          <a:xfrm>
            <a:off x="4887913" y="1075531"/>
            <a:ext cx="3995738" cy="563231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82563" indent="-182563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solidFill>
                  <a:prstClr val="black"/>
                </a:solidFill>
              </a:rPr>
              <a:t>Extensión superficial 30,3 millones de km</a:t>
            </a:r>
            <a:r>
              <a:rPr lang="es-ES" sz="2400" baseline="30000" dirty="0" smtClean="0">
                <a:solidFill>
                  <a:prstClr val="black"/>
                </a:solidFill>
              </a:rPr>
              <a:t>2. </a:t>
            </a:r>
            <a:endParaRPr lang="es-ES" sz="1200" baseline="30000" dirty="0">
              <a:solidFill>
                <a:prstClr val="black"/>
              </a:solidFill>
            </a:endParaRPr>
          </a:p>
          <a:p>
            <a:pPr marL="182563" indent="-182563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solidFill>
                  <a:prstClr val="black"/>
                </a:solidFill>
              </a:rPr>
              <a:t>Ocupa el tercer lugar en los continentes</a:t>
            </a:r>
          </a:p>
          <a:p>
            <a:pPr marL="182563" indent="-182563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solidFill>
                  <a:prstClr val="black"/>
                </a:solidFill>
              </a:rPr>
              <a:t>Puntos extremos del continente: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 smtClean="0">
                <a:solidFill>
                  <a:prstClr val="black"/>
                </a:solidFill>
              </a:rPr>
              <a:t>-Norte: cabo el </a:t>
            </a:r>
            <a:r>
              <a:rPr lang="es-ES" sz="2400" dirty="0" err="1" smtClean="0">
                <a:solidFill>
                  <a:prstClr val="black"/>
                </a:solidFill>
              </a:rPr>
              <a:t>Abiad</a:t>
            </a:r>
            <a:r>
              <a:rPr lang="es-ES" sz="2400" dirty="0" smtClean="0">
                <a:solidFill>
                  <a:prstClr val="black"/>
                </a:solidFill>
              </a:rPr>
              <a:t> (cabo Blanco) 37°20´ de latitud norte 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 smtClean="0">
                <a:solidFill>
                  <a:prstClr val="black"/>
                </a:solidFill>
              </a:rPr>
              <a:t>-Este: cabo Ras Xafún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 smtClean="0">
                <a:solidFill>
                  <a:prstClr val="black"/>
                </a:solidFill>
              </a:rPr>
              <a:t>-Sur: cabo de las Agujas 34° 52´ de latitud sur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 smtClean="0">
                <a:solidFill>
                  <a:prstClr val="black"/>
                </a:solidFill>
              </a:rPr>
              <a:t>-Oeste: Cabo Verde</a:t>
            </a:r>
          </a:p>
          <a:p>
            <a:pPr marL="182563" indent="-182563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400" dirty="0" smtClean="0">
                <a:solidFill>
                  <a:prstClr val="black"/>
                </a:solidFill>
              </a:rPr>
              <a:t>Extensión de norte a sur es de 8.050 </a:t>
            </a:r>
            <a:r>
              <a:rPr lang="es-ES" sz="2400" dirty="0">
                <a:solidFill>
                  <a:prstClr val="black"/>
                </a:solidFill>
              </a:rPr>
              <a:t>km </a:t>
            </a:r>
            <a:endParaRPr lang="es-ES" sz="2400" dirty="0" smtClean="0">
              <a:solidFill>
                <a:prstClr val="black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0825" y="115888"/>
            <a:ext cx="3816350" cy="6477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3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Datos significativos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941388"/>
            <a:ext cx="4838700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611188" y="1125538"/>
            <a:ext cx="2592387" cy="338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</a:rPr>
              <a:t>Cabo el </a:t>
            </a:r>
            <a:r>
              <a:rPr lang="es-ES" sz="1400" dirty="0" err="1">
                <a:solidFill>
                  <a:prstClr val="black"/>
                </a:solidFill>
                <a:latin typeface="Arial" panose="020B0604020202020204" pitchFamily="34" charset="0"/>
              </a:rPr>
              <a:t>Abiad</a:t>
            </a:r>
            <a:r>
              <a:rPr lang="es-ES" sz="1400" dirty="0">
                <a:solidFill>
                  <a:prstClr val="black"/>
                </a:solidFill>
                <a:latin typeface="Arial" panose="020B0604020202020204" pitchFamily="34" charset="0"/>
              </a:rPr>
              <a:t> (cabo Blanc</a:t>
            </a:r>
            <a:r>
              <a:rPr lang="es-ES" sz="1600" dirty="0">
                <a:solidFill>
                  <a:prstClr val="black"/>
                </a:solidFill>
                <a:latin typeface="Arial" panose="020B0604020202020204" pitchFamily="34" charset="0"/>
              </a:rPr>
              <a:t>o)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92275" y="5805488"/>
            <a:ext cx="1800225" cy="307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black"/>
                </a:solidFill>
              </a:rPr>
              <a:t>Cabo de las Agujas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92075" y="2586038"/>
            <a:ext cx="1130300" cy="306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black"/>
                </a:solidFill>
              </a:rPr>
              <a:t>Cabo Verde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859213" y="2586038"/>
            <a:ext cx="1022350" cy="3063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dirty="0">
                <a:solidFill>
                  <a:prstClr val="black"/>
                </a:solidFill>
              </a:rPr>
              <a:t>Ras </a:t>
            </a:r>
            <a:r>
              <a:rPr lang="es-ES" sz="1400" dirty="0" err="1">
                <a:solidFill>
                  <a:prstClr val="black"/>
                </a:solidFill>
              </a:rPr>
              <a:t>Xafun</a:t>
            </a:r>
            <a:endParaRPr lang="es-E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7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" grpId="0" animBg="1"/>
      <p:bldP spid="5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165100" y="139700"/>
            <a:ext cx="2892425" cy="5715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s-ES" sz="2800" b="1" dirty="0" smtClean="0">
                <a:solidFill>
                  <a:schemeClr val="tx1"/>
                </a:solidFill>
              </a:rPr>
              <a:t>Placa Africana</a:t>
            </a:r>
            <a:endParaRPr lang="es-ES" sz="2800" dirty="0" smtClean="0">
              <a:solidFill>
                <a:schemeClr val="tx1"/>
              </a:solidFill>
            </a:endParaRPr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>
          <a:xfrm>
            <a:off x="2916238" y="0"/>
            <a:ext cx="6227762" cy="16287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s-ES" sz="2800" smtClean="0"/>
              <a:t>   </a:t>
            </a:r>
          </a:p>
        </p:txBody>
      </p:sp>
      <p:sp>
        <p:nvSpPr>
          <p:cNvPr id="2" name="Llamada rectangular 1"/>
          <p:cNvSpPr/>
          <p:nvPr/>
        </p:nvSpPr>
        <p:spPr>
          <a:xfrm>
            <a:off x="3347864" y="82551"/>
            <a:ext cx="5480224" cy="1618257"/>
          </a:xfrm>
          <a:prstGeom prst="wedgeRectCallout">
            <a:avLst>
              <a:gd name="adj1" fmla="val -18233"/>
              <a:gd name="adj2" fmla="val 469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>
                <a:solidFill>
                  <a:prstClr val="black"/>
                </a:solidFill>
                <a:latin typeface="Arial" panose="020B0604020202020204" pitchFamily="34" charset="0"/>
              </a:rPr>
              <a:t>Es una placa tectónica continental que cubre el continente de África y que se extiende hacia el oeste hasta la dorsal mesoatlántica.</a:t>
            </a:r>
            <a:endParaRPr lang="es-ES" sz="2400" dirty="0">
              <a:solidFill>
                <a:prstClr val="black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16833"/>
            <a:ext cx="7560840" cy="4392487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>
            <a:off x="1476375" y="736600"/>
            <a:ext cx="2375545" cy="326846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087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MX" dirty="0" smtClean="0"/>
              <a:t>La placa se encuentra fracturada por el Gran Rift o Valle de la Gran Grieta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26" y="1556792"/>
            <a:ext cx="8390414" cy="4853136"/>
          </a:xfrm>
        </p:spPr>
      </p:pic>
      <p:sp>
        <p:nvSpPr>
          <p:cNvPr id="5" name="4 Elipse"/>
          <p:cNvSpPr/>
          <p:nvPr/>
        </p:nvSpPr>
        <p:spPr>
          <a:xfrm>
            <a:off x="7308304" y="2475118"/>
            <a:ext cx="914400" cy="18899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33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3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5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504" y="28903"/>
            <a:ext cx="138531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>
                <a:solidFill>
                  <a:prstClr val="black"/>
                </a:solidFill>
              </a:rPr>
              <a:t>Relieve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552450"/>
            <a:ext cx="5426075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546725" y="555625"/>
            <a:ext cx="3514725" cy="45243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>
                <a:solidFill>
                  <a:prstClr val="black"/>
                </a:solidFill>
              </a:rPr>
              <a:t>- Predomina un relieve con una unidad estructural donde prevalecen las </a:t>
            </a:r>
            <a:r>
              <a:rPr lang="es-ES" sz="2400" b="1" dirty="0">
                <a:solidFill>
                  <a:prstClr val="black"/>
                </a:solidFill>
              </a:rPr>
              <a:t>planicies y altiplanicies </a:t>
            </a:r>
            <a:r>
              <a:rPr lang="es-ES" sz="2400" dirty="0">
                <a:solidFill>
                  <a:prstClr val="black"/>
                </a:solidFill>
              </a:rPr>
              <a:t>con alturas desde 200m hasta 1000m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>
                <a:solidFill>
                  <a:prstClr val="black"/>
                </a:solidFill>
              </a:rPr>
              <a:t>- Altura media del país 750 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dirty="0">
                <a:solidFill>
                  <a:prstClr val="black"/>
                </a:solidFill>
              </a:rPr>
              <a:t>- Mayor altura: Montes Kilimanjaro </a:t>
            </a:r>
          </a:p>
        </p:txBody>
      </p:sp>
    </p:spTree>
    <p:extLst>
      <p:ext uri="{BB962C8B-B14F-4D97-AF65-F5344CB8AC3E}">
        <p14:creationId xmlns:p14="http://schemas.microsoft.com/office/powerpoint/2010/main" val="369975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55"/>
          <a:stretch/>
        </p:blipFill>
        <p:spPr bwMode="auto">
          <a:xfrm>
            <a:off x="0" y="1588"/>
            <a:ext cx="9144000" cy="709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43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Mirador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7_Mirado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Mirador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7_Mirado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Mirador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7_Mirado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Mirador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7_Mirado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Mirador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7_Mirado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Mirador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7_Mirador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río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Brío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3.xml><?xml version="1.0" encoding="utf-8"?>
<a:themeOverride xmlns:a="http://schemas.openxmlformats.org/drawingml/2006/main">
  <a:clrScheme name="Brío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4.xml><?xml version="1.0" encoding="utf-8"?>
<a:themeOverride xmlns:a="http://schemas.openxmlformats.org/drawingml/2006/main">
  <a:clrScheme name="Brío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5.xml><?xml version="1.0" encoding="utf-8"?>
<a:themeOverride xmlns:a="http://schemas.openxmlformats.org/drawingml/2006/main">
  <a:clrScheme name="Brío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6.xml><?xml version="1.0" encoding="utf-8"?>
<a:themeOverride xmlns:a="http://schemas.openxmlformats.org/drawingml/2006/main">
  <a:clrScheme name="Brío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384</Words>
  <Application>Microsoft Office PowerPoint</Application>
  <PresentationFormat>Presentación en pantalla (4:3)</PresentationFormat>
  <Paragraphs>47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Tema de Office</vt:lpstr>
      <vt:lpstr>7_Mirador</vt:lpstr>
      <vt:lpstr>8_Mirador</vt:lpstr>
      <vt:lpstr>9_Mirador</vt:lpstr>
      <vt:lpstr>10_Mirador</vt:lpstr>
      <vt:lpstr>11_Mirador</vt:lpstr>
      <vt:lpstr>12_Mirador</vt:lpstr>
      <vt:lpstr>GEOGRAFÍA REGIONAL II</vt:lpstr>
      <vt:lpstr>Tema 2: África </vt:lpstr>
      <vt:lpstr>Es el único continente que se encuentra dividido por el Ecuador, el meridiano de Greenwich y los trópicos de Cáncer y Capricornio</vt:lpstr>
      <vt:lpstr>Presentación de PowerPoint</vt:lpstr>
      <vt:lpstr>Placa Africana</vt:lpstr>
      <vt:lpstr>La placa se encuentra fracturada por el Gran Rift o Valle de la Gran Grieta</vt:lpstr>
      <vt:lpstr>Presentación de PowerPoint</vt:lpstr>
      <vt:lpstr>Presentación de PowerPoint</vt:lpstr>
      <vt:lpstr>Presentación de PowerPoint</vt:lpstr>
      <vt:lpstr>El desierto de Namib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GEOGRAFÍA REGIONAL II</dc:title>
  <dc:creator>Maitee</dc:creator>
  <cp:lastModifiedBy>Usuario de Windows</cp:lastModifiedBy>
  <cp:revision>9</cp:revision>
  <dcterms:created xsi:type="dcterms:W3CDTF">2024-06-28T19:51:44Z</dcterms:created>
  <dcterms:modified xsi:type="dcterms:W3CDTF">2024-06-28T21:44:58Z</dcterms:modified>
</cp:coreProperties>
</file>