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2"/>
  </p:notesMasterIdLst>
  <p:sldIdLst>
    <p:sldId id="333" r:id="rId2"/>
    <p:sldId id="334" r:id="rId3"/>
    <p:sldId id="335" r:id="rId4"/>
    <p:sldId id="336" r:id="rId5"/>
    <p:sldId id="337" r:id="rId6"/>
    <p:sldId id="274" r:id="rId7"/>
    <p:sldId id="275" r:id="rId8"/>
    <p:sldId id="276" r:id="rId9"/>
    <p:sldId id="277" r:id="rId10"/>
    <p:sldId id="278" r:id="rId11"/>
    <p:sldId id="279" r:id="rId12"/>
    <p:sldId id="280" r:id="rId13"/>
    <p:sldId id="281" r:id="rId14"/>
    <p:sldId id="282" r:id="rId15"/>
    <p:sldId id="338" r:id="rId16"/>
    <p:sldId id="393" r:id="rId17"/>
    <p:sldId id="394" r:id="rId18"/>
    <p:sldId id="395" r:id="rId19"/>
    <p:sldId id="396" r:id="rId20"/>
    <p:sldId id="397" r:id="rId21"/>
    <p:sldId id="398" r:id="rId22"/>
    <p:sldId id="399" r:id="rId23"/>
    <p:sldId id="400" r:id="rId24"/>
    <p:sldId id="401" r:id="rId25"/>
    <p:sldId id="403" r:id="rId26"/>
    <p:sldId id="404" r:id="rId27"/>
    <p:sldId id="405" r:id="rId28"/>
    <p:sldId id="406" r:id="rId29"/>
    <p:sldId id="407" r:id="rId30"/>
    <p:sldId id="257" r:id="rId31"/>
    <p:sldId id="258" r:id="rId32"/>
    <p:sldId id="259" r:id="rId33"/>
    <p:sldId id="260" r:id="rId34"/>
    <p:sldId id="261" r:id="rId35"/>
    <p:sldId id="262" r:id="rId36"/>
    <p:sldId id="263" r:id="rId37"/>
    <p:sldId id="264" r:id="rId38"/>
    <p:sldId id="265" r:id="rId39"/>
    <p:sldId id="266" r:id="rId40"/>
    <p:sldId id="267" r:id="rId41"/>
    <p:sldId id="268" r:id="rId42"/>
    <p:sldId id="408" r:id="rId43"/>
    <p:sldId id="409" r:id="rId44"/>
    <p:sldId id="410" r:id="rId45"/>
    <p:sldId id="411" r:id="rId46"/>
    <p:sldId id="412" r:id="rId47"/>
    <p:sldId id="293" r:id="rId48"/>
    <p:sldId id="294" r:id="rId49"/>
    <p:sldId id="295" r:id="rId50"/>
    <p:sldId id="296" r:id="rId51"/>
    <p:sldId id="297" r:id="rId52"/>
    <p:sldId id="413" r:id="rId53"/>
    <p:sldId id="414" r:id="rId54"/>
    <p:sldId id="415" r:id="rId55"/>
    <p:sldId id="416" r:id="rId56"/>
    <p:sldId id="269" r:id="rId57"/>
    <p:sldId id="270" r:id="rId58"/>
    <p:sldId id="271" r:id="rId59"/>
    <p:sldId id="272" r:id="rId60"/>
    <p:sldId id="273" r:id="rId61"/>
    <p:sldId id="417" r:id="rId62"/>
    <p:sldId id="418" r:id="rId63"/>
    <p:sldId id="419" r:id="rId64"/>
    <p:sldId id="420" r:id="rId65"/>
    <p:sldId id="421" r:id="rId66"/>
    <p:sldId id="339" r:id="rId67"/>
    <p:sldId id="340" r:id="rId68"/>
    <p:sldId id="341" r:id="rId69"/>
    <p:sldId id="342" r:id="rId70"/>
    <p:sldId id="343" r:id="rId71"/>
    <p:sldId id="344" r:id="rId72"/>
    <p:sldId id="345" r:id="rId73"/>
    <p:sldId id="346" r:id="rId74"/>
    <p:sldId id="347" r:id="rId75"/>
    <p:sldId id="348" r:id="rId76"/>
    <p:sldId id="349" r:id="rId77"/>
    <p:sldId id="422" r:id="rId78"/>
    <p:sldId id="423" r:id="rId79"/>
    <p:sldId id="424" r:id="rId80"/>
    <p:sldId id="425" r:id="rId81"/>
    <p:sldId id="426" r:id="rId82"/>
    <p:sldId id="427" r:id="rId83"/>
    <p:sldId id="428" r:id="rId84"/>
    <p:sldId id="429" r:id="rId85"/>
    <p:sldId id="430" r:id="rId86"/>
    <p:sldId id="431" r:id="rId87"/>
    <p:sldId id="432" r:id="rId88"/>
    <p:sldId id="433" r:id="rId89"/>
    <p:sldId id="434" r:id="rId90"/>
    <p:sldId id="355" r:id="rId91"/>
    <p:sldId id="435" r:id="rId92"/>
    <p:sldId id="436" r:id="rId93"/>
    <p:sldId id="351" r:id="rId94"/>
    <p:sldId id="352" r:id="rId95"/>
    <p:sldId id="353" r:id="rId96"/>
    <p:sldId id="354" r:id="rId97"/>
    <p:sldId id="350" r:id="rId98"/>
    <p:sldId id="356" r:id="rId99"/>
    <p:sldId id="357" r:id="rId100"/>
    <p:sldId id="437" r:id="rId101"/>
    <p:sldId id="438" r:id="rId102"/>
    <p:sldId id="439" r:id="rId103"/>
    <p:sldId id="288" r:id="rId104"/>
    <p:sldId id="290" r:id="rId105"/>
    <p:sldId id="289" r:id="rId106"/>
    <p:sldId id="287" r:id="rId107"/>
    <p:sldId id="440" r:id="rId108"/>
    <p:sldId id="283" r:id="rId109"/>
    <p:sldId id="284" r:id="rId110"/>
    <p:sldId id="285" r:id="rId111"/>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72" autoAdjust="0"/>
    <p:restoredTop sz="94660"/>
  </p:normalViewPr>
  <p:slideViewPr>
    <p:cSldViewPr snapToGrid="0">
      <p:cViewPr varScale="1">
        <p:scale>
          <a:sx n="48" d="100"/>
          <a:sy n="48" d="100"/>
        </p:scale>
        <p:origin x="67" y="70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notesMaster" Target="notesMasters/notes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492EDD-ACB0-422E-9689-D39B2A0EE35C}" type="datetimeFigureOut">
              <a:rPr lang="es-ES" smtClean="0"/>
              <a:t>22/05/2026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968BC9-A134-4B1D-B56F-585CACE513A5}" type="slidenum">
              <a:rPr lang="es-ES" smtClean="0"/>
              <a:t>‹Nº›</a:t>
            </a:fld>
            <a:endParaRPr lang="es-ES"/>
          </a:p>
        </p:txBody>
      </p:sp>
    </p:spTree>
    <p:extLst>
      <p:ext uri="{BB962C8B-B14F-4D97-AF65-F5344CB8AC3E}">
        <p14:creationId xmlns:p14="http://schemas.microsoft.com/office/powerpoint/2010/main" val="31808017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49" name="Rectangle 1">
            <a:extLst>
              <a:ext uri="{FF2B5EF4-FFF2-40B4-BE49-F238E27FC236}">
                <a16:creationId xmlns:a16="http://schemas.microsoft.com/office/drawing/2014/main" id="{E5B21F2C-0A57-B57E-077E-16A48DDD5372}"/>
              </a:ext>
            </a:extLst>
          </p:cNvPr>
          <p:cNvSpPr txBox="1">
            <a:spLocks noGrp="1" noRot="1" noChangeAspect="1" noChangeArrowheads="1"/>
          </p:cNvSpPr>
          <p:nvPr>
            <p:ph type="sldImg"/>
          </p:nvPr>
        </p:nvSpPr>
        <p:spPr bwMode="auto">
          <a:xfrm>
            <a:off x="492125" y="1027113"/>
            <a:ext cx="6572250" cy="3697287"/>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3250" name="Rectangle 2">
            <a:extLst>
              <a:ext uri="{FF2B5EF4-FFF2-40B4-BE49-F238E27FC236}">
                <a16:creationId xmlns:a16="http://schemas.microsoft.com/office/drawing/2014/main" id="{D81AE737-7CAB-9B7C-7181-0B4F1431C09B}"/>
              </a:ext>
            </a:extLst>
          </p:cNvPr>
          <p:cNvSpPr txBox="1">
            <a:spLocks noGrp="1" noChangeArrowheads="1"/>
          </p:cNvSpPr>
          <p:nvPr>
            <p:ph type="body" idx="1"/>
          </p:nvPr>
        </p:nvSpPr>
        <p:spPr bwMode="auto">
          <a:xfrm>
            <a:off x="1169988" y="5086350"/>
            <a:ext cx="5219700" cy="41005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6" name="Rectangle 13">
            <a:extLst>
              <a:ext uri="{FF2B5EF4-FFF2-40B4-BE49-F238E27FC236}">
                <a16:creationId xmlns:a16="http://schemas.microsoft.com/office/drawing/2014/main" id="{054DFC43-FFD2-CFA1-B810-CD1A32EBFAFF}"/>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73A74DF2-4371-458F-933C-AFD794613E49}" type="slidenum">
              <a:rPr lang="es-ES" altLang="es-ES" sz="1400" smtClean="0"/>
              <a:pPr>
                <a:spcBef>
                  <a:spcPct val="0"/>
                </a:spcBef>
                <a:buClrTx/>
                <a:buFontTx/>
                <a:buNone/>
              </a:pPr>
              <a:t>30</a:t>
            </a:fld>
            <a:endParaRPr lang="es-ES" altLang="es-ES" sz="1400"/>
          </a:p>
        </p:txBody>
      </p:sp>
      <p:sp>
        <p:nvSpPr>
          <p:cNvPr id="21507" name="Rectangle 1">
            <a:extLst>
              <a:ext uri="{FF2B5EF4-FFF2-40B4-BE49-F238E27FC236}">
                <a16:creationId xmlns:a16="http://schemas.microsoft.com/office/drawing/2014/main" id="{944466DA-8219-8C10-32C9-DA1129AF7DB2}"/>
              </a:ext>
            </a:extLst>
          </p:cNvPr>
          <p:cNvSpPr>
            <a:spLocks noChangeArrowheads="1" noTextEdit="1"/>
          </p:cNvSpPr>
          <p:nvPr>
            <p:ph type="sldImg"/>
          </p:nvPr>
        </p:nvSpPr>
        <p:spPr>
          <a:xfrm>
            <a:off x="1106488" y="812800"/>
            <a:ext cx="5340350" cy="40036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1508" name="Rectangle 2">
            <a:extLst>
              <a:ext uri="{FF2B5EF4-FFF2-40B4-BE49-F238E27FC236}">
                <a16:creationId xmlns:a16="http://schemas.microsoft.com/office/drawing/2014/main" id="{89318022-A705-8A9E-651C-5F7C3D9006F3}"/>
              </a:ext>
            </a:extLst>
          </p:cNvPr>
          <p:cNvSpPr>
            <a:spLocks noChangeArrowheads="1"/>
          </p:cNvSpPr>
          <p:nvPr>
            <p:ph type="body" idx="1"/>
          </p:nvPr>
        </p:nvSpPr>
        <p:spPr>
          <a:xfrm>
            <a:off x="755650" y="5078413"/>
            <a:ext cx="6037263" cy="4800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4" name="Rectangle 13">
            <a:extLst>
              <a:ext uri="{FF2B5EF4-FFF2-40B4-BE49-F238E27FC236}">
                <a16:creationId xmlns:a16="http://schemas.microsoft.com/office/drawing/2014/main" id="{0D556BA2-AD56-A74E-8575-4C0E4C9F69C0}"/>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7EC3E7E7-BD24-4A4B-9E00-EAF5322D7241}" type="slidenum">
              <a:rPr lang="es-ES" altLang="es-ES" sz="1400" smtClean="0"/>
              <a:pPr>
                <a:spcBef>
                  <a:spcPct val="0"/>
                </a:spcBef>
                <a:buClrTx/>
                <a:buFontTx/>
                <a:buNone/>
              </a:pPr>
              <a:t>31</a:t>
            </a:fld>
            <a:endParaRPr lang="es-ES" altLang="es-ES" sz="1400"/>
          </a:p>
        </p:txBody>
      </p:sp>
      <p:sp>
        <p:nvSpPr>
          <p:cNvPr id="23555" name="Rectangle 1">
            <a:extLst>
              <a:ext uri="{FF2B5EF4-FFF2-40B4-BE49-F238E27FC236}">
                <a16:creationId xmlns:a16="http://schemas.microsoft.com/office/drawing/2014/main" id="{26551DEC-580C-582C-E74D-6CB719F1B18D}"/>
              </a:ext>
            </a:extLst>
          </p:cNvPr>
          <p:cNvSpPr>
            <a:spLocks noChangeArrowheads="1" noTextEdit="1"/>
          </p:cNvSpPr>
          <p:nvPr>
            <p:ph type="sldImg"/>
          </p:nvPr>
        </p:nvSpPr>
        <p:spPr>
          <a:xfrm>
            <a:off x="1106488" y="812800"/>
            <a:ext cx="5340350" cy="40036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3556" name="Rectangle 2">
            <a:extLst>
              <a:ext uri="{FF2B5EF4-FFF2-40B4-BE49-F238E27FC236}">
                <a16:creationId xmlns:a16="http://schemas.microsoft.com/office/drawing/2014/main" id="{D27382B2-8BEB-C7FB-EC17-E45605F5342E}"/>
              </a:ext>
            </a:extLst>
          </p:cNvPr>
          <p:cNvSpPr>
            <a:spLocks noChangeArrowheads="1"/>
          </p:cNvSpPr>
          <p:nvPr>
            <p:ph type="body" idx="1"/>
          </p:nvPr>
        </p:nvSpPr>
        <p:spPr>
          <a:xfrm>
            <a:off x="755650" y="5078413"/>
            <a:ext cx="6037263" cy="4800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2" name="Rectangle 13">
            <a:extLst>
              <a:ext uri="{FF2B5EF4-FFF2-40B4-BE49-F238E27FC236}">
                <a16:creationId xmlns:a16="http://schemas.microsoft.com/office/drawing/2014/main" id="{5EC89FFF-B181-8DAF-AD2D-1D49ABCB2AD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1DF56C32-72AD-49CB-9082-DE224D00462A}" type="slidenum">
              <a:rPr lang="es-ES" altLang="es-ES" sz="1400" smtClean="0"/>
              <a:pPr>
                <a:spcBef>
                  <a:spcPct val="0"/>
                </a:spcBef>
                <a:buClrTx/>
                <a:buFontTx/>
                <a:buNone/>
              </a:pPr>
              <a:t>32</a:t>
            </a:fld>
            <a:endParaRPr lang="es-ES" altLang="es-ES" sz="1400"/>
          </a:p>
        </p:txBody>
      </p:sp>
      <p:sp>
        <p:nvSpPr>
          <p:cNvPr id="25603" name="Rectangle 1">
            <a:extLst>
              <a:ext uri="{FF2B5EF4-FFF2-40B4-BE49-F238E27FC236}">
                <a16:creationId xmlns:a16="http://schemas.microsoft.com/office/drawing/2014/main" id="{D428B520-D00B-DBA0-8393-1C1855A32DB4}"/>
              </a:ext>
            </a:extLst>
          </p:cNvPr>
          <p:cNvSpPr>
            <a:spLocks noChangeArrowheads="1" noTextEdit="1"/>
          </p:cNvSpPr>
          <p:nvPr>
            <p:ph type="sldImg"/>
          </p:nvPr>
        </p:nvSpPr>
        <p:spPr>
          <a:xfrm>
            <a:off x="1106488" y="812800"/>
            <a:ext cx="5340350" cy="40036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5604" name="Rectangle 2">
            <a:extLst>
              <a:ext uri="{FF2B5EF4-FFF2-40B4-BE49-F238E27FC236}">
                <a16:creationId xmlns:a16="http://schemas.microsoft.com/office/drawing/2014/main" id="{72D03A4B-A162-2F21-E547-7C5EF4AF4BE7}"/>
              </a:ext>
            </a:extLst>
          </p:cNvPr>
          <p:cNvSpPr>
            <a:spLocks noChangeArrowheads="1"/>
          </p:cNvSpPr>
          <p:nvPr>
            <p:ph type="body" idx="1"/>
          </p:nvPr>
        </p:nvSpPr>
        <p:spPr>
          <a:xfrm>
            <a:off x="755650" y="5078413"/>
            <a:ext cx="6037263" cy="4800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50" name="Rectangle 13">
            <a:extLst>
              <a:ext uri="{FF2B5EF4-FFF2-40B4-BE49-F238E27FC236}">
                <a16:creationId xmlns:a16="http://schemas.microsoft.com/office/drawing/2014/main" id="{6CE83685-D84A-284B-F249-43C0EA51F03D}"/>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0FFDC475-5A37-4AF2-868F-6CA2C2270AC9}" type="slidenum">
              <a:rPr lang="es-ES" altLang="es-ES" sz="1400" smtClean="0"/>
              <a:pPr>
                <a:spcBef>
                  <a:spcPct val="0"/>
                </a:spcBef>
                <a:buClrTx/>
                <a:buFontTx/>
                <a:buNone/>
              </a:pPr>
              <a:t>33</a:t>
            </a:fld>
            <a:endParaRPr lang="es-ES" altLang="es-ES" sz="1400"/>
          </a:p>
        </p:txBody>
      </p:sp>
      <p:sp>
        <p:nvSpPr>
          <p:cNvPr id="27651" name="Rectangle 1">
            <a:extLst>
              <a:ext uri="{FF2B5EF4-FFF2-40B4-BE49-F238E27FC236}">
                <a16:creationId xmlns:a16="http://schemas.microsoft.com/office/drawing/2014/main" id="{F92FABDA-CD6A-01DF-68CF-E6AA334A2B0D}"/>
              </a:ext>
            </a:extLst>
          </p:cNvPr>
          <p:cNvSpPr>
            <a:spLocks noChangeArrowheads="1" noTextEdit="1"/>
          </p:cNvSpPr>
          <p:nvPr>
            <p:ph type="sldImg"/>
          </p:nvPr>
        </p:nvSpPr>
        <p:spPr>
          <a:xfrm>
            <a:off x="1106488" y="812800"/>
            <a:ext cx="5340350" cy="40036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7652" name="Rectangle 2">
            <a:extLst>
              <a:ext uri="{FF2B5EF4-FFF2-40B4-BE49-F238E27FC236}">
                <a16:creationId xmlns:a16="http://schemas.microsoft.com/office/drawing/2014/main" id="{34C8A8C5-7B2B-4D58-0E46-B465D353640C}"/>
              </a:ext>
            </a:extLst>
          </p:cNvPr>
          <p:cNvSpPr>
            <a:spLocks noChangeArrowheads="1"/>
          </p:cNvSpPr>
          <p:nvPr>
            <p:ph type="body" idx="1"/>
          </p:nvPr>
        </p:nvSpPr>
        <p:spPr>
          <a:xfrm>
            <a:off x="755650" y="5078413"/>
            <a:ext cx="6037263" cy="4800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8" name="Rectangle 13">
            <a:extLst>
              <a:ext uri="{FF2B5EF4-FFF2-40B4-BE49-F238E27FC236}">
                <a16:creationId xmlns:a16="http://schemas.microsoft.com/office/drawing/2014/main" id="{500AFA54-DBEC-EB78-BD57-131F7D8EE84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A1F6579A-CC84-4A2E-9E46-C31ED44C4122}" type="slidenum">
              <a:rPr lang="es-ES" altLang="es-ES" sz="1400" smtClean="0"/>
              <a:pPr>
                <a:spcBef>
                  <a:spcPct val="0"/>
                </a:spcBef>
                <a:buClrTx/>
                <a:buFontTx/>
                <a:buNone/>
              </a:pPr>
              <a:t>34</a:t>
            </a:fld>
            <a:endParaRPr lang="es-ES" altLang="es-ES" sz="1400"/>
          </a:p>
        </p:txBody>
      </p:sp>
      <p:sp>
        <p:nvSpPr>
          <p:cNvPr id="29699" name="Rectangle 1">
            <a:extLst>
              <a:ext uri="{FF2B5EF4-FFF2-40B4-BE49-F238E27FC236}">
                <a16:creationId xmlns:a16="http://schemas.microsoft.com/office/drawing/2014/main" id="{DB4BE1C2-F186-2E82-B037-AF55B4392255}"/>
              </a:ext>
            </a:extLst>
          </p:cNvPr>
          <p:cNvSpPr>
            <a:spLocks noChangeArrowheads="1" noTextEdit="1"/>
          </p:cNvSpPr>
          <p:nvPr>
            <p:ph type="sldImg"/>
          </p:nvPr>
        </p:nvSpPr>
        <p:spPr>
          <a:xfrm>
            <a:off x="1106488" y="812800"/>
            <a:ext cx="5340350" cy="40036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9700" name="Rectangle 2">
            <a:extLst>
              <a:ext uri="{FF2B5EF4-FFF2-40B4-BE49-F238E27FC236}">
                <a16:creationId xmlns:a16="http://schemas.microsoft.com/office/drawing/2014/main" id="{4D4C144D-C36C-5792-8AEE-53DFF8EF370B}"/>
              </a:ext>
            </a:extLst>
          </p:cNvPr>
          <p:cNvSpPr>
            <a:spLocks noChangeArrowheads="1"/>
          </p:cNvSpPr>
          <p:nvPr>
            <p:ph type="body" idx="1"/>
          </p:nvPr>
        </p:nvSpPr>
        <p:spPr>
          <a:xfrm>
            <a:off x="755650" y="5078413"/>
            <a:ext cx="6037263" cy="4800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Rectangle 13">
            <a:extLst>
              <a:ext uri="{FF2B5EF4-FFF2-40B4-BE49-F238E27FC236}">
                <a16:creationId xmlns:a16="http://schemas.microsoft.com/office/drawing/2014/main" id="{0BC86165-41BD-7260-3C6A-E846C53AB61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862507FC-CF9F-45DD-BD2E-2BB885BF229D}" type="slidenum">
              <a:rPr lang="es-ES" altLang="es-ES" sz="1400" smtClean="0"/>
              <a:pPr>
                <a:spcBef>
                  <a:spcPct val="0"/>
                </a:spcBef>
                <a:buClrTx/>
                <a:buFontTx/>
                <a:buNone/>
              </a:pPr>
              <a:t>35</a:t>
            </a:fld>
            <a:endParaRPr lang="es-ES" altLang="es-ES" sz="1400"/>
          </a:p>
        </p:txBody>
      </p:sp>
      <p:sp>
        <p:nvSpPr>
          <p:cNvPr id="31747" name="Rectangle 1">
            <a:extLst>
              <a:ext uri="{FF2B5EF4-FFF2-40B4-BE49-F238E27FC236}">
                <a16:creationId xmlns:a16="http://schemas.microsoft.com/office/drawing/2014/main" id="{EB0352E7-8226-7C5A-FBF2-75BD8799066B}"/>
              </a:ext>
            </a:extLst>
          </p:cNvPr>
          <p:cNvSpPr>
            <a:spLocks noChangeArrowheads="1" noTextEdit="1"/>
          </p:cNvSpPr>
          <p:nvPr>
            <p:ph type="sldImg"/>
          </p:nvPr>
        </p:nvSpPr>
        <p:spPr>
          <a:xfrm>
            <a:off x="1106488" y="812800"/>
            <a:ext cx="5340350" cy="40036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1748" name="Rectangle 2">
            <a:extLst>
              <a:ext uri="{FF2B5EF4-FFF2-40B4-BE49-F238E27FC236}">
                <a16:creationId xmlns:a16="http://schemas.microsoft.com/office/drawing/2014/main" id="{ED21F69E-699C-04DD-E3DD-B2A973FAA205}"/>
              </a:ext>
            </a:extLst>
          </p:cNvPr>
          <p:cNvSpPr>
            <a:spLocks noChangeArrowheads="1"/>
          </p:cNvSpPr>
          <p:nvPr>
            <p:ph type="body" idx="1"/>
          </p:nvPr>
        </p:nvSpPr>
        <p:spPr>
          <a:xfrm>
            <a:off x="755650" y="5078413"/>
            <a:ext cx="6037263" cy="4800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4" name="Rectangle 13">
            <a:extLst>
              <a:ext uri="{FF2B5EF4-FFF2-40B4-BE49-F238E27FC236}">
                <a16:creationId xmlns:a16="http://schemas.microsoft.com/office/drawing/2014/main" id="{A3D75DB7-FF33-62DD-BA4C-48D4C72D314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B87175AF-9C79-4D0B-A475-8D137527EB4D}" type="slidenum">
              <a:rPr lang="es-ES" altLang="es-ES" sz="1400" smtClean="0"/>
              <a:pPr>
                <a:spcBef>
                  <a:spcPct val="0"/>
                </a:spcBef>
                <a:buClrTx/>
                <a:buFontTx/>
                <a:buNone/>
              </a:pPr>
              <a:t>36</a:t>
            </a:fld>
            <a:endParaRPr lang="es-ES" altLang="es-ES" sz="1400"/>
          </a:p>
        </p:txBody>
      </p:sp>
      <p:sp>
        <p:nvSpPr>
          <p:cNvPr id="33795" name="Rectangle 1">
            <a:extLst>
              <a:ext uri="{FF2B5EF4-FFF2-40B4-BE49-F238E27FC236}">
                <a16:creationId xmlns:a16="http://schemas.microsoft.com/office/drawing/2014/main" id="{1ABD42CA-B237-F600-326E-00C4A9F428B1}"/>
              </a:ext>
            </a:extLst>
          </p:cNvPr>
          <p:cNvSpPr>
            <a:spLocks noChangeArrowheads="1" noTextEdit="1"/>
          </p:cNvSpPr>
          <p:nvPr>
            <p:ph type="sldImg"/>
          </p:nvPr>
        </p:nvSpPr>
        <p:spPr>
          <a:xfrm>
            <a:off x="1106488" y="812800"/>
            <a:ext cx="5338762" cy="40020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3796" name="Rectangle 2">
            <a:extLst>
              <a:ext uri="{FF2B5EF4-FFF2-40B4-BE49-F238E27FC236}">
                <a16:creationId xmlns:a16="http://schemas.microsoft.com/office/drawing/2014/main" id="{08C93A9F-5CD5-61D6-0CE1-54DBE8D2695B}"/>
              </a:ext>
            </a:extLst>
          </p:cNvPr>
          <p:cNvSpPr>
            <a:spLocks noChangeArrowheads="1"/>
          </p:cNvSpPr>
          <p:nvPr>
            <p:ph type="body" idx="1"/>
          </p:nvPr>
        </p:nvSpPr>
        <p:spPr>
          <a:xfrm>
            <a:off x="755650" y="5078413"/>
            <a:ext cx="6037263" cy="4800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Rectangle 13">
            <a:extLst>
              <a:ext uri="{FF2B5EF4-FFF2-40B4-BE49-F238E27FC236}">
                <a16:creationId xmlns:a16="http://schemas.microsoft.com/office/drawing/2014/main" id="{B1705D61-7E2D-F293-AC4B-A3C9EA5301D0}"/>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39647541-2FC0-4B81-8F1F-F320F18869E7}" type="slidenum">
              <a:rPr lang="es-ES" altLang="es-ES" sz="1400" smtClean="0"/>
              <a:pPr>
                <a:spcBef>
                  <a:spcPct val="0"/>
                </a:spcBef>
                <a:buClrTx/>
                <a:buFontTx/>
                <a:buNone/>
              </a:pPr>
              <a:t>37</a:t>
            </a:fld>
            <a:endParaRPr lang="es-ES" altLang="es-ES" sz="1400"/>
          </a:p>
        </p:txBody>
      </p:sp>
      <p:sp>
        <p:nvSpPr>
          <p:cNvPr id="35843" name="Rectangle 1">
            <a:extLst>
              <a:ext uri="{FF2B5EF4-FFF2-40B4-BE49-F238E27FC236}">
                <a16:creationId xmlns:a16="http://schemas.microsoft.com/office/drawing/2014/main" id="{F28CDEC1-E16E-7C40-E677-1612F868F539}"/>
              </a:ext>
            </a:extLst>
          </p:cNvPr>
          <p:cNvSpPr>
            <a:spLocks noChangeArrowheads="1" noTextEdit="1"/>
          </p:cNvSpPr>
          <p:nvPr>
            <p:ph type="sldImg"/>
          </p:nvPr>
        </p:nvSpPr>
        <p:spPr>
          <a:xfrm>
            <a:off x="1106488" y="812800"/>
            <a:ext cx="5338762" cy="40020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5844" name="Rectangle 2">
            <a:extLst>
              <a:ext uri="{FF2B5EF4-FFF2-40B4-BE49-F238E27FC236}">
                <a16:creationId xmlns:a16="http://schemas.microsoft.com/office/drawing/2014/main" id="{A3BF43C6-7ECD-CAB9-D259-98A746230420}"/>
              </a:ext>
            </a:extLst>
          </p:cNvPr>
          <p:cNvSpPr>
            <a:spLocks noChangeArrowheads="1"/>
          </p:cNvSpPr>
          <p:nvPr>
            <p:ph type="body" idx="1"/>
          </p:nvPr>
        </p:nvSpPr>
        <p:spPr>
          <a:xfrm>
            <a:off x="755650" y="5078413"/>
            <a:ext cx="6037263" cy="4800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13">
            <a:extLst>
              <a:ext uri="{FF2B5EF4-FFF2-40B4-BE49-F238E27FC236}">
                <a16:creationId xmlns:a16="http://schemas.microsoft.com/office/drawing/2014/main" id="{3EA72FA4-8EBF-83CE-199E-E331FDF89809}"/>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B2D69FCB-C03B-40E0-8CDE-DCB5A912D5E1}" type="slidenum">
              <a:rPr lang="es-ES" altLang="es-ES" sz="1400" smtClean="0"/>
              <a:pPr>
                <a:spcBef>
                  <a:spcPct val="0"/>
                </a:spcBef>
                <a:buClrTx/>
                <a:buFontTx/>
                <a:buNone/>
              </a:pPr>
              <a:t>38</a:t>
            </a:fld>
            <a:endParaRPr lang="es-ES" altLang="es-ES" sz="1400"/>
          </a:p>
        </p:txBody>
      </p:sp>
      <p:sp>
        <p:nvSpPr>
          <p:cNvPr id="37891" name="Rectangle 1">
            <a:extLst>
              <a:ext uri="{FF2B5EF4-FFF2-40B4-BE49-F238E27FC236}">
                <a16:creationId xmlns:a16="http://schemas.microsoft.com/office/drawing/2014/main" id="{01DDA440-F52E-5D08-8D25-1AE334D0665A}"/>
              </a:ext>
            </a:extLst>
          </p:cNvPr>
          <p:cNvSpPr>
            <a:spLocks noChangeArrowheads="1" noTextEdit="1"/>
          </p:cNvSpPr>
          <p:nvPr>
            <p:ph type="sldImg"/>
          </p:nvPr>
        </p:nvSpPr>
        <p:spPr>
          <a:xfrm>
            <a:off x="1106488" y="812800"/>
            <a:ext cx="5338762" cy="40020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7892" name="Rectangle 2">
            <a:extLst>
              <a:ext uri="{FF2B5EF4-FFF2-40B4-BE49-F238E27FC236}">
                <a16:creationId xmlns:a16="http://schemas.microsoft.com/office/drawing/2014/main" id="{580C5896-C92A-CF7C-654D-2E74D40C8D00}"/>
              </a:ext>
            </a:extLst>
          </p:cNvPr>
          <p:cNvSpPr>
            <a:spLocks noChangeArrowheads="1"/>
          </p:cNvSpPr>
          <p:nvPr>
            <p:ph type="body" idx="1"/>
          </p:nvPr>
        </p:nvSpPr>
        <p:spPr>
          <a:xfrm>
            <a:off x="755650" y="5078413"/>
            <a:ext cx="6037263" cy="4800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8" name="Rectangle 13">
            <a:extLst>
              <a:ext uri="{FF2B5EF4-FFF2-40B4-BE49-F238E27FC236}">
                <a16:creationId xmlns:a16="http://schemas.microsoft.com/office/drawing/2014/main" id="{AC0A269F-90EC-8FFE-4E26-7BBEBFE301B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9EB1071E-A75C-4CC3-B8F3-2DB693A1402F}" type="slidenum">
              <a:rPr lang="es-ES" altLang="es-ES" sz="1400" smtClean="0"/>
              <a:pPr>
                <a:spcBef>
                  <a:spcPct val="0"/>
                </a:spcBef>
                <a:buClrTx/>
                <a:buFontTx/>
                <a:buNone/>
              </a:pPr>
              <a:t>39</a:t>
            </a:fld>
            <a:endParaRPr lang="es-ES" altLang="es-ES" sz="1400"/>
          </a:p>
        </p:txBody>
      </p:sp>
      <p:sp>
        <p:nvSpPr>
          <p:cNvPr id="39939" name="Rectangle 1">
            <a:extLst>
              <a:ext uri="{FF2B5EF4-FFF2-40B4-BE49-F238E27FC236}">
                <a16:creationId xmlns:a16="http://schemas.microsoft.com/office/drawing/2014/main" id="{B9711913-9BAD-590A-39AC-618FA358EE6B}"/>
              </a:ext>
            </a:extLst>
          </p:cNvPr>
          <p:cNvSpPr>
            <a:spLocks noChangeArrowheads="1" noTextEdit="1"/>
          </p:cNvSpPr>
          <p:nvPr>
            <p:ph type="sldImg"/>
          </p:nvPr>
        </p:nvSpPr>
        <p:spPr>
          <a:xfrm>
            <a:off x="1106488" y="812800"/>
            <a:ext cx="5338762" cy="40020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9940" name="Rectangle 2">
            <a:extLst>
              <a:ext uri="{FF2B5EF4-FFF2-40B4-BE49-F238E27FC236}">
                <a16:creationId xmlns:a16="http://schemas.microsoft.com/office/drawing/2014/main" id="{3E92D172-3FCF-52BE-2E98-6E63A125E420}"/>
              </a:ext>
            </a:extLst>
          </p:cNvPr>
          <p:cNvSpPr>
            <a:spLocks noChangeArrowheads="1"/>
          </p:cNvSpPr>
          <p:nvPr>
            <p:ph type="body" idx="1"/>
          </p:nvPr>
        </p:nvSpPr>
        <p:spPr>
          <a:xfrm>
            <a:off x="755650" y="5078413"/>
            <a:ext cx="6037263" cy="4800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4273" name="Rectangle 1">
            <a:extLst>
              <a:ext uri="{FF2B5EF4-FFF2-40B4-BE49-F238E27FC236}">
                <a16:creationId xmlns:a16="http://schemas.microsoft.com/office/drawing/2014/main" id="{BE7812C0-B596-ADFA-1B33-2D6BD8E0A21D}"/>
              </a:ext>
            </a:extLst>
          </p:cNvPr>
          <p:cNvSpPr txBox="1">
            <a:spLocks noGrp="1" noRot="1" noChangeAspect="1" noChangeArrowheads="1"/>
          </p:cNvSpPr>
          <p:nvPr>
            <p:ph type="sldImg"/>
          </p:nvPr>
        </p:nvSpPr>
        <p:spPr bwMode="auto">
          <a:xfrm>
            <a:off x="492125" y="1027113"/>
            <a:ext cx="6572250" cy="3697287"/>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4274" name="Rectangle 2">
            <a:extLst>
              <a:ext uri="{FF2B5EF4-FFF2-40B4-BE49-F238E27FC236}">
                <a16:creationId xmlns:a16="http://schemas.microsoft.com/office/drawing/2014/main" id="{D1DD14FB-439F-0947-6126-F11A8344479D}"/>
              </a:ext>
            </a:extLst>
          </p:cNvPr>
          <p:cNvSpPr txBox="1">
            <a:spLocks noGrp="1" noChangeArrowheads="1"/>
          </p:cNvSpPr>
          <p:nvPr>
            <p:ph type="body" idx="1"/>
          </p:nvPr>
        </p:nvSpPr>
        <p:spPr bwMode="auto">
          <a:xfrm>
            <a:off x="1169988" y="5086350"/>
            <a:ext cx="5219700" cy="41005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6" name="Rectangle 13">
            <a:extLst>
              <a:ext uri="{FF2B5EF4-FFF2-40B4-BE49-F238E27FC236}">
                <a16:creationId xmlns:a16="http://schemas.microsoft.com/office/drawing/2014/main" id="{B9557247-E563-DD36-F93D-C355CEED6843}"/>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4A51D14B-B932-4F31-8EBF-02E087CB4793}" type="slidenum">
              <a:rPr lang="es-ES" altLang="es-ES" sz="1400" smtClean="0"/>
              <a:pPr>
                <a:spcBef>
                  <a:spcPct val="0"/>
                </a:spcBef>
                <a:buClrTx/>
                <a:buFontTx/>
                <a:buNone/>
              </a:pPr>
              <a:t>40</a:t>
            </a:fld>
            <a:endParaRPr lang="es-ES" altLang="es-ES" sz="1400"/>
          </a:p>
        </p:txBody>
      </p:sp>
      <p:sp>
        <p:nvSpPr>
          <p:cNvPr id="41987" name="Rectangle 1">
            <a:extLst>
              <a:ext uri="{FF2B5EF4-FFF2-40B4-BE49-F238E27FC236}">
                <a16:creationId xmlns:a16="http://schemas.microsoft.com/office/drawing/2014/main" id="{B13B5936-D941-E652-AD1A-38989AFCBEC3}"/>
              </a:ext>
            </a:extLst>
          </p:cNvPr>
          <p:cNvSpPr>
            <a:spLocks noChangeArrowheads="1" noTextEdit="1"/>
          </p:cNvSpPr>
          <p:nvPr>
            <p:ph type="sldImg"/>
          </p:nvPr>
        </p:nvSpPr>
        <p:spPr>
          <a:xfrm>
            <a:off x="1106488" y="812800"/>
            <a:ext cx="5338762" cy="40020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988" name="Rectangle 2">
            <a:extLst>
              <a:ext uri="{FF2B5EF4-FFF2-40B4-BE49-F238E27FC236}">
                <a16:creationId xmlns:a16="http://schemas.microsoft.com/office/drawing/2014/main" id="{5D07EBFE-CF35-711D-7C90-3FF6F29E3A43}"/>
              </a:ext>
            </a:extLst>
          </p:cNvPr>
          <p:cNvSpPr>
            <a:spLocks noChangeArrowheads="1"/>
          </p:cNvSpPr>
          <p:nvPr>
            <p:ph type="body" idx="1"/>
          </p:nvPr>
        </p:nvSpPr>
        <p:spPr>
          <a:xfrm>
            <a:off x="755650" y="5078413"/>
            <a:ext cx="6037263" cy="4800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4" name="Rectangle 13">
            <a:extLst>
              <a:ext uri="{FF2B5EF4-FFF2-40B4-BE49-F238E27FC236}">
                <a16:creationId xmlns:a16="http://schemas.microsoft.com/office/drawing/2014/main" id="{D08E3F2C-B666-D855-C64F-BB0F02A87A0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2580A44E-D402-4E1B-93BA-B82109CA2547}" type="slidenum">
              <a:rPr lang="es-ES" altLang="es-ES" sz="1400" smtClean="0"/>
              <a:pPr>
                <a:spcBef>
                  <a:spcPct val="0"/>
                </a:spcBef>
                <a:buClrTx/>
                <a:buFontTx/>
                <a:buNone/>
              </a:pPr>
              <a:t>41</a:t>
            </a:fld>
            <a:endParaRPr lang="es-ES" altLang="es-ES" sz="1400"/>
          </a:p>
        </p:txBody>
      </p:sp>
      <p:sp>
        <p:nvSpPr>
          <p:cNvPr id="44035" name="Rectangle 1">
            <a:extLst>
              <a:ext uri="{FF2B5EF4-FFF2-40B4-BE49-F238E27FC236}">
                <a16:creationId xmlns:a16="http://schemas.microsoft.com/office/drawing/2014/main" id="{5A8B516C-AF97-4B15-8EE7-888F6EFF955E}"/>
              </a:ext>
            </a:extLst>
          </p:cNvPr>
          <p:cNvSpPr>
            <a:spLocks noChangeArrowheads="1" noTextEdit="1"/>
          </p:cNvSpPr>
          <p:nvPr>
            <p:ph type="sldImg"/>
          </p:nvPr>
        </p:nvSpPr>
        <p:spPr>
          <a:xfrm>
            <a:off x="1106488" y="812800"/>
            <a:ext cx="5335587" cy="39989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4036" name="Rectangle 2">
            <a:extLst>
              <a:ext uri="{FF2B5EF4-FFF2-40B4-BE49-F238E27FC236}">
                <a16:creationId xmlns:a16="http://schemas.microsoft.com/office/drawing/2014/main" id="{B80EEE3F-8A15-9633-BFAE-8A1C9A3E4B4A}"/>
              </a:ext>
            </a:extLst>
          </p:cNvPr>
          <p:cNvSpPr>
            <a:spLocks noChangeArrowheads="1"/>
          </p:cNvSpPr>
          <p:nvPr>
            <p:ph type="body" idx="1"/>
          </p:nvPr>
        </p:nvSpPr>
        <p:spPr>
          <a:xfrm>
            <a:off x="755650" y="5078413"/>
            <a:ext cx="6037263" cy="4800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70" name="Rectangle 19">
            <a:extLst>
              <a:ext uri="{FF2B5EF4-FFF2-40B4-BE49-F238E27FC236}">
                <a16:creationId xmlns:a16="http://schemas.microsoft.com/office/drawing/2014/main" id="{267FBC30-2661-7413-0D51-780D6148FF73}"/>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D43C7D7B-4E79-4638-A4A7-767FC2C52867}" type="slidenum">
              <a:rPr lang="es-ES" altLang="es-ES" sz="1400" smtClean="0"/>
              <a:pPr>
                <a:spcBef>
                  <a:spcPct val="0"/>
                </a:spcBef>
                <a:buClrTx/>
                <a:buFontTx/>
                <a:buNone/>
              </a:pPr>
              <a:t>43</a:t>
            </a:fld>
            <a:endParaRPr lang="es-ES" altLang="es-ES" sz="1400"/>
          </a:p>
        </p:txBody>
      </p:sp>
      <p:sp>
        <p:nvSpPr>
          <p:cNvPr id="7171" name="Rectangle 1">
            <a:extLst>
              <a:ext uri="{FF2B5EF4-FFF2-40B4-BE49-F238E27FC236}">
                <a16:creationId xmlns:a16="http://schemas.microsoft.com/office/drawing/2014/main" id="{77473319-D237-6C0D-81BA-2AB0B0BEC954}"/>
              </a:ext>
            </a:extLst>
          </p:cNvPr>
          <p:cNvSpPr>
            <a:spLocks noChangeArrowheads="1" noTextEdit="1"/>
          </p:cNvSpPr>
          <p:nvPr>
            <p:ph type="sldImg"/>
          </p:nvPr>
        </p:nvSpPr>
        <p:spPr>
          <a:xfrm>
            <a:off x="1106488" y="812800"/>
            <a:ext cx="5340350" cy="40036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172" name="Rectangle 2">
            <a:extLst>
              <a:ext uri="{FF2B5EF4-FFF2-40B4-BE49-F238E27FC236}">
                <a16:creationId xmlns:a16="http://schemas.microsoft.com/office/drawing/2014/main" id="{7B6DF3A7-5FFB-F407-322D-DB6A594BC080}"/>
              </a:ext>
            </a:extLst>
          </p:cNvPr>
          <p:cNvSpPr>
            <a:spLocks noChangeArrowheads="1"/>
          </p:cNvSpPr>
          <p:nvPr>
            <p:ph type="body" idx="1"/>
          </p:nvPr>
        </p:nvSpPr>
        <p:spPr>
          <a:xfrm>
            <a:off x="755650" y="5078413"/>
            <a:ext cx="6027738" cy="4791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8" name="Rectangle 19">
            <a:extLst>
              <a:ext uri="{FF2B5EF4-FFF2-40B4-BE49-F238E27FC236}">
                <a16:creationId xmlns:a16="http://schemas.microsoft.com/office/drawing/2014/main" id="{F5A65EFC-8807-19BC-A254-7117947A21C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6FC618CD-BCB8-4809-B9B1-53BE32F9A647}" type="slidenum">
              <a:rPr lang="es-ES" altLang="es-ES" sz="1400" smtClean="0"/>
              <a:pPr>
                <a:spcBef>
                  <a:spcPct val="0"/>
                </a:spcBef>
                <a:buClrTx/>
                <a:buFontTx/>
                <a:buNone/>
              </a:pPr>
              <a:t>44</a:t>
            </a:fld>
            <a:endParaRPr lang="es-ES" altLang="es-ES" sz="1400"/>
          </a:p>
        </p:txBody>
      </p:sp>
      <p:sp>
        <p:nvSpPr>
          <p:cNvPr id="9219" name="Rectangle 1">
            <a:extLst>
              <a:ext uri="{FF2B5EF4-FFF2-40B4-BE49-F238E27FC236}">
                <a16:creationId xmlns:a16="http://schemas.microsoft.com/office/drawing/2014/main" id="{ABAA95C0-7C48-7D49-99DE-793C00E1F5E8}"/>
              </a:ext>
            </a:extLst>
          </p:cNvPr>
          <p:cNvSpPr>
            <a:spLocks noChangeArrowheads="1" noTextEdit="1"/>
          </p:cNvSpPr>
          <p:nvPr>
            <p:ph type="sldImg"/>
          </p:nvPr>
        </p:nvSpPr>
        <p:spPr>
          <a:xfrm>
            <a:off x="1106488" y="812800"/>
            <a:ext cx="5340350" cy="40036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220" name="Rectangle 2">
            <a:extLst>
              <a:ext uri="{FF2B5EF4-FFF2-40B4-BE49-F238E27FC236}">
                <a16:creationId xmlns:a16="http://schemas.microsoft.com/office/drawing/2014/main" id="{DDA69874-0C77-14B6-A171-6B96F1F255EC}"/>
              </a:ext>
            </a:extLst>
          </p:cNvPr>
          <p:cNvSpPr>
            <a:spLocks noChangeArrowheads="1"/>
          </p:cNvSpPr>
          <p:nvPr>
            <p:ph type="body" idx="1"/>
          </p:nvPr>
        </p:nvSpPr>
        <p:spPr>
          <a:xfrm>
            <a:off x="755650" y="5078413"/>
            <a:ext cx="6027738" cy="4791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6" name="Rectangle 19">
            <a:extLst>
              <a:ext uri="{FF2B5EF4-FFF2-40B4-BE49-F238E27FC236}">
                <a16:creationId xmlns:a16="http://schemas.microsoft.com/office/drawing/2014/main" id="{5D91743A-0997-6C60-ED20-BDF815E7AF63}"/>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7FD6278F-F3E6-405E-8DBB-ACA35F81B429}" type="slidenum">
              <a:rPr lang="es-ES" altLang="es-ES" sz="1400" smtClean="0"/>
              <a:pPr>
                <a:spcBef>
                  <a:spcPct val="0"/>
                </a:spcBef>
                <a:buClrTx/>
                <a:buFontTx/>
                <a:buNone/>
              </a:pPr>
              <a:t>45</a:t>
            </a:fld>
            <a:endParaRPr lang="es-ES" altLang="es-ES" sz="1400"/>
          </a:p>
        </p:txBody>
      </p:sp>
      <p:sp>
        <p:nvSpPr>
          <p:cNvPr id="11267" name="Rectangle 1">
            <a:extLst>
              <a:ext uri="{FF2B5EF4-FFF2-40B4-BE49-F238E27FC236}">
                <a16:creationId xmlns:a16="http://schemas.microsoft.com/office/drawing/2014/main" id="{FB871C61-C4C9-D1EF-D629-93E32763BC4A}"/>
              </a:ext>
            </a:extLst>
          </p:cNvPr>
          <p:cNvSpPr>
            <a:spLocks noChangeArrowheads="1" noTextEdit="1"/>
          </p:cNvSpPr>
          <p:nvPr>
            <p:ph type="sldImg"/>
          </p:nvPr>
        </p:nvSpPr>
        <p:spPr>
          <a:xfrm>
            <a:off x="1106488" y="812800"/>
            <a:ext cx="5340350" cy="40036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268" name="Rectangle 2">
            <a:extLst>
              <a:ext uri="{FF2B5EF4-FFF2-40B4-BE49-F238E27FC236}">
                <a16:creationId xmlns:a16="http://schemas.microsoft.com/office/drawing/2014/main" id="{5F0DB183-36A2-4376-EBCD-0EECA24BE1D7}"/>
              </a:ext>
            </a:extLst>
          </p:cNvPr>
          <p:cNvSpPr>
            <a:spLocks noChangeArrowheads="1"/>
          </p:cNvSpPr>
          <p:nvPr>
            <p:ph type="body" idx="1"/>
          </p:nvPr>
        </p:nvSpPr>
        <p:spPr>
          <a:xfrm>
            <a:off x="755650" y="5078413"/>
            <a:ext cx="6027738" cy="4791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Rectangle 19">
            <a:extLst>
              <a:ext uri="{FF2B5EF4-FFF2-40B4-BE49-F238E27FC236}">
                <a16:creationId xmlns:a16="http://schemas.microsoft.com/office/drawing/2014/main" id="{9F87F0ED-651B-262A-B0D9-19D8A8D4192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76A410C5-CF90-45EF-BEAF-00CB229CB562}" type="slidenum">
              <a:rPr lang="es-ES" altLang="es-ES" sz="1400" smtClean="0"/>
              <a:pPr>
                <a:spcBef>
                  <a:spcPct val="0"/>
                </a:spcBef>
                <a:buClrTx/>
                <a:buFontTx/>
                <a:buNone/>
              </a:pPr>
              <a:t>46</a:t>
            </a:fld>
            <a:endParaRPr lang="es-ES" altLang="es-ES" sz="1400"/>
          </a:p>
        </p:txBody>
      </p:sp>
      <p:sp>
        <p:nvSpPr>
          <p:cNvPr id="13315" name="Rectangle 1">
            <a:extLst>
              <a:ext uri="{FF2B5EF4-FFF2-40B4-BE49-F238E27FC236}">
                <a16:creationId xmlns:a16="http://schemas.microsoft.com/office/drawing/2014/main" id="{688F401B-62CC-E65D-8C0C-30C5B7879729}"/>
              </a:ext>
            </a:extLst>
          </p:cNvPr>
          <p:cNvSpPr>
            <a:spLocks noChangeArrowheads="1" noTextEdit="1"/>
          </p:cNvSpPr>
          <p:nvPr>
            <p:ph type="sldImg"/>
          </p:nvPr>
        </p:nvSpPr>
        <p:spPr>
          <a:xfrm>
            <a:off x="1106488" y="812800"/>
            <a:ext cx="5340350" cy="40036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316" name="Rectangle 2">
            <a:extLst>
              <a:ext uri="{FF2B5EF4-FFF2-40B4-BE49-F238E27FC236}">
                <a16:creationId xmlns:a16="http://schemas.microsoft.com/office/drawing/2014/main" id="{7DA8D4DE-CFEA-8591-B1F7-8E28C0929E6B}"/>
              </a:ext>
            </a:extLst>
          </p:cNvPr>
          <p:cNvSpPr>
            <a:spLocks noChangeArrowheads="1"/>
          </p:cNvSpPr>
          <p:nvPr>
            <p:ph type="body" idx="1"/>
          </p:nvPr>
        </p:nvSpPr>
        <p:spPr>
          <a:xfrm>
            <a:off x="755650" y="5078413"/>
            <a:ext cx="6027738" cy="4791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19">
            <a:extLst>
              <a:ext uri="{FF2B5EF4-FFF2-40B4-BE49-F238E27FC236}">
                <a16:creationId xmlns:a16="http://schemas.microsoft.com/office/drawing/2014/main" id="{3290DB41-1367-E58B-0194-E43D318BC05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3B1ABEA2-ED96-49EB-BC2E-BC609A4A5BFE}" type="slidenum">
              <a:rPr lang="es-ES" altLang="es-ES" sz="1400" smtClean="0"/>
              <a:pPr>
                <a:spcBef>
                  <a:spcPct val="0"/>
                </a:spcBef>
                <a:buClrTx/>
                <a:buFontTx/>
                <a:buNone/>
              </a:pPr>
              <a:t>47</a:t>
            </a:fld>
            <a:endParaRPr lang="es-ES" altLang="es-ES" sz="1400"/>
          </a:p>
        </p:txBody>
      </p:sp>
      <p:sp>
        <p:nvSpPr>
          <p:cNvPr id="15363" name="Rectangle 1">
            <a:extLst>
              <a:ext uri="{FF2B5EF4-FFF2-40B4-BE49-F238E27FC236}">
                <a16:creationId xmlns:a16="http://schemas.microsoft.com/office/drawing/2014/main" id="{D2230629-752C-267F-D7FC-3C5641067E8A}"/>
              </a:ext>
            </a:extLst>
          </p:cNvPr>
          <p:cNvSpPr>
            <a:spLocks noChangeArrowheads="1" noTextEdit="1"/>
          </p:cNvSpPr>
          <p:nvPr>
            <p:ph type="sldImg"/>
          </p:nvPr>
        </p:nvSpPr>
        <p:spPr>
          <a:xfrm>
            <a:off x="1108075" y="812800"/>
            <a:ext cx="5337175" cy="40036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364" name="Rectangle 2">
            <a:extLst>
              <a:ext uri="{FF2B5EF4-FFF2-40B4-BE49-F238E27FC236}">
                <a16:creationId xmlns:a16="http://schemas.microsoft.com/office/drawing/2014/main" id="{DFA2E0B9-3EB5-07D4-9361-E004AD6CE890}"/>
              </a:ext>
            </a:extLst>
          </p:cNvPr>
          <p:cNvSpPr>
            <a:spLocks noChangeArrowheads="1"/>
          </p:cNvSpPr>
          <p:nvPr>
            <p:ph type="body" idx="1"/>
          </p:nvPr>
        </p:nvSpPr>
        <p:spPr>
          <a:xfrm>
            <a:off x="755650" y="5078413"/>
            <a:ext cx="6027738" cy="4791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19">
            <a:extLst>
              <a:ext uri="{FF2B5EF4-FFF2-40B4-BE49-F238E27FC236}">
                <a16:creationId xmlns:a16="http://schemas.microsoft.com/office/drawing/2014/main" id="{6E4E6BA5-52D2-2BC4-DD23-76323E98F7D0}"/>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FA8C1CCF-C99B-49B4-B2F2-D9930389A13F}" type="slidenum">
              <a:rPr lang="es-ES" altLang="es-ES" sz="1400" smtClean="0"/>
              <a:pPr>
                <a:spcBef>
                  <a:spcPct val="0"/>
                </a:spcBef>
                <a:buClrTx/>
                <a:buFontTx/>
                <a:buNone/>
              </a:pPr>
              <a:t>48</a:t>
            </a:fld>
            <a:endParaRPr lang="es-ES" altLang="es-ES" sz="1400"/>
          </a:p>
        </p:txBody>
      </p:sp>
      <p:sp>
        <p:nvSpPr>
          <p:cNvPr id="17411" name="Rectangle 1">
            <a:extLst>
              <a:ext uri="{FF2B5EF4-FFF2-40B4-BE49-F238E27FC236}">
                <a16:creationId xmlns:a16="http://schemas.microsoft.com/office/drawing/2014/main" id="{EFA17F80-207A-4EEA-976D-BCC8D1500A4D}"/>
              </a:ext>
            </a:extLst>
          </p:cNvPr>
          <p:cNvSpPr>
            <a:spLocks noChangeArrowheads="1" noTextEdit="1"/>
          </p:cNvSpPr>
          <p:nvPr>
            <p:ph type="sldImg"/>
          </p:nvPr>
        </p:nvSpPr>
        <p:spPr>
          <a:xfrm>
            <a:off x="1108075" y="812800"/>
            <a:ext cx="5337175" cy="40036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7412" name="Rectangle 2">
            <a:extLst>
              <a:ext uri="{FF2B5EF4-FFF2-40B4-BE49-F238E27FC236}">
                <a16:creationId xmlns:a16="http://schemas.microsoft.com/office/drawing/2014/main" id="{A699EB4F-7633-0483-6881-892B0533508F}"/>
              </a:ext>
            </a:extLst>
          </p:cNvPr>
          <p:cNvSpPr>
            <a:spLocks noChangeArrowheads="1"/>
          </p:cNvSpPr>
          <p:nvPr>
            <p:ph type="body" idx="1"/>
          </p:nvPr>
        </p:nvSpPr>
        <p:spPr>
          <a:xfrm>
            <a:off x="755650" y="5078413"/>
            <a:ext cx="6027738" cy="4791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8" name="Rectangle 19">
            <a:extLst>
              <a:ext uri="{FF2B5EF4-FFF2-40B4-BE49-F238E27FC236}">
                <a16:creationId xmlns:a16="http://schemas.microsoft.com/office/drawing/2014/main" id="{8BECC40E-FF55-9D26-405E-024A1D785861}"/>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DDE1D2BD-E2B1-434D-8395-60721C47529E}" type="slidenum">
              <a:rPr lang="es-ES" altLang="es-ES" sz="1400" smtClean="0"/>
              <a:pPr>
                <a:spcBef>
                  <a:spcPct val="0"/>
                </a:spcBef>
                <a:buClrTx/>
                <a:buFontTx/>
                <a:buNone/>
              </a:pPr>
              <a:t>49</a:t>
            </a:fld>
            <a:endParaRPr lang="es-ES" altLang="es-ES" sz="1400"/>
          </a:p>
        </p:txBody>
      </p:sp>
      <p:sp>
        <p:nvSpPr>
          <p:cNvPr id="19459" name="Rectangle 1">
            <a:extLst>
              <a:ext uri="{FF2B5EF4-FFF2-40B4-BE49-F238E27FC236}">
                <a16:creationId xmlns:a16="http://schemas.microsoft.com/office/drawing/2014/main" id="{FA004475-D735-65AF-C432-A5EEC9D78F4E}"/>
              </a:ext>
            </a:extLst>
          </p:cNvPr>
          <p:cNvSpPr>
            <a:spLocks noChangeArrowheads="1" noTextEdit="1"/>
          </p:cNvSpPr>
          <p:nvPr>
            <p:ph type="sldImg"/>
          </p:nvPr>
        </p:nvSpPr>
        <p:spPr>
          <a:xfrm>
            <a:off x="1108075" y="812800"/>
            <a:ext cx="5335588" cy="40020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9460" name="Rectangle 2">
            <a:extLst>
              <a:ext uri="{FF2B5EF4-FFF2-40B4-BE49-F238E27FC236}">
                <a16:creationId xmlns:a16="http://schemas.microsoft.com/office/drawing/2014/main" id="{610260FD-8629-5253-6A1A-AA0FBFB49916}"/>
              </a:ext>
            </a:extLst>
          </p:cNvPr>
          <p:cNvSpPr>
            <a:spLocks noChangeArrowheads="1"/>
          </p:cNvSpPr>
          <p:nvPr>
            <p:ph type="body" idx="1"/>
          </p:nvPr>
        </p:nvSpPr>
        <p:spPr>
          <a:xfrm>
            <a:off x="755650" y="5078413"/>
            <a:ext cx="6027738" cy="4791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6" name="Rectangle 19">
            <a:extLst>
              <a:ext uri="{FF2B5EF4-FFF2-40B4-BE49-F238E27FC236}">
                <a16:creationId xmlns:a16="http://schemas.microsoft.com/office/drawing/2014/main" id="{F252274B-C280-6FDC-FBBF-59AAF5F9224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388BD26A-D074-4271-BB06-B4111F7A1D09}" type="slidenum">
              <a:rPr lang="es-ES" altLang="es-ES" sz="1400" smtClean="0"/>
              <a:pPr>
                <a:spcBef>
                  <a:spcPct val="0"/>
                </a:spcBef>
                <a:buClrTx/>
                <a:buFontTx/>
                <a:buNone/>
              </a:pPr>
              <a:t>50</a:t>
            </a:fld>
            <a:endParaRPr lang="es-ES" altLang="es-ES" sz="1400"/>
          </a:p>
        </p:txBody>
      </p:sp>
      <p:sp>
        <p:nvSpPr>
          <p:cNvPr id="21507" name="Rectangle 1">
            <a:extLst>
              <a:ext uri="{FF2B5EF4-FFF2-40B4-BE49-F238E27FC236}">
                <a16:creationId xmlns:a16="http://schemas.microsoft.com/office/drawing/2014/main" id="{502F6F1A-E86A-A611-6CB1-CE5E3C0E2918}"/>
              </a:ext>
            </a:extLst>
          </p:cNvPr>
          <p:cNvSpPr>
            <a:spLocks noChangeArrowheads="1" noTextEdit="1"/>
          </p:cNvSpPr>
          <p:nvPr>
            <p:ph type="sldImg"/>
          </p:nvPr>
        </p:nvSpPr>
        <p:spPr>
          <a:xfrm>
            <a:off x="1108075" y="812800"/>
            <a:ext cx="5335588" cy="40020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1508" name="Rectangle 2">
            <a:extLst>
              <a:ext uri="{FF2B5EF4-FFF2-40B4-BE49-F238E27FC236}">
                <a16:creationId xmlns:a16="http://schemas.microsoft.com/office/drawing/2014/main" id="{792BDDA8-04D8-533F-91FF-BB98F42DCD87}"/>
              </a:ext>
            </a:extLst>
          </p:cNvPr>
          <p:cNvSpPr>
            <a:spLocks noChangeArrowheads="1"/>
          </p:cNvSpPr>
          <p:nvPr>
            <p:ph type="body" idx="1"/>
          </p:nvPr>
        </p:nvSpPr>
        <p:spPr>
          <a:xfrm>
            <a:off x="755650" y="5078413"/>
            <a:ext cx="6027738" cy="4791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7" name="Rectangle 1">
            <a:extLst>
              <a:ext uri="{FF2B5EF4-FFF2-40B4-BE49-F238E27FC236}">
                <a16:creationId xmlns:a16="http://schemas.microsoft.com/office/drawing/2014/main" id="{94C5C0BD-7D32-DFB9-7478-20A6AE28AD0B}"/>
              </a:ext>
            </a:extLst>
          </p:cNvPr>
          <p:cNvSpPr txBox="1">
            <a:spLocks noGrp="1" noRot="1" noChangeAspect="1" noChangeArrowheads="1"/>
          </p:cNvSpPr>
          <p:nvPr>
            <p:ph type="sldImg"/>
          </p:nvPr>
        </p:nvSpPr>
        <p:spPr bwMode="auto">
          <a:xfrm>
            <a:off x="492125" y="1027113"/>
            <a:ext cx="6572250" cy="3697287"/>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5298" name="Rectangle 2">
            <a:extLst>
              <a:ext uri="{FF2B5EF4-FFF2-40B4-BE49-F238E27FC236}">
                <a16:creationId xmlns:a16="http://schemas.microsoft.com/office/drawing/2014/main" id="{BFCB5BCF-8415-A78A-768E-A721A1BC7C06}"/>
              </a:ext>
            </a:extLst>
          </p:cNvPr>
          <p:cNvSpPr txBox="1">
            <a:spLocks noGrp="1" noChangeArrowheads="1"/>
          </p:cNvSpPr>
          <p:nvPr>
            <p:ph type="body" idx="1"/>
          </p:nvPr>
        </p:nvSpPr>
        <p:spPr bwMode="auto">
          <a:xfrm>
            <a:off x="1169988" y="5086350"/>
            <a:ext cx="5219700" cy="41005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19">
            <a:extLst>
              <a:ext uri="{FF2B5EF4-FFF2-40B4-BE49-F238E27FC236}">
                <a16:creationId xmlns:a16="http://schemas.microsoft.com/office/drawing/2014/main" id="{3A016E71-2FF8-3413-A338-71C260562B4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F9667FAA-A7D3-4303-AFA0-D4B80DCCC370}" type="slidenum">
              <a:rPr lang="es-ES" altLang="es-ES" sz="1400" smtClean="0"/>
              <a:pPr>
                <a:spcBef>
                  <a:spcPct val="0"/>
                </a:spcBef>
                <a:buClrTx/>
                <a:buFontTx/>
                <a:buNone/>
              </a:pPr>
              <a:t>52</a:t>
            </a:fld>
            <a:endParaRPr lang="es-ES" altLang="es-ES" sz="1400"/>
          </a:p>
        </p:txBody>
      </p:sp>
      <p:sp>
        <p:nvSpPr>
          <p:cNvPr id="24579" name="Rectangle 1">
            <a:extLst>
              <a:ext uri="{FF2B5EF4-FFF2-40B4-BE49-F238E27FC236}">
                <a16:creationId xmlns:a16="http://schemas.microsoft.com/office/drawing/2014/main" id="{E87CAADD-770F-AE73-75EE-4643239D2561}"/>
              </a:ext>
            </a:extLst>
          </p:cNvPr>
          <p:cNvSpPr>
            <a:spLocks noChangeArrowheads="1" noTextEdit="1"/>
          </p:cNvSpPr>
          <p:nvPr>
            <p:ph type="sldImg"/>
          </p:nvPr>
        </p:nvSpPr>
        <p:spPr>
          <a:xfrm>
            <a:off x="1106488" y="812800"/>
            <a:ext cx="5338762" cy="40020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4580" name="Rectangle 2">
            <a:extLst>
              <a:ext uri="{FF2B5EF4-FFF2-40B4-BE49-F238E27FC236}">
                <a16:creationId xmlns:a16="http://schemas.microsoft.com/office/drawing/2014/main" id="{16235E89-709D-C7DE-6483-E811C02E4191}"/>
              </a:ext>
            </a:extLst>
          </p:cNvPr>
          <p:cNvSpPr>
            <a:spLocks noChangeArrowheads="1"/>
          </p:cNvSpPr>
          <p:nvPr>
            <p:ph type="body" idx="1"/>
          </p:nvPr>
        </p:nvSpPr>
        <p:spPr>
          <a:xfrm>
            <a:off x="755650" y="5078413"/>
            <a:ext cx="6027738" cy="4791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Rectangle 19">
            <a:extLst>
              <a:ext uri="{FF2B5EF4-FFF2-40B4-BE49-F238E27FC236}">
                <a16:creationId xmlns:a16="http://schemas.microsoft.com/office/drawing/2014/main" id="{E9B6384E-05E6-24AE-68EC-DB938A72BEC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8A16F63A-F759-424C-9C50-334744BCD582}" type="slidenum">
              <a:rPr lang="es-ES" altLang="es-ES" sz="1400" smtClean="0"/>
              <a:pPr>
                <a:spcBef>
                  <a:spcPct val="0"/>
                </a:spcBef>
                <a:buClrTx/>
                <a:buFontTx/>
                <a:buNone/>
              </a:pPr>
              <a:t>53</a:t>
            </a:fld>
            <a:endParaRPr lang="es-ES" altLang="es-ES" sz="1400"/>
          </a:p>
        </p:txBody>
      </p:sp>
      <p:sp>
        <p:nvSpPr>
          <p:cNvPr id="26627" name="Rectangle 1">
            <a:extLst>
              <a:ext uri="{FF2B5EF4-FFF2-40B4-BE49-F238E27FC236}">
                <a16:creationId xmlns:a16="http://schemas.microsoft.com/office/drawing/2014/main" id="{5C92CF82-4B6E-A4A1-7978-8FDE88BB01A8}"/>
              </a:ext>
            </a:extLst>
          </p:cNvPr>
          <p:cNvSpPr>
            <a:spLocks noChangeArrowheads="1" noTextEdit="1"/>
          </p:cNvSpPr>
          <p:nvPr>
            <p:ph type="sldImg"/>
          </p:nvPr>
        </p:nvSpPr>
        <p:spPr>
          <a:xfrm>
            <a:off x="1106488" y="812800"/>
            <a:ext cx="5338762" cy="40020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6628" name="Rectangle 2">
            <a:extLst>
              <a:ext uri="{FF2B5EF4-FFF2-40B4-BE49-F238E27FC236}">
                <a16:creationId xmlns:a16="http://schemas.microsoft.com/office/drawing/2014/main" id="{C6842BAA-7C36-9064-73F0-897F872E7194}"/>
              </a:ext>
            </a:extLst>
          </p:cNvPr>
          <p:cNvSpPr>
            <a:spLocks noChangeArrowheads="1"/>
          </p:cNvSpPr>
          <p:nvPr>
            <p:ph type="body" idx="1"/>
          </p:nvPr>
        </p:nvSpPr>
        <p:spPr>
          <a:xfrm>
            <a:off x="755650" y="5078413"/>
            <a:ext cx="6027738" cy="4791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19">
            <a:extLst>
              <a:ext uri="{FF2B5EF4-FFF2-40B4-BE49-F238E27FC236}">
                <a16:creationId xmlns:a16="http://schemas.microsoft.com/office/drawing/2014/main" id="{A86C3428-77FB-98AB-EC42-9D578EBCF41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DC682EA2-063D-4831-8C96-A90AFF6F8EE7}" type="slidenum">
              <a:rPr lang="es-ES" altLang="es-ES" sz="1400" smtClean="0"/>
              <a:pPr>
                <a:spcBef>
                  <a:spcPct val="0"/>
                </a:spcBef>
                <a:buClrTx/>
                <a:buFontTx/>
                <a:buNone/>
              </a:pPr>
              <a:t>54</a:t>
            </a:fld>
            <a:endParaRPr lang="es-ES" altLang="es-ES" sz="1400"/>
          </a:p>
        </p:txBody>
      </p:sp>
      <p:sp>
        <p:nvSpPr>
          <p:cNvPr id="28675" name="Rectangle 1">
            <a:extLst>
              <a:ext uri="{FF2B5EF4-FFF2-40B4-BE49-F238E27FC236}">
                <a16:creationId xmlns:a16="http://schemas.microsoft.com/office/drawing/2014/main" id="{2F730D8B-D806-D48D-61F6-3829C0A97345}"/>
              </a:ext>
            </a:extLst>
          </p:cNvPr>
          <p:cNvSpPr>
            <a:spLocks noChangeArrowheads="1" noTextEdit="1"/>
          </p:cNvSpPr>
          <p:nvPr>
            <p:ph type="sldImg"/>
          </p:nvPr>
        </p:nvSpPr>
        <p:spPr>
          <a:xfrm>
            <a:off x="1106488" y="812800"/>
            <a:ext cx="5338762" cy="40020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8676" name="Rectangle 2">
            <a:extLst>
              <a:ext uri="{FF2B5EF4-FFF2-40B4-BE49-F238E27FC236}">
                <a16:creationId xmlns:a16="http://schemas.microsoft.com/office/drawing/2014/main" id="{66077B56-29FA-CC3E-34D9-143218559490}"/>
              </a:ext>
            </a:extLst>
          </p:cNvPr>
          <p:cNvSpPr>
            <a:spLocks noChangeArrowheads="1"/>
          </p:cNvSpPr>
          <p:nvPr>
            <p:ph type="body" idx="1"/>
          </p:nvPr>
        </p:nvSpPr>
        <p:spPr>
          <a:xfrm>
            <a:off x="755650" y="5078413"/>
            <a:ext cx="6027738" cy="4791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19">
            <a:extLst>
              <a:ext uri="{FF2B5EF4-FFF2-40B4-BE49-F238E27FC236}">
                <a16:creationId xmlns:a16="http://schemas.microsoft.com/office/drawing/2014/main" id="{CCA9CEE9-8348-93B7-BBD3-332CD22500C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237A02F5-0E07-4E62-8128-D6010572DF04}" type="slidenum">
              <a:rPr lang="es-ES" altLang="es-ES" sz="1400" smtClean="0"/>
              <a:pPr>
                <a:spcBef>
                  <a:spcPct val="0"/>
                </a:spcBef>
                <a:buClrTx/>
                <a:buFontTx/>
                <a:buNone/>
              </a:pPr>
              <a:t>55</a:t>
            </a:fld>
            <a:endParaRPr lang="es-ES" altLang="es-ES" sz="1400"/>
          </a:p>
        </p:txBody>
      </p:sp>
      <p:sp>
        <p:nvSpPr>
          <p:cNvPr id="30723" name="Rectangle 1">
            <a:extLst>
              <a:ext uri="{FF2B5EF4-FFF2-40B4-BE49-F238E27FC236}">
                <a16:creationId xmlns:a16="http://schemas.microsoft.com/office/drawing/2014/main" id="{DAC508AA-CB25-CA1D-6942-4C6EF8E07312}"/>
              </a:ext>
            </a:extLst>
          </p:cNvPr>
          <p:cNvSpPr>
            <a:spLocks noChangeArrowheads="1" noTextEdit="1"/>
          </p:cNvSpPr>
          <p:nvPr>
            <p:ph type="sldImg"/>
          </p:nvPr>
        </p:nvSpPr>
        <p:spPr>
          <a:xfrm>
            <a:off x="1106488" y="812800"/>
            <a:ext cx="5335587" cy="39989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0724" name="Rectangle 2">
            <a:extLst>
              <a:ext uri="{FF2B5EF4-FFF2-40B4-BE49-F238E27FC236}">
                <a16:creationId xmlns:a16="http://schemas.microsoft.com/office/drawing/2014/main" id="{1EB0E046-903B-8F75-08B3-A2AE6DA9CC84}"/>
              </a:ext>
            </a:extLst>
          </p:cNvPr>
          <p:cNvSpPr>
            <a:spLocks noChangeArrowheads="1"/>
          </p:cNvSpPr>
          <p:nvPr>
            <p:ph type="body" idx="1"/>
          </p:nvPr>
        </p:nvSpPr>
        <p:spPr>
          <a:xfrm>
            <a:off x="755650" y="5078413"/>
            <a:ext cx="6027738" cy="4791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19">
            <a:extLst>
              <a:ext uri="{FF2B5EF4-FFF2-40B4-BE49-F238E27FC236}">
                <a16:creationId xmlns:a16="http://schemas.microsoft.com/office/drawing/2014/main" id="{52212C97-ACFB-8EF0-E955-F2BF3B7437D0}"/>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2FBAE1DC-B352-4EF3-ACF8-762352AC8E2E}" type="slidenum">
              <a:rPr lang="es-ES" altLang="es-ES" sz="1400" smtClean="0"/>
              <a:pPr>
                <a:spcBef>
                  <a:spcPct val="0"/>
                </a:spcBef>
                <a:buClrTx/>
                <a:buFontTx/>
                <a:buNone/>
              </a:pPr>
              <a:t>56</a:t>
            </a:fld>
            <a:endParaRPr lang="es-ES" altLang="es-ES" sz="1400"/>
          </a:p>
        </p:txBody>
      </p:sp>
      <p:sp>
        <p:nvSpPr>
          <p:cNvPr id="32771" name="Rectangle 1">
            <a:extLst>
              <a:ext uri="{FF2B5EF4-FFF2-40B4-BE49-F238E27FC236}">
                <a16:creationId xmlns:a16="http://schemas.microsoft.com/office/drawing/2014/main" id="{050A4027-F519-66A9-7259-3862600C2440}"/>
              </a:ext>
            </a:extLst>
          </p:cNvPr>
          <p:cNvSpPr>
            <a:spLocks noChangeArrowheads="1" noTextEdit="1"/>
          </p:cNvSpPr>
          <p:nvPr>
            <p:ph type="sldImg"/>
          </p:nvPr>
        </p:nvSpPr>
        <p:spPr>
          <a:xfrm>
            <a:off x="1106488" y="812800"/>
            <a:ext cx="5334000" cy="39973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2772" name="Rectangle 2">
            <a:extLst>
              <a:ext uri="{FF2B5EF4-FFF2-40B4-BE49-F238E27FC236}">
                <a16:creationId xmlns:a16="http://schemas.microsoft.com/office/drawing/2014/main" id="{9FD71A1B-1777-1658-259E-BB8323B86D7E}"/>
              </a:ext>
            </a:extLst>
          </p:cNvPr>
          <p:cNvSpPr>
            <a:spLocks noChangeArrowheads="1"/>
          </p:cNvSpPr>
          <p:nvPr>
            <p:ph type="body" idx="1"/>
          </p:nvPr>
        </p:nvSpPr>
        <p:spPr>
          <a:xfrm>
            <a:off x="755650" y="5078413"/>
            <a:ext cx="6027738" cy="4791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19">
            <a:extLst>
              <a:ext uri="{FF2B5EF4-FFF2-40B4-BE49-F238E27FC236}">
                <a16:creationId xmlns:a16="http://schemas.microsoft.com/office/drawing/2014/main" id="{A7A9387A-C060-B51C-CBEF-D32FA7569A9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4981E2ED-AB94-471A-9D63-5BC758B83D66}" type="slidenum">
              <a:rPr lang="es-ES" altLang="es-ES" sz="1400" smtClean="0"/>
              <a:pPr>
                <a:spcBef>
                  <a:spcPct val="0"/>
                </a:spcBef>
                <a:buClrTx/>
                <a:buFontTx/>
                <a:buNone/>
              </a:pPr>
              <a:t>57</a:t>
            </a:fld>
            <a:endParaRPr lang="es-ES" altLang="es-ES" sz="1400"/>
          </a:p>
        </p:txBody>
      </p:sp>
      <p:sp>
        <p:nvSpPr>
          <p:cNvPr id="34819" name="Rectangle 1">
            <a:extLst>
              <a:ext uri="{FF2B5EF4-FFF2-40B4-BE49-F238E27FC236}">
                <a16:creationId xmlns:a16="http://schemas.microsoft.com/office/drawing/2014/main" id="{05FE585E-706E-E46D-F74B-2DBE4ECBD267}"/>
              </a:ext>
            </a:extLst>
          </p:cNvPr>
          <p:cNvSpPr>
            <a:spLocks noChangeArrowheads="1" noTextEdit="1"/>
          </p:cNvSpPr>
          <p:nvPr>
            <p:ph type="sldImg"/>
          </p:nvPr>
        </p:nvSpPr>
        <p:spPr>
          <a:xfrm>
            <a:off x="1106488" y="812800"/>
            <a:ext cx="5332412" cy="39957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4820" name="Rectangle 2">
            <a:extLst>
              <a:ext uri="{FF2B5EF4-FFF2-40B4-BE49-F238E27FC236}">
                <a16:creationId xmlns:a16="http://schemas.microsoft.com/office/drawing/2014/main" id="{DBB5126C-6F58-87F2-D699-5D49C1CA06CB}"/>
              </a:ext>
            </a:extLst>
          </p:cNvPr>
          <p:cNvSpPr>
            <a:spLocks noChangeArrowheads="1"/>
          </p:cNvSpPr>
          <p:nvPr>
            <p:ph type="body" idx="1"/>
          </p:nvPr>
        </p:nvSpPr>
        <p:spPr>
          <a:xfrm>
            <a:off x="755650" y="5078413"/>
            <a:ext cx="6027738" cy="4791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19">
            <a:extLst>
              <a:ext uri="{FF2B5EF4-FFF2-40B4-BE49-F238E27FC236}">
                <a16:creationId xmlns:a16="http://schemas.microsoft.com/office/drawing/2014/main" id="{45263C3F-9C02-B5E0-320A-21DC3FD234D1}"/>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CB6EA897-7975-4674-9AA3-3C47AA226C71}" type="slidenum">
              <a:rPr lang="es-ES" altLang="es-ES" sz="1400" smtClean="0"/>
              <a:pPr>
                <a:spcBef>
                  <a:spcPct val="0"/>
                </a:spcBef>
                <a:buClrTx/>
                <a:buFontTx/>
                <a:buNone/>
              </a:pPr>
              <a:t>58</a:t>
            </a:fld>
            <a:endParaRPr lang="es-ES" altLang="es-ES" sz="1400"/>
          </a:p>
        </p:txBody>
      </p:sp>
      <p:sp>
        <p:nvSpPr>
          <p:cNvPr id="36867" name="Rectangle 1">
            <a:extLst>
              <a:ext uri="{FF2B5EF4-FFF2-40B4-BE49-F238E27FC236}">
                <a16:creationId xmlns:a16="http://schemas.microsoft.com/office/drawing/2014/main" id="{A78CA589-54EA-F980-2237-1E6B4E469F8B}"/>
              </a:ext>
            </a:extLst>
          </p:cNvPr>
          <p:cNvSpPr>
            <a:spLocks noChangeArrowheads="1" noTextEdit="1"/>
          </p:cNvSpPr>
          <p:nvPr>
            <p:ph type="sldImg"/>
          </p:nvPr>
        </p:nvSpPr>
        <p:spPr>
          <a:xfrm>
            <a:off x="1106488" y="812800"/>
            <a:ext cx="5332412" cy="39957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6868" name="Rectangle 2">
            <a:extLst>
              <a:ext uri="{FF2B5EF4-FFF2-40B4-BE49-F238E27FC236}">
                <a16:creationId xmlns:a16="http://schemas.microsoft.com/office/drawing/2014/main" id="{DF5C4DEA-4278-BF22-06B0-A4A105345692}"/>
              </a:ext>
            </a:extLst>
          </p:cNvPr>
          <p:cNvSpPr>
            <a:spLocks noChangeArrowheads="1"/>
          </p:cNvSpPr>
          <p:nvPr>
            <p:ph type="body" idx="1"/>
          </p:nvPr>
        </p:nvSpPr>
        <p:spPr>
          <a:xfrm>
            <a:off x="755650" y="5078413"/>
            <a:ext cx="6027738" cy="4791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Rectangle 19">
            <a:extLst>
              <a:ext uri="{FF2B5EF4-FFF2-40B4-BE49-F238E27FC236}">
                <a16:creationId xmlns:a16="http://schemas.microsoft.com/office/drawing/2014/main" id="{E8D4FBC3-AF71-FD0A-804F-C55B64617D49}"/>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C93F623D-5865-49CD-98FB-3EAAD1092861}" type="slidenum">
              <a:rPr lang="es-ES" altLang="es-ES" sz="1400" smtClean="0"/>
              <a:pPr>
                <a:spcBef>
                  <a:spcPct val="0"/>
                </a:spcBef>
                <a:buClrTx/>
                <a:buFontTx/>
                <a:buNone/>
              </a:pPr>
              <a:t>59</a:t>
            </a:fld>
            <a:endParaRPr lang="es-ES" altLang="es-ES" sz="1400"/>
          </a:p>
        </p:txBody>
      </p:sp>
      <p:sp>
        <p:nvSpPr>
          <p:cNvPr id="38915" name="Rectangle 1">
            <a:extLst>
              <a:ext uri="{FF2B5EF4-FFF2-40B4-BE49-F238E27FC236}">
                <a16:creationId xmlns:a16="http://schemas.microsoft.com/office/drawing/2014/main" id="{2BF5F35F-23D6-11E0-ECE1-65FEF27AC8FA}"/>
              </a:ext>
            </a:extLst>
          </p:cNvPr>
          <p:cNvSpPr>
            <a:spLocks noChangeArrowheads="1" noTextEdit="1"/>
          </p:cNvSpPr>
          <p:nvPr>
            <p:ph type="sldImg"/>
          </p:nvPr>
        </p:nvSpPr>
        <p:spPr>
          <a:xfrm>
            <a:off x="1106488" y="812800"/>
            <a:ext cx="5332412" cy="39957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8916" name="Rectangle 2">
            <a:extLst>
              <a:ext uri="{FF2B5EF4-FFF2-40B4-BE49-F238E27FC236}">
                <a16:creationId xmlns:a16="http://schemas.microsoft.com/office/drawing/2014/main" id="{1E78C0B5-F5BE-95BD-67ED-E2A86E73F4CB}"/>
              </a:ext>
            </a:extLst>
          </p:cNvPr>
          <p:cNvSpPr>
            <a:spLocks noChangeArrowheads="1"/>
          </p:cNvSpPr>
          <p:nvPr>
            <p:ph type="body" idx="1"/>
          </p:nvPr>
        </p:nvSpPr>
        <p:spPr>
          <a:xfrm>
            <a:off x="755650" y="5078413"/>
            <a:ext cx="6027738" cy="4791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Rectangle 19">
            <a:extLst>
              <a:ext uri="{FF2B5EF4-FFF2-40B4-BE49-F238E27FC236}">
                <a16:creationId xmlns:a16="http://schemas.microsoft.com/office/drawing/2014/main" id="{60AAB1C2-E0DC-F8D9-E21E-1B4B316E5759}"/>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DE8DF431-78AE-4D63-8B74-747B47A5ECC4}" type="slidenum">
              <a:rPr lang="es-ES" altLang="es-ES" sz="1400" smtClean="0"/>
              <a:pPr>
                <a:spcBef>
                  <a:spcPct val="0"/>
                </a:spcBef>
                <a:buClrTx/>
                <a:buFontTx/>
                <a:buNone/>
              </a:pPr>
              <a:t>60</a:t>
            </a:fld>
            <a:endParaRPr lang="es-ES" altLang="es-ES" sz="1400"/>
          </a:p>
        </p:txBody>
      </p:sp>
      <p:sp>
        <p:nvSpPr>
          <p:cNvPr id="40963" name="Rectangle 1">
            <a:extLst>
              <a:ext uri="{FF2B5EF4-FFF2-40B4-BE49-F238E27FC236}">
                <a16:creationId xmlns:a16="http://schemas.microsoft.com/office/drawing/2014/main" id="{D972FEB2-0F8A-E293-E6D7-2C9316177E7B}"/>
              </a:ext>
            </a:extLst>
          </p:cNvPr>
          <p:cNvSpPr>
            <a:spLocks noChangeArrowheads="1" noTextEdit="1"/>
          </p:cNvSpPr>
          <p:nvPr>
            <p:ph type="sldImg"/>
          </p:nvPr>
        </p:nvSpPr>
        <p:spPr>
          <a:xfrm>
            <a:off x="1106488" y="812800"/>
            <a:ext cx="5332412" cy="39957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0964" name="Rectangle 2">
            <a:extLst>
              <a:ext uri="{FF2B5EF4-FFF2-40B4-BE49-F238E27FC236}">
                <a16:creationId xmlns:a16="http://schemas.microsoft.com/office/drawing/2014/main" id="{B923F2D0-E24A-1268-D3D0-BE1811EC3D32}"/>
              </a:ext>
            </a:extLst>
          </p:cNvPr>
          <p:cNvSpPr>
            <a:spLocks noChangeArrowheads="1"/>
          </p:cNvSpPr>
          <p:nvPr>
            <p:ph type="body" idx="1"/>
          </p:nvPr>
        </p:nvSpPr>
        <p:spPr>
          <a:xfrm>
            <a:off x="755650" y="5078413"/>
            <a:ext cx="6027738" cy="4791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8" name="Rectangle 16">
            <a:extLst>
              <a:ext uri="{FF2B5EF4-FFF2-40B4-BE49-F238E27FC236}">
                <a16:creationId xmlns:a16="http://schemas.microsoft.com/office/drawing/2014/main" id="{CFEA068C-6003-E7B6-CF53-303E1B676E9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D11248F1-AE56-4AF4-A89C-F7765C5A2B19}" type="slidenum">
              <a:rPr lang="es-ES" altLang="es-ES" sz="1400" smtClean="0"/>
              <a:pPr>
                <a:spcBef>
                  <a:spcPct val="0"/>
                </a:spcBef>
                <a:buClrTx/>
                <a:buFontTx/>
                <a:buNone/>
              </a:pPr>
              <a:t>101</a:t>
            </a:fld>
            <a:endParaRPr lang="es-ES" altLang="es-ES" sz="1400"/>
          </a:p>
        </p:txBody>
      </p:sp>
      <p:sp>
        <p:nvSpPr>
          <p:cNvPr id="19459" name="Rectangle 1">
            <a:extLst>
              <a:ext uri="{FF2B5EF4-FFF2-40B4-BE49-F238E27FC236}">
                <a16:creationId xmlns:a16="http://schemas.microsoft.com/office/drawing/2014/main" id="{DFE8DCE2-3AE1-E826-00A4-0625E33B9734}"/>
              </a:ext>
            </a:extLst>
          </p:cNvPr>
          <p:cNvSpPr>
            <a:spLocks noGrp="1" noRot="1" noChangeAspect="1" noChangeArrowheads="1" noTextEdit="1"/>
          </p:cNvSpPr>
          <p:nvPr>
            <p:ph type="sldImg"/>
          </p:nvPr>
        </p:nvSpPr>
        <p:spPr>
          <a:xfrm>
            <a:off x="1108075" y="812800"/>
            <a:ext cx="5337175" cy="40036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9460" name="Rectangle 2">
            <a:extLst>
              <a:ext uri="{FF2B5EF4-FFF2-40B4-BE49-F238E27FC236}">
                <a16:creationId xmlns:a16="http://schemas.microsoft.com/office/drawing/2014/main" id="{0C30AC10-6DE5-15F3-F29E-1E54987FD16B}"/>
              </a:ext>
            </a:extLst>
          </p:cNvPr>
          <p:cNvSpPr>
            <a:spLocks noGrp="1" noChangeArrowheads="1"/>
          </p:cNvSpPr>
          <p:nvPr>
            <p:ph type="body" idx="1"/>
          </p:nvPr>
        </p:nvSpPr>
        <p:spPr>
          <a:xfrm>
            <a:off x="755650" y="5078413"/>
            <a:ext cx="6032500" cy="47958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2579366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321" name="Rectangle 1">
            <a:extLst>
              <a:ext uri="{FF2B5EF4-FFF2-40B4-BE49-F238E27FC236}">
                <a16:creationId xmlns:a16="http://schemas.microsoft.com/office/drawing/2014/main" id="{2C138964-E32B-6E26-3046-DD7DF60D04FB}"/>
              </a:ext>
            </a:extLst>
          </p:cNvPr>
          <p:cNvSpPr txBox="1">
            <a:spLocks noGrp="1" noRot="1" noChangeAspect="1" noChangeArrowheads="1"/>
          </p:cNvSpPr>
          <p:nvPr>
            <p:ph type="sldImg"/>
          </p:nvPr>
        </p:nvSpPr>
        <p:spPr bwMode="auto">
          <a:xfrm>
            <a:off x="492125" y="1027113"/>
            <a:ext cx="6572250" cy="3697287"/>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6322" name="Rectangle 2">
            <a:extLst>
              <a:ext uri="{FF2B5EF4-FFF2-40B4-BE49-F238E27FC236}">
                <a16:creationId xmlns:a16="http://schemas.microsoft.com/office/drawing/2014/main" id="{9E2FDDB7-7CA7-EA54-2C80-0E54DD6B9678}"/>
              </a:ext>
            </a:extLst>
          </p:cNvPr>
          <p:cNvSpPr txBox="1">
            <a:spLocks noGrp="1" noChangeArrowheads="1"/>
          </p:cNvSpPr>
          <p:nvPr>
            <p:ph type="body" idx="1"/>
          </p:nvPr>
        </p:nvSpPr>
        <p:spPr bwMode="auto">
          <a:xfrm>
            <a:off x="1169988" y="5086350"/>
            <a:ext cx="5219700" cy="41005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6" name="Rectangle 16">
            <a:extLst>
              <a:ext uri="{FF2B5EF4-FFF2-40B4-BE49-F238E27FC236}">
                <a16:creationId xmlns:a16="http://schemas.microsoft.com/office/drawing/2014/main" id="{6CA0FC78-4C04-4716-FAD0-F8097F5EE721}"/>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E1D1753A-4DC5-4CBD-8C9B-B9956633D8E7}" type="slidenum">
              <a:rPr lang="es-ES" altLang="es-ES" sz="1400" smtClean="0"/>
              <a:pPr>
                <a:spcBef>
                  <a:spcPct val="0"/>
                </a:spcBef>
                <a:buClrTx/>
                <a:buFontTx/>
                <a:buNone/>
              </a:pPr>
              <a:t>102</a:t>
            </a:fld>
            <a:endParaRPr lang="es-ES" altLang="es-ES" sz="1400"/>
          </a:p>
        </p:txBody>
      </p:sp>
      <p:sp>
        <p:nvSpPr>
          <p:cNvPr id="21507" name="Rectangle 1">
            <a:extLst>
              <a:ext uri="{FF2B5EF4-FFF2-40B4-BE49-F238E27FC236}">
                <a16:creationId xmlns:a16="http://schemas.microsoft.com/office/drawing/2014/main" id="{806FCBB9-04E4-ED0A-FEA2-27E8708DF33F}"/>
              </a:ext>
            </a:extLst>
          </p:cNvPr>
          <p:cNvSpPr>
            <a:spLocks noGrp="1" noRot="1" noChangeAspect="1" noChangeArrowheads="1" noTextEdit="1"/>
          </p:cNvSpPr>
          <p:nvPr>
            <p:ph type="sldImg"/>
          </p:nvPr>
        </p:nvSpPr>
        <p:spPr>
          <a:xfrm>
            <a:off x="1108075" y="812800"/>
            <a:ext cx="5335588" cy="40020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1508" name="Rectangle 2">
            <a:extLst>
              <a:ext uri="{FF2B5EF4-FFF2-40B4-BE49-F238E27FC236}">
                <a16:creationId xmlns:a16="http://schemas.microsoft.com/office/drawing/2014/main" id="{9601EAB2-D09F-59E8-3F92-199A05CB2079}"/>
              </a:ext>
            </a:extLst>
          </p:cNvPr>
          <p:cNvSpPr>
            <a:spLocks noGrp="1" noChangeArrowheads="1"/>
          </p:cNvSpPr>
          <p:nvPr>
            <p:ph type="body" idx="1"/>
          </p:nvPr>
        </p:nvSpPr>
        <p:spPr>
          <a:xfrm>
            <a:off x="755650" y="5078413"/>
            <a:ext cx="6032500" cy="47958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16040730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5" name="Rectangle 1">
            <a:extLst>
              <a:ext uri="{FF2B5EF4-FFF2-40B4-BE49-F238E27FC236}">
                <a16:creationId xmlns:a16="http://schemas.microsoft.com/office/drawing/2014/main" id="{89CA4AB2-3576-88ED-6041-E58B40E9678B}"/>
              </a:ext>
            </a:extLst>
          </p:cNvPr>
          <p:cNvSpPr txBox="1">
            <a:spLocks noGrp="1" noRot="1" noChangeAspect="1" noChangeArrowheads="1"/>
          </p:cNvSpPr>
          <p:nvPr>
            <p:ph type="sldImg"/>
          </p:nvPr>
        </p:nvSpPr>
        <p:spPr bwMode="auto">
          <a:xfrm>
            <a:off x="492125" y="1027113"/>
            <a:ext cx="6572250" cy="3697287"/>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7346" name="Rectangle 2">
            <a:extLst>
              <a:ext uri="{FF2B5EF4-FFF2-40B4-BE49-F238E27FC236}">
                <a16:creationId xmlns:a16="http://schemas.microsoft.com/office/drawing/2014/main" id="{201AC2EA-0DE0-2348-9519-8355E5F6EFAA}"/>
              </a:ext>
            </a:extLst>
          </p:cNvPr>
          <p:cNvSpPr txBox="1">
            <a:spLocks noGrp="1" noChangeArrowheads="1"/>
          </p:cNvSpPr>
          <p:nvPr>
            <p:ph type="body" idx="1"/>
          </p:nvPr>
        </p:nvSpPr>
        <p:spPr bwMode="auto">
          <a:xfrm>
            <a:off x="1169988" y="5086350"/>
            <a:ext cx="5219700" cy="41005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69" name="Rectangle 1">
            <a:extLst>
              <a:ext uri="{FF2B5EF4-FFF2-40B4-BE49-F238E27FC236}">
                <a16:creationId xmlns:a16="http://schemas.microsoft.com/office/drawing/2014/main" id="{EEE7971C-B197-5AB6-36A6-5510569A9F41}"/>
              </a:ext>
            </a:extLst>
          </p:cNvPr>
          <p:cNvSpPr txBox="1">
            <a:spLocks noGrp="1" noRot="1" noChangeAspect="1" noChangeArrowheads="1"/>
          </p:cNvSpPr>
          <p:nvPr>
            <p:ph type="sldImg"/>
          </p:nvPr>
        </p:nvSpPr>
        <p:spPr bwMode="auto">
          <a:xfrm>
            <a:off x="492125" y="1027113"/>
            <a:ext cx="6572250" cy="3697287"/>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8370" name="Rectangle 2">
            <a:extLst>
              <a:ext uri="{FF2B5EF4-FFF2-40B4-BE49-F238E27FC236}">
                <a16:creationId xmlns:a16="http://schemas.microsoft.com/office/drawing/2014/main" id="{7AA599F1-B315-807C-99D2-29895D9C3531}"/>
              </a:ext>
            </a:extLst>
          </p:cNvPr>
          <p:cNvSpPr txBox="1">
            <a:spLocks noGrp="1" noChangeArrowheads="1"/>
          </p:cNvSpPr>
          <p:nvPr>
            <p:ph type="body" idx="1"/>
          </p:nvPr>
        </p:nvSpPr>
        <p:spPr bwMode="auto">
          <a:xfrm>
            <a:off x="1169988" y="5086350"/>
            <a:ext cx="5219700" cy="41005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9393" name="Rectangle 1">
            <a:extLst>
              <a:ext uri="{FF2B5EF4-FFF2-40B4-BE49-F238E27FC236}">
                <a16:creationId xmlns:a16="http://schemas.microsoft.com/office/drawing/2014/main" id="{C787B068-AF78-1FA0-0215-ECF2B51DDCA6}"/>
              </a:ext>
            </a:extLst>
          </p:cNvPr>
          <p:cNvSpPr txBox="1">
            <a:spLocks noGrp="1" noRot="1" noChangeAspect="1" noChangeArrowheads="1"/>
          </p:cNvSpPr>
          <p:nvPr>
            <p:ph type="sldImg"/>
          </p:nvPr>
        </p:nvSpPr>
        <p:spPr bwMode="auto">
          <a:xfrm>
            <a:off x="492125" y="1027113"/>
            <a:ext cx="6572250" cy="3697287"/>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9394" name="Rectangle 2">
            <a:extLst>
              <a:ext uri="{FF2B5EF4-FFF2-40B4-BE49-F238E27FC236}">
                <a16:creationId xmlns:a16="http://schemas.microsoft.com/office/drawing/2014/main" id="{32DAC711-7E76-823D-BC45-3C032B0F21C7}"/>
              </a:ext>
            </a:extLst>
          </p:cNvPr>
          <p:cNvSpPr txBox="1">
            <a:spLocks noGrp="1" noChangeArrowheads="1"/>
          </p:cNvSpPr>
          <p:nvPr>
            <p:ph type="body" idx="1"/>
          </p:nvPr>
        </p:nvSpPr>
        <p:spPr bwMode="auto">
          <a:xfrm>
            <a:off x="1169988" y="5086350"/>
            <a:ext cx="5219700" cy="41005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7" name="Rectangle 1">
            <a:extLst>
              <a:ext uri="{FF2B5EF4-FFF2-40B4-BE49-F238E27FC236}">
                <a16:creationId xmlns:a16="http://schemas.microsoft.com/office/drawing/2014/main" id="{4C84AF50-F383-CA6F-3CCA-789E34783EBD}"/>
              </a:ext>
            </a:extLst>
          </p:cNvPr>
          <p:cNvSpPr txBox="1">
            <a:spLocks noGrp="1" noRot="1" noChangeAspect="1" noChangeArrowheads="1"/>
          </p:cNvSpPr>
          <p:nvPr>
            <p:ph type="sldImg"/>
          </p:nvPr>
        </p:nvSpPr>
        <p:spPr bwMode="auto">
          <a:xfrm>
            <a:off x="492125" y="1027113"/>
            <a:ext cx="6572250" cy="3697287"/>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0418" name="Rectangle 2">
            <a:extLst>
              <a:ext uri="{FF2B5EF4-FFF2-40B4-BE49-F238E27FC236}">
                <a16:creationId xmlns:a16="http://schemas.microsoft.com/office/drawing/2014/main" id="{7A8EDD76-063A-77F9-439F-12514B60A7C8}"/>
              </a:ext>
            </a:extLst>
          </p:cNvPr>
          <p:cNvSpPr txBox="1">
            <a:spLocks noGrp="1" noChangeArrowheads="1"/>
          </p:cNvSpPr>
          <p:nvPr>
            <p:ph type="body" idx="1"/>
          </p:nvPr>
        </p:nvSpPr>
        <p:spPr bwMode="auto">
          <a:xfrm>
            <a:off x="1169988" y="5086350"/>
            <a:ext cx="5219700" cy="41005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1" name="Rectangle 1">
            <a:extLst>
              <a:ext uri="{FF2B5EF4-FFF2-40B4-BE49-F238E27FC236}">
                <a16:creationId xmlns:a16="http://schemas.microsoft.com/office/drawing/2014/main" id="{78D1C4DC-271B-8CCC-5548-72604B5FCB38}"/>
              </a:ext>
            </a:extLst>
          </p:cNvPr>
          <p:cNvSpPr txBox="1">
            <a:spLocks noGrp="1" noRot="1" noChangeAspect="1" noChangeArrowheads="1"/>
          </p:cNvSpPr>
          <p:nvPr>
            <p:ph type="sldImg"/>
          </p:nvPr>
        </p:nvSpPr>
        <p:spPr bwMode="auto">
          <a:xfrm>
            <a:off x="492125" y="1027113"/>
            <a:ext cx="6572250" cy="3697287"/>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42" name="Rectangle 2">
            <a:extLst>
              <a:ext uri="{FF2B5EF4-FFF2-40B4-BE49-F238E27FC236}">
                <a16:creationId xmlns:a16="http://schemas.microsoft.com/office/drawing/2014/main" id="{97D3CC2A-669C-751A-6B62-71D620CBED94}"/>
              </a:ext>
            </a:extLst>
          </p:cNvPr>
          <p:cNvSpPr txBox="1">
            <a:spLocks noGrp="1" noChangeArrowheads="1"/>
          </p:cNvSpPr>
          <p:nvPr>
            <p:ph type="body" idx="1"/>
          </p:nvPr>
        </p:nvSpPr>
        <p:spPr bwMode="auto">
          <a:xfrm>
            <a:off x="1169988" y="5086350"/>
            <a:ext cx="5219700" cy="41005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48DFF9-6A53-456C-30FC-AAD7224AC954}"/>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24D21F54-43DE-B822-DC0D-0A20F9B3B28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98D414C9-B00C-EF23-5454-DB1DD295ABCC}"/>
              </a:ext>
            </a:extLst>
          </p:cNvPr>
          <p:cNvSpPr>
            <a:spLocks noGrp="1"/>
          </p:cNvSpPr>
          <p:nvPr>
            <p:ph type="dt" sz="half" idx="10"/>
          </p:nvPr>
        </p:nvSpPr>
        <p:spPr/>
        <p:txBody>
          <a:bodyPr/>
          <a:lstStyle/>
          <a:p>
            <a:fld id="{EF431F35-5F75-4149-AB28-C1278A9E3A72}" type="datetimeFigureOut">
              <a:rPr lang="es-ES" smtClean="0"/>
              <a:t>22/05/2026</a:t>
            </a:fld>
            <a:endParaRPr lang="es-ES"/>
          </a:p>
        </p:txBody>
      </p:sp>
      <p:sp>
        <p:nvSpPr>
          <p:cNvPr id="5" name="Marcador de pie de página 4">
            <a:extLst>
              <a:ext uri="{FF2B5EF4-FFF2-40B4-BE49-F238E27FC236}">
                <a16:creationId xmlns:a16="http://schemas.microsoft.com/office/drawing/2014/main" id="{C7163959-6557-C3E8-D53B-6EF873A64B2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26B1019-7D2B-9675-1735-E47DA41FD03A}"/>
              </a:ext>
            </a:extLst>
          </p:cNvPr>
          <p:cNvSpPr>
            <a:spLocks noGrp="1"/>
          </p:cNvSpPr>
          <p:nvPr>
            <p:ph type="sldNum" sz="quarter" idx="12"/>
          </p:nvPr>
        </p:nvSpPr>
        <p:spPr/>
        <p:txBody>
          <a:bodyPr/>
          <a:lstStyle/>
          <a:p>
            <a:fld id="{818BD725-499B-49FA-8AF1-0F36F19E2222}" type="slidenum">
              <a:rPr lang="es-ES" smtClean="0"/>
              <a:t>‹Nº›</a:t>
            </a:fld>
            <a:endParaRPr lang="es-ES"/>
          </a:p>
        </p:txBody>
      </p:sp>
    </p:spTree>
    <p:extLst>
      <p:ext uri="{BB962C8B-B14F-4D97-AF65-F5344CB8AC3E}">
        <p14:creationId xmlns:p14="http://schemas.microsoft.com/office/powerpoint/2010/main" val="25477634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E24CD85-FBA5-5135-6BC6-2A1187D17760}"/>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2DE85355-7C42-D578-9492-5FF300CBE8BD}"/>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61FAEB07-A5B7-165A-BC65-370215E0B70C}"/>
              </a:ext>
            </a:extLst>
          </p:cNvPr>
          <p:cNvSpPr>
            <a:spLocks noGrp="1"/>
          </p:cNvSpPr>
          <p:nvPr>
            <p:ph type="dt" sz="half" idx="10"/>
          </p:nvPr>
        </p:nvSpPr>
        <p:spPr/>
        <p:txBody>
          <a:bodyPr/>
          <a:lstStyle/>
          <a:p>
            <a:fld id="{EF431F35-5F75-4149-AB28-C1278A9E3A72}" type="datetimeFigureOut">
              <a:rPr lang="es-ES" smtClean="0"/>
              <a:t>22/05/2026</a:t>
            </a:fld>
            <a:endParaRPr lang="es-ES"/>
          </a:p>
        </p:txBody>
      </p:sp>
      <p:sp>
        <p:nvSpPr>
          <p:cNvPr id="5" name="Marcador de pie de página 4">
            <a:extLst>
              <a:ext uri="{FF2B5EF4-FFF2-40B4-BE49-F238E27FC236}">
                <a16:creationId xmlns:a16="http://schemas.microsoft.com/office/drawing/2014/main" id="{B0BFD150-B8C4-E831-342B-EBE5C4C2670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6C7317F-5175-5FBB-9200-0A1C05C2C61A}"/>
              </a:ext>
            </a:extLst>
          </p:cNvPr>
          <p:cNvSpPr>
            <a:spLocks noGrp="1"/>
          </p:cNvSpPr>
          <p:nvPr>
            <p:ph type="sldNum" sz="quarter" idx="12"/>
          </p:nvPr>
        </p:nvSpPr>
        <p:spPr/>
        <p:txBody>
          <a:bodyPr/>
          <a:lstStyle/>
          <a:p>
            <a:fld id="{818BD725-499B-49FA-8AF1-0F36F19E2222}" type="slidenum">
              <a:rPr lang="es-ES" smtClean="0"/>
              <a:t>‹Nº›</a:t>
            </a:fld>
            <a:endParaRPr lang="es-ES"/>
          </a:p>
        </p:txBody>
      </p:sp>
    </p:spTree>
    <p:extLst>
      <p:ext uri="{BB962C8B-B14F-4D97-AF65-F5344CB8AC3E}">
        <p14:creationId xmlns:p14="http://schemas.microsoft.com/office/powerpoint/2010/main" val="2856552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012802F-F3D4-5645-6F89-59F1A89EA2BE}"/>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4C934D7-9269-4D25-84C5-AB6301BCBD31}"/>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6D8F7173-C194-3B51-F2A8-66CE0751AB2B}"/>
              </a:ext>
            </a:extLst>
          </p:cNvPr>
          <p:cNvSpPr>
            <a:spLocks noGrp="1"/>
          </p:cNvSpPr>
          <p:nvPr>
            <p:ph type="dt" sz="half" idx="10"/>
          </p:nvPr>
        </p:nvSpPr>
        <p:spPr/>
        <p:txBody>
          <a:bodyPr/>
          <a:lstStyle/>
          <a:p>
            <a:fld id="{EF431F35-5F75-4149-AB28-C1278A9E3A72}" type="datetimeFigureOut">
              <a:rPr lang="es-ES" smtClean="0"/>
              <a:t>22/05/2026</a:t>
            </a:fld>
            <a:endParaRPr lang="es-ES"/>
          </a:p>
        </p:txBody>
      </p:sp>
      <p:sp>
        <p:nvSpPr>
          <p:cNvPr id="5" name="Marcador de pie de página 4">
            <a:extLst>
              <a:ext uri="{FF2B5EF4-FFF2-40B4-BE49-F238E27FC236}">
                <a16:creationId xmlns:a16="http://schemas.microsoft.com/office/drawing/2014/main" id="{904B2560-5021-FBAD-58F7-67B5A2BBBFB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2D31F4A-4E8D-CCBF-8CBB-661053C65DCE}"/>
              </a:ext>
            </a:extLst>
          </p:cNvPr>
          <p:cNvSpPr>
            <a:spLocks noGrp="1"/>
          </p:cNvSpPr>
          <p:nvPr>
            <p:ph type="sldNum" sz="quarter" idx="12"/>
          </p:nvPr>
        </p:nvSpPr>
        <p:spPr/>
        <p:txBody>
          <a:bodyPr/>
          <a:lstStyle/>
          <a:p>
            <a:fld id="{818BD725-499B-49FA-8AF1-0F36F19E2222}" type="slidenum">
              <a:rPr lang="es-ES" smtClean="0"/>
              <a:t>‹Nº›</a:t>
            </a:fld>
            <a:endParaRPr lang="es-ES"/>
          </a:p>
        </p:txBody>
      </p:sp>
    </p:spTree>
    <p:extLst>
      <p:ext uri="{BB962C8B-B14F-4D97-AF65-F5344CB8AC3E}">
        <p14:creationId xmlns:p14="http://schemas.microsoft.com/office/powerpoint/2010/main" val="454034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81F94CC-4135-5EF5-5FED-79060BAAD3A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3A04C21-25EF-F91D-FCDD-75C4D434734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22D14EC-B1E3-BDE6-B1B2-436E4FB5958B}"/>
              </a:ext>
            </a:extLst>
          </p:cNvPr>
          <p:cNvSpPr>
            <a:spLocks noGrp="1"/>
          </p:cNvSpPr>
          <p:nvPr>
            <p:ph type="dt" sz="half" idx="10"/>
          </p:nvPr>
        </p:nvSpPr>
        <p:spPr/>
        <p:txBody>
          <a:bodyPr/>
          <a:lstStyle/>
          <a:p>
            <a:fld id="{EF431F35-5F75-4149-AB28-C1278A9E3A72}" type="datetimeFigureOut">
              <a:rPr lang="es-ES" smtClean="0"/>
              <a:t>22/05/2026</a:t>
            </a:fld>
            <a:endParaRPr lang="es-ES"/>
          </a:p>
        </p:txBody>
      </p:sp>
      <p:sp>
        <p:nvSpPr>
          <p:cNvPr id="5" name="Marcador de pie de página 4">
            <a:extLst>
              <a:ext uri="{FF2B5EF4-FFF2-40B4-BE49-F238E27FC236}">
                <a16:creationId xmlns:a16="http://schemas.microsoft.com/office/drawing/2014/main" id="{79B14F9D-BF5D-F5BA-3367-7597AE785E92}"/>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08E1E8-5D00-66FD-B832-523C852B1C54}"/>
              </a:ext>
            </a:extLst>
          </p:cNvPr>
          <p:cNvSpPr>
            <a:spLocks noGrp="1"/>
          </p:cNvSpPr>
          <p:nvPr>
            <p:ph type="sldNum" sz="quarter" idx="12"/>
          </p:nvPr>
        </p:nvSpPr>
        <p:spPr/>
        <p:txBody>
          <a:bodyPr/>
          <a:lstStyle/>
          <a:p>
            <a:fld id="{818BD725-499B-49FA-8AF1-0F36F19E2222}" type="slidenum">
              <a:rPr lang="es-ES" smtClean="0"/>
              <a:t>‹Nº›</a:t>
            </a:fld>
            <a:endParaRPr lang="es-ES"/>
          </a:p>
        </p:txBody>
      </p:sp>
    </p:spTree>
    <p:extLst>
      <p:ext uri="{BB962C8B-B14F-4D97-AF65-F5344CB8AC3E}">
        <p14:creationId xmlns:p14="http://schemas.microsoft.com/office/powerpoint/2010/main" val="4088810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DF6C46-C33A-1273-1CF6-119FD6384A23}"/>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9FE5EDF8-CC1B-B15A-6650-810835A61C0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73F2BDCF-67ED-A08F-FBBB-772CFEB7FE87}"/>
              </a:ext>
            </a:extLst>
          </p:cNvPr>
          <p:cNvSpPr>
            <a:spLocks noGrp="1"/>
          </p:cNvSpPr>
          <p:nvPr>
            <p:ph type="dt" sz="half" idx="10"/>
          </p:nvPr>
        </p:nvSpPr>
        <p:spPr/>
        <p:txBody>
          <a:bodyPr/>
          <a:lstStyle/>
          <a:p>
            <a:fld id="{EF431F35-5F75-4149-AB28-C1278A9E3A72}" type="datetimeFigureOut">
              <a:rPr lang="es-ES" smtClean="0"/>
              <a:t>22/05/2026</a:t>
            </a:fld>
            <a:endParaRPr lang="es-ES"/>
          </a:p>
        </p:txBody>
      </p:sp>
      <p:sp>
        <p:nvSpPr>
          <p:cNvPr id="5" name="Marcador de pie de página 4">
            <a:extLst>
              <a:ext uri="{FF2B5EF4-FFF2-40B4-BE49-F238E27FC236}">
                <a16:creationId xmlns:a16="http://schemas.microsoft.com/office/drawing/2014/main" id="{D5D21074-0E0B-FA51-B211-69ECBF7C8F3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146E8D1-5D67-5217-ABBC-00E8A202A3EB}"/>
              </a:ext>
            </a:extLst>
          </p:cNvPr>
          <p:cNvSpPr>
            <a:spLocks noGrp="1"/>
          </p:cNvSpPr>
          <p:nvPr>
            <p:ph type="sldNum" sz="quarter" idx="12"/>
          </p:nvPr>
        </p:nvSpPr>
        <p:spPr/>
        <p:txBody>
          <a:bodyPr/>
          <a:lstStyle/>
          <a:p>
            <a:fld id="{818BD725-499B-49FA-8AF1-0F36F19E2222}" type="slidenum">
              <a:rPr lang="es-ES" smtClean="0"/>
              <a:t>‹Nº›</a:t>
            </a:fld>
            <a:endParaRPr lang="es-ES"/>
          </a:p>
        </p:txBody>
      </p:sp>
    </p:spTree>
    <p:extLst>
      <p:ext uri="{BB962C8B-B14F-4D97-AF65-F5344CB8AC3E}">
        <p14:creationId xmlns:p14="http://schemas.microsoft.com/office/powerpoint/2010/main" val="500558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EF5C0E-21EC-1F0D-07B1-0BE1CB5C2E4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DC1C72A-0467-E3D0-A4AD-FCAB282CC92E}"/>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15807606-85CC-8FE0-711E-A3C0234DC2D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32745E54-F186-827C-A775-8BE57C28C44C}"/>
              </a:ext>
            </a:extLst>
          </p:cNvPr>
          <p:cNvSpPr>
            <a:spLocks noGrp="1"/>
          </p:cNvSpPr>
          <p:nvPr>
            <p:ph type="dt" sz="half" idx="10"/>
          </p:nvPr>
        </p:nvSpPr>
        <p:spPr/>
        <p:txBody>
          <a:bodyPr/>
          <a:lstStyle/>
          <a:p>
            <a:fld id="{EF431F35-5F75-4149-AB28-C1278A9E3A72}" type="datetimeFigureOut">
              <a:rPr lang="es-ES" smtClean="0"/>
              <a:t>22/05/2026</a:t>
            </a:fld>
            <a:endParaRPr lang="es-ES"/>
          </a:p>
        </p:txBody>
      </p:sp>
      <p:sp>
        <p:nvSpPr>
          <p:cNvPr id="6" name="Marcador de pie de página 5">
            <a:extLst>
              <a:ext uri="{FF2B5EF4-FFF2-40B4-BE49-F238E27FC236}">
                <a16:creationId xmlns:a16="http://schemas.microsoft.com/office/drawing/2014/main" id="{D73B4EE4-859E-AD8B-6749-3BE4471B24D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9D1EF6B-A3E1-17B2-4C60-88C1B3AD6D5D}"/>
              </a:ext>
            </a:extLst>
          </p:cNvPr>
          <p:cNvSpPr>
            <a:spLocks noGrp="1"/>
          </p:cNvSpPr>
          <p:nvPr>
            <p:ph type="sldNum" sz="quarter" idx="12"/>
          </p:nvPr>
        </p:nvSpPr>
        <p:spPr/>
        <p:txBody>
          <a:bodyPr/>
          <a:lstStyle/>
          <a:p>
            <a:fld id="{818BD725-499B-49FA-8AF1-0F36F19E2222}" type="slidenum">
              <a:rPr lang="es-ES" smtClean="0"/>
              <a:t>‹Nº›</a:t>
            </a:fld>
            <a:endParaRPr lang="es-ES"/>
          </a:p>
        </p:txBody>
      </p:sp>
    </p:spTree>
    <p:extLst>
      <p:ext uri="{BB962C8B-B14F-4D97-AF65-F5344CB8AC3E}">
        <p14:creationId xmlns:p14="http://schemas.microsoft.com/office/powerpoint/2010/main" val="3757016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FACAC3-68AC-D738-C076-19D57EE9FDAD}"/>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0C000606-1229-F39A-D9D7-C962CC5527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9FDAC35-6A31-10C1-615A-8C9FDD8547F0}"/>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8D1CBB80-E641-C096-6B50-AF2915672C0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0A53D850-1E8C-6FF4-FC9D-7FD0ACDCE98B}"/>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D63F0519-5E0B-EBC5-F408-246A94F51BA2}"/>
              </a:ext>
            </a:extLst>
          </p:cNvPr>
          <p:cNvSpPr>
            <a:spLocks noGrp="1"/>
          </p:cNvSpPr>
          <p:nvPr>
            <p:ph type="dt" sz="half" idx="10"/>
          </p:nvPr>
        </p:nvSpPr>
        <p:spPr/>
        <p:txBody>
          <a:bodyPr/>
          <a:lstStyle/>
          <a:p>
            <a:fld id="{EF431F35-5F75-4149-AB28-C1278A9E3A72}" type="datetimeFigureOut">
              <a:rPr lang="es-ES" smtClean="0"/>
              <a:t>22/05/2026</a:t>
            </a:fld>
            <a:endParaRPr lang="es-ES"/>
          </a:p>
        </p:txBody>
      </p:sp>
      <p:sp>
        <p:nvSpPr>
          <p:cNvPr id="8" name="Marcador de pie de página 7">
            <a:extLst>
              <a:ext uri="{FF2B5EF4-FFF2-40B4-BE49-F238E27FC236}">
                <a16:creationId xmlns:a16="http://schemas.microsoft.com/office/drawing/2014/main" id="{3BA054ED-72C5-1FE2-1B12-283F82EAFA85}"/>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A3FC0DA8-2735-DCF3-2EA1-CE4C162A9209}"/>
              </a:ext>
            </a:extLst>
          </p:cNvPr>
          <p:cNvSpPr>
            <a:spLocks noGrp="1"/>
          </p:cNvSpPr>
          <p:nvPr>
            <p:ph type="sldNum" sz="quarter" idx="12"/>
          </p:nvPr>
        </p:nvSpPr>
        <p:spPr/>
        <p:txBody>
          <a:bodyPr/>
          <a:lstStyle/>
          <a:p>
            <a:fld id="{818BD725-499B-49FA-8AF1-0F36F19E2222}" type="slidenum">
              <a:rPr lang="es-ES" smtClean="0"/>
              <a:t>‹Nº›</a:t>
            </a:fld>
            <a:endParaRPr lang="es-ES"/>
          </a:p>
        </p:txBody>
      </p:sp>
    </p:spTree>
    <p:extLst>
      <p:ext uri="{BB962C8B-B14F-4D97-AF65-F5344CB8AC3E}">
        <p14:creationId xmlns:p14="http://schemas.microsoft.com/office/powerpoint/2010/main" val="14856614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C1AF33-FC18-14FB-6531-D7E4B5304EEF}"/>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A3C07D12-898C-DC77-6220-DCEC63620D04}"/>
              </a:ext>
            </a:extLst>
          </p:cNvPr>
          <p:cNvSpPr>
            <a:spLocks noGrp="1"/>
          </p:cNvSpPr>
          <p:nvPr>
            <p:ph type="dt" sz="half" idx="10"/>
          </p:nvPr>
        </p:nvSpPr>
        <p:spPr/>
        <p:txBody>
          <a:bodyPr/>
          <a:lstStyle/>
          <a:p>
            <a:fld id="{EF431F35-5F75-4149-AB28-C1278A9E3A72}" type="datetimeFigureOut">
              <a:rPr lang="es-ES" smtClean="0"/>
              <a:t>22/05/2026</a:t>
            </a:fld>
            <a:endParaRPr lang="es-ES"/>
          </a:p>
        </p:txBody>
      </p:sp>
      <p:sp>
        <p:nvSpPr>
          <p:cNvPr id="4" name="Marcador de pie de página 3">
            <a:extLst>
              <a:ext uri="{FF2B5EF4-FFF2-40B4-BE49-F238E27FC236}">
                <a16:creationId xmlns:a16="http://schemas.microsoft.com/office/drawing/2014/main" id="{E20CB382-106A-1AC4-B48A-0B726FA247DE}"/>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6A6910E9-969E-E39D-DF4D-E5914EC94A3D}"/>
              </a:ext>
            </a:extLst>
          </p:cNvPr>
          <p:cNvSpPr>
            <a:spLocks noGrp="1"/>
          </p:cNvSpPr>
          <p:nvPr>
            <p:ph type="sldNum" sz="quarter" idx="12"/>
          </p:nvPr>
        </p:nvSpPr>
        <p:spPr/>
        <p:txBody>
          <a:bodyPr/>
          <a:lstStyle/>
          <a:p>
            <a:fld id="{818BD725-499B-49FA-8AF1-0F36F19E2222}" type="slidenum">
              <a:rPr lang="es-ES" smtClean="0"/>
              <a:t>‹Nº›</a:t>
            </a:fld>
            <a:endParaRPr lang="es-ES"/>
          </a:p>
        </p:txBody>
      </p:sp>
    </p:spTree>
    <p:extLst>
      <p:ext uri="{BB962C8B-B14F-4D97-AF65-F5344CB8AC3E}">
        <p14:creationId xmlns:p14="http://schemas.microsoft.com/office/powerpoint/2010/main" val="1895226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9AC4DB7A-A00C-CE0B-EF80-33714EF22592}"/>
              </a:ext>
            </a:extLst>
          </p:cNvPr>
          <p:cNvSpPr>
            <a:spLocks noGrp="1"/>
          </p:cNvSpPr>
          <p:nvPr>
            <p:ph type="dt" sz="half" idx="10"/>
          </p:nvPr>
        </p:nvSpPr>
        <p:spPr/>
        <p:txBody>
          <a:bodyPr/>
          <a:lstStyle/>
          <a:p>
            <a:fld id="{EF431F35-5F75-4149-AB28-C1278A9E3A72}" type="datetimeFigureOut">
              <a:rPr lang="es-ES" smtClean="0"/>
              <a:t>22/05/2026</a:t>
            </a:fld>
            <a:endParaRPr lang="es-ES"/>
          </a:p>
        </p:txBody>
      </p:sp>
      <p:sp>
        <p:nvSpPr>
          <p:cNvPr id="3" name="Marcador de pie de página 2">
            <a:extLst>
              <a:ext uri="{FF2B5EF4-FFF2-40B4-BE49-F238E27FC236}">
                <a16:creationId xmlns:a16="http://schemas.microsoft.com/office/drawing/2014/main" id="{AE900A1B-1C16-47E0-4F13-122B6C180E5D}"/>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FFF82D36-3C0F-D0B8-8737-5B8B95D8A2D9}"/>
              </a:ext>
            </a:extLst>
          </p:cNvPr>
          <p:cNvSpPr>
            <a:spLocks noGrp="1"/>
          </p:cNvSpPr>
          <p:nvPr>
            <p:ph type="sldNum" sz="quarter" idx="12"/>
          </p:nvPr>
        </p:nvSpPr>
        <p:spPr/>
        <p:txBody>
          <a:bodyPr/>
          <a:lstStyle/>
          <a:p>
            <a:fld id="{818BD725-499B-49FA-8AF1-0F36F19E2222}" type="slidenum">
              <a:rPr lang="es-ES" smtClean="0"/>
              <a:t>‹Nº›</a:t>
            </a:fld>
            <a:endParaRPr lang="es-ES"/>
          </a:p>
        </p:txBody>
      </p:sp>
    </p:spTree>
    <p:extLst>
      <p:ext uri="{BB962C8B-B14F-4D97-AF65-F5344CB8AC3E}">
        <p14:creationId xmlns:p14="http://schemas.microsoft.com/office/powerpoint/2010/main" val="32757582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6D70D9-665B-7B9E-2DC9-CAC8C89E2A9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3DBC8DF-2141-3BE4-6A1F-276AAE9BA4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323637B2-9228-CC25-560E-6E7297094D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0C1D33C-1F55-738B-DDDD-097711CEFD99}"/>
              </a:ext>
            </a:extLst>
          </p:cNvPr>
          <p:cNvSpPr>
            <a:spLocks noGrp="1"/>
          </p:cNvSpPr>
          <p:nvPr>
            <p:ph type="dt" sz="half" idx="10"/>
          </p:nvPr>
        </p:nvSpPr>
        <p:spPr/>
        <p:txBody>
          <a:bodyPr/>
          <a:lstStyle/>
          <a:p>
            <a:fld id="{EF431F35-5F75-4149-AB28-C1278A9E3A72}" type="datetimeFigureOut">
              <a:rPr lang="es-ES" smtClean="0"/>
              <a:t>22/05/2026</a:t>
            </a:fld>
            <a:endParaRPr lang="es-ES"/>
          </a:p>
        </p:txBody>
      </p:sp>
      <p:sp>
        <p:nvSpPr>
          <p:cNvPr id="6" name="Marcador de pie de página 5">
            <a:extLst>
              <a:ext uri="{FF2B5EF4-FFF2-40B4-BE49-F238E27FC236}">
                <a16:creationId xmlns:a16="http://schemas.microsoft.com/office/drawing/2014/main" id="{296B94B6-0938-5EA6-C801-1D124D0F85E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83233D0-2344-089F-1115-4A6E94BA60B4}"/>
              </a:ext>
            </a:extLst>
          </p:cNvPr>
          <p:cNvSpPr>
            <a:spLocks noGrp="1"/>
          </p:cNvSpPr>
          <p:nvPr>
            <p:ph type="sldNum" sz="quarter" idx="12"/>
          </p:nvPr>
        </p:nvSpPr>
        <p:spPr/>
        <p:txBody>
          <a:bodyPr/>
          <a:lstStyle/>
          <a:p>
            <a:fld id="{818BD725-499B-49FA-8AF1-0F36F19E2222}" type="slidenum">
              <a:rPr lang="es-ES" smtClean="0"/>
              <a:t>‹Nº›</a:t>
            </a:fld>
            <a:endParaRPr lang="es-ES"/>
          </a:p>
        </p:txBody>
      </p:sp>
    </p:spTree>
    <p:extLst>
      <p:ext uri="{BB962C8B-B14F-4D97-AF65-F5344CB8AC3E}">
        <p14:creationId xmlns:p14="http://schemas.microsoft.com/office/powerpoint/2010/main" val="35616777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B51C2B1-F8D4-0AF2-4098-D3643A849FB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3B07E675-8EB7-F3C1-CD5D-BD84071C46E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656E67E-2877-17F9-7F56-E2451B6624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9C55702-8DE2-6FB7-9E6B-399194B870A9}"/>
              </a:ext>
            </a:extLst>
          </p:cNvPr>
          <p:cNvSpPr>
            <a:spLocks noGrp="1"/>
          </p:cNvSpPr>
          <p:nvPr>
            <p:ph type="dt" sz="half" idx="10"/>
          </p:nvPr>
        </p:nvSpPr>
        <p:spPr/>
        <p:txBody>
          <a:bodyPr/>
          <a:lstStyle/>
          <a:p>
            <a:fld id="{EF431F35-5F75-4149-AB28-C1278A9E3A72}" type="datetimeFigureOut">
              <a:rPr lang="es-ES" smtClean="0"/>
              <a:t>22/05/2026</a:t>
            </a:fld>
            <a:endParaRPr lang="es-ES"/>
          </a:p>
        </p:txBody>
      </p:sp>
      <p:sp>
        <p:nvSpPr>
          <p:cNvPr id="6" name="Marcador de pie de página 5">
            <a:extLst>
              <a:ext uri="{FF2B5EF4-FFF2-40B4-BE49-F238E27FC236}">
                <a16:creationId xmlns:a16="http://schemas.microsoft.com/office/drawing/2014/main" id="{938C8315-4E19-A1D2-578E-A7223CFB7A8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7C992D5-E06E-B5C0-4A77-565996EE2DCD}"/>
              </a:ext>
            </a:extLst>
          </p:cNvPr>
          <p:cNvSpPr>
            <a:spLocks noGrp="1"/>
          </p:cNvSpPr>
          <p:nvPr>
            <p:ph type="sldNum" sz="quarter" idx="12"/>
          </p:nvPr>
        </p:nvSpPr>
        <p:spPr/>
        <p:txBody>
          <a:bodyPr/>
          <a:lstStyle/>
          <a:p>
            <a:fld id="{818BD725-499B-49FA-8AF1-0F36F19E2222}" type="slidenum">
              <a:rPr lang="es-ES" smtClean="0"/>
              <a:t>‹Nº›</a:t>
            </a:fld>
            <a:endParaRPr lang="es-ES"/>
          </a:p>
        </p:txBody>
      </p:sp>
    </p:spTree>
    <p:extLst>
      <p:ext uri="{BB962C8B-B14F-4D97-AF65-F5344CB8AC3E}">
        <p14:creationId xmlns:p14="http://schemas.microsoft.com/office/powerpoint/2010/main" val="1826074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7F7709A4-7CA7-7FAC-5785-B2FB0B7614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BCC71BF7-F470-46B2-9D81-75FE2941166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700A034-9FC0-AAC5-74BD-FD26986106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F431F35-5F75-4149-AB28-C1278A9E3A72}" type="datetimeFigureOut">
              <a:rPr lang="es-ES" smtClean="0"/>
              <a:t>22/05/2026</a:t>
            </a:fld>
            <a:endParaRPr lang="es-ES"/>
          </a:p>
        </p:txBody>
      </p:sp>
      <p:sp>
        <p:nvSpPr>
          <p:cNvPr id="5" name="Marcador de pie de página 4">
            <a:extLst>
              <a:ext uri="{FF2B5EF4-FFF2-40B4-BE49-F238E27FC236}">
                <a16:creationId xmlns:a16="http://schemas.microsoft.com/office/drawing/2014/main" id="{A535AB03-DE4C-9425-A290-1FC5C77BFB4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05790C76-EFCA-BB2F-00B4-51302E96F5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18BD725-499B-49FA-8AF1-0F36F19E2222}" type="slidenum">
              <a:rPr lang="es-ES" smtClean="0"/>
              <a:t>‹Nº›</a:t>
            </a:fld>
            <a:endParaRPr lang="es-ES"/>
          </a:p>
        </p:txBody>
      </p:sp>
    </p:spTree>
    <p:extLst>
      <p:ext uri="{BB962C8B-B14F-4D97-AF65-F5344CB8AC3E}">
        <p14:creationId xmlns:p14="http://schemas.microsoft.com/office/powerpoint/2010/main" val="14958486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_rels/slide7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7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hyperlink" Target="https://www.bing.com/images/search?view=detailV2&amp;ccid=ml2qklvr&amp;id=89A4D64F1CCC110A0C6FE575C31903652F65262A&amp;thid=OIP.ml2qklvrGmNNfdS2pZGKFwHaJl&amp;mediaurl=https://0.academia-photos.com/attachment_thumbnails/38439955/mini_magick20180819-26285-eudq0a.png?1534676642&amp;q=Fundamentos+te%c3%b3ricos+del+control+y+evaluaci%c3%b3n+de+la+resistencia%2c+manifestaciones+de+la+resistencia.+Indicadores+fisiol%c3%b3gicos+para+determinar+el+rendimiento+aerobio.+Pruebas+generales+para+su+control+y+evaluaci%c3%b3n.&amp;ck=F2F300E9B652D0E0A9589B0BAB0A5D96&amp;idpp=rc&amp;expw=612&amp;exph=792&amp;form=rc2idp" TargetMode="External"/><Relationship Id="rId2" Type="http://schemas.openxmlformats.org/officeDocument/2006/relationships/hyperlink" Target="https://www.bing.com/images/search?view=detailV2&amp;ccid=67PxwzTA&amp;id=226ECEEF818249D4D934754DC24D10621D968088&amp;thid=OIP.67PxwzTAVFobOODObm-SDwHaJk&amp;mediaurl=https://cdn.slidesharecdn.com/ss_thumbnails/controlyevaluacinenelentrenamientodeportivo-151027154210-lva1-app6891-thumbnail.jpg?width=640&amp;height=640&amp;fit=bounds&amp;q=Fundamentos+te%c3%b3ricos+del+control+y+evaluaci%c3%b3n+de+la+resistencia%2c+manifestaciones+de+la+resistencia.+Indicadores+fisiol%c3%b3gicos+para+determinar+el+rendimiento+aerobio.+Pruebas+generales+para+su+control+y+evaluaci%c3%b3n.&amp;ck=F5B7531B9B96FB58AAC644C3F1B6E941&amp;idpp=rc&amp;expw=495&amp;exph=640&amp;form=rc2idp" TargetMode="External"/><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1">
            <a:extLst>
              <a:ext uri="{FF2B5EF4-FFF2-40B4-BE49-F238E27FC236}">
                <a16:creationId xmlns:a16="http://schemas.microsoft.com/office/drawing/2014/main" id="{330D03D8-0D97-5917-036C-C076DE33FEDE}"/>
              </a:ext>
            </a:extLst>
          </p:cNvPr>
          <p:cNvSpPr txBox="1">
            <a:spLocks noChangeArrowheads="1"/>
          </p:cNvSpPr>
          <p:nvPr/>
        </p:nvSpPr>
        <p:spPr bwMode="auto">
          <a:xfrm>
            <a:off x="2136775" y="620714"/>
            <a:ext cx="8280400" cy="1258887"/>
          </a:xfrm>
          <a:prstGeom prst="rect">
            <a:avLst/>
          </a:prstGeom>
          <a:noFill/>
          <a:ln>
            <a:noFill/>
          </a:ln>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5pPr>
            <a:lvl6pPr marL="25146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6pPr>
            <a:lvl7pPr marL="29718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7pPr>
            <a:lvl8pPr marL="34290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8pPr>
            <a:lvl9pPr marL="38862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9pPr>
          </a:lstStyle>
          <a:p>
            <a:pPr algn="ctr" eaLnBrk="1" hangingPunct="1">
              <a:buSzPct val="100000"/>
              <a:buFont typeface="Times New Roman" panose="02020603050405020304" pitchFamily="18" charset="0"/>
              <a:buNone/>
              <a:defRPr/>
            </a:pPr>
            <a:r>
              <a:rPr lang="es-ES" altLang="en-US" sz="4000" b="1" dirty="0">
                <a:solidFill>
                  <a:srgbClr val="0000FF"/>
                </a:solidFill>
                <a:effectLst>
                  <a:outerShdw blurRad="38100" dist="38100" dir="2700000" algn="tl">
                    <a:srgbClr val="C0C0C0"/>
                  </a:outerShdw>
                </a:effectLst>
              </a:rPr>
              <a:t>Fundamentos del Control Médico de la actividad física</a:t>
            </a:r>
          </a:p>
          <a:p>
            <a:pPr algn="ctr" eaLnBrk="1" hangingPunct="1">
              <a:buSzPct val="100000"/>
              <a:buFont typeface="Times New Roman" panose="02020603050405020304" pitchFamily="18" charset="0"/>
              <a:buNone/>
              <a:defRPr/>
            </a:pPr>
            <a:r>
              <a:rPr lang="es-ES" altLang="en-US" sz="4000" b="1" dirty="0">
                <a:solidFill>
                  <a:srgbClr val="0000FF"/>
                </a:solidFill>
                <a:effectLst>
                  <a:outerShdw blurRad="38100" dist="38100" dir="2700000" algn="tl">
                    <a:srgbClr val="C0C0C0"/>
                  </a:outerShdw>
                </a:effectLst>
              </a:rPr>
              <a:t>2do año C.D</a:t>
            </a:r>
          </a:p>
        </p:txBody>
      </p:sp>
      <p:sp>
        <p:nvSpPr>
          <p:cNvPr id="4099" name="Text Box 2">
            <a:extLst>
              <a:ext uri="{FF2B5EF4-FFF2-40B4-BE49-F238E27FC236}">
                <a16:creationId xmlns:a16="http://schemas.microsoft.com/office/drawing/2014/main" id="{5F114A97-8E4C-9A23-2EE4-2EE8A195BC9A}"/>
              </a:ext>
            </a:extLst>
          </p:cNvPr>
          <p:cNvSpPr txBox="1">
            <a:spLocks noChangeArrowheads="1"/>
          </p:cNvSpPr>
          <p:nvPr/>
        </p:nvSpPr>
        <p:spPr bwMode="auto">
          <a:xfrm>
            <a:off x="2063750" y="3429000"/>
            <a:ext cx="8064500" cy="1081088"/>
          </a:xfrm>
          <a:prstGeom prst="rect">
            <a:avLst/>
          </a:prstGeom>
          <a:noFill/>
          <a:ln>
            <a:noFill/>
          </a:ln>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5pPr>
            <a:lvl6pPr marL="25146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6pPr>
            <a:lvl7pPr marL="29718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7pPr>
            <a:lvl8pPr marL="34290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8pPr>
            <a:lvl9pPr marL="38862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9pPr>
          </a:lstStyle>
          <a:p>
            <a:pPr eaLnBrk="1" hangingPunct="1">
              <a:buSzPct val="100000"/>
              <a:buFont typeface="Times New Roman" panose="02020603050405020304" pitchFamily="18" charset="0"/>
              <a:buNone/>
              <a:defRPr/>
            </a:pPr>
            <a:r>
              <a:rPr lang="es-ES" altLang="en-US" sz="3600" b="1" dirty="0">
                <a:solidFill>
                  <a:srgbClr val="0000FF"/>
                </a:solidFill>
                <a:effectLst>
                  <a:outerShdw blurRad="38100" dist="38100" dir="2700000" algn="tl">
                    <a:srgbClr val="C0C0C0"/>
                  </a:outerShdw>
                </a:effectLst>
              </a:rPr>
              <a:t>Tema 1. Control y medición de la Actividad Física.</a:t>
            </a:r>
          </a:p>
          <a:p>
            <a:pPr eaLnBrk="1" hangingPunct="1">
              <a:buSzPct val="100000"/>
              <a:buFont typeface="Times New Roman" panose="02020603050405020304" pitchFamily="18" charset="0"/>
              <a:buNone/>
              <a:defRPr/>
            </a:pPr>
            <a:endParaRPr lang="es-ES" altLang="en-US" sz="3600" b="1" dirty="0">
              <a:solidFill>
                <a:srgbClr val="0000FF"/>
              </a:solidFill>
              <a:effectLst>
                <a:outerShdw blurRad="38100" dist="38100" dir="2700000" algn="tl">
                  <a:srgbClr val="C0C0C0"/>
                </a:outerShdw>
              </a:effectLst>
            </a:endParaRPr>
          </a:p>
          <a:p>
            <a:pPr eaLnBrk="1" hangingPunct="1">
              <a:buSzPct val="100000"/>
              <a:buFont typeface="Times New Roman" panose="02020603050405020304" pitchFamily="18" charset="0"/>
              <a:buNone/>
              <a:defRPr/>
            </a:pPr>
            <a:endParaRPr lang="es-ES" altLang="en-US" sz="3600" b="1" dirty="0">
              <a:solidFill>
                <a:srgbClr val="0000FF"/>
              </a:solidFill>
              <a:effectLst>
                <a:outerShdw blurRad="38100" dist="38100" dir="2700000" algn="tl">
                  <a:srgbClr val="C0C0C0"/>
                </a:outerShdw>
              </a:effectLst>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ext Box 1">
            <a:extLst>
              <a:ext uri="{FF2B5EF4-FFF2-40B4-BE49-F238E27FC236}">
                <a16:creationId xmlns:a16="http://schemas.microsoft.com/office/drawing/2014/main" id="{6D197BDF-EE76-57AA-688F-180329AA2C1F}"/>
              </a:ext>
            </a:extLst>
          </p:cNvPr>
          <p:cNvSpPr txBox="1">
            <a:spLocks noChangeArrowheads="1"/>
          </p:cNvSpPr>
          <p:nvPr/>
        </p:nvSpPr>
        <p:spPr bwMode="auto">
          <a:xfrm>
            <a:off x="2424114" y="360364"/>
            <a:ext cx="7380287" cy="56149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9pPr>
          </a:lstStyle>
          <a:p>
            <a:pPr algn="just">
              <a:buClrTx/>
              <a:buFontTx/>
              <a:buNone/>
            </a:pPr>
            <a:r>
              <a:rPr lang="es-ES" altLang="es-ES" sz="3200" b="1" u="sng" dirty="0">
                <a:solidFill>
                  <a:schemeClr val="tx2">
                    <a:lumMod val="75000"/>
                    <a:lumOff val="25000"/>
                  </a:schemeClr>
                </a:solidFill>
                <a:effectLst>
                  <a:outerShdw blurRad="38100" dist="38100" dir="2700000" algn="tl">
                    <a:srgbClr val="000000">
                      <a:alpha val="43137"/>
                    </a:srgbClr>
                  </a:outerShdw>
                </a:effectLst>
              </a:rPr>
              <a:t>Índice de </a:t>
            </a:r>
            <a:r>
              <a:rPr lang="es-ES" altLang="es-ES" sz="3200" b="1" u="sng" dirty="0" err="1">
                <a:solidFill>
                  <a:schemeClr val="tx2">
                    <a:lumMod val="75000"/>
                    <a:lumOff val="25000"/>
                  </a:schemeClr>
                </a:solidFill>
                <a:effectLst>
                  <a:outerShdw blurRad="38100" dist="38100" dir="2700000" algn="tl">
                    <a:srgbClr val="000000">
                      <a:alpha val="43137"/>
                    </a:srgbClr>
                  </a:outerShdw>
                </a:effectLst>
              </a:rPr>
              <a:t>Erisman</a:t>
            </a:r>
            <a:r>
              <a:rPr lang="es-ES" altLang="es-ES" sz="3200" dirty="0">
                <a:solidFill>
                  <a:schemeClr val="tx1"/>
                </a:solidFill>
              </a:rPr>
              <a:t>: </a:t>
            </a:r>
            <a:r>
              <a:rPr lang="es-ES" altLang="es-ES" sz="3200" b="1" dirty="0">
                <a:solidFill>
                  <a:schemeClr val="tx1"/>
                </a:solidFill>
              </a:rPr>
              <a:t>establece relación entre desarrollo torácico y estatura.</a:t>
            </a:r>
          </a:p>
          <a:p>
            <a:pPr>
              <a:buClrTx/>
              <a:buFontTx/>
              <a:buNone/>
            </a:pPr>
            <a:endParaRPr lang="es-ES" altLang="es-ES" sz="3200" b="1" dirty="0">
              <a:solidFill>
                <a:schemeClr val="tx1"/>
              </a:solidFill>
            </a:endParaRPr>
          </a:p>
          <a:p>
            <a:pPr algn="ctr">
              <a:buClrTx/>
              <a:buFontTx/>
              <a:buNone/>
            </a:pPr>
            <a:r>
              <a:rPr lang="es-ES" altLang="es-ES" sz="2800" b="1" dirty="0">
                <a:solidFill>
                  <a:schemeClr val="tx1"/>
                </a:solidFill>
              </a:rPr>
              <a:t>Circunferencia torácica –  </a:t>
            </a:r>
            <a:r>
              <a:rPr lang="es-ES" altLang="es-ES" sz="2800" b="1" u="sng" dirty="0">
                <a:solidFill>
                  <a:schemeClr val="tx1"/>
                </a:solidFill>
              </a:rPr>
              <a:t>Estatura total</a:t>
            </a:r>
          </a:p>
          <a:p>
            <a:pPr algn="ctr">
              <a:buClrTx/>
              <a:buFontTx/>
              <a:buNone/>
            </a:pPr>
            <a:r>
              <a:rPr lang="es-ES" altLang="es-ES" sz="2800" b="1" dirty="0">
                <a:solidFill>
                  <a:schemeClr val="tx1"/>
                </a:solidFill>
              </a:rPr>
              <a:t>                                           2</a:t>
            </a:r>
          </a:p>
          <a:p>
            <a:pPr>
              <a:buClrTx/>
              <a:buFontTx/>
              <a:buNone/>
            </a:pPr>
            <a:endParaRPr lang="es-ES" altLang="es-ES" sz="2800" dirty="0">
              <a:solidFill>
                <a:schemeClr val="tx1"/>
              </a:solidFill>
            </a:endParaRPr>
          </a:p>
          <a:p>
            <a:pPr>
              <a:buClrTx/>
              <a:buFontTx/>
              <a:buNone/>
            </a:pPr>
            <a:r>
              <a:rPr lang="es-ES" altLang="es-ES" sz="3200" u="sng" dirty="0">
                <a:solidFill>
                  <a:schemeClr val="tx1"/>
                </a:solidFill>
              </a:rPr>
              <a:t>Escala</a:t>
            </a:r>
            <a:r>
              <a:rPr lang="es-ES" altLang="es-ES" sz="3200" dirty="0">
                <a:solidFill>
                  <a:schemeClr val="tx1"/>
                </a:solidFill>
              </a:rPr>
              <a:t>:</a:t>
            </a:r>
          </a:p>
          <a:p>
            <a:pPr>
              <a:buClrTx/>
              <a:buFontTx/>
              <a:buNone/>
            </a:pPr>
            <a:endParaRPr lang="es-ES" altLang="es-ES" sz="3200" dirty="0">
              <a:solidFill>
                <a:schemeClr val="tx1"/>
              </a:solidFill>
            </a:endParaRPr>
          </a:p>
          <a:p>
            <a:pPr>
              <a:buClrTx/>
              <a:buFontTx/>
              <a:buNone/>
            </a:pPr>
            <a:r>
              <a:rPr lang="es-ES" altLang="es-ES" sz="3200" dirty="0">
                <a:solidFill>
                  <a:schemeClr val="tx1"/>
                </a:solidFill>
              </a:rPr>
              <a:t>Hombres normales: 8 – 10 cm</a:t>
            </a:r>
          </a:p>
          <a:p>
            <a:pPr>
              <a:buClrTx/>
              <a:buFontTx/>
              <a:buNone/>
            </a:pPr>
            <a:endParaRPr lang="es-ES" altLang="es-ES" sz="3200" dirty="0">
              <a:solidFill>
                <a:schemeClr val="tx1"/>
              </a:solidFill>
            </a:endParaRPr>
          </a:p>
          <a:p>
            <a:pPr>
              <a:buClrTx/>
              <a:buFontTx/>
              <a:buNone/>
            </a:pPr>
            <a:r>
              <a:rPr lang="es-ES" altLang="es-ES" sz="3200" dirty="0">
                <a:solidFill>
                  <a:schemeClr val="tx1"/>
                </a:solidFill>
              </a:rPr>
              <a:t>Mujeres normales:  5 – 8 cm</a:t>
            </a:r>
          </a:p>
          <a:p>
            <a:pPr>
              <a:buClrTx/>
              <a:buFontTx/>
              <a:buNone/>
            </a:pPr>
            <a:endParaRPr lang="es-ES" altLang="es-ES" sz="3200" dirty="0">
              <a:solidFill>
                <a:schemeClr val="tx1"/>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CuadroTexto 3">
            <a:extLst>
              <a:ext uri="{FF2B5EF4-FFF2-40B4-BE49-F238E27FC236}">
                <a16:creationId xmlns:a16="http://schemas.microsoft.com/office/drawing/2014/main" id="{BC558F1B-8254-6DFA-F5DF-11BFD9FFAEED}"/>
              </a:ext>
            </a:extLst>
          </p:cNvPr>
          <p:cNvSpPr txBox="1">
            <a:spLocks noChangeArrowheads="1"/>
          </p:cNvSpPr>
          <p:nvPr/>
        </p:nvSpPr>
        <p:spPr bwMode="auto">
          <a:xfrm>
            <a:off x="3152775" y="1052514"/>
            <a:ext cx="5886450" cy="2192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a:lnSpc>
                <a:spcPct val="150000"/>
              </a:lnSpc>
              <a:buClr>
                <a:srgbClr val="000000"/>
              </a:buClr>
              <a:buSzPct val="100000"/>
              <a:buFont typeface="Times New Roman" panose="02020603050405020304" pitchFamily="18" charset="0"/>
              <a:buNone/>
            </a:pPr>
            <a:r>
              <a:rPr lang="es-ES_tradnl" altLang="es-ES" sz="3000" b="1" dirty="0">
                <a:solidFill>
                  <a:srgbClr val="002060"/>
                </a:solidFill>
                <a:cs typeface="Times New Roman" panose="02020603050405020304" pitchFamily="18" charset="0"/>
              </a:rPr>
              <a:t> </a:t>
            </a:r>
            <a:r>
              <a:rPr lang="es-ES" altLang="es-ES" sz="2100" dirty="0">
                <a:solidFill>
                  <a:srgbClr val="002060"/>
                </a:solidFill>
                <a:cs typeface="Calibri" panose="020F0502020204030204" pitchFamily="34" charset="0"/>
              </a:rPr>
              <a:t>Fundamentos teóricos del control y evaluación del equilibrio y la coordinación, manifestaciones. Sistema nervioso. Pruebas generales para su control y evaluación. </a:t>
            </a:r>
            <a:endParaRPr lang="es-ES_tradnl" altLang="es-ES" sz="3000" b="1" dirty="0">
              <a:solidFill>
                <a:srgbClr val="002060"/>
              </a:solidFill>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ext Box 1">
            <a:extLst>
              <a:ext uri="{FF2B5EF4-FFF2-40B4-BE49-F238E27FC236}">
                <a16:creationId xmlns:a16="http://schemas.microsoft.com/office/drawing/2014/main" id="{DA977620-7267-01B8-9402-0AAAF289D97D}"/>
              </a:ext>
            </a:extLst>
          </p:cNvPr>
          <p:cNvSpPr txBox="1">
            <a:spLocks noChangeArrowheads="1"/>
          </p:cNvSpPr>
          <p:nvPr/>
        </p:nvSpPr>
        <p:spPr bwMode="auto">
          <a:xfrm>
            <a:off x="1774826" y="115888"/>
            <a:ext cx="8736013" cy="6430962"/>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9pPr>
          </a:lstStyle>
          <a:p>
            <a:pPr algn="just" eaLnBrk="1">
              <a:lnSpc>
                <a:spcPct val="150000"/>
              </a:lnSpc>
              <a:buClr>
                <a:srgbClr val="000000"/>
              </a:buClr>
              <a:buSzPct val="100000"/>
              <a:buFont typeface="Times New Roman" panose="02020603050405020304" pitchFamily="18" charset="0"/>
              <a:buNone/>
              <a:defRPr/>
            </a:pPr>
            <a:endParaRPr lang="en-US" altLang="es-ES" sz="2400" b="1" dirty="0">
              <a:solidFill>
                <a:srgbClr val="0000FF"/>
              </a:solidFill>
              <a:effectLst>
                <a:outerShdw blurRad="38100" dist="38100" dir="2700000" algn="tl">
                  <a:srgbClr val="C0C0C0"/>
                </a:outerShdw>
              </a:effectLst>
            </a:endParaRPr>
          </a:p>
          <a:p>
            <a:pPr algn="just" eaLnBrk="1">
              <a:lnSpc>
                <a:spcPct val="150000"/>
              </a:lnSpc>
              <a:buClr>
                <a:srgbClr val="000000"/>
              </a:buClr>
              <a:buSzPct val="100000"/>
              <a:buFont typeface="Times New Roman" panose="02020603050405020304" pitchFamily="18" charset="0"/>
              <a:buNone/>
              <a:defRPr/>
            </a:pPr>
            <a:endParaRPr lang="en-US" altLang="es-ES" sz="2400" b="1" dirty="0">
              <a:solidFill>
                <a:srgbClr val="0000FF"/>
              </a:solidFill>
              <a:effectLst>
                <a:outerShdw blurRad="38100" dist="38100" dir="2700000" algn="tl">
                  <a:srgbClr val="C0C0C0"/>
                </a:outerShdw>
              </a:effectLst>
            </a:endParaRPr>
          </a:p>
          <a:p>
            <a:pPr algn="just" eaLnBrk="1">
              <a:lnSpc>
                <a:spcPct val="150000"/>
              </a:lnSpc>
              <a:buClr>
                <a:srgbClr val="000000"/>
              </a:buClr>
              <a:buSzPct val="100000"/>
              <a:buFont typeface="Times New Roman" panose="02020603050405020304" pitchFamily="18" charset="0"/>
              <a:buNone/>
              <a:defRPr/>
            </a:pPr>
            <a:r>
              <a:rPr lang="en-US" altLang="es-ES" sz="2400" b="1" dirty="0">
                <a:solidFill>
                  <a:srgbClr val="0000FF"/>
                </a:solidFill>
                <a:effectLst>
                  <a:outerShdw blurRad="38100" dist="38100" dir="2700000" algn="tl">
                    <a:srgbClr val="C0C0C0"/>
                  </a:outerShdw>
                </a:effectLst>
              </a:rPr>
              <a:t>En el sistema nervioso </a:t>
            </a:r>
            <a:r>
              <a:rPr lang="en-US" altLang="es-ES" sz="2400" b="1" dirty="0" err="1">
                <a:solidFill>
                  <a:srgbClr val="0000FF"/>
                </a:solidFill>
                <a:effectLst>
                  <a:outerShdw blurRad="38100" dist="38100" dir="2700000" algn="tl">
                    <a:srgbClr val="C0C0C0"/>
                  </a:outerShdw>
                </a:effectLst>
              </a:rPr>
              <a:t>pueden</a:t>
            </a:r>
            <a:r>
              <a:rPr lang="en-US" altLang="es-ES" sz="2400" b="1" dirty="0">
                <a:solidFill>
                  <a:srgbClr val="0000FF"/>
                </a:solidFill>
                <a:effectLst>
                  <a:outerShdw blurRad="38100" dist="38100" dir="2700000" algn="tl">
                    <a:srgbClr val="C0C0C0"/>
                  </a:outerShdw>
                </a:effectLst>
              </a:rPr>
              <a:t> </a:t>
            </a:r>
            <a:r>
              <a:rPr lang="en-US" altLang="es-ES" sz="2400" b="1" dirty="0" err="1">
                <a:solidFill>
                  <a:srgbClr val="0000FF"/>
                </a:solidFill>
                <a:effectLst>
                  <a:outerShdw blurRad="38100" dist="38100" dir="2700000" algn="tl">
                    <a:srgbClr val="C0C0C0"/>
                  </a:outerShdw>
                </a:effectLst>
              </a:rPr>
              <a:t>presentarse</a:t>
            </a:r>
            <a:r>
              <a:rPr lang="en-US" altLang="es-ES" sz="2400" b="1" dirty="0">
                <a:solidFill>
                  <a:srgbClr val="0000FF"/>
                </a:solidFill>
                <a:effectLst>
                  <a:outerShdw blurRad="38100" dist="38100" dir="2700000" algn="tl">
                    <a:srgbClr val="C0C0C0"/>
                  </a:outerShdw>
                </a:effectLst>
              </a:rPr>
              <a:t> </a:t>
            </a:r>
            <a:r>
              <a:rPr lang="en-US" altLang="es-ES" sz="2400" b="1" dirty="0" err="1">
                <a:solidFill>
                  <a:srgbClr val="0000FF"/>
                </a:solidFill>
                <a:effectLst>
                  <a:outerShdw blurRad="38100" dist="38100" dir="2700000" algn="tl">
                    <a:srgbClr val="C0C0C0"/>
                  </a:outerShdw>
                </a:effectLst>
              </a:rPr>
              <a:t>afectaciones</a:t>
            </a:r>
            <a:r>
              <a:rPr lang="en-US" altLang="es-ES" sz="2400" b="1" dirty="0">
                <a:solidFill>
                  <a:srgbClr val="0000FF"/>
                </a:solidFill>
                <a:effectLst>
                  <a:outerShdw blurRad="38100" dist="38100" dir="2700000" algn="tl">
                    <a:srgbClr val="C0C0C0"/>
                  </a:outerShdw>
                </a:effectLst>
              </a:rPr>
              <a:t> </a:t>
            </a:r>
            <a:r>
              <a:rPr lang="en-US" altLang="es-ES" sz="2400" b="1" dirty="0" err="1">
                <a:solidFill>
                  <a:srgbClr val="0000FF"/>
                </a:solidFill>
                <a:effectLst>
                  <a:outerShdw blurRad="38100" dist="38100" dir="2700000" algn="tl">
                    <a:srgbClr val="C0C0C0"/>
                  </a:outerShdw>
                </a:effectLst>
              </a:rPr>
              <a:t>por</a:t>
            </a:r>
            <a:r>
              <a:rPr lang="en-US" altLang="es-ES" sz="2400" b="1" dirty="0">
                <a:solidFill>
                  <a:srgbClr val="0000FF"/>
                </a:solidFill>
                <a:effectLst>
                  <a:outerShdw blurRad="38100" dist="38100" dir="2700000" algn="tl">
                    <a:srgbClr val="C0C0C0"/>
                  </a:outerShdw>
                </a:effectLst>
              </a:rPr>
              <a:t> el </a:t>
            </a:r>
            <a:r>
              <a:rPr lang="en-US" altLang="es-ES" sz="2400" b="1" dirty="0" err="1">
                <a:solidFill>
                  <a:srgbClr val="0000FF"/>
                </a:solidFill>
                <a:effectLst>
                  <a:outerShdw blurRad="38100" dist="38100" dir="2700000" algn="tl">
                    <a:srgbClr val="C0C0C0"/>
                  </a:outerShdw>
                </a:effectLst>
              </a:rPr>
              <a:t>síndrome</a:t>
            </a:r>
            <a:r>
              <a:rPr lang="en-US" altLang="es-ES" sz="2400" b="1" dirty="0">
                <a:solidFill>
                  <a:srgbClr val="0000FF"/>
                </a:solidFill>
                <a:effectLst>
                  <a:outerShdw blurRad="38100" dist="38100" dir="2700000" algn="tl">
                    <a:srgbClr val="C0C0C0"/>
                  </a:outerShdw>
                </a:effectLst>
              </a:rPr>
              <a:t> de </a:t>
            </a:r>
            <a:r>
              <a:rPr lang="en-US" altLang="es-ES" sz="2400" b="1" dirty="0" err="1">
                <a:solidFill>
                  <a:srgbClr val="0000FF"/>
                </a:solidFill>
                <a:effectLst>
                  <a:outerShdw blurRad="38100" dist="38100" dir="2700000" algn="tl">
                    <a:srgbClr val="C0C0C0"/>
                  </a:outerShdw>
                </a:effectLst>
              </a:rPr>
              <a:t>sobreentrenamiento</a:t>
            </a:r>
            <a:r>
              <a:rPr lang="en-US" altLang="es-ES" sz="2400" b="1" dirty="0">
                <a:solidFill>
                  <a:srgbClr val="0000FF"/>
                </a:solidFill>
                <a:effectLst>
                  <a:outerShdw blurRad="38100" dist="38100" dir="2700000" algn="tl">
                    <a:srgbClr val="C0C0C0"/>
                  </a:outerShdw>
                </a:effectLst>
              </a:rPr>
              <a:t> que se </a:t>
            </a:r>
            <a:r>
              <a:rPr lang="en-US" altLang="es-ES" sz="2400" b="1" dirty="0" err="1">
                <a:solidFill>
                  <a:srgbClr val="0000FF"/>
                </a:solidFill>
                <a:effectLst>
                  <a:outerShdw blurRad="38100" dist="38100" dir="2700000" algn="tl">
                    <a:srgbClr val="C0C0C0"/>
                  </a:outerShdw>
                </a:effectLst>
              </a:rPr>
              <a:t>caracteriza</a:t>
            </a:r>
            <a:r>
              <a:rPr lang="en-US" altLang="es-ES" sz="2400" b="1" dirty="0">
                <a:solidFill>
                  <a:srgbClr val="0000FF"/>
                </a:solidFill>
                <a:effectLst>
                  <a:outerShdw blurRad="38100" dist="38100" dir="2700000" algn="tl">
                    <a:srgbClr val="C0C0C0"/>
                  </a:outerShdw>
                </a:effectLst>
              </a:rPr>
              <a:t>  </a:t>
            </a:r>
          </a:p>
          <a:p>
            <a:pPr algn="just" eaLnBrk="1">
              <a:lnSpc>
                <a:spcPct val="150000"/>
              </a:lnSpc>
              <a:buClr>
                <a:srgbClr val="000000"/>
              </a:buClr>
              <a:buSzPct val="100000"/>
              <a:buFont typeface="Times New Roman" panose="02020603050405020304" pitchFamily="18" charset="0"/>
              <a:buNone/>
              <a:defRPr/>
            </a:pPr>
            <a:r>
              <a:rPr lang="en-US" altLang="es-ES" sz="2400" b="1" dirty="0" err="1">
                <a:solidFill>
                  <a:srgbClr val="0000FF"/>
                </a:solidFill>
                <a:effectLst>
                  <a:outerShdw blurRad="38100" dist="38100" dir="2700000" algn="tl">
                    <a:srgbClr val="C0C0C0"/>
                  </a:outerShdw>
                </a:effectLst>
              </a:rPr>
              <a:t>p</a:t>
            </a:r>
            <a:r>
              <a:rPr lang="en-US" altLang="es-ES" sz="2400" b="1" dirty="0">
                <a:solidFill>
                  <a:srgbClr val="0000FF"/>
                </a:solidFill>
                <a:effectLst>
                  <a:outerShdw blurRad="38100" dist="38100" dir="2700000" algn="tl">
                    <a:srgbClr val="C0C0C0"/>
                  </a:outerShdw>
                </a:effectLst>
              </a:rPr>
              <a:t>or : el </a:t>
            </a:r>
            <a:r>
              <a:rPr lang="en-US" altLang="es-ES" sz="2400" b="1" dirty="0" err="1">
                <a:solidFill>
                  <a:srgbClr val="0000FF"/>
                </a:solidFill>
                <a:effectLst>
                  <a:outerShdw blurRad="38100" dist="38100" dir="2700000" algn="tl">
                    <a:srgbClr val="C0C0C0"/>
                  </a:outerShdw>
                </a:effectLst>
              </a:rPr>
              <a:t>incremento</a:t>
            </a:r>
            <a:r>
              <a:rPr lang="en-US" altLang="es-ES" sz="2400" b="1" dirty="0">
                <a:solidFill>
                  <a:srgbClr val="0000FF"/>
                </a:solidFill>
                <a:effectLst>
                  <a:outerShdw blurRad="38100" dist="38100" dir="2700000" algn="tl">
                    <a:srgbClr val="C0C0C0"/>
                  </a:outerShdw>
                </a:effectLst>
              </a:rPr>
              <a:t> de la </a:t>
            </a:r>
            <a:r>
              <a:rPr lang="en-US" altLang="es-ES" sz="2400" b="1" dirty="0" err="1">
                <a:solidFill>
                  <a:srgbClr val="0000FF"/>
                </a:solidFill>
                <a:effectLst>
                  <a:outerShdw blurRad="38100" dist="38100" dir="2700000" algn="tl">
                    <a:srgbClr val="C0C0C0"/>
                  </a:outerShdw>
                </a:effectLst>
              </a:rPr>
              <a:t>Frecuencia</a:t>
            </a:r>
            <a:r>
              <a:rPr lang="en-US" altLang="es-ES" sz="2400" b="1" dirty="0">
                <a:solidFill>
                  <a:srgbClr val="0000FF"/>
                </a:solidFill>
                <a:effectLst>
                  <a:outerShdw blurRad="38100" dist="38100" dir="2700000" algn="tl">
                    <a:srgbClr val="C0C0C0"/>
                  </a:outerShdw>
                </a:effectLst>
              </a:rPr>
              <a:t>  </a:t>
            </a:r>
            <a:r>
              <a:rPr lang="en-US" altLang="es-ES" sz="2400" b="1" dirty="0" err="1">
                <a:solidFill>
                  <a:srgbClr val="0000FF"/>
                </a:solidFill>
                <a:effectLst>
                  <a:outerShdw blurRad="38100" dist="38100" dir="2700000" algn="tl">
                    <a:srgbClr val="C0C0C0"/>
                  </a:outerShdw>
                </a:effectLst>
              </a:rPr>
              <a:t>Cardiaca</a:t>
            </a:r>
            <a:r>
              <a:rPr lang="en-US" altLang="es-ES" sz="2400" b="1" dirty="0">
                <a:solidFill>
                  <a:srgbClr val="0000FF"/>
                </a:solidFill>
                <a:effectLst>
                  <a:outerShdw blurRad="38100" dist="38100" dir="2700000" algn="tl">
                    <a:srgbClr val="C0C0C0"/>
                  </a:outerShdw>
                </a:effectLst>
              </a:rPr>
              <a:t>, la Tension A</a:t>
            </a:r>
            <a:r>
              <a:rPr lang="en-US" altLang="es-ES" sz="2400" b="1" dirty="0" err="1">
                <a:solidFill>
                  <a:srgbClr val="0000FF"/>
                </a:solidFill>
                <a:effectLst>
                  <a:outerShdw blurRad="38100" dist="38100" dir="2700000" algn="tl">
                    <a:srgbClr val="C0C0C0"/>
                  </a:outerShdw>
                </a:effectLst>
              </a:rPr>
              <a:t>rterial</a:t>
            </a:r>
            <a:r>
              <a:rPr lang="en-US" altLang="es-ES" sz="2400" b="1" dirty="0">
                <a:solidFill>
                  <a:srgbClr val="0000FF"/>
                </a:solidFill>
                <a:effectLst>
                  <a:outerShdw blurRad="38100" dist="38100" dir="2700000" algn="tl">
                    <a:srgbClr val="C0C0C0"/>
                  </a:outerShdw>
                </a:effectLst>
              </a:rPr>
              <a:t> basal (</a:t>
            </a:r>
            <a:r>
              <a:rPr lang="en-US" altLang="es-ES" sz="2400" b="1" dirty="0" err="1">
                <a:solidFill>
                  <a:srgbClr val="0000FF"/>
                </a:solidFill>
                <a:effectLst>
                  <a:outerShdw blurRad="38100" dist="38100" dir="2700000" algn="tl">
                    <a:srgbClr val="C0C0C0"/>
                  </a:outerShdw>
                </a:effectLst>
              </a:rPr>
              <a:t>reposo</a:t>
            </a:r>
            <a:r>
              <a:rPr lang="en-US" altLang="es-ES" sz="2400" b="1" dirty="0">
                <a:solidFill>
                  <a:srgbClr val="0000FF"/>
                </a:solidFill>
                <a:effectLst>
                  <a:outerShdw blurRad="38100" dist="38100" dir="2700000" algn="tl">
                    <a:srgbClr val="C0C0C0"/>
                  </a:outerShdw>
                </a:effectLst>
              </a:rPr>
              <a:t>), </a:t>
            </a:r>
            <a:r>
              <a:rPr lang="en-US" altLang="es-ES" sz="2400" b="1" dirty="0" err="1">
                <a:solidFill>
                  <a:srgbClr val="0000FF"/>
                </a:solidFill>
                <a:effectLst>
                  <a:outerShdw blurRad="38100" dist="38100" dir="2700000" algn="tl">
                    <a:srgbClr val="C0C0C0"/>
                  </a:outerShdw>
                </a:effectLst>
              </a:rPr>
              <a:t>disminución</a:t>
            </a:r>
            <a:r>
              <a:rPr lang="en-US" altLang="es-ES" sz="2400" b="1" dirty="0">
                <a:solidFill>
                  <a:srgbClr val="0000FF"/>
                </a:solidFill>
                <a:effectLst>
                  <a:outerShdw blurRad="38100" dist="38100" dir="2700000" algn="tl">
                    <a:srgbClr val="C0C0C0"/>
                  </a:outerShdw>
                </a:effectLst>
              </a:rPr>
              <a:t> del peso corporal, </a:t>
            </a:r>
            <a:r>
              <a:rPr lang="en-US" altLang="es-ES" sz="2400" b="1" dirty="0" err="1">
                <a:solidFill>
                  <a:srgbClr val="0000FF"/>
                </a:solidFill>
                <a:effectLst>
                  <a:outerShdw blurRad="38100" dist="38100" dir="2700000" algn="tl">
                    <a:srgbClr val="C0C0C0"/>
                  </a:outerShdw>
                </a:effectLst>
              </a:rPr>
              <a:t>sudoración</a:t>
            </a:r>
            <a:r>
              <a:rPr lang="en-US" altLang="es-ES" sz="2400" b="1" dirty="0">
                <a:solidFill>
                  <a:srgbClr val="0000FF"/>
                </a:solidFill>
                <a:effectLst>
                  <a:outerShdw blurRad="38100" dist="38100" dir="2700000" algn="tl">
                    <a:srgbClr val="C0C0C0"/>
                  </a:outerShdw>
                </a:effectLst>
              </a:rPr>
              <a:t> </a:t>
            </a:r>
            <a:r>
              <a:rPr lang="en-US" altLang="es-ES" sz="2400" b="1" dirty="0" err="1">
                <a:solidFill>
                  <a:srgbClr val="0000FF"/>
                </a:solidFill>
                <a:effectLst>
                  <a:outerShdw blurRad="38100" dist="38100" dir="2700000" algn="tl">
                    <a:srgbClr val="C0C0C0"/>
                  </a:outerShdw>
                </a:effectLst>
              </a:rPr>
              <a:t>nocturna</a:t>
            </a:r>
            <a:r>
              <a:rPr lang="en-US" altLang="es-ES" sz="2400" b="1" dirty="0">
                <a:solidFill>
                  <a:srgbClr val="0000FF"/>
                </a:solidFill>
                <a:effectLst>
                  <a:outerShdw blurRad="38100" dist="38100" dir="2700000" algn="tl">
                    <a:srgbClr val="C0C0C0"/>
                  </a:outerShdw>
                </a:effectLst>
              </a:rPr>
              <a:t>, </a:t>
            </a:r>
            <a:r>
              <a:rPr lang="en-US" altLang="es-ES" sz="2400" b="1" dirty="0" err="1">
                <a:solidFill>
                  <a:srgbClr val="0000FF"/>
                </a:solidFill>
                <a:effectLst>
                  <a:outerShdw blurRad="38100" dist="38100" dir="2700000" algn="tl">
                    <a:srgbClr val="C0C0C0"/>
                  </a:outerShdw>
                </a:effectLst>
              </a:rPr>
              <a:t>inestabilidad</a:t>
            </a:r>
            <a:r>
              <a:rPr lang="en-US" altLang="es-ES" sz="2400" b="1" dirty="0">
                <a:solidFill>
                  <a:srgbClr val="0000FF"/>
                </a:solidFill>
                <a:effectLst>
                  <a:outerShdw blurRad="38100" dist="38100" dir="2700000" algn="tl">
                    <a:srgbClr val="C0C0C0"/>
                  </a:outerShdw>
                </a:effectLst>
              </a:rPr>
              <a:t> </a:t>
            </a:r>
            <a:r>
              <a:rPr lang="en-US" altLang="es-ES" sz="2400" b="1" dirty="0" err="1">
                <a:solidFill>
                  <a:srgbClr val="0000FF"/>
                </a:solidFill>
                <a:effectLst>
                  <a:outerShdw blurRad="38100" dist="38100" dir="2700000" algn="tl">
                    <a:srgbClr val="C0C0C0"/>
                  </a:outerShdw>
                </a:effectLst>
              </a:rPr>
              <a:t>emocional</a:t>
            </a:r>
            <a:r>
              <a:rPr lang="en-US" altLang="es-ES" sz="2400" b="1" dirty="0">
                <a:solidFill>
                  <a:srgbClr val="0000FF"/>
                </a:solidFill>
                <a:effectLst>
                  <a:outerShdw blurRad="38100" dist="38100" dir="2700000" algn="tl">
                    <a:srgbClr val="C0C0C0"/>
                  </a:outerShdw>
                </a:effectLst>
              </a:rPr>
              <a:t>, </a:t>
            </a:r>
            <a:r>
              <a:rPr lang="en-US" altLang="es-ES" sz="2400" b="1" dirty="0" err="1">
                <a:solidFill>
                  <a:srgbClr val="0000FF"/>
                </a:solidFill>
                <a:effectLst>
                  <a:outerShdw blurRad="38100" dist="38100" dir="2700000" algn="tl">
                    <a:srgbClr val="C0C0C0"/>
                  </a:outerShdw>
                </a:effectLst>
              </a:rPr>
              <a:t>asi</a:t>
            </a:r>
            <a:r>
              <a:rPr lang="en-US" altLang="es-ES" sz="2400" b="1" dirty="0">
                <a:solidFill>
                  <a:srgbClr val="0000FF"/>
                </a:solidFill>
                <a:effectLst>
                  <a:outerShdw blurRad="38100" dist="38100" dir="2700000" algn="tl">
                    <a:srgbClr val="C0C0C0"/>
                  </a:outerShdw>
                </a:effectLst>
              </a:rPr>
              <a:t> </a:t>
            </a:r>
            <a:r>
              <a:rPr lang="en-US" altLang="es-ES" sz="2400" b="1" dirty="0" err="1">
                <a:solidFill>
                  <a:srgbClr val="0000FF"/>
                </a:solidFill>
                <a:effectLst>
                  <a:outerShdw blurRad="38100" dist="38100" dir="2700000" algn="tl">
                    <a:srgbClr val="C0C0C0"/>
                  </a:outerShdw>
                </a:effectLst>
              </a:rPr>
              <a:t>como</a:t>
            </a:r>
            <a:r>
              <a:rPr lang="en-US" altLang="es-ES" sz="2400" b="1" dirty="0">
                <a:solidFill>
                  <a:srgbClr val="0000FF"/>
                </a:solidFill>
                <a:effectLst>
                  <a:outerShdw blurRad="38100" dist="38100" dir="2700000" algn="tl">
                    <a:srgbClr val="C0C0C0"/>
                  </a:outerShdw>
                </a:effectLst>
              </a:rPr>
              <a:t> la  </a:t>
            </a:r>
            <a:r>
              <a:rPr lang="en-US" altLang="es-ES" sz="2400" b="1" dirty="0" err="1">
                <a:solidFill>
                  <a:srgbClr val="0000FF"/>
                </a:solidFill>
                <a:effectLst>
                  <a:outerShdw blurRad="38100" dist="38100" dir="2700000" algn="tl">
                    <a:srgbClr val="C0C0C0"/>
                  </a:outerShdw>
                </a:effectLst>
              </a:rPr>
              <a:t>disminución</a:t>
            </a:r>
            <a:r>
              <a:rPr lang="en-US" altLang="es-ES" sz="2400" b="1" dirty="0">
                <a:solidFill>
                  <a:srgbClr val="0000FF"/>
                </a:solidFill>
                <a:effectLst>
                  <a:outerShdw blurRad="38100" dist="38100" dir="2700000" algn="tl">
                    <a:srgbClr val="C0C0C0"/>
                  </a:outerShdw>
                </a:effectLst>
              </a:rPr>
              <a:t> del </a:t>
            </a:r>
            <a:r>
              <a:rPr lang="en-US" altLang="es-ES" sz="2400" b="1" dirty="0" err="1">
                <a:solidFill>
                  <a:srgbClr val="0000FF"/>
                </a:solidFill>
                <a:effectLst>
                  <a:outerShdw blurRad="38100" dist="38100" dir="2700000" algn="tl">
                    <a:srgbClr val="C0C0C0"/>
                  </a:outerShdw>
                </a:effectLst>
              </a:rPr>
              <a:t>rendimiento</a:t>
            </a:r>
            <a:r>
              <a:rPr lang="en-US" altLang="es-ES" sz="2400" b="1" dirty="0">
                <a:solidFill>
                  <a:srgbClr val="0000FF"/>
                </a:solidFill>
                <a:effectLst>
                  <a:outerShdw blurRad="38100" dist="38100" dir="2700000" algn="tl">
                    <a:srgbClr val="C0C0C0"/>
                  </a:outerShdw>
                </a:effectLst>
              </a:rPr>
              <a:t> </a:t>
            </a:r>
            <a:r>
              <a:rPr lang="en-US" altLang="es-ES" sz="2400" b="1" dirty="0" err="1">
                <a:solidFill>
                  <a:srgbClr val="0000FF"/>
                </a:solidFill>
                <a:effectLst>
                  <a:outerShdw blurRad="38100" dist="38100" dir="2700000" algn="tl">
                    <a:srgbClr val="C0C0C0"/>
                  </a:outerShdw>
                </a:effectLst>
              </a:rPr>
              <a:t>deportivo</a:t>
            </a:r>
            <a:r>
              <a:rPr lang="en-US" altLang="es-ES" sz="2400" b="1" dirty="0">
                <a:solidFill>
                  <a:srgbClr val="0000FF"/>
                </a:solidFill>
                <a:effectLst>
                  <a:outerShdw blurRad="38100" dist="38100" dir="2700000" algn="tl">
                    <a:srgbClr val="C0C0C0"/>
                  </a:outerShdw>
                </a:effectLst>
              </a:rPr>
              <a:t>.</a:t>
            </a:r>
          </a:p>
          <a:p>
            <a:pPr algn="just" eaLnBrk="1">
              <a:lnSpc>
                <a:spcPct val="93000"/>
              </a:lnSpc>
              <a:buClr>
                <a:srgbClr val="000000"/>
              </a:buClr>
              <a:buSzPct val="100000"/>
              <a:buFont typeface="Times New Roman" panose="02020603050405020304" pitchFamily="18" charset="0"/>
              <a:buNone/>
              <a:defRPr/>
            </a:pPr>
            <a:endParaRPr lang="en-US" altLang="es-ES" sz="2800" b="1" dirty="0">
              <a:solidFill>
                <a:srgbClr val="0000FF"/>
              </a:solidFill>
              <a:effectLst>
                <a:outerShdw blurRad="38100" dist="38100" dir="2700000" algn="tl">
                  <a:srgbClr val="C0C0C0"/>
                </a:outerShdw>
              </a:effectLst>
            </a:endParaRPr>
          </a:p>
        </p:txBody>
      </p:sp>
    </p:spTree>
    <p:extLst>
      <p:ext uri="{BB962C8B-B14F-4D97-AF65-F5344CB8AC3E}">
        <p14:creationId xmlns:p14="http://schemas.microsoft.com/office/powerpoint/2010/main" val="59437563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1">
            <a:extLst>
              <a:ext uri="{FF2B5EF4-FFF2-40B4-BE49-F238E27FC236}">
                <a16:creationId xmlns:a16="http://schemas.microsoft.com/office/drawing/2014/main" id="{FE536946-A5FD-D2D1-8235-B4EB8130B764}"/>
              </a:ext>
            </a:extLst>
          </p:cNvPr>
          <p:cNvSpPr txBox="1">
            <a:spLocks noChangeArrowheads="1"/>
          </p:cNvSpPr>
          <p:nvPr/>
        </p:nvSpPr>
        <p:spPr bwMode="auto">
          <a:xfrm>
            <a:off x="1981200" y="1371600"/>
            <a:ext cx="8229600" cy="3206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0483" name="Text Box 2">
            <a:extLst>
              <a:ext uri="{FF2B5EF4-FFF2-40B4-BE49-F238E27FC236}">
                <a16:creationId xmlns:a16="http://schemas.microsoft.com/office/drawing/2014/main" id="{94CBD3D6-A4E6-7AD8-5023-007A1A18BC8F}"/>
              </a:ext>
            </a:extLst>
          </p:cNvPr>
          <p:cNvSpPr txBox="1">
            <a:spLocks noChangeArrowheads="1"/>
          </p:cNvSpPr>
          <p:nvPr/>
        </p:nvSpPr>
        <p:spPr bwMode="auto">
          <a:xfrm>
            <a:off x="1752600" y="360363"/>
            <a:ext cx="8686800" cy="6026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7171" name="Text Box 3">
            <a:extLst>
              <a:ext uri="{FF2B5EF4-FFF2-40B4-BE49-F238E27FC236}">
                <a16:creationId xmlns:a16="http://schemas.microsoft.com/office/drawing/2014/main" id="{FD2A3D81-12B3-8208-B876-E06EB8ED15F4}"/>
              </a:ext>
            </a:extLst>
          </p:cNvPr>
          <p:cNvSpPr txBox="1">
            <a:spLocks noChangeArrowheads="1"/>
          </p:cNvSpPr>
          <p:nvPr/>
        </p:nvSpPr>
        <p:spPr bwMode="auto">
          <a:xfrm>
            <a:off x="1703389" y="539751"/>
            <a:ext cx="8459787" cy="5580063"/>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9pPr>
          </a:lstStyle>
          <a:p>
            <a:pPr algn="just" eaLnBrk="1">
              <a:lnSpc>
                <a:spcPct val="150000"/>
              </a:lnSpc>
              <a:buClr>
                <a:srgbClr val="000000"/>
              </a:buClr>
              <a:buSzPct val="100000"/>
              <a:buFont typeface="Times New Roman" panose="02020603050405020304" pitchFamily="18" charset="0"/>
              <a:buNone/>
              <a:defRPr/>
            </a:pPr>
            <a:endParaRPr lang="es-ES" altLang="es-ES" sz="2400" b="1" u="sng" dirty="0">
              <a:solidFill>
                <a:srgbClr val="6B0094"/>
              </a:solidFill>
              <a:effectLst>
                <a:outerShdw blurRad="38100" dist="38100" dir="2700000" algn="tl">
                  <a:srgbClr val="C0C0C0"/>
                </a:outerShdw>
              </a:effectLst>
            </a:endParaRPr>
          </a:p>
          <a:p>
            <a:pPr marL="342900" indent="-342900" algn="just">
              <a:lnSpc>
                <a:spcPct val="150000"/>
              </a:lnSpc>
              <a:buClr>
                <a:srgbClr val="000000"/>
              </a:buClr>
              <a:buSzPct val="100000"/>
              <a:buFont typeface="Wingdings" panose="05000000000000000000" pitchFamily="2" charset="2"/>
              <a:buChar char="v"/>
              <a:defRPr/>
            </a:pPr>
            <a:r>
              <a:rPr lang="es-ES" altLang="es-ES" sz="2400" b="1" u="sng" dirty="0">
                <a:solidFill>
                  <a:schemeClr val="accent2"/>
                </a:solidFill>
                <a:effectLst>
                  <a:outerShdw blurRad="38100" dist="38100" dir="2700000" algn="tl">
                    <a:srgbClr val="C0C0C0"/>
                  </a:outerShdw>
                </a:effectLst>
              </a:rPr>
              <a:t>Ataxia</a:t>
            </a:r>
            <a:r>
              <a:rPr lang="es-ES" altLang="es-ES" sz="2400" b="1" dirty="0">
                <a:solidFill>
                  <a:schemeClr val="accent2"/>
                </a:solidFill>
                <a:effectLst>
                  <a:outerShdw blurRad="38100" dist="38100" dir="2700000" algn="tl">
                    <a:srgbClr val="C0C0C0"/>
                  </a:outerShdw>
                </a:effectLst>
              </a:rPr>
              <a:t>: Se caracteriza por los trastornos en la coordinación de los movimientos.</a:t>
            </a:r>
          </a:p>
          <a:p>
            <a:pPr algn="just" eaLnBrk="1">
              <a:lnSpc>
                <a:spcPct val="150000"/>
              </a:lnSpc>
              <a:buClr>
                <a:srgbClr val="000000"/>
              </a:buClr>
              <a:buSzPct val="100000"/>
              <a:buFont typeface="Times New Roman" panose="02020603050405020304" pitchFamily="18" charset="0"/>
              <a:buNone/>
              <a:defRPr/>
            </a:pPr>
            <a:endParaRPr lang="es-ES" altLang="es-ES" sz="2400" b="1" u="sng" dirty="0">
              <a:solidFill>
                <a:schemeClr val="accent2"/>
              </a:solidFill>
              <a:effectLst>
                <a:outerShdw blurRad="38100" dist="38100" dir="2700000" algn="tl">
                  <a:srgbClr val="C0C0C0"/>
                </a:outerShdw>
              </a:effectLst>
            </a:endParaRPr>
          </a:p>
          <a:p>
            <a:pPr marL="342900" indent="-342900" algn="just">
              <a:lnSpc>
                <a:spcPct val="150000"/>
              </a:lnSpc>
              <a:buClr>
                <a:srgbClr val="000000"/>
              </a:buClr>
              <a:buSzPct val="100000"/>
              <a:buFont typeface="Wingdings" panose="05000000000000000000" pitchFamily="2" charset="2"/>
              <a:buChar char="Ø"/>
              <a:defRPr/>
            </a:pPr>
            <a:r>
              <a:rPr lang="es-ES" altLang="es-ES" sz="2400" b="1" u="sng" dirty="0">
                <a:solidFill>
                  <a:schemeClr val="accent2"/>
                </a:solidFill>
                <a:effectLst>
                  <a:outerShdw blurRad="38100" dist="38100" dir="2700000" algn="tl">
                    <a:srgbClr val="C0C0C0"/>
                  </a:outerShdw>
                </a:effectLst>
              </a:rPr>
              <a:t>Pruebas para evaluar el estado de ataxia.</a:t>
            </a:r>
            <a:endParaRPr lang="es-ES" altLang="es-ES" sz="2400" b="1" dirty="0">
              <a:solidFill>
                <a:schemeClr val="accent2"/>
              </a:solidFill>
              <a:effectLst>
                <a:outerShdw blurRad="38100" dist="38100" dir="2700000" algn="tl">
                  <a:srgbClr val="C0C0C0"/>
                </a:outerShdw>
              </a:effectLst>
            </a:endParaRPr>
          </a:p>
          <a:p>
            <a:pPr algn="just" eaLnBrk="1">
              <a:lnSpc>
                <a:spcPct val="150000"/>
              </a:lnSpc>
              <a:buClr>
                <a:srgbClr val="000000"/>
              </a:buClr>
              <a:buSzPct val="100000"/>
              <a:buFont typeface="Times New Roman" panose="02020603050405020304" pitchFamily="18" charset="0"/>
              <a:buNone/>
              <a:defRPr/>
            </a:pPr>
            <a:r>
              <a:rPr lang="es-ES" altLang="es-ES" sz="2400" b="1" dirty="0">
                <a:solidFill>
                  <a:schemeClr val="accent2"/>
                </a:solidFill>
                <a:effectLst>
                  <a:outerShdw blurRad="38100" dist="38100" dir="2700000" algn="tl">
                    <a:srgbClr val="C0C0C0"/>
                  </a:outerShdw>
                </a:effectLst>
              </a:rPr>
              <a:t>Para evaluar la Ataxia estática se utiliza la prueba de Romberg,  la misma se clasifica en Romberg simple y Romberg compleja</a:t>
            </a:r>
          </a:p>
        </p:txBody>
      </p:sp>
    </p:spTree>
    <p:extLst>
      <p:ext uri="{BB962C8B-B14F-4D97-AF65-F5344CB8AC3E}">
        <p14:creationId xmlns:p14="http://schemas.microsoft.com/office/powerpoint/2010/main" val="183221416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531" name="Group 10">
            <a:extLst>
              <a:ext uri="{FF2B5EF4-FFF2-40B4-BE49-F238E27FC236}">
                <a16:creationId xmlns:a16="http://schemas.microsoft.com/office/drawing/2014/main" id="{17D69300-82A4-E2B6-9E0A-C919CEB6CBDE}"/>
              </a:ext>
            </a:extLst>
          </p:cNvPr>
          <p:cNvGrpSpPr>
            <a:grpSpLocks/>
          </p:cNvGrpSpPr>
          <p:nvPr/>
        </p:nvGrpSpPr>
        <p:grpSpPr bwMode="auto">
          <a:xfrm>
            <a:off x="1881189" y="327025"/>
            <a:ext cx="5000625" cy="1601788"/>
            <a:chOff x="1997" y="1314"/>
            <a:chExt cx="1889" cy="1009"/>
          </a:xfrm>
        </p:grpSpPr>
        <p:grpSp>
          <p:nvGrpSpPr>
            <p:cNvPr id="22534" name="Group 11">
              <a:extLst>
                <a:ext uri="{FF2B5EF4-FFF2-40B4-BE49-F238E27FC236}">
                  <a16:creationId xmlns:a16="http://schemas.microsoft.com/office/drawing/2014/main" id="{AF69874F-DC0F-E2DB-2561-B920B26E4101}"/>
                </a:ext>
              </a:extLst>
            </p:cNvPr>
            <p:cNvGrpSpPr>
              <a:grpSpLocks/>
            </p:cNvGrpSpPr>
            <p:nvPr/>
          </p:nvGrpSpPr>
          <p:grpSpPr bwMode="auto">
            <a:xfrm>
              <a:off x="1997" y="1404"/>
              <a:ext cx="1889" cy="919"/>
              <a:chOff x="1973" y="1027"/>
              <a:chExt cx="1926" cy="937"/>
            </a:xfrm>
          </p:grpSpPr>
          <p:sp>
            <p:nvSpPr>
              <p:cNvPr id="9" name="Oval 12">
                <a:extLst>
                  <a:ext uri="{FF2B5EF4-FFF2-40B4-BE49-F238E27FC236}">
                    <a16:creationId xmlns:a16="http://schemas.microsoft.com/office/drawing/2014/main" id="{C7D509C6-CB4D-254A-9911-79A5F1949AFE}"/>
                  </a:ext>
                </a:extLst>
              </p:cNvPr>
              <p:cNvSpPr>
                <a:spLocks noChangeArrowheads="1"/>
              </p:cNvSpPr>
              <p:nvPr/>
            </p:nvSpPr>
            <p:spPr bwMode="gray">
              <a:xfrm>
                <a:off x="1994" y="1057"/>
                <a:ext cx="1905" cy="907"/>
              </a:xfrm>
              <a:prstGeom prst="ellipse">
                <a:avLst/>
              </a:prstGeom>
              <a:gradFill rotWithShape="1">
                <a:gsLst>
                  <a:gs pos="0">
                    <a:schemeClr val="hlink"/>
                  </a:gs>
                  <a:gs pos="100000">
                    <a:schemeClr val="hlink">
                      <a:gamma/>
                      <a:shade val="48627"/>
                      <a:invGamma/>
                    </a:schemeClr>
                  </a:gs>
                </a:gsLst>
                <a:lin ang="2700000" scaled="1"/>
              </a:gradFill>
              <a:ln w="9525">
                <a:noFill/>
                <a:round/>
                <a:headEnd/>
                <a:tailEnd/>
              </a:ln>
              <a:effectLst/>
            </p:spPr>
            <p:txBody>
              <a:bodyPr wrap="none" anchor="ctr"/>
              <a:lstStyle/>
              <a:p>
                <a:pPr eaLnBrk="1">
                  <a:lnSpc>
                    <a:spcPct val="93000"/>
                  </a:lnSpc>
                  <a:buClr>
                    <a:srgbClr val="000000"/>
                  </a:buClr>
                  <a:buSzPct val="100000"/>
                  <a:buFont typeface="Times New Roman" panose="02020603050405020304" pitchFamily="18" charset="0"/>
                  <a:buNone/>
                  <a:defRPr/>
                </a:pPr>
                <a:endParaRPr lang="es-ES"/>
              </a:p>
            </p:txBody>
          </p:sp>
          <p:sp>
            <p:nvSpPr>
              <p:cNvPr id="10" name="Oval 13">
                <a:extLst>
                  <a:ext uri="{FF2B5EF4-FFF2-40B4-BE49-F238E27FC236}">
                    <a16:creationId xmlns:a16="http://schemas.microsoft.com/office/drawing/2014/main" id="{46CBED82-FC1F-FB26-62F2-AA1AF74CE4D4}"/>
                  </a:ext>
                </a:extLst>
              </p:cNvPr>
              <p:cNvSpPr>
                <a:spLocks noChangeArrowheads="1"/>
              </p:cNvSpPr>
              <p:nvPr/>
            </p:nvSpPr>
            <p:spPr bwMode="gray">
              <a:xfrm>
                <a:off x="1973" y="1027"/>
                <a:ext cx="1905" cy="907"/>
              </a:xfrm>
              <a:prstGeom prst="ellipse">
                <a:avLst/>
              </a:prstGeom>
              <a:gradFill rotWithShape="1">
                <a:gsLst>
                  <a:gs pos="0">
                    <a:schemeClr val="hlink">
                      <a:gamma/>
                      <a:tint val="44314"/>
                      <a:invGamma/>
                    </a:schemeClr>
                  </a:gs>
                  <a:gs pos="100000">
                    <a:schemeClr val="hlink"/>
                  </a:gs>
                </a:gsLst>
                <a:lin ang="2700000" scaled="1"/>
              </a:gradFill>
              <a:ln w="9525">
                <a:noFill/>
                <a:round/>
                <a:headEnd/>
                <a:tailEnd/>
              </a:ln>
              <a:effectLst/>
            </p:spPr>
            <p:txBody>
              <a:bodyPr wrap="none" anchor="ctr"/>
              <a:lstStyle/>
              <a:p>
                <a:pPr eaLnBrk="1">
                  <a:lnSpc>
                    <a:spcPct val="93000"/>
                  </a:lnSpc>
                  <a:buClr>
                    <a:srgbClr val="000000"/>
                  </a:buClr>
                  <a:buSzPct val="100000"/>
                  <a:buFont typeface="Times New Roman" panose="02020603050405020304" pitchFamily="18" charset="0"/>
                  <a:buNone/>
                  <a:defRPr/>
                </a:pPr>
                <a:endParaRPr lang="es-ES"/>
              </a:p>
            </p:txBody>
          </p:sp>
        </p:grpSp>
        <p:sp>
          <p:nvSpPr>
            <p:cNvPr id="5" name="Oval 14">
              <a:extLst>
                <a:ext uri="{FF2B5EF4-FFF2-40B4-BE49-F238E27FC236}">
                  <a16:creationId xmlns:a16="http://schemas.microsoft.com/office/drawing/2014/main" id="{DBA9B262-5243-48BE-C61F-62D13FFFFF36}"/>
                </a:ext>
              </a:extLst>
            </p:cNvPr>
            <p:cNvSpPr>
              <a:spLocks noChangeArrowheads="1"/>
            </p:cNvSpPr>
            <p:nvPr/>
          </p:nvSpPr>
          <p:spPr bwMode="gray">
            <a:xfrm>
              <a:off x="2086" y="1314"/>
              <a:ext cx="1691" cy="845"/>
            </a:xfrm>
            <a:prstGeom prst="ellipse">
              <a:avLst/>
            </a:prstGeom>
            <a:gradFill rotWithShape="1">
              <a:gsLst>
                <a:gs pos="0">
                  <a:schemeClr val="accent1">
                    <a:gamma/>
                    <a:shade val="46275"/>
                    <a:invGamma/>
                  </a:schemeClr>
                </a:gs>
                <a:gs pos="100000">
                  <a:schemeClr val="accent1"/>
                </a:gs>
              </a:gsLst>
              <a:lin ang="2700000" scaled="1"/>
            </a:gradFill>
            <a:ln w="9525" algn="ctr">
              <a:noFill/>
              <a:round/>
              <a:headEnd/>
              <a:tailEnd/>
            </a:ln>
            <a:effectLst/>
          </p:spPr>
          <p:txBody>
            <a:bodyPr vert="eaVert" wrap="none" anchor="ctr"/>
            <a:lstStyle/>
            <a:p>
              <a:pPr eaLnBrk="1">
                <a:lnSpc>
                  <a:spcPct val="93000"/>
                </a:lnSpc>
                <a:buClr>
                  <a:srgbClr val="000000"/>
                </a:buClr>
                <a:buSzPct val="100000"/>
                <a:buFont typeface="Times New Roman" panose="02020603050405020304" pitchFamily="18" charset="0"/>
                <a:buNone/>
                <a:defRPr/>
              </a:pPr>
              <a:endParaRPr lang="es-ES"/>
            </a:p>
          </p:txBody>
        </p:sp>
        <p:sp>
          <p:nvSpPr>
            <p:cNvPr id="6" name="Oval 15">
              <a:extLst>
                <a:ext uri="{FF2B5EF4-FFF2-40B4-BE49-F238E27FC236}">
                  <a16:creationId xmlns:a16="http://schemas.microsoft.com/office/drawing/2014/main" id="{91CE7B0A-509F-8B06-B155-D8AEAA13BAA1}"/>
                </a:ext>
              </a:extLst>
            </p:cNvPr>
            <p:cNvSpPr>
              <a:spLocks noChangeArrowheads="1"/>
            </p:cNvSpPr>
            <p:nvPr/>
          </p:nvSpPr>
          <p:spPr bwMode="gray">
            <a:xfrm>
              <a:off x="2108" y="1319"/>
              <a:ext cx="1650" cy="824"/>
            </a:xfrm>
            <a:prstGeom prst="ellipse">
              <a:avLst/>
            </a:prstGeom>
            <a:gradFill rotWithShape="1">
              <a:gsLst>
                <a:gs pos="0">
                  <a:schemeClr val="accent1">
                    <a:alpha val="0"/>
                  </a:schemeClr>
                </a:gs>
                <a:gs pos="100000">
                  <a:schemeClr val="accent1">
                    <a:gamma/>
                    <a:tint val="34902"/>
                    <a:invGamma/>
                  </a:schemeClr>
                </a:gs>
              </a:gsLst>
              <a:lin ang="2700000" scaled="1"/>
            </a:gradFill>
            <a:ln w="9525" algn="ctr">
              <a:noFill/>
              <a:round/>
              <a:headEnd/>
              <a:tailEnd/>
            </a:ln>
            <a:effectLst/>
          </p:spPr>
          <p:txBody>
            <a:bodyPr vert="eaVert" wrap="none" anchor="ctr"/>
            <a:lstStyle/>
            <a:p>
              <a:pPr eaLnBrk="1">
                <a:lnSpc>
                  <a:spcPct val="93000"/>
                </a:lnSpc>
                <a:buClr>
                  <a:srgbClr val="000000"/>
                </a:buClr>
                <a:buSzPct val="100000"/>
                <a:buFont typeface="Times New Roman" panose="02020603050405020304" pitchFamily="18" charset="0"/>
                <a:buNone/>
                <a:defRPr/>
              </a:pPr>
              <a:endParaRPr lang="es-ES"/>
            </a:p>
          </p:txBody>
        </p:sp>
        <p:sp>
          <p:nvSpPr>
            <p:cNvPr id="7" name="Oval 16">
              <a:extLst>
                <a:ext uri="{FF2B5EF4-FFF2-40B4-BE49-F238E27FC236}">
                  <a16:creationId xmlns:a16="http://schemas.microsoft.com/office/drawing/2014/main" id="{F24B46B5-B7FB-7650-A559-96AE65A1EA74}"/>
                </a:ext>
              </a:extLst>
            </p:cNvPr>
            <p:cNvSpPr>
              <a:spLocks noChangeArrowheads="1"/>
            </p:cNvSpPr>
            <p:nvPr/>
          </p:nvSpPr>
          <p:spPr bwMode="gray">
            <a:xfrm>
              <a:off x="2125" y="1327"/>
              <a:ext cx="1570" cy="770"/>
            </a:xfrm>
            <a:prstGeom prst="ellipse">
              <a:avLst/>
            </a:prstGeom>
            <a:gradFill rotWithShape="1">
              <a:gsLst>
                <a:gs pos="0">
                  <a:schemeClr val="accent1">
                    <a:gamma/>
                    <a:shade val="79216"/>
                    <a:invGamma/>
                  </a:schemeClr>
                </a:gs>
                <a:gs pos="100000">
                  <a:schemeClr val="accent1">
                    <a:alpha val="48000"/>
                  </a:schemeClr>
                </a:gs>
              </a:gsLst>
              <a:lin ang="2700000" scaled="1"/>
            </a:gradFill>
            <a:ln w="9525" algn="ctr">
              <a:noFill/>
              <a:round/>
              <a:headEnd/>
              <a:tailEnd/>
            </a:ln>
            <a:effectLst/>
          </p:spPr>
          <p:txBody>
            <a:bodyPr vert="eaVert" wrap="none" anchor="ctr"/>
            <a:lstStyle/>
            <a:p>
              <a:pPr eaLnBrk="1">
                <a:lnSpc>
                  <a:spcPct val="93000"/>
                </a:lnSpc>
                <a:buClr>
                  <a:srgbClr val="000000"/>
                </a:buClr>
                <a:buSzPct val="100000"/>
                <a:buFont typeface="Times New Roman" panose="02020603050405020304" pitchFamily="18" charset="0"/>
                <a:buNone/>
                <a:defRPr/>
              </a:pPr>
              <a:endParaRPr lang="es-ES"/>
            </a:p>
          </p:txBody>
        </p:sp>
        <p:sp>
          <p:nvSpPr>
            <p:cNvPr id="8" name="Oval 17">
              <a:extLst>
                <a:ext uri="{FF2B5EF4-FFF2-40B4-BE49-F238E27FC236}">
                  <a16:creationId xmlns:a16="http://schemas.microsoft.com/office/drawing/2014/main" id="{50180602-6DA0-18A2-6E9B-8D137E42A104}"/>
                </a:ext>
              </a:extLst>
            </p:cNvPr>
            <p:cNvSpPr>
              <a:spLocks noChangeArrowheads="1"/>
            </p:cNvSpPr>
            <p:nvPr/>
          </p:nvSpPr>
          <p:spPr bwMode="gray">
            <a:xfrm>
              <a:off x="2208" y="1344"/>
              <a:ext cx="1382" cy="624"/>
            </a:xfrm>
            <a:prstGeom prst="ellipse">
              <a:avLst/>
            </a:prstGeom>
            <a:gradFill rotWithShape="1">
              <a:gsLst>
                <a:gs pos="0">
                  <a:schemeClr val="accent1">
                    <a:gamma/>
                    <a:tint val="0"/>
                    <a:invGamma/>
                  </a:schemeClr>
                </a:gs>
                <a:gs pos="100000">
                  <a:schemeClr val="accent1">
                    <a:alpha val="38000"/>
                  </a:schemeClr>
                </a:gs>
              </a:gsLst>
              <a:lin ang="2700000" scaled="1"/>
            </a:gradFill>
            <a:ln w="9525" algn="ctr">
              <a:noFill/>
              <a:round/>
              <a:headEnd/>
              <a:tailEnd/>
            </a:ln>
            <a:effectLst/>
          </p:spPr>
          <p:txBody>
            <a:bodyPr vert="eaVert" wrap="none" anchor="ctr"/>
            <a:lstStyle/>
            <a:p>
              <a:pPr eaLnBrk="1">
                <a:lnSpc>
                  <a:spcPct val="93000"/>
                </a:lnSpc>
                <a:buClr>
                  <a:srgbClr val="000000"/>
                </a:buClr>
                <a:buSzPct val="100000"/>
                <a:buFont typeface="Times New Roman" panose="02020603050405020304" pitchFamily="18" charset="0"/>
                <a:buNone/>
                <a:defRPr/>
              </a:pPr>
              <a:endParaRPr lang="es-ES"/>
            </a:p>
          </p:txBody>
        </p:sp>
      </p:grpSp>
      <p:sp>
        <p:nvSpPr>
          <p:cNvPr id="11" name="Rectángulo 10">
            <a:extLst>
              <a:ext uri="{FF2B5EF4-FFF2-40B4-BE49-F238E27FC236}">
                <a16:creationId xmlns:a16="http://schemas.microsoft.com/office/drawing/2014/main" id="{4038A2DE-4496-1DEC-F5FF-8CA726FCCE24}"/>
              </a:ext>
            </a:extLst>
          </p:cNvPr>
          <p:cNvSpPr/>
          <p:nvPr/>
        </p:nvSpPr>
        <p:spPr>
          <a:xfrm>
            <a:off x="2906391" y="557214"/>
            <a:ext cx="2896242" cy="593047"/>
          </a:xfrm>
          <a:prstGeom prst="rect">
            <a:avLst/>
          </a:prstGeom>
        </p:spPr>
        <p:txBody>
          <a:bodyPr wrap="none">
            <a:spAutoFit/>
          </a:bodyPr>
          <a:lstStyle/>
          <a:p>
            <a:pPr algn="just" eaLnBrk="1">
              <a:lnSpc>
                <a:spcPct val="150000"/>
              </a:lnSpc>
              <a:buClr>
                <a:srgbClr val="000000"/>
              </a:buClr>
              <a:buSzPct val="100000"/>
              <a:buFont typeface="Times New Roman" panose="02020603050405020304" pitchFamily="18" charset="0"/>
              <a:buNone/>
              <a:defRPr/>
            </a:pPr>
            <a:r>
              <a:rPr lang="es-ES" altLang="es-ES" sz="2400" b="1" dirty="0">
                <a:solidFill>
                  <a:schemeClr val="accent2"/>
                </a:solidFill>
                <a:effectLst>
                  <a:outerShdw blurRad="38100" dist="38100" dir="2700000" algn="tl">
                    <a:srgbClr val="C0C0C0"/>
                  </a:outerShdw>
                </a:effectLst>
              </a:rPr>
              <a:t>1- </a:t>
            </a:r>
            <a:r>
              <a:rPr lang="es-ES" altLang="es-ES" sz="2400" b="1" u="sng" dirty="0">
                <a:solidFill>
                  <a:schemeClr val="accent2"/>
                </a:solidFill>
                <a:effectLst>
                  <a:outerShdw blurRad="38100" dist="38100" dir="2700000" algn="tl">
                    <a:srgbClr val="C0C0C0"/>
                  </a:outerShdw>
                </a:effectLst>
              </a:rPr>
              <a:t>Romberg simple</a:t>
            </a:r>
            <a:r>
              <a:rPr lang="es-ES" altLang="es-ES" sz="2400" b="1" dirty="0">
                <a:solidFill>
                  <a:schemeClr val="accent2"/>
                </a:solidFill>
                <a:effectLst>
                  <a:outerShdw blurRad="38100" dist="38100" dir="2700000" algn="tl">
                    <a:srgbClr val="C0C0C0"/>
                  </a:outerShdw>
                </a:effectLst>
              </a:rPr>
              <a:t>:</a:t>
            </a:r>
          </a:p>
        </p:txBody>
      </p:sp>
      <p:sp>
        <p:nvSpPr>
          <p:cNvPr id="12" name="Rectángulo 11">
            <a:extLst>
              <a:ext uri="{FF2B5EF4-FFF2-40B4-BE49-F238E27FC236}">
                <a16:creationId xmlns:a16="http://schemas.microsoft.com/office/drawing/2014/main" id="{1A91755F-9E6D-7387-0D62-D20668EAB8EC}"/>
              </a:ext>
            </a:extLst>
          </p:cNvPr>
          <p:cNvSpPr/>
          <p:nvPr/>
        </p:nvSpPr>
        <p:spPr>
          <a:xfrm>
            <a:off x="1881188" y="2270126"/>
            <a:ext cx="8462962" cy="2809039"/>
          </a:xfrm>
          <a:prstGeom prst="rect">
            <a:avLst/>
          </a:prstGeom>
        </p:spPr>
        <p:txBody>
          <a:bodyPr>
            <a:spAutoFit/>
          </a:bodyPr>
          <a:lstStyle/>
          <a:p>
            <a:pPr marL="342900" indent="-342900" algn="just">
              <a:lnSpc>
                <a:spcPct val="150000"/>
              </a:lnSpc>
              <a:buClr>
                <a:srgbClr val="000000"/>
              </a:buClr>
              <a:buSzPct val="100000"/>
              <a:buFont typeface="Wingdings" panose="05000000000000000000" pitchFamily="2" charset="2"/>
              <a:buChar char="v"/>
              <a:defRPr/>
            </a:pPr>
            <a:r>
              <a:rPr lang="es-ES" altLang="es-ES" sz="2400" b="1" dirty="0">
                <a:solidFill>
                  <a:schemeClr val="accent2"/>
                </a:solidFill>
                <a:effectLst>
                  <a:outerShdw blurRad="38100" dist="38100" dir="2700000" algn="tl">
                    <a:srgbClr val="C0C0C0"/>
                  </a:outerShdw>
                </a:effectLst>
              </a:rPr>
              <a:t>Parar al examinado con los pies unidos, brazos al frente, dedos de las manos separados y ojos cerrados.</a:t>
            </a:r>
          </a:p>
          <a:p>
            <a:pPr algn="just" eaLnBrk="1">
              <a:lnSpc>
                <a:spcPct val="150000"/>
              </a:lnSpc>
              <a:buClr>
                <a:srgbClr val="000000"/>
              </a:buClr>
              <a:buSzPct val="100000"/>
              <a:buFont typeface="Times New Roman" panose="02020603050405020304" pitchFamily="18" charset="0"/>
              <a:buNone/>
              <a:defRPr/>
            </a:pPr>
            <a:r>
              <a:rPr lang="es-ES" altLang="es-ES" sz="2400" b="1" dirty="0">
                <a:solidFill>
                  <a:schemeClr val="accent2"/>
                </a:solidFill>
                <a:effectLst>
                  <a:outerShdw blurRad="38100" dist="38100" dir="2700000" algn="tl">
                    <a:srgbClr val="C0C0C0"/>
                  </a:outerShdw>
                </a:effectLst>
              </a:rPr>
              <a:t>- Se observará si existe balanceo del cuerpo, temblor en los párpados o dedos de las manos. Si esto se produce es que tiene ataxia.</a:t>
            </a:r>
          </a:p>
        </p:txBody>
      </p:sp>
    </p:spTree>
    <p:extLst>
      <p:ext uri="{BB962C8B-B14F-4D97-AF65-F5344CB8AC3E}">
        <p14:creationId xmlns:p14="http://schemas.microsoft.com/office/powerpoint/2010/main" val="149817396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5" name="Group 10">
            <a:extLst>
              <a:ext uri="{FF2B5EF4-FFF2-40B4-BE49-F238E27FC236}">
                <a16:creationId xmlns:a16="http://schemas.microsoft.com/office/drawing/2014/main" id="{D35500F0-E4C4-F225-298C-F4A8321AD3A2}"/>
              </a:ext>
            </a:extLst>
          </p:cNvPr>
          <p:cNvGrpSpPr>
            <a:grpSpLocks/>
          </p:cNvGrpSpPr>
          <p:nvPr/>
        </p:nvGrpSpPr>
        <p:grpSpPr bwMode="auto">
          <a:xfrm>
            <a:off x="1881189" y="327025"/>
            <a:ext cx="5000625" cy="1601788"/>
            <a:chOff x="1997" y="1314"/>
            <a:chExt cx="1889" cy="1009"/>
          </a:xfrm>
        </p:grpSpPr>
        <p:grpSp>
          <p:nvGrpSpPr>
            <p:cNvPr id="23560" name="Group 11">
              <a:extLst>
                <a:ext uri="{FF2B5EF4-FFF2-40B4-BE49-F238E27FC236}">
                  <a16:creationId xmlns:a16="http://schemas.microsoft.com/office/drawing/2014/main" id="{9C316850-4B15-0CFB-879C-021EF96DC7B6}"/>
                </a:ext>
              </a:extLst>
            </p:cNvPr>
            <p:cNvGrpSpPr>
              <a:grpSpLocks/>
            </p:cNvGrpSpPr>
            <p:nvPr/>
          </p:nvGrpSpPr>
          <p:grpSpPr bwMode="auto">
            <a:xfrm>
              <a:off x="1997" y="1404"/>
              <a:ext cx="1889" cy="919"/>
              <a:chOff x="1973" y="1027"/>
              <a:chExt cx="1926" cy="937"/>
            </a:xfrm>
          </p:grpSpPr>
          <p:sp>
            <p:nvSpPr>
              <p:cNvPr id="9" name="Oval 12">
                <a:extLst>
                  <a:ext uri="{FF2B5EF4-FFF2-40B4-BE49-F238E27FC236}">
                    <a16:creationId xmlns:a16="http://schemas.microsoft.com/office/drawing/2014/main" id="{CCD97FC3-28C1-AA1C-83B5-E30E4DC6D324}"/>
                  </a:ext>
                </a:extLst>
              </p:cNvPr>
              <p:cNvSpPr>
                <a:spLocks noChangeArrowheads="1"/>
              </p:cNvSpPr>
              <p:nvPr/>
            </p:nvSpPr>
            <p:spPr bwMode="gray">
              <a:xfrm>
                <a:off x="1994" y="1057"/>
                <a:ext cx="1905" cy="907"/>
              </a:xfrm>
              <a:prstGeom prst="ellipse">
                <a:avLst/>
              </a:prstGeom>
              <a:gradFill rotWithShape="1">
                <a:gsLst>
                  <a:gs pos="0">
                    <a:schemeClr val="hlink"/>
                  </a:gs>
                  <a:gs pos="100000">
                    <a:schemeClr val="hlink">
                      <a:gamma/>
                      <a:shade val="48627"/>
                      <a:invGamma/>
                    </a:schemeClr>
                  </a:gs>
                </a:gsLst>
                <a:lin ang="2700000" scaled="1"/>
              </a:gradFill>
              <a:ln w="9525">
                <a:noFill/>
                <a:round/>
                <a:headEnd/>
                <a:tailEnd/>
              </a:ln>
              <a:effectLst/>
            </p:spPr>
            <p:txBody>
              <a:bodyPr wrap="none" anchor="ctr"/>
              <a:lstStyle/>
              <a:p>
                <a:pPr eaLnBrk="1">
                  <a:lnSpc>
                    <a:spcPct val="93000"/>
                  </a:lnSpc>
                  <a:buClr>
                    <a:srgbClr val="000000"/>
                  </a:buClr>
                  <a:buSzPct val="100000"/>
                  <a:buFont typeface="Times New Roman" panose="02020603050405020304" pitchFamily="18" charset="0"/>
                  <a:buNone/>
                  <a:defRPr/>
                </a:pPr>
                <a:endParaRPr lang="es-ES"/>
              </a:p>
            </p:txBody>
          </p:sp>
          <p:sp>
            <p:nvSpPr>
              <p:cNvPr id="10" name="Oval 13">
                <a:extLst>
                  <a:ext uri="{FF2B5EF4-FFF2-40B4-BE49-F238E27FC236}">
                    <a16:creationId xmlns:a16="http://schemas.microsoft.com/office/drawing/2014/main" id="{DCC39D0F-3E6A-4C19-5C82-9CF52918E421}"/>
                  </a:ext>
                </a:extLst>
              </p:cNvPr>
              <p:cNvSpPr>
                <a:spLocks noChangeArrowheads="1"/>
              </p:cNvSpPr>
              <p:nvPr/>
            </p:nvSpPr>
            <p:spPr bwMode="gray">
              <a:xfrm>
                <a:off x="1973" y="1027"/>
                <a:ext cx="1905" cy="907"/>
              </a:xfrm>
              <a:prstGeom prst="ellipse">
                <a:avLst/>
              </a:prstGeom>
              <a:gradFill rotWithShape="1">
                <a:gsLst>
                  <a:gs pos="0">
                    <a:schemeClr val="hlink">
                      <a:gamma/>
                      <a:tint val="44314"/>
                      <a:invGamma/>
                    </a:schemeClr>
                  </a:gs>
                  <a:gs pos="100000">
                    <a:schemeClr val="hlink"/>
                  </a:gs>
                </a:gsLst>
                <a:lin ang="2700000" scaled="1"/>
              </a:gradFill>
              <a:ln w="9525">
                <a:noFill/>
                <a:round/>
                <a:headEnd/>
                <a:tailEnd/>
              </a:ln>
              <a:effectLst/>
            </p:spPr>
            <p:txBody>
              <a:bodyPr wrap="none" anchor="ctr"/>
              <a:lstStyle/>
              <a:p>
                <a:pPr eaLnBrk="1">
                  <a:lnSpc>
                    <a:spcPct val="93000"/>
                  </a:lnSpc>
                  <a:buClr>
                    <a:srgbClr val="000000"/>
                  </a:buClr>
                  <a:buSzPct val="100000"/>
                  <a:buFont typeface="Times New Roman" panose="02020603050405020304" pitchFamily="18" charset="0"/>
                  <a:buNone/>
                  <a:defRPr/>
                </a:pPr>
                <a:endParaRPr lang="es-ES"/>
              </a:p>
            </p:txBody>
          </p:sp>
        </p:grpSp>
        <p:sp>
          <p:nvSpPr>
            <p:cNvPr id="5" name="Oval 14">
              <a:extLst>
                <a:ext uri="{FF2B5EF4-FFF2-40B4-BE49-F238E27FC236}">
                  <a16:creationId xmlns:a16="http://schemas.microsoft.com/office/drawing/2014/main" id="{B8B702E8-6F9A-24FF-5E93-4B44E457D8B1}"/>
                </a:ext>
              </a:extLst>
            </p:cNvPr>
            <p:cNvSpPr>
              <a:spLocks noChangeArrowheads="1"/>
            </p:cNvSpPr>
            <p:nvPr/>
          </p:nvSpPr>
          <p:spPr bwMode="gray">
            <a:xfrm>
              <a:off x="2086" y="1314"/>
              <a:ext cx="1691" cy="845"/>
            </a:xfrm>
            <a:prstGeom prst="ellipse">
              <a:avLst/>
            </a:prstGeom>
            <a:gradFill rotWithShape="1">
              <a:gsLst>
                <a:gs pos="0">
                  <a:schemeClr val="accent1">
                    <a:gamma/>
                    <a:shade val="46275"/>
                    <a:invGamma/>
                  </a:schemeClr>
                </a:gs>
                <a:gs pos="100000">
                  <a:schemeClr val="accent1"/>
                </a:gs>
              </a:gsLst>
              <a:lin ang="2700000" scaled="1"/>
            </a:gradFill>
            <a:ln w="9525" algn="ctr">
              <a:noFill/>
              <a:round/>
              <a:headEnd/>
              <a:tailEnd/>
            </a:ln>
            <a:effectLst/>
          </p:spPr>
          <p:txBody>
            <a:bodyPr vert="eaVert" wrap="none" anchor="ctr"/>
            <a:lstStyle/>
            <a:p>
              <a:pPr eaLnBrk="1">
                <a:lnSpc>
                  <a:spcPct val="93000"/>
                </a:lnSpc>
                <a:buClr>
                  <a:srgbClr val="000000"/>
                </a:buClr>
                <a:buSzPct val="100000"/>
                <a:buFont typeface="Times New Roman" panose="02020603050405020304" pitchFamily="18" charset="0"/>
                <a:buNone/>
                <a:defRPr/>
              </a:pPr>
              <a:endParaRPr lang="es-ES"/>
            </a:p>
          </p:txBody>
        </p:sp>
        <p:sp>
          <p:nvSpPr>
            <p:cNvPr id="6" name="Oval 15">
              <a:extLst>
                <a:ext uri="{FF2B5EF4-FFF2-40B4-BE49-F238E27FC236}">
                  <a16:creationId xmlns:a16="http://schemas.microsoft.com/office/drawing/2014/main" id="{33E6032A-D96B-3751-DB77-5E7C707B99D2}"/>
                </a:ext>
              </a:extLst>
            </p:cNvPr>
            <p:cNvSpPr>
              <a:spLocks noChangeArrowheads="1"/>
            </p:cNvSpPr>
            <p:nvPr/>
          </p:nvSpPr>
          <p:spPr bwMode="gray">
            <a:xfrm>
              <a:off x="2108" y="1319"/>
              <a:ext cx="1650" cy="824"/>
            </a:xfrm>
            <a:prstGeom prst="ellipse">
              <a:avLst/>
            </a:prstGeom>
            <a:gradFill rotWithShape="1">
              <a:gsLst>
                <a:gs pos="0">
                  <a:schemeClr val="accent1">
                    <a:alpha val="0"/>
                  </a:schemeClr>
                </a:gs>
                <a:gs pos="100000">
                  <a:schemeClr val="accent1">
                    <a:gamma/>
                    <a:tint val="34902"/>
                    <a:invGamma/>
                  </a:schemeClr>
                </a:gs>
              </a:gsLst>
              <a:lin ang="2700000" scaled="1"/>
            </a:gradFill>
            <a:ln w="9525" algn="ctr">
              <a:noFill/>
              <a:round/>
              <a:headEnd/>
              <a:tailEnd/>
            </a:ln>
            <a:effectLst/>
          </p:spPr>
          <p:txBody>
            <a:bodyPr vert="eaVert" wrap="none" anchor="ctr"/>
            <a:lstStyle/>
            <a:p>
              <a:pPr eaLnBrk="1">
                <a:lnSpc>
                  <a:spcPct val="93000"/>
                </a:lnSpc>
                <a:buClr>
                  <a:srgbClr val="000000"/>
                </a:buClr>
                <a:buSzPct val="100000"/>
                <a:buFont typeface="Times New Roman" panose="02020603050405020304" pitchFamily="18" charset="0"/>
                <a:buNone/>
                <a:defRPr/>
              </a:pPr>
              <a:endParaRPr lang="es-ES"/>
            </a:p>
          </p:txBody>
        </p:sp>
        <p:sp>
          <p:nvSpPr>
            <p:cNvPr id="7" name="Oval 16">
              <a:extLst>
                <a:ext uri="{FF2B5EF4-FFF2-40B4-BE49-F238E27FC236}">
                  <a16:creationId xmlns:a16="http://schemas.microsoft.com/office/drawing/2014/main" id="{4E642411-1660-CC23-A1EB-8B54FCC664DF}"/>
                </a:ext>
              </a:extLst>
            </p:cNvPr>
            <p:cNvSpPr>
              <a:spLocks noChangeArrowheads="1"/>
            </p:cNvSpPr>
            <p:nvPr/>
          </p:nvSpPr>
          <p:spPr bwMode="gray">
            <a:xfrm>
              <a:off x="2125" y="1327"/>
              <a:ext cx="1570" cy="770"/>
            </a:xfrm>
            <a:prstGeom prst="ellipse">
              <a:avLst/>
            </a:prstGeom>
            <a:gradFill rotWithShape="1">
              <a:gsLst>
                <a:gs pos="0">
                  <a:schemeClr val="accent1">
                    <a:gamma/>
                    <a:shade val="79216"/>
                    <a:invGamma/>
                  </a:schemeClr>
                </a:gs>
                <a:gs pos="100000">
                  <a:schemeClr val="accent1">
                    <a:alpha val="48000"/>
                  </a:schemeClr>
                </a:gs>
              </a:gsLst>
              <a:lin ang="2700000" scaled="1"/>
            </a:gradFill>
            <a:ln w="9525" algn="ctr">
              <a:noFill/>
              <a:round/>
              <a:headEnd/>
              <a:tailEnd/>
            </a:ln>
            <a:effectLst/>
          </p:spPr>
          <p:txBody>
            <a:bodyPr vert="eaVert" wrap="none" anchor="ctr"/>
            <a:lstStyle/>
            <a:p>
              <a:pPr eaLnBrk="1">
                <a:lnSpc>
                  <a:spcPct val="93000"/>
                </a:lnSpc>
                <a:buClr>
                  <a:srgbClr val="000000"/>
                </a:buClr>
                <a:buSzPct val="100000"/>
                <a:buFont typeface="Times New Roman" panose="02020603050405020304" pitchFamily="18" charset="0"/>
                <a:buNone/>
                <a:defRPr/>
              </a:pPr>
              <a:endParaRPr lang="es-ES"/>
            </a:p>
          </p:txBody>
        </p:sp>
        <p:sp>
          <p:nvSpPr>
            <p:cNvPr id="8" name="Oval 17">
              <a:extLst>
                <a:ext uri="{FF2B5EF4-FFF2-40B4-BE49-F238E27FC236}">
                  <a16:creationId xmlns:a16="http://schemas.microsoft.com/office/drawing/2014/main" id="{1ED03C3C-F9CA-A427-07D0-F451A8AE6F98}"/>
                </a:ext>
              </a:extLst>
            </p:cNvPr>
            <p:cNvSpPr>
              <a:spLocks noChangeArrowheads="1"/>
            </p:cNvSpPr>
            <p:nvPr/>
          </p:nvSpPr>
          <p:spPr bwMode="gray">
            <a:xfrm>
              <a:off x="2208" y="1344"/>
              <a:ext cx="1382" cy="624"/>
            </a:xfrm>
            <a:prstGeom prst="ellipse">
              <a:avLst/>
            </a:prstGeom>
            <a:gradFill rotWithShape="1">
              <a:gsLst>
                <a:gs pos="0">
                  <a:schemeClr val="accent1">
                    <a:gamma/>
                    <a:tint val="0"/>
                    <a:invGamma/>
                  </a:schemeClr>
                </a:gs>
                <a:gs pos="100000">
                  <a:schemeClr val="accent1">
                    <a:alpha val="38000"/>
                  </a:schemeClr>
                </a:gs>
              </a:gsLst>
              <a:lin ang="2700000" scaled="1"/>
            </a:gradFill>
            <a:ln w="9525" algn="ctr">
              <a:noFill/>
              <a:round/>
              <a:headEnd/>
              <a:tailEnd/>
            </a:ln>
            <a:effectLst/>
          </p:spPr>
          <p:txBody>
            <a:bodyPr vert="eaVert" wrap="none" anchor="ctr"/>
            <a:lstStyle/>
            <a:p>
              <a:pPr eaLnBrk="1">
                <a:lnSpc>
                  <a:spcPct val="93000"/>
                </a:lnSpc>
                <a:buClr>
                  <a:srgbClr val="000000"/>
                </a:buClr>
                <a:buSzPct val="100000"/>
                <a:buFont typeface="Times New Roman" panose="02020603050405020304" pitchFamily="18" charset="0"/>
                <a:buNone/>
                <a:defRPr/>
              </a:pPr>
              <a:endParaRPr lang="es-ES"/>
            </a:p>
          </p:txBody>
        </p:sp>
      </p:grpSp>
      <p:sp>
        <p:nvSpPr>
          <p:cNvPr id="11" name="Rectángulo 10">
            <a:extLst>
              <a:ext uri="{FF2B5EF4-FFF2-40B4-BE49-F238E27FC236}">
                <a16:creationId xmlns:a16="http://schemas.microsoft.com/office/drawing/2014/main" id="{8FDA387D-1132-B9E8-6D4F-B86F8D7F24C5}"/>
              </a:ext>
            </a:extLst>
          </p:cNvPr>
          <p:cNvSpPr/>
          <p:nvPr/>
        </p:nvSpPr>
        <p:spPr>
          <a:xfrm>
            <a:off x="2728459" y="557214"/>
            <a:ext cx="3252109" cy="593047"/>
          </a:xfrm>
          <a:prstGeom prst="rect">
            <a:avLst/>
          </a:prstGeom>
        </p:spPr>
        <p:txBody>
          <a:bodyPr wrap="none">
            <a:spAutoFit/>
          </a:bodyPr>
          <a:lstStyle/>
          <a:p>
            <a:pPr algn="just" eaLnBrk="1">
              <a:lnSpc>
                <a:spcPct val="150000"/>
              </a:lnSpc>
              <a:buClr>
                <a:srgbClr val="000000"/>
              </a:buClr>
              <a:buSzPct val="100000"/>
              <a:buFont typeface="Times New Roman" panose="02020603050405020304" pitchFamily="18" charset="0"/>
              <a:buNone/>
              <a:defRPr/>
            </a:pPr>
            <a:r>
              <a:rPr lang="es-ES" altLang="es-ES" sz="2400" b="1" dirty="0">
                <a:solidFill>
                  <a:schemeClr val="accent2"/>
                </a:solidFill>
                <a:effectLst>
                  <a:outerShdw blurRad="38100" dist="38100" dir="2700000" algn="tl">
                    <a:srgbClr val="C0C0C0"/>
                  </a:outerShdw>
                </a:effectLst>
              </a:rPr>
              <a:t>1- </a:t>
            </a:r>
            <a:r>
              <a:rPr lang="es-ES" altLang="es-ES" sz="2400" b="1" u="sng" dirty="0">
                <a:solidFill>
                  <a:schemeClr val="accent2"/>
                </a:solidFill>
                <a:effectLst>
                  <a:outerShdw blurRad="38100" dist="38100" dir="2700000" algn="tl">
                    <a:srgbClr val="C0C0C0"/>
                  </a:outerShdw>
                </a:effectLst>
              </a:rPr>
              <a:t>Romberg compleja</a:t>
            </a:r>
            <a:r>
              <a:rPr lang="es-ES" altLang="es-ES" sz="2400" b="1" dirty="0">
                <a:solidFill>
                  <a:schemeClr val="accent2"/>
                </a:solidFill>
                <a:effectLst>
                  <a:outerShdw blurRad="38100" dist="38100" dir="2700000" algn="tl">
                    <a:srgbClr val="C0C0C0"/>
                  </a:outerShdw>
                </a:effectLst>
              </a:rPr>
              <a:t>:</a:t>
            </a:r>
          </a:p>
        </p:txBody>
      </p:sp>
      <p:sp>
        <p:nvSpPr>
          <p:cNvPr id="12" name="Rectángulo 11">
            <a:extLst>
              <a:ext uri="{FF2B5EF4-FFF2-40B4-BE49-F238E27FC236}">
                <a16:creationId xmlns:a16="http://schemas.microsoft.com/office/drawing/2014/main" id="{C2A6D19F-3DD5-B592-9B1D-030B4938256A}"/>
              </a:ext>
            </a:extLst>
          </p:cNvPr>
          <p:cNvSpPr/>
          <p:nvPr/>
        </p:nvSpPr>
        <p:spPr>
          <a:xfrm>
            <a:off x="1881188" y="2270126"/>
            <a:ext cx="8462962" cy="2809039"/>
          </a:xfrm>
          <a:prstGeom prst="rect">
            <a:avLst/>
          </a:prstGeom>
        </p:spPr>
        <p:txBody>
          <a:bodyPr>
            <a:spAutoFit/>
          </a:bodyPr>
          <a:lstStyle/>
          <a:p>
            <a:pPr marL="342900" indent="-342900" algn="just">
              <a:lnSpc>
                <a:spcPct val="150000"/>
              </a:lnSpc>
              <a:buClr>
                <a:srgbClr val="000000"/>
              </a:buClr>
              <a:buSzPct val="100000"/>
              <a:buFont typeface="Wingdings" panose="05000000000000000000" pitchFamily="2" charset="2"/>
              <a:buChar char="v"/>
              <a:defRPr/>
            </a:pPr>
            <a:r>
              <a:rPr lang="es-ES" altLang="es-ES" sz="2400" b="1" dirty="0">
                <a:solidFill>
                  <a:schemeClr val="accent2"/>
                </a:solidFill>
                <a:effectLst>
                  <a:outerShdw blurRad="38100" dist="38100" dir="2700000" algn="tl">
                    <a:srgbClr val="C0C0C0"/>
                  </a:outerShdw>
                </a:effectLst>
              </a:rPr>
              <a:t>Parar al examinado con los pies unidos, brazos al frente, dedos de las manos separados y ojos cerrados.</a:t>
            </a:r>
          </a:p>
          <a:p>
            <a:pPr algn="just" eaLnBrk="1">
              <a:lnSpc>
                <a:spcPct val="150000"/>
              </a:lnSpc>
              <a:buClr>
                <a:srgbClr val="000000"/>
              </a:buClr>
              <a:buSzPct val="100000"/>
              <a:buFont typeface="Times New Roman" panose="02020603050405020304" pitchFamily="18" charset="0"/>
              <a:buNone/>
              <a:defRPr/>
            </a:pPr>
            <a:r>
              <a:rPr lang="es-ES" altLang="es-ES" sz="2400" b="1" dirty="0">
                <a:solidFill>
                  <a:schemeClr val="accent2"/>
                </a:solidFill>
                <a:effectLst>
                  <a:outerShdw blurRad="38100" dist="38100" dir="2700000" algn="tl">
                    <a:srgbClr val="C0C0C0"/>
                  </a:outerShdw>
                </a:effectLst>
              </a:rPr>
              <a:t>- Se observará si existe balanceo del cuerpo, temblor en los párpados o dedos de las manos. Si esto se produce es que tiene ataxia.</a:t>
            </a:r>
          </a:p>
        </p:txBody>
      </p:sp>
      <p:sp>
        <p:nvSpPr>
          <p:cNvPr id="13" name="Rectángulo 12">
            <a:extLst>
              <a:ext uri="{FF2B5EF4-FFF2-40B4-BE49-F238E27FC236}">
                <a16:creationId xmlns:a16="http://schemas.microsoft.com/office/drawing/2014/main" id="{04F7A97F-E9B7-5A93-6D91-4F19424F508B}"/>
              </a:ext>
            </a:extLst>
          </p:cNvPr>
          <p:cNvSpPr/>
          <p:nvPr/>
        </p:nvSpPr>
        <p:spPr>
          <a:xfrm>
            <a:off x="6056314" y="1831975"/>
            <a:ext cx="2759075" cy="693738"/>
          </a:xfrm>
          <a:prstGeom prst="rect">
            <a:avLst/>
          </a:prstGeom>
        </p:spPr>
        <p:txBody>
          <a:bodyPr>
            <a:spAutoFit/>
          </a:bodyPr>
          <a:lstStyle/>
          <a:p>
            <a:pPr algn="just" eaLnBrk="1">
              <a:lnSpc>
                <a:spcPct val="93000"/>
              </a:lnSpc>
              <a:buClr>
                <a:srgbClr val="000000"/>
              </a:buClr>
              <a:buSzPct val="100000"/>
              <a:buFont typeface="Times New Roman" panose="02020603050405020304" pitchFamily="18" charset="0"/>
              <a:buNone/>
              <a:defRPr/>
            </a:pPr>
            <a:r>
              <a:rPr lang="es-US" altLang="es-ES" sz="2400" b="1" dirty="0">
                <a:solidFill>
                  <a:schemeClr val="accent2"/>
                </a:solidFill>
                <a:effectLst>
                  <a:outerShdw blurRad="38100" dist="38100" dir="2700000" algn="tl">
                    <a:srgbClr val="C0C0C0"/>
                  </a:outerShdw>
                </a:effectLst>
              </a:rPr>
              <a:t>Tiene 2 variantes:</a:t>
            </a:r>
          </a:p>
          <a:p>
            <a:pPr algn="just" eaLnBrk="1">
              <a:lnSpc>
                <a:spcPct val="93000"/>
              </a:lnSpc>
              <a:buClr>
                <a:srgbClr val="000000"/>
              </a:buClr>
              <a:buSzPct val="100000"/>
              <a:buFont typeface="Times New Roman" panose="02020603050405020304" pitchFamily="18" charset="0"/>
              <a:buNone/>
              <a:defRPr/>
            </a:pPr>
            <a:endParaRPr lang="es-US" altLang="es-ES" b="1" dirty="0">
              <a:solidFill>
                <a:srgbClr val="0000FF"/>
              </a:solidFill>
              <a:effectLst>
                <a:outerShdw blurRad="38100" dist="38100" dir="2700000" algn="tl">
                  <a:srgbClr val="C0C0C0"/>
                </a:outerShdw>
              </a:effectLst>
            </a:endParaRPr>
          </a:p>
        </p:txBody>
      </p:sp>
      <p:sp>
        <p:nvSpPr>
          <p:cNvPr id="23559" name="Flecha curvada hacia la izquierda 14">
            <a:extLst>
              <a:ext uri="{FF2B5EF4-FFF2-40B4-BE49-F238E27FC236}">
                <a16:creationId xmlns:a16="http://schemas.microsoft.com/office/drawing/2014/main" id="{48686184-8CA3-0430-4222-39B01FE7414F}"/>
              </a:ext>
            </a:extLst>
          </p:cNvPr>
          <p:cNvSpPr>
            <a:spLocks noChangeArrowheads="1"/>
          </p:cNvSpPr>
          <p:nvPr/>
        </p:nvSpPr>
        <p:spPr bwMode="auto">
          <a:xfrm rot="19586341">
            <a:off x="7121525" y="615951"/>
            <a:ext cx="731838" cy="1216025"/>
          </a:xfrm>
          <a:prstGeom prst="curvedLeftArrow">
            <a:avLst>
              <a:gd name="adj1" fmla="val 24986"/>
              <a:gd name="adj2" fmla="val 49971"/>
              <a:gd name="adj3" fmla="val 25000"/>
            </a:avLst>
          </a:prstGeom>
          <a:solidFill>
            <a:srgbClr val="00B8FF"/>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a:lnSpc>
                <a:spcPct val="93000"/>
              </a:lnSpc>
              <a:buClr>
                <a:srgbClr val="000000"/>
              </a:buClr>
              <a:buSzPct val="100000"/>
              <a:buFont typeface="Times New Roman" panose="02020603050405020304" pitchFamily="18" charset="0"/>
              <a:buNone/>
            </a:pPr>
            <a:endParaRPr lang="es-ES" altLang="es-ES"/>
          </a:p>
        </p:txBody>
      </p:sp>
    </p:spTree>
    <p:extLst>
      <p:ext uri="{BB962C8B-B14F-4D97-AF65-F5344CB8AC3E}">
        <p14:creationId xmlns:p14="http://schemas.microsoft.com/office/powerpoint/2010/main" val="250574728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D02DDCD2-DE53-7A6B-0379-BF9AF284B536}"/>
              </a:ext>
            </a:extLst>
          </p:cNvPr>
          <p:cNvSpPr/>
          <p:nvPr/>
        </p:nvSpPr>
        <p:spPr>
          <a:xfrm>
            <a:off x="1881189" y="2608263"/>
            <a:ext cx="8391525" cy="1122362"/>
          </a:xfrm>
          <a:prstGeom prst="rect">
            <a:avLst/>
          </a:prstGeom>
        </p:spPr>
        <p:txBody>
          <a:bodyPr>
            <a:spAutoFit/>
          </a:bodyPr>
          <a:lstStyle/>
          <a:p>
            <a:pPr marL="342900" indent="-342900" algn="just">
              <a:lnSpc>
                <a:spcPct val="93000"/>
              </a:lnSpc>
              <a:buClr>
                <a:srgbClr val="000000"/>
              </a:buClr>
              <a:buSzPct val="100000"/>
              <a:buFont typeface="Wingdings" panose="05000000000000000000" pitchFamily="2" charset="2"/>
              <a:buChar char="q"/>
              <a:defRPr/>
            </a:pPr>
            <a:r>
              <a:rPr lang="es-US" altLang="es-ES" sz="2400" b="1" dirty="0">
                <a:solidFill>
                  <a:srgbClr val="0000FF"/>
                </a:solidFill>
                <a:effectLst>
                  <a:outerShdw blurRad="38100" dist="38100" dir="2700000" algn="tl">
                    <a:srgbClr val="C0C0C0"/>
                  </a:outerShdw>
                </a:effectLst>
              </a:rPr>
              <a:t> Apoyado en un pie, la punta del otro toca el talón del pie en el cual estás apoyado, o a la altura de la rodilla de la pierna apoyada.</a:t>
            </a:r>
          </a:p>
        </p:txBody>
      </p:sp>
      <p:sp>
        <p:nvSpPr>
          <p:cNvPr id="4" name="Rectángulo 3">
            <a:extLst>
              <a:ext uri="{FF2B5EF4-FFF2-40B4-BE49-F238E27FC236}">
                <a16:creationId xmlns:a16="http://schemas.microsoft.com/office/drawing/2014/main" id="{ED6BC1C6-93CB-9991-6F3D-151FA27B8128}"/>
              </a:ext>
            </a:extLst>
          </p:cNvPr>
          <p:cNvSpPr/>
          <p:nvPr/>
        </p:nvSpPr>
        <p:spPr>
          <a:xfrm>
            <a:off x="1981201" y="4565651"/>
            <a:ext cx="8507413" cy="436563"/>
          </a:xfrm>
          <a:prstGeom prst="rect">
            <a:avLst/>
          </a:prstGeom>
        </p:spPr>
        <p:txBody>
          <a:bodyPr>
            <a:spAutoFit/>
          </a:bodyPr>
          <a:lstStyle/>
          <a:p>
            <a:pPr eaLnBrk="1">
              <a:lnSpc>
                <a:spcPct val="93000"/>
              </a:lnSpc>
              <a:buClr>
                <a:srgbClr val="000000"/>
              </a:buClr>
              <a:buSzPct val="100000"/>
              <a:buFont typeface="Times New Roman" panose="02020603050405020304" pitchFamily="18" charset="0"/>
              <a:buNone/>
              <a:defRPr/>
            </a:pPr>
            <a:r>
              <a:rPr lang="es-US" altLang="es-ES" sz="2400" b="1" dirty="0">
                <a:solidFill>
                  <a:srgbClr val="0000FF"/>
                </a:solidFill>
                <a:effectLst>
                  <a:outerShdw blurRad="38100" dist="38100" dir="2700000" algn="tl">
                    <a:srgbClr val="C0C0C0"/>
                  </a:outerShdw>
                </a:effectLst>
              </a:rPr>
              <a:t>Debe mantenerse en esta posición durante 29 segundos.</a:t>
            </a:r>
            <a:endParaRPr lang="es-ES" sz="2400" dirty="0"/>
          </a:p>
        </p:txBody>
      </p:sp>
      <p:grpSp>
        <p:nvGrpSpPr>
          <p:cNvPr id="24581" name="Group 10">
            <a:extLst>
              <a:ext uri="{FF2B5EF4-FFF2-40B4-BE49-F238E27FC236}">
                <a16:creationId xmlns:a16="http://schemas.microsoft.com/office/drawing/2014/main" id="{F0D54F02-589E-060C-EEBD-834D67D5BEE2}"/>
              </a:ext>
            </a:extLst>
          </p:cNvPr>
          <p:cNvGrpSpPr>
            <a:grpSpLocks/>
          </p:cNvGrpSpPr>
          <p:nvPr/>
        </p:nvGrpSpPr>
        <p:grpSpPr bwMode="auto">
          <a:xfrm>
            <a:off x="1881189" y="327025"/>
            <a:ext cx="5000625" cy="1601788"/>
            <a:chOff x="1997" y="1314"/>
            <a:chExt cx="1889" cy="1009"/>
          </a:xfrm>
        </p:grpSpPr>
        <p:grpSp>
          <p:nvGrpSpPr>
            <p:cNvPr id="24584" name="Group 11">
              <a:extLst>
                <a:ext uri="{FF2B5EF4-FFF2-40B4-BE49-F238E27FC236}">
                  <a16:creationId xmlns:a16="http://schemas.microsoft.com/office/drawing/2014/main" id="{F534CD79-C513-A676-8FC0-0C8A86BB61CD}"/>
                </a:ext>
              </a:extLst>
            </p:cNvPr>
            <p:cNvGrpSpPr>
              <a:grpSpLocks/>
            </p:cNvGrpSpPr>
            <p:nvPr/>
          </p:nvGrpSpPr>
          <p:grpSpPr bwMode="auto">
            <a:xfrm>
              <a:off x="1997" y="1404"/>
              <a:ext cx="1889" cy="919"/>
              <a:chOff x="1973" y="1027"/>
              <a:chExt cx="1926" cy="937"/>
            </a:xfrm>
          </p:grpSpPr>
          <p:sp>
            <p:nvSpPr>
              <p:cNvPr id="11" name="Oval 12">
                <a:extLst>
                  <a:ext uri="{FF2B5EF4-FFF2-40B4-BE49-F238E27FC236}">
                    <a16:creationId xmlns:a16="http://schemas.microsoft.com/office/drawing/2014/main" id="{45173C85-F89B-0618-80AE-467756F33C88}"/>
                  </a:ext>
                </a:extLst>
              </p:cNvPr>
              <p:cNvSpPr>
                <a:spLocks noChangeArrowheads="1"/>
              </p:cNvSpPr>
              <p:nvPr/>
            </p:nvSpPr>
            <p:spPr bwMode="gray">
              <a:xfrm>
                <a:off x="1994" y="1057"/>
                <a:ext cx="1905" cy="907"/>
              </a:xfrm>
              <a:prstGeom prst="ellipse">
                <a:avLst/>
              </a:prstGeom>
              <a:gradFill rotWithShape="1">
                <a:gsLst>
                  <a:gs pos="0">
                    <a:schemeClr val="hlink"/>
                  </a:gs>
                  <a:gs pos="100000">
                    <a:schemeClr val="hlink">
                      <a:gamma/>
                      <a:shade val="48627"/>
                      <a:invGamma/>
                    </a:schemeClr>
                  </a:gs>
                </a:gsLst>
                <a:lin ang="2700000" scaled="1"/>
              </a:gradFill>
              <a:ln w="9525">
                <a:noFill/>
                <a:round/>
                <a:headEnd/>
                <a:tailEnd/>
              </a:ln>
              <a:effectLst/>
            </p:spPr>
            <p:txBody>
              <a:bodyPr wrap="none" anchor="ctr"/>
              <a:lstStyle/>
              <a:p>
                <a:pPr eaLnBrk="1">
                  <a:lnSpc>
                    <a:spcPct val="93000"/>
                  </a:lnSpc>
                  <a:buClr>
                    <a:srgbClr val="000000"/>
                  </a:buClr>
                  <a:buSzPct val="100000"/>
                  <a:buFont typeface="Times New Roman" panose="02020603050405020304" pitchFamily="18" charset="0"/>
                  <a:buNone/>
                  <a:defRPr/>
                </a:pPr>
                <a:endParaRPr lang="es-ES"/>
              </a:p>
            </p:txBody>
          </p:sp>
          <p:sp>
            <p:nvSpPr>
              <p:cNvPr id="12" name="Oval 13">
                <a:extLst>
                  <a:ext uri="{FF2B5EF4-FFF2-40B4-BE49-F238E27FC236}">
                    <a16:creationId xmlns:a16="http://schemas.microsoft.com/office/drawing/2014/main" id="{17EEDC35-DAD3-D1A2-EB79-429447768071}"/>
                  </a:ext>
                </a:extLst>
              </p:cNvPr>
              <p:cNvSpPr>
                <a:spLocks noChangeArrowheads="1"/>
              </p:cNvSpPr>
              <p:nvPr/>
            </p:nvSpPr>
            <p:spPr bwMode="gray">
              <a:xfrm>
                <a:off x="1973" y="1027"/>
                <a:ext cx="1905" cy="907"/>
              </a:xfrm>
              <a:prstGeom prst="ellipse">
                <a:avLst/>
              </a:prstGeom>
              <a:gradFill rotWithShape="1">
                <a:gsLst>
                  <a:gs pos="0">
                    <a:schemeClr val="hlink">
                      <a:gamma/>
                      <a:tint val="44314"/>
                      <a:invGamma/>
                    </a:schemeClr>
                  </a:gs>
                  <a:gs pos="100000">
                    <a:schemeClr val="hlink"/>
                  </a:gs>
                </a:gsLst>
                <a:lin ang="2700000" scaled="1"/>
              </a:gradFill>
              <a:ln w="9525">
                <a:noFill/>
                <a:round/>
                <a:headEnd/>
                <a:tailEnd/>
              </a:ln>
              <a:effectLst/>
            </p:spPr>
            <p:txBody>
              <a:bodyPr wrap="none" anchor="ctr"/>
              <a:lstStyle/>
              <a:p>
                <a:pPr eaLnBrk="1">
                  <a:lnSpc>
                    <a:spcPct val="93000"/>
                  </a:lnSpc>
                  <a:buClr>
                    <a:srgbClr val="000000"/>
                  </a:buClr>
                  <a:buSzPct val="100000"/>
                  <a:buFont typeface="Times New Roman" panose="02020603050405020304" pitchFamily="18" charset="0"/>
                  <a:buNone/>
                  <a:defRPr/>
                </a:pPr>
                <a:endParaRPr lang="es-ES"/>
              </a:p>
            </p:txBody>
          </p:sp>
        </p:grpSp>
        <p:sp>
          <p:nvSpPr>
            <p:cNvPr id="7" name="Oval 14">
              <a:extLst>
                <a:ext uri="{FF2B5EF4-FFF2-40B4-BE49-F238E27FC236}">
                  <a16:creationId xmlns:a16="http://schemas.microsoft.com/office/drawing/2014/main" id="{850FAC30-47E4-4DC3-EF71-58DAF9397557}"/>
                </a:ext>
              </a:extLst>
            </p:cNvPr>
            <p:cNvSpPr>
              <a:spLocks noChangeArrowheads="1"/>
            </p:cNvSpPr>
            <p:nvPr/>
          </p:nvSpPr>
          <p:spPr bwMode="gray">
            <a:xfrm>
              <a:off x="2086" y="1314"/>
              <a:ext cx="1691" cy="845"/>
            </a:xfrm>
            <a:prstGeom prst="ellipse">
              <a:avLst/>
            </a:prstGeom>
            <a:gradFill rotWithShape="1">
              <a:gsLst>
                <a:gs pos="0">
                  <a:schemeClr val="accent1">
                    <a:gamma/>
                    <a:shade val="46275"/>
                    <a:invGamma/>
                  </a:schemeClr>
                </a:gs>
                <a:gs pos="100000">
                  <a:schemeClr val="accent1"/>
                </a:gs>
              </a:gsLst>
              <a:lin ang="2700000" scaled="1"/>
            </a:gradFill>
            <a:ln w="9525" algn="ctr">
              <a:noFill/>
              <a:round/>
              <a:headEnd/>
              <a:tailEnd/>
            </a:ln>
            <a:effectLst/>
          </p:spPr>
          <p:txBody>
            <a:bodyPr vert="eaVert" wrap="none" anchor="ctr"/>
            <a:lstStyle/>
            <a:p>
              <a:pPr eaLnBrk="1">
                <a:lnSpc>
                  <a:spcPct val="93000"/>
                </a:lnSpc>
                <a:buClr>
                  <a:srgbClr val="000000"/>
                </a:buClr>
                <a:buSzPct val="100000"/>
                <a:buFont typeface="Times New Roman" panose="02020603050405020304" pitchFamily="18" charset="0"/>
                <a:buNone/>
                <a:defRPr/>
              </a:pPr>
              <a:endParaRPr lang="es-ES"/>
            </a:p>
          </p:txBody>
        </p:sp>
        <p:sp>
          <p:nvSpPr>
            <p:cNvPr id="8" name="Oval 15">
              <a:extLst>
                <a:ext uri="{FF2B5EF4-FFF2-40B4-BE49-F238E27FC236}">
                  <a16:creationId xmlns:a16="http://schemas.microsoft.com/office/drawing/2014/main" id="{61873E2C-2D6A-3A75-F54F-71B571D1D68A}"/>
                </a:ext>
              </a:extLst>
            </p:cNvPr>
            <p:cNvSpPr>
              <a:spLocks noChangeArrowheads="1"/>
            </p:cNvSpPr>
            <p:nvPr/>
          </p:nvSpPr>
          <p:spPr bwMode="gray">
            <a:xfrm>
              <a:off x="2108" y="1319"/>
              <a:ext cx="1650" cy="824"/>
            </a:xfrm>
            <a:prstGeom prst="ellipse">
              <a:avLst/>
            </a:prstGeom>
            <a:gradFill rotWithShape="1">
              <a:gsLst>
                <a:gs pos="0">
                  <a:schemeClr val="accent1">
                    <a:alpha val="0"/>
                  </a:schemeClr>
                </a:gs>
                <a:gs pos="100000">
                  <a:schemeClr val="accent1">
                    <a:gamma/>
                    <a:tint val="34902"/>
                    <a:invGamma/>
                  </a:schemeClr>
                </a:gs>
              </a:gsLst>
              <a:lin ang="2700000" scaled="1"/>
            </a:gradFill>
            <a:ln w="9525" algn="ctr">
              <a:noFill/>
              <a:round/>
              <a:headEnd/>
              <a:tailEnd/>
            </a:ln>
            <a:effectLst/>
          </p:spPr>
          <p:txBody>
            <a:bodyPr vert="eaVert" wrap="none" anchor="ctr"/>
            <a:lstStyle/>
            <a:p>
              <a:pPr eaLnBrk="1">
                <a:lnSpc>
                  <a:spcPct val="93000"/>
                </a:lnSpc>
                <a:buClr>
                  <a:srgbClr val="000000"/>
                </a:buClr>
                <a:buSzPct val="100000"/>
                <a:buFont typeface="Times New Roman" panose="02020603050405020304" pitchFamily="18" charset="0"/>
                <a:buNone/>
                <a:defRPr/>
              </a:pPr>
              <a:endParaRPr lang="es-ES"/>
            </a:p>
          </p:txBody>
        </p:sp>
        <p:sp>
          <p:nvSpPr>
            <p:cNvPr id="9" name="Oval 16">
              <a:extLst>
                <a:ext uri="{FF2B5EF4-FFF2-40B4-BE49-F238E27FC236}">
                  <a16:creationId xmlns:a16="http://schemas.microsoft.com/office/drawing/2014/main" id="{85570D0F-F615-9D96-FA19-7D6332D39AAB}"/>
                </a:ext>
              </a:extLst>
            </p:cNvPr>
            <p:cNvSpPr>
              <a:spLocks noChangeArrowheads="1"/>
            </p:cNvSpPr>
            <p:nvPr/>
          </p:nvSpPr>
          <p:spPr bwMode="gray">
            <a:xfrm>
              <a:off x="2125" y="1327"/>
              <a:ext cx="1570" cy="770"/>
            </a:xfrm>
            <a:prstGeom prst="ellipse">
              <a:avLst/>
            </a:prstGeom>
            <a:gradFill rotWithShape="1">
              <a:gsLst>
                <a:gs pos="0">
                  <a:schemeClr val="accent1">
                    <a:gamma/>
                    <a:shade val="79216"/>
                    <a:invGamma/>
                  </a:schemeClr>
                </a:gs>
                <a:gs pos="100000">
                  <a:schemeClr val="accent1">
                    <a:alpha val="48000"/>
                  </a:schemeClr>
                </a:gs>
              </a:gsLst>
              <a:lin ang="2700000" scaled="1"/>
            </a:gradFill>
            <a:ln w="9525" algn="ctr">
              <a:noFill/>
              <a:round/>
              <a:headEnd/>
              <a:tailEnd/>
            </a:ln>
            <a:effectLst/>
          </p:spPr>
          <p:txBody>
            <a:bodyPr vert="eaVert" wrap="none" anchor="ctr"/>
            <a:lstStyle/>
            <a:p>
              <a:pPr eaLnBrk="1">
                <a:lnSpc>
                  <a:spcPct val="93000"/>
                </a:lnSpc>
                <a:buClr>
                  <a:srgbClr val="000000"/>
                </a:buClr>
                <a:buSzPct val="100000"/>
                <a:buFont typeface="Times New Roman" panose="02020603050405020304" pitchFamily="18" charset="0"/>
                <a:buNone/>
                <a:defRPr/>
              </a:pPr>
              <a:endParaRPr lang="es-ES"/>
            </a:p>
          </p:txBody>
        </p:sp>
        <p:sp>
          <p:nvSpPr>
            <p:cNvPr id="10" name="Oval 17">
              <a:extLst>
                <a:ext uri="{FF2B5EF4-FFF2-40B4-BE49-F238E27FC236}">
                  <a16:creationId xmlns:a16="http://schemas.microsoft.com/office/drawing/2014/main" id="{56A261EA-68EA-F0E8-1907-CA79D583728E}"/>
                </a:ext>
              </a:extLst>
            </p:cNvPr>
            <p:cNvSpPr>
              <a:spLocks noChangeArrowheads="1"/>
            </p:cNvSpPr>
            <p:nvPr/>
          </p:nvSpPr>
          <p:spPr bwMode="gray">
            <a:xfrm>
              <a:off x="2208" y="1344"/>
              <a:ext cx="1382" cy="624"/>
            </a:xfrm>
            <a:prstGeom prst="ellipse">
              <a:avLst/>
            </a:prstGeom>
            <a:gradFill rotWithShape="1">
              <a:gsLst>
                <a:gs pos="0">
                  <a:schemeClr val="accent1">
                    <a:gamma/>
                    <a:tint val="0"/>
                    <a:invGamma/>
                  </a:schemeClr>
                </a:gs>
                <a:gs pos="100000">
                  <a:schemeClr val="accent1">
                    <a:alpha val="38000"/>
                  </a:schemeClr>
                </a:gs>
              </a:gsLst>
              <a:lin ang="2700000" scaled="1"/>
            </a:gradFill>
            <a:ln w="9525" algn="ctr">
              <a:noFill/>
              <a:round/>
              <a:headEnd/>
              <a:tailEnd/>
            </a:ln>
            <a:effectLst/>
          </p:spPr>
          <p:txBody>
            <a:bodyPr vert="eaVert" wrap="none" anchor="ctr"/>
            <a:lstStyle/>
            <a:p>
              <a:pPr eaLnBrk="1">
                <a:lnSpc>
                  <a:spcPct val="93000"/>
                </a:lnSpc>
                <a:buClr>
                  <a:srgbClr val="000000"/>
                </a:buClr>
                <a:buSzPct val="100000"/>
                <a:buFont typeface="Times New Roman" panose="02020603050405020304" pitchFamily="18" charset="0"/>
                <a:buNone/>
                <a:defRPr/>
              </a:pPr>
              <a:endParaRPr lang="es-ES"/>
            </a:p>
          </p:txBody>
        </p:sp>
      </p:grpSp>
      <p:sp>
        <p:nvSpPr>
          <p:cNvPr id="13" name="Rectángulo 12">
            <a:extLst>
              <a:ext uri="{FF2B5EF4-FFF2-40B4-BE49-F238E27FC236}">
                <a16:creationId xmlns:a16="http://schemas.microsoft.com/office/drawing/2014/main" id="{DB912987-D7F0-7F00-2148-6CFA43056F9C}"/>
              </a:ext>
            </a:extLst>
          </p:cNvPr>
          <p:cNvSpPr/>
          <p:nvPr/>
        </p:nvSpPr>
        <p:spPr>
          <a:xfrm>
            <a:off x="2838014" y="515939"/>
            <a:ext cx="2920287" cy="593047"/>
          </a:xfrm>
          <a:prstGeom prst="rect">
            <a:avLst/>
          </a:prstGeom>
        </p:spPr>
        <p:txBody>
          <a:bodyPr wrap="none">
            <a:spAutoFit/>
          </a:bodyPr>
          <a:lstStyle/>
          <a:p>
            <a:pPr algn="just" eaLnBrk="1">
              <a:lnSpc>
                <a:spcPct val="150000"/>
              </a:lnSpc>
              <a:buClr>
                <a:srgbClr val="000000"/>
              </a:buClr>
              <a:buSzPct val="100000"/>
              <a:buFont typeface="Times New Roman" panose="02020603050405020304" pitchFamily="18" charset="0"/>
              <a:buNone/>
              <a:defRPr/>
            </a:pPr>
            <a:r>
              <a:rPr lang="es-ES" altLang="es-ES" sz="2400" b="1" u="sng" dirty="0">
                <a:solidFill>
                  <a:schemeClr val="accent2"/>
                </a:solidFill>
                <a:effectLst>
                  <a:outerShdw blurRad="38100" dist="38100" dir="2700000" algn="tl">
                    <a:srgbClr val="C0C0C0"/>
                  </a:outerShdw>
                </a:effectLst>
              </a:rPr>
              <a:t>Romberg compleja</a:t>
            </a:r>
            <a:r>
              <a:rPr lang="es-ES" altLang="es-ES" sz="2400" b="1" dirty="0">
                <a:solidFill>
                  <a:schemeClr val="accent2"/>
                </a:solidFill>
                <a:effectLst>
                  <a:outerShdw blurRad="38100" dist="38100" dir="2700000" algn="tl">
                    <a:srgbClr val="C0C0C0"/>
                  </a:outerShdw>
                </a:effectLst>
              </a:rPr>
              <a:t>:</a:t>
            </a:r>
          </a:p>
        </p:txBody>
      </p:sp>
      <p:sp>
        <p:nvSpPr>
          <p:cNvPr id="24583" name="Flecha curvada hacia la izquierda 13">
            <a:extLst>
              <a:ext uri="{FF2B5EF4-FFF2-40B4-BE49-F238E27FC236}">
                <a16:creationId xmlns:a16="http://schemas.microsoft.com/office/drawing/2014/main" id="{C56D3C87-597A-86B7-1DDE-0E0EF87ED534}"/>
              </a:ext>
            </a:extLst>
          </p:cNvPr>
          <p:cNvSpPr>
            <a:spLocks noChangeArrowheads="1"/>
          </p:cNvSpPr>
          <p:nvPr/>
        </p:nvSpPr>
        <p:spPr bwMode="auto">
          <a:xfrm rot="19586341">
            <a:off x="7527926" y="720726"/>
            <a:ext cx="728663" cy="1635125"/>
          </a:xfrm>
          <a:prstGeom prst="curvedLeftArrow">
            <a:avLst>
              <a:gd name="adj1" fmla="val 25006"/>
              <a:gd name="adj2" fmla="val 50002"/>
              <a:gd name="adj3" fmla="val 25000"/>
            </a:avLst>
          </a:prstGeom>
          <a:solidFill>
            <a:srgbClr val="00B8FF"/>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a:lnSpc>
                <a:spcPct val="93000"/>
              </a:lnSpc>
              <a:buClr>
                <a:srgbClr val="000000"/>
              </a:buClr>
              <a:buSzPct val="100000"/>
              <a:buFont typeface="Times New Roman" panose="02020603050405020304" pitchFamily="18" charset="0"/>
              <a:buNone/>
            </a:pPr>
            <a:endParaRPr lang="es-ES" altLang="es-ES"/>
          </a:p>
        </p:txBody>
      </p:sp>
    </p:spTree>
    <p:extLst>
      <p:ext uri="{BB962C8B-B14F-4D97-AF65-F5344CB8AC3E}">
        <p14:creationId xmlns:p14="http://schemas.microsoft.com/office/powerpoint/2010/main" val="366320685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3" name="Imagen 1">
            <a:extLst>
              <a:ext uri="{FF2B5EF4-FFF2-40B4-BE49-F238E27FC236}">
                <a16:creationId xmlns:a16="http://schemas.microsoft.com/office/drawing/2014/main" id="{EF6792C0-EEE7-EF68-F5B2-A832495D8E0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59150" y="617538"/>
            <a:ext cx="5143500" cy="573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263181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12893A25-F99B-19F1-A305-675D083B5F22}"/>
              </a:ext>
            </a:extLst>
          </p:cNvPr>
          <p:cNvSpPr/>
          <p:nvPr/>
        </p:nvSpPr>
        <p:spPr>
          <a:xfrm>
            <a:off x="2135189" y="836613"/>
            <a:ext cx="8220075" cy="5025030"/>
          </a:xfrm>
          <a:prstGeom prst="rect">
            <a:avLst/>
          </a:prstGeom>
        </p:spPr>
        <p:txBody>
          <a:bodyPr>
            <a:spAutoFit/>
          </a:bodyPr>
          <a:lstStyle/>
          <a:p>
            <a:pPr marL="342900" indent="-342900">
              <a:lnSpc>
                <a:spcPct val="150000"/>
              </a:lnSpc>
              <a:buClr>
                <a:srgbClr val="000000"/>
              </a:buClr>
              <a:buSzPct val="100000"/>
              <a:buFont typeface="Wingdings" panose="05000000000000000000" pitchFamily="2" charset="2"/>
              <a:buChar char="v"/>
              <a:defRPr/>
            </a:pPr>
            <a:r>
              <a:rPr lang="en-US" altLang="es-ES" sz="2400" b="1" u="sng" dirty="0">
                <a:solidFill>
                  <a:srgbClr val="0000FF"/>
                </a:solidFill>
                <a:effectLst>
                  <a:outerShdw blurRad="38100" dist="38100" dir="2700000" algn="tl">
                    <a:srgbClr val="C0C0C0"/>
                  </a:outerShdw>
                </a:effectLst>
              </a:rPr>
              <a:t>Ataxia </a:t>
            </a:r>
            <a:r>
              <a:rPr lang="en-US" altLang="es-ES" sz="2400" b="1" u="sng" dirty="0" err="1">
                <a:solidFill>
                  <a:srgbClr val="0000FF"/>
                </a:solidFill>
                <a:effectLst>
                  <a:outerShdw blurRad="38100" dist="38100" dir="2700000" algn="tl">
                    <a:srgbClr val="C0C0C0"/>
                  </a:outerShdw>
                </a:effectLst>
              </a:rPr>
              <a:t>dinámica</a:t>
            </a:r>
            <a:r>
              <a:rPr lang="en-US" altLang="es-ES" sz="2400" b="1" dirty="0">
                <a:solidFill>
                  <a:srgbClr val="0000FF"/>
                </a:solidFill>
                <a:effectLst>
                  <a:outerShdw blurRad="38100" dist="38100" dir="2700000" algn="tl">
                    <a:srgbClr val="C0C0C0"/>
                  </a:outerShdw>
                </a:effectLst>
              </a:rPr>
              <a:t>: Se </a:t>
            </a:r>
            <a:r>
              <a:rPr lang="en-US" altLang="es-ES" sz="2400" b="1" dirty="0" err="1">
                <a:solidFill>
                  <a:srgbClr val="0000FF"/>
                </a:solidFill>
                <a:effectLst>
                  <a:outerShdw blurRad="38100" dist="38100" dir="2700000" algn="tl">
                    <a:srgbClr val="C0C0C0"/>
                  </a:outerShdw>
                </a:effectLst>
              </a:rPr>
              <a:t>evalúa</a:t>
            </a:r>
            <a:r>
              <a:rPr lang="en-US" altLang="es-ES" sz="2400" b="1" dirty="0">
                <a:solidFill>
                  <a:srgbClr val="0000FF"/>
                </a:solidFill>
                <a:effectLst>
                  <a:outerShdw blurRad="38100" dist="38100" dir="2700000" algn="tl">
                    <a:srgbClr val="C0C0C0"/>
                  </a:outerShdw>
                </a:effectLst>
              </a:rPr>
              <a:t> </a:t>
            </a:r>
            <a:r>
              <a:rPr lang="en-US" altLang="es-ES" sz="2400" b="1" dirty="0" err="1">
                <a:solidFill>
                  <a:srgbClr val="0000FF"/>
                </a:solidFill>
                <a:effectLst>
                  <a:outerShdw blurRad="38100" dist="38100" dir="2700000" algn="tl">
                    <a:srgbClr val="C0C0C0"/>
                  </a:outerShdw>
                </a:effectLst>
              </a:rPr>
              <a:t>mediante</a:t>
            </a:r>
            <a:r>
              <a:rPr lang="en-US" altLang="es-ES" sz="2400" b="1" dirty="0">
                <a:solidFill>
                  <a:srgbClr val="0000FF"/>
                </a:solidFill>
                <a:effectLst>
                  <a:outerShdw blurRad="38100" dist="38100" dir="2700000" algn="tl">
                    <a:srgbClr val="C0C0C0"/>
                  </a:outerShdw>
                </a:effectLst>
              </a:rPr>
              <a:t> ejercicios </a:t>
            </a:r>
            <a:r>
              <a:rPr lang="en-US" altLang="es-ES" sz="2400" b="1" dirty="0" err="1">
                <a:solidFill>
                  <a:srgbClr val="0000FF"/>
                </a:solidFill>
                <a:effectLst>
                  <a:outerShdw blurRad="38100" dist="38100" dir="2700000" algn="tl">
                    <a:srgbClr val="C0C0C0"/>
                  </a:outerShdw>
                </a:effectLst>
              </a:rPr>
              <a:t>sobre</a:t>
            </a:r>
            <a:r>
              <a:rPr lang="en-US" altLang="es-ES" sz="2400" b="1" dirty="0">
                <a:solidFill>
                  <a:srgbClr val="0000FF"/>
                </a:solidFill>
                <a:effectLst>
                  <a:outerShdw blurRad="38100" dist="38100" dir="2700000" algn="tl">
                    <a:srgbClr val="C0C0C0"/>
                  </a:outerShdw>
                </a:effectLst>
              </a:rPr>
              <a:t>  la </a:t>
            </a:r>
            <a:r>
              <a:rPr lang="en-US" altLang="es-ES" sz="2400" b="1" dirty="0" err="1">
                <a:solidFill>
                  <a:srgbClr val="0000FF"/>
                </a:solidFill>
                <a:effectLst>
                  <a:outerShdw blurRad="38100" dist="38100" dir="2700000" algn="tl">
                    <a:srgbClr val="C0C0C0"/>
                  </a:outerShdw>
                </a:effectLst>
              </a:rPr>
              <a:t>marcha</a:t>
            </a:r>
            <a:r>
              <a:rPr lang="en-US" altLang="es-ES" sz="2400" b="1" dirty="0">
                <a:solidFill>
                  <a:srgbClr val="0000FF"/>
                </a:solidFill>
                <a:effectLst>
                  <a:outerShdw blurRad="38100" dist="38100" dir="2700000" algn="tl">
                    <a:srgbClr val="C0C0C0"/>
                  </a:outerShdw>
                </a:effectLst>
              </a:rPr>
              <a:t>, </a:t>
            </a:r>
            <a:r>
              <a:rPr lang="en-US" altLang="es-ES" sz="2400" b="1" dirty="0" err="1">
                <a:solidFill>
                  <a:srgbClr val="0000FF"/>
                </a:solidFill>
                <a:effectLst>
                  <a:outerShdw blurRad="38100" dist="38100" dir="2700000" algn="tl">
                    <a:srgbClr val="C0C0C0"/>
                  </a:outerShdw>
                </a:effectLst>
              </a:rPr>
              <a:t>por</a:t>
            </a:r>
            <a:r>
              <a:rPr lang="en-US" altLang="es-ES" sz="2400" b="1" dirty="0">
                <a:solidFill>
                  <a:srgbClr val="0000FF"/>
                </a:solidFill>
                <a:effectLst>
                  <a:outerShdw blurRad="38100" dist="38100" dir="2700000" algn="tl">
                    <a:srgbClr val="C0C0C0"/>
                  </a:outerShdw>
                </a:effectLst>
              </a:rPr>
              <a:t> </a:t>
            </a:r>
            <a:r>
              <a:rPr lang="en-US" altLang="es-ES" sz="2400" b="1" dirty="0" err="1">
                <a:solidFill>
                  <a:srgbClr val="0000FF"/>
                </a:solidFill>
                <a:effectLst>
                  <a:outerShdw blurRad="38100" dist="38100" dir="2700000" algn="tl">
                    <a:srgbClr val="C0C0C0"/>
                  </a:outerShdw>
                </a:effectLst>
              </a:rPr>
              <a:t>ejemplo</a:t>
            </a:r>
            <a:r>
              <a:rPr lang="en-US" altLang="es-ES" sz="2400" b="1" dirty="0">
                <a:solidFill>
                  <a:srgbClr val="0000FF"/>
                </a:solidFill>
                <a:effectLst>
                  <a:outerShdw blurRad="38100" dist="38100" dir="2700000" algn="tl">
                    <a:srgbClr val="C0C0C0"/>
                  </a:outerShdw>
                </a:effectLst>
              </a:rPr>
              <a:t>:</a:t>
            </a:r>
          </a:p>
          <a:p>
            <a:pPr marL="342900" indent="-342900">
              <a:lnSpc>
                <a:spcPct val="150000"/>
              </a:lnSpc>
              <a:buClr>
                <a:srgbClr val="000000"/>
              </a:buClr>
              <a:buSzPct val="100000"/>
              <a:buFont typeface="Wingdings" panose="05000000000000000000" pitchFamily="2" charset="2"/>
              <a:buChar char="Ø"/>
              <a:defRPr/>
            </a:pPr>
            <a:r>
              <a:rPr lang="en-US" altLang="es-ES" sz="2400" b="1" dirty="0">
                <a:solidFill>
                  <a:srgbClr val="0000FF"/>
                </a:solidFill>
                <a:effectLst>
                  <a:outerShdw blurRad="38100" dist="38100" dir="2700000" algn="tl">
                    <a:srgbClr val="C0C0C0"/>
                  </a:outerShdw>
                </a:effectLst>
              </a:rPr>
              <a:t> </a:t>
            </a:r>
            <a:r>
              <a:rPr lang="en-US" altLang="es-ES" sz="2400" b="1" dirty="0" err="1">
                <a:solidFill>
                  <a:srgbClr val="0000FF"/>
                </a:solidFill>
                <a:effectLst>
                  <a:outerShdw blurRad="38100" dist="38100" dir="2700000" algn="tl">
                    <a:srgbClr val="C0C0C0"/>
                  </a:outerShdw>
                </a:effectLst>
              </a:rPr>
              <a:t>Caminar</a:t>
            </a:r>
            <a:r>
              <a:rPr lang="en-US" altLang="es-ES" sz="2400" b="1" dirty="0">
                <a:solidFill>
                  <a:srgbClr val="0000FF"/>
                </a:solidFill>
                <a:effectLst>
                  <a:outerShdw blurRad="38100" dist="38100" dir="2700000" algn="tl">
                    <a:srgbClr val="C0C0C0"/>
                  </a:outerShdw>
                </a:effectLst>
              </a:rPr>
              <a:t> </a:t>
            </a:r>
            <a:r>
              <a:rPr lang="en-US" altLang="es-ES" sz="2400" b="1" dirty="0" err="1">
                <a:solidFill>
                  <a:srgbClr val="0000FF"/>
                </a:solidFill>
                <a:effectLst>
                  <a:outerShdw blurRad="38100" dist="38100" dir="2700000" algn="tl">
                    <a:srgbClr val="C0C0C0"/>
                  </a:outerShdw>
                </a:effectLst>
              </a:rPr>
              <a:t>sobre</a:t>
            </a:r>
            <a:r>
              <a:rPr lang="en-US" altLang="es-ES" sz="2400" b="1" dirty="0">
                <a:solidFill>
                  <a:srgbClr val="0000FF"/>
                </a:solidFill>
                <a:effectLst>
                  <a:outerShdw blurRad="38100" dist="38100" dir="2700000" algn="tl">
                    <a:srgbClr val="C0C0C0"/>
                  </a:outerShdw>
                </a:effectLst>
              </a:rPr>
              <a:t> </a:t>
            </a:r>
            <a:r>
              <a:rPr lang="en-US" altLang="es-ES" sz="2400" b="1" dirty="0" err="1">
                <a:solidFill>
                  <a:srgbClr val="0000FF"/>
                </a:solidFill>
                <a:effectLst>
                  <a:outerShdw blurRad="38100" dist="38100" dir="2700000" algn="tl">
                    <a:srgbClr val="C0C0C0"/>
                  </a:outerShdw>
                </a:effectLst>
              </a:rPr>
              <a:t>una</a:t>
            </a:r>
            <a:r>
              <a:rPr lang="en-US" altLang="es-ES" sz="2400" b="1" dirty="0">
                <a:solidFill>
                  <a:srgbClr val="0000FF"/>
                </a:solidFill>
                <a:effectLst>
                  <a:outerShdw blurRad="38100" dist="38100" dir="2700000" algn="tl">
                    <a:srgbClr val="C0C0C0"/>
                  </a:outerShdw>
                </a:effectLst>
              </a:rPr>
              <a:t> </a:t>
            </a:r>
            <a:r>
              <a:rPr lang="en-US" altLang="es-ES" sz="2400" b="1" dirty="0" err="1">
                <a:solidFill>
                  <a:srgbClr val="0000FF"/>
                </a:solidFill>
                <a:effectLst>
                  <a:outerShdw blurRad="38100" dist="38100" dir="2700000" algn="tl">
                    <a:srgbClr val="C0C0C0"/>
                  </a:outerShdw>
                </a:effectLst>
              </a:rPr>
              <a:t>línea</a:t>
            </a:r>
            <a:r>
              <a:rPr lang="en-US" altLang="es-ES" sz="2400" b="1" dirty="0">
                <a:solidFill>
                  <a:srgbClr val="0000FF"/>
                </a:solidFill>
                <a:effectLst>
                  <a:outerShdw blurRad="38100" dist="38100" dir="2700000" algn="tl">
                    <a:srgbClr val="C0C0C0"/>
                  </a:outerShdw>
                </a:effectLst>
              </a:rPr>
              <a:t>.</a:t>
            </a:r>
          </a:p>
          <a:p>
            <a:pPr eaLnBrk="1">
              <a:lnSpc>
                <a:spcPct val="150000"/>
              </a:lnSpc>
              <a:buClr>
                <a:srgbClr val="000000"/>
              </a:buClr>
              <a:buSzPct val="100000"/>
              <a:buFont typeface="Times New Roman" panose="02020603050405020304" pitchFamily="18" charset="0"/>
              <a:buNone/>
              <a:defRPr/>
            </a:pPr>
            <a:endParaRPr lang="en-US" altLang="es-ES" sz="2400" b="1" dirty="0">
              <a:solidFill>
                <a:srgbClr val="0000FF"/>
              </a:solidFill>
              <a:effectLst>
                <a:outerShdw blurRad="38100" dist="38100" dir="2700000" algn="tl">
                  <a:srgbClr val="C0C0C0"/>
                </a:outerShdw>
              </a:effectLst>
            </a:endParaRPr>
          </a:p>
          <a:p>
            <a:pPr eaLnBrk="1">
              <a:lnSpc>
                <a:spcPct val="150000"/>
              </a:lnSpc>
              <a:buClr>
                <a:srgbClr val="000000"/>
              </a:buClr>
              <a:buSzPct val="100000"/>
              <a:buFont typeface="Times New Roman" panose="02020603050405020304" pitchFamily="18" charset="0"/>
              <a:buNone/>
              <a:defRPr/>
            </a:pPr>
            <a:r>
              <a:rPr lang="en-US" altLang="es-ES" sz="2400" b="1" dirty="0">
                <a:solidFill>
                  <a:srgbClr val="0000FF"/>
                </a:solidFill>
                <a:effectLst>
                  <a:outerShdw blurRad="38100" dist="38100" dir="2700000" algn="tl">
                    <a:srgbClr val="C0C0C0"/>
                  </a:outerShdw>
                </a:effectLst>
              </a:rPr>
              <a:t>           </a:t>
            </a:r>
            <a:r>
              <a:rPr lang="en-US" altLang="es-ES" sz="2400" b="1" dirty="0" err="1">
                <a:solidFill>
                  <a:srgbClr val="0000FF"/>
                </a:solidFill>
                <a:effectLst>
                  <a:outerShdw blurRad="38100" dist="38100" dir="2700000" algn="tl">
                    <a:srgbClr val="C0C0C0"/>
                  </a:outerShdw>
                </a:effectLst>
              </a:rPr>
              <a:t>Otros</a:t>
            </a:r>
            <a:r>
              <a:rPr lang="en-US" altLang="es-ES" sz="2400" b="1" dirty="0">
                <a:solidFill>
                  <a:srgbClr val="0000FF"/>
                </a:solidFill>
                <a:effectLst>
                  <a:outerShdw blurRad="38100" dist="38100" dir="2700000" algn="tl">
                    <a:srgbClr val="C0C0C0"/>
                  </a:outerShdw>
                </a:effectLst>
              </a:rPr>
              <a:t> ejercicios sencillos </a:t>
            </a:r>
            <a:r>
              <a:rPr lang="en-US" altLang="es-ES" sz="2400" b="1" dirty="0" err="1">
                <a:solidFill>
                  <a:srgbClr val="0000FF"/>
                </a:solidFill>
                <a:effectLst>
                  <a:outerShdw blurRad="38100" dist="38100" dir="2700000" algn="tl">
                    <a:srgbClr val="C0C0C0"/>
                  </a:outerShdw>
                </a:effectLst>
              </a:rPr>
              <a:t>seran</a:t>
            </a:r>
            <a:r>
              <a:rPr lang="en-US" altLang="es-ES" sz="2400" b="1" dirty="0">
                <a:solidFill>
                  <a:srgbClr val="0000FF"/>
                </a:solidFill>
                <a:effectLst>
                  <a:outerShdw blurRad="38100" dist="38100" dir="2700000" algn="tl">
                    <a:srgbClr val="C0C0C0"/>
                  </a:outerShdw>
                </a:effectLst>
              </a:rPr>
              <a:t>:</a:t>
            </a:r>
          </a:p>
          <a:p>
            <a:pPr marL="342900" indent="-342900">
              <a:lnSpc>
                <a:spcPct val="150000"/>
              </a:lnSpc>
              <a:buClr>
                <a:srgbClr val="000000"/>
              </a:buClr>
              <a:buSzPct val="100000"/>
              <a:buFont typeface="Wingdings" panose="05000000000000000000" pitchFamily="2" charset="2"/>
              <a:buChar char="Ø"/>
              <a:defRPr/>
            </a:pPr>
            <a:r>
              <a:rPr lang="en-US" altLang="es-ES" sz="2400" b="1" dirty="0">
                <a:solidFill>
                  <a:srgbClr val="0000FF"/>
                </a:solidFill>
                <a:effectLst>
                  <a:outerShdw blurRad="38100" dist="38100" dir="2700000" algn="tl">
                    <a:srgbClr val="C0C0C0"/>
                  </a:outerShdw>
                </a:effectLst>
              </a:rPr>
              <a:t> Con </a:t>
            </a:r>
            <a:r>
              <a:rPr lang="en-US" altLang="es-ES" sz="2400" b="1" dirty="0" err="1">
                <a:solidFill>
                  <a:srgbClr val="0000FF"/>
                </a:solidFill>
                <a:effectLst>
                  <a:outerShdw blurRad="38100" dist="38100" dir="2700000" algn="tl">
                    <a:srgbClr val="C0C0C0"/>
                  </a:outerShdw>
                </a:effectLst>
              </a:rPr>
              <a:t>los</a:t>
            </a:r>
            <a:r>
              <a:rPr lang="en-US" altLang="es-ES" sz="2400" b="1" dirty="0">
                <a:solidFill>
                  <a:srgbClr val="0000FF"/>
                </a:solidFill>
                <a:effectLst>
                  <a:outerShdw blurRad="38100" dist="38100" dir="2700000" algn="tl">
                    <a:srgbClr val="C0C0C0"/>
                  </a:outerShdw>
                </a:effectLst>
              </a:rPr>
              <a:t> </a:t>
            </a:r>
            <a:r>
              <a:rPr lang="en-US" altLang="es-ES" sz="2400" b="1" dirty="0" err="1">
                <a:solidFill>
                  <a:srgbClr val="0000FF"/>
                </a:solidFill>
                <a:effectLst>
                  <a:outerShdw blurRad="38100" dist="38100" dir="2700000" algn="tl">
                    <a:srgbClr val="C0C0C0"/>
                  </a:outerShdw>
                </a:effectLst>
              </a:rPr>
              <a:t>ojos</a:t>
            </a:r>
            <a:r>
              <a:rPr lang="en-US" altLang="es-ES" sz="2400" b="1" dirty="0">
                <a:solidFill>
                  <a:srgbClr val="0000FF"/>
                </a:solidFill>
                <a:effectLst>
                  <a:outerShdw blurRad="38100" dist="38100" dir="2700000" algn="tl">
                    <a:srgbClr val="C0C0C0"/>
                  </a:outerShdw>
                </a:effectLst>
              </a:rPr>
              <a:t> </a:t>
            </a:r>
            <a:r>
              <a:rPr lang="en-US" altLang="es-ES" sz="2400" b="1" dirty="0" err="1">
                <a:solidFill>
                  <a:srgbClr val="0000FF"/>
                </a:solidFill>
                <a:effectLst>
                  <a:outerShdw blurRad="38100" dist="38100" dir="2700000" algn="tl">
                    <a:srgbClr val="C0C0C0"/>
                  </a:outerShdw>
                </a:effectLst>
              </a:rPr>
              <a:t>cerrados</a:t>
            </a:r>
            <a:r>
              <a:rPr lang="en-US" altLang="es-ES" sz="2400" b="1" dirty="0">
                <a:solidFill>
                  <a:srgbClr val="0000FF"/>
                </a:solidFill>
                <a:effectLst>
                  <a:outerShdw blurRad="38100" dist="38100" dir="2700000" algn="tl">
                    <a:srgbClr val="C0C0C0"/>
                  </a:outerShdw>
                </a:effectLst>
              </a:rPr>
              <a:t> </a:t>
            </a:r>
            <a:r>
              <a:rPr lang="en-US" altLang="es-ES" sz="2400" b="1" dirty="0" err="1">
                <a:solidFill>
                  <a:srgbClr val="0000FF"/>
                </a:solidFill>
                <a:effectLst>
                  <a:outerShdw blurRad="38100" dist="38100" dir="2700000" algn="tl">
                    <a:srgbClr val="C0C0C0"/>
                  </a:outerShdw>
                </a:effectLst>
              </a:rPr>
              <a:t>tocamos</a:t>
            </a:r>
            <a:r>
              <a:rPr lang="en-US" altLang="es-ES" sz="2400" b="1" dirty="0">
                <a:solidFill>
                  <a:srgbClr val="0000FF"/>
                </a:solidFill>
                <a:effectLst>
                  <a:outerShdw blurRad="38100" dist="38100" dir="2700000" algn="tl">
                    <a:srgbClr val="C0C0C0"/>
                  </a:outerShdw>
                </a:effectLst>
              </a:rPr>
              <a:t> la </a:t>
            </a:r>
            <a:r>
              <a:rPr lang="en-US" altLang="es-ES" sz="2400" b="1" dirty="0" err="1">
                <a:solidFill>
                  <a:srgbClr val="0000FF"/>
                </a:solidFill>
                <a:effectLst>
                  <a:outerShdw blurRad="38100" dist="38100" dir="2700000" algn="tl">
                    <a:srgbClr val="C0C0C0"/>
                  </a:outerShdw>
                </a:effectLst>
              </a:rPr>
              <a:t>punta</a:t>
            </a:r>
            <a:r>
              <a:rPr lang="en-US" altLang="es-ES" sz="2400" b="1" dirty="0">
                <a:solidFill>
                  <a:srgbClr val="0000FF"/>
                </a:solidFill>
                <a:effectLst>
                  <a:outerShdw blurRad="38100" dist="38100" dir="2700000" algn="tl">
                    <a:srgbClr val="C0C0C0"/>
                  </a:outerShdw>
                </a:effectLst>
              </a:rPr>
              <a:t> de la </a:t>
            </a:r>
            <a:r>
              <a:rPr lang="en-US" altLang="es-ES" sz="2400" b="1" dirty="0" err="1">
                <a:solidFill>
                  <a:srgbClr val="0000FF"/>
                </a:solidFill>
                <a:effectLst>
                  <a:outerShdw blurRad="38100" dist="38100" dir="2700000" algn="tl">
                    <a:srgbClr val="C0C0C0"/>
                  </a:outerShdw>
                </a:effectLst>
              </a:rPr>
              <a:t>naríz</a:t>
            </a:r>
            <a:r>
              <a:rPr lang="en-US" altLang="es-ES" sz="2400" b="1" dirty="0">
                <a:solidFill>
                  <a:srgbClr val="0000FF"/>
                </a:solidFill>
                <a:effectLst>
                  <a:outerShdw blurRad="38100" dist="38100" dir="2700000" algn="tl">
                    <a:srgbClr val="C0C0C0"/>
                  </a:outerShdw>
                </a:effectLst>
              </a:rPr>
              <a:t> con el </a:t>
            </a:r>
            <a:r>
              <a:rPr lang="en-US" altLang="es-ES" sz="2400" b="1" dirty="0" err="1">
                <a:solidFill>
                  <a:srgbClr val="0000FF"/>
                </a:solidFill>
                <a:effectLst>
                  <a:outerShdw blurRad="38100" dist="38100" dir="2700000" algn="tl">
                    <a:srgbClr val="C0C0C0"/>
                  </a:outerShdw>
                </a:effectLst>
              </a:rPr>
              <a:t>dedo</a:t>
            </a:r>
            <a:r>
              <a:rPr lang="en-US" altLang="es-ES" sz="2400" b="1" dirty="0">
                <a:solidFill>
                  <a:srgbClr val="0000FF"/>
                </a:solidFill>
                <a:effectLst>
                  <a:outerShdw blurRad="38100" dist="38100" dir="2700000" algn="tl">
                    <a:srgbClr val="C0C0C0"/>
                  </a:outerShdw>
                </a:effectLst>
              </a:rPr>
              <a:t> </a:t>
            </a:r>
            <a:r>
              <a:rPr lang="en-US" altLang="es-ES" sz="2400" b="1" dirty="0" err="1">
                <a:solidFill>
                  <a:srgbClr val="0000FF"/>
                </a:solidFill>
                <a:effectLst>
                  <a:outerShdw blurRad="38100" dist="38100" dir="2700000" algn="tl">
                    <a:srgbClr val="C0C0C0"/>
                  </a:outerShdw>
                </a:effectLst>
              </a:rPr>
              <a:t>índice</a:t>
            </a:r>
            <a:r>
              <a:rPr lang="en-US" altLang="es-ES" sz="2400" b="1" dirty="0">
                <a:solidFill>
                  <a:srgbClr val="0000FF"/>
                </a:solidFill>
                <a:effectLst>
                  <a:outerShdw blurRad="38100" dist="38100" dir="2700000" algn="tl">
                    <a:srgbClr val="C0C0C0"/>
                  </a:outerShdw>
                </a:effectLst>
              </a:rPr>
              <a:t> de </a:t>
            </a:r>
            <a:r>
              <a:rPr lang="en-US" altLang="es-ES" sz="2400" b="1" dirty="0" err="1">
                <a:solidFill>
                  <a:srgbClr val="0000FF"/>
                </a:solidFill>
                <a:effectLst>
                  <a:outerShdw blurRad="38100" dist="38100" dir="2700000" algn="tl">
                    <a:srgbClr val="C0C0C0"/>
                  </a:outerShdw>
                </a:effectLst>
              </a:rPr>
              <a:t>ambas</a:t>
            </a:r>
            <a:r>
              <a:rPr lang="en-US" altLang="es-ES" sz="2400" b="1" dirty="0">
                <a:solidFill>
                  <a:srgbClr val="0000FF"/>
                </a:solidFill>
                <a:effectLst>
                  <a:outerShdw blurRad="38100" dist="38100" dir="2700000" algn="tl">
                    <a:srgbClr val="C0C0C0"/>
                  </a:outerShdw>
                </a:effectLst>
              </a:rPr>
              <a:t> </a:t>
            </a:r>
            <a:r>
              <a:rPr lang="en-US" altLang="es-ES" sz="2400" b="1" dirty="0" err="1">
                <a:solidFill>
                  <a:srgbClr val="0000FF"/>
                </a:solidFill>
                <a:effectLst>
                  <a:outerShdw blurRad="38100" dist="38100" dir="2700000" algn="tl">
                    <a:srgbClr val="C0C0C0"/>
                  </a:outerShdw>
                </a:effectLst>
              </a:rPr>
              <a:t>manos</a:t>
            </a:r>
            <a:r>
              <a:rPr lang="en-US" altLang="es-ES" sz="2400" b="1" dirty="0">
                <a:solidFill>
                  <a:srgbClr val="0000FF"/>
                </a:solidFill>
                <a:effectLst>
                  <a:outerShdw blurRad="38100" dist="38100" dir="2700000" algn="tl">
                    <a:srgbClr val="C0C0C0"/>
                  </a:outerShdw>
                </a:effectLst>
              </a:rPr>
              <a:t> . </a:t>
            </a:r>
          </a:p>
          <a:p>
            <a:pPr eaLnBrk="1">
              <a:lnSpc>
                <a:spcPct val="150000"/>
              </a:lnSpc>
              <a:buClr>
                <a:srgbClr val="000000"/>
              </a:buClr>
              <a:buSzPct val="100000"/>
              <a:buFont typeface="Times New Roman" panose="02020603050405020304" pitchFamily="18" charset="0"/>
              <a:buNone/>
              <a:defRPr/>
            </a:pPr>
            <a:endParaRPr lang="en-US" altLang="es-ES" sz="2400" b="1" dirty="0">
              <a:solidFill>
                <a:srgbClr val="0000FF"/>
              </a:solidFill>
              <a:effectLst>
                <a:outerShdw blurRad="38100" dist="38100" dir="2700000" algn="tl">
                  <a:srgbClr val="C0C0C0"/>
                </a:outerShdw>
              </a:effectLst>
            </a:endParaRPr>
          </a:p>
          <a:p>
            <a:pPr marL="342900" indent="-342900">
              <a:lnSpc>
                <a:spcPct val="150000"/>
              </a:lnSpc>
              <a:buClr>
                <a:srgbClr val="000000"/>
              </a:buClr>
              <a:buSzPct val="100000"/>
              <a:buFont typeface="Wingdings" panose="05000000000000000000" pitchFamily="2" charset="2"/>
              <a:buChar char="Ø"/>
              <a:defRPr/>
            </a:pPr>
            <a:r>
              <a:rPr lang="en-US" altLang="es-ES" sz="2400" b="1" dirty="0">
                <a:solidFill>
                  <a:srgbClr val="0000FF"/>
                </a:solidFill>
                <a:effectLst>
                  <a:outerShdw blurRad="38100" dist="38100" dir="2700000" algn="tl">
                    <a:srgbClr val="C0C0C0"/>
                  </a:outerShdw>
                </a:effectLst>
              </a:rPr>
              <a:t> </a:t>
            </a:r>
            <a:r>
              <a:rPr lang="en-US" altLang="es-ES" sz="2400" b="1" dirty="0" err="1">
                <a:solidFill>
                  <a:srgbClr val="0000FF"/>
                </a:solidFill>
                <a:effectLst>
                  <a:outerShdw blurRad="38100" dist="38100" dir="2700000" algn="tl">
                    <a:srgbClr val="C0C0C0"/>
                  </a:outerShdw>
                </a:effectLst>
              </a:rPr>
              <a:t>Hacer</a:t>
            </a:r>
            <a:r>
              <a:rPr lang="en-US" altLang="es-ES" sz="2400" b="1" dirty="0">
                <a:solidFill>
                  <a:srgbClr val="0000FF"/>
                </a:solidFill>
                <a:effectLst>
                  <a:outerShdw blurRad="38100" dist="38100" dir="2700000" algn="tl">
                    <a:srgbClr val="C0C0C0"/>
                  </a:outerShdw>
                </a:effectLst>
              </a:rPr>
              <a:t> </a:t>
            </a:r>
            <a:r>
              <a:rPr lang="en-US" altLang="es-ES" sz="2400" b="1" dirty="0" err="1">
                <a:solidFill>
                  <a:srgbClr val="0000FF"/>
                </a:solidFill>
                <a:effectLst>
                  <a:outerShdw blurRad="38100" dist="38100" dir="2700000" algn="tl">
                    <a:srgbClr val="C0C0C0"/>
                  </a:outerShdw>
                </a:effectLst>
              </a:rPr>
              <a:t>contacto</a:t>
            </a:r>
            <a:r>
              <a:rPr lang="en-US" altLang="es-ES" sz="2400" b="1" dirty="0">
                <a:solidFill>
                  <a:srgbClr val="0000FF"/>
                </a:solidFill>
                <a:effectLst>
                  <a:outerShdw blurRad="38100" dist="38100" dir="2700000" algn="tl">
                    <a:srgbClr val="C0C0C0"/>
                  </a:outerShdw>
                </a:effectLst>
              </a:rPr>
              <a:t> con las </a:t>
            </a:r>
            <a:r>
              <a:rPr lang="en-US" altLang="es-ES" sz="2400" b="1" dirty="0" err="1">
                <a:solidFill>
                  <a:srgbClr val="0000FF"/>
                </a:solidFill>
                <a:effectLst>
                  <a:outerShdw blurRad="38100" dist="38100" dir="2700000" algn="tl">
                    <a:srgbClr val="C0C0C0"/>
                  </a:outerShdw>
                </a:effectLst>
              </a:rPr>
              <a:t>punta</a:t>
            </a:r>
            <a:r>
              <a:rPr lang="en-US" altLang="es-ES" sz="2400" b="1" dirty="0">
                <a:solidFill>
                  <a:srgbClr val="0000FF"/>
                </a:solidFill>
                <a:effectLst>
                  <a:outerShdw blurRad="38100" dist="38100" dir="2700000" algn="tl">
                    <a:srgbClr val="C0C0C0"/>
                  </a:outerShdw>
                </a:effectLst>
              </a:rPr>
              <a:t> de </a:t>
            </a:r>
            <a:r>
              <a:rPr lang="en-US" altLang="es-ES" sz="2400" b="1" dirty="0" err="1">
                <a:solidFill>
                  <a:srgbClr val="0000FF"/>
                </a:solidFill>
                <a:effectLst>
                  <a:outerShdw blurRad="38100" dist="38100" dir="2700000" algn="tl">
                    <a:srgbClr val="C0C0C0"/>
                  </a:outerShdw>
                </a:effectLst>
              </a:rPr>
              <a:t>los</a:t>
            </a:r>
            <a:r>
              <a:rPr lang="en-US" altLang="es-ES" sz="2400" b="1" dirty="0">
                <a:solidFill>
                  <a:srgbClr val="0000FF"/>
                </a:solidFill>
                <a:effectLst>
                  <a:outerShdw blurRad="38100" dist="38100" dir="2700000" algn="tl">
                    <a:srgbClr val="C0C0C0"/>
                  </a:outerShdw>
                </a:effectLst>
              </a:rPr>
              <a:t> dos </a:t>
            </a:r>
            <a:r>
              <a:rPr lang="en-US" altLang="es-ES" sz="2400" b="1" dirty="0" err="1">
                <a:solidFill>
                  <a:srgbClr val="0000FF"/>
                </a:solidFill>
                <a:effectLst>
                  <a:outerShdw blurRad="38100" dist="38100" dir="2700000" algn="tl">
                    <a:srgbClr val="C0C0C0"/>
                  </a:outerShdw>
                </a:effectLst>
              </a:rPr>
              <a:t>dedos</a:t>
            </a:r>
            <a:r>
              <a:rPr lang="en-US" altLang="es-ES" sz="2400" b="1" dirty="0">
                <a:solidFill>
                  <a:srgbClr val="0000FF"/>
                </a:solidFill>
                <a:effectLst>
                  <a:outerShdw blurRad="38100" dist="38100" dir="2700000" algn="tl">
                    <a:srgbClr val="C0C0C0"/>
                  </a:outerShdw>
                </a:effectLst>
              </a:rPr>
              <a:t> </a:t>
            </a:r>
            <a:r>
              <a:rPr lang="en-US" altLang="es-ES" sz="2400" b="1" dirty="0" err="1">
                <a:solidFill>
                  <a:srgbClr val="0000FF"/>
                </a:solidFill>
                <a:effectLst>
                  <a:outerShdw blurRad="38100" dist="38100" dir="2700000" algn="tl">
                    <a:srgbClr val="C0C0C0"/>
                  </a:outerShdw>
                </a:effectLst>
              </a:rPr>
              <a:t>índices</a:t>
            </a:r>
            <a:r>
              <a:rPr lang="en-US" altLang="es-ES" sz="2400" b="1" dirty="0">
                <a:solidFill>
                  <a:srgbClr val="0000FF"/>
                </a:solidFill>
                <a:effectLst>
                  <a:outerShdw blurRad="38100" dist="38100" dir="2700000" algn="tl">
                    <a:srgbClr val="C0C0C0"/>
                  </a:outerShdw>
                </a:effectLst>
              </a:rPr>
              <a:t>.</a:t>
            </a:r>
          </a:p>
        </p:txBody>
      </p:sp>
      <p:pic>
        <p:nvPicPr>
          <p:cNvPr id="26628" name="Imagen 1">
            <a:extLst>
              <a:ext uri="{FF2B5EF4-FFF2-40B4-BE49-F238E27FC236}">
                <a16:creationId xmlns:a16="http://schemas.microsoft.com/office/drawing/2014/main" id="{323E22AF-DFEB-2178-94B4-078404F517A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185025" y="1484314"/>
            <a:ext cx="3170238" cy="172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2004074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0FDFD317-DE7B-3CAC-1649-E0C45B43EBAD}"/>
              </a:ext>
            </a:extLst>
          </p:cNvPr>
          <p:cNvSpPr/>
          <p:nvPr/>
        </p:nvSpPr>
        <p:spPr>
          <a:xfrm>
            <a:off x="1981200" y="692151"/>
            <a:ext cx="8147050" cy="4524375"/>
          </a:xfrm>
          <a:prstGeom prst="rect">
            <a:avLst/>
          </a:prstGeom>
        </p:spPr>
        <p:txBody>
          <a:bodyPr>
            <a:spAutoFit/>
          </a:bodyPr>
          <a:lstStyle/>
          <a:p>
            <a:pPr algn="ctr" eaLnBrk="1">
              <a:lnSpc>
                <a:spcPct val="150000"/>
              </a:lnSpc>
              <a:buClr>
                <a:srgbClr val="000000"/>
              </a:buClr>
              <a:buSzPct val="100000"/>
              <a:buFont typeface="Times New Roman" panose="02020603050405020304" pitchFamily="18" charset="0"/>
              <a:buNone/>
              <a:defRPr/>
            </a:pPr>
            <a:endParaRPr lang="en-US" altLang="es-ES" sz="2400" b="1" u="sng" dirty="0">
              <a:solidFill>
                <a:schemeClr val="accent2"/>
              </a:solidFill>
              <a:effectLst>
                <a:outerShdw blurRad="38100" dist="38100" dir="2700000" algn="tl">
                  <a:srgbClr val="C0C0C0"/>
                </a:outerShdw>
              </a:effectLst>
            </a:endParaRPr>
          </a:p>
          <a:p>
            <a:pPr algn="ctr" eaLnBrk="1">
              <a:lnSpc>
                <a:spcPct val="150000"/>
              </a:lnSpc>
              <a:buClr>
                <a:srgbClr val="000000"/>
              </a:buClr>
              <a:buSzPct val="100000"/>
              <a:buFont typeface="Times New Roman" panose="02020603050405020304" pitchFamily="18" charset="0"/>
              <a:buNone/>
              <a:defRPr/>
            </a:pPr>
            <a:endParaRPr lang="en-US" altLang="es-ES" sz="2400" b="1" u="sng" dirty="0">
              <a:solidFill>
                <a:schemeClr val="accent2"/>
              </a:solidFill>
              <a:effectLst>
                <a:outerShdw blurRad="38100" dist="38100" dir="2700000" algn="tl">
                  <a:srgbClr val="C0C0C0"/>
                </a:outerShdw>
              </a:effectLst>
            </a:endParaRPr>
          </a:p>
          <a:p>
            <a:pPr algn="ctr" eaLnBrk="1">
              <a:lnSpc>
                <a:spcPct val="150000"/>
              </a:lnSpc>
              <a:buClr>
                <a:srgbClr val="000000"/>
              </a:buClr>
              <a:buSzPct val="100000"/>
              <a:buFont typeface="Times New Roman" panose="02020603050405020304" pitchFamily="18" charset="0"/>
              <a:buNone/>
              <a:defRPr/>
            </a:pPr>
            <a:endParaRPr lang="en-US" altLang="es-ES" sz="2400" b="1" u="sng" dirty="0">
              <a:solidFill>
                <a:schemeClr val="accent2"/>
              </a:solidFill>
              <a:effectLst>
                <a:outerShdw blurRad="38100" dist="38100" dir="2700000" algn="tl">
                  <a:srgbClr val="C0C0C0"/>
                </a:outerShdw>
              </a:effectLst>
            </a:endParaRPr>
          </a:p>
          <a:p>
            <a:pPr algn="ctr" eaLnBrk="1">
              <a:lnSpc>
                <a:spcPct val="150000"/>
              </a:lnSpc>
              <a:buClr>
                <a:srgbClr val="000000"/>
              </a:buClr>
              <a:buSzPct val="100000"/>
              <a:buFont typeface="Times New Roman" panose="02020603050405020304" pitchFamily="18" charset="0"/>
              <a:buNone/>
              <a:defRPr/>
            </a:pPr>
            <a:endParaRPr lang="en-US" altLang="es-ES" sz="2400" b="1" u="sng" dirty="0">
              <a:solidFill>
                <a:schemeClr val="accent2"/>
              </a:solidFill>
              <a:effectLst>
                <a:outerShdw blurRad="38100" dist="38100" dir="2700000" algn="tl">
                  <a:srgbClr val="C0C0C0"/>
                </a:outerShdw>
              </a:effectLst>
            </a:endParaRPr>
          </a:p>
          <a:p>
            <a:pPr algn="ctr" eaLnBrk="1">
              <a:lnSpc>
                <a:spcPct val="150000"/>
              </a:lnSpc>
              <a:buClr>
                <a:srgbClr val="000000"/>
              </a:buClr>
              <a:buSzPct val="100000"/>
              <a:buFont typeface="Times New Roman" panose="02020603050405020304" pitchFamily="18" charset="0"/>
              <a:buNone/>
              <a:defRPr/>
            </a:pPr>
            <a:endParaRPr lang="en-US" altLang="es-ES" sz="2400" b="1" dirty="0">
              <a:solidFill>
                <a:schemeClr val="accent2"/>
              </a:solidFill>
              <a:effectLst>
                <a:outerShdw blurRad="38100" dist="38100" dir="2700000" algn="tl">
                  <a:srgbClr val="C0C0C0"/>
                </a:outerShdw>
              </a:effectLst>
            </a:endParaRPr>
          </a:p>
          <a:p>
            <a:pPr eaLnBrk="1">
              <a:lnSpc>
                <a:spcPct val="150000"/>
              </a:lnSpc>
              <a:buClr>
                <a:srgbClr val="000000"/>
              </a:buClr>
              <a:buSzPct val="100000"/>
              <a:buFont typeface="Times New Roman" panose="02020603050405020304" pitchFamily="18" charset="0"/>
              <a:buNone/>
              <a:defRPr/>
            </a:pPr>
            <a:r>
              <a:rPr lang="en-US" altLang="es-ES" sz="2400" b="1" dirty="0" err="1">
                <a:solidFill>
                  <a:schemeClr val="accent2"/>
                </a:solidFill>
                <a:effectLst>
                  <a:outerShdw blurRad="38100" dist="38100" dir="2700000" algn="tl">
                    <a:srgbClr val="C0C0C0"/>
                  </a:outerShdw>
                </a:effectLst>
              </a:rPr>
              <a:t>Estas</a:t>
            </a:r>
            <a:r>
              <a:rPr lang="en-US" altLang="es-ES" sz="2400" b="1" dirty="0">
                <a:solidFill>
                  <a:schemeClr val="accent2"/>
                </a:solidFill>
                <a:effectLst>
                  <a:outerShdw blurRad="38100" dist="38100" dir="2700000" algn="tl">
                    <a:srgbClr val="C0C0C0"/>
                  </a:outerShdw>
                </a:effectLst>
              </a:rPr>
              <a:t> </a:t>
            </a:r>
            <a:r>
              <a:rPr lang="en-US" altLang="es-ES" sz="2400" b="1" dirty="0" err="1">
                <a:solidFill>
                  <a:schemeClr val="accent2"/>
                </a:solidFill>
                <a:effectLst>
                  <a:outerShdw blurRad="38100" dist="38100" dir="2700000" algn="tl">
                    <a:srgbClr val="C0C0C0"/>
                  </a:outerShdw>
                </a:effectLst>
              </a:rPr>
              <a:t>pruebas</a:t>
            </a:r>
            <a:r>
              <a:rPr lang="en-US" altLang="es-ES" sz="2400" b="1" dirty="0">
                <a:solidFill>
                  <a:schemeClr val="accent2"/>
                </a:solidFill>
                <a:effectLst>
                  <a:outerShdw blurRad="38100" dist="38100" dir="2700000" algn="tl">
                    <a:srgbClr val="C0C0C0"/>
                  </a:outerShdw>
                </a:effectLst>
              </a:rPr>
              <a:t> son </a:t>
            </a:r>
            <a:r>
              <a:rPr lang="en-US" altLang="es-ES" sz="2400" b="1" dirty="0" err="1">
                <a:solidFill>
                  <a:schemeClr val="accent2"/>
                </a:solidFill>
                <a:effectLst>
                  <a:outerShdw blurRad="38100" dist="38100" dir="2700000" algn="tl">
                    <a:srgbClr val="C0C0C0"/>
                  </a:outerShdw>
                </a:effectLst>
              </a:rPr>
              <a:t>bastantes</a:t>
            </a:r>
            <a:r>
              <a:rPr lang="en-US" altLang="es-ES" sz="2400" b="1" dirty="0">
                <a:solidFill>
                  <a:schemeClr val="accent2"/>
                </a:solidFill>
                <a:effectLst>
                  <a:outerShdw blurRad="38100" dist="38100" dir="2700000" algn="tl">
                    <a:srgbClr val="C0C0C0"/>
                  </a:outerShdw>
                </a:effectLst>
              </a:rPr>
              <a:t> </a:t>
            </a:r>
            <a:r>
              <a:rPr lang="en-US" altLang="es-ES" sz="2400" b="1" dirty="0" err="1">
                <a:solidFill>
                  <a:schemeClr val="accent2"/>
                </a:solidFill>
                <a:effectLst>
                  <a:outerShdw blurRad="38100" dist="38100" dir="2700000" algn="tl">
                    <a:srgbClr val="C0C0C0"/>
                  </a:outerShdw>
                </a:effectLst>
              </a:rPr>
              <a:t>sencillas</a:t>
            </a:r>
            <a:r>
              <a:rPr lang="en-US" altLang="es-ES" sz="2400" b="1" dirty="0">
                <a:solidFill>
                  <a:schemeClr val="accent2"/>
                </a:solidFill>
                <a:effectLst>
                  <a:outerShdw blurRad="38100" dist="38100" dir="2700000" algn="tl">
                    <a:srgbClr val="C0C0C0"/>
                  </a:outerShdw>
                </a:effectLst>
              </a:rPr>
              <a:t> y </a:t>
            </a:r>
            <a:r>
              <a:rPr lang="en-US" altLang="es-ES" sz="2400" b="1" dirty="0" err="1">
                <a:solidFill>
                  <a:schemeClr val="accent2"/>
                </a:solidFill>
                <a:effectLst>
                  <a:outerShdw blurRad="38100" dist="38100" dir="2700000" algn="tl">
                    <a:srgbClr val="C0C0C0"/>
                  </a:outerShdw>
                </a:effectLst>
              </a:rPr>
              <a:t>nos</a:t>
            </a:r>
            <a:r>
              <a:rPr lang="en-US" altLang="es-ES" sz="2400" b="1" dirty="0">
                <a:solidFill>
                  <a:schemeClr val="accent2"/>
                </a:solidFill>
                <a:effectLst>
                  <a:outerShdw blurRad="38100" dist="38100" dir="2700000" algn="tl">
                    <a:srgbClr val="C0C0C0"/>
                  </a:outerShdw>
                </a:effectLst>
              </a:rPr>
              <a:t> </a:t>
            </a:r>
            <a:r>
              <a:rPr lang="en-US" altLang="es-ES" sz="2400" b="1" dirty="0" err="1">
                <a:solidFill>
                  <a:schemeClr val="accent2"/>
                </a:solidFill>
                <a:effectLst>
                  <a:outerShdw blurRad="38100" dist="38100" dir="2700000" algn="tl">
                    <a:srgbClr val="C0C0C0"/>
                  </a:outerShdw>
                </a:effectLst>
              </a:rPr>
              <a:t>permiten</a:t>
            </a:r>
            <a:r>
              <a:rPr lang="en-US" altLang="es-ES" sz="2400" b="1" dirty="0">
                <a:solidFill>
                  <a:schemeClr val="accent2"/>
                </a:solidFill>
                <a:effectLst>
                  <a:outerShdw blurRad="38100" dist="38100" dir="2700000" algn="tl">
                    <a:srgbClr val="C0C0C0"/>
                  </a:outerShdw>
                </a:effectLst>
              </a:rPr>
              <a:t> </a:t>
            </a:r>
            <a:r>
              <a:rPr lang="en-US" altLang="es-ES" sz="2400" b="1" dirty="0" err="1">
                <a:solidFill>
                  <a:schemeClr val="accent2"/>
                </a:solidFill>
                <a:effectLst>
                  <a:outerShdw blurRad="38100" dist="38100" dir="2700000" algn="tl">
                    <a:srgbClr val="C0C0C0"/>
                  </a:outerShdw>
                </a:effectLst>
              </a:rPr>
              <a:t>hacer</a:t>
            </a:r>
            <a:r>
              <a:rPr lang="en-US" altLang="es-ES" sz="2400" b="1" dirty="0">
                <a:solidFill>
                  <a:schemeClr val="accent2"/>
                </a:solidFill>
                <a:effectLst>
                  <a:outerShdw blurRad="38100" dist="38100" dir="2700000" algn="tl">
                    <a:srgbClr val="C0C0C0"/>
                  </a:outerShdw>
                </a:effectLst>
              </a:rPr>
              <a:t> un control </a:t>
            </a:r>
            <a:r>
              <a:rPr lang="en-US" altLang="es-ES" sz="2400" b="1" dirty="0" err="1">
                <a:solidFill>
                  <a:schemeClr val="accent2"/>
                </a:solidFill>
                <a:effectLst>
                  <a:outerShdw blurRad="38100" dist="38100" dir="2700000" algn="tl">
                    <a:srgbClr val="C0C0C0"/>
                  </a:outerShdw>
                </a:effectLst>
              </a:rPr>
              <a:t>sobre</a:t>
            </a:r>
            <a:r>
              <a:rPr lang="en-US" altLang="es-ES" sz="2400" b="1" dirty="0">
                <a:solidFill>
                  <a:schemeClr val="accent2"/>
                </a:solidFill>
                <a:effectLst>
                  <a:outerShdw blurRad="38100" dist="38100" dir="2700000" algn="tl">
                    <a:srgbClr val="C0C0C0"/>
                  </a:outerShdw>
                </a:effectLst>
              </a:rPr>
              <a:t> el estado de </a:t>
            </a:r>
            <a:r>
              <a:rPr lang="en-US" altLang="es-ES" sz="2400" b="1" dirty="0" err="1">
                <a:solidFill>
                  <a:schemeClr val="accent2"/>
                </a:solidFill>
                <a:effectLst>
                  <a:outerShdw blurRad="38100" dist="38100" dir="2700000" algn="tl">
                    <a:srgbClr val="C0C0C0"/>
                  </a:outerShdw>
                </a:effectLst>
              </a:rPr>
              <a:t>dicho</a:t>
            </a:r>
            <a:r>
              <a:rPr lang="en-US" altLang="es-ES" sz="2400" b="1" dirty="0">
                <a:solidFill>
                  <a:schemeClr val="accent2"/>
                </a:solidFill>
                <a:effectLst>
                  <a:outerShdw blurRad="38100" dist="38100" dir="2700000" algn="tl">
                    <a:srgbClr val="C0C0C0"/>
                  </a:outerShdw>
                </a:effectLst>
              </a:rPr>
              <a:t>  sistema, sin la </a:t>
            </a:r>
            <a:r>
              <a:rPr lang="en-US" altLang="es-ES" sz="2400" b="1" dirty="0" err="1">
                <a:solidFill>
                  <a:schemeClr val="accent2"/>
                </a:solidFill>
                <a:effectLst>
                  <a:outerShdw blurRad="38100" dist="38100" dir="2700000" algn="tl">
                    <a:srgbClr val="C0C0C0"/>
                  </a:outerShdw>
                </a:effectLst>
              </a:rPr>
              <a:t>utilización</a:t>
            </a:r>
            <a:r>
              <a:rPr lang="en-US" altLang="es-ES" sz="2400" b="1" dirty="0">
                <a:solidFill>
                  <a:schemeClr val="accent2"/>
                </a:solidFill>
                <a:effectLst>
                  <a:outerShdw blurRad="38100" dist="38100" dir="2700000" algn="tl">
                    <a:srgbClr val="C0C0C0"/>
                  </a:outerShdw>
                </a:effectLst>
              </a:rPr>
              <a:t> de </a:t>
            </a:r>
            <a:r>
              <a:rPr lang="en-US" altLang="es-ES" sz="2400" b="1" dirty="0" err="1">
                <a:solidFill>
                  <a:schemeClr val="accent2"/>
                </a:solidFill>
                <a:effectLst>
                  <a:outerShdw blurRad="38100" dist="38100" dir="2700000" algn="tl">
                    <a:srgbClr val="C0C0C0"/>
                  </a:outerShdw>
                </a:effectLst>
              </a:rPr>
              <a:t>recursos</a:t>
            </a:r>
            <a:r>
              <a:rPr lang="en-US" altLang="es-ES" sz="2400" b="1" dirty="0">
                <a:solidFill>
                  <a:schemeClr val="accent2"/>
                </a:solidFill>
                <a:effectLst>
                  <a:outerShdw blurRad="38100" dist="38100" dir="2700000" algn="tl">
                    <a:srgbClr val="C0C0C0"/>
                  </a:outerShdw>
                </a:effectLst>
              </a:rPr>
              <a:t>.</a:t>
            </a:r>
          </a:p>
        </p:txBody>
      </p:sp>
      <p:grpSp>
        <p:nvGrpSpPr>
          <p:cNvPr id="27652" name="Group 32">
            <a:extLst>
              <a:ext uri="{FF2B5EF4-FFF2-40B4-BE49-F238E27FC236}">
                <a16:creationId xmlns:a16="http://schemas.microsoft.com/office/drawing/2014/main" id="{03976BD1-DA53-F487-EBA0-05EB93215466}"/>
              </a:ext>
            </a:extLst>
          </p:cNvPr>
          <p:cNvGrpSpPr>
            <a:grpSpLocks/>
          </p:cNvGrpSpPr>
          <p:nvPr/>
        </p:nvGrpSpPr>
        <p:grpSpPr bwMode="auto">
          <a:xfrm>
            <a:off x="1981201" y="599760"/>
            <a:ext cx="7618835" cy="2036717"/>
            <a:chOff x="864" y="1776"/>
            <a:chExt cx="851" cy="734"/>
          </a:xfrm>
        </p:grpSpPr>
        <p:sp>
          <p:nvSpPr>
            <p:cNvPr id="27654" name="Oval 33">
              <a:extLst>
                <a:ext uri="{FF2B5EF4-FFF2-40B4-BE49-F238E27FC236}">
                  <a16:creationId xmlns:a16="http://schemas.microsoft.com/office/drawing/2014/main" id="{7E46324E-52A1-BC1C-04AD-6B98D15A0011}"/>
                </a:ext>
              </a:extLst>
            </p:cNvPr>
            <p:cNvSpPr>
              <a:spLocks noChangeArrowheads="1"/>
            </p:cNvSpPr>
            <p:nvPr/>
          </p:nvSpPr>
          <p:spPr bwMode="gray">
            <a:xfrm>
              <a:off x="864" y="2071"/>
              <a:ext cx="29" cy="177"/>
            </a:xfrm>
            <a:prstGeom prst="ellipse">
              <a:avLst/>
            </a:prstGeom>
            <a:gradFill rotWithShape="1">
              <a:gsLst>
                <a:gs pos="0">
                  <a:srgbClr val="FFFFFF"/>
                </a:gs>
                <a:gs pos="50000">
                  <a:srgbClr val="FF6699"/>
                </a:gs>
                <a:gs pos="100000">
                  <a:srgbClr val="FFFFFF"/>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lvl1pPr>
                <a:lnSpc>
                  <a:spcPct val="97000"/>
                </a:lnSpc>
                <a:spcAft>
                  <a:spcPts val="1425"/>
                </a:spcAft>
                <a:buClr>
                  <a:srgbClr val="000000"/>
                </a:buClr>
                <a:buSzPct val="100000"/>
                <a:buFont typeface="Times New Roman" panose="02020603050405020304" pitchFamily="18" charset="0"/>
                <a:defRPr sz="3200">
                  <a:solidFill>
                    <a:srgbClr val="000000"/>
                  </a:solidFill>
                  <a:latin typeface="Calibri" panose="020F0502020204030204" pitchFamily="34" charset="0"/>
                  <a:cs typeface="DejaVu Sans" charset="0"/>
                </a:defRPr>
              </a:lvl1pPr>
              <a:lvl2pPr>
                <a:lnSpc>
                  <a:spcPct val="97000"/>
                </a:lnSpc>
                <a:spcAft>
                  <a:spcPts val="1138"/>
                </a:spcAft>
                <a:buClr>
                  <a:srgbClr val="000000"/>
                </a:buClr>
                <a:buSzPct val="100000"/>
                <a:buFont typeface="Times New Roman" panose="02020603050405020304" pitchFamily="18" charset="0"/>
                <a:defRPr sz="2400">
                  <a:solidFill>
                    <a:srgbClr val="000000"/>
                  </a:solidFill>
                  <a:latin typeface="Calibri" panose="020F0502020204030204" pitchFamily="34" charset="0"/>
                  <a:cs typeface="DejaVu Sans" charset="0"/>
                </a:defRPr>
              </a:lvl2pPr>
              <a:lvl3pPr>
                <a:lnSpc>
                  <a:spcPct val="97000"/>
                </a:lnSpc>
                <a:spcAft>
                  <a:spcPts val="850"/>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3pPr>
              <a:lvl4pPr>
                <a:lnSpc>
                  <a:spcPct val="97000"/>
                </a:lnSpc>
                <a:spcAft>
                  <a:spcPts val="575"/>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4pPr>
              <a:lvl5pPr>
                <a:lnSpc>
                  <a:spcPct val="97000"/>
                </a:lnSpc>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5pPr>
              <a:lvl6pPr marL="25146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6pPr>
              <a:lvl7pPr marL="29718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7pPr>
              <a:lvl8pPr marL="34290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8pPr>
              <a:lvl9pPr marL="38862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9pPr>
            </a:lstStyle>
            <a:p>
              <a:pPr eaLnBrk="1">
                <a:lnSpc>
                  <a:spcPct val="93000"/>
                </a:lnSpc>
                <a:spcAft>
                  <a:spcPct val="0"/>
                </a:spcAft>
              </a:pPr>
              <a:endParaRPr lang="es-ES" altLang="es-ES" sz="1800">
                <a:solidFill>
                  <a:schemeClr val="tx1"/>
                </a:solidFill>
                <a:cs typeface="Arial" panose="020B0604020202020204" pitchFamily="34" charset="0"/>
              </a:endParaRPr>
            </a:p>
          </p:txBody>
        </p:sp>
        <p:sp>
          <p:nvSpPr>
            <p:cNvPr id="27655" name="Oval 34">
              <a:extLst>
                <a:ext uri="{FF2B5EF4-FFF2-40B4-BE49-F238E27FC236}">
                  <a16:creationId xmlns:a16="http://schemas.microsoft.com/office/drawing/2014/main" id="{90555D6D-402F-8F85-80E6-864F0EE67B0D}"/>
                </a:ext>
              </a:extLst>
            </p:cNvPr>
            <p:cNvSpPr>
              <a:spLocks noChangeArrowheads="1"/>
            </p:cNvSpPr>
            <p:nvPr/>
          </p:nvSpPr>
          <p:spPr bwMode="gray">
            <a:xfrm>
              <a:off x="864" y="2071"/>
              <a:ext cx="29" cy="177"/>
            </a:xfrm>
            <a:prstGeom prst="ellipse">
              <a:avLst/>
            </a:prstGeom>
            <a:gradFill rotWithShape="1">
              <a:gsLst>
                <a:gs pos="0">
                  <a:srgbClr val="FF6699">
                    <a:alpha val="32001"/>
                  </a:srgbClr>
                </a:gs>
                <a:gs pos="100000">
                  <a:srgbClr val="000000">
                    <a:alpha val="89998"/>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lvl1pPr>
                <a:lnSpc>
                  <a:spcPct val="97000"/>
                </a:lnSpc>
                <a:spcAft>
                  <a:spcPts val="1425"/>
                </a:spcAft>
                <a:buClr>
                  <a:srgbClr val="000000"/>
                </a:buClr>
                <a:buSzPct val="100000"/>
                <a:buFont typeface="Times New Roman" panose="02020603050405020304" pitchFamily="18" charset="0"/>
                <a:defRPr sz="3200">
                  <a:solidFill>
                    <a:srgbClr val="000000"/>
                  </a:solidFill>
                  <a:latin typeface="Calibri" panose="020F0502020204030204" pitchFamily="34" charset="0"/>
                  <a:cs typeface="DejaVu Sans" charset="0"/>
                </a:defRPr>
              </a:lvl1pPr>
              <a:lvl2pPr>
                <a:lnSpc>
                  <a:spcPct val="97000"/>
                </a:lnSpc>
                <a:spcAft>
                  <a:spcPts val="1138"/>
                </a:spcAft>
                <a:buClr>
                  <a:srgbClr val="000000"/>
                </a:buClr>
                <a:buSzPct val="100000"/>
                <a:buFont typeface="Times New Roman" panose="02020603050405020304" pitchFamily="18" charset="0"/>
                <a:defRPr sz="2400">
                  <a:solidFill>
                    <a:srgbClr val="000000"/>
                  </a:solidFill>
                  <a:latin typeface="Calibri" panose="020F0502020204030204" pitchFamily="34" charset="0"/>
                  <a:cs typeface="DejaVu Sans" charset="0"/>
                </a:defRPr>
              </a:lvl2pPr>
              <a:lvl3pPr>
                <a:lnSpc>
                  <a:spcPct val="97000"/>
                </a:lnSpc>
                <a:spcAft>
                  <a:spcPts val="850"/>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3pPr>
              <a:lvl4pPr>
                <a:lnSpc>
                  <a:spcPct val="97000"/>
                </a:lnSpc>
                <a:spcAft>
                  <a:spcPts val="575"/>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4pPr>
              <a:lvl5pPr>
                <a:lnSpc>
                  <a:spcPct val="97000"/>
                </a:lnSpc>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5pPr>
              <a:lvl6pPr marL="25146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6pPr>
              <a:lvl7pPr marL="29718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7pPr>
              <a:lvl8pPr marL="34290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8pPr>
              <a:lvl9pPr marL="38862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9pPr>
            </a:lstStyle>
            <a:p>
              <a:pPr eaLnBrk="1">
                <a:lnSpc>
                  <a:spcPct val="93000"/>
                </a:lnSpc>
                <a:spcAft>
                  <a:spcPct val="0"/>
                </a:spcAft>
              </a:pPr>
              <a:endParaRPr lang="es-ES" altLang="es-ES" sz="1800">
                <a:solidFill>
                  <a:schemeClr val="tx1"/>
                </a:solidFill>
                <a:cs typeface="Arial" panose="020B0604020202020204" pitchFamily="34" charset="0"/>
              </a:endParaRPr>
            </a:p>
          </p:txBody>
        </p:sp>
        <p:sp>
          <p:nvSpPr>
            <p:cNvPr id="27656" name="Oval 35">
              <a:extLst>
                <a:ext uri="{FF2B5EF4-FFF2-40B4-BE49-F238E27FC236}">
                  <a16:creationId xmlns:a16="http://schemas.microsoft.com/office/drawing/2014/main" id="{4117F9E8-752D-6EF2-A6B5-991354140A4F}"/>
                </a:ext>
              </a:extLst>
            </p:cNvPr>
            <p:cNvSpPr>
              <a:spLocks noChangeArrowheads="1"/>
            </p:cNvSpPr>
            <p:nvPr/>
          </p:nvSpPr>
          <p:spPr bwMode="gray">
            <a:xfrm>
              <a:off x="923" y="2071"/>
              <a:ext cx="792" cy="177"/>
            </a:xfrm>
            <a:prstGeom prst="ellipse">
              <a:avLst/>
            </a:prstGeom>
            <a:gradFill rotWithShape="1">
              <a:gsLst>
                <a:gs pos="0">
                  <a:srgbClr val="8A3753"/>
                </a:gs>
                <a:gs pos="50000">
                  <a:srgbClr val="FF6699"/>
                </a:gs>
                <a:gs pos="100000">
                  <a:srgbClr val="8A3753"/>
                </a:gs>
              </a:gsLst>
              <a:lin ang="189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lnSpc>
                  <a:spcPct val="97000"/>
                </a:lnSpc>
                <a:spcAft>
                  <a:spcPts val="1425"/>
                </a:spcAft>
                <a:buClr>
                  <a:srgbClr val="000000"/>
                </a:buClr>
                <a:buSzPct val="100000"/>
                <a:buFont typeface="Times New Roman" panose="02020603050405020304" pitchFamily="18" charset="0"/>
                <a:defRPr sz="3200">
                  <a:solidFill>
                    <a:srgbClr val="000000"/>
                  </a:solidFill>
                  <a:latin typeface="Calibri" panose="020F0502020204030204" pitchFamily="34" charset="0"/>
                  <a:cs typeface="DejaVu Sans" charset="0"/>
                </a:defRPr>
              </a:lvl1pPr>
              <a:lvl2pPr>
                <a:lnSpc>
                  <a:spcPct val="97000"/>
                </a:lnSpc>
                <a:spcAft>
                  <a:spcPts val="1138"/>
                </a:spcAft>
                <a:buClr>
                  <a:srgbClr val="000000"/>
                </a:buClr>
                <a:buSzPct val="100000"/>
                <a:buFont typeface="Times New Roman" panose="02020603050405020304" pitchFamily="18" charset="0"/>
                <a:defRPr sz="2400">
                  <a:solidFill>
                    <a:srgbClr val="000000"/>
                  </a:solidFill>
                  <a:latin typeface="Calibri" panose="020F0502020204030204" pitchFamily="34" charset="0"/>
                  <a:cs typeface="DejaVu Sans" charset="0"/>
                </a:defRPr>
              </a:lvl2pPr>
              <a:lvl3pPr>
                <a:lnSpc>
                  <a:spcPct val="97000"/>
                </a:lnSpc>
                <a:spcAft>
                  <a:spcPts val="850"/>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3pPr>
              <a:lvl4pPr>
                <a:lnSpc>
                  <a:spcPct val="97000"/>
                </a:lnSpc>
                <a:spcAft>
                  <a:spcPts val="575"/>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4pPr>
              <a:lvl5pPr>
                <a:lnSpc>
                  <a:spcPct val="97000"/>
                </a:lnSpc>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5pPr>
              <a:lvl6pPr marL="25146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6pPr>
              <a:lvl7pPr marL="29718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7pPr>
              <a:lvl8pPr marL="34290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8pPr>
              <a:lvl9pPr marL="38862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9pPr>
            </a:lstStyle>
            <a:p>
              <a:pPr eaLnBrk="1">
                <a:lnSpc>
                  <a:spcPct val="93000"/>
                </a:lnSpc>
                <a:spcAft>
                  <a:spcPct val="0"/>
                </a:spcAft>
              </a:pPr>
              <a:endParaRPr lang="es-ES" altLang="es-ES" sz="1800">
                <a:solidFill>
                  <a:schemeClr val="tx1"/>
                </a:solidFill>
                <a:cs typeface="Arial" panose="020B0604020202020204" pitchFamily="34" charset="0"/>
              </a:endParaRPr>
            </a:p>
          </p:txBody>
        </p:sp>
        <p:sp>
          <p:nvSpPr>
            <p:cNvPr id="27657" name="Oval 36">
              <a:extLst>
                <a:ext uri="{FF2B5EF4-FFF2-40B4-BE49-F238E27FC236}">
                  <a16:creationId xmlns:a16="http://schemas.microsoft.com/office/drawing/2014/main" id="{CF2A0202-B9B5-9002-E7A2-CA881AD5C0B2}"/>
                </a:ext>
              </a:extLst>
            </p:cNvPr>
            <p:cNvSpPr>
              <a:spLocks noChangeArrowheads="1"/>
            </p:cNvSpPr>
            <p:nvPr/>
          </p:nvSpPr>
          <p:spPr bwMode="gray">
            <a:xfrm>
              <a:off x="912" y="2057"/>
              <a:ext cx="791" cy="177"/>
            </a:xfrm>
            <a:prstGeom prst="ellipse">
              <a:avLst/>
            </a:prstGeom>
            <a:gradFill rotWithShape="1">
              <a:gsLst>
                <a:gs pos="0">
                  <a:srgbClr val="A24161"/>
                </a:gs>
                <a:gs pos="100000">
                  <a:srgbClr val="FF6699">
                    <a:alpha val="0"/>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lnSpc>
                  <a:spcPct val="97000"/>
                </a:lnSpc>
                <a:spcAft>
                  <a:spcPts val="1425"/>
                </a:spcAft>
                <a:buClr>
                  <a:srgbClr val="000000"/>
                </a:buClr>
                <a:buSzPct val="100000"/>
                <a:buFont typeface="Times New Roman" panose="02020603050405020304" pitchFamily="18" charset="0"/>
                <a:defRPr sz="3200">
                  <a:solidFill>
                    <a:srgbClr val="000000"/>
                  </a:solidFill>
                  <a:latin typeface="Calibri" panose="020F0502020204030204" pitchFamily="34" charset="0"/>
                  <a:cs typeface="DejaVu Sans" charset="0"/>
                </a:defRPr>
              </a:lvl1pPr>
              <a:lvl2pPr>
                <a:lnSpc>
                  <a:spcPct val="97000"/>
                </a:lnSpc>
                <a:spcAft>
                  <a:spcPts val="1138"/>
                </a:spcAft>
                <a:buClr>
                  <a:srgbClr val="000000"/>
                </a:buClr>
                <a:buSzPct val="100000"/>
                <a:buFont typeface="Times New Roman" panose="02020603050405020304" pitchFamily="18" charset="0"/>
                <a:defRPr sz="2400">
                  <a:solidFill>
                    <a:srgbClr val="000000"/>
                  </a:solidFill>
                  <a:latin typeface="Calibri" panose="020F0502020204030204" pitchFamily="34" charset="0"/>
                  <a:cs typeface="DejaVu Sans" charset="0"/>
                </a:defRPr>
              </a:lvl2pPr>
              <a:lvl3pPr>
                <a:lnSpc>
                  <a:spcPct val="97000"/>
                </a:lnSpc>
                <a:spcAft>
                  <a:spcPts val="850"/>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3pPr>
              <a:lvl4pPr>
                <a:lnSpc>
                  <a:spcPct val="97000"/>
                </a:lnSpc>
                <a:spcAft>
                  <a:spcPts val="575"/>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4pPr>
              <a:lvl5pPr>
                <a:lnSpc>
                  <a:spcPct val="97000"/>
                </a:lnSpc>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5pPr>
              <a:lvl6pPr marL="25146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6pPr>
              <a:lvl7pPr marL="29718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7pPr>
              <a:lvl8pPr marL="34290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8pPr>
              <a:lvl9pPr marL="38862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9pPr>
            </a:lstStyle>
            <a:p>
              <a:pPr eaLnBrk="1">
                <a:lnSpc>
                  <a:spcPct val="93000"/>
                </a:lnSpc>
                <a:spcAft>
                  <a:spcPct val="0"/>
                </a:spcAft>
              </a:pPr>
              <a:endParaRPr lang="es-ES" altLang="es-ES" sz="1800">
                <a:solidFill>
                  <a:schemeClr val="tx1"/>
                </a:solidFill>
                <a:cs typeface="Arial" panose="020B0604020202020204" pitchFamily="34" charset="0"/>
              </a:endParaRPr>
            </a:p>
          </p:txBody>
        </p:sp>
        <p:sp>
          <p:nvSpPr>
            <p:cNvPr id="27658" name="Oval 37">
              <a:extLst>
                <a:ext uri="{FF2B5EF4-FFF2-40B4-BE49-F238E27FC236}">
                  <a16:creationId xmlns:a16="http://schemas.microsoft.com/office/drawing/2014/main" id="{214178DF-6ED7-CF3C-A04D-3A845D1AC090}"/>
                </a:ext>
              </a:extLst>
            </p:cNvPr>
            <p:cNvSpPr>
              <a:spLocks noChangeArrowheads="1"/>
            </p:cNvSpPr>
            <p:nvPr/>
          </p:nvSpPr>
          <p:spPr bwMode="gray">
            <a:xfrm>
              <a:off x="966" y="2071"/>
              <a:ext cx="712" cy="177"/>
            </a:xfrm>
            <a:prstGeom prst="ellipse">
              <a:avLst/>
            </a:prstGeom>
            <a:solidFill>
              <a:srgbClr val="333333"/>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lnSpc>
                  <a:spcPct val="97000"/>
                </a:lnSpc>
                <a:spcAft>
                  <a:spcPts val="1425"/>
                </a:spcAft>
                <a:buClr>
                  <a:srgbClr val="000000"/>
                </a:buClr>
                <a:buSzPct val="100000"/>
                <a:buFont typeface="Times New Roman" panose="02020603050405020304" pitchFamily="18" charset="0"/>
                <a:defRPr sz="3200">
                  <a:solidFill>
                    <a:srgbClr val="000000"/>
                  </a:solidFill>
                  <a:latin typeface="Calibri" panose="020F0502020204030204" pitchFamily="34" charset="0"/>
                  <a:cs typeface="DejaVu Sans" charset="0"/>
                </a:defRPr>
              </a:lvl1pPr>
              <a:lvl2pPr>
                <a:lnSpc>
                  <a:spcPct val="97000"/>
                </a:lnSpc>
                <a:spcAft>
                  <a:spcPts val="1138"/>
                </a:spcAft>
                <a:buClr>
                  <a:srgbClr val="000000"/>
                </a:buClr>
                <a:buSzPct val="100000"/>
                <a:buFont typeface="Times New Roman" panose="02020603050405020304" pitchFamily="18" charset="0"/>
                <a:defRPr sz="2400">
                  <a:solidFill>
                    <a:srgbClr val="000000"/>
                  </a:solidFill>
                  <a:latin typeface="Calibri" panose="020F0502020204030204" pitchFamily="34" charset="0"/>
                  <a:cs typeface="DejaVu Sans" charset="0"/>
                </a:defRPr>
              </a:lvl2pPr>
              <a:lvl3pPr>
                <a:lnSpc>
                  <a:spcPct val="97000"/>
                </a:lnSpc>
                <a:spcAft>
                  <a:spcPts val="850"/>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3pPr>
              <a:lvl4pPr>
                <a:lnSpc>
                  <a:spcPct val="97000"/>
                </a:lnSpc>
                <a:spcAft>
                  <a:spcPts val="575"/>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4pPr>
              <a:lvl5pPr>
                <a:lnSpc>
                  <a:spcPct val="97000"/>
                </a:lnSpc>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5pPr>
              <a:lvl6pPr marL="25146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6pPr>
              <a:lvl7pPr marL="29718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7pPr>
              <a:lvl8pPr marL="34290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8pPr>
              <a:lvl9pPr marL="38862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9pPr>
            </a:lstStyle>
            <a:p>
              <a:pPr eaLnBrk="1">
                <a:lnSpc>
                  <a:spcPct val="93000"/>
                </a:lnSpc>
                <a:spcAft>
                  <a:spcPct val="0"/>
                </a:spcAft>
              </a:pPr>
              <a:endParaRPr lang="es-ES" altLang="es-ES" sz="1800">
                <a:solidFill>
                  <a:schemeClr val="tx1"/>
                </a:solidFill>
                <a:cs typeface="Arial" panose="020B0604020202020204" pitchFamily="34" charset="0"/>
              </a:endParaRPr>
            </a:p>
          </p:txBody>
        </p:sp>
        <p:sp>
          <p:nvSpPr>
            <p:cNvPr id="27659" name="Oval 38">
              <a:extLst>
                <a:ext uri="{FF2B5EF4-FFF2-40B4-BE49-F238E27FC236}">
                  <a16:creationId xmlns:a16="http://schemas.microsoft.com/office/drawing/2014/main" id="{BA43E85A-E03B-E7F9-ECC6-624296C30C69}"/>
                </a:ext>
              </a:extLst>
            </p:cNvPr>
            <p:cNvSpPr>
              <a:spLocks noChangeArrowheads="1"/>
            </p:cNvSpPr>
            <p:nvPr/>
          </p:nvSpPr>
          <p:spPr bwMode="gray">
            <a:xfrm>
              <a:off x="960" y="1776"/>
              <a:ext cx="689" cy="727"/>
            </a:xfrm>
            <a:prstGeom prst="ellipse">
              <a:avLst/>
            </a:prstGeom>
            <a:gradFill rotWithShape="1">
              <a:gsLst>
                <a:gs pos="0">
                  <a:srgbClr val="595959"/>
                </a:gs>
                <a:gs pos="100000">
                  <a:srgbClr val="C0C0C0"/>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lnSpc>
                  <a:spcPct val="97000"/>
                </a:lnSpc>
                <a:spcAft>
                  <a:spcPts val="1425"/>
                </a:spcAft>
                <a:buClr>
                  <a:srgbClr val="000000"/>
                </a:buClr>
                <a:buSzPct val="100000"/>
                <a:buFont typeface="Times New Roman" panose="02020603050405020304" pitchFamily="18" charset="0"/>
                <a:defRPr sz="3200">
                  <a:solidFill>
                    <a:srgbClr val="000000"/>
                  </a:solidFill>
                  <a:latin typeface="Calibri" panose="020F0502020204030204" pitchFamily="34" charset="0"/>
                  <a:cs typeface="DejaVu Sans" charset="0"/>
                </a:defRPr>
              </a:lvl1pPr>
              <a:lvl2pPr>
                <a:lnSpc>
                  <a:spcPct val="97000"/>
                </a:lnSpc>
                <a:spcAft>
                  <a:spcPts val="1138"/>
                </a:spcAft>
                <a:buClr>
                  <a:srgbClr val="000000"/>
                </a:buClr>
                <a:buSzPct val="100000"/>
                <a:buFont typeface="Times New Roman" panose="02020603050405020304" pitchFamily="18" charset="0"/>
                <a:defRPr sz="2400">
                  <a:solidFill>
                    <a:srgbClr val="000000"/>
                  </a:solidFill>
                  <a:latin typeface="Calibri" panose="020F0502020204030204" pitchFamily="34" charset="0"/>
                  <a:cs typeface="DejaVu Sans" charset="0"/>
                </a:defRPr>
              </a:lvl2pPr>
              <a:lvl3pPr>
                <a:lnSpc>
                  <a:spcPct val="97000"/>
                </a:lnSpc>
                <a:spcAft>
                  <a:spcPts val="850"/>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3pPr>
              <a:lvl4pPr>
                <a:lnSpc>
                  <a:spcPct val="97000"/>
                </a:lnSpc>
                <a:spcAft>
                  <a:spcPts val="575"/>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4pPr>
              <a:lvl5pPr>
                <a:lnSpc>
                  <a:spcPct val="97000"/>
                </a:lnSpc>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5pPr>
              <a:lvl6pPr marL="25146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6pPr>
              <a:lvl7pPr marL="29718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7pPr>
              <a:lvl8pPr marL="34290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8pPr>
              <a:lvl9pPr marL="38862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9pPr>
            </a:lstStyle>
            <a:p>
              <a:pPr eaLnBrk="1">
                <a:lnSpc>
                  <a:spcPct val="93000"/>
                </a:lnSpc>
                <a:spcAft>
                  <a:spcPct val="0"/>
                </a:spcAft>
              </a:pPr>
              <a:endParaRPr lang="es-ES" altLang="es-ES" sz="1800">
                <a:solidFill>
                  <a:schemeClr val="tx1"/>
                </a:solidFill>
                <a:cs typeface="Arial" panose="020B0604020202020204" pitchFamily="34" charset="0"/>
              </a:endParaRPr>
            </a:p>
          </p:txBody>
        </p:sp>
        <p:sp>
          <p:nvSpPr>
            <p:cNvPr id="27660" name="Oval 39">
              <a:extLst>
                <a:ext uri="{FF2B5EF4-FFF2-40B4-BE49-F238E27FC236}">
                  <a16:creationId xmlns:a16="http://schemas.microsoft.com/office/drawing/2014/main" id="{46D9B639-A1FF-688E-8665-D78DA733142C}"/>
                </a:ext>
              </a:extLst>
            </p:cNvPr>
            <p:cNvSpPr>
              <a:spLocks noChangeArrowheads="1"/>
            </p:cNvSpPr>
            <p:nvPr/>
          </p:nvSpPr>
          <p:spPr bwMode="gray">
            <a:xfrm>
              <a:off x="986" y="1801"/>
              <a:ext cx="673" cy="709"/>
            </a:xfrm>
            <a:prstGeom prst="ellipse">
              <a:avLst/>
            </a:prstGeom>
            <a:gradFill rotWithShape="1">
              <a:gsLst>
                <a:gs pos="0">
                  <a:srgbClr val="C0C0C0">
                    <a:alpha val="0"/>
                  </a:srgbClr>
                </a:gs>
                <a:gs pos="100000">
                  <a:srgbClr val="E9E9E9"/>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lnSpc>
                  <a:spcPct val="97000"/>
                </a:lnSpc>
                <a:spcAft>
                  <a:spcPts val="1425"/>
                </a:spcAft>
                <a:buClr>
                  <a:srgbClr val="000000"/>
                </a:buClr>
                <a:buSzPct val="100000"/>
                <a:buFont typeface="Times New Roman" panose="02020603050405020304" pitchFamily="18" charset="0"/>
                <a:defRPr sz="3200">
                  <a:solidFill>
                    <a:srgbClr val="000000"/>
                  </a:solidFill>
                  <a:latin typeface="Calibri" panose="020F0502020204030204" pitchFamily="34" charset="0"/>
                  <a:cs typeface="DejaVu Sans" charset="0"/>
                </a:defRPr>
              </a:lvl1pPr>
              <a:lvl2pPr>
                <a:lnSpc>
                  <a:spcPct val="97000"/>
                </a:lnSpc>
                <a:spcAft>
                  <a:spcPts val="1138"/>
                </a:spcAft>
                <a:buClr>
                  <a:srgbClr val="000000"/>
                </a:buClr>
                <a:buSzPct val="100000"/>
                <a:buFont typeface="Times New Roman" panose="02020603050405020304" pitchFamily="18" charset="0"/>
                <a:defRPr sz="2400">
                  <a:solidFill>
                    <a:srgbClr val="000000"/>
                  </a:solidFill>
                  <a:latin typeface="Calibri" panose="020F0502020204030204" pitchFamily="34" charset="0"/>
                  <a:cs typeface="DejaVu Sans" charset="0"/>
                </a:defRPr>
              </a:lvl2pPr>
              <a:lvl3pPr>
                <a:lnSpc>
                  <a:spcPct val="97000"/>
                </a:lnSpc>
                <a:spcAft>
                  <a:spcPts val="850"/>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3pPr>
              <a:lvl4pPr>
                <a:lnSpc>
                  <a:spcPct val="97000"/>
                </a:lnSpc>
                <a:spcAft>
                  <a:spcPts val="575"/>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4pPr>
              <a:lvl5pPr>
                <a:lnSpc>
                  <a:spcPct val="97000"/>
                </a:lnSpc>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5pPr>
              <a:lvl6pPr marL="25146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6pPr>
              <a:lvl7pPr marL="29718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7pPr>
              <a:lvl8pPr marL="34290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8pPr>
              <a:lvl9pPr marL="38862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9pPr>
            </a:lstStyle>
            <a:p>
              <a:pPr eaLnBrk="1">
                <a:lnSpc>
                  <a:spcPct val="93000"/>
                </a:lnSpc>
                <a:spcAft>
                  <a:spcPct val="0"/>
                </a:spcAft>
              </a:pPr>
              <a:endParaRPr lang="es-ES" altLang="es-ES" sz="1800">
                <a:solidFill>
                  <a:schemeClr val="tx1"/>
                </a:solidFill>
                <a:cs typeface="Arial" panose="020B0604020202020204" pitchFamily="34" charset="0"/>
              </a:endParaRPr>
            </a:p>
          </p:txBody>
        </p:sp>
        <p:sp>
          <p:nvSpPr>
            <p:cNvPr id="27661" name="Oval 40">
              <a:extLst>
                <a:ext uri="{FF2B5EF4-FFF2-40B4-BE49-F238E27FC236}">
                  <a16:creationId xmlns:a16="http://schemas.microsoft.com/office/drawing/2014/main" id="{A142E6F2-5B11-A1C8-AD7D-6B5B1DB8B4C8}"/>
                </a:ext>
              </a:extLst>
            </p:cNvPr>
            <p:cNvSpPr>
              <a:spLocks noChangeArrowheads="1"/>
            </p:cNvSpPr>
            <p:nvPr/>
          </p:nvSpPr>
          <p:spPr bwMode="gray">
            <a:xfrm>
              <a:off x="998" y="1787"/>
              <a:ext cx="703" cy="663"/>
            </a:xfrm>
            <a:prstGeom prst="ellipse">
              <a:avLst/>
            </a:prstGeom>
            <a:gradFill rotWithShape="1">
              <a:gsLst>
                <a:gs pos="0">
                  <a:srgbClr val="989898"/>
                </a:gs>
                <a:gs pos="100000">
                  <a:srgbClr val="C0C0C0">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lnSpc>
                  <a:spcPct val="97000"/>
                </a:lnSpc>
                <a:spcAft>
                  <a:spcPts val="1425"/>
                </a:spcAft>
                <a:buClr>
                  <a:srgbClr val="000000"/>
                </a:buClr>
                <a:buSzPct val="100000"/>
                <a:buFont typeface="Times New Roman" panose="02020603050405020304" pitchFamily="18" charset="0"/>
                <a:defRPr sz="3200">
                  <a:solidFill>
                    <a:srgbClr val="000000"/>
                  </a:solidFill>
                  <a:latin typeface="Calibri" panose="020F0502020204030204" pitchFamily="34" charset="0"/>
                  <a:cs typeface="DejaVu Sans" charset="0"/>
                </a:defRPr>
              </a:lvl1pPr>
              <a:lvl2pPr>
                <a:lnSpc>
                  <a:spcPct val="97000"/>
                </a:lnSpc>
                <a:spcAft>
                  <a:spcPts val="1138"/>
                </a:spcAft>
                <a:buClr>
                  <a:srgbClr val="000000"/>
                </a:buClr>
                <a:buSzPct val="100000"/>
                <a:buFont typeface="Times New Roman" panose="02020603050405020304" pitchFamily="18" charset="0"/>
                <a:defRPr sz="2400">
                  <a:solidFill>
                    <a:srgbClr val="000000"/>
                  </a:solidFill>
                  <a:latin typeface="Calibri" panose="020F0502020204030204" pitchFamily="34" charset="0"/>
                  <a:cs typeface="DejaVu Sans" charset="0"/>
                </a:defRPr>
              </a:lvl2pPr>
              <a:lvl3pPr>
                <a:lnSpc>
                  <a:spcPct val="97000"/>
                </a:lnSpc>
                <a:spcAft>
                  <a:spcPts val="850"/>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3pPr>
              <a:lvl4pPr>
                <a:lnSpc>
                  <a:spcPct val="97000"/>
                </a:lnSpc>
                <a:spcAft>
                  <a:spcPts val="575"/>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4pPr>
              <a:lvl5pPr>
                <a:lnSpc>
                  <a:spcPct val="97000"/>
                </a:lnSpc>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5pPr>
              <a:lvl6pPr marL="25146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6pPr>
              <a:lvl7pPr marL="29718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7pPr>
              <a:lvl8pPr marL="34290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8pPr>
              <a:lvl9pPr marL="38862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9pPr>
            </a:lstStyle>
            <a:p>
              <a:pPr eaLnBrk="1">
                <a:lnSpc>
                  <a:spcPct val="93000"/>
                </a:lnSpc>
                <a:spcAft>
                  <a:spcPct val="0"/>
                </a:spcAft>
              </a:pPr>
              <a:endParaRPr lang="es-ES" altLang="es-ES" sz="1800">
                <a:solidFill>
                  <a:schemeClr val="tx1"/>
                </a:solidFill>
                <a:cs typeface="Arial" panose="020B0604020202020204" pitchFamily="34" charset="0"/>
              </a:endParaRPr>
            </a:p>
          </p:txBody>
        </p:sp>
        <p:sp>
          <p:nvSpPr>
            <p:cNvPr id="27662" name="Oval 41">
              <a:extLst>
                <a:ext uri="{FF2B5EF4-FFF2-40B4-BE49-F238E27FC236}">
                  <a16:creationId xmlns:a16="http://schemas.microsoft.com/office/drawing/2014/main" id="{09CE0DDF-9EE5-96B4-B03C-A298A7913323}"/>
                </a:ext>
              </a:extLst>
            </p:cNvPr>
            <p:cNvSpPr>
              <a:spLocks noChangeArrowheads="1"/>
            </p:cNvSpPr>
            <p:nvPr/>
          </p:nvSpPr>
          <p:spPr bwMode="gray">
            <a:xfrm>
              <a:off x="1085" y="1822"/>
              <a:ext cx="569" cy="538"/>
            </a:xfrm>
            <a:prstGeom prst="ellipse">
              <a:avLst/>
            </a:prstGeom>
            <a:gradFill rotWithShape="1">
              <a:gsLst>
                <a:gs pos="0">
                  <a:srgbClr val="FFFFFF"/>
                </a:gs>
                <a:gs pos="100000">
                  <a:srgbClr val="C0C0C0">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lnSpc>
                  <a:spcPct val="97000"/>
                </a:lnSpc>
                <a:spcAft>
                  <a:spcPts val="1425"/>
                </a:spcAft>
                <a:buClr>
                  <a:srgbClr val="000000"/>
                </a:buClr>
                <a:buSzPct val="100000"/>
                <a:buFont typeface="Times New Roman" panose="02020603050405020304" pitchFamily="18" charset="0"/>
                <a:defRPr sz="3200">
                  <a:solidFill>
                    <a:srgbClr val="000000"/>
                  </a:solidFill>
                  <a:latin typeface="Calibri" panose="020F0502020204030204" pitchFamily="34" charset="0"/>
                  <a:cs typeface="DejaVu Sans" charset="0"/>
                </a:defRPr>
              </a:lvl1pPr>
              <a:lvl2pPr>
                <a:lnSpc>
                  <a:spcPct val="97000"/>
                </a:lnSpc>
                <a:spcAft>
                  <a:spcPts val="1138"/>
                </a:spcAft>
                <a:buClr>
                  <a:srgbClr val="000000"/>
                </a:buClr>
                <a:buSzPct val="100000"/>
                <a:buFont typeface="Times New Roman" panose="02020603050405020304" pitchFamily="18" charset="0"/>
                <a:defRPr sz="2400">
                  <a:solidFill>
                    <a:srgbClr val="000000"/>
                  </a:solidFill>
                  <a:latin typeface="Calibri" panose="020F0502020204030204" pitchFamily="34" charset="0"/>
                  <a:cs typeface="DejaVu Sans" charset="0"/>
                </a:defRPr>
              </a:lvl2pPr>
              <a:lvl3pPr>
                <a:lnSpc>
                  <a:spcPct val="97000"/>
                </a:lnSpc>
                <a:spcAft>
                  <a:spcPts val="850"/>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3pPr>
              <a:lvl4pPr>
                <a:lnSpc>
                  <a:spcPct val="97000"/>
                </a:lnSpc>
                <a:spcAft>
                  <a:spcPts val="575"/>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4pPr>
              <a:lvl5pPr>
                <a:lnSpc>
                  <a:spcPct val="97000"/>
                </a:lnSpc>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5pPr>
              <a:lvl6pPr marL="25146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6pPr>
              <a:lvl7pPr marL="29718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7pPr>
              <a:lvl8pPr marL="34290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8pPr>
              <a:lvl9pPr marL="38862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9pPr>
            </a:lstStyle>
            <a:p>
              <a:pPr eaLnBrk="1">
                <a:lnSpc>
                  <a:spcPct val="93000"/>
                </a:lnSpc>
                <a:spcAft>
                  <a:spcPct val="0"/>
                </a:spcAft>
              </a:pPr>
              <a:endParaRPr lang="es-ES" altLang="es-ES" sz="1800">
                <a:solidFill>
                  <a:schemeClr val="tx1"/>
                </a:solidFill>
                <a:cs typeface="Arial" panose="020B0604020202020204" pitchFamily="34" charset="0"/>
              </a:endParaRPr>
            </a:p>
          </p:txBody>
        </p:sp>
      </p:grpSp>
      <p:sp>
        <p:nvSpPr>
          <p:cNvPr id="14" name="Rectángulo 13">
            <a:extLst>
              <a:ext uri="{FF2B5EF4-FFF2-40B4-BE49-F238E27FC236}">
                <a16:creationId xmlns:a16="http://schemas.microsoft.com/office/drawing/2014/main" id="{69868118-9AE6-4907-7B63-F0F163818D6D}"/>
              </a:ext>
            </a:extLst>
          </p:cNvPr>
          <p:cNvSpPr/>
          <p:nvPr/>
        </p:nvSpPr>
        <p:spPr>
          <a:xfrm>
            <a:off x="2851151" y="1009651"/>
            <a:ext cx="6303963" cy="1147045"/>
          </a:xfrm>
          <a:prstGeom prst="rect">
            <a:avLst/>
          </a:prstGeom>
        </p:spPr>
        <p:txBody>
          <a:bodyPr>
            <a:spAutoFit/>
          </a:bodyPr>
          <a:lstStyle/>
          <a:p>
            <a:pPr algn="ctr" eaLnBrk="1">
              <a:lnSpc>
                <a:spcPct val="150000"/>
              </a:lnSpc>
              <a:buClr>
                <a:srgbClr val="000000"/>
              </a:buClr>
              <a:buSzPct val="100000"/>
              <a:buFont typeface="Times New Roman" panose="02020603050405020304" pitchFamily="18" charset="0"/>
              <a:buNone/>
              <a:defRPr/>
            </a:pPr>
            <a:r>
              <a:rPr lang="en-US" altLang="es-ES" sz="2400" b="1" u="sng" dirty="0">
                <a:solidFill>
                  <a:schemeClr val="accent2"/>
                </a:solidFill>
                <a:effectLst>
                  <a:outerShdw blurRad="38100" dist="38100" dir="2700000" algn="tl">
                    <a:srgbClr val="C0C0C0"/>
                  </a:outerShdw>
                </a:effectLst>
              </a:rPr>
              <a:t>Pruebas para evaluar el sistema nervioso </a:t>
            </a:r>
            <a:r>
              <a:rPr lang="en-US" altLang="es-ES" sz="2400" b="1" u="sng" dirty="0" err="1">
                <a:solidFill>
                  <a:schemeClr val="accent2"/>
                </a:solidFill>
                <a:effectLst>
                  <a:outerShdw blurRad="38100" dist="38100" dir="2700000" algn="tl">
                    <a:srgbClr val="C0C0C0"/>
                  </a:outerShdw>
                </a:effectLst>
              </a:rPr>
              <a:t>vegetativo</a:t>
            </a:r>
            <a:r>
              <a:rPr lang="en-US" altLang="es-ES" sz="2400" b="1" u="sng" dirty="0">
                <a:solidFill>
                  <a:schemeClr val="accent2"/>
                </a:solidFill>
                <a:effectLst>
                  <a:outerShdw blurRad="38100" dist="38100" dir="2700000" algn="tl">
                    <a:srgbClr val="C0C0C0"/>
                  </a:outerShdw>
                </a:effectLst>
              </a:rPr>
              <a:t> Simpático y </a:t>
            </a:r>
            <a:r>
              <a:rPr lang="en-US" altLang="es-ES" sz="2400" b="1" u="sng" dirty="0" err="1">
                <a:solidFill>
                  <a:schemeClr val="accent2"/>
                </a:solidFill>
                <a:effectLst>
                  <a:outerShdw blurRad="38100" dist="38100" dir="2700000" algn="tl">
                    <a:srgbClr val="C0C0C0"/>
                  </a:outerShdw>
                </a:effectLst>
              </a:rPr>
              <a:t>Parasimpático</a:t>
            </a:r>
            <a:r>
              <a:rPr lang="en-US" altLang="es-ES" sz="2400" b="1" u="sng" dirty="0">
                <a:solidFill>
                  <a:schemeClr val="accent2"/>
                </a:solidFill>
                <a:effectLst>
                  <a:outerShdw blurRad="38100" dist="38100" dir="2700000" algn="tl">
                    <a:srgbClr val="C0C0C0"/>
                  </a:outerShdw>
                </a:effectLst>
              </a:rPr>
              <a:t>.</a:t>
            </a:r>
            <a:r>
              <a:rPr lang="en-US" altLang="es-ES" sz="2400" b="1" dirty="0">
                <a:solidFill>
                  <a:schemeClr val="accent2"/>
                </a:solidFill>
                <a:effectLst>
                  <a:outerShdw blurRad="38100" dist="38100" dir="2700000" algn="tl">
                    <a:srgbClr val="C0C0C0"/>
                  </a:outerShdw>
                </a:effectLst>
              </a:rPr>
              <a:t> </a:t>
            </a:r>
          </a:p>
        </p:txBody>
      </p:sp>
    </p:spTree>
    <p:extLst>
      <p:ext uri="{BB962C8B-B14F-4D97-AF65-F5344CB8AC3E}">
        <p14:creationId xmlns:p14="http://schemas.microsoft.com/office/powerpoint/2010/main" val="333112927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27211961-0981-666C-C877-69876D893BC2}"/>
              </a:ext>
            </a:extLst>
          </p:cNvPr>
          <p:cNvSpPr/>
          <p:nvPr/>
        </p:nvSpPr>
        <p:spPr>
          <a:xfrm>
            <a:off x="1981200" y="260350"/>
            <a:ext cx="8445500" cy="6186488"/>
          </a:xfrm>
          <a:prstGeom prst="rect">
            <a:avLst/>
          </a:prstGeom>
        </p:spPr>
        <p:txBody>
          <a:bodyPr>
            <a:spAutoFit/>
          </a:bodyPr>
          <a:lstStyle/>
          <a:p>
            <a:pPr algn="just" eaLnBrk="1">
              <a:lnSpc>
                <a:spcPct val="150000"/>
              </a:lnSpc>
              <a:buClr>
                <a:srgbClr val="000000"/>
              </a:buClr>
              <a:buSzPct val="100000"/>
              <a:buFont typeface="Times New Roman" panose="02020603050405020304" pitchFamily="18" charset="0"/>
              <a:buNone/>
              <a:defRPr/>
            </a:pPr>
            <a:r>
              <a:rPr lang="en-US" altLang="es-ES" sz="2400" b="1" dirty="0">
                <a:solidFill>
                  <a:schemeClr val="accent2"/>
                </a:solidFill>
                <a:effectLst>
                  <a:outerShdw blurRad="38100" dist="38100" dir="2700000" algn="tl">
                    <a:srgbClr val="C0C0C0"/>
                  </a:outerShdw>
                </a:effectLst>
              </a:rPr>
              <a:t> </a:t>
            </a:r>
          </a:p>
          <a:p>
            <a:pPr algn="just" eaLnBrk="1">
              <a:lnSpc>
                <a:spcPct val="150000"/>
              </a:lnSpc>
              <a:buClr>
                <a:srgbClr val="000000"/>
              </a:buClr>
              <a:buSzPct val="100000"/>
              <a:buFont typeface="Times New Roman" panose="02020603050405020304" pitchFamily="18" charset="0"/>
              <a:buNone/>
              <a:defRPr/>
            </a:pPr>
            <a:endParaRPr lang="en-US" altLang="es-ES" sz="2400" b="1" dirty="0">
              <a:solidFill>
                <a:schemeClr val="accent2"/>
              </a:solidFill>
              <a:effectLst>
                <a:outerShdw blurRad="38100" dist="38100" dir="2700000" algn="tl">
                  <a:srgbClr val="C0C0C0"/>
                </a:outerShdw>
              </a:effectLst>
            </a:endParaRPr>
          </a:p>
          <a:p>
            <a:pPr algn="just" eaLnBrk="1">
              <a:lnSpc>
                <a:spcPct val="150000"/>
              </a:lnSpc>
              <a:buClr>
                <a:srgbClr val="000000"/>
              </a:buClr>
              <a:buSzPct val="100000"/>
              <a:buFont typeface="Times New Roman" panose="02020603050405020304" pitchFamily="18" charset="0"/>
              <a:buNone/>
              <a:defRPr/>
            </a:pPr>
            <a:endParaRPr lang="en-US" altLang="es-ES" sz="2400" b="1" dirty="0">
              <a:solidFill>
                <a:schemeClr val="accent2"/>
              </a:solidFill>
              <a:effectLst>
                <a:outerShdw blurRad="38100" dist="38100" dir="2700000" algn="tl">
                  <a:srgbClr val="C0C0C0"/>
                </a:outerShdw>
              </a:effectLst>
            </a:endParaRPr>
          </a:p>
          <a:p>
            <a:pPr eaLnBrk="1">
              <a:lnSpc>
                <a:spcPct val="150000"/>
              </a:lnSpc>
              <a:buClr>
                <a:srgbClr val="000000"/>
              </a:buClr>
              <a:buSzPct val="100000"/>
              <a:buFont typeface="Times New Roman" panose="02020603050405020304" pitchFamily="18" charset="0"/>
              <a:buNone/>
              <a:defRPr/>
            </a:pPr>
            <a:r>
              <a:rPr lang="en-US" altLang="es-ES" sz="2400" b="1" dirty="0">
                <a:solidFill>
                  <a:schemeClr val="accent2"/>
                </a:solidFill>
                <a:effectLst>
                  <a:outerShdw blurRad="38100" dist="38100" dir="2700000" algn="tl">
                    <a:srgbClr val="C0C0C0"/>
                  </a:outerShdw>
                </a:effectLst>
              </a:rPr>
              <a:t>        </a:t>
            </a:r>
            <a:r>
              <a:rPr lang="en-US" altLang="es-ES" sz="2400" b="1" dirty="0" err="1">
                <a:solidFill>
                  <a:schemeClr val="accent2"/>
                </a:solidFill>
                <a:effectLst>
                  <a:outerShdw blurRad="38100" dist="38100" dir="2700000" algn="tl">
                    <a:srgbClr val="C0C0C0"/>
                  </a:outerShdw>
                </a:effectLst>
              </a:rPr>
              <a:t>Evalúa</a:t>
            </a:r>
            <a:r>
              <a:rPr lang="en-US" altLang="es-ES" sz="2400" b="1" dirty="0">
                <a:solidFill>
                  <a:schemeClr val="accent2"/>
                </a:solidFill>
                <a:effectLst>
                  <a:outerShdw blurRad="38100" dist="38100" dir="2700000" algn="tl">
                    <a:srgbClr val="C0C0C0"/>
                  </a:outerShdw>
                </a:effectLst>
              </a:rPr>
              <a:t> la </a:t>
            </a:r>
            <a:r>
              <a:rPr lang="en-US" altLang="es-ES" sz="2400" b="1" dirty="0" err="1">
                <a:solidFill>
                  <a:schemeClr val="accent2"/>
                </a:solidFill>
                <a:effectLst>
                  <a:outerShdw blurRad="38100" dist="38100" dir="2700000" algn="tl">
                    <a:srgbClr val="C0C0C0"/>
                  </a:outerShdw>
                </a:effectLst>
              </a:rPr>
              <a:t>excitabilidad</a:t>
            </a:r>
            <a:r>
              <a:rPr lang="en-US" altLang="es-ES" sz="2400" b="1" dirty="0">
                <a:solidFill>
                  <a:schemeClr val="accent2"/>
                </a:solidFill>
                <a:effectLst>
                  <a:outerShdw blurRad="38100" dist="38100" dir="2700000" algn="tl">
                    <a:srgbClr val="C0C0C0"/>
                  </a:outerShdw>
                </a:effectLst>
              </a:rPr>
              <a:t>  del sistema simpático.</a:t>
            </a:r>
          </a:p>
          <a:p>
            <a:pPr marL="342900" indent="-342900">
              <a:lnSpc>
                <a:spcPct val="150000"/>
              </a:lnSpc>
              <a:buClr>
                <a:srgbClr val="000000"/>
              </a:buClr>
              <a:buSzPct val="100000"/>
              <a:buFont typeface="Wingdings" panose="05000000000000000000" pitchFamily="2" charset="2"/>
              <a:buChar char="v"/>
              <a:defRPr/>
            </a:pPr>
            <a:r>
              <a:rPr lang="en-US" altLang="es-ES" sz="2400" b="1" dirty="0">
                <a:solidFill>
                  <a:schemeClr val="accent2"/>
                </a:solidFill>
                <a:effectLst>
                  <a:outerShdw blurRad="38100" dist="38100" dir="2700000" algn="tl">
                    <a:srgbClr val="C0C0C0"/>
                  </a:outerShdw>
                </a:effectLst>
              </a:rPr>
              <a:t> Se </a:t>
            </a:r>
            <a:r>
              <a:rPr lang="en-US" altLang="es-ES" sz="2400" b="1" dirty="0" err="1">
                <a:solidFill>
                  <a:schemeClr val="accent2"/>
                </a:solidFill>
                <a:effectLst>
                  <a:outerShdw blurRad="38100" dist="38100" dir="2700000" algn="tl">
                    <a:srgbClr val="C0C0C0"/>
                  </a:outerShdw>
                </a:effectLst>
              </a:rPr>
              <a:t>mide</a:t>
            </a:r>
            <a:r>
              <a:rPr lang="en-US" altLang="es-ES" sz="2400" b="1" dirty="0">
                <a:solidFill>
                  <a:schemeClr val="accent2"/>
                </a:solidFill>
                <a:effectLst>
                  <a:outerShdw blurRad="38100" dist="38100" dir="2700000" algn="tl">
                    <a:srgbClr val="C0C0C0"/>
                  </a:outerShdw>
                </a:effectLst>
              </a:rPr>
              <a:t> el </a:t>
            </a:r>
            <a:r>
              <a:rPr lang="en-US" altLang="es-ES" sz="2400" b="1" dirty="0" err="1">
                <a:solidFill>
                  <a:schemeClr val="accent2"/>
                </a:solidFill>
                <a:effectLst>
                  <a:outerShdw blurRad="38100" dist="38100" dir="2700000" algn="tl">
                    <a:srgbClr val="C0C0C0"/>
                  </a:outerShdw>
                </a:effectLst>
              </a:rPr>
              <a:t>pulso</a:t>
            </a:r>
            <a:r>
              <a:rPr lang="en-US" altLang="es-ES" sz="2400" b="1" dirty="0">
                <a:solidFill>
                  <a:schemeClr val="accent2"/>
                </a:solidFill>
                <a:effectLst>
                  <a:outerShdw blurRad="38100" dist="38100" dir="2700000" algn="tl">
                    <a:srgbClr val="C0C0C0"/>
                  </a:outerShdw>
                </a:effectLst>
              </a:rPr>
              <a:t> en 10 </a:t>
            </a:r>
            <a:r>
              <a:rPr lang="en-US" altLang="es-ES" sz="2400" b="1" dirty="0" err="1">
                <a:solidFill>
                  <a:schemeClr val="accent2"/>
                </a:solidFill>
                <a:effectLst>
                  <a:outerShdw blurRad="38100" dist="38100" dir="2700000" algn="tl">
                    <a:srgbClr val="C0C0C0"/>
                  </a:outerShdw>
                </a:effectLst>
              </a:rPr>
              <a:t>segundos</a:t>
            </a:r>
            <a:r>
              <a:rPr lang="en-US" altLang="es-ES" sz="2400" b="1" dirty="0">
                <a:solidFill>
                  <a:schemeClr val="accent2"/>
                </a:solidFill>
                <a:effectLst>
                  <a:outerShdw blurRad="38100" dist="38100" dir="2700000" algn="tl">
                    <a:srgbClr val="C0C0C0"/>
                  </a:outerShdw>
                </a:effectLst>
              </a:rPr>
              <a:t>:</a:t>
            </a:r>
          </a:p>
          <a:p>
            <a:pPr marL="342900" indent="-342900">
              <a:lnSpc>
                <a:spcPct val="150000"/>
              </a:lnSpc>
              <a:buClr>
                <a:srgbClr val="000000"/>
              </a:buClr>
              <a:buSzPct val="100000"/>
              <a:buFont typeface="Wingdings" panose="05000000000000000000" pitchFamily="2" charset="2"/>
              <a:buChar char="v"/>
              <a:defRPr/>
            </a:pPr>
            <a:r>
              <a:rPr lang="en-US" altLang="es-ES" sz="2400" b="1" dirty="0">
                <a:solidFill>
                  <a:schemeClr val="accent2"/>
                </a:solidFill>
                <a:effectLst>
                  <a:outerShdw blurRad="38100" dist="38100" dir="2700000" algn="tl">
                    <a:srgbClr val="C0C0C0"/>
                  </a:outerShdw>
                </a:effectLst>
              </a:rPr>
              <a:t> Primero  </a:t>
            </a:r>
            <a:r>
              <a:rPr lang="en-US" altLang="es-ES" sz="2400" b="1" dirty="0" err="1">
                <a:solidFill>
                  <a:schemeClr val="accent2"/>
                </a:solidFill>
                <a:effectLst>
                  <a:outerShdw blurRad="38100" dist="38100" dir="2700000" algn="tl">
                    <a:srgbClr val="C0C0C0"/>
                  </a:outerShdw>
                </a:effectLst>
              </a:rPr>
              <a:t>acostado</a:t>
            </a:r>
            <a:r>
              <a:rPr lang="en-US" altLang="es-ES" sz="2400" b="1" dirty="0">
                <a:solidFill>
                  <a:schemeClr val="accent2"/>
                </a:solidFill>
                <a:effectLst>
                  <a:outerShdw blurRad="38100" dist="38100" dir="2700000" algn="tl">
                    <a:srgbClr val="C0C0C0"/>
                  </a:outerShdw>
                </a:effectLst>
              </a:rPr>
              <a:t> y </a:t>
            </a:r>
            <a:r>
              <a:rPr lang="en-US" altLang="es-ES" sz="2400" b="1" dirty="0" err="1">
                <a:solidFill>
                  <a:schemeClr val="accent2"/>
                </a:solidFill>
                <a:effectLst>
                  <a:outerShdw blurRad="38100" dist="38100" dir="2700000" algn="tl">
                    <a:srgbClr val="C0C0C0"/>
                  </a:outerShdw>
                </a:effectLst>
              </a:rPr>
              <a:t>después</a:t>
            </a:r>
            <a:r>
              <a:rPr lang="en-US" altLang="es-ES" sz="2400" b="1" dirty="0">
                <a:solidFill>
                  <a:schemeClr val="accent2"/>
                </a:solidFill>
                <a:effectLst>
                  <a:outerShdw blurRad="38100" dist="38100" dir="2700000" algn="tl">
                    <a:srgbClr val="C0C0C0"/>
                  </a:outerShdw>
                </a:effectLst>
              </a:rPr>
              <a:t> de pie.</a:t>
            </a:r>
          </a:p>
          <a:p>
            <a:pPr marL="342900" indent="-342900">
              <a:lnSpc>
                <a:spcPct val="150000"/>
              </a:lnSpc>
              <a:buClr>
                <a:srgbClr val="000000"/>
              </a:buClr>
              <a:buSzPct val="100000"/>
              <a:buFont typeface="Wingdings" panose="05000000000000000000" pitchFamily="2" charset="2"/>
              <a:buChar char="v"/>
              <a:defRPr/>
            </a:pPr>
            <a:r>
              <a:rPr lang="en-US" altLang="es-ES" sz="2400" b="1" dirty="0" err="1">
                <a:solidFill>
                  <a:schemeClr val="accent2"/>
                </a:solidFill>
                <a:effectLst>
                  <a:outerShdw blurRad="38100" dist="38100" dir="2700000" algn="tl">
                    <a:srgbClr val="C0C0C0"/>
                  </a:outerShdw>
                </a:effectLst>
              </a:rPr>
              <a:t>Evaluación</a:t>
            </a:r>
            <a:r>
              <a:rPr lang="en-US" altLang="es-ES" sz="2400" b="1" dirty="0">
                <a:solidFill>
                  <a:schemeClr val="accent2"/>
                </a:solidFill>
                <a:effectLst>
                  <a:outerShdw blurRad="38100" dist="38100" dir="2700000" algn="tl">
                    <a:srgbClr val="C0C0C0"/>
                  </a:outerShdw>
                </a:effectLst>
              </a:rPr>
              <a:t>: </a:t>
            </a:r>
            <a:r>
              <a:rPr lang="en-US" altLang="es-ES" sz="2400" b="1" dirty="0" err="1">
                <a:solidFill>
                  <a:schemeClr val="accent2"/>
                </a:solidFill>
                <a:effectLst>
                  <a:outerShdw blurRad="38100" dist="38100" dir="2700000" algn="tl">
                    <a:srgbClr val="C0C0C0"/>
                  </a:outerShdw>
                </a:effectLst>
              </a:rPr>
              <a:t>normalmente</a:t>
            </a:r>
            <a:r>
              <a:rPr lang="en-US" altLang="es-ES" sz="2400" b="1" dirty="0">
                <a:solidFill>
                  <a:schemeClr val="accent2"/>
                </a:solidFill>
                <a:effectLst>
                  <a:outerShdw blurRad="38100" dist="38100" dir="2700000" algn="tl">
                    <a:srgbClr val="C0C0C0"/>
                  </a:outerShdw>
                </a:effectLst>
              </a:rPr>
              <a:t> </a:t>
            </a:r>
            <a:r>
              <a:rPr lang="en-US" altLang="es-ES" sz="2400" b="1" dirty="0" err="1">
                <a:solidFill>
                  <a:schemeClr val="accent2"/>
                </a:solidFill>
                <a:effectLst>
                  <a:outerShdw blurRad="38100" dist="38100" dir="2700000" algn="tl">
                    <a:srgbClr val="C0C0C0"/>
                  </a:outerShdw>
                </a:effectLst>
              </a:rPr>
              <a:t>debe</a:t>
            </a:r>
            <a:r>
              <a:rPr lang="en-US" altLang="es-ES" sz="2400" b="1" dirty="0">
                <a:solidFill>
                  <a:schemeClr val="accent2"/>
                </a:solidFill>
                <a:effectLst>
                  <a:outerShdw blurRad="38100" dist="38100" dir="2700000" algn="tl">
                    <a:srgbClr val="C0C0C0"/>
                  </a:outerShdw>
                </a:effectLst>
              </a:rPr>
              <a:t> de </a:t>
            </a:r>
            <a:r>
              <a:rPr lang="en-US" altLang="es-ES" sz="2400" b="1" dirty="0" err="1">
                <a:solidFill>
                  <a:schemeClr val="accent2"/>
                </a:solidFill>
                <a:effectLst>
                  <a:outerShdw blurRad="38100" dist="38100" dir="2700000" algn="tl">
                    <a:srgbClr val="C0C0C0"/>
                  </a:outerShdw>
                </a:effectLst>
              </a:rPr>
              <a:t>haber</a:t>
            </a:r>
            <a:r>
              <a:rPr lang="en-US" altLang="es-ES" sz="2400" b="1" dirty="0">
                <a:solidFill>
                  <a:schemeClr val="accent2"/>
                </a:solidFill>
                <a:effectLst>
                  <a:outerShdw blurRad="38100" dist="38100" dir="2700000" algn="tl">
                    <a:srgbClr val="C0C0C0"/>
                  </a:outerShdw>
                </a:effectLst>
              </a:rPr>
              <a:t> un </a:t>
            </a:r>
            <a:r>
              <a:rPr lang="en-US" altLang="es-ES" sz="2400" b="1" dirty="0" err="1">
                <a:solidFill>
                  <a:schemeClr val="accent2"/>
                </a:solidFill>
                <a:effectLst>
                  <a:outerShdw blurRad="38100" dist="38100" dir="2700000" algn="tl">
                    <a:srgbClr val="C0C0C0"/>
                  </a:outerShdw>
                </a:effectLst>
              </a:rPr>
              <a:t>aumento</a:t>
            </a:r>
            <a:r>
              <a:rPr lang="en-US" altLang="es-ES" sz="2400" b="1" dirty="0">
                <a:solidFill>
                  <a:schemeClr val="accent2"/>
                </a:solidFill>
                <a:effectLst>
                  <a:outerShdw blurRad="38100" dist="38100" dir="2700000" algn="tl">
                    <a:srgbClr val="C0C0C0"/>
                  </a:outerShdw>
                </a:effectLst>
              </a:rPr>
              <a:t>  del </a:t>
            </a:r>
            <a:r>
              <a:rPr lang="en-US" altLang="es-ES" sz="2400" b="1" dirty="0" err="1">
                <a:solidFill>
                  <a:schemeClr val="accent2"/>
                </a:solidFill>
                <a:effectLst>
                  <a:outerShdw blurRad="38100" dist="38100" dir="2700000" algn="tl">
                    <a:srgbClr val="C0C0C0"/>
                  </a:outerShdw>
                </a:effectLst>
              </a:rPr>
              <a:t>pulso</a:t>
            </a:r>
            <a:r>
              <a:rPr lang="en-US" altLang="es-ES" sz="2400" b="1" dirty="0">
                <a:solidFill>
                  <a:schemeClr val="accent2"/>
                </a:solidFill>
                <a:effectLst>
                  <a:outerShdw blurRad="38100" dist="38100" dir="2700000" algn="tl">
                    <a:srgbClr val="C0C0C0"/>
                  </a:outerShdw>
                </a:effectLst>
              </a:rPr>
              <a:t> entre 6 y 8 </a:t>
            </a:r>
            <a:r>
              <a:rPr lang="en-US" altLang="es-ES" sz="2400" b="1" dirty="0" err="1">
                <a:solidFill>
                  <a:schemeClr val="accent2"/>
                </a:solidFill>
                <a:effectLst>
                  <a:outerShdw blurRad="38100" dist="38100" dir="2700000" algn="tl">
                    <a:srgbClr val="C0C0C0"/>
                  </a:outerShdw>
                </a:effectLst>
              </a:rPr>
              <a:t>pulsaciones</a:t>
            </a:r>
            <a:r>
              <a:rPr lang="en-US" altLang="es-ES" sz="2400" b="1" dirty="0">
                <a:solidFill>
                  <a:schemeClr val="accent2"/>
                </a:solidFill>
                <a:effectLst>
                  <a:outerShdw blurRad="38100" dist="38100" dir="2700000" algn="tl">
                    <a:srgbClr val="C0C0C0"/>
                  </a:outerShdw>
                </a:effectLst>
              </a:rPr>
              <a:t> </a:t>
            </a:r>
            <a:r>
              <a:rPr lang="en-US" altLang="es-ES" sz="2400" b="1" dirty="0" err="1">
                <a:solidFill>
                  <a:schemeClr val="accent2"/>
                </a:solidFill>
                <a:effectLst>
                  <a:outerShdw blurRad="38100" dist="38100" dir="2700000" algn="tl">
                    <a:srgbClr val="C0C0C0"/>
                  </a:outerShdw>
                </a:effectLst>
              </a:rPr>
              <a:t>por</a:t>
            </a:r>
            <a:r>
              <a:rPr lang="en-US" altLang="es-ES" sz="2400" b="1" dirty="0">
                <a:solidFill>
                  <a:schemeClr val="accent2"/>
                </a:solidFill>
                <a:effectLst>
                  <a:outerShdw blurRad="38100" dist="38100" dir="2700000" algn="tl">
                    <a:srgbClr val="C0C0C0"/>
                  </a:outerShdw>
                </a:effectLst>
              </a:rPr>
              <a:t> </a:t>
            </a:r>
            <a:r>
              <a:rPr lang="en-US" altLang="es-ES" sz="2400" b="1" dirty="0" err="1">
                <a:solidFill>
                  <a:schemeClr val="accent2"/>
                </a:solidFill>
                <a:effectLst>
                  <a:outerShdw blurRad="38100" dist="38100" dir="2700000" algn="tl">
                    <a:srgbClr val="C0C0C0"/>
                  </a:outerShdw>
                </a:effectLst>
              </a:rPr>
              <a:t>minuto</a:t>
            </a:r>
            <a:r>
              <a:rPr lang="en-US" altLang="es-ES" sz="2400" b="1" dirty="0">
                <a:solidFill>
                  <a:schemeClr val="accent2"/>
                </a:solidFill>
                <a:effectLst>
                  <a:outerShdw blurRad="38100" dist="38100" dir="2700000" algn="tl">
                    <a:srgbClr val="C0C0C0"/>
                  </a:outerShdw>
                </a:effectLst>
              </a:rPr>
              <a:t>; </a:t>
            </a:r>
            <a:r>
              <a:rPr lang="en-US" altLang="es-ES" sz="2400" b="1" dirty="0" err="1">
                <a:solidFill>
                  <a:schemeClr val="accent2"/>
                </a:solidFill>
                <a:effectLst>
                  <a:outerShdw blurRad="38100" dist="38100" dir="2700000" algn="tl">
                    <a:srgbClr val="C0C0C0"/>
                  </a:outerShdw>
                </a:effectLst>
              </a:rPr>
              <a:t>si</a:t>
            </a:r>
            <a:r>
              <a:rPr lang="en-US" altLang="es-ES" sz="2400" b="1" dirty="0">
                <a:solidFill>
                  <a:schemeClr val="accent2"/>
                </a:solidFill>
                <a:effectLst>
                  <a:outerShdw blurRad="38100" dist="38100" dir="2700000" algn="tl">
                    <a:srgbClr val="C0C0C0"/>
                  </a:outerShdw>
                </a:effectLst>
              </a:rPr>
              <a:t> </a:t>
            </a:r>
            <a:r>
              <a:rPr lang="en-US" altLang="es-ES" sz="2400" b="1" dirty="0" err="1">
                <a:solidFill>
                  <a:schemeClr val="accent2"/>
                </a:solidFill>
                <a:effectLst>
                  <a:outerShdw blurRad="38100" dist="38100" dir="2700000" algn="tl">
                    <a:srgbClr val="C0C0C0"/>
                  </a:outerShdw>
                </a:effectLst>
              </a:rPr>
              <a:t>aumenta</a:t>
            </a:r>
            <a:r>
              <a:rPr lang="en-US" altLang="es-ES" sz="2400" b="1" dirty="0">
                <a:solidFill>
                  <a:schemeClr val="accent2"/>
                </a:solidFill>
                <a:effectLst>
                  <a:outerShdw blurRad="38100" dist="38100" dir="2700000" algn="tl">
                    <a:srgbClr val="C0C0C0"/>
                  </a:outerShdw>
                </a:effectLst>
              </a:rPr>
              <a:t> </a:t>
            </a:r>
            <a:r>
              <a:rPr lang="en-US" altLang="es-ES" sz="2400" b="1" dirty="0" err="1">
                <a:solidFill>
                  <a:schemeClr val="accent2"/>
                </a:solidFill>
                <a:effectLst>
                  <a:outerShdw blurRad="38100" dist="38100" dir="2700000" algn="tl">
                    <a:srgbClr val="C0C0C0"/>
                  </a:outerShdw>
                </a:effectLst>
              </a:rPr>
              <a:t>más</a:t>
            </a:r>
            <a:r>
              <a:rPr lang="en-US" altLang="es-ES" sz="2400" b="1" dirty="0">
                <a:solidFill>
                  <a:schemeClr val="accent2"/>
                </a:solidFill>
                <a:effectLst>
                  <a:outerShdw blurRad="38100" dist="38100" dir="2700000" algn="tl">
                    <a:srgbClr val="C0C0C0"/>
                  </a:outerShdw>
                </a:effectLst>
              </a:rPr>
              <a:t> de 8 hay </a:t>
            </a:r>
            <a:r>
              <a:rPr lang="en-US" altLang="es-ES" sz="2400" b="1" dirty="0" err="1">
                <a:solidFill>
                  <a:schemeClr val="accent2"/>
                </a:solidFill>
                <a:effectLst>
                  <a:outerShdw blurRad="38100" dist="38100" dir="2700000" algn="tl">
                    <a:srgbClr val="C0C0C0"/>
                  </a:outerShdw>
                </a:effectLst>
              </a:rPr>
              <a:t>predominio</a:t>
            </a:r>
            <a:r>
              <a:rPr lang="en-US" altLang="es-ES" sz="2400" b="1" dirty="0">
                <a:solidFill>
                  <a:schemeClr val="accent2"/>
                </a:solidFill>
                <a:effectLst>
                  <a:outerShdw blurRad="38100" dist="38100" dir="2700000" algn="tl">
                    <a:srgbClr val="C0C0C0"/>
                  </a:outerShdw>
                </a:effectLst>
              </a:rPr>
              <a:t> de la </a:t>
            </a:r>
            <a:r>
              <a:rPr lang="en-US" altLang="es-ES" sz="2400" b="1" dirty="0" err="1">
                <a:solidFill>
                  <a:schemeClr val="accent2"/>
                </a:solidFill>
                <a:effectLst>
                  <a:outerShdw blurRad="38100" dist="38100" dir="2700000" algn="tl">
                    <a:srgbClr val="C0C0C0"/>
                  </a:outerShdw>
                </a:effectLst>
              </a:rPr>
              <a:t>excitabilidad</a:t>
            </a:r>
            <a:r>
              <a:rPr lang="en-US" altLang="es-ES" sz="2400" b="1" dirty="0">
                <a:solidFill>
                  <a:schemeClr val="accent2"/>
                </a:solidFill>
                <a:effectLst>
                  <a:outerShdw blurRad="38100" dist="38100" dir="2700000" algn="tl">
                    <a:srgbClr val="C0C0C0"/>
                  </a:outerShdw>
                </a:effectLst>
              </a:rPr>
              <a:t> del sistema simpático, </a:t>
            </a:r>
            <a:r>
              <a:rPr lang="en-US" altLang="es-ES" sz="2400" b="1" dirty="0" err="1">
                <a:solidFill>
                  <a:schemeClr val="accent2"/>
                </a:solidFill>
                <a:effectLst>
                  <a:outerShdw blurRad="38100" dist="38100" dir="2700000" algn="tl">
                    <a:srgbClr val="C0C0C0"/>
                  </a:outerShdw>
                </a:effectLst>
              </a:rPr>
              <a:t>por</a:t>
            </a:r>
            <a:r>
              <a:rPr lang="en-US" altLang="es-ES" sz="2400" b="1" dirty="0">
                <a:solidFill>
                  <a:schemeClr val="accent2"/>
                </a:solidFill>
                <a:effectLst>
                  <a:outerShdw blurRad="38100" dist="38100" dir="2700000" algn="tl">
                    <a:srgbClr val="C0C0C0"/>
                  </a:outerShdw>
                </a:effectLst>
              </a:rPr>
              <a:t> </a:t>
            </a:r>
            <a:r>
              <a:rPr lang="en-US" altLang="es-ES" sz="2400" b="1" dirty="0" err="1">
                <a:solidFill>
                  <a:schemeClr val="accent2"/>
                </a:solidFill>
                <a:effectLst>
                  <a:outerShdw blurRad="38100" dist="38100" dir="2700000" algn="tl">
                    <a:srgbClr val="C0C0C0"/>
                  </a:outerShdw>
                </a:effectLst>
              </a:rPr>
              <a:t>debajo</a:t>
            </a:r>
            <a:r>
              <a:rPr lang="en-US" altLang="es-ES" sz="2400" b="1" dirty="0">
                <a:solidFill>
                  <a:schemeClr val="accent2"/>
                </a:solidFill>
                <a:effectLst>
                  <a:outerShdw blurRad="38100" dist="38100" dir="2700000" algn="tl">
                    <a:srgbClr val="C0C0C0"/>
                  </a:outerShdw>
                </a:effectLst>
              </a:rPr>
              <a:t> de 6 </a:t>
            </a:r>
            <a:r>
              <a:rPr lang="en-US" altLang="es-ES" sz="2400" b="1" dirty="0" err="1">
                <a:solidFill>
                  <a:schemeClr val="accent2"/>
                </a:solidFill>
                <a:effectLst>
                  <a:outerShdw blurRad="38100" dist="38100" dir="2700000" algn="tl">
                    <a:srgbClr val="C0C0C0"/>
                  </a:outerShdw>
                </a:effectLst>
              </a:rPr>
              <a:t>disminución</a:t>
            </a:r>
            <a:r>
              <a:rPr lang="en-US" altLang="es-ES" sz="2400" b="1" dirty="0">
                <a:solidFill>
                  <a:schemeClr val="accent2"/>
                </a:solidFill>
                <a:effectLst>
                  <a:outerShdw blurRad="38100" dist="38100" dir="2700000" algn="tl">
                    <a:srgbClr val="C0C0C0"/>
                  </a:outerShdw>
                </a:effectLst>
              </a:rPr>
              <a:t> del sistema simpático.</a:t>
            </a:r>
          </a:p>
        </p:txBody>
      </p:sp>
      <p:grpSp>
        <p:nvGrpSpPr>
          <p:cNvPr id="28676" name="Group 3">
            <a:extLst>
              <a:ext uri="{FF2B5EF4-FFF2-40B4-BE49-F238E27FC236}">
                <a16:creationId xmlns:a16="http://schemas.microsoft.com/office/drawing/2014/main" id="{F451AAD3-BE9B-733B-9431-8EF1BE5BA69B}"/>
              </a:ext>
            </a:extLst>
          </p:cNvPr>
          <p:cNvGrpSpPr>
            <a:grpSpLocks/>
          </p:cNvGrpSpPr>
          <p:nvPr/>
        </p:nvGrpSpPr>
        <p:grpSpPr bwMode="auto">
          <a:xfrm>
            <a:off x="2424114" y="501120"/>
            <a:ext cx="5572038" cy="820196"/>
            <a:chOff x="4071" y="1716"/>
            <a:chExt cx="1006" cy="825"/>
          </a:xfrm>
        </p:grpSpPr>
        <p:sp>
          <p:nvSpPr>
            <p:cNvPr id="28678" name="Oval 4">
              <a:extLst>
                <a:ext uri="{FF2B5EF4-FFF2-40B4-BE49-F238E27FC236}">
                  <a16:creationId xmlns:a16="http://schemas.microsoft.com/office/drawing/2014/main" id="{EC5A5C82-7136-5C65-51B7-5ED436D0A015}"/>
                </a:ext>
              </a:extLst>
            </p:cNvPr>
            <p:cNvSpPr>
              <a:spLocks noChangeArrowheads="1"/>
            </p:cNvSpPr>
            <p:nvPr/>
          </p:nvSpPr>
          <p:spPr bwMode="gray">
            <a:xfrm>
              <a:off x="4071" y="1880"/>
              <a:ext cx="47" cy="495"/>
            </a:xfrm>
            <a:prstGeom prst="ellipse">
              <a:avLst/>
            </a:prstGeom>
            <a:gradFill rotWithShape="1">
              <a:gsLst>
                <a:gs pos="0">
                  <a:srgbClr val="FFFFFF"/>
                </a:gs>
                <a:gs pos="50000">
                  <a:srgbClr val="D8755A"/>
                </a:gs>
                <a:gs pos="100000">
                  <a:srgbClr val="FFFFFF"/>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lvl1pPr>
                <a:lnSpc>
                  <a:spcPct val="97000"/>
                </a:lnSpc>
                <a:spcAft>
                  <a:spcPts val="1425"/>
                </a:spcAft>
                <a:buClr>
                  <a:srgbClr val="000000"/>
                </a:buClr>
                <a:buSzPct val="100000"/>
                <a:buFont typeface="Times New Roman" panose="02020603050405020304" pitchFamily="18" charset="0"/>
                <a:defRPr sz="3200">
                  <a:solidFill>
                    <a:srgbClr val="000000"/>
                  </a:solidFill>
                  <a:latin typeface="Calibri" panose="020F0502020204030204" pitchFamily="34" charset="0"/>
                  <a:cs typeface="DejaVu Sans" charset="0"/>
                </a:defRPr>
              </a:lvl1pPr>
              <a:lvl2pPr>
                <a:lnSpc>
                  <a:spcPct val="97000"/>
                </a:lnSpc>
                <a:spcAft>
                  <a:spcPts val="1138"/>
                </a:spcAft>
                <a:buClr>
                  <a:srgbClr val="000000"/>
                </a:buClr>
                <a:buSzPct val="100000"/>
                <a:buFont typeface="Times New Roman" panose="02020603050405020304" pitchFamily="18" charset="0"/>
                <a:defRPr sz="2400">
                  <a:solidFill>
                    <a:srgbClr val="000000"/>
                  </a:solidFill>
                  <a:latin typeface="Calibri" panose="020F0502020204030204" pitchFamily="34" charset="0"/>
                  <a:cs typeface="DejaVu Sans" charset="0"/>
                </a:defRPr>
              </a:lvl2pPr>
              <a:lvl3pPr>
                <a:lnSpc>
                  <a:spcPct val="97000"/>
                </a:lnSpc>
                <a:spcAft>
                  <a:spcPts val="850"/>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3pPr>
              <a:lvl4pPr>
                <a:lnSpc>
                  <a:spcPct val="97000"/>
                </a:lnSpc>
                <a:spcAft>
                  <a:spcPts val="575"/>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4pPr>
              <a:lvl5pPr>
                <a:lnSpc>
                  <a:spcPct val="97000"/>
                </a:lnSpc>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5pPr>
              <a:lvl6pPr marL="25146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6pPr>
              <a:lvl7pPr marL="29718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7pPr>
              <a:lvl8pPr marL="34290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8pPr>
              <a:lvl9pPr marL="38862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9pPr>
            </a:lstStyle>
            <a:p>
              <a:pPr eaLnBrk="1">
                <a:lnSpc>
                  <a:spcPct val="93000"/>
                </a:lnSpc>
                <a:spcAft>
                  <a:spcPct val="0"/>
                </a:spcAft>
              </a:pPr>
              <a:endParaRPr lang="es-ES" altLang="es-ES" sz="1800">
                <a:solidFill>
                  <a:schemeClr val="tx1"/>
                </a:solidFill>
                <a:cs typeface="Arial" panose="020B0604020202020204" pitchFamily="34" charset="0"/>
              </a:endParaRPr>
            </a:p>
          </p:txBody>
        </p:sp>
        <p:sp>
          <p:nvSpPr>
            <p:cNvPr id="28679" name="Oval 5">
              <a:extLst>
                <a:ext uri="{FF2B5EF4-FFF2-40B4-BE49-F238E27FC236}">
                  <a16:creationId xmlns:a16="http://schemas.microsoft.com/office/drawing/2014/main" id="{6262EFA2-A16D-9079-246F-FA8E341BEA2C}"/>
                </a:ext>
              </a:extLst>
            </p:cNvPr>
            <p:cNvSpPr>
              <a:spLocks noChangeArrowheads="1"/>
            </p:cNvSpPr>
            <p:nvPr/>
          </p:nvSpPr>
          <p:spPr bwMode="gray">
            <a:xfrm>
              <a:off x="4073" y="1889"/>
              <a:ext cx="47" cy="495"/>
            </a:xfrm>
            <a:prstGeom prst="ellipse">
              <a:avLst/>
            </a:prstGeom>
            <a:gradFill rotWithShape="1">
              <a:gsLst>
                <a:gs pos="0">
                  <a:srgbClr val="D8755A">
                    <a:alpha val="32001"/>
                  </a:srgbClr>
                </a:gs>
                <a:gs pos="100000">
                  <a:srgbClr val="000000">
                    <a:alpha val="89998"/>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lvl1pPr>
                <a:lnSpc>
                  <a:spcPct val="97000"/>
                </a:lnSpc>
                <a:spcAft>
                  <a:spcPts val="1425"/>
                </a:spcAft>
                <a:buClr>
                  <a:srgbClr val="000000"/>
                </a:buClr>
                <a:buSzPct val="100000"/>
                <a:buFont typeface="Times New Roman" panose="02020603050405020304" pitchFamily="18" charset="0"/>
                <a:defRPr sz="3200">
                  <a:solidFill>
                    <a:srgbClr val="000000"/>
                  </a:solidFill>
                  <a:latin typeface="Calibri" panose="020F0502020204030204" pitchFamily="34" charset="0"/>
                  <a:cs typeface="DejaVu Sans" charset="0"/>
                </a:defRPr>
              </a:lvl1pPr>
              <a:lvl2pPr>
                <a:lnSpc>
                  <a:spcPct val="97000"/>
                </a:lnSpc>
                <a:spcAft>
                  <a:spcPts val="1138"/>
                </a:spcAft>
                <a:buClr>
                  <a:srgbClr val="000000"/>
                </a:buClr>
                <a:buSzPct val="100000"/>
                <a:buFont typeface="Times New Roman" panose="02020603050405020304" pitchFamily="18" charset="0"/>
                <a:defRPr sz="2400">
                  <a:solidFill>
                    <a:srgbClr val="000000"/>
                  </a:solidFill>
                  <a:latin typeface="Calibri" panose="020F0502020204030204" pitchFamily="34" charset="0"/>
                  <a:cs typeface="DejaVu Sans" charset="0"/>
                </a:defRPr>
              </a:lvl2pPr>
              <a:lvl3pPr>
                <a:lnSpc>
                  <a:spcPct val="97000"/>
                </a:lnSpc>
                <a:spcAft>
                  <a:spcPts val="850"/>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3pPr>
              <a:lvl4pPr>
                <a:lnSpc>
                  <a:spcPct val="97000"/>
                </a:lnSpc>
                <a:spcAft>
                  <a:spcPts val="575"/>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4pPr>
              <a:lvl5pPr>
                <a:lnSpc>
                  <a:spcPct val="97000"/>
                </a:lnSpc>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5pPr>
              <a:lvl6pPr marL="25146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6pPr>
              <a:lvl7pPr marL="29718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7pPr>
              <a:lvl8pPr marL="34290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8pPr>
              <a:lvl9pPr marL="38862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9pPr>
            </a:lstStyle>
            <a:p>
              <a:pPr eaLnBrk="1">
                <a:lnSpc>
                  <a:spcPct val="93000"/>
                </a:lnSpc>
                <a:spcAft>
                  <a:spcPct val="0"/>
                </a:spcAft>
              </a:pPr>
              <a:endParaRPr lang="es-ES" altLang="es-ES" sz="1800">
                <a:solidFill>
                  <a:schemeClr val="tx1"/>
                </a:solidFill>
                <a:cs typeface="Arial" panose="020B0604020202020204" pitchFamily="34" charset="0"/>
              </a:endParaRPr>
            </a:p>
          </p:txBody>
        </p:sp>
        <p:sp>
          <p:nvSpPr>
            <p:cNvPr id="28680" name="Oval 6">
              <a:extLst>
                <a:ext uri="{FF2B5EF4-FFF2-40B4-BE49-F238E27FC236}">
                  <a16:creationId xmlns:a16="http://schemas.microsoft.com/office/drawing/2014/main" id="{44D17A5D-A846-8A2C-4A73-B94BAC520816}"/>
                </a:ext>
              </a:extLst>
            </p:cNvPr>
            <p:cNvSpPr>
              <a:spLocks noChangeArrowheads="1"/>
            </p:cNvSpPr>
            <p:nvPr/>
          </p:nvSpPr>
          <p:spPr bwMode="gray">
            <a:xfrm>
              <a:off x="4131" y="1880"/>
              <a:ext cx="946" cy="495"/>
            </a:xfrm>
            <a:prstGeom prst="ellipse">
              <a:avLst/>
            </a:prstGeom>
            <a:gradFill rotWithShape="1">
              <a:gsLst>
                <a:gs pos="0">
                  <a:srgbClr val="753F31"/>
                </a:gs>
                <a:gs pos="50000">
                  <a:srgbClr val="D8755A"/>
                </a:gs>
                <a:gs pos="100000">
                  <a:srgbClr val="753F31"/>
                </a:gs>
              </a:gsLst>
              <a:lin ang="189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lnSpc>
                  <a:spcPct val="97000"/>
                </a:lnSpc>
                <a:spcAft>
                  <a:spcPts val="1425"/>
                </a:spcAft>
                <a:buClr>
                  <a:srgbClr val="000000"/>
                </a:buClr>
                <a:buSzPct val="100000"/>
                <a:buFont typeface="Times New Roman" panose="02020603050405020304" pitchFamily="18" charset="0"/>
                <a:defRPr sz="3200">
                  <a:solidFill>
                    <a:srgbClr val="000000"/>
                  </a:solidFill>
                  <a:latin typeface="Calibri" panose="020F0502020204030204" pitchFamily="34" charset="0"/>
                  <a:cs typeface="DejaVu Sans" charset="0"/>
                </a:defRPr>
              </a:lvl1pPr>
              <a:lvl2pPr>
                <a:lnSpc>
                  <a:spcPct val="97000"/>
                </a:lnSpc>
                <a:spcAft>
                  <a:spcPts val="1138"/>
                </a:spcAft>
                <a:buClr>
                  <a:srgbClr val="000000"/>
                </a:buClr>
                <a:buSzPct val="100000"/>
                <a:buFont typeface="Times New Roman" panose="02020603050405020304" pitchFamily="18" charset="0"/>
                <a:defRPr sz="2400">
                  <a:solidFill>
                    <a:srgbClr val="000000"/>
                  </a:solidFill>
                  <a:latin typeface="Calibri" panose="020F0502020204030204" pitchFamily="34" charset="0"/>
                  <a:cs typeface="DejaVu Sans" charset="0"/>
                </a:defRPr>
              </a:lvl2pPr>
              <a:lvl3pPr>
                <a:lnSpc>
                  <a:spcPct val="97000"/>
                </a:lnSpc>
                <a:spcAft>
                  <a:spcPts val="850"/>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3pPr>
              <a:lvl4pPr>
                <a:lnSpc>
                  <a:spcPct val="97000"/>
                </a:lnSpc>
                <a:spcAft>
                  <a:spcPts val="575"/>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4pPr>
              <a:lvl5pPr>
                <a:lnSpc>
                  <a:spcPct val="97000"/>
                </a:lnSpc>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5pPr>
              <a:lvl6pPr marL="25146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6pPr>
              <a:lvl7pPr marL="29718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7pPr>
              <a:lvl8pPr marL="34290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8pPr>
              <a:lvl9pPr marL="38862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9pPr>
            </a:lstStyle>
            <a:p>
              <a:pPr eaLnBrk="1">
                <a:lnSpc>
                  <a:spcPct val="93000"/>
                </a:lnSpc>
                <a:spcAft>
                  <a:spcPct val="0"/>
                </a:spcAft>
              </a:pPr>
              <a:endParaRPr lang="es-ES" altLang="es-ES" sz="1800">
                <a:solidFill>
                  <a:schemeClr val="tx1"/>
                </a:solidFill>
                <a:cs typeface="Arial" panose="020B0604020202020204" pitchFamily="34" charset="0"/>
              </a:endParaRPr>
            </a:p>
          </p:txBody>
        </p:sp>
        <p:sp>
          <p:nvSpPr>
            <p:cNvPr id="28681" name="Oval 7">
              <a:extLst>
                <a:ext uri="{FF2B5EF4-FFF2-40B4-BE49-F238E27FC236}">
                  <a16:creationId xmlns:a16="http://schemas.microsoft.com/office/drawing/2014/main" id="{6351D20E-F127-AA7B-B47B-879D07152F8A}"/>
                </a:ext>
              </a:extLst>
            </p:cNvPr>
            <p:cNvSpPr>
              <a:spLocks noChangeArrowheads="1"/>
            </p:cNvSpPr>
            <p:nvPr/>
          </p:nvSpPr>
          <p:spPr bwMode="gray">
            <a:xfrm>
              <a:off x="4128" y="1875"/>
              <a:ext cx="946" cy="495"/>
            </a:xfrm>
            <a:prstGeom prst="ellipse">
              <a:avLst/>
            </a:prstGeom>
            <a:gradFill rotWithShape="1">
              <a:gsLst>
                <a:gs pos="0">
                  <a:srgbClr val="894A39"/>
                </a:gs>
                <a:gs pos="100000">
                  <a:srgbClr val="D8755A">
                    <a:alpha val="0"/>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lnSpc>
                  <a:spcPct val="97000"/>
                </a:lnSpc>
                <a:spcAft>
                  <a:spcPts val="1425"/>
                </a:spcAft>
                <a:buClr>
                  <a:srgbClr val="000000"/>
                </a:buClr>
                <a:buSzPct val="100000"/>
                <a:buFont typeface="Times New Roman" panose="02020603050405020304" pitchFamily="18" charset="0"/>
                <a:defRPr sz="3200">
                  <a:solidFill>
                    <a:srgbClr val="000000"/>
                  </a:solidFill>
                  <a:latin typeface="Calibri" panose="020F0502020204030204" pitchFamily="34" charset="0"/>
                  <a:cs typeface="DejaVu Sans" charset="0"/>
                </a:defRPr>
              </a:lvl1pPr>
              <a:lvl2pPr>
                <a:lnSpc>
                  <a:spcPct val="97000"/>
                </a:lnSpc>
                <a:spcAft>
                  <a:spcPts val="1138"/>
                </a:spcAft>
                <a:buClr>
                  <a:srgbClr val="000000"/>
                </a:buClr>
                <a:buSzPct val="100000"/>
                <a:buFont typeface="Times New Roman" panose="02020603050405020304" pitchFamily="18" charset="0"/>
                <a:defRPr sz="2400">
                  <a:solidFill>
                    <a:srgbClr val="000000"/>
                  </a:solidFill>
                  <a:latin typeface="Calibri" panose="020F0502020204030204" pitchFamily="34" charset="0"/>
                  <a:cs typeface="DejaVu Sans" charset="0"/>
                </a:defRPr>
              </a:lvl2pPr>
              <a:lvl3pPr>
                <a:lnSpc>
                  <a:spcPct val="97000"/>
                </a:lnSpc>
                <a:spcAft>
                  <a:spcPts val="850"/>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3pPr>
              <a:lvl4pPr>
                <a:lnSpc>
                  <a:spcPct val="97000"/>
                </a:lnSpc>
                <a:spcAft>
                  <a:spcPts val="575"/>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4pPr>
              <a:lvl5pPr>
                <a:lnSpc>
                  <a:spcPct val="97000"/>
                </a:lnSpc>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5pPr>
              <a:lvl6pPr marL="25146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6pPr>
              <a:lvl7pPr marL="29718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7pPr>
              <a:lvl8pPr marL="34290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8pPr>
              <a:lvl9pPr marL="38862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9pPr>
            </a:lstStyle>
            <a:p>
              <a:pPr eaLnBrk="1">
                <a:lnSpc>
                  <a:spcPct val="93000"/>
                </a:lnSpc>
                <a:spcAft>
                  <a:spcPct val="0"/>
                </a:spcAft>
              </a:pPr>
              <a:endParaRPr lang="es-ES" altLang="es-ES" sz="1800">
                <a:solidFill>
                  <a:schemeClr val="tx1"/>
                </a:solidFill>
                <a:cs typeface="Arial" panose="020B0604020202020204" pitchFamily="34" charset="0"/>
              </a:endParaRPr>
            </a:p>
          </p:txBody>
        </p:sp>
        <p:sp>
          <p:nvSpPr>
            <p:cNvPr id="28682" name="Oval 8">
              <a:extLst>
                <a:ext uri="{FF2B5EF4-FFF2-40B4-BE49-F238E27FC236}">
                  <a16:creationId xmlns:a16="http://schemas.microsoft.com/office/drawing/2014/main" id="{D24624B1-8A7E-FBD7-25C8-199E6D3FA558}"/>
                </a:ext>
              </a:extLst>
            </p:cNvPr>
            <p:cNvSpPr>
              <a:spLocks noChangeArrowheads="1"/>
            </p:cNvSpPr>
            <p:nvPr/>
          </p:nvSpPr>
          <p:spPr bwMode="gray">
            <a:xfrm>
              <a:off x="4178" y="1880"/>
              <a:ext cx="852" cy="495"/>
            </a:xfrm>
            <a:prstGeom prst="ellipse">
              <a:avLst/>
            </a:prstGeom>
            <a:solidFill>
              <a:srgbClr val="000000"/>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lnSpc>
                  <a:spcPct val="97000"/>
                </a:lnSpc>
                <a:spcAft>
                  <a:spcPts val="1425"/>
                </a:spcAft>
                <a:buClr>
                  <a:srgbClr val="000000"/>
                </a:buClr>
                <a:buSzPct val="100000"/>
                <a:buFont typeface="Times New Roman" panose="02020603050405020304" pitchFamily="18" charset="0"/>
                <a:defRPr sz="3200">
                  <a:solidFill>
                    <a:srgbClr val="000000"/>
                  </a:solidFill>
                  <a:latin typeface="Calibri" panose="020F0502020204030204" pitchFamily="34" charset="0"/>
                  <a:cs typeface="DejaVu Sans" charset="0"/>
                </a:defRPr>
              </a:lvl1pPr>
              <a:lvl2pPr>
                <a:lnSpc>
                  <a:spcPct val="97000"/>
                </a:lnSpc>
                <a:spcAft>
                  <a:spcPts val="1138"/>
                </a:spcAft>
                <a:buClr>
                  <a:srgbClr val="000000"/>
                </a:buClr>
                <a:buSzPct val="100000"/>
                <a:buFont typeface="Times New Roman" panose="02020603050405020304" pitchFamily="18" charset="0"/>
                <a:defRPr sz="2400">
                  <a:solidFill>
                    <a:srgbClr val="000000"/>
                  </a:solidFill>
                  <a:latin typeface="Calibri" panose="020F0502020204030204" pitchFamily="34" charset="0"/>
                  <a:cs typeface="DejaVu Sans" charset="0"/>
                </a:defRPr>
              </a:lvl2pPr>
              <a:lvl3pPr>
                <a:lnSpc>
                  <a:spcPct val="97000"/>
                </a:lnSpc>
                <a:spcAft>
                  <a:spcPts val="850"/>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3pPr>
              <a:lvl4pPr>
                <a:lnSpc>
                  <a:spcPct val="97000"/>
                </a:lnSpc>
                <a:spcAft>
                  <a:spcPts val="575"/>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4pPr>
              <a:lvl5pPr>
                <a:lnSpc>
                  <a:spcPct val="97000"/>
                </a:lnSpc>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5pPr>
              <a:lvl6pPr marL="25146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6pPr>
              <a:lvl7pPr marL="29718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7pPr>
              <a:lvl8pPr marL="34290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8pPr>
              <a:lvl9pPr marL="38862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9pPr>
            </a:lstStyle>
            <a:p>
              <a:pPr eaLnBrk="1">
                <a:lnSpc>
                  <a:spcPct val="93000"/>
                </a:lnSpc>
                <a:spcAft>
                  <a:spcPct val="0"/>
                </a:spcAft>
              </a:pPr>
              <a:endParaRPr lang="es-ES" altLang="es-ES" sz="1800">
                <a:solidFill>
                  <a:schemeClr val="tx1"/>
                </a:solidFill>
                <a:cs typeface="Arial" panose="020B0604020202020204" pitchFamily="34" charset="0"/>
              </a:endParaRPr>
            </a:p>
          </p:txBody>
        </p:sp>
        <p:grpSp>
          <p:nvGrpSpPr>
            <p:cNvPr id="28683" name="Group 9">
              <a:extLst>
                <a:ext uri="{FF2B5EF4-FFF2-40B4-BE49-F238E27FC236}">
                  <a16:creationId xmlns:a16="http://schemas.microsoft.com/office/drawing/2014/main" id="{CC3FAFCB-7D3C-C842-909D-9FFE9C128E9C}"/>
                </a:ext>
              </a:extLst>
            </p:cNvPr>
            <p:cNvGrpSpPr>
              <a:grpSpLocks/>
            </p:cNvGrpSpPr>
            <p:nvPr/>
          </p:nvGrpSpPr>
          <p:grpSpPr bwMode="auto">
            <a:xfrm>
              <a:off x="4197" y="1716"/>
              <a:ext cx="826" cy="825"/>
              <a:chOff x="4166" y="1706"/>
              <a:chExt cx="1252" cy="1252"/>
            </a:xfrm>
          </p:grpSpPr>
          <p:sp>
            <p:nvSpPr>
              <p:cNvPr id="28684" name="Oval 10">
                <a:extLst>
                  <a:ext uri="{FF2B5EF4-FFF2-40B4-BE49-F238E27FC236}">
                    <a16:creationId xmlns:a16="http://schemas.microsoft.com/office/drawing/2014/main" id="{2762810F-C79F-ECCF-F10B-33150C43970B}"/>
                  </a:ext>
                </a:extLst>
              </p:cNvPr>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lnSpc>
                    <a:spcPct val="97000"/>
                  </a:lnSpc>
                  <a:spcAft>
                    <a:spcPts val="1425"/>
                  </a:spcAft>
                  <a:buClr>
                    <a:srgbClr val="000000"/>
                  </a:buClr>
                  <a:buSzPct val="100000"/>
                  <a:buFont typeface="Times New Roman" panose="02020603050405020304" pitchFamily="18" charset="0"/>
                  <a:defRPr sz="3200">
                    <a:solidFill>
                      <a:srgbClr val="000000"/>
                    </a:solidFill>
                    <a:latin typeface="Calibri" panose="020F0502020204030204" pitchFamily="34" charset="0"/>
                    <a:cs typeface="DejaVu Sans" charset="0"/>
                  </a:defRPr>
                </a:lvl1pPr>
                <a:lvl2pPr>
                  <a:lnSpc>
                    <a:spcPct val="97000"/>
                  </a:lnSpc>
                  <a:spcAft>
                    <a:spcPts val="1138"/>
                  </a:spcAft>
                  <a:buClr>
                    <a:srgbClr val="000000"/>
                  </a:buClr>
                  <a:buSzPct val="100000"/>
                  <a:buFont typeface="Times New Roman" panose="02020603050405020304" pitchFamily="18" charset="0"/>
                  <a:defRPr sz="2400">
                    <a:solidFill>
                      <a:srgbClr val="000000"/>
                    </a:solidFill>
                    <a:latin typeface="Calibri" panose="020F0502020204030204" pitchFamily="34" charset="0"/>
                    <a:cs typeface="DejaVu Sans" charset="0"/>
                  </a:defRPr>
                </a:lvl2pPr>
                <a:lvl3pPr>
                  <a:lnSpc>
                    <a:spcPct val="97000"/>
                  </a:lnSpc>
                  <a:spcAft>
                    <a:spcPts val="850"/>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3pPr>
                <a:lvl4pPr>
                  <a:lnSpc>
                    <a:spcPct val="97000"/>
                  </a:lnSpc>
                  <a:spcAft>
                    <a:spcPts val="575"/>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4pPr>
                <a:lvl5pPr>
                  <a:lnSpc>
                    <a:spcPct val="97000"/>
                  </a:lnSpc>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5pPr>
                <a:lvl6pPr marL="25146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6pPr>
                <a:lvl7pPr marL="29718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7pPr>
                <a:lvl8pPr marL="34290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8pPr>
                <a:lvl9pPr marL="38862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9pPr>
              </a:lstStyle>
              <a:p>
                <a:pPr eaLnBrk="1">
                  <a:lnSpc>
                    <a:spcPct val="93000"/>
                  </a:lnSpc>
                  <a:spcAft>
                    <a:spcPct val="0"/>
                  </a:spcAft>
                </a:pPr>
                <a:endParaRPr lang="es-ES" altLang="es-ES" sz="1800">
                  <a:solidFill>
                    <a:schemeClr val="tx1"/>
                  </a:solidFill>
                  <a:cs typeface="Arial" panose="020B0604020202020204" pitchFamily="34" charset="0"/>
                </a:endParaRPr>
              </a:p>
            </p:txBody>
          </p:sp>
          <p:sp>
            <p:nvSpPr>
              <p:cNvPr id="28685" name="Oval 11">
                <a:extLst>
                  <a:ext uri="{FF2B5EF4-FFF2-40B4-BE49-F238E27FC236}">
                    <a16:creationId xmlns:a16="http://schemas.microsoft.com/office/drawing/2014/main" id="{BEC3E1FF-817D-6B46-6640-A415B4797FE8}"/>
                  </a:ext>
                </a:extLst>
              </p:cNvPr>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lnSpc>
                    <a:spcPct val="97000"/>
                  </a:lnSpc>
                  <a:spcAft>
                    <a:spcPts val="1425"/>
                  </a:spcAft>
                  <a:buClr>
                    <a:srgbClr val="000000"/>
                  </a:buClr>
                  <a:buSzPct val="100000"/>
                  <a:buFont typeface="Times New Roman" panose="02020603050405020304" pitchFamily="18" charset="0"/>
                  <a:defRPr sz="3200">
                    <a:solidFill>
                      <a:srgbClr val="000000"/>
                    </a:solidFill>
                    <a:latin typeface="Calibri" panose="020F0502020204030204" pitchFamily="34" charset="0"/>
                    <a:cs typeface="DejaVu Sans" charset="0"/>
                  </a:defRPr>
                </a:lvl1pPr>
                <a:lvl2pPr>
                  <a:lnSpc>
                    <a:spcPct val="97000"/>
                  </a:lnSpc>
                  <a:spcAft>
                    <a:spcPts val="1138"/>
                  </a:spcAft>
                  <a:buClr>
                    <a:srgbClr val="000000"/>
                  </a:buClr>
                  <a:buSzPct val="100000"/>
                  <a:buFont typeface="Times New Roman" panose="02020603050405020304" pitchFamily="18" charset="0"/>
                  <a:defRPr sz="2400">
                    <a:solidFill>
                      <a:srgbClr val="000000"/>
                    </a:solidFill>
                    <a:latin typeface="Calibri" panose="020F0502020204030204" pitchFamily="34" charset="0"/>
                    <a:cs typeface="DejaVu Sans" charset="0"/>
                  </a:defRPr>
                </a:lvl2pPr>
                <a:lvl3pPr>
                  <a:lnSpc>
                    <a:spcPct val="97000"/>
                  </a:lnSpc>
                  <a:spcAft>
                    <a:spcPts val="850"/>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3pPr>
                <a:lvl4pPr>
                  <a:lnSpc>
                    <a:spcPct val="97000"/>
                  </a:lnSpc>
                  <a:spcAft>
                    <a:spcPts val="575"/>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4pPr>
                <a:lvl5pPr>
                  <a:lnSpc>
                    <a:spcPct val="97000"/>
                  </a:lnSpc>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5pPr>
                <a:lvl6pPr marL="25146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6pPr>
                <a:lvl7pPr marL="29718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7pPr>
                <a:lvl8pPr marL="34290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8pPr>
                <a:lvl9pPr marL="38862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9pPr>
              </a:lstStyle>
              <a:p>
                <a:pPr eaLnBrk="1">
                  <a:lnSpc>
                    <a:spcPct val="93000"/>
                  </a:lnSpc>
                  <a:spcAft>
                    <a:spcPct val="0"/>
                  </a:spcAft>
                </a:pPr>
                <a:endParaRPr lang="es-ES" altLang="es-ES" sz="1800">
                  <a:solidFill>
                    <a:schemeClr val="tx1"/>
                  </a:solidFill>
                  <a:cs typeface="Arial" panose="020B0604020202020204" pitchFamily="34" charset="0"/>
                </a:endParaRPr>
              </a:p>
            </p:txBody>
          </p:sp>
          <p:sp>
            <p:nvSpPr>
              <p:cNvPr id="28686" name="Oval 12">
                <a:extLst>
                  <a:ext uri="{FF2B5EF4-FFF2-40B4-BE49-F238E27FC236}">
                    <a16:creationId xmlns:a16="http://schemas.microsoft.com/office/drawing/2014/main" id="{AEF00883-09FB-BDC3-2774-5A44D58CCB23}"/>
                  </a:ext>
                </a:extLst>
              </p:cNvPr>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lnSpc>
                    <a:spcPct val="97000"/>
                  </a:lnSpc>
                  <a:spcAft>
                    <a:spcPts val="1425"/>
                  </a:spcAft>
                  <a:buClr>
                    <a:srgbClr val="000000"/>
                  </a:buClr>
                  <a:buSzPct val="100000"/>
                  <a:buFont typeface="Times New Roman" panose="02020603050405020304" pitchFamily="18" charset="0"/>
                  <a:defRPr sz="3200">
                    <a:solidFill>
                      <a:srgbClr val="000000"/>
                    </a:solidFill>
                    <a:latin typeface="Calibri" panose="020F0502020204030204" pitchFamily="34" charset="0"/>
                    <a:cs typeface="DejaVu Sans" charset="0"/>
                  </a:defRPr>
                </a:lvl1pPr>
                <a:lvl2pPr>
                  <a:lnSpc>
                    <a:spcPct val="97000"/>
                  </a:lnSpc>
                  <a:spcAft>
                    <a:spcPts val="1138"/>
                  </a:spcAft>
                  <a:buClr>
                    <a:srgbClr val="000000"/>
                  </a:buClr>
                  <a:buSzPct val="100000"/>
                  <a:buFont typeface="Times New Roman" panose="02020603050405020304" pitchFamily="18" charset="0"/>
                  <a:defRPr sz="2400">
                    <a:solidFill>
                      <a:srgbClr val="000000"/>
                    </a:solidFill>
                    <a:latin typeface="Calibri" panose="020F0502020204030204" pitchFamily="34" charset="0"/>
                    <a:cs typeface="DejaVu Sans" charset="0"/>
                  </a:defRPr>
                </a:lvl2pPr>
                <a:lvl3pPr>
                  <a:lnSpc>
                    <a:spcPct val="97000"/>
                  </a:lnSpc>
                  <a:spcAft>
                    <a:spcPts val="850"/>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3pPr>
                <a:lvl4pPr>
                  <a:lnSpc>
                    <a:spcPct val="97000"/>
                  </a:lnSpc>
                  <a:spcAft>
                    <a:spcPts val="575"/>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4pPr>
                <a:lvl5pPr>
                  <a:lnSpc>
                    <a:spcPct val="97000"/>
                  </a:lnSpc>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5pPr>
                <a:lvl6pPr marL="25146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6pPr>
                <a:lvl7pPr marL="29718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7pPr>
                <a:lvl8pPr marL="34290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8pPr>
                <a:lvl9pPr marL="38862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9pPr>
              </a:lstStyle>
              <a:p>
                <a:pPr eaLnBrk="1">
                  <a:lnSpc>
                    <a:spcPct val="93000"/>
                  </a:lnSpc>
                  <a:spcAft>
                    <a:spcPct val="0"/>
                  </a:spcAft>
                </a:pPr>
                <a:endParaRPr lang="es-ES" altLang="es-ES" sz="1800">
                  <a:solidFill>
                    <a:schemeClr val="tx1"/>
                  </a:solidFill>
                  <a:cs typeface="Arial" panose="020B0604020202020204" pitchFamily="34" charset="0"/>
                </a:endParaRPr>
              </a:p>
            </p:txBody>
          </p:sp>
          <p:sp>
            <p:nvSpPr>
              <p:cNvPr id="28687" name="Oval 13">
                <a:extLst>
                  <a:ext uri="{FF2B5EF4-FFF2-40B4-BE49-F238E27FC236}">
                    <a16:creationId xmlns:a16="http://schemas.microsoft.com/office/drawing/2014/main" id="{88C14422-A15A-C7D4-B76A-5931A3D06088}"/>
                  </a:ext>
                </a:extLst>
              </p:cNvPr>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lnSpc>
                    <a:spcPct val="97000"/>
                  </a:lnSpc>
                  <a:spcAft>
                    <a:spcPts val="1425"/>
                  </a:spcAft>
                  <a:buClr>
                    <a:srgbClr val="000000"/>
                  </a:buClr>
                  <a:buSzPct val="100000"/>
                  <a:buFont typeface="Times New Roman" panose="02020603050405020304" pitchFamily="18" charset="0"/>
                  <a:defRPr sz="3200">
                    <a:solidFill>
                      <a:srgbClr val="000000"/>
                    </a:solidFill>
                    <a:latin typeface="Calibri" panose="020F0502020204030204" pitchFamily="34" charset="0"/>
                    <a:cs typeface="DejaVu Sans" charset="0"/>
                  </a:defRPr>
                </a:lvl1pPr>
                <a:lvl2pPr>
                  <a:lnSpc>
                    <a:spcPct val="97000"/>
                  </a:lnSpc>
                  <a:spcAft>
                    <a:spcPts val="1138"/>
                  </a:spcAft>
                  <a:buClr>
                    <a:srgbClr val="000000"/>
                  </a:buClr>
                  <a:buSzPct val="100000"/>
                  <a:buFont typeface="Times New Roman" panose="02020603050405020304" pitchFamily="18" charset="0"/>
                  <a:defRPr sz="2400">
                    <a:solidFill>
                      <a:srgbClr val="000000"/>
                    </a:solidFill>
                    <a:latin typeface="Calibri" panose="020F0502020204030204" pitchFamily="34" charset="0"/>
                    <a:cs typeface="DejaVu Sans" charset="0"/>
                  </a:defRPr>
                </a:lvl2pPr>
                <a:lvl3pPr>
                  <a:lnSpc>
                    <a:spcPct val="97000"/>
                  </a:lnSpc>
                  <a:spcAft>
                    <a:spcPts val="850"/>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3pPr>
                <a:lvl4pPr>
                  <a:lnSpc>
                    <a:spcPct val="97000"/>
                  </a:lnSpc>
                  <a:spcAft>
                    <a:spcPts val="575"/>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4pPr>
                <a:lvl5pPr>
                  <a:lnSpc>
                    <a:spcPct val="97000"/>
                  </a:lnSpc>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5pPr>
                <a:lvl6pPr marL="25146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6pPr>
                <a:lvl7pPr marL="29718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7pPr>
                <a:lvl8pPr marL="34290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8pPr>
                <a:lvl9pPr marL="38862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DejaVu Sans" charset="0"/>
                  </a:defRPr>
                </a:lvl9pPr>
              </a:lstStyle>
              <a:p>
                <a:pPr eaLnBrk="1">
                  <a:lnSpc>
                    <a:spcPct val="93000"/>
                  </a:lnSpc>
                  <a:spcAft>
                    <a:spcPct val="0"/>
                  </a:spcAft>
                </a:pPr>
                <a:endParaRPr lang="es-ES" altLang="es-ES" sz="1800">
                  <a:solidFill>
                    <a:schemeClr val="tx1"/>
                  </a:solidFill>
                  <a:cs typeface="Arial" panose="020B0604020202020204" pitchFamily="34" charset="0"/>
                </a:endParaRPr>
              </a:p>
            </p:txBody>
          </p:sp>
        </p:grpSp>
      </p:grpSp>
      <p:sp>
        <p:nvSpPr>
          <p:cNvPr id="16" name="Rectángulo 15">
            <a:extLst>
              <a:ext uri="{FF2B5EF4-FFF2-40B4-BE49-F238E27FC236}">
                <a16:creationId xmlns:a16="http://schemas.microsoft.com/office/drawing/2014/main" id="{2E629DFC-DCA1-C3FA-A72C-91256BCB4832}"/>
              </a:ext>
            </a:extLst>
          </p:cNvPr>
          <p:cNvSpPr/>
          <p:nvPr/>
        </p:nvSpPr>
        <p:spPr>
          <a:xfrm>
            <a:off x="3821113" y="674689"/>
            <a:ext cx="2985946" cy="435825"/>
          </a:xfrm>
          <a:prstGeom prst="rect">
            <a:avLst/>
          </a:prstGeom>
        </p:spPr>
        <p:txBody>
          <a:bodyPr wrap="none">
            <a:spAutoFit/>
          </a:bodyPr>
          <a:lstStyle/>
          <a:p>
            <a:pPr eaLnBrk="1">
              <a:lnSpc>
                <a:spcPct val="93000"/>
              </a:lnSpc>
              <a:buClr>
                <a:srgbClr val="000000"/>
              </a:buClr>
              <a:buSzPct val="100000"/>
              <a:buFont typeface="Times New Roman" panose="02020603050405020304" pitchFamily="18" charset="0"/>
              <a:buNone/>
              <a:defRPr/>
            </a:pPr>
            <a:r>
              <a:rPr lang="en-US" altLang="es-ES" sz="2400" b="1" dirty="0">
                <a:solidFill>
                  <a:schemeClr val="accent2"/>
                </a:solidFill>
                <a:effectLst>
                  <a:outerShdw blurRad="38100" dist="38100" dir="2700000" algn="tl">
                    <a:srgbClr val="C0C0C0"/>
                  </a:outerShdw>
                </a:effectLst>
              </a:rPr>
              <a:t> </a:t>
            </a:r>
            <a:r>
              <a:rPr lang="en-US" altLang="es-ES" sz="2400" b="1" u="sng" dirty="0" err="1">
                <a:solidFill>
                  <a:schemeClr val="accent2"/>
                </a:solidFill>
                <a:effectLst>
                  <a:outerShdw blurRad="38100" dist="38100" dir="2700000" algn="tl">
                    <a:srgbClr val="C0C0C0"/>
                  </a:outerShdw>
                </a:effectLst>
              </a:rPr>
              <a:t>Prueba</a:t>
            </a:r>
            <a:r>
              <a:rPr lang="en-US" altLang="es-ES" sz="2400" b="1" u="sng" dirty="0">
                <a:solidFill>
                  <a:schemeClr val="accent2"/>
                </a:solidFill>
                <a:effectLst>
                  <a:outerShdw blurRad="38100" dist="38100" dir="2700000" algn="tl">
                    <a:srgbClr val="C0C0C0"/>
                  </a:outerShdw>
                </a:effectLst>
              </a:rPr>
              <a:t> Ortostática</a:t>
            </a:r>
            <a:r>
              <a:rPr lang="en-US" altLang="es-ES" sz="2400" b="1" dirty="0">
                <a:solidFill>
                  <a:schemeClr val="accent2"/>
                </a:solidFill>
                <a:effectLst>
                  <a:outerShdw blurRad="38100" dist="38100" dir="2700000" algn="tl">
                    <a:srgbClr val="C0C0C0"/>
                  </a:outerShdw>
                </a:effectLst>
              </a:rPr>
              <a:t>.</a:t>
            </a:r>
            <a:endParaRPr lang="es-ES" sz="2400" dirty="0"/>
          </a:p>
        </p:txBody>
      </p:sp>
    </p:spTree>
    <p:extLst>
      <p:ext uri="{BB962C8B-B14F-4D97-AF65-F5344CB8AC3E}">
        <p14:creationId xmlns:p14="http://schemas.microsoft.com/office/powerpoint/2010/main" val="29338611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ext Box 1">
            <a:extLst>
              <a:ext uri="{FF2B5EF4-FFF2-40B4-BE49-F238E27FC236}">
                <a16:creationId xmlns:a16="http://schemas.microsoft.com/office/drawing/2014/main" id="{688B79A6-C7EF-ADF1-7671-1C8678D1FBAE}"/>
              </a:ext>
            </a:extLst>
          </p:cNvPr>
          <p:cNvSpPr txBox="1">
            <a:spLocks noChangeArrowheads="1"/>
          </p:cNvSpPr>
          <p:nvPr/>
        </p:nvSpPr>
        <p:spPr bwMode="auto">
          <a:xfrm>
            <a:off x="1703388" y="539751"/>
            <a:ext cx="8640762" cy="5813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9pPr>
          </a:lstStyle>
          <a:p>
            <a:pPr algn="just">
              <a:buClrTx/>
              <a:buFontTx/>
              <a:buNone/>
            </a:pPr>
            <a:r>
              <a:rPr lang="es-ES" altLang="es-ES" sz="3200" b="1" u="sng" dirty="0">
                <a:solidFill>
                  <a:schemeClr val="tx2">
                    <a:lumMod val="75000"/>
                    <a:lumOff val="25000"/>
                  </a:schemeClr>
                </a:solidFill>
                <a:effectLst>
                  <a:outerShdw blurRad="38100" dist="38100" dir="2700000" algn="tl">
                    <a:srgbClr val="000000">
                      <a:alpha val="43137"/>
                    </a:srgbClr>
                  </a:outerShdw>
                </a:effectLst>
              </a:rPr>
              <a:t>Índice esquelético</a:t>
            </a:r>
            <a:r>
              <a:rPr lang="es-ES" altLang="es-ES" sz="3200" b="1" dirty="0">
                <a:solidFill>
                  <a:schemeClr val="tx1"/>
                </a:solidFill>
                <a:effectLst>
                  <a:outerShdw blurRad="38100" dist="38100" dir="2700000" algn="tl">
                    <a:srgbClr val="000000">
                      <a:alpha val="43137"/>
                    </a:srgbClr>
                  </a:outerShdw>
                </a:effectLst>
              </a:rPr>
              <a:t>: se relaciona la altura con la proporción del tronco.</a:t>
            </a:r>
          </a:p>
          <a:p>
            <a:pPr algn="just">
              <a:buClrTx/>
              <a:buFontTx/>
              <a:buNone/>
            </a:pPr>
            <a:endParaRPr lang="es-ES" altLang="es-ES" sz="3200" dirty="0">
              <a:solidFill>
                <a:schemeClr val="tx1"/>
              </a:solidFill>
            </a:endParaRPr>
          </a:p>
          <a:p>
            <a:pPr algn="ctr">
              <a:buClrTx/>
              <a:buFontTx/>
              <a:buNone/>
            </a:pPr>
            <a:r>
              <a:rPr lang="es-ES" altLang="es-ES" sz="2800" u="sng" dirty="0">
                <a:solidFill>
                  <a:schemeClr val="tx1"/>
                </a:solidFill>
              </a:rPr>
              <a:t>(Estatura total – Estatura sentado) x 100</a:t>
            </a:r>
          </a:p>
          <a:p>
            <a:pPr algn="ctr">
              <a:buClrTx/>
              <a:buFontTx/>
              <a:buNone/>
            </a:pPr>
            <a:r>
              <a:rPr lang="es-ES" altLang="es-ES" sz="2800" dirty="0">
                <a:solidFill>
                  <a:schemeClr val="tx1"/>
                </a:solidFill>
              </a:rPr>
              <a:t>         Estatura sentado</a:t>
            </a:r>
          </a:p>
          <a:p>
            <a:pPr algn="ctr">
              <a:buClrTx/>
              <a:buFontTx/>
              <a:buNone/>
            </a:pPr>
            <a:endParaRPr lang="es-ES" altLang="es-ES" dirty="0">
              <a:solidFill>
                <a:schemeClr val="tx1"/>
              </a:solidFill>
            </a:endParaRPr>
          </a:p>
          <a:p>
            <a:pPr algn="just">
              <a:buClrTx/>
              <a:buFontTx/>
              <a:buNone/>
            </a:pPr>
            <a:r>
              <a:rPr lang="es-ES" altLang="es-ES" sz="2600" dirty="0">
                <a:solidFill>
                  <a:schemeClr val="tx1"/>
                </a:solidFill>
              </a:rPr>
              <a:t>Escala:</a:t>
            </a:r>
          </a:p>
          <a:p>
            <a:pPr algn="just">
              <a:buClrTx/>
              <a:buFontTx/>
              <a:buNone/>
            </a:pPr>
            <a:r>
              <a:rPr lang="es-ES" altLang="es-ES" sz="2600" dirty="0">
                <a:solidFill>
                  <a:schemeClr val="tx1"/>
                </a:solidFill>
              </a:rPr>
              <a:t>90 más piernas largas y tronco corto .... </a:t>
            </a:r>
            <a:r>
              <a:rPr lang="es-ES" altLang="es-ES" sz="2600" dirty="0" err="1">
                <a:solidFill>
                  <a:schemeClr val="tx1"/>
                </a:solidFill>
              </a:rPr>
              <a:t>macrosquelos</a:t>
            </a:r>
            <a:r>
              <a:rPr lang="es-ES" altLang="es-ES" sz="2600" dirty="0">
                <a:solidFill>
                  <a:schemeClr val="tx1"/>
                </a:solidFill>
              </a:rPr>
              <a:t>.</a:t>
            </a:r>
          </a:p>
          <a:p>
            <a:pPr algn="just">
              <a:buClrTx/>
              <a:buFontTx/>
              <a:buNone/>
            </a:pPr>
            <a:endParaRPr lang="es-ES" altLang="es-ES" sz="2600" dirty="0">
              <a:solidFill>
                <a:schemeClr val="tx1"/>
              </a:solidFill>
            </a:endParaRPr>
          </a:p>
          <a:p>
            <a:pPr algn="just">
              <a:buClrTx/>
              <a:buFontTx/>
              <a:buNone/>
            </a:pPr>
            <a:r>
              <a:rPr lang="es-ES" altLang="es-ES" sz="2600" dirty="0">
                <a:solidFill>
                  <a:schemeClr val="tx1"/>
                </a:solidFill>
              </a:rPr>
              <a:t>85 – 89,9 promedio ......................... </a:t>
            </a:r>
            <a:r>
              <a:rPr lang="es-ES" altLang="es-ES" sz="2600" dirty="0" err="1">
                <a:solidFill>
                  <a:schemeClr val="tx1"/>
                </a:solidFill>
              </a:rPr>
              <a:t>mesatisquelos</a:t>
            </a:r>
            <a:endParaRPr lang="es-ES" altLang="es-ES" sz="2600" dirty="0">
              <a:solidFill>
                <a:schemeClr val="tx1"/>
              </a:solidFill>
            </a:endParaRPr>
          </a:p>
          <a:p>
            <a:pPr algn="just">
              <a:buClrTx/>
              <a:buFontTx/>
              <a:buNone/>
            </a:pPr>
            <a:endParaRPr lang="es-ES" altLang="es-ES" sz="2600" dirty="0">
              <a:solidFill>
                <a:schemeClr val="tx1"/>
              </a:solidFill>
            </a:endParaRPr>
          </a:p>
          <a:p>
            <a:pPr algn="just">
              <a:buClrTx/>
              <a:buFontTx/>
              <a:buNone/>
            </a:pPr>
            <a:r>
              <a:rPr lang="es-ES" altLang="es-ES" sz="2600" dirty="0">
                <a:solidFill>
                  <a:schemeClr val="tx1"/>
                </a:solidFill>
              </a:rPr>
              <a:t>Hasta 84,9 con piernas cortas y tronco largo ............ </a:t>
            </a:r>
            <a:r>
              <a:rPr lang="es-ES" altLang="es-ES" sz="2600" dirty="0" err="1">
                <a:solidFill>
                  <a:schemeClr val="tx1"/>
                </a:solidFill>
              </a:rPr>
              <a:t>braquisquelos</a:t>
            </a:r>
            <a:r>
              <a:rPr lang="es-ES" altLang="es-ES" sz="2600" dirty="0">
                <a:solidFill>
                  <a:schemeClr val="tx1"/>
                </a:solidFill>
              </a:rPr>
              <a:t>. </a:t>
            </a:r>
          </a:p>
          <a:p>
            <a:pPr algn="just">
              <a:buClrTx/>
              <a:buFontTx/>
              <a:buNone/>
            </a:pPr>
            <a:endParaRPr lang="es-ES" altLang="es-ES" sz="2600" dirty="0">
              <a:solidFill>
                <a:schemeClr val="tx1"/>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9D81C546-02A0-CBEB-C20A-A00D29698617}"/>
              </a:ext>
            </a:extLst>
          </p:cNvPr>
          <p:cNvSpPr/>
          <p:nvPr/>
        </p:nvSpPr>
        <p:spPr>
          <a:xfrm>
            <a:off x="1847850" y="512763"/>
            <a:ext cx="8434388" cy="5632450"/>
          </a:xfrm>
          <a:prstGeom prst="rect">
            <a:avLst/>
          </a:prstGeom>
        </p:spPr>
        <p:txBody>
          <a:bodyPr>
            <a:spAutoFit/>
          </a:bodyPr>
          <a:lstStyle/>
          <a:p>
            <a:pPr eaLnBrk="1">
              <a:lnSpc>
                <a:spcPct val="150000"/>
              </a:lnSpc>
              <a:buClr>
                <a:srgbClr val="000000"/>
              </a:buClr>
              <a:buSzPct val="100000"/>
              <a:buFont typeface="Times New Roman" panose="02020603050405020304" pitchFamily="18" charset="0"/>
              <a:buNone/>
              <a:defRPr/>
            </a:pPr>
            <a:r>
              <a:rPr lang="es-ES" altLang="es-ES" sz="2400" b="1" dirty="0">
                <a:solidFill>
                  <a:srgbClr val="0000FF"/>
                </a:solidFill>
                <a:effectLst>
                  <a:outerShdw blurRad="38100" dist="38100" dir="2700000" algn="tl">
                    <a:srgbClr val="C0C0C0"/>
                  </a:outerShdw>
                </a:effectLst>
              </a:rPr>
              <a:t>                                 </a:t>
            </a:r>
          </a:p>
          <a:p>
            <a:pPr eaLnBrk="1">
              <a:lnSpc>
                <a:spcPct val="150000"/>
              </a:lnSpc>
              <a:buClr>
                <a:srgbClr val="000000"/>
              </a:buClr>
              <a:buSzPct val="100000"/>
              <a:buFont typeface="Times New Roman" panose="02020603050405020304" pitchFamily="18" charset="0"/>
              <a:buNone/>
              <a:defRPr/>
            </a:pPr>
            <a:endParaRPr lang="es-ES" altLang="es-ES" sz="2400" b="1" dirty="0">
              <a:solidFill>
                <a:srgbClr val="0000FF"/>
              </a:solidFill>
              <a:effectLst>
                <a:outerShdw blurRad="38100" dist="38100" dir="2700000" algn="tl">
                  <a:srgbClr val="C0C0C0"/>
                </a:outerShdw>
              </a:effectLst>
            </a:endParaRPr>
          </a:p>
          <a:p>
            <a:pPr eaLnBrk="1">
              <a:lnSpc>
                <a:spcPct val="150000"/>
              </a:lnSpc>
              <a:buClr>
                <a:srgbClr val="000000"/>
              </a:buClr>
              <a:buSzPct val="100000"/>
              <a:buFont typeface="Times New Roman" panose="02020603050405020304" pitchFamily="18" charset="0"/>
              <a:buNone/>
              <a:defRPr/>
            </a:pPr>
            <a:endParaRPr lang="es-ES" altLang="es-ES" sz="2400" b="1" dirty="0">
              <a:solidFill>
                <a:srgbClr val="0000FF"/>
              </a:solidFill>
              <a:effectLst>
                <a:outerShdw blurRad="38100" dist="38100" dir="2700000" algn="tl">
                  <a:srgbClr val="C0C0C0"/>
                </a:outerShdw>
              </a:effectLst>
            </a:endParaRPr>
          </a:p>
          <a:p>
            <a:pPr algn="just" eaLnBrk="1">
              <a:lnSpc>
                <a:spcPct val="150000"/>
              </a:lnSpc>
              <a:buClr>
                <a:srgbClr val="000000"/>
              </a:buClr>
              <a:buSzPct val="100000"/>
              <a:buFont typeface="Times New Roman" panose="02020603050405020304" pitchFamily="18" charset="0"/>
              <a:buNone/>
              <a:defRPr/>
            </a:pPr>
            <a:r>
              <a:rPr lang="es-ES" altLang="es-ES" sz="2400" b="1" dirty="0">
                <a:solidFill>
                  <a:srgbClr val="0000FF"/>
                </a:solidFill>
                <a:effectLst>
                  <a:outerShdw blurRad="38100" dist="38100" dir="2700000" algn="tl">
                    <a:srgbClr val="C0C0C0"/>
                  </a:outerShdw>
                </a:effectLst>
              </a:rPr>
              <a:t>Evalúa la excitabilidad del sistema parasimpático.</a:t>
            </a:r>
          </a:p>
          <a:p>
            <a:pPr marL="342900" indent="-342900" algn="just">
              <a:lnSpc>
                <a:spcPct val="150000"/>
              </a:lnSpc>
              <a:buClr>
                <a:srgbClr val="000000"/>
              </a:buClr>
              <a:buSzPct val="100000"/>
              <a:buFont typeface="Wingdings" panose="05000000000000000000" pitchFamily="2" charset="2"/>
              <a:buChar char="Ø"/>
              <a:defRPr/>
            </a:pPr>
            <a:r>
              <a:rPr lang="es-ES" altLang="es-ES" sz="2400" b="1" dirty="0">
                <a:solidFill>
                  <a:srgbClr val="0000FF"/>
                </a:solidFill>
                <a:effectLst>
                  <a:outerShdw blurRad="38100" dist="38100" dir="2700000" algn="tl">
                    <a:srgbClr val="C0C0C0"/>
                  </a:outerShdw>
                </a:effectLst>
              </a:rPr>
              <a:t>Se determina el pulso en 10 segundos primero de pie y después acostado.</a:t>
            </a:r>
          </a:p>
          <a:p>
            <a:pPr marL="342900" indent="-342900" algn="just">
              <a:lnSpc>
                <a:spcPct val="150000"/>
              </a:lnSpc>
              <a:buClr>
                <a:srgbClr val="000000"/>
              </a:buClr>
              <a:buSzPct val="100000"/>
              <a:buFont typeface="Wingdings" panose="05000000000000000000" pitchFamily="2" charset="2"/>
              <a:buChar char="v"/>
              <a:defRPr/>
            </a:pPr>
            <a:r>
              <a:rPr lang="es-ES" altLang="es-ES" sz="2400" b="1" dirty="0">
                <a:solidFill>
                  <a:srgbClr val="0000FF"/>
                </a:solidFill>
                <a:effectLst>
                  <a:outerShdw blurRad="38100" dist="38100" dir="2700000" algn="tl">
                    <a:srgbClr val="C0C0C0"/>
                  </a:outerShdw>
                </a:effectLst>
              </a:rPr>
              <a:t>Evaluación.</a:t>
            </a:r>
          </a:p>
          <a:p>
            <a:pPr algn="just" eaLnBrk="1">
              <a:lnSpc>
                <a:spcPct val="150000"/>
              </a:lnSpc>
              <a:buClr>
                <a:srgbClr val="000000"/>
              </a:buClr>
              <a:buSzPct val="100000"/>
              <a:buFont typeface="Times New Roman" panose="02020603050405020304" pitchFamily="18" charset="0"/>
              <a:buNone/>
              <a:defRPr/>
            </a:pPr>
            <a:r>
              <a:rPr lang="es-ES" altLang="es-ES" sz="2400" b="1" dirty="0">
                <a:solidFill>
                  <a:srgbClr val="0000FF"/>
                </a:solidFill>
                <a:effectLst>
                  <a:outerShdw blurRad="38100" dist="38100" dir="2700000" algn="tl">
                    <a:srgbClr val="C0C0C0"/>
                  </a:outerShdw>
                </a:effectLst>
              </a:rPr>
              <a:t>Debe de disminuir el pulso entre 6 y 10 pulsaciones por minuto; si disminuye mas de 10 hay predominio de la excitabilidad del sistema parasimpático</a:t>
            </a:r>
            <a:r>
              <a:rPr lang="es-ES" altLang="es-ES" b="1" dirty="0">
                <a:solidFill>
                  <a:srgbClr val="0000FF"/>
                </a:solidFill>
                <a:effectLst>
                  <a:outerShdw blurRad="38100" dist="38100" dir="2700000" algn="tl">
                    <a:srgbClr val="C0C0C0"/>
                  </a:outerShdw>
                </a:effectLst>
              </a:rPr>
              <a:t>.</a:t>
            </a:r>
          </a:p>
        </p:txBody>
      </p:sp>
      <p:grpSp>
        <p:nvGrpSpPr>
          <p:cNvPr id="29700" name="Group 10">
            <a:extLst>
              <a:ext uri="{FF2B5EF4-FFF2-40B4-BE49-F238E27FC236}">
                <a16:creationId xmlns:a16="http://schemas.microsoft.com/office/drawing/2014/main" id="{700506D6-EC79-ADEE-CE28-71720B7FDFD1}"/>
              </a:ext>
            </a:extLst>
          </p:cNvPr>
          <p:cNvGrpSpPr>
            <a:grpSpLocks/>
          </p:cNvGrpSpPr>
          <p:nvPr/>
        </p:nvGrpSpPr>
        <p:grpSpPr bwMode="auto">
          <a:xfrm>
            <a:off x="3036889" y="517525"/>
            <a:ext cx="5000625" cy="1327150"/>
            <a:chOff x="1997" y="1314"/>
            <a:chExt cx="1889" cy="1009"/>
          </a:xfrm>
        </p:grpSpPr>
        <p:grpSp>
          <p:nvGrpSpPr>
            <p:cNvPr id="29702" name="Group 11">
              <a:extLst>
                <a:ext uri="{FF2B5EF4-FFF2-40B4-BE49-F238E27FC236}">
                  <a16:creationId xmlns:a16="http://schemas.microsoft.com/office/drawing/2014/main" id="{23677E4C-43EB-B167-768B-DB91E9612E49}"/>
                </a:ext>
              </a:extLst>
            </p:cNvPr>
            <p:cNvGrpSpPr>
              <a:grpSpLocks/>
            </p:cNvGrpSpPr>
            <p:nvPr/>
          </p:nvGrpSpPr>
          <p:grpSpPr bwMode="auto">
            <a:xfrm>
              <a:off x="1997" y="1404"/>
              <a:ext cx="1889" cy="919"/>
              <a:chOff x="1973" y="1027"/>
              <a:chExt cx="1926" cy="937"/>
            </a:xfrm>
          </p:grpSpPr>
          <p:sp>
            <p:nvSpPr>
              <p:cNvPr id="11" name="Oval 12">
                <a:extLst>
                  <a:ext uri="{FF2B5EF4-FFF2-40B4-BE49-F238E27FC236}">
                    <a16:creationId xmlns:a16="http://schemas.microsoft.com/office/drawing/2014/main" id="{ED8DC83A-91A4-B527-F92B-6CECC9802FF1}"/>
                  </a:ext>
                </a:extLst>
              </p:cNvPr>
              <p:cNvSpPr>
                <a:spLocks noChangeArrowheads="1"/>
              </p:cNvSpPr>
              <p:nvPr/>
            </p:nvSpPr>
            <p:spPr bwMode="gray">
              <a:xfrm>
                <a:off x="1994" y="1057"/>
                <a:ext cx="1905" cy="907"/>
              </a:xfrm>
              <a:prstGeom prst="ellipse">
                <a:avLst/>
              </a:prstGeom>
              <a:gradFill rotWithShape="1">
                <a:gsLst>
                  <a:gs pos="0">
                    <a:schemeClr val="hlink"/>
                  </a:gs>
                  <a:gs pos="100000">
                    <a:schemeClr val="hlink">
                      <a:gamma/>
                      <a:shade val="48627"/>
                      <a:invGamma/>
                    </a:schemeClr>
                  </a:gs>
                </a:gsLst>
                <a:lin ang="2700000" scaled="1"/>
              </a:gradFill>
              <a:ln w="9525">
                <a:noFill/>
                <a:round/>
                <a:headEnd/>
                <a:tailEnd/>
              </a:ln>
              <a:effectLst/>
            </p:spPr>
            <p:txBody>
              <a:bodyPr wrap="none" anchor="ctr"/>
              <a:lstStyle/>
              <a:p>
                <a:pPr eaLnBrk="1">
                  <a:lnSpc>
                    <a:spcPct val="93000"/>
                  </a:lnSpc>
                  <a:buClr>
                    <a:srgbClr val="000000"/>
                  </a:buClr>
                  <a:buSzPct val="100000"/>
                  <a:buFont typeface="Times New Roman" panose="02020603050405020304" pitchFamily="18" charset="0"/>
                  <a:buNone/>
                  <a:defRPr/>
                </a:pPr>
                <a:endParaRPr lang="es-ES"/>
              </a:p>
            </p:txBody>
          </p:sp>
          <p:sp>
            <p:nvSpPr>
              <p:cNvPr id="12" name="Oval 13">
                <a:extLst>
                  <a:ext uri="{FF2B5EF4-FFF2-40B4-BE49-F238E27FC236}">
                    <a16:creationId xmlns:a16="http://schemas.microsoft.com/office/drawing/2014/main" id="{9C7DF362-69CA-2193-4A8E-90A6F9E84A0C}"/>
                  </a:ext>
                </a:extLst>
              </p:cNvPr>
              <p:cNvSpPr>
                <a:spLocks noChangeArrowheads="1"/>
              </p:cNvSpPr>
              <p:nvPr/>
            </p:nvSpPr>
            <p:spPr bwMode="gray">
              <a:xfrm>
                <a:off x="1973" y="1030"/>
                <a:ext cx="1905" cy="904"/>
              </a:xfrm>
              <a:prstGeom prst="ellipse">
                <a:avLst/>
              </a:prstGeom>
              <a:gradFill rotWithShape="1">
                <a:gsLst>
                  <a:gs pos="0">
                    <a:schemeClr val="hlink">
                      <a:gamma/>
                      <a:tint val="44314"/>
                      <a:invGamma/>
                    </a:schemeClr>
                  </a:gs>
                  <a:gs pos="100000">
                    <a:schemeClr val="hlink"/>
                  </a:gs>
                </a:gsLst>
                <a:lin ang="2700000" scaled="1"/>
              </a:gradFill>
              <a:ln w="9525">
                <a:noFill/>
                <a:round/>
                <a:headEnd/>
                <a:tailEnd/>
              </a:ln>
              <a:effectLst/>
            </p:spPr>
            <p:txBody>
              <a:bodyPr wrap="none" anchor="ctr"/>
              <a:lstStyle/>
              <a:p>
                <a:pPr eaLnBrk="1">
                  <a:lnSpc>
                    <a:spcPct val="93000"/>
                  </a:lnSpc>
                  <a:buClr>
                    <a:srgbClr val="000000"/>
                  </a:buClr>
                  <a:buSzPct val="100000"/>
                  <a:buFont typeface="Times New Roman" panose="02020603050405020304" pitchFamily="18" charset="0"/>
                  <a:buNone/>
                  <a:defRPr/>
                </a:pPr>
                <a:endParaRPr lang="es-ES"/>
              </a:p>
            </p:txBody>
          </p:sp>
        </p:grpSp>
        <p:sp>
          <p:nvSpPr>
            <p:cNvPr id="7" name="Oval 14">
              <a:extLst>
                <a:ext uri="{FF2B5EF4-FFF2-40B4-BE49-F238E27FC236}">
                  <a16:creationId xmlns:a16="http://schemas.microsoft.com/office/drawing/2014/main" id="{F00167F5-DAAF-64D5-AE97-857E6E03699D}"/>
                </a:ext>
              </a:extLst>
            </p:cNvPr>
            <p:cNvSpPr>
              <a:spLocks noChangeArrowheads="1"/>
            </p:cNvSpPr>
            <p:nvPr/>
          </p:nvSpPr>
          <p:spPr bwMode="gray">
            <a:xfrm>
              <a:off x="2086" y="1314"/>
              <a:ext cx="1691" cy="845"/>
            </a:xfrm>
            <a:prstGeom prst="ellipse">
              <a:avLst/>
            </a:prstGeom>
            <a:gradFill rotWithShape="1">
              <a:gsLst>
                <a:gs pos="0">
                  <a:schemeClr val="accent1">
                    <a:gamma/>
                    <a:shade val="46275"/>
                    <a:invGamma/>
                  </a:schemeClr>
                </a:gs>
                <a:gs pos="100000">
                  <a:schemeClr val="accent1"/>
                </a:gs>
              </a:gsLst>
              <a:lin ang="2700000" scaled="1"/>
            </a:gradFill>
            <a:ln w="9525" algn="ctr">
              <a:noFill/>
              <a:round/>
              <a:headEnd/>
              <a:tailEnd/>
            </a:ln>
            <a:effectLst/>
          </p:spPr>
          <p:txBody>
            <a:bodyPr vert="eaVert" wrap="none" anchor="ctr"/>
            <a:lstStyle/>
            <a:p>
              <a:pPr eaLnBrk="1">
                <a:lnSpc>
                  <a:spcPct val="93000"/>
                </a:lnSpc>
                <a:buClr>
                  <a:srgbClr val="000000"/>
                </a:buClr>
                <a:buSzPct val="100000"/>
                <a:buFont typeface="Times New Roman" panose="02020603050405020304" pitchFamily="18" charset="0"/>
                <a:buNone/>
                <a:defRPr/>
              </a:pPr>
              <a:endParaRPr lang="es-ES"/>
            </a:p>
          </p:txBody>
        </p:sp>
        <p:sp>
          <p:nvSpPr>
            <p:cNvPr id="8" name="Oval 15">
              <a:extLst>
                <a:ext uri="{FF2B5EF4-FFF2-40B4-BE49-F238E27FC236}">
                  <a16:creationId xmlns:a16="http://schemas.microsoft.com/office/drawing/2014/main" id="{EAD8DAAB-FE23-AB89-8738-A8DC03C531E8}"/>
                </a:ext>
              </a:extLst>
            </p:cNvPr>
            <p:cNvSpPr>
              <a:spLocks noChangeArrowheads="1"/>
            </p:cNvSpPr>
            <p:nvPr/>
          </p:nvSpPr>
          <p:spPr bwMode="gray">
            <a:xfrm>
              <a:off x="2108" y="1319"/>
              <a:ext cx="1650" cy="824"/>
            </a:xfrm>
            <a:prstGeom prst="ellipse">
              <a:avLst/>
            </a:prstGeom>
            <a:gradFill rotWithShape="1">
              <a:gsLst>
                <a:gs pos="0">
                  <a:schemeClr val="accent1">
                    <a:alpha val="0"/>
                  </a:schemeClr>
                </a:gs>
                <a:gs pos="100000">
                  <a:schemeClr val="accent1">
                    <a:gamma/>
                    <a:tint val="34902"/>
                    <a:invGamma/>
                  </a:schemeClr>
                </a:gs>
              </a:gsLst>
              <a:lin ang="2700000" scaled="1"/>
            </a:gradFill>
            <a:ln w="9525" algn="ctr">
              <a:noFill/>
              <a:round/>
              <a:headEnd/>
              <a:tailEnd/>
            </a:ln>
            <a:effectLst/>
          </p:spPr>
          <p:txBody>
            <a:bodyPr vert="eaVert" wrap="none" anchor="ctr"/>
            <a:lstStyle/>
            <a:p>
              <a:pPr eaLnBrk="1">
                <a:lnSpc>
                  <a:spcPct val="93000"/>
                </a:lnSpc>
                <a:buClr>
                  <a:srgbClr val="000000"/>
                </a:buClr>
                <a:buSzPct val="100000"/>
                <a:buFont typeface="Times New Roman" panose="02020603050405020304" pitchFamily="18" charset="0"/>
                <a:buNone/>
                <a:defRPr/>
              </a:pPr>
              <a:endParaRPr lang="es-ES"/>
            </a:p>
          </p:txBody>
        </p:sp>
        <p:sp>
          <p:nvSpPr>
            <p:cNvPr id="9" name="Oval 16">
              <a:extLst>
                <a:ext uri="{FF2B5EF4-FFF2-40B4-BE49-F238E27FC236}">
                  <a16:creationId xmlns:a16="http://schemas.microsoft.com/office/drawing/2014/main" id="{3F9172CF-93E2-3733-CDF9-DE1FFE0A7539}"/>
                </a:ext>
              </a:extLst>
            </p:cNvPr>
            <p:cNvSpPr>
              <a:spLocks noChangeArrowheads="1"/>
            </p:cNvSpPr>
            <p:nvPr/>
          </p:nvSpPr>
          <p:spPr bwMode="gray">
            <a:xfrm>
              <a:off x="2125" y="1327"/>
              <a:ext cx="1570" cy="770"/>
            </a:xfrm>
            <a:prstGeom prst="ellipse">
              <a:avLst/>
            </a:prstGeom>
            <a:gradFill rotWithShape="1">
              <a:gsLst>
                <a:gs pos="0">
                  <a:schemeClr val="accent1">
                    <a:gamma/>
                    <a:shade val="79216"/>
                    <a:invGamma/>
                  </a:schemeClr>
                </a:gs>
                <a:gs pos="100000">
                  <a:schemeClr val="accent1">
                    <a:alpha val="48000"/>
                  </a:schemeClr>
                </a:gs>
              </a:gsLst>
              <a:lin ang="2700000" scaled="1"/>
            </a:gradFill>
            <a:ln w="9525" algn="ctr">
              <a:noFill/>
              <a:round/>
              <a:headEnd/>
              <a:tailEnd/>
            </a:ln>
            <a:effectLst/>
          </p:spPr>
          <p:txBody>
            <a:bodyPr vert="eaVert" wrap="none" anchor="ctr"/>
            <a:lstStyle/>
            <a:p>
              <a:pPr eaLnBrk="1">
                <a:lnSpc>
                  <a:spcPct val="93000"/>
                </a:lnSpc>
                <a:buClr>
                  <a:srgbClr val="000000"/>
                </a:buClr>
                <a:buSzPct val="100000"/>
                <a:buFont typeface="Times New Roman" panose="02020603050405020304" pitchFamily="18" charset="0"/>
                <a:buNone/>
                <a:defRPr/>
              </a:pPr>
              <a:endParaRPr lang="es-ES"/>
            </a:p>
          </p:txBody>
        </p:sp>
        <p:sp>
          <p:nvSpPr>
            <p:cNvPr id="10" name="Oval 17">
              <a:extLst>
                <a:ext uri="{FF2B5EF4-FFF2-40B4-BE49-F238E27FC236}">
                  <a16:creationId xmlns:a16="http://schemas.microsoft.com/office/drawing/2014/main" id="{F910E111-F666-210C-4C86-0AF59A99C5E0}"/>
                </a:ext>
              </a:extLst>
            </p:cNvPr>
            <p:cNvSpPr>
              <a:spLocks noChangeArrowheads="1"/>
            </p:cNvSpPr>
            <p:nvPr/>
          </p:nvSpPr>
          <p:spPr bwMode="gray">
            <a:xfrm>
              <a:off x="2208" y="1344"/>
              <a:ext cx="1382" cy="624"/>
            </a:xfrm>
            <a:prstGeom prst="ellipse">
              <a:avLst/>
            </a:prstGeom>
            <a:gradFill rotWithShape="1">
              <a:gsLst>
                <a:gs pos="0">
                  <a:schemeClr val="accent1">
                    <a:gamma/>
                    <a:tint val="0"/>
                    <a:invGamma/>
                  </a:schemeClr>
                </a:gs>
                <a:gs pos="100000">
                  <a:schemeClr val="accent1">
                    <a:alpha val="38000"/>
                  </a:schemeClr>
                </a:gs>
              </a:gsLst>
              <a:lin ang="2700000" scaled="1"/>
            </a:gradFill>
            <a:ln w="9525" algn="ctr">
              <a:noFill/>
              <a:round/>
              <a:headEnd/>
              <a:tailEnd/>
            </a:ln>
            <a:effectLst/>
          </p:spPr>
          <p:txBody>
            <a:bodyPr vert="eaVert" wrap="none" anchor="ctr"/>
            <a:lstStyle/>
            <a:p>
              <a:pPr eaLnBrk="1">
                <a:lnSpc>
                  <a:spcPct val="93000"/>
                </a:lnSpc>
                <a:buClr>
                  <a:srgbClr val="000000"/>
                </a:buClr>
                <a:buSzPct val="100000"/>
                <a:buFont typeface="Times New Roman" panose="02020603050405020304" pitchFamily="18" charset="0"/>
                <a:buNone/>
                <a:defRPr/>
              </a:pPr>
              <a:endParaRPr lang="es-ES"/>
            </a:p>
          </p:txBody>
        </p:sp>
      </p:grpSp>
      <p:sp>
        <p:nvSpPr>
          <p:cNvPr id="13" name="Rectángulo 12">
            <a:extLst>
              <a:ext uri="{FF2B5EF4-FFF2-40B4-BE49-F238E27FC236}">
                <a16:creationId xmlns:a16="http://schemas.microsoft.com/office/drawing/2014/main" id="{1CAEFC87-FFA5-D140-92FE-203F7A10155D}"/>
              </a:ext>
            </a:extLst>
          </p:cNvPr>
          <p:cNvSpPr/>
          <p:nvPr/>
        </p:nvSpPr>
        <p:spPr>
          <a:xfrm>
            <a:off x="4027488" y="842964"/>
            <a:ext cx="3225800" cy="434975"/>
          </a:xfrm>
          <a:prstGeom prst="rect">
            <a:avLst/>
          </a:prstGeom>
        </p:spPr>
        <p:txBody>
          <a:bodyPr wrap="none">
            <a:spAutoFit/>
          </a:bodyPr>
          <a:lstStyle/>
          <a:p>
            <a:pPr eaLnBrk="1">
              <a:lnSpc>
                <a:spcPct val="93000"/>
              </a:lnSpc>
              <a:buClr>
                <a:srgbClr val="000000"/>
              </a:buClr>
              <a:buSzPct val="100000"/>
              <a:buFont typeface="Times New Roman" panose="02020603050405020304" pitchFamily="18" charset="0"/>
              <a:buNone/>
              <a:defRPr/>
            </a:pPr>
            <a:r>
              <a:rPr lang="es-ES" altLang="es-ES" sz="2400" b="1" u="sng" dirty="0">
                <a:solidFill>
                  <a:srgbClr val="0000FF"/>
                </a:solidFill>
                <a:effectLst>
                  <a:outerShdw blurRad="38100" dist="38100" dir="2700000" algn="tl">
                    <a:srgbClr val="C0C0C0"/>
                  </a:outerShdw>
                </a:effectLst>
              </a:rPr>
              <a:t>Prueba Clinostática.</a:t>
            </a:r>
            <a:r>
              <a:rPr lang="es-ES" altLang="es-ES" sz="2400" b="1" dirty="0">
                <a:solidFill>
                  <a:srgbClr val="0000FF"/>
                </a:solidFill>
                <a:effectLst>
                  <a:outerShdw blurRad="38100" dist="38100" dir="2700000" algn="tl">
                    <a:srgbClr val="C0C0C0"/>
                  </a:outerShdw>
                </a:effectLst>
              </a:rPr>
              <a:t> </a:t>
            </a:r>
            <a:endParaRPr lang="es-ES" sz="2400" dirty="0"/>
          </a:p>
        </p:txBody>
      </p:sp>
    </p:spTree>
    <p:extLst>
      <p:ext uri="{BB962C8B-B14F-4D97-AF65-F5344CB8AC3E}">
        <p14:creationId xmlns:p14="http://schemas.microsoft.com/office/powerpoint/2010/main" val="29730811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ext Box 1">
            <a:extLst>
              <a:ext uri="{FF2B5EF4-FFF2-40B4-BE49-F238E27FC236}">
                <a16:creationId xmlns:a16="http://schemas.microsoft.com/office/drawing/2014/main" id="{EB3D3B30-7323-D98A-823C-7FED1833A053}"/>
              </a:ext>
            </a:extLst>
          </p:cNvPr>
          <p:cNvSpPr txBox="1">
            <a:spLocks noChangeArrowheads="1"/>
          </p:cNvSpPr>
          <p:nvPr/>
        </p:nvSpPr>
        <p:spPr bwMode="auto">
          <a:xfrm>
            <a:off x="1884364" y="720726"/>
            <a:ext cx="8459787" cy="4168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9pPr>
          </a:lstStyle>
          <a:p>
            <a:pPr>
              <a:buClrTx/>
              <a:buFontTx/>
              <a:buNone/>
            </a:pPr>
            <a:r>
              <a:rPr lang="es-ES" altLang="es-ES" sz="3200" b="1" u="sng" dirty="0">
                <a:solidFill>
                  <a:schemeClr val="tx2">
                    <a:lumMod val="75000"/>
                    <a:lumOff val="25000"/>
                  </a:schemeClr>
                </a:solidFill>
                <a:effectLst>
                  <a:outerShdw blurRad="38100" dist="38100" dir="2700000" algn="tl">
                    <a:srgbClr val="000000">
                      <a:alpha val="43137"/>
                    </a:srgbClr>
                  </a:outerShdw>
                </a:effectLst>
              </a:rPr>
              <a:t>Índice de </a:t>
            </a:r>
            <a:r>
              <a:rPr lang="es-ES" altLang="es-ES" sz="3200" b="1" u="sng" dirty="0" err="1">
                <a:solidFill>
                  <a:schemeClr val="tx2">
                    <a:lumMod val="75000"/>
                    <a:lumOff val="25000"/>
                  </a:schemeClr>
                </a:solidFill>
                <a:effectLst>
                  <a:outerShdw blurRad="38100" dist="38100" dir="2700000" algn="tl">
                    <a:srgbClr val="000000">
                      <a:alpha val="43137"/>
                    </a:srgbClr>
                  </a:outerShdw>
                </a:effectLst>
              </a:rPr>
              <a:t>Brock-Brough</a:t>
            </a:r>
            <a:r>
              <a:rPr lang="es-ES" altLang="es-ES" sz="3200" b="1" dirty="0">
                <a:solidFill>
                  <a:schemeClr val="tx1"/>
                </a:solidFill>
                <a:effectLst>
                  <a:outerShdw blurRad="38100" dist="38100" dir="2700000" algn="tl">
                    <a:srgbClr val="000000">
                      <a:alpha val="43137"/>
                    </a:srgbClr>
                  </a:outerShdw>
                </a:effectLst>
              </a:rPr>
              <a:t>: correlación entre peso y estatura.</a:t>
            </a:r>
          </a:p>
          <a:p>
            <a:pPr>
              <a:buClrTx/>
              <a:buFontTx/>
              <a:buNone/>
            </a:pPr>
            <a:endParaRPr lang="es-ES" altLang="es-ES" sz="3200" dirty="0">
              <a:solidFill>
                <a:schemeClr val="tx1"/>
              </a:solidFill>
            </a:endParaRPr>
          </a:p>
          <a:p>
            <a:pPr>
              <a:buClrTx/>
              <a:buFontTx/>
              <a:buNone/>
            </a:pPr>
            <a:endParaRPr lang="es-ES" altLang="es-ES" sz="3200" dirty="0">
              <a:solidFill>
                <a:schemeClr val="tx1"/>
              </a:solidFill>
            </a:endParaRPr>
          </a:p>
          <a:p>
            <a:pPr>
              <a:buClrTx/>
              <a:buFontTx/>
              <a:buNone/>
            </a:pPr>
            <a:r>
              <a:rPr lang="es-ES" altLang="es-ES" sz="3200" dirty="0">
                <a:solidFill>
                  <a:schemeClr val="tx1"/>
                </a:solidFill>
              </a:rPr>
              <a:t>P =T - 100 Kg., para T entre 155 – 165 cm</a:t>
            </a:r>
          </a:p>
          <a:p>
            <a:pPr>
              <a:buClrTx/>
              <a:buFontTx/>
              <a:buNone/>
            </a:pPr>
            <a:endParaRPr lang="es-ES" altLang="es-ES" sz="3200" dirty="0">
              <a:solidFill>
                <a:schemeClr val="tx1"/>
              </a:solidFill>
            </a:endParaRPr>
          </a:p>
          <a:p>
            <a:pPr>
              <a:buClrTx/>
              <a:buFontTx/>
              <a:buNone/>
            </a:pPr>
            <a:r>
              <a:rPr lang="es-ES" altLang="es-ES" sz="3200" dirty="0">
                <a:solidFill>
                  <a:schemeClr val="tx1"/>
                </a:solidFill>
              </a:rPr>
              <a:t>P = T - 105 Kg., para T entre 166 – 175 cm</a:t>
            </a:r>
          </a:p>
          <a:p>
            <a:pPr>
              <a:buClrTx/>
              <a:buFontTx/>
              <a:buNone/>
            </a:pPr>
            <a:endParaRPr lang="es-ES" altLang="es-ES" sz="3200" dirty="0">
              <a:solidFill>
                <a:schemeClr val="tx1"/>
              </a:solidFill>
            </a:endParaRPr>
          </a:p>
          <a:p>
            <a:pPr>
              <a:buClrTx/>
              <a:buFontTx/>
              <a:buNone/>
            </a:pPr>
            <a:r>
              <a:rPr lang="es-ES" altLang="es-ES" sz="3200" dirty="0">
                <a:solidFill>
                  <a:schemeClr val="tx1"/>
                </a:solidFill>
              </a:rPr>
              <a:t>P- T - 110 Kg., para T </a:t>
            </a:r>
            <a:r>
              <a:rPr lang="es-ES" altLang="es-ES" sz="3200" dirty="0">
                <a:solidFill>
                  <a:schemeClr val="tx1"/>
                </a:solidFill>
                <a:latin typeface="DejaVu Sans" charset="0"/>
              </a:rPr>
              <a:t>&gt;</a:t>
            </a:r>
            <a:r>
              <a:rPr lang="es-ES" altLang="es-ES" sz="3200" dirty="0">
                <a:solidFill>
                  <a:schemeClr val="tx1"/>
                </a:solidFill>
              </a:rPr>
              <a:t> 175 Kg.</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ext Box 1">
            <a:extLst>
              <a:ext uri="{FF2B5EF4-FFF2-40B4-BE49-F238E27FC236}">
                <a16:creationId xmlns:a16="http://schemas.microsoft.com/office/drawing/2014/main" id="{186416A4-F9F4-0A91-08CC-2507DE9F67B5}"/>
              </a:ext>
            </a:extLst>
          </p:cNvPr>
          <p:cNvSpPr txBox="1">
            <a:spLocks noChangeArrowheads="1"/>
          </p:cNvSpPr>
          <p:nvPr/>
        </p:nvSpPr>
        <p:spPr bwMode="auto">
          <a:xfrm>
            <a:off x="2424114" y="900113"/>
            <a:ext cx="7380287" cy="4622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9pPr>
          </a:lstStyle>
          <a:p>
            <a:pPr>
              <a:buClrTx/>
              <a:buFontTx/>
              <a:buNone/>
            </a:pPr>
            <a:r>
              <a:rPr lang="es-ES" altLang="es-ES" sz="3200" b="1" u="sng" dirty="0">
                <a:solidFill>
                  <a:schemeClr val="tx2">
                    <a:lumMod val="75000"/>
                    <a:lumOff val="25000"/>
                  </a:schemeClr>
                </a:solidFill>
                <a:effectLst>
                  <a:outerShdw blurRad="38100" dist="38100" dir="2700000" algn="tl">
                    <a:srgbClr val="000000">
                      <a:alpha val="43137"/>
                    </a:srgbClr>
                  </a:outerShdw>
                </a:effectLst>
              </a:rPr>
              <a:t>Índice de fuerza (manos)</a:t>
            </a:r>
            <a:r>
              <a:rPr lang="es-ES" altLang="es-ES" sz="3200" b="1" dirty="0">
                <a:solidFill>
                  <a:schemeClr val="tx1"/>
                </a:solidFill>
                <a:effectLst>
                  <a:outerShdw blurRad="38100" dist="38100" dir="2700000" algn="tl">
                    <a:srgbClr val="000000">
                      <a:alpha val="43137"/>
                    </a:srgbClr>
                  </a:outerShdw>
                </a:effectLst>
              </a:rPr>
              <a:t>: </a:t>
            </a:r>
          </a:p>
          <a:p>
            <a:pPr>
              <a:buClrTx/>
              <a:buFontTx/>
              <a:buNone/>
            </a:pPr>
            <a:endParaRPr lang="es-ES" altLang="es-ES" sz="3200" b="1" dirty="0">
              <a:solidFill>
                <a:schemeClr val="tx1"/>
              </a:solidFill>
              <a:effectLst>
                <a:outerShdw blurRad="38100" dist="38100" dir="2700000" algn="tl">
                  <a:srgbClr val="000000">
                    <a:alpha val="43137"/>
                  </a:srgbClr>
                </a:outerShdw>
              </a:effectLst>
            </a:endParaRPr>
          </a:p>
          <a:p>
            <a:pPr algn="ctr">
              <a:buClrTx/>
              <a:buFontTx/>
              <a:buNone/>
            </a:pPr>
            <a:r>
              <a:rPr lang="es-ES" altLang="es-ES" sz="3200" b="1" u="sng" dirty="0">
                <a:solidFill>
                  <a:schemeClr val="tx1"/>
                </a:solidFill>
                <a:effectLst>
                  <a:outerShdw blurRad="38100" dist="38100" dir="2700000" algn="tl">
                    <a:srgbClr val="000000">
                      <a:alpha val="43137"/>
                    </a:srgbClr>
                  </a:outerShdw>
                </a:effectLst>
              </a:rPr>
              <a:t>Dinamometría x 100 </a:t>
            </a:r>
          </a:p>
          <a:p>
            <a:pPr algn="ctr">
              <a:buClrTx/>
              <a:buFontTx/>
              <a:buNone/>
            </a:pPr>
            <a:r>
              <a:rPr lang="es-ES" altLang="es-ES" sz="3200" b="1" dirty="0">
                <a:solidFill>
                  <a:schemeClr val="tx1"/>
                </a:solidFill>
                <a:effectLst>
                  <a:outerShdw blurRad="38100" dist="38100" dir="2700000" algn="tl">
                    <a:srgbClr val="000000">
                      <a:alpha val="43137"/>
                    </a:srgbClr>
                  </a:outerShdw>
                </a:effectLst>
              </a:rPr>
              <a:t>     Peso (Kg.)</a:t>
            </a:r>
          </a:p>
          <a:p>
            <a:pPr algn="ctr">
              <a:buClrTx/>
              <a:buFontTx/>
              <a:buNone/>
            </a:pPr>
            <a:endParaRPr lang="es-ES" altLang="es-ES" sz="3200" dirty="0">
              <a:solidFill>
                <a:schemeClr val="tx1"/>
              </a:solidFill>
            </a:endParaRPr>
          </a:p>
          <a:p>
            <a:pPr algn="just">
              <a:buClrTx/>
              <a:buFontTx/>
              <a:buNone/>
            </a:pPr>
            <a:r>
              <a:rPr lang="es-ES" altLang="es-ES" sz="3200" u="sng" dirty="0">
                <a:solidFill>
                  <a:schemeClr val="tx1"/>
                </a:solidFill>
              </a:rPr>
              <a:t>Escala</a:t>
            </a:r>
            <a:r>
              <a:rPr lang="es-ES" altLang="es-ES" sz="3200" dirty="0">
                <a:solidFill>
                  <a:schemeClr val="tx1"/>
                </a:solidFill>
              </a:rPr>
              <a:t>: </a:t>
            </a:r>
          </a:p>
          <a:p>
            <a:pPr algn="just">
              <a:buClrTx/>
              <a:buFontTx/>
              <a:buNone/>
            </a:pPr>
            <a:endParaRPr lang="es-ES" altLang="es-ES" sz="3200" dirty="0">
              <a:solidFill>
                <a:schemeClr val="tx1"/>
              </a:solidFill>
            </a:endParaRPr>
          </a:p>
          <a:p>
            <a:pPr algn="just">
              <a:buClrTx/>
              <a:buFontTx/>
              <a:buNone/>
            </a:pPr>
            <a:r>
              <a:rPr lang="es-ES" altLang="es-ES" sz="3200" dirty="0">
                <a:solidFill>
                  <a:schemeClr val="tx1"/>
                </a:solidFill>
              </a:rPr>
              <a:t>Hombres:  60 % o mas.</a:t>
            </a:r>
          </a:p>
          <a:p>
            <a:pPr algn="just">
              <a:buClrTx/>
              <a:buFontTx/>
              <a:buNone/>
            </a:pPr>
            <a:endParaRPr lang="es-ES" altLang="es-ES" sz="3200" dirty="0">
              <a:solidFill>
                <a:schemeClr val="tx1"/>
              </a:solidFill>
            </a:endParaRPr>
          </a:p>
          <a:p>
            <a:pPr algn="just">
              <a:buClrTx/>
              <a:buFontTx/>
              <a:buNone/>
            </a:pPr>
            <a:r>
              <a:rPr lang="es-ES" altLang="es-ES" sz="3200" dirty="0">
                <a:solidFill>
                  <a:schemeClr val="tx1"/>
                </a:solidFill>
              </a:rPr>
              <a:t>Mujeres: 50 % o más.</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ext Box 1">
            <a:extLst>
              <a:ext uri="{FF2B5EF4-FFF2-40B4-BE49-F238E27FC236}">
                <a16:creationId xmlns:a16="http://schemas.microsoft.com/office/drawing/2014/main" id="{6725F843-917E-A318-22CC-A3BAC9831D07}"/>
              </a:ext>
            </a:extLst>
          </p:cNvPr>
          <p:cNvSpPr txBox="1">
            <a:spLocks noChangeArrowheads="1"/>
          </p:cNvSpPr>
          <p:nvPr/>
        </p:nvSpPr>
        <p:spPr bwMode="auto">
          <a:xfrm>
            <a:off x="2603501" y="720725"/>
            <a:ext cx="6119813" cy="4622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9pPr>
          </a:lstStyle>
          <a:p>
            <a:pPr>
              <a:buClrTx/>
              <a:buFontTx/>
              <a:buNone/>
            </a:pPr>
            <a:r>
              <a:rPr lang="es-ES" altLang="es-ES" sz="3200" b="1" u="sng" dirty="0">
                <a:solidFill>
                  <a:schemeClr val="tx2">
                    <a:lumMod val="75000"/>
                    <a:lumOff val="25000"/>
                  </a:schemeClr>
                </a:solidFill>
                <a:effectLst>
                  <a:outerShdw blurRad="38100" dist="38100" dir="2700000" algn="tl">
                    <a:srgbClr val="000000"/>
                  </a:outerShdw>
                </a:effectLst>
              </a:rPr>
              <a:t>Índice de fuerza (espalda</a:t>
            </a:r>
            <a:r>
              <a:rPr lang="es-ES" altLang="es-ES" sz="3200" b="1" dirty="0">
                <a:solidFill>
                  <a:schemeClr val="tx2">
                    <a:lumMod val="75000"/>
                    <a:lumOff val="25000"/>
                  </a:schemeClr>
                </a:solidFill>
                <a:effectLst>
                  <a:outerShdw blurRad="38100" dist="38100" dir="2700000" algn="tl">
                    <a:srgbClr val="000000"/>
                  </a:outerShdw>
                </a:effectLst>
              </a:rPr>
              <a:t>)</a:t>
            </a:r>
            <a:r>
              <a:rPr lang="es-ES" altLang="es-ES" sz="3200" b="1" dirty="0">
                <a:solidFill>
                  <a:schemeClr val="tx1"/>
                </a:solidFill>
                <a:effectLst>
                  <a:outerShdw blurRad="38100" dist="38100" dir="2700000" algn="tl">
                    <a:srgbClr val="000000"/>
                  </a:outerShdw>
                </a:effectLst>
              </a:rPr>
              <a:t>: </a:t>
            </a:r>
          </a:p>
          <a:p>
            <a:pPr>
              <a:buClrTx/>
              <a:buFontTx/>
              <a:buNone/>
            </a:pPr>
            <a:endParaRPr lang="es-ES" altLang="es-ES" sz="3200" b="1" u="sng" dirty="0">
              <a:solidFill>
                <a:schemeClr val="tx1"/>
              </a:solidFill>
              <a:effectLst>
                <a:outerShdw blurRad="38100" dist="38100" dir="2700000" algn="tl">
                  <a:srgbClr val="000000"/>
                </a:outerShdw>
              </a:effectLst>
            </a:endParaRPr>
          </a:p>
          <a:p>
            <a:pPr algn="ctr">
              <a:buClrTx/>
              <a:buFontTx/>
              <a:buNone/>
            </a:pPr>
            <a:r>
              <a:rPr lang="es-ES" altLang="es-ES" sz="3200" b="1" u="sng" dirty="0">
                <a:solidFill>
                  <a:schemeClr val="tx1"/>
                </a:solidFill>
                <a:effectLst>
                  <a:outerShdw blurRad="38100" dist="38100" dir="2700000" algn="tl">
                    <a:srgbClr val="000000"/>
                  </a:outerShdw>
                </a:effectLst>
              </a:rPr>
              <a:t>Dinamometría x 100</a:t>
            </a:r>
          </a:p>
          <a:p>
            <a:pPr algn="ctr">
              <a:buClrTx/>
              <a:buFontTx/>
              <a:buNone/>
            </a:pPr>
            <a:r>
              <a:rPr lang="es-ES" altLang="es-ES" sz="3200" b="1" dirty="0">
                <a:solidFill>
                  <a:schemeClr val="tx1"/>
                </a:solidFill>
                <a:effectLst>
                  <a:outerShdw blurRad="38100" dist="38100" dir="2700000" algn="tl">
                    <a:srgbClr val="000000"/>
                  </a:outerShdw>
                </a:effectLst>
              </a:rPr>
              <a:t>            Peso (Kg.)</a:t>
            </a:r>
          </a:p>
          <a:p>
            <a:pPr algn="ctr">
              <a:buClrTx/>
              <a:buFontTx/>
              <a:buNone/>
            </a:pPr>
            <a:endParaRPr lang="es-ES" altLang="es-ES" sz="3200" b="1" dirty="0">
              <a:solidFill>
                <a:schemeClr val="tx1"/>
              </a:solidFill>
              <a:effectLst>
                <a:outerShdw blurRad="38100" dist="38100" dir="2700000" algn="tl">
                  <a:srgbClr val="000000"/>
                </a:outerShdw>
              </a:effectLst>
            </a:endParaRPr>
          </a:p>
          <a:p>
            <a:pPr algn="just">
              <a:buClrTx/>
              <a:buFontTx/>
              <a:buNone/>
            </a:pPr>
            <a:r>
              <a:rPr lang="es-ES" altLang="es-ES" sz="3200" u="sng" dirty="0">
                <a:solidFill>
                  <a:schemeClr val="tx1"/>
                </a:solidFill>
              </a:rPr>
              <a:t>Escala</a:t>
            </a:r>
            <a:r>
              <a:rPr lang="es-ES" altLang="es-ES" sz="3200" dirty="0">
                <a:solidFill>
                  <a:schemeClr val="tx1"/>
                </a:solidFill>
              </a:rPr>
              <a:t>: </a:t>
            </a:r>
          </a:p>
          <a:p>
            <a:pPr>
              <a:buClrTx/>
              <a:buFontTx/>
              <a:buNone/>
            </a:pPr>
            <a:endParaRPr lang="es-ES" altLang="es-ES" sz="3200" u="sng" dirty="0">
              <a:solidFill>
                <a:schemeClr val="tx1"/>
              </a:solidFill>
            </a:endParaRPr>
          </a:p>
          <a:p>
            <a:pPr>
              <a:buClrTx/>
              <a:buFontTx/>
              <a:buNone/>
            </a:pPr>
            <a:r>
              <a:rPr lang="es-ES" altLang="es-ES" sz="3200" dirty="0">
                <a:solidFill>
                  <a:schemeClr val="tx1"/>
                </a:solidFill>
              </a:rPr>
              <a:t>Hombres:  250 – 300 %</a:t>
            </a:r>
          </a:p>
          <a:p>
            <a:pPr>
              <a:buClrTx/>
              <a:buFontTx/>
              <a:buNone/>
            </a:pPr>
            <a:endParaRPr lang="es-ES" altLang="es-ES" sz="3200" dirty="0">
              <a:solidFill>
                <a:schemeClr val="tx1"/>
              </a:solidFill>
            </a:endParaRPr>
          </a:p>
          <a:p>
            <a:pPr>
              <a:buClrTx/>
              <a:buFontTx/>
              <a:buNone/>
            </a:pPr>
            <a:r>
              <a:rPr lang="es-ES" altLang="es-ES" sz="3200" dirty="0">
                <a:solidFill>
                  <a:schemeClr val="tx1"/>
                </a:solidFill>
              </a:rPr>
              <a:t>Mujeres:  150 -200 %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CuadroTexto 3">
            <a:extLst>
              <a:ext uri="{FF2B5EF4-FFF2-40B4-BE49-F238E27FC236}">
                <a16:creationId xmlns:a16="http://schemas.microsoft.com/office/drawing/2014/main" id="{66766397-6C51-31F6-B44B-653F4C530447}"/>
              </a:ext>
            </a:extLst>
          </p:cNvPr>
          <p:cNvSpPr txBox="1">
            <a:spLocks noChangeArrowheads="1"/>
          </p:cNvSpPr>
          <p:nvPr/>
        </p:nvSpPr>
        <p:spPr bwMode="auto">
          <a:xfrm>
            <a:off x="3152775" y="1052514"/>
            <a:ext cx="5886450" cy="3626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a:lnSpc>
                <a:spcPct val="150000"/>
              </a:lnSpc>
              <a:buClr>
                <a:srgbClr val="000000"/>
              </a:buClr>
              <a:buSzPct val="100000"/>
              <a:buFont typeface="Times New Roman" panose="02020603050405020304" pitchFamily="18" charset="0"/>
              <a:buNone/>
            </a:pPr>
            <a:r>
              <a:rPr lang="es-ES" altLang="es-ES" sz="2100" dirty="0">
                <a:solidFill>
                  <a:srgbClr val="002060"/>
                </a:solidFill>
                <a:cs typeface="Calibri" panose="020F0502020204030204" pitchFamily="34" charset="0"/>
              </a:rPr>
              <a:t>Clasificación de las pruebas funcionales. Pruebas funcionales de terreno. Indicaciones y contraindicaciones. Características de los sistemas de obtención de energía. Importancia de una valoración adecuada de los resultados en los practicantes sistemáticos de actividad física</a:t>
            </a:r>
            <a:endParaRPr lang="es-ES_tradnl" altLang="es-ES" sz="3000" b="1" dirty="0">
              <a:solidFill>
                <a:srgbClr val="002060"/>
              </a:solidFill>
            </a:endParaRPr>
          </a:p>
          <a:p>
            <a:pPr eaLnBrk="1">
              <a:lnSpc>
                <a:spcPct val="150000"/>
              </a:lnSpc>
              <a:buClr>
                <a:srgbClr val="000000"/>
              </a:buClr>
              <a:buSzPct val="100000"/>
              <a:buFont typeface="Times New Roman" panose="02020603050405020304" pitchFamily="18" charset="0"/>
              <a:buNone/>
            </a:pPr>
            <a:endParaRPr lang="es-ES_tradnl" altLang="es-ES" sz="3000" b="1" dirty="0">
              <a:solidFill>
                <a:srgbClr val="00206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B29CE3B1-976E-7253-A180-83888700AB03}"/>
              </a:ext>
            </a:extLst>
          </p:cNvPr>
          <p:cNvSpPr>
            <a:spLocks noGrp="1"/>
          </p:cNvSpPr>
          <p:nvPr>
            <p:ph type="dt" sz="quarter" idx="10"/>
          </p:nvPr>
        </p:nvSpPr>
        <p:spPr/>
        <p:txBody>
          <a:bodyPr/>
          <a:lstStyle/>
          <a:p>
            <a:pPr>
              <a:defRPr/>
            </a:pPr>
            <a:r>
              <a:rPr lang="es-ES"/>
              <a:t>17/03/15</a:t>
            </a:r>
          </a:p>
        </p:txBody>
      </p:sp>
      <p:pic>
        <p:nvPicPr>
          <p:cNvPr id="6147" name="Imagen 3">
            <a:extLst>
              <a:ext uri="{FF2B5EF4-FFF2-40B4-BE49-F238E27FC236}">
                <a16:creationId xmlns:a16="http://schemas.microsoft.com/office/drawing/2014/main" id="{BCFD0EE3-8C64-9095-D0C5-E44232324B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9AB40D6D-396E-9B49-172D-90F5B373A44F}"/>
              </a:ext>
            </a:extLst>
          </p:cNvPr>
          <p:cNvSpPr>
            <a:spLocks noGrp="1"/>
          </p:cNvSpPr>
          <p:nvPr>
            <p:ph type="dt" sz="quarter" idx="10"/>
          </p:nvPr>
        </p:nvSpPr>
        <p:spPr/>
        <p:txBody>
          <a:bodyPr/>
          <a:lstStyle/>
          <a:p>
            <a:pPr>
              <a:defRPr/>
            </a:pPr>
            <a:r>
              <a:rPr lang="es-ES"/>
              <a:t>17/03/15</a:t>
            </a:r>
          </a:p>
        </p:txBody>
      </p:sp>
      <p:pic>
        <p:nvPicPr>
          <p:cNvPr id="7171" name="Imagen 3">
            <a:extLst>
              <a:ext uri="{FF2B5EF4-FFF2-40B4-BE49-F238E27FC236}">
                <a16:creationId xmlns:a16="http://schemas.microsoft.com/office/drawing/2014/main" id="{7E96D41A-D7D4-5197-2B2F-CD47E481E1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8E16339F-DE98-2915-6549-C1D2620D8128}"/>
              </a:ext>
            </a:extLst>
          </p:cNvPr>
          <p:cNvSpPr>
            <a:spLocks noGrp="1"/>
          </p:cNvSpPr>
          <p:nvPr>
            <p:ph type="dt" sz="quarter" idx="10"/>
          </p:nvPr>
        </p:nvSpPr>
        <p:spPr/>
        <p:txBody>
          <a:bodyPr/>
          <a:lstStyle/>
          <a:p>
            <a:pPr>
              <a:defRPr/>
            </a:pPr>
            <a:r>
              <a:rPr lang="es-ES"/>
              <a:t>17/03/15</a:t>
            </a:r>
          </a:p>
        </p:txBody>
      </p:sp>
      <p:pic>
        <p:nvPicPr>
          <p:cNvPr id="8195" name="Imagen 3">
            <a:extLst>
              <a:ext uri="{FF2B5EF4-FFF2-40B4-BE49-F238E27FC236}">
                <a16:creationId xmlns:a16="http://schemas.microsoft.com/office/drawing/2014/main" id="{0A104EDB-B2C3-AD38-98BB-56B7FA0498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18F2373-7A44-45E7-1606-F6DD2A112176}"/>
              </a:ext>
            </a:extLst>
          </p:cNvPr>
          <p:cNvSpPr>
            <a:spLocks noGrp="1"/>
          </p:cNvSpPr>
          <p:nvPr>
            <p:ph type="dt" sz="quarter" idx="10"/>
          </p:nvPr>
        </p:nvSpPr>
        <p:spPr/>
        <p:txBody>
          <a:bodyPr/>
          <a:lstStyle/>
          <a:p>
            <a:pPr>
              <a:defRPr/>
            </a:pPr>
            <a:r>
              <a:rPr lang="es-ES"/>
              <a:t>17/03/15</a:t>
            </a:r>
          </a:p>
        </p:txBody>
      </p:sp>
      <p:pic>
        <p:nvPicPr>
          <p:cNvPr id="9219" name="Imagen 3">
            <a:extLst>
              <a:ext uri="{FF2B5EF4-FFF2-40B4-BE49-F238E27FC236}">
                <a16:creationId xmlns:a16="http://schemas.microsoft.com/office/drawing/2014/main" id="{A94991B1-1309-9C84-BDB0-B8F9BE4EF3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CuadroTexto 3">
            <a:extLst>
              <a:ext uri="{FF2B5EF4-FFF2-40B4-BE49-F238E27FC236}">
                <a16:creationId xmlns:a16="http://schemas.microsoft.com/office/drawing/2014/main" id="{E1E3EBFA-9CE1-5735-2A59-51C8175A4014}"/>
              </a:ext>
            </a:extLst>
          </p:cNvPr>
          <p:cNvSpPr txBox="1">
            <a:spLocks noChangeArrowheads="1"/>
          </p:cNvSpPr>
          <p:nvPr/>
        </p:nvSpPr>
        <p:spPr bwMode="auto">
          <a:xfrm>
            <a:off x="2208213" y="1521230"/>
            <a:ext cx="7848600" cy="3512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lnSpc>
                <a:spcPct val="150000"/>
              </a:lnSpc>
            </a:pPr>
            <a:r>
              <a:rPr lang="es-ES" sz="2800" dirty="0">
                <a:solidFill>
                  <a:srgbClr val="002060"/>
                </a:solidFill>
                <a:effectLst/>
                <a:latin typeface="Arial" panose="020B0604020202020204" pitchFamily="34" charset="0"/>
                <a:ea typeface="Calibri" panose="020F0502020204030204" pitchFamily="34" charset="0"/>
              </a:rPr>
              <a:t>Composición corporal, índices antropométricos para su evaluación. Importancia del control del peso en poblaciones entrenadas y no entrenadas. Interpretación de sus resultados</a:t>
            </a:r>
            <a:endParaRPr lang="es-ES_tradnl" altLang="es-ES" sz="4000" b="1" dirty="0">
              <a:solidFill>
                <a:srgbClr val="002060"/>
              </a:solidFill>
            </a:endParaRPr>
          </a:p>
          <a:p>
            <a:pPr>
              <a:lnSpc>
                <a:spcPct val="150000"/>
              </a:lnSpc>
            </a:pPr>
            <a:endParaRPr lang="es-ES_tradnl" altLang="es-ES" sz="4000" b="1" dirty="0">
              <a:solidFill>
                <a:srgbClr val="00206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14F5431-FC0E-F191-B892-10C776911FAE}"/>
              </a:ext>
            </a:extLst>
          </p:cNvPr>
          <p:cNvSpPr>
            <a:spLocks noGrp="1"/>
          </p:cNvSpPr>
          <p:nvPr>
            <p:ph type="dt" sz="quarter" idx="10"/>
          </p:nvPr>
        </p:nvSpPr>
        <p:spPr/>
        <p:txBody>
          <a:bodyPr/>
          <a:lstStyle/>
          <a:p>
            <a:pPr>
              <a:defRPr/>
            </a:pPr>
            <a:r>
              <a:rPr lang="es-ES"/>
              <a:t>17/03/15</a:t>
            </a:r>
          </a:p>
        </p:txBody>
      </p:sp>
      <p:pic>
        <p:nvPicPr>
          <p:cNvPr id="10243" name="Imagen 3">
            <a:extLst>
              <a:ext uri="{FF2B5EF4-FFF2-40B4-BE49-F238E27FC236}">
                <a16:creationId xmlns:a16="http://schemas.microsoft.com/office/drawing/2014/main" id="{7DA96C3B-31A7-CBAD-1A24-402A22A7F9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4257E3E7-0169-19E2-BD1E-E9C0B2E756EA}"/>
              </a:ext>
            </a:extLst>
          </p:cNvPr>
          <p:cNvSpPr>
            <a:spLocks noGrp="1"/>
          </p:cNvSpPr>
          <p:nvPr>
            <p:ph type="dt" sz="quarter" idx="10"/>
          </p:nvPr>
        </p:nvSpPr>
        <p:spPr/>
        <p:txBody>
          <a:bodyPr/>
          <a:lstStyle/>
          <a:p>
            <a:pPr>
              <a:defRPr/>
            </a:pPr>
            <a:r>
              <a:rPr lang="es-ES"/>
              <a:t>17/03/15</a:t>
            </a:r>
          </a:p>
        </p:txBody>
      </p:sp>
      <p:pic>
        <p:nvPicPr>
          <p:cNvPr id="11267" name="Imagen 3">
            <a:extLst>
              <a:ext uri="{FF2B5EF4-FFF2-40B4-BE49-F238E27FC236}">
                <a16:creationId xmlns:a16="http://schemas.microsoft.com/office/drawing/2014/main" id="{9784DB86-1BA4-2198-37B0-BEA289DFF5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F3246E5-28DD-EA1C-C803-0D76CA33EA99}"/>
              </a:ext>
            </a:extLst>
          </p:cNvPr>
          <p:cNvSpPr>
            <a:spLocks noGrp="1"/>
          </p:cNvSpPr>
          <p:nvPr>
            <p:ph type="dt" sz="quarter" idx="10"/>
          </p:nvPr>
        </p:nvSpPr>
        <p:spPr/>
        <p:txBody>
          <a:bodyPr/>
          <a:lstStyle/>
          <a:p>
            <a:pPr>
              <a:defRPr/>
            </a:pPr>
            <a:r>
              <a:rPr lang="es-ES"/>
              <a:t>17/03/15</a:t>
            </a:r>
          </a:p>
        </p:txBody>
      </p:sp>
      <p:pic>
        <p:nvPicPr>
          <p:cNvPr id="12291" name="Imagen 3">
            <a:extLst>
              <a:ext uri="{FF2B5EF4-FFF2-40B4-BE49-F238E27FC236}">
                <a16:creationId xmlns:a16="http://schemas.microsoft.com/office/drawing/2014/main" id="{CEED66CD-B4B6-AAF8-9385-9299E4B305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8DC8C6FE-E4D7-09F1-B087-AF8BB62B874B}"/>
              </a:ext>
            </a:extLst>
          </p:cNvPr>
          <p:cNvSpPr>
            <a:spLocks noGrp="1"/>
          </p:cNvSpPr>
          <p:nvPr>
            <p:ph type="dt" sz="quarter" idx="10"/>
          </p:nvPr>
        </p:nvSpPr>
        <p:spPr/>
        <p:txBody>
          <a:bodyPr/>
          <a:lstStyle/>
          <a:p>
            <a:pPr>
              <a:defRPr/>
            </a:pPr>
            <a:r>
              <a:rPr lang="es-ES"/>
              <a:t>17/03/15</a:t>
            </a:r>
          </a:p>
        </p:txBody>
      </p:sp>
      <p:pic>
        <p:nvPicPr>
          <p:cNvPr id="13315" name="Imagen 3">
            <a:extLst>
              <a:ext uri="{FF2B5EF4-FFF2-40B4-BE49-F238E27FC236}">
                <a16:creationId xmlns:a16="http://schemas.microsoft.com/office/drawing/2014/main" id="{6369FDF2-F769-2DC9-922E-E706FC19F2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02D78406-BD2F-CD5C-0D41-1FBCE68CF127}"/>
              </a:ext>
            </a:extLst>
          </p:cNvPr>
          <p:cNvSpPr>
            <a:spLocks noGrp="1"/>
          </p:cNvSpPr>
          <p:nvPr>
            <p:ph type="dt" sz="quarter" idx="10"/>
          </p:nvPr>
        </p:nvSpPr>
        <p:spPr>
          <a:xfrm>
            <a:off x="2495550" y="2133601"/>
            <a:ext cx="6192838" cy="1871663"/>
          </a:xfrm>
        </p:spPr>
        <p:txBody>
          <a:bodyPr/>
          <a:lstStyle/>
          <a:p>
            <a:pPr>
              <a:defRPr/>
            </a:pPr>
            <a:r>
              <a:rPr lang="es-ES" altLang="es-ES" sz="4000" b="1" dirty="0">
                <a:solidFill>
                  <a:schemeClr val="accent2"/>
                </a:solidFill>
                <a:effectLst>
                  <a:outerShdw blurRad="38100" dist="38100" dir="2700000" algn="tl">
                    <a:srgbClr val="000000">
                      <a:alpha val="43137"/>
                    </a:srgbClr>
                  </a:outerShdw>
                </a:effectLst>
              </a:rPr>
              <a:t>Característica de los sistemas de obtención de energía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E8D3A8C-C537-0EAE-A51C-3779840042F1}"/>
              </a:ext>
            </a:extLst>
          </p:cNvPr>
          <p:cNvSpPr>
            <a:spLocks noGrp="1"/>
          </p:cNvSpPr>
          <p:nvPr>
            <p:ph type="dt" sz="quarter" idx="10"/>
          </p:nvPr>
        </p:nvSpPr>
        <p:spPr/>
        <p:txBody>
          <a:bodyPr/>
          <a:lstStyle/>
          <a:p>
            <a:pPr>
              <a:defRPr/>
            </a:pPr>
            <a:r>
              <a:rPr lang="es-ES"/>
              <a:t>17/03/15</a:t>
            </a:r>
          </a:p>
        </p:txBody>
      </p:sp>
      <p:pic>
        <p:nvPicPr>
          <p:cNvPr id="15363" name="Imagen 3">
            <a:extLst>
              <a:ext uri="{FF2B5EF4-FFF2-40B4-BE49-F238E27FC236}">
                <a16:creationId xmlns:a16="http://schemas.microsoft.com/office/drawing/2014/main" id="{292FC241-495B-B503-9A4A-C5A3846FD7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962A049-F3CA-DDCE-EAA8-CF3339EA7FC1}"/>
              </a:ext>
            </a:extLst>
          </p:cNvPr>
          <p:cNvSpPr>
            <a:spLocks noGrp="1"/>
          </p:cNvSpPr>
          <p:nvPr>
            <p:ph type="dt" sz="quarter" idx="10"/>
          </p:nvPr>
        </p:nvSpPr>
        <p:spPr/>
        <p:txBody>
          <a:bodyPr/>
          <a:lstStyle/>
          <a:p>
            <a:pPr>
              <a:defRPr/>
            </a:pPr>
            <a:r>
              <a:rPr lang="es-ES"/>
              <a:t>17/03/15</a:t>
            </a:r>
          </a:p>
        </p:txBody>
      </p:sp>
      <p:pic>
        <p:nvPicPr>
          <p:cNvPr id="16387" name="Imagen 3">
            <a:extLst>
              <a:ext uri="{FF2B5EF4-FFF2-40B4-BE49-F238E27FC236}">
                <a16:creationId xmlns:a16="http://schemas.microsoft.com/office/drawing/2014/main" id="{D1632FAC-1ECB-1688-3F50-00934ACB38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Imagen 3">
            <a:extLst>
              <a:ext uri="{FF2B5EF4-FFF2-40B4-BE49-F238E27FC236}">
                <a16:creationId xmlns:a16="http://schemas.microsoft.com/office/drawing/2014/main" id="{38C8EE3D-6A14-35DB-A9E2-396EECE766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
            <a:ext cx="8388350" cy="629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B5005F82-BDA1-8D3C-CF5E-13C3EB64A660}"/>
              </a:ext>
            </a:extLst>
          </p:cNvPr>
          <p:cNvSpPr>
            <a:spLocks noGrp="1"/>
          </p:cNvSpPr>
          <p:nvPr>
            <p:ph type="dt" sz="quarter" idx="10"/>
          </p:nvPr>
        </p:nvSpPr>
        <p:spPr/>
        <p:txBody>
          <a:bodyPr/>
          <a:lstStyle/>
          <a:p>
            <a:pPr>
              <a:defRPr/>
            </a:pPr>
            <a:r>
              <a:rPr lang="es-ES"/>
              <a:t>17/03/15</a:t>
            </a:r>
          </a:p>
        </p:txBody>
      </p:sp>
      <p:pic>
        <p:nvPicPr>
          <p:cNvPr id="18435" name="Imagen 3">
            <a:extLst>
              <a:ext uri="{FF2B5EF4-FFF2-40B4-BE49-F238E27FC236}">
                <a16:creationId xmlns:a16="http://schemas.microsoft.com/office/drawing/2014/main" id="{C13C66B1-E90D-F7F3-73AA-9C8A27B1B7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A735EFC5-E9E0-614C-A327-9916A8509D70}"/>
              </a:ext>
            </a:extLst>
          </p:cNvPr>
          <p:cNvSpPr>
            <a:spLocks noGrp="1"/>
          </p:cNvSpPr>
          <p:nvPr>
            <p:ph type="dt" sz="quarter" idx="10"/>
          </p:nvPr>
        </p:nvSpPr>
        <p:spPr/>
        <p:txBody>
          <a:bodyPr/>
          <a:lstStyle/>
          <a:p>
            <a:pPr>
              <a:defRPr/>
            </a:pPr>
            <a:r>
              <a:rPr lang="es-ES"/>
              <a:t>17/03/15</a:t>
            </a:r>
          </a:p>
        </p:txBody>
      </p:sp>
      <p:pic>
        <p:nvPicPr>
          <p:cNvPr id="19459" name="Imagen 3">
            <a:extLst>
              <a:ext uri="{FF2B5EF4-FFF2-40B4-BE49-F238E27FC236}">
                <a16:creationId xmlns:a16="http://schemas.microsoft.com/office/drawing/2014/main" id="{4188292C-6C9B-A830-1701-910609D508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587CB21D-3CD6-F983-FB78-3FDDE31F06BD}"/>
              </a:ext>
            </a:extLst>
          </p:cNvPr>
          <p:cNvSpPr txBox="1"/>
          <p:nvPr/>
        </p:nvSpPr>
        <p:spPr>
          <a:xfrm>
            <a:off x="385009" y="330278"/>
            <a:ext cx="11341769" cy="3970318"/>
          </a:xfrm>
          <a:prstGeom prst="rect">
            <a:avLst/>
          </a:prstGeom>
          <a:noFill/>
        </p:spPr>
        <p:txBody>
          <a:bodyPr wrap="square">
            <a:spAutoFit/>
          </a:bodyPr>
          <a:lstStyle/>
          <a:p>
            <a:pPr algn="just"/>
            <a:r>
              <a:rPr lang="es-ES" sz="2800" b="1" dirty="0">
                <a:solidFill>
                  <a:schemeClr val="tx2"/>
                </a:solidFill>
              </a:rPr>
              <a:t>Composición corporal</a:t>
            </a:r>
          </a:p>
          <a:p>
            <a:pPr algn="just"/>
            <a:r>
              <a:rPr lang="es-ES" sz="2800" dirty="0">
                <a:solidFill>
                  <a:schemeClr val="tx2"/>
                </a:solidFill>
              </a:rPr>
              <a:t>Se utiliza para describir los porcentajes de grasa, hueso, agua y músculos en el cuerpo humano</a:t>
            </a:r>
          </a:p>
          <a:p>
            <a:pPr algn="just"/>
            <a:endParaRPr lang="es-ES" sz="2800" dirty="0">
              <a:solidFill>
                <a:schemeClr val="tx2"/>
              </a:solidFill>
            </a:endParaRPr>
          </a:p>
          <a:p>
            <a:pPr algn="just"/>
            <a:r>
              <a:rPr lang="es-ES" sz="2800" dirty="0">
                <a:solidFill>
                  <a:schemeClr val="tx2"/>
                </a:solidFill>
              </a:rPr>
              <a:t>Niveles</a:t>
            </a:r>
          </a:p>
          <a:p>
            <a:pPr algn="just"/>
            <a:r>
              <a:rPr lang="es-ES" sz="2800" dirty="0">
                <a:solidFill>
                  <a:schemeClr val="tx2"/>
                </a:solidFill>
              </a:rPr>
              <a:t>-líquidos extracelulares LEC</a:t>
            </a:r>
          </a:p>
          <a:p>
            <a:pPr algn="just"/>
            <a:r>
              <a:rPr lang="es-ES" sz="2800" dirty="0">
                <a:solidFill>
                  <a:schemeClr val="tx2"/>
                </a:solidFill>
              </a:rPr>
              <a:t>-líquidos intracelulares LIC</a:t>
            </a:r>
          </a:p>
          <a:p>
            <a:pPr algn="just"/>
            <a:r>
              <a:rPr lang="es-ES" sz="2800" dirty="0">
                <a:solidFill>
                  <a:schemeClr val="tx2"/>
                </a:solidFill>
              </a:rPr>
              <a:t>-masa libre de grasa MLG</a:t>
            </a:r>
          </a:p>
          <a:p>
            <a:pPr algn="just"/>
            <a:r>
              <a:rPr lang="es-ES" sz="2800" dirty="0">
                <a:solidFill>
                  <a:schemeClr val="tx2"/>
                </a:solidFill>
              </a:rPr>
              <a:t>-sólidos intracelulares SIC</a:t>
            </a:r>
          </a:p>
        </p:txBody>
      </p:sp>
      <p:sp>
        <p:nvSpPr>
          <p:cNvPr id="6" name="CuadroTexto 5">
            <a:extLst>
              <a:ext uri="{FF2B5EF4-FFF2-40B4-BE49-F238E27FC236}">
                <a16:creationId xmlns:a16="http://schemas.microsoft.com/office/drawing/2014/main" id="{2C1F2DB1-1511-89A7-91E3-79F2E7F8B7E5}"/>
              </a:ext>
            </a:extLst>
          </p:cNvPr>
          <p:cNvSpPr txBox="1"/>
          <p:nvPr/>
        </p:nvSpPr>
        <p:spPr>
          <a:xfrm>
            <a:off x="5101388" y="2905780"/>
            <a:ext cx="2630908" cy="523220"/>
          </a:xfrm>
          <a:prstGeom prst="rect">
            <a:avLst/>
          </a:prstGeom>
          <a:noFill/>
        </p:spPr>
        <p:txBody>
          <a:bodyPr wrap="square">
            <a:spAutoFit/>
          </a:bodyPr>
          <a:lstStyle/>
          <a:p>
            <a:pPr algn="just"/>
            <a:r>
              <a:rPr lang="es-ES" sz="2800" dirty="0">
                <a:solidFill>
                  <a:schemeClr val="tx2"/>
                </a:solidFill>
              </a:rPr>
              <a:t>LIC+SIC=MCC</a:t>
            </a:r>
          </a:p>
        </p:txBody>
      </p:sp>
      <p:sp>
        <p:nvSpPr>
          <p:cNvPr id="7" name="CuadroTexto 6">
            <a:extLst>
              <a:ext uri="{FF2B5EF4-FFF2-40B4-BE49-F238E27FC236}">
                <a16:creationId xmlns:a16="http://schemas.microsoft.com/office/drawing/2014/main" id="{C9BDFF91-58AE-E687-556E-7ED0CC748DB3}"/>
              </a:ext>
            </a:extLst>
          </p:cNvPr>
          <p:cNvSpPr txBox="1"/>
          <p:nvPr/>
        </p:nvSpPr>
        <p:spPr>
          <a:xfrm>
            <a:off x="8414083" y="2093006"/>
            <a:ext cx="2630908" cy="2246769"/>
          </a:xfrm>
          <a:prstGeom prst="rect">
            <a:avLst/>
          </a:prstGeom>
          <a:noFill/>
        </p:spPr>
        <p:txBody>
          <a:bodyPr wrap="square">
            <a:spAutoFit/>
          </a:bodyPr>
          <a:lstStyle/>
          <a:p>
            <a:pPr algn="just"/>
            <a:r>
              <a:rPr lang="es-ES" sz="2800" dirty="0">
                <a:solidFill>
                  <a:schemeClr val="tx2"/>
                </a:solidFill>
              </a:rPr>
              <a:t>Componentes</a:t>
            </a:r>
          </a:p>
          <a:p>
            <a:pPr algn="just"/>
            <a:r>
              <a:rPr lang="es-ES" sz="2800" dirty="0">
                <a:solidFill>
                  <a:schemeClr val="tx2"/>
                </a:solidFill>
              </a:rPr>
              <a:t>1- masa grasa</a:t>
            </a:r>
          </a:p>
          <a:p>
            <a:pPr algn="just"/>
            <a:r>
              <a:rPr lang="es-ES" sz="2800" dirty="0">
                <a:solidFill>
                  <a:schemeClr val="tx2"/>
                </a:solidFill>
              </a:rPr>
              <a:t>2- masa ósea</a:t>
            </a:r>
          </a:p>
          <a:p>
            <a:pPr algn="just"/>
            <a:r>
              <a:rPr lang="es-ES" sz="2800" dirty="0">
                <a:solidFill>
                  <a:schemeClr val="tx2"/>
                </a:solidFill>
              </a:rPr>
              <a:t>3- agua</a:t>
            </a:r>
          </a:p>
          <a:p>
            <a:pPr algn="just"/>
            <a:r>
              <a:rPr lang="es-ES" sz="2800" dirty="0">
                <a:solidFill>
                  <a:schemeClr val="tx2"/>
                </a:solidFill>
              </a:rPr>
              <a:t>4- proteínas</a:t>
            </a:r>
          </a:p>
        </p:txBody>
      </p:sp>
    </p:spTree>
    <p:extLst>
      <p:ext uri="{BB962C8B-B14F-4D97-AF65-F5344CB8AC3E}">
        <p14:creationId xmlns:p14="http://schemas.microsoft.com/office/powerpoint/2010/main" val="33699774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ext Box 1">
            <a:extLst>
              <a:ext uri="{FF2B5EF4-FFF2-40B4-BE49-F238E27FC236}">
                <a16:creationId xmlns:a16="http://schemas.microsoft.com/office/drawing/2014/main" id="{548A19F4-C6E0-CCA5-CD1D-D35B5F5F3EDE}"/>
              </a:ext>
            </a:extLst>
          </p:cNvPr>
          <p:cNvSpPr txBox="1">
            <a:spLocks noChangeArrowheads="1"/>
          </p:cNvSpPr>
          <p:nvPr/>
        </p:nvSpPr>
        <p:spPr bwMode="auto">
          <a:xfrm>
            <a:off x="1981200" y="228600"/>
            <a:ext cx="8001000" cy="996950"/>
          </a:xfrm>
          <a:prstGeom prst="rect">
            <a:avLst/>
          </a:prstGeom>
          <a:noFill/>
          <a:ln>
            <a:noFill/>
          </a:ln>
          <a:effec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9pPr>
          </a:lstStyle>
          <a:p>
            <a:pPr algn="ctr" eaLnBrk="1">
              <a:lnSpc>
                <a:spcPct val="93000"/>
              </a:lnSpc>
              <a:buSzPct val="100000"/>
              <a:defRPr/>
            </a:pPr>
            <a:r>
              <a:rPr lang="es-US" altLang="es-ES" sz="3200" b="1" u="sng">
                <a:solidFill>
                  <a:srgbClr val="0000FF"/>
                </a:solidFill>
                <a:effectLst>
                  <a:outerShdw blurRad="38100" dist="38100" dir="2700000" algn="tl">
                    <a:srgbClr val="C0C0C0"/>
                  </a:outerShdw>
                </a:effectLst>
                <a:latin typeface="DejaVu Sans Mono" pitchFamily="49" charset="0"/>
              </a:rPr>
              <a:t>Test funcionales del sistema anaerobio</a:t>
            </a:r>
            <a:r>
              <a:rPr lang="es-US" altLang="es-ES" sz="3200" b="1" u="sng">
                <a:effectLst>
                  <a:outerShdw blurRad="38100" dist="38100" dir="2700000" algn="tl">
                    <a:srgbClr val="C0C0C0"/>
                  </a:outerShdw>
                </a:effectLst>
                <a:latin typeface="DejaVu Sans Mono" pitchFamily="49" charset="0"/>
              </a:rPr>
              <a:t> </a:t>
            </a:r>
            <a:r>
              <a:rPr lang="es-ES" altLang="es-ES" sz="3200" b="1" u="sng">
                <a:solidFill>
                  <a:srgbClr val="0000FF"/>
                </a:solidFill>
                <a:effectLst>
                  <a:outerShdw blurRad="38100" dist="38100" dir="2700000" algn="tl">
                    <a:srgbClr val="C0C0C0"/>
                  </a:outerShdw>
                </a:effectLst>
                <a:latin typeface="DejaVu Sans Mono" pitchFamily="49" charset="0"/>
              </a:rPr>
              <a:t>lactácido.</a:t>
            </a:r>
          </a:p>
        </p:txBody>
      </p:sp>
      <p:sp>
        <p:nvSpPr>
          <p:cNvPr id="5122" name="Text Box 2">
            <a:extLst>
              <a:ext uri="{FF2B5EF4-FFF2-40B4-BE49-F238E27FC236}">
                <a16:creationId xmlns:a16="http://schemas.microsoft.com/office/drawing/2014/main" id="{D617FAF0-3DEC-8F9E-1DDF-721126808827}"/>
              </a:ext>
            </a:extLst>
          </p:cNvPr>
          <p:cNvSpPr txBox="1">
            <a:spLocks noChangeArrowheads="1"/>
          </p:cNvSpPr>
          <p:nvPr/>
        </p:nvSpPr>
        <p:spPr bwMode="auto">
          <a:xfrm>
            <a:off x="1752600" y="1600201"/>
            <a:ext cx="8458200" cy="4454525"/>
          </a:xfrm>
          <a:prstGeom prst="rect">
            <a:avLst/>
          </a:prstGeom>
          <a:noFill/>
          <a:ln>
            <a:noFill/>
          </a:ln>
          <a:effec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9pPr>
          </a:lstStyle>
          <a:p>
            <a:pPr algn="just" eaLnBrk="1">
              <a:lnSpc>
                <a:spcPct val="93000"/>
              </a:lnSpc>
              <a:buSzPct val="100000"/>
              <a:defRPr/>
            </a:pPr>
            <a:r>
              <a:rPr lang="en-US" altLang="es-ES" sz="2800" b="1">
                <a:solidFill>
                  <a:srgbClr val="0000FF"/>
                </a:solidFill>
                <a:effectLst>
                  <a:outerShdw blurRad="38100" dist="38100" dir="2700000" algn="tl">
                    <a:srgbClr val="C0C0C0"/>
                  </a:outerShdw>
                </a:effectLst>
              </a:rPr>
              <a:t>- El tiempo de inicio para la actividad lactácida es a partir, aproximadamente de los 30 seg. de iniciado el esfuerzo y la máxima acumulación de ácido láctico ocurre entre los 30-90 seg. de iniciado el ejercicio intenso.</a:t>
            </a:r>
          </a:p>
          <a:p>
            <a:pPr algn="just" eaLnBrk="1">
              <a:lnSpc>
                <a:spcPct val="93000"/>
              </a:lnSpc>
              <a:buSzPct val="100000"/>
              <a:defRPr/>
            </a:pPr>
            <a:r>
              <a:rPr lang="en-US" altLang="es-ES" sz="2800" b="1">
                <a:solidFill>
                  <a:srgbClr val="0000FF"/>
                </a:solidFill>
                <a:effectLst>
                  <a:outerShdw blurRad="38100" dist="38100" dir="2700000" algn="tl">
                    <a:srgbClr val="C0C0C0"/>
                  </a:outerShdw>
                </a:effectLst>
              </a:rPr>
              <a:t>- Se trabaja por encima del 90% de la frecuencia cardíaca máxima.</a:t>
            </a:r>
          </a:p>
          <a:p>
            <a:pPr algn="just" eaLnBrk="1">
              <a:lnSpc>
                <a:spcPct val="93000"/>
              </a:lnSpc>
              <a:buSzPct val="100000"/>
              <a:defRPr/>
            </a:pPr>
            <a:r>
              <a:rPr lang="en-US" altLang="es-ES" sz="2800" b="1">
                <a:solidFill>
                  <a:srgbClr val="0000FF"/>
                </a:solidFill>
                <a:effectLst>
                  <a:outerShdw blurRad="38100" dist="38100" dir="2700000" algn="tl">
                    <a:srgbClr val="C0C0C0"/>
                  </a:outerShdw>
                </a:effectLst>
              </a:rPr>
              <a:t>- Ocurre una deuda de O</a:t>
            </a:r>
            <a:r>
              <a:rPr lang="en-US" altLang="es-ES" sz="2000" b="1">
                <a:solidFill>
                  <a:srgbClr val="0000FF"/>
                </a:solidFill>
                <a:effectLst>
                  <a:outerShdw blurRad="38100" dist="38100" dir="2700000" algn="tl">
                    <a:srgbClr val="C0C0C0"/>
                  </a:outerShdw>
                </a:effectLst>
              </a:rPr>
              <a:t>2</a:t>
            </a:r>
            <a:r>
              <a:rPr lang="en-US" altLang="es-ES" sz="2800" b="1">
                <a:solidFill>
                  <a:srgbClr val="0000FF"/>
                </a:solidFill>
                <a:effectLst>
                  <a:outerShdw blurRad="38100" dist="38100" dir="2700000" algn="tl">
                    <a:srgbClr val="C0C0C0"/>
                  </a:outerShdw>
                </a:effectLst>
              </a:rPr>
              <a:t> que se paga posterior a la culminación del ejercicio y su cuantía depende del grado de intensidad y duración del trabajo.</a:t>
            </a: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ext Box 1">
            <a:extLst>
              <a:ext uri="{FF2B5EF4-FFF2-40B4-BE49-F238E27FC236}">
                <a16:creationId xmlns:a16="http://schemas.microsoft.com/office/drawing/2014/main" id="{A6CD4B31-D472-B1BC-F729-3E7359714CB8}"/>
              </a:ext>
            </a:extLst>
          </p:cNvPr>
          <p:cNvSpPr txBox="1">
            <a:spLocks noChangeArrowheads="1"/>
          </p:cNvSpPr>
          <p:nvPr/>
        </p:nvSpPr>
        <p:spPr bwMode="auto">
          <a:xfrm>
            <a:off x="1981200" y="457200"/>
            <a:ext cx="8458200" cy="5702300"/>
          </a:xfrm>
          <a:prstGeom prst="rect">
            <a:avLst/>
          </a:prstGeom>
          <a:noFill/>
          <a:ln>
            <a:noFill/>
          </a:ln>
          <a:effec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9pPr>
          </a:lstStyle>
          <a:p>
            <a:pPr algn="just" eaLnBrk="1">
              <a:lnSpc>
                <a:spcPct val="93000"/>
              </a:lnSpc>
              <a:buSzPct val="100000"/>
              <a:defRPr/>
            </a:pPr>
            <a:r>
              <a:rPr lang="en-US" altLang="es-ES" sz="3600" b="1">
                <a:solidFill>
                  <a:srgbClr val="FF0000"/>
                </a:solidFill>
                <a:effectLst>
                  <a:outerShdw blurRad="38100" dist="38100" dir="2700000" algn="tl">
                    <a:srgbClr val="C0C0C0"/>
                  </a:outerShdw>
                </a:effectLst>
              </a:rPr>
              <a:t>La capacidad metabólica para realizar este trabajo depende de:</a:t>
            </a:r>
          </a:p>
          <a:p>
            <a:pPr algn="just" eaLnBrk="1">
              <a:lnSpc>
                <a:spcPct val="93000"/>
              </a:lnSpc>
              <a:buSzPct val="100000"/>
              <a:defRPr/>
            </a:pPr>
            <a:r>
              <a:rPr lang="en-US" altLang="es-ES" sz="3600" b="1">
                <a:solidFill>
                  <a:srgbClr val="FF0000"/>
                </a:solidFill>
                <a:effectLst>
                  <a:outerShdw blurRad="38100" dist="38100" dir="2700000" algn="tl">
                    <a:srgbClr val="C0C0C0"/>
                  </a:outerShdw>
                </a:effectLst>
              </a:rPr>
              <a:t>-reservas de glucosa en los músculos, </a:t>
            </a:r>
          </a:p>
          <a:p>
            <a:pPr algn="just" eaLnBrk="1">
              <a:lnSpc>
                <a:spcPct val="93000"/>
              </a:lnSpc>
              <a:buSzPct val="100000"/>
              <a:defRPr/>
            </a:pPr>
            <a:r>
              <a:rPr lang="en-US" altLang="es-ES" sz="3600" b="1">
                <a:solidFill>
                  <a:srgbClr val="FF0000"/>
                </a:solidFill>
                <a:effectLst>
                  <a:outerShdw blurRad="38100" dist="38100" dir="2700000" algn="tl">
                    <a:srgbClr val="C0C0C0"/>
                  </a:outerShdw>
                </a:effectLst>
              </a:rPr>
              <a:t>- de las posibilidades compensatorias orgánicas para tolerar los altos niveles de lactacidemia y </a:t>
            </a:r>
          </a:p>
          <a:p>
            <a:pPr algn="just" eaLnBrk="1">
              <a:lnSpc>
                <a:spcPct val="93000"/>
              </a:lnSpc>
              <a:buSzPct val="100000"/>
              <a:defRPr/>
            </a:pPr>
            <a:r>
              <a:rPr lang="en-US" altLang="es-ES" sz="3600" b="1">
                <a:solidFill>
                  <a:srgbClr val="FF0000"/>
                </a:solidFill>
                <a:effectLst>
                  <a:outerShdw blurRad="38100" dist="38100" dir="2700000" algn="tl">
                    <a:srgbClr val="C0C0C0"/>
                  </a:outerShdw>
                </a:effectLst>
              </a:rPr>
              <a:t>-las posibilidades de tolerar la  disminución de la glucosa (hipoglicemia) como consecuencia del esfuerzo.</a:t>
            </a: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ext Box 1">
            <a:extLst>
              <a:ext uri="{FF2B5EF4-FFF2-40B4-BE49-F238E27FC236}">
                <a16:creationId xmlns:a16="http://schemas.microsoft.com/office/drawing/2014/main" id="{DA919729-2179-B807-2CA7-D096293B0D6C}"/>
              </a:ext>
            </a:extLst>
          </p:cNvPr>
          <p:cNvSpPr txBox="1">
            <a:spLocks noChangeArrowheads="1"/>
          </p:cNvSpPr>
          <p:nvPr/>
        </p:nvSpPr>
        <p:spPr bwMode="auto">
          <a:xfrm>
            <a:off x="1752600" y="414338"/>
            <a:ext cx="8458200" cy="5529262"/>
          </a:xfrm>
          <a:prstGeom prst="rect">
            <a:avLst/>
          </a:prstGeom>
          <a:noFill/>
          <a:ln>
            <a:noFill/>
          </a:ln>
          <a:effec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9pPr>
          </a:lstStyle>
          <a:p>
            <a:pPr algn="ctr" eaLnBrk="1">
              <a:lnSpc>
                <a:spcPct val="93000"/>
              </a:lnSpc>
              <a:buSzPct val="100000"/>
              <a:defRPr/>
            </a:pPr>
            <a:r>
              <a:rPr lang="es-US" altLang="es-ES"/>
              <a:t> </a:t>
            </a:r>
            <a:r>
              <a:rPr lang="es-US" altLang="es-ES" sz="3200" b="1" u="sng">
                <a:solidFill>
                  <a:srgbClr val="993366"/>
                </a:solidFill>
                <a:effectLst>
                  <a:outerShdw blurRad="38100" dist="38100" dir="2700000" algn="tl">
                    <a:srgbClr val="C0C0C0"/>
                  </a:outerShdw>
                </a:effectLst>
              </a:rPr>
              <a:t>Test de carrera de 40 seg  o test de J. Matzudo:</a:t>
            </a:r>
          </a:p>
          <a:p>
            <a:pPr algn="just" eaLnBrk="1">
              <a:lnSpc>
                <a:spcPct val="93000"/>
              </a:lnSpc>
              <a:buSzPct val="100000"/>
              <a:defRPr/>
            </a:pPr>
            <a:r>
              <a:rPr lang="es-US" altLang="es-ES" sz="3200" b="1">
                <a:solidFill>
                  <a:srgbClr val="993366"/>
                </a:solidFill>
                <a:effectLst>
                  <a:outerShdw blurRad="38100" dist="38100" dir="2700000" algn="tl">
                    <a:srgbClr val="C0C0C0"/>
                  </a:outerShdw>
                </a:effectLst>
              </a:rPr>
              <a:t>Se aplica a todas las edades y sexos, anotándose la distancia recorrida en metros, durante 40 seg. A medida que se mejora su potencia anaerobia lactácida, mayor es la distancia recorrida. Se utiliza la siguiente fórmula:</a:t>
            </a:r>
          </a:p>
          <a:p>
            <a:pPr algn="just" eaLnBrk="1">
              <a:lnSpc>
                <a:spcPct val="93000"/>
              </a:lnSpc>
              <a:buSzPct val="100000"/>
              <a:defRPr/>
            </a:pPr>
            <a:r>
              <a:rPr lang="es-US" altLang="es-ES" sz="3200" b="1">
                <a:solidFill>
                  <a:srgbClr val="993366"/>
                </a:solidFill>
                <a:effectLst>
                  <a:outerShdw blurRad="38100" dist="38100" dir="2700000" algn="tl">
                    <a:srgbClr val="C0C0C0"/>
                  </a:outerShdw>
                </a:effectLst>
              </a:rPr>
              <a:t>Potencia = Metros recorridos x </a:t>
            </a:r>
            <a:r>
              <a:rPr lang="es-US" altLang="es-ES" sz="3200" b="1" u="sng">
                <a:solidFill>
                  <a:srgbClr val="993366"/>
                </a:solidFill>
                <a:effectLst>
                  <a:outerShdw blurRad="38100" dist="38100" dir="2700000" algn="tl">
                    <a:srgbClr val="C0C0C0"/>
                  </a:outerShdw>
                </a:effectLst>
              </a:rPr>
              <a:t>Peso (kg)</a:t>
            </a:r>
            <a:r>
              <a:rPr lang="es-US" altLang="es-ES" sz="3200" b="1">
                <a:solidFill>
                  <a:srgbClr val="993366"/>
                </a:solidFill>
                <a:effectLst>
                  <a:outerShdw blurRad="38100" dist="38100" dir="2700000" algn="tl">
                    <a:srgbClr val="C0C0C0"/>
                  </a:outerShdw>
                </a:effectLst>
              </a:rPr>
              <a:t>                                                      Tiempo (seg)</a:t>
            </a:r>
          </a:p>
          <a:p>
            <a:pPr algn="just" eaLnBrk="1">
              <a:lnSpc>
                <a:spcPct val="93000"/>
              </a:lnSpc>
              <a:buSzPct val="100000"/>
              <a:defRPr/>
            </a:pPr>
            <a:r>
              <a:rPr lang="es-US" altLang="es-ES" sz="3200" b="1">
                <a:solidFill>
                  <a:srgbClr val="993366"/>
                </a:solidFill>
                <a:effectLst>
                  <a:outerShdw blurRad="38100" dist="38100" dir="2700000" algn="tl">
                    <a:srgbClr val="C0C0C0"/>
                  </a:outerShdw>
                </a:effectLst>
              </a:rPr>
              <a:t>Esta prueba se valora por la media del grupo o por continuidad.</a:t>
            </a: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Text Box 1">
            <a:extLst>
              <a:ext uri="{FF2B5EF4-FFF2-40B4-BE49-F238E27FC236}">
                <a16:creationId xmlns:a16="http://schemas.microsoft.com/office/drawing/2014/main" id="{55F58F20-36B0-A7D1-298B-E34D5CD1B5E6}"/>
              </a:ext>
            </a:extLst>
          </p:cNvPr>
          <p:cNvSpPr txBox="1">
            <a:spLocks noChangeArrowheads="1"/>
          </p:cNvSpPr>
          <p:nvPr/>
        </p:nvSpPr>
        <p:spPr bwMode="auto">
          <a:xfrm>
            <a:off x="1752600" y="457200"/>
            <a:ext cx="8686800" cy="5645150"/>
          </a:xfrm>
          <a:prstGeom prst="rect">
            <a:avLst/>
          </a:prstGeom>
          <a:noFill/>
          <a:ln>
            <a:noFill/>
          </a:ln>
          <a:effec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9pPr>
          </a:lstStyle>
          <a:p>
            <a:pPr algn="ctr" eaLnBrk="1">
              <a:lnSpc>
                <a:spcPct val="93000"/>
              </a:lnSpc>
              <a:buSzPct val="100000"/>
              <a:defRPr/>
            </a:pPr>
            <a:r>
              <a:rPr lang="es-US" altLang="es-ES"/>
              <a:t> </a:t>
            </a:r>
            <a:r>
              <a:rPr lang="es-US" altLang="es-ES" sz="2800" b="1" u="sng">
                <a:solidFill>
                  <a:srgbClr val="FF0000"/>
                </a:solidFill>
                <a:effectLst>
                  <a:outerShdw blurRad="38100" dist="38100" dir="2700000" algn="tl">
                    <a:srgbClr val="C0C0C0"/>
                  </a:outerShdw>
                </a:effectLst>
              </a:rPr>
              <a:t>Test de Escalamiento a banco</a:t>
            </a:r>
            <a:r>
              <a:rPr lang="es-US" altLang="es-ES" sz="2800" b="1">
                <a:solidFill>
                  <a:srgbClr val="FF0000"/>
                </a:solidFill>
                <a:effectLst>
                  <a:outerShdw blurRad="38100" dist="38100" dir="2700000" algn="tl">
                    <a:srgbClr val="C0C0C0"/>
                  </a:outerShdw>
                </a:effectLst>
              </a:rPr>
              <a:t>.</a:t>
            </a:r>
          </a:p>
          <a:p>
            <a:pPr algn="just" eaLnBrk="1">
              <a:lnSpc>
                <a:spcPct val="93000"/>
              </a:lnSpc>
              <a:buSzPct val="100000"/>
              <a:defRPr/>
            </a:pPr>
            <a:endParaRPr lang="es-US" altLang="es-ES" sz="2800" b="1">
              <a:solidFill>
                <a:srgbClr val="FF0000"/>
              </a:solidFill>
              <a:effectLst>
                <a:outerShdw blurRad="38100" dist="38100" dir="2700000" algn="tl">
                  <a:srgbClr val="C0C0C0"/>
                </a:outerShdw>
              </a:effectLst>
            </a:endParaRPr>
          </a:p>
          <a:p>
            <a:pPr algn="just" eaLnBrk="1">
              <a:lnSpc>
                <a:spcPct val="93000"/>
              </a:lnSpc>
              <a:buSzPct val="100000"/>
              <a:defRPr/>
            </a:pPr>
            <a:r>
              <a:rPr lang="es-US" altLang="es-ES" sz="2800" b="1">
                <a:solidFill>
                  <a:srgbClr val="FF0000"/>
                </a:solidFill>
                <a:effectLst>
                  <a:outerShdw blurRad="38100" dist="38100" dir="2700000" algn="tl">
                    <a:srgbClr val="C0C0C0"/>
                  </a:outerShdw>
                </a:effectLst>
              </a:rPr>
              <a:t>Para valorar las posibilidades del mecanismo lactácido en los músculos de las extremidades inferiores.</a:t>
            </a:r>
          </a:p>
          <a:p>
            <a:pPr algn="just" eaLnBrk="1">
              <a:lnSpc>
                <a:spcPct val="93000"/>
              </a:lnSpc>
              <a:buClr>
                <a:srgbClr val="000000"/>
              </a:buClr>
              <a:buSzPct val="37000"/>
              <a:buFont typeface="Times New Roman" panose="02020603050405020304" pitchFamily="18" charset="0"/>
              <a:buBlip>
                <a:blip r:embed="rId3"/>
              </a:buBlip>
              <a:defRPr/>
            </a:pPr>
            <a:r>
              <a:rPr lang="es-US" altLang="es-ES" sz="2800" b="1">
                <a:solidFill>
                  <a:srgbClr val="FF0000"/>
                </a:solidFill>
                <a:effectLst>
                  <a:outerShdw blurRad="38100" dist="38100" dir="2700000" algn="tl">
                    <a:srgbClr val="C0C0C0"/>
                  </a:outerShdw>
                </a:effectLst>
              </a:rPr>
              <a:t> En hombres: realizar la máxima cantidad de subidas a un banco de altura de 20 pulgadas (50 cm.) en 1,5 min. </a:t>
            </a:r>
          </a:p>
          <a:p>
            <a:pPr algn="just" eaLnBrk="1">
              <a:lnSpc>
                <a:spcPct val="93000"/>
              </a:lnSpc>
              <a:buClr>
                <a:srgbClr val="000000"/>
              </a:buClr>
              <a:buSzPct val="37000"/>
              <a:buFont typeface="Times New Roman" panose="02020603050405020304" pitchFamily="18" charset="0"/>
              <a:buBlip>
                <a:blip r:embed="rId3"/>
              </a:buBlip>
              <a:defRPr/>
            </a:pPr>
            <a:r>
              <a:rPr lang="es-US" altLang="es-ES" sz="2800" b="1">
                <a:solidFill>
                  <a:srgbClr val="FF0000"/>
                </a:solidFill>
                <a:effectLst>
                  <a:outerShdw blurRad="38100" dist="38100" dir="2700000" algn="tl">
                    <a:srgbClr val="C0C0C0"/>
                  </a:outerShdw>
                </a:effectLst>
              </a:rPr>
              <a:t> En mujeres: realizar la máxima cantidad de ascensos posibles a un banco de altura de 17 pulgadas (43 cm.) en 1,5 min. </a:t>
            </a:r>
          </a:p>
          <a:p>
            <a:pPr algn="just" eaLnBrk="1">
              <a:lnSpc>
                <a:spcPct val="93000"/>
              </a:lnSpc>
              <a:buSzPct val="100000"/>
              <a:defRPr/>
            </a:pPr>
            <a:r>
              <a:rPr lang="es-US" altLang="es-ES" sz="2800" b="1" u="sng">
                <a:solidFill>
                  <a:srgbClr val="FF0000"/>
                </a:solidFill>
                <a:effectLst>
                  <a:outerShdw blurRad="38100" dist="38100" dir="2700000" algn="tl">
                    <a:srgbClr val="C0C0C0"/>
                  </a:outerShdw>
                </a:effectLst>
              </a:rPr>
              <a:t>Nota</a:t>
            </a:r>
            <a:r>
              <a:rPr lang="es-US" altLang="es-ES" sz="2800" b="1">
                <a:solidFill>
                  <a:srgbClr val="FF0000"/>
                </a:solidFill>
                <a:effectLst>
                  <a:outerShdw blurRad="38100" dist="38100" dir="2700000" algn="tl">
                    <a:srgbClr val="C0C0C0"/>
                  </a:outerShdw>
                </a:effectLst>
              </a:rPr>
              <a:t>: En todos los casos, el mismo pie que utilizamos para la subida es el que se utiliza para la bajada.</a:t>
            </a: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Text Box 1">
            <a:extLst>
              <a:ext uri="{FF2B5EF4-FFF2-40B4-BE49-F238E27FC236}">
                <a16:creationId xmlns:a16="http://schemas.microsoft.com/office/drawing/2014/main" id="{C28E1E36-BE4E-8725-BB62-24B5B5224F96}"/>
              </a:ext>
            </a:extLst>
          </p:cNvPr>
          <p:cNvSpPr txBox="1">
            <a:spLocks noChangeArrowheads="1"/>
          </p:cNvSpPr>
          <p:nvPr/>
        </p:nvSpPr>
        <p:spPr bwMode="auto">
          <a:xfrm>
            <a:off x="2209800" y="228601"/>
            <a:ext cx="7315200" cy="542925"/>
          </a:xfrm>
          <a:prstGeom prst="rect">
            <a:avLst/>
          </a:prstGeom>
          <a:noFill/>
          <a:ln>
            <a:noFill/>
          </a:ln>
          <a:effec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9pPr>
          </a:lstStyle>
          <a:p>
            <a:pPr algn="ctr" eaLnBrk="1">
              <a:lnSpc>
                <a:spcPct val="93000"/>
              </a:lnSpc>
              <a:buSzPct val="100000"/>
              <a:defRPr/>
            </a:pPr>
            <a:r>
              <a:rPr lang="en-US" altLang="es-ES" sz="3200" b="1" u="sng">
                <a:solidFill>
                  <a:srgbClr val="6B2394"/>
                </a:solidFill>
                <a:effectLst>
                  <a:outerShdw blurRad="38100" dist="38100" dir="2700000" algn="tl">
                    <a:srgbClr val="C0C0C0"/>
                  </a:outerShdw>
                </a:effectLst>
              </a:rPr>
              <a:t>Test </a:t>
            </a:r>
            <a:r>
              <a:rPr lang="es-ES" altLang="es-ES" sz="3200" b="1" u="sng">
                <a:solidFill>
                  <a:srgbClr val="6B2394"/>
                </a:solidFill>
                <a:effectLst>
                  <a:outerShdw blurRad="38100" dist="38100" dir="2700000" algn="tl">
                    <a:srgbClr val="C0C0C0"/>
                  </a:outerShdw>
                </a:effectLst>
              </a:rPr>
              <a:t>funcionales</a:t>
            </a:r>
            <a:r>
              <a:rPr lang="en-US" altLang="es-ES" sz="3200" b="1" u="sng">
                <a:solidFill>
                  <a:srgbClr val="6B2394"/>
                </a:solidFill>
                <a:effectLst>
                  <a:outerShdw blurRad="38100" dist="38100" dir="2700000" algn="tl">
                    <a:srgbClr val="C0C0C0"/>
                  </a:outerShdw>
                </a:effectLst>
              </a:rPr>
              <a:t> </a:t>
            </a:r>
            <a:r>
              <a:rPr lang="es-ES" altLang="es-ES" sz="3200" b="1" u="sng">
                <a:solidFill>
                  <a:srgbClr val="6B2394"/>
                </a:solidFill>
                <a:effectLst>
                  <a:outerShdw blurRad="38100" dist="38100" dir="2700000" algn="tl">
                    <a:srgbClr val="C0C0C0"/>
                  </a:outerShdw>
                </a:effectLst>
              </a:rPr>
              <a:t>aerobios.</a:t>
            </a:r>
          </a:p>
        </p:txBody>
      </p:sp>
      <p:sp>
        <p:nvSpPr>
          <p:cNvPr id="9218" name="Text Box 2">
            <a:extLst>
              <a:ext uri="{FF2B5EF4-FFF2-40B4-BE49-F238E27FC236}">
                <a16:creationId xmlns:a16="http://schemas.microsoft.com/office/drawing/2014/main" id="{C54730CA-A088-44B4-C869-F0C3520ADA8C}"/>
              </a:ext>
            </a:extLst>
          </p:cNvPr>
          <p:cNvSpPr txBox="1">
            <a:spLocks noChangeArrowheads="1"/>
          </p:cNvSpPr>
          <p:nvPr/>
        </p:nvSpPr>
        <p:spPr bwMode="auto">
          <a:xfrm>
            <a:off x="2895600" y="914401"/>
            <a:ext cx="5943600" cy="487363"/>
          </a:xfrm>
          <a:prstGeom prst="rect">
            <a:avLst/>
          </a:prstGeom>
          <a:noFill/>
          <a:ln>
            <a:noFill/>
          </a:ln>
          <a:effec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9pPr>
          </a:lstStyle>
          <a:p>
            <a:pPr algn="ctr" eaLnBrk="1">
              <a:lnSpc>
                <a:spcPct val="93000"/>
              </a:lnSpc>
              <a:buSzPct val="100000"/>
              <a:defRPr/>
            </a:pPr>
            <a:r>
              <a:rPr lang="es-ES" altLang="es-ES" sz="2800" b="1">
                <a:solidFill>
                  <a:srgbClr val="FF0000"/>
                </a:solidFill>
                <a:effectLst>
                  <a:outerShdw blurRad="38100" dist="38100" dir="2700000" algn="tl">
                    <a:srgbClr val="C0C0C0"/>
                  </a:outerShdw>
                </a:effectLst>
              </a:rPr>
              <a:t>Actividad</a:t>
            </a:r>
            <a:r>
              <a:rPr lang="en-US" altLang="es-ES" sz="2800" b="1">
                <a:solidFill>
                  <a:srgbClr val="FF0000"/>
                </a:solidFill>
                <a:effectLst>
                  <a:outerShdw blurRad="38100" dist="38100" dir="2700000" algn="tl">
                    <a:srgbClr val="C0C0C0"/>
                  </a:outerShdw>
                </a:effectLst>
              </a:rPr>
              <a:t> </a:t>
            </a:r>
            <a:r>
              <a:rPr lang="es-ES" altLang="es-ES" sz="2800" b="1">
                <a:solidFill>
                  <a:srgbClr val="FF0000"/>
                </a:solidFill>
                <a:effectLst>
                  <a:outerShdw blurRad="38100" dist="38100" dir="2700000" algn="tl">
                    <a:srgbClr val="C0C0C0"/>
                  </a:outerShdw>
                </a:effectLst>
              </a:rPr>
              <a:t>física</a:t>
            </a:r>
            <a:r>
              <a:rPr lang="en-US" altLang="es-ES" sz="2800" b="1">
                <a:solidFill>
                  <a:srgbClr val="FF0000"/>
                </a:solidFill>
                <a:effectLst>
                  <a:outerShdw blurRad="38100" dist="38100" dir="2700000" algn="tl">
                    <a:srgbClr val="C0C0C0"/>
                  </a:outerShdw>
                </a:effectLst>
              </a:rPr>
              <a:t> </a:t>
            </a:r>
            <a:r>
              <a:rPr lang="es-ES" altLang="es-ES" sz="2800" b="1">
                <a:solidFill>
                  <a:srgbClr val="FF0000"/>
                </a:solidFill>
                <a:effectLst>
                  <a:outerShdw blurRad="38100" dist="38100" dir="2700000" algn="tl">
                    <a:srgbClr val="C0C0C0"/>
                  </a:outerShdw>
                </a:effectLst>
              </a:rPr>
              <a:t>aeróbica</a:t>
            </a:r>
          </a:p>
        </p:txBody>
      </p:sp>
      <p:sp>
        <p:nvSpPr>
          <p:cNvPr id="28676" name="AutoShape 3">
            <a:extLst>
              <a:ext uri="{FF2B5EF4-FFF2-40B4-BE49-F238E27FC236}">
                <a16:creationId xmlns:a16="http://schemas.microsoft.com/office/drawing/2014/main" id="{5B56935A-A67E-07DD-3D61-D3A5E5439DC0}"/>
              </a:ext>
            </a:extLst>
          </p:cNvPr>
          <p:cNvSpPr>
            <a:spLocks noChangeArrowheads="1"/>
          </p:cNvSpPr>
          <p:nvPr/>
        </p:nvSpPr>
        <p:spPr bwMode="auto">
          <a:xfrm>
            <a:off x="5638800" y="1600200"/>
            <a:ext cx="457200" cy="685800"/>
          </a:xfrm>
          <a:prstGeom prst="downArrow">
            <a:avLst>
              <a:gd name="adj1" fmla="val 50000"/>
              <a:gd name="adj2" fmla="val 37500"/>
            </a:avLst>
          </a:prstGeom>
          <a:solidFill>
            <a:srgbClr val="99CCFF"/>
          </a:solidFill>
          <a:ln w="936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9220" name="Text Box 4">
            <a:extLst>
              <a:ext uri="{FF2B5EF4-FFF2-40B4-BE49-F238E27FC236}">
                <a16:creationId xmlns:a16="http://schemas.microsoft.com/office/drawing/2014/main" id="{243BBB85-DF45-D1B5-1CB6-29D15D7B3359}"/>
              </a:ext>
            </a:extLst>
          </p:cNvPr>
          <p:cNvSpPr txBox="1">
            <a:spLocks noChangeArrowheads="1"/>
          </p:cNvSpPr>
          <p:nvPr/>
        </p:nvSpPr>
        <p:spPr bwMode="auto">
          <a:xfrm>
            <a:off x="4724400" y="2255838"/>
            <a:ext cx="2286000" cy="487362"/>
          </a:xfrm>
          <a:prstGeom prst="rect">
            <a:avLst/>
          </a:prstGeom>
          <a:noFill/>
          <a:ln>
            <a:noFill/>
          </a:ln>
          <a:effec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9pPr>
          </a:lstStyle>
          <a:p>
            <a:pPr algn="ctr" eaLnBrk="1">
              <a:lnSpc>
                <a:spcPct val="93000"/>
              </a:lnSpc>
              <a:buSzPct val="100000"/>
              <a:defRPr/>
            </a:pPr>
            <a:r>
              <a:rPr lang="es-US" altLang="es-ES" sz="2800" b="1">
                <a:solidFill>
                  <a:srgbClr val="FF0000"/>
                </a:solidFill>
                <a:effectLst>
                  <a:outerShdw blurRad="38100" dist="38100" dir="2700000" algn="tl">
                    <a:srgbClr val="C0C0C0"/>
                  </a:outerShdw>
                </a:effectLst>
              </a:rPr>
              <a:t>SALUD</a:t>
            </a:r>
          </a:p>
        </p:txBody>
      </p:sp>
      <p:sp>
        <p:nvSpPr>
          <p:cNvPr id="28678" name="Line 5">
            <a:extLst>
              <a:ext uri="{FF2B5EF4-FFF2-40B4-BE49-F238E27FC236}">
                <a16:creationId xmlns:a16="http://schemas.microsoft.com/office/drawing/2014/main" id="{4132FCF3-F315-DADE-E953-B162235720AA}"/>
              </a:ext>
            </a:extLst>
          </p:cNvPr>
          <p:cNvSpPr>
            <a:spLocks noChangeShapeType="1"/>
          </p:cNvSpPr>
          <p:nvPr/>
        </p:nvSpPr>
        <p:spPr bwMode="auto">
          <a:xfrm flipH="1">
            <a:off x="3573464" y="2743200"/>
            <a:ext cx="1158875" cy="685800"/>
          </a:xfrm>
          <a:prstGeom prst="line">
            <a:avLst/>
          </a:prstGeom>
          <a:noFill/>
          <a:ln w="73080">
            <a:solidFill>
              <a:srgbClr val="000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9222" name="Text Box 6">
            <a:extLst>
              <a:ext uri="{FF2B5EF4-FFF2-40B4-BE49-F238E27FC236}">
                <a16:creationId xmlns:a16="http://schemas.microsoft.com/office/drawing/2014/main" id="{E4F7E5E9-4C28-D6FC-7D01-7F5E5BEBD1E5}"/>
              </a:ext>
            </a:extLst>
          </p:cNvPr>
          <p:cNvSpPr txBox="1">
            <a:spLocks noChangeArrowheads="1"/>
          </p:cNvSpPr>
          <p:nvPr/>
        </p:nvSpPr>
        <p:spPr bwMode="auto">
          <a:xfrm>
            <a:off x="4953000" y="2971801"/>
            <a:ext cx="1371600" cy="373063"/>
          </a:xfrm>
          <a:prstGeom prst="rect">
            <a:avLst/>
          </a:prstGeom>
          <a:noFill/>
          <a:ln>
            <a:noFill/>
          </a:ln>
          <a:effec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9pPr>
          </a:lstStyle>
          <a:p>
            <a:pPr algn="ctr" eaLnBrk="1">
              <a:lnSpc>
                <a:spcPct val="93000"/>
              </a:lnSpc>
              <a:buSzPct val="100000"/>
              <a:defRPr/>
            </a:pPr>
            <a:r>
              <a:rPr lang="es-US" altLang="es-ES" sz="2000" b="1">
                <a:effectLst>
                  <a:outerShdw blurRad="38100" dist="38100" dir="2700000" algn="tl">
                    <a:srgbClr val="C0C0C0"/>
                  </a:outerShdw>
                </a:effectLst>
              </a:rPr>
              <a:t>DIRECTA</a:t>
            </a:r>
          </a:p>
        </p:txBody>
      </p:sp>
      <p:sp>
        <p:nvSpPr>
          <p:cNvPr id="28680" name="Line 7">
            <a:extLst>
              <a:ext uri="{FF2B5EF4-FFF2-40B4-BE49-F238E27FC236}">
                <a16:creationId xmlns:a16="http://schemas.microsoft.com/office/drawing/2014/main" id="{C1C9287B-7470-DC96-F59B-15421136BF9E}"/>
              </a:ext>
            </a:extLst>
          </p:cNvPr>
          <p:cNvSpPr>
            <a:spLocks noChangeShapeType="1"/>
          </p:cNvSpPr>
          <p:nvPr/>
        </p:nvSpPr>
        <p:spPr bwMode="auto">
          <a:xfrm>
            <a:off x="6553200" y="2743200"/>
            <a:ext cx="685800" cy="914400"/>
          </a:xfrm>
          <a:prstGeom prst="line">
            <a:avLst/>
          </a:prstGeom>
          <a:noFill/>
          <a:ln w="73080">
            <a:solidFill>
              <a:srgbClr val="000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9224" name="Text Box 8">
            <a:extLst>
              <a:ext uri="{FF2B5EF4-FFF2-40B4-BE49-F238E27FC236}">
                <a16:creationId xmlns:a16="http://schemas.microsoft.com/office/drawing/2014/main" id="{E56F8762-7BD9-8A06-2EB0-53BC6D8D46FA}"/>
              </a:ext>
            </a:extLst>
          </p:cNvPr>
          <p:cNvSpPr txBox="1">
            <a:spLocks noChangeArrowheads="1"/>
          </p:cNvSpPr>
          <p:nvPr/>
        </p:nvSpPr>
        <p:spPr bwMode="auto">
          <a:xfrm>
            <a:off x="1752600" y="3657601"/>
            <a:ext cx="3429000" cy="1281113"/>
          </a:xfrm>
          <a:prstGeom prst="rect">
            <a:avLst/>
          </a:prstGeom>
          <a:noFill/>
          <a:ln>
            <a:noFill/>
          </a:ln>
          <a:effec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9pPr>
          </a:lstStyle>
          <a:p>
            <a:pPr eaLnBrk="1">
              <a:lnSpc>
                <a:spcPct val="93000"/>
              </a:lnSpc>
              <a:buSzPct val="100000"/>
              <a:defRPr/>
            </a:pPr>
            <a:r>
              <a:rPr lang="en-US" altLang="es-ES" sz="2800" b="1">
                <a:solidFill>
                  <a:srgbClr val="FF0000"/>
                </a:solidFill>
                <a:effectLst>
                  <a:outerShdw blurRad="38100" dist="38100" dir="2700000" algn="tl">
                    <a:srgbClr val="C0C0C0"/>
                  </a:outerShdw>
                </a:effectLst>
              </a:rPr>
              <a:t>desarrollo  de la condición cardiorrespiratoria</a:t>
            </a:r>
          </a:p>
        </p:txBody>
      </p:sp>
      <p:sp>
        <p:nvSpPr>
          <p:cNvPr id="9225" name="Text Box 9">
            <a:extLst>
              <a:ext uri="{FF2B5EF4-FFF2-40B4-BE49-F238E27FC236}">
                <a16:creationId xmlns:a16="http://schemas.microsoft.com/office/drawing/2014/main" id="{29BC7EE2-553C-BC32-05B3-762748A07185}"/>
              </a:ext>
            </a:extLst>
          </p:cNvPr>
          <p:cNvSpPr txBox="1">
            <a:spLocks noChangeArrowheads="1"/>
          </p:cNvSpPr>
          <p:nvPr/>
        </p:nvSpPr>
        <p:spPr bwMode="auto">
          <a:xfrm>
            <a:off x="5638800" y="3657601"/>
            <a:ext cx="2743200" cy="1281113"/>
          </a:xfrm>
          <a:prstGeom prst="rect">
            <a:avLst/>
          </a:prstGeom>
          <a:noFill/>
          <a:ln>
            <a:noFill/>
          </a:ln>
          <a:effec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9pPr>
          </a:lstStyle>
          <a:p>
            <a:pPr eaLnBrk="1">
              <a:lnSpc>
                <a:spcPct val="93000"/>
              </a:lnSpc>
              <a:buSzPct val="100000"/>
              <a:defRPr/>
            </a:pPr>
            <a:r>
              <a:rPr lang="en-US" altLang="es-ES" sz="2800" b="1">
                <a:solidFill>
                  <a:srgbClr val="B80047"/>
                </a:solidFill>
                <a:effectLst>
                  <a:outerShdw blurRad="38100" dist="38100" dir="2700000" algn="tl">
                    <a:srgbClr val="C0C0C0"/>
                  </a:outerShdw>
                </a:effectLst>
              </a:rPr>
              <a:t>desarrollo  de la condición metabólica</a:t>
            </a:r>
          </a:p>
        </p:txBody>
      </p:sp>
      <p:sp>
        <p:nvSpPr>
          <p:cNvPr id="28683" name="Line 10">
            <a:extLst>
              <a:ext uri="{FF2B5EF4-FFF2-40B4-BE49-F238E27FC236}">
                <a16:creationId xmlns:a16="http://schemas.microsoft.com/office/drawing/2014/main" id="{772E732D-865D-05CD-A80D-DB3D74D3CBD1}"/>
              </a:ext>
            </a:extLst>
          </p:cNvPr>
          <p:cNvSpPr>
            <a:spLocks noChangeShapeType="1"/>
          </p:cNvSpPr>
          <p:nvPr/>
        </p:nvSpPr>
        <p:spPr bwMode="auto">
          <a:xfrm>
            <a:off x="6781800" y="2514600"/>
            <a:ext cx="1600200" cy="1588"/>
          </a:xfrm>
          <a:prstGeom prst="line">
            <a:avLst/>
          </a:prstGeom>
          <a:noFill/>
          <a:ln w="73080">
            <a:solidFill>
              <a:srgbClr val="000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9227" name="Text Box 11">
            <a:extLst>
              <a:ext uri="{FF2B5EF4-FFF2-40B4-BE49-F238E27FC236}">
                <a16:creationId xmlns:a16="http://schemas.microsoft.com/office/drawing/2014/main" id="{7D08DD34-61CB-64D7-9643-A4E03EA01204}"/>
              </a:ext>
            </a:extLst>
          </p:cNvPr>
          <p:cNvSpPr txBox="1">
            <a:spLocks noChangeArrowheads="1"/>
          </p:cNvSpPr>
          <p:nvPr/>
        </p:nvSpPr>
        <p:spPr bwMode="auto">
          <a:xfrm>
            <a:off x="6781800" y="1912938"/>
            <a:ext cx="1600200" cy="373062"/>
          </a:xfrm>
          <a:prstGeom prst="rect">
            <a:avLst/>
          </a:prstGeom>
          <a:noFill/>
          <a:ln>
            <a:noFill/>
          </a:ln>
          <a:effec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9pPr>
          </a:lstStyle>
          <a:p>
            <a:pPr algn="ctr" eaLnBrk="1">
              <a:lnSpc>
                <a:spcPct val="93000"/>
              </a:lnSpc>
              <a:buSzPct val="100000"/>
              <a:defRPr/>
            </a:pPr>
            <a:r>
              <a:rPr lang="es-US" altLang="es-ES" sz="2000" b="1">
                <a:effectLst>
                  <a:outerShdw blurRad="38100" dist="38100" dir="2700000" algn="tl">
                    <a:srgbClr val="C0C0C0"/>
                  </a:outerShdw>
                </a:effectLst>
              </a:rPr>
              <a:t>INDIRECTA</a:t>
            </a:r>
          </a:p>
        </p:txBody>
      </p:sp>
      <p:sp>
        <p:nvSpPr>
          <p:cNvPr id="9228" name="Text Box 12">
            <a:extLst>
              <a:ext uri="{FF2B5EF4-FFF2-40B4-BE49-F238E27FC236}">
                <a16:creationId xmlns:a16="http://schemas.microsoft.com/office/drawing/2014/main" id="{2E70491F-4624-969F-CFFD-77E9B835E6F0}"/>
              </a:ext>
            </a:extLst>
          </p:cNvPr>
          <p:cNvSpPr txBox="1">
            <a:spLocks noChangeArrowheads="1"/>
          </p:cNvSpPr>
          <p:nvPr/>
        </p:nvSpPr>
        <p:spPr bwMode="auto">
          <a:xfrm>
            <a:off x="8382000" y="2057400"/>
            <a:ext cx="2286000" cy="1600200"/>
          </a:xfrm>
          <a:prstGeom prst="rect">
            <a:avLst/>
          </a:prstGeom>
          <a:noFill/>
          <a:ln>
            <a:noFill/>
          </a:ln>
          <a:effec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9pPr>
          </a:lstStyle>
          <a:p>
            <a:pPr eaLnBrk="1">
              <a:lnSpc>
                <a:spcPct val="93000"/>
              </a:lnSpc>
              <a:buSzPct val="100000"/>
              <a:defRPr/>
            </a:pPr>
            <a:r>
              <a:rPr lang="en-US" altLang="es-ES" sz="2800" b="1">
                <a:solidFill>
                  <a:srgbClr val="C90016"/>
                </a:solidFill>
                <a:effectLst>
                  <a:outerShdw blurRad="38100" dist="38100" dir="2700000" algn="tl">
                    <a:srgbClr val="C0C0C0"/>
                  </a:outerShdw>
                </a:effectLst>
              </a:rPr>
              <a:t>condición músculo esquelética</a:t>
            </a: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Text Box 1">
            <a:extLst>
              <a:ext uri="{FF2B5EF4-FFF2-40B4-BE49-F238E27FC236}">
                <a16:creationId xmlns:a16="http://schemas.microsoft.com/office/drawing/2014/main" id="{B3047693-8B3C-0465-B082-793FABE058DA}"/>
              </a:ext>
            </a:extLst>
          </p:cNvPr>
          <p:cNvSpPr txBox="1">
            <a:spLocks noChangeArrowheads="1"/>
          </p:cNvSpPr>
          <p:nvPr/>
        </p:nvSpPr>
        <p:spPr bwMode="auto">
          <a:xfrm>
            <a:off x="2438400" y="228600"/>
            <a:ext cx="7772400" cy="914400"/>
          </a:xfrm>
          <a:prstGeom prst="rect">
            <a:avLst/>
          </a:prstGeom>
          <a:noFill/>
          <a:ln>
            <a:noFill/>
          </a:ln>
          <a:effec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9pPr>
          </a:lstStyle>
          <a:p>
            <a:pPr algn="just" eaLnBrk="1">
              <a:lnSpc>
                <a:spcPct val="93000"/>
              </a:lnSpc>
              <a:buSzPct val="100000"/>
              <a:defRPr/>
            </a:pPr>
            <a:r>
              <a:rPr lang="en-US" altLang="es-ES" sz="2600" b="1">
                <a:effectLst>
                  <a:outerShdw blurRad="38100" dist="38100" dir="2700000" algn="tl">
                    <a:srgbClr val="C0C0C0"/>
                  </a:outerShdw>
                </a:effectLst>
              </a:rPr>
              <a:t>El mecanismo aerobio de suministro energético a los músculos</a:t>
            </a:r>
          </a:p>
        </p:txBody>
      </p:sp>
      <p:sp>
        <p:nvSpPr>
          <p:cNvPr id="30723" name="Line 2">
            <a:extLst>
              <a:ext uri="{FF2B5EF4-FFF2-40B4-BE49-F238E27FC236}">
                <a16:creationId xmlns:a16="http://schemas.microsoft.com/office/drawing/2014/main" id="{5362A0A7-B3CD-CDB5-EF4E-35EF07ED6DED}"/>
              </a:ext>
            </a:extLst>
          </p:cNvPr>
          <p:cNvSpPr>
            <a:spLocks noChangeShapeType="1"/>
          </p:cNvSpPr>
          <p:nvPr/>
        </p:nvSpPr>
        <p:spPr bwMode="auto">
          <a:xfrm>
            <a:off x="5638800" y="914400"/>
            <a:ext cx="1588" cy="685800"/>
          </a:xfrm>
          <a:prstGeom prst="line">
            <a:avLst/>
          </a:prstGeom>
          <a:noFill/>
          <a:ln w="73080">
            <a:solidFill>
              <a:srgbClr val="FF336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10243" name="Text Box 3">
            <a:extLst>
              <a:ext uri="{FF2B5EF4-FFF2-40B4-BE49-F238E27FC236}">
                <a16:creationId xmlns:a16="http://schemas.microsoft.com/office/drawing/2014/main" id="{44DA5C1B-183D-EE48-1E9E-2D04EEEB70DF}"/>
              </a:ext>
            </a:extLst>
          </p:cNvPr>
          <p:cNvSpPr txBox="1">
            <a:spLocks noChangeArrowheads="1"/>
          </p:cNvSpPr>
          <p:nvPr/>
        </p:nvSpPr>
        <p:spPr bwMode="auto">
          <a:xfrm>
            <a:off x="1981200" y="1687514"/>
            <a:ext cx="8001000" cy="827087"/>
          </a:xfrm>
          <a:prstGeom prst="rect">
            <a:avLst/>
          </a:prstGeom>
          <a:noFill/>
          <a:ln>
            <a:noFill/>
          </a:ln>
          <a:effec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9pPr>
          </a:lstStyle>
          <a:p>
            <a:pPr algn="just" eaLnBrk="1">
              <a:lnSpc>
                <a:spcPct val="93000"/>
              </a:lnSpc>
              <a:buSzPct val="100000"/>
              <a:defRPr/>
            </a:pPr>
            <a:r>
              <a:rPr lang="en-US" altLang="es-ES" sz="2600" b="1">
                <a:effectLst>
                  <a:outerShdw blurRad="38100" dist="38100" dir="2700000" algn="tl">
                    <a:srgbClr val="C0C0C0"/>
                  </a:outerShdw>
                </a:effectLst>
              </a:rPr>
              <a:t>el más efectivo y económico de todos los mecanismos del organismo humano</a:t>
            </a:r>
          </a:p>
        </p:txBody>
      </p:sp>
      <p:sp>
        <p:nvSpPr>
          <p:cNvPr id="30725" name="Line 4">
            <a:extLst>
              <a:ext uri="{FF2B5EF4-FFF2-40B4-BE49-F238E27FC236}">
                <a16:creationId xmlns:a16="http://schemas.microsoft.com/office/drawing/2014/main" id="{4776709B-4E19-D0A1-7E3E-9A1EE1555890}"/>
              </a:ext>
            </a:extLst>
          </p:cNvPr>
          <p:cNvSpPr>
            <a:spLocks noChangeShapeType="1"/>
          </p:cNvSpPr>
          <p:nvPr/>
        </p:nvSpPr>
        <p:spPr bwMode="auto">
          <a:xfrm>
            <a:off x="5638800" y="2514600"/>
            <a:ext cx="1588" cy="685800"/>
          </a:xfrm>
          <a:prstGeom prst="line">
            <a:avLst/>
          </a:prstGeom>
          <a:noFill/>
          <a:ln w="73080">
            <a:solidFill>
              <a:srgbClr val="000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10245" name="Text Box 5">
            <a:extLst>
              <a:ext uri="{FF2B5EF4-FFF2-40B4-BE49-F238E27FC236}">
                <a16:creationId xmlns:a16="http://schemas.microsoft.com/office/drawing/2014/main" id="{D758BB43-E0A4-812F-E864-6CDBC866646A}"/>
              </a:ext>
            </a:extLst>
          </p:cNvPr>
          <p:cNvSpPr txBox="1">
            <a:spLocks noChangeArrowheads="1"/>
          </p:cNvSpPr>
          <p:nvPr/>
        </p:nvSpPr>
        <p:spPr bwMode="auto">
          <a:xfrm>
            <a:off x="1733550" y="3154364"/>
            <a:ext cx="8686800" cy="1195387"/>
          </a:xfrm>
          <a:prstGeom prst="rect">
            <a:avLst/>
          </a:prstGeom>
          <a:noFill/>
          <a:ln>
            <a:noFill/>
          </a:ln>
          <a:effec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9pPr>
          </a:lstStyle>
          <a:p>
            <a:pPr algn="just" eaLnBrk="1">
              <a:lnSpc>
                <a:spcPct val="93000"/>
              </a:lnSpc>
              <a:buSzPct val="100000"/>
              <a:defRPr/>
            </a:pPr>
            <a:r>
              <a:rPr lang="en-US" altLang="es-ES" sz="2600" b="1">
                <a:effectLst>
                  <a:outerShdw blurRad="38100" dist="38100" dir="2700000" algn="tl">
                    <a:srgbClr val="C0C0C0"/>
                  </a:outerShdw>
                </a:effectLst>
              </a:rPr>
              <a:t>el </a:t>
            </a:r>
            <a:r>
              <a:rPr lang="es-ES" altLang="es-ES" sz="2600" b="1">
                <a:effectLst>
                  <a:outerShdw blurRad="38100" dist="38100" dir="2700000" algn="tl">
                    <a:srgbClr val="C0C0C0"/>
                  </a:outerShdw>
                </a:effectLst>
              </a:rPr>
              <a:t>más</a:t>
            </a:r>
            <a:r>
              <a:rPr lang="en-US" altLang="es-ES" sz="2600" b="1">
                <a:effectLst>
                  <a:outerShdw blurRad="38100" dist="38100" dir="2700000" algn="tl">
                    <a:srgbClr val="C0C0C0"/>
                  </a:outerShdw>
                </a:effectLst>
              </a:rPr>
              <a:t> lento: su participación en el suministro energético de ATP a los músculos se produce a partir del 3er min. de comenzado el esfuerzo físico. </a:t>
            </a:r>
          </a:p>
        </p:txBody>
      </p:sp>
      <p:sp>
        <p:nvSpPr>
          <p:cNvPr id="30727" name="Line 6">
            <a:extLst>
              <a:ext uri="{FF2B5EF4-FFF2-40B4-BE49-F238E27FC236}">
                <a16:creationId xmlns:a16="http://schemas.microsoft.com/office/drawing/2014/main" id="{7D1325A6-00DA-E2B1-52FD-4ADE908595D8}"/>
              </a:ext>
            </a:extLst>
          </p:cNvPr>
          <p:cNvSpPr>
            <a:spLocks noChangeShapeType="1"/>
          </p:cNvSpPr>
          <p:nvPr/>
        </p:nvSpPr>
        <p:spPr bwMode="auto">
          <a:xfrm>
            <a:off x="5638800" y="4343400"/>
            <a:ext cx="1588" cy="685800"/>
          </a:xfrm>
          <a:prstGeom prst="line">
            <a:avLst/>
          </a:prstGeom>
          <a:noFill/>
          <a:ln w="7308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10247" name="Text Box 7">
            <a:extLst>
              <a:ext uri="{FF2B5EF4-FFF2-40B4-BE49-F238E27FC236}">
                <a16:creationId xmlns:a16="http://schemas.microsoft.com/office/drawing/2014/main" id="{B1CBEF63-9CCF-96FF-61F1-B9CA4BE34654}"/>
              </a:ext>
            </a:extLst>
          </p:cNvPr>
          <p:cNvSpPr txBox="1">
            <a:spLocks noChangeArrowheads="1"/>
          </p:cNvSpPr>
          <p:nvPr/>
        </p:nvSpPr>
        <p:spPr bwMode="auto">
          <a:xfrm>
            <a:off x="1752600" y="5029200"/>
            <a:ext cx="8458200" cy="1449388"/>
          </a:xfrm>
          <a:prstGeom prst="rect">
            <a:avLst/>
          </a:prstGeom>
          <a:noFill/>
          <a:ln>
            <a:noFill/>
          </a:ln>
          <a:effec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9pPr>
          </a:lstStyle>
          <a:p>
            <a:pPr algn="just" eaLnBrk="1">
              <a:lnSpc>
                <a:spcPct val="93000"/>
              </a:lnSpc>
              <a:buSzPct val="100000"/>
              <a:defRPr/>
            </a:pPr>
            <a:r>
              <a:rPr lang="en-US" altLang="es-ES" sz="2400" b="1">
                <a:effectLst>
                  <a:outerShdw blurRad="38100" dist="38100" dir="2700000" algn="tl">
                    <a:srgbClr val="C0C0C0"/>
                  </a:outerShdw>
                </a:effectLst>
              </a:rPr>
              <a:t>demora en movilizar las funciones cardio-respiratorias y sanguíneas comprometidas con el consumo de O2, que permiten oxidar los carbohidratos y las grasas completamente.</a:t>
            </a: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ext Box 1">
            <a:extLst>
              <a:ext uri="{FF2B5EF4-FFF2-40B4-BE49-F238E27FC236}">
                <a16:creationId xmlns:a16="http://schemas.microsoft.com/office/drawing/2014/main" id="{E1210D4D-EEF2-DD90-AD00-335DBD023D62}"/>
              </a:ext>
            </a:extLst>
          </p:cNvPr>
          <p:cNvSpPr txBox="1">
            <a:spLocks noChangeArrowheads="1"/>
          </p:cNvSpPr>
          <p:nvPr/>
        </p:nvSpPr>
        <p:spPr bwMode="auto">
          <a:xfrm>
            <a:off x="2895600" y="457201"/>
            <a:ext cx="5257800" cy="487363"/>
          </a:xfrm>
          <a:prstGeom prst="rect">
            <a:avLst/>
          </a:prstGeom>
          <a:noFill/>
          <a:ln>
            <a:noFill/>
          </a:ln>
          <a:effec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9pPr>
          </a:lstStyle>
          <a:p>
            <a:pPr algn="ctr" eaLnBrk="1">
              <a:lnSpc>
                <a:spcPct val="93000"/>
              </a:lnSpc>
              <a:buSzPct val="100000"/>
              <a:defRPr/>
            </a:pPr>
            <a:r>
              <a:rPr lang="en-GB" altLang="es-ES" sz="2800" b="1" u="sng">
                <a:solidFill>
                  <a:srgbClr val="0000FF"/>
                </a:solidFill>
                <a:effectLst>
                  <a:outerShdw blurRad="38100" dist="38100" dir="2700000" algn="tl">
                    <a:srgbClr val="C0C0C0"/>
                  </a:outerShdw>
                </a:effectLst>
              </a:rPr>
              <a:t>Test de Kenth H. Cooper</a:t>
            </a:r>
          </a:p>
        </p:txBody>
      </p:sp>
      <p:sp>
        <p:nvSpPr>
          <p:cNvPr id="11266" name="Text Box 2">
            <a:extLst>
              <a:ext uri="{FF2B5EF4-FFF2-40B4-BE49-F238E27FC236}">
                <a16:creationId xmlns:a16="http://schemas.microsoft.com/office/drawing/2014/main" id="{51AF29D2-F879-0736-4EE7-F4E56BC5AEF3}"/>
              </a:ext>
            </a:extLst>
          </p:cNvPr>
          <p:cNvSpPr txBox="1">
            <a:spLocks noChangeArrowheads="1"/>
          </p:cNvSpPr>
          <p:nvPr/>
        </p:nvSpPr>
        <p:spPr bwMode="auto">
          <a:xfrm>
            <a:off x="1752600" y="1371601"/>
            <a:ext cx="8686800" cy="4519613"/>
          </a:xfrm>
          <a:prstGeom prst="rect">
            <a:avLst/>
          </a:prstGeom>
          <a:noFill/>
          <a:ln>
            <a:noFill/>
          </a:ln>
          <a:effec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9pPr>
          </a:lstStyle>
          <a:p>
            <a:pPr algn="ctr" eaLnBrk="1">
              <a:lnSpc>
                <a:spcPct val="93000"/>
              </a:lnSpc>
              <a:buSzPct val="100000"/>
              <a:defRPr/>
            </a:pPr>
            <a:r>
              <a:rPr lang="es-US" altLang="es-ES" sz="2800" b="1" u="sng">
                <a:solidFill>
                  <a:srgbClr val="0000FF"/>
                </a:solidFill>
                <a:effectLst>
                  <a:outerShdw blurRad="38100" dist="38100" dir="2700000" algn="tl">
                    <a:srgbClr val="C0C0C0"/>
                  </a:outerShdw>
                </a:effectLst>
              </a:rPr>
              <a:t>Variantes del test</a:t>
            </a:r>
            <a:r>
              <a:rPr lang="es-US" altLang="es-ES" sz="2800" b="1">
                <a:solidFill>
                  <a:srgbClr val="0000FF"/>
                </a:solidFill>
                <a:effectLst>
                  <a:outerShdw blurRad="38100" dist="38100" dir="2700000" algn="tl">
                    <a:srgbClr val="C0C0C0"/>
                  </a:outerShdw>
                </a:effectLst>
              </a:rPr>
              <a:t>:</a:t>
            </a:r>
          </a:p>
          <a:p>
            <a:pPr algn="just" eaLnBrk="1">
              <a:lnSpc>
                <a:spcPct val="93000"/>
              </a:lnSpc>
              <a:buSzPct val="100000"/>
              <a:defRPr/>
            </a:pPr>
            <a:r>
              <a:rPr lang="es-US" altLang="es-ES" sz="2800" b="1">
                <a:solidFill>
                  <a:srgbClr val="0000FF"/>
                </a:solidFill>
                <a:effectLst>
                  <a:outerShdw blurRad="38100" dist="38100" dir="2700000" algn="tl">
                    <a:srgbClr val="C0C0C0"/>
                  </a:outerShdw>
                </a:effectLst>
              </a:rPr>
              <a:t>- Carrera a la mayor distancia posible (m.) en 12 minutos.</a:t>
            </a:r>
          </a:p>
          <a:p>
            <a:pPr algn="just" eaLnBrk="1">
              <a:lnSpc>
                <a:spcPct val="93000"/>
              </a:lnSpc>
              <a:buSzPct val="100000"/>
              <a:defRPr/>
            </a:pPr>
            <a:r>
              <a:rPr lang="es-US" altLang="es-ES" sz="2800" b="1">
                <a:solidFill>
                  <a:srgbClr val="0000FF"/>
                </a:solidFill>
                <a:effectLst>
                  <a:outerShdw blurRad="38100" dist="38100" dir="2700000" algn="tl">
                    <a:srgbClr val="C0C0C0"/>
                  </a:outerShdw>
                </a:effectLst>
              </a:rPr>
              <a:t>- Determinar el tiempo (seg.) en recorrer lo más rápido posible la distancia de 1,5 millas (2400 m.)</a:t>
            </a:r>
          </a:p>
          <a:p>
            <a:pPr algn="just" eaLnBrk="1">
              <a:lnSpc>
                <a:spcPct val="93000"/>
              </a:lnSpc>
              <a:buSzPct val="100000"/>
              <a:defRPr/>
            </a:pPr>
            <a:r>
              <a:rPr lang="es-US" altLang="es-ES" sz="2800" b="1">
                <a:solidFill>
                  <a:srgbClr val="0000FF"/>
                </a:solidFill>
                <a:effectLst>
                  <a:outerShdw blurRad="38100" dist="38100" dir="2700000" algn="tl">
                    <a:srgbClr val="C0C0C0"/>
                  </a:outerShdw>
                </a:effectLst>
              </a:rPr>
              <a:t>Teóricamente, una carga constante que provoca el agotamiento a los 12 minutos de iniciarse, correlaciona significativamente con el valor del VO</a:t>
            </a:r>
            <a:r>
              <a:rPr lang="es-US" altLang="es-ES" sz="2200" b="1" baseline="-18000">
                <a:solidFill>
                  <a:srgbClr val="0000FF"/>
                </a:solidFill>
                <a:effectLst>
                  <a:outerShdw blurRad="38100" dist="38100" dir="2700000" algn="tl">
                    <a:srgbClr val="C0C0C0"/>
                  </a:outerShdw>
                </a:effectLst>
              </a:rPr>
              <a:t>2</a:t>
            </a:r>
            <a:r>
              <a:rPr lang="es-US" altLang="es-ES" sz="2800" b="1">
                <a:solidFill>
                  <a:srgbClr val="0000FF"/>
                </a:solidFill>
                <a:effectLst>
                  <a:outerShdw blurRad="38100" dist="38100" dir="2700000" algn="tl">
                    <a:srgbClr val="C0C0C0"/>
                  </a:outerShdw>
                </a:effectLst>
              </a:rPr>
              <a:t> máximo. Según esto, el VO</a:t>
            </a:r>
            <a:r>
              <a:rPr lang="es-US" altLang="es-ES" sz="2400" b="1" baseline="-18000">
                <a:solidFill>
                  <a:srgbClr val="0000FF"/>
                </a:solidFill>
                <a:effectLst>
                  <a:outerShdw blurRad="38100" dist="38100" dir="2700000" algn="tl">
                    <a:srgbClr val="C0C0C0"/>
                  </a:outerShdw>
                </a:effectLst>
              </a:rPr>
              <a:t>2</a:t>
            </a:r>
            <a:r>
              <a:rPr lang="es-US" altLang="es-ES" sz="2800" b="1">
                <a:solidFill>
                  <a:srgbClr val="0000FF"/>
                </a:solidFill>
                <a:effectLst>
                  <a:outerShdw blurRad="38100" dist="38100" dir="2700000" algn="tl">
                    <a:srgbClr val="C0C0C0"/>
                  </a:outerShdw>
                </a:effectLst>
              </a:rPr>
              <a:t> máximo se puede determinar según la siguiente ecuación:</a:t>
            </a:r>
          </a:p>
          <a:p>
            <a:pPr eaLnBrk="1">
              <a:lnSpc>
                <a:spcPct val="93000"/>
              </a:lnSpc>
              <a:buSzPct val="100000"/>
              <a:defRPr/>
            </a:pPr>
            <a:r>
              <a:rPr lang="es-US" altLang="es-ES" sz="2800" b="1">
                <a:solidFill>
                  <a:srgbClr val="0000FF"/>
                </a:solidFill>
                <a:effectLst>
                  <a:outerShdw blurRad="38100" dist="38100" dir="2700000" algn="tl">
                    <a:srgbClr val="C0C0C0"/>
                  </a:outerShdw>
                </a:effectLst>
              </a:rPr>
              <a:t>     </a:t>
            </a:r>
            <a:r>
              <a:rPr lang="es-US" altLang="es-ES" sz="2800" b="1">
                <a:solidFill>
                  <a:srgbClr val="FF0000"/>
                </a:solidFill>
                <a:effectLst>
                  <a:outerShdw blurRad="38100" dist="38100" dir="2700000" algn="tl">
                    <a:srgbClr val="C0C0C0"/>
                  </a:outerShdw>
                </a:effectLst>
              </a:rPr>
              <a:t>VO</a:t>
            </a:r>
            <a:r>
              <a:rPr lang="es-US" altLang="es-ES" sz="2000" b="1" baseline="-18000">
                <a:solidFill>
                  <a:srgbClr val="FF0000"/>
                </a:solidFill>
                <a:effectLst>
                  <a:outerShdw blurRad="38100" dist="38100" dir="2700000" algn="tl">
                    <a:srgbClr val="C0C0C0"/>
                  </a:outerShdw>
                </a:effectLst>
              </a:rPr>
              <a:t>2</a:t>
            </a:r>
            <a:r>
              <a:rPr lang="es-US" altLang="es-ES" sz="2000" b="1">
                <a:solidFill>
                  <a:srgbClr val="FF0000"/>
                </a:solidFill>
                <a:effectLst>
                  <a:outerShdw blurRad="38100" dist="38100" dir="2700000" algn="tl">
                    <a:srgbClr val="C0C0C0"/>
                  </a:outerShdw>
                </a:effectLst>
              </a:rPr>
              <a:t> </a:t>
            </a:r>
            <a:r>
              <a:rPr lang="es-US" altLang="es-ES" sz="2800" b="1">
                <a:solidFill>
                  <a:srgbClr val="FF0000"/>
                </a:solidFill>
                <a:effectLst>
                  <a:outerShdw blurRad="38100" dist="38100" dir="2700000" algn="tl">
                    <a:srgbClr val="C0C0C0"/>
                  </a:outerShdw>
                </a:effectLst>
              </a:rPr>
              <a:t>= 22,351 x Distancia (Km.) – 11,288</a:t>
            </a: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ext Box 1">
            <a:extLst>
              <a:ext uri="{FF2B5EF4-FFF2-40B4-BE49-F238E27FC236}">
                <a16:creationId xmlns:a16="http://schemas.microsoft.com/office/drawing/2014/main" id="{6C215FFC-A47B-DBFA-FF13-FB38A395888E}"/>
              </a:ext>
            </a:extLst>
          </p:cNvPr>
          <p:cNvSpPr txBox="1">
            <a:spLocks noChangeArrowheads="1"/>
          </p:cNvSpPr>
          <p:nvPr/>
        </p:nvSpPr>
        <p:spPr bwMode="auto">
          <a:xfrm>
            <a:off x="1752600" y="198438"/>
            <a:ext cx="8915400" cy="487362"/>
          </a:xfrm>
          <a:prstGeom prst="rect">
            <a:avLst/>
          </a:prstGeom>
          <a:noFill/>
          <a:ln>
            <a:noFill/>
          </a:ln>
          <a:effec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9pPr>
          </a:lstStyle>
          <a:p>
            <a:pPr algn="ctr" eaLnBrk="1">
              <a:lnSpc>
                <a:spcPct val="93000"/>
              </a:lnSpc>
              <a:buSzPct val="100000"/>
              <a:defRPr/>
            </a:pPr>
            <a:r>
              <a:rPr lang="en-US" altLang="es-ES" sz="2800" b="1" u="sng">
                <a:effectLst>
                  <a:outerShdw blurRad="38100" dist="38100" dir="2700000" algn="tl">
                    <a:srgbClr val="C0C0C0"/>
                  </a:outerShdw>
                </a:effectLst>
              </a:rPr>
              <a:t>Normas del test de Cooper para carrera de 12 min.</a:t>
            </a:r>
          </a:p>
        </p:txBody>
      </p:sp>
      <p:sp>
        <p:nvSpPr>
          <p:cNvPr id="12290" name="Text Box 2">
            <a:extLst>
              <a:ext uri="{FF2B5EF4-FFF2-40B4-BE49-F238E27FC236}">
                <a16:creationId xmlns:a16="http://schemas.microsoft.com/office/drawing/2014/main" id="{0CCB004E-1C4E-EC30-D97A-E831083A50D4}"/>
              </a:ext>
            </a:extLst>
          </p:cNvPr>
          <p:cNvSpPr txBox="1">
            <a:spLocks noChangeArrowheads="1"/>
          </p:cNvSpPr>
          <p:nvPr/>
        </p:nvSpPr>
        <p:spPr bwMode="auto">
          <a:xfrm>
            <a:off x="1524000" y="1371600"/>
            <a:ext cx="9144000" cy="3206750"/>
          </a:xfrm>
          <a:prstGeom prst="rect">
            <a:avLst/>
          </a:prstGeom>
          <a:noFill/>
          <a:ln>
            <a:noFill/>
          </a:ln>
          <a:effec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9pPr>
          </a:lstStyle>
          <a:p>
            <a:pPr eaLnBrk="1">
              <a:lnSpc>
                <a:spcPct val="93000"/>
              </a:lnSpc>
              <a:buSzPct val="100000"/>
              <a:defRPr/>
            </a:pPr>
            <a:r>
              <a:rPr lang="es-US" altLang="es-ES" sz="2000" b="1" u="sng">
                <a:effectLst>
                  <a:outerShdw blurRad="38100" dist="38100" dir="2700000" algn="tl">
                    <a:srgbClr val="C0C0C0"/>
                  </a:outerShdw>
                </a:effectLst>
              </a:rPr>
              <a:t>En Hombres:</a:t>
            </a:r>
          </a:p>
          <a:p>
            <a:pPr eaLnBrk="1">
              <a:lnSpc>
                <a:spcPct val="93000"/>
              </a:lnSpc>
              <a:buSzPct val="100000"/>
              <a:defRPr/>
            </a:pPr>
            <a:r>
              <a:rPr lang="es-US" altLang="es-ES" sz="2000" b="1">
                <a:effectLst>
                  <a:outerShdw blurRad="38100" dist="38100" dir="2700000" algn="tl">
                    <a:srgbClr val="C0C0C0"/>
                  </a:outerShdw>
                </a:effectLst>
              </a:rPr>
              <a:t>                                        Grado de Edades</a:t>
            </a:r>
          </a:p>
          <a:p>
            <a:pPr eaLnBrk="1">
              <a:lnSpc>
                <a:spcPct val="93000"/>
              </a:lnSpc>
              <a:buSzPct val="100000"/>
              <a:defRPr/>
            </a:pPr>
            <a:r>
              <a:rPr lang="es-US" altLang="es-ES" sz="2000" b="1">
                <a:effectLst>
                  <a:outerShdw blurRad="38100" dist="38100" dir="2700000" algn="tl">
                    <a:srgbClr val="C0C0C0"/>
                  </a:outerShdw>
                </a:effectLst>
              </a:rPr>
              <a:t>Entrenamiento:   7-8            9-10          11-12         13-14       15-16        17-20 </a:t>
            </a:r>
          </a:p>
          <a:p>
            <a:pPr eaLnBrk="1">
              <a:lnSpc>
                <a:spcPct val="93000"/>
              </a:lnSpc>
              <a:buSzPct val="100000"/>
              <a:defRPr/>
            </a:pPr>
            <a:r>
              <a:rPr lang="es-US" altLang="es-ES" sz="2000" b="1">
                <a:effectLst>
                  <a:outerShdw blurRad="38100" dist="38100" dir="2700000" algn="tl">
                    <a:srgbClr val="C0C0C0"/>
                  </a:outerShdw>
                </a:effectLst>
              </a:rPr>
              <a:t>Suficiente          1700m        1900m      21000m     2300m      2600m     2800m</a:t>
            </a:r>
          </a:p>
          <a:p>
            <a:pPr eaLnBrk="1">
              <a:lnSpc>
                <a:spcPct val="93000"/>
              </a:lnSpc>
              <a:buSzPct val="100000"/>
              <a:defRPr/>
            </a:pPr>
            <a:r>
              <a:rPr lang="es-US" altLang="es-ES" sz="2000" b="1">
                <a:effectLst>
                  <a:outerShdw blurRad="38100" dist="38100" dir="2700000" algn="tl">
                    <a:srgbClr val="C0C0C0"/>
                  </a:outerShdw>
                </a:effectLst>
              </a:rPr>
              <a:t>Bien                  2000m           2200m     2400m        2600m     2900m     3000m</a:t>
            </a:r>
          </a:p>
          <a:p>
            <a:pPr eaLnBrk="1">
              <a:lnSpc>
                <a:spcPct val="93000"/>
              </a:lnSpc>
              <a:buSzPct val="100000"/>
              <a:defRPr/>
            </a:pPr>
            <a:endParaRPr lang="es-US" altLang="es-ES" sz="2000" b="1">
              <a:effectLst>
                <a:outerShdw blurRad="38100" dist="38100" dir="2700000" algn="tl">
                  <a:srgbClr val="C0C0C0"/>
                </a:outerShdw>
              </a:effectLst>
            </a:endParaRPr>
          </a:p>
          <a:p>
            <a:pPr eaLnBrk="1">
              <a:lnSpc>
                <a:spcPct val="93000"/>
              </a:lnSpc>
              <a:buSzPct val="100000"/>
              <a:defRPr/>
            </a:pPr>
            <a:r>
              <a:rPr lang="es-US" altLang="es-ES" sz="2000" b="1" u="sng">
                <a:effectLst>
                  <a:outerShdw blurRad="38100" dist="38100" dir="2700000" algn="tl">
                    <a:srgbClr val="C0C0C0"/>
                  </a:outerShdw>
                </a:effectLst>
              </a:rPr>
              <a:t>En Mujeres:</a:t>
            </a:r>
          </a:p>
          <a:p>
            <a:pPr eaLnBrk="1">
              <a:lnSpc>
                <a:spcPct val="93000"/>
              </a:lnSpc>
              <a:buSzPct val="100000"/>
              <a:defRPr/>
            </a:pPr>
            <a:r>
              <a:rPr lang="es-US" altLang="es-ES" sz="2000" b="1">
                <a:effectLst>
                  <a:outerShdw blurRad="38100" dist="38100" dir="2700000" algn="tl">
                    <a:srgbClr val="C0C0C0"/>
                  </a:outerShdw>
                </a:effectLst>
              </a:rPr>
              <a:t>                                                        Grado de Edades</a:t>
            </a:r>
          </a:p>
          <a:p>
            <a:pPr eaLnBrk="1">
              <a:lnSpc>
                <a:spcPct val="93000"/>
              </a:lnSpc>
              <a:buSzPct val="100000"/>
              <a:defRPr/>
            </a:pPr>
            <a:r>
              <a:rPr lang="es-US" altLang="es-ES" sz="2000" b="1">
                <a:effectLst>
                  <a:outerShdw blurRad="38100" dist="38100" dir="2700000" algn="tl">
                    <a:srgbClr val="C0C0C0"/>
                  </a:outerShdw>
                </a:effectLst>
              </a:rPr>
              <a:t>Entrenamiento: 7-8             9-10          11-12           13-14       15-16       17-20 </a:t>
            </a:r>
          </a:p>
          <a:p>
            <a:pPr eaLnBrk="1">
              <a:lnSpc>
                <a:spcPct val="93000"/>
              </a:lnSpc>
              <a:buSzPct val="100000"/>
              <a:defRPr/>
            </a:pPr>
            <a:r>
              <a:rPr lang="es-US" altLang="es-ES" sz="2000" b="1">
                <a:effectLst>
                  <a:outerShdw blurRad="38100" dist="38100" dir="2700000" algn="tl">
                    <a:srgbClr val="C0C0C0"/>
                  </a:outerShdw>
                </a:effectLst>
              </a:rPr>
              <a:t>Suficiente       1500m         1700m       1900m         2100m    2300m      2500m</a:t>
            </a:r>
          </a:p>
          <a:p>
            <a:pPr eaLnBrk="1">
              <a:lnSpc>
                <a:spcPct val="93000"/>
              </a:lnSpc>
              <a:buSzPct val="100000"/>
              <a:defRPr/>
            </a:pPr>
            <a:r>
              <a:rPr lang="fr-FR" altLang="es-ES" sz="2000" b="1">
                <a:effectLst>
                  <a:outerShdw blurRad="38100" dist="38100" dir="2700000" algn="tl">
                    <a:srgbClr val="C0C0C0"/>
                  </a:outerShdw>
                </a:effectLst>
              </a:rPr>
              <a:t>Bien               1800m         2000m        2200m        2400m     2600m      2800m</a:t>
            </a: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1">
            <a:extLst>
              <a:ext uri="{FF2B5EF4-FFF2-40B4-BE49-F238E27FC236}">
                <a16:creationId xmlns:a16="http://schemas.microsoft.com/office/drawing/2014/main" id="{85E54BD0-947E-90E9-D560-B9B607E8F695}"/>
              </a:ext>
            </a:extLst>
          </p:cNvPr>
          <p:cNvSpPr txBox="1">
            <a:spLocks noChangeArrowheads="1"/>
          </p:cNvSpPr>
          <p:nvPr/>
        </p:nvSpPr>
        <p:spPr bwMode="auto">
          <a:xfrm>
            <a:off x="1752600" y="457201"/>
            <a:ext cx="8686800" cy="4168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7000"/>
              </a:lnSpc>
              <a:spcAft>
                <a:spcPts val="1425"/>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Calibri" panose="020F0502020204030204" pitchFamily="34" charset="0"/>
                <a:cs typeface="DejaVu Sans" charset="0"/>
              </a:defRPr>
            </a:lvl1pPr>
            <a:lvl2pPr>
              <a:lnSpc>
                <a:spcPct val="97000"/>
              </a:lnSpc>
              <a:spcAft>
                <a:spcPts val="1138"/>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Calibri" panose="020F0502020204030204" pitchFamily="34" charset="0"/>
                <a:cs typeface="DejaVu Sans" charset="0"/>
              </a:defRPr>
            </a:lvl2pPr>
            <a:lvl3pPr>
              <a:lnSpc>
                <a:spcPct val="97000"/>
              </a:lnSpc>
              <a:spcAft>
                <a:spcPts val="85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Calibri" panose="020F0502020204030204" pitchFamily="34" charset="0"/>
                <a:cs typeface="DejaVu Sans" charset="0"/>
              </a:defRPr>
            </a:lvl3pPr>
            <a:lvl4pPr>
              <a:lnSpc>
                <a:spcPct val="97000"/>
              </a:lnSpc>
              <a:spcAft>
                <a:spcPts val="575"/>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Calibri" panose="020F0502020204030204" pitchFamily="34" charset="0"/>
                <a:cs typeface="DejaVu Sans" charset="0"/>
              </a:defRPr>
            </a:lvl4pPr>
            <a:lvl5pPr>
              <a:lnSpc>
                <a:spcPct val="97000"/>
              </a:lnSpc>
              <a:spcAft>
                <a:spcPts val="288"/>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Calibri" panose="020F0502020204030204" pitchFamily="34" charset="0"/>
                <a:cs typeface="DejaVu Sans" charset="0"/>
              </a:defRPr>
            </a:lvl5pPr>
            <a:lvl6pPr marL="25146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Calibri" panose="020F0502020204030204" pitchFamily="34" charset="0"/>
                <a:cs typeface="DejaVu Sans" charset="0"/>
              </a:defRPr>
            </a:lvl6pPr>
            <a:lvl7pPr marL="29718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Calibri" panose="020F0502020204030204" pitchFamily="34" charset="0"/>
                <a:cs typeface="DejaVu Sans" charset="0"/>
              </a:defRPr>
            </a:lvl7pPr>
            <a:lvl8pPr marL="34290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Calibri" panose="020F0502020204030204" pitchFamily="34" charset="0"/>
                <a:cs typeface="DejaVu Sans" charset="0"/>
              </a:defRPr>
            </a:lvl8pPr>
            <a:lvl9pPr marL="3886200" indent="-228600" defTabSz="449263" eaLnBrk="0" fontAlgn="base" hangingPunct="0">
              <a:lnSpc>
                <a:spcPct val="97000"/>
              </a:lnSpc>
              <a:spcBef>
                <a:spcPct val="0"/>
              </a:spcBef>
              <a:spcAft>
                <a:spcPts val="288"/>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Calibri" panose="020F0502020204030204" pitchFamily="34" charset="0"/>
                <a:cs typeface="DejaVu Sans" charset="0"/>
              </a:defRPr>
            </a:lvl9pPr>
          </a:lstStyle>
          <a:p>
            <a:pPr eaLnBrk="1">
              <a:lnSpc>
                <a:spcPct val="93000"/>
              </a:lnSpc>
              <a:spcAft>
                <a:spcPct val="0"/>
              </a:spcAft>
              <a:buClrTx/>
              <a:buFontTx/>
              <a:buNone/>
            </a:pPr>
            <a:r>
              <a:rPr lang="es-US" altLang="es-ES" sz="1800" b="1" u="sng">
                <a:latin typeface="Arial" panose="020B0604020202020204" pitchFamily="34" charset="0"/>
              </a:rPr>
              <a:t>En Hombres</a:t>
            </a:r>
            <a:r>
              <a:rPr lang="es-US" altLang="es-ES" sz="1800" b="1">
                <a:latin typeface="Arial" panose="020B0604020202020204" pitchFamily="34" charset="0"/>
              </a:rPr>
              <a:t>:</a:t>
            </a:r>
          </a:p>
          <a:p>
            <a:pPr eaLnBrk="1">
              <a:lnSpc>
                <a:spcPct val="93000"/>
              </a:lnSpc>
              <a:spcAft>
                <a:spcPct val="0"/>
              </a:spcAft>
              <a:buClrTx/>
              <a:buFontTx/>
              <a:buNone/>
            </a:pPr>
            <a:r>
              <a:rPr lang="es-US" altLang="es-ES" sz="1800" b="1">
                <a:latin typeface="Arial" panose="020B0604020202020204" pitchFamily="34" charset="0"/>
              </a:rPr>
              <a:t>                                          Grado de Edades </a:t>
            </a:r>
          </a:p>
          <a:p>
            <a:pPr eaLnBrk="1">
              <a:lnSpc>
                <a:spcPct val="93000"/>
              </a:lnSpc>
              <a:spcAft>
                <a:spcPct val="0"/>
              </a:spcAft>
              <a:buClrTx/>
              <a:buFontTx/>
              <a:buNone/>
            </a:pPr>
            <a:r>
              <a:rPr lang="es-US" altLang="es-ES" sz="1800" b="1">
                <a:latin typeface="Arial" panose="020B0604020202020204" pitchFamily="34" charset="0"/>
              </a:rPr>
              <a:t>Entrenamiento:     menos 30            30-39                 40-49          más 50(años)</a:t>
            </a:r>
          </a:p>
          <a:p>
            <a:pPr eaLnBrk="1">
              <a:lnSpc>
                <a:spcPct val="93000"/>
              </a:lnSpc>
              <a:spcAft>
                <a:spcPct val="0"/>
              </a:spcAft>
              <a:buClrTx/>
              <a:buFontTx/>
              <a:buNone/>
            </a:pPr>
            <a:r>
              <a:rPr lang="es-US" altLang="es-ES" sz="1800" b="1">
                <a:latin typeface="Arial" panose="020B0604020202020204" pitchFamily="34" charset="0"/>
              </a:rPr>
              <a:t>Malo                    menos 1610      menos1530       menos 1370      menos 1285</a:t>
            </a:r>
          </a:p>
          <a:p>
            <a:pPr eaLnBrk="1">
              <a:lnSpc>
                <a:spcPct val="93000"/>
              </a:lnSpc>
              <a:spcAft>
                <a:spcPct val="0"/>
              </a:spcAft>
              <a:buClrTx/>
              <a:buFontTx/>
              <a:buNone/>
            </a:pPr>
            <a:r>
              <a:rPr lang="es-US" altLang="es-ES" sz="1800" b="1">
                <a:latin typeface="Arial" panose="020B0604020202020204" pitchFamily="34" charset="0"/>
              </a:rPr>
              <a:t>Pobre                 1610-1009        1530-1849          1370-1689         1285-1690    </a:t>
            </a:r>
          </a:p>
          <a:p>
            <a:pPr eaLnBrk="1">
              <a:lnSpc>
                <a:spcPct val="93000"/>
              </a:lnSpc>
              <a:spcAft>
                <a:spcPct val="0"/>
              </a:spcAft>
              <a:buClrTx/>
              <a:buFontTx/>
              <a:buNone/>
            </a:pPr>
            <a:r>
              <a:rPr lang="es-US" altLang="es-ES" sz="1800" b="1">
                <a:latin typeface="Arial" panose="020B0604020202020204" pitchFamily="34" charset="0"/>
              </a:rPr>
              <a:t>Bueno                  2415-2819        2255-2659         2090-2494         2010-2414</a:t>
            </a:r>
          </a:p>
          <a:p>
            <a:pPr eaLnBrk="1">
              <a:lnSpc>
                <a:spcPct val="93000"/>
              </a:lnSpc>
              <a:spcAft>
                <a:spcPct val="0"/>
              </a:spcAft>
              <a:buClrTx/>
              <a:buFontTx/>
              <a:buNone/>
            </a:pPr>
            <a:r>
              <a:rPr lang="es-US" altLang="es-ES" sz="1800" b="1">
                <a:latin typeface="Arial" panose="020B0604020202020204" pitchFamily="34" charset="0"/>
              </a:rPr>
              <a:t>Excelente            más 2820           más 2666           más 2495           más 2415</a:t>
            </a:r>
          </a:p>
          <a:p>
            <a:pPr eaLnBrk="1">
              <a:lnSpc>
                <a:spcPct val="93000"/>
              </a:lnSpc>
              <a:spcAft>
                <a:spcPct val="0"/>
              </a:spcAft>
              <a:buClrTx/>
              <a:buFontTx/>
              <a:buNone/>
            </a:pPr>
            <a:endParaRPr lang="es-US" altLang="es-ES" sz="1800" b="1">
              <a:latin typeface="Arial" panose="020B0604020202020204" pitchFamily="34" charset="0"/>
            </a:endParaRPr>
          </a:p>
          <a:p>
            <a:pPr eaLnBrk="1">
              <a:lnSpc>
                <a:spcPct val="93000"/>
              </a:lnSpc>
              <a:spcAft>
                <a:spcPct val="0"/>
              </a:spcAft>
              <a:buClrTx/>
              <a:buFontTx/>
              <a:buNone/>
            </a:pPr>
            <a:r>
              <a:rPr lang="es-US" altLang="es-ES" sz="1800" b="1" u="sng">
                <a:latin typeface="Arial" panose="020B0604020202020204" pitchFamily="34" charset="0"/>
              </a:rPr>
              <a:t>En Mujeres</a:t>
            </a:r>
            <a:r>
              <a:rPr lang="es-US" altLang="es-ES" sz="1800" b="1">
                <a:latin typeface="Arial" panose="020B0604020202020204" pitchFamily="34" charset="0"/>
              </a:rPr>
              <a:t>:</a:t>
            </a:r>
          </a:p>
          <a:p>
            <a:pPr eaLnBrk="1">
              <a:lnSpc>
                <a:spcPct val="93000"/>
              </a:lnSpc>
              <a:spcAft>
                <a:spcPct val="0"/>
              </a:spcAft>
              <a:buClrTx/>
              <a:buFontTx/>
              <a:buNone/>
            </a:pPr>
            <a:r>
              <a:rPr lang="es-US" altLang="es-ES" sz="1800" b="1">
                <a:latin typeface="Arial" panose="020B0604020202020204" pitchFamily="34" charset="0"/>
              </a:rPr>
              <a:t>                               Grado de edades</a:t>
            </a:r>
          </a:p>
          <a:p>
            <a:pPr eaLnBrk="1">
              <a:lnSpc>
                <a:spcPct val="93000"/>
              </a:lnSpc>
              <a:spcAft>
                <a:spcPct val="0"/>
              </a:spcAft>
              <a:buClrTx/>
              <a:buFontTx/>
              <a:buNone/>
            </a:pPr>
            <a:r>
              <a:rPr lang="es-US" altLang="es-ES" sz="1800" b="1">
                <a:latin typeface="Arial" panose="020B0604020202020204" pitchFamily="34" charset="0"/>
              </a:rPr>
              <a:t>Entrenamiento:     menos 30          30-39                 40-49 más            50(años)</a:t>
            </a:r>
          </a:p>
          <a:p>
            <a:pPr eaLnBrk="1">
              <a:lnSpc>
                <a:spcPct val="93000"/>
              </a:lnSpc>
              <a:spcAft>
                <a:spcPct val="0"/>
              </a:spcAft>
              <a:buClrTx/>
              <a:buFontTx/>
              <a:buNone/>
            </a:pPr>
            <a:r>
              <a:rPr lang="es-US" altLang="es-ES" sz="1800" b="1">
                <a:latin typeface="Arial" panose="020B0604020202020204" pitchFamily="34" charset="0"/>
              </a:rPr>
              <a:t>Malo                 menos 1530      menos 1370        menos1205         menos 1045</a:t>
            </a:r>
          </a:p>
          <a:p>
            <a:pPr eaLnBrk="1">
              <a:lnSpc>
                <a:spcPct val="93000"/>
              </a:lnSpc>
              <a:spcAft>
                <a:spcPct val="0"/>
              </a:spcAft>
              <a:buClrTx/>
              <a:buFontTx/>
              <a:buNone/>
            </a:pPr>
            <a:r>
              <a:rPr lang="es-US" altLang="es-ES" sz="1800" b="1">
                <a:latin typeface="Arial" panose="020B0604020202020204" pitchFamily="34" charset="0"/>
              </a:rPr>
              <a:t>Pobre              1530-1849           1370-1689           1205-1369            1045-1369</a:t>
            </a:r>
          </a:p>
          <a:p>
            <a:pPr eaLnBrk="1">
              <a:lnSpc>
                <a:spcPct val="93000"/>
              </a:lnSpc>
              <a:spcAft>
                <a:spcPct val="0"/>
              </a:spcAft>
              <a:buClrTx/>
              <a:buFontTx/>
              <a:buNone/>
            </a:pPr>
            <a:r>
              <a:rPr lang="es-US" altLang="es-ES" sz="1800" b="1">
                <a:latin typeface="Arial" panose="020B0604020202020204" pitchFamily="34" charset="0"/>
              </a:rPr>
              <a:t>Medio              1850-2169           1690-1009           1370-1849            1370-1889</a:t>
            </a:r>
          </a:p>
          <a:p>
            <a:pPr eaLnBrk="1">
              <a:lnSpc>
                <a:spcPct val="93000"/>
              </a:lnSpc>
              <a:spcAft>
                <a:spcPct val="0"/>
              </a:spcAft>
              <a:buClrTx/>
              <a:buFontTx/>
              <a:buNone/>
            </a:pPr>
            <a:r>
              <a:rPr lang="es-US" altLang="es-ES" sz="1800" b="1">
                <a:latin typeface="Arial" panose="020B0604020202020204" pitchFamily="34" charset="0"/>
              </a:rPr>
              <a:t>Bueno             2170-2659          2010-2494            1850-2334            2890-2169</a:t>
            </a:r>
          </a:p>
          <a:p>
            <a:pPr eaLnBrk="1">
              <a:lnSpc>
                <a:spcPct val="93000"/>
              </a:lnSpc>
              <a:spcAft>
                <a:spcPct val="0"/>
              </a:spcAft>
              <a:buClrTx/>
              <a:buFontTx/>
              <a:buNone/>
            </a:pPr>
            <a:r>
              <a:rPr lang="es-US" altLang="es-ES" sz="1800" b="1">
                <a:latin typeface="Arial" panose="020B0604020202020204" pitchFamily="34" charset="0"/>
              </a:rPr>
              <a:t>Excelente        más 2660           más 2495              más 2335              más 2170</a:t>
            </a: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ext Box 1">
            <a:extLst>
              <a:ext uri="{FF2B5EF4-FFF2-40B4-BE49-F238E27FC236}">
                <a16:creationId xmlns:a16="http://schemas.microsoft.com/office/drawing/2014/main" id="{ADE8AD5C-FC9A-391E-3A02-116442D882BA}"/>
              </a:ext>
            </a:extLst>
          </p:cNvPr>
          <p:cNvSpPr txBox="1">
            <a:spLocks noChangeArrowheads="1"/>
          </p:cNvSpPr>
          <p:nvPr/>
        </p:nvSpPr>
        <p:spPr bwMode="auto">
          <a:xfrm>
            <a:off x="1981200" y="457200"/>
            <a:ext cx="8458200" cy="884238"/>
          </a:xfrm>
          <a:prstGeom prst="rect">
            <a:avLst/>
          </a:prstGeom>
          <a:noFill/>
          <a:ln>
            <a:noFill/>
          </a:ln>
          <a:effec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9pPr>
          </a:lstStyle>
          <a:p>
            <a:pPr eaLnBrk="1">
              <a:lnSpc>
                <a:spcPct val="93000"/>
              </a:lnSpc>
              <a:buSzPct val="100000"/>
              <a:defRPr/>
            </a:pPr>
            <a:r>
              <a:rPr lang="en-US" altLang="es-ES" sz="2800" b="1" u="sng">
                <a:effectLst>
                  <a:outerShdw blurRad="38100" dist="38100" dir="2700000" algn="tl">
                    <a:srgbClr val="C0C0C0"/>
                  </a:outerShdw>
                </a:effectLst>
              </a:rPr>
              <a:t>Normas del test de Cooper para variante de carrera de 1,5 millas = 2400 metros.</a:t>
            </a:r>
          </a:p>
        </p:txBody>
      </p:sp>
      <p:sp>
        <p:nvSpPr>
          <p:cNvPr id="14338" name="Text Box 2">
            <a:extLst>
              <a:ext uri="{FF2B5EF4-FFF2-40B4-BE49-F238E27FC236}">
                <a16:creationId xmlns:a16="http://schemas.microsoft.com/office/drawing/2014/main" id="{E40EAAD0-E00F-D768-3049-6E6B2D65EEDD}"/>
              </a:ext>
            </a:extLst>
          </p:cNvPr>
          <p:cNvSpPr txBox="1">
            <a:spLocks noChangeArrowheads="1"/>
          </p:cNvSpPr>
          <p:nvPr/>
        </p:nvSpPr>
        <p:spPr bwMode="auto">
          <a:xfrm>
            <a:off x="1752600" y="1600201"/>
            <a:ext cx="8686800" cy="2384425"/>
          </a:xfrm>
          <a:prstGeom prst="rect">
            <a:avLst/>
          </a:prstGeom>
          <a:noFill/>
          <a:ln>
            <a:noFill/>
          </a:ln>
          <a:effec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9pPr>
          </a:lstStyle>
          <a:p>
            <a:pPr eaLnBrk="1">
              <a:lnSpc>
                <a:spcPct val="93000"/>
              </a:lnSpc>
              <a:buSzPct val="100000"/>
              <a:defRPr/>
            </a:pPr>
            <a:r>
              <a:rPr lang="es-US" altLang="es-ES" b="1" u="sng">
                <a:effectLst>
                  <a:outerShdw blurRad="38100" dist="38100" dir="2700000" algn="tl">
                    <a:srgbClr val="C0C0C0"/>
                  </a:outerShdw>
                </a:effectLst>
              </a:rPr>
              <a:t>En Hombres:</a:t>
            </a:r>
          </a:p>
          <a:p>
            <a:pPr eaLnBrk="1">
              <a:lnSpc>
                <a:spcPct val="93000"/>
              </a:lnSpc>
              <a:buSzPct val="100000"/>
              <a:defRPr/>
            </a:pPr>
            <a:r>
              <a:rPr lang="es-US" altLang="es-ES" b="1">
                <a:effectLst>
                  <a:outerShdw blurRad="38100" dist="38100" dir="2700000" algn="tl">
                    <a:srgbClr val="C0C0C0"/>
                  </a:outerShdw>
                </a:effectLst>
              </a:rPr>
              <a:t>                                                Grado de edades</a:t>
            </a:r>
          </a:p>
          <a:p>
            <a:pPr eaLnBrk="1">
              <a:lnSpc>
                <a:spcPct val="93000"/>
              </a:lnSpc>
              <a:buSzPct val="100000"/>
              <a:defRPr/>
            </a:pPr>
            <a:r>
              <a:rPr lang="es-US" altLang="es-ES" b="1">
                <a:effectLst>
                  <a:outerShdw blurRad="38100" dist="38100" dir="2700000" algn="tl">
                    <a:srgbClr val="C0C0C0"/>
                  </a:outerShdw>
                </a:effectLst>
              </a:rPr>
              <a:t>Entrenamiento:       menos 30              30-39              40-49                 50 y más</a:t>
            </a:r>
          </a:p>
          <a:p>
            <a:pPr eaLnBrk="1">
              <a:lnSpc>
                <a:spcPct val="93000"/>
              </a:lnSpc>
              <a:buSzPct val="100000"/>
              <a:defRPr/>
            </a:pPr>
            <a:r>
              <a:rPr lang="es-US" altLang="es-ES" b="1">
                <a:effectLst>
                  <a:outerShdw blurRad="38100" dist="38100" dir="2700000" algn="tl">
                    <a:srgbClr val="C0C0C0"/>
                  </a:outerShdw>
                </a:effectLst>
              </a:rPr>
              <a:t>Malo                        más 16:30           más 17:30        más 18:30         más 19:00</a:t>
            </a:r>
          </a:p>
          <a:p>
            <a:pPr eaLnBrk="1">
              <a:lnSpc>
                <a:spcPct val="93000"/>
              </a:lnSpc>
              <a:buSzPct val="100000"/>
              <a:defRPr/>
            </a:pPr>
            <a:r>
              <a:rPr lang="es-US" altLang="es-ES" b="1">
                <a:effectLst>
                  <a:outerShdw blurRad="38100" dist="38100" dir="2700000" algn="tl">
                    <a:srgbClr val="C0C0C0"/>
                  </a:outerShdw>
                </a:effectLst>
              </a:rPr>
              <a:t>Pobre                      16:30-14:31      17:30-15:31       18:30-16:31       19:00-17:01</a:t>
            </a:r>
          </a:p>
          <a:p>
            <a:pPr eaLnBrk="1">
              <a:lnSpc>
                <a:spcPct val="93000"/>
              </a:lnSpc>
              <a:buSzPct val="100000"/>
              <a:defRPr/>
            </a:pPr>
            <a:r>
              <a:rPr lang="es-US" altLang="es-ES" b="1">
                <a:effectLst>
                  <a:outerShdw blurRad="38100" dist="38100" dir="2700000" algn="tl">
                    <a:srgbClr val="C0C0C0"/>
                  </a:outerShdw>
                </a:effectLst>
              </a:rPr>
              <a:t>Medio                     14:30-12:01     15:30-13:01        16:30-14:01       17:00-14:31</a:t>
            </a:r>
          </a:p>
          <a:p>
            <a:pPr eaLnBrk="1">
              <a:lnSpc>
                <a:spcPct val="93000"/>
              </a:lnSpc>
              <a:buSzPct val="100000"/>
              <a:defRPr/>
            </a:pPr>
            <a:r>
              <a:rPr lang="es-US" altLang="es-ES" b="1">
                <a:effectLst>
                  <a:outerShdw blurRad="38100" dist="38100" dir="2700000" algn="tl">
                    <a:srgbClr val="C0C0C0"/>
                  </a:outerShdw>
                </a:effectLst>
              </a:rPr>
              <a:t>Bueno                     12:00-10:16      13:00-11:01        14:00-11:39       14:30-12:01</a:t>
            </a:r>
          </a:p>
          <a:p>
            <a:pPr eaLnBrk="1">
              <a:lnSpc>
                <a:spcPct val="93000"/>
              </a:lnSpc>
              <a:buSzPct val="100000"/>
              <a:defRPr/>
            </a:pPr>
            <a:r>
              <a:rPr lang="es-US" altLang="es-ES" b="1">
                <a:effectLst>
                  <a:outerShdw blurRad="38100" dist="38100" dir="2700000" algn="tl">
                    <a:srgbClr val="C0C0C0"/>
                  </a:outerShdw>
                </a:effectLst>
              </a:rPr>
              <a:t>Excelente              menos 10:15     menos 11:00    menos 11:38      menos 12:00</a:t>
            </a:r>
          </a:p>
          <a:p>
            <a:pPr eaLnBrk="1">
              <a:lnSpc>
                <a:spcPct val="93000"/>
              </a:lnSpc>
              <a:buSzPct val="100000"/>
              <a:defRPr/>
            </a:pPr>
            <a:endParaRPr lang="es-US" altLang="es-ES" b="1">
              <a:effectLst>
                <a:outerShdw blurRad="38100" dist="38100" dir="2700000" algn="tl">
                  <a:srgbClr val="C0C0C0"/>
                </a:outerShdw>
              </a:effectLst>
            </a:endParaRP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6F16D1F8-3EBD-7E9C-176E-B1890D77466D}"/>
              </a:ext>
            </a:extLst>
          </p:cNvPr>
          <p:cNvSpPr txBox="1"/>
          <p:nvPr/>
        </p:nvSpPr>
        <p:spPr>
          <a:xfrm>
            <a:off x="433135" y="-2439"/>
            <a:ext cx="11293644" cy="6740307"/>
          </a:xfrm>
          <a:prstGeom prst="rect">
            <a:avLst/>
          </a:prstGeom>
          <a:noFill/>
        </p:spPr>
        <p:txBody>
          <a:bodyPr wrap="square">
            <a:spAutoFit/>
          </a:bodyPr>
          <a:lstStyle/>
          <a:p>
            <a:pPr algn="just"/>
            <a:r>
              <a:rPr lang="es-ES" sz="3600" dirty="0">
                <a:solidFill>
                  <a:schemeClr val="tx2"/>
                </a:solidFill>
              </a:rPr>
              <a:t>El control del peso implica mantener un peso saludable. Esto involucra ejercicio regular y una dieta sana. Un programa de pérdida y control del peso, analiza su ingesta nutricional y los factores de riesgo médico asociados con el peso.</a:t>
            </a:r>
          </a:p>
          <a:p>
            <a:pPr algn="just"/>
            <a:endParaRPr lang="es-ES" sz="3600" dirty="0">
              <a:solidFill>
                <a:schemeClr val="tx2"/>
              </a:solidFill>
            </a:endParaRPr>
          </a:p>
          <a:p>
            <a:pPr algn="ctr"/>
            <a:r>
              <a:rPr lang="es-ES" sz="3600" dirty="0">
                <a:solidFill>
                  <a:schemeClr val="tx2"/>
                </a:solidFill>
              </a:rPr>
              <a:t>¿cómo se hace un control de peso?</a:t>
            </a:r>
          </a:p>
          <a:p>
            <a:pPr marL="571500" indent="-571500" algn="just">
              <a:buFontTx/>
              <a:buChar char="-"/>
            </a:pPr>
            <a:r>
              <a:rPr lang="es-ES" sz="3600" dirty="0">
                <a:solidFill>
                  <a:schemeClr val="tx2"/>
                </a:solidFill>
              </a:rPr>
              <a:t>Hacer cambios en el estilo de vida, no solo seguir una dieta.</a:t>
            </a:r>
          </a:p>
          <a:p>
            <a:pPr marL="571500" indent="-571500" algn="just">
              <a:buFontTx/>
              <a:buChar char="-"/>
            </a:pPr>
            <a:r>
              <a:rPr lang="es-ES" sz="3600" dirty="0">
                <a:solidFill>
                  <a:schemeClr val="tx2"/>
                </a:solidFill>
              </a:rPr>
              <a:t>Reducir las calorías consumidas y elegir alimentos de variedad saludable (frutas, verduras y cereales.</a:t>
            </a:r>
          </a:p>
          <a:p>
            <a:pPr marL="571500" indent="-571500" algn="just">
              <a:buFontTx/>
              <a:buChar char="-"/>
            </a:pPr>
            <a:r>
              <a:rPr lang="es-ES" sz="3600" dirty="0">
                <a:solidFill>
                  <a:schemeClr val="tx2"/>
                </a:solidFill>
              </a:rPr>
              <a:t>Limitar el consumo de alcohol.  </a:t>
            </a:r>
          </a:p>
        </p:txBody>
      </p:sp>
    </p:spTree>
    <p:extLst>
      <p:ext uri="{BB962C8B-B14F-4D97-AF65-F5344CB8AC3E}">
        <p14:creationId xmlns:p14="http://schemas.microsoft.com/office/powerpoint/2010/main" val="34781816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ext Box 1">
            <a:extLst>
              <a:ext uri="{FF2B5EF4-FFF2-40B4-BE49-F238E27FC236}">
                <a16:creationId xmlns:a16="http://schemas.microsoft.com/office/drawing/2014/main" id="{A032A5B5-FDF4-BE23-17CC-3F4CD72C8C94}"/>
              </a:ext>
            </a:extLst>
          </p:cNvPr>
          <p:cNvSpPr txBox="1">
            <a:spLocks noChangeArrowheads="1"/>
          </p:cNvSpPr>
          <p:nvPr/>
        </p:nvSpPr>
        <p:spPr bwMode="auto">
          <a:xfrm>
            <a:off x="1752600" y="457200"/>
            <a:ext cx="8686800" cy="6040438"/>
          </a:xfrm>
          <a:prstGeom prst="rect">
            <a:avLst/>
          </a:prstGeom>
          <a:noFill/>
          <a:ln>
            <a:noFill/>
          </a:ln>
          <a:effec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9pPr>
          </a:lstStyle>
          <a:p>
            <a:pPr algn="ctr" eaLnBrk="1">
              <a:lnSpc>
                <a:spcPct val="93000"/>
              </a:lnSpc>
              <a:buSzPct val="100000"/>
              <a:defRPr/>
            </a:pPr>
            <a:r>
              <a:rPr lang="es-US" altLang="es-ES" sz="2800" b="1" u="sng">
                <a:solidFill>
                  <a:srgbClr val="FF0000"/>
                </a:solidFill>
                <a:effectLst>
                  <a:outerShdw blurRad="38100" dist="38100" dir="2700000" algn="tl">
                    <a:srgbClr val="C0C0C0"/>
                  </a:outerShdw>
                </a:effectLst>
              </a:rPr>
              <a:t>Test de Rockport.</a:t>
            </a:r>
          </a:p>
          <a:p>
            <a:pPr algn="just" eaLnBrk="1">
              <a:lnSpc>
                <a:spcPct val="93000"/>
              </a:lnSpc>
              <a:buSzPct val="100000"/>
              <a:defRPr/>
            </a:pPr>
            <a:r>
              <a:rPr lang="es-US" altLang="es-ES" sz="2800" b="1">
                <a:solidFill>
                  <a:srgbClr val="FF0000"/>
                </a:solidFill>
                <a:effectLst>
                  <a:outerShdw blurRad="38100" dist="38100" dir="2700000" algn="tl">
                    <a:srgbClr val="C0C0C0"/>
                  </a:outerShdw>
                </a:effectLst>
              </a:rPr>
              <a:t> Otras denominaciones: Test de la milla. </a:t>
            </a:r>
          </a:p>
          <a:p>
            <a:pPr algn="just" eaLnBrk="1">
              <a:lnSpc>
                <a:spcPct val="93000"/>
              </a:lnSpc>
              <a:buSzPct val="100000"/>
              <a:defRPr/>
            </a:pPr>
            <a:r>
              <a:rPr lang="es-US" altLang="es-ES" sz="2800" b="1">
                <a:solidFill>
                  <a:srgbClr val="FF0000"/>
                </a:solidFill>
                <a:effectLst>
                  <a:outerShdw blurRad="38100" dist="38100" dir="2700000" algn="tl">
                    <a:srgbClr val="C0C0C0"/>
                  </a:outerShdw>
                </a:effectLst>
              </a:rPr>
              <a:t>Objetivo: Determinar el VO</a:t>
            </a:r>
            <a:r>
              <a:rPr lang="es-US" altLang="es-ES" sz="2200" b="1">
                <a:solidFill>
                  <a:srgbClr val="FF0000"/>
                </a:solidFill>
                <a:effectLst>
                  <a:outerShdw blurRad="38100" dist="38100" dir="2700000" algn="tl">
                    <a:srgbClr val="C0C0C0"/>
                  </a:outerShdw>
                </a:effectLst>
              </a:rPr>
              <a:t>2</a:t>
            </a:r>
            <a:r>
              <a:rPr lang="es-US" altLang="es-ES" sz="2800" b="1">
                <a:solidFill>
                  <a:srgbClr val="FF0000"/>
                </a:solidFill>
                <a:effectLst>
                  <a:outerShdw blurRad="38100" dist="38100" dir="2700000" algn="tl">
                    <a:srgbClr val="C0C0C0"/>
                  </a:outerShdw>
                </a:effectLst>
              </a:rPr>
              <a:t> máximo en atletas. </a:t>
            </a:r>
          </a:p>
          <a:p>
            <a:pPr algn="just" eaLnBrk="1">
              <a:lnSpc>
                <a:spcPct val="93000"/>
              </a:lnSpc>
              <a:buSzPct val="100000"/>
              <a:defRPr/>
            </a:pPr>
            <a:r>
              <a:rPr lang="es-US" altLang="es-ES" sz="2800" b="1">
                <a:solidFill>
                  <a:srgbClr val="FF0000"/>
                </a:solidFill>
                <a:effectLst>
                  <a:outerShdw blurRad="38100" dist="38100" dir="2700000" algn="tl">
                    <a:srgbClr val="C0C0C0"/>
                  </a:outerShdw>
                </a:effectLst>
              </a:rPr>
              <a:t>Desarrollo: Consiste en recorrer andando lo mas rápido posible la distancia de una milla (1609 m), controlando la frecuencia cardiaca al terminar el recorrido, así como el tiempo empleado. La determinación del VO</a:t>
            </a:r>
            <a:r>
              <a:rPr lang="es-US" altLang="es-ES" sz="2200" b="1">
                <a:solidFill>
                  <a:srgbClr val="FF0000"/>
                </a:solidFill>
                <a:effectLst>
                  <a:outerShdw blurRad="38100" dist="38100" dir="2700000" algn="tl">
                    <a:srgbClr val="C0C0C0"/>
                  </a:outerShdw>
                </a:effectLst>
              </a:rPr>
              <a:t>2</a:t>
            </a:r>
            <a:r>
              <a:rPr lang="es-US" altLang="es-ES" sz="2800" b="1">
                <a:solidFill>
                  <a:srgbClr val="FF0000"/>
                </a:solidFill>
                <a:effectLst>
                  <a:outerShdw blurRad="38100" dist="38100" dir="2700000" algn="tl">
                    <a:srgbClr val="C0C0C0"/>
                  </a:outerShdw>
                </a:effectLst>
              </a:rPr>
              <a:t> máximo se realiza a partir de la siguiente ecuación:</a:t>
            </a:r>
          </a:p>
          <a:p>
            <a:pPr eaLnBrk="1">
              <a:lnSpc>
                <a:spcPct val="93000"/>
              </a:lnSpc>
              <a:buSzPct val="100000"/>
              <a:defRPr/>
            </a:pPr>
            <a:r>
              <a:rPr lang="en-US" altLang="es-ES" sz="2800" b="1">
                <a:solidFill>
                  <a:srgbClr val="FF0000"/>
                </a:solidFill>
                <a:effectLst>
                  <a:outerShdw blurRad="38100" dist="38100" dir="2700000" algn="tl">
                    <a:srgbClr val="C0C0C0"/>
                  </a:outerShdw>
                </a:effectLst>
              </a:rPr>
              <a:t>VO</a:t>
            </a:r>
            <a:r>
              <a:rPr lang="en-US" altLang="es-ES" sz="2000" b="1">
                <a:solidFill>
                  <a:srgbClr val="FF0000"/>
                </a:solidFill>
                <a:effectLst>
                  <a:outerShdw blurRad="38100" dist="38100" dir="2700000" algn="tl">
                    <a:srgbClr val="C0C0C0"/>
                  </a:outerShdw>
                </a:effectLst>
              </a:rPr>
              <a:t>2 </a:t>
            </a:r>
            <a:r>
              <a:rPr lang="en-US" altLang="es-ES" sz="2800" b="1">
                <a:solidFill>
                  <a:srgbClr val="FF0000"/>
                </a:solidFill>
                <a:effectLst>
                  <a:outerShdw blurRad="38100" dist="38100" dir="2700000" algn="tl">
                    <a:srgbClr val="C0C0C0"/>
                  </a:outerShdw>
                </a:effectLst>
              </a:rPr>
              <a:t>máximo = 132,853 – (0,0769 x PC) – (0,3877 x edad) + (6,315 x S) – (3,2649 x T) – (0,1565 x FC)</a:t>
            </a:r>
            <a:r>
              <a:rPr lang="es-US" altLang="es-ES" sz="2800" b="1">
                <a:solidFill>
                  <a:srgbClr val="FF0000"/>
                </a:solidFill>
                <a:effectLst>
                  <a:outerShdw blurRad="38100" dist="38100" dir="2700000" algn="tl">
                    <a:srgbClr val="C0C0C0"/>
                  </a:outerShdw>
                </a:effectLst>
              </a:rPr>
              <a:t> </a:t>
            </a:r>
          </a:p>
          <a:p>
            <a:pPr eaLnBrk="1">
              <a:lnSpc>
                <a:spcPct val="93000"/>
              </a:lnSpc>
              <a:buSzPct val="100000"/>
              <a:defRPr/>
            </a:pPr>
            <a:r>
              <a:rPr lang="ca-ES" altLang="es-ES" sz="2800" b="1">
                <a:solidFill>
                  <a:srgbClr val="FF0000"/>
                </a:solidFill>
                <a:effectLst>
                  <a:outerShdw blurRad="38100" dist="38100" dir="2700000" algn="tl">
                    <a:srgbClr val="C0C0C0"/>
                  </a:outerShdw>
                </a:effectLst>
              </a:rPr>
              <a:t>Donde: PC: Peso corporal; S: Sexo (0: mujeres, 1: hombres); T: Tiempo en minutos que demoró en la caminata; FC: Frecuencia cardiaca.</a:t>
            </a:r>
          </a:p>
          <a:p>
            <a:pPr algn="just" eaLnBrk="1">
              <a:lnSpc>
                <a:spcPct val="93000"/>
              </a:lnSpc>
              <a:buSzPct val="100000"/>
              <a:defRPr/>
            </a:pPr>
            <a:endParaRPr lang="ca-ES" altLang="es-ES" sz="2800" b="1">
              <a:solidFill>
                <a:srgbClr val="FF0000"/>
              </a:solidFill>
              <a:effectLst>
                <a:outerShdw blurRad="38100" dist="38100" dir="2700000" algn="tl">
                  <a:srgbClr val="C0C0C0"/>
                </a:outerShdw>
              </a:effectLst>
            </a:endParaRP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 Box 1">
            <a:extLst>
              <a:ext uri="{FF2B5EF4-FFF2-40B4-BE49-F238E27FC236}">
                <a16:creationId xmlns:a16="http://schemas.microsoft.com/office/drawing/2014/main" id="{0A433F15-24F9-B664-F5C9-E52DAEA15829}"/>
              </a:ext>
            </a:extLst>
          </p:cNvPr>
          <p:cNvSpPr txBox="1">
            <a:spLocks noChangeArrowheads="1"/>
          </p:cNvSpPr>
          <p:nvPr/>
        </p:nvSpPr>
        <p:spPr bwMode="auto">
          <a:xfrm>
            <a:off x="1752600" y="457201"/>
            <a:ext cx="8686800" cy="2581275"/>
          </a:xfrm>
          <a:prstGeom prst="rect">
            <a:avLst/>
          </a:prstGeom>
          <a:noFill/>
          <a:ln>
            <a:noFill/>
          </a:ln>
          <a:effec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9pPr>
          </a:lstStyle>
          <a:p>
            <a:pPr algn="ctr" eaLnBrk="1">
              <a:lnSpc>
                <a:spcPct val="93000"/>
              </a:lnSpc>
              <a:buSzPct val="100000"/>
              <a:defRPr/>
            </a:pPr>
            <a:r>
              <a:rPr lang="es-US" altLang="es-ES" sz="2200" b="1" u="sng">
                <a:effectLst>
                  <a:outerShdw blurRad="38100" dist="38100" dir="2700000" algn="tl">
                    <a:srgbClr val="C0C0C0"/>
                  </a:outerShdw>
                </a:effectLst>
              </a:rPr>
              <a:t>Escala Femenina del test de Rockport VO2 (ml/ kg/min)</a:t>
            </a:r>
          </a:p>
          <a:p>
            <a:pPr eaLnBrk="1">
              <a:lnSpc>
                <a:spcPct val="93000"/>
              </a:lnSpc>
              <a:buSzPct val="100000"/>
              <a:defRPr/>
            </a:pPr>
            <a:r>
              <a:rPr lang="es-US" altLang="es-ES" sz="2200" b="1" u="sng">
                <a:effectLst>
                  <a:outerShdw blurRad="38100" dist="38100" dir="2700000" algn="tl">
                    <a:srgbClr val="C0C0C0"/>
                  </a:outerShdw>
                </a:effectLst>
              </a:rPr>
              <a:t>Edades </a:t>
            </a:r>
            <a:r>
              <a:rPr lang="es-US" altLang="es-ES" sz="2200" b="1">
                <a:effectLst>
                  <a:outerShdw blurRad="38100" dist="38100" dir="2700000" algn="tl">
                    <a:srgbClr val="C0C0C0"/>
                  </a:outerShdw>
                </a:effectLst>
              </a:rPr>
              <a:t>       </a:t>
            </a:r>
            <a:r>
              <a:rPr lang="es-US" altLang="es-ES" sz="2200" b="1" u="sng">
                <a:effectLst>
                  <a:outerShdw blurRad="38100" dist="38100" dir="2700000" algn="tl">
                    <a:srgbClr val="C0C0C0"/>
                  </a:outerShdw>
                </a:effectLst>
              </a:rPr>
              <a:t>Bajo </a:t>
            </a:r>
            <a:r>
              <a:rPr lang="es-US" altLang="es-ES" sz="2200" b="1">
                <a:effectLst>
                  <a:outerShdw blurRad="38100" dist="38100" dir="2700000" algn="tl">
                    <a:srgbClr val="C0C0C0"/>
                  </a:outerShdw>
                </a:effectLst>
              </a:rPr>
              <a:t>     </a:t>
            </a:r>
            <a:r>
              <a:rPr lang="es-US" altLang="es-ES" sz="2200" b="1" u="sng">
                <a:effectLst>
                  <a:outerShdw blurRad="38100" dist="38100" dir="2700000" algn="tl">
                    <a:srgbClr val="C0C0C0"/>
                  </a:outerShdw>
                </a:effectLst>
              </a:rPr>
              <a:t>Regular</a:t>
            </a:r>
            <a:r>
              <a:rPr lang="es-US" altLang="es-ES" sz="2200" b="1">
                <a:effectLst>
                  <a:outerShdw blurRad="38100" dist="38100" dir="2700000" algn="tl">
                    <a:srgbClr val="C0C0C0"/>
                  </a:outerShdw>
                </a:effectLst>
              </a:rPr>
              <a:t>           </a:t>
            </a:r>
            <a:r>
              <a:rPr lang="es-US" altLang="es-ES" sz="2200" b="1" u="sng">
                <a:effectLst>
                  <a:outerShdw blurRad="38100" dist="38100" dir="2700000" algn="tl">
                    <a:srgbClr val="C0C0C0"/>
                  </a:outerShdw>
                </a:effectLst>
              </a:rPr>
              <a:t>Medio</a:t>
            </a:r>
            <a:r>
              <a:rPr lang="es-US" altLang="es-ES" sz="2200" b="1">
                <a:effectLst>
                  <a:outerShdw blurRad="38100" dist="38100" dir="2700000" algn="tl">
                    <a:srgbClr val="C0C0C0"/>
                  </a:outerShdw>
                </a:effectLst>
              </a:rPr>
              <a:t>           </a:t>
            </a:r>
            <a:r>
              <a:rPr lang="es-US" altLang="es-ES" sz="2200" b="1" u="sng">
                <a:effectLst>
                  <a:outerShdw blurRad="38100" dist="38100" dir="2700000" algn="tl">
                    <a:srgbClr val="C0C0C0"/>
                  </a:outerShdw>
                </a:effectLst>
              </a:rPr>
              <a:t> Bueno</a:t>
            </a:r>
            <a:r>
              <a:rPr lang="es-US" altLang="es-ES" sz="2200" b="1">
                <a:effectLst>
                  <a:outerShdw blurRad="38100" dist="38100" dir="2700000" algn="tl">
                    <a:srgbClr val="C0C0C0"/>
                  </a:outerShdw>
                </a:effectLst>
              </a:rPr>
              <a:t>        </a:t>
            </a:r>
            <a:r>
              <a:rPr lang="es-US" altLang="es-ES" sz="2200" b="1" u="sng">
                <a:effectLst>
                  <a:outerShdw blurRad="38100" dist="38100" dir="2700000" algn="tl">
                    <a:srgbClr val="C0C0C0"/>
                  </a:outerShdw>
                </a:effectLst>
              </a:rPr>
              <a:t>Alto</a:t>
            </a:r>
          </a:p>
          <a:p>
            <a:pPr eaLnBrk="1">
              <a:lnSpc>
                <a:spcPct val="93000"/>
              </a:lnSpc>
              <a:buSzPct val="100000"/>
              <a:defRPr/>
            </a:pPr>
            <a:r>
              <a:rPr lang="es-US" altLang="es-ES" sz="2200" b="1">
                <a:effectLst>
                  <a:outerShdw blurRad="38100" dist="38100" dir="2700000" algn="tl">
                    <a:srgbClr val="C0C0C0"/>
                  </a:outerShdw>
                </a:effectLst>
              </a:rPr>
              <a:t>20-29           -24           24-30             31-32             38-48           +48</a:t>
            </a:r>
          </a:p>
          <a:p>
            <a:pPr eaLnBrk="1">
              <a:lnSpc>
                <a:spcPct val="93000"/>
              </a:lnSpc>
              <a:buSzPct val="100000"/>
              <a:defRPr/>
            </a:pPr>
            <a:r>
              <a:rPr lang="es-US" altLang="es-ES" sz="2200" b="1">
                <a:effectLst>
                  <a:outerShdw blurRad="38100" dist="38100" dir="2700000" algn="tl">
                    <a:srgbClr val="C0C0C0"/>
                  </a:outerShdw>
                </a:effectLst>
              </a:rPr>
              <a:t>30-39           -20           20-27             28-33             34-44           +44</a:t>
            </a:r>
          </a:p>
          <a:p>
            <a:pPr eaLnBrk="1">
              <a:lnSpc>
                <a:spcPct val="93000"/>
              </a:lnSpc>
              <a:buSzPct val="100000"/>
              <a:defRPr/>
            </a:pPr>
            <a:r>
              <a:rPr lang="es-US" altLang="es-ES" sz="2200" b="1">
                <a:effectLst>
                  <a:outerShdw blurRad="38100" dist="38100" dir="2700000" algn="tl">
                    <a:srgbClr val="C0C0C0"/>
                  </a:outerShdw>
                </a:effectLst>
              </a:rPr>
              <a:t>40-49           -17           17-23             24-30             31-41           +41</a:t>
            </a:r>
          </a:p>
          <a:p>
            <a:pPr eaLnBrk="1">
              <a:lnSpc>
                <a:spcPct val="93000"/>
              </a:lnSpc>
              <a:buSzPct val="100000"/>
              <a:defRPr/>
            </a:pPr>
            <a:r>
              <a:rPr lang="es-US" altLang="es-ES" sz="2200" b="1">
                <a:effectLst>
                  <a:outerShdw blurRad="38100" dist="38100" dir="2700000" algn="tl">
                    <a:srgbClr val="C0C0C0"/>
                  </a:outerShdw>
                </a:effectLst>
              </a:rPr>
              <a:t>50-59           -15           15-20             21-27             28-37           +37</a:t>
            </a:r>
          </a:p>
          <a:p>
            <a:pPr eaLnBrk="1">
              <a:lnSpc>
                <a:spcPct val="93000"/>
              </a:lnSpc>
              <a:buSzPct val="100000"/>
              <a:defRPr/>
            </a:pPr>
            <a:r>
              <a:rPr lang="es-US" altLang="es-ES" sz="2200" b="1">
                <a:effectLst>
                  <a:outerShdw blurRad="38100" dist="38100" dir="2700000" algn="tl">
                    <a:srgbClr val="C0C0C0"/>
                  </a:outerShdw>
                </a:effectLst>
              </a:rPr>
              <a:t>60-69           -13           13-17             18-23             24-34           +34</a:t>
            </a:r>
          </a:p>
          <a:p>
            <a:pPr eaLnBrk="1">
              <a:lnSpc>
                <a:spcPct val="93000"/>
              </a:lnSpc>
              <a:buSzPct val="100000"/>
              <a:defRPr/>
            </a:pPr>
            <a:endParaRPr lang="es-US" altLang="es-ES" sz="2200" b="1">
              <a:effectLst>
                <a:outerShdw blurRad="38100" dist="38100" dir="2700000" algn="tl">
                  <a:srgbClr val="C0C0C0"/>
                </a:outerShdw>
              </a:effectLst>
            </a:endParaRPr>
          </a:p>
        </p:txBody>
      </p:sp>
      <p:sp>
        <p:nvSpPr>
          <p:cNvPr id="16386" name="Text Box 2">
            <a:extLst>
              <a:ext uri="{FF2B5EF4-FFF2-40B4-BE49-F238E27FC236}">
                <a16:creationId xmlns:a16="http://schemas.microsoft.com/office/drawing/2014/main" id="{97973423-6D67-F11E-F1AB-F8B975808DD9}"/>
              </a:ext>
            </a:extLst>
          </p:cNvPr>
          <p:cNvSpPr txBox="1">
            <a:spLocks noChangeArrowheads="1"/>
          </p:cNvSpPr>
          <p:nvPr/>
        </p:nvSpPr>
        <p:spPr bwMode="auto">
          <a:xfrm>
            <a:off x="1981200" y="3362326"/>
            <a:ext cx="8458200" cy="2581275"/>
          </a:xfrm>
          <a:prstGeom prst="rect">
            <a:avLst/>
          </a:prstGeom>
          <a:noFill/>
          <a:ln>
            <a:noFill/>
          </a:ln>
          <a:effec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DejaVu Sans" charset="0"/>
              </a:defRPr>
            </a:lvl9pPr>
          </a:lstStyle>
          <a:p>
            <a:pPr algn="ctr" eaLnBrk="1">
              <a:lnSpc>
                <a:spcPct val="93000"/>
              </a:lnSpc>
              <a:buSzPct val="100000"/>
              <a:defRPr/>
            </a:pPr>
            <a:r>
              <a:rPr lang="fr-FR" altLang="es-ES" sz="2200" b="1" u="sng">
                <a:effectLst>
                  <a:outerShdw blurRad="38100" dist="38100" dir="2700000" algn="tl">
                    <a:srgbClr val="C0C0C0"/>
                  </a:outerShdw>
                </a:effectLst>
              </a:rPr>
              <a:t>Escala Masculina del test de Rockport VO2 (ml/ kg/min)</a:t>
            </a:r>
          </a:p>
          <a:p>
            <a:pPr eaLnBrk="1">
              <a:lnSpc>
                <a:spcPct val="93000"/>
              </a:lnSpc>
              <a:buSzPct val="100000"/>
              <a:defRPr/>
            </a:pPr>
            <a:r>
              <a:rPr lang="es-US" altLang="es-ES" sz="2200" b="1" u="sng">
                <a:effectLst>
                  <a:outerShdw blurRad="38100" dist="38100" dir="2700000" algn="tl">
                    <a:srgbClr val="C0C0C0"/>
                  </a:outerShdw>
                </a:effectLst>
              </a:rPr>
              <a:t>Edades</a:t>
            </a:r>
            <a:r>
              <a:rPr lang="es-US" altLang="es-ES" sz="2200" b="1">
                <a:effectLst>
                  <a:outerShdw blurRad="38100" dist="38100" dir="2700000" algn="tl">
                    <a:srgbClr val="C0C0C0"/>
                  </a:outerShdw>
                </a:effectLst>
              </a:rPr>
              <a:t>     </a:t>
            </a:r>
            <a:r>
              <a:rPr lang="es-US" altLang="es-ES" sz="2200" b="1" u="sng">
                <a:effectLst>
                  <a:outerShdw blurRad="38100" dist="38100" dir="2700000" algn="tl">
                    <a:srgbClr val="C0C0C0"/>
                  </a:outerShdw>
                </a:effectLst>
              </a:rPr>
              <a:t>Bajo</a:t>
            </a:r>
            <a:r>
              <a:rPr lang="es-US" altLang="es-ES" sz="2200" b="1">
                <a:effectLst>
                  <a:outerShdw blurRad="38100" dist="38100" dir="2700000" algn="tl">
                    <a:srgbClr val="C0C0C0"/>
                  </a:outerShdw>
                </a:effectLst>
              </a:rPr>
              <a:t>         </a:t>
            </a:r>
            <a:r>
              <a:rPr lang="es-US" altLang="es-ES" sz="2200" b="1" u="sng">
                <a:effectLst>
                  <a:outerShdw blurRad="38100" dist="38100" dir="2700000" algn="tl">
                    <a:srgbClr val="C0C0C0"/>
                  </a:outerShdw>
                </a:effectLst>
              </a:rPr>
              <a:t>Regular </a:t>
            </a:r>
            <a:r>
              <a:rPr lang="es-US" altLang="es-ES" sz="2200" b="1">
                <a:effectLst>
                  <a:outerShdw blurRad="38100" dist="38100" dir="2700000" algn="tl">
                    <a:srgbClr val="C0C0C0"/>
                  </a:outerShdw>
                </a:effectLst>
              </a:rPr>
              <a:t>      </a:t>
            </a:r>
            <a:r>
              <a:rPr lang="es-US" altLang="es-ES" sz="2200" b="1" u="sng">
                <a:effectLst>
                  <a:outerShdw blurRad="38100" dist="38100" dir="2700000" algn="tl">
                    <a:srgbClr val="C0C0C0"/>
                  </a:outerShdw>
                </a:effectLst>
              </a:rPr>
              <a:t> Medio </a:t>
            </a:r>
            <a:r>
              <a:rPr lang="es-US" altLang="es-ES" sz="2200" b="1">
                <a:effectLst>
                  <a:outerShdw blurRad="38100" dist="38100" dir="2700000" algn="tl">
                    <a:srgbClr val="C0C0C0"/>
                  </a:outerShdw>
                </a:effectLst>
              </a:rPr>
              <a:t>       </a:t>
            </a:r>
            <a:r>
              <a:rPr lang="es-US" altLang="es-ES" sz="2200" b="1" u="sng">
                <a:effectLst>
                  <a:outerShdw blurRad="38100" dist="38100" dir="2700000" algn="tl">
                    <a:srgbClr val="C0C0C0"/>
                  </a:outerShdw>
                </a:effectLst>
              </a:rPr>
              <a:t>Bueno</a:t>
            </a:r>
            <a:r>
              <a:rPr lang="es-US" altLang="es-ES" sz="2200" b="1">
                <a:effectLst>
                  <a:outerShdw blurRad="38100" dist="38100" dir="2700000" algn="tl">
                    <a:srgbClr val="C0C0C0"/>
                  </a:outerShdw>
                </a:effectLst>
              </a:rPr>
              <a:t>       </a:t>
            </a:r>
            <a:r>
              <a:rPr lang="es-US" altLang="es-ES" sz="2200" b="1" u="sng">
                <a:effectLst>
                  <a:outerShdw blurRad="38100" dist="38100" dir="2700000" algn="tl">
                    <a:srgbClr val="C0C0C0"/>
                  </a:outerShdw>
                </a:effectLst>
              </a:rPr>
              <a:t>Alto</a:t>
            </a:r>
          </a:p>
          <a:p>
            <a:pPr eaLnBrk="1">
              <a:lnSpc>
                <a:spcPct val="93000"/>
              </a:lnSpc>
              <a:buSzPct val="100000"/>
              <a:defRPr/>
            </a:pPr>
            <a:r>
              <a:rPr lang="es-US" altLang="es-ES" sz="2200" b="1">
                <a:effectLst>
                  <a:outerShdw blurRad="38100" dist="38100" dir="2700000" algn="tl">
                    <a:srgbClr val="C0C0C0"/>
                  </a:outerShdw>
                </a:effectLst>
              </a:rPr>
              <a:t>20-29        -25             35-33             34-42         43-52       +52</a:t>
            </a:r>
          </a:p>
          <a:p>
            <a:pPr eaLnBrk="1">
              <a:lnSpc>
                <a:spcPct val="93000"/>
              </a:lnSpc>
              <a:buSzPct val="100000"/>
              <a:defRPr/>
            </a:pPr>
            <a:r>
              <a:rPr lang="es-US" altLang="es-ES" sz="2200" b="1">
                <a:effectLst>
                  <a:outerShdw blurRad="38100" dist="38100" dir="2700000" algn="tl">
                    <a:srgbClr val="C0C0C0"/>
                  </a:outerShdw>
                </a:effectLst>
              </a:rPr>
              <a:t>30-39        -23             23-30             31-38         39-48        +48</a:t>
            </a:r>
          </a:p>
          <a:p>
            <a:pPr eaLnBrk="1">
              <a:lnSpc>
                <a:spcPct val="93000"/>
              </a:lnSpc>
              <a:buSzPct val="100000"/>
              <a:defRPr/>
            </a:pPr>
            <a:r>
              <a:rPr lang="es-US" altLang="es-ES" sz="2200" b="1">
                <a:effectLst>
                  <a:outerShdw blurRad="38100" dist="38100" dir="2700000" algn="tl">
                    <a:srgbClr val="C0C0C0"/>
                  </a:outerShdw>
                </a:effectLst>
              </a:rPr>
              <a:t>40-49        -20            20-26             27-35         36-44        +44</a:t>
            </a:r>
          </a:p>
          <a:p>
            <a:pPr eaLnBrk="1">
              <a:lnSpc>
                <a:spcPct val="93000"/>
              </a:lnSpc>
              <a:buSzPct val="100000"/>
              <a:defRPr/>
            </a:pPr>
            <a:r>
              <a:rPr lang="es-US" altLang="es-ES" sz="2200" b="1">
                <a:effectLst>
                  <a:outerShdw blurRad="38100" dist="38100" dir="2700000" algn="tl">
                    <a:srgbClr val="C0C0C0"/>
                  </a:outerShdw>
                </a:effectLst>
              </a:rPr>
              <a:t>50-59        -18            18-24            25-33          34-42       +42</a:t>
            </a:r>
          </a:p>
          <a:p>
            <a:pPr eaLnBrk="1">
              <a:lnSpc>
                <a:spcPct val="93000"/>
              </a:lnSpc>
              <a:buSzPct val="100000"/>
              <a:defRPr/>
            </a:pPr>
            <a:r>
              <a:rPr lang="es-US" altLang="es-ES" sz="2200" b="1">
                <a:effectLst>
                  <a:outerShdw blurRad="38100" dist="38100" dir="2700000" algn="tl">
                    <a:srgbClr val="C0C0C0"/>
                  </a:outerShdw>
                </a:effectLst>
              </a:rPr>
              <a:t>60-69        -16            16-22            23-30         31-40         +40</a:t>
            </a:r>
          </a:p>
          <a:p>
            <a:pPr eaLnBrk="1">
              <a:lnSpc>
                <a:spcPct val="93000"/>
              </a:lnSpc>
              <a:buSzPct val="100000"/>
              <a:defRPr/>
            </a:pPr>
            <a:endParaRPr lang="es-US" altLang="es-ES" sz="2200" b="1">
              <a:effectLst>
                <a:outerShdw blurRad="38100" dist="38100" dir="2700000" algn="tl">
                  <a:srgbClr val="C0C0C0"/>
                </a:outerShdw>
              </a:effectLst>
            </a:endParaRP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CuadroTexto 3">
            <a:extLst>
              <a:ext uri="{FF2B5EF4-FFF2-40B4-BE49-F238E27FC236}">
                <a16:creationId xmlns:a16="http://schemas.microsoft.com/office/drawing/2014/main" id="{053D8718-4B38-E9A4-C10C-7B6C24D2F4E0}"/>
              </a:ext>
            </a:extLst>
          </p:cNvPr>
          <p:cNvSpPr txBox="1">
            <a:spLocks noChangeArrowheads="1"/>
          </p:cNvSpPr>
          <p:nvPr/>
        </p:nvSpPr>
        <p:spPr bwMode="auto">
          <a:xfrm>
            <a:off x="2208213" y="1646239"/>
            <a:ext cx="6096000" cy="1683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a:lnSpc>
                <a:spcPct val="150000"/>
              </a:lnSpc>
              <a:buClr>
                <a:srgbClr val="000000"/>
              </a:buClr>
              <a:buSzPct val="100000"/>
              <a:buFont typeface="Times New Roman" panose="02020603050405020304" pitchFamily="18" charset="0"/>
              <a:buNone/>
            </a:pPr>
            <a:r>
              <a:rPr lang="es-ES" altLang="es-ES" sz="2000" dirty="0">
                <a:solidFill>
                  <a:srgbClr val="002060"/>
                </a:solidFill>
                <a:cs typeface="Calibri" panose="020F0502020204030204" pitchFamily="34" charset="0"/>
              </a:rPr>
              <a:t>Test  Funcionales Específicos para evaluar el estado funcional del sistema Cardiovascular. </a:t>
            </a:r>
          </a:p>
          <a:p>
            <a:pPr eaLnBrk="1">
              <a:lnSpc>
                <a:spcPct val="150000"/>
              </a:lnSpc>
              <a:buClr>
                <a:srgbClr val="000000"/>
              </a:buClr>
              <a:buSzPct val="100000"/>
              <a:buFont typeface="Times New Roman" panose="02020603050405020304" pitchFamily="18" charset="0"/>
              <a:buNone/>
            </a:pPr>
            <a:endParaRPr lang="es-ES_tradnl" altLang="es-ES" sz="3200" b="1" dirty="0">
              <a:solidFill>
                <a:srgbClr val="002060"/>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ext Box 1">
            <a:extLst>
              <a:ext uri="{FF2B5EF4-FFF2-40B4-BE49-F238E27FC236}">
                <a16:creationId xmlns:a16="http://schemas.microsoft.com/office/drawing/2014/main" id="{1DAD7774-E8CC-172E-8A48-EF15C4CFAC22}"/>
              </a:ext>
            </a:extLst>
          </p:cNvPr>
          <p:cNvSpPr txBox="1">
            <a:spLocks noChangeArrowheads="1"/>
          </p:cNvSpPr>
          <p:nvPr/>
        </p:nvSpPr>
        <p:spPr bwMode="auto">
          <a:xfrm>
            <a:off x="1752600" y="228600"/>
            <a:ext cx="8686800" cy="6400800"/>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9pPr>
          </a:lstStyle>
          <a:p>
            <a:pPr algn="ctr" eaLnBrk="1">
              <a:lnSpc>
                <a:spcPct val="93000"/>
              </a:lnSpc>
              <a:buSzPct val="100000"/>
              <a:defRPr/>
            </a:pPr>
            <a:r>
              <a:rPr lang="en-US" altLang="es-ES" sz="2800" b="1" u="sng">
                <a:solidFill>
                  <a:srgbClr val="0000FF"/>
                </a:solidFill>
                <a:effectLst>
                  <a:outerShdw blurRad="38100" dist="38100" dir="2700000" algn="tl">
                    <a:srgbClr val="C0C0C0"/>
                  </a:outerShdw>
                </a:effectLst>
              </a:rPr>
              <a:t>PRUEBAS DEL SISTEMA CARDIOVASCULAR.</a:t>
            </a:r>
          </a:p>
          <a:p>
            <a:pPr algn="just" eaLnBrk="1">
              <a:buSzPct val="100000"/>
              <a:defRPr/>
            </a:pPr>
            <a:r>
              <a:rPr lang="en-US" altLang="es-ES" sz="2800" b="1">
                <a:solidFill>
                  <a:srgbClr val="0000FF"/>
                </a:solidFill>
                <a:effectLst>
                  <a:outerShdw blurRad="38100" dist="38100" dir="2700000" algn="tl">
                    <a:srgbClr val="C0C0C0"/>
                  </a:outerShdw>
                </a:effectLst>
              </a:rPr>
              <a:t>La realización de cualquier ejercicio físico supone el establecimiento de una situación de sobrecarga para e! sistema cardiovascular. La actividad física se traduce en la existencia de un aumento de sustancias nutritivas y en el aumento de la cantidad necesaria del aporte de oxígeno a los músculos activos. Secundariamente, se incrementan también los niveles CO</a:t>
            </a:r>
            <a:r>
              <a:rPr lang="en-US" altLang="es-ES" sz="2200" b="1">
                <a:solidFill>
                  <a:srgbClr val="0000FF"/>
                </a:solidFill>
                <a:effectLst>
                  <a:outerShdw blurRad="38100" dist="38100" dir="2700000" algn="tl">
                    <a:srgbClr val="C0C0C0"/>
                  </a:outerShdw>
                </a:effectLst>
              </a:rPr>
              <a:t>2</a:t>
            </a:r>
            <a:r>
              <a:rPr lang="en-US" altLang="es-ES" sz="2800" b="1">
                <a:solidFill>
                  <a:srgbClr val="0000FF"/>
                </a:solidFill>
                <a:effectLst>
                  <a:outerShdw blurRad="38100" dist="38100" dir="2700000" algn="tl">
                    <a:srgbClr val="C0C0C0"/>
                  </a:outerShdw>
                </a:effectLst>
              </a:rPr>
              <a:t> y de metabolitos que es preciso eliminar. Para darle respuesta a esto se hacen necesarios una serie de ajustes en el sistema cardiovascular y su interrelación con los diferentes órganos y sistemas del cuerpo humano.</a:t>
            </a: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ext Box 1">
            <a:extLst>
              <a:ext uri="{FF2B5EF4-FFF2-40B4-BE49-F238E27FC236}">
                <a16:creationId xmlns:a16="http://schemas.microsoft.com/office/drawing/2014/main" id="{2EFFC580-22B4-4419-953B-82DAB147EB64}"/>
              </a:ext>
            </a:extLst>
          </p:cNvPr>
          <p:cNvSpPr txBox="1">
            <a:spLocks noChangeArrowheads="1"/>
          </p:cNvSpPr>
          <p:nvPr/>
        </p:nvSpPr>
        <p:spPr bwMode="auto">
          <a:xfrm>
            <a:off x="1981200" y="457200"/>
            <a:ext cx="8458200" cy="5702300"/>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9pPr>
          </a:lstStyle>
          <a:p>
            <a:pPr algn="just" eaLnBrk="1">
              <a:buSzPct val="100000"/>
              <a:defRPr/>
            </a:pPr>
            <a:r>
              <a:rPr lang="en-US" altLang="es-ES" sz="3600" b="1">
                <a:solidFill>
                  <a:srgbClr val="FF0000"/>
                </a:solidFill>
                <a:effectLst>
                  <a:outerShdw blurRad="38100" dist="38100" dir="2700000" algn="tl">
                    <a:srgbClr val="C0C0C0"/>
                  </a:outerShdw>
                </a:effectLst>
              </a:rPr>
              <a:t>El gasto cardíaco es el primer indicador de la capacidad funcional de la circulación para satisfacer las demandas de la actividad física. Los dos factores que determinan la capacidad del gasto cardíaco (GC) son la frecuencia cardíaca (FC) y el volumen sistólico (VC), cuya relación es:</a:t>
            </a:r>
          </a:p>
          <a:p>
            <a:pPr algn="ctr" eaLnBrk="1">
              <a:buSzPct val="100000"/>
              <a:defRPr/>
            </a:pPr>
            <a:r>
              <a:rPr lang="en-US" altLang="es-ES" sz="3600" b="1">
                <a:solidFill>
                  <a:srgbClr val="FF0000"/>
                </a:solidFill>
                <a:effectLst>
                  <a:outerShdw blurRad="38100" dist="38100" dir="2700000" algn="tl">
                    <a:srgbClr val="C0C0C0"/>
                  </a:outerShdw>
                </a:effectLst>
              </a:rPr>
              <a:t> </a:t>
            </a:r>
            <a:r>
              <a:rPr lang="en-US" altLang="es-ES" sz="3600" b="1">
                <a:solidFill>
                  <a:srgbClr val="000080"/>
                </a:solidFill>
                <a:effectLst>
                  <a:outerShdw blurRad="38100" dist="38100" dir="2700000" algn="tl">
                    <a:srgbClr val="C0C0C0"/>
                  </a:outerShdw>
                </a:effectLst>
              </a:rPr>
              <a:t>GC= FC x VS = L/min</a:t>
            </a: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ext Box 1">
            <a:extLst>
              <a:ext uri="{FF2B5EF4-FFF2-40B4-BE49-F238E27FC236}">
                <a16:creationId xmlns:a16="http://schemas.microsoft.com/office/drawing/2014/main" id="{E04664E7-FFD6-FB07-7C08-6EC28E89E472}"/>
              </a:ext>
            </a:extLst>
          </p:cNvPr>
          <p:cNvSpPr txBox="1">
            <a:spLocks noChangeArrowheads="1"/>
          </p:cNvSpPr>
          <p:nvPr/>
        </p:nvSpPr>
        <p:spPr bwMode="auto">
          <a:xfrm>
            <a:off x="1752600" y="414338"/>
            <a:ext cx="8458200" cy="5529262"/>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9pPr>
          </a:lstStyle>
          <a:p>
            <a:pPr algn="just" eaLnBrk="1">
              <a:lnSpc>
                <a:spcPct val="93000"/>
              </a:lnSpc>
              <a:buSzPct val="100000"/>
              <a:defRPr/>
            </a:pPr>
            <a:r>
              <a:rPr lang="es-US" altLang="es-ES" sz="3200"/>
              <a:t> </a:t>
            </a:r>
            <a:r>
              <a:rPr lang="es-US" altLang="es-ES" sz="3200" b="1">
                <a:solidFill>
                  <a:srgbClr val="800080"/>
                </a:solidFill>
                <a:effectLst>
                  <a:outerShdw blurRad="38100" dist="38100" dir="2700000" algn="tl">
                    <a:srgbClr val="C0C0C0"/>
                  </a:outerShdw>
                </a:effectLst>
              </a:rPr>
              <a:t>-</a:t>
            </a:r>
            <a:r>
              <a:rPr lang="es-US" altLang="es-ES" sz="3200"/>
              <a:t> </a:t>
            </a:r>
            <a:r>
              <a:rPr lang="es-US" altLang="es-ES" sz="3200" b="1">
                <a:solidFill>
                  <a:srgbClr val="993366"/>
                </a:solidFill>
                <a:effectLst>
                  <a:outerShdw blurRad="38100" dist="38100" dir="2700000" algn="tl">
                    <a:srgbClr val="C0C0C0"/>
                  </a:outerShdw>
                </a:effectLst>
              </a:rPr>
              <a:t>En reposo el organismo dispone de 5 L de O</a:t>
            </a:r>
            <a:r>
              <a:rPr lang="es-US" altLang="es-ES" sz="2000" b="1">
                <a:solidFill>
                  <a:srgbClr val="993366"/>
                </a:solidFill>
                <a:effectLst>
                  <a:outerShdw blurRad="38100" dist="38100" dir="2700000" algn="tl">
                    <a:srgbClr val="C0C0C0"/>
                  </a:outerShdw>
                </a:effectLst>
              </a:rPr>
              <a:t>2 </a:t>
            </a:r>
            <a:r>
              <a:rPr lang="es-US" altLang="es-ES" sz="3200" b="1">
                <a:solidFill>
                  <a:srgbClr val="993366"/>
                </a:solidFill>
                <a:effectLst>
                  <a:outerShdw blurRad="38100" dist="38100" dir="2700000" algn="tl">
                    <a:srgbClr val="C0C0C0"/>
                  </a:outerShdw>
                </a:effectLst>
              </a:rPr>
              <a:t>/min, para dar respuesta al gasto energético.</a:t>
            </a:r>
          </a:p>
          <a:p>
            <a:pPr algn="just" eaLnBrk="1">
              <a:lnSpc>
                <a:spcPct val="93000"/>
              </a:lnSpc>
              <a:buSzPct val="100000"/>
              <a:defRPr/>
            </a:pPr>
            <a:r>
              <a:rPr lang="es-US" altLang="es-ES" sz="3200" b="1">
                <a:solidFill>
                  <a:srgbClr val="993366"/>
                </a:solidFill>
                <a:effectLst>
                  <a:outerShdw blurRad="38100" dist="38100" dir="2700000" algn="tl">
                    <a:srgbClr val="C0C0C0"/>
                  </a:outerShdw>
                </a:effectLst>
              </a:rPr>
              <a:t>- Hombres jóvenes que realizan actividad física, GC = 20 - 25 L/min.</a:t>
            </a:r>
          </a:p>
          <a:p>
            <a:pPr algn="just" eaLnBrk="1">
              <a:lnSpc>
                <a:spcPct val="93000"/>
              </a:lnSpc>
              <a:buSzPct val="100000"/>
              <a:defRPr/>
            </a:pPr>
            <a:r>
              <a:rPr lang="es-US" altLang="es-ES" sz="3200" b="1">
                <a:solidFill>
                  <a:srgbClr val="993366"/>
                </a:solidFill>
                <a:effectLst>
                  <a:outerShdw blurRad="38100" dist="38100" dir="2700000" algn="tl">
                    <a:srgbClr val="C0C0C0"/>
                  </a:outerShdw>
                </a:effectLst>
              </a:rPr>
              <a:t>- Deportistas de élite es mayor, por ejemplo, en deportes de resistencia es de 35 - 40 L/min.</a:t>
            </a:r>
          </a:p>
        </p:txBody>
      </p:sp>
      <p:sp>
        <p:nvSpPr>
          <p:cNvPr id="7170" name="Text Box 2">
            <a:extLst>
              <a:ext uri="{FF2B5EF4-FFF2-40B4-BE49-F238E27FC236}">
                <a16:creationId xmlns:a16="http://schemas.microsoft.com/office/drawing/2014/main" id="{C6D81655-FE7B-D765-21DA-305F4E118593}"/>
              </a:ext>
            </a:extLst>
          </p:cNvPr>
          <p:cNvSpPr txBox="1">
            <a:spLocks noChangeArrowheads="1"/>
          </p:cNvSpPr>
          <p:nvPr/>
        </p:nvSpPr>
        <p:spPr bwMode="auto">
          <a:xfrm>
            <a:off x="1524001" y="4622800"/>
            <a:ext cx="8818563" cy="1677988"/>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9pPr>
          </a:lstStyle>
          <a:p>
            <a:pPr algn="just" eaLnBrk="1">
              <a:lnSpc>
                <a:spcPct val="93000"/>
              </a:lnSpc>
              <a:buSzPct val="100000"/>
              <a:defRPr/>
            </a:pPr>
            <a:r>
              <a:rPr lang="es-US" altLang="es-ES" sz="3200" b="1">
                <a:solidFill>
                  <a:srgbClr val="FF0000"/>
                </a:solidFill>
                <a:effectLst>
                  <a:outerShdw blurRad="38100" dist="38100" dir="2700000" algn="tl">
                    <a:srgbClr val="C0C0C0"/>
                  </a:outerShdw>
                </a:effectLst>
              </a:rPr>
              <a:t>Dado porque el ejercicio físico mantenido, de tipo aeróbico, produce hipertrofia fisiológica del ventrículo izquierdo con aumento del volumen sistólico.</a:t>
            </a:r>
          </a:p>
        </p:txBody>
      </p:sp>
      <p:cxnSp>
        <p:nvCxnSpPr>
          <p:cNvPr id="10244" name="AutoShape 3">
            <a:extLst>
              <a:ext uri="{FF2B5EF4-FFF2-40B4-BE49-F238E27FC236}">
                <a16:creationId xmlns:a16="http://schemas.microsoft.com/office/drawing/2014/main" id="{080EC85F-5135-8675-E269-DAD00C8675CF}"/>
              </a:ext>
            </a:extLst>
          </p:cNvPr>
          <p:cNvCxnSpPr>
            <a:cxnSpLocks noChangeShapeType="1"/>
          </p:cNvCxnSpPr>
          <p:nvPr/>
        </p:nvCxnSpPr>
        <p:spPr bwMode="auto">
          <a:xfrm>
            <a:off x="4692651" y="3906839"/>
            <a:ext cx="817563" cy="623887"/>
          </a:xfrm>
          <a:prstGeom prst="straightConnector1">
            <a:avLst/>
          </a:prstGeom>
          <a:noFill/>
          <a:ln w="73080">
            <a:solidFill>
              <a:srgbClr val="0047FF"/>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Text Box 1">
            <a:extLst>
              <a:ext uri="{FF2B5EF4-FFF2-40B4-BE49-F238E27FC236}">
                <a16:creationId xmlns:a16="http://schemas.microsoft.com/office/drawing/2014/main" id="{8D7C0BF2-8258-7577-C050-4231511C2B4A}"/>
              </a:ext>
            </a:extLst>
          </p:cNvPr>
          <p:cNvSpPr txBox="1">
            <a:spLocks noChangeArrowheads="1"/>
          </p:cNvSpPr>
          <p:nvPr/>
        </p:nvSpPr>
        <p:spPr bwMode="auto">
          <a:xfrm>
            <a:off x="1752600" y="457200"/>
            <a:ext cx="8686800" cy="5645150"/>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9pPr>
          </a:lstStyle>
          <a:p>
            <a:pPr algn="ctr" eaLnBrk="1">
              <a:buSzPct val="100000"/>
              <a:defRPr/>
            </a:pPr>
            <a:r>
              <a:rPr lang="es-US" altLang="es-ES" sz="2400">
                <a:latin typeface="Times New Roman" panose="02020603050405020304" pitchFamily="18" charset="0"/>
              </a:rPr>
              <a:t> </a:t>
            </a:r>
            <a:r>
              <a:rPr lang="es-US" altLang="es-ES" sz="2800" b="1" u="sng">
                <a:solidFill>
                  <a:srgbClr val="FF0000"/>
                </a:solidFill>
                <a:effectLst>
                  <a:outerShdw blurRad="38100" dist="38100" dir="2700000" algn="tl">
                    <a:srgbClr val="C0C0C0"/>
                  </a:outerShdw>
                </a:effectLst>
              </a:rPr>
              <a:t>Reposo</a:t>
            </a:r>
          </a:p>
          <a:p>
            <a:pPr algn="just" eaLnBrk="1">
              <a:buSzPct val="100000"/>
              <a:defRPr/>
            </a:pPr>
            <a:r>
              <a:rPr lang="es-US" altLang="es-ES" sz="2800" b="1">
                <a:solidFill>
                  <a:srgbClr val="FF0000"/>
                </a:solidFill>
                <a:effectLst>
                  <a:outerShdw blurRad="38100" dist="38100" dir="2700000" algn="tl">
                    <a:srgbClr val="C0C0C0"/>
                  </a:outerShdw>
                </a:effectLst>
              </a:rPr>
              <a:t>Sedentarios:</a:t>
            </a:r>
          </a:p>
          <a:p>
            <a:pPr algn="just" eaLnBrk="1">
              <a:buSzPct val="100000"/>
              <a:defRPr/>
            </a:pPr>
            <a:r>
              <a:rPr lang="es-US" altLang="es-ES" sz="2800" b="1">
                <a:solidFill>
                  <a:srgbClr val="FF0000"/>
                </a:solidFill>
                <a:effectLst>
                  <a:outerShdw blurRad="38100" dist="38100" dir="2700000" algn="tl">
                    <a:srgbClr val="C0C0C0"/>
                  </a:outerShdw>
                </a:effectLst>
              </a:rPr>
              <a:t>5000 mL/min = 70 lat./min x 71 mL /latido.</a:t>
            </a:r>
          </a:p>
          <a:p>
            <a:pPr algn="just" eaLnBrk="1">
              <a:buSzPct val="100000"/>
              <a:defRPr/>
            </a:pPr>
            <a:r>
              <a:rPr lang="es-US" altLang="es-ES" sz="2800" b="1">
                <a:solidFill>
                  <a:srgbClr val="FF0000"/>
                </a:solidFill>
                <a:effectLst>
                  <a:outerShdw blurRad="38100" dist="38100" dir="2700000" algn="tl">
                    <a:srgbClr val="C0C0C0"/>
                  </a:outerShdw>
                </a:effectLst>
              </a:rPr>
              <a:t>Entrenados: </a:t>
            </a:r>
          </a:p>
          <a:p>
            <a:pPr algn="just" eaLnBrk="1">
              <a:buSzPct val="100000"/>
              <a:defRPr/>
            </a:pPr>
            <a:r>
              <a:rPr lang="es-US" altLang="es-ES" sz="2800" b="1">
                <a:solidFill>
                  <a:srgbClr val="FF0000"/>
                </a:solidFill>
                <a:effectLst>
                  <a:outerShdw blurRad="38100" dist="38100" dir="2700000" algn="tl">
                    <a:srgbClr val="C0C0C0"/>
                  </a:outerShdw>
                </a:effectLst>
              </a:rPr>
              <a:t>5000 mL/min = 50 lat. /min x 100 mL /latido.</a:t>
            </a:r>
          </a:p>
          <a:p>
            <a:pPr algn="ctr" eaLnBrk="1">
              <a:buSzPct val="100000"/>
              <a:defRPr/>
            </a:pPr>
            <a:endParaRPr lang="es-US" altLang="es-ES" sz="2800" b="1" u="sng">
              <a:solidFill>
                <a:srgbClr val="FF0000"/>
              </a:solidFill>
              <a:effectLst>
                <a:outerShdw blurRad="38100" dist="38100" dir="2700000" algn="tl">
                  <a:srgbClr val="C0C0C0"/>
                </a:outerShdw>
              </a:effectLst>
            </a:endParaRPr>
          </a:p>
          <a:p>
            <a:pPr algn="ctr" eaLnBrk="1">
              <a:buSzPct val="100000"/>
              <a:defRPr/>
            </a:pPr>
            <a:r>
              <a:rPr lang="es-US" altLang="es-ES" sz="2800" b="1" u="sng">
                <a:solidFill>
                  <a:srgbClr val="FF0000"/>
                </a:solidFill>
                <a:effectLst>
                  <a:outerShdw blurRad="38100" dist="38100" dir="2700000" algn="tl">
                    <a:srgbClr val="C0C0C0"/>
                  </a:outerShdw>
                </a:effectLst>
              </a:rPr>
              <a:t>Esfuerzo máximo</a:t>
            </a:r>
            <a:r>
              <a:rPr lang="es-US" altLang="es-ES" sz="2800" b="1">
                <a:solidFill>
                  <a:srgbClr val="FF0000"/>
                </a:solidFill>
                <a:effectLst>
                  <a:outerShdw blurRad="38100" dist="38100" dir="2700000" algn="tl">
                    <a:srgbClr val="C0C0C0"/>
                  </a:outerShdw>
                </a:effectLst>
              </a:rPr>
              <a:t> (dos personas que realizan un esfuerzo máximo de 195 lat./min)</a:t>
            </a:r>
          </a:p>
          <a:p>
            <a:pPr algn="just" eaLnBrk="1">
              <a:buSzPct val="100000"/>
              <a:defRPr/>
            </a:pPr>
            <a:r>
              <a:rPr lang="es-US" altLang="es-ES" sz="2800" b="1">
                <a:solidFill>
                  <a:srgbClr val="FF0000"/>
                </a:solidFill>
                <a:effectLst>
                  <a:outerShdw blurRad="38100" dist="38100" dir="2700000" algn="tl">
                    <a:srgbClr val="C0C0C0"/>
                  </a:outerShdw>
                </a:effectLst>
              </a:rPr>
              <a:t>Sedentarios:</a:t>
            </a:r>
          </a:p>
          <a:p>
            <a:pPr algn="just" eaLnBrk="1">
              <a:buSzPct val="100000"/>
              <a:defRPr/>
            </a:pPr>
            <a:r>
              <a:rPr lang="es-US" altLang="es-ES" sz="2800" b="1">
                <a:solidFill>
                  <a:srgbClr val="FF0000"/>
                </a:solidFill>
                <a:effectLst>
                  <a:outerShdw blurRad="38100" dist="38100" dir="2700000" algn="tl">
                    <a:srgbClr val="C0C0C0"/>
                  </a:outerShdw>
                </a:effectLst>
              </a:rPr>
              <a:t> 21 450 mL/min = 195 lat. / min x 110 mL / lat.</a:t>
            </a:r>
          </a:p>
          <a:p>
            <a:pPr algn="just" eaLnBrk="1">
              <a:buSzPct val="100000"/>
              <a:defRPr/>
            </a:pPr>
            <a:r>
              <a:rPr lang="es-US" altLang="es-ES" sz="2800" b="1">
                <a:solidFill>
                  <a:srgbClr val="FF0000"/>
                </a:solidFill>
                <a:effectLst>
                  <a:outerShdw blurRad="38100" dist="38100" dir="2700000" algn="tl">
                    <a:srgbClr val="C0C0C0"/>
                  </a:outerShdw>
                </a:effectLst>
              </a:rPr>
              <a:t>Entrenados:</a:t>
            </a:r>
          </a:p>
          <a:p>
            <a:pPr algn="just" eaLnBrk="1">
              <a:buSzPct val="100000"/>
              <a:defRPr/>
            </a:pPr>
            <a:r>
              <a:rPr lang="es-US" altLang="es-ES" sz="2800" b="1">
                <a:solidFill>
                  <a:srgbClr val="FF0000"/>
                </a:solidFill>
                <a:effectLst>
                  <a:outerShdw blurRad="38100" dist="38100" dir="2700000" algn="tl">
                    <a:srgbClr val="C0C0C0"/>
                  </a:outerShdw>
                </a:effectLst>
              </a:rPr>
              <a:t> 35 000 mL/rnin = 195 lat. /min. X 179 mL / lat.</a:t>
            </a: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Text Box 1">
            <a:extLst>
              <a:ext uri="{FF2B5EF4-FFF2-40B4-BE49-F238E27FC236}">
                <a16:creationId xmlns:a16="http://schemas.microsoft.com/office/drawing/2014/main" id="{5DA242DC-D595-63B6-B1E7-A746FBEEC455}"/>
              </a:ext>
            </a:extLst>
          </p:cNvPr>
          <p:cNvSpPr txBox="1">
            <a:spLocks noChangeArrowheads="1"/>
          </p:cNvSpPr>
          <p:nvPr/>
        </p:nvSpPr>
        <p:spPr bwMode="auto">
          <a:xfrm>
            <a:off x="1752600" y="228600"/>
            <a:ext cx="8686800" cy="6400800"/>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9pPr>
          </a:lstStyle>
          <a:p>
            <a:pPr algn="ctr" eaLnBrk="1">
              <a:lnSpc>
                <a:spcPct val="93000"/>
              </a:lnSpc>
              <a:buClr>
                <a:srgbClr val="000000"/>
              </a:buClr>
              <a:buSzPct val="100000"/>
              <a:buFont typeface="Times New Roman" panose="02020603050405020304" pitchFamily="18" charset="0"/>
              <a:buNone/>
              <a:defRPr/>
            </a:pPr>
            <a:endParaRPr lang="en-US" altLang="es-ES" sz="3200" b="1" u="sng" dirty="0">
              <a:solidFill>
                <a:srgbClr val="6B2394"/>
              </a:solidFill>
              <a:effectLst>
                <a:outerShdw blurRad="38100" dist="38100" dir="2700000" algn="tl">
                  <a:srgbClr val="C0C0C0"/>
                </a:outerShdw>
              </a:effectLst>
            </a:endParaRPr>
          </a:p>
          <a:p>
            <a:pPr algn="ctr" eaLnBrk="1">
              <a:lnSpc>
                <a:spcPct val="93000"/>
              </a:lnSpc>
              <a:buClr>
                <a:srgbClr val="000000"/>
              </a:buClr>
              <a:buSzPct val="100000"/>
              <a:buFont typeface="Times New Roman" panose="02020603050405020304" pitchFamily="18" charset="0"/>
              <a:buNone/>
              <a:defRPr/>
            </a:pPr>
            <a:r>
              <a:rPr lang="en-US" altLang="es-ES" sz="2400" b="1" u="sng" dirty="0">
                <a:solidFill>
                  <a:schemeClr val="accent2"/>
                </a:solidFill>
                <a:effectLst>
                  <a:outerShdw blurRad="38100" dist="38100" dir="2700000" algn="tl">
                    <a:srgbClr val="C0C0C0"/>
                  </a:outerShdw>
                </a:effectLst>
              </a:rPr>
              <a:t>Test  de Ruffier</a:t>
            </a:r>
            <a:r>
              <a:rPr lang="es-ES" altLang="es-ES" sz="2400" b="1" u="sng" dirty="0">
                <a:solidFill>
                  <a:schemeClr val="accent2"/>
                </a:solidFill>
                <a:effectLst>
                  <a:outerShdw blurRad="38100" dist="38100" dir="2700000" algn="tl">
                    <a:srgbClr val="C0C0C0"/>
                  </a:outerShdw>
                </a:effectLst>
              </a:rPr>
              <a:t>.</a:t>
            </a:r>
          </a:p>
          <a:p>
            <a:pPr algn="ctr" eaLnBrk="1">
              <a:lnSpc>
                <a:spcPct val="93000"/>
              </a:lnSpc>
              <a:buClr>
                <a:srgbClr val="000000"/>
              </a:buClr>
              <a:buSzPct val="100000"/>
              <a:buFont typeface="Times New Roman" panose="02020603050405020304" pitchFamily="18" charset="0"/>
              <a:buNone/>
              <a:defRPr/>
            </a:pPr>
            <a:endParaRPr lang="es-ES" altLang="es-ES" sz="2400" b="1" u="sng" dirty="0">
              <a:solidFill>
                <a:schemeClr val="accent2"/>
              </a:solidFill>
              <a:effectLst>
                <a:outerShdw blurRad="38100" dist="38100" dir="2700000" algn="tl">
                  <a:srgbClr val="C0C0C0"/>
                </a:outerShdw>
              </a:effectLst>
            </a:endParaRPr>
          </a:p>
          <a:p>
            <a:pPr algn="just" eaLnBrk="1">
              <a:lnSpc>
                <a:spcPct val="93000"/>
              </a:lnSpc>
              <a:buClr>
                <a:srgbClr val="000000"/>
              </a:buClr>
              <a:buSzPct val="100000"/>
              <a:buFont typeface="Times New Roman" panose="02020603050405020304" pitchFamily="18" charset="0"/>
              <a:buNone/>
              <a:defRPr/>
            </a:pPr>
            <a:r>
              <a:rPr lang="es-ES" altLang="es-ES" sz="2400" b="1" dirty="0">
                <a:solidFill>
                  <a:schemeClr val="accent2"/>
                </a:solidFill>
                <a:effectLst>
                  <a:outerShdw blurRad="38100" dist="38100" dir="2700000" algn="tl">
                    <a:srgbClr val="C0C0C0"/>
                  </a:outerShdw>
                </a:effectLst>
              </a:rPr>
              <a:t>Investiga la reacción vagal o estado vagotónico adquirido por el hábito deportivo.</a:t>
            </a:r>
          </a:p>
          <a:p>
            <a:pPr algn="just" eaLnBrk="1">
              <a:lnSpc>
                <a:spcPct val="93000"/>
              </a:lnSpc>
              <a:buClr>
                <a:srgbClr val="000000"/>
              </a:buClr>
              <a:buSzPct val="100000"/>
              <a:buFont typeface="Times New Roman" panose="02020603050405020304" pitchFamily="18" charset="0"/>
              <a:buNone/>
              <a:defRPr/>
            </a:pPr>
            <a:endParaRPr lang="es-ES" altLang="es-ES" sz="2400" b="1" dirty="0">
              <a:solidFill>
                <a:schemeClr val="accent2"/>
              </a:solidFill>
              <a:effectLst>
                <a:outerShdw blurRad="38100" dist="38100" dir="2700000" algn="tl">
                  <a:srgbClr val="C0C0C0"/>
                </a:outerShdw>
              </a:effectLst>
            </a:endParaRPr>
          </a:p>
          <a:p>
            <a:pPr algn="just" eaLnBrk="1">
              <a:lnSpc>
                <a:spcPct val="93000"/>
              </a:lnSpc>
              <a:buClr>
                <a:srgbClr val="000000"/>
              </a:buClr>
              <a:buSzPct val="100000"/>
              <a:buFont typeface="Times New Roman" panose="02020603050405020304" pitchFamily="18" charset="0"/>
              <a:buNone/>
              <a:defRPr/>
            </a:pPr>
            <a:r>
              <a:rPr lang="es-ES" altLang="es-ES" sz="2400" b="1" u="sng" dirty="0">
                <a:solidFill>
                  <a:schemeClr val="accent2"/>
                </a:solidFill>
                <a:effectLst>
                  <a:outerShdw blurRad="38100" dist="38100" dir="2700000" algn="tl">
                    <a:srgbClr val="C0C0C0"/>
                  </a:outerShdw>
                </a:effectLst>
              </a:rPr>
              <a:t>Metodología</a:t>
            </a:r>
            <a:r>
              <a:rPr lang="es-ES" altLang="es-ES" sz="2400" b="1" dirty="0">
                <a:solidFill>
                  <a:schemeClr val="accent2"/>
                </a:solidFill>
                <a:effectLst>
                  <a:outerShdw blurRad="38100" dist="38100" dir="2700000" algn="tl">
                    <a:srgbClr val="C0C0C0"/>
                  </a:outerShdw>
                </a:effectLst>
              </a:rPr>
              <a:t>:</a:t>
            </a:r>
          </a:p>
          <a:p>
            <a:pPr algn="just" eaLnBrk="1">
              <a:lnSpc>
                <a:spcPct val="93000"/>
              </a:lnSpc>
              <a:buClr>
                <a:srgbClr val="000000"/>
              </a:buClr>
              <a:buSzPct val="100000"/>
              <a:buFont typeface="Times New Roman" panose="02020603050405020304" pitchFamily="18" charset="0"/>
              <a:buNone/>
              <a:defRPr/>
            </a:pPr>
            <a:r>
              <a:rPr lang="es-ES" altLang="es-ES" sz="2400" b="1" dirty="0">
                <a:solidFill>
                  <a:schemeClr val="accent2"/>
                </a:solidFill>
                <a:effectLst>
                  <a:outerShdw blurRad="38100" dist="38100" dir="2700000" algn="tl">
                    <a:srgbClr val="C0C0C0"/>
                  </a:outerShdw>
                </a:effectLst>
              </a:rPr>
              <a:t>1.- Tomar el pulso en reposo (</a:t>
            </a:r>
            <a:r>
              <a:rPr lang="es-ES" altLang="es-ES" sz="2400" b="1" dirty="0" err="1">
                <a:solidFill>
                  <a:schemeClr val="accent2"/>
                </a:solidFill>
                <a:effectLst>
                  <a:outerShdw blurRad="38100" dist="38100" dir="2700000" algn="tl">
                    <a:srgbClr val="C0C0C0"/>
                  </a:outerShdw>
                </a:effectLst>
              </a:rPr>
              <a:t>p.r</a:t>
            </a:r>
            <a:r>
              <a:rPr lang="es-ES" altLang="es-ES" sz="2400" b="1" dirty="0">
                <a:solidFill>
                  <a:schemeClr val="accent2"/>
                </a:solidFill>
                <a:effectLst>
                  <a:outerShdw blurRad="38100" dist="38100" dir="2700000" algn="tl">
                    <a:srgbClr val="C0C0C0"/>
                  </a:outerShdw>
                </a:effectLst>
              </a:rPr>
              <a:t>.) en 10 seg.</a:t>
            </a:r>
          </a:p>
          <a:p>
            <a:pPr algn="just" eaLnBrk="1">
              <a:lnSpc>
                <a:spcPct val="93000"/>
              </a:lnSpc>
              <a:buClr>
                <a:srgbClr val="000000"/>
              </a:buClr>
              <a:buSzPct val="100000"/>
              <a:buFont typeface="Times New Roman" panose="02020603050405020304" pitchFamily="18" charset="0"/>
              <a:buNone/>
              <a:defRPr/>
            </a:pPr>
            <a:r>
              <a:rPr lang="es-ES" altLang="es-ES" sz="2400" b="1" dirty="0">
                <a:solidFill>
                  <a:schemeClr val="accent2"/>
                </a:solidFill>
                <a:effectLst>
                  <a:outerShdw blurRad="38100" dist="38100" dir="2700000" algn="tl">
                    <a:srgbClr val="C0C0C0"/>
                  </a:outerShdw>
                </a:effectLst>
              </a:rPr>
              <a:t>2.- Aplicar una carga física: 30 cuclillas profundas en un tiempo de 30 seg.; puede llegar hasta 45 seg.</a:t>
            </a:r>
          </a:p>
          <a:p>
            <a:pPr algn="just" eaLnBrk="1">
              <a:lnSpc>
                <a:spcPct val="93000"/>
              </a:lnSpc>
              <a:buClr>
                <a:srgbClr val="000000"/>
              </a:buClr>
              <a:buSzPct val="100000"/>
              <a:buFont typeface="Times New Roman" panose="02020603050405020304" pitchFamily="18" charset="0"/>
              <a:buNone/>
              <a:defRPr/>
            </a:pPr>
            <a:r>
              <a:rPr lang="es-ES" altLang="es-ES" sz="2400" b="1" dirty="0">
                <a:solidFill>
                  <a:schemeClr val="accent2"/>
                </a:solidFill>
                <a:effectLst>
                  <a:outerShdw blurRad="38100" dist="38100" dir="2700000" algn="tl">
                    <a:srgbClr val="C0C0C0"/>
                  </a:outerShdw>
                </a:effectLst>
              </a:rPr>
              <a:t>3.- Tomar el puso uno (p1) y pulso dos (p2) en los primeros 10 seg. del primero y segundo minutos, después de la carga.</a:t>
            </a:r>
          </a:p>
          <a:p>
            <a:pPr algn="just" eaLnBrk="1">
              <a:lnSpc>
                <a:spcPct val="93000"/>
              </a:lnSpc>
              <a:buClr>
                <a:srgbClr val="000000"/>
              </a:buClr>
              <a:buSzPct val="100000"/>
              <a:buFont typeface="Times New Roman" panose="02020603050405020304" pitchFamily="18" charset="0"/>
              <a:buNone/>
              <a:defRPr/>
            </a:pPr>
            <a:r>
              <a:rPr lang="es-ES" altLang="es-ES" sz="2400" b="1" dirty="0">
                <a:solidFill>
                  <a:schemeClr val="accent2"/>
                </a:solidFill>
                <a:effectLst>
                  <a:outerShdw blurRad="38100" dist="38100" dir="2700000" algn="tl">
                    <a:srgbClr val="C0C0C0"/>
                  </a:outerShdw>
                </a:effectLst>
              </a:rPr>
              <a:t>4.- Llevar los pulsos a minuto, multiplicando por 6.</a:t>
            </a:r>
          </a:p>
          <a:p>
            <a:pPr algn="just" eaLnBrk="1">
              <a:lnSpc>
                <a:spcPct val="93000"/>
              </a:lnSpc>
              <a:buClr>
                <a:srgbClr val="000000"/>
              </a:buClr>
              <a:buSzPct val="100000"/>
              <a:buFont typeface="Times New Roman" panose="02020603050405020304" pitchFamily="18" charset="0"/>
              <a:buNone/>
              <a:defRPr/>
            </a:pPr>
            <a:r>
              <a:rPr lang="es-ES" altLang="es-ES" sz="2400" b="1" dirty="0">
                <a:solidFill>
                  <a:schemeClr val="accent2"/>
                </a:solidFill>
                <a:effectLst>
                  <a:outerShdw blurRad="38100" dist="38100" dir="2700000" algn="tl">
                    <a:srgbClr val="C0C0C0"/>
                  </a:outerShdw>
                </a:effectLst>
              </a:rPr>
              <a:t>5.- Aplicar la fórmula: </a:t>
            </a:r>
          </a:p>
          <a:p>
            <a:pPr algn="just" eaLnBrk="1">
              <a:lnSpc>
                <a:spcPct val="93000"/>
              </a:lnSpc>
              <a:buClr>
                <a:srgbClr val="000000"/>
              </a:buClr>
              <a:buSzPct val="100000"/>
              <a:buFont typeface="Times New Roman" panose="02020603050405020304" pitchFamily="18" charset="0"/>
              <a:buNone/>
              <a:defRPr/>
            </a:pPr>
            <a:endParaRPr lang="es-ES" altLang="es-ES" sz="2400" b="1" dirty="0">
              <a:solidFill>
                <a:schemeClr val="accent2"/>
              </a:solidFill>
              <a:effectLst>
                <a:outerShdw blurRad="38100" dist="38100" dir="2700000" algn="tl">
                  <a:srgbClr val="C0C0C0"/>
                </a:outerShdw>
              </a:effectLst>
            </a:endParaRPr>
          </a:p>
          <a:p>
            <a:pPr algn="just" eaLnBrk="1">
              <a:lnSpc>
                <a:spcPct val="93000"/>
              </a:lnSpc>
              <a:buClr>
                <a:srgbClr val="000000"/>
              </a:buClr>
              <a:buSzPct val="100000"/>
              <a:buFont typeface="Times New Roman" panose="02020603050405020304" pitchFamily="18" charset="0"/>
              <a:buNone/>
              <a:defRPr/>
            </a:pPr>
            <a:endParaRPr lang="es-ES" altLang="es-ES" sz="3200" b="1" dirty="0">
              <a:solidFill>
                <a:srgbClr val="6B2394"/>
              </a:solidFill>
              <a:effectLst>
                <a:outerShdw blurRad="38100" dist="38100" dir="2700000" algn="tl">
                  <a:srgbClr val="C0C0C0"/>
                </a:outerShdw>
              </a:effectLst>
            </a:endParaRP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Text Box 1">
            <a:extLst>
              <a:ext uri="{FF2B5EF4-FFF2-40B4-BE49-F238E27FC236}">
                <a16:creationId xmlns:a16="http://schemas.microsoft.com/office/drawing/2014/main" id="{D17B6F3F-0888-D50B-D169-5EAE3918FDAB}"/>
              </a:ext>
            </a:extLst>
          </p:cNvPr>
          <p:cNvSpPr txBox="1">
            <a:spLocks noChangeArrowheads="1"/>
          </p:cNvSpPr>
          <p:nvPr/>
        </p:nvSpPr>
        <p:spPr bwMode="auto">
          <a:xfrm>
            <a:off x="1919288" y="692151"/>
            <a:ext cx="8458200" cy="5832475"/>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9pPr>
          </a:lstStyle>
          <a:p>
            <a:pPr algn="just" eaLnBrk="1">
              <a:lnSpc>
                <a:spcPct val="93000"/>
              </a:lnSpc>
              <a:buClr>
                <a:srgbClr val="000000"/>
              </a:buClr>
              <a:buSzPct val="100000"/>
              <a:buFont typeface="Times New Roman" panose="02020603050405020304" pitchFamily="18" charset="0"/>
              <a:buNone/>
              <a:defRPr/>
            </a:pPr>
            <a:r>
              <a:rPr lang="es-ES" altLang="es-ES" sz="2400" b="1" u="sng" dirty="0">
                <a:solidFill>
                  <a:schemeClr val="accent2"/>
                </a:solidFill>
                <a:effectLst>
                  <a:outerShdw blurRad="38100" dist="38100" dir="2700000" algn="tl">
                    <a:srgbClr val="C0C0C0"/>
                  </a:outerShdw>
                </a:effectLst>
              </a:rPr>
              <a:t>Fórmula</a:t>
            </a:r>
            <a:r>
              <a:rPr lang="es-ES" altLang="es-ES" sz="2400" b="1" dirty="0">
                <a:solidFill>
                  <a:schemeClr val="accent2"/>
                </a:solidFill>
                <a:effectLst>
                  <a:outerShdw blurRad="38100" dist="38100" dir="2700000" algn="tl">
                    <a:srgbClr val="C0C0C0"/>
                  </a:outerShdw>
                </a:effectLst>
              </a:rPr>
              <a:t>  para evaluar la prueba de Ruffier.</a:t>
            </a:r>
          </a:p>
          <a:p>
            <a:pPr algn="just" eaLnBrk="1">
              <a:lnSpc>
                <a:spcPct val="93000"/>
              </a:lnSpc>
              <a:buClr>
                <a:srgbClr val="000000"/>
              </a:buClr>
              <a:buSzPct val="100000"/>
              <a:buFont typeface="Times New Roman" panose="02020603050405020304" pitchFamily="18" charset="0"/>
              <a:buNone/>
              <a:defRPr/>
            </a:pPr>
            <a:endParaRPr lang="es-ES" altLang="es-ES" sz="2400" b="1" dirty="0">
              <a:solidFill>
                <a:schemeClr val="accent2"/>
              </a:solidFill>
              <a:effectLst>
                <a:outerShdw blurRad="38100" dist="38100" dir="2700000" algn="tl">
                  <a:srgbClr val="C0C0C0"/>
                </a:outerShdw>
              </a:effectLst>
            </a:endParaRPr>
          </a:p>
          <a:p>
            <a:pPr algn="just" eaLnBrk="1">
              <a:lnSpc>
                <a:spcPct val="93000"/>
              </a:lnSpc>
              <a:buClr>
                <a:srgbClr val="000000"/>
              </a:buClr>
              <a:buSzPct val="100000"/>
              <a:buFont typeface="Times New Roman" panose="02020603050405020304" pitchFamily="18" charset="0"/>
              <a:buNone/>
              <a:defRPr/>
            </a:pPr>
            <a:r>
              <a:rPr lang="es-ES" altLang="es-ES" sz="2400" b="1" dirty="0">
                <a:solidFill>
                  <a:schemeClr val="accent2"/>
                </a:solidFill>
                <a:effectLst>
                  <a:outerShdw blurRad="38100" dist="38100" dir="2700000" algn="tl">
                    <a:srgbClr val="C0C0C0"/>
                  </a:outerShdw>
                </a:effectLst>
              </a:rPr>
              <a:t>                     Ruffier = </a:t>
            </a:r>
            <a:r>
              <a:rPr lang="es-ES" altLang="es-ES" sz="2400" b="1" u="sng" dirty="0">
                <a:solidFill>
                  <a:schemeClr val="accent2"/>
                </a:solidFill>
                <a:effectLst>
                  <a:outerShdw blurRad="38100" dist="38100" dir="2700000" algn="tl">
                    <a:srgbClr val="C0C0C0"/>
                  </a:outerShdw>
                </a:effectLst>
              </a:rPr>
              <a:t>pr+p1+p2 - 200 </a:t>
            </a:r>
          </a:p>
          <a:p>
            <a:pPr algn="just" eaLnBrk="1">
              <a:lnSpc>
                <a:spcPct val="93000"/>
              </a:lnSpc>
              <a:buClr>
                <a:srgbClr val="000000"/>
              </a:buClr>
              <a:buSzPct val="100000"/>
              <a:buFont typeface="Times New Roman" panose="02020603050405020304" pitchFamily="18" charset="0"/>
              <a:buNone/>
              <a:defRPr/>
            </a:pPr>
            <a:r>
              <a:rPr lang="es-ES" altLang="es-ES" sz="2400" b="1" dirty="0">
                <a:solidFill>
                  <a:schemeClr val="accent2"/>
                </a:solidFill>
                <a:effectLst>
                  <a:outerShdw blurRad="38100" dist="38100" dir="2700000" algn="tl">
                    <a:srgbClr val="C0C0C0"/>
                  </a:outerShdw>
                </a:effectLst>
              </a:rPr>
              <a:t>                                             10</a:t>
            </a:r>
          </a:p>
          <a:p>
            <a:pPr algn="just" eaLnBrk="1">
              <a:lnSpc>
                <a:spcPct val="93000"/>
              </a:lnSpc>
              <a:buClr>
                <a:srgbClr val="000000"/>
              </a:buClr>
              <a:buSzPct val="100000"/>
              <a:buFont typeface="Times New Roman" panose="02020603050405020304" pitchFamily="18" charset="0"/>
              <a:buNone/>
              <a:defRPr/>
            </a:pPr>
            <a:endParaRPr lang="es-ES" altLang="es-ES" sz="2400" b="1" u="sng" dirty="0">
              <a:solidFill>
                <a:schemeClr val="accent2"/>
              </a:solidFill>
              <a:effectLst>
                <a:outerShdw blurRad="38100" dist="38100" dir="2700000" algn="tl">
                  <a:srgbClr val="C0C0C0"/>
                </a:outerShdw>
              </a:effectLst>
            </a:endParaRPr>
          </a:p>
          <a:p>
            <a:pPr eaLnBrk="1">
              <a:lnSpc>
                <a:spcPct val="150000"/>
              </a:lnSpc>
              <a:buClr>
                <a:srgbClr val="000000"/>
              </a:buClr>
              <a:buSzPct val="100000"/>
              <a:buFont typeface="Times New Roman" panose="02020603050405020304" pitchFamily="18" charset="0"/>
              <a:buNone/>
              <a:defRPr/>
            </a:pPr>
            <a:r>
              <a:rPr lang="es-ES" altLang="es-ES" sz="2400" b="1" dirty="0">
                <a:solidFill>
                  <a:schemeClr val="accent2"/>
                </a:solidFill>
                <a:effectLst>
                  <a:outerShdw blurRad="38100" dist="38100" dir="2700000" algn="tl">
                    <a:srgbClr val="C0C0C0"/>
                  </a:outerShdw>
                </a:effectLst>
              </a:rPr>
              <a:t>                        </a:t>
            </a:r>
            <a:r>
              <a:rPr lang="es-ES" altLang="es-ES" sz="2400" b="1" u="sng" dirty="0">
                <a:solidFill>
                  <a:schemeClr val="accent2"/>
                </a:solidFill>
                <a:effectLst>
                  <a:outerShdw blurRad="38100" dist="38100" dir="2700000" algn="tl">
                    <a:srgbClr val="C0C0C0"/>
                  </a:outerShdw>
                </a:effectLst>
              </a:rPr>
              <a:t>Escala</a:t>
            </a:r>
          </a:p>
          <a:p>
            <a:pPr eaLnBrk="1">
              <a:lnSpc>
                <a:spcPct val="150000"/>
              </a:lnSpc>
              <a:buClr>
                <a:srgbClr val="000000"/>
              </a:buClr>
              <a:buSzPct val="100000"/>
              <a:buFont typeface="Times New Roman" panose="02020603050405020304" pitchFamily="18" charset="0"/>
              <a:buNone/>
              <a:defRPr/>
            </a:pPr>
            <a:r>
              <a:rPr lang="es-ES" altLang="es-ES" sz="2400" b="1" dirty="0">
                <a:solidFill>
                  <a:schemeClr val="accent2"/>
                </a:solidFill>
                <a:effectLst>
                  <a:outerShdw blurRad="38100" dist="38100" dir="2700000" algn="tl">
                    <a:srgbClr val="C0C0C0"/>
                  </a:outerShdw>
                </a:effectLst>
              </a:rPr>
              <a:t>                   ≤0 = excelente</a:t>
            </a:r>
          </a:p>
          <a:p>
            <a:pPr eaLnBrk="1">
              <a:lnSpc>
                <a:spcPct val="150000"/>
              </a:lnSpc>
              <a:buClr>
                <a:srgbClr val="000000"/>
              </a:buClr>
              <a:buSzPct val="100000"/>
              <a:buFont typeface="Times New Roman" panose="02020603050405020304" pitchFamily="18" charset="0"/>
              <a:buNone/>
              <a:defRPr/>
            </a:pPr>
            <a:r>
              <a:rPr lang="es-ES" altLang="es-ES" sz="2400" b="1" dirty="0">
                <a:solidFill>
                  <a:schemeClr val="accent2"/>
                </a:solidFill>
                <a:effectLst>
                  <a:outerShdw blurRad="38100" dist="38100" dir="2700000" algn="tl">
                    <a:srgbClr val="C0C0C0"/>
                  </a:outerShdw>
                </a:effectLst>
              </a:rPr>
              <a:t>                   entre  1y5 = MB</a:t>
            </a:r>
          </a:p>
          <a:p>
            <a:pPr eaLnBrk="1">
              <a:lnSpc>
                <a:spcPct val="150000"/>
              </a:lnSpc>
              <a:buClr>
                <a:srgbClr val="000000"/>
              </a:buClr>
              <a:buSzPct val="100000"/>
              <a:buFont typeface="Times New Roman" panose="02020603050405020304" pitchFamily="18" charset="0"/>
              <a:buNone/>
              <a:defRPr/>
            </a:pPr>
            <a:r>
              <a:rPr lang="es-ES" altLang="es-ES" sz="2400" b="1" dirty="0">
                <a:solidFill>
                  <a:schemeClr val="accent2"/>
                </a:solidFill>
                <a:effectLst>
                  <a:outerShdw blurRad="38100" dist="38100" dir="2700000" algn="tl">
                    <a:srgbClr val="C0C0C0"/>
                  </a:outerShdw>
                </a:effectLst>
              </a:rPr>
              <a:t>                   entre 6y10= B</a:t>
            </a:r>
          </a:p>
          <a:p>
            <a:pPr eaLnBrk="1">
              <a:lnSpc>
                <a:spcPct val="150000"/>
              </a:lnSpc>
              <a:buClr>
                <a:srgbClr val="000000"/>
              </a:buClr>
              <a:buSzPct val="100000"/>
              <a:buFont typeface="Times New Roman" panose="02020603050405020304" pitchFamily="18" charset="0"/>
              <a:buNone/>
              <a:defRPr/>
            </a:pPr>
            <a:r>
              <a:rPr lang="es-ES" altLang="es-ES" sz="2400" b="1" dirty="0">
                <a:solidFill>
                  <a:schemeClr val="accent2"/>
                </a:solidFill>
                <a:effectLst>
                  <a:outerShdw blurRad="38100" dist="38100" dir="2700000" algn="tl">
                    <a:srgbClr val="C0C0C0"/>
                  </a:outerShdw>
                </a:effectLst>
              </a:rPr>
              <a:t>                   entre 11y15=R</a:t>
            </a:r>
          </a:p>
          <a:p>
            <a:pPr eaLnBrk="1">
              <a:lnSpc>
                <a:spcPct val="150000"/>
              </a:lnSpc>
              <a:buClr>
                <a:srgbClr val="000000"/>
              </a:buClr>
              <a:buSzPct val="100000"/>
              <a:buFont typeface="Times New Roman" panose="02020603050405020304" pitchFamily="18" charset="0"/>
              <a:buNone/>
              <a:defRPr/>
            </a:pPr>
            <a:r>
              <a:rPr lang="es-ES" altLang="es-ES" sz="2400" b="1" dirty="0">
                <a:solidFill>
                  <a:schemeClr val="accent2"/>
                </a:solidFill>
                <a:effectLst>
                  <a:outerShdw blurRad="38100" dist="38100" dir="2700000" algn="tl">
                    <a:srgbClr val="C0C0C0"/>
                  </a:outerShdw>
                </a:effectLst>
              </a:rPr>
              <a:t>                   Mayor de 16= Mal</a:t>
            </a:r>
          </a:p>
          <a:p>
            <a:pPr eaLnBrk="1">
              <a:lnSpc>
                <a:spcPct val="93000"/>
              </a:lnSpc>
              <a:buClr>
                <a:srgbClr val="000000"/>
              </a:buClr>
              <a:buSzPct val="100000"/>
              <a:buFont typeface="Times New Roman" panose="02020603050405020304" pitchFamily="18" charset="0"/>
              <a:buNone/>
              <a:defRPr/>
            </a:pPr>
            <a:endParaRPr lang="es-ES" altLang="es-ES" sz="3200" b="1" dirty="0">
              <a:solidFill>
                <a:srgbClr val="6B2394"/>
              </a:solidFill>
              <a:effectLst>
                <a:outerShdw blurRad="38100" dist="38100" dir="2700000" algn="tl">
                  <a:srgbClr val="C0C0C0"/>
                </a:outerShdw>
              </a:effectLst>
            </a:endParaRP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ext Box 1">
            <a:extLst>
              <a:ext uri="{FF2B5EF4-FFF2-40B4-BE49-F238E27FC236}">
                <a16:creationId xmlns:a16="http://schemas.microsoft.com/office/drawing/2014/main" id="{EE3743B6-10E6-3290-24EC-810BBEC47ED9}"/>
              </a:ext>
            </a:extLst>
          </p:cNvPr>
          <p:cNvSpPr txBox="1">
            <a:spLocks noChangeArrowheads="1"/>
          </p:cNvSpPr>
          <p:nvPr/>
        </p:nvSpPr>
        <p:spPr bwMode="auto">
          <a:xfrm>
            <a:off x="2895600" y="374651"/>
            <a:ext cx="6400800" cy="487363"/>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9pPr>
          </a:lstStyle>
          <a:p>
            <a:pPr algn="ctr" eaLnBrk="1">
              <a:lnSpc>
                <a:spcPct val="93000"/>
              </a:lnSpc>
              <a:buClr>
                <a:srgbClr val="000000"/>
              </a:buClr>
              <a:buSzPct val="100000"/>
              <a:buFont typeface="Times New Roman" panose="02020603050405020304" pitchFamily="18" charset="0"/>
              <a:buNone/>
              <a:defRPr/>
            </a:pPr>
            <a:r>
              <a:rPr lang="en-GB" altLang="es-ES" sz="2400" b="1" u="sng" dirty="0">
                <a:solidFill>
                  <a:srgbClr val="0000FF"/>
                </a:solidFill>
                <a:effectLst>
                  <a:outerShdw blurRad="38100" dist="38100" dir="2700000" algn="tl">
                    <a:srgbClr val="C0C0C0"/>
                  </a:outerShdw>
                </a:effectLst>
              </a:rPr>
              <a:t>Test de Ruffier-Dickson.</a:t>
            </a:r>
          </a:p>
        </p:txBody>
      </p:sp>
      <p:sp>
        <p:nvSpPr>
          <p:cNvPr id="11266" name="Text Box 2">
            <a:extLst>
              <a:ext uri="{FF2B5EF4-FFF2-40B4-BE49-F238E27FC236}">
                <a16:creationId xmlns:a16="http://schemas.microsoft.com/office/drawing/2014/main" id="{CED29C1F-70BB-0F03-A43B-C6331B019681}"/>
              </a:ext>
            </a:extLst>
          </p:cNvPr>
          <p:cNvSpPr txBox="1">
            <a:spLocks noChangeArrowheads="1"/>
          </p:cNvSpPr>
          <p:nvPr/>
        </p:nvSpPr>
        <p:spPr bwMode="auto">
          <a:xfrm>
            <a:off x="1949450" y="1125538"/>
            <a:ext cx="8610600" cy="4895850"/>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9pPr>
          </a:lstStyle>
          <a:p>
            <a:pPr algn="just" eaLnBrk="1">
              <a:lnSpc>
                <a:spcPct val="93000"/>
              </a:lnSpc>
              <a:buClr>
                <a:srgbClr val="000000"/>
              </a:buClr>
              <a:buSzPct val="100000"/>
              <a:buFont typeface="Times New Roman" panose="02020603050405020304" pitchFamily="18" charset="0"/>
              <a:buNone/>
              <a:defRPr/>
            </a:pPr>
            <a:endParaRPr lang="es-US" altLang="es-ES" sz="2800" b="1" dirty="0">
              <a:solidFill>
                <a:srgbClr val="0000FF"/>
              </a:solidFill>
              <a:effectLst>
                <a:outerShdw blurRad="38100" dist="38100" dir="2700000" algn="tl">
                  <a:srgbClr val="C0C0C0"/>
                </a:outerShdw>
              </a:effectLst>
            </a:endParaRPr>
          </a:p>
          <a:p>
            <a:pPr algn="just" eaLnBrk="1">
              <a:lnSpc>
                <a:spcPct val="150000"/>
              </a:lnSpc>
              <a:buClr>
                <a:srgbClr val="000000"/>
              </a:buClr>
              <a:buSzPct val="100000"/>
              <a:buFont typeface="Times New Roman" panose="02020603050405020304" pitchFamily="18" charset="0"/>
              <a:buNone/>
              <a:defRPr/>
            </a:pPr>
            <a:r>
              <a:rPr lang="es-US" altLang="es-ES" sz="2400" b="1" dirty="0">
                <a:solidFill>
                  <a:srgbClr val="0000FF"/>
                </a:solidFill>
                <a:effectLst>
                  <a:outerShdw blurRad="38100" dist="38100" dir="2700000" algn="tl">
                    <a:srgbClr val="C0C0C0"/>
                  </a:outerShdw>
                </a:effectLst>
              </a:rPr>
              <a:t>Objetivo: Medir la adaptación cardiovascular al esfuerzo. </a:t>
            </a:r>
          </a:p>
          <a:p>
            <a:pPr algn="just" eaLnBrk="1">
              <a:lnSpc>
                <a:spcPct val="150000"/>
              </a:lnSpc>
              <a:buClr>
                <a:srgbClr val="000000"/>
              </a:buClr>
              <a:buSzPct val="100000"/>
              <a:buFont typeface="Times New Roman" panose="02020603050405020304" pitchFamily="18" charset="0"/>
              <a:buNone/>
              <a:defRPr/>
            </a:pPr>
            <a:r>
              <a:rPr lang="es-US" altLang="es-ES" sz="2400" b="1" dirty="0">
                <a:solidFill>
                  <a:srgbClr val="0000FF"/>
                </a:solidFill>
                <a:effectLst>
                  <a:outerShdw blurRad="38100" dist="38100" dir="2700000" algn="tl">
                    <a:srgbClr val="C0C0C0"/>
                  </a:outerShdw>
                </a:effectLst>
              </a:rPr>
              <a:t>Desarrollo: Tiene las mismas características que el test de Ruffier, modificándose la fórmula del siguiente modo: </a:t>
            </a:r>
          </a:p>
          <a:p>
            <a:pPr algn="ctr" eaLnBrk="1">
              <a:lnSpc>
                <a:spcPct val="150000"/>
              </a:lnSpc>
              <a:buClr>
                <a:srgbClr val="000000"/>
              </a:buClr>
              <a:buSzPct val="100000"/>
              <a:buFont typeface="Times New Roman" panose="02020603050405020304" pitchFamily="18" charset="0"/>
              <a:buNone/>
              <a:defRPr/>
            </a:pPr>
            <a:r>
              <a:rPr lang="es-US" altLang="es-ES" sz="2400" b="1" dirty="0">
                <a:solidFill>
                  <a:srgbClr val="0000FF"/>
                </a:solidFill>
                <a:effectLst>
                  <a:outerShdw blurRad="38100" dist="38100" dir="2700000" algn="tl">
                    <a:srgbClr val="C0C0C0"/>
                  </a:outerShdw>
                </a:effectLst>
              </a:rPr>
              <a:t> </a:t>
            </a:r>
          </a:p>
          <a:p>
            <a:pPr algn="ctr" eaLnBrk="1">
              <a:lnSpc>
                <a:spcPct val="150000"/>
              </a:lnSpc>
              <a:buClr>
                <a:srgbClr val="000000"/>
              </a:buClr>
              <a:buSzPct val="100000"/>
              <a:buFont typeface="Times New Roman" panose="02020603050405020304" pitchFamily="18" charset="0"/>
              <a:buNone/>
              <a:defRPr/>
            </a:pPr>
            <a:r>
              <a:rPr lang="es-US" altLang="es-ES" sz="2400" b="1" u="sng" dirty="0">
                <a:solidFill>
                  <a:srgbClr val="0000FF"/>
                </a:solidFill>
                <a:effectLst>
                  <a:outerShdw blurRad="38100" dist="38100" dir="2700000" algn="tl">
                    <a:srgbClr val="C0C0C0"/>
                  </a:outerShdw>
                </a:effectLst>
              </a:rPr>
              <a:t>Fórmula:</a:t>
            </a:r>
          </a:p>
          <a:p>
            <a:pPr algn="ctr" eaLnBrk="1">
              <a:lnSpc>
                <a:spcPct val="150000"/>
              </a:lnSpc>
              <a:buClr>
                <a:srgbClr val="000000"/>
              </a:buClr>
              <a:buSzPct val="100000"/>
              <a:buFont typeface="Times New Roman" panose="02020603050405020304" pitchFamily="18" charset="0"/>
              <a:buNone/>
              <a:defRPr/>
            </a:pPr>
            <a:r>
              <a:rPr lang="en-GB" altLang="es-ES" sz="2400" b="1" dirty="0">
                <a:solidFill>
                  <a:srgbClr val="0000FF"/>
                </a:solidFill>
                <a:effectLst>
                  <a:outerShdw blurRad="38100" dist="38100" dir="2700000" algn="tl">
                    <a:srgbClr val="C0C0C0"/>
                  </a:outerShdw>
                </a:effectLst>
              </a:rPr>
              <a:t>Ruffier- </a:t>
            </a:r>
            <a:r>
              <a:rPr lang="es-US" altLang="es-ES" sz="2400" b="1" dirty="0">
                <a:solidFill>
                  <a:srgbClr val="0000FF"/>
                </a:solidFill>
                <a:effectLst>
                  <a:outerShdw blurRad="38100" dist="38100" dir="2700000" algn="tl">
                    <a:srgbClr val="C0C0C0"/>
                  </a:outerShdw>
                </a:effectLst>
              </a:rPr>
              <a:t>Dickson = </a:t>
            </a:r>
            <a:r>
              <a:rPr lang="en-US" altLang="es-ES" sz="2400" dirty="0">
                <a:solidFill>
                  <a:srgbClr val="0000FF"/>
                </a:solidFill>
                <a:effectLst>
                  <a:outerShdw blurRad="38100" dist="38100" dir="2700000" algn="tl">
                    <a:srgbClr val="C0C0C0"/>
                  </a:outerShdw>
                </a:effectLst>
                <a:latin typeface="Times New Roman" panose="02020603050405020304" pitchFamily="18" charset="0"/>
              </a:rPr>
              <a:t>      </a:t>
            </a:r>
            <a:r>
              <a:rPr lang="es-US" altLang="es-ES" sz="2400" b="1" u="sng" dirty="0">
                <a:solidFill>
                  <a:srgbClr val="0000FF"/>
                </a:solidFill>
                <a:effectLst>
                  <a:outerShdw blurRad="38100" dist="38100" dir="2700000" algn="tl">
                    <a:srgbClr val="C0C0C0"/>
                  </a:outerShdw>
                </a:effectLst>
              </a:rPr>
              <a:t>(P1 - 70) + (P2 – Pr)</a:t>
            </a:r>
            <a:r>
              <a:rPr lang="es-US" altLang="es-ES" sz="2400" b="1" dirty="0">
                <a:solidFill>
                  <a:srgbClr val="0000FF"/>
                </a:solidFill>
                <a:effectLst>
                  <a:outerShdw blurRad="38100" dist="38100" dir="2700000" algn="tl">
                    <a:srgbClr val="C0C0C0"/>
                  </a:outerShdw>
                </a:effectLst>
              </a:rPr>
              <a:t>  </a:t>
            </a:r>
          </a:p>
          <a:p>
            <a:pPr algn="ctr" eaLnBrk="1">
              <a:lnSpc>
                <a:spcPct val="150000"/>
              </a:lnSpc>
              <a:buClr>
                <a:srgbClr val="000000"/>
              </a:buClr>
              <a:buSzPct val="100000"/>
              <a:buFont typeface="Times New Roman" panose="02020603050405020304" pitchFamily="18" charset="0"/>
              <a:buNone/>
              <a:defRPr/>
            </a:pPr>
            <a:r>
              <a:rPr lang="es-US" altLang="es-ES" sz="2400" b="1" dirty="0">
                <a:solidFill>
                  <a:srgbClr val="0000FF"/>
                </a:solidFill>
                <a:effectLst>
                  <a:outerShdw blurRad="38100" dist="38100" dir="2700000" algn="tl">
                    <a:srgbClr val="C0C0C0"/>
                  </a:outerShdw>
                </a:effectLst>
              </a:rPr>
              <a:t>                                     10</a:t>
            </a: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BE231FDA-4A19-35B6-192A-24984AD0F1F6}"/>
              </a:ext>
            </a:extLst>
          </p:cNvPr>
          <p:cNvSpPr txBox="1"/>
          <p:nvPr/>
        </p:nvSpPr>
        <p:spPr>
          <a:xfrm>
            <a:off x="256672" y="130497"/>
            <a:ext cx="11614485" cy="6986528"/>
          </a:xfrm>
          <a:prstGeom prst="rect">
            <a:avLst/>
          </a:prstGeom>
          <a:noFill/>
        </p:spPr>
        <p:txBody>
          <a:bodyPr wrap="square">
            <a:spAutoFit/>
          </a:bodyPr>
          <a:lstStyle/>
          <a:p>
            <a:pPr algn="just"/>
            <a:r>
              <a:rPr lang="es-ES" sz="2800" dirty="0">
                <a:solidFill>
                  <a:schemeClr val="tx2"/>
                </a:solidFill>
              </a:rPr>
              <a:t>Importancia del control de peso en el deporte</a:t>
            </a:r>
          </a:p>
          <a:p>
            <a:pPr marL="457200" indent="-457200" algn="just">
              <a:buFontTx/>
              <a:buChar char="-"/>
            </a:pPr>
            <a:r>
              <a:rPr lang="es-ES" sz="2800" dirty="0">
                <a:solidFill>
                  <a:schemeClr val="tx2"/>
                </a:solidFill>
              </a:rPr>
              <a:t>Reducir el riesgo de sufrir aumento de peso, demencia y caídas.</a:t>
            </a:r>
          </a:p>
          <a:p>
            <a:pPr marL="457200" indent="-457200" algn="just">
              <a:buFontTx/>
              <a:buChar char="-"/>
            </a:pPr>
            <a:r>
              <a:rPr lang="es-ES" sz="2800" dirty="0">
                <a:solidFill>
                  <a:schemeClr val="tx2"/>
                </a:solidFill>
              </a:rPr>
              <a:t>Mejorar la salud de los huesos y la resistencia aeróbica.</a:t>
            </a:r>
          </a:p>
          <a:p>
            <a:pPr marL="457200" indent="-457200" algn="just">
              <a:buFontTx/>
              <a:buChar char="-"/>
            </a:pPr>
            <a:r>
              <a:rPr lang="es-ES" sz="2800" dirty="0">
                <a:solidFill>
                  <a:schemeClr val="tx2"/>
                </a:solidFill>
              </a:rPr>
              <a:t>Sentirse con más energía.</a:t>
            </a:r>
          </a:p>
          <a:p>
            <a:pPr marL="457200" indent="-457200" algn="just">
              <a:buFontTx/>
              <a:buChar char="-"/>
            </a:pPr>
            <a:endParaRPr lang="es-ES" sz="2800" dirty="0">
              <a:solidFill>
                <a:schemeClr val="tx2"/>
              </a:solidFill>
            </a:endParaRPr>
          </a:p>
          <a:p>
            <a:pPr algn="just"/>
            <a:r>
              <a:rPr lang="es-ES" sz="2800" dirty="0">
                <a:solidFill>
                  <a:schemeClr val="tx2"/>
                </a:solidFill>
              </a:rPr>
              <a:t>Índices antropométricos </a:t>
            </a:r>
          </a:p>
          <a:p>
            <a:pPr marL="457200" indent="-457200" algn="just">
              <a:buFontTx/>
              <a:buChar char="-"/>
            </a:pPr>
            <a:r>
              <a:rPr lang="es-ES" sz="2800" dirty="0">
                <a:solidFill>
                  <a:schemeClr val="tx2"/>
                </a:solidFill>
              </a:rPr>
              <a:t>Los indicadores antropométricos son valores de dimensiones y composición corporal que ofrecen información útil para la evaluación del riesgo de enfermedades cardiovasculares por el exceso de grasa y la distribución de esta.</a:t>
            </a:r>
          </a:p>
          <a:p>
            <a:pPr marL="457200" indent="-457200" algn="just">
              <a:buFontTx/>
              <a:buChar char="-"/>
            </a:pPr>
            <a:r>
              <a:rPr lang="es-ES" sz="2800" dirty="0">
                <a:solidFill>
                  <a:schemeClr val="tx2"/>
                </a:solidFill>
              </a:rPr>
              <a:t>Se basa en cuatro pilares básicos:</a:t>
            </a:r>
          </a:p>
          <a:p>
            <a:pPr marL="514350" indent="-514350" algn="just">
              <a:buAutoNum type="arabicPeriod"/>
            </a:pPr>
            <a:r>
              <a:rPr lang="es-ES" sz="2800" dirty="0">
                <a:solidFill>
                  <a:schemeClr val="tx2"/>
                </a:solidFill>
              </a:rPr>
              <a:t>Medidas corporales</a:t>
            </a:r>
          </a:p>
          <a:p>
            <a:pPr marL="514350" indent="-514350" algn="just">
              <a:buAutoNum type="arabicPeriod"/>
            </a:pPr>
            <a:r>
              <a:rPr lang="es-ES" sz="2800" dirty="0">
                <a:solidFill>
                  <a:schemeClr val="tx2"/>
                </a:solidFill>
              </a:rPr>
              <a:t>Estudio del somatotipo</a:t>
            </a:r>
          </a:p>
          <a:p>
            <a:pPr marL="514350" indent="-514350" algn="just">
              <a:buAutoNum type="arabicPeriod"/>
            </a:pPr>
            <a:r>
              <a:rPr lang="es-ES" sz="2800" dirty="0">
                <a:solidFill>
                  <a:schemeClr val="tx2"/>
                </a:solidFill>
              </a:rPr>
              <a:t>Estudio de la proporcionalidad </a:t>
            </a:r>
          </a:p>
          <a:p>
            <a:pPr marL="514350" indent="-514350" algn="just">
              <a:buAutoNum type="arabicPeriod"/>
            </a:pPr>
            <a:r>
              <a:rPr lang="es-ES" sz="2800" dirty="0">
                <a:solidFill>
                  <a:schemeClr val="tx2"/>
                </a:solidFill>
              </a:rPr>
              <a:t>Estudio de la composición corporal</a:t>
            </a:r>
          </a:p>
          <a:p>
            <a:pPr algn="just"/>
            <a:endParaRPr lang="es-ES" sz="2800" dirty="0">
              <a:solidFill>
                <a:schemeClr val="tx2"/>
              </a:solidFill>
            </a:endParaRPr>
          </a:p>
        </p:txBody>
      </p:sp>
    </p:spTree>
    <p:extLst>
      <p:ext uri="{BB962C8B-B14F-4D97-AF65-F5344CB8AC3E}">
        <p14:creationId xmlns:p14="http://schemas.microsoft.com/office/powerpoint/2010/main" val="384698615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1">
            <a:extLst>
              <a:ext uri="{FF2B5EF4-FFF2-40B4-BE49-F238E27FC236}">
                <a16:creationId xmlns:a16="http://schemas.microsoft.com/office/drawing/2014/main" id="{22812EE9-55D6-803B-988F-5ACBB19035C5}"/>
              </a:ext>
            </a:extLst>
          </p:cNvPr>
          <p:cNvSpPr txBox="1">
            <a:spLocks noChangeArrowheads="1"/>
          </p:cNvSpPr>
          <p:nvPr/>
        </p:nvSpPr>
        <p:spPr bwMode="auto">
          <a:xfrm>
            <a:off x="1981200" y="1371600"/>
            <a:ext cx="8229600" cy="3206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12290" name="Text Box 2">
            <a:extLst>
              <a:ext uri="{FF2B5EF4-FFF2-40B4-BE49-F238E27FC236}">
                <a16:creationId xmlns:a16="http://schemas.microsoft.com/office/drawing/2014/main" id="{C63B4957-2D68-AA92-0790-53EC95A51D91}"/>
              </a:ext>
            </a:extLst>
          </p:cNvPr>
          <p:cNvSpPr txBox="1">
            <a:spLocks noChangeArrowheads="1"/>
          </p:cNvSpPr>
          <p:nvPr/>
        </p:nvSpPr>
        <p:spPr bwMode="auto">
          <a:xfrm>
            <a:off x="1728789" y="115888"/>
            <a:ext cx="8734425" cy="6742112"/>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9pPr>
          </a:lstStyle>
          <a:p>
            <a:pPr algn="ctr" eaLnBrk="1">
              <a:lnSpc>
                <a:spcPct val="93000"/>
              </a:lnSpc>
              <a:buClr>
                <a:srgbClr val="000000"/>
              </a:buClr>
              <a:buSzPct val="100000"/>
              <a:buFont typeface="Times New Roman" panose="02020603050405020304" pitchFamily="18" charset="0"/>
              <a:buNone/>
              <a:defRPr/>
            </a:pPr>
            <a:r>
              <a:rPr lang="es-US" altLang="es-ES" sz="2400" b="1" u="sng" dirty="0">
                <a:solidFill>
                  <a:srgbClr val="0000FF"/>
                </a:solidFill>
                <a:effectLst>
                  <a:outerShdw blurRad="38100" dist="38100" dir="2700000" algn="tl">
                    <a:srgbClr val="C0C0C0"/>
                  </a:outerShdw>
                </a:effectLst>
              </a:rPr>
              <a:t>Escala</a:t>
            </a:r>
            <a:r>
              <a:rPr lang="es-US" altLang="es-ES" sz="2400" dirty="0">
                <a:solidFill>
                  <a:srgbClr val="0000FF"/>
                </a:solidFill>
              </a:rPr>
              <a:t>: </a:t>
            </a:r>
          </a:p>
          <a:p>
            <a:pPr algn="ctr" eaLnBrk="1">
              <a:lnSpc>
                <a:spcPct val="93000"/>
              </a:lnSpc>
              <a:buClr>
                <a:srgbClr val="000000"/>
              </a:buClr>
              <a:buSzPct val="100000"/>
              <a:buFont typeface="Times New Roman" panose="02020603050405020304" pitchFamily="18" charset="0"/>
              <a:buNone/>
              <a:defRPr/>
            </a:pPr>
            <a:endParaRPr lang="es-US" altLang="es-ES" sz="2800" dirty="0">
              <a:solidFill>
                <a:srgbClr val="0000FF"/>
              </a:solidFill>
            </a:endParaRPr>
          </a:p>
          <a:p>
            <a:pPr algn="ctr" eaLnBrk="1">
              <a:lnSpc>
                <a:spcPct val="150000"/>
              </a:lnSpc>
              <a:buClr>
                <a:srgbClr val="000000"/>
              </a:buClr>
              <a:buSzPct val="100000"/>
              <a:buFont typeface="Times New Roman" panose="02020603050405020304" pitchFamily="18" charset="0"/>
              <a:buNone/>
              <a:defRPr/>
            </a:pPr>
            <a:r>
              <a:rPr lang="es-US" altLang="es-ES" sz="2400" b="1" dirty="0">
                <a:solidFill>
                  <a:srgbClr val="0000FF"/>
                </a:solidFill>
                <a:effectLst>
                  <a:outerShdw blurRad="38100" dist="38100" dir="2700000" algn="tl">
                    <a:srgbClr val="C0C0C0"/>
                  </a:outerShdw>
                </a:effectLst>
              </a:rPr>
              <a:t>      0 - 2..........Excelente</a:t>
            </a:r>
            <a:br>
              <a:rPr lang="es-US" altLang="es-ES" sz="2400" b="1" dirty="0">
                <a:solidFill>
                  <a:srgbClr val="0000FF"/>
                </a:solidFill>
                <a:effectLst>
                  <a:outerShdw blurRad="38100" dist="38100" dir="2700000" algn="tl">
                    <a:srgbClr val="C0C0C0"/>
                  </a:outerShdw>
                </a:effectLst>
              </a:rPr>
            </a:br>
            <a:r>
              <a:rPr lang="es-US" altLang="es-ES" sz="2400" b="1" dirty="0">
                <a:solidFill>
                  <a:srgbClr val="0000FF"/>
                </a:solidFill>
                <a:effectLst>
                  <a:outerShdw blurRad="38100" dist="38100" dir="2700000" algn="tl">
                    <a:srgbClr val="C0C0C0"/>
                  </a:outerShdw>
                </a:effectLst>
              </a:rPr>
              <a:t>     3 - 4............. Bueno</a:t>
            </a:r>
          </a:p>
          <a:p>
            <a:pPr algn="ctr" eaLnBrk="1">
              <a:lnSpc>
                <a:spcPct val="150000"/>
              </a:lnSpc>
              <a:buClr>
                <a:srgbClr val="000000"/>
              </a:buClr>
              <a:buSzPct val="100000"/>
              <a:buFont typeface="Times New Roman" panose="02020603050405020304" pitchFamily="18" charset="0"/>
              <a:buNone/>
              <a:defRPr/>
            </a:pPr>
            <a:r>
              <a:rPr lang="es-US" altLang="es-ES" sz="2400" b="1" dirty="0">
                <a:solidFill>
                  <a:srgbClr val="0000FF"/>
                </a:solidFill>
                <a:effectLst>
                  <a:outerShdw blurRad="38100" dist="38100" dir="2700000" algn="tl">
                    <a:srgbClr val="C0C0C0"/>
                  </a:outerShdw>
                </a:effectLst>
              </a:rPr>
              <a:t>    5 - 6.......... Regular</a:t>
            </a:r>
          </a:p>
          <a:p>
            <a:pPr algn="ctr" eaLnBrk="1">
              <a:lnSpc>
                <a:spcPct val="150000"/>
              </a:lnSpc>
              <a:buClr>
                <a:srgbClr val="000000"/>
              </a:buClr>
              <a:buSzPct val="100000"/>
              <a:buFont typeface="Times New Roman" panose="02020603050405020304" pitchFamily="18" charset="0"/>
              <a:buNone/>
              <a:defRPr/>
            </a:pPr>
            <a:r>
              <a:rPr lang="es-US" altLang="es-ES" sz="2400" b="1" dirty="0">
                <a:solidFill>
                  <a:srgbClr val="0000FF"/>
                </a:solidFill>
                <a:effectLst>
                  <a:outerShdw blurRad="38100" dist="38100" dir="2700000" algn="tl">
                    <a:srgbClr val="C0C0C0"/>
                  </a:outerShdw>
                </a:effectLst>
              </a:rPr>
              <a:t> 7 - 8.......... Pobre</a:t>
            </a:r>
          </a:p>
          <a:p>
            <a:pPr algn="ctr" eaLnBrk="1">
              <a:lnSpc>
                <a:spcPct val="150000"/>
              </a:lnSpc>
              <a:buClr>
                <a:srgbClr val="000000"/>
              </a:buClr>
              <a:buSzPct val="100000"/>
              <a:buFont typeface="Times New Roman" panose="02020603050405020304" pitchFamily="18" charset="0"/>
              <a:buNone/>
              <a:defRPr/>
            </a:pPr>
            <a:r>
              <a:rPr lang="es-US" altLang="es-ES" sz="2400" b="1" dirty="0">
                <a:solidFill>
                  <a:srgbClr val="0000FF"/>
                </a:solidFill>
                <a:effectLst>
                  <a:outerShdw blurRad="38100" dist="38100" dir="2700000" algn="tl">
                    <a:srgbClr val="C0C0C0"/>
                  </a:outerShdw>
                </a:effectLst>
              </a:rPr>
              <a:t>Más de 8.... Malo</a:t>
            </a:r>
          </a:p>
          <a:p>
            <a:pPr algn="just" eaLnBrk="1">
              <a:lnSpc>
                <a:spcPct val="150000"/>
              </a:lnSpc>
              <a:buClr>
                <a:srgbClr val="000000"/>
              </a:buClr>
              <a:buSzPct val="100000"/>
              <a:buFont typeface="Times New Roman" panose="02020603050405020304" pitchFamily="18" charset="0"/>
              <a:buNone/>
              <a:defRPr/>
            </a:pPr>
            <a:endParaRPr lang="es-US" altLang="es-ES" sz="2400" b="1" u="sng" dirty="0">
              <a:solidFill>
                <a:srgbClr val="0000FF"/>
              </a:solidFill>
              <a:effectLst>
                <a:outerShdw blurRad="38100" dist="38100" dir="2700000" algn="tl">
                  <a:srgbClr val="C0C0C0"/>
                </a:outerShdw>
              </a:effectLst>
            </a:endParaRPr>
          </a:p>
          <a:p>
            <a:pPr algn="just" eaLnBrk="1">
              <a:lnSpc>
                <a:spcPct val="150000"/>
              </a:lnSpc>
              <a:buClr>
                <a:srgbClr val="000000"/>
              </a:buClr>
              <a:buSzPct val="100000"/>
              <a:buFont typeface="Times New Roman" panose="02020603050405020304" pitchFamily="18" charset="0"/>
              <a:buNone/>
              <a:defRPr/>
            </a:pPr>
            <a:r>
              <a:rPr lang="es-US" altLang="es-ES" sz="2400" b="1" u="sng" dirty="0">
                <a:solidFill>
                  <a:srgbClr val="0000FF"/>
                </a:solidFill>
                <a:effectLst>
                  <a:outerShdw blurRad="38100" dist="38100" dir="2700000" algn="tl">
                    <a:srgbClr val="C0C0C0"/>
                  </a:outerShdw>
                </a:effectLst>
              </a:rPr>
              <a:t>Nota:</a:t>
            </a:r>
            <a:r>
              <a:rPr lang="es-US" altLang="es-ES" sz="2400" b="1" dirty="0">
                <a:solidFill>
                  <a:srgbClr val="0000FF"/>
                </a:solidFill>
                <a:effectLst>
                  <a:outerShdw blurRad="38100" dist="38100" dir="2700000" algn="tl">
                    <a:srgbClr val="C0C0C0"/>
                  </a:outerShdw>
                </a:effectLst>
              </a:rPr>
              <a:t> Los pulsos se registran en 10 seg. (para ambos índices), pero en las fórmulas se expresarán en minutos (multiplicarlos por 6).</a:t>
            </a:r>
          </a:p>
          <a:p>
            <a:pPr eaLnBrk="1">
              <a:lnSpc>
                <a:spcPct val="93000"/>
              </a:lnSpc>
              <a:buClr>
                <a:srgbClr val="000000"/>
              </a:buClr>
              <a:buSzPct val="100000"/>
              <a:buFont typeface="Times New Roman" panose="02020603050405020304" pitchFamily="18" charset="0"/>
              <a:buNone/>
              <a:defRPr/>
            </a:pPr>
            <a:endParaRPr lang="es-US" altLang="es-ES" sz="2400" dirty="0">
              <a:solidFill>
                <a:srgbClr val="0000FF"/>
              </a:solidFill>
            </a:endParaRP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EA0F717D-C44A-2D67-996B-F6AC95597B07}"/>
              </a:ext>
            </a:extLst>
          </p:cNvPr>
          <p:cNvSpPr/>
          <p:nvPr/>
        </p:nvSpPr>
        <p:spPr>
          <a:xfrm>
            <a:off x="1976438" y="1628776"/>
            <a:ext cx="8291512" cy="2239963"/>
          </a:xfrm>
          <a:prstGeom prst="rect">
            <a:avLst/>
          </a:prstGeom>
        </p:spPr>
        <p:txBody>
          <a:bodyPr>
            <a:spAutoFit/>
          </a:bodyPr>
          <a:lstStyle/>
          <a:p>
            <a:pPr algn="just" eaLnBrk="1">
              <a:lnSpc>
                <a:spcPct val="150000"/>
              </a:lnSpc>
              <a:buClr>
                <a:srgbClr val="000000"/>
              </a:buClr>
              <a:buSzPct val="100000"/>
              <a:buFont typeface="Times New Roman" panose="02020603050405020304" pitchFamily="18" charset="0"/>
              <a:buNone/>
              <a:defRPr/>
            </a:pPr>
            <a:r>
              <a:rPr lang="es-US" altLang="es-ES" sz="2400" b="1" dirty="0">
                <a:solidFill>
                  <a:schemeClr val="accent2"/>
                </a:solidFill>
                <a:effectLst>
                  <a:outerShdw blurRad="38100" dist="38100" dir="2700000" algn="tl">
                    <a:srgbClr val="C0C0C0"/>
                  </a:outerShdw>
                </a:effectLst>
              </a:rPr>
              <a:t>* El índice de Ruffier es menos exigente que el de Dickson, por esto se recomienda utilizar el primero para examinar jóvenes, mujeres y no deportistas y el segundo para deportistas.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1">
            <a:extLst>
              <a:ext uri="{FF2B5EF4-FFF2-40B4-BE49-F238E27FC236}">
                <a16:creationId xmlns:a16="http://schemas.microsoft.com/office/drawing/2014/main" id="{0BDAFAFD-8EEE-329D-A5DA-02D8F64E68FA}"/>
              </a:ext>
            </a:extLst>
          </p:cNvPr>
          <p:cNvSpPr txBox="1">
            <a:spLocks noChangeArrowheads="1"/>
          </p:cNvSpPr>
          <p:nvPr/>
        </p:nvSpPr>
        <p:spPr bwMode="auto">
          <a:xfrm>
            <a:off x="1752600" y="457201"/>
            <a:ext cx="8686800" cy="4168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13314" name="Text Box 2">
            <a:extLst>
              <a:ext uri="{FF2B5EF4-FFF2-40B4-BE49-F238E27FC236}">
                <a16:creationId xmlns:a16="http://schemas.microsoft.com/office/drawing/2014/main" id="{9E87453B-E45F-1D61-E1EA-0E40F9AF9BA4}"/>
              </a:ext>
            </a:extLst>
          </p:cNvPr>
          <p:cNvSpPr txBox="1">
            <a:spLocks noChangeArrowheads="1"/>
          </p:cNvSpPr>
          <p:nvPr/>
        </p:nvSpPr>
        <p:spPr bwMode="auto">
          <a:xfrm>
            <a:off x="2438400" y="427038"/>
            <a:ext cx="7315200" cy="487362"/>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9pPr>
          </a:lstStyle>
          <a:p>
            <a:pPr algn="ctr" eaLnBrk="1">
              <a:lnSpc>
                <a:spcPct val="93000"/>
              </a:lnSpc>
              <a:buSzPct val="100000"/>
              <a:defRPr/>
            </a:pPr>
            <a:r>
              <a:rPr lang="es-US" altLang="es-ES" sz="2800" b="1" u="sng">
                <a:solidFill>
                  <a:srgbClr val="FF0000"/>
                </a:solidFill>
                <a:effectLst>
                  <a:outerShdw blurRad="38100" dist="38100" dir="2700000" algn="tl">
                    <a:srgbClr val="C0C0C0"/>
                  </a:outerShdw>
                </a:effectLst>
              </a:rPr>
              <a:t>PRUEBAS DEL SISTEMA RESPIRATORIO.</a:t>
            </a:r>
          </a:p>
        </p:txBody>
      </p:sp>
      <p:sp>
        <p:nvSpPr>
          <p:cNvPr id="13315" name="Text Box 3">
            <a:extLst>
              <a:ext uri="{FF2B5EF4-FFF2-40B4-BE49-F238E27FC236}">
                <a16:creationId xmlns:a16="http://schemas.microsoft.com/office/drawing/2014/main" id="{A320F940-103F-22D6-A8C4-F4F282202E88}"/>
              </a:ext>
            </a:extLst>
          </p:cNvPr>
          <p:cNvSpPr txBox="1">
            <a:spLocks noChangeArrowheads="1"/>
          </p:cNvSpPr>
          <p:nvPr/>
        </p:nvSpPr>
        <p:spPr bwMode="auto">
          <a:xfrm>
            <a:off x="1981200" y="1143000"/>
            <a:ext cx="8458200" cy="4622800"/>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9pPr>
          </a:lstStyle>
          <a:p>
            <a:pPr eaLnBrk="1">
              <a:lnSpc>
                <a:spcPct val="93000"/>
              </a:lnSpc>
              <a:buSzPct val="100000"/>
              <a:defRPr/>
            </a:pPr>
            <a:r>
              <a:rPr lang="en-US" altLang="es-ES" sz="3200" b="1">
                <a:solidFill>
                  <a:srgbClr val="0000FF"/>
                </a:solidFill>
                <a:effectLst>
                  <a:outerShdw blurRad="38100" dist="38100" dir="2700000" algn="tl">
                    <a:srgbClr val="C0C0C0"/>
                  </a:outerShdw>
                </a:effectLst>
              </a:rPr>
              <a:t>La respiración es una función vital del organismo, que tiene como fin primordial el aporte de 0</a:t>
            </a:r>
            <a:r>
              <a:rPr lang="en-US" altLang="es-ES" sz="2400" b="1">
                <a:solidFill>
                  <a:srgbClr val="0000FF"/>
                </a:solidFill>
                <a:effectLst>
                  <a:outerShdw blurRad="38100" dist="38100" dir="2700000" algn="tl">
                    <a:srgbClr val="C0C0C0"/>
                  </a:outerShdw>
                </a:effectLst>
              </a:rPr>
              <a:t>2</a:t>
            </a:r>
            <a:r>
              <a:rPr lang="en-US" altLang="es-ES" sz="3200" b="1">
                <a:solidFill>
                  <a:srgbClr val="0000FF"/>
                </a:solidFill>
                <a:effectLst>
                  <a:outerShdw blurRad="38100" dist="38100" dir="2700000" algn="tl">
                    <a:srgbClr val="C0C0C0"/>
                  </a:outerShdw>
                </a:effectLst>
              </a:rPr>
              <a:t> desde la atmósfera hasta los tejidos y la eliminación de C0</a:t>
            </a:r>
            <a:r>
              <a:rPr lang="en-US" altLang="es-ES" sz="2600" b="1">
                <a:solidFill>
                  <a:srgbClr val="0000FF"/>
                </a:solidFill>
                <a:effectLst>
                  <a:outerShdw blurRad="38100" dist="38100" dir="2700000" algn="tl">
                    <a:srgbClr val="C0C0C0"/>
                  </a:outerShdw>
                </a:effectLst>
              </a:rPr>
              <a:t>2,</a:t>
            </a:r>
            <a:r>
              <a:rPr lang="en-US" altLang="es-ES" sz="3200" b="1">
                <a:solidFill>
                  <a:srgbClr val="0000FF"/>
                </a:solidFill>
                <a:effectLst>
                  <a:outerShdw blurRad="38100" dist="38100" dir="2700000" algn="tl">
                    <a:srgbClr val="C0C0C0"/>
                  </a:outerShdw>
                </a:effectLst>
              </a:rPr>
              <a:t> desde éstos al exterior. Para lograrlo el sistema respiratorio utiliza la acción de una serie de músculos (músculos respiratorios), que originan variaciones de presión y volumen en la cavidad torácica, posibilitando la aireación de los alvéolos.</a:t>
            </a: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ext Box 1">
            <a:extLst>
              <a:ext uri="{FF2B5EF4-FFF2-40B4-BE49-F238E27FC236}">
                <a16:creationId xmlns:a16="http://schemas.microsoft.com/office/drawing/2014/main" id="{3BEF364D-A30C-9B4F-3069-714D6AED4A13}"/>
              </a:ext>
            </a:extLst>
          </p:cNvPr>
          <p:cNvSpPr txBox="1">
            <a:spLocks noChangeArrowheads="1"/>
          </p:cNvSpPr>
          <p:nvPr/>
        </p:nvSpPr>
        <p:spPr bwMode="auto">
          <a:xfrm>
            <a:off x="1752600" y="587375"/>
            <a:ext cx="8686800" cy="5532438"/>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9pPr>
          </a:lstStyle>
          <a:p>
            <a:pPr algn="just" eaLnBrk="1">
              <a:buSzPct val="100000"/>
              <a:defRPr/>
            </a:pPr>
            <a:r>
              <a:rPr lang="es-US" altLang="es-ES" sz="3200" b="1">
                <a:solidFill>
                  <a:srgbClr val="0000FF"/>
                </a:solidFill>
                <a:effectLst>
                  <a:outerShdw blurRad="38100" dist="38100" dir="2700000" algn="tl">
                    <a:srgbClr val="C0C0C0"/>
                  </a:outerShdw>
                </a:effectLst>
              </a:rPr>
              <a:t>El proceso respiratorio se puede dividir en dos fases: una externa y otra interna. La respiración externa se lleva a cabo en tres etapas:</a:t>
            </a:r>
          </a:p>
          <a:p>
            <a:pPr algn="just" eaLnBrk="1">
              <a:buSzPct val="100000"/>
              <a:defRPr/>
            </a:pPr>
            <a:r>
              <a:rPr lang="es-US" altLang="es-ES" sz="3200" b="1">
                <a:solidFill>
                  <a:srgbClr val="0000FF"/>
                </a:solidFill>
                <a:effectLst>
                  <a:outerShdw blurRad="38100" dist="38100" dir="2700000" algn="tl">
                    <a:srgbClr val="C0C0C0"/>
                  </a:outerShdw>
                </a:effectLst>
              </a:rPr>
              <a:t>a) la ventilación pulmonar, que significa intercambio de aire (entrada y salida) entre la atmósfera y los alvéolos pulmonares</a:t>
            </a:r>
          </a:p>
          <a:p>
            <a:pPr algn="just" eaLnBrk="1">
              <a:buSzPct val="100000"/>
              <a:defRPr/>
            </a:pPr>
            <a:r>
              <a:rPr lang="es-US" altLang="es-ES" sz="3200" b="1">
                <a:solidFill>
                  <a:srgbClr val="0000FF"/>
                </a:solidFill>
                <a:effectLst>
                  <a:outerShdw blurRad="38100" dist="38100" dir="2700000" algn="tl">
                    <a:srgbClr val="C0C0C0"/>
                  </a:outerShdw>
                </a:effectLst>
              </a:rPr>
              <a:t>b) difusión y perfusión del 0</a:t>
            </a:r>
            <a:r>
              <a:rPr lang="es-US" altLang="es-ES" sz="2400" b="1">
                <a:solidFill>
                  <a:srgbClr val="0000FF"/>
                </a:solidFill>
                <a:effectLst>
                  <a:outerShdw blurRad="38100" dist="38100" dir="2700000" algn="tl">
                    <a:srgbClr val="C0C0C0"/>
                  </a:outerShdw>
                </a:effectLst>
              </a:rPr>
              <a:t>2</a:t>
            </a:r>
            <a:r>
              <a:rPr lang="es-US" altLang="es-ES" sz="3200" b="1">
                <a:solidFill>
                  <a:srgbClr val="0000FF"/>
                </a:solidFill>
                <a:effectLst>
                  <a:outerShdw blurRad="38100" dist="38100" dir="2700000" algn="tl">
                    <a:srgbClr val="C0C0C0"/>
                  </a:outerShdw>
                </a:effectLst>
              </a:rPr>
              <a:t> y C0</a:t>
            </a:r>
            <a:r>
              <a:rPr lang="es-US" altLang="es-ES" sz="2600" b="1">
                <a:solidFill>
                  <a:srgbClr val="0000FF"/>
                </a:solidFill>
                <a:effectLst>
                  <a:outerShdw blurRad="38100" dist="38100" dir="2700000" algn="tl">
                    <a:srgbClr val="C0C0C0"/>
                  </a:outerShdw>
                </a:effectLst>
              </a:rPr>
              <a:t>2</a:t>
            </a:r>
            <a:r>
              <a:rPr lang="es-US" altLang="es-ES" sz="3200" b="1">
                <a:solidFill>
                  <a:srgbClr val="0000FF"/>
                </a:solidFill>
                <a:effectLst>
                  <a:outerShdw blurRad="38100" dist="38100" dir="2700000" algn="tl">
                    <a:srgbClr val="C0C0C0"/>
                  </a:outerShdw>
                </a:effectLst>
              </a:rPr>
              <a:t> entre alvéolos y sangre</a:t>
            </a:r>
          </a:p>
          <a:p>
            <a:pPr algn="just" eaLnBrk="1">
              <a:buSzPct val="100000"/>
              <a:defRPr/>
            </a:pPr>
            <a:r>
              <a:rPr lang="es-US" altLang="es-ES" sz="3200" b="1">
                <a:solidFill>
                  <a:srgbClr val="0000FF"/>
                </a:solidFill>
                <a:effectLst>
                  <a:outerShdw blurRad="38100" dist="38100" dir="2700000" algn="tl">
                    <a:srgbClr val="C0C0C0"/>
                  </a:outerShdw>
                </a:effectLst>
              </a:rPr>
              <a:t>c) transporte de 0</a:t>
            </a:r>
            <a:r>
              <a:rPr lang="es-US" altLang="es-ES" sz="2600" b="1">
                <a:solidFill>
                  <a:srgbClr val="0000FF"/>
                </a:solidFill>
                <a:effectLst>
                  <a:outerShdw blurRad="38100" dist="38100" dir="2700000" algn="tl">
                    <a:srgbClr val="C0C0C0"/>
                  </a:outerShdw>
                </a:effectLst>
              </a:rPr>
              <a:t>2</a:t>
            </a:r>
            <a:r>
              <a:rPr lang="es-US" altLang="es-ES" sz="3200" b="1">
                <a:solidFill>
                  <a:srgbClr val="0000FF"/>
                </a:solidFill>
                <a:effectLst>
                  <a:outerShdw blurRad="38100" dist="38100" dir="2700000" algn="tl">
                    <a:srgbClr val="C0C0C0"/>
                  </a:outerShdw>
                </a:effectLst>
              </a:rPr>
              <a:t> y C0</a:t>
            </a:r>
            <a:r>
              <a:rPr lang="es-US" altLang="es-ES" sz="2600" b="1">
                <a:solidFill>
                  <a:srgbClr val="0000FF"/>
                </a:solidFill>
                <a:effectLst>
                  <a:outerShdw blurRad="38100" dist="38100" dir="2700000" algn="tl">
                    <a:srgbClr val="C0C0C0"/>
                  </a:outerShdw>
                </a:effectLst>
              </a:rPr>
              <a:t>2</a:t>
            </a:r>
            <a:r>
              <a:rPr lang="es-US" altLang="es-ES" sz="3200" b="1">
                <a:solidFill>
                  <a:srgbClr val="0000FF"/>
                </a:solidFill>
                <a:effectLst>
                  <a:outerShdw blurRad="38100" dist="38100" dir="2700000" algn="tl">
                    <a:srgbClr val="C0C0C0"/>
                  </a:outerShdw>
                </a:effectLst>
              </a:rPr>
              <a:t> en los líquidos corporales hasta las células y viceversa.</a:t>
            </a: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ext Box 1">
            <a:extLst>
              <a:ext uri="{FF2B5EF4-FFF2-40B4-BE49-F238E27FC236}">
                <a16:creationId xmlns:a16="http://schemas.microsoft.com/office/drawing/2014/main" id="{95F4DFE9-72E8-9F7D-5305-B8E6B68D5307}"/>
              </a:ext>
            </a:extLst>
          </p:cNvPr>
          <p:cNvSpPr txBox="1">
            <a:spLocks noChangeArrowheads="1"/>
          </p:cNvSpPr>
          <p:nvPr/>
        </p:nvSpPr>
        <p:spPr bwMode="auto">
          <a:xfrm>
            <a:off x="1752600" y="457200"/>
            <a:ext cx="8686800" cy="6040438"/>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9pPr>
          </a:lstStyle>
          <a:p>
            <a:pPr algn="just" eaLnBrk="1">
              <a:buSzPct val="100000"/>
              <a:defRPr/>
            </a:pPr>
            <a:r>
              <a:rPr lang="es-US" altLang="es-ES" sz="2800" b="1">
                <a:solidFill>
                  <a:srgbClr val="FF0000"/>
                </a:solidFill>
                <a:effectLst>
                  <a:outerShdw blurRad="38100" dist="38100" dir="2700000" algn="tl">
                    <a:srgbClr val="C0C0C0"/>
                  </a:outerShdw>
                </a:effectLst>
              </a:rPr>
              <a:t>La ventilación pulmonar </a:t>
            </a:r>
            <a:r>
              <a:rPr lang="es-US" altLang="es-ES" sz="2800" b="1" i="1">
                <a:solidFill>
                  <a:srgbClr val="FF0000"/>
                </a:solidFill>
                <a:effectLst>
                  <a:outerShdw blurRad="38100" dist="38100" dir="2700000" algn="tl">
                    <a:srgbClr val="C0C0C0"/>
                  </a:outerShdw>
                </a:effectLst>
              </a:rPr>
              <a:t>o </a:t>
            </a:r>
            <a:r>
              <a:rPr lang="es-US" altLang="es-ES" sz="2800" b="1">
                <a:solidFill>
                  <a:srgbClr val="FF0000"/>
                </a:solidFill>
                <a:effectLst>
                  <a:outerShdw blurRad="38100" dist="38100" dir="2700000" algn="tl">
                    <a:srgbClr val="C0C0C0"/>
                  </a:outerShdw>
                </a:effectLst>
              </a:rPr>
              <a:t>volumen ventilatorio máximo (VVM) por minuto en </a:t>
            </a:r>
            <a:r>
              <a:rPr lang="es-US" altLang="es-ES" sz="2800" b="1" u="sng">
                <a:solidFill>
                  <a:srgbClr val="FF0000"/>
                </a:solidFill>
                <a:effectLst>
                  <a:outerShdw blurRad="38100" dist="38100" dir="2700000" algn="tl">
                    <a:srgbClr val="C0C0C0"/>
                  </a:outerShdw>
                </a:effectLst>
              </a:rPr>
              <a:t>reposo</a:t>
            </a:r>
            <a:r>
              <a:rPr lang="es-US" altLang="es-ES" sz="2800" b="1">
                <a:solidFill>
                  <a:srgbClr val="FF0000"/>
                </a:solidFill>
                <a:effectLst>
                  <a:outerShdw blurRad="38100" dist="38100" dir="2700000" algn="tl">
                    <a:srgbClr val="C0C0C0"/>
                  </a:outerShdw>
                </a:effectLst>
              </a:rPr>
              <a:t> = 6 L/min, aunque podría llegar hasta 1O L. Recordar que la fórmula es:</a:t>
            </a:r>
          </a:p>
          <a:p>
            <a:pPr algn="just" eaLnBrk="1">
              <a:buSzPct val="100000"/>
              <a:defRPr/>
            </a:pPr>
            <a:r>
              <a:rPr lang="es-US" altLang="es-ES" sz="2800" b="1">
                <a:solidFill>
                  <a:srgbClr val="FF0000"/>
                </a:solidFill>
                <a:effectLst>
                  <a:outerShdw blurRad="38100" dist="38100" dir="2700000" algn="tl">
                    <a:srgbClr val="C0C0C0"/>
                  </a:outerShdw>
                </a:effectLst>
              </a:rPr>
              <a:t>VVM = frecuencia respiratoria x aire corriente</a:t>
            </a:r>
          </a:p>
          <a:p>
            <a:pPr algn="just" eaLnBrk="1">
              <a:buSzPct val="100000"/>
              <a:defRPr/>
            </a:pPr>
            <a:r>
              <a:rPr lang="es-US" altLang="es-ES" sz="2800" b="1">
                <a:solidFill>
                  <a:srgbClr val="FF0000"/>
                </a:solidFill>
                <a:effectLst>
                  <a:outerShdw blurRad="38100" dist="38100" dir="2700000" algn="tl">
                    <a:srgbClr val="C0C0C0"/>
                  </a:outerShdw>
                </a:effectLst>
              </a:rPr>
              <a:t>                6 L/mn. = </a:t>
            </a:r>
            <a:r>
              <a:rPr lang="en-US" altLang="es-ES" sz="1200">
                <a:solidFill>
                  <a:srgbClr val="FF0000"/>
                </a:solidFill>
                <a:effectLst>
                  <a:outerShdw blurRad="38100" dist="38100" dir="2700000" algn="tl">
                    <a:srgbClr val="C0C0C0"/>
                  </a:outerShdw>
                </a:effectLst>
                <a:latin typeface="Times New Roman" panose="02020603050405020304" pitchFamily="18" charset="0"/>
              </a:rPr>
              <a:t> </a:t>
            </a:r>
            <a:r>
              <a:rPr lang="es-US" altLang="es-ES" sz="2800" b="1">
                <a:solidFill>
                  <a:srgbClr val="FF0000"/>
                </a:solidFill>
                <a:effectLst>
                  <a:outerShdw blurRad="38100" dist="38100" dir="2700000" algn="tl">
                    <a:srgbClr val="C0C0C0"/>
                  </a:outerShdw>
                </a:effectLst>
              </a:rPr>
              <a:t>12 x 0.5 L.</a:t>
            </a:r>
          </a:p>
          <a:p>
            <a:pPr algn="just" eaLnBrk="1">
              <a:buSzPct val="100000"/>
              <a:defRPr/>
            </a:pPr>
            <a:r>
              <a:rPr lang="es-US" altLang="es-ES" sz="2800" b="1" u="sng">
                <a:solidFill>
                  <a:srgbClr val="FF0000"/>
                </a:solidFill>
                <a:effectLst>
                  <a:outerShdw blurRad="38100" dist="38100" dir="2700000" algn="tl">
                    <a:srgbClr val="C0C0C0"/>
                  </a:outerShdw>
                </a:effectLst>
              </a:rPr>
              <a:t>Ejercicio intenso</a:t>
            </a:r>
            <a:r>
              <a:rPr lang="es-US" altLang="es-ES" sz="2800" b="1">
                <a:solidFill>
                  <a:srgbClr val="FF0000"/>
                </a:solidFill>
                <a:effectLst>
                  <a:outerShdw blurRad="38100" dist="38100" dir="2700000" algn="tl">
                    <a:srgbClr val="C0C0C0"/>
                  </a:outerShdw>
                </a:effectLst>
              </a:rPr>
              <a:t>:</a:t>
            </a:r>
          </a:p>
          <a:p>
            <a:pPr algn="just" eaLnBrk="1">
              <a:buSzPct val="100000"/>
              <a:defRPr/>
            </a:pPr>
            <a:r>
              <a:rPr lang="es-US" altLang="es-ES" sz="2800" b="1">
                <a:solidFill>
                  <a:srgbClr val="FF0000"/>
                </a:solidFill>
                <a:effectLst>
                  <a:outerShdw blurRad="38100" dist="38100" dir="2700000" algn="tl">
                    <a:srgbClr val="C0C0C0"/>
                  </a:outerShdw>
                </a:effectLst>
              </a:rPr>
              <a:t>- jóvenes sanos masculinos entrenados, sobre los 140-180 L /min</a:t>
            </a:r>
          </a:p>
          <a:p>
            <a:pPr algn="just" eaLnBrk="1">
              <a:buSzPct val="100000"/>
              <a:defRPr/>
            </a:pPr>
            <a:r>
              <a:rPr lang="es-US" altLang="es-ES" sz="2800" b="1">
                <a:solidFill>
                  <a:srgbClr val="FF0000"/>
                </a:solidFill>
                <a:effectLst>
                  <a:outerShdw blurRad="38100" dist="38100" dir="2700000" algn="tl">
                    <a:srgbClr val="C0C0C0"/>
                  </a:outerShdw>
                </a:effectLst>
              </a:rPr>
              <a:t>- mujeres = 80-120 L/min.</a:t>
            </a:r>
          </a:p>
          <a:p>
            <a:pPr algn="just" eaLnBrk="1">
              <a:buSzPct val="100000"/>
              <a:defRPr/>
            </a:pPr>
            <a:r>
              <a:rPr lang="es-US" altLang="es-ES" sz="2800" b="1">
                <a:solidFill>
                  <a:srgbClr val="FF0000"/>
                </a:solidFill>
                <a:effectLst>
                  <a:outerShdw blurRad="38100" dist="38100" dir="2700000" algn="tl">
                    <a:srgbClr val="C0C0C0"/>
                  </a:outerShdw>
                </a:effectLst>
              </a:rPr>
              <a:t>- deportistas varones de alta competición, pueden llegar a 200 L/min.</a:t>
            </a: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 Box 1">
            <a:extLst>
              <a:ext uri="{FF2B5EF4-FFF2-40B4-BE49-F238E27FC236}">
                <a16:creationId xmlns:a16="http://schemas.microsoft.com/office/drawing/2014/main" id="{B0A3D6C0-9571-61B3-9C7E-E163CBDD3D1D}"/>
              </a:ext>
            </a:extLst>
          </p:cNvPr>
          <p:cNvSpPr txBox="1">
            <a:spLocks noChangeArrowheads="1"/>
          </p:cNvSpPr>
          <p:nvPr/>
        </p:nvSpPr>
        <p:spPr bwMode="auto">
          <a:xfrm>
            <a:off x="1752600" y="228600"/>
            <a:ext cx="8686800" cy="6629400"/>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9pPr>
          </a:lstStyle>
          <a:p>
            <a:pPr algn="just" eaLnBrk="1">
              <a:buSzPct val="100000"/>
              <a:defRPr/>
            </a:pPr>
            <a:r>
              <a:rPr lang="fr-FR" altLang="es-ES" sz="2800" b="1" u="sng">
                <a:solidFill>
                  <a:srgbClr val="FF0000"/>
                </a:solidFill>
                <a:effectLst>
                  <a:outerShdw blurRad="38100" dist="38100" dir="2700000" algn="tl">
                    <a:srgbClr val="C0C0C0"/>
                  </a:outerShdw>
                </a:effectLst>
              </a:rPr>
              <a:t>Consumo de oxígeno (VO</a:t>
            </a:r>
            <a:r>
              <a:rPr lang="fr-FR" altLang="es-ES" sz="2200" b="1" u="sng">
                <a:solidFill>
                  <a:srgbClr val="FF0000"/>
                </a:solidFill>
                <a:effectLst>
                  <a:outerShdw blurRad="38100" dist="38100" dir="2700000" algn="tl">
                    <a:srgbClr val="C0C0C0"/>
                  </a:outerShdw>
                </a:effectLst>
              </a:rPr>
              <a:t>2</a:t>
            </a:r>
            <a:r>
              <a:rPr lang="fr-FR" altLang="es-ES" sz="2800" b="1" u="sng">
                <a:solidFill>
                  <a:srgbClr val="FF0000"/>
                </a:solidFill>
                <a:effectLst>
                  <a:outerShdw blurRad="38100" dist="38100" dir="2700000" algn="tl">
                    <a:srgbClr val="C0C0C0"/>
                  </a:outerShdw>
                </a:effectLst>
              </a:rPr>
              <a:t>)</a:t>
            </a:r>
            <a:r>
              <a:rPr lang="fr-FR" altLang="es-ES" sz="2800" b="1">
                <a:solidFill>
                  <a:srgbClr val="FF0000"/>
                </a:solidFill>
                <a:effectLst>
                  <a:outerShdw blurRad="38100" dist="38100" dir="2700000" algn="tl">
                    <a:srgbClr val="C0C0C0"/>
                  </a:outerShdw>
                </a:effectLst>
              </a:rPr>
              <a:t>: Cantidad necesaria para dar respuesta a la demanda energética de una actividad determinada.</a:t>
            </a:r>
          </a:p>
          <a:p>
            <a:pPr algn="just" eaLnBrk="1">
              <a:buSzPct val="100000"/>
              <a:defRPr/>
            </a:pPr>
            <a:r>
              <a:rPr lang="es-US" altLang="es-ES" sz="2800" b="1">
                <a:solidFill>
                  <a:srgbClr val="FF0000"/>
                </a:solidFill>
                <a:effectLst>
                  <a:outerShdw blurRad="38100" dist="38100" dir="2700000" algn="tl">
                    <a:srgbClr val="C0C0C0"/>
                  </a:outerShdw>
                </a:effectLst>
              </a:rPr>
              <a:t>El V0</a:t>
            </a:r>
            <a:r>
              <a:rPr lang="es-US" altLang="es-ES" sz="2200" b="1">
                <a:solidFill>
                  <a:srgbClr val="FF0000"/>
                </a:solidFill>
                <a:effectLst>
                  <a:outerShdw blurRad="38100" dist="38100" dir="2700000" algn="tl">
                    <a:srgbClr val="C0C0C0"/>
                  </a:outerShdw>
                </a:effectLst>
              </a:rPr>
              <a:t>2</a:t>
            </a:r>
            <a:r>
              <a:rPr lang="es-US" altLang="es-ES" sz="2800" b="1">
                <a:solidFill>
                  <a:srgbClr val="FF0000"/>
                </a:solidFill>
                <a:effectLst>
                  <a:outerShdw blurRad="38100" dist="38100" dir="2700000" algn="tl">
                    <a:srgbClr val="C0C0C0"/>
                  </a:outerShdw>
                </a:effectLst>
              </a:rPr>
              <a:t> aumenta de forma lineal con la intensidad de la carga y con la FC hasta un límite. Se mide en L.</a:t>
            </a:r>
          </a:p>
          <a:p>
            <a:pPr algn="just" eaLnBrk="1">
              <a:buSzPct val="100000"/>
              <a:defRPr/>
            </a:pPr>
            <a:r>
              <a:rPr lang="es-US" altLang="es-ES" sz="2800" b="1" u="sng">
                <a:solidFill>
                  <a:srgbClr val="FF0000"/>
                </a:solidFill>
                <a:effectLst>
                  <a:outerShdw blurRad="38100" dist="38100" dir="2700000" algn="tl">
                    <a:srgbClr val="C0C0C0"/>
                  </a:outerShdw>
                </a:effectLst>
              </a:rPr>
              <a:t>Consumo máximo de oxígeno (VO</a:t>
            </a:r>
            <a:r>
              <a:rPr lang="es-US" altLang="es-ES" sz="2400" b="1" u="sng">
                <a:solidFill>
                  <a:srgbClr val="FF0000"/>
                </a:solidFill>
                <a:effectLst>
                  <a:outerShdw blurRad="38100" dist="38100" dir="2700000" algn="tl">
                    <a:srgbClr val="C0C0C0"/>
                  </a:outerShdw>
                </a:effectLst>
              </a:rPr>
              <a:t>2</a:t>
            </a:r>
            <a:r>
              <a:rPr lang="es-US" altLang="es-ES" sz="2800" b="1" u="sng">
                <a:solidFill>
                  <a:srgbClr val="FF0000"/>
                </a:solidFill>
                <a:effectLst>
                  <a:outerShdw blurRad="38100" dist="38100" dir="2700000" algn="tl">
                    <a:srgbClr val="C0C0C0"/>
                  </a:outerShdw>
                </a:effectLst>
              </a:rPr>
              <a:t>Máx.) o potencia máxima aeróbica</a:t>
            </a:r>
            <a:r>
              <a:rPr lang="es-US" altLang="es-ES" sz="2800" b="1">
                <a:solidFill>
                  <a:srgbClr val="FF0000"/>
                </a:solidFill>
                <a:effectLst>
                  <a:outerShdw blurRad="38100" dist="38100" dir="2700000" algn="tl">
                    <a:srgbClr val="C0C0C0"/>
                  </a:outerShdw>
                </a:effectLst>
              </a:rPr>
              <a:t>: Es la medición máxima de la capacidad de transporte del 0</a:t>
            </a:r>
            <a:r>
              <a:rPr lang="es-US" altLang="es-ES" sz="2600" b="1">
                <a:solidFill>
                  <a:srgbClr val="FF0000"/>
                </a:solidFill>
                <a:effectLst>
                  <a:outerShdw blurRad="38100" dist="38100" dir="2700000" algn="tl">
                    <a:srgbClr val="C0C0C0"/>
                  </a:outerShdw>
                </a:effectLst>
              </a:rPr>
              <a:t>2</a:t>
            </a:r>
            <a:r>
              <a:rPr lang="es-US" altLang="es-ES" sz="2800" b="1">
                <a:solidFill>
                  <a:srgbClr val="FF0000"/>
                </a:solidFill>
                <a:effectLst>
                  <a:outerShdw blurRad="38100" dist="38100" dir="2700000" algn="tl">
                    <a:srgbClr val="C0C0C0"/>
                  </a:outerShdw>
                </a:effectLst>
              </a:rPr>
              <a:t> del corazón y los pulmones de un individuo, así como la capacidad de los músculos para utilizar y consumir el 0</a:t>
            </a:r>
            <a:r>
              <a:rPr lang="es-US" altLang="es-ES" sz="2600" b="1">
                <a:solidFill>
                  <a:srgbClr val="FF0000"/>
                </a:solidFill>
                <a:effectLst>
                  <a:outerShdw blurRad="38100" dist="38100" dir="2700000" algn="tl">
                    <a:srgbClr val="C0C0C0"/>
                  </a:outerShdw>
                </a:effectLst>
              </a:rPr>
              <a:t>2</a:t>
            </a:r>
            <a:r>
              <a:rPr lang="es-US" altLang="es-ES" sz="2800" b="1">
                <a:solidFill>
                  <a:srgbClr val="FF0000"/>
                </a:solidFill>
                <a:effectLst>
                  <a:outerShdw blurRad="38100" dist="38100" dir="2700000" algn="tl">
                    <a:srgbClr val="C0C0C0"/>
                  </a:outerShdw>
                </a:effectLst>
              </a:rPr>
              <a:t> consumido. Cuando el V0</a:t>
            </a:r>
            <a:r>
              <a:rPr lang="es-US" altLang="es-ES" sz="2400" b="1">
                <a:solidFill>
                  <a:srgbClr val="FF0000"/>
                </a:solidFill>
                <a:effectLst>
                  <a:outerShdw blurRad="38100" dist="38100" dir="2700000" algn="tl">
                    <a:srgbClr val="C0C0C0"/>
                  </a:outerShdw>
                </a:effectLst>
              </a:rPr>
              <a:t>2</a:t>
            </a:r>
            <a:r>
              <a:rPr lang="es-US" altLang="es-ES" sz="2800" b="1">
                <a:solidFill>
                  <a:srgbClr val="FF0000"/>
                </a:solidFill>
                <a:effectLst>
                  <a:outerShdw blurRad="38100" dist="38100" dir="2700000" algn="tl">
                    <a:srgbClr val="C0C0C0"/>
                  </a:outerShdw>
                </a:effectLst>
              </a:rPr>
              <a:t>Máx llega hasta sus límites, se crea una meseta donde, a pesar de aumentar la carga, no existe aumento del V0</a:t>
            </a:r>
            <a:r>
              <a:rPr lang="es-US" altLang="es-ES" sz="2400" b="1">
                <a:solidFill>
                  <a:srgbClr val="FF0000"/>
                </a:solidFill>
                <a:effectLst>
                  <a:outerShdw blurRad="38100" dist="38100" dir="2700000" algn="tl">
                    <a:srgbClr val="C0C0C0"/>
                  </a:outerShdw>
                </a:effectLst>
              </a:rPr>
              <a:t>2</a:t>
            </a:r>
            <a:r>
              <a:rPr lang="es-US" altLang="es-ES" sz="2800" b="1">
                <a:solidFill>
                  <a:srgbClr val="FF0000"/>
                </a:solidFill>
                <a:effectLst>
                  <a:outerShdw blurRad="38100" dist="38100" dir="2700000" algn="tl">
                    <a:srgbClr val="C0C0C0"/>
                  </a:outerShdw>
                </a:effectLst>
              </a:rPr>
              <a:t>Máx. Se expresa en L/ min.</a:t>
            </a: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ext Box 1">
            <a:extLst>
              <a:ext uri="{FF2B5EF4-FFF2-40B4-BE49-F238E27FC236}">
                <a16:creationId xmlns:a16="http://schemas.microsoft.com/office/drawing/2014/main" id="{269A2BB6-56C4-90EB-2418-5808AA909218}"/>
              </a:ext>
            </a:extLst>
          </p:cNvPr>
          <p:cNvSpPr txBox="1">
            <a:spLocks noChangeArrowheads="1"/>
          </p:cNvSpPr>
          <p:nvPr/>
        </p:nvSpPr>
        <p:spPr bwMode="auto">
          <a:xfrm>
            <a:off x="1752600" y="457201"/>
            <a:ext cx="8591550" cy="6022975"/>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9pPr>
          </a:lstStyle>
          <a:p>
            <a:pPr algn="just" eaLnBrk="1">
              <a:lnSpc>
                <a:spcPct val="93000"/>
              </a:lnSpc>
              <a:buSzPct val="100000"/>
              <a:defRPr/>
            </a:pPr>
            <a:r>
              <a:rPr lang="en-US" altLang="es-ES" sz="3200" b="1">
                <a:solidFill>
                  <a:srgbClr val="0000FF"/>
                </a:solidFill>
                <a:effectLst>
                  <a:outerShdw blurRad="38100" dist="38100" dir="2700000" algn="tl">
                    <a:srgbClr val="C0C0C0"/>
                  </a:outerShdw>
                </a:effectLst>
              </a:rPr>
              <a:t>- En condiciones de reposo: el consumo de 02 basal es de 0.25L O</a:t>
            </a:r>
            <a:r>
              <a:rPr lang="en-US" altLang="es-ES" sz="2400" b="1">
                <a:solidFill>
                  <a:srgbClr val="0000FF"/>
                </a:solidFill>
                <a:effectLst>
                  <a:outerShdw blurRad="38100" dist="38100" dir="2700000" algn="tl">
                    <a:srgbClr val="C0C0C0"/>
                  </a:outerShdw>
                </a:effectLst>
              </a:rPr>
              <a:t>2</a:t>
            </a:r>
            <a:r>
              <a:rPr lang="en-US" altLang="es-ES" sz="3200" b="1">
                <a:solidFill>
                  <a:srgbClr val="0000FF"/>
                </a:solidFill>
                <a:effectLst>
                  <a:outerShdw blurRad="38100" dist="38100" dir="2700000" algn="tl">
                    <a:srgbClr val="C0C0C0"/>
                  </a:outerShdw>
                </a:effectLst>
              </a:rPr>
              <a:t> /min.; es igual para individuos sedentarios que para los que practiquen cualquier tipo de deporte.</a:t>
            </a:r>
          </a:p>
          <a:p>
            <a:pPr algn="just" eaLnBrk="1">
              <a:lnSpc>
                <a:spcPct val="93000"/>
              </a:lnSpc>
              <a:buSzPct val="100000"/>
              <a:defRPr/>
            </a:pPr>
            <a:r>
              <a:rPr lang="en-US" altLang="es-ES" sz="3200" b="1">
                <a:solidFill>
                  <a:srgbClr val="0000FF"/>
                </a:solidFill>
                <a:effectLst>
                  <a:outerShdw blurRad="38100" dist="38100" dir="2700000" algn="tl">
                    <a:srgbClr val="C0C0C0"/>
                  </a:outerShdw>
                </a:effectLst>
              </a:rPr>
              <a:t>- Durante el ejercicio ligero, una persona normal puede triplicarlo a 0.75L 0</a:t>
            </a:r>
            <a:r>
              <a:rPr lang="en-US" altLang="es-ES" sz="2200" b="1">
                <a:solidFill>
                  <a:srgbClr val="0000FF"/>
                </a:solidFill>
                <a:effectLst>
                  <a:outerShdw blurRad="38100" dist="38100" dir="2700000" algn="tl">
                    <a:srgbClr val="C0C0C0"/>
                  </a:outerShdw>
                </a:effectLst>
              </a:rPr>
              <a:t>2</a:t>
            </a:r>
            <a:r>
              <a:rPr lang="en-US" altLang="es-ES" sz="3200" b="1">
                <a:solidFill>
                  <a:srgbClr val="0000FF"/>
                </a:solidFill>
                <a:effectLst>
                  <a:outerShdw blurRad="38100" dist="38100" dir="2700000" algn="tl">
                    <a:srgbClr val="C0C0C0"/>
                  </a:outerShdw>
                </a:effectLst>
              </a:rPr>
              <a:t> /min. y multiplicado por 8-12 veces, o sea, a valores de 2-3L 0</a:t>
            </a:r>
            <a:r>
              <a:rPr lang="en-US" altLang="es-ES" sz="2400" b="1">
                <a:solidFill>
                  <a:srgbClr val="0000FF"/>
                </a:solidFill>
                <a:effectLst>
                  <a:outerShdw blurRad="38100" dist="38100" dir="2700000" algn="tl">
                    <a:srgbClr val="C0C0C0"/>
                  </a:outerShdw>
                </a:effectLst>
              </a:rPr>
              <a:t>2</a:t>
            </a:r>
            <a:r>
              <a:rPr lang="en-US" altLang="es-ES" sz="3200" b="1">
                <a:solidFill>
                  <a:srgbClr val="0000FF"/>
                </a:solidFill>
                <a:effectLst>
                  <a:outerShdw blurRad="38100" dist="38100" dir="2700000" algn="tl">
                    <a:srgbClr val="C0C0C0"/>
                  </a:outerShdw>
                </a:effectLst>
              </a:rPr>
              <a:t> /min., si el ejercicio es moderado o submáximo.</a:t>
            </a:r>
          </a:p>
          <a:p>
            <a:pPr algn="just" eaLnBrk="1">
              <a:lnSpc>
                <a:spcPct val="93000"/>
              </a:lnSpc>
              <a:buSzPct val="100000"/>
              <a:defRPr/>
            </a:pPr>
            <a:r>
              <a:rPr lang="en-US" altLang="es-ES" sz="3200" b="1">
                <a:solidFill>
                  <a:srgbClr val="0000FF"/>
                </a:solidFill>
                <a:effectLst>
                  <a:outerShdw blurRad="38100" dist="38100" dir="2700000" algn="tl">
                    <a:srgbClr val="C0C0C0"/>
                  </a:outerShdw>
                </a:effectLst>
              </a:rPr>
              <a:t>- El individuo entrenado puede llegar hasta los 4-5 L/min. y los de capacidad superior, hasta los 6.2 L/min.</a:t>
            </a: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ext Box 1">
            <a:extLst>
              <a:ext uri="{FF2B5EF4-FFF2-40B4-BE49-F238E27FC236}">
                <a16:creationId xmlns:a16="http://schemas.microsoft.com/office/drawing/2014/main" id="{3AC6DAFA-89BF-6BD6-FF81-56589B075AC6}"/>
              </a:ext>
            </a:extLst>
          </p:cNvPr>
          <p:cNvSpPr txBox="1">
            <a:spLocks noChangeArrowheads="1"/>
          </p:cNvSpPr>
          <p:nvPr/>
        </p:nvSpPr>
        <p:spPr bwMode="auto">
          <a:xfrm>
            <a:off x="1884364" y="179388"/>
            <a:ext cx="8459787" cy="6437312"/>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9pPr>
          </a:lstStyle>
          <a:p>
            <a:pPr algn="ctr" eaLnBrk="1">
              <a:lnSpc>
                <a:spcPct val="93000"/>
              </a:lnSpc>
              <a:buSzPct val="100000"/>
              <a:defRPr/>
            </a:pPr>
            <a:r>
              <a:rPr lang="en-US" altLang="es-ES" sz="2800" b="1" u="sng">
                <a:solidFill>
                  <a:srgbClr val="FF0000"/>
                </a:solidFill>
                <a:effectLst>
                  <a:outerShdw blurRad="38100" dist="38100" dir="2700000" algn="tl">
                    <a:srgbClr val="C0C0C0"/>
                  </a:outerShdw>
                </a:effectLst>
              </a:rPr>
              <a:t>Capacidad Vital Pulmonar (espirometría)</a:t>
            </a:r>
          </a:p>
          <a:p>
            <a:pPr algn="just" eaLnBrk="1">
              <a:lnSpc>
                <a:spcPct val="93000"/>
              </a:lnSpc>
              <a:buSzPct val="100000"/>
              <a:defRPr/>
            </a:pPr>
            <a:r>
              <a:rPr lang="en-US" altLang="es-ES" sz="2800" b="1">
                <a:solidFill>
                  <a:srgbClr val="FF0000"/>
                </a:solidFill>
                <a:effectLst>
                  <a:outerShdw blurRad="38100" dist="38100" dir="2700000" algn="tl">
                    <a:srgbClr val="C0C0C0"/>
                  </a:outerShdw>
                </a:effectLst>
              </a:rPr>
              <a:t>Determina la cantidad de aire que un individuo es capaz de expeler, después de haber realizado una inspiración máxima.</a:t>
            </a:r>
          </a:p>
          <a:p>
            <a:pPr algn="ctr" eaLnBrk="1">
              <a:lnSpc>
                <a:spcPct val="93000"/>
              </a:lnSpc>
              <a:buSzPct val="100000"/>
              <a:defRPr/>
            </a:pPr>
            <a:r>
              <a:rPr lang="en-US" altLang="es-ES" sz="2800" b="1" u="sng">
                <a:solidFill>
                  <a:srgbClr val="FF0000"/>
                </a:solidFill>
                <a:effectLst>
                  <a:outerShdw blurRad="38100" dist="38100" dir="2700000" algn="tl">
                    <a:srgbClr val="C0C0C0"/>
                  </a:outerShdw>
                </a:effectLst>
              </a:rPr>
              <a:t>Escala:</a:t>
            </a:r>
          </a:p>
          <a:p>
            <a:pPr eaLnBrk="1">
              <a:lnSpc>
                <a:spcPct val="93000"/>
              </a:lnSpc>
              <a:buSzPct val="100000"/>
              <a:defRPr/>
            </a:pPr>
            <a:r>
              <a:rPr lang="en-US" altLang="es-ES" sz="2800" b="1">
                <a:solidFill>
                  <a:srgbClr val="FF0000"/>
                </a:solidFill>
                <a:effectLst>
                  <a:outerShdw blurRad="38100" dist="38100" dir="2700000" algn="tl">
                    <a:srgbClr val="C0C0C0"/>
                  </a:outerShdw>
                </a:effectLst>
              </a:rPr>
              <a:t>    Promedio en deportistas:</a:t>
            </a:r>
          </a:p>
          <a:p>
            <a:pPr eaLnBrk="1">
              <a:lnSpc>
                <a:spcPct val="93000"/>
              </a:lnSpc>
              <a:buSzPct val="100000"/>
              <a:defRPr/>
            </a:pPr>
            <a:r>
              <a:rPr lang="en-US" altLang="es-ES" sz="2800" b="1">
                <a:solidFill>
                  <a:srgbClr val="FF0000"/>
                </a:solidFill>
                <a:effectLst>
                  <a:outerShdw blurRad="38100" dist="38100" dir="2700000" algn="tl">
                    <a:srgbClr val="C0C0C0"/>
                  </a:outerShdw>
                </a:effectLst>
              </a:rPr>
              <a:t>      Mujer: 3 500 mL</a:t>
            </a:r>
          </a:p>
          <a:p>
            <a:pPr eaLnBrk="1">
              <a:lnSpc>
                <a:spcPct val="93000"/>
              </a:lnSpc>
              <a:buSzPct val="100000"/>
              <a:defRPr/>
            </a:pPr>
            <a:r>
              <a:rPr lang="en-US" altLang="es-ES" sz="2800" b="1">
                <a:solidFill>
                  <a:srgbClr val="FF0000"/>
                </a:solidFill>
                <a:effectLst>
                  <a:outerShdw blurRad="38100" dist="38100" dir="2700000" algn="tl">
                    <a:srgbClr val="C0C0C0"/>
                  </a:outerShdw>
                </a:effectLst>
              </a:rPr>
              <a:t>      Hombre 4 000 mL</a:t>
            </a:r>
          </a:p>
          <a:p>
            <a:pPr algn="ctr" eaLnBrk="1">
              <a:lnSpc>
                <a:spcPct val="93000"/>
              </a:lnSpc>
              <a:buSzPct val="100000"/>
              <a:defRPr/>
            </a:pPr>
            <a:endParaRPr lang="en-US" altLang="es-ES" sz="2800" b="1" u="sng">
              <a:solidFill>
                <a:srgbClr val="FF0000"/>
              </a:solidFill>
              <a:effectLst>
                <a:outerShdw blurRad="38100" dist="38100" dir="2700000" algn="tl">
                  <a:srgbClr val="C0C0C0"/>
                </a:outerShdw>
              </a:effectLst>
            </a:endParaRPr>
          </a:p>
          <a:p>
            <a:pPr algn="ctr" eaLnBrk="1">
              <a:lnSpc>
                <a:spcPct val="93000"/>
              </a:lnSpc>
              <a:buSzPct val="100000"/>
              <a:defRPr/>
            </a:pPr>
            <a:r>
              <a:rPr lang="en-US" altLang="es-ES" sz="2800" b="1" u="sng">
                <a:solidFill>
                  <a:srgbClr val="FF0000"/>
                </a:solidFill>
                <a:effectLst>
                  <a:outerShdw blurRad="38100" dist="38100" dir="2700000" algn="tl">
                    <a:srgbClr val="C0C0C0"/>
                  </a:outerShdw>
                </a:effectLst>
              </a:rPr>
              <a:t>Curva Espirométrica.</a:t>
            </a:r>
          </a:p>
          <a:p>
            <a:pPr algn="just" eaLnBrk="1">
              <a:lnSpc>
                <a:spcPct val="93000"/>
              </a:lnSpc>
              <a:buSzPct val="100000"/>
              <a:defRPr/>
            </a:pPr>
            <a:r>
              <a:rPr lang="es-ES" altLang="es-ES" sz="2800" b="1">
                <a:solidFill>
                  <a:srgbClr val="FF0000"/>
                </a:solidFill>
                <a:effectLst>
                  <a:outerShdw blurRad="38100" dist="38100" dir="2700000" algn="tl">
                    <a:srgbClr val="C0C0C0"/>
                  </a:outerShdw>
                </a:effectLst>
              </a:rPr>
              <a:t>Se realizan 5 tomas de capacidad vital con intervalo entre una toma y otra de 10 a 15 seg. </a:t>
            </a:r>
          </a:p>
          <a:p>
            <a:pPr algn="just" eaLnBrk="1">
              <a:lnSpc>
                <a:spcPct val="93000"/>
              </a:lnSpc>
              <a:buSzPct val="100000"/>
              <a:defRPr/>
            </a:pPr>
            <a:r>
              <a:rPr lang="es-ES" altLang="es-ES" sz="2800" b="1" u="sng">
                <a:solidFill>
                  <a:srgbClr val="FF0000"/>
                </a:solidFill>
                <a:effectLst>
                  <a:outerShdw blurRad="38100" dist="38100" dir="2700000" algn="tl">
                    <a:srgbClr val="C0C0C0"/>
                  </a:outerShdw>
                </a:effectLst>
              </a:rPr>
              <a:t>Evaluación:</a:t>
            </a:r>
          </a:p>
          <a:p>
            <a:pPr algn="just" eaLnBrk="1">
              <a:lnSpc>
                <a:spcPct val="93000"/>
              </a:lnSpc>
              <a:buSzPct val="100000"/>
              <a:defRPr/>
            </a:pPr>
            <a:r>
              <a:rPr lang="es-ES" altLang="es-ES" sz="2800" b="1">
                <a:solidFill>
                  <a:srgbClr val="FF0000"/>
                </a:solidFill>
                <a:effectLst>
                  <a:outerShdw blurRad="38100" dist="38100" dir="2700000" algn="tl">
                    <a:srgbClr val="C0C0C0"/>
                  </a:outerShdw>
                </a:effectLst>
              </a:rPr>
              <a:t>Siempre que las tomas aumenten o se mantengan, los valores está bien; si desciende está mal.</a:t>
            </a: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ext Box 1">
            <a:extLst>
              <a:ext uri="{FF2B5EF4-FFF2-40B4-BE49-F238E27FC236}">
                <a16:creationId xmlns:a16="http://schemas.microsoft.com/office/drawing/2014/main" id="{96A12243-9722-E275-59C7-65D670C150C8}"/>
              </a:ext>
            </a:extLst>
          </p:cNvPr>
          <p:cNvSpPr txBox="1">
            <a:spLocks noChangeArrowheads="1"/>
          </p:cNvSpPr>
          <p:nvPr/>
        </p:nvSpPr>
        <p:spPr bwMode="auto">
          <a:xfrm>
            <a:off x="1524001" y="3792539"/>
            <a:ext cx="8964613" cy="2867025"/>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9pPr>
          </a:lstStyle>
          <a:p>
            <a:pPr algn="ctr" eaLnBrk="1">
              <a:lnSpc>
                <a:spcPct val="93000"/>
              </a:lnSpc>
              <a:buSzPct val="100000"/>
              <a:defRPr/>
            </a:pPr>
            <a:r>
              <a:rPr lang="es-ES" altLang="es-ES" sz="2800" b="1" u="sng">
                <a:solidFill>
                  <a:srgbClr val="280099"/>
                </a:solidFill>
                <a:effectLst>
                  <a:outerShdw blurRad="38100" dist="38100" dir="2700000" algn="tl">
                    <a:srgbClr val="C0C0C0"/>
                  </a:outerShdw>
                </a:effectLst>
              </a:rPr>
              <a:t>Frecuencia ventilatoria</a:t>
            </a:r>
            <a:r>
              <a:rPr lang="es-ES" altLang="es-ES" sz="2800" b="1">
                <a:solidFill>
                  <a:srgbClr val="280099"/>
                </a:solidFill>
                <a:effectLst>
                  <a:outerShdw blurRad="38100" dist="38100" dir="2700000" algn="tl">
                    <a:srgbClr val="C0C0C0"/>
                  </a:outerShdw>
                </a:effectLst>
              </a:rPr>
              <a:t>. </a:t>
            </a:r>
          </a:p>
          <a:p>
            <a:pPr algn="just" eaLnBrk="1">
              <a:lnSpc>
                <a:spcPct val="93000"/>
              </a:lnSpc>
              <a:buSzPct val="100000"/>
              <a:defRPr/>
            </a:pPr>
            <a:r>
              <a:rPr lang="es-ES" altLang="es-ES" sz="2800" b="1">
                <a:solidFill>
                  <a:srgbClr val="280099"/>
                </a:solidFill>
                <a:effectLst>
                  <a:outerShdw blurRad="38100" dist="38100" dir="2700000" algn="tl">
                    <a:srgbClr val="C0C0C0"/>
                  </a:outerShdw>
                </a:effectLst>
              </a:rPr>
              <a:t>Determina la cantidad de veces que un individuo ventila  sus pulmones en un minuto.</a:t>
            </a:r>
          </a:p>
          <a:p>
            <a:pPr algn="just" eaLnBrk="1">
              <a:lnSpc>
                <a:spcPct val="93000"/>
              </a:lnSpc>
              <a:buSzPct val="100000"/>
              <a:defRPr/>
            </a:pPr>
            <a:r>
              <a:rPr lang="en-US" altLang="es-ES" sz="2800" b="1">
                <a:solidFill>
                  <a:srgbClr val="280099"/>
                </a:solidFill>
                <a:effectLst>
                  <a:outerShdw blurRad="38100" dist="38100" dir="2700000" algn="tl">
                    <a:srgbClr val="C0C0C0"/>
                  </a:outerShdw>
                </a:effectLst>
                <a:latin typeface="Times New Roman" panose="02020603050405020304" pitchFamily="18" charset="0"/>
              </a:rPr>
              <a:t>Se realiza con un espirómetro eléctrico; en caso de no existir este instrumento nos podemos auxiliar del método de auscultación.</a:t>
            </a:r>
          </a:p>
          <a:p>
            <a:pPr eaLnBrk="1">
              <a:lnSpc>
                <a:spcPct val="93000"/>
              </a:lnSpc>
              <a:buSzPct val="100000"/>
              <a:defRPr/>
            </a:pPr>
            <a:r>
              <a:rPr lang="es-ES" altLang="es-ES" sz="2800" b="1" u="sng">
                <a:solidFill>
                  <a:srgbClr val="280099"/>
                </a:solidFill>
                <a:effectLst>
                  <a:outerShdw blurRad="38100" dist="38100" dir="2700000" algn="tl">
                    <a:srgbClr val="C0C0C0"/>
                  </a:outerShdw>
                </a:effectLst>
              </a:rPr>
              <a:t>Promedio</a:t>
            </a:r>
            <a:r>
              <a:rPr lang="es-ES" altLang="es-ES" sz="2800" b="1">
                <a:solidFill>
                  <a:srgbClr val="280099"/>
                </a:solidFill>
                <a:effectLst>
                  <a:outerShdw blurRad="38100" dist="38100" dir="2700000" algn="tl">
                    <a:srgbClr val="C0C0C0"/>
                  </a:outerShdw>
                </a:effectLst>
              </a:rPr>
              <a:t>: 12 ventilaciones por minuto.</a:t>
            </a:r>
          </a:p>
        </p:txBody>
      </p:sp>
      <p:sp>
        <p:nvSpPr>
          <p:cNvPr id="19458" name="Text Box 2">
            <a:extLst>
              <a:ext uri="{FF2B5EF4-FFF2-40B4-BE49-F238E27FC236}">
                <a16:creationId xmlns:a16="http://schemas.microsoft.com/office/drawing/2014/main" id="{EE7BC150-162A-EAD9-EB7E-4C6E56BB581D}"/>
              </a:ext>
            </a:extLst>
          </p:cNvPr>
          <p:cNvSpPr txBox="1">
            <a:spLocks noChangeArrowheads="1"/>
          </p:cNvSpPr>
          <p:nvPr/>
        </p:nvSpPr>
        <p:spPr bwMode="auto">
          <a:xfrm>
            <a:off x="1524000" y="119064"/>
            <a:ext cx="8999538" cy="3660775"/>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9pPr>
          </a:lstStyle>
          <a:p>
            <a:pPr algn="ctr" eaLnBrk="1">
              <a:lnSpc>
                <a:spcPct val="93000"/>
              </a:lnSpc>
              <a:buSzPct val="100000"/>
              <a:defRPr/>
            </a:pPr>
            <a:r>
              <a:rPr lang="es-ES" altLang="es-ES" sz="2800" b="1" u="sng">
                <a:solidFill>
                  <a:srgbClr val="0000FF"/>
                </a:solidFill>
                <a:effectLst>
                  <a:outerShdw blurRad="38100" dist="38100" dir="2700000" algn="tl">
                    <a:srgbClr val="C0C0C0"/>
                  </a:outerShdw>
                </a:effectLst>
              </a:rPr>
              <a:t>Conteo Espiratorio</a:t>
            </a:r>
            <a:r>
              <a:rPr lang="es-ES" altLang="es-ES" sz="2800" b="1">
                <a:solidFill>
                  <a:srgbClr val="0000FF"/>
                </a:solidFill>
                <a:effectLst>
                  <a:outerShdw blurRad="38100" dist="38100" dir="2700000" algn="tl">
                    <a:srgbClr val="C0C0C0"/>
                  </a:outerShdw>
                </a:effectLst>
              </a:rPr>
              <a:t>. </a:t>
            </a:r>
          </a:p>
          <a:p>
            <a:pPr algn="just" eaLnBrk="1">
              <a:lnSpc>
                <a:spcPct val="93000"/>
              </a:lnSpc>
              <a:buSzPct val="100000"/>
              <a:defRPr/>
            </a:pPr>
            <a:r>
              <a:rPr lang="es-ES" altLang="es-ES" sz="2800" b="1">
                <a:solidFill>
                  <a:srgbClr val="0000FF"/>
                </a:solidFill>
                <a:effectLst>
                  <a:outerShdw blurRad="38100" dist="38100" dir="2700000" algn="tl">
                    <a:srgbClr val="C0C0C0"/>
                  </a:outerShdw>
                </a:effectLst>
              </a:rPr>
              <a:t>Se determina la capacidad vital en ausencia de espirómetro.</a:t>
            </a:r>
          </a:p>
          <a:p>
            <a:pPr algn="just" eaLnBrk="1">
              <a:lnSpc>
                <a:spcPct val="93000"/>
              </a:lnSpc>
              <a:buSzPct val="100000"/>
              <a:defRPr/>
            </a:pPr>
            <a:r>
              <a:rPr lang="es-ES" altLang="es-ES" sz="2800" b="1">
                <a:solidFill>
                  <a:srgbClr val="0000FF"/>
                </a:solidFill>
                <a:effectLst>
                  <a:outerShdw blurRad="38100" dist="38100" dir="2700000" algn="tl">
                    <a:srgbClr val="C0C0C0"/>
                  </a:outerShdw>
                </a:effectLst>
              </a:rPr>
              <a:t>Se realiza una inspiración máxima, se comienza a contar en voz alta, despacio, en forma pausada,  con frecuencia de 1 seg.; al último número que pueda decir el sujeto se le agregan dos ceros y esa seria la capacidad vital aproximada en mL, que tiene ese sujeto.</a:t>
            </a: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ext Box 1">
            <a:extLst>
              <a:ext uri="{FF2B5EF4-FFF2-40B4-BE49-F238E27FC236}">
                <a16:creationId xmlns:a16="http://schemas.microsoft.com/office/drawing/2014/main" id="{583CE738-15AA-D39B-7C7B-0CBE2B297BE1}"/>
              </a:ext>
            </a:extLst>
          </p:cNvPr>
          <p:cNvSpPr txBox="1">
            <a:spLocks noChangeArrowheads="1"/>
          </p:cNvSpPr>
          <p:nvPr/>
        </p:nvSpPr>
        <p:spPr bwMode="auto">
          <a:xfrm>
            <a:off x="1524000" y="179388"/>
            <a:ext cx="9144000" cy="6437312"/>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9pPr>
          </a:lstStyle>
          <a:p>
            <a:pPr algn="ctr" eaLnBrk="1">
              <a:lnSpc>
                <a:spcPct val="93000"/>
              </a:lnSpc>
              <a:buSzPct val="100000"/>
              <a:defRPr/>
            </a:pPr>
            <a:r>
              <a:rPr lang="es-ES" altLang="es-ES" sz="2800" b="1" u="sng">
                <a:solidFill>
                  <a:srgbClr val="0066CC"/>
                </a:solidFill>
                <a:effectLst>
                  <a:outerShdw blurRad="38100" dist="38100" dir="2700000" algn="tl">
                    <a:srgbClr val="C0C0C0"/>
                  </a:outerShdw>
                </a:effectLst>
              </a:rPr>
              <a:t>Apnea voluntaria en espiración y en inspiración.</a:t>
            </a:r>
          </a:p>
          <a:p>
            <a:pPr eaLnBrk="1">
              <a:lnSpc>
                <a:spcPct val="93000"/>
              </a:lnSpc>
              <a:buSzPct val="100000"/>
              <a:defRPr/>
            </a:pPr>
            <a:r>
              <a:rPr lang="es-ES" altLang="es-ES" sz="2800" b="1">
                <a:solidFill>
                  <a:srgbClr val="0066CC"/>
                </a:solidFill>
                <a:effectLst>
                  <a:outerShdw blurRad="38100" dist="38100" dir="2700000" algn="tl">
                    <a:srgbClr val="C0C0C0"/>
                  </a:outerShdw>
                </a:effectLst>
              </a:rPr>
              <a:t> </a:t>
            </a:r>
            <a:r>
              <a:rPr lang="en-US" altLang="es-ES" sz="2800" b="1">
                <a:solidFill>
                  <a:srgbClr val="0066CC"/>
                </a:solidFill>
                <a:effectLst>
                  <a:outerShdw blurRad="38100" dist="38100" dir="2700000" algn="tl">
                    <a:srgbClr val="C0C0C0"/>
                  </a:outerShdw>
                </a:effectLst>
                <a:latin typeface="Times New Roman" panose="02020603050405020304" pitchFamily="18" charset="0"/>
              </a:rPr>
              <a:t>Se puede determinar el tiempo  en seg. que se mantiene el sujeto en los estados normales de inspiración máxima o de espiración máxima.</a:t>
            </a:r>
          </a:p>
          <a:p>
            <a:pPr eaLnBrk="1">
              <a:lnSpc>
                <a:spcPct val="93000"/>
              </a:lnSpc>
              <a:buSzPct val="100000"/>
              <a:defRPr/>
            </a:pPr>
            <a:r>
              <a:rPr lang="es-ES" altLang="es-ES" sz="2800" b="1">
                <a:solidFill>
                  <a:srgbClr val="0066CC"/>
                </a:solidFill>
                <a:effectLst>
                  <a:outerShdw blurRad="38100" dist="38100" dir="2700000" algn="tl">
                    <a:srgbClr val="C0C0C0"/>
                  </a:outerShdw>
                </a:effectLst>
              </a:rPr>
              <a:t>Promedio en apnea en espiración:</a:t>
            </a:r>
          </a:p>
          <a:p>
            <a:pPr eaLnBrk="1">
              <a:lnSpc>
                <a:spcPct val="93000"/>
              </a:lnSpc>
              <a:buSzPct val="100000"/>
              <a:defRPr/>
            </a:pPr>
            <a:r>
              <a:rPr lang="es-ES" altLang="es-ES" sz="2800" b="1">
                <a:solidFill>
                  <a:srgbClr val="0066CC"/>
                </a:solidFill>
                <a:effectLst>
                  <a:outerShdw blurRad="38100" dist="38100" dir="2700000" algn="tl">
                    <a:srgbClr val="C0C0C0"/>
                  </a:outerShdw>
                </a:effectLst>
              </a:rPr>
              <a:t>Mujer: 30 seg.</a:t>
            </a:r>
          </a:p>
          <a:p>
            <a:pPr eaLnBrk="1">
              <a:lnSpc>
                <a:spcPct val="93000"/>
              </a:lnSpc>
              <a:buSzPct val="100000"/>
              <a:defRPr/>
            </a:pPr>
            <a:r>
              <a:rPr lang="es-ES" altLang="es-ES" sz="2800" b="1">
                <a:solidFill>
                  <a:srgbClr val="0066CC"/>
                </a:solidFill>
                <a:effectLst>
                  <a:outerShdw blurRad="38100" dist="38100" dir="2700000" algn="tl">
                    <a:srgbClr val="C0C0C0"/>
                  </a:outerShdw>
                </a:effectLst>
              </a:rPr>
              <a:t>Hombre: 40 seg.</a:t>
            </a:r>
          </a:p>
          <a:p>
            <a:pPr eaLnBrk="1">
              <a:lnSpc>
                <a:spcPct val="93000"/>
              </a:lnSpc>
              <a:buSzPct val="100000"/>
              <a:defRPr/>
            </a:pPr>
            <a:r>
              <a:rPr lang="es-ES" altLang="es-ES" sz="2800" b="1">
                <a:solidFill>
                  <a:srgbClr val="0066CC"/>
                </a:solidFill>
                <a:effectLst>
                  <a:outerShdw blurRad="38100" dist="38100" dir="2700000" algn="tl">
                    <a:srgbClr val="C0C0C0"/>
                  </a:outerShdw>
                </a:effectLst>
              </a:rPr>
              <a:t>Promedio en apnea en inspiración: </a:t>
            </a:r>
          </a:p>
          <a:p>
            <a:pPr eaLnBrk="1">
              <a:lnSpc>
                <a:spcPct val="93000"/>
              </a:lnSpc>
              <a:buSzPct val="100000"/>
              <a:defRPr/>
            </a:pPr>
            <a:r>
              <a:rPr lang="es-ES" altLang="es-ES" sz="2800" b="1">
                <a:solidFill>
                  <a:srgbClr val="0066CC"/>
                </a:solidFill>
                <a:effectLst>
                  <a:outerShdw blurRad="38100" dist="38100" dir="2700000" algn="tl">
                    <a:srgbClr val="C0C0C0"/>
                  </a:outerShdw>
                </a:effectLst>
              </a:rPr>
              <a:t>Mujer: 50-60 seg.</a:t>
            </a:r>
          </a:p>
          <a:p>
            <a:pPr eaLnBrk="1">
              <a:lnSpc>
                <a:spcPct val="93000"/>
              </a:lnSpc>
              <a:buSzPct val="100000"/>
              <a:defRPr/>
            </a:pPr>
            <a:r>
              <a:rPr lang="es-ES" altLang="es-ES" sz="2800" b="1">
                <a:solidFill>
                  <a:srgbClr val="0066CC"/>
                </a:solidFill>
                <a:effectLst>
                  <a:outerShdw blurRad="38100" dist="38100" dir="2700000" algn="tl">
                    <a:srgbClr val="C0C0C0"/>
                  </a:outerShdw>
                </a:effectLst>
              </a:rPr>
              <a:t>Hombre: 70-80 seg.</a:t>
            </a:r>
          </a:p>
          <a:p>
            <a:pPr algn="just" eaLnBrk="1">
              <a:lnSpc>
                <a:spcPct val="93000"/>
              </a:lnSpc>
              <a:buSzPct val="100000"/>
              <a:defRPr/>
            </a:pPr>
            <a:r>
              <a:rPr lang="es-ES" altLang="es-ES" sz="2800" b="1">
                <a:solidFill>
                  <a:srgbClr val="C90016"/>
                </a:solidFill>
                <a:effectLst>
                  <a:outerShdw blurRad="38100" dist="38100" dir="2700000" algn="tl">
                    <a:srgbClr val="C0C0C0"/>
                  </a:outerShdw>
                </a:effectLst>
              </a:rPr>
              <a:t>Estos valores de apnea son en población no deportiva; la apnea es entrenada y el tiempo de esta puede ser aún mayor. El récord nacional en Cuba de apnea en inspiración es de 6,32 min. y seg. El récord mundial de esta actividad está en poder de un alemán con un tiempo de 8,24 min y seg.      </a:t>
            </a: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AutoShape 1">
            <a:extLst>
              <a:ext uri="{FF2B5EF4-FFF2-40B4-BE49-F238E27FC236}">
                <a16:creationId xmlns:a16="http://schemas.microsoft.com/office/drawing/2014/main" id="{6BEDE846-4AAA-83A1-783E-5BBB7722D8CB}"/>
              </a:ext>
            </a:extLst>
          </p:cNvPr>
          <p:cNvSpPr>
            <a:spLocks noChangeArrowheads="1"/>
          </p:cNvSpPr>
          <p:nvPr/>
        </p:nvSpPr>
        <p:spPr bwMode="auto">
          <a:xfrm>
            <a:off x="2135189" y="260350"/>
            <a:ext cx="8137525" cy="1081088"/>
          </a:xfrm>
          <a:prstGeom prst="roundRect">
            <a:avLst>
              <a:gd name="adj" fmla="val 16667"/>
            </a:avLst>
          </a:prstGeom>
          <a:solidFill>
            <a:srgbClr val="FFFFFF"/>
          </a:solidFill>
          <a:ln w="25560">
            <a:solidFill>
              <a:srgbClr val="3333CC"/>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9pPr>
          </a:lstStyle>
          <a:p>
            <a:pPr algn="ctr">
              <a:buClrTx/>
              <a:buFontTx/>
              <a:buNone/>
            </a:pPr>
            <a:r>
              <a:rPr lang="es-ES" altLang="es-ES" sz="2800" b="1">
                <a:solidFill>
                  <a:srgbClr val="22228B"/>
                </a:solidFill>
                <a:effectLst>
                  <a:outerShdw blurRad="38100" dist="38100" dir="2700000" algn="tl">
                    <a:srgbClr val="C0C0C0"/>
                  </a:outerShdw>
                </a:effectLst>
              </a:rPr>
              <a:t>Métodos para  la medición de la composición corporal.</a:t>
            </a:r>
          </a:p>
        </p:txBody>
      </p:sp>
      <p:cxnSp>
        <p:nvCxnSpPr>
          <p:cNvPr id="26626" name="AutoShape 2">
            <a:extLst>
              <a:ext uri="{FF2B5EF4-FFF2-40B4-BE49-F238E27FC236}">
                <a16:creationId xmlns:a16="http://schemas.microsoft.com/office/drawing/2014/main" id="{BC4CC9CE-E3DC-17E2-B6D6-071B0DF8AE30}"/>
              </a:ext>
            </a:extLst>
          </p:cNvPr>
          <p:cNvCxnSpPr>
            <a:cxnSpLocks noChangeShapeType="1"/>
          </p:cNvCxnSpPr>
          <p:nvPr/>
        </p:nvCxnSpPr>
        <p:spPr bwMode="auto">
          <a:xfrm flipH="1">
            <a:off x="3141663" y="1479550"/>
            <a:ext cx="361950" cy="649288"/>
          </a:xfrm>
          <a:prstGeom prst="straightConnector1">
            <a:avLst/>
          </a:prstGeom>
          <a:noFill/>
          <a:ln w="57240">
            <a:solidFill>
              <a:srgbClr val="FF0000"/>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26627" name="Text Box 3">
            <a:extLst>
              <a:ext uri="{FF2B5EF4-FFF2-40B4-BE49-F238E27FC236}">
                <a16:creationId xmlns:a16="http://schemas.microsoft.com/office/drawing/2014/main" id="{118C08D3-66D5-9034-CEC0-90E874B91255}"/>
              </a:ext>
            </a:extLst>
          </p:cNvPr>
          <p:cNvSpPr txBox="1">
            <a:spLocks noChangeArrowheads="1"/>
          </p:cNvSpPr>
          <p:nvPr/>
        </p:nvSpPr>
        <p:spPr bwMode="auto">
          <a:xfrm>
            <a:off x="1703389" y="2243138"/>
            <a:ext cx="2555875" cy="956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9pPr>
          </a:lstStyle>
          <a:p>
            <a:pPr algn="ctr">
              <a:buClrTx/>
              <a:buFontTx/>
              <a:buNone/>
            </a:pPr>
            <a:r>
              <a:rPr lang="es-ES" altLang="es-ES" sz="2800">
                <a:solidFill>
                  <a:schemeClr val="tx1"/>
                </a:solidFill>
                <a:effectLst>
                  <a:outerShdw blurRad="38100" dist="38100" dir="2700000" algn="tl">
                    <a:srgbClr val="000000"/>
                  </a:outerShdw>
                </a:effectLst>
              </a:rPr>
              <a:t>Métodos directos</a:t>
            </a:r>
          </a:p>
        </p:txBody>
      </p:sp>
      <p:cxnSp>
        <p:nvCxnSpPr>
          <p:cNvPr id="26628" name="AutoShape 4">
            <a:extLst>
              <a:ext uri="{FF2B5EF4-FFF2-40B4-BE49-F238E27FC236}">
                <a16:creationId xmlns:a16="http://schemas.microsoft.com/office/drawing/2014/main" id="{1BF14124-CCD9-698B-F229-E6CFFF9A4716}"/>
              </a:ext>
            </a:extLst>
          </p:cNvPr>
          <p:cNvCxnSpPr>
            <a:cxnSpLocks noChangeShapeType="1"/>
          </p:cNvCxnSpPr>
          <p:nvPr/>
        </p:nvCxnSpPr>
        <p:spPr bwMode="auto">
          <a:xfrm>
            <a:off x="5880100" y="1479550"/>
            <a:ext cx="1588" cy="649288"/>
          </a:xfrm>
          <a:prstGeom prst="straightConnector1">
            <a:avLst/>
          </a:prstGeom>
          <a:noFill/>
          <a:ln w="57240">
            <a:solidFill>
              <a:srgbClr val="FF0000"/>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26629" name="Text Box 5">
            <a:extLst>
              <a:ext uri="{FF2B5EF4-FFF2-40B4-BE49-F238E27FC236}">
                <a16:creationId xmlns:a16="http://schemas.microsoft.com/office/drawing/2014/main" id="{96443B12-D1FF-B455-729D-63B2F16952EF}"/>
              </a:ext>
            </a:extLst>
          </p:cNvPr>
          <p:cNvSpPr txBox="1">
            <a:spLocks noChangeArrowheads="1"/>
          </p:cNvSpPr>
          <p:nvPr/>
        </p:nvSpPr>
        <p:spPr bwMode="auto">
          <a:xfrm>
            <a:off x="4641851" y="2243138"/>
            <a:ext cx="2601913" cy="956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9pPr>
          </a:lstStyle>
          <a:p>
            <a:pPr algn="ctr">
              <a:buClrTx/>
              <a:buFontTx/>
              <a:buNone/>
            </a:pPr>
            <a:r>
              <a:rPr lang="es-ES" altLang="es-ES" sz="2800">
                <a:solidFill>
                  <a:schemeClr val="tx1"/>
                </a:solidFill>
                <a:effectLst>
                  <a:outerShdw blurRad="38100" dist="38100" dir="2700000" algn="tl">
                    <a:srgbClr val="000000"/>
                  </a:outerShdw>
                </a:effectLst>
              </a:rPr>
              <a:t>Métodos indirectos</a:t>
            </a:r>
          </a:p>
        </p:txBody>
      </p:sp>
      <p:cxnSp>
        <p:nvCxnSpPr>
          <p:cNvPr id="26630" name="AutoShape 6">
            <a:extLst>
              <a:ext uri="{FF2B5EF4-FFF2-40B4-BE49-F238E27FC236}">
                <a16:creationId xmlns:a16="http://schemas.microsoft.com/office/drawing/2014/main" id="{523E39E6-4F9D-C5A0-5B1D-5A345C64176B}"/>
              </a:ext>
            </a:extLst>
          </p:cNvPr>
          <p:cNvCxnSpPr>
            <a:cxnSpLocks noChangeShapeType="1"/>
          </p:cNvCxnSpPr>
          <p:nvPr/>
        </p:nvCxnSpPr>
        <p:spPr bwMode="auto">
          <a:xfrm>
            <a:off x="8616951" y="1574800"/>
            <a:ext cx="555625" cy="554038"/>
          </a:xfrm>
          <a:prstGeom prst="straightConnector1">
            <a:avLst/>
          </a:prstGeom>
          <a:noFill/>
          <a:ln w="57240">
            <a:solidFill>
              <a:srgbClr val="FF0000"/>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26631" name="Text Box 7">
            <a:extLst>
              <a:ext uri="{FF2B5EF4-FFF2-40B4-BE49-F238E27FC236}">
                <a16:creationId xmlns:a16="http://schemas.microsoft.com/office/drawing/2014/main" id="{3EF6F881-6DFA-A7AC-A635-AFB39C086BB7}"/>
              </a:ext>
            </a:extLst>
          </p:cNvPr>
          <p:cNvSpPr txBox="1">
            <a:spLocks noChangeArrowheads="1"/>
          </p:cNvSpPr>
          <p:nvPr/>
        </p:nvSpPr>
        <p:spPr bwMode="auto">
          <a:xfrm>
            <a:off x="7626351" y="2243138"/>
            <a:ext cx="2879725" cy="12025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9pPr>
          </a:lstStyle>
          <a:p>
            <a:pPr algn="ctr">
              <a:buClrTx/>
              <a:buFontTx/>
              <a:buNone/>
            </a:pPr>
            <a:r>
              <a:rPr lang="es-ES" altLang="es-ES" sz="2400">
                <a:solidFill>
                  <a:schemeClr val="tx1"/>
                </a:solidFill>
                <a:effectLst>
                  <a:outerShdw blurRad="38100" dist="38100" dir="2700000" algn="tl">
                    <a:srgbClr val="000000"/>
                  </a:outerShdw>
                </a:effectLst>
              </a:rPr>
              <a:t>Métodos doblemente indirectos</a:t>
            </a:r>
          </a:p>
        </p:txBody>
      </p:sp>
      <p:cxnSp>
        <p:nvCxnSpPr>
          <p:cNvPr id="26632" name="AutoShape 8">
            <a:extLst>
              <a:ext uri="{FF2B5EF4-FFF2-40B4-BE49-F238E27FC236}">
                <a16:creationId xmlns:a16="http://schemas.microsoft.com/office/drawing/2014/main" id="{FE79ABF3-F01E-56FE-E521-F67D246FB74D}"/>
              </a:ext>
            </a:extLst>
          </p:cNvPr>
          <p:cNvCxnSpPr>
            <a:cxnSpLocks noChangeShapeType="1"/>
          </p:cNvCxnSpPr>
          <p:nvPr/>
        </p:nvCxnSpPr>
        <p:spPr bwMode="auto">
          <a:xfrm>
            <a:off x="2927350" y="3136901"/>
            <a:ext cx="1588" cy="715963"/>
          </a:xfrm>
          <a:prstGeom prst="straightConnector1">
            <a:avLst/>
          </a:prstGeom>
          <a:noFill/>
          <a:ln w="57240">
            <a:solidFill>
              <a:srgbClr val="FFFFFF"/>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26633" name="Text Box 9">
            <a:extLst>
              <a:ext uri="{FF2B5EF4-FFF2-40B4-BE49-F238E27FC236}">
                <a16:creationId xmlns:a16="http://schemas.microsoft.com/office/drawing/2014/main" id="{50D0E7AC-0261-1DF0-595D-84D0AEBF2155}"/>
              </a:ext>
            </a:extLst>
          </p:cNvPr>
          <p:cNvSpPr txBox="1">
            <a:spLocks noChangeArrowheads="1"/>
          </p:cNvSpPr>
          <p:nvPr/>
        </p:nvSpPr>
        <p:spPr bwMode="auto">
          <a:xfrm>
            <a:off x="1706563" y="3967164"/>
            <a:ext cx="2552700" cy="23105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9pPr>
          </a:lstStyle>
          <a:p>
            <a:pPr>
              <a:buClrTx/>
              <a:buFontTx/>
              <a:buNone/>
            </a:pPr>
            <a:r>
              <a:rPr lang="es-ES" altLang="es-ES" sz="2400">
                <a:solidFill>
                  <a:schemeClr val="tx1"/>
                </a:solidFill>
              </a:rPr>
              <a:t>Disección de cadáveres y análisis anatómico y químico de los componentes.</a:t>
            </a:r>
          </a:p>
        </p:txBody>
      </p:sp>
      <p:cxnSp>
        <p:nvCxnSpPr>
          <p:cNvPr id="26634" name="AutoShape 10">
            <a:extLst>
              <a:ext uri="{FF2B5EF4-FFF2-40B4-BE49-F238E27FC236}">
                <a16:creationId xmlns:a16="http://schemas.microsoft.com/office/drawing/2014/main" id="{3E50E33D-66A7-8B82-F28E-3051A90F615A}"/>
              </a:ext>
            </a:extLst>
          </p:cNvPr>
          <p:cNvCxnSpPr>
            <a:cxnSpLocks noChangeShapeType="1"/>
            <a:stCxn id="26629" idx="2"/>
          </p:cNvCxnSpPr>
          <p:nvPr/>
        </p:nvCxnSpPr>
        <p:spPr bwMode="auto">
          <a:xfrm>
            <a:off x="5942808" y="3199427"/>
            <a:ext cx="793" cy="539137"/>
          </a:xfrm>
          <a:prstGeom prst="straightConnector1">
            <a:avLst/>
          </a:prstGeom>
          <a:noFill/>
          <a:ln w="57240">
            <a:solidFill>
              <a:srgbClr val="FFFFFF"/>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26635" name="Text Box 11">
            <a:extLst>
              <a:ext uri="{FF2B5EF4-FFF2-40B4-BE49-F238E27FC236}">
                <a16:creationId xmlns:a16="http://schemas.microsoft.com/office/drawing/2014/main" id="{09C055A0-6A56-1FA4-53EB-A1EA1F201DC3}"/>
              </a:ext>
            </a:extLst>
          </p:cNvPr>
          <p:cNvSpPr txBox="1">
            <a:spLocks noChangeArrowheads="1"/>
          </p:cNvSpPr>
          <p:nvPr/>
        </p:nvSpPr>
        <p:spPr bwMode="auto">
          <a:xfrm>
            <a:off x="4264025" y="3852864"/>
            <a:ext cx="3365500" cy="25567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338138" indent="-338138">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defRPr>
                <a:solidFill>
                  <a:srgbClr val="FFFFFF"/>
                </a:solidFill>
                <a:latin typeface="Arial" panose="020B0604020202020204" pitchFamily="34" charset="0"/>
                <a:cs typeface="DejaVu Sans" charset="0"/>
              </a:defRPr>
            </a:lvl1pPr>
            <a:lvl2pPr>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defRPr>
                <a:solidFill>
                  <a:srgbClr val="FFFFFF"/>
                </a:solidFill>
                <a:latin typeface="Arial" panose="020B0604020202020204" pitchFamily="34" charset="0"/>
                <a:cs typeface="DejaVu Sans" charset="0"/>
              </a:defRPr>
            </a:lvl2pPr>
            <a:lvl3pPr>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defRPr>
                <a:solidFill>
                  <a:srgbClr val="FFFFFF"/>
                </a:solidFill>
                <a:latin typeface="Arial" panose="020B0604020202020204" pitchFamily="34" charset="0"/>
                <a:cs typeface="DejaVu Sans" charset="0"/>
              </a:defRPr>
            </a:lvl3pPr>
            <a:lvl4pPr>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defRPr>
                <a:solidFill>
                  <a:srgbClr val="FFFFFF"/>
                </a:solidFill>
                <a:latin typeface="Arial" panose="020B0604020202020204" pitchFamily="34" charset="0"/>
                <a:cs typeface="DejaVu Sans" charset="0"/>
              </a:defRPr>
            </a:lvl4pPr>
            <a:lvl5pPr>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defRPr>
                <a:solidFill>
                  <a:srgbClr val="FFFFFF"/>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defRPr>
                <a:solidFill>
                  <a:srgbClr val="FFFFFF"/>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defRPr>
                <a:solidFill>
                  <a:srgbClr val="FFFFFF"/>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defRPr>
                <a:solidFill>
                  <a:srgbClr val="FFFFFF"/>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95338" algn="l"/>
                <a:tab pos="1252538" algn="l"/>
                <a:tab pos="1709738" algn="l"/>
                <a:tab pos="2166938" algn="l"/>
                <a:tab pos="2624138" algn="l"/>
                <a:tab pos="3081338" algn="l"/>
                <a:tab pos="3538538" algn="l"/>
                <a:tab pos="3995738" algn="l"/>
                <a:tab pos="4452938" algn="l"/>
                <a:tab pos="4910138" algn="l"/>
                <a:tab pos="5367338" algn="l"/>
                <a:tab pos="5824538" algn="l"/>
                <a:tab pos="6281738" algn="l"/>
                <a:tab pos="6738938" algn="l"/>
                <a:tab pos="7196138" algn="l"/>
                <a:tab pos="7653338" algn="l"/>
                <a:tab pos="8110538" algn="l"/>
                <a:tab pos="8567738" algn="l"/>
                <a:tab pos="9024938" algn="l"/>
                <a:tab pos="9482138" algn="l"/>
              </a:tabLst>
              <a:defRPr>
                <a:solidFill>
                  <a:srgbClr val="FFFFFF"/>
                </a:solidFill>
                <a:latin typeface="Arial" panose="020B0604020202020204" pitchFamily="34" charset="0"/>
                <a:cs typeface="DejaVu Sans" charset="0"/>
              </a:defRPr>
            </a:lvl9pPr>
          </a:lstStyle>
          <a:p>
            <a:pPr>
              <a:buFont typeface="Times New Roman" panose="02020603050405020304" pitchFamily="18" charset="0"/>
              <a:buBlip>
                <a:blip r:embed="rId3"/>
              </a:buBlip>
            </a:pPr>
            <a:r>
              <a:rPr lang="es-ES" altLang="es-ES" sz="2000">
                <a:solidFill>
                  <a:schemeClr val="tx1"/>
                </a:solidFill>
              </a:rPr>
              <a:t>Densitometría</a:t>
            </a:r>
          </a:p>
          <a:p>
            <a:pPr>
              <a:buFont typeface="Times New Roman" panose="02020603050405020304" pitchFamily="18" charset="0"/>
              <a:buBlip>
                <a:blip r:embed="rId3"/>
              </a:buBlip>
            </a:pPr>
            <a:r>
              <a:rPr lang="es-ES" altLang="es-ES" sz="2000">
                <a:solidFill>
                  <a:schemeClr val="tx1"/>
                </a:solidFill>
              </a:rPr>
              <a:t>Determinación del agua corporal total.</a:t>
            </a:r>
          </a:p>
          <a:p>
            <a:pPr>
              <a:buFont typeface="Times New Roman" panose="02020603050405020304" pitchFamily="18" charset="0"/>
              <a:buBlip>
                <a:blip r:embed="rId3"/>
              </a:buBlip>
            </a:pPr>
            <a:r>
              <a:rPr lang="es-ES" altLang="es-ES" sz="2000">
                <a:solidFill>
                  <a:schemeClr val="tx1"/>
                </a:solidFill>
              </a:rPr>
              <a:t>Determinación del K corporal total.</a:t>
            </a:r>
          </a:p>
          <a:p>
            <a:pPr>
              <a:buFont typeface="Times New Roman" panose="02020603050405020304" pitchFamily="18" charset="0"/>
              <a:buBlip>
                <a:blip r:embed="rId3"/>
              </a:buBlip>
            </a:pPr>
            <a:r>
              <a:rPr lang="es-ES" altLang="es-ES" sz="2000">
                <a:solidFill>
                  <a:schemeClr val="tx1"/>
                </a:solidFill>
              </a:rPr>
              <a:t>Métodos cineantropométricos.</a:t>
            </a:r>
          </a:p>
          <a:p>
            <a:pPr>
              <a:buFont typeface="Times New Roman" panose="02020603050405020304" pitchFamily="18" charset="0"/>
              <a:buBlip>
                <a:blip r:embed="rId3"/>
              </a:buBlip>
            </a:pPr>
            <a:r>
              <a:rPr lang="es-ES" altLang="es-ES" sz="2000">
                <a:solidFill>
                  <a:schemeClr val="tx1"/>
                </a:solidFill>
              </a:rPr>
              <a:t>TAC, RMN</a:t>
            </a:r>
          </a:p>
        </p:txBody>
      </p:sp>
      <p:cxnSp>
        <p:nvCxnSpPr>
          <p:cNvPr id="26636" name="AutoShape 12">
            <a:extLst>
              <a:ext uri="{FF2B5EF4-FFF2-40B4-BE49-F238E27FC236}">
                <a16:creationId xmlns:a16="http://schemas.microsoft.com/office/drawing/2014/main" id="{963E0C1F-73F9-A485-C18A-373E6E2360F8}"/>
              </a:ext>
            </a:extLst>
          </p:cNvPr>
          <p:cNvCxnSpPr>
            <a:cxnSpLocks noChangeShapeType="1"/>
            <a:stCxn id="26631" idx="2"/>
          </p:cNvCxnSpPr>
          <p:nvPr/>
        </p:nvCxnSpPr>
        <p:spPr bwMode="auto">
          <a:xfrm>
            <a:off x="9066214" y="3445649"/>
            <a:ext cx="3175" cy="407215"/>
          </a:xfrm>
          <a:prstGeom prst="straightConnector1">
            <a:avLst/>
          </a:prstGeom>
          <a:noFill/>
          <a:ln w="57240">
            <a:solidFill>
              <a:srgbClr val="FF0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26637" name="Text Box 13">
            <a:extLst>
              <a:ext uri="{FF2B5EF4-FFF2-40B4-BE49-F238E27FC236}">
                <a16:creationId xmlns:a16="http://schemas.microsoft.com/office/drawing/2014/main" id="{1B556448-C011-1164-45EA-B43DFFEF28CB}"/>
              </a:ext>
            </a:extLst>
          </p:cNvPr>
          <p:cNvSpPr txBox="1">
            <a:spLocks noChangeArrowheads="1"/>
          </p:cNvSpPr>
          <p:nvPr/>
        </p:nvSpPr>
        <p:spPr bwMode="auto">
          <a:xfrm>
            <a:off x="7788275" y="3868739"/>
            <a:ext cx="2717800" cy="19411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9pPr>
          </a:lstStyle>
          <a:p>
            <a:pPr>
              <a:buClrTx/>
              <a:buFontTx/>
              <a:buNone/>
            </a:pPr>
            <a:r>
              <a:rPr lang="es-ES" altLang="es-ES" sz="2000">
                <a:solidFill>
                  <a:schemeClr val="tx1"/>
                </a:solidFill>
              </a:rPr>
              <a:t>Mediciones antropométricas, a partir de los cuales se desarrollan ecuaciones de regresión lineal.</a:t>
            </a:r>
          </a:p>
        </p:txBody>
      </p:sp>
      <p:cxnSp>
        <p:nvCxnSpPr>
          <p:cNvPr id="2" name="AutoShape 12">
            <a:extLst>
              <a:ext uri="{FF2B5EF4-FFF2-40B4-BE49-F238E27FC236}">
                <a16:creationId xmlns:a16="http://schemas.microsoft.com/office/drawing/2014/main" id="{C44B24B3-53DA-78A2-990D-3AF883764ED6}"/>
              </a:ext>
            </a:extLst>
          </p:cNvPr>
          <p:cNvCxnSpPr>
            <a:cxnSpLocks noChangeShapeType="1"/>
          </p:cNvCxnSpPr>
          <p:nvPr/>
        </p:nvCxnSpPr>
        <p:spPr bwMode="auto">
          <a:xfrm>
            <a:off x="3084513" y="3469975"/>
            <a:ext cx="3175" cy="407215"/>
          </a:xfrm>
          <a:prstGeom prst="straightConnector1">
            <a:avLst/>
          </a:prstGeom>
          <a:noFill/>
          <a:ln w="57240">
            <a:solidFill>
              <a:srgbClr val="FF0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3" name="AutoShape 12">
            <a:extLst>
              <a:ext uri="{FF2B5EF4-FFF2-40B4-BE49-F238E27FC236}">
                <a16:creationId xmlns:a16="http://schemas.microsoft.com/office/drawing/2014/main" id="{F7F5013E-10F8-7F86-B07B-09E387D3F554}"/>
              </a:ext>
            </a:extLst>
          </p:cNvPr>
          <p:cNvCxnSpPr>
            <a:cxnSpLocks noChangeShapeType="1"/>
          </p:cNvCxnSpPr>
          <p:nvPr/>
        </p:nvCxnSpPr>
        <p:spPr bwMode="auto">
          <a:xfrm>
            <a:off x="5880100" y="3445649"/>
            <a:ext cx="3175" cy="407215"/>
          </a:xfrm>
          <a:prstGeom prst="straightConnector1">
            <a:avLst/>
          </a:prstGeom>
          <a:noFill/>
          <a:ln w="57240">
            <a:solidFill>
              <a:srgbClr val="FF0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ext Box 1">
            <a:extLst>
              <a:ext uri="{FF2B5EF4-FFF2-40B4-BE49-F238E27FC236}">
                <a16:creationId xmlns:a16="http://schemas.microsoft.com/office/drawing/2014/main" id="{7ABEFCF1-6A38-2909-32A2-B094F85BE8A0}"/>
              </a:ext>
            </a:extLst>
          </p:cNvPr>
          <p:cNvSpPr txBox="1">
            <a:spLocks noChangeArrowheads="1"/>
          </p:cNvSpPr>
          <p:nvPr/>
        </p:nvSpPr>
        <p:spPr bwMode="auto">
          <a:xfrm>
            <a:off x="1703388" y="179389"/>
            <a:ext cx="8820150" cy="6300787"/>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9pPr>
          </a:lstStyle>
          <a:p>
            <a:pPr algn="ctr" eaLnBrk="1">
              <a:lnSpc>
                <a:spcPct val="93000"/>
              </a:lnSpc>
              <a:buSzPct val="100000"/>
              <a:defRPr/>
            </a:pPr>
            <a:r>
              <a:rPr lang="es-ES" altLang="es-ES" sz="2800" b="1" u="sng">
                <a:solidFill>
                  <a:srgbClr val="800080"/>
                </a:solidFill>
                <a:effectLst>
                  <a:outerShdw blurRad="38100" dist="38100" dir="2700000" algn="tl">
                    <a:srgbClr val="C0C0C0"/>
                  </a:outerShdw>
                </a:effectLst>
              </a:rPr>
              <a:t>Indice de Skibinski:</a:t>
            </a:r>
          </a:p>
          <a:p>
            <a:pPr algn="just" eaLnBrk="1">
              <a:lnSpc>
                <a:spcPct val="93000"/>
              </a:lnSpc>
              <a:buSzPct val="100000"/>
              <a:defRPr/>
            </a:pPr>
            <a:r>
              <a:rPr lang="es-ES" altLang="es-ES" sz="2800" b="1">
                <a:solidFill>
                  <a:srgbClr val="800080"/>
                </a:solidFill>
                <a:effectLst>
                  <a:outerShdw blurRad="38100" dist="38100" dir="2700000" algn="tl">
                    <a:srgbClr val="C0C0C0"/>
                  </a:outerShdw>
                </a:effectLst>
              </a:rPr>
              <a:t>Valorar las posibilidades generales cardiorespiratorias.</a:t>
            </a:r>
          </a:p>
          <a:p>
            <a:pPr algn="just" eaLnBrk="1">
              <a:lnSpc>
                <a:spcPct val="93000"/>
              </a:lnSpc>
              <a:buSzPct val="100000"/>
              <a:defRPr/>
            </a:pPr>
            <a:endParaRPr lang="es-ES" altLang="es-ES" sz="2800" b="1">
              <a:solidFill>
                <a:srgbClr val="800080"/>
              </a:solidFill>
              <a:effectLst>
                <a:outerShdw blurRad="38100" dist="38100" dir="2700000" algn="tl">
                  <a:srgbClr val="C0C0C0"/>
                </a:outerShdw>
              </a:effectLst>
            </a:endParaRPr>
          </a:p>
          <a:p>
            <a:pPr eaLnBrk="1">
              <a:lnSpc>
                <a:spcPct val="93000"/>
              </a:lnSpc>
              <a:buSzPct val="100000"/>
              <a:defRPr/>
            </a:pPr>
            <a:r>
              <a:rPr lang="es-ES" altLang="es-ES" sz="2800" b="1">
                <a:solidFill>
                  <a:srgbClr val="800080"/>
                </a:solidFill>
                <a:effectLst>
                  <a:outerShdw blurRad="38100" dist="38100" dir="2700000" algn="tl">
                    <a:srgbClr val="C0C0C0"/>
                  </a:outerShdw>
                </a:effectLst>
              </a:rPr>
              <a:t>             </a:t>
            </a:r>
            <a:r>
              <a:rPr lang="es-ES" altLang="es-ES" sz="2600" b="1" u="sng">
                <a:solidFill>
                  <a:srgbClr val="800080"/>
                </a:solidFill>
                <a:effectLst>
                  <a:outerShdw blurRad="38100" dist="38100" dir="2700000" algn="tl">
                    <a:srgbClr val="C0C0C0"/>
                  </a:outerShdw>
                </a:effectLst>
              </a:rPr>
              <a:t>cap. vital (ml.)</a:t>
            </a:r>
            <a:r>
              <a:rPr lang="es-ES" altLang="es-ES" sz="2600" b="1">
                <a:solidFill>
                  <a:srgbClr val="800080"/>
                </a:solidFill>
                <a:effectLst>
                  <a:outerShdw blurRad="38100" dist="38100" dir="2700000" algn="tl">
                    <a:srgbClr val="C0C0C0"/>
                  </a:outerShdw>
                </a:effectLst>
              </a:rPr>
              <a:t> x tiempo de la apnea (seg.) </a:t>
            </a:r>
          </a:p>
          <a:p>
            <a:pPr eaLnBrk="1">
              <a:lnSpc>
                <a:spcPct val="93000"/>
              </a:lnSpc>
              <a:buSzPct val="100000"/>
              <a:defRPr/>
            </a:pPr>
            <a:r>
              <a:rPr lang="es-ES" altLang="es-ES" sz="2600" b="1">
                <a:solidFill>
                  <a:srgbClr val="800080"/>
                </a:solidFill>
                <a:effectLst>
                  <a:outerShdw blurRad="38100" dist="38100" dir="2700000" algn="tl">
                    <a:srgbClr val="C0C0C0"/>
                  </a:outerShdw>
                </a:effectLst>
              </a:rPr>
              <a:t>                     </a:t>
            </a:r>
            <a:r>
              <a:rPr lang="en-US" altLang="es-ES" sz="2600" b="1">
                <a:solidFill>
                  <a:srgbClr val="800080"/>
                </a:solidFill>
                <a:effectLst>
                  <a:outerShdw blurRad="38100" dist="38100" dir="2700000" algn="tl">
                    <a:srgbClr val="C0C0C0"/>
                  </a:outerShdw>
                </a:effectLst>
                <a:latin typeface="Times New Roman" panose="02020603050405020304" pitchFamily="18" charset="0"/>
              </a:rPr>
              <a:t>100</a:t>
            </a:r>
            <a:r>
              <a:rPr lang="es-ES" altLang="es-ES" sz="2800" b="1">
                <a:solidFill>
                  <a:srgbClr val="800080"/>
                </a:solidFill>
                <a:effectLst>
                  <a:outerShdw blurRad="38100" dist="38100" dir="2700000" algn="tl">
                    <a:srgbClr val="C0C0C0"/>
                  </a:outerShdw>
                </a:effectLst>
              </a:rPr>
              <a:t>                                                  </a:t>
            </a:r>
            <a:r>
              <a:rPr lang="en-US" altLang="es-ES" sz="2800" b="1">
                <a:solidFill>
                  <a:srgbClr val="800080"/>
                </a:solidFill>
                <a:effectLst>
                  <a:outerShdw blurRad="38100" dist="38100" dir="2700000" algn="tl">
                    <a:srgbClr val="C0C0C0"/>
                  </a:outerShdw>
                </a:effectLst>
                <a:latin typeface="Times New Roman" panose="02020603050405020304" pitchFamily="18" charset="0"/>
              </a:rPr>
              <a:t>___________________________________________    </a:t>
            </a:r>
          </a:p>
          <a:p>
            <a:pPr eaLnBrk="1">
              <a:lnSpc>
                <a:spcPct val="93000"/>
              </a:lnSpc>
              <a:buSzPct val="100000"/>
              <a:defRPr/>
            </a:pPr>
            <a:r>
              <a:rPr lang="es-ES" altLang="es-ES" sz="2800" b="1">
                <a:solidFill>
                  <a:srgbClr val="800080"/>
                </a:solidFill>
                <a:effectLst>
                  <a:outerShdw blurRad="38100" dist="38100" dir="2700000" algn="tl">
                    <a:srgbClr val="C0C0C0"/>
                  </a:outerShdw>
                </a:effectLst>
              </a:rPr>
              <a:t>                        </a:t>
            </a:r>
            <a:r>
              <a:rPr lang="en-US" altLang="es-ES" sz="2800" b="1">
                <a:solidFill>
                  <a:srgbClr val="800080"/>
                </a:solidFill>
                <a:effectLst>
                  <a:outerShdw blurRad="38100" dist="38100" dir="2700000" algn="tl">
                    <a:srgbClr val="C0C0C0"/>
                  </a:outerShdw>
                </a:effectLst>
                <a:latin typeface="Times New Roman" panose="02020603050405020304" pitchFamily="18" charset="0"/>
              </a:rPr>
              <a:t>pulso en el reposo (puls./min.).</a:t>
            </a:r>
          </a:p>
          <a:p>
            <a:pPr eaLnBrk="1">
              <a:lnSpc>
                <a:spcPct val="93000"/>
              </a:lnSpc>
              <a:buSzPct val="100000"/>
              <a:defRPr/>
            </a:pPr>
            <a:r>
              <a:rPr lang="es-ES" altLang="es-ES" sz="2800" b="1">
                <a:solidFill>
                  <a:srgbClr val="800080"/>
                </a:solidFill>
                <a:effectLst>
                  <a:outerShdw blurRad="38100" dist="38100" dir="2700000" algn="tl">
                    <a:srgbClr val="C0C0C0"/>
                  </a:outerShdw>
                </a:effectLst>
              </a:rPr>
              <a:t> </a:t>
            </a:r>
            <a:r>
              <a:rPr lang="en-US" altLang="es-ES" sz="2800" b="1">
                <a:solidFill>
                  <a:srgbClr val="800080"/>
                </a:solidFill>
                <a:effectLst>
                  <a:outerShdw blurRad="38100" dist="38100" dir="2700000" algn="tl">
                    <a:srgbClr val="C0C0C0"/>
                  </a:outerShdw>
                </a:effectLst>
                <a:latin typeface="Times New Roman" panose="02020603050405020304" pitchFamily="18" charset="0"/>
              </a:rPr>
              <a:t>Se valora en la siguiente escala:</a:t>
            </a:r>
          </a:p>
          <a:p>
            <a:pPr eaLnBrk="1">
              <a:lnSpc>
                <a:spcPct val="93000"/>
              </a:lnSpc>
              <a:buSzPct val="100000"/>
              <a:defRPr/>
            </a:pPr>
            <a:r>
              <a:rPr lang="es-ES" altLang="es-ES" sz="2800" b="1">
                <a:solidFill>
                  <a:srgbClr val="800080"/>
                </a:solidFill>
                <a:effectLst>
                  <a:outerShdw blurRad="38100" dist="38100" dir="2700000" algn="tl">
                    <a:srgbClr val="C0C0C0"/>
                  </a:outerShdw>
                </a:effectLst>
              </a:rPr>
              <a:t>           Í</a:t>
            </a:r>
            <a:r>
              <a:rPr lang="es-ES" altLang="es-ES" sz="2800" b="1">
                <a:solidFill>
                  <a:srgbClr val="800080"/>
                </a:solidFill>
                <a:effectLst>
                  <a:outerShdw blurRad="38100" dist="38100" dir="2700000" algn="tl">
                    <a:srgbClr val="C0C0C0"/>
                  </a:outerShdw>
                </a:effectLst>
                <a:latin typeface="Times New Roman" panose="02020603050405020304" pitchFamily="18" charset="0"/>
              </a:rPr>
              <a:t>ndice</a:t>
            </a:r>
            <a:r>
              <a:rPr lang="en-US" altLang="es-ES" sz="2800" b="1">
                <a:solidFill>
                  <a:srgbClr val="800080"/>
                </a:solidFill>
                <a:effectLst>
                  <a:outerShdw blurRad="38100" dist="38100" dir="2700000" algn="tl">
                    <a:srgbClr val="C0C0C0"/>
                  </a:outerShdw>
                </a:effectLst>
                <a:latin typeface="Times New Roman" panose="02020603050405020304" pitchFamily="18" charset="0"/>
              </a:rPr>
              <a:t>:             Clasificación:</a:t>
            </a:r>
          </a:p>
          <a:p>
            <a:pPr eaLnBrk="1">
              <a:lnSpc>
                <a:spcPct val="93000"/>
              </a:lnSpc>
              <a:buSzPct val="100000"/>
              <a:defRPr/>
            </a:pPr>
            <a:r>
              <a:rPr lang="es-ES" altLang="es-ES" sz="2800" b="1">
                <a:solidFill>
                  <a:srgbClr val="800080"/>
                </a:solidFill>
                <a:effectLst>
                  <a:outerShdw blurRad="38100" dist="38100" dir="2700000" algn="tl">
                    <a:srgbClr val="C0C0C0"/>
                  </a:outerShdw>
                </a:effectLst>
              </a:rPr>
              <a:t>    Menos de 5          Muy malo</a:t>
            </a:r>
          </a:p>
          <a:p>
            <a:pPr eaLnBrk="1">
              <a:lnSpc>
                <a:spcPct val="93000"/>
              </a:lnSpc>
              <a:buSzPct val="100000"/>
              <a:defRPr/>
            </a:pPr>
            <a:r>
              <a:rPr lang="es-ES" altLang="es-ES" sz="2800" b="1">
                <a:solidFill>
                  <a:srgbClr val="800080"/>
                </a:solidFill>
                <a:effectLst>
                  <a:outerShdw blurRad="38100" dist="38100" dir="2700000" algn="tl">
                    <a:srgbClr val="C0C0C0"/>
                  </a:outerShdw>
                </a:effectLst>
              </a:rPr>
              <a:t>       5 – 10                  Malo</a:t>
            </a:r>
          </a:p>
          <a:p>
            <a:pPr eaLnBrk="1">
              <a:lnSpc>
                <a:spcPct val="93000"/>
              </a:lnSpc>
              <a:buSzPct val="100000"/>
              <a:defRPr/>
            </a:pPr>
            <a:r>
              <a:rPr lang="es-ES" altLang="es-ES" sz="2800" b="1">
                <a:solidFill>
                  <a:srgbClr val="800080"/>
                </a:solidFill>
                <a:effectLst>
                  <a:outerShdw blurRad="38100" dist="38100" dir="2700000" algn="tl">
                    <a:srgbClr val="C0C0C0"/>
                  </a:outerShdw>
                </a:effectLst>
              </a:rPr>
              <a:t>      10 – 30                Medio</a:t>
            </a:r>
          </a:p>
          <a:p>
            <a:pPr eaLnBrk="1">
              <a:lnSpc>
                <a:spcPct val="93000"/>
              </a:lnSpc>
              <a:buSzPct val="100000"/>
              <a:defRPr/>
            </a:pPr>
            <a:r>
              <a:rPr lang="es-ES" altLang="es-ES" sz="2800" b="1">
                <a:solidFill>
                  <a:srgbClr val="800080"/>
                </a:solidFill>
                <a:effectLst>
                  <a:outerShdw blurRad="38100" dist="38100" dir="2700000" algn="tl">
                    <a:srgbClr val="C0C0C0"/>
                  </a:outerShdw>
                </a:effectLst>
              </a:rPr>
              <a:t>      30 - 60                Bueno</a:t>
            </a:r>
          </a:p>
          <a:p>
            <a:pPr eaLnBrk="1">
              <a:lnSpc>
                <a:spcPct val="93000"/>
              </a:lnSpc>
              <a:buSzPct val="100000"/>
              <a:defRPr/>
            </a:pPr>
            <a:r>
              <a:rPr lang="es-ES" altLang="es-ES" sz="2800" b="1">
                <a:solidFill>
                  <a:srgbClr val="800080"/>
                </a:solidFill>
                <a:effectLst>
                  <a:outerShdw blurRad="38100" dist="38100" dir="2700000" algn="tl">
                    <a:srgbClr val="C0C0C0"/>
                  </a:outerShdw>
                </a:effectLst>
              </a:rPr>
              <a:t>      más de 60           Muy bueno</a:t>
            </a: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CuadroTexto 3">
            <a:extLst>
              <a:ext uri="{FF2B5EF4-FFF2-40B4-BE49-F238E27FC236}">
                <a16:creationId xmlns:a16="http://schemas.microsoft.com/office/drawing/2014/main" id="{BC558F1B-8254-6DFA-F5DF-11BFD9FFAEED}"/>
              </a:ext>
            </a:extLst>
          </p:cNvPr>
          <p:cNvSpPr txBox="1">
            <a:spLocks noChangeArrowheads="1"/>
          </p:cNvSpPr>
          <p:nvPr/>
        </p:nvSpPr>
        <p:spPr bwMode="auto">
          <a:xfrm>
            <a:off x="2207569" y="1646636"/>
            <a:ext cx="6095851" cy="3068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a:lnSpc>
                <a:spcPct val="150000"/>
              </a:lnSpc>
              <a:buClr>
                <a:srgbClr val="000000"/>
              </a:buClr>
              <a:buSzPct val="100000"/>
              <a:buFont typeface="Times New Roman" panose="02020603050405020304" pitchFamily="18" charset="0"/>
              <a:buNone/>
            </a:pPr>
            <a:r>
              <a:rPr lang="es-ES" altLang="es-ES" sz="2000" dirty="0">
                <a:solidFill>
                  <a:srgbClr val="002060"/>
                </a:solidFill>
                <a:cs typeface="Calibri" panose="020F0502020204030204" pitchFamily="34" charset="0"/>
              </a:rPr>
              <a:t>Fundamentos teóricos del control y evaluación de la fuerza, manifestaciones de la fuerza. Pruebas generales para la evaluación de la fuerza en poblaciones entrenadas. Interpretación de sus resultados.</a:t>
            </a:r>
          </a:p>
          <a:p>
            <a:pPr eaLnBrk="1">
              <a:lnSpc>
                <a:spcPct val="150000"/>
              </a:lnSpc>
              <a:buClr>
                <a:srgbClr val="000000"/>
              </a:buClr>
              <a:buSzPct val="100000"/>
              <a:buFont typeface="Times New Roman" panose="02020603050405020304" pitchFamily="18" charset="0"/>
              <a:buNone/>
            </a:pPr>
            <a:endParaRPr lang="es-ES_tradnl" altLang="es-ES" sz="3200" b="1" dirty="0">
              <a:solidFill>
                <a:srgbClr val="002060"/>
              </a:solidFil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DAE6F3F-E6F2-0E09-2E5A-F1CD38288ACF}"/>
              </a:ext>
            </a:extLst>
          </p:cNvPr>
          <p:cNvSpPr txBox="1"/>
          <p:nvPr/>
        </p:nvSpPr>
        <p:spPr>
          <a:xfrm>
            <a:off x="216566" y="117260"/>
            <a:ext cx="11847615" cy="1938992"/>
          </a:xfrm>
          <a:prstGeom prst="rect">
            <a:avLst/>
          </a:prstGeom>
          <a:noFill/>
          <a:ln>
            <a:solidFill>
              <a:schemeClr val="accent1"/>
            </a:solidFill>
          </a:ln>
        </p:spPr>
        <p:txBody>
          <a:bodyPr wrap="square">
            <a:spAutoFit/>
          </a:bodyPr>
          <a:lstStyle/>
          <a:p>
            <a:pPr algn="just" fontAlgn="base">
              <a:spcBef>
                <a:spcPts val="2250"/>
              </a:spcBef>
              <a:buNone/>
            </a:pPr>
            <a:r>
              <a:rPr lang="es-ES" sz="2400" b="1" i="0" dirty="0">
                <a:solidFill>
                  <a:srgbClr val="333333"/>
                </a:solidFill>
                <a:effectLst/>
                <a:latin typeface="DM Sans" panose="020F0502020204030204" pitchFamily="2" charset="0"/>
              </a:rPr>
              <a:t>La fuerza y su clasificación.</a:t>
            </a:r>
          </a:p>
          <a:p>
            <a:pPr algn="just" fontAlgn="base">
              <a:spcAft>
                <a:spcPts val="2250"/>
              </a:spcAft>
            </a:pPr>
            <a:r>
              <a:rPr lang="es-ES" sz="2400" b="0" i="0" dirty="0">
                <a:solidFill>
                  <a:srgbClr val="666666"/>
                </a:solidFill>
                <a:effectLst/>
                <a:latin typeface="DM Sans" panose="020F0502020204030204" pitchFamily="2" charset="0"/>
              </a:rPr>
              <a:t>Una clasificación que encontramos con un excelente criterio es la realizada por el Dr. González-Badillo (2002) a través de sus publicaciones. En los múltiples trabajos realizados por este autor encontramos las siguientes manifestaciones de fuerza.</a:t>
            </a:r>
          </a:p>
        </p:txBody>
      </p:sp>
      <p:sp>
        <p:nvSpPr>
          <p:cNvPr id="5" name="CuadroTexto 4">
            <a:extLst>
              <a:ext uri="{FF2B5EF4-FFF2-40B4-BE49-F238E27FC236}">
                <a16:creationId xmlns:a16="http://schemas.microsoft.com/office/drawing/2014/main" id="{E7F67E5D-BCBB-FB1E-7F76-D6564FAF4CCA}"/>
              </a:ext>
            </a:extLst>
          </p:cNvPr>
          <p:cNvSpPr txBox="1"/>
          <p:nvPr/>
        </p:nvSpPr>
        <p:spPr>
          <a:xfrm>
            <a:off x="127819" y="2345955"/>
            <a:ext cx="11847615" cy="3793924"/>
          </a:xfrm>
          <a:prstGeom prst="rect">
            <a:avLst/>
          </a:prstGeom>
          <a:noFill/>
        </p:spPr>
        <p:txBody>
          <a:bodyPr wrap="square">
            <a:spAutoFit/>
          </a:bodyPr>
          <a:lstStyle/>
          <a:p>
            <a:pPr algn="l" fontAlgn="base">
              <a:lnSpc>
                <a:spcPct val="150000"/>
              </a:lnSpc>
              <a:buNone/>
            </a:pPr>
            <a:r>
              <a:rPr lang="es-ES" b="1" i="0" dirty="0">
                <a:solidFill>
                  <a:schemeClr val="accent1"/>
                </a:solidFill>
                <a:effectLst/>
                <a:latin typeface="DM Sans" pitchFamily="2" charset="0"/>
              </a:rPr>
              <a:t>Fuerza Absoluta</a:t>
            </a:r>
            <a:r>
              <a:rPr lang="es-ES" b="0" i="0" dirty="0">
                <a:solidFill>
                  <a:schemeClr val="accent1"/>
                </a:solidFill>
                <a:effectLst/>
                <a:latin typeface="DM Sans" pitchFamily="2" charset="0"/>
              </a:rPr>
              <a:t>: capacidad potencial teórica de fuerza dependiente de la constitución del músculo: sección transversal y tipo de fibra. Esta fuerza no se manifiesta de forma voluntaria, es decir, ni en entrenamiento ni en competición; solo en situaciones psicológicas extremas, con la ayuda de fármacos o por electroestimulación.</a:t>
            </a:r>
          </a:p>
          <a:p>
            <a:pPr algn="l" fontAlgn="base">
              <a:lnSpc>
                <a:spcPct val="150000"/>
              </a:lnSpc>
              <a:buNone/>
            </a:pPr>
            <a:r>
              <a:rPr lang="es-ES" b="1" i="0" dirty="0">
                <a:solidFill>
                  <a:schemeClr val="accent1"/>
                </a:solidFill>
                <a:effectLst/>
                <a:latin typeface="DM Sans" pitchFamily="2" charset="0"/>
              </a:rPr>
              <a:t>Fuerza isométrica máxima o fuerza estática máxima </a:t>
            </a:r>
            <a:r>
              <a:rPr lang="es-ES" b="0" i="0" dirty="0">
                <a:solidFill>
                  <a:schemeClr val="accent1"/>
                </a:solidFill>
                <a:effectLst/>
                <a:latin typeface="DM Sans" pitchFamily="2" charset="0"/>
              </a:rPr>
              <a:t>: máxima fuerza voluntaria que se aplica cuando la resistencia es insuperable. Se corresponde con el Pico máximo de fuerza (PMF).</a:t>
            </a:r>
          </a:p>
          <a:p>
            <a:pPr algn="l" fontAlgn="base">
              <a:lnSpc>
                <a:spcPct val="150000"/>
              </a:lnSpc>
              <a:buNone/>
            </a:pPr>
            <a:r>
              <a:rPr lang="es-ES" b="1" i="0" dirty="0">
                <a:solidFill>
                  <a:schemeClr val="accent1"/>
                </a:solidFill>
                <a:effectLst/>
                <a:latin typeface="DM Sans" pitchFamily="2" charset="0"/>
              </a:rPr>
              <a:t>Fuerza máxima excéntrica</a:t>
            </a:r>
            <a:r>
              <a:rPr lang="es-ES" b="0" i="0" dirty="0">
                <a:solidFill>
                  <a:schemeClr val="accent1"/>
                </a:solidFill>
                <a:effectLst/>
                <a:latin typeface="DM Sans" pitchFamily="2" charset="0"/>
              </a:rPr>
              <a:t>: se manifiesta cuando se opone la máxima capacidad de contracción muscular ante una resistencia que se desplaza en sentido opuesto al deseado por el sujeto, Este tipo de fuerza depende de la velocidad a la que se produce el estiramiento o la contracción excéntrica, por lo que siempre hay que indicar la velocidad o resistencia con la que se hace el movimiento.</a:t>
            </a:r>
          </a:p>
        </p:txBody>
      </p:sp>
    </p:spTree>
    <p:extLst>
      <p:ext uri="{BB962C8B-B14F-4D97-AF65-F5344CB8AC3E}">
        <p14:creationId xmlns:p14="http://schemas.microsoft.com/office/powerpoint/2010/main" val="60001577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5FFCB32-03D9-9CC9-D912-62B0CBDA7840}"/>
              </a:ext>
            </a:extLst>
          </p:cNvPr>
          <p:cNvSpPr txBox="1"/>
          <p:nvPr/>
        </p:nvSpPr>
        <p:spPr>
          <a:xfrm>
            <a:off x="689810" y="467101"/>
            <a:ext cx="11138396" cy="4666855"/>
          </a:xfrm>
          <a:prstGeom prst="rect">
            <a:avLst/>
          </a:prstGeom>
          <a:noFill/>
        </p:spPr>
        <p:txBody>
          <a:bodyPr wrap="square">
            <a:spAutoFit/>
          </a:bodyPr>
          <a:lstStyle/>
          <a:p>
            <a:pPr algn="l" fontAlgn="base">
              <a:lnSpc>
                <a:spcPct val="150000"/>
              </a:lnSpc>
              <a:buNone/>
            </a:pPr>
            <a:r>
              <a:rPr lang="es-ES" sz="2000" b="1" i="0" dirty="0">
                <a:solidFill>
                  <a:schemeClr val="accent1"/>
                </a:solidFill>
                <a:effectLst/>
                <a:latin typeface="DM Sans" pitchFamily="2" charset="0"/>
              </a:rPr>
              <a:t>Fuerza dinámica máxima (FDM):</a:t>
            </a:r>
            <a:r>
              <a:rPr lang="es-ES" sz="2000" b="0" i="0" dirty="0">
                <a:solidFill>
                  <a:schemeClr val="accent1"/>
                </a:solidFill>
                <a:effectLst/>
                <a:latin typeface="DM Sans" pitchFamily="2" charset="0"/>
              </a:rPr>
              <a:t> expresión máxima de fuerza cuando la resistencia sólo se puede desplazar una vez o se desplaza ligeramente y/o transcurre a muy baja velocidad en una fase del movimiento.</a:t>
            </a:r>
          </a:p>
          <a:p>
            <a:pPr algn="l" fontAlgn="base">
              <a:lnSpc>
                <a:spcPct val="150000"/>
              </a:lnSpc>
              <a:buNone/>
            </a:pPr>
            <a:r>
              <a:rPr lang="es-ES" sz="2000" b="1" i="0" dirty="0">
                <a:solidFill>
                  <a:schemeClr val="accent1"/>
                </a:solidFill>
                <a:effectLst/>
                <a:latin typeface="DM Sans" pitchFamily="2" charset="0"/>
              </a:rPr>
              <a:t>Fuerza dinámica máxima relativa: </a:t>
            </a:r>
            <a:r>
              <a:rPr lang="es-ES" sz="2000" b="0" i="0" dirty="0">
                <a:solidFill>
                  <a:schemeClr val="accent1"/>
                </a:solidFill>
                <a:effectLst/>
                <a:latin typeface="DM Sans" pitchFamily="2" charset="0"/>
              </a:rPr>
              <a:t>máxima fuerza expresada ante resistencias inferiores a la necesaria para que se manifieste la FDM, o la capacidad muscular para imprimir velocidad a una resistencia inferior a aquella con la que se manifiesta la FDM.</a:t>
            </a:r>
          </a:p>
          <a:p>
            <a:pPr algn="l" fontAlgn="base">
              <a:lnSpc>
                <a:spcPct val="150000"/>
              </a:lnSpc>
              <a:buNone/>
            </a:pPr>
            <a:r>
              <a:rPr lang="es-ES" sz="2000" b="1" i="0" dirty="0">
                <a:solidFill>
                  <a:schemeClr val="accent1"/>
                </a:solidFill>
                <a:effectLst/>
                <a:latin typeface="DM Sans" pitchFamily="2" charset="0"/>
              </a:rPr>
              <a:t>Fuerza dinámica máxima relativa específica: </a:t>
            </a:r>
            <a:r>
              <a:rPr lang="es-ES" sz="2000" b="0" i="0" dirty="0">
                <a:solidFill>
                  <a:schemeClr val="accent1"/>
                </a:solidFill>
                <a:effectLst/>
                <a:latin typeface="DM Sans" pitchFamily="2" charset="0"/>
              </a:rPr>
              <a:t>fuerza útil o funcional: fuerza que aplica el deportista cuando realiza su gesto especifico de competición.</a:t>
            </a:r>
          </a:p>
          <a:p>
            <a:pPr algn="l" fontAlgn="base">
              <a:lnSpc>
                <a:spcPct val="150000"/>
              </a:lnSpc>
              <a:buNone/>
            </a:pPr>
            <a:r>
              <a:rPr lang="es-ES" sz="2000" b="1" i="0" dirty="0">
                <a:solidFill>
                  <a:schemeClr val="accent1"/>
                </a:solidFill>
                <a:effectLst/>
                <a:latin typeface="DM Sans" pitchFamily="2" charset="0"/>
              </a:rPr>
              <a:t>Fuerza explosiva(FE)</a:t>
            </a:r>
            <a:r>
              <a:rPr lang="es-ES" sz="2000" b="0" i="0" dirty="0">
                <a:solidFill>
                  <a:schemeClr val="accent1"/>
                </a:solidFill>
                <a:effectLst/>
                <a:latin typeface="DM Sans" pitchFamily="2" charset="0"/>
              </a:rPr>
              <a:t>: resultado de la relación entre la fuerza producida (manifestada o aplicada) y el tiempo necesario para ello.</a:t>
            </a:r>
          </a:p>
        </p:txBody>
      </p:sp>
    </p:spTree>
    <p:extLst>
      <p:ext uri="{BB962C8B-B14F-4D97-AF65-F5344CB8AC3E}">
        <p14:creationId xmlns:p14="http://schemas.microsoft.com/office/powerpoint/2010/main" val="107049998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D0E2572-EDFF-6C35-50AD-BF47950BE2AC}"/>
              </a:ext>
            </a:extLst>
          </p:cNvPr>
          <p:cNvSpPr txBox="1"/>
          <p:nvPr/>
        </p:nvSpPr>
        <p:spPr>
          <a:xfrm>
            <a:off x="383458" y="709585"/>
            <a:ext cx="11425084" cy="4205190"/>
          </a:xfrm>
          <a:prstGeom prst="rect">
            <a:avLst/>
          </a:prstGeom>
          <a:noFill/>
        </p:spPr>
        <p:txBody>
          <a:bodyPr wrap="square">
            <a:spAutoFit/>
          </a:bodyPr>
          <a:lstStyle/>
          <a:p>
            <a:pPr algn="l" fontAlgn="base">
              <a:lnSpc>
                <a:spcPct val="150000"/>
              </a:lnSpc>
              <a:buNone/>
            </a:pPr>
            <a:r>
              <a:rPr lang="es-ES" sz="2000" b="1" i="0" dirty="0">
                <a:solidFill>
                  <a:schemeClr val="accent1"/>
                </a:solidFill>
                <a:effectLst/>
                <a:latin typeface="DM Sans" pitchFamily="2" charset="0"/>
              </a:rPr>
              <a:t>Fuerza explosiva máxima</a:t>
            </a:r>
            <a:r>
              <a:rPr lang="es-ES" sz="2000" b="0" i="0" dirty="0">
                <a:solidFill>
                  <a:schemeClr val="accent1"/>
                </a:solidFill>
                <a:effectLst/>
                <a:latin typeface="DM Sans" pitchFamily="2" charset="0"/>
              </a:rPr>
              <a:t>: máxima producción de fuerza por unidad de tiempo en toda la producción de fuerza, que supone la mejor relación fuerza-tiempo de toda la curva.</a:t>
            </a:r>
          </a:p>
          <a:p>
            <a:pPr algn="l" fontAlgn="base">
              <a:lnSpc>
                <a:spcPct val="150000"/>
              </a:lnSpc>
              <a:buNone/>
            </a:pPr>
            <a:r>
              <a:rPr lang="es-ES" sz="2000" b="1" i="0" dirty="0">
                <a:solidFill>
                  <a:schemeClr val="accent1"/>
                </a:solidFill>
                <a:effectLst/>
                <a:latin typeface="DM Sans" pitchFamily="2" charset="0"/>
              </a:rPr>
              <a:t>Fuerza elástico-explosiva</a:t>
            </a:r>
            <a:r>
              <a:rPr lang="es-ES" sz="2000" b="0" i="0" dirty="0">
                <a:solidFill>
                  <a:schemeClr val="accent1"/>
                </a:solidFill>
                <a:effectLst/>
                <a:latin typeface="DM Sans" pitchFamily="2" charset="0"/>
              </a:rPr>
              <a:t>: se apoya en los mismos factores que la FE, uniendo a la misma el componente elástico, que actúa por efecto del estiramiento previo.</a:t>
            </a:r>
          </a:p>
          <a:p>
            <a:pPr algn="l" fontAlgn="base">
              <a:lnSpc>
                <a:spcPct val="150000"/>
              </a:lnSpc>
            </a:pPr>
            <a:r>
              <a:rPr lang="es-ES" sz="2000" b="1" i="0" dirty="0">
                <a:solidFill>
                  <a:schemeClr val="accent1"/>
                </a:solidFill>
                <a:effectLst/>
                <a:latin typeface="DM Sans" pitchFamily="2" charset="0"/>
              </a:rPr>
              <a:t>Fuerza elástico-explosivo-reactiva: </a:t>
            </a:r>
            <a:r>
              <a:rPr lang="es-ES" sz="2000" b="0" i="0" dirty="0">
                <a:solidFill>
                  <a:schemeClr val="accent1"/>
                </a:solidFill>
                <a:effectLst/>
                <a:latin typeface="DM Sans" pitchFamily="2" charset="0"/>
              </a:rPr>
              <a:t>añade a la anterior un componente de la facilitación neural, como el efecto del reflejo miotático (de estiramiento), que interviene debido al carácter del ciclo estiramiento acortamiento (CEA), mucho más rápido y con una fase de transición muy corta, por lo que el resultado dependerá en menor medida de los factores anteriores debido a la inclusión de este nuevo elemento.</a:t>
            </a:r>
          </a:p>
        </p:txBody>
      </p:sp>
    </p:spTree>
    <p:extLst>
      <p:ext uri="{BB962C8B-B14F-4D97-AF65-F5344CB8AC3E}">
        <p14:creationId xmlns:p14="http://schemas.microsoft.com/office/powerpoint/2010/main" val="408683701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753F3F93-B737-ED1A-A191-DD81E82B6B38}"/>
              </a:ext>
            </a:extLst>
          </p:cNvPr>
          <p:cNvSpPr>
            <a:spLocks noChangeAspect="1" noChangeArrowheads="1"/>
          </p:cNvSpPr>
          <p:nvPr/>
        </p:nvSpPr>
        <p:spPr bwMode="auto">
          <a:xfrm>
            <a:off x="4138863" y="3276599"/>
            <a:ext cx="2109537" cy="210953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5" name="CuadroTexto 4">
            <a:extLst>
              <a:ext uri="{FF2B5EF4-FFF2-40B4-BE49-F238E27FC236}">
                <a16:creationId xmlns:a16="http://schemas.microsoft.com/office/drawing/2014/main" id="{C8243195-1EF3-F0DD-5E75-082B0A9B7CE8}"/>
              </a:ext>
            </a:extLst>
          </p:cNvPr>
          <p:cNvSpPr txBox="1"/>
          <p:nvPr/>
        </p:nvSpPr>
        <p:spPr>
          <a:xfrm>
            <a:off x="401571" y="251791"/>
            <a:ext cx="11357810" cy="4321696"/>
          </a:xfrm>
          <a:prstGeom prst="rect">
            <a:avLst/>
          </a:prstGeom>
          <a:noFill/>
        </p:spPr>
        <p:txBody>
          <a:bodyPr wrap="square">
            <a:spAutoFit/>
          </a:bodyPr>
          <a:lstStyle/>
          <a:p>
            <a:pPr algn="l">
              <a:spcBef>
                <a:spcPts val="1800"/>
              </a:spcBef>
              <a:spcAft>
                <a:spcPts val="1350"/>
              </a:spcAft>
              <a:buNone/>
            </a:pPr>
            <a:r>
              <a:rPr lang="es-ES" sz="2800" b="1" i="0" dirty="0">
                <a:solidFill>
                  <a:schemeClr val="accent1"/>
                </a:solidFill>
                <a:effectLst/>
                <a:latin typeface="Muli"/>
              </a:rPr>
              <a:t>Sobrecarga</a:t>
            </a:r>
            <a:endParaRPr lang="es-ES" sz="2400" b="1" i="0" dirty="0">
              <a:solidFill>
                <a:schemeClr val="accent1"/>
              </a:solidFill>
              <a:effectLst/>
              <a:latin typeface="Muli"/>
            </a:endParaRPr>
          </a:p>
          <a:p>
            <a:pPr algn="l">
              <a:spcAft>
                <a:spcPts val="2250"/>
              </a:spcAft>
              <a:buNone/>
            </a:pPr>
            <a:r>
              <a:rPr lang="es-ES" sz="2400" b="0" i="0" dirty="0">
                <a:solidFill>
                  <a:schemeClr val="accent1"/>
                </a:solidFill>
                <a:effectLst/>
                <a:latin typeface="Muli"/>
              </a:rPr>
              <a:t>Las personas que comienzan su entrenamiento de fuerza necesitan saber cuándo aumentar el tamaño del peso que usan y cómo progresar con el peso con el tiempo. Es importante que conozcan la importancia de la observación al hacer estas valoraciones.</a:t>
            </a:r>
          </a:p>
          <a:p>
            <a:pPr algn="l">
              <a:spcAft>
                <a:spcPts val="2250"/>
              </a:spcAft>
              <a:buNone/>
            </a:pPr>
            <a:r>
              <a:rPr lang="es-ES" sz="2400" b="0" i="0" dirty="0">
                <a:solidFill>
                  <a:schemeClr val="accent1"/>
                </a:solidFill>
                <a:effectLst/>
                <a:latin typeface="Muli"/>
              </a:rPr>
              <a:t>Por ejemplo, </a:t>
            </a:r>
            <a:r>
              <a:rPr lang="es-ES" sz="2400" b="1" i="0" dirty="0">
                <a:solidFill>
                  <a:schemeClr val="accent1"/>
                </a:solidFill>
                <a:effectLst/>
                <a:latin typeface="Muli"/>
              </a:rPr>
              <a:t>una persona debe aprender a valorar si no se siente fatigada</a:t>
            </a:r>
            <a:r>
              <a:rPr lang="es-ES" sz="2400" b="0" i="0" dirty="0">
                <a:solidFill>
                  <a:schemeClr val="accent1"/>
                </a:solidFill>
                <a:effectLst/>
                <a:latin typeface="Muli"/>
              </a:rPr>
              <a:t> al final de una serie de ejercicios con la forma adecuada (y puede hacer fácilmente 5 o 6 repeticiones más) o si no se siente desafiada por la rutina de ejercicios. Tienen que ser conscientes de que esta observación podría significar que no están empleando el tamaño de peso más apropiado e incorporar el principio de acondicionamiento físico de la sobrecarga progresiva en esta misma explicación.</a:t>
            </a:r>
          </a:p>
        </p:txBody>
      </p:sp>
    </p:spTree>
    <p:extLst>
      <p:ext uri="{BB962C8B-B14F-4D97-AF65-F5344CB8AC3E}">
        <p14:creationId xmlns:p14="http://schemas.microsoft.com/office/powerpoint/2010/main" val="60862948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4D925D46-6053-BC54-FC5D-B368EBF04574}"/>
              </a:ext>
            </a:extLst>
          </p:cNvPr>
          <p:cNvSpPr txBox="1"/>
          <p:nvPr/>
        </p:nvSpPr>
        <p:spPr>
          <a:xfrm>
            <a:off x="639614" y="538674"/>
            <a:ext cx="10578992" cy="5870005"/>
          </a:xfrm>
          <a:prstGeom prst="rect">
            <a:avLst/>
          </a:prstGeom>
          <a:noFill/>
        </p:spPr>
        <p:txBody>
          <a:bodyPr wrap="square">
            <a:spAutoFit/>
          </a:bodyPr>
          <a:lstStyle/>
          <a:p>
            <a:pPr algn="just">
              <a:lnSpc>
                <a:spcPct val="150000"/>
              </a:lnSpc>
              <a:spcAft>
                <a:spcPts val="2250"/>
              </a:spcAft>
              <a:buNone/>
            </a:pPr>
            <a:r>
              <a:rPr lang="es-ES" sz="2400" b="0" i="0" dirty="0">
                <a:solidFill>
                  <a:schemeClr val="accent1"/>
                </a:solidFill>
                <a:effectLst/>
                <a:latin typeface="Muli"/>
              </a:rPr>
              <a:t>El principio de acondicionamiento físico de la sobrecarga progresiva establece que </a:t>
            </a:r>
            <a:r>
              <a:rPr lang="es-ES" sz="2400" b="1" i="0" dirty="0">
                <a:solidFill>
                  <a:schemeClr val="accent1"/>
                </a:solidFill>
                <a:effectLst/>
                <a:latin typeface="Muli"/>
              </a:rPr>
              <a:t>necesitamos sobrecargar los sistemas neuromusculares</a:t>
            </a:r>
            <a:r>
              <a:rPr lang="es-ES" sz="2400" b="0" i="0" dirty="0">
                <a:solidFill>
                  <a:schemeClr val="accent1"/>
                </a:solidFill>
                <a:effectLst/>
                <a:latin typeface="Muli"/>
              </a:rPr>
              <a:t> con el tiempo para crear y mantener adaptaciones fisiológicas del entrenamiento de fuerza. En este sentido, es importante saber que cuando entrenamos fuerza, descomponemos las fibras musculares e intentamos sobrecargar este sistema para reconstruirlas más fuertes.</a:t>
            </a:r>
          </a:p>
          <a:p>
            <a:pPr algn="just">
              <a:lnSpc>
                <a:spcPct val="150000"/>
              </a:lnSpc>
              <a:spcAft>
                <a:spcPts val="2250"/>
              </a:spcAft>
              <a:buNone/>
            </a:pPr>
            <a:r>
              <a:rPr lang="es-ES" sz="2400" b="0" i="0" dirty="0">
                <a:solidFill>
                  <a:schemeClr val="accent1"/>
                </a:solidFill>
                <a:effectLst/>
                <a:latin typeface="Muli"/>
              </a:rPr>
              <a:t>Tener este objetivo en mente es el motivo por el que resulta  útil sentirse fatigado en la última repetición en un conjunto de ejercicios determinado (con la forma adecuada), poder mover menos peso y completar menos repeticiones al final de un entrenamiento.</a:t>
            </a:r>
          </a:p>
        </p:txBody>
      </p:sp>
    </p:spTree>
    <p:extLst>
      <p:ext uri="{BB962C8B-B14F-4D97-AF65-F5344CB8AC3E}">
        <p14:creationId xmlns:p14="http://schemas.microsoft.com/office/powerpoint/2010/main" val="318269070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0A007C8-B5DA-2C3F-032B-2F28257227F4}"/>
              </a:ext>
            </a:extLst>
          </p:cNvPr>
          <p:cNvSpPr txBox="1"/>
          <p:nvPr/>
        </p:nvSpPr>
        <p:spPr>
          <a:xfrm>
            <a:off x="717754" y="367193"/>
            <a:ext cx="11021961" cy="5127045"/>
          </a:xfrm>
          <a:prstGeom prst="rect">
            <a:avLst/>
          </a:prstGeom>
          <a:noFill/>
        </p:spPr>
        <p:txBody>
          <a:bodyPr wrap="square">
            <a:spAutoFit/>
          </a:bodyPr>
          <a:lstStyle/>
          <a:p>
            <a:pPr algn="just">
              <a:spcAft>
                <a:spcPts val="2250"/>
              </a:spcAft>
              <a:buNone/>
            </a:pPr>
            <a:r>
              <a:rPr lang="es-ES" sz="2400" b="0" i="0" dirty="0">
                <a:solidFill>
                  <a:schemeClr val="accent1"/>
                </a:solidFill>
                <a:effectLst/>
                <a:latin typeface="Muli"/>
              </a:rPr>
              <a:t>En otras palabras, para progresar y mejorar nuestro estado físico, tenemos que someter a nuestro cuerpo a un estrés adicional. La aplicación del principio de sobrecarga provocará adaptaciones a largo plazo, lo que permitirá que nuestro cuerpo trabaje de manera más eficiente para hacer frente a este mayor nivel de rendimiento. La sobrecarga se puede lograr siguiendo el acrónimo FITT:</a:t>
            </a:r>
          </a:p>
          <a:p>
            <a:pPr algn="just">
              <a:spcAft>
                <a:spcPts val="750"/>
              </a:spcAft>
              <a:buFont typeface="Arial" panose="020B0604020202020204" pitchFamily="34" charset="0"/>
              <a:buChar char="•"/>
            </a:pPr>
            <a:r>
              <a:rPr lang="es-ES" sz="2400" b="0" i="0" dirty="0">
                <a:solidFill>
                  <a:schemeClr val="accent1"/>
                </a:solidFill>
                <a:effectLst/>
                <a:latin typeface="Muli"/>
              </a:rPr>
              <a:t>Frecuencia: aumentar la cantidad de veces que entrenas por semana.</a:t>
            </a:r>
          </a:p>
          <a:p>
            <a:pPr algn="just">
              <a:spcAft>
                <a:spcPts val="750"/>
              </a:spcAft>
              <a:buFont typeface="Arial" panose="020B0604020202020204" pitchFamily="34" charset="0"/>
              <a:buChar char="•"/>
            </a:pPr>
            <a:r>
              <a:rPr lang="es-ES" sz="2400" b="0" i="0" dirty="0">
                <a:solidFill>
                  <a:schemeClr val="accent1"/>
                </a:solidFill>
                <a:effectLst/>
                <a:latin typeface="Muli"/>
              </a:rPr>
              <a:t>Intensidad: aumentar la dificultad del ejercicio que haces. Por ejemplo, correr a 12 km/h en lugar de 10 o aumentar el peso con el que estás en cuclillas.</a:t>
            </a:r>
          </a:p>
          <a:p>
            <a:pPr algn="just">
              <a:spcAft>
                <a:spcPts val="750"/>
              </a:spcAft>
              <a:buFont typeface="Arial" panose="020B0604020202020204" pitchFamily="34" charset="0"/>
              <a:buChar char="•"/>
            </a:pPr>
            <a:r>
              <a:rPr lang="es-ES" sz="2400" b="0" i="0" dirty="0">
                <a:solidFill>
                  <a:schemeClr val="accent1"/>
                </a:solidFill>
                <a:effectLst/>
                <a:latin typeface="Muli"/>
              </a:rPr>
              <a:t>Tiempo: aumentar la cantidad de tiempo que está entrenando para cada sesión. Por ejemplo, andar en bicicleta durante 45 minutos en lugar de 30.</a:t>
            </a:r>
          </a:p>
          <a:p>
            <a:pPr algn="just">
              <a:spcAft>
                <a:spcPts val="750"/>
              </a:spcAft>
              <a:buFont typeface="Arial" panose="020B0604020202020204" pitchFamily="34" charset="0"/>
              <a:buChar char="•"/>
            </a:pPr>
            <a:r>
              <a:rPr lang="es-ES" sz="2400" b="0" i="0" dirty="0">
                <a:solidFill>
                  <a:schemeClr val="accent1"/>
                </a:solidFill>
                <a:effectLst/>
                <a:latin typeface="Muli"/>
              </a:rPr>
              <a:t>Tipo: aumentar la dificultad del entrenamiento que estás realizando. Por ejemplo, el progreso de caminar a correr.</a:t>
            </a:r>
          </a:p>
        </p:txBody>
      </p:sp>
    </p:spTree>
    <p:extLst>
      <p:ext uri="{BB962C8B-B14F-4D97-AF65-F5344CB8AC3E}">
        <p14:creationId xmlns:p14="http://schemas.microsoft.com/office/powerpoint/2010/main" val="264509815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C548A6E-1EE8-760C-CAA3-632BC81F5B19}"/>
              </a:ext>
            </a:extLst>
          </p:cNvPr>
          <p:cNvSpPr txBox="1"/>
          <p:nvPr/>
        </p:nvSpPr>
        <p:spPr>
          <a:xfrm>
            <a:off x="29496" y="18310"/>
            <a:ext cx="6666271" cy="6583854"/>
          </a:xfrm>
          <a:prstGeom prst="rect">
            <a:avLst/>
          </a:prstGeom>
          <a:noFill/>
          <a:ln>
            <a:solidFill>
              <a:schemeClr val="accent1"/>
            </a:solidFill>
          </a:ln>
        </p:spPr>
        <p:txBody>
          <a:bodyPr wrap="square">
            <a:spAutoFit/>
          </a:bodyPr>
          <a:lstStyle/>
          <a:p>
            <a:pPr algn="l">
              <a:spcAft>
                <a:spcPts val="1350"/>
              </a:spcAft>
              <a:buNone/>
            </a:pPr>
            <a:r>
              <a:rPr lang="es-ES" sz="2300" b="1" i="0" dirty="0">
                <a:solidFill>
                  <a:srgbClr val="424851"/>
                </a:solidFill>
                <a:effectLst/>
                <a:latin typeface="Muli"/>
              </a:rPr>
              <a:t>Progresión</a:t>
            </a:r>
          </a:p>
          <a:p>
            <a:pPr algn="l">
              <a:spcAft>
                <a:spcPts val="2250"/>
              </a:spcAft>
              <a:buNone/>
            </a:pPr>
            <a:r>
              <a:rPr lang="es-ES" sz="2300" b="0" i="0" dirty="0">
                <a:solidFill>
                  <a:srgbClr val="424851"/>
                </a:solidFill>
                <a:effectLst/>
                <a:latin typeface="Muli"/>
              </a:rPr>
              <a:t>Es crucial entender el principio de progresión, que establece que </a:t>
            </a:r>
            <a:r>
              <a:rPr lang="es-ES" sz="2300" b="1" i="0" dirty="0">
                <a:solidFill>
                  <a:srgbClr val="424851"/>
                </a:solidFill>
                <a:effectLst/>
                <a:latin typeface="Muli"/>
              </a:rPr>
              <a:t>uno no debe progresar más del 10 % cada semana en el tiempo de entrenamiento</a:t>
            </a:r>
            <a:r>
              <a:rPr lang="es-ES" sz="2300" b="0" i="0" dirty="0">
                <a:solidFill>
                  <a:srgbClr val="424851"/>
                </a:solidFill>
                <a:effectLst/>
                <a:latin typeface="Muli"/>
              </a:rPr>
              <a:t>, la distancia recorrida o el peso utilizado en un ejercicio o actividad determinada. Cumplir con la regla del 10 % permite adaptaciones corporales graduales y reduce la probabilidad de lesiones por uso excesivo.</a:t>
            </a:r>
          </a:p>
          <a:p>
            <a:pPr algn="l">
              <a:spcAft>
                <a:spcPts val="2250"/>
              </a:spcAft>
              <a:buNone/>
            </a:pPr>
            <a:r>
              <a:rPr lang="es-ES" sz="2300" b="0" i="0" dirty="0">
                <a:solidFill>
                  <a:srgbClr val="424851"/>
                </a:solidFill>
                <a:effectLst/>
                <a:latin typeface="Muli"/>
              </a:rPr>
              <a:t>Cuando recomiendes entrenar con esta regla del 10 % en mente, hazles saber que no deben tener miedo de levantar pesas más pesadas. Sin embargo, tienes que explicarles que es importante no sacrificar la forma adecuada de ejercicio por un aumento en el tamaño del peso. La forma es más importante que la velocidad o la carga. Es útil conocer que si no están seguros de si deben progresar un 10 %, deben comenzar con un aumento del 5 % y volver a evaluar a partir de ahí.</a:t>
            </a:r>
          </a:p>
        </p:txBody>
      </p:sp>
      <p:sp>
        <p:nvSpPr>
          <p:cNvPr id="5" name="CuadroTexto 4">
            <a:extLst>
              <a:ext uri="{FF2B5EF4-FFF2-40B4-BE49-F238E27FC236}">
                <a16:creationId xmlns:a16="http://schemas.microsoft.com/office/drawing/2014/main" id="{F1F11399-1FFD-CA72-33FB-5EA6085B9A1B}"/>
              </a:ext>
            </a:extLst>
          </p:cNvPr>
          <p:cNvSpPr txBox="1"/>
          <p:nvPr/>
        </p:nvSpPr>
        <p:spPr>
          <a:xfrm>
            <a:off x="6833419" y="77301"/>
            <a:ext cx="5198161" cy="6706964"/>
          </a:xfrm>
          <a:prstGeom prst="rect">
            <a:avLst/>
          </a:prstGeom>
          <a:noFill/>
          <a:ln>
            <a:solidFill>
              <a:schemeClr val="accent1"/>
            </a:solidFill>
          </a:ln>
        </p:spPr>
        <p:txBody>
          <a:bodyPr wrap="square">
            <a:spAutoFit/>
          </a:bodyPr>
          <a:lstStyle/>
          <a:p>
            <a:pPr algn="l">
              <a:spcAft>
                <a:spcPts val="2250"/>
              </a:spcAft>
              <a:buNone/>
            </a:pPr>
            <a:r>
              <a:rPr lang="es-ES" sz="2400" b="0" i="0" dirty="0">
                <a:solidFill>
                  <a:schemeClr val="accent1"/>
                </a:solidFill>
                <a:effectLst/>
                <a:latin typeface="Muli"/>
              </a:rPr>
              <a:t>Aunque es habitual concentrarse solo en la carga que se levanta, la intensidad del entrenamiento se puede aumentar progresivamente:</a:t>
            </a:r>
          </a:p>
          <a:p>
            <a:pPr algn="l">
              <a:spcAft>
                <a:spcPts val="750"/>
              </a:spcAft>
              <a:buFont typeface="Arial" panose="020B0604020202020204" pitchFamily="34" charset="0"/>
              <a:buChar char="•"/>
            </a:pPr>
            <a:r>
              <a:rPr lang="es-ES" sz="2400" b="0" i="0" dirty="0">
                <a:solidFill>
                  <a:schemeClr val="accent1"/>
                </a:solidFill>
                <a:effectLst/>
                <a:latin typeface="Muli"/>
              </a:rPr>
              <a:t>Aumentando el número de sesiones de entrenamiento semanales.</a:t>
            </a:r>
          </a:p>
          <a:p>
            <a:pPr algn="l">
              <a:spcAft>
                <a:spcPts val="750"/>
              </a:spcAft>
              <a:buFont typeface="Arial" panose="020B0604020202020204" pitchFamily="34" charset="0"/>
              <a:buChar char="•"/>
            </a:pPr>
            <a:r>
              <a:rPr lang="es-ES" sz="2400" b="0" i="0" dirty="0">
                <a:solidFill>
                  <a:schemeClr val="accent1"/>
                </a:solidFill>
                <a:effectLst/>
                <a:latin typeface="Muli"/>
              </a:rPr>
              <a:t>Agregando más ejercicios o ejercicios a cada sesión.</a:t>
            </a:r>
          </a:p>
          <a:p>
            <a:pPr algn="l">
              <a:spcAft>
                <a:spcPts val="750"/>
              </a:spcAft>
              <a:buFont typeface="Arial" panose="020B0604020202020204" pitchFamily="34" charset="0"/>
              <a:buChar char="•"/>
            </a:pPr>
            <a:r>
              <a:rPr lang="es-ES" sz="2400" b="0" i="0" dirty="0">
                <a:solidFill>
                  <a:schemeClr val="accent1"/>
                </a:solidFill>
                <a:effectLst/>
                <a:latin typeface="Muli"/>
              </a:rPr>
              <a:t>Cambiando el tipo o la dificultad de los ejercicios o ejercicios.</a:t>
            </a:r>
          </a:p>
          <a:p>
            <a:pPr algn="l">
              <a:spcAft>
                <a:spcPts val="750"/>
              </a:spcAft>
              <a:buFont typeface="Arial" panose="020B0604020202020204" pitchFamily="34" charset="0"/>
              <a:buChar char="•"/>
            </a:pPr>
            <a:r>
              <a:rPr lang="es-ES" sz="2400" b="0" i="0" dirty="0">
                <a:solidFill>
                  <a:schemeClr val="accent1"/>
                </a:solidFill>
                <a:effectLst/>
                <a:latin typeface="Muli"/>
              </a:rPr>
              <a:t>Aumentando el estímulo de entrenamiento.</a:t>
            </a:r>
          </a:p>
          <a:p>
            <a:pPr algn="l">
              <a:spcAft>
                <a:spcPts val="2250"/>
              </a:spcAft>
            </a:pPr>
            <a:r>
              <a:rPr lang="es-ES" sz="2400" b="0" i="0" dirty="0">
                <a:solidFill>
                  <a:schemeClr val="accent1"/>
                </a:solidFill>
                <a:effectLst/>
                <a:latin typeface="Muli"/>
              </a:rPr>
              <a:t>La progresión debe basarse en el estado de entrenamiento del atleta y se introduce de forma sistemática y gradual.</a:t>
            </a:r>
          </a:p>
        </p:txBody>
      </p:sp>
    </p:spTree>
    <p:extLst>
      <p:ext uri="{BB962C8B-B14F-4D97-AF65-F5344CB8AC3E}">
        <p14:creationId xmlns:p14="http://schemas.microsoft.com/office/powerpoint/2010/main" val="324910093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E863F81-5634-DF56-7DB9-8AF9F67D079B}"/>
              </a:ext>
            </a:extLst>
          </p:cNvPr>
          <p:cNvSpPr txBox="1"/>
          <p:nvPr/>
        </p:nvSpPr>
        <p:spPr>
          <a:xfrm>
            <a:off x="208547" y="-44865"/>
            <a:ext cx="11742821" cy="6220293"/>
          </a:xfrm>
          <a:prstGeom prst="rect">
            <a:avLst/>
          </a:prstGeom>
          <a:noFill/>
        </p:spPr>
        <p:txBody>
          <a:bodyPr wrap="square">
            <a:spAutoFit/>
          </a:bodyPr>
          <a:lstStyle/>
          <a:p>
            <a:pPr algn="just">
              <a:lnSpc>
                <a:spcPct val="150000"/>
              </a:lnSpc>
              <a:spcBef>
                <a:spcPts val="1800"/>
              </a:spcBef>
              <a:spcAft>
                <a:spcPts val="1350"/>
              </a:spcAft>
              <a:buNone/>
            </a:pPr>
            <a:r>
              <a:rPr lang="es-ES" b="1" i="0" dirty="0">
                <a:solidFill>
                  <a:schemeClr val="accent1"/>
                </a:solidFill>
                <a:effectLst/>
                <a:latin typeface="Muli"/>
              </a:rPr>
              <a:t>Especificidad</a:t>
            </a:r>
          </a:p>
          <a:p>
            <a:pPr algn="just">
              <a:lnSpc>
                <a:spcPct val="150000"/>
              </a:lnSpc>
              <a:spcAft>
                <a:spcPts val="2250"/>
              </a:spcAft>
              <a:buNone/>
            </a:pPr>
            <a:r>
              <a:rPr lang="es-ES" b="0" i="0" dirty="0">
                <a:solidFill>
                  <a:schemeClr val="accent1"/>
                </a:solidFill>
                <a:effectLst/>
                <a:latin typeface="Muli"/>
              </a:rPr>
              <a:t>Otro principio crítico es el de especificidad. Establece que la adaptación del cuerpo o el cambio en la forma física es específica al tipo de entrenamiento realizado. En otras palabras, las personas </a:t>
            </a:r>
            <a:r>
              <a:rPr lang="es-ES" b="1" i="0" dirty="0">
                <a:solidFill>
                  <a:schemeClr val="accent1"/>
                </a:solidFill>
                <a:effectLst/>
                <a:latin typeface="Muli"/>
              </a:rPr>
              <a:t>solo se vuelven más hábiles en lo que hacen y practican</a:t>
            </a:r>
            <a:r>
              <a:rPr lang="es-ES" b="0" i="0" dirty="0">
                <a:solidFill>
                  <a:schemeClr val="accent1"/>
                </a:solidFill>
                <a:effectLst/>
                <a:latin typeface="Muli"/>
              </a:rPr>
              <a:t>. En lo que respecta al entrenamiento de fuerza, se puede explicar a medida que las personas mejoran aquello para lo que entrenan.</a:t>
            </a:r>
          </a:p>
          <a:p>
            <a:pPr algn="just">
              <a:lnSpc>
                <a:spcPct val="150000"/>
              </a:lnSpc>
              <a:spcAft>
                <a:spcPts val="2250"/>
              </a:spcAft>
              <a:buNone/>
            </a:pPr>
            <a:r>
              <a:rPr lang="es-ES" b="0" i="0" dirty="0">
                <a:solidFill>
                  <a:schemeClr val="accent1"/>
                </a:solidFill>
                <a:effectLst/>
                <a:latin typeface="Muli"/>
              </a:rPr>
              <a:t>Es decir, se requiere considerar los objetivos específicos de cada persona. Por ejemplo, elegir los ejercicios específicos para fortalecer una zona muscular concreta, o planificar adecuadamente las cargas de entrenamiento para mejorar el rendimiento en una actividad o deporte concreto.</a:t>
            </a:r>
          </a:p>
          <a:p>
            <a:pPr algn="just">
              <a:lnSpc>
                <a:spcPct val="150000"/>
              </a:lnSpc>
              <a:spcAft>
                <a:spcPts val="2250"/>
              </a:spcAft>
            </a:pPr>
            <a:r>
              <a:rPr lang="es-ES" b="0" i="0" dirty="0">
                <a:solidFill>
                  <a:schemeClr val="accent1"/>
                </a:solidFill>
                <a:effectLst/>
                <a:latin typeface="Muli"/>
              </a:rPr>
              <a:t>La especificidad también se relaciona con la temporada deportiva de un atleta. A medida que avanza en la pretemporada, durante la temporada y la postemporada, cada forma de entrenamiento debe progresar de manera organizada, desde lo general hasta lo específico del deporte. Si bien la participación en un deporte en sí es la forma óptima de mejorar el rendimiento, la aplicación adecuada de un programa de entrenamiento de fuerza bien diseñado también contribuirá positivamente al rendimiento.</a:t>
            </a:r>
          </a:p>
        </p:txBody>
      </p:sp>
    </p:spTree>
    <p:extLst>
      <p:ext uri="{BB962C8B-B14F-4D97-AF65-F5344CB8AC3E}">
        <p14:creationId xmlns:p14="http://schemas.microsoft.com/office/powerpoint/2010/main" val="3175878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AutoShape 1">
            <a:extLst>
              <a:ext uri="{FF2B5EF4-FFF2-40B4-BE49-F238E27FC236}">
                <a16:creationId xmlns:a16="http://schemas.microsoft.com/office/drawing/2014/main" id="{26A4CC79-8F4B-6436-E5ED-D6141EC9C6E1}"/>
              </a:ext>
            </a:extLst>
          </p:cNvPr>
          <p:cNvSpPr>
            <a:spLocks noChangeArrowheads="1"/>
          </p:cNvSpPr>
          <p:nvPr/>
        </p:nvSpPr>
        <p:spPr bwMode="auto">
          <a:xfrm>
            <a:off x="2459039" y="900113"/>
            <a:ext cx="7704137" cy="1439862"/>
          </a:xfrm>
          <a:prstGeom prst="flowChartPunchedTape">
            <a:avLst/>
          </a:prstGeom>
          <a:gradFill rotWithShape="0">
            <a:gsLst>
              <a:gs pos="0">
                <a:srgbClr val="E4E4FF"/>
              </a:gs>
              <a:gs pos="100000">
                <a:srgbClr val="9C9CFF"/>
              </a:gs>
            </a:gsLst>
            <a:lin ang="16200000" scaled="1"/>
          </a:gradFill>
          <a:ln w="9360">
            <a:solidFill>
              <a:srgbClr val="2828B8"/>
            </a:solidFill>
            <a:miter lim="800000"/>
            <a:headEnd/>
            <a:tailEnd/>
          </a:ln>
          <a:effectLst>
            <a:outerShdw dist="20160" dir="5400000" algn="ctr" rotWithShape="0">
              <a:srgbClr val="000000">
                <a:alpha val="38034"/>
              </a:srgbClr>
            </a:outerShdw>
          </a:effectLst>
        </p:spPr>
        <p:txBody>
          <a:bodyPr lIns="90000" tIns="46800" rIns="90000" bIns="468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9pPr>
          </a:lstStyle>
          <a:p>
            <a:pPr algn="ctr">
              <a:buClrTx/>
              <a:buFontTx/>
              <a:buNone/>
            </a:pPr>
            <a:r>
              <a:rPr lang="es-ES" altLang="es-ES" sz="2800" b="1">
                <a:solidFill>
                  <a:srgbClr val="000000"/>
                </a:solidFill>
                <a:effectLst>
                  <a:outerShdw blurRad="38100" dist="38100" dir="2700000" algn="tl">
                    <a:srgbClr val="FFFFFF"/>
                  </a:outerShdw>
                </a:effectLst>
              </a:rPr>
              <a:t>Índice de Masa Corporal (IMC): permite juzgar la composición corporal. </a:t>
            </a:r>
          </a:p>
        </p:txBody>
      </p:sp>
      <p:sp>
        <p:nvSpPr>
          <p:cNvPr id="27650" name="Text Box 2">
            <a:extLst>
              <a:ext uri="{FF2B5EF4-FFF2-40B4-BE49-F238E27FC236}">
                <a16:creationId xmlns:a16="http://schemas.microsoft.com/office/drawing/2014/main" id="{69CC0E04-A978-153F-5E32-43CF207AFFBB}"/>
              </a:ext>
            </a:extLst>
          </p:cNvPr>
          <p:cNvSpPr txBox="1">
            <a:spLocks noChangeArrowheads="1"/>
          </p:cNvSpPr>
          <p:nvPr/>
        </p:nvSpPr>
        <p:spPr bwMode="auto">
          <a:xfrm>
            <a:off x="1884363" y="2339975"/>
            <a:ext cx="7561262" cy="44033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9pPr>
          </a:lstStyle>
          <a:p>
            <a:pPr algn="ctr">
              <a:buClrTx/>
              <a:buFontTx/>
              <a:buNone/>
            </a:pPr>
            <a:r>
              <a:rPr lang="es-ES" altLang="es-ES" sz="2800" dirty="0">
                <a:solidFill>
                  <a:schemeClr val="tx1"/>
                </a:solidFill>
              </a:rPr>
              <a:t>IMC = peso en kg /  Talla m²</a:t>
            </a:r>
          </a:p>
          <a:p>
            <a:pPr>
              <a:buClrTx/>
              <a:buFontTx/>
              <a:buNone/>
            </a:pPr>
            <a:r>
              <a:rPr lang="es-ES" altLang="es-ES" sz="2800" dirty="0">
                <a:solidFill>
                  <a:schemeClr val="tx1"/>
                </a:solidFill>
              </a:rPr>
              <a:t> </a:t>
            </a:r>
          </a:p>
          <a:p>
            <a:pPr>
              <a:buClrTx/>
              <a:buFontTx/>
              <a:buNone/>
            </a:pPr>
            <a:r>
              <a:rPr lang="es-ES" altLang="es-ES" sz="2800" u="sng" dirty="0">
                <a:solidFill>
                  <a:schemeClr val="tx1"/>
                </a:solidFill>
              </a:rPr>
              <a:t>Clasificación</a:t>
            </a:r>
            <a:r>
              <a:rPr lang="es-ES" altLang="es-ES" sz="2800" dirty="0">
                <a:solidFill>
                  <a:schemeClr val="tx1"/>
                </a:solidFill>
              </a:rPr>
              <a:t>                                </a:t>
            </a:r>
            <a:r>
              <a:rPr lang="es-ES" altLang="es-ES" sz="2800" u="sng" dirty="0">
                <a:solidFill>
                  <a:schemeClr val="tx1"/>
                </a:solidFill>
              </a:rPr>
              <a:t>Riesgo</a:t>
            </a:r>
          </a:p>
          <a:p>
            <a:pPr>
              <a:buClrTx/>
              <a:buFontTx/>
              <a:buNone/>
            </a:pPr>
            <a:r>
              <a:rPr lang="es-ES" altLang="es-ES" sz="2800" dirty="0">
                <a:solidFill>
                  <a:schemeClr val="tx1"/>
                </a:solidFill>
              </a:rPr>
              <a:t>Bajo peso menor 20                         -</a:t>
            </a:r>
          </a:p>
          <a:p>
            <a:pPr>
              <a:buClrTx/>
              <a:buFontTx/>
              <a:buNone/>
            </a:pPr>
            <a:r>
              <a:rPr lang="es-ES" altLang="es-ES" sz="2800" dirty="0">
                <a:solidFill>
                  <a:schemeClr val="tx1"/>
                </a:solidFill>
              </a:rPr>
              <a:t>Normo peso 20 - 24.9                Promedio</a:t>
            </a:r>
          </a:p>
          <a:p>
            <a:pPr>
              <a:buClrTx/>
              <a:buFontTx/>
              <a:buNone/>
            </a:pPr>
            <a:r>
              <a:rPr lang="es-ES" altLang="es-ES" sz="2800" dirty="0">
                <a:solidFill>
                  <a:schemeClr val="tx1"/>
                </a:solidFill>
              </a:rPr>
              <a:t>Sobre peso  25 - 29.9                Aumentado</a:t>
            </a:r>
          </a:p>
          <a:p>
            <a:pPr>
              <a:buClrTx/>
              <a:buFontTx/>
              <a:buNone/>
            </a:pPr>
            <a:r>
              <a:rPr lang="es-ES" altLang="es-ES" sz="2800" dirty="0">
                <a:solidFill>
                  <a:schemeClr val="tx1"/>
                </a:solidFill>
              </a:rPr>
              <a:t>Obesidad I    30 - 34.9               Moderado</a:t>
            </a:r>
          </a:p>
          <a:p>
            <a:pPr>
              <a:buClrTx/>
              <a:buFontTx/>
              <a:buNone/>
            </a:pPr>
            <a:r>
              <a:rPr lang="es-ES" altLang="es-ES" sz="2800" dirty="0">
                <a:solidFill>
                  <a:schemeClr val="tx1"/>
                </a:solidFill>
              </a:rPr>
              <a:t>Obesidad II   35 - 39.9                 Severo</a:t>
            </a:r>
          </a:p>
          <a:p>
            <a:pPr>
              <a:buClrTx/>
              <a:buFontTx/>
              <a:buNone/>
            </a:pPr>
            <a:r>
              <a:rPr lang="es-ES" altLang="es-ES" sz="2800" dirty="0">
                <a:solidFill>
                  <a:schemeClr val="tx1"/>
                </a:solidFill>
              </a:rPr>
              <a:t>Obesidad III  mayor 40              Muy severo</a:t>
            </a:r>
          </a:p>
          <a:p>
            <a:pPr>
              <a:buClrTx/>
              <a:buFontTx/>
              <a:buNone/>
            </a:pPr>
            <a:endParaRPr lang="es-ES" altLang="es-ES" sz="2800" dirty="0">
              <a:solidFill>
                <a:schemeClr val="tx1"/>
              </a:solidFill>
            </a:endParaRPr>
          </a:p>
        </p:txBody>
      </p:sp>
      <p:sp>
        <p:nvSpPr>
          <p:cNvPr id="27651" name="Rectangle 3">
            <a:extLst>
              <a:ext uri="{FF2B5EF4-FFF2-40B4-BE49-F238E27FC236}">
                <a16:creationId xmlns:a16="http://schemas.microsoft.com/office/drawing/2014/main" id="{2122B546-64C0-9E29-838B-79CD10C45AA1}"/>
              </a:ext>
            </a:extLst>
          </p:cNvPr>
          <p:cNvSpPr>
            <a:spLocks noChangeArrowheads="1"/>
          </p:cNvSpPr>
          <p:nvPr/>
        </p:nvSpPr>
        <p:spPr bwMode="auto">
          <a:xfrm>
            <a:off x="3719514" y="195264"/>
            <a:ext cx="4968875" cy="549275"/>
          </a:xfrm>
          <a:prstGeom prst="rect">
            <a:avLst/>
          </a:prstGeom>
          <a:solidFill>
            <a:srgbClr val="FFFFFF"/>
          </a:solidFill>
          <a:ln w="25560">
            <a:solidFill>
              <a:srgbClr val="3333CC"/>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9pPr>
          </a:lstStyle>
          <a:p>
            <a:pPr algn="ctr">
              <a:buClrTx/>
              <a:buFontTx/>
              <a:buNone/>
            </a:pPr>
            <a:r>
              <a:rPr lang="es-ES" altLang="es-ES" sz="2800" b="1">
                <a:solidFill>
                  <a:srgbClr val="FF0000"/>
                </a:solidFill>
                <a:effectLst>
                  <a:outerShdw blurRad="38100" dist="38100" dir="2700000" algn="tl">
                    <a:srgbClr val="C0C0C0"/>
                  </a:outerShdw>
                </a:effectLst>
              </a:rPr>
              <a:t>Índices antropométricos.</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B38B639-46A3-18FB-A04D-97AD73A81C5E}"/>
              </a:ext>
            </a:extLst>
          </p:cNvPr>
          <p:cNvSpPr txBox="1"/>
          <p:nvPr/>
        </p:nvSpPr>
        <p:spPr>
          <a:xfrm>
            <a:off x="256674" y="292939"/>
            <a:ext cx="11935326" cy="6429965"/>
          </a:xfrm>
          <a:prstGeom prst="rect">
            <a:avLst/>
          </a:prstGeom>
          <a:noFill/>
        </p:spPr>
        <p:txBody>
          <a:bodyPr wrap="square">
            <a:spAutoFit/>
          </a:bodyPr>
          <a:lstStyle/>
          <a:p>
            <a:pPr algn="l">
              <a:spcBef>
                <a:spcPts val="1800"/>
              </a:spcBef>
              <a:spcAft>
                <a:spcPts val="1350"/>
              </a:spcAft>
              <a:buNone/>
            </a:pPr>
            <a:r>
              <a:rPr lang="es-ES" sz="2000" b="1" i="0" dirty="0">
                <a:solidFill>
                  <a:schemeClr val="accent1"/>
                </a:solidFill>
                <a:effectLst/>
                <a:latin typeface="Muli"/>
              </a:rPr>
              <a:t>Efectos biológicos del trabajo de la fuerza</a:t>
            </a:r>
          </a:p>
          <a:p>
            <a:pPr algn="l">
              <a:spcAft>
                <a:spcPts val="2250"/>
              </a:spcAft>
              <a:buNone/>
            </a:pPr>
            <a:r>
              <a:rPr lang="es-ES" sz="2000" b="0" i="0" dirty="0">
                <a:solidFill>
                  <a:schemeClr val="accent1"/>
                </a:solidFill>
                <a:effectLst/>
                <a:latin typeface="Muli"/>
              </a:rPr>
              <a:t>El entrenamiento de la fuerza provocará unos cambios en el organismo que pueden llegar a ser muy espectaculares en el aparato locomotor. No obstante, estos cambios pueden tener efectos tanto positivos como negativos. </a:t>
            </a:r>
          </a:p>
          <a:p>
            <a:pPr algn="l">
              <a:spcAft>
                <a:spcPts val="2250"/>
              </a:spcAft>
              <a:buNone/>
            </a:pPr>
            <a:r>
              <a:rPr lang="es-ES" sz="2000" b="1" i="0" dirty="0">
                <a:solidFill>
                  <a:schemeClr val="accent1"/>
                </a:solidFill>
                <a:effectLst/>
                <a:latin typeface="Muli"/>
              </a:rPr>
              <a:t>Efectos positivos</a:t>
            </a:r>
            <a:endParaRPr lang="es-ES" sz="2000" b="0" i="0" dirty="0">
              <a:solidFill>
                <a:schemeClr val="accent1"/>
              </a:solidFill>
              <a:effectLst/>
              <a:latin typeface="Muli"/>
            </a:endParaRPr>
          </a:p>
          <a:p>
            <a:pPr algn="l">
              <a:spcAft>
                <a:spcPts val="750"/>
              </a:spcAft>
              <a:buFont typeface="Arial" panose="020B0604020202020204" pitchFamily="34" charset="0"/>
              <a:buChar char="•"/>
            </a:pPr>
            <a:r>
              <a:rPr lang="es-ES" sz="2000" b="0" i="0" dirty="0">
                <a:solidFill>
                  <a:schemeClr val="accent1"/>
                </a:solidFill>
                <a:effectLst/>
                <a:latin typeface="Muli"/>
              </a:rPr>
              <a:t>Incrementa la </a:t>
            </a:r>
            <a:r>
              <a:rPr lang="es-ES" sz="2000" b="1" i="0" dirty="0">
                <a:solidFill>
                  <a:schemeClr val="accent1"/>
                </a:solidFill>
                <a:effectLst/>
                <a:latin typeface="Muli"/>
              </a:rPr>
              <a:t>irrigación</a:t>
            </a:r>
            <a:r>
              <a:rPr lang="es-ES" sz="2000" b="0" i="0" dirty="0">
                <a:solidFill>
                  <a:schemeClr val="accent1"/>
                </a:solidFill>
                <a:effectLst/>
                <a:latin typeface="Muli"/>
              </a:rPr>
              <a:t>.</a:t>
            </a:r>
          </a:p>
          <a:p>
            <a:pPr algn="l">
              <a:spcAft>
                <a:spcPts val="750"/>
              </a:spcAft>
              <a:buFont typeface="Arial" panose="020B0604020202020204" pitchFamily="34" charset="0"/>
              <a:buChar char="•"/>
            </a:pPr>
            <a:r>
              <a:rPr lang="es-ES" sz="2000" b="1" i="0" dirty="0">
                <a:solidFill>
                  <a:schemeClr val="accent1"/>
                </a:solidFill>
                <a:effectLst/>
                <a:latin typeface="Muli"/>
              </a:rPr>
              <a:t>Mejora el metabolismo</a:t>
            </a:r>
            <a:r>
              <a:rPr lang="es-ES" sz="2000" b="0" i="0" dirty="0">
                <a:solidFill>
                  <a:schemeClr val="accent1"/>
                </a:solidFill>
                <a:effectLst/>
                <a:latin typeface="Muli"/>
              </a:rPr>
              <a:t>. Aumentan la mioglobina y los depósitos de glucógeno.</a:t>
            </a:r>
          </a:p>
          <a:p>
            <a:pPr algn="l">
              <a:spcAft>
                <a:spcPts val="750"/>
              </a:spcAft>
              <a:buFont typeface="Arial" panose="020B0604020202020204" pitchFamily="34" charset="0"/>
              <a:buChar char="•"/>
            </a:pPr>
            <a:r>
              <a:rPr lang="es-ES" sz="2000" b="0" i="0" dirty="0">
                <a:solidFill>
                  <a:schemeClr val="accent1"/>
                </a:solidFill>
                <a:effectLst/>
                <a:latin typeface="Muli"/>
              </a:rPr>
              <a:t>Producen hipertrofia o </a:t>
            </a:r>
            <a:r>
              <a:rPr lang="es-ES" sz="2000" b="1" i="0" dirty="0">
                <a:solidFill>
                  <a:schemeClr val="accent1"/>
                </a:solidFill>
                <a:effectLst/>
                <a:latin typeface="Muli"/>
              </a:rPr>
              <a:t>aumento del diámetro de la fibra muscular.</a:t>
            </a:r>
            <a:endParaRPr lang="es-ES" sz="2000" b="0" i="0" dirty="0">
              <a:solidFill>
                <a:schemeClr val="accent1"/>
              </a:solidFill>
              <a:effectLst/>
              <a:latin typeface="Muli"/>
            </a:endParaRPr>
          </a:p>
          <a:p>
            <a:pPr algn="l">
              <a:spcAft>
                <a:spcPts val="750"/>
              </a:spcAft>
              <a:buFont typeface="Arial" panose="020B0604020202020204" pitchFamily="34" charset="0"/>
              <a:buChar char="•"/>
            </a:pPr>
            <a:r>
              <a:rPr lang="es-ES" sz="2000" b="0" i="0" dirty="0">
                <a:solidFill>
                  <a:schemeClr val="accent1"/>
                </a:solidFill>
                <a:effectLst/>
                <a:latin typeface="Muli"/>
              </a:rPr>
              <a:t>Pueden producir hiperplasia o fenómeno, no totalmente aceptado, que consiste en un aumento del número de fibras musculares.</a:t>
            </a:r>
          </a:p>
          <a:p>
            <a:pPr algn="l">
              <a:spcAft>
                <a:spcPts val="750"/>
              </a:spcAft>
              <a:buFont typeface="Arial" panose="020B0604020202020204" pitchFamily="34" charset="0"/>
              <a:buChar char="•"/>
            </a:pPr>
            <a:r>
              <a:rPr lang="es-ES" sz="2000" b="1" i="0" dirty="0">
                <a:solidFill>
                  <a:schemeClr val="accent1"/>
                </a:solidFill>
                <a:effectLst/>
                <a:latin typeface="Muli"/>
              </a:rPr>
              <a:t>Mejora la reacción del músculo ante el estímulo</a:t>
            </a:r>
            <a:r>
              <a:rPr lang="es-ES" sz="2000" b="0" i="0" dirty="0">
                <a:solidFill>
                  <a:schemeClr val="accent1"/>
                </a:solidFill>
                <a:effectLst/>
                <a:latin typeface="Muli"/>
              </a:rPr>
              <a:t>.</a:t>
            </a:r>
          </a:p>
          <a:p>
            <a:pPr algn="l">
              <a:spcAft>
                <a:spcPts val="2250"/>
              </a:spcAft>
              <a:buNone/>
            </a:pPr>
            <a:r>
              <a:rPr lang="es-ES" sz="2000" b="1" i="0" dirty="0">
                <a:solidFill>
                  <a:schemeClr val="accent1"/>
                </a:solidFill>
                <a:effectLst/>
                <a:latin typeface="Muli"/>
              </a:rPr>
              <a:t>Efectos negativos</a:t>
            </a:r>
            <a:endParaRPr lang="es-ES" sz="2000" b="0" i="0" dirty="0">
              <a:solidFill>
                <a:schemeClr val="accent1"/>
              </a:solidFill>
              <a:effectLst/>
              <a:latin typeface="Muli"/>
            </a:endParaRPr>
          </a:p>
          <a:p>
            <a:pPr algn="l">
              <a:spcAft>
                <a:spcPts val="750"/>
              </a:spcAft>
              <a:buFont typeface="Arial" panose="020B0604020202020204" pitchFamily="34" charset="0"/>
              <a:buChar char="•"/>
            </a:pPr>
            <a:r>
              <a:rPr lang="es-ES" sz="2000" b="1" i="0" dirty="0">
                <a:solidFill>
                  <a:schemeClr val="accent1"/>
                </a:solidFill>
                <a:effectLst/>
                <a:latin typeface="Muli"/>
              </a:rPr>
              <a:t>La hipertrofia puede hacer perder movilidad</a:t>
            </a:r>
            <a:r>
              <a:rPr lang="es-ES" sz="2000" b="0" i="0" dirty="0">
                <a:solidFill>
                  <a:schemeClr val="accent1"/>
                </a:solidFill>
                <a:effectLst/>
                <a:latin typeface="Muli"/>
              </a:rPr>
              <a:t>.</a:t>
            </a:r>
          </a:p>
          <a:p>
            <a:pPr algn="l">
              <a:spcAft>
                <a:spcPts val="750"/>
              </a:spcAft>
              <a:buFont typeface="Arial" panose="020B0604020202020204" pitchFamily="34" charset="0"/>
              <a:buChar char="•"/>
            </a:pPr>
            <a:r>
              <a:rPr lang="es-ES" sz="2000" b="0" i="0" dirty="0">
                <a:solidFill>
                  <a:schemeClr val="accent1"/>
                </a:solidFill>
                <a:effectLst/>
                <a:latin typeface="Muli"/>
              </a:rPr>
              <a:t>En los niños </a:t>
            </a:r>
            <a:r>
              <a:rPr lang="es-ES" sz="2000" b="1" i="0" dirty="0">
                <a:solidFill>
                  <a:schemeClr val="accent1"/>
                </a:solidFill>
                <a:effectLst/>
                <a:latin typeface="Muli"/>
              </a:rPr>
              <a:t>inhibe el crecimiento óseo</a:t>
            </a:r>
            <a:r>
              <a:rPr lang="es-ES" sz="2000" b="0" i="0" dirty="0">
                <a:solidFill>
                  <a:schemeClr val="accent1"/>
                </a:solidFill>
                <a:effectLst/>
                <a:latin typeface="Muli"/>
              </a:rPr>
              <a:t> en longitud.</a:t>
            </a:r>
          </a:p>
          <a:p>
            <a:pPr algn="l">
              <a:spcAft>
                <a:spcPts val="750"/>
              </a:spcAft>
              <a:buFont typeface="Arial" panose="020B0604020202020204" pitchFamily="34" charset="0"/>
              <a:buChar char="•"/>
            </a:pPr>
            <a:r>
              <a:rPr lang="es-ES" sz="2000" b="0" i="0" dirty="0">
                <a:solidFill>
                  <a:schemeClr val="accent1"/>
                </a:solidFill>
                <a:effectLst/>
                <a:latin typeface="Muli"/>
              </a:rPr>
              <a:t>Un trabajo equivocado </a:t>
            </a:r>
            <a:r>
              <a:rPr lang="es-ES" sz="2000" b="1" i="0" dirty="0">
                <a:solidFill>
                  <a:schemeClr val="accent1"/>
                </a:solidFill>
                <a:effectLst/>
                <a:latin typeface="Muli"/>
              </a:rPr>
              <a:t>puede producir lesiones en el periostio</a:t>
            </a:r>
            <a:r>
              <a:rPr lang="es-ES" sz="2000" b="0" i="0" dirty="0">
                <a:solidFill>
                  <a:schemeClr val="accent1"/>
                </a:solidFill>
                <a:effectLst/>
                <a:latin typeface="Muli"/>
              </a:rPr>
              <a:t>.</a:t>
            </a:r>
          </a:p>
        </p:txBody>
      </p:sp>
    </p:spTree>
    <p:extLst>
      <p:ext uri="{BB962C8B-B14F-4D97-AF65-F5344CB8AC3E}">
        <p14:creationId xmlns:p14="http://schemas.microsoft.com/office/powerpoint/2010/main" val="167500903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30A4BD31-0A5F-9BB3-A7D5-2689DC039A3E}"/>
              </a:ext>
            </a:extLst>
          </p:cNvPr>
          <p:cNvSpPr txBox="1"/>
          <p:nvPr/>
        </p:nvSpPr>
        <p:spPr>
          <a:xfrm>
            <a:off x="144379" y="-62819"/>
            <a:ext cx="11839074" cy="6649000"/>
          </a:xfrm>
          <a:prstGeom prst="rect">
            <a:avLst/>
          </a:prstGeom>
          <a:noFill/>
        </p:spPr>
        <p:txBody>
          <a:bodyPr wrap="square">
            <a:spAutoFit/>
          </a:bodyPr>
          <a:lstStyle/>
          <a:p>
            <a:pPr algn="just">
              <a:lnSpc>
                <a:spcPct val="150000"/>
              </a:lnSpc>
              <a:spcAft>
                <a:spcPts val="1350"/>
              </a:spcAft>
              <a:buNone/>
            </a:pPr>
            <a:r>
              <a:rPr lang="es-ES" sz="2000" b="1" i="0" dirty="0">
                <a:solidFill>
                  <a:schemeClr val="accent1"/>
                </a:solidFill>
                <a:effectLst/>
                <a:latin typeface="Muli"/>
              </a:rPr>
              <a:t>Evolución de la fuerza</a:t>
            </a:r>
          </a:p>
          <a:p>
            <a:pPr algn="just">
              <a:lnSpc>
                <a:spcPct val="150000"/>
              </a:lnSpc>
              <a:spcAft>
                <a:spcPts val="2250"/>
              </a:spcAft>
              <a:buNone/>
            </a:pPr>
            <a:r>
              <a:rPr lang="es-ES" sz="2000" b="0" i="0" dirty="0">
                <a:solidFill>
                  <a:schemeClr val="accent1"/>
                </a:solidFill>
                <a:effectLst/>
                <a:latin typeface="Muli"/>
              </a:rPr>
              <a:t>Además de por los factores antes descritos que formarían parte de la </a:t>
            </a:r>
            <a:r>
              <a:rPr lang="es-ES" sz="2000" b="1" i="0" dirty="0">
                <a:solidFill>
                  <a:schemeClr val="accent1"/>
                </a:solidFill>
                <a:effectLst/>
                <a:latin typeface="Muli"/>
              </a:rPr>
              <a:t>constitución física</a:t>
            </a:r>
            <a:r>
              <a:rPr lang="es-ES" sz="2000" b="0" i="0" dirty="0">
                <a:solidFill>
                  <a:schemeClr val="accent1"/>
                </a:solidFill>
                <a:effectLst/>
                <a:latin typeface="Muli"/>
              </a:rPr>
              <a:t> del individuo, se puede constatar que </a:t>
            </a:r>
            <a:r>
              <a:rPr lang="es-ES" sz="2000" b="1" i="0" dirty="0">
                <a:solidFill>
                  <a:schemeClr val="accent1"/>
                </a:solidFill>
                <a:effectLst/>
                <a:latin typeface="Muli"/>
              </a:rPr>
              <a:t>la fuerza viene condicionada por la alimentación, el entrenamiento, el sexo y la edad.</a:t>
            </a:r>
            <a:endParaRPr lang="es-ES" sz="2000" b="0" i="0" dirty="0">
              <a:solidFill>
                <a:schemeClr val="accent1"/>
              </a:solidFill>
              <a:effectLst/>
              <a:latin typeface="Muli"/>
            </a:endParaRPr>
          </a:p>
          <a:p>
            <a:pPr algn="just">
              <a:lnSpc>
                <a:spcPct val="150000"/>
              </a:lnSpc>
              <a:spcAft>
                <a:spcPts val="2250"/>
              </a:spcAft>
              <a:buNone/>
            </a:pPr>
            <a:r>
              <a:rPr lang="es-ES" sz="2000" b="0" i="0" dirty="0">
                <a:solidFill>
                  <a:schemeClr val="accent1"/>
                </a:solidFill>
                <a:effectLst/>
                <a:latin typeface="Muli"/>
              </a:rPr>
              <a:t>Se ha comprobado que, entre los 7 y 8 años, y los 12 y 13 no hay ganancia de fuerza, por lo que la actividad física de los niños comprendidos en esta franja de edad deberá considerar la coordinación y la velocidad mediante el juego. Sin embargo,</a:t>
            </a:r>
            <a:r>
              <a:rPr lang="es-ES" sz="2000" b="1" i="0" dirty="0">
                <a:solidFill>
                  <a:schemeClr val="accent1"/>
                </a:solidFill>
                <a:effectLst/>
                <a:latin typeface="Muli"/>
              </a:rPr>
              <a:t> a partir de los 14 años se produce un aumento importe de la fuerza</a:t>
            </a:r>
            <a:r>
              <a:rPr lang="es-ES" sz="2000" b="0" i="0" dirty="0">
                <a:solidFill>
                  <a:schemeClr val="accent1"/>
                </a:solidFill>
                <a:effectLst/>
                <a:latin typeface="Muli"/>
              </a:rPr>
              <a:t>. Los ejercicios seleccionados para trabajarla serán los que emplean exclusivamente como resistencia el peso del cuerpo, ya que, el uso de resistencias añadidas podría causar problemas en el cartílago del crecimiento.</a:t>
            </a:r>
          </a:p>
          <a:p>
            <a:pPr algn="just">
              <a:lnSpc>
                <a:spcPct val="150000"/>
              </a:lnSpc>
              <a:spcAft>
                <a:spcPts val="2250"/>
              </a:spcAft>
              <a:buNone/>
            </a:pPr>
            <a:r>
              <a:rPr lang="es-ES" sz="2000" b="1" i="0" dirty="0">
                <a:solidFill>
                  <a:schemeClr val="accent1"/>
                </a:solidFill>
                <a:effectLst/>
                <a:latin typeface="Muli"/>
              </a:rPr>
              <a:t>Entre los 17 y 20 años se completa el desarrollo de la masa muscular</a:t>
            </a:r>
            <a:r>
              <a:rPr lang="es-ES" sz="2000" b="0" i="0" dirty="0">
                <a:solidFill>
                  <a:schemeClr val="accent1"/>
                </a:solidFill>
                <a:effectLst/>
                <a:latin typeface="Muli"/>
              </a:rPr>
              <a:t>, de los 20 a los 28 años se mantiene y, </a:t>
            </a:r>
            <a:r>
              <a:rPr lang="es-ES" sz="2000" b="1" i="0" dirty="0">
                <a:solidFill>
                  <a:schemeClr val="accent1"/>
                </a:solidFill>
                <a:effectLst/>
                <a:latin typeface="Muli"/>
              </a:rPr>
              <a:t>a partir de los 28 años disminuye a razón de un 10-15% por década</a:t>
            </a:r>
            <a:r>
              <a:rPr lang="es-ES" sz="2000" b="0" i="0" dirty="0">
                <a:solidFill>
                  <a:schemeClr val="accent1"/>
                </a:solidFill>
                <a:effectLst/>
                <a:latin typeface="Muli"/>
              </a:rPr>
              <a:t>.</a:t>
            </a:r>
          </a:p>
          <a:p>
            <a:pPr algn="just">
              <a:lnSpc>
                <a:spcPct val="150000"/>
              </a:lnSpc>
              <a:spcAft>
                <a:spcPts val="2250"/>
              </a:spcAft>
            </a:pPr>
            <a:r>
              <a:rPr lang="es-ES" sz="2000" b="0" i="0" dirty="0">
                <a:solidFill>
                  <a:schemeClr val="accent1"/>
                </a:solidFill>
                <a:effectLst/>
                <a:latin typeface="Muli"/>
              </a:rPr>
              <a:t>Las mujeres alcanzan unos 2-3 años antes la fuerza máxima, pero solo llegan, como media, a un 60% de la del hombre.</a:t>
            </a:r>
          </a:p>
        </p:txBody>
      </p:sp>
    </p:spTree>
    <p:extLst>
      <p:ext uri="{BB962C8B-B14F-4D97-AF65-F5344CB8AC3E}">
        <p14:creationId xmlns:p14="http://schemas.microsoft.com/office/powerpoint/2010/main" val="95804346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3E6325F0-32D8-BBC6-F77E-5B6293F63181}"/>
              </a:ext>
            </a:extLst>
          </p:cNvPr>
          <p:cNvSpPr txBox="1"/>
          <p:nvPr/>
        </p:nvSpPr>
        <p:spPr>
          <a:xfrm>
            <a:off x="192505" y="208547"/>
            <a:ext cx="11614484" cy="4212435"/>
          </a:xfrm>
          <a:prstGeom prst="rect">
            <a:avLst/>
          </a:prstGeom>
          <a:noFill/>
        </p:spPr>
        <p:txBody>
          <a:bodyPr wrap="square">
            <a:spAutoFit/>
          </a:bodyPr>
          <a:lstStyle/>
          <a:p>
            <a:pPr algn="just">
              <a:lnSpc>
                <a:spcPct val="150000"/>
              </a:lnSpc>
              <a:spcBef>
                <a:spcPts val="1800"/>
              </a:spcBef>
              <a:spcAft>
                <a:spcPts val="1350"/>
              </a:spcAft>
              <a:buNone/>
            </a:pPr>
            <a:r>
              <a:rPr lang="es-ES" sz="2000" b="1" i="0" dirty="0">
                <a:solidFill>
                  <a:schemeClr val="accent1"/>
                </a:solidFill>
                <a:effectLst/>
                <a:latin typeface="Muli"/>
              </a:rPr>
              <a:t>Actividades de rehabilitación</a:t>
            </a:r>
          </a:p>
          <a:p>
            <a:pPr algn="just">
              <a:lnSpc>
                <a:spcPct val="150000"/>
              </a:lnSpc>
              <a:spcAft>
                <a:spcPts val="2250"/>
              </a:spcAft>
              <a:buNone/>
            </a:pPr>
            <a:r>
              <a:rPr lang="es-ES" sz="2000" b="0" i="0" dirty="0">
                <a:solidFill>
                  <a:schemeClr val="accent1"/>
                </a:solidFill>
                <a:effectLst/>
                <a:latin typeface="Muli"/>
              </a:rPr>
              <a:t>Entre las actividades que más realizan los atletas de resistencia están las actividades de fisioterapia y los masajes, debido a que este tipo de disciplina es una de las que más incidencia de lesiones tiene. A pesar de que este tipo de actividades no tengan nada de malo, hay muchos atletas que llegan a confundir estos servicios con el entrenamiento.</a:t>
            </a:r>
          </a:p>
          <a:p>
            <a:pPr algn="just">
              <a:lnSpc>
                <a:spcPct val="150000"/>
              </a:lnSpc>
            </a:pPr>
            <a:r>
              <a:rPr lang="es-ES" sz="2000" b="0" i="0" dirty="0">
                <a:solidFill>
                  <a:schemeClr val="accent1"/>
                </a:solidFill>
                <a:effectLst/>
                <a:latin typeface="Muli"/>
              </a:rPr>
              <a:t>Para que los ejercicios de rehabilitación sean efectivos, es necesario darles a los atletas tratamientos de movimiento que los lleven a realizar una actividad significativa. Por ese motivo, enfocar tanto tiempo en actividades de rehabilitación no siempre es lo más recomendado, sobre todo si no se ha sufrido una lesión.</a:t>
            </a:r>
          </a:p>
        </p:txBody>
      </p:sp>
    </p:spTree>
    <p:extLst>
      <p:ext uri="{BB962C8B-B14F-4D97-AF65-F5344CB8AC3E}">
        <p14:creationId xmlns:p14="http://schemas.microsoft.com/office/powerpoint/2010/main" val="266596627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B69089AA-9D7D-EE55-2D15-5AB6AD17B8D8}"/>
              </a:ext>
            </a:extLst>
          </p:cNvPr>
          <p:cNvPicPr>
            <a:picLocks noChangeAspect="1"/>
          </p:cNvPicPr>
          <p:nvPr/>
        </p:nvPicPr>
        <p:blipFill>
          <a:blip r:embed="rId2"/>
          <a:stretch>
            <a:fillRect/>
          </a:stretch>
        </p:blipFill>
        <p:spPr>
          <a:xfrm>
            <a:off x="-22273" y="112024"/>
            <a:ext cx="4642399" cy="6248942"/>
          </a:xfrm>
          <a:prstGeom prst="rect">
            <a:avLst/>
          </a:prstGeom>
        </p:spPr>
      </p:pic>
      <p:pic>
        <p:nvPicPr>
          <p:cNvPr id="6" name="Imagen 5">
            <a:extLst>
              <a:ext uri="{FF2B5EF4-FFF2-40B4-BE49-F238E27FC236}">
                <a16:creationId xmlns:a16="http://schemas.microsoft.com/office/drawing/2014/main" id="{F611EF12-F4F7-854D-5234-A192740B0B48}"/>
              </a:ext>
            </a:extLst>
          </p:cNvPr>
          <p:cNvPicPr>
            <a:picLocks noChangeAspect="1"/>
          </p:cNvPicPr>
          <p:nvPr/>
        </p:nvPicPr>
        <p:blipFill>
          <a:blip r:embed="rId3"/>
          <a:srcRect l="53401"/>
          <a:stretch/>
        </p:blipFill>
        <p:spPr>
          <a:xfrm>
            <a:off x="5406189" y="304529"/>
            <a:ext cx="3561348" cy="6248942"/>
          </a:xfrm>
          <a:prstGeom prst="rect">
            <a:avLst/>
          </a:prstGeom>
        </p:spPr>
      </p:pic>
      <p:pic>
        <p:nvPicPr>
          <p:cNvPr id="8" name="Imagen 7">
            <a:extLst>
              <a:ext uri="{FF2B5EF4-FFF2-40B4-BE49-F238E27FC236}">
                <a16:creationId xmlns:a16="http://schemas.microsoft.com/office/drawing/2014/main" id="{69BC50AE-81F5-2004-0050-4FC0FB7F4EA7}"/>
              </a:ext>
            </a:extLst>
          </p:cNvPr>
          <p:cNvPicPr>
            <a:picLocks noChangeAspect="1"/>
          </p:cNvPicPr>
          <p:nvPr/>
        </p:nvPicPr>
        <p:blipFill>
          <a:blip r:embed="rId4"/>
          <a:stretch>
            <a:fillRect/>
          </a:stretch>
        </p:blipFill>
        <p:spPr>
          <a:xfrm>
            <a:off x="9130887" y="564344"/>
            <a:ext cx="2852565" cy="5796621"/>
          </a:xfrm>
          <a:prstGeom prst="rect">
            <a:avLst/>
          </a:prstGeom>
        </p:spPr>
      </p:pic>
      <p:pic>
        <p:nvPicPr>
          <p:cNvPr id="10" name="Imagen 9">
            <a:extLst>
              <a:ext uri="{FF2B5EF4-FFF2-40B4-BE49-F238E27FC236}">
                <a16:creationId xmlns:a16="http://schemas.microsoft.com/office/drawing/2014/main" id="{7370729B-FA48-0B57-7D21-F9550E45C22E}"/>
              </a:ext>
            </a:extLst>
          </p:cNvPr>
          <p:cNvPicPr>
            <a:picLocks noChangeAspect="1"/>
          </p:cNvPicPr>
          <p:nvPr/>
        </p:nvPicPr>
        <p:blipFill>
          <a:blip r:embed="rId5"/>
          <a:stretch>
            <a:fillRect/>
          </a:stretch>
        </p:blipFill>
        <p:spPr>
          <a:xfrm>
            <a:off x="7186863" y="132707"/>
            <a:ext cx="3233360" cy="343643"/>
          </a:xfrm>
          <a:prstGeom prst="rect">
            <a:avLst/>
          </a:prstGeom>
        </p:spPr>
      </p:pic>
    </p:spTree>
    <p:extLst>
      <p:ext uri="{BB962C8B-B14F-4D97-AF65-F5344CB8AC3E}">
        <p14:creationId xmlns:p14="http://schemas.microsoft.com/office/powerpoint/2010/main" val="221891594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4B27ED3-5870-4250-9361-9AAFA2A3F219}"/>
              </a:ext>
            </a:extLst>
          </p:cNvPr>
          <p:cNvPicPr>
            <a:picLocks noChangeAspect="1"/>
          </p:cNvPicPr>
          <p:nvPr/>
        </p:nvPicPr>
        <p:blipFill>
          <a:blip r:embed="rId2"/>
          <a:stretch>
            <a:fillRect/>
          </a:stretch>
        </p:blipFill>
        <p:spPr>
          <a:xfrm>
            <a:off x="170364" y="884631"/>
            <a:ext cx="2492625" cy="3430695"/>
          </a:xfrm>
          <a:prstGeom prst="rect">
            <a:avLst/>
          </a:prstGeom>
        </p:spPr>
      </p:pic>
      <p:pic>
        <p:nvPicPr>
          <p:cNvPr id="5" name="Imagen 4">
            <a:extLst>
              <a:ext uri="{FF2B5EF4-FFF2-40B4-BE49-F238E27FC236}">
                <a16:creationId xmlns:a16="http://schemas.microsoft.com/office/drawing/2014/main" id="{C228D7F1-0682-39B3-AF4F-254E7A7B0D68}"/>
              </a:ext>
            </a:extLst>
          </p:cNvPr>
          <p:cNvPicPr>
            <a:picLocks noChangeAspect="1"/>
          </p:cNvPicPr>
          <p:nvPr/>
        </p:nvPicPr>
        <p:blipFill>
          <a:blip r:embed="rId3"/>
          <a:stretch>
            <a:fillRect/>
          </a:stretch>
        </p:blipFill>
        <p:spPr>
          <a:xfrm>
            <a:off x="170364" y="317825"/>
            <a:ext cx="2888814" cy="323859"/>
          </a:xfrm>
          <a:prstGeom prst="rect">
            <a:avLst/>
          </a:prstGeom>
        </p:spPr>
      </p:pic>
      <p:pic>
        <p:nvPicPr>
          <p:cNvPr id="7" name="Imagen 6">
            <a:extLst>
              <a:ext uri="{FF2B5EF4-FFF2-40B4-BE49-F238E27FC236}">
                <a16:creationId xmlns:a16="http://schemas.microsoft.com/office/drawing/2014/main" id="{2AFFE91E-3BC8-6405-891F-D7D9B0C7EDDC}"/>
              </a:ext>
            </a:extLst>
          </p:cNvPr>
          <p:cNvPicPr>
            <a:picLocks noChangeAspect="1"/>
          </p:cNvPicPr>
          <p:nvPr/>
        </p:nvPicPr>
        <p:blipFill>
          <a:blip r:embed="rId4"/>
          <a:stretch>
            <a:fillRect/>
          </a:stretch>
        </p:blipFill>
        <p:spPr>
          <a:xfrm>
            <a:off x="3291729" y="475743"/>
            <a:ext cx="2362300" cy="5748594"/>
          </a:xfrm>
          <a:prstGeom prst="rect">
            <a:avLst/>
          </a:prstGeom>
        </p:spPr>
      </p:pic>
      <p:pic>
        <p:nvPicPr>
          <p:cNvPr id="9" name="Imagen 8">
            <a:extLst>
              <a:ext uri="{FF2B5EF4-FFF2-40B4-BE49-F238E27FC236}">
                <a16:creationId xmlns:a16="http://schemas.microsoft.com/office/drawing/2014/main" id="{7FA775D3-9E2E-A5B1-C659-9DF5E9E77FD7}"/>
              </a:ext>
            </a:extLst>
          </p:cNvPr>
          <p:cNvPicPr>
            <a:picLocks noChangeAspect="1"/>
          </p:cNvPicPr>
          <p:nvPr/>
        </p:nvPicPr>
        <p:blipFill>
          <a:blip r:embed="rId5"/>
          <a:stretch>
            <a:fillRect/>
          </a:stretch>
        </p:blipFill>
        <p:spPr>
          <a:xfrm>
            <a:off x="5566531" y="317825"/>
            <a:ext cx="2979866" cy="315838"/>
          </a:xfrm>
          <a:prstGeom prst="rect">
            <a:avLst/>
          </a:prstGeom>
        </p:spPr>
      </p:pic>
      <p:pic>
        <p:nvPicPr>
          <p:cNvPr id="11" name="Imagen 10">
            <a:extLst>
              <a:ext uri="{FF2B5EF4-FFF2-40B4-BE49-F238E27FC236}">
                <a16:creationId xmlns:a16="http://schemas.microsoft.com/office/drawing/2014/main" id="{E49A6DDF-AD67-078F-D1CA-A0F047D50686}"/>
              </a:ext>
            </a:extLst>
          </p:cNvPr>
          <p:cNvPicPr>
            <a:picLocks noChangeAspect="1"/>
          </p:cNvPicPr>
          <p:nvPr/>
        </p:nvPicPr>
        <p:blipFill>
          <a:blip r:embed="rId6"/>
          <a:stretch>
            <a:fillRect/>
          </a:stretch>
        </p:blipFill>
        <p:spPr>
          <a:xfrm>
            <a:off x="5694499" y="475743"/>
            <a:ext cx="2160299" cy="5748594"/>
          </a:xfrm>
          <a:prstGeom prst="rect">
            <a:avLst/>
          </a:prstGeom>
        </p:spPr>
      </p:pic>
      <p:pic>
        <p:nvPicPr>
          <p:cNvPr id="13" name="Imagen 12">
            <a:extLst>
              <a:ext uri="{FF2B5EF4-FFF2-40B4-BE49-F238E27FC236}">
                <a16:creationId xmlns:a16="http://schemas.microsoft.com/office/drawing/2014/main" id="{F743B323-4F32-9035-7AE8-DEEE5A153F94}"/>
              </a:ext>
            </a:extLst>
          </p:cNvPr>
          <p:cNvPicPr>
            <a:picLocks noChangeAspect="1"/>
          </p:cNvPicPr>
          <p:nvPr/>
        </p:nvPicPr>
        <p:blipFill>
          <a:blip r:embed="rId7"/>
          <a:stretch>
            <a:fillRect/>
          </a:stretch>
        </p:blipFill>
        <p:spPr>
          <a:xfrm>
            <a:off x="7977264" y="453132"/>
            <a:ext cx="2193433" cy="5951736"/>
          </a:xfrm>
          <a:prstGeom prst="rect">
            <a:avLst/>
          </a:prstGeom>
        </p:spPr>
      </p:pic>
      <p:pic>
        <p:nvPicPr>
          <p:cNvPr id="15" name="Imagen 14">
            <a:extLst>
              <a:ext uri="{FF2B5EF4-FFF2-40B4-BE49-F238E27FC236}">
                <a16:creationId xmlns:a16="http://schemas.microsoft.com/office/drawing/2014/main" id="{BEC80927-BBFF-AF64-8019-1FDD6D4DA8D0}"/>
              </a:ext>
            </a:extLst>
          </p:cNvPr>
          <p:cNvPicPr>
            <a:picLocks noChangeAspect="1"/>
          </p:cNvPicPr>
          <p:nvPr/>
        </p:nvPicPr>
        <p:blipFill>
          <a:blip r:embed="rId8"/>
          <a:stretch>
            <a:fillRect/>
          </a:stretch>
        </p:blipFill>
        <p:spPr>
          <a:xfrm>
            <a:off x="10170697" y="770446"/>
            <a:ext cx="1978691" cy="5159187"/>
          </a:xfrm>
          <a:prstGeom prst="rect">
            <a:avLst/>
          </a:prstGeom>
        </p:spPr>
      </p:pic>
    </p:spTree>
    <p:extLst>
      <p:ext uri="{BB962C8B-B14F-4D97-AF65-F5344CB8AC3E}">
        <p14:creationId xmlns:p14="http://schemas.microsoft.com/office/powerpoint/2010/main" val="386957148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F5CB611-ED06-B2DD-EFB7-C7ED4ACEF224}"/>
              </a:ext>
            </a:extLst>
          </p:cNvPr>
          <p:cNvSpPr txBox="1"/>
          <p:nvPr/>
        </p:nvSpPr>
        <p:spPr>
          <a:xfrm>
            <a:off x="240632" y="248470"/>
            <a:ext cx="6096000" cy="523220"/>
          </a:xfrm>
          <a:prstGeom prst="rect">
            <a:avLst/>
          </a:prstGeom>
          <a:noFill/>
        </p:spPr>
        <p:txBody>
          <a:bodyPr wrap="square">
            <a:spAutoFit/>
          </a:bodyPr>
          <a:lstStyle/>
          <a:p>
            <a:r>
              <a:rPr lang="es-ES" sz="2800" b="1" dirty="0">
                <a:solidFill>
                  <a:schemeClr val="accent1"/>
                </a:solidFill>
              </a:rPr>
              <a:t>Evaluación de la fuerza. </a:t>
            </a:r>
          </a:p>
        </p:txBody>
      </p:sp>
      <p:sp>
        <p:nvSpPr>
          <p:cNvPr id="5" name="CuadroTexto 4">
            <a:extLst>
              <a:ext uri="{FF2B5EF4-FFF2-40B4-BE49-F238E27FC236}">
                <a16:creationId xmlns:a16="http://schemas.microsoft.com/office/drawing/2014/main" id="{C4B2DE7B-98CD-DF6F-24D9-F7DF0FB39F09}"/>
              </a:ext>
            </a:extLst>
          </p:cNvPr>
          <p:cNvSpPr txBox="1"/>
          <p:nvPr/>
        </p:nvSpPr>
        <p:spPr>
          <a:xfrm>
            <a:off x="240632" y="771690"/>
            <a:ext cx="9368589" cy="1894621"/>
          </a:xfrm>
          <a:prstGeom prst="rect">
            <a:avLst/>
          </a:prstGeom>
          <a:noFill/>
        </p:spPr>
        <p:txBody>
          <a:bodyPr wrap="square">
            <a:spAutoFit/>
          </a:bodyPr>
          <a:lstStyle/>
          <a:p>
            <a:pPr algn="just">
              <a:lnSpc>
                <a:spcPct val="150000"/>
              </a:lnSpc>
            </a:pPr>
            <a:r>
              <a:rPr lang="es-ES" sz="2000" dirty="0"/>
              <a:t>Al comenzar un plan de entrenamiento (ya sea aeróbico, o de sobrecarga) es necesario conocer el valor máximo o el 100% de la capacidad que se desea mejorar. Para obtener este dato se debe realizar evaluaciones o test específicos. Este artículo se centrará en el test de fuerza de Una Repetición Máxima (1 RM).</a:t>
            </a:r>
          </a:p>
        </p:txBody>
      </p:sp>
      <p:pic>
        <p:nvPicPr>
          <p:cNvPr id="7" name="Imagen 6">
            <a:extLst>
              <a:ext uri="{FF2B5EF4-FFF2-40B4-BE49-F238E27FC236}">
                <a16:creationId xmlns:a16="http://schemas.microsoft.com/office/drawing/2014/main" id="{074F68F9-0E0F-3C40-E437-4AE9DC9E54B2}"/>
              </a:ext>
            </a:extLst>
          </p:cNvPr>
          <p:cNvPicPr>
            <a:picLocks noChangeAspect="1"/>
          </p:cNvPicPr>
          <p:nvPr/>
        </p:nvPicPr>
        <p:blipFill>
          <a:blip r:embed="rId2"/>
          <a:stretch>
            <a:fillRect/>
          </a:stretch>
        </p:blipFill>
        <p:spPr>
          <a:xfrm>
            <a:off x="376289" y="2835212"/>
            <a:ext cx="5012480" cy="3004114"/>
          </a:xfrm>
          <a:prstGeom prst="rect">
            <a:avLst/>
          </a:prstGeom>
        </p:spPr>
      </p:pic>
      <p:pic>
        <p:nvPicPr>
          <p:cNvPr id="9" name="Imagen 8">
            <a:extLst>
              <a:ext uri="{FF2B5EF4-FFF2-40B4-BE49-F238E27FC236}">
                <a16:creationId xmlns:a16="http://schemas.microsoft.com/office/drawing/2014/main" id="{1B300420-3AA4-22CD-8ABA-744D79FBC3F8}"/>
              </a:ext>
            </a:extLst>
          </p:cNvPr>
          <p:cNvPicPr>
            <a:picLocks noChangeAspect="1"/>
          </p:cNvPicPr>
          <p:nvPr/>
        </p:nvPicPr>
        <p:blipFill>
          <a:blip r:embed="rId3"/>
          <a:stretch>
            <a:fillRect/>
          </a:stretch>
        </p:blipFill>
        <p:spPr>
          <a:xfrm>
            <a:off x="5450788" y="2835212"/>
            <a:ext cx="4286772" cy="3251098"/>
          </a:xfrm>
          <a:prstGeom prst="rect">
            <a:avLst/>
          </a:prstGeom>
        </p:spPr>
      </p:pic>
      <p:pic>
        <p:nvPicPr>
          <p:cNvPr id="11" name="Imagen 10">
            <a:extLst>
              <a:ext uri="{FF2B5EF4-FFF2-40B4-BE49-F238E27FC236}">
                <a16:creationId xmlns:a16="http://schemas.microsoft.com/office/drawing/2014/main" id="{9B0CD953-8F38-7188-C0DC-B518136DABA2}"/>
              </a:ext>
            </a:extLst>
          </p:cNvPr>
          <p:cNvPicPr>
            <a:picLocks noChangeAspect="1"/>
          </p:cNvPicPr>
          <p:nvPr/>
        </p:nvPicPr>
        <p:blipFill>
          <a:blip r:embed="rId4"/>
          <a:stretch>
            <a:fillRect/>
          </a:stretch>
        </p:blipFill>
        <p:spPr>
          <a:xfrm>
            <a:off x="9834338" y="1283369"/>
            <a:ext cx="2357661" cy="4657010"/>
          </a:xfrm>
          <a:prstGeom prst="rect">
            <a:avLst/>
          </a:prstGeom>
        </p:spPr>
      </p:pic>
    </p:spTree>
    <p:extLst>
      <p:ext uri="{BB962C8B-B14F-4D97-AF65-F5344CB8AC3E}">
        <p14:creationId xmlns:p14="http://schemas.microsoft.com/office/powerpoint/2010/main" val="130049311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39B68373-EC4B-A6FF-8E64-8CB5786C47D6}"/>
              </a:ext>
            </a:extLst>
          </p:cNvPr>
          <p:cNvSpPr txBox="1"/>
          <p:nvPr/>
        </p:nvSpPr>
        <p:spPr>
          <a:xfrm>
            <a:off x="176462" y="0"/>
            <a:ext cx="11662611" cy="6687023"/>
          </a:xfrm>
          <a:prstGeom prst="rect">
            <a:avLst/>
          </a:prstGeom>
          <a:noFill/>
        </p:spPr>
        <p:txBody>
          <a:bodyPr wrap="square">
            <a:spAutoFit/>
          </a:bodyPr>
          <a:lstStyle/>
          <a:p>
            <a:pPr algn="just">
              <a:lnSpc>
                <a:spcPct val="150000"/>
              </a:lnSpc>
            </a:pPr>
            <a:r>
              <a:rPr lang="es-ES" sz="2400" b="1" dirty="0">
                <a:solidFill>
                  <a:schemeClr val="accent1"/>
                </a:solidFill>
              </a:rPr>
              <a:t>EJERCICIOS A EVALUAR </a:t>
            </a:r>
            <a:r>
              <a:rPr lang="es-ES" sz="2400" dirty="0">
                <a:solidFill>
                  <a:schemeClr val="accent1"/>
                </a:solidFill>
              </a:rPr>
              <a:t>Los ejercicios a evaluar dependerán del deporte en el que se quiere mejorar, pero existen ejercicios básicos que no pueden faltar en el plan de entrenamiento de fuerza. Estos ejercicios son: </a:t>
            </a:r>
          </a:p>
          <a:p>
            <a:pPr algn="just">
              <a:lnSpc>
                <a:spcPct val="150000"/>
              </a:lnSpc>
            </a:pPr>
            <a:r>
              <a:rPr lang="es-ES" sz="2400" dirty="0">
                <a:solidFill>
                  <a:schemeClr val="accent1"/>
                </a:solidFill>
              </a:rPr>
              <a:t>• PRESS DE BANCA </a:t>
            </a:r>
          </a:p>
          <a:p>
            <a:pPr algn="just">
              <a:lnSpc>
                <a:spcPct val="150000"/>
              </a:lnSpc>
            </a:pPr>
            <a:r>
              <a:rPr lang="es-ES" sz="2400" dirty="0">
                <a:solidFill>
                  <a:schemeClr val="accent1"/>
                </a:solidFill>
              </a:rPr>
              <a:t>• PRESS MILITAR </a:t>
            </a:r>
          </a:p>
          <a:p>
            <a:pPr algn="just">
              <a:lnSpc>
                <a:spcPct val="150000"/>
              </a:lnSpc>
            </a:pPr>
            <a:r>
              <a:rPr lang="es-ES" sz="2400" dirty="0">
                <a:solidFill>
                  <a:schemeClr val="accent1"/>
                </a:solidFill>
              </a:rPr>
              <a:t>• SENTADILLA </a:t>
            </a:r>
          </a:p>
          <a:p>
            <a:pPr algn="just">
              <a:lnSpc>
                <a:spcPct val="150000"/>
              </a:lnSpc>
            </a:pPr>
            <a:r>
              <a:rPr lang="es-ES" sz="2400" dirty="0">
                <a:solidFill>
                  <a:schemeClr val="accent1"/>
                </a:solidFill>
              </a:rPr>
              <a:t>• PESO MUERTO</a:t>
            </a:r>
          </a:p>
          <a:p>
            <a:pPr algn="just">
              <a:lnSpc>
                <a:spcPct val="150000"/>
              </a:lnSpc>
            </a:pPr>
            <a:endParaRPr lang="es-ES" sz="2400" dirty="0">
              <a:solidFill>
                <a:schemeClr val="accent1"/>
              </a:solidFill>
            </a:endParaRPr>
          </a:p>
          <a:p>
            <a:pPr algn="just">
              <a:lnSpc>
                <a:spcPct val="150000"/>
              </a:lnSpc>
            </a:pPr>
            <a:r>
              <a:rPr lang="es-ES" sz="2400" dirty="0">
                <a:solidFill>
                  <a:schemeClr val="accent1"/>
                </a:solidFill>
              </a:rPr>
              <a:t> Estos ejercicios son multiarticulares por lo tanto su ejecución involucra muchos grupos musculares. Si se mejora la fuerza en estos ejercicios se estará mejorando, en mayor o menor medida, el resto de los músculos, aunque no se los trabaje de manera aislada. </a:t>
            </a:r>
          </a:p>
        </p:txBody>
      </p:sp>
    </p:spTree>
    <p:extLst>
      <p:ext uri="{BB962C8B-B14F-4D97-AF65-F5344CB8AC3E}">
        <p14:creationId xmlns:p14="http://schemas.microsoft.com/office/powerpoint/2010/main" val="185363291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CuadroTexto 3">
            <a:extLst>
              <a:ext uri="{FF2B5EF4-FFF2-40B4-BE49-F238E27FC236}">
                <a16:creationId xmlns:a16="http://schemas.microsoft.com/office/drawing/2014/main" id="{BC558F1B-8254-6DFA-F5DF-11BFD9FFAEED}"/>
              </a:ext>
            </a:extLst>
          </p:cNvPr>
          <p:cNvSpPr txBox="1">
            <a:spLocks noChangeArrowheads="1"/>
          </p:cNvSpPr>
          <p:nvPr/>
        </p:nvSpPr>
        <p:spPr bwMode="auto">
          <a:xfrm>
            <a:off x="2207569" y="1646636"/>
            <a:ext cx="7834789" cy="31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a:lnSpc>
                <a:spcPct val="150000"/>
              </a:lnSpc>
              <a:buClr>
                <a:srgbClr val="000000"/>
              </a:buClr>
              <a:buSzPct val="100000"/>
              <a:buFont typeface="Times New Roman" panose="02020603050405020304" pitchFamily="18" charset="0"/>
              <a:buNone/>
            </a:pPr>
            <a:r>
              <a:rPr lang="es-ES_tradnl" altLang="es-ES" sz="4000" b="1" dirty="0">
                <a:solidFill>
                  <a:srgbClr val="002060"/>
                </a:solidFill>
                <a:cs typeface="Times New Roman" panose="02020603050405020304" pitchFamily="18" charset="0"/>
              </a:rPr>
              <a:t> </a:t>
            </a:r>
            <a:r>
              <a:rPr lang="es-ES" altLang="es-ES" sz="2800" dirty="0">
                <a:solidFill>
                  <a:srgbClr val="002060"/>
                </a:solidFill>
                <a:cs typeface="Calibri" panose="020F0502020204030204" pitchFamily="34" charset="0"/>
              </a:rPr>
              <a:t>Fundamentos teóricos del control y evaluación de la velocidad, tipos de velocidad. Pruebas generales para su control y evaluación.</a:t>
            </a:r>
          </a:p>
          <a:p>
            <a:pPr eaLnBrk="1">
              <a:lnSpc>
                <a:spcPct val="150000"/>
              </a:lnSpc>
              <a:buClr>
                <a:srgbClr val="000000"/>
              </a:buClr>
              <a:buSzPct val="100000"/>
              <a:buFont typeface="Times New Roman" panose="02020603050405020304" pitchFamily="18" charset="0"/>
              <a:buNone/>
            </a:pPr>
            <a:endParaRPr lang="es-ES_tradnl" altLang="es-ES" sz="4000" b="1" dirty="0">
              <a:solidFill>
                <a:srgbClr val="002060"/>
              </a:solidFill>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21C2C29-1452-C534-7550-20AA371FCBEE}"/>
              </a:ext>
            </a:extLst>
          </p:cNvPr>
          <p:cNvSpPr txBox="1"/>
          <p:nvPr/>
        </p:nvSpPr>
        <p:spPr>
          <a:xfrm>
            <a:off x="336885" y="172837"/>
            <a:ext cx="11405936" cy="4552336"/>
          </a:xfrm>
          <a:prstGeom prst="rect">
            <a:avLst/>
          </a:prstGeom>
          <a:noFill/>
        </p:spPr>
        <p:txBody>
          <a:bodyPr wrap="square">
            <a:spAutoFit/>
          </a:bodyPr>
          <a:lstStyle/>
          <a:p>
            <a:pPr algn="just">
              <a:lnSpc>
                <a:spcPct val="150000"/>
              </a:lnSpc>
            </a:pPr>
            <a:r>
              <a:rPr lang="es-ES" sz="2800" b="0" i="0" dirty="0">
                <a:effectLst/>
                <a:latin typeface="Roboto" panose="02000000000000000000" pitchFamily="2" charset="0"/>
              </a:rPr>
              <a:t>La </a:t>
            </a:r>
            <a:r>
              <a:rPr lang="es-ES" sz="2800" b="1" i="0" dirty="0">
                <a:effectLst/>
                <a:latin typeface="Roboto" panose="02000000000000000000" pitchFamily="2" charset="0"/>
              </a:rPr>
              <a:t>velocidad</a:t>
            </a:r>
            <a:r>
              <a:rPr lang="es-ES" sz="2800" b="0" i="0" dirty="0">
                <a:effectLst/>
                <a:latin typeface="Roboto" panose="02000000000000000000" pitchFamily="2" charset="0"/>
              </a:rPr>
              <a:t> es una de las </a:t>
            </a:r>
            <a:r>
              <a:rPr lang="es-ES" sz="2800" b="1" i="0" dirty="0">
                <a:effectLst/>
                <a:latin typeface="Roboto" panose="02000000000000000000" pitchFamily="2" charset="0"/>
              </a:rPr>
              <a:t>capacidades físicas básicas</a:t>
            </a:r>
            <a:r>
              <a:rPr lang="es-ES" sz="2800" b="0" i="0" dirty="0">
                <a:effectLst/>
                <a:latin typeface="Roboto" panose="02000000000000000000" pitchFamily="2" charset="0"/>
              </a:rPr>
              <a:t> fundamentales en el rendimiento deportivo, especialmente en disciplinas que requieren desplazamientos rápidos, cambios de ritmo o reacciones instantáneas. Desde el atletismo hasta los deportes de equipo como el fútbol, el baloncesto o el rugby, contar con un método fiable para </a:t>
            </a:r>
            <a:r>
              <a:rPr lang="es-ES" sz="2800" b="1" i="0" dirty="0">
                <a:effectLst/>
                <a:latin typeface="Roboto" panose="02000000000000000000" pitchFamily="2" charset="0"/>
              </a:rPr>
              <a:t>evaluar la velocidad deportiva</a:t>
            </a:r>
            <a:r>
              <a:rPr lang="es-ES" sz="2800" b="0" i="0" dirty="0">
                <a:effectLst/>
                <a:latin typeface="Roboto" panose="02000000000000000000" pitchFamily="2" charset="0"/>
              </a:rPr>
              <a:t> es esencial para planificar entrenamientos, detectar talentos y prevenir lesiones.</a:t>
            </a:r>
            <a:endParaRPr lang="es-ES" sz="2800" dirty="0"/>
          </a:p>
        </p:txBody>
      </p:sp>
    </p:spTree>
    <p:extLst>
      <p:ext uri="{BB962C8B-B14F-4D97-AF65-F5344CB8AC3E}">
        <p14:creationId xmlns:p14="http://schemas.microsoft.com/office/powerpoint/2010/main" val="24938181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BCC76A60-E5F6-84B6-AAFC-060F5243D782}"/>
              </a:ext>
            </a:extLst>
          </p:cNvPr>
          <p:cNvPicPr>
            <a:picLocks noChangeAspect="1"/>
          </p:cNvPicPr>
          <p:nvPr/>
        </p:nvPicPr>
        <p:blipFill>
          <a:blip r:embed="rId2"/>
          <a:stretch>
            <a:fillRect/>
          </a:stretch>
        </p:blipFill>
        <p:spPr>
          <a:xfrm>
            <a:off x="85449" y="2040799"/>
            <a:ext cx="6010550" cy="4299856"/>
          </a:xfrm>
          <a:prstGeom prst="rect">
            <a:avLst/>
          </a:prstGeom>
        </p:spPr>
      </p:pic>
      <p:pic>
        <p:nvPicPr>
          <p:cNvPr id="5" name="Imagen 4">
            <a:extLst>
              <a:ext uri="{FF2B5EF4-FFF2-40B4-BE49-F238E27FC236}">
                <a16:creationId xmlns:a16="http://schemas.microsoft.com/office/drawing/2014/main" id="{753F322B-CBAE-7D38-14E0-DE90E5913AD2}"/>
              </a:ext>
            </a:extLst>
          </p:cNvPr>
          <p:cNvPicPr>
            <a:picLocks noChangeAspect="1"/>
          </p:cNvPicPr>
          <p:nvPr/>
        </p:nvPicPr>
        <p:blipFill>
          <a:blip r:embed="rId3"/>
          <a:stretch>
            <a:fillRect/>
          </a:stretch>
        </p:blipFill>
        <p:spPr>
          <a:xfrm>
            <a:off x="609599" y="46102"/>
            <a:ext cx="10420091" cy="942486"/>
          </a:xfrm>
          <a:prstGeom prst="rect">
            <a:avLst/>
          </a:prstGeom>
        </p:spPr>
      </p:pic>
      <p:pic>
        <p:nvPicPr>
          <p:cNvPr id="7" name="Imagen 6">
            <a:extLst>
              <a:ext uri="{FF2B5EF4-FFF2-40B4-BE49-F238E27FC236}">
                <a16:creationId xmlns:a16="http://schemas.microsoft.com/office/drawing/2014/main" id="{22405904-7C1F-52DA-C587-50CD4A10052E}"/>
              </a:ext>
            </a:extLst>
          </p:cNvPr>
          <p:cNvPicPr>
            <a:picLocks noChangeAspect="1"/>
          </p:cNvPicPr>
          <p:nvPr/>
        </p:nvPicPr>
        <p:blipFill>
          <a:blip r:embed="rId4"/>
          <a:stretch>
            <a:fillRect/>
          </a:stretch>
        </p:blipFill>
        <p:spPr>
          <a:xfrm>
            <a:off x="6095999" y="2245894"/>
            <a:ext cx="5703224" cy="3319601"/>
          </a:xfrm>
          <a:prstGeom prst="rect">
            <a:avLst/>
          </a:prstGeom>
        </p:spPr>
      </p:pic>
    </p:spTree>
    <p:extLst>
      <p:ext uri="{BB962C8B-B14F-4D97-AF65-F5344CB8AC3E}">
        <p14:creationId xmlns:p14="http://schemas.microsoft.com/office/powerpoint/2010/main" val="22574114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AutoShape 1">
            <a:extLst>
              <a:ext uri="{FF2B5EF4-FFF2-40B4-BE49-F238E27FC236}">
                <a16:creationId xmlns:a16="http://schemas.microsoft.com/office/drawing/2014/main" id="{F8DAB044-C87E-787C-F21A-6E1173852B0A}"/>
              </a:ext>
            </a:extLst>
          </p:cNvPr>
          <p:cNvSpPr>
            <a:spLocks noChangeArrowheads="1"/>
          </p:cNvSpPr>
          <p:nvPr/>
        </p:nvSpPr>
        <p:spPr bwMode="auto">
          <a:xfrm>
            <a:off x="2603501" y="360364"/>
            <a:ext cx="7019925" cy="1800225"/>
          </a:xfrm>
          <a:prstGeom prst="roundRect">
            <a:avLst>
              <a:gd name="adj" fmla="val 0"/>
            </a:avLst>
          </a:prstGeom>
          <a:noFill/>
          <a:ln w="9360">
            <a:solidFill>
              <a:schemeClr val="accent1"/>
            </a:solidFill>
            <a:round/>
            <a:headEnd/>
            <a:tailEnd/>
          </a:ln>
          <a:effectLst/>
        </p:spPr>
        <p:txBody>
          <a:bodyPr wrap="none" lIns="90000" tIns="45000" rIns="90000" bIns="45000"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9pPr>
          </a:lstStyle>
          <a:p>
            <a:pPr algn="ctr">
              <a:buClrTx/>
              <a:buFontTx/>
              <a:buNone/>
            </a:pPr>
            <a:r>
              <a:rPr lang="es-ES" altLang="es-ES" sz="3200" b="1" u="sng" dirty="0">
                <a:solidFill>
                  <a:schemeClr val="tx2">
                    <a:lumMod val="75000"/>
                    <a:lumOff val="25000"/>
                  </a:schemeClr>
                </a:solidFill>
                <a:effectLst>
                  <a:outerShdw blurRad="38100" dist="38100" dir="2700000" algn="tl">
                    <a:srgbClr val="000000"/>
                  </a:outerShdw>
                </a:effectLst>
              </a:rPr>
              <a:t>Índice muscular</a:t>
            </a:r>
            <a:r>
              <a:rPr lang="es-ES" altLang="es-ES" sz="3200" b="1" dirty="0">
                <a:solidFill>
                  <a:schemeClr val="tx2">
                    <a:lumMod val="75000"/>
                    <a:lumOff val="25000"/>
                  </a:schemeClr>
                </a:solidFill>
                <a:effectLst>
                  <a:outerShdw blurRad="38100" dist="38100" dir="2700000" algn="tl">
                    <a:srgbClr val="000000"/>
                  </a:outerShdw>
                </a:effectLst>
              </a:rPr>
              <a:t>:</a:t>
            </a:r>
          </a:p>
          <a:p>
            <a:pPr algn="ctr">
              <a:buClrTx/>
              <a:buFontTx/>
              <a:buNone/>
            </a:pPr>
            <a:r>
              <a:rPr lang="es-ES" altLang="es-ES" sz="3200" b="1" dirty="0">
                <a:solidFill>
                  <a:schemeClr val="tx2">
                    <a:lumMod val="75000"/>
                    <a:lumOff val="25000"/>
                  </a:schemeClr>
                </a:solidFill>
                <a:effectLst>
                  <a:outerShdw blurRad="38100" dist="38100" dir="2700000" algn="tl">
                    <a:srgbClr val="000000"/>
                  </a:outerShdw>
                </a:effectLst>
              </a:rPr>
              <a:t> determina el predominio </a:t>
            </a:r>
          </a:p>
          <a:p>
            <a:pPr algn="ctr">
              <a:buClrTx/>
              <a:buFontTx/>
              <a:buNone/>
            </a:pPr>
            <a:r>
              <a:rPr lang="es-ES" altLang="es-ES" sz="3200" b="1" dirty="0">
                <a:solidFill>
                  <a:schemeClr val="tx2">
                    <a:lumMod val="75000"/>
                    <a:lumOff val="25000"/>
                  </a:schemeClr>
                </a:solidFill>
                <a:effectLst>
                  <a:outerShdw blurRad="38100" dist="38100" dir="2700000" algn="tl">
                    <a:srgbClr val="000000"/>
                  </a:outerShdw>
                </a:effectLst>
              </a:rPr>
              <a:t>de masa o músculo.</a:t>
            </a:r>
          </a:p>
        </p:txBody>
      </p:sp>
      <p:sp>
        <p:nvSpPr>
          <p:cNvPr id="28674" name="Text Box 2">
            <a:extLst>
              <a:ext uri="{FF2B5EF4-FFF2-40B4-BE49-F238E27FC236}">
                <a16:creationId xmlns:a16="http://schemas.microsoft.com/office/drawing/2014/main" id="{82A0176E-3C15-E004-AB88-3F3CBF99A7B5}"/>
              </a:ext>
            </a:extLst>
          </p:cNvPr>
          <p:cNvSpPr txBox="1">
            <a:spLocks noChangeArrowheads="1"/>
          </p:cNvSpPr>
          <p:nvPr/>
        </p:nvSpPr>
        <p:spPr bwMode="auto">
          <a:xfrm>
            <a:off x="1884363" y="2519364"/>
            <a:ext cx="8640762" cy="31511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9pPr>
          </a:lstStyle>
          <a:p>
            <a:pPr algn="just">
              <a:buClrTx/>
              <a:buFontTx/>
              <a:buNone/>
            </a:pPr>
            <a:r>
              <a:rPr lang="es-ES" altLang="es-ES" sz="3600">
                <a:solidFill>
                  <a:schemeClr val="tx1"/>
                </a:solidFill>
              </a:rPr>
              <a:t>IM = circunferencia abdominal + 14 – circunferencia torácica.</a:t>
            </a:r>
          </a:p>
          <a:p>
            <a:pPr algn="just">
              <a:buClrTx/>
              <a:buFontTx/>
              <a:buNone/>
            </a:pPr>
            <a:endParaRPr lang="es-ES" altLang="es-ES" sz="3600">
              <a:solidFill>
                <a:schemeClr val="tx1"/>
              </a:solidFill>
            </a:endParaRPr>
          </a:p>
          <a:p>
            <a:pPr algn="just">
              <a:buClrTx/>
              <a:buFontTx/>
              <a:buNone/>
            </a:pPr>
            <a:r>
              <a:rPr lang="es-ES" altLang="es-ES" sz="3600" u="sng">
                <a:solidFill>
                  <a:schemeClr val="tx1"/>
                </a:solidFill>
              </a:rPr>
              <a:t>Escala</a:t>
            </a:r>
            <a:r>
              <a:rPr lang="es-ES" altLang="es-ES" sz="3600">
                <a:solidFill>
                  <a:schemeClr val="tx1"/>
                </a:solidFill>
              </a:rPr>
              <a:t>:</a:t>
            </a:r>
          </a:p>
          <a:p>
            <a:pPr algn="just">
              <a:buClrTx/>
              <a:buFontTx/>
              <a:buNone/>
            </a:pPr>
            <a:r>
              <a:rPr lang="es-ES" altLang="es-ES" sz="3600">
                <a:solidFill>
                  <a:schemeClr val="tx1"/>
                </a:solidFill>
                <a:latin typeface="DejaVu Sans" charset="0"/>
              </a:rPr>
              <a:t>≼ 0: predominio de músculo</a:t>
            </a:r>
          </a:p>
          <a:p>
            <a:pPr algn="just">
              <a:buClrTx/>
              <a:buFontTx/>
              <a:buNone/>
            </a:pPr>
            <a:r>
              <a:rPr lang="es-ES" altLang="es-ES" sz="3600">
                <a:solidFill>
                  <a:schemeClr val="tx1"/>
                </a:solidFill>
                <a:latin typeface="DejaVu Sans" charset="0"/>
              </a:rPr>
              <a:t>&gt;</a:t>
            </a:r>
            <a:r>
              <a:rPr lang="es-ES" altLang="es-ES" sz="3600">
                <a:solidFill>
                  <a:schemeClr val="tx1"/>
                </a:solidFill>
              </a:rPr>
              <a:t> 0: predominio de grasa.</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0F41F46A-6A58-34F4-CB26-26D11AF11E27}"/>
              </a:ext>
            </a:extLst>
          </p:cNvPr>
          <p:cNvPicPr>
            <a:picLocks noChangeAspect="1"/>
          </p:cNvPicPr>
          <p:nvPr/>
        </p:nvPicPr>
        <p:blipFill>
          <a:blip r:embed="rId2"/>
          <a:stretch>
            <a:fillRect/>
          </a:stretch>
        </p:blipFill>
        <p:spPr>
          <a:xfrm>
            <a:off x="280846" y="239497"/>
            <a:ext cx="11644225" cy="6049007"/>
          </a:xfrm>
          <a:prstGeom prst="rect">
            <a:avLst/>
          </a:prstGeom>
        </p:spPr>
      </p:pic>
    </p:spTree>
    <p:extLst>
      <p:ext uri="{BB962C8B-B14F-4D97-AF65-F5344CB8AC3E}">
        <p14:creationId xmlns:p14="http://schemas.microsoft.com/office/powerpoint/2010/main" val="42648620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B4C976E4-870B-A0BA-5CF8-9A8BB4EB6505}"/>
              </a:ext>
            </a:extLst>
          </p:cNvPr>
          <p:cNvPicPr>
            <a:picLocks noChangeAspect="1"/>
          </p:cNvPicPr>
          <p:nvPr/>
        </p:nvPicPr>
        <p:blipFill>
          <a:blip r:embed="rId2"/>
          <a:stretch>
            <a:fillRect/>
          </a:stretch>
        </p:blipFill>
        <p:spPr>
          <a:xfrm>
            <a:off x="721895" y="289671"/>
            <a:ext cx="10928277" cy="6383845"/>
          </a:xfrm>
          <a:prstGeom prst="rect">
            <a:avLst/>
          </a:prstGeom>
        </p:spPr>
      </p:pic>
    </p:spTree>
    <p:extLst>
      <p:ext uri="{BB962C8B-B14F-4D97-AF65-F5344CB8AC3E}">
        <p14:creationId xmlns:p14="http://schemas.microsoft.com/office/powerpoint/2010/main" val="32775969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E8AE78AB-4274-F599-ADB7-D038FFD74088}"/>
              </a:ext>
            </a:extLst>
          </p:cNvPr>
          <p:cNvPicPr>
            <a:picLocks noChangeAspect="1"/>
          </p:cNvPicPr>
          <p:nvPr/>
        </p:nvPicPr>
        <p:blipFill>
          <a:blip r:embed="rId2"/>
          <a:stretch>
            <a:fillRect/>
          </a:stretch>
        </p:blipFill>
        <p:spPr>
          <a:xfrm>
            <a:off x="401054" y="144820"/>
            <a:ext cx="11133220" cy="6560780"/>
          </a:xfrm>
          <a:prstGeom prst="rect">
            <a:avLst/>
          </a:prstGeom>
        </p:spPr>
      </p:pic>
    </p:spTree>
    <p:extLst>
      <p:ext uri="{BB962C8B-B14F-4D97-AF65-F5344CB8AC3E}">
        <p14:creationId xmlns:p14="http://schemas.microsoft.com/office/powerpoint/2010/main" val="278458246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9A93690B-2E58-3B8C-270A-A21F492D48DF}"/>
              </a:ext>
            </a:extLst>
          </p:cNvPr>
          <p:cNvPicPr>
            <a:picLocks noChangeAspect="1"/>
          </p:cNvPicPr>
          <p:nvPr/>
        </p:nvPicPr>
        <p:blipFill>
          <a:blip r:embed="rId2"/>
          <a:stretch>
            <a:fillRect/>
          </a:stretch>
        </p:blipFill>
        <p:spPr>
          <a:xfrm>
            <a:off x="31381" y="721896"/>
            <a:ext cx="11759566" cy="5249196"/>
          </a:xfrm>
          <a:prstGeom prst="rect">
            <a:avLst/>
          </a:prstGeom>
        </p:spPr>
      </p:pic>
    </p:spTree>
    <p:extLst>
      <p:ext uri="{BB962C8B-B14F-4D97-AF65-F5344CB8AC3E}">
        <p14:creationId xmlns:p14="http://schemas.microsoft.com/office/powerpoint/2010/main" val="382513835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95ADCCA0-A48F-D3AF-6541-75F91115BFD1}"/>
              </a:ext>
            </a:extLst>
          </p:cNvPr>
          <p:cNvPicPr>
            <a:picLocks noChangeAspect="1"/>
          </p:cNvPicPr>
          <p:nvPr/>
        </p:nvPicPr>
        <p:blipFill>
          <a:blip r:embed="rId2"/>
          <a:stretch>
            <a:fillRect/>
          </a:stretch>
        </p:blipFill>
        <p:spPr>
          <a:xfrm>
            <a:off x="94051" y="721895"/>
            <a:ext cx="11905443" cy="6079955"/>
          </a:xfrm>
          <a:prstGeom prst="rect">
            <a:avLst/>
          </a:prstGeom>
        </p:spPr>
      </p:pic>
      <p:pic>
        <p:nvPicPr>
          <p:cNvPr id="5" name="Imagen 4">
            <a:extLst>
              <a:ext uri="{FF2B5EF4-FFF2-40B4-BE49-F238E27FC236}">
                <a16:creationId xmlns:a16="http://schemas.microsoft.com/office/drawing/2014/main" id="{8632E85C-CC7E-B2C6-AA59-8BDE89809EB5}"/>
              </a:ext>
            </a:extLst>
          </p:cNvPr>
          <p:cNvPicPr>
            <a:picLocks noChangeAspect="1"/>
          </p:cNvPicPr>
          <p:nvPr/>
        </p:nvPicPr>
        <p:blipFill>
          <a:blip r:embed="rId3"/>
          <a:stretch>
            <a:fillRect/>
          </a:stretch>
        </p:blipFill>
        <p:spPr>
          <a:xfrm>
            <a:off x="2099771" y="207740"/>
            <a:ext cx="4696722" cy="449987"/>
          </a:xfrm>
          <a:prstGeom prst="rect">
            <a:avLst/>
          </a:prstGeom>
        </p:spPr>
      </p:pic>
    </p:spTree>
    <p:extLst>
      <p:ext uri="{BB962C8B-B14F-4D97-AF65-F5344CB8AC3E}">
        <p14:creationId xmlns:p14="http://schemas.microsoft.com/office/powerpoint/2010/main" val="98170145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520C239-1EDE-C608-A7B7-CC467D44B02F}"/>
              </a:ext>
            </a:extLst>
          </p:cNvPr>
          <p:cNvSpPr txBox="1"/>
          <p:nvPr/>
        </p:nvSpPr>
        <p:spPr>
          <a:xfrm>
            <a:off x="2727158" y="200344"/>
            <a:ext cx="6096000" cy="369332"/>
          </a:xfrm>
          <a:prstGeom prst="rect">
            <a:avLst/>
          </a:prstGeom>
          <a:noFill/>
        </p:spPr>
        <p:txBody>
          <a:bodyPr wrap="square">
            <a:spAutoFit/>
          </a:bodyPr>
          <a:lstStyle/>
          <a:p>
            <a:r>
              <a:rPr lang="es-ES" b="1" i="0" dirty="0">
                <a:solidFill>
                  <a:srgbClr val="000000"/>
                </a:solidFill>
                <a:effectLst/>
                <a:latin typeface="tahoma" panose="020B0604030504040204" pitchFamily="34" charset="0"/>
              </a:rPr>
              <a:t> Factores hereditarios, evolutivos y de aprendizaje</a:t>
            </a:r>
            <a:endParaRPr lang="es-ES" dirty="0"/>
          </a:p>
        </p:txBody>
      </p:sp>
      <p:pic>
        <p:nvPicPr>
          <p:cNvPr id="5" name="Imagen 4">
            <a:extLst>
              <a:ext uri="{FF2B5EF4-FFF2-40B4-BE49-F238E27FC236}">
                <a16:creationId xmlns:a16="http://schemas.microsoft.com/office/drawing/2014/main" id="{4F7AAA46-0D93-1860-19D9-39D80A93C076}"/>
              </a:ext>
            </a:extLst>
          </p:cNvPr>
          <p:cNvPicPr>
            <a:picLocks noChangeAspect="1"/>
          </p:cNvPicPr>
          <p:nvPr/>
        </p:nvPicPr>
        <p:blipFill>
          <a:blip r:embed="rId2"/>
          <a:stretch>
            <a:fillRect/>
          </a:stretch>
        </p:blipFill>
        <p:spPr>
          <a:xfrm>
            <a:off x="433064" y="719855"/>
            <a:ext cx="10299104" cy="5937801"/>
          </a:xfrm>
          <a:prstGeom prst="rect">
            <a:avLst/>
          </a:prstGeom>
        </p:spPr>
      </p:pic>
    </p:spTree>
    <p:extLst>
      <p:ext uri="{BB962C8B-B14F-4D97-AF65-F5344CB8AC3E}">
        <p14:creationId xmlns:p14="http://schemas.microsoft.com/office/powerpoint/2010/main" val="197097755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535865A5-E452-280A-B07C-901D152D41F9}"/>
              </a:ext>
            </a:extLst>
          </p:cNvPr>
          <p:cNvPicPr>
            <a:picLocks noChangeAspect="1"/>
          </p:cNvPicPr>
          <p:nvPr/>
        </p:nvPicPr>
        <p:blipFill>
          <a:blip r:embed="rId2"/>
          <a:stretch>
            <a:fillRect/>
          </a:stretch>
        </p:blipFill>
        <p:spPr>
          <a:xfrm>
            <a:off x="433138" y="128337"/>
            <a:ext cx="10908630" cy="6729663"/>
          </a:xfrm>
          <a:prstGeom prst="rect">
            <a:avLst/>
          </a:prstGeom>
        </p:spPr>
      </p:pic>
    </p:spTree>
    <p:extLst>
      <p:ext uri="{BB962C8B-B14F-4D97-AF65-F5344CB8AC3E}">
        <p14:creationId xmlns:p14="http://schemas.microsoft.com/office/powerpoint/2010/main" val="340514930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6B3C2F8-BF14-F22E-8EAB-6B297C3811E6}"/>
              </a:ext>
            </a:extLst>
          </p:cNvPr>
          <p:cNvSpPr txBox="1"/>
          <p:nvPr/>
        </p:nvSpPr>
        <p:spPr>
          <a:xfrm>
            <a:off x="192505" y="201356"/>
            <a:ext cx="11630527" cy="6268383"/>
          </a:xfrm>
          <a:prstGeom prst="rect">
            <a:avLst/>
          </a:prstGeom>
          <a:noFill/>
        </p:spPr>
        <p:txBody>
          <a:bodyPr wrap="square">
            <a:spAutoFit/>
          </a:bodyPr>
          <a:lstStyle/>
          <a:p>
            <a:pPr algn="just">
              <a:lnSpc>
                <a:spcPct val="150000"/>
              </a:lnSpc>
              <a:buNone/>
            </a:pPr>
            <a:r>
              <a:rPr lang="es-ES" b="1" i="0" dirty="0">
                <a:solidFill>
                  <a:srgbClr val="000000"/>
                </a:solidFill>
                <a:effectLst/>
                <a:latin typeface="tahoma" panose="020B0604030504040204" pitchFamily="34" charset="0"/>
              </a:rPr>
              <a:t> Factores Sensoriales, Cognitivos y Psíquicos</a:t>
            </a:r>
            <a:endParaRPr lang="es-ES" b="0" i="0" dirty="0">
              <a:solidFill>
                <a:srgbClr val="000000"/>
              </a:solidFill>
              <a:effectLst/>
              <a:latin typeface="tahoma" panose="020B0604030504040204" pitchFamily="34" charset="0"/>
            </a:endParaRPr>
          </a:p>
          <a:p>
            <a:pPr algn="just">
              <a:lnSpc>
                <a:spcPct val="150000"/>
              </a:lnSpc>
              <a:buNone/>
            </a:pPr>
            <a:r>
              <a:rPr lang="es-ES" b="1" i="0" dirty="0">
                <a:solidFill>
                  <a:srgbClr val="000000"/>
                </a:solidFill>
                <a:effectLst/>
                <a:latin typeface="tahoma" panose="020B0604030504040204" pitchFamily="34" charset="0"/>
              </a:rPr>
              <a:t>G.</a:t>
            </a:r>
            <a:r>
              <a:rPr lang="es-ES" b="0" i="0" dirty="0">
                <a:solidFill>
                  <a:srgbClr val="000000"/>
                </a:solidFill>
                <a:effectLst/>
                <a:latin typeface="tahoma" panose="020B0604030504040204" pitchFamily="34" charset="0"/>
              </a:rPr>
              <a:t> </a:t>
            </a:r>
            <a:r>
              <a:rPr lang="es-ES" b="0" i="0" u="sng" dirty="0">
                <a:solidFill>
                  <a:srgbClr val="000000"/>
                </a:solidFill>
                <a:effectLst/>
                <a:latin typeface="tahoma" panose="020B0604030504040204" pitchFamily="34" charset="0"/>
              </a:rPr>
              <a:t>Concentración</a:t>
            </a:r>
            <a:r>
              <a:rPr lang="es-ES" b="0" i="0" dirty="0">
                <a:solidFill>
                  <a:srgbClr val="000000"/>
                </a:solidFill>
                <a:effectLst/>
                <a:latin typeface="tahoma" panose="020B0604030504040204" pitchFamily="34" charset="0"/>
              </a:rPr>
              <a:t>. La importancia de la capacidad de concentración se evidencia con el ejemplo de la salida de velocidad o del portero de fútbol ante un penalti: un corredor o un portero desconcentrados nunca tendrán opción al éxito, mientras que si se concentran en un punto determinado (sonido del disparo de salida, golpeo del balón) mayor fuerza obtendrán los estímulos cerebrales y mayor energía se gastará en este nivel. El concepto que debemos desarrollar en relación a la concentración es el de "atención selectiva".</a:t>
            </a:r>
          </a:p>
          <a:p>
            <a:pPr algn="just">
              <a:lnSpc>
                <a:spcPct val="150000"/>
              </a:lnSpc>
              <a:buNone/>
            </a:pPr>
            <a:r>
              <a:rPr lang="es-ES" b="0" i="0" u="sng" dirty="0">
                <a:solidFill>
                  <a:srgbClr val="000000"/>
                </a:solidFill>
                <a:effectLst/>
                <a:latin typeface="tahoma" panose="020B0604030504040204" pitchFamily="34" charset="0"/>
              </a:rPr>
              <a:t>Regulación Psíquica</a:t>
            </a:r>
            <a:r>
              <a:rPr lang="es-ES" b="0" i="0" dirty="0">
                <a:solidFill>
                  <a:srgbClr val="000000"/>
                </a:solidFill>
                <a:effectLst/>
                <a:latin typeface="tahoma" panose="020B0604030504040204" pitchFamily="34" charset="0"/>
              </a:rPr>
              <a:t>. Este concepto capacita al deportista para:</a:t>
            </a:r>
          </a:p>
          <a:p>
            <a:pPr algn="just">
              <a:lnSpc>
                <a:spcPct val="150000"/>
              </a:lnSpc>
              <a:buFont typeface="Arial" panose="020B0604020202020204" pitchFamily="34" charset="0"/>
              <a:buChar char="•"/>
            </a:pPr>
            <a:r>
              <a:rPr lang="es-ES" b="0" i="0" dirty="0">
                <a:solidFill>
                  <a:srgbClr val="000000"/>
                </a:solidFill>
                <a:effectLst/>
                <a:latin typeface="tahoma" panose="020B0604030504040204" pitchFamily="34" charset="0"/>
              </a:rPr>
              <a:t>recibir la información del entorno inmediatamente.</a:t>
            </a:r>
          </a:p>
          <a:p>
            <a:pPr algn="just">
              <a:lnSpc>
                <a:spcPct val="150000"/>
              </a:lnSpc>
              <a:buFont typeface="Arial" panose="020B0604020202020204" pitchFamily="34" charset="0"/>
              <a:buChar char="•"/>
            </a:pPr>
            <a:r>
              <a:rPr lang="es-ES" b="0" i="0" dirty="0">
                <a:solidFill>
                  <a:srgbClr val="000000"/>
                </a:solidFill>
                <a:effectLst/>
                <a:latin typeface="tahoma" panose="020B0604030504040204" pitchFamily="34" charset="0"/>
              </a:rPr>
              <a:t>procesar "en la mente" las informaciones rápidamente.</a:t>
            </a:r>
          </a:p>
          <a:p>
            <a:pPr algn="just">
              <a:lnSpc>
                <a:spcPct val="150000"/>
              </a:lnSpc>
              <a:buFont typeface="Arial" panose="020B0604020202020204" pitchFamily="34" charset="0"/>
              <a:buChar char="•"/>
            </a:pPr>
            <a:r>
              <a:rPr lang="es-ES" b="0" i="0" dirty="0">
                <a:solidFill>
                  <a:srgbClr val="000000"/>
                </a:solidFill>
                <a:effectLst/>
                <a:latin typeface="tahoma" panose="020B0604030504040204" pitchFamily="34" charset="0"/>
              </a:rPr>
              <a:t>dispone de inmediato el programa de acción adecuado.</a:t>
            </a:r>
          </a:p>
          <a:p>
            <a:pPr algn="just">
              <a:lnSpc>
                <a:spcPct val="150000"/>
              </a:lnSpc>
              <a:buFont typeface="Arial" panose="020B0604020202020204" pitchFamily="34" charset="0"/>
              <a:buChar char="•"/>
            </a:pPr>
            <a:r>
              <a:rPr lang="es-ES" b="0" i="0" dirty="0">
                <a:solidFill>
                  <a:srgbClr val="000000"/>
                </a:solidFill>
                <a:effectLst/>
                <a:latin typeface="tahoma" panose="020B0604030504040204" pitchFamily="34" charset="0"/>
              </a:rPr>
              <a:t>realizar el movimiento lo más rápido posible.</a:t>
            </a:r>
          </a:p>
          <a:p>
            <a:pPr algn="just">
              <a:lnSpc>
                <a:spcPct val="150000"/>
              </a:lnSpc>
            </a:pPr>
            <a:br>
              <a:rPr lang="es-ES" b="0" i="0" dirty="0">
                <a:solidFill>
                  <a:srgbClr val="000000"/>
                </a:solidFill>
                <a:effectLst/>
                <a:latin typeface="tahoma" panose="020B0604030504040204" pitchFamily="34" charset="0"/>
              </a:rPr>
            </a:br>
            <a:r>
              <a:rPr lang="es-ES" b="1" i="0" dirty="0">
                <a:solidFill>
                  <a:srgbClr val="000000"/>
                </a:solidFill>
                <a:effectLst/>
                <a:latin typeface="tahoma" panose="020B0604030504040204" pitchFamily="34" charset="0"/>
              </a:rPr>
              <a:t>H.</a:t>
            </a:r>
            <a:r>
              <a:rPr lang="es-ES" b="0" i="0" dirty="0">
                <a:solidFill>
                  <a:srgbClr val="000000"/>
                </a:solidFill>
                <a:effectLst/>
                <a:latin typeface="tahoma" panose="020B0604030504040204" pitchFamily="34" charset="0"/>
              </a:rPr>
              <a:t> </a:t>
            </a:r>
            <a:r>
              <a:rPr lang="es-ES" b="0" i="0" u="sng" dirty="0">
                <a:solidFill>
                  <a:srgbClr val="000000"/>
                </a:solidFill>
                <a:effectLst/>
                <a:latin typeface="tahoma" panose="020B0604030504040204" pitchFamily="34" charset="0"/>
              </a:rPr>
              <a:t>Fuerza de voluntad</a:t>
            </a:r>
            <a:r>
              <a:rPr lang="es-ES" b="0" i="0" dirty="0">
                <a:solidFill>
                  <a:srgbClr val="000000"/>
                </a:solidFill>
                <a:effectLst/>
                <a:latin typeface="tahoma" panose="020B0604030504040204" pitchFamily="34" charset="0"/>
              </a:rPr>
              <a:t>. Está estrechamente relacionada con la motivación, y se entiende como la "capacidad de dirigir conscientemente estímulos, inducciones y resistencias internas (desinterés, cansancio, inseguridad)" (GROSSER, 1992, 36).</a:t>
            </a:r>
          </a:p>
        </p:txBody>
      </p:sp>
    </p:spTree>
    <p:extLst>
      <p:ext uri="{BB962C8B-B14F-4D97-AF65-F5344CB8AC3E}">
        <p14:creationId xmlns:p14="http://schemas.microsoft.com/office/powerpoint/2010/main" val="309130421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06F59F4-D58C-AA11-03CE-DA444BED8ACE}"/>
              </a:ext>
            </a:extLst>
          </p:cNvPr>
          <p:cNvSpPr txBox="1"/>
          <p:nvPr/>
        </p:nvSpPr>
        <p:spPr>
          <a:xfrm>
            <a:off x="-1" y="166583"/>
            <a:ext cx="12015537" cy="6268383"/>
          </a:xfrm>
          <a:prstGeom prst="rect">
            <a:avLst/>
          </a:prstGeom>
          <a:noFill/>
        </p:spPr>
        <p:txBody>
          <a:bodyPr wrap="square">
            <a:spAutoFit/>
          </a:bodyPr>
          <a:lstStyle/>
          <a:p>
            <a:pPr algn="just">
              <a:lnSpc>
                <a:spcPct val="150000"/>
              </a:lnSpc>
              <a:buNone/>
            </a:pPr>
            <a:r>
              <a:rPr lang="es-ES" b="1" i="0" dirty="0">
                <a:solidFill>
                  <a:srgbClr val="000000"/>
                </a:solidFill>
                <a:effectLst/>
                <a:latin typeface="tahoma" panose="020B0604030504040204" pitchFamily="34" charset="0"/>
              </a:rPr>
              <a:t> Factores Neuronales</a:t>
            </a:r>
            <a:endParaRPr lang="es-ES" b="0" i="0" dirty="0">
              <a:solidFill>
                <a:srgbClr val="000000"/>
              </a:solidFill>
              <a:effectLst/>
              <a:latin typeface="tahoma" panose="020B0604030504040204" pitchFamily="34" charset="0"/>
            </a:endParaRPr>
          </a:p>
          <a:p>
            <a:pPr algn="just">
              <a:lnSpc>
                <a:spcPct val="150000"/>
              </a:lnSpc>
              <a:buNone/>
            </a:pPr>
            <a:r>
              <a:rPr lang="es-ES" b="1" i="0" dirty="0">
                <a:solidFill>
                  <a:srgbClr val="000000"/>
                </a:solidFill>
                <a:effectLst/>
                <a:latin typeface="tahoma" panose="020B0604030504040204" pitchFamily="34" charset="0"/>
              </a:rPr>
              <a:t>I. </a:t>
            </a:r>
            <a:r>
              <a:rPr lang="es-ES" b="0" i="0" u="sng" dirty="0">
                <a:solidFill>
                  <a:srgbClr val="000000"/>
                </a:solidFill>
                <a:effectLst/>
                <a:latin typeface="tahoma" panose="020B0604030504040204" pitchFamily="34" charset="0"/>
              </a:rPr>
              <a:t>Reclutamiento y </a:t>
            </a:r>
            <a:r>
              <a:rPr lang="es-ES" b="0" i="0" u="sng" dirty="0" err="1">
                <a:solidFill>
                  <a:srgbClr val="000000"/>
                </a:solidFill>
                <a:effectLst/>
                <a:latin typeface="tahoma" panose="020B0604030504040204" pitchFamily="34" charset="0"/>
              </a:rPr>
              <a:t>frecuenciación</a:t>
            </a:r>
            <a:r>
              <a:rPr lang="es-ES" b="0" i="0" u="sng" dirty="0">
                <a:solidFill>
                  <a:srgbClr val="000000"/>
                </a:solidFill>
                <a:effectLst/>
                <a:latin typeface="tahoma" panose="020B0604030504040204" pitchFamily="34" charset="0"/>
              </a:rPr>
              <a:t> de unidades motoras</a:t>
            </a:r>
            <a:r>
              <a:rPr lang="es-ES" b="0" i="0" dirty="0">
                <a:solidFill>
                  <a:srgbClr val="000000"/>
                </a:solidFill>
                <a:effectLst/>
                <a:latin typeface="tahoma" panose="020B0604030504040204" pitchFamily="34" charset="0"/>
              </a:rPr>
              <a:t>. El reclutamiento se refiere a la activación de las fibras musculares. Está regido por el "principio de </a:t>
            </a:r>
            <a:r>
              <a:rPr lang="es-ES" b="0" i="0" dirty="0" err="1">
                <a:solidFill>
                  <a:srgbClr val="000000"/>
                </a:solidFill>
                <a:effectLst/>
                <a:latin typeface="tahoma" panose="020B0604030504040204" pitchFamily="34" charset="0"/>
              </a:rPr>
              <a:t>Hennemann</a:t>
            </a:r>
            <a:r>
              <a:rPr lang="es-ES" b="0" i="0" dirty="0">
                <a:solidFill>
                  <a:srgbClr val="000000"/>
                </a:solidFill>
                <a:effectLst/>
                <a:latin typeface="tahoma" panose="020B0604030504040204" pitchFamily="34" charset="0"/>
              </a:rPr>
              <a:t>", que dice que las fibras musculares se inervan siguiendo un orden: primero las fibras de contracción lenta, y posteriormente las de contracción rápida. Para poder solicitar el mayor número posible de fibras musculares hay que actuar con una elevada frecuencia de estimulación.</a:t>
            </a:r>
          </a:p>
          <a:p>
            <a:pPr algn="just">
              <a:lnSpc>
                <a:spcPct val="150000"/>
              </a:lnSpc>
              <a:buNone/>
            </a:pPr>
            <a:r>
              <a:rPr lang="es-ES" b="0" i="0" dirty="0">
                <a:solidFill>
                  <a:srgbClr val="000000"/>
                </a:solidFill>
                <a:effectLst/>
                <a:latin typeface="tahoma" panose="020B0604030504040204" pitchFamily="34" charset="0"/>
              </a:rPr>
              <a:t>    De un sujeto que es capaz de activar en un músculo determinado un porcentaje de fibras musculares, decimos que posee un buena "coordinación intramuscular".</a:t>
            </a:r>
          </a:p>
          <a:p>
            <a:pPr algn="just">
              <a:lnSpc>
                <a:spcPct val="150000"/>
              </a:lnSpc>
              <a:buNone/>
            </a:pPr>
            <a:r>
              <a:rPr lang="es-ES" b="1" i="0" dirty="0">
                <a:solidFill>
                  <a:srgbClr val="000000"/>
                </a:solidFill>
                <a:effectLst/>
                <a:latin typeface="tahoma" panose="020B0604030504040204" pitchFamily="34" charset="0"/>
              </a:rPr>
              <a:t>J.</a:t>
            </a:r>
            <a:r>
              <a:rPr lang="es-ES" b="0" i="0" dirty="0">
                <a:solidFill>
                  <a:srgbClr val="000000"/>
                </a:solidFill>
                <a:effectLst/>
                <a:latin typeface="tahoma" panose="020B0604030504040204" pitchFamily="34" charset="0"/>
              </a:rPr>
              <a:t> </a:t>
            </a:r>
            <a:r>
              <a:rPr lang="es-ES" b="0" i="0" u="sng" dirty="0">
                <a:solidFill>
                  <a:srgbClr val="000000"/>
                </a:solidFill>
                <a:effectLst/>
                <a:latin typeface="tahoma" panose="020B0604030504040204" pitchFamily="34" charset="0"/>
              </a:rPr>
              <a:t>Cambios de excitación e inhibición en el S.N.C. </a:t>
            </a:r>
            <a:r>
              <a:rPr lang="es-ES" b="0" i="0" dirty="0">
                <a:solidFill>
                  <a:srgbClr val="000000"/>
                </a:solidFill>
                <a:effectLst/>
                <a:latin typeface="tahoma" panose="020B0604030504040204" pitchFamily="34" charset="0"/>
              </a:rPr>
              <a:t>Se refiere este factor a la capacidad de "coordinación intramuscular", que supone alternar continuamente momentos de tensión y relajación en la musculatura a través de frecuentes repeticiones de movimientos rápidos.</a:t>
            </a:r>
          </a:p>
          <a:p>
            <a:pPr algn="just">
              <a:lnSpc>
                <a:spcPct val="150000"/>
              </a:lnSpc>
              <a:buNone/>
            </a:pPr>
            <a:r>
              <a:rPr lang="es-ES" b="1" i="0" dirty="0">
                <a:solidFill>
                  <a:srgbClr val="000000"/>
                </a:solidFill>
                <a:effectLst/>
                <a:latin typeface="tahoma" panose="020B0604030504040204" pitchFamily="34" charset="0"/>
              </a:rPr>
              <a:t>K.</a:t>
            </a:r>
            <a:r>
              <a:rPr lang="es-ES" b="0" i="0" dirty="0">
                <a:solidFill>
                  <a:srgbClr val="000000"/>
                </a:solidFill>
                <a:effectLst/>
                <a:latin typeface="tahoma" panose="020B0604030504040204" pitchFamily="34" charset="0"/>
              </a:rPr>
              <a:t> </a:t>
            </a:r>
            <a:r>
              <a:rPr lang="es-ES" b="0" i="0" u="sng" dirty="0">
                <a:solidFill>
                  <a:srgbClr val="000000"/>
                </a:solidFill>
                <a:effectLst/>
                <a:latin typeface="tahoma" panose="020B0604030504040204" pitchFamily="34" charset="0"/>
              </a:rPr>
              <a:t>Velocidad conductora de estímulos</a:t>
            </a:r>
            <a:r>
              <a:rPr lang="es-ES" b="0" i="0" dirty="0">
                <a:solidFill>
                  <a:srgbClr val="000000"/>
                </a:solidFill>
                <a:effectLst/>
                <a:latin typeface="tahoma" panose="020B0604030504040204" pitchFamily="34" charset="0"/>
              </a:rPr>
              <a:t>. La velocidad de conducción nerviosa depende en gran medida de que la motoneurona tenga mayor o menor cantidad de mielina (vainas que recubren el cilindroeje, y que proporcionan una mayor velocidad de conducción: "transmisión saltatoria") (ASTRAND, RODALH, 1985, 53).</a:t>
            </a:r>
          </a:p>
          <a:p>
            <a:pPr algn="just">
              <a:lnSpc>
                <a:spcPct val="150000"/>
              </a:lnSpc>
            </a:pPr>
            <a:r>
              <a:rPr lang="es-ES" b="1" i="0" dirty="0">
                <a:solidFill>
                  <a:srgbClr val="000000"/>
                </a:solidFill>
                <a:effectLst/>
                <a:latin typeface="tahoma" panose="020B0604030504040204" pitchFamily="34" charset="0"/>
              </a:rPr>
              <a:t>L.</a:t>
            </a:r>
            <a:r>
              <a:rPr lang="es-ES" b="0" i="0" dirty="0">
                <a:solidFill>
                  <a:srgbClr val="000000"/>
                </a:solidFill>
                <a:effectLst/>
                <a:latin typeface="tahoma" panose="020B0604030504040204" pitchFamily="34" charset="0"/>
              </a:rPr>
              <a:t> </a:t>
            </a:r>
            <a:r>
              <a:rPr lang="es-ES" b="0" i="0" u="sng" dirty="0" err="1">
                <a:solidFill>
                  <a:srgbClr val="000000"/>
                </a:solidFill>
                <a:effectLst/>
                <a:latin typeface="tahoma" panose="020B0604030504040204" pitchFamily="34" charset="0"/>
              </a:rPr>
              <a:t>Preactividad</a:t>
            </a:r>
            <a:r>
              <a:rPr lang="es-ES" b="0" i="0" dirty="0">
                <a:solidFill>
                  <a:srgbClr val="000000"/>
                </a:solidFill>
                <a:effectLst/>
                <a:latin typeface="tahoma" panose="020B0604030504040204" pitchFamily="34" charset="0"/>
              </a:rPr>
              <a:t>. En este factor se unen distintas variables musculares, que pueden afectar al efecto de </a:t>
            </a:r>
            <a:r>
              <a:rPr lang="es-ES" b="0" i="0" dirty="0" err="1">
                <a:solidFill>
                  <a:srgbClr val="000000"/>
                </a:solidFill>
                <a:effectLst/>
                <a:latin typeface="tahoma" panose="020B0604030504040204" pitchFamily="34" charset="0"/>
              </a:rPr>
              <a:t>retensión</a:t>
            </a:r>
            <a:r>
              <a:rPr lang="es-ES" b="0" i="0" dirty="0">
                <a:solidFill>
                  <a:srgbClr val="000000"/>
                </a:solidFill>
                <a:effectLst/>
                <a:latin typeface="tahoma" panose="020B0604030504040204" pitchFamily="34" charset="0"/>
              </a:rPr>
              <a:t> muscular como elemento que aumenta la fuerza de contracción y en consecuencia la velocidad de movimiento.</a:t>
            </a:r>
          </a:p>
        </p:txBody>
      </p:sp>
    </p:spTree>
    <p:extLst>
      <p:ext uri="{BB962C8B-B14F-4D97-AF65-F5344CB8AC3E}">
        <p14:creationId xmlns:p14="http://schemas.microsoft.com/office/powerpoint/2010/main" val="247084361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F18B9BB-0B84-FFE8-2590-C9AC2C84F2C4}"/>
              </a:ext>
            </a:extLst>
          </p:cNvPr>
          <p:cNvSpPr txBox="1"/>
          <p:nvPr/>
        </p:nvSpPr>
        <p:spPr>
          <a:xfrm>
            <a:off x="0" y="289679"/>
            <a:ext cx="11871158" cy="4606389"/>
          </a:xfrm>
          <a:prstGeom prst="rect">
            <a:avLst/>
          </a:prstGeom>
          <a:noFill/>
        </p:spPr>
        <p:txBody>
          <a:bodyPr wrap="square">
            <a:spAutoFit/>
          </a:bodyPr>
          <a:lstStyle/>
          <a:p>
            <a:pPr algn="just">
              <a:lnSpc>
                <a:spcPct val="150000"/>
              </a:lnSpc>
              <a:buNone/>
            </a:pPr>
            <a:r>
              <a:rPr lang="es-ES" b="1" i="0" dirty="0">
                <a:solidFill>
                  <a:srgbClr val="000000"/>
                </a:solidFill>
                <a:effectLst/>
                <a:latin typeface="tahoma" panose="020B0604030504040204" pitchFamily="34" charset="0"/>
              </a:rPr>
              <a:t>Factores </a:t>
            </a:r>
            <a:r>
              <a:rPr lang="es-ES" b="1" i="0" dirty="0" err="1">
                <a:solidFill>
                  <a:srgbClr val="000000"/>
                </a:solidFill>
                <a:effectLst/>
                <a:latin typeface="tahoma" panose="020B0604030504040204" pitchFamily="34" charset="0"/>
              </a:rPr>
              <a:t>Tendo</a:t>
            </a:r>
            <a:r>
              <a:rPr lang="es-ES" b="1" i="0" dirty="0">
                <a:solidFill>
                  <a:srgbClr val="000000"/>
                </a:solidFill>
                <a:effectLst/>
                <a:latin typeface="tahoma" panose="020B0604030504040204" pitchFamily="34" charset="0"/>
              </a:rPr>
              <a:t>-Musculares</a:t>
            </a:r>
            <a:endParaRPr lang="es-ES" b="0" i="0" dirty="0">
              <a:solidFill>
                <a:srgbClr val="000000"/>
              </a:solidFill>
              <a:effectLst/>
              <a:latin typeface="tahoma" panose="020B0604030504040204" pitchFamily="34" charset="0"/>
            </a:endParaRPr>
          </a:p>
          <a:p>
            <a:pPr algn="just">
              <a:lnSpc>
                <a:spcPct val="150000"/>
              </a:lnSpc>
              <a:buNone/>
            </a:pPr>
            <a:r>
              <a:rPr lang="es-ES" b="1" i="0" dirty="0">
                <a:solidFill>
                  <a:srgbClr val="000000"/>
                </a:solidFill>
                <a:effectLst/>
                <a:latin typeface="tahoma" panose="020B0604030504040204" pitchFamily="34" charset="0"/>
              </a:rPr>
              <a:t>M.</a:t>
            </a:r>
            <a:r>
              <a:rPr lang="es-ES" b="0" i="0" dirty="0">
                <a:solidFill>
                  <a:srgbClr val="000000"/>
                </a:solidFill>
                <a:effectLst/>
                <a:latin typeface="tahoma" panose="020B0604030504040204" pitchFamily="34" charset="0"/>
              </a:rPr>
              <a:t> </a:t>
            </a:r>
            <a:r>
              <a:rPr lang="es-ES" b="0" i="0" u="sng" dirty="0">
                <a:solidFill>
                  <a:srgbClr val="000000"/>
                </a:solidFill>
                <a:effectLst/>
                <a:latin typeface="tahoma" panose="020B0604030504040204" pitchFamily="34" charset="0"/>
              </a:rPr>
              <a:t>Distribución de los tipos de fibras musculares</a:t>
            </a:r>
            <a:r>
              <a:rPr lang="es-ES" b="0" i="0" dirty="0">
                <a:solidFill>
                  <a:srgbClr val="000000"/>
                </a:solidFill>
                <a:effectLst/>
                <a:latin typeface="tahoma" panose="020B0604030504040204" pitchFamily="34" charset="0"/>
              </a:rPr>
              <a:t>. Ahondando sobre los expuesto anteriormente, autores como KOMI (1989, en GROSSER, 1992, 50) dan una importancia significativa al factor de entrenamiento para determinar la distribución de las fibras musculares, sin menospreciar el valor de los facto-res genéticos.</a:t>
            </a:r>
          </a:p>
          <a:p>
            <a:pPr algn="just">
              <a:lnSpc>
                <a:spcPct val="150000"/>
              </a:lnSpc>
              <a:buNone/>
            </a:pPr>
            <a:r>
              <a:rPr lang="es-ES" b="1" i="0" dirty="0">
                <a:solidFill>
                  <a:srgbClr val="000000"/>
                </a:solidFill>
                <a:effectLst/>
                <a:latin typeface="tahoma" panose="020B0604030504040204" pitchFamily="34" charset="0"/>
              </a:rPr>
              <a:t>N. </a:t>
            </a:r>
            <a:r>
              <a:rPr lang="es-ES" b="0" i="0" u="sng" dirty="0">
                <a:solidFill>
                  <a:srgbClr val="000000"/>
                </a:solidFill>
                <a:effectLst/>
                <a:latin typeface="tahoma" panose="020B0604030504040204" pitchFamily="34" charset="0"/>
              </a:rPr>
              <a:t>Sección Transversal de la Fibras</a:t>
            </a:r>
            <a:r>
              <a:rPr lang="es-ES" b="0" i="0" dirty="0">
                <a:solidFill>
                  <a:srgbClr val="000000"/>
                </a:solidFill>
                <a:effectLst/>
                <a:latin typeface="tahoma" panose="020B0604030504040204" pitchFamily="34" charset="0"/>
              </a:rPr>
              <a:t>. Según WEINECK (1988, 225) al aumentar la sección transversal del músculo se produce un incremento del número de puentes de actina y miosina, que componen las fibras musculares, aumentando la velocidad de deslizamiento de una y otra, y consecuentemente de la velocidad de contracción muscular.</a:t>
            </a:r>
          </a:p>
          <a:p>
            <a:pPr algn="just">
              <a:lnSpc>
                <a:spcPct val="150000"/>
              </a:lnSpc>
              <a:buNone/>
            </a:pPr>
            <a:r>
              <a:rPr lang="es-ES" b="1" i="0" dirty="0">
                <a:solidFill>
                  <a:srgbClr val="000000"/>
                </a:solidFill>
                <a:effectLst/>
                <a:latin typeface="tahoma" panose="020B0604030504040204" pitchFamily="34" charset="0"/>
              </a:rPr>
              <a:t>Ñ. </a:t>
            </a:r>
            <a:r>
              <a:rPr lang="es-ES" b="0" i="0" u="sng" dirty="0">
                <a:solidFill>
                  <a:srgbClr val="000000"/>
                </a:solidFill>
                <a:effectLst/>
                <a:latin typeface="tahoma" panose="020B0604030504040204" pitchFamily="34" charset="0"/>
              </a:rPr>
              <a:t>Velocidad de Contracción Muscular</a:t>
            </a:r>
            <a:r>
              <a:rPr lang="es-ES" b="0" i="0" dirty="0">
                <a:solidFill>
                  <a:srgbClr val="000000"/>
                </a:solidFill>
                <a:effectLst/>
                <a:latin typeface="tahoma" panose="020B0604030504040204" pitchFamily="34" charset="0"/>
              </a:rPr>
              <a:t>. Es la velocidad que definíamos en el Tiempo de Reacción como T5 ("tiempo latente"). Este factor está condicionado a su vez por la temperatura corporal, disminuyendo la velocidad con el frío y aumentando con el calor.</a:t>
            </a:r>
          </a:p>
        </p:txBody>
      </p:sp>
    </p:spTree>
    <p:extLst>
      <p:ext uri="{BB962C8B-B14F-4D97-AF65-F5344CB8AC3E}">
        <p14:creationId xmlns:p14="http://schemas.microsoft.com/office/powerpoint/2010/main" val="25322991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ext Box 1">
            <a:extLst>
              <a:ext uri="{FF2B5EF4-FFF2-40B4-BE49-F238E27FC236}">
                <a16:creationId xmlns:a16="http://schemas.microsoft.com/office/drawing/2014/main" id="{D5D7C7AD-2A4C-F689-AB19-DF14319A45BB}"/>
              </a:ext>
            </a:extLst>
          </p:cNvPr>
          <p:cNvSpPr txBox="1">
            <a:spLocks noChangeArrowheads="1"/>
          </p:cNvSpPr>
          <p:nvPr/>
        </p:nvSpPr>
        <p:spPr bwMode="auto">
          <a:xfrm>
            <a:off x="2159000" y="333376"/>
            <a:ext cx="8280400" cy="2867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9pPr>
          </a:lstStyle>
          <a:p>
            <a:pPr>
              <a:buClrTx/>
              <a:buFontTx/>
              <a:buNone/>
            </a:pPr>
            <a:r>
              <a:rPr lang="es-ES" altLang="es-ES" sz="3200" b="1" u="sng" dirty="0">
                <a:solidFill>
                  <a:schemeClr val="tx2">
                    <a:lumMod val="75000"/>
                    <a:lumOff val="25000"/>
                  </a:schemeClr>
                </a:solidFill>
                <a:effectLst>
                  <a:outerShdw blurRad="38100" dist="38100" dir="2700000" algn="tl">
                    <a:srgbClr val="000000"/>
                  </a:outerShdw>
                </a:effectLst>
              </a:rPr>
              <a:t>Coeficiente vital de </a:t>
            </a:r>
            <a:r>
              <a:rPr lang="es-ES" altLang="es-ES" sz="3200" b="1" u="sng" dirty="0" err="1">
                <a:solidFill>
                  <a:schemeClr val="tx2">
                    <a:lumMod val="75000"/>
                    <a:lumOff val="25000"/>
                  </a:schemeClr>
                </a:solidFill>
                <a:effectLst>
                  <a:outerShdw blurRad="38100" dist="38100" dir="2700000" algn="tl">
                    <a:srgbClr val="000000"/>
                  </a:outerShdw>
                </a:effectLst>
              </a:rPr>
              <a:t>Speld</a:t>
            </a:r>
            <a:r>
              <a:rPr lang="es-ES" altLang="es-ES" sz="3200" b="1" dirty="0">
                <a:solidFill>
                  <a:schemeClr val="tx1"/>
                </a:solidFill>
                <a:effectLst>
                  <a:outerShdw blurRad="38100" dist="38100" dir="2700000" algn="tl">
                    <a:srgbClr val="000000"/>
                  </a:outerShdw>
                </a:effectLst>
              </a:rPr>
              <a:t>: establece la relación entre la capacidad vital, peso y estatura.</a:t>
            </a:r>
          </a:p>
          <a:p>
            <a:pPr>
              <a:buClrTx/>
              <a:buFontTx/>
              <a:buNone/>
            </a:pPr>
            <a:endParaRPr lang="es-ES" altLang="es-ES" dirty="0">
              <a:solidFill>
                <a:schemeClr val="tx1"/>
              </a:solidFill>
            </a:endParaRPr>
          </a:p>
          <a:p>
            <a:pPr algn="ctr">
              <a:lnSpc>
                <a:spcPct val="100000"/>
              </a:lnSpc>
              <a:buClrTx/>
              <a:buFontTx/>
              <a:buNone/>
            </a:pPr>
            <a:r>
              <a:rPr lang="es-ES" altLang="es-ES" sz="3200" b="1" dirty="0">
                <a:solidFill>
                  <a:schemeClr val="tx1"/>
                </a:solidFill>
                <a:effectLst>
                  <a:outerShdw blurRad="38100" dist="38100" dir="2700000" algn="tl">
                    <a:srgbClr val="000000"/>
                  </a:outerShdw>
                </a:effectLst>
                <a:latin typeface="Times New Roman" panose="02020603050405020304" pitchFamily="18" charset="0"/>
              </a:rPr>
              <a:t>Cap. vital (</a:t>
            </a:r>
            <a:r>
              <a:rPr lang="es-ES" altLang="es-ES" sz="3200" b="1" dirty="0" err="1">
                <a:solidFill>
                  <a:schemeClr val="tx1"/>
                </a:solidFill>
                <a:effectLst>
                  <a:outerShdw blurRad="38100" dist="38100" dir="2700000" algn="tl">
                    <a:srgbClr val="000000"/>
                  </a:outerShdw>
                </a:effectLst>
                <a:latin typeface="Times New Roman" panose="02020603050405020304" pitchFamily="18" charset="0"/>
              </a:rPr>
              <a:t>c.c</a:t>
            </a:r>
            <a:r>
              <a:rPr lang="es-ES" altLang="es-ES" sz="3200" b="1" dirty="0">
                <a:solidFill>
                  <a:schemeClr val="tx1"/>
                </a:solidFill>
                <a:effectLst>
                  <a:outerShdw blurRad="38100" dist="38100" dir="2700000" algn="tl">
                    <a:srgbClr val="000000"/>
                  </a:outerShdw>
                </a:effectLst>
                <a:latin typeface="Times New Roman" panose="02020603050405020304" pitchFamily="18" charset="0"/>
              </a:rPr>
              <a:t>) x   </a:t>
            </a:r>
            <a:r>
              <a:rPr lang="es-ES" altLang="es-ES" sz="3200" b="1" u="sng" dirty="0">
                <a:solidFill>
                  <a:schemeClr val="tx1"/>
                </a:solidFill>
                <a:effectLst>
                  <a:outerShdw blurRad="38100" dist="38100" dir="2700000" algn="tl">
                    <a:srgbClr val="000000"/>
                  </a:outerShdw>
                </a:effectLst>
                <a:latin typeface="Times New Roman" panose="02020603050405020304" pitchFamily="18" charset="0"/>
              </a:rPr>
              <a:t>Peso (Kg.)__ </a:t>
            </a:r>
          </a:p>
          <a:p>
            <a:pPr algn="ctr">
              <a:buClrTx/>
              <a:buFontTx/>
              <a:buNone/>
            </a:pPr>
            <a:r>
              <a:rPr lang="es-ES" altLang="es-ES" sz="3200" b="1" dirty="0">
                <a:solidFill>
                  <a:schemeClr val="tx1"/>
                </a:solidFill>
                <a:effectLst>
                  <a:outerShdw blurRad="38100" dist="38100" dir="2700000" algn="tl">
                    <a:srgbClr val="000000"/>
                  </a:outerShdw>
                </a:effectLst>
              </a:rPr>
              <a:t>                        Estatura (cm)</a:t>
            </a:r>
          </a:p>
          <a:p>
            <a:pPr algn="ctr">
              <a:buClrTx/>
              <a:buFontTx/>
              <a:buNone/>
            </a:pPr>
            <a:r>
              <a:rPr lang="es-ES" altLang="es-ES" sz="3200" b="1" dirty="0">
                <a:solidFill>
                  <a:schemeClr val="tx1"/>
                </a:solidFill>
                <a:effectLst>
                  <a:outerShdw blurRad="38100" dist="38100" dir="2700000" algn="tl">
                    <a:srgbClr val="000000"/>
                  </a:outerShdw>
                </a:effectLst>
              </a:rPr>
              <a:t>                </a:t>
            </a:r>
          </a:p>
        </p:txBody>
      </p:sp>
      <p:sp>
        <p:nvSpPr>
          <p:cNvPr id="29698" name="Text Box 2">
            <a:extLst>
              <a:ext uri="{FF2B5EF4-FFF2-40B4-BE49-F238E27FC236}">
                <a16:creationId xmlns:a16="http://schemas.microsoft.com/office/drawing/2014/main" id="{8634B52E-FA70-7856-C1E5-AAE60B61772A}"/>
              </a:ext>
            </a:extLst>
          </p:cNvPr>
          <p:cNvSpPr txBox="1">
            <a:spLocks noChangeArrowheads="1"/>
          </p:cNvSpPr>
          <p:nvPr/>
        </p:nvSpPr>
        <p:spPr bwMode="auto">
          <a:xfrm>
            <a:off x="1884363" y="3468688"/>
            <a:ext cx="8640762" cy="2470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Arial" panose="020B0604020202020204" pitchFamily="34" charset="0"/>
                <a:cs typeface="DejaVu Sans" charset="0"/>
              </a:defRPr>
            </a:lvl9pPr>
          </a:lstStyle>
          <a:p>
            <a:pPr>
              <a:buClrTx/>
              <a:buFontTx/>
              <a:buNone/>
            </a:pPr>
            <a:r>
              <a:rPr lang="es-ES" altLang="es-ES" sz="2800" u="sng" dirty="0">
                <a:solidFill>
                  <a:schemeClr val="tx1"/>
                </a:solidFill>
              </a:rPr>
              <a:t>Escala</a:t>
            </a:r>
            <a:r>
              <a:rPr lang="es-ES" altLang="es-ES" sz="2800" dirty="0">
                <a:solidFill>
                  <a:schemeClr val="tx1"/>
                </a:solidFill>
              </a:rPr>
              <a:t>: </a:t>
            </a:r>
          </a:p>
          <a:p>
            <a:pPr>
              <a:buClrTx/>
              <a:buFontTx/>
              <a:buNone/>
            </a:pPr>
            <a:r>
              <a:rPr lang="es-ES" altLang="es-ES" sz="2800" dirty="0">
                <a:solidFill>
                  <a:schemeClr val="tx1"/>
                </a:solidFill>
              </a:rPr>
              <a:t>1800 – 2000 .................. constitución muy robusta</a:t>
            </a:r>
          </a:p>
          <a:p>
            <a:pPr>
              <a:buClrTx/>
              <a:buFontTx/>
              <a:buNone/>
            </a:pPr>
            <a:r>
              <a:rPr lang="es-ES" altLang="es-ES" sz="2800" dirty="0">
                <a:solidFill>
                  <a:schemeClr val="tx1"/>
                </a:solidFill>
              </a:rPr>
              <a:t>1500 – 1700 .................. robusta</a:t>
            </a:r>
          </a:p>
          <a:p>
            <a:pPr>
              <a:buClrTx/>
              <a:buFontTx/>
              <a:buNone/>
            </a:pPr>
            <a:r>
              <a:rPr lang="es-ES" altLang="es-ES" sz="2800" dirty="0">
                <a:solidFill>
                  <a:schemeClr val="tx1"/>
                </a:solidFill>
              </a:rPr>
              <a:t>1200 – 1400 .................. media</a:t>
            </a:r>
          </a:p>
          <a:p>
            <a:pPr>
              <a:buClrTx/>
              <a:buFontTx/>
              <a:buNone/>
            </a:pPr>
            <a:r>
              <a:rPr lang="es-ES" altLang="es-ES" sz="2800" dirty="0">
                <a:solidFill>
                  <a:schemeClr val="tx1"/>
                </a:solidFill>
              </a:rPr>
              <a:t>1000 – 1100 .................. débil</a:t>
            </a:r>
          </a:p>
          <a:p>
            <a:pPr>
              <a:buClrTx/>
              <a:buFontTx/>
              <a:buNone/>
            </a:pPr>
            <a:r>
              <a:rPr lang="es-ES" altLang="es-ES" sz="2800" dirty="0">
                <a:solidFill>
                  <a:schemeClr val="tx1"/>
                </a:solidFill>
                <a:latin typeface="DejaVu Sans" charset="0"/>
              </a:rPr>
              <a:t>&lt;</a:t>
            </a:r>
            <a:r>
              <a:rPr lang="es-ES" altLang="es-ES" sz="2800" dirty="0">
                <a:solidFill>
                  <a:schemeClr val="tx1"/>
                </a:solidFill>
              </a:rPr>
              <a:t> 1000 .......................... muy débil</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478B9416-FFA9-DC6F-74C4-353673D25251}"/>
              </a:ext>
            </a:extLst>
          </p:cNvPr>
          <p:cNvSpPr txBox="1"/>
          <p:nvPr/>
        </p:nvSpPr>
        <p:spPr>
          <a:xfrm>
            <a:off x="0" y="-146779"/>
            <a:ext cx="12192000" cy="7099379"/>
          </a:xfrm>
          <a:prstGeom prst="rect">
            <a:avLst/>
          </a:prstGeom>
          <a:noFill/>
        </p:spPr>
        <p:txBody>
          <a:bodyPr wrap="square">
            <a:spAutoFit/>
          </a:bodyPr>
          <a:lstStyle/>
          <a:p>
            <a:pPr algn="just">
              <a:lnSpc>
                <a:spcPct val="150000"/>
              </a:lnSpc>
              <a:buNone/>
            </a:pPr>
            <a:r>
              <a:rPr lang="es-ES" b="1" i="0" dirty="0">
                <a:solidFill>
                  <a:srgbClr val="000000"/>
                </a:solidFill>
                <a:effectLst/>
                <a:latin typeface="tahoma" panose="020B0604030504040204" pitchFamily="34" charset="0"/>
              </a:rPr>
              <a:t>O.</a:t>
            </a:r>
            <a:r>
              <a:rPr lang="es-ES" b="0" i="0" dirty="0">
                <a:solidFill>
                  <a:srgbClr val="000000"/>
                </a:solidFill>
                <a:effectLst/>
                <a:latin typeface="tahoma" panose="020B0604030504040204" pitchFamily="34" charset="0"/>
              </a:rPr>
              <a:t> </a:t>
            </a:r>
            <a:r>
              <a:rPr lang="es-ES" b="0" i="0" u="sng" dirty="0">
                <a:solidFill>
                  <a:srgbClr val="000000"/>
                </a:solidFill>
                <a:effectLst/>
                <a:latin typeface="tahoma" panose="020B0604030504040204" pitchFamily="34" charset="0"/>
              </a:rPr>
              <a:t>Elasticidad de Músculos y Tendones</a:t>
            </a:r>
            <a:r>
              <a:rPr lang="es-ES" b="0" i="0" dirty="0">
                <a:solidFill>
                  <a:srgbClr val="000000"/>
                </a:solidFill>
                <a:effectLst/>
                <a:latin typeface="tahoma" panose="020B0604030504040204" pitchFamily="34" charset="0"/>
              </a:rPr>
              <a:t>. La capacidad elástica del músculo (estirarse y volver a acortarse) aporta el grado de eficacia a las variables musculares que citamos en el factor </a:t>
            </a:r>
            <a:r>
              <a:rPr lang="es-ES" b="0" i="0" dirty="0" err="1">
                <a:solidFill>
                  <a:srgbClr val="000000"/>
                </a:solidFill>
                <a:effectLst/>
                <a:latin typeface="tahoma" panose="020B0604030504040204" pitchFamily="34" charset="0"/>
              </a:rPr>
              <a:t>nº</a:t>
            </a:r>
            <a:r>
              <a:rPr lang="es-ES" b="0" i="0" dirty="0">
                <a:solidFill>
                  <a:srgbClr val="000000"/>
                </a:solidFill>
                <a:effectLst/>
                <a:latin typeface="tahoma" panose="020B0604030504040204" pitchFamily="34" charset="0"/>
              </a:rPr>
              <a:t> 13: Preactivación, de manera que la efectividad de tales variables estará condicionada por la capacidad del músculo de estirar sus elementos elásticos (acumulando energía mecánica) y de acortarlos (restituyendo tal energía) en mayor o menor medida (HILL, 1050, en GUTIÉRREZ, 1988, 222).</a:t>
            </a:r>
          </a:p>
          <a:p>
            <a:pPr algn="just">
              <a:lnSpc>
                <a:spcPct val="150000"/>
              </a:lnSpc>
              <a:buNone/>
            </a:pPr>
            <a:r>
              <a:rPr lang="es-ES" b="1" i="0" dirty="0">
                <a:solidFill>
                  <a:srgbClr val="000000"/>
                </a:solidFill>
                <a:effectLst/>
                <a:latin typeface="tahoma" panose="020B0604030504040204" pitchFamily="34" charset="0"/>
              </a:rPr>
              <a:t>P.</a:t>
            </a:r>
            <a:r>
              <a:rPr lang="es-ES" b="0" i="0" dirty="0">
                <a:solidFill>
                  <a:srgbClr val="000000"/>
                </a:solidFill>
                <a:effectLst/>
                <a:latin typeface="tahoma" panose="020B0604030504040204" pitchFamily="34" charset="0"/>
              </a:rPr>
              <a:t> </a:t>
            </a:r>
            <a:r>
              <a:rPr lang="es-ES" b="0" i="0" u="sng" dirty="0">
                <a:solidFill>
                  <a:srgbClr val="000000"/>
                </a:solidFill>
                <a:effectLst/>
                <a:latin typeface="tahoma" panose="020B0604030504040204" pitchFamily="34" charset="0"/>
              </a:rPr>
              <a:t>Extensibilidad de Músculos y Tendones</a:t>
            </a:r>
            <a:r>
              <a:rPr lang="es-ES" b="0" i="0" dirty="0">
                <a:solidFill>
                  <a:srgbClr val="000000"/>
                </a:solidFill>
                <a:effectLst/>
                <a:latin typeface="tahoma" panose="020B0604030504040204" pitchFamily="34" charset="0"/>
              </a:rPr>
              <a:t>. La extensibilidad muscular supone un efecto beneficioso con doble motivo: biomecánicamente, al alcanzar mayores amplitudes articulares, los trayectos de aplicación de fuerza aumentan y por tanto la velocidad; estructuralmente, el músculo tiene la posibilidad de acumular más energía en su fase de estiramiento (al ser más larga) y posteriormente utilizarla, aumentando con ello la fuerza-explosiva.</a:t>
            </a:r>
          </a:p>
          <a:p>
            <a:pPr algn="just">
              <a:lnSpc>
                <a:spcPct val="150000"/>
              </a:lnSpc>
              <a:buNone/>
            </a:pPr>
            <a:r>
              <a:rPr lang="es-ES" b="1" i="0" dirty="0">
                <a:solidFill>
                  <a:srgbClr val="000000"/>
                </a:solidFill>
                <a:effectLst/>
                <a:latin typeface="tahoma" panose="020B0604030504040204" pitchFamily="34" charset="0"/>
              </a:rPr>
              <a:t>Q.</a:t>
            </a:r>
            <a:r>
              <a:rPr lang="es-ES" b="0" i="0" dirty="0">
                <a:solidFill>
                  <a:srgbClr val="000000"/>
                </a:solidFill>
                <a:effectLst/>
                <a:latin typeface="tahoma" panose="020B0604030504040204" pitchFamily="34" charset="0"/>
              </a:rPr>
              <a:t> </a:t>
            </a:r>
            <a:r>
              <a:rPr lang="es-ES" b="0" i="0" u="sng" dirty="0">
                <a:solidFill>
                  <a:srgbClr val="000000"/>
                </a:solidFill>
                <a:effectLst/>
                <a:latin typeface="tahoma" panose="020B0604030504040204" pitchFamily="34" charset="0"/>
              </a:rPr>
              <a:t>Vías Energéticas</a:t>
            </a:r>
            <a:r>
              <a:rPr lang="es-ES" b="0" i="0" dirty="0">
                <a:solidFill>
                  <a:srgbClr val="000000"/>
                </a:solidFill>
                <a:effectLst/>
                <a:latin typeface="tahoma" panose="020B0604030504040204" pitchFamily="34" charset="0"/>
              </a:rPr>
              <a:t>. La fuente energética principal de la velocidad es la de los </a:t>
            </a:r>
            <a:r>
              <a:rPr lang="es-ES" b="0" i="0" dirty="0" err="1">
                <a:solidFill>
                  <a:srgbClr val="000000"/>
                </a:solidFill>
                <a:effectLst/>
                <a:latin typeface="tahoma" panose="020B0604030504040204" pitchFamily="34" charset="0"/>
              </a:rPr>
              <a:t>fosfágenos</a:t>
            </a:r>
            <a:r>
              <a:rPr lang="es-ES" b="0" i="0" dirty="0">
                <a:solidFill>
                  <a:srgbClr val="000000"/>
                </a:solidFill>
                <a:effectLst/>
                <a:latin typeface="tahoma" panose="020B0604030504040204" pitchFamily="34" charset="0"/>
              </a:rPr>
              <a:t> (ATP-PC), ya que su degradación está limitada a unos 7-10 segundos aproximadamente, tiempo en el cual se desarrollan las actividades de velocidad.</a:t>
            </a:r>
          </a:p>
          <a:p>
            <a:pPr algn="just">
              <a:lnSpc>
                <a:spcPct val="150000"/>
              </a:lnSpc>
            </a:pPr>
            <a:r>
              <a:rPr lang="es-ES" b="1" i="0" dirty="0">
                <a:solidFill>
                  <a:srgbClr val="000000"/>
                </a:solidFill>
                <a:effectLst/>
                <a:latin typeface="tahoma" panose="020B0604030504040204" pitchFamily="34" charset="0"/>
              </a:rPr>
              <a:t>R.</a:t>
            </a:r>
            <a:r>
              <a:rPr lang="es-ES" b="0" i="0" dirty="0">
                <a:solidFill>
                  <a:srgbClr val="000000"/>
                </a:solidFill>
                <a:effectLst/>
                <a:latin typeface="tahoma" panose="020B0604030504040204" pitchFamily="34" charset="0"/>
              </a:rPr>
              <a:t> </a:t>
            </a:r>
            <a:r>
              <a:rPr lang="es-ES" b="0" i="0" u="sng" dirty="0">
                <a:solidFill>
                  <a:srgbClr val="000000"/>
                </a:solidFill>
                <a:effectLst/>
                <a:latin typeface="tahoma" panose="020B0604030504040204" pitchFamily="34" charset="0"/>
              </a:rPr>
              <a:t>Temperatura Muscular = Calentamiento</a:t>
            </a:r>
            <a:r>
              <a:rPr lang="es-ES" b="0" i="0" dirty="0">
                <a:solidFill>
                  <a:srgbClr val="000000"/>
                </a:solidFill>
                <a:effectLst/>
                <a:latin typeface="tahoma" panose="020B0604030504040204" pitchFamily="34" charset="0"/>
              </a:rPr>
              <a:t>. La necesidad de calentamiento para las actividades de velocidad nace de los beneficios que conlleva a distintos niveles: disminuye la viscosidad muscular, aumenta la elasticidad y extensibilidad, aumenta la capacidad de reacción y mejora el metabolismo (reacciones enzimáticas). Según JONATH (1973) el efecto del calentamiento puede mejorar hasta en un 20% la velocidad de contracción muscular (WEINECK, 1988, 231).</a:t>
            </a:r>
          </a:p>
        </p:txBody>
      </p:sp>
    </p:spTree>
    <p:extLst>
      <p:ext uri="{BB962C8B-B14F-4D97-AF65-F5344CB8AC3E}">
        <p14:creationId xmlns:p14="http://schemas.microsoft.com/office/powerpoint/2010/main" val="364958197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1F9186AC-AABC-896F-89A9-2A0754811071}"/>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2037347" y="192506"/>
            <a:ext cx="8453671" cy="6542974"/>
          </a:xfrm>
          <a:prstGeom prst="rect">
            <a:avLst/>
          </a:prstGeom>
        </p:spPr>
      </p:pic>
    </p:spTree>
    <p:extLst>
      <p:ext uri="{BB962C8B-B14F-4D97-AF65-F5344CB8AC3E}">
        <p14:creationId xmlns:p14="http://schemas.microsoft.com/office/powerpoint/2010/main" val="422777152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96A53DA-729C-548B-AE68-13B2998C9144}"/>
              </a:ext>
            </a:extLst>
          </p:cNvPr>
          <p:cNvSpPr txBox="1"/>
          <p:nvPr/>
        </p:nvSpPr>
        <p:spPr>
          <a:xfrm>
            <a:off x="192504" y="142056"/>
            <a:ext cx="11710737" cy="461665"/>
          </a:xfrm>
          <a:prstGeom prst="rect">
            <a:avLst/>
          </a:prstGeom>
          <a:noFill/>
        </p:spPr>
        <p:txBody>
          <a:bodyPr wrap="square">
            <a:spAutoFit/>
          </a:bodyPr>
          <a:lstStyle/>
          <a:p>
            <a:pPr algn="l">
              <a:spcAft>
                <a:spcPts val="1500"/>
              </a:spcAft>
            </a:pPr>
            <a:r>
              <a:rPr lang="es-ES" sz="2400" b="1" i="0" dirty="0">
                <a:solidFill>
                  <a:srgbClr val="212529"/>
                </a:solidFill>
                <a:effectLst/>
                <a:latin typeface="Roboto" panose="02000000000000000000" pitchFamily="2" charset="0"/>
              </a:rPr>
              <a:t>Test de velocidad deportiva: Métodos y herramientas para evaluarlo</a:t>
            </a:r>
          </a:p>
        </p:txBody>
      </p:sp>
      <p:sp>
        <p:nvSpPr>
          <p:cNvPr id="5" name="CuadroTexto 4">
            <a:extLst>
              <a:ext uri="{FF2B5EF4-FFF2-40B4-BE49-F238E27FC236}">
                <a16:creationId xmlns:a16="http://schemas.microsoft.com/office/drawing/2014/main" id="{0BD15BA1-E9A4-1373-5C1A-01237CEB70A2}"/>
              </a:ext>
            </a:extLst>
          </p:cNvPr>
          <p:cNvSpPr txBox="1"/>
          <p:nvPr/>
        </p:nvSpPr>
        <p:spPr>
          <a:xfrm>
            <a:off x="92114" y="600619"/>
            <a:ext cx="6210364" cy="5637441"/>
          </a:xfrm>
          <a:prstGeom prst="rect">
            <a:avLst/>
          </a:prstGeom>
          <a:noFill/>
          <a:ln>
            <a:solidFill>
              <a:schemeClr val="accent1"/>
            </a:solidFill>
          </a:ln>
        </p:spPr>
        <p:txBody>
          <a:bodyPr wrap="square">
            <a:spAutoFit/>
          </a:bodyPr>
          <a:lstStyle/>
          <a:p>
            <a:pPr algn="l">
              <a:spcAft>
                <a:spcPts val="1125"/>
              </a:spcAft>
              <a:buNone/>
            </a:pPr>
            <a:r>
              <a:rPr lang="es-ES" b="1" i="0" dirty="0">
                <a:effectLst/>
                <a:latin typeface="Roboto" panose="02000000000000000000" pitchFamily="2" charset="0"/>
              </a:rPr>
              <a:t>1. Test de 30 metros (o de 10 y 20 metros)</a:t>
            </a:r>
          </a:p>
          <a:p>
            <a:pPr algn="l">
              <a:buNone/>
            </a:pPr>
            <a:r>
              <a:rPr lang="es-ES" b="0" i="0" dirty="0">
                <a:effectLst/>
                <a:latin typeface="Roboto" panose="02000000000000000000" pitchFamily="2" charset="0"/>
              </a:rPr>
              <a:t>Es uno de los más utilizados para medir la </a:t>
            </a:r>
            <a:r>
              <a:rPr lang="es-ES" b="1" i="0" dirty="0">
                <a:effectLst/>
                <a:latin typeface="Roboto" panose="02000000000000000000" pitchFamily="2" charset="0"/>
              </a:rPr>
              <a:t>velocidad de desplazamiento</a:t>
            </a:r>
            <a:r>
              <a:rPr lang="es-ES" b="0" i="0" dirty="0">
                <a:effectLst/>
                <a:latin typeface="Roboto" panose="02000000000000000000" pitchFamily="2" charset="0"/>
              </a:rPr>
              <a:t> en línea recta. El deportista corre una distancia determinada (habitualmente 10, 20 o 30 metros), y se registra el tiempo invertido.</a:t>
            </a:r>
          </a:p>
          <a:p>
            <a:pPr algn="l">
              <a:buNone/>
            </a:pPr>
            <a:r>
              <a:rPr lang="es-ES" b="1" i="0" dirty="0">
                <a:effectLst/>
                <a:latin typeface="Roboto" panose="02000000000000000000" pitchFamily="2" charset="0"/>
              </a:rPr>
              <a:t>Ventajas</a:t>
            </a:r>
            <a:r>
              <a:rPr lang="es-ES" b="0" i="0" dirty="0">
                <a:effectLst/>
                <a:latin typeface="Roboto" panose="02000000000000000000" pitchFamily="2" charset="0"/>
              </a:rPr>
              <a:t>:</a:t>
            </a:r>
          </a:p>
          <a:p>
            <a:pPr algn="l">
              <a:buFont typeface="Arial" panose="020B0604020202020204" pitchFamily="34" charset="0"/>
              <a:buChar char="•"/>
            </a:pPr>
            <a:r>
              <a:rPr lang="es-ES" b="0" i="0" dirty="0">
                <a:effectLst/>
                <a:latin typeface="Roboto" panose="02000000000000000000" pitchFamily="2" charset="0"/>
              </a:rPr>
              <a:t>Fácil de aplicar.</a:t>
            </a:r>
          </a:p>
          <a:p>
            <a:pPr algn="l">
              <a:buFont typeface="Arial" panose="020B0604020202020204" pitchFamily="34" charset="0"/>
              <a:buChar char="•"/>
            </a:pPr>
            <a:r>
              <a:rPr lang="es-ES" b="0" i="0" dirty="0">
                <a:effectLst/>
                <a:latin typeface="Roboto" panose="02000000000000000000" pitchFamily="2" charset="0"/>
              </a:rPr>
              <a:t>Aplicable a deportes con carreras cortas o </a:t>
            </a:r>
            <a:r>
              <a:rPr lang="es-ES" b="0" i="0" dirty="0" err="1">
                <a:effectLst/>
                <a:latin typeface="Roboto" panose="02000000000000000000" pitchFamily="2" charset="0"/>
              </a:rPr>
              <a:t>sprints</a:t>
            </a:r>
            <a:r>
              <a:rPr lang="es-ES" b="0" i="0" dirty="0">
                <a:effectLst/>
                <a:latin typeface="Roboto" panose="02000000000000000000" pitchFamily="2" charset="0"/>
              </a:rPr>
              <a:t>.</a:t>
            </a:r>
          </a:p>
          <a:p>
            <a:pPr algn="l">
              <a:buNone/>
            </a:pPr>
            <a:r>
              <a:rPr lang="es-ES" b="1" i="0" dirty="0">
                <a:effectLst/>
                <a:latin typeface="Roboto" panose="02000000000000000000" pitchFamily="2" charset="0"/>
              </a:rPr>
              <a:t>Limitaciones</a:t>
            </a:r>
            <a:r>
              <a:rPr lang="es-ES" b="0" i="0" dirty="0">
                <a:effectLst/>
                <a:latin typeface="Roboto" panose="02000000000000000000" pitchFamily="2" charset="0"/>
              </a:rPr>
              <a:t>:</a:t>
            </a:r>
          </a:p>
          <a:p>
            <a:pPr algn="l">
              <a:buFont typeface="Arial" panose="020B0604020202020204" pitchFamily="34" charset="0"/>
              <a:buChar char="•"/>
            </a:pPr>
            <a:r>
              <a:rPr lang="es-ES" b="0" i="0" dirty="0">
                <a:effectLst/>
                <a:latin typeface="Roboto" panose="02000000000000000000" pitchFamily="2" charset="0"/>
              </a:rPr>
              <a:t>No evalúa cambios de dirección ni la velocidad de reacción.</a:t>
            </a:r>
          </a:p>
          <a:p>
            <a:pPr algn="l">
              <a:spcAft>
                <a:spcPts val="1125"/>
              </a:spcAft>
              <a:buNone/>
            </a:pPr>
            <a:r>
              <a:rPr lang="es-ES" b="1" i="0" dirty="0">
                <a:effectLst/>
                <a:latin typeface="Roboto" panose="02000000000000000000" pitchFamily="2" charset="0"/>
              </a:rPr>
              <a:t>2. Test de velocidad con cambio de dirección (Agility </a:t>
            </a:r>
            <a:r>
              <a:rPr lang="es-ES" b="1" i="0" dirty="0" err="1">
                <a:effectLst/>
                <a:latin typeface="Roboto" panose="02000000000000000000" pitchFamily="2" charset="0"/>
              </a:rPr>
              <a:t>Tests</a:t>
            </a:r>
            <a:r>
              <a:rPr lang="es-ES" b="1" i="0" dirty="0">
                <a:effectLst/>
                <a:latin typeface="Roboto" panose="02000000000000000000" pitchFamily="2" charset="0"/>
              </a:rPr>
              <a:t>)</a:t>
            </a:r>
          </a:p>
          <a:p>
            <a:pPr algn="l">
              <a:buNone/>
            </a:pPr>
            <a:r>
              <a:rPr lang="es-ES" b="0" i="0" dirty="0">
                <a:effectLst/>
                <a:latin typeface="Roboto" panose="02000000000000000000" pitchFamily="2" charset="0"/>
              </a:rPr>
              <a:t>Incluyen desplazamientos laterales, giros y frenadas. Uno de los más conocidos es el </a:t>
            </a:r>
            <a:r>
              <a:rPr lang="es-ES" b="1" i="0" dirty="0">
                <a:effectLst/>
                <a:latin typeface="Roboto" panose="02000000000000000000" pitchFamily="2" charset="0"/>
              </a:rPr>
              <a:t>test de Illinois</a:t>
            </a:r>
            <a:r>
              <a:rPr lang="es-ES" b="0" i="0" dirty="0">
                <a:effectLst/>
                <a:latin typeface="Roboto" panose="02000000000000000000" pitchFamily="2" charset="0"/>
              </a:rPr>
              <a:t>, que combina rapidez con agilidad.</a:t>
            </a:r>
          </a:p>
          <a:p>
            <a:pPr algn="l">
              <a:buNone/>
            </a:pPr>
            <a:r>
              <a:rPr lang="es-ES" b="1" i="0" dirty="0">
                <a:effectLst/>
                <a:latin typeface="Roboto" panose="02000000000000000000" pitchFamily="2" charset="0"/>
              </a:rPr>
              <a:t>Relevancia</a:t>
            </a:r>
            <a:r>
              <a:rPr lang="es-ES" b="0" i="0" dirty="0">
                <a:effectLst/>
                <a:latin typeface="Roboto" panose="02000000000000000000" pitchFamily="2" charset="0"/>
              </a:rPr>
              <a:t>:</a:t>
            </a:r>
          </a:p>
          <a:p>
            <a:pPr algn="l">
              <a:buFont typeface="Arial" panose="020B0604020202020204" pitchFamily="34" charset="0"/>
              <a:buChar char="•"/>
            </a:pPr>
            <a:r>
              <a:rPr lang="es-ES" b="0" i="0" dirty="0">
                <a:effectLst/>
                <a:latin typeface="Roboto" panose="02000000000000000000" pitchFamily="2" charset="0"/>
              </a:rPr>
              <a:t>Evalúa la </a:t>
            </a:r>
            <a:r>
              <a:rPr lang="es-ES" b="1" i="0" dirty="0">
                <a:effectLst/>
                <a:latin typeface="Roboto" panose="02000000000000000000" pitchFamily="2" charset="0"/>
              </a:rPr>
              <a:t>velocidad específica en deportes de equipo</a:t>
            </a:r>
            <a:r>
              <a:rPr lang="es-ES" b="0" i="0" dirty="0">
                <a:effectLst/>
                <a:latin typeface="Roboto" panose="02000000000000000000" pitchFamily="2" charset="0"/>
              </a:rPr>
              <a:t>.</a:t>
            </a:r>
          </a:p>
          <a:p>
            <a:pPr algn="l">
              <a:buFont typeface="Arial" panose="020B0604020202020204" pitchFamily="34" charset="0"/>
              <a:buChar char="•"/>
            </a:pPr>
            <a:r>
              <a:rPr lang="es-ES" b="0" i="0" dirty="0">
                <a:effectLst/>
                <a:latin typeface="Roboto" panose="02000000000000000000" pitchFamily="2" charset="0"/>
              </a:rPr>
              <a:t>Refleja situaciones reales de juego.</a:t>
            </a:r>
          </a:p>
        </p:txBody>
      </p:sp>
      <p:sp>
        <p:nvSpPr>
          <p:cNvPr id="7" name="CuadroTexto 6">
            <a:extLst>
              <a:ext uri="{FF2B5EF4-FFF2-40B4-BE49-F238E27FC236}">
                <a16:creationId xmlns:a16="http://schemas.microsoft.com/office/drawing/2014/main" id="{EDBDE8B8-9307-3F78-C3F8-350DC5589338}"/>
              </a:ext>
            </a:extLst>
          </p:cNvPr>
          <p:cNvSpPr txBox="1"/>
          <p:nvPr/>
        </p:nvSpPr>
        <p:spPr>
          <a:xfrm>
            <a:off x="6772360" y="600619"/>
            <a:ext cx="5071888" cy="4683333"/>
          </a:xfrm>
          <a:prstGeom prst="rect">
            <a:avLst/>
          </a:prstGeom>
          <a:noFill/>
          <a:ln>
            <a:solidFill>
              <a:schemeClr val="accent1"/>
            </a:solidFill>
          </a:ln>
        </p:spPr>
        <p:txBody>
          <a:bodyPr wrap="square">
            <a:spAutoFit/>
          </a:bodyPr>
          <a:lstStyle/>
          <a:p>
            <a:pPr algn="just">
              <a:spcAft>
                <a:spcPts val="1125"/>
              </a:spcAft>
              <a:buNone/>
            </a:pPr>
            <a:r>
              <a:rPr lang="es-ES" sz="2000" b="1" i="0" dirty="0">
                <a:effectLst/>
                <a:latin typeface="Roboto" panose="02000000000000000000" pitchFamily="2" charset="0"/>
              </a:rPr>
              <a:t>3. Test de velocidad de reacción</a:t>
            </a:r>
          </a:p>
          <a:p>
            <a:pPr algn="just">
              <a:buNone/>
            </a:pPr>
            <a:r>
              <a:rPr lang="es-ES" sz="2000" b="0" i="0" dirty="0">
                <a:effectLst/>
                <a:latin typeface="Roboto" panose="02000000000000000000" pitchFamily="2" charset="0"/>
              </a:rPr>
              <a:t>Se utilizan estímulos visuales, sonoros o táctiles para medir el </a:t>
            </a:r>
            <a:r>
              <a:rPr lang="es-ES" sz="2000" b="1" i="0" dirty="0">
                <a:effectLst/>
                <a:latin typeface="Roboto" panose="02000000000000000000" pitchFamily="2" charset="0"/>
              </a:rPr>
              <a:t>tiempo de reacción</a:t>
            </a:r>
            <a:r>
              <a:rPr lang="es-ES" sz="2000" b="0" i="0" dirty="0">
                <a:effectLst/>
                <a:latin typeface="Roboto" panose="02000000000000000000" pitchFamily="2" charset="0"/>
              </a:rPr>
              <a:t>. Un ejemplo es el uso de una luz o sonido que marca el inicio del desplazamiento.</a:t>
            </a:r>
          </a:p>
          <a:p>
            <a:pPr algn="just">
              <a:buNone/>
            </a:pPr>
            <a:r>
              <a:rPr lang="es-ES" sz="2000" b="1" i="0" dirty="0">
                <a:effectLst/>
                <a:latin typeface="Roboto" panose="02000000000000000000" pitchFamily="2" charset="0"/>
              </a:rPr>
              <a:t>Instrumentos habituales</a:t>
            </a:r>
            <a:r>
              <a:rPr lang="es-ES" sz="2000" b="0" i="0" dirty="0">
                <a:effectLst/>
                <a:latin typeface="Roboto" panose="02000000000000000000" pitchFamily="2" charset="0"/>
              </a:rPr>
              <a:t>:</a:t>
            </a:r>
          </a:p>
          <a:p>
            <a:pPr algn="just">
              <a:buFont typeface="Arial" panose="020B0604020202020204" pitchFamily="34" charset="0"/>
              <a:buChar char="•"/>
            </a:pPr>
            <a:r>
              <a:rPr lang="es-ES" sz="2000" b="0" i="0" dirty="0">
                <a:effectLst/>
                <a:latin typeface="Roboto" panose="02000000000000000000" pitchFamily="2" charset="0"/>
              </a:rPr>
              <a:t>Software especializado.</a:t>
            </a:r>
          </a:p>
          <a:p>
            <a:pPr algn="just">
              <a:buFont typeface="Arial" panose="020B0604020202020204" pitchFamily="34" charset="0"/>
              <a:buChar char="•"/>
            </a:pPr>
            <a:r>
              <a:rPr lang="es-ES" sz="2000" b="0" i="0" dirty="0">
                <a:effectLst/>
                <a:latin typeface="Roboto" panose="02000000000000000000" pitchFamily="2" charset="0"/>
              </a:rPr>
              <a:t>Plataformas de contacto.</a:t>
            </a:r>
          </a:p>
          <a:p>
            <a:pPr algn="just">
              <a:buFont typeface="Arial" panose="020B0604020202020204" pitchFamily="34" charset="0"/>
              <a:buChar char="•"/>
            </a:pPr>
            <a:r>
              <a:rPr lang="es-ES" sz="2000" b="0" i="0" dirty="0">
                <a:effectLst/>
                <a:latin typeface="Roboto" panose="02000000000000000000" pitchFamily="2" charset="0"/>
              </a:rPr>
              <a:t>Aplicaciones móviles de reacción.</a:t>
            </a:r>
          </a:p>
          <a:p>
            <a:pPr algn="just">
              <a:spcAft>
                <a:spcPts val="1125"/>
              </a:spcAft>
              <a:buNone/>
            </a:pPr>
            <a:r>
              <a:rPr lang="es-ES" sz="2000" b="1" i="0" dirty="0">
                <a:effectLst/>
                <a:latin typeface="Roboto" panose="02000000000000000000" pitchFamily="2" charset="0"/>
              </a:rPr>
              <a:t>4. Test de frecuencia gestual</a:t>
            </a:r>
          </a:p>
          <a:p>
            <a:pPr algn="just"/>
            <a:r>
              <a:rPr lang="es-ES" sz="2000" b="0" i="0" dirty="0">
                <a:effectLst/>
                <a:latin typeface="Roboto" panose="02000000000000000000" pitchFamily="2" charset="0"/>
              </a:rPr>
              <a:t>Evalúan la </a:t>
            </a:r>
            <a:r>
              <a:rPr lang="es-ES" sz="2000" b="1" i="0" dirty="0">
                <a:effectLst/>
                <a:latin typeface="Roboto" panose="02000000000000000000" pitchFamily="2" charset="0"/>
              </a:rPr>
              <a:t>rapidez en la ejecución de movimientos cíclicos o acíclicos</a:t>
            </a:r>
            <a:r>
              <a:rPr lang="es-ES" sz="2000" b="0" i="0" dirty="0">
                <a:effectLst/>
                <a:latin typeface="Roboto" panose="02000000000000000000" pitchFamily="2" charset="0"/>
              </a:rPr>
              <a:t>. Por ejemplo, el test de golpeteo de manos en la mesa durante un tiempo determinado.</a:t>
            </a:r>
          </a:p>
        </p:txBody>
      </p:sp>
    </p:spTree>
    <p:extLst>
      <p:ext uri="{BB962C8B-B14F-4D97-AF65-F5344CB8AC3E}">
        <p14:creationId xmlns:p14="http://schemas.microsoft.com/office/powerpoint/2010/main" val="7642911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691C8ABE-EE5C-0EAB-CCD3-566F04091917}"/>
              </a:ext>
            </a:extLst>
          </p:cNvPr>
          <p:cNvSpPr txBox="1"/>
          <p:nvPr/>
        </p:nvSpPr>
        <p:spPr>
          <a:xfrm>
            <a:off x="240631" y="329815"/>
            <a:ext cx="11518231" cy="5175776"/>
          </a:xfrm>
          <a:prstGeom prst="rect">
            <a:avLst/>
          </a:prstGeom>
          <a:noFill/>
        </p:spPr>
        <p:txBody>
          <a:bodyPr wrap="square">
            <a:spAutoFit/>
          </a:bodyPr>
          <a:lstStyle/>
          <a:p>
            <a:pPr algn="just">
              <a:spcAft>
                <a:spcPts val="1125"/>
              </a:spcAft>
              <a:buNone/>
            </a:pPr>
            <a:r>
              <a:rPr lang="es-ES" sz="2400" b="1" i="0" dirty="0">
                <a:effectLst/>
                <a:latin typeface="Roboto" panose="02000000000000000000" pitchFamily="2" charset="0"/>
              </a:rPr>
              <a:t>Herramientas tecnológicas para la evaluación de la velocidad</a:t>
            </a:r>
          </a:p>
          <a:p>
            <a:pPr algn="just">
              <a:buNone/>
            </a:pPr>
            <a:r>
              <a:rPr lang="es-ES" sz="2400" b="0" i="0" dirty="0">
                <a:effectLst/>
                <a:latin typeface="Roboto" panose="02000000000000000000" pitchFamily="2" charset="0"/>
              </a:rPr>
              <a:t>En las últimas décadas, la evolución tecnológica ha permitido desarrollar </a:t>
            </a:r>
            <a:r>
              <a:rPr lang="es-ES" sz="2400" b="1" i="0" dirty="0">
                <a:effectLst/>
                <a:latin typeface="Roboto" panose="02000000000000000000" pitchFamily="2" charset="0"/>
              </a:rPr>
              <a:t>instrumentos cada vez más precisos y accesibles</a:t>
            </a:r>
            <a:r>
              <a:rPr lang="es-ES" sz="2400" b="0" i="0" dirty="0">
                <a:effectLst/>
                <a:latin typeface="Roboto" panose="02000000000000000000" pitchFamily="2" charset="0"/>
              </a:rPr>
              <a:t> para la evaluación de la velocidad en el ámbito deportivo.</a:t>
            </a:r>
          </a:p>
          <a:p>
            <a:pPr algn="just">
              <a:spcAft>
                <a:spcPts val="1125"/>
              </a:spcAft>
              <a:buNone/>
            </a:pPr>
            <a:r>
              <a:rPr lang="es-ES" sz="2400" b="1" i="0" dirty="0">
                <a:effectLst/>
                <a:latin typeface="Roboto" panose="02000000000000000000" pitchFamily="2" charset="0"/>
              </a:rPr>
              <a:t>1. Fotocélulas</a:t>
            </a:r>
          </a:p>
          <a:p>
            <a:pPr algn="just">
              <a:buNone/>
            </a:pPr>
            <a:r>
              <a:rPr lang="es-ES" sz="2400" b="0" i="0" dirty="0">
                <a:effectLst/>
                <a:latin typeface="Roboto" panose="02000000000000000000" pitchFamily="2" charset="0"/>
              </a:rPr>
              <a:t>Son dispositivos que detectan el paso del deportista a través de un haz de luz. Se colocan en la línea de salida y de llegada (y a veces en puntos intermedios) para medir con precisión el tiempo de recorrido.</a:t>
            </a:r>
          </a:p>
          <a:p>
            <a:pPr algn="just">
              <a:buNone/>
            </a:pPr>
            <a:r>
              <a:rPr lang="es-ES" sz="2400" b="1" i="0" dirty="0">
                <a:effectLst/>
                <a:latin typeface="Roboto" panose="02000000000000000000" pitchFamily="2" charset="0"/>
              </a:rPr>
              <a:t>Ventajas</a:t>
            </a:r>
            <a:r>
              <a:rPr lang="es-ES" sz="2400" b="0" i="0" dirty="0">
                <a:effectLst/>
                <a:latin typeface="Roboto" panose="02000000000000000000" pitchFamily="2" charset="0"/>
              </a:rPr>
              <a:t>:</a:t>
            </a:r>
          </a:p>
          <a:p>
            <a:pPr algn="just">
              <a:buFont typeface="Arial" panose="020B0604020202020204" pitchFamily="34" charset="0"/>
              <a:buChar char="•"/>
            </a:pPr>
            <a:r>
              <a:rPr lang="es-ES" sz="2400" b="0" i="0" dirty="0">
                <a:effectLst/>
                <a:latin typeface="Roboto" panose="02000000000000000000" pitchFamily="2" charset="0"/>
              </a:rPr>
              <a:t>Alta fiabilidad y precisión (hasta milésimas de segundo).</a:t>
            </a:r>
          </a:p>
          <a:p>
            <a:pPr algn="just">
              <a:buFont typeface="Arial" panose="020B0604020202020204" pitchFamily="34" charset="0"/>
              <a:buChar char="•"/>
            </a:pPr>
            <a:r>
              <a:rPr lang="es-ES" sz="2400" b="0" i="0" dirty="0">
                <a:effectLst/>
                <a:latin typeface="Roboto" panose="02000000000000000000" pitchFamily="2" charset="0"/>
              </a:rPr>
              <a:t>Muy utilizadas en centros de tecnificación y clubes profesionales.</a:t>
            </a:r>
          </a:p>
          <a:p>
            <a:pPr algn="just">
              <a:buNone/>
            </a:pPr>
            <a:r>
              <a:rPr lang="es-ES" sz="2400" b="1" i="0" dirty="0">
                <a:effectLst/>
                <a:latin typeface="Roboto" panose="02000000000000000000" pitchFamily="2" charset="0"/>
              </a:rPr>
              <a:t>Limitación</a:t>
            </a:r>
            <a:r>
              <a:rPr lang="es-ES" sz="2400" b="0" i="0" dirty="0">
                <a:effectLst/>
                <a:latin typeface="Roboto" panose="02000000000000000000" pitchFamily="2" charset="0"/>
              </a:rPr>
              <a:t>:</a:t>
            </a:r>
          </a:p>
          <a:p>
            <a:pPr algn="just">
              <a:buFont typeface="Arial" panose="020B0604020202020204" pitchFamily="34" charset="0"/>
              <a:buChar char="•"/>
            </a:pPr>
            <a:r>
              <a:rPr lang="es-ES" sz="2400" b="0" i="0" dirty="0">
                <a:effectLst/>
                <a:latin typeface="Roboto" panose="02000000000000000000" pitchFamily="2" charset="0"/>
              </a:rPr>
              <a:t>Requieren una inversión económica moderada.</a:t>
            </a:r>
          </a:p>
        </p:txBody>
      </p:sp>
    </p:spTree>
    <p:extLst>
      <p:ext uri="{BB962C8B-B14F-4D97-AF65-F5344CB8AC3E}">
        <p14:creationId xmlns:p14="http://schemas.microsoft.com/office/powerpoint/2010/main" val="265882831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63FDD2E-CA05-0D46-16F2-4330FFE5EC0F}"/>
              </a:ext>
            </a:extLst>
          </p:cNvPr>
          <p:cNvSpPr txBox="1"/>
          <p:nvPr/>
        </p:nvSpPr>
        <p:spPr>
          <a:xfrm>
            <a:off x="240631" y="267222"/>
            <a:ext cx="11566357" cy="2818720"/>
          </a:xfrm>
          <a:prstGeom prst="rect">
            <a:avLst/>
          </a:prstGeom>
          <a:noFill/>
        </p:spPr>
        <p:txBody>
          <a:bodyPr wrap="square">
            <a:spAutoFit/>
          </a:bodyPr>
          <a:lstStyle/>
          <a:p>
            <a:pPr algn="just">
              <a:spcAft>
                <a:spcPts val="1125"/>
              </a:spcAft>
              <a:buNone/>
            </a:pPr>
            <a:r>
              <a:rPr lang="es-ES" sz="2400" b="1" i="0" dirty="0">
                <a:effectLst/>
                <a:latin typeface="Roboto" panose="02000000000000000000" pitchFamily="2" charset="0"/>
              </a:rPr>
              <a:t>GPS y acelerómetros</a:t>
            </a:r>
          </a:p>
          <a:p>
            <a:pPr algn="just">
              <a:buNone/>
            </a:pPr>
            <a:r>
              <a:rPr lang="es-ES" sz="2400" b="0" i="0" dirty="0">
                <a:effectLst/>
                <a:latin typeface="Roboto" panose="02000000000000000000" pitchFamily="2" charset="0"/>
              </a:rPr>
              <a:t>Herramientas portátiles que permiten medir la velocidad en movimiento, tanto en línea recta como con cambios de dirección. Los más avanzados incorporan acelerómetros, giroscopios y magnetómetros.</a:t>
            </a:r>
          </a:p>
          <a:p>
            <a:pPr algn="just">
              <a:buNone/>
            </a:pPr>
            <a:r>
              <a:rPr lang="es-ES" sz="2400" b="1" i="0" dirty="0">
                <a:effectLst/>
                <a:latin typeface="Roboto" panose="02000000000000000000" pitchFamily="2" charset="0"/>
              </a:rPr>
              <a:t>Aplicaciones</a:t>
            </a:r>
            <a:r>
              <a:rPr lang="es-ES" sz="2400" b="0" i="0" dirty="0">
                <a:effectLst/>
                <a:latin typeface="Roboto" panose="02000000000000000000" pitchFamily="2" charset="0"/>
              </a:rPr>
              <a:t>:</a:t>
            </a:r>
          </a:p>
          <a:p>
            <a:pPr algn="just">
              <a:buFont typeface="Arial" panose="020B0604020202020204" pitchFamily="34" charset="0"/>
              <a:buChar char="•"/>
            </a:pPr>
            <a:r>
              <a:rPr lang="es-ES" sz="2400" b="0" i="0" dirty="0">
                <a:effectLst/>
                <a:latin typeface="Roboto" panose="02000000000000000000" pitchFamily="2" charset="0"/>
              </a:rPr>
              <a:t>Evaluación en deportes de equipo (fútbol, rugby, hockey).</a:t>
            </a:r>
          </a:p>
          <a:p>
            <a:pPr algn="just">
              <a:buFont typeface="Arial" panose="020B0604020202020204" pitchFamily="34" charset="0"/>
              <a:buChar char="•"/>
            </a:pPr>
            <a:r>
              <a:rPr lang="es-ES" sz="2400" b="0" i="0" dirty="0">
                <a:effectLst/>
                <a:latin typeface="Roboto" panose="02000000000000000000" pitchFamily="2" charset="0"/>
              </a:rPr>
              <a:t>Seguimiento del rendimiento en tiempo real.</a:t>
            </a:r>
          </a:p>
        </p:txBody>
      </p:sp>
      <p:sp>
        <p:nvSpPr>
          <p:cNvPr id="5" name="CuadroTexto 4">
            <a:extLst>
              <a:ext uri="{FF2B5EF4-FFF2-40B4-BE49-F238E27FC236}">
                <a16:creationId xmlns:a16="http://schemas.microsoft.com/office/drawing/2014/main" id="{DAD8755F-2BFA-B4F9-B72E-0B12267B5AFC}"/>
              </a:ext>
            </a:extLst>
          </p:cNvPr>
          <p:cNvSpPr txBox="1"/>
          <p:nvPr/>
        </p:nvSpPr>
        <p:spPr>
          <a:xfrm>
            <a:off x="352928" y="3246362"/>
            <a:ext cx="11421976" cy="3188052"/>
          </a:xfrm>
          <a:prstGeom prst="rect">
            <a:avLst/>
          </a:prstGeom>
          <a:noFill/>
        </p:spPr>
        <p:txBody>
          <a:bodyPr wrap="square">
            <a:spAutoFit/>
          </a:bodyPr>
          <a:lstStyle/>
          <a:p>
            <a:pPr algn="just">
              <a:spcAft>
                <a:spcPts val="1125"/>
              </a:spcAft>
              <a:buNone/>
            </a:pPr>
            <a:r>
              <a:rPr lang="es-ES" sz="2400" b="1" i="0" dirty="0">
                <a:effectLst/>
                <a:latin typeface="Roboto" panose="02000000000000000000" pitchFamily="2" charset="0"/>
              </a:rPr>
              <a:t>Apps y sistemas de vídeo y análisis</a:t>
            </a:r>
          </a:p>
          <a:p>
            <a:pPr algn="just">
              <a:buNone/>
            </a:pPr>
            <a:r>
              <a:rPr lang="es-ES" sz="2400" b="0" i="0" dirty="0">
                <a:effectLst/>
                <a:latin typeface="Roboto" panose="02000000000000000000" pitchFamily="2" charset="0"/>
              </a:rPr>
              <a:t>Existen aplicaciones móviles que permiten grabar y cronometrar desplazamientos con un margen de error reducido. Asimismo, el </a:t>
            </a:r>
            <a:r>
              <a:rPr lang="es-ES" sz="2400" b="1" i="0" dirty="0">
                <a:effectLst/>
                <a:latin typeface="Roboto" panose="02000000000000000000" pitchFamily="2" charset="0"/>
              </a:rPr>
              <a:t>análisis cinemático por vídeo</a:t>
            </a:r>
            <a:r>
              <a:rPr lang="es-ES" sz="2400" b="0" i="0" dirty="0">
                <a:effectLst/>
                <a:latin typeface="Roboto" panose="02000000000000000000" pitchFamily="2" charset="0"/>
              </a:rPr>
              <a:t> permite evaluar la técnica de carrera y la frecuencia de zancada.</a:t>
            </a:r>
          </a:p>
          <a:p>
            <a:pPr algn="just"/>
            <a:r>
              <a:rPr lang="es-ES" sz="2400" b="0" i="0" dirty="0">
                <a:effectLst/>
                <a:latin typeface="Roboto" panose="02000000000000000000" pitchFamily="2" charset="0"/>
              </a:rPr>
              <a:t>Vistos los métodos y las herramientas, es necesario advertir de ciertas consideraciones para “homogeneizar” la toma de datos, de manera que garanticemos su “universalidad” y, por tanto, su fiabilidad y validez para su comparación con poblaciones distintas y distantes</a:t>
            </a:r>
          </a:p>
        </p:txBody>
      </p:sp>
    </p:spTree>
    <p:extLst>
      <p:ext uri="{BB962C8B-B14F-4D97-AF65-F5344CB8AC3E}">
        <p14:creationId xmlns:p14="http://schemas.microsoft.com/office/powerpoint/2010/main" val="420623018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0698471-B313-03FE-37FB-30CC90AED22C}"/>
              </a:ext>
            </a:extLst>
          </p:cNvPr>
          <p:cNvSpPr txBox="1"/>
          <p:nvPr/>
        </p:nvSpPr>
        <p:spPr>
          <a:xfrm>
            <a:off x="176463" y="268818"/>
            <a:ext cx="11630526" cy="4603824"/>
          </a:xfrm>
          <a:prstGeom prst="rect">
            <a:avLst/>
          </a:prstGeom>
          <a:noFill/>
        </p:spPr>
        <p:txBody>
          <a:bodyPr wrap="square">
            <a:spAutoFit/>
          </a:bodyPr>
          <a:lstStyle/>
          <a:p>
            <a:pPr algn="just">
              <a:lnSpc>
                <a:spcPct val="150000"/>
              </a:lnSpc>
              <a:spcAft>
                <a:spcPts val="1125"/>
              </a:spcAft>
              <a:buNone/>
            </a:pPr>
            <a:r>
              <a:rPr lang="es-ES" sz="2400" b="1" i="0" dirty="0">
                <a:effectLst/>
                <a:latin typeface="Roboto" panose="02000000000000000000" pitchFamily="2" charset="0"/>
              </a:rPr>
              <a:t>Consideraciones para una evaluación válida y fiable</a:t>
            </a:r>
          </a:p>
          <a:p>
            <a:pPr algn="just">
              <a:lnSpc>
                <a:spcPct val="150000"/>
              </a:lnSpc>
            </a:pPr>
            <a:r>
              <a:rPr lang="es-ES" sz="2400" b="0" i="0" dirty="0">
                <a:effectLst/>
                <a:latin typeface="Roboto" panose="02000000000000000000" pitchFamily="2" charset="0"/>
              </a:rPr>
              <a:t>Para que una prueba </a:t>
            </a:r>
            <a:r>
              <a:rPr lang="es-ES" sz="2400" b="1" i="0" dirty="0">
                <a:effectLst/>
                <a:latin typeface="Roboto" panose="02000000000000000000" pitchFamily="2" charset="0"/>
              </a:rPr>
              <a:t>de velocidad deportiva</a:t>
            </a:r>
            <a:r>
              <a:rPr lang="es-ES" sz="2400" b="0" i="0" dirty="0">
                <a:effectLst/>
                <a:latin typeface="Roboto" panose="02000000000000000000" pitchFamily="2" charset="0"/>
              </a:rPr>
              <a:t> sea útil, debe cumplir criterios de </a:t>
            </a:r>
            <a:r>
              <a:rPr lang="es-ES" sz="2400" b="1" i="0" dirty="0">
                <a:effectLst/>
                <a:latin typeface="Roboto" panose="02000000000000000000" pitchFamily="2" charset="0"/>
              </a:rPr>
              <a:t>validez, fiabilidad y objetividad</a:t>
            </a:r>
            <a:r>
              <a:rPr lang="es-ES" sz="2400" b="0" i="0" dirty="0">
                <a:effectLst/>
                <a:latin typeface="Roboto" panose="02000000000000000000" pitchFamily="2" charset="0"/>
              </a:rPr>
              <a:t>, los más importantes a tener en cuenta serían la </a:t>
            </a:r>
            <a:r>
              <a:rPr lang="es-ES" sz="2400" b="1" i="0" dirty="0">
                <a:effectLst/>
                <a:latin typeface="Roboto" panose="02000000000000000000" pitchFamily="2" charset="0"/>
              </a:rPr>
              <a:t>Estandarización del protocolo</a:t>
            </a:r>
            <a:r>
              <a:rPr lang="es-ES" sz="2400" b="0" i="0" dirty="0">
                <a:effectLst/>
                <a:latin typeface="Roboto" panose="02000000000000000000" pitchFamily="2" charset="0"/>
              </a:rPr>
              <a:t>, es decir, misma superficie, calzado, calentamiento y condiciones externas (clima, viento). La </a:t>
            </a:r>
            <a:r>
              <a:rPr lang="es-ES" sz="2400" b="1" i="0" dirty="0">
                <a:effectLst/>
                <a:latin typeface="Roboto" panose="02000000000000000000" pitchFamily="2" charset="0"/>
              </a:rPr>
              <a:t>Repetición del test</a:t>
            </a:r>
            <a:r>
              <a:rPr lang="es-ES" sz="2400" b="0" i="0" dirty="0">
                <a:effectLst/>
                <a:latin typeface="Roboto" panose="02000000000000000000" pitchFamily="2" charset="0"/>
              </a:rPr>
              <a:t> en diferentes momentos para comprobar la evolución y por último, el </a:t>
            </a:r>
            <a:r>
              <a:rPr lang="es-ES" sz="2400" b="1" i="0" dirty="0">
                <a:effectLst/>
                <a:latin typeface="Roboto" panose="02000000000000000000" pitchFamily="2" charset="0"/>
              </a:rPr>
              <a:t>Registro sistemático de resultados</a:t>
            </a:r>
            <a:r>
              <a:rPr lang="es-ES" sz="2400" b="0" i="0" dirty="0">
                <a:effectLst/>
                <a:latin typeface="Roboto" panose="02000000000000000000" pitchFamily="2" charset="0"/>
              </a:rPr>
              <a:t> para analizar progresos y tomar decisiones en la planificación del entrenamiento.</a:t>
            </a:r>
          </a:p>
        </p:txBody>
      </p:sp>
    </p:spTree>
    <p:extLst>
      <p:ext uri="{BB962C8B-B14F-4D97-AF65-F5344CB8AC3E}">
        <p14:creationId xmlns:p14="http://schemas.microsoft.com/office/powerpoint/2010/main" val="266978024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3496A4C-E190-1B0D-3552-66E683A175A5}"/>
              </a:ext>
            </a:extLst>
          </p:cNvPr>
          <p:cNvSpPr txBox="1"/>
          <p:nvPr/>
        </p:nvSpPr>
        <p:spPr>
          <a:xfrm>
            <a:off x="256674" y="409398"/>
            <a:ext cx="11614484" cy="4462760"/>
          </a:xfrm>
          <a:prstGeom prst="rect">
            <a:avLst/>
          </a:prstGeom>
          <a:noFill/>
        </p:spPr>
        <p:txBody>
          <a:bodyPr wrap="square">
            <a:spAutoFit/>
          </a:bodyPr>
          <a:lstStyle/>
          <a:p>
            <a:pPr algn="just">
              <a:lnSpc>
                <a:spcPct val="150000"/>
              </a:lnSpc>
              <a:buFont typeface="Arial" panose="020B0604020202020204" pitchFamily="34" charset="0"/>
              <a:buChar char="•"/>
            </a:pPr>
            <a:r>
              <a:rPr lang="es-ES" sz="2400" b="1" i="0" dirty="0">
                <a:effectLst/>
                <a:latin typeface="Roboto" panose="02000000000000000000" pitchFamily="2" charset="0"/>
              </a:rPr>
              <a:t>Diseño de entrenamientos individualizados</a:t>
            </a:r>
            <a:r>
              <a:rPr lang="es-ES" sz="2400" b="0" i="0" dirty="0">
                <a:effectLst/>
                <a:latin typeface="Roboto" panose="02000000000000000000" pitchFamily="2" charset="0"/>
              </a:rPr>
              <a:t>: con base en los resultados, se pueden diseñar rutinas específicas de mejora.</a:t>
            </a:r>
          </a:p>
          <a:p>
            <a:pPr algn="just">
              <a:lnSpc>
                <a:spcPct val="150000"/>
              </a:lnSpc>
              <a:buFont typeface="Arial" panose="020B0604020202020204" pitchFamily="34" charset="0"/>
              <a:buChar char="•"/>
            </a:pPr>
            <a:r>
              <a:rPr lang="es-ES" sz="2400" b="1" i="0" dirty="0">
                <a:effectLst/>
                <a:latin typeface="Roboto" panose="02000000000000000000" pitchFamily="2" charset="0"/>
              </a:rPr>
              <a:t>Detección de talentos</a:t>
            </a:r>
            <a:r>
              <a:rPr lang="es-ES" sz="2400" b="0" i="0" dirty="0">
                <a:effectLst/>
                <a:latin typeface="Roboto" panose="02000000000000000000" pitchFamily="2" charset="0"/>
              </a:rPr>
              <a:t>: identificar deportistas con altas capacidades en velocidad, una cualidad determinante en muchas disciplinas.</a:t>
            </a:r>
          </a:p>
          <a:p>
            <a:pPr algn="just">
              <a:lnSpc>
                <a:spcPct val="150000"/>
              </a:lnSpc>
              <a:buFont typeface="Arial" panose="020B0604020202020204" pitchFamily="34" charset="0"/>
              <a:buChar char="•"/>
            </a:pPr>
            <a:r>
              <a:rPr lang="es-ES" sz="2400" b="1" i="0" dirty="0">
                <a:effectLst/>
                <a:latin typeface="Roboto" panose="02000000000000000000" pitchFamily="2" charset="0"/>
              </a:rPr>
              <a:t>Prevención de lesiones</a:t>
            </a:r>
            <a:r>
              <a:rPr lang="es-ES" sz="2400" b="0" i="0" dirty="0">
                <a:effectLst/>
                <a:latin typeface="Roboto" panose="02000000000000000000" pitchFamily="2" charset="0"/>
              </a:rPr>
              <a:t>: un control de la carga y la fatiga asociada a esfuerzos de alta intensidad puede evitar sobrecargas o roturas musculares.</a:t>
            </a:r>
          </a:p>
          <a:p>
            <a:pPr algn="just">
              <a:lnSpc>
                <a:spcPct val="150000"/>
              </a:lnSpc>
              <a:buFont typeface="Arial" panose="020B0604020202020204" pitchFamily="34" charset="0"/>
              <a:buChar char="•"/>
            </a:pPr>
            <a:r>
              <a:rPr lang="es-ES" sz="2400" b="1" i="0" dirty="0">
                <a:effectLst/>
                <a:latin typeface="Roboto" panose="02000000000000000000" pitchFamily="2" charset="0"/>
              </a:rPr>
              <a:t>Monitorización del rendimiento</a:t>
            </a:r>
            <a:r>
              <a:rPr lang="es-ES" sz="2400" b="0" i="0" dirty="0">
                <a:effectLst/>
                <a:latin typeface="Roboto" panose="02000000000000000000" pitchFamily="2" charset="0"/>
              </a:rPr>
              <a:t>: medir periódicamente permite conocer si los entrenamientos están siendo eficaces.</a:t>
            </a:r>
          </a:p>
        </p:txBody>
      </p:sp>
    </p:spTree>
    <p:extLst>
      <p:ext uri="{BB962C8B-B14F-4D97-AF65-F5344CB8AC3E}">
        <p14:creationId xmlns:p14="http://schemas.microsoft.com/office/powerpoint/2010/main" val="366185887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9930EBF-150B-007B-9C90-BFF81F58D559}"/>
              </a:ext>
            </a:extLst>
          </p:cNvPr>
          <p:cNvSpPr txBox="1"/>
          <p:nvPr/>
        </p:nvSpPr>
        <p:spPr>
          <a:xfrm>
            <a:off x="589935" y="331708"/>
            <a:ext cx="11277599" cy="4798750"/>
          </a:xfrm>
          <a:prstGeom prst="rect">
            <a:avLst/>
          </a:prstGeom>
          <a:noFill/>
        </p:spPr>
        <p:txBody>
          <a:bodyPr wrap="square">
            <a:spAutoFit/>
          </a:bodyPr>
          <a:lstStyle/>
          <a:p>
            <a:pPr algn="just">
              <a:lnSpc>
                <a:spcPct val="150000"/>
              </a:lnSpc>
              <a:spcAft>
                <a:spcPts val="1125"/>
              </a:spcAft>
              <a:buNone/>
            </a:pPr>
            <a:r>
              <a:rPr lang="es-ES" sz="2000" b="1" i="0" dirty="0">
                <a:effectLst/>
                <a:latin typeface="Roboto" panose="02000000000000000000" pitchFamily="2" charset="0"/>
              </a:rPr>
              <a:t>¿Qué entendemos por velocidad deportiva?</a:t>
            </a:r>
          </a:p>
          <a:p>
            <a:pPr algn="just">
              <a:lnSpc>
                <a:spcPct val="150000"/>
              </a:lnSpc>
              <a:buNone/>
            </a:pPr>
            <a:r>
              <a:rPr lang="es-ES" sz="2000" b="0" i="0" dirty="0">
                <a:effectLst/>
                <a:latin typeface="Roboto" panose="02000000000000000000" pitchFamily="2" charset="0"/>
              </a:rPr>
              <a:t>La </a:t>
            </a:r>
            <a:r>
              <a:rPr lang="es-ES" sz="2000" b="1" i="0" dirty="0">
                <a:effectLst/>
                <a:latin typeface="Roboto" panose="02000000000000000000" pitchFamily="2" charset="0"/>
              </a:rPr>
              <a:t>velocidad deportiva</a:t>
            </a:r>
            <a:r>
              <a:rPr lang="es-ES" sz="2000" b="0" i="0" dirty="0">
                <a:effectLst/>
                <a:latin typeface="Roboto" panose="02000000000000000000" pitchFamily="2" charset="0"/>
              </a:rPr>
              <a:t> se define como la </a:t>
            </a:r>
            <a:r>
              <a:rPr lang="es-ES" sz="2000" b="1" i="0" dirty="0">
                <a:effectLst/>
                <a:latin typeface="Roboto" panose="02000000000000000000" pitchFamily="2" charset="0"/>
              </a:rPr>
              <a:t>capacidad de realizar uno o varios movimientos en el menor tiempo posible</a:t>
            </a:r>
            <a:r>
              <a:rPr lang="es-ES" sz="2000" b="0" i="0" dirty="0">
                <a:effectLst/>
                <a:latin typeface="Roboto" panose="02000000000000000000" pitchFamily="2" charset="0"/>
              </a:rPr>
              <a:t>, por supuesto, esta capacidad presenta varias manifestaciones que serían:</a:t>
            </a:r>
          </a:p>
          <a:p>
            <a:pPr algn="just">
              <a:lnSpc>
                <a:spcPct val="150000"/>
              </a:lnSpc>
              <a:buFont typeface="Arial" panose="020B0604020202020204" pitchFamily="34" charset="0"/>
              <a:buChar char="•"/>
            </a:pPr>
            <a:r>
              <a:rPr lang="es-ES" sz="2000" b="1" i="0" dirty="0">
                <a:effectLst/>
                <a:latin typeface="Roboto" panose="02000000000000000000" pitchFamily="2" charset="0"/>
              </a:rPr>
              <a:t>Velocidad de reacción</a:t>
            </a:r>
            <a:r>
              <a:rPr lang="es-ES" sz="2000" b="0" i="0" dirty="0">
                <a:effectLst/>
                <a:latin typeface="Roboto" panose="02000000000000000000" pitchFamily="2" charset="0"/>
              </a:rPr>
              <a:t>: tiempo que tarda un deportista en responder a un estímulo.</a:t>
            </a:r>
          </a:p>
          <a:p>
            <a:pPr algn="just">
              <a:lnSpc>
                <a:spcPct val="150000"/>
              </a:lnSpc>
              <a:buFont typeface="Arial" panose="020B0604020202020204" pitchFamily="34" charset="0"/>
              <a:buChar char="•"/>
            </a:pPr>
            <a:r>
              <a:rPr lang="es-ES" sz="2000" b="1" i="0" dirty="0">
                <a:effectLst/>
                <a:latin typeface="Roboto" panose="02000000000000000000" pitchFamily="2" charset="0"/>
              </a:rPr>
              <a:t>Velocidad gestual</a:t>
            </a:r>
            <a:r>
              <a:rPr lang="es-ES" sz="2000" b="0" i="0" dirty="0">
                <a:effectLst/>
                <a:latin typeface="Roboto" panose="02000000000000000000" pitchFamily="2" charset="0"/>
              </a:rPr>
              <a:t>: rapidez en la ejecución de un gesto técnico (golpear, lanzar, etc.).</a:t>
            </a:r>
          </a:p>
          <a:p>
            <a:pPr algn="just">
              <a:lnSpc>
                <a:spcPct val="150000"/>
              </a:lnSpc>
              <a:buFont typeface="Arial" panose="020B0604020202020204" pitchFamily="34" charset="0"/>
              <a:buChar char="•"/>
            </a:pPr>
            <a:r>
              <a:rPr lang="es-ES" sz="2000" b="1" i="0" dirty="0">
                <a:effectLst/>
                <a:latin typeface="Roboto" panose="02000000000000000000" pitchFamily="2" charset="0"/>
              </a:rPr>
              <a:t>Velocidad de desplazamiento</a:t>
            </a:r>
            <a:r>
              <a:rPr lang="es-ES" sz="2000" b="0" i="0" dirty="0">
                <a:effectLst/>
                <a:latin typeface="Roboto" panose="02000000000000000000" pitchFamily="2" charset="0"/>
              </a:rPr>
              <a:t>: tiempo necesario para recorrer una distancia determinada.</a:t>
            </a:r>
          </a:p>
          <a:p>
            <a:pPr algn="just">
              <a:lnSpc>
                <a:spcPct val="150000"/>
              </a:lnSpc>
              <a:buNone/>
            </a:pPr>
            <a:r>
              <a:rPr lang="es-ES" sz="2000" b="0" i="0" dirty="0">
                <a:effectLst/>
                <a:latin typeface="Roboto" panose="02000000000000000000" pitchFamily="2" charset="0"/>
              </a:rPr>
              <a:t>Cada una de estas formas puede evaluarse con métodos y herramientas específicas, adaptadas a la naturaleza del deporte y a las características del deportista.</a:t>
            </a:r>
          </a:p>
          <a:p>
            <a:pPr algn="just">
              <a:lnSpc>
                <a:spcPct val="150000"/>
              </a:lnSpc>
            </a:pPr>
            <a:r>
              <a:rPr lang="es-ES" sz="2000" b="0" i="0" dirty="0">
                <a:effectLst/>
                <a:latin typeface="Roboto" panose="02000000000000000000" pitchFamily="2" charset="0"/>
              </a:rPr>
              <a:t>Por tanto, ahora necesitamos conocer tanto los métodos para medir distintas manifestaciones de la velocidad en el deporte, como las herramientas tecnológicas para esta evaluación.</a:t>
            </a:r>
          </a:p>
        </p:txBody>
      </p:sp>
    </p:spTree>
    <p:extLst>
      <p:ext uri="{BB962C8B-B14F-4D97-AF65-F5344CB8AC3E}">
        <p14:creationId xmlns:p14="http://schemas.microsoft.com/office/powerpoint/2010/main" val="340457797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a:hlinkClick r:id="rId2" tooltip="Explorar esta imagen"/>
            <a:extLst>
              <a:ext uri="{FF2B5EF4-FFF2-40B4-BE49-F238E27FC236}">
                <a16:creationId xmlns:a16="http://schemas.microsoft.com/office/drawing/2014/main" id="{5BE57863-0E6E-2255-5E08-E91E747ACB4F}"/>
              </a:ext>
            </a:extLst>
          </p:cNvPr>
          <p:cNvSpPr>
            <a:spLocks noChangeAspect="1" noChangeArrowheads="1"/>
          </p:cNvSpPr>
          <p:nvPr/>
        </p:nvSpPr>
        <p:spPr bwMode="auto">
          <a:xfrm>
            <a:off x="444500" y="-2522538"/>
            <a:ext cx="1028700" cy="10287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4" name="AutoShape 6">
            <a:hlinkClick r:id="rId3" tooltip="Explorar esta imagen"/>
            <a:extLst>
              <a:ext uri="{FF2B5EF4-FFF2-40B4-BE49-F238E27FC236}">
                <a16:creationId xmlns:a16="http://schemas.microsoft.com/office/drawing/2014/main" id="{7EAD61B3-7167-2409-6B59-182F10BFF735}"/>
              </a:ext>
            </a:extLst>
          </p:cNvPr>
          <p:cNvSpPr>
            <a:spLocks noChangeAspect="1" noChangeArrowheads="1"/>
          </p:cNvSpPr>
          <p:nvPr/>
        </p:nvSpPr>
        <p:spPr bwMode="auto">
          <a:xfrm>
            <a:off x="444500" y="403225"/>
            <a:ext cx="1028700" cy="10287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6" name="Imagen 5">
            <a:extLst>
              <a:ext uri="{FF2B5EF4-FFF2-40B4-BE49-F238E27FC236}">
                <a16:creationId xmlns:a16="http://schemas.microsoft.com/office/drawing/2014/main" id="{F5700DE0-2C55-F5DC-4766-3D0D2137736C}"/>
              </a:ext>
            </a:extLst>
          </p:cNvPr>
          <p:cNvPicPr>
            <a:picLocks noChangeAspect="1"/>
          </p:cNvPicPr>
          <p:nvPr/>
        </p:nvPicPr>
        <p:blipFill>
          <a:blip r:embed="rId4"/>
          <a:stretch>
            <a:fillRect/>
          </a:stretch>
        </p:blipFill>
        <p:spPr>
          <a:xfrm>
            <a:off x="1142592" y="403225"/>
            <a:ext cx="8542184" cy="6181369"/>
          </a:xfrm>
          <a:prstGeom prst="rect">
            <a:avLst/>
          </a:prstGeom>
        </p:spPr>
      </p:pic>
    </p:spTree>
    <p:extLst>
      <p:ext uri="{BB962C8B-B14F-4D97-AF65-F5344CB8AC3E}">
        <p14:creationId xmlns:p14="http://schemas.microsoft.com/office/powerpoint/2010/main" val="255659403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9D1B15E-07F0-73FF-3B5A-DDA096CA33F1}"/>
              </a:ext>
            </a:extLst>
          </p:cNvPr>
          <p:cNvSpPr>
            <a:spLocks noChangeArrowheads="1"/>
          </p:cNvSpPr>
          <p:nvPr/>
        </p:nvSpPr>
        <p:spPr bwMode="auto">
          <a:xfrm>
            <a:off x="609600" y="215411"/>
            <a:ext cx="6096000" cy="201593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317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2400" b="1" i="0" u="none" strike="noStrike" cap="none" normalizeH="0" baseline="0" dirty="0">
                <a:ln>
                  <a:noFill/>
                </a:ln>
                <a:effectLst/>
                <a:latin typeface="IBM Plex Sans" panose="020B0503050203000203" pitchFamily="34" charset="0"/>
              </a:rPr>
              <a:t>Centro de Medicina del Deporte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2000" b="1" i="0" u="none" strike="noStrike" cap="none" normalizeH="0" baseline="0" dirty="0">
              <a:ln>
                <a:noFill/>
              </a:ln>
              <a:effectLst/>
              <a:latin typeface="IBM Plex Sans" panose="020B050305020300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2000" b="1" i="0" u="none" strike="noStrike" cap="none" normalizeH="0" baseline="0" dirty="0">
                <a:ln>
                  <a:noFill/>
                </a:ln>
                <a:effectLst/>
                <a:latin typeface="IBM Plex Sans" panose="020B0503050203000203" pitchFamily="34" charset="0"/>
              </a:rPr>
              <a:t>Velocidad Aeróbica Máxima</a:t>
            </a:r>
          </a:p>
          <a:p>
            <a:pPr marL="0" marR="0" lvl="0" indent="0" algn="l" defTabSz="914400" rtl="0" eaLnBrk="0" fontAlgn="t" latinLnBrk="0" hangingPunct="0">
              <a:lnSpc>
                <a:spcPct val="100000"/>
              </a:lnSpc>
              <a:spcBef>
                <a:spcPct val="0"/>
              </a:spcBef>
              <a:spcAft>
                <a:spcPct val="0"/>
              </a:spcAft>
              <a:buClrTx/>
              <a:buSzTx/>
              <a:buFontTx/>
              <a:buNone/>
              <a:tabLst/>
            </a:pPr>
            <a:r>
              <a:rPr kumimoji="0" lang="es-ES" altLang="es-ES" sz="1200" b="1" i="0" u="none" strike="noStrike" cap="none" normalizeH="0" baseline="0" dirty="0">
                <a:ln>
                  <a:noFill/>
                </a:ln>
                <a:effectLst/>
                <a:latin typeface="IBM Plex Sans" panose="020B0503050203000203" pitchFamily="34" charset="0"/>
              </a:rPr>
              <a:t>  </a:t>
            </a:r>
            <a:r>
              <a:rPr kumimoji="0" lang="es-ES" altLang="es-ES" b="1" i="0" u="none" strike="noStrike" cap="none" normalizeH="0" baseline="0" dirty="0">
                <a:ln>
                  <a:noFill/>
                </a:ln>
                <a:effectLst/>
                <a:latin typeface="IBM Plex Sans" panose="020B0503050203000203" pitchFamily="34" charset="0"/>
              </a:rPr>
              <a:t>      </a:t>
            </a:r>
            <a:endParaRPr kumimoji="0" lang="es-ES" altLang="es-ES" sz="1200" b="1" i="0" u="none" strike="noStrike" cap="none" normalizeH="0" baseline="0" dirty="0">
              <a:ln>
                <a:noFill/>
              </a:ln>
              <a:effectLst/>
              <a:latin typeface="IBM Plex Sans" panose="020B0503050203000203" pitchFamily="34" charset="0"/>
            </a:endParaRPr>
          </a:p>
          <a:p>
            <a:pPr marL="0" marR="0" lvl="0" indent="0" algn="l" defTabSz="914400" rtl="0" eaLnBrk="0" fontAlgn="t" latinLnBrk="0" hangingPunct="0">
              <a:lnSpc>
                <a:spcPct val="100000"/>
              </a:lnSpc>
              <a:spcBef>
                <a:spcPct val="0"/>
              </a:spcBef>
              <a:spcAft>
                <a:spcPct val="0"/>
              </a:spcAft>
              <a:buClrTx/>
              <a:buSzTx/>
              <a:buFontTx/>
              <a:buNone/>
              <a:tabLst/>
            </a:pPr>
            <a:r>
              <a:rPr kumimoji="0" lang="es-ES" altLang="es-ES" sz="1200" b="1" i="0" u="none" strike="noStrike" cap="none" normalizeH="0" baseline="0" dirty="0">
                <a:ln>
                  <a:noFill/>
                </a:ln>
                <a:effectLst/>
                <a:latin typeface="IBM Plex Sans" panose="020B0503050203000203" pitchFamily="34" charset="0"/>
              </a:rPr>
              <a:t>  </a:t>
            </a:r>
            <a:r>
              <a:rPr kumimoji="0" lang="es-ES" altLang="es-ES" b="1" i="0" u="none" strike="noStrike" cap="none" normalizeH="0" baseline="0" dirty="0">
                <a:ln>
                  <a:noFill/>
                </a:ln>
                <a:effectLst/>
                <a:latin typeface="IBM Plex Sans" panose="020B0503050203000203" pitchFamily="34" charset="0"/>
              </a:rPr>
              <a:t>      </a:t>
            </a:r>
            <a:endParaRPr kumimoji="0" lang="es-ES" altLang="es-ES" sz="105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2800" b="1" i="0" u="none" strike="noStrike" cap="none" normalizeH="0" baseline="0" dirty="0">
              <a:ln>
                <a:noFill/>
              </a:ln>
              <a:effectLst/>
            </a:endParaRPr>
          </a:p>
        </p:txBody>
      </p:sp>
      <p:sp>
        <p:nvSpPr>
          <p:cNvPr id="3" name="Rectangle 4">
            <a:extLst>
              <a:ext uri="{FF2B5EF4-FFF2-40B4-BE49-F238E27FC236}">
                <a16:creationId xmlns:a16="http://schemas.microsoft.com/office/drawing/2014/main" id="{99BCCCC2-EC37-D5D0-6258-AF91F8C8B1A4}"/>
              </a:ext>
            </a:extLst>
          </p:cNvPr>
          <p:cNvSpPr>
            <a:spLocks noChangeArrowheads="1"/>
          </p:cNvSpPr>
          <p:nvPr/>
        </p:nvSpPr>
        <p:spPr bwMode="auto">
          <a:xfrm>
            <a:off x="365126" y="1425682"/>
            <a:ext cx="11553506" cy="368774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45720" numCol="1" anchor="ctr" anchorCtr="0" compatLnSpc="1">
            <a:prstTxWarp prst="textNoShape">
              <a:avLst/>
            </a:prstTxWarp>
            <a:spAutoFit/>
          </a:bodyPr>
          <a:lstStyle/>
          <a:p>
            <a:pPr marL="0" marR="0" lvl="0" indent="0" algn="just" defTabSz="914400" rtl="0" eaLnBrk="0" fontAlgn="base" latinLnBrk="0" hangingPunct="0">
              <a:lnSpc>
                <a:spcPct val="150000"/>
              </a:lnSpc>
              <a:spcBef>
                <a:spcPct val="0"/>
              </a:spcBef>
              <a:spcAft>
                <a:spcPct val="0"/>
              </a:spcAft>
              <a:buClrTx/>
              <a:buSzTx/>
              <a:buFontTx/>
              <a:buNone/>
              <a:tabLst/>
            </a:pPr>
            <a:r>
              <a:rPr kumimoji="0" lang="es-ES" altLang="es-ES" sz="2000" b="0" i="0" u="none" strike="noStrike" cap="none" normalizeH="0" baseline="0" dirty="0">
                <a:ln>
                  <a:noFill/>
                </a:ln>
                <a:effectLst/>
                <a:latin typeface="IBM Plex Sans" panose="020B0503050203000203" pitchFamily="34" charset="0"/>
              </a:rPr>
              <a:t>Es un test de esfuerzo de intensidad progresiva que se realiza en una pista de atletismo que tiene como objetivos:</a:t>
            </a:r>
          </a:p>
          <a:p>
            <a:pPr marL="0" marR="0" lvl="0" indent="0" algn="just" defTabSz="914400" rtl="0" eaLnBrk="0" fontAlgn="base" latinLnBrk="0" hangingPunct="0">
              <a:lnSpc>
                <a:spcPct val="150000"/>
              </a:lnSpc>
              <a:spcBef>
                <a:spcPct val="0"/>
              </a:spcBef>
              <a:spcAft>
                <a:spcPct val="0"/>
              </a:spcAft>
              <a:buClrTx/>
              <a:buSzTx/>
              <a:buFontTx/>
              <a:buAutoNum type="arabicPeriod"/>
              <a:tabLst/>
            </a:pPr>
            <a:r>
              <a:rPr kumimoji="0" lang="es-ES" altLang="es-ES" sz="2000" b="0" i="0" u="none" strike="noStrike" cap="none" normalizeH="0" baseline="0" dirty="0">
                <a:ln>
                  <a:noFill/>
                </a:ln>
                <a:effectLst/>
                <a:latin typeface="IBM Plex Sans" panose="020B0503050203000203" pitchFamily="34" charset="0"/>
              </a:rPr>
              <a:t>Determinar la velocidad aeróbica máxima del deportista y predecir el consumo máximo de oxígeno de forma indirecta.</a:t>
            </a:r>
          </a:p>
          <a:p>
            <a:pPr marL="0" marR="0" lvl="0" indent="0" algn="just" defTabSz="914400" rtl="0" eaLnBrk="0" fontAlgn="base" latinLnBrk="0" hangingPunct="0">
              <a:lnSpc>
                <a:spcPct val="150000"/>
              </a:lnSpc>
              <a:spcBef>
                <a:spcPct val="0"/>
              </a:spcBef>
              <a:spcAft>
                <a:spcPct val="0"/>
              </a:spcAft>
              <a:buClrTx/>
              <a:buSzTx/>
              <a:buFontTx/>
              <a:buAutoNum type="arabicPeriod" startAt="2"/>
              <a:tabLst/>
            </a:pPr>
            <a:r>
              <a:rPr kumimoji="0" lang="es-ES" altLang="es-ES" sz="2000" b="0" i="0" u="none" strike="noStrike" cap="none" normalizeH="0" baseline="0" dirty="0">
                <a:ln>
                  <a:noFill/>
                </a:ln>
                <a:effectLst/>
                <a:latin typeface="IBM Plex Sans" panose="020B0503050203000203" pitchFamily="34" charset="0"/>
              </a:rPr>
              <a:t>Determinar ritmos de entrenamiento continuos e interválicos.</a:t>
            </a:r>
          </a:p>
          <a:p>
            <a:pPr marL="0" marR="0" lvl="0" indent="0" algn="just" defTabSz="914400" rtl="0" eaLnBrk="0" fontAlgn="base" latinLnBrk="0" hangingPunct="0">
              <a:lnSpc>
                <a:spcPct val="150000"/>
              </a:lnSpc>
              <a:spcBef>
                <a:spcPct val="0"/>
              </a:spcBef>
              <a:spcAft>
                <a:spcPct val="0"/>
              </a:spcAft>
              <a:buClrTx/>
              <a:buSzTx/>
              <a:buFontTx/>
              <a:buAutoNum type="arabicPeriod" startAt="3"/>
              <a:tabLst/>
            </a:pPr>
            <a:r>
              <a:rPr kumimoji="0" lang="es-ES" altLang="es-ES" sz="2000" b="0" i="0" u="none" strike="noStrike" cap="none" normalizeH="0" baseline="0" dirty="0">
                <a:ln>
                  <a:noFill/>
                </a:ln>
                <a:effectLst/>
                <a:latin typeface="IBM Plex Sans" panose="020B0503050203000203" pitchFamily="34" charset="0"/>
              </a:rPr>
              <a:t>Ver la evolución del deportista en el tiempo.</a:t>
            </a:r>
          </a:p>
          <a:p>
            <a:pPr marL="0" marR="0" lvl="0" indent="0" algn="just" defTabSz="914400" rtl="0" eaLnBrk="0" fontAlgn="base" latinLnBrk="0" hangingPunct="0">
              <a:lnSpc>
                <a:spcPct val="150000"/>
              </a:lnSpc>
              <a:spcBef>
                <a:spcPct val="0"/>
              </a:spcBef>
              <a:spcAft>
                <a:spcPct val="0"/>
              </a:spcAft>
              <a:buClrTx/>
              <a:buSzTx/>
              <a:buFontTx/>
              <a:buAutoNum type="arabicPeriod" startAt="4"/>
              <a:tabLst/>
            </a:pPr>
            <a:r>
              <a:rPr kumimoji="0" lang="es-ES" altLang="es-ES" sz="2000" b="0" i="0" u="none" strike="noStrike" cap="none" normalizeH="0" baseline="0" dirty="0">
                <a:ln>
                  <a:noFill/>
                </a:ln>
                <a:effectLst/>
                <a:latin typeface="IBM Plex Sans" panose="020B0503050203000203" pitchFamily="34" charset="0"/>
              </a:rPr>
              <a:t>Comparar varios sujetos entre sí.</a:t>
            </a:r>
          </a:p>
          <a:p>
            <a:pPr marL="0" marR="0" lvl="0" indent="0" algn="just" defTabSz="914400" rtl="0" eaLnBrk="0" fontAlgn="base" latinLnBrk="0" hangingPunct="0">
              <a:lnSpc>
                <a:spcPct val="150000"/>
              </a:lnSpc>
              <a:spcBef>
                <a:spcPct val="0"/>
              </a:spcBef>
              <a:spcAft>
                <a:spcPct val="0"/>
              </a:spcAft>
              <a:buClrTx/>
              <a:buSzTx/>
              <a:buFontTx/>
              <a:buNone/>
              <a:tabLst/>
            </a:pPr>
            <a:r>
              <a:rPr kumimoji="0" lang="es-ES" altLang="es-ES" sz="2000" b="0" i="0" u="none" strike="noStrike" cap="none" normalizeH="0" baseline="0" dirty="0">
                <a:ln>
                  <a:noFill/>
                </a:ln>
                <a:effectLst/>
                <a:latin typeface="IBM Plex Sans" panose="020B0503050203000203" pitchFamily="34" charset="0"/>
              </a:rPr>
              <a:t>        </a:t>
            </a:r>
            <a:endParaRPr kumimoji="0" lang="es-ES" altLang="es-ES" sz="2000" b="0" i="0" u="none" strike="noStrike" cap="none" normalizeH="0" baseline="0" dirty="0">
              <a:ln>
                <a:noFill/>
              </a:ln>
              <a:effectLst/>
              <a:latin typeface="Arial" panose="020B0604020202020204" pitchFamily="34" charset="0"/>
            </a:endParaRPr>
          </a:p>
        </p:txBody>
      </p:sp>
      <p:sp>
        <p:nvSpPr>
          <p:cNvPr id="4" name="AutoShape 5">
            <a:extLst>
              <a:ext uri="{FF2B5EF4-FFF2-40B4-BE49-F238E27FC236}">
                <a16:creationId xmlns:a16="http://schemas.microsoft.com/office/drawing/2014/main" id="{F781B436-9281-05D6-EF52-5A49C8318633}"/>
              </a:ext>
            </a:extLst>
          </p:cNvPr>
          <p:cNvSpPr>
            <a:spLocks noChangeAspect="1" noChangeArrowheads="1"/>
          </p:cNvSpPr>
          <p:nvPr/>
        </p:nvSpPr>
        <p:spPr bwMode="auto">
          <a:xfrm>
            <a:off x="60325" y="122337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sz="2400"/>
          </a:p>
        </p:txBody>
      </p:sp>
    </p:spTree>
    <p:extLst>
      <p:ext uri="{BB962C8B-B14F-4D97-AF65-F5344CB8AC3E}">
        <p14:creationId xmlns:p14="http://schemas.microsoft.com/office/powerpoint/2010/main" val="144441732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TotalTime>
  <Words>7629</Words>
  <Application>Microsoft Office PowerPoint</Application>
  <PresentationFormat>Panorámica</PresentationFormat>
  <Paragraphs>584</Paragraphs>
  <Slides>110</Slides>
  <Notes>40</Notes>
  <HiddenSlides>0</HiddenSlides>
  <MMClips>0</MMClips>
  <ScaleCrop>false</ScaleCrop>
  <HeadingPairs>
    <vt:vector size="6" baseType="variant">
      <vt:variant>
        <vt:lpstr>Fuentes usadas</vt:lpstr>
      </vt:variant>
      <vt:variant>
        <vt:i4>13</vt:i4>
      </vt:variant>
      <vt:variant>
        <vt:lpstr>Tema</vt:lpstr>
      </vt:variant>
      <vt:variant>
        <vt:i4>1</vt:i4>
      </vt:variant>
      <vt:variant>
        <vt:lpstr>Títulos de diapositiva</vt:lpstr>
      </vt:variant>
      <vt:variant>
        <vt:i4>110</vt:i4>
      </vt:variant>
    </vt:vector>
  </HeadingPairs>
  <TitlesOfParts>
    <vt:vector size="124" baseType="lpstr">
      <vt:lpstr>Aptos</vt:lpstr>
      <vt:lpstr>Aptos Display</vt:lpstr>
      <vt:lpstr>Arial</vt:lpstr>
      <vt:lpstr>Calibri</vt:lpstr>
      <vt:lpstr>DejaVu Sans</vt:lpstr>
      <vt:lpstr>DejaVu Sans Mono</vt:lpstr>
      <vt:lpstr>DM Sans</vt:lpstr>
      <vt:lpstr>IBM Plex Sans</vt:lpstr>
      <vt:lpstr>Muli</vt:lpstr>
      <vt:lpstr>Roboto</vt:lpstr>
      <vt:lpstr>tahoma</vt:lpstr>
      <vt:lpstr>Times New Roman</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Robin Rosales Mora</dc:creator>
  <cp:lastModifiedBy>Robin Rosales Mora</cp:lastModifiedBy>
  <cp:revision>1</cp:revision>
  <dcterms:created xsi:type="dcterms:W3CDTF">2026-05-22T06:12:43Z</dcterms:created>
  <dcterms:modified xsi:type="dcterms:W3CDTF">2026-05-22T06:17:14Z</dcterms:modified>
</cp:coreProperties>
</file>