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6" r:id="rId8"/>
    <p:sldId id="260" r:id="rId9"/>
    <p:sldId id="265" r:id="rId10"/>
    <p:sldId id="264" r:id="rId11"/>
    <p:sldId id="271" r:id="rId12"/>
    <p:sldId id="267" r:id="rId13"/>
    <p:sldId id="270" r:id="rId14"/>
    <p:sldId id="273" r:id="rId15"/>
    <p:sldId id="268" r:id="rId16"/>
    <p:sldId id="269" r:id="rId17"/>
    <p:sldId id="274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5660DFA-288E-4C49-BE19-CF790D14FD55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9FE4F61-CA55-4313-BB45-C695A23533A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88024" y="2420888"/>
            <a:ext cx="3313355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Tema 1: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3100" dirty="0" smtClean="0"/>
              <a:t>La </a:t>
            </a:r>
            <a:r>
              <a:rPr lang="es-ES" sz="3100" dirty="0"/>
              <a:t>Economía Política como ciencia social. Su carácter clasista. La teoría marxista del valor.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11560" y="604067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smtClean="0"/>
              <a:t>Clase1.2</a:t>
            </a:r>
            <a:r>
              <a:rPr lang="es-ES" sz="3200" b="1" dirty="0" smtClean="0"/>
              <a:t>. Tema II</a:t>
            </a:r>
          </a:p>
          <a:p>
            <a:pPr algn="ctr"/>
            <a:endParaRPr lang="es-ES" sz="32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05" y="2080221"/>
            <a:ext cx="3127421" cy="3140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5361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99592" y="1412776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/>
              <a:t>Esta es la clave del salto de la </a:t>
            </a:r>
            <a:r>
              <a:rPr lang="es-ES" sz="2800" b="1" dirty="0">
                <a:solidFill>
                  <a:srgbClr val="FF0000"/>
                </a:solidFill>
              </a:rPr>
              <a:t>producción simple </a:t>
            </a:r>
            <a:r>
              <a:rPr lang="es-ES" sz="2800" dirty="0"/>
              <a:t>a la capitalista. En la producción simple se intercambian equivalentes (zapatos por dinero equivalente). En la </a:t>
            </a:r>
            <a:r>
              <a:rPr lang="es-ES" sz="2800" b="1" dirty="0">
                <a:solidFill>
                  <a:srgbClr val="FF0000"/>
                </a:solidFill>
              </a:rPr>
              <a:t>capitalista,</a:t>
            </a:r>
            <a:r>
              <a:rPr lang="es-ES" sz="2800" dirty="0"/>
              <a:t> se paga el valor de la fuerza de trabajo, pero se usa durante 8, 10 o 12 horas, generando un valor mayor al del salario. De ahí el </a:t>
            </a:r>
            <a:r>
              <a:rPr lang="es-ES" sz="2800" dirty="0" err="1"/>
              <a:t>plusvalor</a:t>
            </a:r>
            <a:r>
              <a:rPr lang="es-E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0211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19672" y="1196752"/>
            <a:ext cx="7024744" cy="111612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Sistema de contradicciones de la mercancía:</a:t>
            </a:r>
            <a:br>
              <a:rPr lang="es-ES" b="1" dirty="0">
                <a:solidFill>
                  <a:schemeClr val="tx1"/>
                </a:solidFill>
              </a:rPr>
            </a:b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508977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s-ES" sz="3200" dirty="0"/>
              <a:t>· </a:t>
            </a:r>
            <a:r>
              <a:rPr lang="es-ES" sz="3200" dirty="0" smtClean="0"/>
              <a:t>    Valor </a:t>
            </a:r>
            <a:r>
              <a:rPr lang="es-ES" sz="3200" dirty="0"/>
              <a:t>de uso vs. Valor</a:t>
            </a:r>
            <a:r>
              <a:rPr lang="es-ES" sz="3200" dirty="0" smtClean="0"/>
              <a:t>.</a:t>
            </a:r>
          </a:p>
          <a:p>
            <a:pPr marL="68580" indent="0">
              <a:buNone/>
            </a:pPr>
            <a:endParaRPr lang="es-ES" sz="3200" dirty="0"/>
          </a:p>
          <a:p>
            <a:pPr marL="68580" indent="0">
              <a:buNone/>
            </a:pPr>
            <a:r>
              <a:rPr lang="es-ES" sz="3200" dirty="0"/>
              <a:t>· </a:t>
            </a:r>
            <a:r>
              <a:rPr lang="es-ES" sz="3200" dirty="0" smtClean="0"/>
              <a:t>   Trabajo </a:t>
            </a:r>
            <a:r>
              <a:rPr lang="es-ES" sz="3200" dirty="0"/>
              <a:t>concreto vs. Trabajo abstracto</a:t>
            </a:r>
            <a:r>
              <a:rPr lang="es-ES" sz="3200" dirty="0" smtClean="0"/>
              <a:t>.</a:t>
            </a:r>
          </a:p>
          <a:p>
            <a:pPr marL="68580" indent="0">
              <a:buNone/>
            </a:pPr>
            <a:endParaRPr lang="es-ES" sz="3200" dirty="0"/>
          </a:p>
          <a:p>
            <a:pPr marL="68580" indent="0">
              <a:buNone/>
            </a:pPr>
            <a:r>
              <a:rPr lang="es-ES" sz="3200" dirty="0"/>
              <a:t>· </a:t>
            </a:r>
            <a:r>
              <a:rPr lang="es-ES" sz="3200" dirty="0" smtClean="0"/>
              <a:t> Trabajo </a:t>
            </a:r>
            <a:r>
              <a:rPr lang="es-ES" sz="3200" dirty="0"/>
              <a:t>privado vs. Trabajo social.</a:t>
            </a:r>
          </a:p>
          <a:p>
            <a:endParaRPr lang="es-ES" sz="3200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611560" y="1196752"/>
            <a:ext cx="936104" cy="15121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4 Flecha curvada hacia la derecha"/>
          <p:cNvSpPr/>
          <p:nvPr/>
        </p:nvSpPr>
        <p:spPr>
          <a:xfrm>
            <a:off x="395536" y="1628800"/>
            <a:ext cx="936104" cy="252028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5 Flecha curvada hacia la derecha"/>
          <p:cNvSpPr/>
          <p:nvPr/>
        </p:nvSpPr>
        <p:spPr>
          <a:xfrm>
            <a:off x="107504" y="836712"/>
            <a:ext cx="1224136" cy="45733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16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08912" cy="11430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¿Desaparece la producción mercantil simple en el capitalismo?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323652"/>
            <a:ext cx="8208912" cy="4201692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es-ES" dirty="0"/>
              <a:t>No desaparece del todo, pero pierde centralidad y se vuelve marginal o subordinada. Subsiste en pequeños agricultores, autónomos o cooperativas. Sin embargo, bajo el capitalismo dominante, estos productores simples compiten desventajosamente con el capital, que opera con economías de escala y mayor productividad. Con el tiempo, muchos son expulsados y terminan incorporándose al mercado de trabajo como asalariados.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6701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692696"/>
            <a:ext cx="3456502" cy="1512168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Magnitud del valor: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08912" cy="3508977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s-ES" sz="2800" dirty="0" smtClean="0"/>
              <a:t>No </a:t>
            </a:r>
            <a:r>
              <a:rPr lang="es-ES" sz="2800" dirty="0"/>
              <a:t>se mide por el tiempo de trabajo individual, sino por el tiempo de trabajo socialmente necesario (el requerido para producir un valor de uso en las condiciones normales de producción y con el grado medio de destreza e intensidad vigentes en esa sociedad).</a:t>
            </a:r>
          </a:p>
          <a:p>
            <a:pPr marL="68580" indent="0" algn="just">
              <a:buNone/>
            </a:pPr>
            <a:r>
              <a:rPr lang="es-E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77595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620688"/>
            <a:ext cx="82089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¿La ley del valor es una ley económica como la de la gravedad?</a:t>
            </a:r>
          </a:p>
          <a:p>
            <a:r>
              <a:rPr lang="es-ES" dirty="0"/>
              <a:t> </a:t>
            </a:r>
          </a:p>
          <a:p>
            <a:r>
              <a:rPr lang="es-ES" sz="2800" b="1" dirty="0" smtClean="0">
                <a:solidFill>
                  <a:schemeClr val="accent3"/>
                </a:solidFill>
              </a:rPr>
              <a:t>Es </a:t>
            </a:r>
            <a:r>
              <a:rPr lang="es-ES" sz="2800" b="1" dirty="0">
                <a:solidFill>
                  <a:schemeClr val="accent3"/>
                </a:solidFill>
              </a:rPr>
              <a:t>una ley social que opera como ley natural.</a:t>
            </a:r>
          </a:p>
          <a:p>
            <a:r>
              <a:rPr lang="es-ES" dirty="0"/>
              <a:t> </a:t>
            </a:r>
          </a:p>
          <a:p>
            <a:pPr algn="just"/>
            <a:r>
              <a:rPr lang="es-ES" sz="2000" dirty="0"/>
              <a:t> 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67544" y="2420888"/>
            <a:ext cx="54726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Marx la llama "ley natural" porque, como la gravedad, no se ve directamente, pero sus efectos son constatables y opera detrás de las espaldas de los agentes. El capitalista cree que su beneficio viene de "comprar barato y vender caro", pero la ley del valor explica que el origen está en el trabajo no pagado.</a:t>
            </a:r>
          </a:p>
        </p:txBody>
      </p:sp>
      <p:pic>
        <p:nvPicPr>
          <p:cNvPr id="2050" name="Picture 2" descr="C:\Users\YANELYS\Downloads\k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656" y="3068960"/>
            <a:ext cx="210976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34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476672"/>
            <a:ext cx="3600516" cy="139338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s-ES" sz="4000" b="1" dirty="0" smtClean="0"/>
              <a:t>Ley del valor</a:t>
            </a:r>
            <a:endParaRPr lang="es-ES" sz="4000" b="1" dirty="0"/>
          </a:p>
        </p:txBody>
      </p:sp>
      <p:sp>
        <p:nvSpPr>
          <p:cNvPr id="4" name="3 Rectángulo"/>
          <p:cNvSpPr/>
          <p:nvPr/>
        </p:nvSpPr>
        <p:spPr>
          <a:xfrm>
            <a:off x="467544" y="1772816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/>
              <a:t>Los intercambios se realizan, en promedio, según las cantidades de trabajo socialmente necesario incorporado. Esta ley opera a espaldas de los productores, como una ley natural, regulando la producción mercantil a través de las oscilaciones de los precios.</a:t>
            </a:r>
          </a:p>
        </p:txBody>
      </p:sp>
    </p:spTree>
    <p:extLst>
      <p:ext uri="{BB962C8B-B14F-4D97-AF65-F5344CB8AC3E}">
        <p14:creationId xmlns:p14="http://schemas.microsoft.com/office/powerpoint/2010/main" val="3586011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352839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Estudio Independiente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896544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s-ES" dirty="0"/>
              <a:t>Si hoy pagamos casi todo con tarjeta o </a:t>
            </a:r>
            <a:r>
              <a:rPr lang="es-ES" dirty="0" smtClean="0"/>
              <a:t>transferencias , </a:t>
            </a:r>
            <a:r>
              <a:rPr lang="es-ES" dirty="0"/>
              <a:t>y el dinero es cada vez más "invisible", ¿sigue siendo cierto que el dinero es una "relación social"? ¿O se ha vuelto pura tecnología neutral</a:t>
            </a:r>
            <a:r>
              <a:rPr lang="es-ES" dirty="0" smtClean="0"/>
              <a:t>?</a:t>
            </a:r>
          </a:p>
          <a:p>
            <a:pPr marL="68580" indent="0" algn="just">
              <a:buNone/>
            </a:pPr>
            <a:endParaRPr lang="es-ES" sz="2800" dirty="0"/>
          </a:p>
          <a:p>
            <a:pPr marL="68580" indent="0" algn="just">
              <a:buNone/>
            </a:pPr>
            <a:r>
              <a:rPr lang="es-ES" dirty="0"/>
              <a:t>Si un </a:t>
            </a:r>
            <a:r>
              <a:rPr lang="es-ES" dirty="0" err="1"/>
              <a:t>influencer</a:t>
            </a:r>
            <a:r>
              <a:rPr lang="es-ES" dirty="0"/>
              <a:t> gana millones en 10 segundos con un vídeo, y un albañil gana 50 euros por un día entero de esfuerzo físico, ¿sigue siendo el trabajo la fuente del valor? ¿O el valor nace ahora de la atención, los </a:t>
            </a:r>
            <a:r>
              <a:rPr lang="es-ES" dirty="0" err="1"/>
              <a:t>likes</a:t>
            </a:r>
            <a:r>
              <a:rPr lang="es-ES" dirty="0"/>
              <a:t> o la fama?</a:t>
            </a:r>
          </a:p>
          <a:p>
            <a:pPr marL="6858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5520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08912" cy="2232248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 ¿La ley del valor sigue vigente hoy, en la economía digital?</a:t>
            </a:r>
            <a:br>
              <a:rPr lang="es-ES" dirty="0">
                <a:solidFill>
                  <a:schemeClr val="tx1"/>
                </a:solidFill>
              </a:rPr>
            </a:br>
            <a:r>
              <a:rPr lang="es-ES" dirty="0">
                <a:solidFill>
                  <a:schemeClr val="tx1"/>
                </a:solidFill>
              </a:rPr>
              <a:t/>
            </a:r>
            <a:br>
              <a:rPr lang="es-ES" dirty="0">
                <a:solidFill>
                  <a:schemeClr val="tx1"/>
                </a:solidFill>
              </a:rPr>
            </a:b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04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3528392" cy="792088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CONTENIDOS  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08912" cy="4536504"/>
          </a:xfrm>
        </p:spPr>
        <p:txBody>
          <a:bodyPr>
            <a:noAutofit/>
          </a:bodyPr>
          <a:lstStyle/>
          <a:p>
            <a:r>
              <a:rPr lang="es-ES" b="1" dirty="0"/>
              <a:t>Tema 2:</a:t>
            </a:r>
            <a:r>
              <a:rPr lang="es-ES" dirty="0"/>
              <a:t> El Capitalismo como sistema socioeconómico mundial. Su esencia explotadora.</a:t>
            </a:r>
          </a:p>
          <a:p>
            <a:r>
              <a:rPr lang="es-ES" dirty="0"/>
              <a:t> </a:t>
            </a:r>
            <a:r>
              <a:rPr lang="es-ES" dirty="0">
                <a:solidFill>
                  <a:schemeClr val="tx1"/>
                </a:solidFill>
              </a:rPr>
              <a:t>- Presupuestos epistemológicos del modo de producción capitalista. Categorías esenciales: mercancía, dinero, fuerza de trabajo, plusvalía, capital.</a:t>
            </a:r>
          </a:p>
          <a:p>
            <a:r>
              <a:rPr lang="es-ES" dirty="0">
                <a:solidFill>
                  <a:schemeClr val="tx1"/>
                </a:solidFill>
              </a:rPr>
              <a:t>-Evolución de la producción mercantil de simple a capitalista.</a:t>
            </a:r>
          </a:p>
          <a:p>
            <a:r>
              <a:rPr lang="es-ES" b="1" dirty="0">
                <a:solidFill>
                  <a:schemeClr val="accent3"/>
                </a:solidFill>
              </a:rPr>
              <a:t>La mercancía, sus propiedades y su sistema de contradicciones. </a:t>
            </a:r>
          </a:p>
          <a:p>
            <a:r>
              <a:rPr lang="es-ES" b="1" dirty="0">
                <a:solidFill>
                  <a:schemeClr val="accent3"/>
                </a:solidFill>
              </a:rPr>
              <a:t>-Magnitud del valor de la mercancía. El dinero y sus funciones. La ley del valor. </a:t>
            </a:r>
          </a:p>
        </p:txBody>
      </p:sp>
    </p:spTree>
    <p:extLst>
      <p:ext uri="{BB962C8B-B14F-4D97-AF65-F5344CB8AC3E}">
        <p14:creationId xmlns:p14="http://schemas.microsoft.com/office/powerpoint/2010/main" val="767974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4716016" y="2996952"/>
            <a:ext cx="3313355" cy="2016224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/>
              <a:t>La mercancía,  funciones y </a:t>
            </a:r>
            <a:r>
              <a:rPr lang="es-ES" sz="2800" b="1" dirty="0" smtClean="0"/>
              <a:t>magnitudes</a:t>
            </a:r>
            <a:r>
              <a:rPr lang="es-ES" sz="3200" b="1" dirty="0" smtClean="0"/>
              <a:t> </a:t>
            </a:r>
            <a:r>
              <a:rPr lang="es-ES" sz="2800" b="1" dirty="0" smtClean="0"/>
              <a:t>de valor. La ley del valor.</a:t>
            </a:r>
          </a:p>
        </p:txBody>
      </p:sp>
    </p:spTree>
    <p:extLst>
      <p:ext uri="{BB962C8B-B14F-4D97-AF65-F5344CB8AC3E}">
        <p14:creationId xmlns:p14="http://schemas.microsoft.com/office/powerpoint/2010/main" val="4136683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es-ES" b="1" dirty="0"/>
              <a:t>Dinero:</a:t>
            </a:r>
          </a:p>
          <a:p>
            <a:pPr marL="68580" indent="0">
              <a:buNone/>
            </a:pPr>
            <a:r>
              <a:rPr lang="es-ES" dirty="0"/>
              <a:t>Medio de cambio de uso general, generalmente en forma de moneda o billete, aceptado como pago por bienes y servicios y para liquidar deudas.</a:t>
            </a:r>
          </a:p>
          <a:p>
            <a:pPr marL="68580" indent="0">
              <a:buNone/>
            </a:pPr>
            <a:r>
              <a:rPr lang="es-ES" dirty="0"/>
              <a:t> </a:t>
            </a:r>
          </a:p>
          <a:p>
            <a:pPr marL="68580" indent="0">
              <a:buNone/>
            </a:pPr>
            <a:r>
              <a:rPr lang="es-ES" b="1" dirty="0"/>
              <a:t>Mercancía:</a:t>
            </a:r>
          </a:p>
          <a:p>
            <a:pPr marL="68580" indent="0">
              <a:buNone/>
            </a:pPr>
            <a:r>
              <a:rPr lang="es-ES" dirty="0"/>
              <a:t>Cosa mueble que se hace objeto de trato o venta. Bien económico producido para ser intercambiado en el mercado.</a:t>
            </a:r>
          </a:p>
          <a:p>
            <a:pPr marL="68580" indent="0">
              <a:buNone/>
            </a:pPr>
            <a:r>
              <a:rPr lang="es-ES" dirty="0"/>
              <a:t> </a:t>
            </a:r>
          </a:p>
          <a:p>
            <a:pPr marL="68580" indent="0">
              <a:buNone/>
            </a:pPr>
            <a:r>
              <a:rPr lang="es-ES" b="1" dirty="0"/>
              <a:t>Producción mercantil simple:</a:t>
            </a:r>
          </a:p>
          <a:p>
            <a:pPr marL="68580" indent="0">
              <a:buNone/>
            </a:pPr>
            <a:r>
              <a:rPr lang="es-ES" dirty="0"/>
              <a:t>Régimen de producción en el que los productores independientes (artesanos, campesinos) poseen sus medios de producción y venden sus mercancías para adquirir otras que necesitan.</a:t>
            </a:r>
          </a:p>
          <a:p>
            <a:pPr marL="68580" indent="0">
              <a:buNone/>
            </a:pPr>
            <a:r>
              <a:rPr lang="es-ES" dirty="0"/>
              <a:t> </a:t>
            </a:r>
          </a:p>
          <a:p>
            <a:pPr marL="68580" indent="0">
              <a:buNone/>
            </a:pPr>
            <a:r>
              <a:rPr lang="es-ES" b="1" dirty="0"/>
              <a:t>Producción capitalista:</a:t>
            </a:r>
          </a:p>
          <a:p>
            <a:pPr marL="68580" indent="0">
              <a:buNone/>
            </a:pPr>
            <a:r>
              <a:rPr lang="es-ES" dirty="0"/>
              <a:t>Régimen en el que los medios de producción pertenecen a una clase (capitalistas) y la fuerza de trabajo es comprada como mercancía a otra clase (trabajadores asalariados) con el fin de generar plusvalía y acumular capital.</a:t>
            </a:r>
          </a:p>
          <a:p>
            <a:pPr marL="68580" indent="0">
              <a:buNone/>
            </a:pPr>
            <a:r>
              <a:rPr lang="es-ES" dirty="0"/>
              <a:t> </a:t>
            </a:r>
          </a:p>
          <a:p>
            <a:pPr marL="6858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8677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ANELYS\Downloads\dinero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571603"/>
            <a:ext cx="5112568" cy="4940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67544" y="404664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Recordando </a:t>
            </a:r>
            <a:endParaRPr lang="es-ES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4067944" y="74060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400" b="1" dirty="0">
                <a:solidFill>
                  <a:srgbClr val="FF0000"/>
                </a:solidFill>
              </a:rPr>
              <a:t>¿El dinero es solo un objeto útil o es algo más?</a:t>
            </a:r>
          </a:p>
        </p:txBody>
      </p:sp>
    </p:spTree>
    <p:extLst>
      <p:ext uri="{BB962C8B-B14F-4D97-AF65-F5344CB8AC3E}">
        <p14:creationId xmlns:p14="http://schemas.microsoft.com/office/powerpoint/2010/main" val="3168121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51311" y="1124744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b="1" dirty="0" smtClean="0"/>
              <a:t>       Para recordar  reflexionar: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u="sng" dirty="0" smtClean="0"/>
              <a:t>Situación 1</a:t>
            </a:r>
          </a:p>
          <a:p>
            <a:pPr algn="just"/>
            <a:r>
              <a:rPr lang="es-ES" sz="2800" dirty="0" smtClean="0"/>
              <a:t> ¿Cuál </a:t>
            </a:r>
            <a:r>
              <a:rPr lang="es-ES" sz="2800" dirty="0"/>
              <a:t>es la diferencia esencial entre un zapatero artesano y una fábrica de zapatos capitalista?</a:t>
            </a:r>
          </a:p>
        </p:txBody>
      </p:sp>
    </p:spTree>
    <p:extLst>
      <p:ext uri="{BB962C8B-B14F-4D97-AF65-F5344CB8AC3E}">
        <p14:creationId xmlns:p14="http://schemas.microsoft.com/office/powerpoint/2010/main" val="1892589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323653"/>
            <a:ext cx="8136904" cy="1537396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es-ES" sz="2800" u="sng" dirty="0"/>
              <a:t>Situación 2</a:t>
            </a:r>
          </a:p>
          <a:p>
            <a:pPr marL="68580" indent="0" algn="just">
              <a:buNone/>
            </a:pPr>
            <a:r>
              <a:rPr lang="es-ES" sz="2800" dirty="0" smtClean="0"/>
              <a:t>¿</a:t>
            </a:r>
            <a:r>
              <a:rPr lang="es-ES" sz="2800" dirty="0"/>
              <a:t>Qué implica filosóficamente que el dinero se convierta en capital?</a:t>
            </a:r>
          </a:p>
          <a:p>
            <a:pPr algn="just"/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102538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620688"/>
            <a:ext cx="3960440" cy="936104"/>
          </a:xfrm>
        </p:spPr>
        <p:txBody>
          <a:bodyPr>
            <a:noAutofit/>
          </a:bodyPr>
          <a:lstStyle/>
          <a:p>
            <a:r>
              <a:rPr lang="es-ES_tradnl" sz="5400" b="1" i="1" dirty="0" smtClean="0"/>
              <a:t>Mercancía</a:t>
            </a:r>
            <a:endParaRPr lang="es-ES" sz="5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844824"/>
            <a:ext cx="7992888" cy="3508977"/>
          </a:xfrm>
        </p:spPr>
        <p:txBody>
          <a:bodyPr>
            <a:normAutofit/>
          </a:bodyPr>
          <a:lstStyle/>
          <a:p>
            <a:r>
              <a:rPr lang="es-ES_tradnl" i="1" dirty="0"/>
              <a:t>La </a:t>
            </a:r>
            <a:r>
              <a:rPr lang="es-ES_tradnl" b="1" i="1" dirty="0">
                <a:solidFill>
                  <a:srgbClr val="FF0000"/>
                </a:solidFill>
              </a:rPr>
              <a:t>mercancía</a:t>
            </a:r>
            <a:r>
              <a:rPr lang="es-ES_tradnl" dirty="0"/>
              <a:t> es, en primer término, un objeto útil, apto para satisfacer necesidades humanas, de cualquier clase que ellas sean.</a:t>
            </a:r>
            <a:endParaRPr lang="es-ES" dirty="0"/>
          </a:p>
          <a:p>
            <a:r>
              <a:rPr lang="es-ES_tradnl" dirty="0"/>
              <a:t>Debe ser producto del trabajo humano</a:t>
            </a:r>
            <a:endParaRPr lang="es-ES" dirty="0"/>
          </a:p>
          <a:p>
            <a:r>
              <a:rPr lang="es-ES_tradnl" dirty="0"/>
              <a:t>Debe ser producido para otros</a:t>
            </a:r>
            <a:endParaRPr lang="es-ES" dirty="0"/>
          </a:p>
          <a:p>
            <a:r>
              <a:rPr lang="ru-RU" dirty="0"/>
              <a:t>Para ser mercancía, el producto ha de pasar a manos de otro, del que la consume, por medio de un acto de </a:t>
            </a:r>
            <a:r>
              <a:rPr lang="es-ES" dirty="0"/>
              <a:t>compra- venta</a:t>
            </a:r>
          </a:p>
          <a:p>
            <a:pPr marL="6858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78203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664904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u="sng" dirty="0"/>
              <a:t>Situación </a:t>
            </a:r>
            <a:r>
              <a:rPr lang="es-ES" sz="3200" u="sng" dirty="0" smtClean="0"/>
              <a:t>2</a:t>
            </a:r>
            <a:endParaRPr lang="es-ES" sz="3200" u="sng" dirty="0"/>
          </a:p>
          <a:p>
            <a:r>
              <a:rPr lang="es-ES" sz="3200" dirty="0" smtClean="0"/>
              <a:t>¿</a:t>
            </a:r>
            <a:r>
              <a:rPr lang="es-ES" sz="3200" dirty="0"/>
              <a:t>Qué significa que la fuerza de trabajo sea una mercancía "especial"?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712734" y="2852936"/>
            <a:ext cx="7790540" cy="1008112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s-ES" b="1" dirty="0"/>
              <a:t>Toda mercancía tiene valor de uso y valor de cambio.</a:t>
            </a:r>
          </a:p>
          <a:p>
            <a:pPr marL="68580" indent="0" algn="just">
              <a:buNone/>
            </a:pPr>
            <a:r>
              <a:rPr lang="es-ES" b="1" dirty="0"/>
              <a:t> </a:t>
            </a:r>
          </a:p>
          <a:p>
            <a:pPr marL="68580" indent="0">
              <a:buNone/>
            </a:pPr>
            <a:endParaRPr lang="es-ES" sz="1800" dirty="0"/>
          </a:p>
        </p:txBody>
      </p:sp>
      <p:sp>
        <p:nvSpPr>
          <p:cNvPr id="6" name="5 Flecha derecha"/>
          <p:cNvSpPr/>
          <p:nvPr/>
        </p:nvSpPr>
        <p:spPr>
          <a:xfrm rot="6993536">
            <a:off x="1963296" y="3881727"/>
            <a:ext cx="1279328" cy="432048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 rot="3784440">
            <a:off x="5771077" y="3900152"/>
            <a:ext cx="1322025" cy="432048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461714" y="4803354"/>
            <a:ext cx="382225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· El valor de cambio de la fuerza de trabajo es el salario (lo que cuesta mantener </a:t>
            </a:r>
            <a:r>
              <a:rPr lang="es-ES" sz="2400" dirty="0"/>
              <a:t>al</a:t>
            </a:r>
            <a:r>
              <a:rPr lang="es-ES" sz="2000" dirty="0"/>
              <a:t> trabajador).</a:t>
            </a:r>
          </a:p>
          <a:p>
            <a:endParaRPr lang="es-ES" sz="2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159832" y="4705359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Su valor de uso es crear valor. Es la única mercancía cuyo consumo produce más valor del que ella misma cuesta.</a:t>
            </a: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24953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82</TotalTime>
  <Words>766</Words>
  <Application>Microsoft Office PowerPoint</Application>
  <PresentationFormat>Presentación en pantalla (4:3)</PresentationFormat>
  <Paragraphs>65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Austin</vt:lpstr>
      <vt:lpstr>Tema 1:  La Economía Política como ciencia social. Su carácter clasista. La teoría marxista del valor.</vt:lpstr>
      <vt:lpstr>CONTENIDOS  </vt:lpstr>
      <vt:lpstr>La mercancía,  funciones y magnitudes de valor. La ley del valor.</vt:lpstr>
      <vt:lpstr>Presentación de PowerPoint</vt:lpstr>
      <vt:lpstr>Presentación de PowerPoint</vt:lpstr>
      <vt:lpstr>Presentación de PowerPoint</vt:lpstr>
      <vt:lpstr>Presentación de PowerPoint</vt:lpstr>
      <vt:lpstr>Mercancía</vt:lpstr>
      <vt:lpstr>Presentación de PowerPoint</vt:lpstr>
      <vt:lpstr>Presentación de PowerPoint</vt:lpstr>
      <vt:lpstr>Sistema de contradicciones de la mercancía: </vt:lpstr>
      <vt:lpstr>¿Desaparece la producción mercantil simple en el capitalismo?</vt:lpstr>
      <vt:lpstr>Magnitud del valor: </vt:lpstr>
      <vt:lpstr>Presentación de PowerPoint</vt:lpstr>
      <vt:lpstr>Presentación de PowerPoint</vt:lpstr>
      <vt:lpstr>Estudio Independiente</vt:lpstr>
      <vt:lpstr> ¿La ley del valor sigue vigente hoy, en la economía digital?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1:  La Economía Política como ciencia social. Su carácter clasista. La teoría marxista del valor.</dc:title>
  <dc:creator>YANELYS</dc:creator>
  <cp:lastModifiedBy>YANELYS</cp:lastModifiedBy>
  <cp:revision>12</cp:revision>
  <dcterms:created xsi:type="dcterms:W3CDTF">2026-02-11T16:54:45Z</dcterms:created>
  <dcterms:modified xsi:type="dcterms:W3CDTF">2026-02-16T20:59:56Z</dcterms:modified>
</cp:coreProperties>
</file>